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57" r:id="rId3"/>
    <p:sldId id="258" r:id="rId4"/>
    <p:sldId id="259" r:id="rId5"/>
    <p:sldId id="264" r:id="rId6"/>
    <p:sldId id="267" r:id="rId7"/>
    <p:sldId id="265" r:id="rId8"/>
    <p:sldId id="266" r:id="rId9"/>
    <p:sldId id="268" r:id="rId10"/>
    <p:sldId id="263" r:id="rId11"/>
    <p:sldId id="260" r:id="rId12"/>
    <p:sldId id="262"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0704" autoAdjust="0"/>
  </p:normalViewPr>
  <p:slideViewPr>
    <p:cSldViewPr snapToGrid="0">
      <p:cViewPr varScale="1">
        <p:scale>
          <a:sx n="145" d="100"/>
          <a:sy n="145" d="100"/>
        </p:scale>
        <p:origin x="9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F887A-149B-4C3B-B52C-EB188ABC5297}" type="datetimeFigureOut">
              <a:rPr lang="it-IT" smtClean="0"/>
              <a:t>27/01/2023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8D055-B590-4291-AB08-5654C8FE6410}" type="slidenum">
              <a:rPr lang="it-IT" smtClean="0"/>
              <a:t>‹N›</a:t>
            </a:fld>
            <a:endParaRPr lang="it-IT"/>
          </a:p>
        </p:txBody>
      </p:sp>
    </p:spTree>
    <p:extLst>
      <p:ext uri="{BB962C8B-B14F-4D97-AF65-F5344CB8AC3E}">
        <p14:creationId xmlns:p14="http://schemas.microsoft.com/office/powerpoint/2010/main" val="67572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1A8D055-B590-4291-AB08-5654C8FE6410}" type="slidenum">
              <a:rPr lang="it-IT" smtClean="0"/>
              <a:t>3</a:t>
            </a:fld>
            <a:endParaRPr lang="it-IT"/>
          </a:p>
        </p:txBody>
      </p:sp>
    </p:spTree>
    <p:extLst>
      <p:ext uri="{BB962C8B-B14F-4D97-AF65-F5344CB8AC3E}">
        <p14:creationId xmlns:p14="http://schemas.microsoft.com/office/powerpoint/2010/main" val="12627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B792C1-08BA-DAB9-15AC-CC8202D0C2D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6FDFC33-108B-AAB8-8C69-A5A8BAD14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9B5919-5370-429C-841B-F93E24A63D0F}"/>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5" name="Segnaposto piè di pagina 4">
            <a:extLst>
              <a:ext uri="{FF2B5EF4-FFF2-40B4-BE49-F238E27FC236}">
                <a16:creationId xmlns:a16="http://schemas.microsoft.com/office/drawing/2014/main" id="{720E079C-4520-8952-A958-1CA29B0D213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CFDD4E3-C87B-3C1A-8B73-08729D247F23}"/>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66300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33DEBF-4AC3-F66B-4CC5-E2FA2DFAACA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CB22AD4-88B0-0AD2-AC2E-E86CAFFF612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FAAA9BB-E795-2332-218C-47F6E7A7F526}"/>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5" name="Segnaposto piè di pagina 4">
            <a:extLst>
              <a:ext uri="{FF2B5EF4-FFF2-40B4-BE49-F238E27FC236}">
                <a16:creationId xmlns:a16="http://schemas.microsoft.com/office/drawing/2014/main" id="{F2B0102D-4DBA-AB93-CAB0-FB00DB951AA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131FA4A-C001-7857-6082-861D2475B3F2}"/>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95022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51F4BBD-77F4-DF4D-F661-677199DF6EF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4D5732D-97D6-8FE4-A0D0-E98B0822088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DA6C305-788E-CC01-6A9D-72FDB93C0D2B}"/>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5" name="Segnaposto piè di pagina 4">
            <a:extLst>
              <a:ext uri="{FF2B5EF4-FFF2-40B4-BE49-F238E27FC236}">
                <a16:creationId xmlns:a16="http://schemas.microsoft.com/office/drawing/2014/main" id="{AFDDC3E3-2388-5C75-16FC-A974A1AD3A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84C7F8A-F6E3-0E59-C576-3785C6D3BEC0}"/>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277224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A0F8AC-A256-E3FB-784C-3F32D68DB27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D053E06-7BAF-6278-5F96-2EDA1069FE0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F817502-8176-8E87-DB7C-6D9B8D23AA91}"/>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5" name="Segnaposto piè di pagina 4">
            <a:extLst>
              <a:ext uri="{FF2B5EF4-FFF2-40B4-BE49-F238E27FC236}">
                <a16:creationId xmlns:a16="http://schemas.microsoft.com/office/drawing/2014/main" id="{4DE3C5AB-D46E-6A42-47A2-FF46D858F6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F42AC85-BF5A-D06E-EE3F-2461A96720F9}"/>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24034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CEF9B-4013-BEE3-FA5B-8DEC8862E2D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F866D25-59C6-BF06-7F76-CB43FD863E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5977E80-C6EA-4F33-22F4-A2144F52257D}"/>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5" name="Segnaposto piè di pagina 4">
            <a:extLst>
              <a:ext uri="{FF2B5EF4-FFF2-40B4-BE49-F238E27FC236}">
                <a16:creationId xmlns:a16="http://schemas.microsoft.com/office/drawing/2014/main" id="{5C48A6D2-AC25-BA58-DA22-E520D72620D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74F7003-6CBD-1283-8237-D89E722BE1A0}"/>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405582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90BE9A-9A18-2478-94FA-4F343D36E5C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787F8F6-5203-AA3D-9D74-F4BD7E0FBDB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B45ECB4-A4ED-0277-76FF-5AB6925AF09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4724904-160F-C4B4-DBA0-5FC9322E23D4}"/>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6" name="Segnaposto piè di pagina 5">
            <a:extLst>
              <a:ext uri="{FF2B5EF4-FFF2-40B4-BE49-F238E27FC236}">
                <a16:creationId xmlns:a16="http://schemas.microsoft.com/office/drawing/2014/main" id="{A6E8170E-CD67-3ECB-A697-CBBC7A411E6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65F4EB5-1274-8C46-25FE-1D5DA9DC0D6D}"/>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1574625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A99539-A9B8-7913-DFE5-25C08A4F7B2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5010B72-0958-000F-42BE-16F4591A3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9B5D1E7-15D2-F0B4-F899-42BBFD1986A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AAAEB3B-E459-0878-754F-3AB3F72A4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61652D8-49F9-C97A-9546-024893B28BF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F894ABF-4B53-7037-050E-BA580A2D29CA}"/>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8" name="Segnaposto piè di pagina 7">
            <a:extLst>
              <a:ext uri="{FF2B5EF4-FFF2-40B4-BE49-F238E27FC236}">
                <a16:creationId xmlns:a16="http://schemas.microsoft.com/office/drawing/2014/main" id="{E5ED7B5C-1519-67FF-E99B-703E7063A98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42172DA-ADD2-4BD2-42AE-AF97C5DD566E}"/>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415707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55D58C-3595-D468-1011-A0229EE47F3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66B49B3-53E3-A447-E5EF-E7564B5D770F}"/>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4" name="Segnaposto piè di pagina 3">
            <a:extLst>
              <a:ext uri="{FF2B5EF4-FFF2-40B4-BE49-F238E27FC236}">
                <a16:creationId xmlns:a16="http://schemas.microsoft.com/office/drawing/2014/main" id="{2CB0E2D5-C94A-18F6-3B22-C9E7F50F894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5074921-8B7D-609F-965A-5839F2213D80}"/>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58546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57D1AE-CB35-D57B-CDC6-03AB808B119B}"/>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3" name="Segnaposto piè di pagina 2">
            <a:extLst>
              <a:ext uri="{FF2B5EF4-FFF2-40B4-BE49-F238E27FC236}">
                <a16:creationId xmlns:a16="http://schemas.microsoft.com/office/drawing/2014/main" id="{55ABA3AE-A5EF-DAE4-A8D7-A8D2AE8DFD5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83BAFF3-06F9-003E-E575-11D44D672366}"/>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28907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123270-E64A-D6FA-5E49-E41022005C6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D27BDB4-DB3B-EDEA-5CC1-0D368C677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96A40A2-DBFB-0213-46E0-887DD0C0B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A43038-BEFE-F680-25D0-1CEE1D9A8AA4}"/>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6" name="Segnaposto piè di pagina 5">
            <a:extLst>
              <a:ext uri="{FF2B5EF4-FFF2-40B4-BE49-F238E27FC236}">
                <a16:creationId xmlns:a16="http://schemas.microsoft.com/office/drawing/2014/main" id="{6ADD997B-6156-B7E9-23B0-5053193959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A8BBF39-7371-52A5-A021-5946E455D8C0}"/>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51345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C76D7-70A3-8F64-FE01-31F9A90BA3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19A4BB6-6961-86D0-0C00-FBC881E3D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98262A5-0A82-275F-90AE-56EEE222B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C5FD36C-A186-05B5-7F38-C57C1D2E9234}"/>
              </a:ext>
            </a:extLst>
          </p:cNvPr>
          <p:cNvSpPr>
            <a:spLocks noGrp="1"/>
          </p:cNvSpPr>
          <p:nvPr>
            <p:ph type="dt" sz="half" idx="10"/>
          </p:nvPr>
        </p:nvSpPr>
        <p:spPr/>
        <p:txBody>
          <a:bodyPr/>
          <a:lstStyle/>
          <a:p>
            <a:fld id="{E991E94F-BCC9-44FF-96C1-91906B07ED9A}" type="datetimeFigureOut">
              <a:rPr lang="it-IT" smtClean="0"/>
              <a:t>27/01/2023</a:t>
            </a:fld>
            <a:endParaRPr lang="it-IT"/>
          </a:p>
        </p:txBody>
      </p:sp>
      <p:sp>
        <p:nvSpPr>
          <p:cNvPr id="6" name="Segnaposto piè di pagina 5">
            <a:extLst>
              <a:ext uri="{FF2B5EF4-FFF2-40B4-BE49-F238E27FC236}">
                <a16:creationId xmlns:a16="http://schemas.microsoft.com/office/drawing/2014/main" id="{731BB6C3-9E95-0E89-4750-DA953ECFB16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F2CCA6B-0B37-637A-61AE-3F06F97352D8}"/>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264835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D4C1CA0-4551-D911-F219-97DEF5E90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AB62FC5-E95E-4817-2E8E-A3619AE46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1664EA2-795C-5BC2-3C0A-DCECA9F3C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1E94F-BCC9-44FF-96C1-91906B07ED9A}" type="datetimeFigureOut">
              <a:rPr lang="it-IT" smtClean="0"/>
              <a:t>27/01/2023</a:t>
            </a:fld>
            <a:endParaRPr lang="it-IT"/>
          </a:p>
        </p:txBody>
      </p:sp>
      <p:sp>
        <p:nvSpPr>
          <p:cNvPr id="5" name="Segnaposto piè di pagina 4">
            <a:extLst>
              <a:ext uri="{FF2B5EF4-FFF2-40B4-BE49-F238E27FC236}">
                <a16:creationId xmlns:a16="http://schemas.microsoft.com/office/drawing/2014/main" id="{87BDC6C8-8D6D-7576-5FF6-DA771DF4F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86F36C9-1D8E-8FE3-FD01-D9C481935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85549-E06A-4CA3-927B-484CC982FB8D}" type="slidenum">
              <a:rPr lang="it-IT" smtClean="0"/>
              <a:t>‹N›</a:t>
            </a:fld>
            <a:endParaRPr lang="it-IT"/>
          </a:p>
        </p:txBody>
      </p:sp>
    </p:spTree>
    <p:extLst>
      <p:ext uri="{BB962C8B-B14F-4D97-AF65-F5344CB8AC3E}">
        <p14:creationId xmlns:p14="http://schemas.microsoft.com/office/powerpoint/2010/main" val="1802104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3F92D67-7856-BBC3-A458-171E6507992D}"/>
              </a:ext>
            </a:extLst>
          </p:cNvPr>
          <p:cNvSpPr txBox="1"/>
          <p:nvPr/>
        </p:nvSpPr>
        <p:spPr>
          <a:xfrm>
            <a:off x="-645459" y="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E18BB9F2-C849-155B-C5D2-ECFE7EAB04E5}"/>
              </a:ext>
            </a:extLst>
          </p:cNvPr>
          <p:cNvSpPr txBox="1"/>
          <p:nvPr/>
        </p:nvSpPr>
        <p:spPr>
          <a:xfrm>
            <a:off x="3494098" y="-504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7BEBAFBF-0454-A12D-ED07-748C29FF57C7}"/>
              </a:ext>
            </a:extLst>
          </p:cNvPr>
          <p:cNvSpPr txBox="1"/>
          <p:nvPr/>
        </p:nvSpPr>
        <p:spPr>
          <a:xfrm>
            <a:off x="7633655" y="-504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52AA3293-B59D-4E32-3672-A06D73924071}"/>
              </a:ext>
            </a:extLst>
          </p:cNvPr>
          <p:cNvSpPr txBox="1"/>
          <p:nvPr/>
        </p:nvSpPr>
        <p:spPr>
          <a:xfrm>
            <a:off x="11773212" y="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8" name="CasellaDiTesto 7">
            <a:extLst>
              <a:ext uri="{FF2B5EF4-FFF2-40B4-BE49-F238E27FC236}">
                <a16:creationId xmlns:a16="http://schemas.microsoft.com/office/drawing/2014/main" id="{7DB4DD71-9D7E-04AE-377E-EE1875E76D8D}"/>
              </a:ext>
            </a:extLst>
          </p:cNvPr>
          <p:cNvSpPr txBox="1"/>
          <p:nvPr/>
        </p:nvSpPr>
        <p:spPr>
          <a:xfrm>
            <a:off x="-2183114" y="523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9" name="CasellaDiTesto 8">
            <a:extLst>
              <a:ext uri="{FF2B5EF4-FFF2-40B4-BE49-F238E27FC236}">
                <a16:creationId xmlns:a16="http://schemas.microsoft.com/office/drawing/2014/main" id="{4366B444-F184-F50A-78C6-8F1C32D6248E}"/>
              </a:ext>
            </a:extLst>
          </p:cNvPr>
          <p:cNvSpPr txBox="1"/>
          <p:nvPr/>
        </p:nvSpPr>
        <p:spPr>
          <a:xfrm>
            <a:off x="1956443" y="518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0" name="CasellaDiTesto 9">
            <a:extLst>
              <a:ext uri="{FF2B5EF4-FFF2-40B4-BE49-F238E27FC236}">
                <a16:creationId xmlns:a16="http://schemas.microsoft.com/office/drawing/2014/main" id="{15E2E5D5-957A-84BC-9626-694A9DA3FAAA}"/>
              </a:ext>
            </a:extLst>
          </p:cNvPr>
          <p:cNvSpPr txBox="1"/>
          <p:nvPr/>
        </p:nvSpPr>
        <p:spPr>
          <a:xfrm>
            <a:off x="6096000" y="518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1" name="CasellaDiTesto 10">
            <a:extLst>
              <a:ext uri="{FF2B5EF4-FFF2-40B4-BE49-F238E27FC236}">
                <a16:creationId xmlns:a16="http://schemas.microsoft.com/office/drawing/2014/main" id="{A84983F1-5D74-C6F7-B3B5-8B1A5CA469C4}"/>
              </a:ext>
            </a:extLst>
          </p:cNvPr>
          <p:cNvSpPr txBox="1"/>
          <p:nvPr/>
        </p:nvSpPr>
        <p:spPr>
          <a:xfrm>
            <a:off x="10235557" y="523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2" name="CasellaDiTesto 11">
            <a:extLst>
              <a:ext uri="{FF2B5EF4-FFF2-40B4-BE49-F238E27FC236}">
                <a16:creationId xmlns:a16="http://schemas.microsoft.com/office/drawing/2014/main" id="{16FA8E3C-9300-1BD4-CBCE-9D0B51F44F79}"/>
              </a:ext>
            </a:extLst>
          </p:cNvPr>
          <p:cNvSpPr txBox="1"/>
          <p:nvPr/>
        </p:nvSpPr>
        <p:spPr>
          <a:xfrm>
            <a:off x="-1312209" y="1073673"/>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3" name="CasellaDiTesto 12">
            <a:extLst>
              <a:ext uri="{FF2B5EF4-FFF2-40B4-BE49-F238E27FC236}">
                <a16:creationId xmlns:a16="http://schemas.microsoft.com/office/drawing/2014/main" id="{53073802-A2CA-E43F-5F00-DADD030B0BA4}"/>
              </a:ext>
            </a:extLst>
          </p:cNvPr>
          <p:cNvSpPr txBox="1"/>
          <p:nvPr/>
        </p:nvSpPr>
        <p:spPr>
          <a:xfrm>
            <a:off x="2827348" y="106862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4" name="CasellaDiTesto 13">
            <a:extLst>
              <a:ext uri="{FF2B5EF4-FFF2-40B4-BE49-F238E27FC236}">
                <a16:creationId xmlns:a16="http://schemas.microsoft.com/office/drawing/2014/main" id="{A79C68A4-BB59-4A84-A945-CD21AC3E9CE1}"/>
              </a:ext>
            </a:extLst>
          </p:cNvPr>
          <p:cNvSpPr txBox="1"/>
          <p:nvPr/>
        </p:nvSpPr>
        <p:spPr>
          <a:xfrm>
            <a:off x="6966905" y="106862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5" name="CasellaDiTesto 14">
            <a:extLst>
              <a:ext uri="{FF2B5EF4-FFF2-40B4-BE49-F238E27FC236}">
                <a16:creationId xmlns:a16="http://schemas.microsoft.com/office/drawing/2014/main" id="{3D9D9F99-751B-B3C8-D54C-8C8418E72606}"/>
              </a:ext>
            </a:extLst>
          </p:cNvPr>
          <p:cNvSpPr txBox="1"/>
          <p:nvPr/>
        </p:nvSpPr>
        <p:spPr>
          <a:xfrm>
            <a:off x="11106462" y="1073673"/>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6" name="CasellaDiTesto 15">
            <a:extLst>
              <a:ext uri="{FF2B5EF4-FFF2-40B4-BE49-F238E27FC236}">
                <a16:creationId xmlns:a16="http://schemas.microsoft.com/office/drawing/2014/main" id="{60A9FA92-99F7-36EF-6C8F-04D727326D62}"/>
              </a:ext>
            </a:extLst>
          </p:cNvPr>
          <p:cNvSpPr txBox="1"/>
          <p:nvPr/>
        </p:nvSpPr>
        <p:spPr>
          <a:xfrm>
            <a:off x="-3121959" y="1592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7" name="CasellaDiTesto 16">
            <a:extLst>
              <a:ext uri="{FF2B5EF4-FFF2-40B4-BE49-F238E27FC236}">
                <a16:creationId xmlns:a16="http://schemas.microsoft.com/office/drawing/2014/main" id="{7E220D7B-B685-6D5C-0333-30A14BE7F92D}"/>
              </a:ext>
            </a:extLst>
          </p:cNvPr>
          <p:cNvSpPr txBox="1"/>
          <p:nvPr/>
        </p:nvSpPr>
        <p:spPr>
          <a:xfrm>
            <a:off x="1017598" y="158745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8" name="CasellaDiTesto 17">
            <a:extLst>
              <a:ext uri="{FF2B5EF4-FFF2-40B4-BE49-F238E27FC236}">
                <a16:creationId xmlns:a16="http://schemas.microsoft.com/office/drawing/2014/main" id="{94EE6990-CE34-23ED-61C2-C6800517449A}"/>
              </a:ext>
            </a:extLst>
          </p:cNvPr>
          <p:cNvSpPr txBox="1"/>
          <p:nvPr/>
        </p:nvSpPr>
        <p:spPr>
          <a:xfrm>
            <a:off x="5157155" y="158745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9" name="CasellaDiTesto 18">
            <a:extLst>
              <a:ext uri="{FF2B5EF4-FFF2-40B4-BE49-F238E27FC236}">
                <a16:creationId xmlns:a16="http://schemas.microsoft.com/office/drawing/2014/main" id="{917D3677-73AF-84F3-366B-05F170449592}"/>
              </a:ext>
            </a:extLst>
          </p:cNvPr>
          <p:cNvSpPr txBox="1"/>
          <p:nvPr/>
        </p:nvSpPr>
        <p:spPr>
          <a:xfrm>
            <a:off x="9296712" y="1592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0" name="CasellaDiTesto 19">
            <a:extLst>
              <a:ext uri="{FF2B5EF4-FFF2-40B4-BE49-F238E27FC236}">
                <a16:creationId xmlns:a16="http://schemas.microsoft.com/office/drawing/2014/main" id="{B439DB78-1800-1266-ABEA-DB65973FED71}"/>
              </a:ext>
            </a:extLst>
          </p:cNvPr>
          <p:cNvSpPr txBox="1"/>
          <p:nvPr/>
        </p:nvSpPr>
        <p:spPr>
          <a:xfrm>
            <a:off x="-1584304" y="2047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1" name="CasellaDiTesto 20">
            <a:extLst>
              <a:ext uri="{FF2B5EF4-FFF2-40B4-BE49-F238E27FC236}">
                <a16:creationId xmlns:a16="http://schemas.microsoft.com/office/drawing/2014/main" id="{BCA0699C-4CB3-CE65-1529-500CBC2DA6F4}"/>
              </a:ext>
            </a:extLst>
          </p:cNvPr>
          <p:cNvSpPr txBox="1"/>
          <p:nvPr/>
        </p:nvSpPr>
        <p:spPr>
          <a:xfrm>
            <a:off x="2555253"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2" name="CasellaDiTesto 21">
            <a:extLst>
              <a:ext uri="{FF2B5EF4-FFF2-40B4-BE49-F238E27FC236}">
                <a16:creationId xmlns:a16="http://schemas.microsoft.com/office/drawing/2014/main" id="{AC49EB5E-EDAA-031F-440C-76CB8F093826}"/>
              </a:ext>
            </a:extLst>
          </p:cNvPr>
          <p:cNvSpPr txBox="1"/>
          <p:nvPr/>
        </p:nvSpPr>
        <p:spPr>
          <a:xfrm>
            <a:off x="6694810"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3" name="CasellaDiTesto 22">
            <a:extLst>
              <a:ext uri="{FF2B5EF4-FFF2-40B4-BE49-F238E27FC236}">
                <a16:creationId xmlns:a16="http://schemas.microsoft.com/office/drawing/2014/main" id="{6D4F2AED-E7C2-2ECA-A1D8-EF89A49809B4}"/>
              </a:ext>
            </a:extLst>
          </p:cNvPr>
          <p:cNvSpPr txBox="1"/>
          <p:nvPr/>
        </p:nvSpPr>
        <p:spPr>
          <a:xfrm>
            <a:off x="-3121959" y="257175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4" name="CasellaDiTesto 23">
            <a:extLst>
              <a:ext uri="{FF2B5EF4-FFF2-40B4-BE49-F238E27FC236}">
                <a16:creationId xmlns:a16="http://schemas.microsoft.com/office/drawing/2014/main" id="{D9A2AD67-57EB-FBAB-F8FA-320E9C372717}"/>
              </a:ext>
            </a:extLst>
          </p:cNvPr>
          <p:cNvSpPr txBox="1"/>
          <p:nvPr/>
        </p:nvSpPr>
        <p:spPr>
          <a:xfrm>
            <a:off x="1017598" y="256670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5" name="CasellaDiTesto 24">
            <a:extLst>
              <a:ext uri="{FF2B5EF4-FFF2-40B4-BE49-F238E27FC236}">
                <a16:creationId xmlns:a16="http://schemas.microsoft.com/office/drawing/2014/main" id="{9C8970B3-2E5D-B545-1FBB-455D72E1D63E}"/>
              </a:ext>
            </a:extLst>
          </p:cNvPr>
          <p:cNvSpPr txBox="1"/>
          <p:nvPr/>
        </p:nvSpPr>
        <p:spPr>
          <a:xfrm>
            <a:off x="5157155" y="256670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6" name="CasellaDiTesto 25">
            <a:extLst>
              <a:ext uri="{FF2B5EF4-FFF2-40B4-BE49-F238E27FC236}">
                <a16:creationId xmlns:a16="http://schemas.microsoft.com/office/drawing/2014/main" id="{7B894CC1-CBD1-8424-4AED-32E099A060BF}"/>
              </a:ext>
            </a:extLst>
          </p:cNvPr>
          <p:cNvSpPr txBox="1"/>
          <p:nvPr/>
        </p:nvSpPr>
        <p:spPr>
          <a:xfrm>
            <a:off x="9296712" y="257175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7" name="CasellaDiTesto 26">
            <a:extLst>
              <a:ext uri="{FF2B5EF4-FFF2-40B4-BE49-F238E27FC236}">
                <a16:creationId xmlns:a16="http://schemas.microsoft.com/office/drawing/2014/main" id="{0AD888BE-4250-70CA-6E4A-9DAD5D6975D8}"/>
              </a:ext>
            </a:extLst>
          </p:cNvPr>
          <p:cNvSpPr txBox="1"/>
          <p:nvPr/>
        </p:nvSpPr>
        <p:spPr>
          <a:xfrm>
            <a:off x="-2251054" y="312154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8" name="CasellaDiTesto 27">
            <a:extLst>
              <a:ext uri="{FF2B5EF4-FFF2-40B4-BE49-F238E27FC236}">
                <a16:creationId xmlns:a16="http://schemas.microsoft.com/office/drawing/2014/main" id="{D2EC423C-67BF-FA06-3CAD-3FC69B3E8EAE}"/>
              </a:ext>
            </a:extLst>
          </p:cNvPr>
          <p:cNvSpPr txBox="1"/>
          <p:nvPr/>
        </p:nvSpPr>
        <p:spPr>
          <a:xfrm>
            <a:off x="1888503" y="3116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9" name="CasellaDiTesto 28">
            <a:extLst>
              <a:ext uri="{FF2B5EF4-FFF2-40B4-BE49-F238E27FC236}">
                <a16:creationId xmlns:a16="http://schemas.microsoft.com/office/drawing/2014/main" id="{825433CC-02ED-7F20-5265-009BFFC06D6F}"/>
              </a:ext>
            </a:extLst>
          </p:cNvPr>
          <p:cNvSpPr txBox="1"/>
          <p:nvPr/>
        </p:nvSpPr>
        <p:spPr>
          <a:xfrm>
            <a:off x="6028060" y="3116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0" name="CasellaDiTesto 29">
            <a:extLst>
              <a:ext uri="{FF2B5EF4-FFF2-40B4-BE49-F238E27FC236}">
                <a16:creationId xmlns:a16="http://schemas.microsoft.com/office/drawing/2014/main" id="{60A3806B-CF7A-1E79-9F90-28BB01146998}"/>
              </a:ext>
            </a:extLst>
          </p:cNvPr>
          <p:cNvSpPr txBox="1"/>
          <p:nvPr/>
        </p:nvSpPr>
        <p:spPr>
          <a:xfrm>
            <a:off x="10167617" y="312154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1" name="CasellaDiTesto 30">
            <a:extLst>
              <a:ext uri="{FF2B5EF4-FFF2-40B4-BE49-F238E27FC236}">
                <a16:creationId xmlns:a16="http://schemas.microsoft.com/office/drawing/2014/main" id="{04751426-754F-3D2D-A45D-3F62C473823E}"/>
              </a:ext>
            </a:extLst>
          </p:cNvPr>
          <p:cNvSpPr txBox="1"/>
          <p:nvPr/>
        </p:nvSpPr>
        <p:spPr>
          <a:xfrm>
            <a:off x="78753" y="363533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2" name="CasellaDiTesto 31">
            <a:extLst>
              <a:ext uri="{FF2B5EF4-FFF2-40B4-BE49-F238E27FC236}">
                <a16:creationId xmlns:a16="http://schemas.microsoft.com/office/drawing/2014/main" id="{05C4B17B-5ABE-B409-A519-27E7DF8C78EB}"/>
              </a:ext>
            </a:extLst>
          </p:cNvPr>
          <p:cNvSpPr txBox="1"/>
          <p:nvPr/>
        </p:nvSpPr>
        <p:spPr>
          <a:xfrm>
            <a:off x="4218310" y="363533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3" name="CasellaDiTesto 32">
            <a:extLst>
              <a:ext uri="{FF2B5EF4-FFF2-40B4-BE49-F238E27FC236}">
                <a16:creationId xmlns:a16="http://schemas.microsoft.com/office/drawing/2014/main" id="{B8EC363E-C443-15C1-B4F4-351AEA1923A6}"/>
              </a:ext>
            </a:extLst>
          </p:cNvPr>
          <p:cNvSpPr txBox="1"/>
          <p:nvPr/>
        </p:nvSpPr>
        <p:spPr>
          <a:xfrm>
            <a:off x="8357867" y="364037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4" name="CasellaDiTesto 33">
            <a:extLst>
              <a:ext uri="{FF2B5EF4-FFF2-40B4-BE49-F238E27FC236}">
                <a16:creationId xmlns:a16="http://schemas.microsoft.com/office/drawing/2014/main" id="{E5548F26-883C-14F4-5858-3AB728CFFCA2}"/>
              </a:ext>
            </a:extLst>
          </p:cNvPr>
          <p:cNvSpPr txBox="1"/>
          <p:nvPr/>
        </p:nvSpPr>
        <p:spPr>
          <a:xfrm>
            <a:off x="10834367"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5" name="CasellaDiTesto 34">
            <a:extLst>
              <a:ext uri="{FF2B5EF4-FFF2-40B4-BE49-F238E27FC236}">
                <a16:creationId xmlns:a16="http://schemas.microsoft.com/office/drawing/2014/main" id="{379CCA3A-1573-4D1E-601E-7CFF7434B250}"/>
              </a:ext>
            </a:extLst>
          </p:cNvPr>
          <p:cNvSpPr txBox="1"/>
          <p:nvPr/>
        </p:nvSpPr>
        <p:spPr>
          <a:xfrm>
            <a:off x="-1052181" y="411233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6" name="CasellaDiTesto 35">
            <a:extLst>
              <a:ext uri="{FF2B5EF4-FFF2-40B4-BE49-F238E27FC236}">
                <a16:creationId xmlns:a16="http://schemas.microsoft.com/office/drawing/2014/main" id="{C723CAC4-73D8-CC39-58C6-2C543EFE48B4}"/>
              </a:ext>
            </a:extLst>
          </p:cNvPr>
          <p:cNvSpPr txBox="1"/>
          <p:nvPr/>
        </p:nvSpPr>
        <p:spPr>
          <a:xfrm>
            <a:off x="3087376" y="410728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7" name="CasellaDiTesto 36">
            <a:extLst>
              <a:ext uri="{FF2B5EF4-FFF2-40B4-BE49-F238E27FC236}">
                <a16:creationId xmlns:a16="http://schemas.microsoft.com/office/drawing/2014/main" id="{F6465501-ADCC-CF45-7931-CB7470FFF68B}"/>
              </a:ext>
            </a:extLst>
          </p:cNvPr>
          <p:cNvSpPr txBox="1"/>
          <p:nvPr/>
        </p:nvSpPr>
        <p:spPr>
          <a:xfrm>
            <a:off x="7226933" y="410728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8" name="CasellaDiTesto 37">
            <a:extLst>
              <a:ext uri="{FF2B5EF4-FFF2-40B4-BE49-F238E27FC236}">
                <a16:creationId xmlns:a16="http://schemas.microsoft.com/office/drawing/2014/main" id="{47F34750-6150-BF35-F52C-6869723F8104}"/>
              </a:ext>
            </a:extLst>
          </p:cNvPr>
          <p:cNvSpPr txBox="1"/>
          <p:nvPr/>
        </p:nvSpPr>
        <p:spPr>
          <a:xfrm>
            <a:off x="-2589836" y="4636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9" name="CasellaDiTesto 38">
            <a:extLst>
              <a:ext uri="{FF2B5EF4-FFF2-40B4-BE49-F238E27FC236}">
                <a16:creationId xmlns:a16="http://schemas.microsoft.com/office/drawing/2014/main" id="{149152A6-7675-7C68-FC29-7BB4020719BE}"/>
              </a:ext>
            </a:extLst>
          </p:cNvPr>
          <p:cNvSpPr txBox="1"/>
          <p:nvPr/>
        </p:nvSpPr>
        <p:spPr>
          <a:xfrm>
            <a:off x="1549721" y="4631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0" name="CasellaDiTesto 39">
            <a:extLst>
              <a:ext uri="{FF2B5EF4-FFF2-40B4-BE49-F238E27FC236}">
                <a16:creationId xmlns:a16="http://schemas.microsoft.com/office/drawing/2014/main" id="{EBCE559C-6B57-4E05-0DC9-0DA34E233D7E}"/>
              </a:ext>
            </a:extLst>
          </p:cNvPr>
          <p:cNvSpPr txBox="1"/>
          <p:nvPr/>
        </p:nvSpPr>
        <p:spPr>
          <a:xfrm>
            <a:off x="5689278" y="4631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1" name="CasellaDiTesto 40">
            <a:extLst>
              <a:ext uri="{FF2B5EF4-FFF2-40B4-BE49-F238E27FC236}">
                <a16:creationId xmlns:a16="http://schemas.microsoft.com/office/drawing/2014/main" id="{B761131F-AFEF-7E41-46C4-A3E7BA16C091}"/>
              </a:ext>
            </a:extLst>
          </p:cNvPr>
          <p:cNvSpPr txBox="1"/>
          <p:nvPr/>
        </p:nvSpPr>
        <p:spPr>
          <a:xfrm>
            <a:off x="9828835" y="4636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2" name="CasellaDiTesto 41">
            <a:extLst>
              <a:ext uri="{FF2B5EF4-FFF2-40B4-BE49-F238E27FC236}">
                <a16:creationId xmlns:a16="http://schemas.microsoft.com/office/drawing/2014/main" id="{FF4B6337-AD1B-EBEC-498B-170960692017}"/>
              </a:ext>
            </a:extLst>
          </p:cNvPr>
          <p:cNvSpPr txBox="1"/>
          <p:nvPr/>
        </p:nvSpPr>
        <p:spPr>
          <a:xfrm>
            <a:off x="-1718931" y="518600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3" name="CasellaDiTesto 42">
            <a:extLst>
              <a:ext uri="{FF2B5EF4-FFF2-40B4-BE49-F238E27FC236}">
                <a16:creationId xmlns:a16="http://schemas.microsoft.com/office/drawing/2014/main" id="{39443BED-131C-9F74-95AD-B4F2C89C5FC8}"/>
              </a:ext>
            </a:extLst>
          </p:cNvPr>
          <p:cNvSpPr txBox="1"/>
          <p:nvPr/>
        </p:nvSpPr>
        <p:spPr>
          <a:xfrm>
            <a:off x="2420626" y="518095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4" name="CasellaDiTesto 43">
            <a:extLst>
              <a:ext uri="{FF2B5EF4-FFF2-40B4-BE49-F238E27FC236}">
                <a16:creationId xmlns:a16="http://schemas.microsoft.com/office/drawing/2014/main" id="{020FDC1A-B97A-A868-9D1D-9587241542E5}"/>
              </a:ext>
            </a:extLst>
          </p:cNvPr>
          <p:cNvSpPr txBox="1"/>
          <p:nvPr/>
        </p:nvSpPr>
        <p:spPr>
          <a:xfrm>
            <a:off x="6560183" y="518095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5" name="CasellaDiTesto 44">
            <a:extLst>
              <a:ext uri="{FF2B5EF4-FFF2-40B4-BE49-F238E27FC236}">
                <a16:creationId xmlns:a16="http://schemas.microsoft.com/office/drawing/2014/main" id="{292043C5-2FFD-DC72-AC8F-1E9B3B252B12}"/>
              </a:ext>
            </a:extLst>
          </p:cNvPr>
          <p:cNvSpPr txBox="1"/>
          <p:nvPr/>
        </p:nvSpPr>
        <p:spPr>
          <a:xfrm>
            <a:off x="610876" y="569978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6" name="CasellaDiTesto 45">
            <a:extLst>
              <a:ext uri="{FF2B5EF4-FFF2-40B4-BE49-F238E27FC236}">
                <a16:creationId xmlns:a16="http://schemas.microsoft.com/office/drawing/2014/main" id="{0C0F9BE0-4C25-2E35-87FE-8B5A97C3F34D}"/>
              </a:ext>
            </a:extLst>
          </p:cNvPr>
          <p:cNvSpPr txBox="1"/>
          <p:nvPr/>
        </p:nvSpPr>
        <p:spPr>
          <a:xfrm>
            <a:off x="4750433" y="569978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7" name="CasellaDiTesto 46">
            <a:extLst>
              <a:ext uri="{FF2B5EF4-FFF2-40B4-BE49-F238E27FC236}">
                <a16:creationId xmlns:a16="http://schemas.microsoft.com/office/drawing/2014/main" id="{65CF0393-2AB3-BB3A-7CDD-EF9F73E85355}"/>
              </a:ext>
            </a:extLst>
          </p:cNvPr>
          <p:cNvSpPr txBox="1"/>
          <p:nvPr/>
        </p:nvSpPr>
        <p:spPr>
          <a:xfrm>
            <a:off x="8889990" y="570483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8" name="CasellaDiTesto 47">
            <a:extLst>
              <a:ext uri="{FF2B5EF4-FFF2-40B4-BE49-F238E27FC236}">
                <a16:creationId xmlns:a16="http://schemas.microsoft.com/office/drawing/2014/main" id="{DBF33A44-9AEC-99C5-2064-5DD119020D54}"/>
              </a:ext>
            </a:extLst>
          </p:cNvPr>
          <p:cNvSpPr txBox="1"/>
          <p:nvPr/>
        </p:nvSpPr>
        <p:spPr>
          <a:xfrm>
            <a:off x="-1991026" y="6160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9" name="CasellaDiTesto 48">
            <a:extLst>
              <a:ext uri="{FF2B5EF4-FFF2-40B4-BE49-F238E27FC236}">
                <a16:creationId xmlns:a16="http://schemas.microsoft.com/office/drawing/2014/main" id="{A02010EE-4F96-EAA4-71BD-1D03A94A24AE}"/>
              </a:ext>
            </a:extLst>
          </p:cNvPr>
          <p:cNvSpPr txBox="1"/>
          <p:nvPr/>
        </p:nvSpPr>
        <p:spPr>
          <a:xfrm>
            <a:off x="2148531"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50" name="CasellaDiTesto 49">
            <a:extLst>
              <a:ext uri="{FF2B5EF4-FFF2-40B4-BE49-F238E27FC236}">
                <a16:creationId xmlns:a16="http://schemas.microsoft.com/office/drawing/2014/main" id="{E0B8C40D-1092-950A-08A6-6CF65E747826}"/>
              </a:ext>
            </a:extLst>
          </p:cNvPr>
          <p:cNvSpPr txBox="1"/>
          <p:nvPr/>
        </p:nvSpPr>
        <p:spPr>
          <a:xfrm>
            <a:off x="6288088"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1" name="CasellaDiTesto 60">
            <a:extLst>
              <a:ext uri="{FF2B5EF4-FFF2-40B4-BE49-F238E27FC236}">
                <a16:creationId xmlns:a16="http://schemas.microsoft.com/office/drawing/2014/main" id="{4720147D-9C39-0946-7012-C84BB733FC91}"/>
              </a:ext>
            </a:extLst>
          </p:cNvPr>
          <p:cNvSpPr txBox="1"/>
          <p:nvPr/>
        </p:nvSpPr>
        <p:spPr>
          <a:xfrm>
            <a:off x="10427645"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2" name="CasellaDiTesto 61">
            <a:extLst>
              <a:ext uri="{FF2B5EF4-FFF2-40B4-BE49-F238E27FC236}">
                <a16:creationId xmlns:a16="http://schemas.microsoft.com/office/drawing/2014/main" id="{C0C47141-67E5-D648-FAED-C33137B483A1}"/>
              </a:ext>
            </a:extLst>
          </p:cNvPr>
          <p:cNvSpPr txBox="1"/>
          <p:nvPr/>
        </p:nvSpPr>
        <p:spPr>
          <a:xfrm>
            <a:off x="10686397" y="518600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3" name="CasellaDiTesto 62">
            <a:extLst>
              <a:ext uri="{FF2B5EF4-FFF2-40B4-BE49-F238E27FC236}">
                <a16:creationId xmlns:a16="http://schemas.microsoft.com/office/drawing/2014/main" id="{CEC72292-BC0D-6AC7-C92A-311EE8957123}"/>
              </a:ext>
            </a:extLst>
          </p:cNvPr>
          <p:cNvSpPr txBox="1"/>
          <p:nvPr/>
        </p:nvSpPr>
        <p:spPr>
          <a:xfrm>
            <a:off x="11366490" y="411480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4" name="CasellaDiTesto 63">
            <a:extLst>
              <a:ext uri="{FF2B5EF4-FFF2-40B4-BE49-F238E27FC236}">
                <a16:creationId xmlns:a16="http://schemas.microsoft.com/office/drawing/2014/main" id="{FCCDFC76-214A-03D1-7B60-E972374BDB7D}"/>
              </a:ext>
            </a:extLst>
          </p:cNvPr>
          <p:cNvSpPr txBox="1"/>
          <p:nvPr/>
        </p:nvSpPr>
        <p:spPr>
          <a:xfrm>
            <a:off x="-3509475" y="568010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5" name="Rettangolo 64">
            <a:extLst>
              <a:ext uri="{FF2B5EF4-FFF2-40B4-BE49-F238E27FC236}">
                <a16:creationId xmlns:a16="http://schemas.microsoft.com/office/drawing/2014/main" id="{F27560AA-621A-11C7-F893-4684F630C62A}"/>
              </a:ext>
            </a:extLst>
          </p:cNvPr>
          <p:cNvSpPr/>
          <p:nvPr/>
        </p:nvSpPr>
        <p:spPr>
          <a:xfrm>
            <a:off x="1551858" y="1733355"/>
            <a:ext cx="9352141" cy="3044218"/>
          </a:xfrm>
          <a:prstGeom prst="rect">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dirty="0">
                <a:solidFill>
                  <a:schemeClr val="tx1"/>
                </a:solidFill>
                <a:latin typeface="SF Pro Display" panose="00000500000000000000" pitchFamily="50" charset="0"/>
                <a:ea typeface="SF Pro Display" panose="00000500000000000000" pitchFamily="50" charset="0"/>
              </a:rPr>
              <a:t>Containerizzazione e deployment su Cloud</a:t>
            </a:r>
            <a:br>
              <a:rPr lang="it-IT" sz="3200" b="1" dirty="0">
                <a:solidFill>
                  <a:schemeClr val="tx1"/>
                </a:solidFill>
                <a:latin typeface="SF Pro Display" panose="00000500000000000000" pitchFamily="50" charset="0"/>
                <a:ea typeface="SF Pro Display" panose="00000500000000000000" pitchFamily="50" charset="0"/>
              </a:rPr>
            </a:br>
            <a:r>
              <a:rPr lang="it-IT" sz="3200" b="1" dirty="0">
                <a:solidFill>
                  <a:schemeClr val="tx1"/>
                </a:solidFill>
                <a:latin typeface="SF Pro Display" panose="00000500000000000000" pitchFamily="50" charset="0"/>
                <a:ea typeface="SF Pro Display" panose="00000500000000000000" pitchFamily="50" charset="0"/>
              </a:rPr>
              <a:t>di un simulatore di Ethereum </a:t>
            </a:r>
            <a:r>
              <a:rPr lang="it-IT" sz="3200" dirty="0">
                <a:solidFill>
                  <a:schemeClr val="tx1"/>
                </a:solidFill>
                <a:latin typeface="SF Pro Display" panose="00000500000000000000" pitchFamily="50" charset="0"/>
                <a:ea typeface="SF Pro Display" panose="00000500000000000000" pitchFamily="50" charset="0"/>
              </a:rPr>
              <a:t>con</a:t>
            </a:r>
            <a:r>
              <a:rPr lang="it-IT" sz="3200" b="1" dirty="0">
                <a:solidFill>
                  <a:schemeClr val="tx1"/>
                </a:solidFill>
                <a:latin typeface="SF Pro Display" panose="00000500000000000000" pitchFamily="50" charset="0"/>
                <a:ea typeface="SF Pro Display" panose="00000500000000000000" pitchFamily="50" charset="0"/>
              </a:rPr>
              <a:t> </a:t>
            </a:r>
            <a:r>
              <a:rPr lang="it-IT" sz="3200" b="1" dirty="0">
                <a:solidFill>
                  <a:srgbClr val="0070C0"/>
                </a:solidFill>
                <a:latin typeface="SF Pro Display" panose="00000500000000000000" pitchFamily="50" charset="0"/>
                <a:ea typeface="SF Pro Display" panose="00000500000000000000" pitchFamily="50" charset="0"/>
              </a:rPr>
              <a:t>Docker</a:t>
            </a:r>
            <a:r>
              <a:rPr lang="it-IT" sz="3200" b="1" dirty="0">
                <a:solidFill>
                  <a:schemeClr val="tx1"/>
                </a:solidFill>
                <a:latin typeface="SF Pro Display" panose="00000500000000000000" pitchFamily="50" charset="0"/>
                <a:ea typeface="SF Pro Display" panose="00000500000000000000" pitchFamily="50" charset="0"/>
              </a:rPr>
              <a:t> </a:t>
            </a:r>
            <a:r>
              <a:rPr lang="it-IT" sz="3200" dirty="0">
                <a:solidFill>
                  <a:schemeClr val="tx1"/>
                </a:solidFill>
                <a:latin typeface="SF Pro Display" panose="00000500000000000000" pitchFamily="50" charset="0"/>
                <a:ea typeface="SF Pro Display" panose="00000500000000000000" pitchFamily="50" charset="0"/>
              </a:rPr>
              <a:t>e</a:t>
            </a:r>
            <a:r>
              <a:rPr lang="it-IT" sz="3200" b="1" dirty="0">
                <a:solidFill>
                  <a:schemeClr val="tx1"/>
                </a:solidFill>
                <a:latin typeface="SF Pro Display" panose="00000500000000000000" pitchFamily="50" charset="0"/>
                <a:ea typeface="SF Pro Display" panose="00000500000000000000" pitchFamily="50" charset="0"/>
              </a:rPr>
              <a:t> </a:t>
            </a:r>
            <a:r>
              <a:rPr lang="it-IT" sz="3200" b="1" dirty="0">
                <a:solidFill>
                  <a:schemeClr val="accent2">
                    <a:lumMod val="75000"/>
                  </a:schemeClr>
                </a:solidFill>
                <a:latin typeface="SF Pro Display" panose="00000500000000000000" pitchFamily="50" charset="0"/>
                <a:ea typeface="SF Pro Display" panose="00000500000000000000" pitchFamily="50" charset="0"/>
              </a:rPr>
              <a:t>AWS</a:t>
            </a:r>
            <a:br>
              <a:rPr lang="it-IT" sz="4400" dirty="0">
                <a:solidFill>
                  <a:schemeClr val="tx1"/>
                </a:solidFill>
                <a:latin typeface="SF Pro Display" panose="00000500000000000000" pitchFamily="50" charset="0"/>
                <a:ea typeface="SF Pro Display" panose="00000500000000000000" pitchFamily="50" charset="0"/>
              </a:rPr>
            </a:br>
            <a:endParaRPr lang="it-IT" sz="3200" dirty="0">
              <a:solidFill>
                <a:schemeClr val="tx1"/>
              </a:solidFill>
              <a:latin typeface="SF Pro Display" panose="00000500000000000000" pitchFamily="50" charset="0"/>
              <a:ea typeface="SF Pro Display" panose="00000500000000000000" pitchFamily="50" charset="0"/>
            </a:endParaRPr>
          </a:p>
          <a:p>
            <a:pPr algn="ctr"/>
            <a:r>
              <a:rPr lang="it-IT" sz="2400" dirty="0">
                <a:solidFill>
                  <a:schemeClr val="tx1"/>
                </a:solidFill>
                <a:latin typeface="SF Pro Display" panose="00000500000000000000" pitchFamily="50" charset="0"/>
                <a:ea typeface="SF Pro Display" panose="00000500000000000000" pitchFamily="50" charset="0"/>
              </a:rPr>
              <a:t>Antonio Gravino - </a:t>
            </a:r>
            <a:r>
              <a:rPr lang="it-IT" sz="2400" b="0" i="0" dirty="0">
                <a:solidFill>
                  <a:srgbClr val="222222"/>
                </a:solidFill>
                <a:effectLst/>
                <a:latin typeface="Arial" panose="020B0604020202020204" pitchFamily="34" charset="0"/>
              </a:rPr>
              <a:t>05225 01502</a:t>
            </a:r>
            <a:br>
              <a:rPr lang="it-IT" sz="2400" b="0" i="0" dirty="0">
                <a:solidFill>
                  <a:schemeClr val="tx1"/>
                </a:solidFill>
                <a:effectLst/>
                <a:latin typeface="SF Pro Display" panose="00000500000000000000" pitchFamily="50" charset="0"/>
                <a:ea typeface="SF Pro Display" panose="00000500000000000000" pitchFamily="50" charset="0"/>
              </a:rPr>
            </a:br>
            <a:r>
              <a:rPr lang="it-IT" b="0" i="0" dirty="0">
                <a:solidFill>
                  <a:schemeClr val="tx1"/>
                </a:solidFill>
                <a:effectLst/>
                <a:latin typeface="SF Pro Display" panose="00000500000000000000" pitchFamily="50" charset="0"/>
                <a:ea typeface="SF Pro Display" panose="00000500000000000000" pitchFamily="50" charset="0"/>
              </a:rPr>
              <a:t>Sicurezza dei Dati (a.a. 2022-2023)</a:t>
            </a:r>
            <a:endParaRPr lang="it-IT" sz="2400" dirty="0">
              <a:solidFill>
                <a:schemeClr val="tx1"/>
              </a:solidFill>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256210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0" y="2487930"/>
            <a:ext cx="12191999" cy="1015663"/>
          </a:xfrm>
          <a:prstGeom prst="rect">
            <a:avLst/>
          </a:prstGeom>
          <a:noFill/>
        </p:spPr>
        <p:txBody>
          <a:bodyPr wrap="square" rtlCol="0">
            <a:spAutoFit/>
          </a:bodyPr>
          <a:lstStyle/>
          <a:p>
            <a:pPr algn="ctr"/>
            <a:r>
              <a:rPr lang="it-IT" sz="6000" b="1" dirty="0">
                <a:latin typeface="SF Pro Display" panose="00000500000000000000" pitchFamily="50" charset="0"/>
                <a:ea typeface="SF Pro Display" panose="00000500000000000000" pitchFamily="50" charset="0"/>
              </a:rPr>
              <a:t>Hands-on via SSH e AWS</a:t>
            </a:r>
          </a:p>
        </p:txBody>
      </p:sp>
    </p:spTree>
    <p:extLst>
      <p:ext uri="{BB962C8B-B14F-4D97-AF65-F5344CB8AC3E}">
        <p14:creationId xmlns:p14="http://schemas.microsoft.com/office/powerpoint/2010/main" val="124216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pic>
        <p:nvPicPr>
          <p:cNvPr id="2050" name="Picture 2" descr="Kubernetes piattaforma di riferimento per IA e ML? - LineaEDP">
            <a:extLst>
              <a:ext uri="{FF2B5EF4-FFF2-40B4-BE49-F238E27FC236}">
                <a16:creationId xmlns:a16="http://schemas.microsoft.com/office/drawing/2014/main" id="{F58F0A70-E415-262C-E82A-4DE416A05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072" y="2130115"/>
            <a:ext cx="3573655" cy="19043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nderstanding Docker, Containers and Safer Software Delivery - SitePoint">
            <a:extLst>
              <a:ext uri="{FF2B5EF4-FFF2-40B4-BE49-F238E27FC236}">
                <a16:creationId xmlns:a16="http://schemas.microsoft.com/office/drawing/2014/main" id="{B66E4325-592F-C9C5-A616-9EC122BD9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113" y="2627127"/>
            <a:ext cx="3808723" cy="91029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ttore 2 17">
            <a:extLst>
              <a:ext uri="{FF2B5EF4-FFF2-40B4-BE49-F238E27FC236}">
                <a16:creationId xmlns:a16="http://schemas.microsoft.com/office/drawing/2014/main" id="{B07BCCCC-D110-1EFE-F344-D798008ACA58}"/>
              </a:ext>
            </a:extLst>
          </p:cNvPr>
          <p:cNvCxnSpPr>
            <a:cxnSpLocks/>
            <a:endCxn id="2050" idx="1"/>
          </p:cNvCxnSpPr>
          <p:nvPr/>
        </p:nvCxnSpPr>
        <p:spPr>
          <a:xfrm>
            <a:off x="5400881" y="3082274"/>
            <a:ext cx="1918191"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4682ADB3-5DA7-A095-8BCA-C7BA8139F490}"/>
              </a:ext>
            </a:extLst>
          </p:cNvPr>
          <p:cNvSpPr txBox="1"/>
          <p:nvPr/>
        </p:nvSpPr>
        <p:spPr>
          <a:xfrm>
            <a:off x="441960" y="373380"/>
            <a:ext cx="7780020"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Possibili sviluppi futuri</a:t>
            </a:r>
          </a:p>
        </p:txBody>
      </p:sp>
    </p:spTree>
    <p:extLst>
      <p:ext uri="{BB962C8B-B14F-4D97-AF65-F5344CB8AC3E}">
        <p14:creationId xmlns:p14="http://schemas.microsoft.com/office/powerpoint/2010/main" val="225511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3F92D67-7856-BBC3-A458-171E6507992D}"/>
              </a:ext>
            </a:extLst>
          </p:cNvPr>
          <p:cNvSpPr txBox="1"/>
          <p:nvPr/>
        </p:nvSpPr>
        <p:spPr>
          <a:xfrm>
            <a:off x="-645459" y="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E18BB9F2-C849-155B-C5D2-ECFE7EAB04E5}"/>
              </a:ext>
            </a:extLst>
          </p:cNvPr>
          <p:cNvSpPr txBox="1"/>
          <p:nvPr/>
        </p:nvSpPr>
        <p:spPr>
          <a:xfrm>
            <a:off x="3494098" y="-504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7BEBAFBF-0454-A12D-ED07-748C29FF57C7}"/>
              </a:ext>
            </a:extLst>
          </p:cNvPr>
          <p:cNvSpPr txBox="1"/>
          <p:nvPr/>
        </p:nvSpPr>
        <p:spPr>
          <a:xfrm>
            <a:off x="7633655" y="-504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52AA3293-B59D-4E32-3672-A06D73924071}"/>
              </a:ext>
            </a:extLst>
          </p:cNvPr>
          <p:cNvSpPr txBox="1"/>
          <p:nvPr/>
        </p:nvSpPr>
        <p:spPr>
          <a:xfrm>
            <a:off x="11773212" y="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8" name="CasellaDiTesto 7">
            <a:extLst>
              <a:ext uri="{FF2B5EF4-FFF2-40B4-BE49-F238E27FC236}">
                <a16:creationId xmlns:a16="http://schemas.microsoft.com/office/drawing/2014/main" id="{7DB4DD71-9D7E-04AE-377E-EE1875E76D8D}"/>
              </a:ext>
            </a:extLst>
          </p:cNvPr>
          <p:cNvSpPr txBox="1"/>
          <p:nvPr/>
        </p:nvSpPr>
        <p:spPr>
          <a:xfrm>
            <a:off x="-2183114" y="523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9" name="CasellaDiTesto 8">
            <a:extLst>
              <a:ext uri="{FF2B5EF4-FFF2-40B4-BE49-F238E27FC236}">
                <a16:creationId xmlns:a16="http://schemas.microsoft.com/office/drawing/2014/main" id="{4366B444-F184-F50A-78C6-8F1C32D6248E}"/>
              </a:ext>
            </a:extLst>
          </p:cNvPr>
          <p:cNvSpPr txBox="1"/>
          <p:nvPr/>
        </p:nvSpPr>
        <p:spPr>
          <a:xfrm>
            <a:off x="1956443" y="518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0" name="CasellaDiTesto 9">
            <a:extLst>
              <a:ext uri="{FF2B5EF4-FFF2-40B4-BE49-F238E27FC236}">
                <a16:creationId xmlns:a16="http://schemas.microsoft.com/office/drawing/2014/main" id="{15E2E5D5-957A-84BC-9626-694A9DA3FAAA}"/>
              </a:ext>
            </a:extLst>
          </p:cNvPr>
          <p:cNvSpPr txBox="1"/>
          <p:nvPr/>
        </p:nvSpPr>
        <p:spPr>
          <a:xfrm>
            <a:off x="6096000" y="518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1" name="CasellaDiTesto 10">
            <a:extLst>
              <a:ext uri="{FF2B5EF4-FFF2-40B4-BE49-F238E27FC236}">
                <a16:creationId xmlns:a16="http://schemas.microsoft.com/office/drawing/2014/main" id="{A84983F1-5D74-C6F7-B3B5-8B1A5CA469C4}"/>
              </a:ext>
            </a:extLst>
          </p:cNvPr>
          <p:cNvSpPr txBox="1"/>
          <p:nvPr/>
        </p:nvSpPr>
        <p:spPr>
          <a:xfrm>
            <a:off x="10235557" y="523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2" name="CasellaDiTesto 11">
            <a:extLst>
              <a:ext uri="{FF2B5EF4-FFF2-40B4-BE49-F238E27FC236}">
                <a16:creationId xmlns:a16="http://schemas.microsoft.com/office/drawing/2014/main" id="{16FA8E3C-9300-1BD4-CBCE-9D0B51F44F79}"/>
              </a:ext>
            </a:extLst>
          </p:cNvPr>
          <p:cNvSpPr txBox="1"/>
          <p:nvPr/>
        </p:nvSpPr>
        <p:spPr>
          <a:xfrm>
            <a:off x="-1312209" y="1073673"/>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3" name="CasellaDiTesto 12">
            <a:extLst>
              <a:ext uri="{FF2B5EF4-FFF2-40B4-BE49-F238E27FC236}">
                <a16:creationId xmlns:a16="http://schemas.microsoft.com/office/drawing/2014/main" id="{53073802-A2CA-E43F-5F00-DADD030B0BA4}"/>
              </a:ext>
            </a:extLst>
          </p:cNvPr>
          <p:cNvSpPr txBox="1"/>
          <p:nvPr/>
        </p:nvSpPr>
        <p:spPr>
          <a:xfrm>
            <a:off x="2827348" y="106862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4" name="CasellaDiTesto 13">
            <a:extLst>
              <a:ext uri="{FF2B5EF4-FFF2-40B4-BE49-F238E27FC236}">
                <a16:creationId xmlns:a16="http://schemas.microsoft.com/office/drawing/2014/main" id="{A79C68A4-BB59-4A84-A945-CD21AC3E9CE1}"/>
              </a:ext>
            </a:extLst>
          </p:cNvPr>
          <p:cNvSpPr txBox="1"/>
          <p:nvPr/>
        </p:nvSpPr>
        <p:spPr>
          <a:xfrm>
            <a:off x="6966905" y="106862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5" name="CasellaDiTesto 14">
            <a:extLst>
              <a:ext uri="{FF2B5EF4-FFF2-40B4-BE49-F238E27FC236}">
                <a16:creationId xmlns:a16="http://schemas.microsoft.com/office/drawing/2014/main" id="{3D9D9F99-751B-B3C8-D54C-8C8418E72606}"/>
              </a:ext>
            </a:extLst>
          </p:cNvPr>
          <p:cNvSpPr txBox="1"/>
          <p:nvPr/>
        </p:nvSpPr>
        <p:spPr>
          <a:xfrm>
            <a:off x="11106462" y="1073673"/>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6" name="CasellaDiTesto 15">
            <a:extLst>
              <a:ext uri="{FF2B5EF4-FFF2-40B4-BE49-F238E27FC236}">
                <a16:creationId xmlns:a16="http://schemas.microsoft.com/office/drawing/2014/main" id="{60A9FA92-99F7-36EF-6C8F-04D727326D62}"/>
              </a:ext>
            </a:extLst>
          </p:cNvPr>
          <p:cNvSpPr txBox="1"/>
          <p:nvPr/>
        </p:nvSpPr>
        <p:spPr>
          <a:xfrm>
            <a:off x="-3121959" y="1592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7" name="CasellaDiTesto 16">
            <a:extLst>
              <a:ext uri="{FF2B5EF4-FFF2-40B4-BE49-F238E27FC236}">
                <a16:creationId xmlns:a16="http://schemas.microsoft.com/office/drawing/2014/main" id="{7E220D7B-B685-6D5C-0333-30A14BE7F92D}"/>
              </a:ext>
            </a:extLst>
          </p:cNvPr>
          <p:cNvSpPr txBox="1"/>
          <p:nvPr/>
        </p:nvSpPr>
        <p:spPr>
          <a:xfrm>
            <a:off x="1017598" y="158745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8" name="CasellaDiTesto 17">
            <a:extLst>
              <a:ext uri="{FF2B5EF4-FFF2-40B4-BE49-F238E27FC236}">
                <a16:creationId xmlns:a16="http://schemas.microsoft.com/office/drawing/2014/main" id="{94EE6990-CE34-23ED-61C2-C6800517449A}"/>
              </a:ext>
            </a:extLst>
          </p:cNvPr>
          <p:cNvSpPr txBox="1"/>
          <p:nvPr/>
        </p:nvSpPr>
        <p:spPr>
          <a:xfrm>
            <a:off x="5157155" y="158745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9" name="CasellaDiTesto 18">
            <a:extLst>
              <a:ext uri="{FF2B5EF4-FFF2-40B4-BE49-F238E27FC236}">
                <a16:creationId xmlns:a16="http://schemas.microsoft.com/office/drawing/2014/main" id="{917D3677-73AF-84F3-366B-05F170449592}"/>
              </a:ext>
            </a:extLst>
          </p:cNvPr>
          <p:cNvSpPr txBox="1"/>
          <p:nvPr/>
        </p:nvSpPr>
        <p:spPr>
          <a:xfrm>
            <a:off x="9296712" y="1592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0" name="CasellaDiTesto 19">
            <a:extLst>
              <a:ext uri="{FF2B5EF4-FFF2-40B4-BE49-F238E27FC236}">
                <a16:creationId xmlns:a16="http://schemas.microsoft.com/office/drawing/2014/main" id="{B439DB78-1800-1266-ABEA-DB65973FED71}"/>
              </a:ext>
            </a:extLst>
          </p:cNvPr>
          <p:cNvSpPr txBox="1"/>
          <p:nvPr/>
        </p:nvSpPr>
        <p:spPr>
          <a:xfrm>
            <a:off x="-1584304" y="2047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1" name="CasellaDiTesto 20">
            <a:extLst>
              <a:ext uri="{FF2B5EF4-FFF2-40B4-BE49-F238E27FC236}">
                <a16:creationId xmlns:a16="http://schemas.microsoft.com/office/drawing/2014/main" id="{BCA0699C-4CB3-CE65-1529-500CBC2DA6F4}"/>
              </a:ext>
            </a:extLst>
          </p:cNvPr>
          <p:cNvSpPr txBox="1"/>
          <p:nvPr/>
        </p:nvSpPr>
        <p:spPr>
          <a:xfrm>
            <a:off x="2555253"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2" name="CasellaDiTesto 21">
            <a:extLst>
              <a:ext uri="{FF2B5EF4-FFF2-40B4-BE49-F238E27FC236}">
                <a16:creationId xmlns:a16="http://schemas.microsoft.com/office/drawing/2014/main" id="{AC49EB5E-EDAA-031F-440C-76CB8F093826}"/>
              </a:ext>
            </a:extLst>
          </p:cNvPr>
          <p:cNvSpPr txBox="1"/>
          <p:nvPr/>
        </p:nvSpPr>
        <p:spPr>
          <a:xfrm>
            <a:off x="6694810"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3" name="CasellaDiTesto 22">
            <a:extLst>
              <a:ext uri="{FF2B5EF4-FFF2-40B4-BE49-F238E27FC236}">
                <a16:creationId xmlns:a16="http://schemas.microsoft.com/office/drawing/2014/main" id="{6D4F2AED-E7C2-2ECA-A1D8-EF89A49809B4}"/>
              </a:ext>
            </a:extLst>
          </p:cNvPr>
          <p:cNvSpPr txBox="1"/>
          <p:nvPr/>
        </p:nvSpPr>
        <p:spPr>
          <a:xfrm>
            <a:off x="-3121959" y="257175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4" name="CasellaDiTesto 23">
            <a:extLst>
              <a:ext uri="{FF2B5EF4-FFF2-40B4-BE49-F238E27FC236}">
                <a16:creationId xmlns:a16="http://schemas.microsoft.com/office/drawing/2014/main" id="{D9A2AD67-57EB-FBAB-F8FA-320E9C372717}"/>
              </a:ext>
            </a:extLst>
          </p:cNvPr>
          <p:cNvSpPr txBox="1"/>
          <p:nvPr/>
        </p:nvSpPr>
        <p:spPr>
          <a:xfrm>
            <a:off x="1017598" y="256670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5" name="CasellaDiTesto 24">
            <a:extLst>
              <a:ext uri="{FF2B5EF4-FFF2-40B4-BE49-F238E27FC236}">
                <a16:creationId xmlns:a16="http://schemas.microsoft.com/office/drawing/2014/main" id="{9C8970B3-2E5D-B545-1FBB-455D72E1D63E}"/>
              </a:ext>
            </a:extLst>
          </p:cNvPr>
          <p:cNvSpPr txBox="1"/>
          <p:nvPr/>
        </p:nvSpPr>
        <p:spPr>
          <a:xfrm>
            <a:off x="5157155" y="256670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6" name="CasellaDiTesto 25">
            <a:extLst>
              <a:ext uri="{FF2B5EF4-FFF2-40B4-BE49-F238E27FC236}">
                <a16:creationId xmlns:a16="http://schemas.microsoft.com/office/drawing/2014/main" id="{7B894CC1-CBD1-8424-4AED-32E099A060BF}"/>
              </a:ext>
            </a:extLst>
          </p:cNvPr>
          <p:cNvSpPr txBox="1"/>
          <p:nvPr/>
        </p:nvSpPr>
        <p:spPr>
          <a:xfrm>
            <a:off x="9296712" y="257175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7" name="CasellaDiTesto 26">
            <a:extLst>
              <a:ext uri="{FF2B5EF4-FFF2-40B4-BE49-F238E27FC236}">
                <a16:creationId xmlns:a16="http://schemas.microsoft.com/office/drawing/2014/main" id="{0AD888BE-4250-70CA-6E4A-9DAD5D6975D8}"/>
              </a:ext>
            </a:extLst>
          </p:cNvPr>
          <p:cNvSpPr txBox="1"/>
          <p:nvPr/>
        </p:nvSpPr>
        <p:spPr>
          <a:xfrm>
            <a:off x="-2251054" y="312154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8" name="CasellaDiTesto 27">
            <a:extLst>
              <a:ext uri="{FF2B5EF4-FFF2-40B4-BE49-F238E27FC236}">
                <a16:creationId xmlns:a16="http://schemas.microsoft.com/office/drawing/2014/main" id="{D2EC423C-67BF-FA06-3CAD-3FC69B3E8EAE}"/>
              </a:ext>
            </a:extLst>
          </p:cNvPr>
          <p:cNvSpPr txBox="1"/>
          <p:nvPr/>
        </p:nvSpPr>
        <p:spPr>
          <a:xfrm>
            <a:off x="1888503" y="3116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9" name="CasellaDiTesto 28">
            <a:extLst>
              <a:ext uri="{FF2B5EF4-FFF2-40B4-BE49-F238E27FC236}">
                <a16:creationId xmlns:a16="http://schemas.microsoft.com/office/drawing/2014/main" id="{825433CC-02ED-7F20-5265-009BFFC06D6F}"/>
              </a:ext>
            </a:extLst>
          </p:cNvPr>
          <p:cNvSpPr txBox="1"/>
          <p:nvPr/>
        </p:nvSpPr>
        <p:spPr>
          <a:xfrm>
            <a:off x="6028060" y="3116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0" name="CasellaDiTesto 29">
            <a:extLst>
              <a:ext uri="{FF2B5EF4-FFF2-40B4-BE49-F238E27FC236}">
                <a16:creationId xmlns:a16="http://schemas.microsoft.com/office/drawing/2014/main" id="{60A3806B-CF7A-1E79-9F90-28BB01146998}"/>
              </a:ext>
            </a:extLst>
          </p:cNvPr>
          <p:cNvSpPr txBox="1"/>
          <p:nvPr/>
        </p:nvSpPr>
        <p:spPr>
          <a:xfrm>
            <a:off x="10167617" y="312154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1" name="CasellaDiTesto 30">
            <a:extLst>
              <a:ext uri="{FF2B5EF4-FFF2-40B4-BE49-F238E27FC236}">
                <a16:creationId xmlns:a16="http://schemas.microsoft.com/office/drawing/2014/main" id="{04751426-754F-3D2D-A45D-3F62C473823E}"/>
              </a:ext>
            </a:extLst>
          </p:cNvPr>
          <p:cNvSpPr txBox="1"/>
          <p:nvPr/>
        </p:nvSpPr>
        <p:spPr>
          <a:xfrm>
            <a:off x="78753" y="363533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2" name="CasellaDiTesto 31">
            <a:extLst>
              <a:ext uri="{FF2B5EF4-FFF2-40B4-BE49-F238E27FC236}">
                <a16:creationId xmlns:a16="http://schemas.microsoft.com/office/drawing/2014/main" id="{05C4B17B-5ABE-B409-A519-27E7DF8C78EB}"/>
              </a:ext>
            </a:extLst>
          </p:cNvPr>
          <p:cNvSpPr txBox="1"/>
          <p:nvPr/>
        </p:nvSpPr>
        <p:spPr>
          <a:xfrm>
            <a:off x="4218310" y="363533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3" name="CasellaDiTesto 32">
            <a:extLst>
              <a:ext uri="{FF2B5EF4-FFF2-40B4-BE49-F238E27FC236}">
                <a16:creationId xmlns:a16="http://schemas.microsoft.com/office/drawing/2014/main" id="{B8EC363E-C443-15C1-B4F4-351AEA1923A6}"/>
              </a:ext>
            </a:extLst>
          </p:cNvPr>
          <p:cNvSpPr txBox="1"/>
          <p:nvPr/>
        </p:nvSpPr>
        <p:spPr>
          <a:xfrm>
            <a:off x="8357867" y="364037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4" name="CasellaDiTesto 33">
            <a:extLst>
              <a:ext uri="{FF2B5EF4-FFF2-40B4-BE49-F238E27FC236}">
                <a16:creationId xmlns:a16="http://schemas.microsoft.com/office/drawing/2014/main" id="{E5548F26-883C-14F4-5858-3AB728CFFCA2}"/>
              </a:ext>
            </a:extLst>
          </p:cNvPr>
          <p:cNvSpPr txBox="1"/>
          <p:nvPr/>
        </p:nvSpPr>
        <p:spPr>
          <a:xfrm>
            <a:off x="10834367"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5" name="CasellaDiTesto 34">
            <a:extLst>
              <a:ext uri="{FF2B5EF4-FFF2-40B4-BE49-F238E27FC236}">
                <a16:creationId xmlns:a16="http://schemas.microsoft.com/office/drawing/2014/main" id="{379CCA3A-1573-4D1E-601E-7CFF7434B250}"/>
              </a:ext>
            </a:extLst>
          </p:cNvPr>
          <p:cNvSpPr txBox="1"/>
          <p:nvPr/>
        </p:nvSpPr>
        <p:spPr>
          <a:xfrm>
            <a:off x="-1052181" y="411233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6" name="CasellaDiTesto 35">
            <a:extLst>
              <a:ext uri="{FF2B5EF4-FFF2-40B4-BE49-F238E27FC236}">
                <a16:creationId xmlns:a16="http://schemas.microsoft.com/office/drawing/2014/main" id="{C723CAC4-73D8-CC39-58C6-2C543EFE48B4}"/>
              </a:ext>
            </a:extLst>
          </p:cNvPr>
          <p:cNvSpPr txBox="1"/>
          <p:nvPr/>
        </p:nvSpPr>
        <p:spPr>
          <a:xfrm>
            <a:off x="3087376" y="410728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7" name="CasellaDiTesto 36">
            <a:extLst>
              <a:ext uri="{FF2B5EF4-FFF2-40B4-BE49-F238E27FC236}">
                <a16:creationId xmlns:a16="http://schemas.microsoft.com/office/drawing/2014/main" id="{F6465501-ADCC-CF45-7931-CB7470FFF68B}"/>
              </a:ext>
            </a:extLst>
          </p:cNvPr>
          <p:cNvSpPr txBox="1"/>
          <p:nvPr/>
        </p:nvSpPr>
        <p:spPr>
          <a:xfrm>
            <a:off x="7226933" y="410728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8" name="CasellaDiTesto 37">
            <a:extLst>
              <a:ext uri="{FF2B5EF4-FFF2-40B4-BE49-F238E27FC236}">
                <a16:creationId xmlns:a16="http://schemas.microsoft.com/office/drawing/2014/main" id="{47F34750-6150-BF35-F52C-6869723F8104}"/>
              </a:ext>
            </a:extLst>
          </p:cNvPr>
          <p:cNvSpPr txBox="1"/>
          <p:nvPr/>
        </p:nvSpPr>
        <p:spPr>
          <a:xfrm>
            <a:off x="-2589836" y="4636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9" name="CasellaDiTesto 38">
            <a:extLst>
              <a:ext uri="{FF2B5EF4-FFF2-40B4-BE49-F238E27FC236}">
                <a16:creationId xmlns:a16="http://schemas.microsoft.com/office/drawing/2014/main" id="{149152A6-7675-7C68-FC29-7BB4020719BE}"/>
              </a:ext>
            </a:extLst>
          </p:cNvPr>
          <p:cNvSpPr txBox="1"/>
          <p:nvPr/>
        </p:nvSpPr>
        <p:spPr>
          <a:xfrm>
            <a:off x="1549721" y="4631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0" name="CasellaDiTesto 39">
            <a:extLst>
              <a:ext uri="{FF2B5EF4-FFF2-40B4-BE49-F238E27FC236}">
                <a16:creationId xmlns:a16="http://schemas.microsoft.com/office/drawing/2014/main" id="{EBCE559C-6B57-4E05-0DC9-0DA34E233D7E}"/>
              </a:ext>
            </a:extLst>
          </p:cNvPr>
          <p:cNvSpPr txBox="1"/>
          <p:nvPr/>
        </p:nvSpPr>
        <p:spPr>
          <a:xfrm>
            <a:off x="5689278" y="4631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1" name="CasellaDiTesto 40">
            <a:extLst>
              <a:ext uri="{FF2B5EF4-FFF2-40B4-BE49-F238E27FC236}">
                <a16:creationId xmlns:a16="http://schemas.microsoft.com/office/drawing/2014/main" id="{B761131F-AFEF-7E41-46C4-A3E7BA16C091}"/>
              </a:ext>
            </a:extLst>
          </p:cNvPr>
          <p:cNvSpPr txBox="1"/>
          <p:nvPr/>
        </p:nvSpPr>
        <p:spPr>
          <a:xfrm>
            <a:off x="9828835" y="4636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2" name="CasellaDiTesto 41">
            <a:extLst>
              <a:ext uri="{FF2B5EF4-FFF2-40B4-BE49-F238E27FC236}">
                <a16:creationId xmlns:a16="http://schemas.microsoft.com/office/drawing/2014/main" id="{FF4B6337-AD1B-EBEC-498B-170960692017}"/>
              </a:ext>
            </a:extLst>
          </p:cNvPr>
          <p:cNvSpPr txBox="1"/>
          <p:nvPr/>
        </p:nvSpPr>
        <p:spPr>
          <a:xfrm>
            <a:off x="-1718931" y="518600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3" name="CasellaDiTesto 42">
            <a:extLst>
              <a:ext uri="{FF2B5EF4-FFF2-40B4-BE49-F238E27FC236}">
                <a16:creationId xmlns:a16="http://schemas.microsoft.com/office/drawing/2014/main" id="{39443BED-131C-9F74-95AD-B4F2C89C5FC8}"/>
              </a:ext>
            </a:extLst>
          </p:cNvPr>
          <p:cNvSpPr txBox="1"/>
          <p:nvPr/>
        </p:nvSpPr>
        <p:spPr>
          <a:xfrm>
            <a:off x="2420626" y="518095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4" name="CasellaDiTesto 43">
            <a:extLst>
              <a:ext uri="{FF2B5EF4-FFF2-40B4-BE49-F238E27FC236}">
                <a16:creationId xmlns:a16="http://schemas.microsoft.com/office/drawing/2014/main" id="{020FDC1A-B97A-A868-9D1D-9587241542E5}"/>
              </a:ext>
            </a:extLst>
          </p:cNvPr>
          <p:cNvSpPr txBox="1"/>
          <p:nvPr/>
        </p:nvSpPr>
        <p:spPr>
          <a:xfrm>
            <a:off x="6560183" y="518095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5" name="CasellaDiTesto 44">
            <a:extLst>
              <a:ext uri="{FF2B5EF4-FFF2-40B4-BE49-F238E27FC236}">
                <a16:creationId xmlns:a16="http://schemas.microsoft.com/office/drawing/2014/main" id="{292043C5-2FFD-DC72-AC8F-1E9B3B252B12}"/>
              </a:ext>
            </a:extLst>
          </p:cNvPr>
          <p:cNvSpPr txBox="1"/>
          <p:nvPr/>
        </p:nvSpPr>
        <p:spPr>
          <a:xfrm>
            <a:off x="610876" y="569978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6" name="CasellaDiTesto 45">
            <a:extLst>
              <a:ext uri="{FF2B5EF4-FFF2-40B4-BE49-F238E27FC236}">
                <a16:creationId xmlns:a16="http://schemas.microsoft.com/office/drawing/2014/main" id="{0C0F9BE0-4C25-2E35-87FE-8B5A97C3F34D}"/>
              </a:ext>
            </a:extLst>
          </p:cNvPr>
          <p:cNvSpPr txBox="1"/>
          <p:nvPr/>
        </p:nvSpPr>
        <p:spPr>
          <a:xfrm>
            <a:off x="4750433" y="569978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7" name="CasellaDiTesto 46">
            <a:extLst>
              <a:ext uri="{FF2B5EF4-FFF2-40B4-BE49-F238E27FC236}">
                <a16:creationId xmlns:a16="http://schemas.microsoft.com/office/drawing/2014/main" id="{65CF0393-2AB3-BB3A-7CDD-EF9F73E85355}"/>
              </a:ext>
            </a:extLst>
          </p:cNvPr>
          <p:cNvSpPr txBox="1"/>
          <p:nvPr/>
        </p:nvSpPr>
        <p:spPr>
          <a:xfrm>
            <a:off x="8889990" y="570483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8" name="CasellaDiTesto 47">
            <a:extLst>
              <a:ext uri="{FF2B5EF4-FFF2-40B4-BE49-F238E27FC236}">
                <a16:creationId xmlns:a16="http://schemas.microsoft.com/office/drawing/2014/main" id="{DBF33A44-9AEC-99C5-2064-5DD119020D54}"/>
              </a:ext>
            </a:extLst>
          </p:cNvPr>
          <p:cNvSpPr txBox="1"/>
          <p:nvPr/>
        </p:nvSpPr>
        <p:spPr>
          <a:xfrm>
            <a:off x="-1991026" y="6160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9" name="CasellaDiTesto 48">
            <a:extLst>
              <a:ext uri="{FF2B5EF4-FFF2-40B4-BE49-F238E27FC236}">
                <a16:creationId xmlns:a16="http://schemas.microsoft.com/office/drawing/2014/main" id="{A02010EE-4F96-EAA4-71BD-1D03A94A24AE}"/>
              </a:ext>
            </a:extLst>
          </p:cNvPr>
          <p:cNvSpPr txBox="1"/>
          <p:nvPr/>
        </p:nvSpPr>
        <p:spPr>
          <a:xfrm>
            <a:off x="2148531"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50" name="CasellaDiTesto 49">
            <a:extLst>
              <a:ext uri="{FF2B5EF4-FFF2-40B4-BE49-F238E27FC236}">
                <a16:creationId xmlns:a16="http://schemas.microsoft.com/office/drawing/2014/main" id="{E0B8C40D-1092-950A-08A6-6CF65E747826}"/>
              </a:ext>
            </a:extLst>
          </p:cNvPr>
          <p:cNvSpPr txBox="1"/>
          <p:nvPr/>
        </p:nvSpPr>
        <p:spPr>
          <a:xfrm>
            <a:off x="6288088"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1" name="CasellaDiTesto 60">
            <a:extLst>
              <a:ext uri="{FF2B5EF4-FFF2-40B4-BE49-F238E27FC236}">
                <a16:creationId xmlns:a16="http://schemas.microsoft.com/office/drawing/2014/main" id="{4720147D-9C39-0946-7012-C84BB733FC91}"/>
              </a:ext>
            </a:extLst>
          </p:cNvPr>
          <p:cNvSpPr txBox="1"/>
          <p:nvPr/>
        </p:nvSpPr>
        <p:spPr>
          <a:xfrm>
            <a:off x="10427645"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2" name="CasellaDiTesto 61">
            <a:extLst>
              <a:ext uri="{FF2B5EF4-FFF2-40B4-BE49-F238E27FC236}">
                <a16:creationId xmlns:a16="http://schemas.microsoft.com/office/drawing/2014/main" id="{C0C47141-67E5-D648-FAED-C33137B483A1}"/>
              </a:ext>
            </a:extLst>
          </p:cNvPr>
          <p:cNvSpPr txBox="1"/>
          <p:nvPr/>
        </p:nvSpPr>
        <p:spPr>
          <a:xfrm>
            <a:off x="10686397" y="518600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3" name="CasellaDiTesto 62">
            <a:extLst>
              <a:ext uri="{FF2B5EF4-FFF2-40B4-BE49-F238E27FC236}">
                <a16:creationId xmlns:a16="http://schemas.microsoft.com/office/drawing/2014/main" id="{CEC72292-BC0D-6AC7-C92A-311EE8957123}"/>
              </a:ext>
            </a:extLst>
          </p:cNvPr>
          <p:cNvSpPr txBox="1"/>
          <p:nvPr/>
        </p:nvSpPr>
        <p:spPr>
          <a:xfrm>
            <a:off x="11366490" y="411480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4" name="CasellaDiTesto 63">
            <a:extLst>
              <a:ext uri="{FF2B5EF4-FFF2-40B4-BE49-F238E27FC236}">
                <a16:creationId xmlns:a16="http://schemas.microsoft.com/office/drawing/2014/main" id="{FCCDFC76-214A-03D1-7B60-E972374BDB7D}"/>
              </a:ext>
            </a:extLst>
          </p:cNvPr>
          <p:cNvSpPr txBox="1"/>
          <p:nvPr/>
        </p:nvSpPr>
        <p:spPr>
          <a:xfrm>
            <a:off x="-3509475" y="568010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5" name="Rettangolo 64">
            <a:extLst>
              <a:ext uri="{FF2B5EF4-FFF2-40B4-BE49-F238E27FC236}">
                <a16:creationId xmlns:a16="http://schemas.microsoft.com/office/drawing/2014/main" id="{F27560AA-621A-11C7-F893-4684F630C62A}"/>
              </a:ext>
            </a:extLst>
          </p:cNvPr>
          <p:cNvSpPr/>
          <p:nvPr/>
        </p:nvSpPr>
        <p:spPr>
          <a:xfrm>
            <a:off x="1551858" y="1733355"/>
            <a:ext cx="9352141" cy="3044218"/>
          </a:xfrm>
          <a:prstGeom prst="rect">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b="1" dirty="0">
                <a:solidFill>
                  <a:schemeClr val="tx1"/>
                </a:solidFill>
                <a:latin typeface="SF Pro Display" panose="00000500000000000000" pitchFamily="50" charset="0"/>
                <a:ea typeface="SF Pro Display" panose="00000500000000000000" pitchFamily="50" charset="0"/>
              </a:rPr>
              <a:t>Grazie per l’attenzione!</a:t>
            </a:r>
            <a:br>
              <a:rPr lang="it-IT" sz="5400" dirty="0">
                <a:solidFill>
                  <a:schemeClr val="tx1"/>
                </a:solidFill>
                <a:latin typeface="SF Pro Display" panose="00000500000000000000" pitchFamily="50" charset="0"/>
                <a:ea typeface="SF Pro Display" panose="00000500000000000000" pitchFamily="50" charset="0"/>
              </a:rPr>
            </a:br>
            <a:endParaRPr lang="it-IT" sz="4000" dirty="0">
              <a:solidFill>
                <a:schemeClr val="tx1"/>
              </a:solidFill>
              <a:latin typeface="SF Pro Display" panose="00000500000000000000" pitchFamily="50" charset="0"/>
              <a:ea typeface="SF Pro Display" panose="00000500000000000000" pitchFamily="50" charset="0"/>
            </a:endParaRPr>
          </a:p>
          <a:p>
            <a:pPr algn="ctr"/>
            <a:r>
              <a:rPr lang="it-IT" sz="2400" dirty="0">
                <a:solidFill>
                  <a:schemeClr val="tx1"/>
                </a:solidFill>
                <a:latin typeface="SF Pro Display" panose="00000500000000000000" pitchFamily="50" charset="0"/>
                <a:ea typeface="SF Pro Display" panose="00000500000000000000" pitchFamily="50" charset="0"/>
              </a:rPr>
              <a:t>Antonio Gravino - </a:t>
            </a:r>
            <a:r>
              <a:rPr lang="it-IT" sz="2400" b="0" i="0" dirty="0">
                <a:solidFill>
                  <a:srgbClr val="222222"/>
                </a:solidFill>
                <a:effectLst/>
                <a:latin typeface="Arial" panose="020B0604020202020204" pitchFamily="34" charset="0"/>
              </a:rPr>
              <a:t>05225 01502</a:t>
            </a:r>
            <a:br>
              <a:rPr lang="it-IT" sz="2400" b="0" i="0" dirty="0">
                <a:solidFill>
                  <a:schemeClr val="tx1"/>
                </a:solidFill>
                <a:effectLst/>
                <a:latin typeface="SF Pro Display" panose="00000500000000000000" pitchFamily="50" charset="0"/>
                <a:ea typeface="SF Pro Display" panose="00000500000000000000" pitchFamily="50" charset="0"/>
              </a:rPr>
            </a:br>
            <a:r>
              <a:rPr lang="it-IT" b="0" i="0" dirty="0">
                <a:solidFill>
                  <a:schemeClr val="tx1"/>
                </a:solidFill>
                <a:effectLst/>
                <a:latin typeface="SF Pro Display" panose="00000500000000000000" pitchFamily="50" charset="0"/>
                <a:ea typeface="SF Pro Display" panose="00000500000000000000" pitchFamily="50" charset="0"/>
              </a:rPr>
              <a:t>Sicurezza dei Dati (a.a. 2022-2023)</a:t>
            </a:r>
            <a:endParaRPr lang="it-IT" sz="2400" dirty="0">
              <a:solidFill>
                <a:schemeClr val="tx1"/>
              </a:solidFill>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169015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7780020"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Il problema</a:t>
            </a:r>
          </a:p>
        </p:txBody>
      </p:sp>
      <p:sp>
        <p:nvSpPr>
          <p:cNvPr id="2" name="CasellaDiTesto 1">
            <a:extLst>
              <a:ext uri="{FF2B5EF4-FFF2-40B4-BE49-F238E27FC236}">
                <a16:creationId xmlns:a16="http://schemas.microsoft.com/office/drawing/2014/main" id="{38707578-9E63-ED22-CEE0-43C48312CBC0}"/>
              </a:ext>
            </a:extLst>
          </p:cNvPr>
          <p:cNvSpPr txBox="1"/>
          <p:nvPr/>
        </p:nvSpPr>
        <p:spPr>
          <a:xfrm>
            <a:off x="441960" y="1214777"/>
            <a:ext cx="10984751" cy="3931846"/>
          </a:xfrm>
          <a:prstGeom prst="rect">
            <a:avLst/>
          </a:prstGeom>
          <a:noFill/>
        </p:spPr>
        <p:txBody>
          <a:bodyPr wrap="square" rtlCol="0">
            <a:spAutoFit/>
          </a:bodyPr>
          <a:lstStyle/>
          <a:p>
            <a:pPr marL="285750" indent="-285750">
              <a:spcAft>
                <a:spcPts val="500"/>
              </a:spcAft>
              <a:buFont typeface="Wingdings" panose="05000000000000000000" pitchFamily="2" charset="2"/>
              <a:buChar char="§"/>
            </a:pPr>
            <a:r>
              <a:rPr lang="it-IT" b="1" dirty="0">
                <a:latin typeface="SF Pro Display" panose="00000500000000000000" pitchFamily="50" charset="0"/>
                <a:ea typeface="SF Pro Display" panose="00000500000000000000" pitchFamily="50" charset="0"/>
              </a:rPr>
              <a:t>Lo sviluppo di applicativi e blockchain Ethereum-based è </a:t>
            </a:r>
            <a:r>
              <a:rPr lang="it-IT" b="1" u="sng" dirty="0">
                <a:latin typeface="SF Pro Display" panose="00000500000000000000" pitchFamily="50" charset="0"/>
                <a:ea typeface="SF Pro Display" panose="00000500000000000000" pitchFamily="50" charset="0"/>
              </a:rPr>
              <a:t>complesso</a:t>
            </a: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Si tratta di un’</a:t>
            </a:r>
            <a:r>
              <a:rPr lang="it-IT" b="1" dirty="0">
                <a:latin typeface="SF Pro Display" panose="00000500000000000000" pitchFamily="50" charset="0"/>
                <a:ea typeface="SF Pro Display" panose="00000500000000000000" pitchFamily="50" charset="0"/>
              </a:rPr>
              <a:t>attività di gruppo</a:t>
            </a:r>
            <a:r>
              <a:rPr lang="it-IT" dirty="0">
                <a:latin typeface="SF Pro Display" panose="00000500000000000000" pitchFamily="50" charset="0"/>
                <a:ea typeface="SF Pro Display" panose="00000500000000000000" pitchFamily="50" charset="0"/>
              </a:rPr>
              <a:t>, partecipata e condivisa, che impegna in genere </a:t>
            </a:r>
            <a:r>
              <a:rPr lang="it-IT" b="1" dirty="0">
                <a:latin typeface="SF Pro Display" panose="00000500000000000000" pitchFamily="50" charset="0"/>
                <a:ea typeface="SF Pro Display" panose="00000500000000000000" pitchFamily="50" charset="0"/>
              </a:rPr>
              <a:t>team numerosi</a:t>
            </a: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Inevitabilmente, una mole di lavoro più o meno corposa può far emergere </a:t>
            </a:r>
            <a:br>
              <a:rPr lang="it-IT" dirty="0">
                <a:latin typeface="SF Pro Display" panose="00000500000000000000" pitchFamily="50" charset="0"/>
                <a:ea typeface="SF Pro Display" panose="00000500000000000000" pitchFamily="50" charset="0"/>
              </a:rPr>
            </a:br>
            <a:r>
              <a:rPr lang="it-IT" b="1" dirty="0">
                <a:latin typeface="SF Pro Display" panose="00000500000000000000" pitchFamily="50" charset="0"/>
                <a:ea typeface="SF Pro Display" panose="00000500000000000000" pitchFamily="50" charset="0"/>
              </a:rPr>
              <a:t>problematiche relative ai processi di sviluppo</a:t>
            </a:r>
          </a:p>
          <a:p>
            <a:pPr marL="285750" indent="-285750">
              <a:spcAft>
                <a:spcPts val="500"/>
              </a:spcAft>
              <a:buFont typeface="Wingdings" panose="05000000000000000000" pitchFamily="2" charset="2"/>
              <a:buChar char="§"/>
            </a:pPr>
            <a:endParaRPr lang="it-IT" b="1"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In genere, lavorare nella cornice di Ethereum implica l’impiego di development kits e </a:t>
            </a:r>
            <a:r>
              <a:rPr lang="it-IT" b="1" dirty="0">
                <a:latin typeface="SF Pro Display" panose="00000500000000000000" pitchFamily="50" charset="0"/>
                <a:ea typeface="SF Pro Display" panose="00000500000000000000" pitchFamily="50" charset="0"/>
              </a:rPr>
              <a:t>tool di simulazione</a:t>
            </a:r>
          </a:p>
          <a:p>
            <a:pPr marL="742950" lvl="1" indent="-285750">
              <a:spcAft>
                <a:spcPts val="500"/>
              </a:spcAft>
              <a:buFont typeface="Wingdings" panose="05000000000000000000" pitchFamily="2" charset="2"/>
              <a:buChar char="§"/>
            </a:pPr>
            <a:r>
              <a:rPr lang="it-IT" sz="1500" dirty="0">
                <a:latin typeface="SF mono" panose="020B0009000002000000" pitchFamily="49" charset="0"/>
                <a:ea typeface="SF Pro Display" panose="00000500000000000000" pitchFamily="50" charset="0"/>
              </a:rPr>
              <a:t>Truffle, Ganache </a:t>
            </a:r>
            <a:r>
              <a:rPr lang="it-IT" sz="1600" dirty="0">
                <a:latin typeface="SF Pro Display" panose="00000500000000000000" pitchFamily="50" charset="0"/>
                <a:ea typeface="SF Pro Display" panose="00000500000000000000" pitchFamily="50" charset="0"/>
              </a:rPr>
              <a:t>sono sicuramente fra i più noti</a:t>
            </a:r>
          </a:p>
          <a:p>
            <a:pPr lvl="1">
              <a:spcAft>
                <a:spcPts val="500"/>
              </a:spcAft>
            </a:pPr>
            <a:endParaRPr lang="it-IT" sz="1600" dirty="0">
              <a:latin typeface="SF mono" panose="020B0009000002000000" pitchFamily="49" charset="0"/>
              <a:ea typeface="SF Pro Display" panose="00000500000000000000" pitchFamily="50" charset="0"/>
            </a:endParaRP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Tuttavia, l’utilizzo «</a:t>
            </a:r>
            <a:r>
              <a:rPr lang="it-IT" i="1" dirty="0">
                <a:latin typeface="SF Pro Display" panose="00000500000000000000" pitchFamily="50" charset="0"/>
                <a:ea typeface="SF Pro Display" panose="00000500000000000000" pitchFamily="50" charset="0"/>
              </a:rPr>
              <a:t>in locale</a:t>
            </a:r>
            <a:r>
              <a:rPr lang="it-IT" dirty="0">
                <a:latin typeface="SF Pro Display" panose="00000500000000000000" pitchFamily="50" charset="0"/>
                <a:ea typeface="SF Pro Display" panose="00000500000000000000" pitchFamily="50" charset="0"/>
              </a:rPr>
              <a:t>» di questi tool potrebbe non essere sufficiente per numerosi motivi</a:t>
            </a:r>
          </a:p>
          <a:p>
            <a:pPr marL="285750" indent="-285750">
              <a:spcAft>
                <a:spcPts val="500"/>
              </a:spcAft>
              <a:buFont typeface="Wingdings" panose="05000000000000000000" pitchFamily="2" charset="2"/>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b="1" dirty="0">
                <a:latin typeface="SF Pro Display" panose="00000500000000000000" pitchFamily="50" charset="0"/>
                <a:ea typeface="SF Pro Display" panose="00000500000000000000" pitchFamily="50" charset="0"/>
              </a:rPr>
              <a:t>E’ necessario predisporre ed elargire la simulazione attraverso tecnologie flessibili </a:t>
            </a:r>
            <a:br>
              <a:rPr lang="it-IT" b="1" dirty="0">
                <a:latin typeface="SF Pro Display" panose="00000500000000000000" pitchFamily="50" charset="0"/>
                <a:ea typeface="SF Pro Display" panose="00000500000000000000" pitchFamily="50" charset="0"/>
              </a:rPr>
            </a:br>
            <a:r>
              <a:rPr lang="it-IT" dirty="0">
                <a:latin typeface="SF Pro Display" panose="00000500000000000000" pitchFamily="50" charset="0"/>
                <a:ea typeface="SF Pro Display" panose="00000500000000000000" pitchFamily="50" charset="0"/>
              </a:rPr>
              <a:t>in modo da rendere la fruizione della codebase e della blockchain pratica ed immediata</a:t>
            </a:r>
          </a:p>
        </p:txBody>
      </p:sp>
    </p:spTree>
    <p:extLst>
      <p:ext uri="{BB962C8B-B14F-4D97-AF65-F5344CB8AC3E}">
        <p14:creationId xmlns:p14="http://schemas.microsoft.com/office/powerpoint/2010/main" val="50211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7780020"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La soluzione</a:t>
            </a:r>
          </a:p>
        </p:txBody>
      </p:sp>
      <p:sp>
        <p:nvSpPr>
          <p:cNvPr id="2" name="CasellaDiTesto 1">
            <a:extLst>
              <a:ext uri="{FF2B5EF4-FFF2-40B4-BE49-F238E27FC236}">
                <a16:creationId xmlns:a16="http://schemas.microsoft.com/office/drawing/2014/main" id="{3143D655-F7C7-CA89-D740-68061981C86C}"/>
              </a:ext>
            </a:extLst>
          </p:cNvPr>
          <p:cNvSpPr txBox="1"/>
          <p:nvPr/>
        </p:nvSpPr>
        <p:spPr>
          <a:xfrm>
            <a:off x="441960" y="1214777"/>
            <a:ext cx="10984751" cy="3801041"/>
          </a:xfrm>
          <a:prstGeom prst="rect">
            <a:avLst/>
          </a:prstGeom>
          <a:noFill/>
        </p:spPr>
        <p:txBody>
          <a:bodyPr wrap="square" rtlCol="0">
            <a:spAutoFit/>
          </a:bodyPr>
          <a:lstStyle/>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L’obiettivo è permettere a tutti gli sviluppatori di avere un </a:t>
            </a:r>
            <a:r>
              <a:rPr lang="it-IT" b="1" dirty="0">
                <a:latin typeface="SF Pro Display" panose="00000500000000000000" pitchFamily="50" charset="0"/>
                <a:ea typeface="SF Pro Display" panose="00000500000000000000" pitchFamily="50" charset="0"/>
              </a:rPr>
              <a:t>accesso comune, potenzialmente distribuito</a:t>
            </a:r>
            <a:r>
              <a:rPr lang="it-IT" dirty="0">
                <a:latin typeface="SF Pro Display" panose="00000500000000000000" pitchFamily="50" charset="0"/>
                <a:ea typeface="SF Pro Display" panose="00000500000000000000" pitchFamily="50" charset="0"/>
              </a:rPr>
              <a:t>, </a:t>
            </a:r>
            <a:r>
              <a:rPr lang="it-IT" b="1" dirty="0">
                <a:latin typeface="SF Pro Display" panose="00000500000000000000" pitchFamily="50" charset="0"/>
                <a:ea typeface="SF Pro Display" panose="00000500000000000000" pitchFamily="50" charset="0"/>
              </a:rPr>
              <a:t>facilmente scalabile </a:t>
            </a:r>
            <a:r>
              <a:rPr lang="it-IT" dirty="0">
                <a:latin typeface="SF Pro Display" panose="00000500000000000000" pitchFamily="50" charset="0"/>
                <a:ea typeface="SF Pro Display" panose="00000500000000000000" pitchFamily="50" charset="0"/>
              </a:rPr>
              <a:t>e con elevati requisiti di </a:t>
            </a:r>
            <a:r>
              <a:rPr lang="it-IT" b="1" dirty="0">
                <a:latin typeface="SF Pro Display" panose="00000500000000000000" pitchFamily="50" charset="0"/>
                <a:ea typeface="SF Pro Display" panose="00000500000000000000" pitchFamily="50" charset="0"/>
              </a:rPr>
              <a:t>observability</a:t>
            </a:r>
            <a:r>
              <a:rPr lang="it-IT" dirty="0">
                <a:latin typeface="SF Pro Display" panose="00000500000000000000" pitchFamily="50" charset="0"/>
                <a:ea typeface="SF Pro Display" panose="00000500000000000000" pitchFamily="50" charset="0"/>
              </a:rPr>
              <a:t> alla </a:t>
            </a:r>
            <a:r>
              <a:rPr lang="it-IT" b="1" dirty="0">
                <a:latin typeface="SF Pro Display" panose="00000500000000000000" pitchFamily="50" charset="0"/>
                <a:ea typeface="SF Pro Display" panose="00000500000000000000" pitchFamily="50" charset="0"/>
              </a:rPr>
              <a:t>simulazione della Blockchain</a:t>
            </a:r>
            <a:r>
              <a:rPr lang="it-IT" dirty="0">
                <a:latin typeface="SF Pro Display" panose="00000500000000000000" pitchFamily="50" charset="0"/>
                <a:ea typeface="SF Pro Display" panose="00000500000000000000" pitchFamily="50" charset="0"/>
              </a:rPr>
              <a:t>, per la quale s’intende utilizza </a:t>
            </a:r>
            <a:r>
              <a:rPr lang="it-IT" b="1" dirty="0">
                <a:solidFill>
                  <a:schemeClr val="accent2">
                    <a:lumMod val="75000"/>
                  </a:schemeClr>
                </a:solidFill>
                <a:latin typeface="SF Pro Display" panose="00000500000000000000" pitchFamily="50" charset="0"/>
                <a:ea typeface="SF Pro Display" panose="00000500000000000000" pitchFamily="50" charset="0"/>
              </a:rPr>
              <a:t>Ganache</a:t>
            </a:r>
            <a:r>
              <a:rPr lang="it-IT" dirty="0">
                <a:latin typeface="SF Pro Display" panose="00000500000000000000" pitchFamily="50" charset="0"/>
                <a:ea typeface="SF Pro Display" panose="00000500000000000000" pitchFamily="50" charset="0"/>
              </a:rPr>
              <a:t>.</a:t>
            </a:r>
          </a:p>
          <a:p>
            <a:pPr marL="285750" indent="-285750">
              <a:spcAft>
                <a:spcPts val="500"/>
              </a:spcAft>
              <a:buFont typeface="Wingdings" panose="05000000000000000000" pitchFamily="2" charset="2"/>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L’ambiente simulato dev’essere </a:t>
            </a:r>
            <a:r>
              <a:rPr lang="it-IT" b="1" dirty="0">
                <a:latin typeface="SF Pro Display" panose="00000500000000000000" pitchFamily="50" charset="0"/>
                <a:ea typeface="SF Pro Display" panose="00000500000000000000" pitchFamily="50" charset="0"/>
              </a:rPr>
              <a:t>portabile</a:t>
            </a:r>
            <a:r>
              <a:rPr lang="it-IT" dirty="0">
                <a:latin typeface="SF Pro Display" panose="00000500000000000000" pitchFamily="50" charset="0"/>
                <a:ea typeface="SF Pro Display" panose="00000500000000000000" pitchFamily="50" charset="0"/>
              </a:rPr>
              <a:t>, quanto più </a:t>
            </a:r>
            <a:r>
              <a:rPr lang="it-IT" b="1" dirty="0">
                <a:latin typeface="SF Pro Display" panose="00000500000000000000" pitchFamily="50" charset="0"/>
                <a:ea typeface="SF Pro Display" panose="00000500000000000000" pitchFamily="50" charset="0"/>
              </a:rPr>
              <a:t>light-weight</a:t>
            </a:r>
            <a:r>
              <a:rPr lang="it-IT" dirty="0">
                <a:latin typeface="SF Pro Display" panose="00000500000000000000" pitchFamily="50" charset="0"/>
                <a:ea typeface="SF Pro Display" panose="00000500000000000000" pitchFamily="50" charset="0"/>
              </a:rPr>
              <a:t> possibile e </a:t>
            </a:r>
            <a:r>
              <a:rPr lang="it-IT" b="1" dirty="0">
                <a:latin typeface="SF Pro Display" panose="00000500000000000000" pitchFamily="50" charset="0"/>
                <a:ea typeface="SF Pro Display" panose="00000500000000000000" pitchFamily="50" charset="0"/>
              </a:rPr>
              <a:t>replicabile</a:t>
            </a:r>
            <a:r>
              <a:rPr lang="it-IT" dirty="0">
                <a:latin typeface="SF Pro Display" panose="00000500000000000000" pitchFamily="50" charset="0"/>
                <a:ea typeface="SF Pro Display" panose="00000500000000000000" pitchFamily="50" charset="0"/>
              </a:rPr>
              <a:t> in base alla necessità. Risulta dunque immediato l’impiego di tecnologie di containerizzazione via </a:t>
            </a:r>
            <a:r>
              <a:rPr lang="it-IT" b="1" dirty="0">
                <a:solidFill>
                  <a:srgbClr val="0070C0"/>
                </a:solidFill>
                <a:latin typeface="SF Pro Display" panose="00000500000000000000" pitchFamily="50" charset="0"/>
                <a:ea typeface="SF Pro Display" panose="00000500000000000000" pitchFamily="50" charset="0"/>
              </a:rPr>
              <a:t>Docker</a:t>
            </a:r>
            <a:r>
              <a:rPr lang="it-IT" dirty="0">
                <a:latin typeface="SF Pro Display" panose="00000500000000000000" pitchFamily="50" charset="0"/>
                <a:ea typeface="SF Pro Display" panose="00000500000000000000" pitchFamily="50" charset="0"/>
              </a:rPr>
              <a:t>.</a:t>
            </a:r>
          </a:p>
          <a:p>
            <a:pPr marL="285750" indent="-285750">
              <a:spcAft>
                <a:spcPts val="500"/>
              </a:spcAft>
              <a:buFont typeface="Wingdings" panose="05000000000000000000" pitchFamily="2" charset="2"/>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Per minimizzare i costi ed ottenere elevati standard di qualità, si preferisce ovviamente </a:t>
            </a:r>
            <a:br>
              <a:rPr lang="it-IT" dirty="0">
                <a:latin typeface="SF Pro Display" panose="00000500000000000000" pitchFamily="50" charset="0"/>
                <a:ea typeface="SF Pro Display" panose="00000500000000000000" pitchFamily="50" charset="0"/>
              </a:rPr>
            </a:br>
            <a:r>
              <a:rPr lang="it-IT" dirty="0">
                <a:latin typeface="SF Pro Display" panose="00000500000000000000" pitchFamily="50" charset="0"/>
                <a:ea typeface="SF Pro Display" panose="00000500000000000000" pitchFamily="50" charset="0"/>
              </a:rPr>
              <a:t>una </a:t>
            </a:r>
            <a:r>
              <a:rPr lang="it-IT" b="1" dirty="0">
                <a:latin typeface="SF Pro Display" panose="00000500000000000000" pitchFamily="50" charset="0"/>
                <a:ea typeface="SF Pro Display" panose="00000500000000000000" pitchFamily="50" charset="0"/>
              </a:rPr>
              <a:t>infrastruttura</a:t>
            </a:r>
            <a:r>
              <a:rPr lang="it-IT" dirty="0">
                <a:latin typeface="SF Pro Display" panose="00000500000000000000" pitchFamily="50" charset="0"/>
                <a:ea typeface="SF Pro Display" panose="00000500000000000000" pitchFamily="50" charset="0"/>
              </a:rPr>
              <a:t> </a:t>
            </a:r>
            <a:r>
              <a:rPr lang="it-IT" b="1" dirty="0">
                <a:latin typeface="SF Pro Display" panose="00000500000000000000" pitchFamily="50" charset="0"/>
                <a:ea typeface="SF Pro Display" panose="00000500000000000000" pitchFamily="50" charset="0"/>
              </a:rPr>
              <a:t>cloud native </a:t>
            </a:r>
            <a:r>
              <a:rPr lang="it-IT" dirty="0">
                <a:latin typeface="SF Pro Display" panose="00000500000000000000" pitchFamily="50" charset="0"/>
                <a:ea typeface="SF Pro Display" panose="00000500000000000000" pitchFamily="50" charset="0"/>
              </a:rPr>
              <a:t>piuttosto che on-premise. Si procederà con </a:t>
            </a:r>
            <a:r>
              <a:rPr lang="it-IT" b="1" dirty="0">
                <a:solidFill>
                  <a:schemeClr val="accent4">
                    <a:lumMod val="75000"/>
                  </a:schemeClr>
                </a:solidFill>
                <a:latin typeface="SF Pro Display" panose="00000500000000000000" pitchFamily="50" charset="0"/>
                <a:ea typeface="SF Pro Display" panose="00000500000000000000" pitchFamily="50" charset="0"/>
              </a:rPr>
              <a:t>AWS</a:t>
            </a:r>
            <a:r>
              <a:rPr lang="it-IT" dirty="0">
                <a:latin typeface="SF Pro Display" panose="00000500000000000000" pitchFamily="50" charset="0"/>
                <a:ea typeface="SF Pro Display" panose="00000500000000000000" pitchFamily="50" charset="0"/>
              </a:rPr>
              <a:t> come cloud provider.</a:t>
            </a:r>
          </a:p>
          <a:p>
            <a:pPr marL="285750" indent="-285750">
              <a:spcAft>
                <a:spcPts val="500"/>
              </a:spcAft>
              <a:buFont typeface="Wingdings" panose="05000000000000000000" pitchFamily="2" charset="2"/>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Vogliamo anche essere in grado di prevedere potenziali sviluppi futuri di questa architettura cloud, </a:t>
            </a:r>
            <a:br>
              <a:rPr lang="it-IT" dirty="0">
                <a:latin typeface="SF Pro Display" panose="00000500000000000000" pitchFamily="50" charset="0"/>
                <a:ea typeface="SF Pro Display" panose="00000500000000000000" pitchFamily="50" charset="0"/>
              </a:rPr>
            </a:br>
            <a:r>
              <a:rPr lang="it-IT" dirty="0">
                <a:latin typeface="SF Pro Display" panose="00000500000000000000" pitchFamily="50" charset="0"/>
                <a:ea typeface="SF Pro Display" panose="00000500000000000000" pitchFamily="50" charset="0"/>
              </a:rPr>
              <a:t>arrivando ad </a:t>
            </a:r>
            <a:r>
              <a:rPr lang="it-IT" b="1" dirty="0">
                <a:latin typeface="SF Pro Display" panose="00000500000000000000" pitchFamily="50" charset="0"/>
                <a:ea typeface="SF Pro Display" panose="00000500000000000000" pitchFamily="50" charset="0"/>
              </a:rPr>
              <a:t>orchestrare </a:t>
            </a:r>
            <a:r>
              <a:rPr lang="it-IT" i="1" dirty="0">
                <a:latin typeface="Georgia" panose="02040502050405020303" pitchFamily="18" charset="0"/>
                <a:ea typeface="SF Pro Display" panose="00000500000000000000" pitchFamily="50" charset="0"/>
              </a:rPr>
              <a:t>n</a:t>
            </a:r>
            <a:r>
              <a:rPr lang="it-IT" b="1" dirty="0">
                <a:latin typeface="SF Pro Display" panose="00000500000000000000" pitchFamily="50" charset="0"/>
                <a:ea typeface="SF Pro Display" panose="00000500000000000000" pitchFamily="50" charset="0"/>
              </a:rPr>
              <a:t> simulazioni di blockchain Ethereum </a:t>
            </a:r>
            <a:r>
              <a:rPr lang="it-IT" dirty="0">
                <a:latin typeface="SF Pro Display" panose="00000500000000000000" pitchFamily="50" charset="0"/>
                <a:ea typeface="SF Pro Display" panose="00000500000000000000" pitchFamily="50" charset="0"/>
              </a:rPr>
              <a:t>distribuite orizzontalmente.</a:t>
            </a:r>
          </a:p>
        </p:txBody>
      </p:sp>
    </p:spTree>
    <p:extLst>
      <p:ext uri="{BB962C8B-B14F-4D97-AF65-F5344CB8AC3E}">
        <p14:creationId xmlns:p14="http://schemas.microsoft.com/office/powerpoint/2010/main" val="357235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7780020"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Le tecnologie</a:t>
            </a:r>
          </a:p>
        </p:txBody>
      </p:sp>
      <p:pic>
        <p:nvPicPr>
          <p:cNvPr id="1026" name="Picture 2" descr="Step by Step Creation of an EC2 Instance in AWS and Access it via… –  Towards AI">
            <a:extLst>
              <a:ext uri="{FF2B5EF4-FFF2-40B4-BE49-F238E27FC236}">
                <a16:creationId xmlns:a16="http://schemas.microsoft.com/office/drawing/2014/main" id="{25EEC17E-738A-46B9-176F-21FB6CF26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044" y="1980456"/>
            <a:ext cx="3080385" cy="19680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standing Docker, Containers and Safer Software Delivery - SitePoint">
            <a:extLst>
              <a:ext uri="{FF2B5EF4-FFF2-40B4-BE49-F238E27FC236}">
                <a16:creationId xmlns:a16="http://schemas.microsoft.com/office/drawing/2014/main" id="{75D26857-A25E-DC45-ECB1-3B347874F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472" y="2518046"/>
            <a:ext cx="3735705" cy="8928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de.js - Wikipedia">
            <a:extLst>
              <a:ext uri="{FF2B5EF4-FFF2-40B4-BE49-F238E27FC236}">
                <a16:creationId xmlns:a16="http://schemas.microsoft.com/office/drawing/2014/main" id="{148A1949-8B85-E180-47FF-9FB5E6DBD4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6049" y="2518047"/>
            <a:ext cx="1964690" cy="12016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buntu 22.04, beta disponibile con diverse novità | TechRadar">
            <a:extLst>
              <a:ext uri="{FF2B5EF4-FFF2-40B4-BE49-F238E27FC236}">
                <a16:creationId xmlns:a16="http://schemas.microsoft.com/office/drawing/2014/main" id="{A775E968-3DC9-DAB9-CC77-F7CDAA657B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0739" y="2502661"/>
            <a:ext cx="2039618" cy="1145971"/>
          </a:xfrm>
          <a:prstGeom prst="rect">
            <a:avLst/>
          </a:prstGeom>
          <a:noFill/>
          <a:extLst>
            <a:ext uri="{909E8E84-426E-40DD-AFC4-6F175D3DCCD1}">
              <a14:hiddenFill xmlns:a14="http://schemas.microsoft.com/office/drawing/2010/main">
                <a:solidFill>
                  <a:srgbClr val="FFFFFF"/>
                </a:solidFill>
              </a14:hiddenFill>
            </a:ext>
          </a:extLst>
        </p:spPr>
      </p:pic>
      <p:pic>
        <p:nvPicPr>
          <p:cNvPr id="2" name="Elemento grafico 1">
            <a:extLst>
              <a:ext uri="{FF2B5EF4-FFF2-40B4-BE49-F238E27FC236}">
                <a16:creationId xmlns:a16="http://schemas.microsoft.com/office/drawing/2014/main" id="{31CC85AF-0D51-A756-965D-1D97255B64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4816" y="2230355"/>
            <a:ext cx="963711" cy="1489371"/>
          </a:xfrm>
          <a:prstGeom prst="rect">
            <a:avLst/>
          </a:prstGeom>
        </p:spPr>
      </p:pic>
    </p:spTree>
    <p:extLst>
      <p:ext uri="{BB962C8B-B14F-4D97-AF65-F5344CB8AC3E}">
        <p14:creationId xmlns:p14="http://schemas.microsoft.com/office/powerpoint/2010/main" val="245018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11296384" cy="646331"/>
          </a:xfrm>
          <a:prstGeom prst="rect">
            <a:avLst/>
          </a:prstGeom>
          <a:noFill/>
        </p:spPr>
        <p:txBody>
          <a:bodyPr wrap="square" rtlCol="0">
            <a:spAutoFit/>
          </a:bodyPr>
          <a:lstStyle/>
          <a:p>
            <a:r>
              <a:rPr lang="it-IT" sz="3600" b="1" dirty="0">
                <a:solidFill>
                  <a:schemeClr val="accent4">
                    <a:lumMod val="75000"/>
                  </a:schemeClr>
                </a:solidFill>
                <a:latin typeface="SF Pro Display" panose="00000500000000000000" pitchFamily="50" charset="0"/>
                <a:ea typeface="SF Pro Display" panose="00000500000000000000" pitchFamily="50" charset="0"/>
              </a:rPr>
              <a:t>Elastic Compute Cloud </a:t>
            </a:r>
            <a:r>
              <a:rPr lang="it-IT" sz="3600" b="1" dirty="0">
                <a:latin typeface="SF Pro Display" panose="00000500000000000000" pitchFamily="50" charset="0"/>
                <a:ea typeface="SF Pro Display" panose="00000500000000000000" pitchFamily="50" charset="0"/>
              </a:rPr>
              <a:t>e </a:t>
            </a:r>
            <a:r>
              <a:rPr lang="it-IT" sz="3600" b="1" dirty="0">
                <a:solidFill>
                  <a:schemeClr val="accent4">
                    <a:lumMod val="75000"/>
                  </a:schemeClr>
                </a:solidFill>
                <a:latin typeface="SF Pro Display" panose="00000500000000000000" pitchFamily="50" charset="0"/>
                <a:ea typeface="SF Pro Display" panose="00000500000000000000" pitchFamily="50" charset="0"/>
              </a:rPr>
              <a:t>AMI</a:t>
            </a:r>
          </a:p>
        </p:txBody>
      </p:sp>
      <p:pic>
        <p:nvPicPr>
          <p:cNvPr id="8" name="Immagine 7">
            <a:extLst>
              <a:ext uri="{FF2B5EF4-FFF2-40B4-BE49-F238E27FC236}">
                <a16:creationId xmlns:a16="http://schemas.microsoft.com/office/drawing/2014/main" id="{3AD823D2-51BF-8E0E-AD33-F5D1ADE1F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83" y="1202445"/>
            <a:ext cx="2540144" cy="2099190"/>
          </a:xfrm>
          <a:prstGeom prst="rect">
            <a:avLst/>
          </a:prstGeom>
        </p:spPr>
      </p:pic>
      <p:pic>
        <p:nvPicPr>
          <p:cNvPr id="14" name="Immagine 13">
            <a:extLst>
              <a:ext uri="{FF2B5EF4-FFF2-40B4-BE49-F238E27FC236}">
                <a16:creationId xmlns:a16="http://schemas.microsoft.com/office/drawing/2014/main" id="{949640F5-5A2C-D114-D107-9D944597C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1992" y="3515969"/>
            <a:ext cx="2063489" cy="2099190"/>
          </a:xfrm>
          <a:prstGeom prst="rect">
            <a:avLst/>
          </a:prstGeom>
        </p:spPr>
      </p:pic>
      <p:sp>
        <p:nvSpPr>
          <p:cNvPr id="15" name="CasellaDiTesto 14">
            <a:extLst>
              <a:ext uri="{FF2B5EF4-FFF2-40B4-BE49-F238E27FC236}">
                <a16:creationId xmlns:a16="http://schemas.microsoft.com/office/drawing/2014/main" id="{CDEB32FD-E7F8-36F0-0F4C-FBBCEEE903CC}"/>
              </a:ext>
            </a:extLst>
          </p:cNvPr>
          <p:cNvSpPr txBox="1"/>
          <p:nvPr/>
        </p:nvSpPr>
        <p:spPr>
          <a:xfrm>
            <a:off x="3249739" y="1380944"/>
            <a:ext cx="8295384" cy="1759456"/>
          </a:xfrm>
          <a:prstGeom prst="rect">
            <a:avLst/>
          </a:prstGeom>
          <a:noFill/>
        </p:spPr>
        <p:txBody>
          <a:bodyPr wrap="square" rtlCol="0">
            <a:spAutoFit/>
          </a:bodyPr>
          <a:lstStyle/>
          <a:p>
            <a:pPr marL="285750" indent="-285750">
              <a:spcAft>
                <a:spcPts val="700"/>
              </a:spcAft>
              <a:buFont typeface="Wingdings" panose="05000000000000000000" pitchFamily="2" charset="2"/>
              <a:buChar char="§"/>
            </a:pPr>
            <a:r>
              <a:rPr lang="it-IT" sz="1600" b="1" i="0" dirty="0">
                <a:solidFill>
                  <a:schemeClr val="accent4">
                    <a:lumMod val="75000"/>
                  </a:schemeClr>
                </a:solidFill>
                <a:effectLst/>
                <a:latin typeface="SF Pro Display" panose="00000500000000000000" pitchFamily="50" charset="0"/>
                <a:ea typeface="SF Pro Display" panose="00000500000000000000" pitchFamily="50" charset="0"/>
              </a:rPr>
              <a:t>AWS EC2 </a:t>
            </a:r>
            <a:r>
              <a:rPr lang="it-IT" sz="1600" b="0" i="0" dirty="0">
                <a:effectLst/>
                <a:latin typeface="SF Pro Display" panose="00000500000000000000" pitchFamily="50" charset="0"/>
                <a:ea typeface="SF Pro Display" panose="00000500000000000000" pitchFamily="50" charset="0"/>
              </a:rPr>
              <a:t>è un servizio di cloud computing di </a:t>
            </a:r>
            <a:r>
              <a:rPr lang="it-IT" sz="1600" b="1" i="0" dirty="0">
                <a:solidFill>
                  <a:schemeClr val="accent4">
                    <a:lumMod val="75000"/>
                  </a:schemeClr>
                </a:solidFill>
                <a:effectLst/>
                <a:latin typeface="SF Pro Display" panose="00000500000000000000" pitchFamily="50" charset="0"/>
                <a:ea typeface="SF Pro Display" panose="00000500000000000000" pitchFamily="50" charset="0"/>
              </a:rPr>
              <a:t>Amazon Web Services </a:t>
            </a:r>
            <a:br>
              <a:rPr lang="it-IT" sz="1600" dirty="0">
                <a:solidFill>
                  <a:schemeClr val="accent4">
                    <a:lumMod val="75000"/>
                  </a:schemeClr>
                </a:solidFill>
                <a:latin typeface="SF Pro Display" panose="00000500000000000000" pitchFamily="50" charset="0"/>
                <a:ea typeface="SF Pro Display" panose="00000500000000000000" pitchFamily="50" charset="0"/>
              </a:rPr>
            </a:br>
            <a:r>
              <a:rPr lang="it-IT" sz="1600" b="0" i="0" dirty="0">
                <a:effectLst/>
                <a:latin typeface="SF Pro Display" panose="00000500000000000000" pitchFamily="50" charset="0"/>
                <a:ea typeface="SF Pro Display" panose="00000500000000000000" pitchFamily="50" charset="0"/>
              </a:rPr>
              <a:t>che consente di utilizzare le risorse di elaborazione in modo flessibile. </a:t>
            </a:r>
          </a:p>
          <a:p>
            <a:pPr marL="285750" indent="-285750">
              <a:spcAft>
                <a:spcPts val="700"/>
              </a:spcAft>
              <a:buFont typeface="Wingdings" panose="05000000000000000000" pitchFamily="2" charset="2"/>
              <a:buChar char="§"/>
            </a:pPr>
            <a:r>
              <a:rPr lang="it-IT" sz="1600" b="1" i="0" dirty="0">
                <a:effectLst/>
                <a:latin typeface="SF Pro Display" panose="00000500000000000000" pitchFamily="50" charset="0"/>
                <a:ea typeface="SF Pro Display" panose="00000500000000000000" pitchFamily="50" charset="0"/>
              </a:rPr>
              <a:t>Il nostro obiettivo è containerizzare la simulazione di un sistema distribuito</a:t>
            </a:r>
            <a:r>
              <a:rPr lang="it-IT" sz="1600" b="0" i="0" dirty="0">
                <a:effectLst/>
                <a:latin typeface="SF Pro Display" panose="00000500000000000000" pitchFamily="50" charset="0"/>
                <a:ea typeface="SF Pro Display" panose="00000500000000000000" pitchFamily="50" charset="0"/>
              </a:rPr>
              <a:t>: non è un compito poco oneroso.</a:t>
            </a:r>
          </a:p>
          <a:p>
            <a:pPr marL="285750" indent="-285750">
              <a:spcAft>
                <a:spcPts val="700"/>
              </a:spcAft>
              <a:buFont typeface="Wingdings" panose="05000000000000000000" pitchFamily="2" charset="2"/>
              <a:buChar char="§"/>
            </a:pPr>
            <a:r>
              <a:rPr lang="it-IT" sz="1600" b="0" i="0" dirty="0">
                <a:effectLst/>
                <a:latin typeface="SF Pro Display" panose="00000500000000000000" pitchFamily="50" charset="0"/>
                <a:ea typeface="SF Pro Display" panose="00000500000000000000" pitchFamily="50" charset="0"/>
              </a:rPr>
              <a:t>Possiamo scegliere tra diverse opzioni di configurazione delle istanze, tra cui tipo di macchina virtuale, quantità di memoria, potenza di elaborazione e archiviazione. </a:t>
            </a:r>
          </a:p>
        </p:txBody>
      </p:sp>
      <p:sp>
        <p:nvSpPr>
          <p:cNvPr id="16" name="CasellaDiTesto 15">
            <a:extLst>
              <a:ext uri="{FF2B5EF4-FFF2-40B4-BE49-F238E27FC236}">
                <a16:creationId xmlns:a16="http://schemas.microsoft.com/office/drawing/2014/main" id="{A36EC2B1-E03C-BDA3-42E2-DF57B1F7D384}"/>
              </a:ext>
            </a:extLst>
          </p:cNvPr>
          <p:cNvSpPr txBox="1"/>
          <p:nvPr/>
        </p:nvSpPr>
        <p:spPr>
          <a:xfrm>
            <a:off x="484856" y="3685836"/>
            <a:ext cx="8512459" cy="1759456"/>
          </a:xfrm>
          <a:prstGeom prst="rect">
            <a:avLst/>
          </a:prstGeom>
          <a:noFill/>
        </p:spPr>
        <p:txBody>
          <a:bodyPr wrap="square" rtlCol="0">
            <a:spAutoFit/>
          </a:bodyPr>
          <a:lstStyle/>
          <a:p>
            <a:pPr marL="285750" indent="-285750">
              <a:spcAft>
                <a:spcPts val="700"/>
              </a:spcAft>
              <a:buFont typeface="Wingdings" panose="05000000000000000000" pitchFamily="2" charset="2"/>
              <a:buChar char="§"/>
            </a:pPr>
            <a:r>
              <a:rPr lang="it-IT" sz="1600" b="0" i="0" dirty="0">
                <a:effectLst/>
                <a:latin typeface="SF Pro Display" panose="00000500000000000000" pitchFamily="50" charset="0"/>
                <a:ea typeface="SF Pro Display" panose="00000500000000000000" pitchFamily="50" charset="0"/>
              </a:rPr>
              <a:t>Un </a:t>
            </a:r>
            <a:r>
              <a:rPr lang="it-IT" sz="1600" b="1" i="0" dirty="0">
                <a:solidFill>
                  <a:schemeClr val="accent4">
                    <a:lumMod val="75000"/>
                  </a:schemeClr>
                </a:solidFill>
                <a:effectLst/>
                <a:latin typeface="SF Pro Display" panose="00000500000000000000" pitchFamily="50" charset="0"/>
                <a:ea typeface="SF Pro Display" panose="00000500000000000000" pitchFamily="50" charset="0"/>
              </a:rPr>
              <a:t>Amazon Machine Image </a:t>
            </a:r>
            <a:r>
              <a:rPr lang="it-IT" sz="1600" b="0" i="0" dirty="0">
                <a:effectLst/>
                <a:latin typeface="SF Pro Display" panose="00000500000000000000" pitchFamily="50" charset="0"/>
                <a:ea typeface="SF Pro Display" panose="00000500000000000000" pitchFamily="50" charset="0"/>
              </a:rPr>
              <a:t>(AMI) è un modello preconfigurato per un'istanza EC2, che include sistema operativo, applicazioni e configurazioni. </a:t>
            </a:r>
          </a:p>
          <a:p>
            <a:pPr marL="285750" indent="-285750">
              <a:spcAft>
                <a:spcPts val="700"/>
              </a:spcAft>
              <a:buFont typeface="Wingdings" panose="05000000000000000000" pitchFamily="2" charset="2"/>
              <a:buChar char="§"/>
            </a:pPr>
            <a:r>
              <a:rPr lang="it-IT" sz="1600" b="0" i="0" dirty="0">
                <a:effectLst/>
                <a:latin typeface="SF Pro Display" panose="00000500000000000000" pitchFamily="50" charset="0"/>
                <a:ea typeface="SF Pro Display" panose="00000500000000000000" pitchFamily="50" charset="0"/>
              </a:rPr>
              <a:t>Gli utenti possono utilizzare un'immagine predefinita di AWS o </a:t>
            </a:r>
            <a:r>
              <a:rPr lang="it-IT" sz="1600" b="0" i="0" u="sng" dirty="0">
                <a:effectLst/>
                <a:latin typeface="SF Pro Display" panose="00000500000000000000" pitchFamily="50" charset="0"/>
                <a:ea typeface="SF Pro Display" panose="00000500000000000000" pitchFamily="50" charset="0"/>
              </a:rPr>
              <a:t>creare una propria immagine personalizzata per utilizzare come base per le istanze EC2</a:t>
            </a:r>
            <a:r>
              <a:rPr lang="it-IT" sz="1600" b="0" i="0" dirty="0">
                <a:effectLst/>
                <a:latin typeface="SF Pro Display" panose="00000500000000000000" pitchFamily="50" charset="0"/>
                <a:ea typeface="SF Pro Display" panose="00000500000000000000" pitchFamily="50" charset="0"/>
              </a:rPr>
              <a:t>. </a:t>
            </a:r>
          </a:p>
          <a:p>
            <a:pPr marL="285750" indent="-285750">
              <a:spcAft>
                <a:spcPts val="700"/>
              </a:spcAft>
              <a:buFont typeface="Wingdings" panose="05000000000000000000" pitchFamily="2" charset="2"/>
              <a:buChar char="§"/>
            </a:pPr>
            <a:r>
              <a:rPr lang="it-IT" sz="1600" b="0" i="0" dirty="0">
                <a:effectLst/>
                <a:latin typeface="SF Pro Display" panose="00000500000000000000" pitchFamily="50" charset="0"/>
                <a:ea typeface="SF Pro Display" panose="00000500000000000000" pitchFamily="50" charset="0"/>
              </a:rPr>
              <a:t>Gli AMI consentono agli utenti di avviare rapidamente istanze con le configurazioni desiderate, senza la necessità di configurare manualmente ogni istanza a mano.</a:t>
            </a:r>
            <a:endParaRPr lang="it-IT" sz="1600" dirty="0">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399160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11296384"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Creare l’istanza </a:t>
            </a:r>
            <a:r>
              <a:rPr lang="it-IT" sz="3600" b="1" dirty="0">
                <a:solidFill>
                  <a:schemeClr val="accent4">
                    <a:lumMod val="75000"/>
                  </a:schemeClr>
                </a:solidFill>
                <a:latin typeface="SF Pro Display" panose="00000500000000000000" pitchFamily="50" charset="0"/>
                <a:ea typeface="SF Pro Display" panose="00000500000000000000" pitchFamily="50" charset="0"/>
              </a:rPr>
              <a:t>EC2</a:t>
            </a:r>
            <a:r>
              <a:rPr lang="it-IT" sz="3600" b="1" dirty="0">
                <a:latin typeface="SF Pro Display" panose="00000500000000000000" pitchFamily="50" charset="0"/>
                <a:ea typeface="SF Pro Display" panose="00000500000000000000" pitchFamily="50" charset="0"/>
              </a:rPr>
              <a:t> per </a:t>
            </a:r>
            <a:r>
              <a:rPr lang="it-IT" sz="3600" b="1" dirty="0">
                <a:solidFill>
                  <a:schemeClr val="accent2">
                    <a:lumMod val="75000"/>
                  </a:schemeClr>
                </a:solidFill>
                <a:latin typeface="SF Pro Display" panose="00000500000000000000" pitchFamily="50" charset="0"/>
                <a:ea typeface="SF Pro Display" panose="00000500000000000000" pitchFamily="50" charset="0"/>
              </a:rPr>
              <a:t>Ganache</a:t>
            </a:r>
          </a:p>
        </p:txBody>
      </p:sp>
      <p:pic>
        <p:nvPicPr>
          <p:cNvPr id="13" name="Immagine 12" descr="Immagine che contiene testo, segnale&#10;&#10;Descrizione generata automaticamente">
            <a:extLst>
              <a:ext uri="{FF2B5EF4-FFF2-40B4-BE49-F238E27FC236}">
                <a16:creationId xmlns:a16="http://schemas.microsoft.com/office/drawing/2014/main" id="{7CCE75C6-8291-25B2-6BDD-26E3DD1AB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8728" y="1201308"/>
            <a:ext cx="1356618" cy="664029"/>
          </a:xfrm>
          <a:prstGeom prst="rect">
            <a:avLst/>
          </a:prstGeom>
        </p:spPr>
      </p:pic>
      <p:pic>
        <p:nvPicPr>
          <p:cNvPr id="15" name="Immagine 14">
            <a:extLst>
              <a:ext uri="{FF2B5EF4-FFF2-40B4-BE49-F238E27FC236}">
                <a16:creationId xmlns:a16="http://schemas.microsoft.com/office/drawing/2014/main" id="{DB80DC0B-EF7C-8AB1-AFB8-6B7937747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8" y="1772454"/>
            <a:ext cx="4174808" cy="2287069"/>
          </a:xfrm>
          <a:prstGeom prst="rect">
            <a:avLst/>
          </a:prstGeom>
        </p:spPr>
      </p:pic>
      <p:pic>
        <p:nvPicPr>
          <p:cNvPr id="17" name="Immagine 16">
            <a:extLst>
              <a:ext uri="{FF2B5EF4-FFF2-40B4-BE49-F238E27FC236}">
                <a16:creationId xmlns:a16="http://schemas.microsoft.com/office/drawing/2014/main" id="{765A9871-00C8-6812-67F4-871345C47BE5}"/>
              </a:ext>
            </a:extLst>
          </p:cNvPr>
          <p:cNvPicPr>
            <a:picLocks noChangeAspect="1"/>
          </p:cNvPicPr>
          <p:nvPr/>
        </p:nvPicPr>
        <p:blipFill>
          <a:blip r:embed="rId4"/>
          <a:stretch>
            <a:fillRect/>
          </a:stretch>
        </p:blipFill>
        <p:spPr>
          <a:xfrm>
            <a:off x="2078779" y="4865226"/>
            <a:ext cx="8591413" cy="791465"/>
          </a:xfrm>
          <a:prstGeom prst="rect">
            <a:avLst/>
          </a:prstGeom>
        </p:spPr>
      </p:pic>
      <p:sp>
        <p:nvSpPr>
          <p:cNvPr id="18" name="CasellaDiTesto 17">
            <a:extLst>
              <a:ext uri="{FF2B5EF4-FFF2-40B4-BE49-F238E27FC236}">
                <a16:creationId xmlns:a16="http://schemas.microsoft.com/office/drawing/2014/main" id="{C52C2083-7A3E-6F4F-E522-676C386A1691}"/>
              </a:ext>
            </a:extLst>
          </p:cNvPr>
          <p:cNvSpPr txBox="1"/>
          <p:nvPr/>
        </p:nvSpPr>
        <p:spPr>
          <a:xfrm>
            <a:off x="4166183" y="1201309"/>
            <a:ext cx="7572161" cy="3244478"/>
          </a:xfrm>
          <a:prstGeom prst="rect">
            <a:avLst/>
          </a:prstGeom>
          <a:noFill/>
        </p:spPr>
        <p:txBody>
          <a:bodyPr wrap="square" rtlCol="0">
            <a:spAutoFit/>
          </a:bodyPr>
          <a:lstStyle/>
          <a:p>
            <a:pPr marL="285750" indent="-285750">
              <a:spcAft>
                <a:spcPts val="500"/>
              </a:spcAft>
              <a:buFont typeface="Wingdings" panose="05000000000000000000" pitchFamily="2" charset="2"/>
              <a:buChar char="§"/>
            </a:pPr>
            <a:r>
              <a:rPr lang="it-IT" sz="1600" dirty="0">
                <a:latin typeface="SF Pro Display" panose="00000500000000000000" pitchFamily="50" charset="0"/>
                <a:ea typeface="SF Pro Display" panose="00000500000000000000" pitchFamily="50" charset="0"/>
              </a:rPr>
              <a:t>Questo progetto è fondamentalmente un «proof of concept», </a:t>
            </a:r>
            <a:br>
              <a:rPr lang="it-IT" sz="1600" dirty="0">
                <a:latin typeface="SF Pro Display" panose="00000500000000000000" pitchFamily="50" charset="0"/>
                <a:ea typeface="SF Pro Display" panose="00000500000000000000" pitchFamily="50" charset="0"/>
              </a:rPr>
            </a:br>
            <a:r>
              <a:rPr lang="it-IT" sz="1600" dirty="0">
                <a:latin typeface="SF Pro Display" panose="00000500000000000000" pitchFamily="50" charset="0"/>
                <a:ea typeface="SF Pro Display" panose="00000500000000000000" pitchFamily="50" charset="0"/>
              </a:rPr>
              <a:t>quindi utilizzeremo un tier semi-gratuito di EC2: la </a:t>
            </a:r>
            <a:r>
              <a:rPr lang="it-IT" sz="1400" b="1" dirty="0">
                <a:latin typeface="SF mono" panose="020B0009000002000000" pitchFamily="49" charset="0"/>
                <a:ea typeface="SF Pro Display" panose="00000500000000000000" pitchFamily="50" charset="0"/>
              </a:rPr>
              <a:t>t2.micro</a:t>
            </a:r>
            <a:endParaRPr lang="it-IT" sz="1600" b="1" dirty="0">
              <a:latin typeface="SF mono" panose="020B0009000002000000" pitchFamily="49" charset="0"/>
              <a:ea typeface="SF Pro Display" panose="00000500000000000000" pitchFamily="50" charset="0"/>
            </a:endParaRPr>
          </a:p>
          <a:p>
            <a:pPr marL="742950" lvl="1" indent="-285750">
              <a:spcAft>
                <a:spcPts val="500"/>
              </a:spcAft>
              <a:buFont typeface="Wingdings" panose="05000000000000000000" pitchFamily="2" charset="2"/>
              <a:buChar char="§"/>
            </a:pPr>
            <a:r>
              <a:rPr lang="it-IT" sz="1200" dirty="0">
                <a:latin typeface="SF mono" panose="020B0009000002000000" pitchFamily="49" charset="0"/>
                <a:ea typeface="SF Pro Display" panose="00000500000000000000" pitchFamily="50" charset="0"/>
              </a:rPr>
              <a:t>Intel Xeon 3,3 GHz (vCPU) – 1GB RAM</a:t>
            </a:r>
          </a:p>
          <a:p>
            <a:pPr marL="742950" lvl="1" indent="-285750">
              <a:spcAft>
                <a:spcPts val="500"/>
              </a:spcAft>
              <a:buFont typeface="Wingdings" panose="05000000000000000000" pitchFamily="2" charset="2"/>
              <a:buChar char="§"/>
            </a:pPr>
            <a:endParaRPr lang="it-IT" sz="1200" dirty="0">
              <a:latin typeface="SF mono" panose="020B0009000002000000" pitchFamily="49" charset="0"/>
              <a:ea typeface="SF Pro Display" panose="00000500000000000000" pitchFamily="50" charset="0"/>
            </a:endParaRPr>
          </a:p>
          <a:p>
            <a:pPr marL="285750" indent="-285750">
              <a:spcAft>
                <a:spcPts val="500"/>
              </a:spcAft>
              <a:buFont typeface="Wingdings" panose="05000000000000000000" pitchFamily="2" charset="2"/>
              <a:buChar char="§"/>
            </a:pPr>
            <a:r>
              <a:rPr lang="it-IT" sz="1600" dirty="0">
                <a:latin typeface="SF Pro Display" panose="00000500000000000000" pitchFamily="50" charset="0"/>
                <a:ea typeface="SF Pro Display" panose="00000500000000000000" pitchFamily="50" charset="0"/>
              </a:rPr>
              <a:t>Per prevenire accessi da utenti non autorizzati, si realizza una </a:t>
            </a:r>
            <a:r>
              <a:rPr lang="it-IT" sz="1600" b="1" dirty="0">
                <a:latin typeface="SF Pro Display" panose="00000500000000000000" pitchFamily="50" charset="0"/>
                <a:ea typeface="SF Pro Display" panose="00000500000000000000" pitchFamily="50" charset="0"/>
              </a:rPr>
              <a:t>VPC</a:t>
            </a:r>
            <a:r>
              <a:rPr lang="it-IT" sz="1600" dirty="0">
                <a:latin typeface="SF Pro Display" panose="00000500000000000000" pitchFamily="50" charset="0"/>
                <a:ea typeface="SF Pro Display" panose="00000500000000000000" pitchFamily="50" charset="0"/>
              </a:rPr>
              <a:t> (Virtual Private Cloud) per servire richieste originate da fonti specifiche e indirizzate a porte ben definite.</a:t>
            </a:r>
          </a:p>
          <a:p>
            <a:pPr marL="285750" indent="-285750">
              <a:spcAft>
                <a:spcPts val="500"/>
              </a:spcAft>
              <a:buFont typeface="Wingdings" panose="05000000000000000000" pitchFamily="2" charset="2"/>
              <a:buChar char="§"/>
            </a:pPr>
            <a:endParaRPr lang="it-IT" sz="1600"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sz="1600" dirty="0">
                <a:latin typeface="SF Pro Display" panose="00000500000000000000" pitchFamily="50" charset="0"/>
                <a:ea typeface="SF Pro Display" panose="00000500000000000000" pitchFamily="50" charset="0"/>
              </a:rPr>
              <a:t>L’accesso via remote host del server è consentito esclusivamente via SSH con chiave PEM (RSA). Accedere alla macchina ci permette di configurarla secondo le nostre necessità, cioè costruire un container Docker con Ganache ed impostarlo in listening su </a:t>
            </a:r>
            <a:r>
              <a:rPr lang="it-IT" sz="1400" dirty="0">
                <a:latin typeface="SF mono" panose="020B0009000002000000" pitchFamily="49" charset="0"/>
                <a:ea typeface="SF Pro Display" panose="00000500000000000000" pitchFamily="50" charset="0"/>
              </a:rPr>
              <a:t>:8545</a:t>
            </a:r>
            <a:r>
              <a:rPr lang="it-IT" sz="1600" dirty="0">
                <a:latin typeface="SF Pro Display" panose="00000500000000000000" pitchFamily="50" charset="0"/>
                <a:ea typeface="SF Pro Display" panose="00000500000000000000" pitchFamily="50" charset="0"/>
              </a:rPr>
              <a:t>.</a:t>
            </a:r>
          </a:p>
        </p:txBody>
      </p:sp>
    </p:spTree>
    <p:extLst>
      <p:ext uri="{BB962C8B-B14F-4D97-AF65-F5344CB8AC3E}">
        <p14:creationId xmlns:p14="http://schemas.microsoft.com/office/powerpoint/2010/main" val="270954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11296384"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Il ruolo della containerizzazione e di </a:t>
            </a:r>
            <a:r>
              <a:rPr lang="it-IT" sz="3600" b="1" dirty="0">
                <a:solidFill>
                  <a:srgbClr val="0070C0"/>
                </a:solidFill>
                <a:latin typeface="SF Pro Display" panose="00000500000000000000" pitchFamily="50" charset="0"/>
                <a:ea typeface="SF Pro Display" panose="00000500000000000000" pitchFamily="50" charset="0"/>
              </a:rPr>
              <a:t>Docker</a:t>
            </a:r>
          </a:p>
        </p:txBody>
      </p:sp>
      <p:pic>
        <p:nvPicPr>
          <p:cNvPr id="14" name="Immagine 13">
            <a:extLst>
              <a:ext uri="{FF2B5EF4-FFF2-40B4-BE49-F238E27FC236}">
                <a16:creationId xmlns:a16="http://schemas.microsoft.com/office/drawing/2014/main" id="{C1772E28-4EF7-EF25-88BF-C241B7D96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91" y="1342878"/>
            <a:ext cx="4287460" cy="2171643"/>
          </a:xfrm>
          <a:prstGeom prst="rect">
            <a:avLst/>
          </a:prstGeom>
        </p:spPr>
      </p:pic>
      <p:pic>
        <p:nvPicPr>
          <p:cNvPr id="18" name="Immagine 17">
            <a:extLst>
              <a:ext uri="{FF2B5EF4-FFF2-40B4-BE49-F238E27FC236}">
                <a16:creationId xmlns:a16="http://schemas.microsoft.com/office/drawing/2014/main" id="{2083A570-062E-C818-E624-CD10DA133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580" y="1405821"/>
            <a:ext cx="1914919" cy="1914919"/>
          </a:xfrm>
          <a:prstGeom prst="rect">
            <a:avLst/>
          </a:prstGeom>
        </p:spPr>
      </p:pic>
      <p:sp>
        <p:nvSpPr>
          <p:cNvPr id="19" name="CasellaDiTesto 18">
            <a:extLst>
              <a:ext uri="{FF2B5EF4-FFF2-40B4-BE49-F238E27FC236}">
                <a16:creationId xmlns:a16="http://schemas.microsoft.com/office/drawing/2014/main" id="{35DC0A30-B5B5-640A-83CF-08448A512FBC}"/>
              </a:ext>
            </a:extLst>
          </p:cNvPr>
          <p:cNvSpPr txBox="1"/>
          <p:nvPr/>
        </p:nvSpPr>
        <p:spPr>
          <a:xfrm>
            <a:off x="640094" y="3608670"/>
            <a:ext cx="10569530" cy="2031325"/>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t>La containerizzazione è una tecnologia che permette di </a:t>
            </a:r>
            <a:r>
              <a:rPr kumimoji="0" lang="it-IT" altLang="it-IT" sz="1800" b="1"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t>isolare le applicazioni </a:t>
            </a:r>
            <a:r>
              <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t>all'interno di containers, che condividono il kernel del sistema operativo ospite. </a:t>
            </a:r>
            <a:br>
              <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br>
            <a:endPar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t>Ciò consente di avere immagini più leggere rispetto alle macchine virtuali e maggiore flessibilità nella distribuzione e gestione delle applicazioni, con tempi di avvio più brevi e maggiore densità di esecuzione.</a:t>
            </a:r>
            <a:br>
              <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br>
            <a:endPar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it-IT" altLang="it-IT" dirty="0">
                <a:latin typeface="SF Pro Display" panose="00000500000000000000" pitchFamily="50" charset="0"/>
                <a:ea typeface="SF Pro Display" panose="00000500000000000000" pitchFamily="50" charset="0"/>
              </a:rPr>
              <a:t>Ci permette di realizzare un </a:t>
            </a:r>
            <a:r>
              <a:rPr lang="it-IT" altLang="it-IT" b="1" dirty="0">
                <a:latin typeface="SF Pro Display" panose="00000500000000000000" pitchFamily="50" charset="0"/>
                <a:ea typeface="SF Pro Display" panose="00000500000000000000" pitchFamily="50" charset="0"/>
              </a:rPr>
              <a:t>Trusted Execution Environment</a:t>
            </a:r>
            <a:r>
              <a:rPr lang="it-IT" altLang="it-IT" dirty="0">
                <a:latin typeface="SF Pro Display" panose="00000500000000000000" pitchFamily="50" charset="0"/>
                <a:ea typeface="SF Pro Display" panose="00000500000000000000" pitchFamily="50" charset="0"/>
              </a:rPr>
              <a:t>. </a:t>
            </a:r>
            <a:endPar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279321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11296384" cy="646331"/>
          </a:xfrm>
          <a:prstGeom prst="rect">
            <a:avLst/>
          </a:prstGeom>
          <a:noFill/>
        </p:spPr>
        <p:txBody>
          <a:bodyPr wrap="square" rtlCol="0">
            <a:spAutoFit/>
          </a:bodyPr>
          <a:lstStyle/>
          <a:p>
            <a:r>
              <a:rPr lang="it-IT" sz="3600" b="1" dirty="0">
                <a:solidFill>
                  <a:srgbClr val="0070C0"/>
                </a:solidFill>
                <a:latin typeface="SF Pro Display" panose="00000500000000000000" pitchFamily="50" charset="0"/>
                <a:ea typeface="SF Pro Display" panose="00000500000000000000" pitchFamily="50" charset="0"/>
              </a:rPr>
              <a:t>Docker</a:t>
            </a:r>
            <a:r>
              <a:rPr lang="it-IT" sz="3600" b="1" dirty="0">
                <a:latin typeface="SF Pro Display" panose="00000500000000000000" pitchFamily="50" charset="0"/>
                <a:ea typeface="SF Pro Display" panose="00000500000000000000" pitchFamily="50" charset="0"/>
              </a:rPr>
              <a:t> e </a:t>
            </a:r>
            <a:r>
              <a:rPr lang="it-IT" sz="3600" b="1" dirty="0">
                <a:solidFill>
                  <a:schemeClr val="accent2">
                    <a:lumMod val="75000"/>
                  </a:schemeClr>
                </a:solidFill>
                <a:latin typeface="SF Pro Display" panose="00000500000000000000" pitchFamily="50" charset="0"/>
                <a:ea typeface="SF Pro Display" panose="00000500000000000000" pitchFamily="50" charset="0"/>
              </a:rPr>
              <a:t>Ganache</a:t>
            </a:r>
            <a:r>
              <a:rPr lang="it-IT" sz="3600" b="1" dirty="0">
                <a:latin typeface="SF Pro Display" panose="00000500000000000000" pitchFamily="50" charset="0"/>
                <a:ea typeface="SF Pro Display" panose="00000500000000000000" pitchFamily="50" charset="0"/>
              </a:rPr>
              <a:t> – I vantaggi principali</a:t>
            </a:r>
          </a:p>
        </p:txBody>
      </p:sp>
      <p:sp>
        <p:nvSpPr>
          <p:cNvPr id="2" name="CasellaDiTesto 1">
            <a:extLst>
              <a:ext uri="{FF2B5EF4-FFF2-40B4-BE49-F238E27FC236}">
                <a16:creationId xmlns:a16="http://schemas.microsoft.com/office/drawing/2014/main" id="{324053E3-740F-6111-6F3D-3016C88F351E}"/>
              </a:ext>
            </a:extLst>
          </p:cNvPr>
          <p:cNvSpPr txBox="1"/>
          <p:nvPr/>
        </p:nvSpPr>
        <p:spPr>
          <a:xfrm>
            <a:off x="560371" y="1289816"/>
            <a:ext cx="10558360" cy="4508927"/>
          </a:xfrm>
          <a:prstGeom prst="rect">
            <a:avLst/>
          </a:prstGeom>
          <a:noFill/>
        </p:spPr>
        <p:txBody>
          <a:bodyPr wrap="square" rtlCol="0">
            <a:spAutoFit/>
          </a:bodyPr>
          <a:lstStyle/>
          <a:p>
            <a:pPr>
              <a:spcAft>
                <a:spcPts val="600"/>
              </a:spcAft>
            </a:pPr>
            <a:r>
              <a:rPr lang="it-IT" b="0" i="0" dirty="0">
                <a:effectLst/>
                <a:latin typeface="SF Pro Display" panose="00000500000000000000" pitchFamily="50" charset="0"/>
                <a:ea typeface="SF Pro Display" panose="00000500000000000000" pitchFamily="50" charset="0"/>
              </a:rPr>
              <a:t>Containerizzare Ganache con Docker ha senso per diverse ragioni:</a:t>
            </a:r>
          </a:p>
          <a:p>
            <a:pPr algn="l">
              <a:spcAft>
                <a:spcPts val="600"/>
              </a:spcAft>
            </a:pPr>
            <a:endParaRPr lang="it-IT" sz="1600" b="0" i="0" dirty="0">
              <a:effectLst/>
              <a:latin typeface="SF Pro Display" panose="00000500000000000000" pitchFamily="50" charset="0"/>
              <a:ea typeface="SF Pro Display" panose="00000500000000000000" pitchFamily="50" charset="0"/>
            </a:endParaRPr>
          </a:p>
          <a:p>
            <a:pPr marL="285750" indent="-285750" algn="l">
              <a:spcAft>
                <a:spcPts val="600"/>
              </a:spcAft>
              <a:buFont typeface="Wingdings" panose="05000000000000000000" pitchFamily="2" charset="2"/>
              <a:buChar char="§"/>
            </a:pPr>
            <a:r>
              <a:rPr lang="it-IT" sz="1600" b="1" i="0" dirty="0">
                <a:effectLst/>
                <a:latin typeface="SF Pro Display" panose="00000500000000000000" pitchFamily="50" charset="0"/>
                <a:ea typeface="SF Pro Display" panose="00000500000000000000" pitchFamily="50" charset="0"/>
              </a:rPr>
              <a:t>Isolamento: </a:t>
            </a:r>
            <a:r>
              <a:rPr lang="it-IT" sz="1600" b="0" i="0" dirty="0">
                <a:effectLst/>
                <a:latin typeface="SF Pro Display" panose="00000500000000000000" pitchFamily="50" charset="0"/>
                <a:ea typeface="SF Pro Display" panose="00000500000000000000" pitchFamily="50" charset="0"/>
              </a:rPr>
              <a:t>utilizzando Docker, è possibile isolare l'ambiente di esecuzione di Ganache dal sistema operativo ospite e </a:t>
            </a:r>
            <a:r>
              <a:rPr lang="it-IT" sz="1600" b="0" i="0" u="sng" dirty="0">
                <a:effectLst/>
                <a:latin typeface="SF Pro Display" panose="00000500000000000000" pitchFamily="50" charset="0"/>
                <a:ea typeface="SF Pro Display" panose="00000500000000000000" pitchFamily="50" charset="0"/>
              </a:rPr>
              <a:t>garantire che le impostazioni e le dipendenze siano coerenti</a:t>
            </a:r>
            <a:r>
              <a:rPr lang="it-IT" sz="1600" b="0" i="0" dirty="0">
                <a:effectLst/>
                <a:latin typeface="SF Pro Display" panose="00000500000000000000" pitchFamily="50" charset="0"/>
                <a:ea typeface="SF Pro Display" panose="00000500000000000000" pitchFamily="50" charset="0"/>
              </a:rPr>
              <a:t> per ogni esecuzione (es. </a:t>
            </a:r>
            <a:r>
              <a:rPr lang="it-IT" sz="1400" b="0" i="0" dirty="0">
                <a:effectLst/>
                <a:latin typeface="SF mono" panose="020B0009000002000000" pitchFamily="49" charset="0"/>
                <a:ea typeface="SF Pro Display" panose="00000500000000000000" pitchFamily="50" charset="0"/>
              </a:rPr>
              <a:t>web3, npm/nvm</a:t>
            </a:r>
            <a:r>
              <a:rPr lang="it-IT" sz="1600" b="0" i="0" dirty="0">
                <a:effectLst/>
                <a:latin typeface="SF Pro Display" panose="00000500000000000000" pitchFamily="50" charset="0"/>
                <a:ea typeface="SF Pro Display" panose="00000500000000000000" pitchFamily="50" charset="0"/>
              </a:rPr>
              <a:t>).</a:t>
            </a:r>
          </a:p>
          <a:p>
            <a:pPr marL="285750" indent="-285750" algn="l">
              <a:spcAft>
                <a:spcPts val="600"/>
              </a:spcAft>
              <a:buFont typeface="Wingdings" panose="05000000000000000000" pitchFamily="2" charset="2"/>
              <a:buChar char="§"/>
            </a:pPr>
            <a:endParaRPr lang="it-IT" sz="1600" b="0" i="0" dirty="0">
              <a:effectLst/>
              <a:latin typeface="SF Pro Display" panose="00000500000000000000" pitchFamily="50" charset="0"/>
              <a:ea typeface="SF Pro Display" panose="00000500000000000000" pitchFamily="50" charset="0"/>
            </a:endParaRPr>
          </a:p>
          <a:p>
            <a:pPr marL="285750" indent="-285750" algn="l">
              <a:spcAft>
                <a:spcPts val="600"/>
              </a:spcAft>
              <a:buFont typeface="Wingdings" panose="05000000000000000000" pitchFamily="2" charset="2"/>
              <a:buChar char="§"/>
            </a:pPr>
            <a:r>
              <a:rPr lang="it-IT" sz="1600" b="1" i="0" dirty="0">
                <a:effectLst/>
                <a:latin typeface="SF Pro Display" panose="00000500000000000000" pitchFamily="50" charset="0"/>
                <a:ea typeface="SF Pro Display" panose="00000500000000000000" pitchFamily="50" charset="0"/>
              </a:rPr>
              <a:t>Portabilità e Accessibilità:</a:t>
            </a:r>
            <a:r>
              <a:rPr lang="it-IT" sz="1600" b="0" i="0" dirty="0">
                <a:effectLst/>
                <a:latin typeface="SF Pro Display" panose="00000500000000000000" pitchFamily="50" charset="0"/>
                <a:ea typeface="SF Pro Display" panose="00000500000000000000" pitchFamily="50" charset="0"/>
              </a:rPr>
              <a:t> utilizzando un'immagine Docker, è possibile </a:t>
            </a:r>
            <a:r>
              <a:rPr lang="it-IT" sz="1600" b="0" i="0" u="sng" dirty="0">
                <a:effectLst/>
                <a:latin typeface="SF Pro Display" panose="00000500000000000000" pitchFamily="50" charset="0"/>
                <a:ea typeface="SF Pro Display" panose="00000500000000000000" pitchFamily="50" charset="0"/>
              </a:rPr>
              <a:t>distribuire facilmente Ganache su diverse piattaforme</a:t>
            </a:r>
            <a:r>
              <a:rPr lang="it-IT" sz="1600" b="0" i="0" dirty="0">
                <a:effectLst/>
                <a:latin typeface="SF Pro Display" panose="00000500000000000000" pitchFamily="50" charset="0"/>
                <a:ea typeface="SF Pro Display" panose="00000500000000000000" pitchFamily="50" charset="0"/>
              </a:rPr>
              <a:t>, </a:t>
            </a:r>
            <a:r>
              <a:rPr lang="it-IT" sz="1600" b="0" i="0" u="sng" dirty="0">
                <a:effectLst/>
                <a:latin typeface="SF Pro Display" panose="00000500000000000000" pitchFamily="50" charset="0"/>
                <a:ea typeface="SF Pro Display" panose="00000500000000000000" pitchFamily="50" charset="0"/>
              </a:rPr>
              <a:t>semplificando il processo di test e sviluppo</a:t>
            </a:r>
            <a:r>
              <a:rPr lang="it-IT" sz="1600" b="0" i="0" dirty="0">
                <a:effectLst/>
                <a:latin typeface="SF Pro Display" panose="00000500000000000000" pitchFamily="50" charset="0"/>
                <a:ea typeface="SF Pro Display" panose="00000500000000000000" pitchFamily="50" charset="0"/>
              </a:rPr>
              <a:t> su diverse configurazioni di sistema (</a:t>
            </a:r>
            <a:r>
              <a:rPr lang="it-IT" sz="1400" b="0" i="0" dirty="0">
                <a:effectLst/>
                <a:latin typeface="SF mono" panose="020B0009000002000000" pitchFamily="49" charset="0"/>
                <a:ea typeface="SF Pro Display" panose="00000500000000000000" pitchFamily="50" charset="0"/>
              </a:rPr>
              <a:t>AMI via Dockerfile</a:t>
            </a:r>
            <a:r>
              <a:rPr lang="it-IT" sz="1600" b="0" i="0" dirty="0">
                <a:effectLst/>
                <a:latin typeface="SF Pro Display" panose="00000500000000000000" pitchFamily="50" charset="0"/>
                <a:ea typeface="SF Pro Display" panose="00000500000000000000" pitchFamily="50" charset="0"/>
              </a:rPr>
              <a:t>).</a:t>
            </a:r>
          </a:p>
          <a:p>
            <a:pPr marL="285750" indent="-285750" algn="l">
              <a:spcAft>
                <a:spcPts val="600"/>
              </a:spcAft>
              <a:buFont typeface="Wingdings" panose="05000000000000000000" pitchFamily="2" charset="2"/>
              <a:buChar char="§"/>
            </a:pPr>
            <a:endParaRPr lang="it-IT" sz="1600" b="0" i="0" dirty="0">
              <a:effectLst/>
              <a:latin typeface="SF Pro Display" panose="00000500000000000000" pitchFamily="50" charset="0"/>
              <a:ea typeface="SF Pro Display" panose="00000500000000000000" pitchFamily="50" charset="0"/>
            </a:endParaRPr>
          </a:p>
          <a:p>
            <a:pPr marL="285750" indent="-285750" algn="l">
              <a:spcAft>
                <a:spcPts val="600"/>
              </a:spcAft>
              <a:buFont typeface="Wingdings" panose="05000000000000000000" pitchFamily="2" charset="2"/>
              <a:buChar char="§"/>
            </a:pPr>
            <a:r>
              <a:rPr lang="it-IT" sz="1600" b="1" i="0" dirty="0">
                <a:effectLst/>
                <a:latin typeface="SF Pro Display" panose="00000500000000000000" pitchFamily="50" charset="0"/>
                <a:ea typeface="SF Pro Display" panose="00000500000000000000" pitchFamily="50" charset="0"/>
              </a:rPr>
              <a:t>Facilità di gestione: </a:t>
            </a:r>
            <a:r>
              <a:rPr lang="it-IT" sz="1600" b="0" i="0" dirty="0">
                <a:effectLst/>
                <a:latin typeface="SF Pro Display" panose="00000500000000000000" pitchFamily="50" charset="0"/>
                <a:ea typeface="SF Pro Display" panose="00000500000000000000" pitchFamily="50" charset="0"/>
              </a:rPr>
              <a:t>utilizzando  </a:t>
            </a:r>
            <a:r>
              <a:rPr lang="it-IT" sz="1400" dirty="0">
                <a:latin typeface="SF mono" panose="020B0009000002000000" pitchFamily="49" charset="0"/>
                <a:ea typeface="SF Pro Display" panose="00000500000000000000" pitchFamily="50" charset="0"/>
              </a:rPr>
              <a:t>d</a:t>
            </a:r>
            <a:r>
              <a:rPr lang="it-IT" sz="1400" b="0" i="0" dirty="0">
                <a:effectLst/>
                <a:latin typeface="SF mono" panose="020B0009000002000000" pitchFamily="49" charset="0"/>
                <a:ea typeface="SF Pro Display" panose="00000500000000000000" pitchFamily="50" charset="0"/>
              </a:rPr>
              <a:t>ocker-compose </a:t>
            </a:r>
            <a:r>
              <a:rPr lang="it-IT" sz="1600" b="0" i="0" dirty="0">
                <a:effectLst/>
                <a:latin typeface="SF Pro Display" panose="00000500000000000000" pitchFamily="50" charset="0"/>
                <a:ea typeface="SF Pro Display" panose="00000500000000000000" pitchFamily="50" charset="0"/>
              </a:rPr>
              <a:t>o altri strumenti di gestione dei container, è possibile </a:t>
            </a:r>
            <a:r>
              <a:rPr lang="it-IT" sz="1600" b="0" i="0" u="sng" dirty="0">
                <a:effectLst/>
                <a:latin typeface="SF Pro Display" panose="00000500000000000000" pitchFamily="50" charset="0"/>
                <a:ea typeface="SF Pro Display" panose="00000500000000000000" pitchFamily="50" charset="0"/>
              </a:rPr>
              <a:t>automatizzare il processo di avvio e arresto di Ganache</a:t>
            </a:r>
            <a:r>
              <a:rPr lang="it-IT" sz="1600" b="0" i="0" dirty="0">
                <a:effectLst/>
                <a:latin typeface="SF Pro Display" panose="00000500000000000000" pitchFamily="50" charset="0"/>
                <a:ea typeface="SF Pro Display" panose="00000500000000000000" pitchFamily="50" charset="0"/>
              </a:rPr>
              <a:t>, semplificando la gestione dell'ambiente di sviluppo.</a:t>
            </a:r>
          </a:p>
          <a:p>
            <a:pPr marL="285750" indent="-285750" algn="l">
              <a:spcAft>
                <a:spcPts val="600"/>
              </a:spcAft>
              <a:buFont typeface="Wingdings" panose="05000000000000000000" pitchFamily="2" charset="2"/>
              <a:buChar char="§"/>
            </a:pPr>
            <a:endParaRPr lang="it-IT" sz="1600" b="0" i="0" dirty="0">
              <a:effectLst/>
              <a:latin typeface="SF Pro Display" panose="00000500000000000000" pitchFamily="50" charset="0"/>
              <a:ea typeface="SF Pro Display" panose="00000500000000000000" pitchFamily="50" charset="0"/>
            </a:endParaRPr>
          </a:p>
          <a:p>
            <a:pPr marL="285750" indent="-285750" algn="l">
              <a:spcAft>
                <a:spcPts val="600"/>
              </a:spcAft>
              <a:buFont typeface="Wingdings" panose="05000000000000000000" pitchFamily="2" charset="2"/>
              <a:buChar char="§"/>
            </a:pPr>
            <a:r>
              <a:rPr lang="it-IT" sz="1600" b="1" i="0" dirty="0">
                <a:effectLst/>
                <a:latin typeface="SF Pro Display" panose="00000500000000000000" pitchFamily="50" charset="0"/>
                <a:ea typeface="SF Pro Display" panose="00000500000000000000" pitchFamily="50" charset="0"/>
              </a:rPr>
              <a:t>Replicabilità:</a:t>
            </a:r>
            <a:r>
              <a:rPr lang="it-IT" sz="1600" b="0" i="0" dirty="0">
                <a:effectLst/>
                <a:latin typeface="SF Pro Display" panose="00000500000000000000" pitchFamily="50" charset="0"/>
                <a:ea typeface="SF Pro Display" panose="00000500000000000000" pitchFamily="50" charset="0"/>
              </a:rPr>
              <a:t> utilizzando un'immagine Docker, è possibile </a:t>
            </a:r>
            <a:r>
              <a:rPr lang="it-IT" sz="1600" b="0" i="0" u="sng" dirty="0">
                <a:effectLst/>
                <a:latin typeface="SF Pro Display" panose="00000500000000000000" pitchFamily="50" charset="0"/>
                <a:ea typeface="SF Pro Display" panose="00000500000000000000" pitchFamily="50" charset="0"/>
              </a:rPr>
              <a:t>replicare </a:t>
            </a:r>
            <a:r>
              <a:rPr lang="it-IT" sz="1600" b="1" u="sng" dirty="0">
                <a:effectLst/>
                <a:latin typeface="SF Pro Display" panose="00000500000000000000" pitchFamily="50" charset="0"/>
                <a:ea typeface="SF Pro Display" panose="00000500000000000000" pitchFamily="50" charset="0"/>
              </a:rPr>
              <a:t>esattamente</a:t>
            </a:r>
            <a:r>
              <a:rPr lang="it-IT" sz="1600" b="0" i="0" u="sng" dirty="0">
                <a:effectLst/>
                <a:latin typeface="SF Pro Display" panose="00000500000000000000" pitchFamily="50" charset="0"/>
                <a:ea typeface="SF Pro Display" panose="00000500000000000000" pitchFamily="50" charset="0"/>
              </a:rPr>
              <a:t> l'ambiente utilizzato in un determinato momento</a:t>
            </a:r>
            <a:r>
              <a:rPr lang="it-IT" sz="1600" b="0" i="0" dirty="0">
                <a:effectLst/>
                <a:latin typeface="SF Pro Display" panose="00000500000000000000" pitchFamily="50" charset="0"/>
                <a:ea typeface="SF Pro Display" panose="00000500000000000000" pitchFamily="50" charset="0"/>
              </a:rPr>
              <a:t>. Questo permette di riprodurre esattamente gli stessi risultati in una successiva esecuzione del progetto.</a:t>
            </a:r>
          </a:p>
          <a:p>
            <a:endParaRPr lang="it-IT" sz="1600" dirty="0">
              <a:latin typeface="SF Pro Display" panose="00000500000000000000" pitchFamily="50" charset="0"/>
              <a:ea typeface="SF Pro Display" panose="00000500000000000000" pitchFamily="50" charset="0"/>
            </a:endParaRPr>
          </a:p>
        </p:txBody>
      </p:sp>
      <p:pic>
        <p:nvPicPr>
          <p:cNvPr id="8" name="Immagine 7">
            <a:extLst>
              <a:ext uri="{FF2B5EF4-FFF2-40B4-BE49-F238E27FC236}">
                <a16:creationId xmlns:a16="http://schemas.microsoft.com/office/drawing/2014/main" id="{A7452D12-D4E5-3E2D-5DF5-C0286D047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821" y="227094"/>
            <a:ext cx="1741910" cy="1290949"/>
          </a:xfrm>
          <a:prstGeom prst="rect">
            <a:avLst/>
          </a:prstGeom>
        </p:spPr>
      </p:pic>
    </p:spTree>
    <p:extLst>
      <p:ext uri="{BB962C8B-B14F-4D97-AF65-F5344CB8AC3E}">
        <p14:creationId xmlns:p14="http://schemas.microsoft.com/office/powerpoint/2010/main" val="374039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6608578" y="373380"/>
            <a:ext cx="5129766" cy="646331"/>
          </a:xfrm>
          <a:prstGeom prst="rect">
            <a:avLst/>
          </a:prstGeom>
          <a:noFill/>
        </p:spPr>
        <p:txBody>
          <a:bodyPr wrap="square" rtlCol="0">
            <a:spAutoFit/>
          </a:bodyPr>
          <a:lstStyle/>
          <a:p>
            <a:pPr algn="ctr"/>
            <a:r>
              <a:rPr lang="it-IT" sz="3600" b="1" dirty="0">
                <a:latin typeface="SF Pro Display" panose="00000500000000000000" pitchFamily="50" charset="0"/>
                <a:ea typeface="SF Pro Display" panose="00000500000000000000" pitchFamily="50" charset="0"/>
              </a:rPr>
              <a:t>L’architettura</a:t>
            </a:r>
          </a:p>
        </p:txBody>
      </p:sp>
      <p:pic>
        <p:nvPicPr>
          <p:cNvPr id="28" name="Elemento grafico 27">
            <a:extLst>
              <a:ext uri="{FF2B5EF4-FFF2-40B4-BE49-F238E27FC236}">
                <a16:creationId xmlns:a16="http://schemas.microsoft.com/office/drawing/2014/main" id="{683DBEA2-729F-0D9C-0C51-CCD4DF6387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620" y="320407"/>
            <a:ext cx="5568005" cy="5462947"/>
          </a:xfrm>
          <a:prstGeom prst="rect">
            <a:avLst/>
          </a:prstGeom>
        </p:spPr>
      </p:pic>
      <p:sp>
        <p:nvSpPr>
          <p:cNvPr id="29" name="CasellaDiTesto 28">
            <a:extLst>
              <a:ext uri="{FF2B5EF4-FFF2-40B4-BE49-F238E27FC236}">
                <a16:creationId xmlns:a16="http://schemas.microsoft.com/office/drawing/2014/main" id="{D1BBFF32-2FF0-14C7-4D0B-03C7340D4F2A}"/>
              </a:ext>
            </a:extLst>
          </p:cNvPr>
          <p:cNvSpPr txBox="1"/>
          <p:nvPr/>
        </p:nvSpPr>
        <p:spPr>
          <a:xfrm>
            <a:off x="6682740" y="1260602"/>
            <a:ext cx="5055603" cy="3993401"/>
          </a:xfrm>
          <a:prstGeom prst="rect">
            <a:avLst/>
          </a:prstGeom>
          <a:noFill/>
        </p:spPr>
        <p:txBody>
          <a:bodyPr wrap="square" rtlCol="0">
            <a:spAutoFit/>
          </a:bodyPr>
          <a:lstStyle/>
          <a:p>
            <a:pPr algn="ctr">
              <a:spcAft>
                <a:spcPts val="500"/>
              </a:spcAft>
            </a:pPr>
            <a:r>
              <a:rPr lang="it-IT" dirty="0">
                <a:latin typeface="SF Pro Display" panose="00000500000000000000" pitchFamily="50" charset="0"/>
                <a:ea typeface="SF Pro Display" panose="00000500000000000000" pitchFamily="50" charset="0"/>
              </a:rPr>
              <a:t>A breve la vedremo in funzione. In sintesi:</a:t>
            </a:r>
          </a:p>
          <a:p>
            <a:pPr>
              <a:spcAft>
                <a:spcPts val="500"/>
              </a:spcAft>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Arial" panose="020B0604020202020204" pitchFamily="34" charset="0"/>
              <a:buChar char="•"/>
            </a:pPr>
            <a:r>
              <a:rPr lang="it-IT" dirty="0">
                <a:latin typeface="SF Pro Display" panose="00000500000000000000" pitchFamily="50" charset="0"/>
                <a:ea typeface="SF Pro Display" panose="00000500000000000000" pitchFamily="50" charset="0"/>
              </a:rPr>
              <a:t>Immagine </a:t>
            </a:r>
            <a:r>
              <a:rPr lang="it-IT" dirty="0">
                <a:solidFill>
                  <a:srgbClr val="0070C0"/>
                </a:solidFill>
                <a:latin typeface="SF Pro Display" panose="00000500000000000000" pitchFamily="50" charset="0"/>
                <a:ea typeface="SF Pro Display" panose="00000500000000000000" pitchFamily="50" charset="0"/>
              </a:rPr>
              <a:t>Docker</a:t>
            </a:r>
            <a:r>
              <a:rPr lang="it-IT" dirty="0">
                <a:latin typeface="SF Pro Display" panose="00000500000000000000" pitchFamily="50" charset="0"/>
                <a:ea typeface="SF Pro Display" panose="00000500000000000000" pitchFamily="50" charset="0"/>
              </a:rPr>
              <a:t> con</a:t>
            </a:r>
            <a:r>
              <a:rPr lang="it-IT" dirty="0">
                <a:solidFill>
                  <a:schemeClr val="accent2">
                    <a:lumMod val="75000"/>
                  </a:schemeClr>
                </a:solidFill>
                <a:latin typeface="SF Pro Display" panose="00000500000000000000" pitchFamily="50" charset="0"/>
                <a:ea typeface="SF Pro Display" panose="00000500000000000000" pitchFamily="50" charset="0"/>
              </a:rPr>
              <a:t> Ganache </a:t>
            </a:r>
            <a:r>
              <a:rPr lang="it-IT" dirty="0">
                <a:latin typeface="SF Pro Display" panose="00000500000000000000" pitchFamily="50" charset="0"/>
                <a:ea typeface="SF Pro Display" panose="00000500000000000000" pitchFamily="50" charset="0"/>
              </a:rPr>
              <a:t>e </a:t>
            </a:r>
            <a:r>
              <a:rPr lang="it-IT" dirty="0">
                <a:solidFill>
                  <a:srgbClr val="7030A0"/>
                </a:solidFill>
                <a:latin typeface="SF Pro Display" panose="00000500000000000000" pitchFamily="50" charset="0"/>
                <a:ea typeface="SF Pro Display" panose="00000500000000000000" pitchFamily="50" charset="0"/>
              </a:rPr>
              <a:t>Linux Alpine</a:t>
            </a:r>
          </a:p>
          <a:p>
            <a:pPr marL="285750" indent="-285750">
              <a:spcAft>
                <a:spcPts val="500"/>
              </a:spcAft>
              <a:buFont typeface="Arial" panose="020B0604020202020204" pitchFamily="34" charset="0"/>
              <a:buChar char="•"/>
            </a:pPr>
            <a:r>
              <a:rPr lang="it-IT" dirty="0">
                <a:latin typeface="SF Pro Display" panose="00000500000000000000" pitchFamily="50" charset="0"/>
                <a:ea typeface="SF Pro Display" panose="00000500000000000000" pitchFamily="50" charset="0"/>
              </a:rPr>
              <a:t>Container </a:t>
            </a:r>
            <a:r>
              <a:rPr lang="it-IT" dirty="0">
                <a:solidFill>
                  <a:srgbClr val="0070C0"/>
                </a:solidFill>
                <a:latin typeface="SF Pro Display" panose="00000500000000000000" pitchFamily="50" charset="0"/>
                <a:ea typeface="SF Pro Display" panose="00000500000000000000" pitchFamily="50" charset="0"/>
              </a:rPr>
              <a:t>Docker</a:t>
            </a:r>
            <a:r>
              <a:rPr lang="it-IT" dirty="0">
                <a:latin typeface="SF Pro Display" panose="00000500000000000000" pitchFamily="50" charset="0"/>
                <a:ea typeface="SF Pro Display" panose="00000500000000000000" pitchFamily="50" charset="0"/>
              </a:rPr>
              <a:t> su </a:t>
            </a:r>
            <a:r>
              <a:rPr lang="it-IT" dirty="0">
                <a:solidFill>
                  <a:schemeClr val="accent4">
                    <a:lumMod val="75000"/>
                  </a:schemeClr>
                </a:solidFill>
                <a:latin typeface="SF Pro Display" panose="00000500000000000000" pitchFamily="50" charset="0"/>
                <a:ea typeface="SF Pro Display" panose="00000500000000000000" pitchFamily="50" charset="0"/>
              </a:rPr>
              <a:t>AWS EC2</a:t>
            </a:r>
          </a:p>
          <a:p>
            <a:pPr marL="285750" indent="-285750">
              <a:spcAft>
                <a:spcPts val="500"/>
              </a:spcAft>
              <a:buFont typeface="Arial" panose="020B0604020202020204" pitchFamily="34" charset="0"/>
              <a:buChar char="•"/>
            </a:pPr>
            <a:r>
              <a:rPr lang="it-IT" dirty="0">
                <a:solidFill>
                  <a:schemeClr val="accent4">
                    <a:lumMod val="75000"/>
                  </a:schemeClr>
                </a:solidFill>
                <a:latin typeface="SF Pro Display" panose="00000500000000000000" pitchFamily="50" charset="0"/>
                <a:ea typeface="SF Pro Display" panose="00000500000000000000" pitchFamily="50" charset="0"/>
              </a:rPr>
              <a:t>EC2</a:t>
            </a:r>
            <a:r>
              <a:rPr lang="it-IT" dirty="0">
                <a:latin typeface="SF Pro Display" panose="00000500000000000000" pitchFamily="50" charset="0"/>
                <a:ea typeface="SF Pro Display" panose="00000500000000000000" pitchFamily="50" charset="0"/>
              </a:rPr>
              <a:t> con </a:t>
            </a:r>
            <a:r>
              <a:rPr lang="it-IT" dirty="0">
                <a:solidFill>
                  <a:schemeClr val="accent4">
                    <a:lumMod val="75000"/>
                  </a:schemeClr>
                </a:solidFill>
                <a:latin typeface="SF Pro Display" panose="00000500000000000000" pitchFamily="50" charset="0"/>
                <a:ea typeface="SF Pro Display" panose="00000500000000000000" pitchFamily="50" charset="0"/>
              </a:rPr>
              <a:t>AMI</a:t>
            </a:r>
            <a:r>
              <a:rPr lang="it-IT" dirty="0">
                <a:latin typeface="SF Pro Display" panose="00000500000000000000" pitchFamily="50" charset="0"/>
                <a:ea typeface="SF Pro Display" panose="00000500000000000000" pitchFamily="50" charset="0"/>
              </a:rPr>
              <a:t> </a:t>
            </a:r>
            <a:r>
              <a:rPr lang="it-IT" dirty="0">
                <a:solidFill>
                  <a:srgbClr val="7030A0"/>
                </a:solidFill>
                <a:latin typeface="SF Pro Display" panose="00000500000000000000" pitchFamily="50" charset="0"/>
                <a:ea typeface="SF Pro Display" panose="00000500000000000000" pitchFamily="50" charset="0"/>
              </a:rPr>
              <a:t>Ubuntu 20.04 LTS</a:t>
            </a:r>
          </a:p>
          <a:p>
            <a:pPr marL="285750" indent="-285750">
              <a:spcAft>
                <a:spcPts val="500"/>
              </a:spcAft>
              <a:buFont typeface="Arial" panose="020B0604020202020204" pitchFamily="34" charset="0"/>
              <a:buChar char="•"/>
            </a:pPr>
            <a:r>
              <a:rPr lang="it-IT" dirty="0">
                <a:latin typeface="SF Pro Display" panose="00000500000000000000" pitchFamily="50" charset="0"/>
                <a:ea typeface="SF Pro Display" panose="00000500000000000000" pitchFamily="50" charset="0"/>
              </a:rPr>
              <a:t>Potenziale replicabilità su </a:t>
            </a:r>
            <a:r>
              <a:rPr lang="it-IT" i="1" dirty="0">
                <a:latin typeface="Georgia" panose="02040502050405020303" pitchFamily="18" charset="0"/>
                <a:ea typeface="SF Pro Display" panose="00000500000000000000" pitchFamily="50" charset="0"/>
              </a:rPr>
              <a:t>n</a:t>
            </a:r>
            <a:r>
              <a:rPr lang="it-IT" dirty="0">
                <a:latin typeface="SF Pro Display" panose="00000500000000000000" pitchFamily="50" charset="0"/>
                <a:ea typeface="SF Pro Display" panose="00000500000000000000" pitchFamily="50" charset="0"/>
              </a:rPr>
              <a:t> nodi</a:t>
            </a:r>
          </a:p>
          <a:p>
            <a:pPr marL="285750" indent="-285750">
              <a:spcAft>
                <a:spcPts val="500"/>
              </a:spcAft>
              <a:buFont typeface="Arial" panose="020B0604020202020204" pitchFamily="34" charset="0"/>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Arial" panose="020B0604020202020204" pitchFamily="34" charset="0"/>
              <a:buChar char="•"/>
            </a:pPr>
            <a:r>
              <a:rPr lang="it-IT" dirty="0">
                <a:latin typeface="SF Pro Display" panose="00000500000000000000" pitchFamily="50" charset="0"/>
                <a:ea typeface="SF Pro Display" panose="00000500000000000000" pitchFamily="50" charset="0"/>
              </a:rPr>
              <a:t>Il container </a:t>
            </a:r>
            <a:r>
              <a:rPr lang="it-IT" dirty="0">
                <a:solidFill>
                  <a:srgbClr val="0070C0"/>
                </a:solidFill>
                <a:latin typeface="SF Pro Display" panose="00000500000000000000" pitchFamily="50" charset="0"/>
                <a:ea typeface="SF Pro Display" panose="00000500000000000000" pitchFamily="50" charset="0"/>
              </a:rPr>
              <a:t>Docker</a:t>
            </a:r>
            <a:r>
              <a:rPr lang="it-IT" dirty="0">
                <a:latin typeface="SF Pro Display" panose="00000500000000000000" pitchFamily="50" charset="0"/>
                <a:ea typeface="SF Pro Display" panose="00000500000000000000" pitchFamily="50" charset="0"/>
              </a:rPr>
              <a:t> espone  </a:t>
            </a:r>
            <a:r>
              <a:rPr lang="it-IT" sz="1500" dirty="0">
                <a:latin typeface="SF mono" panose="020B0009000002000000" pitchFamily="49" charset="0"/>
                <a:ea typeface="SF Pro Display" panose="00000500000000000000" pitchFamily="50" charset="0"/>
              </a:rPr>
              <a:t>:8545 </a:t>
            </a:r>
            <a:r>
              <a:rPr lang="it-IT" dirty="0">
                <a:latin typeface="SF Pro Display" panose="00000500000000000000" pitchFamily="50" charset="0"/>
                <a:ea typeface="SF Pro Display" panose="00000500000000000000" pitchFamily="50" charset="0"/>
              </a:rPr>
              <a:t>per </a:t>
            </a:r>
            <a:br>
              <a:rPr lang="it-IT" dirty="0">
                <a:latin typeface="SF Pro Display" panose="00000500000000000000" pitchFamily="50" charset="0"/>
                <a:ea typeface="SF Pro Display" panose="00000500000000000000" pitchFamily="50" charset="0"/>
              </a:rPr>
            </a:br>
            <a:r>
              <a:rPr lang="it-IT" dirty="0">
                <a:latin typeface="SF Pro Display" panose="00000500000000000000" pitchFamily="50" charset="0"/>
                <a:ea typeface="SF Pro Display" panose="00000500000000000000" pitchFamily="50" charset="0"/>
              </a:rPr>
              <a:t>rendere fruibile all’esterno la simulazione </a:t>
            </a:r>
            <a:br>
              <a:rPr lang="it-IT" dirty="0">
                <a:latin typeface="SF Pro Display" panose="00000500000000000000" pitchFamily="50" charset="0"/>
                <a:ea typeface="SF Pro Display" panose="00000500000000000000" pitchFamily="50" charset="0"/>
              </a:rPr>
            </a:br>
            <a:r>
              <a:rPr lang="it-IT" dirty="0">
                <a:latin typeface="SF Pro Display" panose="00000500000000000000" pitchFamily="50" charset="0"/>
                <a:ea typeface="SF Pro Display" panose="00000500000000000000" pitchFamily="50" charset="0"/>
              </a:rPr>
              <a:t>della blockchain via Node</a:t>
            </a:r>
          </a:p>
          <a:p>
            <a:pPr marL="285750" indent="-285750">
              <a:spcAft>
                <a:spcPts val="500"/>
              </a:spcAft>
              <a:buFont typeface="Arial" panose="020B0604020202020204" pitchFamily="34" charset="0"/>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Arial" panose="020B0604020202020204" pitchFamily="34" charset="0"/>
              <a:buChar char="•"/>
            </a:pPr>
            <a:r>
              <a:rPr lang="it-IT" dirty="0">
                <a:latin typeface="SF Pro Display" panose="00000500000000000000" pitchFamily="50" charset="0"/>
                <a:ea typeface="SF Pro Display" panose="00000500000000000000" pitchFamily="50" charset="0"/>
              </a:rPr>
              <a:t>L’accesso è granulare in funzione della </a:t>
            </a:r>
            <a:r>
              <a:rPr lang="it-IT" dirty="0">
                <a:solidFill>
                  <a:schemeClr val="accent4">
                    <a:lumMod val="75000"/>
                  </a:schemeClr>
                </a:solidFill>
                <a:latin typeface="SF Pro Display" panose="00000500000000000000" pitchFamily="50" charset="0"/>
                <a:ea typeface="SF Pro Display" panose="00000500000000000000" pitchFamily="50" charset="0"/>
              </a:rPr>
              <a:t>VPC</a:t>
            </a:r>
          </a:p>
        </p:txBody>
      </p:sp>
    </p:spTree>
    <p:extLst>
      <p:ext uri="{BB962C8B-B14F-4D97-AF65-F5344CB8AC3E}">
        <p14:creationId xmlns:p14="http://schemas.microsoft.com/office/powerpoint/2010/main" val="15421213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1318</Words>
  <Application>Microsoft Office PowerPoint</Application>
  <PresentationFormat>Widescreen</PresentationFormat>
  <Paragraphs>228</Paragraphs>
  <Slides>12</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12</vt:i4>
      </vt:variant>
    </vt:vector>
  </HeadingPairs>
  <TitlesOfParts>
    <vt:vector size="20" baseType="lpstr">
      <vt:lpstr>Arial</vt:lpstr>
      <vt:lpstr>Calibri</vt:lpstr>
      <vt:lpstr>Calibri Light</vt:lpstr>
      <vt:lpstr>Georgia</vt:lpstr>
      <vt:lpstr>SF mono</vt:lpstr>
      <vt:lpstr>SF Pro Display</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Gravino</dc:creator>
  <cp:lastModifiedBy>Antonio Gravino</cp:lastModifiedBy>
  <cp:revision>28</cp:revision>
  <cp:lastPrinted>2023-01-15T10:54:10Z</cp:lastPrinted>
  <dcterms:created xsi:type="dcterms:W3CDTF">2022-12-23T18:45:16Z</dcterms:created>
  <dcterms:modified xsi:type="dcterms:W3CDTF">2023-01-27T13:21:40Z</dcterms:modified>
</cp:coreProperties>
</file>