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32" y="722934"/>
            <a:ext cx="188976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ACE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ACE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ACE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ACE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3" y="457200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94997"/>
                </a:moveTo>
                <a:lnTo>
                  <a:pt x="0" y="94997"/>
                </a:lnTo>
                <a:lnTo>
                  <a:pt x="0" y="0"/>
                </a:lnTo>
                <a:lnTo>
                  <a:pt x="3703320" y="0"/>
                </a:lnTo>
                <a:lnTo>
                  <a:pt x="3703320" y="94997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35" y="453642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98554"/>
                </a:moveTo>
                <a:lnTo>
                  <a:pt x="0" y="98554"/>
                </a:lnTo>
                <a:lnTo>
                  <a:pt x="0" y="0"/>
                </a:lnTo>
                <a:lnTo>
                  <a:pt x="3703320" y="0"/>
                </a:lnTo>
                <a:lnTo>
                  <a:pt x="3703320" y="98554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25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91440"/>
                </a:moveTo>
                <a:lnTo>
                  <a:pt x="0" y="91440"/>
                </a:lnTo>
                <a:lnTo>
                  <a:pt x="0" y="0"/>
                </a:lnTo>
                <a:lnTo>
                  <a:pt x="3703320" y="0"/>
                </a:lnTo>
                <a:lnTo>
                  <a:pt x="3703320" y="91440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490200" y="6438900"/>
            <a:ext cx="1130300" cy="3683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9930" y="684610"/>
            <a:ext cx="10314746" cy="928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ACE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32" y="2143857"/>
            <a:ext cx="10768330" cy="2850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F3F3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HarukiUzumaki/stegnography_internedu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5299" y="1769152"/>
            <a:ext cx="8232775" cy="9925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188210" marR="5080" indent="-2176145">
              <a:lnSpc>
                <a:spcPts val="3729"/>
              </a:lnSpc>
              <a:spcBef>
                <a:spcPts val="350"/>
              </a:spcBef>
            </a:pPr>
            <a:r>
              <a:rPr sz="3250" b="1" dirty="0">
                <a:solidFill>
                  <a:srgbClr val="1BACE3"/>
                </a:solidFill>
                <a:latin typeface="Arial"/>
                <a:cs typeface="Arial"/>
              </a:rPr>
              <a:t>SECURE</a:t>
            </a:r>
            <a:r>
              <a:rPr sz="3250" b="1" spc="-10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3250" b="1" dirty="0">
                <a:solidFill>
                  <a:srgbClr val="1BACE3"/>
                </a:solidFill>
                <a:latin typeface="Arial"/>
                <a:cs typeface="Arial"/>
              </a:rPr>
              <a:t>DATA</a:t>
            </a:r>
            <a:r>
              <a:rPr sz="3250" b="1" spc="-11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3250" b="1" dirty="0">
                <a:solidFill>
                  <a:srgbClr val="1BACE3"/>
                </a:solidFill>
                <a:latin typeface="Arial"/>
                <a:cs typeface="Arial"/>
              </a:rPr>
              <a:t>HIDING</a:t>
            </a:r>
            <a:r>
              <a:rPr sz="3250" b="1" spc="-10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3250" b="1" dirty="0">
                <a:solidFill>
                  <a:srgbClr val="1BACE3"/>
                </a:solidFill>
                <a:latin typeface="Arial"/>
                <a:cs typeface="Arial"/>
              </a:rPr>
              <a:t>IN</a:t>
            </a:r>
            <a:r>
              <a:rPr sz="3250" b="1" spc="-10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3250" b="1" dirty="0">
                <a:solidFill>
                  <a:srgbClr val="1BACE3"/>
                </a:solidFill>
                <a:latin typeface="Arial"/>
                <a:cs typeface="Arial"/>
              </a:rPr>
              <a:t>IMAGES</a:t>
            </a:r>
            <a:r>
              <a:rPr sz="3250" b="1" spc="-10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3250" b="1" spc="-10" dirty="0">
                <a:solidFill>
                  <a:srgbClr val="1BACE3"/>
                </a:solidFill>
                <a:latin typeface="Arial"/>
                <a:cs typeface="Arial"/>
              </a:rPr>
              <a:t>USING STEGANOGRAPHY</a:t>
            </a:r>
            <a:endParaRPr sz="32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7079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382AB"/>
                </a:solidFill>
                <a:latin typeface="Arial"/>
                <a:cs typeface="Arial"/>
              </a:rPr>
              <a:t>SECURE</a:t>
            </a:r>
            <a:r>
              <a:rPr sz="3600" b="1" spc="-3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82AB"/>
                </a:solidFill>
                <a:latin typeface="Arial"/>
                <a:cs typeface="Arial"/>
              </a:rPr>
              <a:t>THE</a:t>
            </a:r>
            <a:r>
              <a:rPr sz="3600" b="1" spc="-3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82AB"/>
                </a:solidFill>
                <a:latin typeface="Arial"/>
                <a:cs typeface="Arial"/>
              </a:rPr>
              <a:t>DATA</a:t>
            </a:r>
            <a:r>
              <a:rPr sz="3600" b="1" spc="-3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82AB"/>
                </a:solidFill>
                <a:latin typeface="Arial"/>
                <a:cs typeface="Arial"/>
              </a:rPr>
              <a:t>TO</a:t>
            </a:r>
            <a:r>
              <a:rPr sz="3600" b="1" spc="-3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1382AB"/>
                </a:solidFill>
                <a:latin typeface="Arial"/>
                <a:cs typeface="Arial"/>
              </a:rPr>
              <a:t>PREVENT</a:t>
            </a:r>
            <a:r>
              <a:rPr sz="3600" b="1" spc="-3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382AB"/>
                </a:solidFill>
                <a:latin typeface="Arial"/>
                <a:cs typeface="Arial"/>
              </a:rPr>
              <a:t>HACKERS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532" y="3085757"/>
            <a:ext cx="11440667" cy="3067506"/>
          </a:xfrm>
          <a:prstGeom prst="rect">
            <a:avLst/>
          </a:prstGeom>
          <a:solidFill>
            <a:srgbClr val="4553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052320">
              <a:lnSpc>
                <a:spcPts val="2830"/>
              </a:lnSpc>
              <a:spcBef>
                <a:spcPts val="5"/>
              </a:spcBef>
            </a:pPr>
            <a:r>
              <a:rPr sz="2400" b="1" dirty="0">
                <a:solidFill>
                  <a:srgbClr val="1382AB"/>
                </a:solidFill>
                <a:latin typeface="Arial"/>
                <a:cs typeface="Arial"/>
              </a:rPr>
              <a:t>Presented</a:t>
            </a:r>
            <a:r>
              <a:rPr sz="2400" b="1" spc="-12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1382AB"/>
                </a:solidFill>
                <a:latin typeface="Arial"/>
                <a:cs typeface="Arial"/>
              </a:rPr>
              <a:t>By:</a:t>
            </a:r>
            <a:endParaRPr sz="2400" dirty="0">
              <a:latin typeface="Arial"/>
              <a:cs typeface="Arial"/>
            </a:endParaRPr>
          </a:p>
          <a:p>
            <a:pPr marL="2052320">
              <a:lnSpc>
                <a:spcPts val="2300"/>
              </a:lnSpc>
            </a:pP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Student</a:t>
            </a:r>
            <a:r>
              <a:rPr sz="2000" b="1" spc="-55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Name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: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ROHIT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SINGH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B"/>
                </a:solidFill>
                <a:latin typeface="Arial"/>
                <a:cs typeface="Arial"/>
              </a:rPr>
              <a:t>CHOUHAN</a:t>
            </a:r>
            <a:endParaRPr sz="2000" dirty="0">
              <a:latin typeface="Arial"/>
              <a:cs typeface="Arial"/>
            </a:endParaRPr>
          </a:p>
          <a:p>
            <a:pPr marL="2052320" marR="2379980">
              <a:lnSpc>
                <a:spcPts val="2300"/>
              </a:lnSpc>
              <a:spcBef>
                <a:spcPts val="110"/>
              </a:spcBef>
            </a:pP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College</a:t>
            </a:r>
            <a:r>
              <a:rPr sz="2000" b="1" spc="-55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Name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: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AMBALIKA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INSTITUTE</a:t>
            </a:r>
            <a:r>
              <a:rPr sz="2000" b="1" spc="-5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B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1382AB"/>
                </a:solidFill>
                <a:latin typeface="Arial"/>
                <a:cs typeface="Arial"/>
              </a:rPr>
              <a:t>MANAGEMENT</a:t>
            </a:r>
            <a:r>
              <a:rPr sz="2000" b="1" spc="-60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B"/>
                </a:solidFill>
                <a:latin typeface="Arial"/>
                <a:cs typeface="Arial"/>
              </a:rPr>
              <a:t>&amp;</a:t>
            </a:r>
            <a:r>
              <a:rPr sz="2000" b="1" spc="-55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B"/>
                </a:solidFill>
                <a:latin typeface="Arial"/>
                <a:cs typeface="Arial"/>
              </a:rPr>
              <a:t>TECHNOLOGY</a:t>
            </a:r>
            <a:r>
              <a:rPr sz="2000" b="1" spc="-55" dirty="0">
                <a:solidFill>
                  <a:srgbClr val="1382AB"/>
                </a:solidFill>
                <a:latin typeface="Arial"/>
                <a:cs typeface="Arial"/>
              </a:rPr>
              <a:t> </a:t>
            </a:r>
            <a:endParaRPr lang="en-US" sz="2000" b="1" spc="-55" dirty="0">
              <a:solidFill>
                <a:srgbClr val="1382AB"/>
              </a:solidFill>
              <a:latin typeface="Arial"/>
              <a:cs typeface="Arial"/>
            </a:endParaRPr>
          </a:p>
          <a:p>
            <a:pPr marL="2052320" marR="2379980">
              <a:lnSpc>
                <a:spcPts val="2300"/>
              </a:lnSpc>
              <a:spcBef>
                <a:spcPts val="110"/>
              </a:spcBef>
            </a:pPr>
            <a:r>
              <a:rPr lang="en-IN" sz="2000" b="1" spc="-55" dirty="0">
                <a:solidFill>
                  <a:srgbClr val="1382AB"/>
                </a:solidFill>
                <a:latin typeface="Arial"/>
                <a:cs typeface="Arial"/>
              </a:rPr>
              <a:t>Department: B.Tech (Computer </a:t>
            </a:r>
            <a:r>
              <a:rPr lang="en-US" sz="2000" b="1" spc="-55" dirty="0">
                <a:solidFill>
                  <a:srgbClr val="1382AB"/>
                </a:solidFill>
                <a:latin typeface="Arial"/>
                <a:cs typeface="Arial"/>
              </a:rPr>
              <a:t>Science &amp; Engineering)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441" y="3017534"/>
            <a:ext cx="50082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78810" algn="l"/>
              </a:tabLst>
            </a:pPr>
            <a:r>
              <a:rPr sz="6600" b="1" spc="-10" dirty="0">
                <a:solidFill>
                  <a:srgbClr val="002060"/>
                </a:solidFill>
                <a:latin typeface="Arial"/>
                <a:cs typeface="Arial"/>
              </a:rPr>
              <a:t>THANK</a:t>
            </a:r>
            <a:r>
              <a:rPr sz="6600" b="1" dirty="0">
                <a:solidFill>
                  <a:srgbClr val="002060"/>
                </a:solidFill>
                <a:latin typeface="Arial"/>
                <a:cs typeface="Arial"/>
              </a:rPr>
              <a:t>	</a:t>
            </a:r>
            <a:r>
              <a:rPr sz="6600" b="1" spc="-25" dirty="0">
                <a:solidFill>
                  <a:srgbClr val="002060"/>
                </a:solidFill>
                <a:latin typeface="Arial"/>
                <a:cs typeface="Arial"/>
              </a:rPr>
              <a:t>YOU</a:t>
            </a:r>
            <a:endParaRPr sz="6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313" y="1394654"/>
            <a:ext cx="15862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41558"/>
            <a:ext cx="2646045" cy="367284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9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Problem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 Statement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3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Technology</a:t>
            </a:r>
            <a:r>
              <a:rPr sz="200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9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Wow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 factor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7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sz="2000" b="1" spc="-3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8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8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9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Git-hub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F3F3F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8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1850" spc="55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F3F3F"/>
                </a:solidFill>
                <a:latin typeface="Arial"/>
                <a:cs typeface="Arial"/>
              </a:rPr>
              <a:t>Future</a:t>
            </a:r>
            <a:r>
              <a:rPr sz="2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F3F3F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7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950" b="1" dirty="0">
                <a:latin typeface="Arial"/>
                <a:cs typeface="Arial"/>
              </a:rPr>
              <a:t>PROBLEM </a:t>
            </a:r>
            <a:r>
              <a:rPr sz="3950" b="1" spc="-10" dirty="0">
                <a:latin typeface="Arial"/>
                <a:cs typeface="Arial"/>
              </a:rPr>
              <a:t>STATEMENT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143" y="1723624"/>
            <a:ext cx="10494010" cy="355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0640" algn="just">
              <a:lnSpc>
                <a:spcPct val="105400"/>
              </a:lnSpc>
              <a:spcBef>
                <a:spcPts val="100"/>
              </a:spcBef>
            </a:pP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Traditional</a:t>
            </a:r>
            <a:r>
              <a:rPr sz="4400" spc="-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sz="4400" spc="-1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methods</a:t>
            </a:r>
            <a:r>
              <a:rPr sz="4400" spc="-19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spc="-20" dirty="0">
                <a:solidFill>
                  <a:srgbClr val="3F3F3F"/>
                </a:solidFill>
                <a:latin typeface="Arial MT"/>
                <a:cs typeface="Arial MT"/>
              </a:rPr>
              <a:t>make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hidden</a:t>
            </a:r>
            <a:r>
              <a:rPr sz="4400" spc="-2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communication</a:t>
            </a:r>
            <a:r>
              <a:rPr sz="4400" spc="-21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obvious.</a:t>
            </a:r>
            <a:endParaRPr sz="4400">
              <a:latin typeface="Arial MT"/>
              <a:cs typeface="Arial MT"/>
            </a:endParaRPr>
          </a:p>
          <a:p>
            <a:pPr marL="12700" marR="5080" algn="just">
              <a:lnSpc>
                <a:spcPct val="105400"/>
              </a:lnSpc>
            </a:pP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Steganography</a:t>
            </a:r>
            <a:r>
              <a:rPr sz="4400" spc="-2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conceals</a:t>
            </a:r>
            <a:r>
              <a:rPr sz="4400" spc="-2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messages</a:t>
            </a:r>
            <a:r>
              <a:rPr sz="4400" spc="-22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inside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images,</a:t>
            </a:r>
            <a:r>
              <a:rPr sz="4400" spc="-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allowing</a:t>
            </a:r>
            <a:r>
              <a:rPr sz="4400" spc="-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secure</a:t>
            </a:r>
            <a:r>
              <a:rPr sz="4400" spc="-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4400" spc="-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undetectable 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4400" spc="-9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transmission</a:t>
            </a:r>
            <a:r>
              <a:rPr sz="4000" spc="-10" dirty="0">
                <a:solidFill>
                  <a:srgbClr val="3F3F3F"/>
                </a:solidFill>
                <a:latin typeface="Arial MT"/>
                <a:cs typeface="Arial MT"/>
              </a:rPr>
              <a:t>.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32" y="684610"/>
            <a:ext cx="5250815" cy="62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840479" algn="l"/>
              </a:tabLst>
            </a:pPr>
            <a:r>
              <a:rPr sz="3950" b="1" spc="-10" dirty="0">
                <a:latin typeface="Arial"/>
                <a:cs typeface="Arial"/>
              </a:rPr>
              <a:t>TECHNOLOGY</a:t>
            </a:r>
            <a:r>
              <a:rPr sz="3950" b="1" dirty="0">
                <a:latin typeface="Arial"/>
                <a:cs typeface="Arial"/>
              </a:rPr>
              <a:t>	</a:t>
            </a:r>
            <a:r>
              <a:rPr sz="3950" b="1" spc="-20" dirty="0">
                <a:latin typeface="Arial"/>
                <a:cs typeface="Arial"/>
              </a:rPr>
              <a:t>USED</a:t>
            </a:r>
            <a:endParaRPr sz="39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0411" y="1414146"/>
            <a:ext cx="10506710" cy="4616007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  <a:tabLst>
                <a:tab pos="1082040" algn="l"/>
                <a:tab pos="4591050" algn="l"/>
                <a:tab pos="738759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Programming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Language: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Python</a:t>
            </a:r>
            <a:endParaRPr sz="4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1082040" algn="l"/>
                <a:tab pos="3535679" algn="l"/>
                <a:tab pos="5150485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Libraries: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Pillow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(PIL)</a:t>
            </a:r>
            <a:endParaRPr sz="4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1082040" algn="l"/>
                <a:tab pos="4001770" algn="l"/>
                <a:tab pos="5524500" algn="l"/>
                <a:tab pos="8257540" algn="l"/>
                <a:tab pos="906526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Technique: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Least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Significant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5" dirty="0">
                <a:solidFill>
                  <a:srgbClr val="3F3F3F"/>
                </a:solidFill>
                <a:latin typeface="Arial MT"/>
                <a:cs typeface="Arial MT"/>
              </a:rPr>
              <a:t>Bit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(LSB)</a:t>
            </a:r>
            <a:endParaRPr sz="4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926465" algn="l"/>
                <a:tab pos="2604135" algn="l"/>
                <a:tab pos="4343400" algn="l"/>
                <a:tab pos="5835015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Visual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Studio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0" dirty="0">
                <a:solidFill>
                  <a:srgbClr val="3F3F3F"/>
                </a:solidFill>
                <a:latin typeface="Arial MT"/>
                <a:cs typeface="Arial MT"/>
              </a:rPr>
              <a:t>Code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(IDE)</a:t>
            </a:r>
            <a:endParaRPr lang="en-US" sz="4400" spc="-10" dirty="0">
              <a:solidFill>
                <a:srgbClr val="3F3F3F"/>
              </a:solidFill>
              <a:latin typeface="Arial MT"/>
              <a:cs typeface="Arial MT"/>
            </a:endParaRPr>
          </a:p>
          <a:p>
            <a:pPr marL="12700">
              <a:spcBef>
                <a:spcPts val="1900"/>
              </a:spcBef>
              <a:tabLst>
                <a:tab pos="926465" algn="l"/>
                <a:tab pos="2604135" algn="l"/>
                <a:tab pos="4343400" algn="l"/>
                <a:tab pos="5835015" algn="l"/>
              </a:tabLst>
            </a:pPr>
            <a:r>
              <a:rPr lang="en-IN" sz="4400" spc="-50" dirty="0">
                <a:solidFill>
                  <a:srgbClr val="1BACE3"/>
                </a:solidFill>
                <a:latin typeface="Webdings"/>
                <a:cs typeface="Webdings"/>
              </a:rPr>
              <a:t>	</a:t>
            </a:r>
            <a:r>
              <a:rPr lang="en-IN" sz="4400" spc="-10" dirty="0">
                <a:solidFill>
                  <a:srgbClr val="3F3F3F"/>
                </a:solidFill>
                <a:latin typeface="Arial MT"/>
                <a:cs typeface="Arial MT"/>
              </a:rPr>
              <a:t>WINDOWS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30" y="751083"/>
            <a:ext cx="31857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WOW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930" y="1137705"/>
            <a:ext cx="10039985" cy="467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135" marR="811530" indent="-306070">
              <a:lnSpc>
                <a:spcPct val="105200"/>
              </a:lnSpc>
              <a:spcBef>
                <a:spcPts val="100"/>
              </a:spcBef>
              <a:tabLst>
                <a:tab pos="926465" algn="l"/>
                <a:tab pos="2355215" algn="l"/>
                <a:tab pos="3566795" algn="l"/>
                <a:tab pos="6145530" algn="l"/>
                <a:tab pos="6952615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20" dirty="0">
                <a:solidFill>
                  <a:srgbClr val="3F3F3F"/>
                </a:solidFill>
                <a:latin typeface="Arial MT"/>
                <a:cs typeface="Arial MT"/>
              </a:rPr>
              <a:t>Uses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5" dirty="0">
                <a:solidFill>
                  <a:srgbClr val="3F3F3F"/>
                </a:solidFill>
                <a:latin typeface="Arial MT"/>
                <a:cs typeface="Arial MT"/>
              </a:rPr>
              <a:t>LSB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technique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5" dirty="0">
                <a:solidFill>
                  <a:srgbClr val="3F3F3F"/>
                </a:solidFill>
                <a:latin typeface="Arial MT"/>
                <a:cs typeface="Arial MT"/>
              </a:rPr>
              <a:t>for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message hiding</a:t>
            </a:r>
            <a:endParaRPr sz="4400">
              <a:latin typeface="Arial MT"/>
              <a:cs typeface="Arial MT"/>
            </a:endParaRPr>
          </a:p>
          <a:p>
            <a:pPr marL="318135" marR="5080" indent="-306070">
              <a:lnSpc>
                <a:spcPct val="105200"/>
              </a:lnSpc>
              <a:spcBef>
                <a:spcPts val="1630"/>
              </a:spcBef>
              <a:tabLst>
                <a:tab pos="1082040" algn="l"/>
                <a:tab pos="3504565" algn="l"/>
                <a:tab pos="5647055" algn="l"/>
                <a:tab pos="7790180" algn="l"/>
                <a:tab pos="8411845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Message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remains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invisible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5" dirty="0">
                <a:solidFill>
                  <a:srgbClr val="3F3F3F"/>
                </a:solidFill>
                <a:latin typeface="Arial MT"/>
                <a:cs typeface="Arial MT"/>
              </a:rPr>
              <a:t>to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casual observers</a:t>
            </a:r>
            <a:endParaRPr sz="4400">
              <a:latin typeface="Arial MT"/>
              <a:cs typeface="Arial MT"/>
            </a:endParaRPr>
          </a:p>
          <a:p>
            <a:pPr marL="318135" marR="158750" indent="-306070">
              <a:lnSpc>
                <a:spcPct val="105200"/>
              </a:lnSpc>
              <a:spcBef>
                <a:spcPts val="1635"/>
              </a:spcBef>
              <a:tabLst>
                <a:tab pos="1082040" algn="l"/>
                <a:tab pos="1809750" algn="l"/>
                <a:tab pos="3474085" algn="l"/>
                <a:tab pos="3983990" algn="l"/>
                <a:tab pos="6207125" algn="l"/>
                <a:tab pos="729488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Supports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encryption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5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decryption using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different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images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END</a:t>
            </a:r>
            <a:r>
              <a:rPr spc="-50" dirty="0"/>
              <a:t> </a:t>
            </a:r>
            <a:r>
              <a:rPr spc="-1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32" y="1630861"/>
            <a:ext cx="9326880" cy="3671570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95"/>
              </a:spcBef>
              <a:tabLst>
                <a:tab pos="1082040" algn="l"/>
                <a:tab pos="465328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Cybersecurity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professionals</a:t>
            </a:r>
            <a:endParaRPr sz="4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1082040" algn="l"/>
                <a:tab pos="3380104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Forensic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experts</a:t>
            </a:r>
            <a:endParaRPr sz="4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1082040" algn="l"/>
                <a:tab pos="2417445" algn="l"/>
                <a:tab pos="449834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20" dirty="0">
                <a:solidFill>
                  <a:srgbClr val="3F3F3F"/>
                </a:solidFill>
                <a:latin typeface="Arial MT"/>
                <a:cs typeface="Arial MT"/>
              </a:rPr>
              <a:t>Data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security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enthusiasts</a:t>
            </a:r>
            <a:endParaRPr sz="4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  <a:tabLst>
                <a:tab pos="1082040" algn="l"/>
                <a:tab pos="3006725" algn="l"/>
                <a:tab pos="4094479" algn="l"/>
                <a:tab pos="707644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Military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25" dirty="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Intelligence</a:t>
            </a:r>
            <a:r>
              <a:rPr sz="4400" dirty="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sz="4400" spc="-10" dirty="0">
                <a:solidFill>
                  <a:srgbClr val="3F3F3F"/>
                </a:solidFill>
                <a:latin typeface="Arial MT"/>
                <a:cs typeface="Arial MT"/>
              </a:rPr>
              <a:t>agencies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02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953942"/>
            <a:ext cx="14478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dirty="0">
                <a:solidFill>
                  <a:srgbClr val="3F3F3F"/>
                </a:solidFill>
                <a:latin typeface="Arial MT"/>
                <a:cs typeface="Arial MT"/>
              </a:rPr>
              <a:t>       CODE</a:t>
            </a:r>
            <a:endParaRPr sz="17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43800" y="2953942"/>
            <a:ext cx="2057400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700" dirty="0">
                <a:solidFill>
                  <a:srgbClr val="3F3F3F"/>
                </a:solidFill>
                <a:latin typeface="Arial MT"/>
                <a:cs typeface="Arial MT"/>
              </a:rPr>
              <a:t>    OUTPUT FILE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7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0325" y="5321710"/>
            <a:ext cx="402145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3F3F3F"/>
                </a:solidFill>
                <a:latin typeface="Arial MT"/>
                <a:cs typeface="Arial MT"/>
              </a:rPr>
              <a:t>Extracted</a:t>
            </a:r>
            <a:r>
              <a:rPr sz="1700" spc="-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3F3F3F"/>
                </a:solidFill>
                <a:latin typeface="Arial MT"/>
                <a:cs typeface="Arial MT"/>
              </a:rPr>
              <a:t>message</a:t>
            </a:r>
            <a:r>
              <a:rPr sz="1700" spc="-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3F3F3F"/>
                </a:solidFill>
                <a:latin typeface="Arial MT"/>
                <a:cs typeface="Arial MT"/>
              </a:rPr>
              <a:t>from</a:t>
            </a:r>
            <a:r>
              <a:rPr sz="1700" spc="-4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3F3F3F"/>
                </a:solidFill>
                <a:latin typeface="Arial MT"/>
                <a:cs typeface="Arial MT"/>
              </a:rPr>
              <a:t>encrypted</a:t>
            </a:r>
            <a:r>
              <a:rPr sz="1700" spc="-3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3F3F3F"/>
                </a:solidFill>
                <a:latin typeface="Arial MT"/>
                <a:cs typeface="Arial MT"/>
              </a:rPr>
              <a:t>image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200" y="1267460"/>
            <a:ext cx="1592891" cy="16864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1267460"/>
            <a:ext cx="2362200" cy="16864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1200" y="3302000"/>
            <a:ext cx="10464800" cy="1968500"/>
          </a:xfrm>
          <a:prstGeom prst="rect">
            <a:avLst/>
          </a:prstGeom>
        </p:spPr>
      </p:pic>
      <p:pic>
        <p:nvPicPr>
          <p:cNvPr id="9" name="object 6">
            <a:extLst>
              <a:ext uri="{FF2B5EF4-FFF2-40B4-BE49-F238E27FC236}">
                <a16:creationId xmlns:a16="http://schemas.microsoft.com/office/drawing/2014/main" id="{D3627724-9214-9CFF-FB99-3C685550DA1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070" y="1267460"/>
            <a:ext cx="1592891" cy="16864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51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5080" indent="-306070">
              <a:lnSpc>
                <a:spcPct val="105300"/>
              </a:lnSpc>
              <a:spcBef>
                <a:spcPts val="95"/>
              </a:spcBef>
              <a:tabLst>
                <a:tab pos="926465" algn="l"/>
                <a:tab pos="2151380" algn="l"/>
                <a:tab pos="2896870" algn="l"/>
                <a:tab pos="2927350" algn="l"/>
                <a:tab pos="4356100" algn="l"/>
                <a:tab pos="4853305" algn="l"/>
                <a:tab pos="4872355" algn="l"/>
                <a:tab pos="5039995" algn="l"/>
                <a:tab pos="6468745" algn="l"/>
                <a:tab pos="7120255" algn="l"/>
                <a:tab pos="7139940" algn="l"/>
                <a:tab pos="7369175" algn="l"/>
                <a:tab pos="7606030" algn="l"/>
                <a:tab pos="8580755" algn="l"/>
                <a:tab pos="9438640" algn="l"/>
                <a:tab pos="9698990" algn="l"/>
              </a:tabLst>
            </a:pPr>
            <a:r>
              <a:rPr sz="4050" spc="-5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4050" dirty="0">
                <a:solidFill>
                  <a:srgbClr val="1BACE3"/>
                </a:solidFill>
                <a:latin typeface="Times New Roman"/>
                <a:cs typeface="Times New Roman"/>
              </a:rPr>
              <a:t>	</a:t>
            </a:r>
            <a:r>
              <a:rPr spc="-10" dirty="0"/>
              <a:t>Steganography</a:t>
            </a:r>
            <a:r>
              <a:rPr dirty="0"/>
              <a:t>		</a:t>
            </a:r>
            <a:r>
              <a:rPr spc="-10" dirty="0"/>
              <a:t>provides</a:t>
            </a:r>
            <a:r>
              <a:rPr dirty="0"/>
              <a:t>	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secure</a:t>
            </a:r>
            <a:r>
              <a:rPr dirty="0"/>
              <a:t>	</a:t>
            </a:r>
            <a:r>
              <a:rPr spc="-25" dirty="0"/>
              <a:t>way to</a:t>
            </a:r>
            <a:r>
              <a:rPr dirty="0"/>
              <a:t>	</a:t>
            </a:r>
            <a:r>
              <a:rPr spc="-1130" dirty="0"/>
              <a:t> </a:t>
            </a:r>
            <a:r>
              <a:rPr dirty="0"/>
              <a:t>hide	</a:t>
            </a:r>
            <a:r>
              <a:rPr spc="-10" dirty="0"/>
              <a:t>messages</a:t>
            </a:r>
            <a:r>
              <a:rPr dirty="0"/>
              <a:t>	</a:t>
            </a:r>
            <a:r>
              <a:rPr spc="-10" dirty="0"/>
              <a:t>inside</a:t>
            </a:r>
            <a:r>
              <a:rPr dirty="0"/>
              <a:t>	</a:t>
            </a:r>
            <a:r>
              <a:rPr spc="-10" dirty="0"/>
              <a:t>images.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5" dirty="0"/>
              <a:t>LSB </a:t>
            </a:r>
            <a:r>
              <a:rPr spc="-10" dirty="0"/>
              <a:t>technique</a:t>
            </a:r>
            <a:r>
              <a:rPr dirty="0"/>
              <a:t>	</a:t>
            </a:r>
            <a:r>
              <a:rPr spc="-10" dirty="0"/>
              <a:t>ensures</a:t>
            </a:r>
            <a:r>
              <a:rPr dirty="0"/>
              <a:t>	</a:t>
            </a:r>
            <a:r>
              <a:rPr spc="-10" dirty="0"/>
              <a:t>minimal</a:t>
            </a:r>
            <a:r>
              <a:rPr dirty="0"/>
              <a:t>	</a:t>
            </a:r>
            <a:r>
              <a:rPr spc="-10" dirty="0"/>
              <a:t>visual difference</a:t>
            </a:r>
            <a:r>
              <a:rPr dirty="0"/>
              <a:t>		</a:t>
            </a:r>
            <a:r>
              <a:rPr spc="-10" dirty="0"/>
              <a:t>while</a:t>
            </a:r>
            <a:r>
              <a:rPr dirty="0"/>
              <a:t>	</a:t>
            </a:r>
            <a:r>
              <a:rPr spc="-10" dirty="0"/>
              <a:t>maintaining</a:t>
            </a:r>
            <a:r>
              <a:rPr dirty="0"/>
              <a:t>	</a:t>
            </a:r>
            <a:r>
              <a:rPr spc="-10" dirty="0"/>
              <a:t>secrecy.</a:t>
            </a:r>
            <a:endParaRPr sz="4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GITHUB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3680897"/>
            <a:ext cx="114300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solidFill>
                  <a:srgbClr val="1BACE3"/>
                </a:solidFill>
                <a:latin typeface="Webdings"/>
                <a:cs typeface="Webdings"/>
              </a:rPr>
              <a:t></a:t>
            </a:r>
            <a:r>
              <a:rPr sz="2200" spc="-350" dirty="0">
                <a:solidFill>
                  <a:srgbClr val="1BACE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F3F3F"/>
                </a:solidFill>
                <a:latin typeface="Arial MT"/>
                <a:cs typeface="Arial MT"/>
              </a:rPr>
              <a:t>GitHub</a:t>
            </a:r>
            <a:r>
              <a:rPr sz="2400" spc="-114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F3F3F"/>
                </a:solidFill>
                <a:latin typeface="Arial MT"/>
                <a:cs typeface="Arial MT"/>
              </a:rPr>
              <a:t>Repository:</a:t>
            </a:r>
            <a:r>
              <a:rPr sz="2400" spc="-85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lang="en-IN" sz="2400" spc="-10" dirty="0">
                <a:solidFill>
                  <a:srgbClr val="3F3F3F"/>
                </a:solidFill>
                <a:latin typeface="Arial MT"/>
                <a:cs typeface="Arial MT"/>
                <a:hlinkClick r:id="rId2"/>
              </a:rPr>
              <a:t>https://github.com/HarukiUzumaki/stegnography_internedu.git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47800"/>
            <a:ext cx="6362700" cy="2362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283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Times New Roman</vt:lpstr>
      <vt:lpstr>Webdings</vt:lpstr>
      <vt:lpstr>Office Theme</vt:lpstr>
      <vt:lpstr>SECURE THE DATA TO PREVENT HACKERS</vt:lpstr>
      <vt:lpstr>OUTLINE</vt:lpstr>
      <vt:lpstr>PROBLEM STATEMENT</vt:lpstr>
      <vt:lpstr>TECHNOLOGY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hyper compress PDF online -&gt; avepdf.com</dc:subject>
  <cp:lastModifiedBy>Tanjiro ... 🐼</cp:lastModifiedBy>
  <cp:revision>2</cp:revision>
  <dcterms:created xsi:type="dcterms:W3CDTF">2025-02-19T09:18:30Z</dcterms:created>
  <dcterms:modified xsi:type="dcterms:W3CDTF">2025-02-21T01:06:02Z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2025-02-19T00:00:00Z</vt:filetime>
  </property>
  <property fmtid="{D5CDD505-2E9C-101B-9397-08002B2CF9AE}" pid="3" name="Creator">
    <vt:lpwstr>PassportPDF</vt:lpwstr>
  </property>
  <property fmtid="{D5CDD505-2E9C-101B-9397-08002B2CF9AE}" pid="4" name="LastSaved">
    <vt:filetime>2025-02-19T00:00:00Z</vt:filetime>
  </property>
  <property fmtid="{D5CDD505-2E9C-101B-9397-08002B2CF9AE}" pid="5" name="Producer">
    <vt:lpwstr>PassportPDF</vt:lpwstr>
  </property>
</Properties>
</file>