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487" r:id="rId2"/>
    <p:sldId id="489" r:id="rId3"/>
    <p:sldId id="48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90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0000"/>
    <a:srgbClr val="CC0099"/>
    <a:srgbClr val="F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86047" autoAdjust="0"/>
  </p:normalViewPr>
  <p:slideViewPr>
    <p:cSldViewPr>
      <p:cViewPr varScale="1">
        <p:scale>
          <a:sx n="72" d="100"/>
          <a:sy n="72" d="100"/>
        </p:scale>
        <p:origin x="12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FED0-0A48-482A-A9C2-016B518A7E82}" type="datetimeFigureOut">
              <a:rPr lang="id-ID" smtClean="0"/>
              <a:pPr/>
              <a:t>15-Sep-15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2CA2-2BBF-4BBD-8C95-78790176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6A831-4205-4B35-AD20-B5EBE995015B}" type="slidenum">
              <a:rPr lang="en-US" smtClean="0">
                <a:solidFill>
                  <a:prstClr val="black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076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AB42E-53CA-4EDA-8C63-2F5C84661A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5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5B94C-D580-4BAA-BA75-7A95934547E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823269" y="5778398"/>
            <a:ext cx="7662325" cy="4589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n w="3175">
                  <a:noFill/>
                </a:ln>
                <a:solidFill>
                  <a:prstClr val="black"/>
                </a:solidFill>
                <a:effectLst/>
                <a:ea typeface="Tahoma" pitchFamily="34" charset="0"/>
                <a:cs typeface="Tahoma" pitchFamily="34" charset="0"/>
              </a:rPr>
              <a:t>KEMENTERIAN PENDIDIKAN DAN KEBUDAYAAN</a:t>
            </a:r>
            <a:endParaRPr lang="id-ID" sz="2000" b="1" dirty="0">
              <a:ln w="3175">
                <a:noFill/>
              </a:ln>
              <a:solidFill>
                <a:prstClr val="black"/>
              </a:solidFill>
              <a:effectLst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60398" y="5270430"/>
            <a:ext cx="818806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BADAN PENGEMBANGAN SUMBER DAYA MANUSIA PENDIDIKAN DAN KEBUDAYAAN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DAN PENJAMINAN MUTU PENDIDIKAN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385074" y="1772816"/>
            <a:ext cx="8363389" cy="2592288"/>
          </a:xfrm>
        </p:spPr>
        <p:txBody>
          <a:bodyPr anchor="t">
            <a:noAutofit/>
          </a:bodyPr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823269" y="5778398"/>
            <a:ext cx="7662325" cy="4589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46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KEMENTERIAN PENDIDIKAN DAN KEBUDAYAAN</a:t>
            </a:r>
            <a:endParaRPr lang="id-ID" sz="1846" b="1" dirty="0">
              <a:ln w="3175">
                <a:noFill/>
              </a:ln>
              <a:solidFill>
                <a:prstClr val="black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60399" y="5289346"/>
            <a:ext cx="8188066" cy="454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BADAN PENGEMBANGAN SUMBER DAYA MANUSIA PENDIDIKAN DAN KEBUDAYAAN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DAN PENJAMINAN MUTU PENDIDIKAN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385074" y="1772816"/>
            <a:ext cx="8363389" cy="2592288"/>
          </a:xfrm>
        </p:spPr>
        <p:txBody>
          <a:bodyPr anchor="t">
            <a:noAutofit/>
          </a:bodyPr>
          <a:lstStyle>
            <a:lvl1pPr algn="ctr">
              <a:defRPr sz="4062">
                <a:solidFill>
                  <a:srgbClr val="00006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823269" y="5778398"/>
            <a:ext cx="7662325" cy="4589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46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KEMENTERIAN PENDIDIKAN DAN KEBUDAYAAN</a:t>
            </a:r>
            <a:endParaRPr lang="id-ID" sz="1846" b="1" dirty="0">
              <a:ln w="3175">
                <a:noFill/>
              </a:ln>
              <a:solidFill>
                <a:prstClr val="black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60399" y="5289346"/>
            <a:ext cx="8188066" cy="454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BADAN PENGEMBANGAN SUMBER DAYA MANUSIA PENDIDIKAN DAN KEBUDAYAAN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DAN PENJAMINAN MUTU PENDIDIKAN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385074" y="1772816"/>
            <a:ext cx="8363389" cy="2592288"/>
          </a:xfrm>
        </p:spPr>
        <p:txBody>
          <a:bodyPr anchor="t">
            <a:noAutofit/>
          </a:bodyPr>
          <a:lstStyle>
            <a:lvl1pPr algn="ctr">
              <a:defRPr sz="4062">
                <a:solidFill>
                  <a:srgbClr val="00006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24" y="2708922"/>
            <a:ext cx="7772400" cy="1907927"/>
          </a:xfrm>
        </p:spPr>
        <p:txBody>
          <a:bodyPr anchor="ctr">
            <a:noAutofit/>
          </a:bodyPr>
          <a:lstStyle>
            <a:lvl1pPr algn="ctr">
              <a:defRPr sz="4062" b="1" cap="all"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2270" y="5877274"/>
            <a:ext cx="730250" cy="365125"/>
          </a:xfrm>
        </p:spPr>
        <p:txBody>
          <a:bodyPr/>
          <a:lstStyle>
            <a:lvl1pPr>
              <a:defRPr sz="1846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defRPr>
            </a:lvl1pPr>
          </a:lstStyle>
          <a:p>
            <a:pPr>
              <a:defRPr/>
            </a:pPr>
            <a:fld id="{6CF84370-FEF3-495E-B20F-85BDEA017A7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823269" y="5778398"/>
            <a:ext cx="7662325" cy="4589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46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KEMENTERIAN PENDIDIKAN DAN KEBUDAYAAN</a:t>
            </a:r>
            <a:endParaRPr lang="id-ID" sz="1846" b="1" dirty="0">
              <a:ln w="3175">
                <a:noFill/>
              </a:ln>
              <a:solidFill>
                <a:prstClr val="black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60399" y="5289346"/>
            <a:ext cx="8188066" cy="454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BADAN PENGEMBANGAN SUMBER DAYA MANUSIA PENDIDIKAN DAN KEBUDAYAAN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477" b="1" dirty="0">
                <a:ln w="3175">
                  <a:noFill/>
                </a:ln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DAN PENJAMINAN MUTU PENDIDIKAN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385074" y="1772816"/>
            <a:ext cx="8363389" cy="2592288"/>
          </a:xfrm>
        </p:spPr>
        <p:txBody>
          <a:bodyPr anchor="t">
            <a:noAutofit/>
          </a:bodyPr>
          <a:lstStyle>
            <a:lvl1pPr algn="ctr">
              <a:defRPr sz="4062">
                <a:solidFill>
                  <a:srgbClr val="00006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24" y="2708922"/>
            <a:ext cx="7772400" cy="1907927"/>
          </a:xfrm>
        </p:spPr>
        <p:txBody>
          <a:bodyPr anchor="ctr">
            <a:noAutofit/>
          </a:bodyPr>
          <a:lstStyle>
            <a:lvl1pPr algn="ctr">
              <a:defRPr sz="4062" b="1" cap="all"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22270" y="5877274"/>
            <a:ext cx="730250" cy="365125"/>
          </a:xfrm>
        </p:spPr>
        <p:txBody>
          <a:bodyPr/>
          <a:lstStyle>
            <a:lvl1pPr>
              <a:defRPr sz="1846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defRPr>
            </a:lvl1pPr>
          </a:lstStyle>
          <a:p>
            <a:pPr>
              <a:defRPr/>
            </a:pPr>
            <a:fld id="{6CF84370-FEF3-495E-B20F-85BDEA017A7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432E0-48D8-42A9-A660-1994DB42BE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ECE76-9751-424A-AAA4-85BFA8B0C36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76C88-4540-4595-B5C0-2D8F088196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3DCF3-FA44-4DC6-8159-0AB119BB04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D704E-A187-4D1F-94B5-BBD9F630A3A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5A19C7-6415-4229-8752-6BC3B9934FF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E98A6-1048-4E0E-A173-E5FECEFDB0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6A831-4205-4B35-AD20-B5EBE995015B}" type="slidenum">
              <a:rPr lang="en-US" smtClean="0">
                <a:solidFill>
                  <a:prstClr val="black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diknas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73400" y="126623"/>
            <a:ext cx="660459" cy="710089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 userDrawn="1"/>
        </p:nvCxnSpPr>
        <p:spPr>
          <a:xfrm>
            <a:off x="0" y="914400"/>
            <a:ext cx="91897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C:\Users\Santi A\Documents\5 KURIKULUM 2013\5 RANCANGAN SASARAN KURIKULUM\logo kurikulum.png"/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39" y="126622"/>
            <a:ext cx="670761" cy="71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65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661" r:id="rId12"/>
    <p:sldLayoutId id="2147483711" r:id="rId13"/>
    <p:sldLayoutId id="2147483759" r:id="rId14"/>
    <p:sldLayoutId id="2147483772" r:id="rId15"/>
    <p:sldLayoutId id="2147483744" r:id="rId16"/>
    <p:sldLayoutId id="2147483757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LK_1.%20Contoh%20Sintak%20Model%20Pembelajaran%20dan%20Aktivitas%20Pembelajaran%20Bhs%20Indonesia.doc" TargetMode="External"/><Relationship Id="rId2" Type="http://schemas.openxmlformats.org/officeDocument/2006/relationships/hyperlink" Target="Contoh%20Gabungan%20antara%20Sintak%20Model%20Pembelajaran%20PBL%20dan%20Model%20Scientific.doc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STRATEGI%20%20PEMBELAJARAN.pp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Brush Script MT" panose="03060802040406070304" pitchFamily="66" charset="0"/>
              </a:rPr>
              <a:t>Bagaimana</a:t>
            </a:r>
            <a:r>
              <a:rPr lang="en-US" b="1" dirty="0" smtClean="0">
                <a:latin typeface="Brush Script MT" panose="03060802040406070304" pitchFamily="66" charset="0"/>
              </a:rPr>
              <a:t>  </a:t>
            </a:r>
            <a:r>
              <a:rPr lang="en-US" b="1" dirty="0" err="1" smtClean="0">
                <a:latin typeface="Brush Script MT" panose="03060802040406070304" pitchFamily="66" charset="0"/>
              </a:rPr>
              <a:t>pemilihan</a:t>
            </a:r>
            <a:r>
              <a:rPr lang="en-US" b="1" dirty="0" smtClean="0">
                <a:latin typeface="Brush Script MT" panose="03060802040406070304" pitchFamily="66" charset="0"/>
              </a:rPr>
              <a:t> </a:t>
            </a:r>
            <a:br>
              <a:rPr lang="en-US" b="1" dirty="0" smtClean="0">
                <a:latin typeface="Brush Script MT" panose="03060802040406070304" pitchFamily="66" charset="0"/>
              </a:rPr>
            </a:br>
            <a:r>
              <a:rPr lang="en-US" b="1" dirty="0" smtClean="0"/>
              <a:t>MODEL  PEMBELAJARAN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Calibri" pitchFamily="34" charset="0"/>
              </a:rPr>
              <a:t>Contoh Penentuan Model Pembelajaran</a:t>
            </a:r>
            <a:endParaRPr lang="id-ID" dirty="0">
              <a:latin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61575"/>
              </p:ext>
            </p:extLst>
          </p:nvPr>
        </p:nvGraphicFramePr>
        <p:xfrm>
          <a:off x="152400" y="1219199"/>
          <a:ext cx="8991600" cy="578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600200"/>
                <a:gridCol w="4038600"/>
              </a:tblGrid>
              <a:tr h="13415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Kompetensi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Model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Pembelajaran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Keterangan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91">
                <a:tc>
                  <a:txBody>
                    <a:bodyPr/>
                    <a:lstStyle/>
                    <a:p>
                      <a:pPr marL="461010" indent="-461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</a:t>
                      </a:r>
                      <a:r>
                        <a:rPr lang="en-ID" sz="28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ID" sz="28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3.1.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Menjelaskan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pengertian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tujuan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Model </a:t>
                      </a:r>
                      <a:r>
                        <a:rPr lang="en-ID" sz="28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Pembelajaran</a:t>
                      </a:r>
                      <a:r>
                        <a:rPr lang="id-ID" sz="28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b="1" dirty="0" smtClean="0">
                          <a:effectLst/>
                          <a:latin typeface="Calibri" pitchFamily="34" charset="0"/>
                          <a:ea typeface="Calibri"/>
                          <a:cs typeface="Calibri"/>
                        </a:rPr>
                        <a:t>Inquiry Learning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ID" sz="28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KD-3.1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menitikberatkan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pemahaman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pengetahuan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konseptual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28575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 4.2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Pernyataan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KD-4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taksonomi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keterampilan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8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abstrak</a:t>
                      </a:r>
                      <a:endParaRPr lang="id-ID" sz="2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796">
                <a:tc>
                  <a:txBody>
                    <a:bodyPr/>
                    <a:lstStyle/>
                    <a:p>
                      <a:pPr marL="461010" indent="-461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KD.4.1</a:t>
                      </a:r>
                      <a:r>
                        <a:rPr lang="en-ID" sz="28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	</a:t>
                      </a:r>
                      <a:endParaRPr lang="en-ID" sz="2800" dirty="0" smtClean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460375" marR="0" lvl="0" indent="-95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Mengevaluasi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usaha</a:t>
                      </a:r>
                      <a:r>
                        <a:rPr lang="id-ID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Calibri" pitchFamily="34" charset="0"/>
              </a:rPr>
              <a:t>Contoh Penentuan Model Pembelajaran</a:t>
            </a:r>
            <a:endParaRPr lang="id-ID" dirty="0">
              <a:latin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61584"/>
              </p:ext>
            </p:extLst>
          </p:nvPr>
        </p:nvGraphicFramePr>
        <p:xfrm>
          <a:off x="152400" y="1143000"/>
          <a:ext cx="89916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286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Kompetensi</a:t>
                      </a:r>
                      <a:endParaRPr lang="id-ID" sz="20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Model </a:t>
                      </a:r>
                      <a:r>
                        <a:rPr lang="en-ID" sz="20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Pembelajaran</a:t>
                      </a:r>
                      <a:endParaRPr lang="id-ID" sz="20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Keterangan</a:t>
                      </a:r>
                      <a:endParaRPr lang="id-ID" sz="20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1010" indent="-461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32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</a:t>
                      </a:r>
                      <a:r>
                        <a:rPr lang="en-ID" sz="32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ID" sz="32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Menganalisis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neraca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saldo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jasa</a:t>
                      </a:r>
                      <a:endParaRPr lang="id-ID" sz="32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32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Model </a:t>
                      </a:r>
                      <a:r>
                        <a:rPr lang="en-ID" sz="32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Pembelajaran</a:t>
                      </a:r>
                      <a:r>
                        <a:rPr lang="id-ID" sz="32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3200" b="1" dirty="0" smtClean="0">
                          <a:effectLst/>
                          <a:latin typeface="Calibri" pitchFamily="34" charset="0"/>
                          <a:ea typeface="Calibri"/>
                          <a:cs typeface="Calibri"/>
                        </a:rPr>
                        <a:t>Problem based learning</a:t>
                      </a:r>
                      <a:endParaRPr lang="id-ID" sz="32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KD-3.1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menitikberatkan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pemahaman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pengetahuan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konseptual</a:t>
                      </a: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, procedural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metakognitif</a:t>
                      </a:r>
                      <a:endParaRPr lang="id-ID" sz="24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28575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 4.2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Pernyataan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KD-4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taksonomi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keterampilan</a:t>
                      </a:r>
                      <a:r>
                        <a:rPr lang="en-ID" sz="24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menyaji</a:t>
                      </a: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D" sz="2400" dirty="0" err="1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mencipta</a:t>
                      </a:r>
                      <a:r>
                        <a:rPr lang="en-ID" sz="24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endParaRPr lang="id-ID" sz="24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1010" indent="-46101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3200" dirty="0" smtClean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KD.</a:t>
                      </a:r>
                      <a:r>
                        <a:rPr lang="en-ID" sz="3200" dirty="0">
                          <a:effectLst/>
                          <a:latin typeface="Calibri" pitchFamily="34" charset="0"/>
                          <a:ea typeface="Calibri"/>
                          <a:cs typeface="Times New Roman"/>
                        </a:rPr>
                        <a:t>	</a:t>
                      </a:r>
                      <a:endParaRPr lang="en-ID" sz="3200" dirty="0" smtClean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460375" marR="0" lvl="0" indent="-95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neraca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saldo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jasa</a:t>
                      </a:r>
                      <a:r>
                        <a:rPr lang="id-ID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Scientific  </a:t>
            </a:r>
            <a:r>
              <a:rPr lang="en-US" dirty="0" err="1" smtClean="0">
                <a:hlinkClick r:id="rId2" action="ppaction://hlinkfile"/>
              </a:rPr>
              <a:t>dan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Problem Based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27920"/>
              </p:ext>
            </p:extLst>
          </p:nvPr>
        </p:nvGraphicFramePr>
        <p:xfrm>
          <a:off x="0" y="609600"/>
          <a:ext cx="91439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736"/>
                <a:gridCol w="1136399"/>
                <a:gridCol w="1394847"/>
                <a:gridCol w="1549831"/>
                <a:gridCol w="1472339"/>
                <a:gridCol w="1394847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SCIENTIFIC</a:t>
                      </a:r>
                    </a:p>
                    <a:p>
                      <a:endParaRPr lang="en-US" sz="2000" dirty="0" smtClean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PBL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mengamati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Menanya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Mengumpulkan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Informasi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Mengasosiasi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Mengkomunikasikan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6867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merumuskan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uraian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masalah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mengembangkan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kemungkinan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penyebab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mengetes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penyebab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diagnosa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88900" lvl="1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mengevaluasi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</a:t>
                      </a:r>
                      <a:endParaRPr lang="id-ID" sz="2400" dirty="0" smtClean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28600" y="838200"/>
            <a:ext cx="1676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"/>
            <a:ext cx="70866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RAMBU-RAMBU PEMILIHAN MODEL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305800" cy="2954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</a:t>
            </a:r>
            <a:r>
              <a:rPr lang="id-ID" sz="2400" b="1" dirty="0" smtClean="0"/>
              <a:t>i</a:t>
            </a:r>
            <a:r>
              <a:rPr lang="en-US" sz="2400" b="1" dirty="0" err="1" smtClean="0"/>
              <a:t>teria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Penentuan</a:t>
            </a:r>
            <a:r>
              <a:rPr lang="en-US" sz="2400" b="1" dirty="0" smtClean="0"/>
              <a:t> KD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model </a:t>
            </a:r>
            <a:r>
              <a:rPr lang="en-US" sz="2400" b="1" dirty="0" err="1" smtClean="0"/>
              <a:t>pembelajaran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penyingkapan</a:t>
            </a:r>
            <a:r>
              <a:rPr lang="en-US" sz="2400" b="1" dirty="0" smtClean="0"/>
              <a:t> </a:t>
            </a:r>
            <a:r>
              <a:rPr lang="en-US" sz="2400" dirty="0" smtClean="0"/>
              <a:t>:</a:t>
            </a:r>
          </a:p>
          <a:p>
            <a:pPr marL="357188" lvl="0" indent="-357188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KD-3 </a:t>
            </a:r>
            <a:r>
              <a:rPr lang="en-US" sz="2400" dirty="0" err="1" smtClean="0"/>
              <a:t>dan</a:t>
            </a:r>
            <a:r>
              <a:rPr lang="en-US" sz="2400" dirty="0" smtClean="0"/>
              <a:t> KD-4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penemuan</a:t>
            </a:r>
            <a:endParaRPr lang="en-US" sz="2400" dirty="0" smtClean="0"/>
          </a:p>
          <a:p>
            <a:pPr marL="357188" lvl="0" indent="-357188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KD-3 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,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prosedural</a:t>
            </a:r>
            <a:r>
              <a:rPr lang="en-US" sz="2400" dirty="0" smtClean="0"/>
              <a:t>.</a:t>
            </a:r>
          </a:p>
          <a:p>
            <a:pPr marL="357188" lvl="0" indent="-357188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KD-4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menalar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8305800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</a:t>
            </a:r>
            <a:r>
              <a:rPr lang="id-ID" sz="2400" b="1" dirty="0" smtClean="0"/>
              <a:t>i</a:t>
            </a:r>
            <a:r>
              <a:rPr lang="en-US" sz="2400" b="1" dirty="0" err="1" smtClean="0"/>
              <a:t>teria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Penentuan</a:t>
            </a:r>
            <a:r>
              <a:rPr lang="en-US" sz="2400" b="1" dirty="0" smtClean="0"/>
              <a:t> KD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model </a:t>
            </a:r>
            <a:r>
              <a:rPr lang="en-US" sz="2400" b="1" dirty="0" err="1" smtClean="0"/>
              <a:t>pembelajaran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hasil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</a:t>
            </a:r>
            <a:r>
              <a:rPr lang="en-US" sz="2400" b="1" dirty="0" smtClean="0"/>
              <a:t> (Problem Based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Project Based Learning )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: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KD-3 </a:t>
            </a:r>
            <a:r>
              <a:rPr lang="en-US" sz="2400" dirty="0" err="1" smtClean="0"/>
              <a:t>dan</a:t>
            </a:r>
            <a:r>
              <a:rPr lang="en-US" sz="2400" dirty="0" smtClean="0"/>
              <a:t> KD-4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karya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jasa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endParaRPr lang="en-US" sz="2400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KD-3 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metakognitif</a:t>
            </a:r>
            <a:endParaRPr lang="en-US" sz="2400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KD-4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menyaji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</a:t>
            </a:r>
            <a:endParaRPr lang="en-US" sz="2400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KD-3 </a:t>
            </a:r>
            <a:r>
              <a:rPr lang="en-US" sz="2400" dirty="0" err="1" smtClean="0"/>
              <a:t>dan</a:t>
            </a:r>
            <a:r>
              <a:rPr lang="en-US" sz="2400" dirty="0" smtClean="0"/>
              <a:t> KD-4 yang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persyaratan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penguasaan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prosedural</a:t>
            </a:r>
            <a:endParaRPr lang="en-US" sz="2400" dirty="0" smtClean="0"/>
          </a:p>
        </p:txBody>
      </p:sp>
      <p:pic>
        <p:nvPicPr>
          <p:cNvPr id="7" name="Picture 2" descr="model-pembelajaran1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8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 PEMBELAJARAN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845734"/>
            <a:ext cx="798576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INQUIRY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DISCOVERY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PROBLEM 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PROJECT BASED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432E0-48D8-42A9-A660-1994DB42BE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86200" y="2057400"/>
            <a:ext cx="381000" cy="9906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882177"/>
            <a:ext cx="440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PENYINGKAPAN/PENEMUAN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54881" y="3595804"/>
            <a:ext cx="440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HASIL KARYA</a:t>
            </a:r>
            <a:endParaRPr lang="en-US" sz="2800" dirty="0"/>
          </a:p>
        </p:txBody>
      </p:sp>
      <p:sp>
        <p:nvSpPr>
          <p:cNvPr id="10" name="Right Brace 9"/>
          <p:cNvSpPr/>
          <p:nvPr/>
        </p:nvSpPr>
        <p:spPr>
          <a:xfrm>
            <a:off x="4373881" y="3505200"/>
            <a:ext cx="381000" cy="9906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29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MODEL  PEMBELAJARAN DIPADUKAN DENGAN  PENDEKATAN SCIENTIFIC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28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380999"/>
            <a:ext cx="7704667" cy="137160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RAMBU-RAMBU</a:t>
            </a:r>
            <a:r>
              <a:rPr lang="id-ID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PEMILIHAN </a:t>
            </a:r>
            <a:r>
              <a:rPr lang="en-US" sz="3600" b="1" dirty="0">
                <a:solidFill>
                  <a:schemeClr val="bg1"/>
                </a:solidFill>
              </a:rPr>
              <a:t>MODEL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ID" sz="3600" b="1" dirty="0" smtClean="0">
                <a:solidFill>
                  <a:schemeClr val="bg1"/>
                </a:solidFill>
                <a:latin typeface="Calibri" pitchFamily="34" charset="0"/>
              </a:rPr>
              <a:t>PENYINGKAPAN/PENEMUAN</a:t>
            </a:r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82133" y="2057400"/>
            <a:ext cx="7704667" cy="39424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688658" lvl="1" indent="-514350">
              <a:buFont typeface="+mj-lt"/>
              <a:buAutoNum type="arabicPeriod"/>
            </a:pPr>
            <a:r>
              <a:rPr lang="en-ID" sz="3200" dirty="0" err="1">
                <a:latin typeface="Calibri" pitchFamily="34" charset="0"/>
              </a:rPr>
              <a:t>Pernyataan</a:t>
            </a:r>
            <a:r>
              <a:rPr lang="en-ID" sz="3200" dirty="0">
                <a:latin typeface="Calibri" pitchFamily="34" charset="0"/>
              </a:rPr>
              <a:t> KD-3 </a:t>
            </a:r>
            <a:r>
              <a:rPr lang="en-ID" sz="3200" dirty="0" err="1">
                <a:latin typeface="Calibri" pitchFamily="34" charset="0"/>
              </a:rPr>
              <a:t>dan</a:t>
            </a:r>
            <a:r>
              <a:rPr lang="en-ID" sz="3200" dirty="0">
                <a:latin typeface="Calibri" pitchFamily="34" charset="0"/>
              </a:rPr>
              <a:t> KD-4 </a:t>
            </a:r>
            <a:r>
              <a:rPr lang="en-ID" sz="3200" dirty="0" err="1">
                <a:latin typeface="Calibri" pitchFamily="34" charset="0"/>
              </a:rPr>
              <a:t>mengarah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ke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pencarian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atau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penemuan</a:t>
            </a:r>
            <a:r>
              <a:rPr lang="en-ID" sz="3200" dirty="0">
                <a:latin typeface="Calibri" pitchFamily="34" charset="0"/>
              </a:rPr>
              <a:t>;</a:t>
            </a:r>
            <a:endParaRPr lang="id-ID" sz="3200" dirty="0">
              <a:latin typeface="Calibri" pitchFamily="34" charset="0"/>
            </a:endParaRPr>
          </a:p>
          <a:p>
            <a:pPr marL="680720" lvl="1" indent="-514350">
              <a:buFont typeface="+mj-lt"/>
              <a:buAutoNum type="arabicPeriod"/>
            </a:pPr>
            <a:r>
              <a:rPr lang="en-ID" sz="3200" dirty="0" err="1">
                <a:latin typeface="Calibri" pitchFamily="34" charset="0"/>
              </a:rPr>
              <a:t>Pernyataan</a:t>
            </a:r>
            <a:r>
              <a:rPr lang="en-ID" sz="3200" dirty="0">
                <a:latin typeface="Calibri" pitchFamily="34" charset="0"/>
              </a:rPr>
              <a:t> KD-3 </a:t>
            </a:r>
            <a:r>
              <a:rPr lang="en-ID" sz="3200" dirty="0" err="1">
                <a:latin typeface="Calibri" pitchFamily="34" charset="0"/>
              </a:rPr>
              <a:t>lebih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menitikberatkan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pada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pemahaman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pengetahuan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faktual</a:t>
            </a:r>
            <a:r>
              <a:rPr lang="en-ID" sz="3200" dirty="0">
                <a:latin typeface="Calibri" pitchFamily="34" charset="0"/>
              </a:rPr>
              <a:t>, </a:t>
            </a:r>
            <a:r>
              <a:rPr lang="en-ID" sz="3200" dirty="0" err="1">
                <a:latin typeface="Calibri" pitchFamily="34" charset="0"/>
              </a:rPr>
              <a:t>konseptual</a:t>
            </a:r>
            <a:r>
              <a:rPr lang="en-ID" sz="3200" dirty="0">
                <a:latin typeface="Calibri" pitchFamily="34" charset="0"/>
              </a:rPr>
              <a:t>, </a:t>
            </a:r>
            <a:r>
              <a:rPr lang="en-ID" sz="3200" dirty="0" err="1">
                <a:latin typeface="Calibri" pitchFamily="34" charset="0"/>
              </a:rPr>
              <a:t>dan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smtClean="0">
                <a:latin typeface="Calibri" pitchFamily="34" charset="0"/>
              </a:rPr>
              <a:t>pro</a:t>
            </a:r>
            <a:r>
              <a:rPr lang="id-ID" sz="3200" dirty="0" smtClean="0">
                <a:latin typeface="Calibri" pitchFamily="34" charset="0"/>
              </a:rPr>
              <a:t>s</a:t>
            </a:r>
            <a:r>
              <a:rPr lang="en-ID" sz="3200" dirty="0" err="1" smtClean="0">
                <a:latin typeface="Calibri" pitchFamily="34" charset="0"/>
              </a:rPr>
              <a:t>edural</a:t>
            </a:r>
            <a:r>
              <a:rPr lang="en-ID" sz="3200" dirty="0">
                <a:latin typeface="Calibri" pitchFamily="34" charset="0"/>
              </a:rPr>
              <a:t>; </a:t>
            </a:r>
            <a:r>
              <a:rPr lang="en-ID" sz="3200" dirty="0" err="1" smtClean="0">
                <a:latin typeface="Calibri" pitchFamily="34" charset="0"/>
              </a:rPr>
              <a:t>dan</a:t>
            </a:r>
            <a:endParaRPr lang="en-US" sz="2800" dirty="0">
              <a:latin typeface="Calibri" pitchFamily="34" charset="0"/>
            </a:endParaRPr>
          </a:p>
          <a:p>
            <a:pPr marL="680720" lvl="1" indent="-514350">
              <a:buFont typeface="+mj-lt"/>
              <a:buAutoNum type="arabicPeriod"/>
            </a:pPr>
            <a:r>
              <a:rPr lang="en-ID" sz="3200" dirty="0" err="1" smtClean="0">
                <a:latin typeface="Calibri" pitchFamily="34" charset="0"/>
              </a:rPr>
              <a:t>Pernyataan</a:t>
            </a:r>
            <a:r>
              <a:rPr lang="en-ID" sz="3200" dirty="0" smtClean="0">
                <a:latin typeface="Calibri" pitchFamily="34" charset="0"/>
              </a:rPr>
              <a:t> </a:t>
            </a:r>
            <a:r>
              <a:rPr lang="en-ID" sz="3200" dirty="0">
                <a:latin typeface="Calibri" pitchFamily="34" charset="0"/>
              </a:rPr>
              <a:t>KD-4 </a:t>
            </a:r>
            <a:r>
              <a:rPr lang="en-ID" sz="3200" dirty="0" err="1">
                <a:latin typeface="Calibri" pitchFamily="34" charset="0"/>
              </a:rPr>
              <a:t>pada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taksonomi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mengolah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dan</a:t>
            </a:r>
            <a:r>
              <a:rPr lang="en-ID" sz="3200" dirty="0">
                <a:latin typeface="Calibri" pitchFamily="34" charset="0"/>
              </a:rPr>
              <a:t> </a:t>
            </a:r>
            <a:r>
              <a:rPr lang="en-ID" sz="3200" dirty="0" err="1">
                <a:latin typeface="Calibri" pitchFamily="34" charset="0"/>
              </a:rPr>
              <a:t>menalar</a:t>
            </a:r>
            <a:endParaRPr lang="id-ID" sz="32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228600"/>
            <a:ext cx="7704667" cy="1524001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RAMBU-RAMBU</a:t>
            </a:r>
            <a:r>
              <a:rPr lang="id-ID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PEMILIHAN </a:t>
            </a:r>
            <a:r>
              <a:rPr lang="en-US" sz="3600" b="1" dirty="0">
                <a:solidFill>
                  <a:schemeClr val="bg1"/>
                </a:solidFill>
              </a:rPr>
              <a:t>MODEL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id-ID" sz="3600" b="1" dirty="0" smtClean="0">
                <a:solidFill>
                  <a:schemeClr val="bg1"/>
                </a:solidFill>
              </a:rPr>
              <a:t>HASIL KARYA (PBL, PjBL)</a:t>
            </a:r>
            <a:endParaRPr lang="id-ID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905000"/>
            <a:ext cx="8229600" cy="43434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dirty="0" err="1"/>
              <a:t>Pernyataan</a:t>
            </a:r>
            <a:r>
              <a:rPr lang="en-ID" sz="2800" dirty="0"/>
              <a:t> KD-3 </a:t>
            </a:r>
            <a:r>
              <a:rPr lang="en-ID" sz="2800" dirty="0" err="1"/>
              <a:t>dan</a:t>
            </a:r>
            <a:r>
              <a:rPr lang="en-ID" sz="2800" dirty="0"/>
              <a:t> KD-4 </a:t>
            </a:r>
            <a:r>
              <a:rPr lang="en-ID" sz="2800" dirty="0" err="1"/>
              <a:t>mengarah</a:t>
            </a:r>
            <a:r>
              <a:rPr lang="en-ID" sz="2800" dirty="0"/>
              <a:t> </a:t>
            </a:r>
            <a:r>
              <a:rPr lang="en-ID" sz="2800" dirty="0" err="1"/>
              <a:t>pada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karya</a:t>
            </a:r>
            <a:r>
              <a:rPr lang="en-ID" sz="2800" dirty="0"/>
              <a:t> </a:t>
            </a:r>
            <a:r>
              <a:rPr lang="en-ID" sz="2800" dirty="0" err="1"/>
              <a:t>berbentuk</a:t>
            </a:r>
            <a:r>
              <a:rPr lang="en-ID" sz="2800" dirty="0"/>
              <a:t> </a:t>
            </a:r>
            <a:r>
              <a:rPr lang="en-ID" sz="2800" dirty="0" err="1"/>
              <a:t>jasa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;</a:t>
            </a:r>
            <a:endParaRPr lang="id-ID" sz="2800" dirty="0"/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dirty="0" err="1"/>
              <a:t>Pernyataan</a:t>
            </a:r>
            <a:r>
              <a:rPr lang="en-ID" sz="2800" dirty="0"/>
              <a:t> KD-3 </a:t>
            </a:r>
            <a:r>
              <a:rPr lang="en-ID" sz="2800" dirty="0" err="1"/>
              <a:t>pada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metakognitif</a:t>
            </a:r>
            <a:r>
              <a:rPr lang="en-ID" sz="2800" dirty="0"/>
              <a:t>;</a:t>
            </a:r>
            <a:endParaRPr lang="id-ID" sz="2800" dirty="0"/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dirty="0" err="1"/>
              <a:t>Pernyataan</a:t>
            </a:r>
            <a:r>
              <a:rPr lang="en-ID" sz="2800" dirty="0"/>
              <a:t> KD-4 </a:t>
            </a:r>
            <a:r>
              <a:rPr lang="en-ID" sz="2800" dirty="0" err="1"/>
              <a:t>pada</a:t>
            </a:r>
            <a:r>
              <a:rPr lang="en-ID" sz="2800" dirty="0"/>
              <a:t> </a:t>
            </a:r>
            <a:r>
              <a:rPr lang="en-ID" sz="2800" dirty="0" err="1"/>
              <a:t>taksonomi</a:t>
            </a:r>
            <a:r>
              <a:rPr lang="en-ID" sz="2800" dirty="0"/>
              <a:t> </a:t>
            </a:r>
            <a:r>
              <a:rPr lang="en-ID" sz="2800" dirty="0" err="1"/>
              <a:t>menyaji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mencipta</a:t>
            </a:r>
            <a:r>
              <a:rPr lang="en-ID" sz="2800" dirty="0"/>
              <a:t>, </a:t>
            </a:r>
            <a:r>
              <a:rPr lang="en-ID" sz="2800" dirty="0" err="1"/>
              <a:t>dan</a:t>
            </a:r>
            <a:endParaRPr lang="id-ID" sz="2800" dirty="0"/>
          </a:p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800" dirty="0" err="1"/>
              <a:t>Pernyataan</a:t>
            </a:r>
            <a:r>
              <a:rPr lang="en-ID" sz="2800" dirty="0"/>
              <a:t> KD-3 </a:t>
            </a:r>
            <a:r>
              <a:rPr lang="en-ID" sz="2800" dirty="0" err="1"/>
              <a:t>dan</a:t>
            </a:r>
            <a:r>
              <a:rPr lang="en-ID" sz="2800" dirty="0"/>
              <a:t> KD-4 yang </a:t>
            </a:r>
            <a:r>
              <a:rPr lang="en-ID" sz="2800" dirty="0" err="1"/>
              <a:t>memerlukan</a:t>
            </a:r>
            <a:r>
              <a:rPr lang="en-ID" sz="2800" dirty="0"/>
              <a:t> </a:t>
            </a:r>
            <a:r>
              <a:rPr lang="en-ID" sz="2800" dirty="0" err="1"/>
              <a:t>persyaratan</a:t>
            </a:r>
            <a:r>
              <a:rPr lang="en-ID" sz="2800" dirty="0"/>
              <a:t> </a:t>
            </a:r>
            <a:r>
              <a:rPr lang="en-ID" sz="2800" dirty="0" err="1"/>
              <a:t>penguasaan</a:t>
            </a:r>
            <a:r>
              <a:rPr lang="en-ID" sz="2800" dirty="0"/>
              <a:t>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konseptual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prosedural</a:t>
            </a:r>
            <a:r>
              <a:rPr lang="en-ID" sz="2800" dirty="0" smtClean="0"/>
              <a:t>.</a:t>
            </a:r>
            <a:endParaRPr lang="id-ID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365409"/>
            <a:ext cx="7543800" cy="2215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2300" b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Model </a:t>
            </a:r>
            <a:r>
              <a:rPr lang="en-US" sz="2300" b="1" dirty="0" err="1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Pembelajaran</a:t>
            </a:r>
            <a:r>
              <a:rPr lang="en-US" sz="2300" b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Descovery</a:t>
            </a:r>
            <a:r>
              <a:rPr lang="en-US" sz="2300" b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Learning </a:t>
            </a:r>
            <a:endParaRPr lang="id-ID" sz="2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id-ID" sz="2300" i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Stimulation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(Stimulasi/Pemberian Rangsangan) </a:t>
            </a:r>
            <a:endParaRPr lang="id-ID" sz="2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id-ID" sz="2300" i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Problem Statement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(Pernyataan/ Identifikasi Masalah) </a:t>
            </a:r>
            <a:endParaRPr lang="id-ID" sz="2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id-ID" sz="2300" i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Data Collection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Pengumpulan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Data) </a:t>
            </a:r>
            <a:endParaRPr lang="id-ID" sz="2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id-ID" sz="2300" i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Verification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(Pembuktian) </a:t>
            </a:r>
            <a:endParaRPr lang="id-ID" sz="2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id-ID" sz="2300" i="1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Generalization</a:t>
            </a:r>
            <a:r>
              <a:rPr lang="id-ID" sz="2300" dirty="0">
                <a:solidFill>
                  <a:srgbClr val="000000"/>
                </a:solidFill>
                <a:latin typeface="Tahoma" panose="020B0604030504040204" pitchFamily="34" charset="0"/>
                <a:ea typeface="Tahoma" pitchFamily="34" charset="0"/>
                <a:cs typeface="Tahoma" pitchFamily="34" charset="0"/>
              </a:rPr>
              <a:t> (Menarik Kesimpulan/Generalisasi) </a:t>
            </a:r>
            <a:endParaRPr lang="id-ID" sz="23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3863876"/>
            <a:ext cx="754380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Inquiry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Terbimbing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Orientasi</a:t>
            </a:r>
            <a:r>
              <a:rPr lang="id-ID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verifikasi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eksperimen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Pengorganisasian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formulasi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eksplanasi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id-ID" sz="2400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Analisis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proses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inkuiri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1295400" y="22860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Sintaksis Model Pembelajaran</a:t>
            </a:r>
            <a:endParaRPr lang="id-ID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22860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Sintaksis Model Pembelajaran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Model </a:t>
            </a:r>
            <a:r>
              <a:rPr lang="en-US" sz="2800" b="1" dirty="0" err="1"/>
              <a:t>Pembelajaran</a:t>
            </a:r>
            <a:r>
              <a:rPr lang="en-US" sz="2800" b="1" dirty="0"/>
              <a:t> Problem Based Learning </a:t>
            </a:r>
            <a:r>
              <a:rPr lang="en-US" sz="2800" dirty="0"/>
              <a:t>(</a:t>
            </a:r>
            <a:r>
              <a:rPr lang="en-US" sz="2800" dirty="0" err="1"/>
              <a:t>Bransford</a:t>
            </a:r>
            <a:r>
              <a:rPr lang="en-US" sz="2800" dirty="0"/>
              <a:t> &amp;Stein, </a:t>
            </a:r>
            <a:r>
              <a:rPr lang="en-US" sz="2800" dirty="0" err="1"/>
              <a:t>dalam</a:t>
            </a:r>
            <a:r>
              <a:rPr lang="en-US" sz="2800" dirty="0"/>
              <a:t> Jamie </a:t>
            </a:r>
            <a:r>
              <a:rPr lang="en-US" sz="2800" dirty="0" err="1"/>
              <a:t>Kirkley</a:t>
            </a:r>
            <a:r>
              <a:rPr lang="en-US" sz="2800" dirty="0"/>
              <a:t> /2003 : 3 )</a:t>
            </a:r>
            <a:endParaRPr lang="id-ID" sz="2800" dirty="0"/>
          </a:p>
          <a:p>
            <a:pPr marL="514350" lvl="3" indent="-514350" algn="just">
              <a:buFont typeface="+mj-lt"/>
              <a:buAutoNum type="arabicParenR"/>
            </a:pP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; </a:t>
            </a:r>
            <a:endParaRPr lang="id-ID" sz="2800" dirty="0"/>
          </a:p>
          <a:p>
            <a:pPr marL="514350" lvl="3" indent="-514350" algn="just">
              <a:buFont typeface="+mj-lt"/>
              <a:buAutoNum type="arabicParenR"/>
            </a:pP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berfikir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menseleksi</a:t>
            </a:r>
            <a:r>
              <a:rPr lang="en-US" sz="2800" dirty="0"/>
              <a:t> </a:t>
            </a:r>
            <a:r>
              <a:rPr lang="en-US" sz="2800" dirty="0" err="1"/>
              <a:t>informasi-informasi</a:t>
            </a:r>
            <a:r>
              <a:rPr lang="en-US" sz="2800" dirty="0"/>
              <a:t> yang </a:t>
            </a:r>
            <a:r>
              <a:rPr lang="en-US" sz="2800" dirty="0" err="1"/>
              <a:t>relevan</a:t>
            </a:r>
            <a:r>
              <a:rPr lang="en-US" sz="2800" dirty="0"/>
              <a:t>; </a:t>
            </a:r>
            <a:endParaRPr lang="id-ID" sz="2800" dirty="0"/>
          </a:p>
          <a:p>
            <a:pPr marL="514350" lvl="3" indent="-514350" algn="just">
              <a:buFont typeface="+mj-lt"/>
              <a:buAutoNum type="arabicParenR"/>
            </a:pP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pengidentifikasian</a:t>
            </a:r>
            <a:r>
              <a:rPr lang="en-US" sz="2800" dirty="0"/>
              <a:t> </a:t>
            </a:r>
            <a:r>
              <a:rPr lang="en-US" sz="2800" dirty="0" err="1"/>
              <a:t>alternatif-alternatif</a:t>
            </a:r>
            <a:r>
              <a:rPr lang="en-US" sz="2800" dirty="0"/>
              <a:t>, </a:t>
            </a:r>
            <a:r>
              <a:rPr lang="en-US" sz="2800" dirty="0" err="1"/>
              <a:t>tukar-pikiran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mengecek</a:t>
            </a:r>
            <a:r>
              <a:rPr lang="en-US" sz="2800" dirty="0"/>
              <a:t> </a:t>
            </a:r>
            <a:r>
              <a:rPr lang="en-US" sz="2800" dirty="0" err="1"/>
              <a:t>perbedaan</a:t>
            </a:r>
            <a:r>
              <a:rPr lang="en-US" sz="2800" dirty="0"/>
              <a:t> </a:t>
            </a:r>
            <a:r>
              <a:rPr lang="en-US" sz="2800" dirty="0" err="1"/>
              <a:t>pandang</a:t>
            </a:r>
            <a:r>
              <a:rPr lang="en-US" sz="2800" dirty="0"/>
              <a:t>.</a:t>
            </a:r>
            <a:endParaRPr lang="id-ID" sz="2800" dirty="0"/>
          </a:p>
          <a:p>
            <a:pPr marL="514350" lvl="3" indent="-514350" algn="just">
              <a:buFont typeface="+mj-lt"/>
              <a:buAutoNum type="arabicParenR"/>
            </a:pP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r>
              <a:rPr lang="en-US" sz="2800" dirty="0"/>
              <a:t> </a:t>
            </a:r>
            <a:r>
              <a:rPr lang="en-US" sz="2800" dirty="0" err="1"/>
              <a:t>strategis</a:t>
            </a:r>
            <a:r>
              <a:rPr lang="en-US" sz="2800" dirty="0"/>
              <a:t> </a:t>
            </a:r>
            <a:endParaRPr lang="id-ID" sz="2800" dirty="0"/>
          </a:p>
          <a:p>
            <a:pPr marL="514350" lvl="3" indent="-514350" algn="just">
              <a:buFont typeface="+mj-lt"/>
              <a:buAutoNum type="arabicParenR"/>
            </a:pP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mengevaluasi</a:t>
            </a:r>
            <a:r>
              <a:rPr lang="en-US" sz="2800" dirty="0"/>
              <a:t> </a:t>
            </a:r>
            <a:r>
              <a:rPr lang="en-US" sz="2800" dirty="0" err="1"/>
              <a:t>pengaruh-pengaruh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33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63682"/>
            <a:ext cx="8115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id-ID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</a:t>
            </a:r>
            <a:r>
              <a:rPr lang="en-US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Trouble Shooting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H. Jonassen (2011:93)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merumuskan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uraian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penyebab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mengetes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penyebab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diagnosa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endParaRPr lang="id-ID" sz="2400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3340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Sintaksis Model Pembelajaran</a:t>
            </a:r>
            <a:endParaRPr lang="id-ID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3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78927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Based Learning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Pertanyaan Mendasar (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the Essential Question</a:t>
            </a: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Mendesain Perencanaan Proyek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Menyusun Jadwal 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(Create a Schedule)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Memonitor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(Monitor the Students and the Progress of the Project)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 Hasil 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(Assess the Outcome)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238" lvl="2" indent="-630238">
              <a:spcAft>
                <a:spcPts val="0"/>
              </a:spcAft>
              <a:buFont typeface="+mj-lt"/>
              <a:buAutoNum type="arabicParenR"/>
            </a:pP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 Pengalaman</a:t>
            </a:r>
            <a:r>
              <a:rPr lang="id-ID" sz="2400" i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(Evaluate the Experience)</a:t>
            </a:r>
            <a:r>
              <a:rPr lang="id-ID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2860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Sintaksis Model Pembelajaran</a:t>
            </a:r>
            <a:endParaRPr lang="id-ID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4277</TotalTime>
  <Words>529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Berlin Sans FB Demi</vt:lpstr>
      <vt:lpstr>Brush Script MT</vt:lpstr>
      <vt:lpstr>Calibri</vt:lpstr>
      <vt:lpstr>Calibri Light</vt:lpstr>
      <vt:lpstr>Tahoma</vt:lpstr>
      <vt:lpstr>Times New Roman</vt:lpstr>
      <vt:lpstr>Wingdings</vt:lpstr>
      <vt:lpstr>Retrospect</vt:lpstr>
      <vt:lpstr>Bagaimana  pemilihan  MODEL  PEMBELAJARAN</vt:lpstr>
      <vt:lpstr>PowerPoint Presentation</vt:lpstr>
      <vt:lpstr>MODEL  PEMBELAJARAN </vt:lpstr>
      <vt:lpstr>RAMBU-RAMBU PEMILIHAN MODEL PENYINGKAPAN/PENEMUAN</vt:lpstr>
      <vt:lpstr>RAMBU-RAMBU PEMILIHAN MODEL HASIL KARYA (PBL, PjBL)</vt:lpstr>
      <vt:lpstr>PowerPoint Presentation</vt:lpstr>
      <vt:lpstr>PowerPoint Presentation</vt:lpstr>
      <vt:lpstr>PowerPoint Presentation</vt:lpstr>
      <vt:lpstr>PowerPoint Presentation</vt:lpstr>
      <vt:lpstr>Contoh Penentuan Model Pembelajaran</vt:lpstr>
      <vt:lpstr>Contoh Penentuan Model Pembelajaran</vt:lpstr>
      <vt:lpstr>Scientific  dan Problem 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RASIONAL KURIKULUM 2013  (MD.1)</dc:title>
  <dc:creator>yohanes sugandi</dc:creator>
  <cp:lastModifiedBy>INTEL_AMD-PC</cp:lastModifiedBy>
  <cp:revision>465</cp:revision>
  <dcterms:created xsi:type="dcterms:W3CDTF">2013-03-03T05:36:55Z</dcterms:created>
  <dcterms:modified xsi:type="dcterms:W3CDTF">2015-09-15T02:56:00Z</dcterms:modified>
</cp:coreProperties>
</file>