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7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8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6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8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3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3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4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6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0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34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5CDAD-6306-8B92-E72E-22AF5FAE5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5" r="-1" b="3567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8" name="Rectangle 21">
            <a:extLst>
              <a:ext uri="{FF2B5EF4-FFF2-40B4-BE49-F238E27FC236}">
                <a16:creationId xmlns:a16="http://schemas.microsoft.com/office/drawing/2014/main" id="{7508F7DC-CA28-4ACE-AF79-D7E98ED1B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9AB20218-A500-457C-B65C-F3D198B1F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3181DDF-69E2-C78E-9A3E-A5BC6EA43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8686796" cy="233424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 err="1">
                <a:solidFill>
                  <a:srgbClr val="FFFFFF"/>
                </a:solidFill>
              </a:rPr>
              <a:t>Lane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Detecton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From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Stitched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Videos</a:t>
            </a:r>
            <a:r>
              <a:rPr lang="tr-TR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1EBDDCA-4C70-3BD0-62BF-88C86D701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3552826"/>
            <a:ext cx="8720710" cy="2653653"/>
          </a:xfrm>
        </p:spPr>
        <p:txBody>
          <a:bodyPr anchor="t"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Harun Serkan Metin</a:t>
            </a:r>
          </a:p>
          <a:p>
            <a:r>
              <a:rPr lang="tr-TR">
                <a:solidFill>
                  <a:srgbClr val="FFFFFF"/>
                </a:solidFill>
              </a:rPr>
              <a:t>201101034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1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D2AEB3-4AAB-B1C1-CE0D-65128CE9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Final </a:t>
            </a:r>
            <a:r>
              <a:rPr lang="tr-TR" dirty="0" err="1"/>
              <a:t>Result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52AB475-22AF-B33C-E764-711B529C9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80" y="910266"/>
            <a:ext cx="5815860" cy="5405419"/>
          </a:xfrm>
        </p:spPr>
      </p:pic>
    </p:spTree>
    <p:extLst>
      <p:ext uri="{BB962C8B-B14F-4D97-AF65-F5344CB8AC3E}">
        <p14:creationId xmlns:p14="http://schemas.microsoft.com/office/powerpoint/2010/main" val="129533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1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3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35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A8C0A52-3DD9-8314-C6CF-7A6BE6616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8" name="Rectangle 37">
            <a:extLst>
              <a:ext uri="{FF2B5EF4-FFF2-40B4-BE49-F238E27FC236}">
                <a16:creationId xmlns:a16="http://schemas.microsoft.com/office/drawing/2014/main" id="{ECF0998E-D577-43EA-A7B8-E3EC67F7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1">
            <a:extLst>
              <a:ext uri="{FF2B5EF4-FFF2-40B4-BE49-F238E27FC236}">
                <a16:creationId xmlns:a16="http://schemas.microsoft.com/office/drawing/2014/main" id="{E7DC364D-882B-4786-89FB-1703C1A5C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aşlık 6">
            <a:extLst>
              <a:ext uri="{FF2B5EF4-FFF2-40B4-BE49-F238E27FC236}">
                <a16:creationId xmlns:a16="http://schemas.microsoft.com/office/drawing/2014/main" id="{11A625C7-CC60-67D8-1AAC-82AB5980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334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Image Stitching</a:t>
            </a:r>
          </a:p>
        </p:txBody>
      </p:sp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5A00A9E0-B0E8-32DB-05E7-EFCB48306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366" y="4017818"/>
            <a:ext cx="5040785" cy="18287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i="1">
                <a:solidFill>
                  <a:srgbClr val="FFFFFF"/>
                </a:solidFill>
              </a:rPr>
              <a:t>Aynı bölgeleri gören iki farklı resmi tek bir panorama resim yapmak istiyorum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5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0C084C-2967-474A-B5F9-270F1FB4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A4DDB30-E3B6-5889-A9DF-7EE1915D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141889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Key</a:t>
            </a:r>
            <a:r>
              <a:rPr lang="tr-TR" dirty="0"/>
              <a:t> Point </a:t>
            </a:r>
            <a:r>
              <a:rPr lang="tr-TR" dirty="0" err="1"/>
              <a:t>Extraciton</a:t>
            </a:r>
            <a:endParaRPr lang="tr-T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7FF3C3-0404-F51B-4A6C-8B086E5A8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814221"/>
            <a:ext cx="4945183" cy="3374643"/>
          </a:xfrm>
        </p:spPr>
        <p:txBody>
          <a:bodyPr>
            <a:normAutofit fontScale="92500"/>
          </a:bodyPr>
          <a:lstStyle/>
          <a:p>
            <a:r>
              <a:rPr lang="tr-TR" dirty="0"/>
              <a:t>Bir resmi </a:t>
            </a:r>
            <a:r>
              <a:rPr lang="tr-TR" dirty="0" err="1"/>
              <a:t>KeyPointlerine</a:t>
            </a:r>
            <a:r>
              <a:rPr lang="tr-TR" dirty="0"/>
              <a:t> göre tanırız. Yani </a:t>
            </a:r>
            <a:r>
              <a:rPr lang="tr-TR" dirty="0" err="1"/>
              <a:t>KeyPointler</a:t>
            </a:r>
            <a:r>
              <a:rPr lang="tr-TR" dirty="0"/>
              <a:t> bir nevi o </a:t>
            </a:r>
            <a:r>
              <a:rPr lang="tr-TR" dirty="0" err="1"/>
              <a:t>resime</a:t>
            </a:r>
            <a:r>
              <a:rPr lang="tr-TR" dirty="0"/>
              <a:t> özel noktalardır.</a:t>
            </a:r>
            <a:br>
              <a:rPr lang="tr-TR" dirty="0"/>
            </a:br>
            <a:endParaRPr lang="tr-TR" dirty="0"/>
          </a:p>
          <a:p>
            <a:r>
              <a:rPr lang="tr-TR" dirty="0"/>
              <a:t>İki farklı resim için </a:t>
            </a: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Pointleri</a:t>
            </a:r>
            <a:r>
              <a:rPr lang="tr-TR" dirty="0"/>
              <a:t> bulduktan sonra bu resimler için hangi bölgelerin aynı içeriğe sahip olduğunu tespit ediyoruz</a:t>
            </a:r>
          </a:p>
          <a:p>
            <a:endParaRPr lang="tr-TR" dirty="0"/>
          </a:p>
          <a:p>
            <a:r>
              <a:rPr lang="tr-TR" dirty="0"/>
              <a:t>Bunun için </a:t>
            </a:r>
            <a:r>
              <a:rPr lang="tr-TR" dirty="0" err="1"/>
              <a:t>Keypoint</a:t>
            </a:r>
            <a:r>
              <a:rPr lang="tr-TR" dirty="0"/>
              <a:t> </a:t>
            </a:r>
            <a:r>
              <a:rPr lang="tr-TR" dirty="0" err="1"/>
              <a:t>Matching</a:t>
            </a:r>
            <a:r>
              <a:rPr lang="tr-TR" dirty="0"/>
              <a:t> algoritmalarını kullanıyoruz (BF, KNN) 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2628FB1-8163-6B8D-B45F-F2B758C22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02" b="1"/>
          <a:stretch/>
        </p:blipFill>
        <p:spPr>
          <a:xfrm>
            <a:off x="6321288" y="508090"/>
            <a:ext cx="5352842" cy="576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2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5FAEC847-E0A0-F05B-FF68-6B1D74EC1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172570"/>
            <a:ext cx="4945183" cy="3016294"/>
          </a:xfrm>
        </p:spPr>
        <p:txBody>
          <a:bodyPr>
            <a:normAutofit/>
          </a:bodyPr>
          <a:lstStyle/>
          <a:p>
            <a:r>
              <a:rPr lang="tr-TR" dirty="0"/>
              <a:t>Yeşil ile görünen her nokta o resme özel </a:t>
            </a: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Pointlerdir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/>
              <a:t>Bu noktaların birbiriyle uyuşanlarını renkli çizgilerle eşleştirdim.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9AC57C9-F4C9-CC58-15E0-934790C7A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168" y="508090"/>
            <a:ext cx="5021183" cy="2960237"/>
          </a:xfrm>
          <a:prstGeom prst="rect">
            <a:avLst/>
          </a:prstGeom>
        </p:spPr>
      </p:pic>
      <p:sp>
        <p:nvSpPr>
          <p:cNvPr id="21" name="Rectangle 15">
            <a:extLst>
              <a:ext uri="{FF2B5EF4-FFF2-40B4-BE49-F238E27FC236}">
                <a16:creationId xmlns:a16="http://schemas.microsoft.com/office/drawing/2014/main" id="{97B17300-4063-4FCF-8D7A-59C263BDA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aşlık 1">
            <a:extLst>
              <a:ext uri="{FF2B5EF4-FFF2-40B4-BE49-F238E27FC236}">
                <a16:creationId xmlns:a16="http://schemas.microsoft.com/office/drawing/2014/main" id="{2893B28D-AF1E-26ED-BC33-D9C01C94B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976313"/>
            <a:ext cx="5021263" cy="1933575"/>
          </a:xfrm>
        </p:spPr>
        <p:txBody>
          <a:bodyPr>
            <a:normAutofit/>
          </a:bodyPr>
          <a:lstStyle/>
          <a:p>
            <a:r>
              <a:rPr lang="tr-TR" dirty="0" err="1"/>
              <a:t>Key</a:t>
            </a:r>
            <a:r>
              <a:rPr lang="tr-TR" dirty="0"/>
              <a:t> Point </a:t>
            </a:r>
            <a:r>
              <a:rPr lang="tr-TR" dirty="0" err="1"/>
              <a:t>Extraciton</a:t>
            </a:r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55A1F887-8583-A5FF-AF70-A30081D43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167" y="3573772"/>
            <a:ext cx="5021184" cy="253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1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F447FC5-81F5-498F-B253-3D2BBDD2E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E22405E-126E-8A36-9ABD-E4F29674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59"/>
            <a:ext cx="6144231" cy="20270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Homography Matrix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7C8037CF-6AC6-1685-1144-26EFE43E8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211" y="5000325"/>
            <a:ext cx="4061644" cy="138095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2248" y="3187348"/>
            <a:ext cx="406808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Resim 14" descr="metin, dağ içeren bir resim&#10;&#10;Açıklama otomatik olarak oluşturuldu">
            <a:extLst>
              <a:ext uri="{FF2B5EF4-FFF2-40B4-BE49-F238E27FC236}">
                <a16:creationId xmlns:a16="http://schemas.microsoft.com/office/drawing/2014/main" id="{F1C7506E-7C60-3E88-CB5A-7EC4965B0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422" y="657369"/>
            <a:ext cx="3613521" cy="2345813"/>
          </a:xfrm>
          <a:prstGeom prst="rect">
            <a:avLst/>
          </a:prstGeom>
        </p:spPr>
      </p:pic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788D42B5-B3B5-ECA8-1228-34B7A3B16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6" y="2931062"/>
            <a:ext cx="5578133" cy="3396209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7B491BF8-302E-95A2-8948-0E2FF25497AD}"/>
              </a:ext>
            </a:extLst>
          </p:cNvPr>
          <p:cNvSpPr txBox="1"/>
          <p:nvPr/>
        </p:nvSpPr>
        <p:spPr>
          <a:xfrm>
            <a:off x="7642248" y="3417233"/>
            <a:ext cx="4005257" cy="2771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2000"/>
              <a:t>Farklı bir düzlemde ve farklı bir açıda olan bir resmin oryantasyonunun istenilen düzleme geçirilmesidir.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3C4C247-B909-63CD-B64F-19F45E729CE1}"/>
              </a:ext>
            </a:extLst>
          </p:cNvPr>
          <p:cNvSpPr txBox="1">
            <a:spLocks/>
          </p:cNvSpPr>
          <p:nvPr/>
        </p:nvSpPr>
        <p:spPr>
          <a:xfrm>
            <a:off x="7444293" y="2354886"/>
            <a:ext cx="3927651" cy="2503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1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FF942C-EE8B-8547-00DF-578C48D4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045701"/>
          </a:xfrm>
        </p:spPr>
        <p:txBody>
          <a:bodyPr/>
          <a:lstStyle/>
          <a:p>
            <a:r>
              <a:rPr lang="tr-TR" dirty="0"/>
              <a:t>Final </a:t>
            </a:r>
            <a:r>
              <a:rPr lang="tr-TR" dirty="0" err="1"/>
              <a:t>Result</a:t>
            </a:r>
            <a:endParaRPr lang="tr-TR" dirty="0"/>
          </a:p>
        </p:txBody>
      </p:sp>
      <p:pic>
        <p:nvPicPr>
          <p:cNvPr id="7" name="İçerik Yer Tutucusu 6" descr="metin, ağaç, vadi, kanyon içeren bir resim&#10;&#10;Açıklama otomatik olarak oluşturuldu">
            <a:extLst>
              <a:ext uri="{FF2B5EF4-FFF2-40B4-BE49-F238E27FC236}">
                <a16:creationId xmlns:a16="http://schemas.microsoft.com/office/drawing/2014/main" id="{4C7B8C08-A626-0706-A221-E917D7710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780" y="2159561"/>
            <a:ext cx="6551035" cy="3302125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53FDDF2C-9E07-E991-0D6F-F43FA1679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71" y="2159561"/>
            <a:ext cx="4939486" cy="330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9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İçerik Yer Tutucusu 4" descr="metin, sahne, yol, gök içeren bir resim&#10;&#10;Açıklama otomatik olarak oluşturuldu">
            <a:extLst>
              <a:ext uri="{FF2B5EF4-FFF2-40B4-BE49-F238E27FC236}">
                <a16:creationId xmlns:a16="http://schemas.microsoft.com/office/drawing/2014/main" id="{B674CD51-ADF4-D161-BCA5-2458BD72A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5" name="Rectangle 15">
            <a:extLst>
              <a:ext uri="{FF2B5EF4-FFF2-40B4-BE49-F238E27FC236}">
                <a16:creationId xmlns:a16="http://schemas.microsoft.com/office/drawing/2014/main" id="{7508F7DC-CA28-4ACE-AF79-D7E98ED1B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9AB20218-A500-457C-B65C-F3D198B1F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196F102-3EF3-380E-BAAE-36C434AF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8686796" cy="23342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Lane Detection</a:t>
            </a: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1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78E7B9F-311D-904C-EF02-99830D513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52" y="632949"/>
            <a:ext cx="5682624" cy="1048583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Masking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image</a:t>
            </a:r>
            <a:endParaRPr lang="tr-T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ECFCF1B-406F-0FBC-B09B-748CDAB82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1539551"/>
            <a:ext cx="4945183" cy="2920333"/>
          </a:xfrm>
        </p:spPr>
        <p:txBody>
          <a:bodyPr>
            <a:normAutofit/>
          </a:bodyPr>
          <a:lstStyle/>
          <a:p>
            <a:r>
              <a:rPr lang="tr-TR" dirty="0"/>
              <a:t>İlk önce resmi </a:t>
            </a:r>
            <a:r>
              <a:rPr lang="tr-TR" dirty="0" err="1"/>
              <a:t>Gray</a:t>
            </a:r>
            <a:r>
              <a:rPr lang="tr-TR" dirty="0"/>
              <a:t> </a:t>
            </a:r>
            <a:r>
              <a:rPr lang="tr-TR" dirty="0" err="1"/>
              <a:t>Scale</a:t>
            </a:r>
            <a:r>
              <a:rPr lang="tr-TR" dirty="0"/>
              <a:t> yapıyoruz ardından </a:t>
            </a:r>
            <a:r>
              <a:rPr lang="tr-TR" dirty="0" err="1"/>
              <a:t>Gaussian</a:t>
            </a:r>
            <a:r>
              <a:rPr lang="tr-TR" dirty="0"/>
              <a:t> </a:t>
            </a:r>
            <a:r>
              <a:rPr lang="tr-TR" dirty="0" err="1"/>
              <a:t>Blur</a:t>
            </a:r>
            <a:r>
              <a:rPr lang="tr-TR" dirty="0"/>
              <a:t> ekleyerek bozulmaları gideriyoruz. </a:t>
            </a:r>
            <a:br>
              <a:rPr lang="tr-TR" dirty="0"/>
            </a:br>
            <a:r>
              <a:rPr lang="tr-TR" dirty="0"/>
              <a:t>Sonra da </a:t>
            </a:r>
            <a:r>
              <a:rPr lang="tr-TR" dirty="0" err="1"/>
              <a:t>Canny</a:t>
            </a:r>
            <a:r>
              <a:rPr lang="tr-TR" dirty="0"/>
              <a:t> </a:t>
            </a:r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Detector</a:t>
            </a:r>
            <a:r>
              <a:rPr lang="tr-TR" dirty="0"/>
              <a:t> ile tüm kenarları </a:t>
            </a:r>
            <a:r>
              <a:rPr lang="tr-TR" dirty="0" err="1"/>
              <a:t>belirliyoruz.Belirlenen</a:t>
            </a:r>
            <a:r>
              <a:rPr lang="tr-TR" dirty="0"/>
              <a:t> kenarlardan istediğimiz bölgeyi maskeleyerek çıkartıyoruz</a:t>
            </a:r>
          </a:p>
          <a:p>
            <a:endParaRPr lang="tr-TR" dirty="0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456491AC-21CC-66AB-D737-856167B76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93" y="759354"/>
            <a:ext cx="5794739" cy="499187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8C32AA5-0935-71C7-498E-4AA4DC7FE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0" y="4094727"/>
            <a:ext cx="3893443" cy="260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3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D2C8897-89CF-E9FE-58F3-90678096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791" y="714688"/>
            <a:ext cx="5500375" cy="815318"/>
          </a:xfrm>
        </p:spPr>
        <p:txBody>
          <a:bodyPr>
            <a:normAutofit fontScale="90000"/>
          </a:bodyPr>
          <a:lstStyle/>
          <a:p>
            <a:r>
              <a:rPr lang="tr-TR" sz="4800" dirty="0" err="1"/>
              <a:t>Detection</a:t>
            </a:r>
            <a:r>
              <a:rPr lang="tr-TR" sz="4800" dirty="0"/>
              <a:t> of </a:t>
            </a:r>
            <a:r>
              <a:rPr lang="tr-TR" sz="4800" dirty="0" err="1"/>
              <a:t>Lines</a:t>
            </a:r>
            <a:r>
              <a:rPr lang="tr-TR" sz="4800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E11C30-B89A-6CEC-31BF-605164052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69" y="1404175"/>
            <a:ext cx="4945183" cy="2869245"/>
          </a:xfrm>
        </p:spPr>
        <p:txBody>
          <a:bodyPr>
            <a:normAutofit/>
          </a:bodyPr>
          <a:lstStyle/>
          <a:p>
            <a:r>
              <a:rPr lang="tr-TR" dirty="0"/>
              <a:t>Tüm </a:t>
            </a:r>
            <a:r>
              <a:rPr lang="tr-TR" dirty="0" err="1"/>
              <a:t>edgeleri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olarak gösteriyoruz. Sonra bu </a:t>
            </a:r>
            <a:r>
              <a:rPr lang="tr-TR" dirty="0" err="1"/>
              <a:t>lineları</a:t>
            </a:r>
            <a:r>
              <a:rPr lang="tr-TR" dirty="0"/>
              <a:t> solda ve sağda olmak üzere iki gruba ayırıyoruz. </a:t>
            </a:r>
            <a:r>
              <a:rPr lang="tr-TR" dirty="0" err="1"/>
              <a:t>Ayrıdığımız</a:t>
            </a:r>
            <a:r>
              <a:rPr lang="tr-TR" dirty="0"/>
              <a:t> bu grupların ortalamalarını alarak her bir grup için bir </a:t>
            </a:r>
            <a:r>
              <a:rPr lang="tr-TR" dirty="0" err="1"/>
              <a:t>line</a:t>
            </a:r>
            <a:r>
              <a:rPr lang="tr-TR" dirty="0"/>
              <a:t> elde ediyoruz. Sonuç olarak 1 tane sağ 1 tane sol çizgi elde etmiş oluyoruz. Bu iki çizgi arasını renklendirerek şeritleri ve yolu belirgin hale getiriyoruz.</a:t>
            </a:r>
            <a:endParaRPr lang="en-US" dirty="0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B8B67FEA-94DD-17E0-F94A-9F4EFB86E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168" y="1113989"/>
            <a:ext cx="5028041" cy="49777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7B17300-4063-4FCF-8D7A-59C263BDA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6E14433-3C14-ECD9-BD77-621DFA01C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9" y="4191586"/>
            <a:ext cx="4293729" cy="244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6889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LeftStep">
      <a:dk1>
        <a:srgbClr val="000000"/>
      </a:dk1>
      <a:lt1>
        <a:srgbClr val="FFFFFF"/>
      </a:lt1>
      <a:dk2>
        <a:srgbClr val="412E24"/>
      </a:dk2>
      <a:lt2>
        <a:srgbClr val="E2E8E8"/>
      </a:lt2>
      <a:accent1>
        <a:srgbClr val="D0908C"/>
      </a:accent1>
      <a:accent2>
        <a:srgbClr val="C67290"/>
      </a:accent2>
      <a:accent3>
        <a:srgbClr val="D08CC1"/>
      </a:accent3>
      <a:accent4>
        <a:srgbClr val="B672C6"/>
      </a:accent4>
      <a:accent5>
        <a:srgbClr val="A78CD0"/>
      </a:accent5>
      <a:accent6>
        <a:srgbClr val="7274C6"/>
      </a:accent6>
      <a:hlink>
        <a:srgbClr val="578D90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TM10001106[[fn=Rozet]]</Template>
  <TotalTime>34</TotalTime>
  <Words>210</Words>
  <Application>Microsoft Office PowerPoint</Application>
  <PresentationFormat>Geniş ekran</PresentationFormat>
  <Paragraphs>23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Arial</vt:lpstr>
      <vt:lpstr>Bierstadt</vt:lpstr>
      <vt:lpstr>GestaltVTI</vt:lpstr>
      <vt:lpstr>Lane Detecton From Stitched Videos </vt:lpstr>
      <vt:lpstr>Image Stitching</vt:lpstr>
      <vt:lpstr>Key Point Extraciton</vt:lpstr>
      <vt:lpstr>Key Point Extraciton</vt:lpstr>
      <vt:lpstr>Homography Matrix</vt:lpstr>
      <vt:lpstr>Final Result</vt:lpstr>
      <vt:lpstr>Lane Detection</vt:lpstr>
      <vt:lpstr>Masking the image</vt:lpstr>
      <vt:lpstr>Detection of Lines </vt:lpstr>
      <vt:lpstr>Final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Detectıon from Stıtched vıdeos </dc:title>
  <dc:creator>Harun Serkan Metin</dc:creator>
  <cp:lastModifiedBy>Harun Serkan Metin</cp:lastModifiedBy>
  <cp:revision>11</cp:revision>
  <dcterms:created xsi:type="dcterms:W3CDTF">2022-08-04T06:55:50Z</dcterms:created>
  <dcterms:modified xsi:type="dcterms:W3CDTF">2022-08-04T07:30:12Z</dcterms:modified>
</cp:coreProperties>
</file>