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97" r:id="rId6"/>
    <p:sldId id="298" r:id="rId7"/>
    <p:sldId id="269" r:id="rId8"/>
    <p:sldId id="278" r:id="rId9"/>
  </p:sldIdLst>
  <p:sldSz cx="9144000" cy="5143500" type="screen16x9"/>
  <p:notesSz cx="6858000" cy="9144000"/>
  <p:embeddedFontLst>
    <p:embeddedFont>
      <p:font typeface="Advent Pro SemiBold" panose="020B0604020202020204" charset="-94"/>
      <p:regular r:id="rId11"/>
      <p:bold r:id="rId12"/>
    </p:embeddedFont>
    <p:embeddedFont>
      <p:font typeface="Corbel Light" panose="020B0303020204020204" pitchFamily="34" charset="0"/>
      <p:regular r:id="rId13"/>
      <p:italic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-94"/>
      <p:regular r:id="rId23"/>
      <p:bold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E898AC"/>
    <a:srgbClr val="00CFCC"/>
    <a:srgbClr val="FF9973"/>
    <a:srgbClr val="F64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8F21-4D6E-4107-AB4D-189A1AEAD7E8}">
  <a:tblStyle styleId="{37468F21-4D6E-4107-AB4D-189A1AEA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2" autoAdjust="0"/>
  </p:normalViewPr>
  <p:slideViewPr>
    <p:cSldViewPr snapToGrid="0">
      <p:cViewPr>
        <p:scale>
          <a:sx n="125" d="100"/>
          <a:sy n="125" d="100"/>
        </p:scale>
        <p:origin x="119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88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5" r:id="rId6"/>
    <p:sldLayoutId id="2147483667" r:id="rId7"/>
    <p:sldLayoutId id="2147483668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6882" y="28030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/>
              <a:t>BELGE</a:t>
            </a:r>
            <a:r>
              <a:rPr lang="en" sz="3200" dirty="0"/>
              <a:t> </a:t>
            </a:r>
            <a:r>
              <a:rPr lang="tr-TR" sz="3200" dirty="0">
                <a:solidFill>
                  <a:schemeClr val="accent2"/>
                </a:solidFill>
              </a:rPr>
              <a:t>ÜRETME</a:t>
            </a:r>
            <a:r>
              <a:rPr lang="en" sz="3200" dirty="0"/>
              <a:t> </a:t>
            </a:r>
            <a:r>
              <a:rPr lang="tr-TR" sz="3200" dirty="0"/>
              <a:t>VE </a:t>
            </a:r>
            <a:r>
              <a:rPr lang="tr-TR" sz="3200" dirty="0">
                <a:solidFill>
                  <a:schemeClr val="accent2"/>
                </a:solidFill>
              </a:rPr>
              <a:t>DOGRULAMA</a:t>
            </a:r>
            <a:endParaRPr sz="3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76498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6600" dirty="0"/>
            </a:br>
            <a:r>
              <a:rPr lang="tr-TR" sz="6600" dirty="0">
                <a:solidFill>
                  <a:schemeClr val="accent2"/>
                </a:solidFill>
              </a:rPr>
              <a:t>N</a:t>
            </a:r>
            <a:r>
              <a:rPr lang="tr-TR" sz="6600" dirty="0"/>
              <a:t>ITELIKLI </a:t>
            </a:r>
            <a:r>
              <a:rPr lang="tr-TR" sz="6600" dirty="0">
                <a:solidFill>
                  <a:schemeClr val="accent2"/>
                </a:solidFill>
              </a:rPr>
              <a:t>B</a:t>
            </a:r>
            <a:r>
              <a:rPr lang="tr-TR" sz="6600" dirty="0"/>
              <a:t>ELGE  </a:t>
            </a:r>
            <a:r>
              <a:rPr lang="tr-TR" sz="6600" dirty="0">
                <a:solidFill>
                  <a:schemeClr val="accent2"/>
                </a:solidFill>
              </a:rPr>
              <a:t>T</a:t>
            </a:r>
            <a:r>
              <a:rPr lang="tr-TR" sz="6600" dirty="0"/>
              <a:t>APUSU</a:t>
            </a:r>
            <a:endParaRPr sz="6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70E6158C-FB7F-1E0A-FC47-A77B2E54CA91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  <p:bldP spid="4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610;p30">
            <a:extLst>
              <a:ext uri="{FF2B5EF4-FFF2-40B4-BE49-F238E27FC236}">
                <a16:creationId xmlns:a16="http://schemas.microsoft.com/office/drawing/2014/main" id="{F41A6305-4BE0-A8E3-8AEE-44B0C62C2454}"/>
              </a:ext>
            </a:extLst>
          </p:cNvPr>
          <p:cNvSpPr/>
          <p:nvPr/>
        </p:nvSpPr>
        <p:spPr>
          <a:xfrm>
            <a:off x="4541235" y="3240171"/>
            <a:ext cx="748543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1;p30">
            <a:extLst>
              <a:ext uri="{FF2B5EF4-FFF2-40B4-BE49-F238E27FC236}">
                <a16:creationId xmlns:a16="http://schemas.microsoft.com/office/drawing/2014/main" id="{79E16EE2-EC10-F0E5-3C12-09EBE23BCD56}"/>
              </a:ext>
            </a:extLst>
          </p:cNvPr>
          <p:cNvSpPr/>
          <p:nvPr/>
        </p:nvSpPr>
        <p:spPr>
          <a:xfrm>
            <a:off x="3115040" y="324556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58474" y="7076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/>
              <a:t>Hedeflediklerimiz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511283" y="2030832"/>
            <a:ext cx="2927772" cy="75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 kurcalamaya karşı korumalı ve blok zincirinde anında doğrulanabilir hale getirmek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411622" y="869062"/>
            <a:ext cx="2442122" cy="64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Belgelerin doğrulama sürecinin maliyetini ve süresini azaltmak.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511283" y="881353"/>
            <a:ext cx="29529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Belgede sahtecilik ve dolandırıcılıkların önüne geçilmesi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72955" y="2074411"/>
            <a:ext cx="259340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Doğrulama sürecindeki üçüncü taraf ihtiyacını azaltmak.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115040" y="84828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115040" y="2065507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513490" y="84828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21274" y="206550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3838940" y="1210236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29555" y="1119621"/>
            <a:ext cx="493321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3838940" y="2427457"/>
            <a:ext cx="68233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4659206" y="3338731"/>
            <a:ext cx="526731" cy="526779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222039" y="96466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6A24FA8F-FF82-3680-F132-CAF42487A728}"/>
              </a:ext>
            </a:extLst>
          </p:cNvPr>
          <p:cNvGrpSpPr/>
          <p:nvPr/>
        </p:nvGrpSpPr>
        <p:grpSpPr>
          <a:xfrm>
            <a:off x="4595644" y="2181005"/>
            <a:ext cx="583817" cy="580314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A9D09C30-DEB6-913F-9B9C-B3895C73DE1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A85FDC56-0D90-CDF4-D048-14AB0F30434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CE33F370-94E1-C02C-1C03-5004FD1F66E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47E17A1-FFEC-18AD-5BDA-FB5301A500F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40;p60">
            <a:extLst>
              <a:ext uri="{FF2B5EF4-FFF2-40B4-BE49-F238E27FC236}">
                <a16:creationId xmlns:a16="http://schemas.microsoft.com/office/drawing/2014/main" id="{A18461FF-E4FA-AFC1-F077-6204E5531DCD}"/>
              </a:ext>
            </a:extLst>
          </p:cNvPr>
          <p:cNvGrpSpPr/>
          <p:nvPr/>
        </p:nvGrpSpPr>
        <p:grpSpPr>
          <a:xfrm>
            <a:off x="3228305" y="2187378"/>
            <a:ext cx="502082" cy="467660"/>
            <a:chOff x="7070872" y="2410871"/>
            <a:chExt cx="398321" cy="371013"/>
          </a:xfrm>
        </p:grpSpPr>
        <p:sp>
          <p:nvSpPr>
            <p:cNvPr id="18" name="Google Shape;11041;p60">
              <a:extLst>
                <a:ext uri="{FF2B5EF4-FFF2-40B4-BE49-F238E27FC236}">
                  <a16:creationId xmlns:a16="http://schemas.microsoft.com/office/drawing/2014/main" id="{74449435-1710-98F4-E00E-61E1DBEB59FF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2;p60">
              <a:extLst>
                <a:ext uri="{FF2B5EF4-FFF2-40B4-BE49-F238E27FC236}">
                  <a16:creationId xmlns:a16="http://schemas.microsoft.com/office/drawing/2014/main" id="{90C83700-107C-EB70-4332-1B7853956D1E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3;p60">
              <a:extLst>
                <a:ext uri="{FF2B5EF4-FFF2-40B4-BE49-F238E27FC236}">
                  <a16:creationId xmlns:a16="http://schemas.microsoft.com/office/drawing/2014/main" id="{F64EA485-9C4A-4811-9FE0-4F207C67E069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4;p60">
              <a:extLst>
                <a:ext uri="{FF2B5EF4-FFF2-40B4-BE49-F238E27FC236}">
                  <a16:creationId xmlns:a16="http://schemas.microsoft.com/office/drawing/2014/main" id="{D92EF586-5F02-44F9-CE7E-59A655D0A38E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1E852C47-8295-6322-4561-7D44C6C71BFB}"/>
              </a:ext>
            </a:extLst>
          </p:cNvPr>
          <p:cNvCxnSpPr>
            <a:cxnSpLocks/>
            <a:stCxn id="612" idx="2"/>
            <a:endCxn id="28" idx="0"/>
          </p:cNvCxnSpPr>
          <p:nvPr/>
        </p:nvCxnSpPr>
        <p:spPr>
          <a:xfrm rot="5400000">
            <a:off x="3952029" y="2314368"/>
            <a:ext cx="456157" cy="1406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07;p30">
            <a:extLst>
              <a:ext uri="{FF2B5EF4-FFF2-40B4-BE49-F238E27FC236}">
                <a16:creationId xmlns:a16="http://schemas.microsoft.com/office/drawing/2014/main" id="{779BB424-1124-4DAE-EC87-3AE077E46288}"/>
              </a:ext>
            </a:extLst>
          </p:cNvPr>
          <p:cNvSpPr txBox="1">
            <a:spLocks/>
          </p:cNvSpPr>
          <p:nvPr/>
        </p:nvSpPr>
        <p:spPr>
          <a:xfrm>
            <a:off x="5498686" y="3307141"/>
            <a:ext cx="275194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tr-TR" dirty="0"/>
              <a:t>Kullanan öğrencilere, kuruma ve işverenlere fayda sağlamak</a:t>
            </a:r>
          </a:p>
        </p:txBody>
      </p:sp>
      <p:grpSp>
        <p:nvGrpSpPr>
          <p:cNvPr id="579" name="Google Shape;10758;p60">
            <a:extLst>
              <a:ext uri="{FF2B5EF4-FFF2-40B4-BE49-F238E27FC236}">
                <a16:creationId xmlns:a16="http://schemas.microsoft.com/office/drawing/2014/main" id="{7F91D9FB-C78C-E212-6409-F529C64BA37F}"/>
              </a:ext>
            </a:extLst>
          </p:cNvPr>
          <p:cNvGrpSpPr/>
          <p:nvPr/>
        </p:nvGrpSpPr>
        <p:grpSpPr>
          <a:xfrm>
            <a:off x="4654470" y="940786"/>
            <a:ext cx="455145" cy="501254"/>
            <a:chOff x="7562766" y="1514864"/>
            <a:chExt cx="327059" cy="360192"/>
          </a:xfrm>
          <a:solidFill>
            <a:schemeClr val="bg2"/>
          </a:solidFill>
        </p:grpSpPr>
        <p:sp>
          <p:nvSpPr>
            <p:cNvPr id="580" name="Google Shape;10759;p60">
              <a:extLst>
                <a:ext uri="{FF2B5EF4-FFF2-40B4-BE49-F238E27FC236}">
                  <a16:creationId xmlns:a16="http://schemas.microsoft.com/office/drawing/2014/main" id="{A1466FF7-DF80-9EBE-B112-41F21708E832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60;p60">
              <a:extLst>
                <a:ext uri="{FF2B5EF4-FFF2-40B4-BE49-F238E27FC236}">
                  <a16:creationId xmlns:a16="http://schemas.microsoft.com/office/drawing/2014/main" id="{2FFA7608-1242-DD37-39F0-A1F35EB7F6D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1;p60">
              <a:extLst>
                <a:ext uri="{FF2B5EF4-FFF2-40B4-BE49-F238E27FC236}">
                  <a16:creationId xmlns:a16="http://schemas.microsoft.com/office/drawing/2014/main" id="{5AE7FF5F-8F22-1238-A31F-7E5EB715489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62;p60">
              <a:extLst>
                <a:ext uri="{FF2B5EF4-FFF2-40B4-BE49-F238E27FC236}">
                  <a16:creationId xmlns:a16="http://schemas.microsoft.com/office/drawing/2014/main" id="{A2C20657-E317-7760-A404-35DD3DA64E04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1361;p47">
            <a:extLst>
              <a:ext uri="{FF2B5EF4-FFF2-40B4-BE49-F238E27FC236}">
                <a16:creationId xmlns:a16="http://schemas.microsoft.com/office/drawing/2014/main" id="{5B34062A-C09C-D0AF-F1B5-7F62239A5BB5}"/>
              </a:ext>
            </a:extLst>
          </p:cNvPr>
          <p:cNvSpPr txBox="1">
            <a:spLocks/>
          </p:cNvSpPr>
          <p:nvPr/>
        </p:nvSpPr>
        <p:spPr>
          <a:xfrm>
            <a:off x="7600158" y="4504414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cxnSp>
        <p:nvCxnSpPr>
          <p:cNvPr id="597" name="Google Shape;615;p30">
            <a:extLst>
              <a:ext uri="{FF2B5EF4-FFF2-40B4-BE49-F238E27FC236}">
                <a16:creationId xmlns:a16="http://schemas.microsoft.com/office/drawing/2014/main" id="{8DD1FD3E-2709-115F-E4BF-161B11D1741C}"/>
              </a:ext>
            </a:extLst>
          </p:cNvPr>
          <p:cNvCxnSpPr>
            <a:cxnSpLocks/>
            <a:stCxn id="28" idx="3"/>
            <a:endCxn id="596" idx="1"/>
          </p:cNvCxnSpPr>
          <p:nvPr/>
        </p:nvCxnSpPr>
        <p:spPr>
          <a:xfrm flipV="1">
            <a:off x="3838940" y="3602121"/>
            <a:ext cx="702295" cy="53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07;p30">
            <a:extLst>
              <a:ext uri="{FF2B5EF4-FFF2-40B4-BE49-F238E27FC236}">
                <a16:creationId xmlns:a16="http://schemas.microsoft.com/office/drawing/2014/main" id="{828E031D-FB47-527E-9F6D-1B1FBD23480B}"/>
              </a:ext>
            </a:extLst>
          </p:cNvPr>
          <p:cNvSpPr txBox="1">
            <a:spLocks/>
          </p:cNvSpPr>
          <p:nvPr/>
        </p:nvSpPr>
        <p:spPr>
          <a:xfrm>
            <a:off x="218364" y="3061191"/>
            <a:ext cx="2825393" cy="9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tr-TR" dirty="0"/>
              <a:t>Tüm belgeleri hızlıca tek bir kaynaktan görebilmek ve doğruluğundan emin bir şekilde kullanabilmek</a:t>
            </a:r>
          </a:p>
          <a:p>
            <a:pPr marL="0" indent="0" algn="r"/>
            <a:endParaRPr lang="tr-TR" dirty="0"/>
          </a:p>
        </p:txBody>
      </p:sp>
      <p:grpSp>
        <p:nvGrpSpPr>
          <p:cNvPr id="24" name="Google Shape;11179;p60">
            <a:extLst>
              <a:ext uri="{FF2B5EF4-FFF2-40B4-BE49-F238E27FC236}">
                <a16:creationId xmlns:a16="http://schemas.microsoft.com/office/drawing/2014/main" id="{C18F9F72-70D1-4850-9F51-B229B11F612F}"/>
              </a:ext>
            </a:extLst>
          </p:cNvPr>
          <p:cNvGrpSpPr/>
          <p:nvPr/>
        </p:nvGrpSpPr>
        <p:grpSpPr>
          <a:xfrm>
            <a:off x="3177266" y="3357014"/>
            <a:ext cx="568786" cy="478765"/>
            <a:chOff x="7108015" y="3396505"/>
            <a:chExt cx="344883" cy="290299"/>
          </a:xfrm>
          <a:solidFill>
            <a:srgbClr val="002845"/>
          </a:solidFill>
        </p:grpSpPr>
        <p:sp>
          <p:nvSpPr>
            <p:cNvPr id="25" name="Google Shape;11180;p60">
              <a:extLst>
                <a:ext uri="{FF2B5EF4-FFF2-40B4-BE49-F238E27FC236}">
                  <a16:creationId xmlns:a16="http://schemas.microsoft.com/office/drawing/2014/main" id="{B51FF170-2EDA-35CD-38BC-5A04DAFEC270}"/>
                </a:ext>
              </a:extLst>
            </p:cNvPr>
            <p:cNvSpPr/>
            <p:nvPr/>
          </p:nvSpPr>
          <p:spPr>
            <a:xfrm>
              <a:off x="7108015" y="3396505"/>
              <a:ext cx="344883" cy="290299"/>
            </a:xfrm>
            <a:custGeom>
              <a:avLst/>
              <a:gdLst/>
              <a:ahLst/>
              <a:cxnLst/>
              <a:rect l="l" t="t" r="r" b="b"/>
              <a:pathLst>
                <a:path w="10836" h="9121" extrusionOk="0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81;p60">
              <a:extLst>
                <a:ext uri="{FF2B5EF4-FFF2-40B4-BE49-F238E27FC236}">
                  <a16:creationId xmlns:a16="http://schemas.microsoft.com/office/drawing/2014/main" id="{7AC61293-57C5-BEB8-08A3-F3603FB802F3}"/>
                </a:ext>
              </a:extLst>
            </p:cNvPr>
            <p:cNvSpPr/>
            <p:nvPr/>
          </p:nvSpPr>
          <p:spPr>
            <a:xfrm>
              <a:off x="7211104" y="3487819"/>
              <a:ext cx="139468" cy="139500"/>
            </a:xfrm>
            <a:custGeom>
              <a:avLst/>
              <a:gdLst/>
              <a:ahLst/>
              <a:cxnLst/>
              <a:rect l="l" t="t" r="r" b="b"/>
              <a:pathLst>
                <a:path w="4382" h="4383" extrusionOk="0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182;p60">
              <a:extLst>
                <a:ext uri="{FF2B5EF4-FFF2-40B4-BE49-F238E27FC236}">
                  <a16:creationId xmlns:a16="http://schemas.microsoft.com/office/drawing/2014/main" id="{F3160E9A-63A4-9EC9-47D7-CFDF5E23BC4F}"/>
                </a:ext>
              </a:extLst>
            </p:cNvPr>
            <p:cNvSpPr/>
            <p:nvPr/>
          </p:nvSpPr>
          <p:spPr>
            <a:xfrm>
              <a:off x="7180009" y="3466271"/>
              <a:ext cx="159201" cy="149685"/>
            </a:xfrm>
            <a:custGeom>
              <a:avLst/>
              <a:gdLst/>
              <a:ahLst/>
              <a:cxnLst/>
              <a:rect l="l" t="t" r="r" b="b"/>
              <a:pathLst>
                <a:path w="5002" h="4703" extrusionOk="0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83;p60">
              <a:extLst>
                <a:ext uri="{FF2B5EF4-FFF2-40B4-BE49-F238E27FC236}">
                  <a16:creationId xmlns:a16="http://schemas.microsoft.com/office/drawing/2014/main" id="{856C9D28-46EC-7D7E-9E07-18E795F7C4B4}"/>
                </a:ext>
              </a:extLst>
            </p:cNvPr>
            <p:cNvSpPr/>
            <p:nvPr/>
          </p:nvSpPr>
          <p:spPr>
            <a:xfrm>
              <a:off x="7222085" y="3499690"/>
              <a:ext cx="158819" cy="148825"/>
            </a:xfrm>
            <a:custGeom>
              <a:avLst/>
              <a:gdLst/>
              <a:ahLst/>
              <a:cxnLst/>
              <a:rect l="l" t="t" r="r" b="b"/>
              <a:pathLst>
                <a:path w="4990" h="4676" extrusionOk="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animBg="1"/>
      <p:bldP spid="28" grpId="0" animBg="1"/>
      <p:bldP spid="603" grpId="0" build="p"/>
      <p:bldP spid="605" grpId="0" build="p"/>
      <p:bldP spid="606" grpId="0" build="p"/>
      <p:bldP spid="607" grpId="0" build="p"/>
      <p:bldP spid="609" grpId="0" animBg="1"/>
      <p:bldP spid="610" grpId="0" animBg="1"/>
      <p:bldP spid="611" grpId="0" animBg="1"/>
      <p:bldP spid="612" grpId="0" animBg="1"/>
      <p:bldP spid="30" grpId="0"/>
      <p:bldP spid="6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31768" y="2300153"/>
            <a:ext cx="1201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37791" y="2877953"/>
            <a:ext cx="2338710" cy="1006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00CFCC"/>
                </a:solidFill>
              </a:rPr>
              <a:t>Sahte</a:t>
            </a:r>
            <a:r>
              <a:rPr lang="tr-TR" dirty="0"/>
              <a:t> evrak düzenlemeleri ve </a:t>
            </a:r>
            <a:r>
              <a:rPr lang="tr-TR" dirty="0">
                <a:solidFill>
                  <a:srgbClr val="E898AC"/>
                </a:solidFill>
              </a:rPr>
              <a:t>içeriği boş </a:t>
            </a:r>
            <a:r>
              <a:rPr lang="tr-TR" dirty="0"/>
              <a:t>sertifikalar günümüzün önemli problemlerinden biridir.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34320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53847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76724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4320" y="76608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747900" y="76608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76724" y="76608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034320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747899" y="1178137"/>
            <a:ext cx="5947" cy="959987"/>
          </a:xfrm>
          <a:prstGeom prst="bentConnector3">
            <a:avLst>
              <a:gd name="adj1" fmla="val -3843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476724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087020" y="52805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300828" y="159020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57769" y="87260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886578" y="887998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00188" y="88798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0B36DE38-5F77-B869-0A41-36915EF0D0D2}"/>
              </a:ext>
            </a:extLst>
          </p:cNvPr>
          <p:cNvSpPr txBox="1">
            <a:spLocks/>
          </p:cNvSpPr>
          <p:nvPr/>
        </p:nvSpPr>
        <p:spPr>
          <a:xfrm>
            <a:off x="3488271" y="2300153"/>
            <a:ext cx="13087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NE YAPTIK</a:t>
            </a:r>
          </a:p>
        </p:txBody>
      </p:sp>
      <p:sp>
        <p:nvSpPr>
          <p:cNvPr id="15" name="Google Shape;475;p27">
            <a:extLst>
              <a:ext uri="{FF2B5EF4-FFF2-40B4-BE49-F238E27FC236}">
                <a16:creationId xmlns:a16="http://schemas.microsoft.com/office/drawing/2014/main" id="{8BF5DEC6-C036-3121-FC84-9C237EC13E0D}"/>
              </a:ext>
            </a:extLst>
          </p:cNvPr>
          <p:cNvSpPr txBox="1">
            <a:spLocks/>
          </p:cNvSpPr>
          <p:nvPr/>
        </p:nvSpPr>
        <p:spPr>
          <a:xfrm>
            <a:off x="3179053" y="2877953"/>
            <a:ext cx="2536374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Düzenlenen belgelerin güvenirliğini kontrol etmek için </a:t>
            </a:r>
            <a:r>
              <a:rPr lang="tr-TR" dirty="0">
                <a:solidFill>
                  <a:srgbClr val="FF9973"/>
                </a:solidFill>
              </a:rPr>
              <a:t>2 taraflı bir doğrulama </a:t>
            </a:r>
            <a:r>
              <a:rPr lang="tr-TR" dirty="0"/>
              <a:t>tarafımızca geliştirildi.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08E7139F-B2D1-9850-83C7-41ADEE40717B}"/>
              </a:ext>
            </a:extLst>
          </p:cNvPr>
          <p:cNvSpPr txBox="1">
            <a:spLocks/>
          </p:cNvSpPr>
          <p:nvPr/>
        </p:nvSpPr>
        <p:spPr>
          <a:xfrm>
            <a:off x="6127763" y="2300153"/>
            <a:ext cx="16039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NASIL YAPTIK</a:t>
            </a:r>
          </a:p>
        </p:txBody>
      </p:sp>
      <p:sp>
        <p:nvSpPr>
          <p:cNvPr id="22" name="Google Shape;475;p27">
            <a:extLst>
              <a:ext uri="{FF2B5EF4-FFF2-40B4-BE49-F238E27FC236}">
                <a16:creationId xmlns:a16="http://schemas.microsoft.com/office/drawing/2014/main" id="{F5B49DFD-9DC9-17CA-CE10-AD46D6AB632F}"/>
              </a:ext>
            </a:extLst>
          </p:cNvPr>
          <p:cNvSpPr txBox="1">
            <a:spLocks/>
          </p:cNvSpPr>
          <p:nvPr/>
        </p:nvSpPr>
        <p:spPr>
          <a:xfrm>
            <a:off x="5878362" y="2843824"/>
            <a:ext cx="2851470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Belge düzenleyen kişi, </a:t>
            </a:r>
            <a:r>
              <a:rPr lang="tr-TR" dirty="0">
                <a:solidFill>
                  <a:srgbClr val="00CFCC"/>
                </a:solidFill>
              </a:rPr>
              <a:t>cüzdan kimliğiyle imzaladığı </a:t>
            </a:r>
            <a:r>
              <a:rPr lang="tr-TR" dirty="0"/>
              <a:t>belgeyi, alan kişinin cüzdanına göndererek </a:t>
            </a:r>
            <a:r>
              <a:rPr lang="tr-TR" dirty="0">
                <a:solidFill>
                  <a:srgbClr val="E898AC"/>
                </a:solidFill>
              </a:rPr>
              <a:t>blok zincir ağına </a:t>
            </a:r>
            <a:r>
              <a:rPr lang="tr-TR" dirty="0"/>
              <a:t>işlem olarak ekliyor. 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7DAF62FF-B5F1-D3F2-0B94-CAAACA93AE6A}"/>
              </a:ext>
            </a:extLst>
          </p:cNvPr>
          <p:cNvSpPr txBox="1">
            <a:spLocks/>
          </p:cNvSpPr>
          <p:nvPr/>
        </p:nvSpPr>
        <p:spPr>
          <a:xfrm>
            <a:off x="614174" y="4702507"/>
            <a:ext cx="8627676" cy="88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dirty="0"/>
              <a:t>*Yapılan her bir işlemler, </a:t>
            </a:r>
            <a:r>
              <a:rPr lang="tr-TR" dirty="0">
                <a:solidFill>
                  <a:srgbClr val="FF9973"/>
                </a:solidFill>
              </a:rPr>
              <a:t>Aktarım (</a:t>
            </a:r>
            <a:r>
              <a:rPr lang="tr-TR" dirty="0" err="1">
                <a:solidFill>
                  <a:srgbClr val="FF9973"/>
                </a:solidFill>
              </a:rPr>
              <a:t>Transaction</a:t>
            </a:r>
            <a:r>
              <a:rPr lang="tr-TR" dirty="0">
                <a:solidFill>
                  <a:srgbClr val="FF9973"/>
                </a:solidFill>
              </a:rPr>
              <a:t>) </a:t>
            </a:r>
            <a:r>
              <a:rPr lang="tr-TR" dirty="0" err="1">
                <a:solidFill>
                  <a:srgbClr val="FF9973"/>
                </a:solidFill>
              </a:rPr>
              <a:t>Hash</a:t>
            </a:r>
            <a:r>
              <a:rPr lang="tr-TR" dirty="0"/>
              <a:t> numarası ile herkes tarafından doğrulanabiliyor.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  <p:bldP spid="475" grpId="0" build="p"/>
      <p:bldP spid="476" grpId="0"/>
      <p:bldP spid="478" grpId="0"/>
      <p:bldP spid="480" grpId="0"/>
      <p:bldP spid="481" grpId="0" animBg="1"/>
      <p:bldP spid="482" grpId="0" animBg="1"/>
      <p:bldP spid="483" grpId="0" animBg="1"/>
      <p:bldP spid="489" grpId="0" animBg="1"/>
      <p:bldP spid="14" grpId="0"/>
      <p:bldP spid="1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92371" y="1047708"/>
            <a:ext cx="4813290" cy="2978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3259" y="113753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618186" y="121918"/>
            <a:ext cx="2887304" cy="3036051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517928" y="-116016"/>
            <a:ext cx="1100451" cy="140353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23355" y="315131"/>
            <a:ext cx="305466" cy="484485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9099" y="533557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448195" y="711258"/>
            <a:ext cx="455843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1. Aşama: </a:t>
            </a:r>
            <a:r>
              <a:rPr lang="tr-TR" sz="2000" dirty="0">
                <a:solidFill>
                  <a:srgbClr val="00CFCC"/>
                </a:solidFill>
              </a:rPr>
              <a:t>İşlemin yapıldığını doğrulama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9C740FA4-4286-5B29-D4BF-6B571B2C4EFD}"/>
              </a:ext>
            </a:extLst>
          </p:cNvPr>
          <p:cNvSpPr txBox="1">
            <a:spLocks/>
          </p:cNvSpPr>
          <p:nvPr/>
        </p:nvSpPr>
        <p:spPr>
          <a:xfrm>
            <a:off x="6260341" y="159455"/>
            <a:ext cx="2166640" cy="79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Zincirde Depolanacak Olan Veriler</a:t>
            </a:r>
          </a:p>
        </p:txBody>
      </p:sp>
      <p:grpSp>
        <p:nvGrpSpPr>
          <p:cNvPr id="40" name="Google Shape;1090;p38">
            <a:extLst>
              <a:ext uri="{FF2B5EF4-FFF2-40B4-BE49-F238E27FC236}">
                <a16:creationId xmlns:a16="http://schemas.microsoft.com/office/drawing/2014/main" id="{1A0828A7-D0EB-81D4-BF76-623A9AAB654B}"/>
              </a:ext>
            </a:extLst>
          </p:cNvPr>
          <p:cNvGrpSpPr/>
          <p:nvPr/>
        </p:nvGrpSpPr>
        <p:grpSpPr>
          <a:xfrm>
            <a:off x="6046235" y="1088975"/>
            <a:ext cx="247603" cy="246624"/>
            <a:chOff x="1372725" y="1912500"/>
            <a:chExt cx="373500" cy="373500"/>
          </a:xfrm>
        </p:grpSpPr>
        <p:sp>
          <p:nvSpPr>
            <p:cNvPr id="41" name="Google Shape;1091;p38">
              <a:extLst>
                <a:ext uri="{FF2B5EF4-FFF2-40B4-BE49-F238E27FC236}">
                  <a16:creationId xmlns:a16="http://schemas.microsoft.com/office/drawing/2014/main" id="{46E6EA37-9643-D914-DA74-8BAA80C71A96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2;p38">
              <a:extLst>
                <a:ext uri="{FF2B5EF4-FFF2-40B4-BE49-F238E27FC236}">
                  <a16:creationId xmlns:a16="http://schemas.microsoft.com/office/drawing/2014/main" id="{A7766DF3-36F0-5F8F-1151-39573F6CA7B8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90;p38">
            <a:extLst>
              <a:ext uri="{FF2B5EF4-FFF2-40B4-BE49-F238E27FC236}">
                <a16:creationId xmlns:a16="http://schemas.microsoft.com/office/drawing/2014/main" id="{CD2E60D4-49AA-770E-E2B4-9DCDFDB1259D}"/>
              </a:ext>
            </a:extLst>
          </p:cNvPr>
          <p:cNvGrpSpPr/>
          <p:nvPr/>
        </p:nvGrpSpPr>
        <p:grpSpPr>
          <a:xfrm>
            <a:off x="6052295" y="1639944"/>
            <a:ext cx="247603" cy="246624"/>
            <a:chOff x="1372725" y="1912500"/>
            <a:chExt cx="373500" cy="373500"/>
          </a:xfrm>
        </p:grpSpPr>
        <p:sp>
          <p:nvSpPr>
            <p:cNvPr id="44" name="Google Shape;1091;p38">
              <a:extLst>
                <a:ext uri="{FF2B5EF4-FFF2-40B4-BE49-F238E27FC236}">
                  <a16:creationId xmlns:a16="http://schemas.microsoft.com/office/drawing/2014/main" id="{959C2BF6-7A71-DCB1-A3BF-C915C4BF6CF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2;p38">
              <a:extLst>
                <a:ext uri="{FF2B5EF4-FFF2-40B4-BE49-F238E27FC236}">
                  <a16:creationId xmlns:a16="http://schemas.microsoft.com/office/drawing/2014/main" id="{14DED30A-3BF2-4ACA-E2B3-14DEC079F853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0;p38">
            <a:extLst>
              <a:ext uri="{FF2B5EF4-FFF2-40B4-BE49-F238E27FC236}">
                <a16:creationId xmlns:a16="http://schemas.microsoft.com/office/drawing/2014/main" id="{CF47EFE6-FD2B-7C23-FFC6-C34303030500}"/>
              </a:ext>
            </a:extLst>
          </p:cNvPr>
          <p:cNvGrpSpPr/>
          <p:nvPr/>
        </p:nvGrpSpPr>
        <p:grpSpPr>
          <a:xfrm>
            <a:off x="6052583" y="2243391"/>
            <a:ext cx="247603" cy="246624"/>
            <a:chOff x="1372725" y="1912500"/>
            <a:chExt cx="373500" cy="373500"/>
          </a:xfrm>
        </p:grpSpPr>
        <p:sp>
          <p:nvSpPr>
            <p:cNvPr id="50" name="Google Shape;1091;p38">
              <a:extLst>
                <a:ext uri="{FF2B5EF4-FFF2-40B4-BE49-F238E27FC236}">
                  <a16:creationId xmlns:a16="http://schemas.microsoft.com/office/drawing/2014/main" id="{A1165661-85BC-E0E3-B715-C83BD3CE4FA7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;p38">
              <a:extLst>
                <a:ext uri="{FF2B5EF4-FFF2-40B4-BE49-F238E27FC236}">
                  <a16:creationId xmlns:a16="http://schemas.microsoft.com/office/drawing/2014/main" id="{73A69F02-7D15-0195-18EF-DC7D4EA55142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07;p28">
            <a:extLst>
              <a:ext uri="{FF2B5EF4-FFF2-40B4-BE49-F238E27FC236}">
                <a16:creationId xmlns:a16="http://schemas.microsoft.com/office/drawing/2014/main" id="{3C772098-0784-4475-E3DA-4CFE78B99196}"/>
              </a:ext>
            </a:extLst>
          </p:cNvPr>
          <p:cNvSpPr txBox="1">
            <a:spLocks/>
          </p:cNvSpPr>
          <p:nvPr/>
        </p:nvSpPr>
        <p:spPr>
          <a:xfrm>
            <a:off x="6337195" y="909527"/>
            <a:ext cx="2095530" cy="170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3 Eşsiz Veri </a:t>
            </a:r>
            <a:r>
              <a:rPr lang="tr-TR" sz="20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Şifreli PDF </a:t>
            </a:r>
            <a:r>
              <a:rPr lang="tr-TR" sz="20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bg1">
                    <a:lumMod val="85000"/>
                  </a:schemeClr>
                </a:solidFill>
              </a:rPr>
              <a:t>Şifreli PDF IPFS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07437" y="1040847"/>
            <a:ext cx="4107974" cy="187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/>
              <a:t>Sertifikadaki 3 farklı </a:t>
            </a:r>
            <a:r>
              <a:rPr lang="tr-TR" dirty="0">
                <a:solidFill>
                  <a:srgbClr val="00CFCC"/>
                </a:solidFill>
              </a:rPr>
              <a:t>eşsiz (</a:t>
            </a:r>
            <a:r>
              <a:rPr lang="tr-TR" dirty="0" err="1">
                <a:solidFill>
                  <a:srgbClr val="00CFCC"/>
                </a:solidFill>
              </a:rPr>
              <a:t>uniqe</a:t>
            </a:r>
            <a:r>
              <a:rPr lang="tr-TR" dirty="0">
                <a:solidFill>
                  <a:srgbClr val="00CFCC"/>
                </a:solidFill>
              </a:rPr>
              <a:t>) veriyi </a:t>
            </a:r>
            <a:r>
              <a:rPr lang="tr-TR" dirty="0" err="1"/>
              <a:t>hash’leyerek</a:t>
            </a:r>
            <a:r>
              <a:rPr lang="tr-TR" dirty="0"/>
              <a:t> blok zincirde tutuyoruz. Kullanıcıdan, tarafımızca talep edilen 3 veriyi </a:t>
            </a:r>
            <a:r>
              <a:rPr lang="tr-TR" dirty="0" err="1"/>
              <a:t>hash’leyerek</a:t>
            </a:r>
            <a:r>
              <a:rPr lang="tr-TR" dirty="0"/>
              <a:t> bahsi geçen iki </a:t>
            </a:r>
            <a:r>
              <a:rPr lang="tr-TR" dirty="0" err="1"/>
              <a:t>hash’in</a:t>
            </a:r>
            <a:r>
              <a:rPr lang="tr-TR" dirty="0"/>
              <a:t> </a:t>
            </a:r>
            <a:r>
              <a:rPr lang="tr-TR" dirty="0">
                <a:solidFill>
                  <a:srgbClr val="E898AC"/>
                </a:solidFill>
              </a:rPr>
              <a:t>eşleşip eşleşmediğini </a:t>
            </a:r>
            <a:r>
              <a:rPr lang="tr-TR" dirty="0"/>
              <a:t>kontrol ediyoruz.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421023" y="180003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169323" y="1976652"/>
            <a:ext cx="1027482" cy="2269245"/>
            <a:chOff x="4987800" y="-64350"/>
            <a:chExt cx="1244700" cy="2914922"/>
          </a:xfrm>
        </p:grpSpPr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 flipV="1">
            <a:off x="4233333" y="621291"/>
            <a:ext cx="3930850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4302030" y="729924"/>
            <a:ext cx="3862153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2. Aşama: </a:t>
            </a:r>
            <a:r>
              <a:rPr lang="tr-TR" sz="2000" dirty="0">
                <a:solidFill>
                  <a:srgbClr val="E898AC"/>
                </a:solidFill>
              </a:rPr>
              <a:t>İşlemin içeriği doğrulama</a:t>
            </a:r>
          </a:p>
        </p:txBody>
      </p:sp>
      <p:grpSp>
        <p:nvGrpSpPr>
          <p:cNvPr id="4" name="Google Shape;10943;p60">
            <a:extLst>
              <a:ext uri="{FF2B5EF4-FFF2-40B4-BE49-F238E27FC236}">
                <a16:creationId xmlns:a16="http://schemas.microsoft.com/office/drawing/2014/main" id="{2F3DE066-0FD7-389F-F073-8671E9FC5C69}"/>
              </a:ext>
            </a:extLst>
          </p:cNvPr>
          <p:cNvGrpSpPr/>
          <p:nvPr/>
        </p:nvGrpSpPr>
        <p:grpSpPr>
          <a:xfrm>
            <a:off x="254122" y="309727"/>
            <a:ext cx="2394284" cy="1936873"/>
            <a:chOff x="1278299" y="2439293"/>
            <a:chExt cx="410829" cy="332343"/>
          </a:xfrm>
          <a:solidFill>
            <a:srgbClr val="E898AC"/>
          </a:solidFill>
        </p:grpSpPr>
        <p:sp>
          <p:nvSpPr>
            <p:cNvPr id="5" name="Google Shape;10944;p60">
              <a:extLst>
                <a:ext uri="{FF2B5EF4-FFF2-40B4-BE49-F238E27FC236}">
                  <a16:creationId xmlns:a16="http://schemas.microsoft.com/office/drawing/2014/main" id="{6E41C00A-0E4E-E6C7-03B3-DEE07C6E8688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0945;p60">
              <a:extLst>
                <a:ext uri="{FF2B5EF4-FFF2-40B4-BE49-F238E27FC236}">
                  <a16:creationId xmlns:a16="http://schemas.microsoft.com/office/drawing/2014/main" id="{6157164F-ECC4-CB51-9C5B-0FE9303730F2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0946;p60">
              <a:extLst>
                <a:ext uri="{FF2B5EF4-FFF2-40B4-BE49-F238E27FC236}">
                  <a16:creationId xmlns:a16="http://schemas.microsoft.com/office/drawing/2014/main" id="{B24AC954-02BE-A7DB-916E-B0C462437BCD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947;p60">
              <a:extLst>
                <a:ext uri="{FF2B5EF4-FFF2-40B4-BE49-F238E27FC236}">
                  <a16:creationId xmlns:a16="http://schemas.microsoft.com/office/drawing/2014/main" id="{FB1CBAF6-1979-2CE4-D7FB-0E3270462C19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948;p60">
              <a:extLst>
                <a:ext uri="{FF2B5EF4-FFF2-40B4-BE49-F238E27FC236}">
                  <a16:creationId xmlns:a16="http://schemas.microsoft.com/office/drawing/2014/main" id="{2DB0A403-AD27-8B9E-33D5-F9CE6432CCA8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949;p60">
              <a:extLst>
                <a:ext uri="{FF2B5EF4-FFF2-40B4-BE49-F238E27FC236}">
                  <a16:creationId xmlns:a16="http://schemas.microsoft.com/office/drawing/2014/main" id="{7C928E8B-7D75-0C42-1E5F-3D0A3CF456E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950;p60">
              <a:extLst>
                <a:ext uri="{FF2B5EF4-FFF2-40B4-BE49-F238E27FC236}">
                  <a16:creationId xmlns:a16="http://schemas.microsoft.com/office/drawing/2014/main" id="{3F593F03-820E-7B4A-2971-18758B0EADA6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0951;p60">
              <a:extLst>
                <a:ext uri="{FF2B5EF4-FFF2-40B4-BE49-F238E27FC236}">
                  <a16:creationId xmlns:a16="http://schemas.microsoft.com/office/drawing/2014/main" id="{2DA4178D-8FE6-5BA3-E78A-2F0D21456452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oogle Shape;9859;p58">
            <a:extLst>
              <a:ext uri="{FF2B5EF4-FFF2-40B4-BE49-F238E27FC236}">
                <a16:creationId xmlns:a16="http://schemas.microsoft.com/office/drawing/2014/main" id="{3EBF311A-3309-FE74-418F-6C65D1076C24}"/>
              </a:ext>
            </a:extLst>
          </p:cNvPr>
          <p:cNvGrpSpPr/>
          <p:nvPr/>
        </p:nvGrpSpPr>
        <p:grpSpPr>
          <a:xfrm>
            <a:off x="449835" y="2875779"/>
            <a:ext cx="1459373" cy="1395180"/>
            <a:chOff x="7441465" y="2302860"/>
            <a:chExt cx="342192" cy="327140"/>
          </a:xfrm>
          <a:solidFill>
            <a:schemeClr val="bg1">
              <a:lumMod val="85000"/>
            </a:schemeClr>
          </a:solidFill>
        </p:grpSpPr>
        <p:sp>
          <p:nvSpPr>
            <p:cNvPr id="14" name="Google Shape;9860;p58">
              <a:extLst>
                <a:ext uri="{FF2B5EF4-FFF2-40B4-BE49-F238E27FC236}">
                  <a16:creationId xmlns:a16="http://schemas.microsoft.com/office/drawing/2014/main" id="{23448FA9-15B6-6C51-03B1-B1D9EE89840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1;p58">
              <a:extLst>
                <a:ext uri="{FF2B5EF4-FFF2-40B4-BE49-F238E27FC236}">
                  <a16:creationId xmlns:a16="http://schemas.microsoft.com/office/drawing/2014/main" id="{0E27E563-5520-AA0D-9DC1-2B309A744F44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61;p47">
            <a:extLst>
              <a:ext uri="{FF2B5EF4-FFF2-40B4-BE49-F238E27FC236}">
                <a16:creationId xmlns:a16="http://schemas.microsoft.com/office/drawing/2014/main" id="{CB9FC622-BEB8-D8B2-F75F-F15137DA8168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21" name="Google Shape;506;p28">
            <a:extLst>
              <a:ext uri="{FF2B5EF4-FFF2-40B4-BE49-F238E27FC236}">
                <a16:creationId xmlns:a16="http://schemas.microsoft.com/office/drawing/2014/main" id="{CF6052AA-D878-EC4B-436D-462E70B8BBF9}"/>
              </a:ext>
            </a:extLst>
          </p:cNvPr>
          <p:cNvSpPr txBox="1">
            <a:spLocks/>
          </p:cNvSpPr>
          <p:nvPr/>
        </p:nvSpPr>
        <p:spPr>
          <a:xfrm>
            <a:off x="5147013" y="2757889"/>
            <a:ext cx="3125335" cy="156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tr-TR" dirty="0">
                <a:solidFill>
                  <a:srgbClr val="F64975"/>
                </a:solidFill>
              </a:rPr>
              <a:t>Bu 3 veri: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TC Kimlik No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Kimin tarafından verildiği 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Ne zaman verildiği</a:t>
            </a:r>
          </a:p>
        </p:txBody>
      </p:sp>
      <p:sp>
        <p:nvSpPr>
          <p:cNvPr id="28" name="Google Shape;670;p31">
            <a:extLst>
              <a:ext uri="{FF2B5EF4-FFF2-40B4-BE49-F238E27FC236}">
                <a16:creationId xmlns:a16="http://schemas.microsoft.com/office/drawing/2014/main" id="{1BEAC9A4-033B-FBD8-7297-BB475AC6D023}"/>
              </a:ext>
            </a:extLst>
          </p:cNvPr>
          <p:cNvSpPr/>
          <p:nvPr/>
        </p:nvSpPr>
        <p:spPr>
          <a:xfrm>
            <a:off x="740664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670;p31">
            <a:extLst>
              <a:ext uri="{FF2B5EF4-FFF2-40B4-BE49-F238E27FC236}">
                <a16:creationId xmlns:a16="http://schemas.microsoft.com/office/drawing/2014/main" id="{1B0A5111-F71A-971D-A322-5275352B8106}"/>
              </a:ext>
            </a:extLst>
          </p:cNvPr>
          <p:cNvSpPr/>
          <p:nvPr/>
        </p:nvSpPr>
        <p:spPr>
          <a:xfrm>
            <a:off x="1127897" y="1099030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670;p31">
            <a:extLst>
              <a:ext uri="{FF2B5EF4-FFF2-40B4-BE49-F238E27FC236}">
                <a16:creationId xmlns:a16="http://schemas.microsoft.com/office/drawing/2014/main" id="{09386AF4-FD85-CAF0-6B4F-A62E2699A6CC}"/>
              </a:ext>
            </a:extLst>
          </p:cNvPr>
          <p:cNvSpPr/>
          <p:nvPr/>
        </p:nvSpPr>
        <p:spPr>
          <a:xfrm>
            <a:off x="1635549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0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0" y="3667691"/>
            <a:ext cx="2951401" cy="1395628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6" name="Google Shape;8534;p54">
            <a:extLst>
              <a:ext uri="{FF2B5EF4-FFF2-40B4-BE49-F238E27FC236}">
                <a16:creationId xmlns:a16="http://schemas.microsoft.com/office/drawing/2014/main" id="{67A7853B-FEA4-6299-95A7-4C07492DB660}"/>
              </a:ext>
            </a:extLst>
          </p:cNvPr>
          <p:cNvGrpSpPr/>
          <p:nvPr/>
        </p:nvGrpSpPr>
        <p:grpSpPr>
          <a:xfrm rot="20047132">
            <a:off x="-736992" y="2626124"/>
            <a:ext cx="11120204" cy="3617134"/>
            <a:chOff x="6796238" y="3311904"/>
            <a:chExt cx="1630319" cy="523650"/>
          </a:xfrm>
        </p:grpSpPr>
        <p:cxnSp>
          <p:nvCxnSpPr>
            <p:cNvPr id="17" name="Google Shape;8535;p54">
              <a:extLst>
                <a:ext uri="{FF2B5EF4-FFF2-40B4-BE49-F238E27FC236}">
                  <a16:creationId xmlns:a16="http://schemas.microsoft.com/office/drawing/2014/main" id="{799322A3-5F1E-9748-C314-6005C3940062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21" name="Google Shape;8539;p54">
              <a:extLst>
                <a:ext uri="{FF2B5EF4-FFF2-40B4-BE49-F238E27FC236}">
                  <a16:creationId xmlns:a16="http://schemas.microsoft.com/office/drawing/2014/main" id="{55B14CAB-7C9D-B7B6-9BF4-A5521137F559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22" name="Google Shape;8540;p54">
                <a:extLst>
                  <a:ext uri="{FF2B5EF4-FFF2-40B4-BE49-F238E27FC236}">
                    <a16:creationId xmlns:a16="http://schemas.microsoft.com/office/drawing/2014/main" id="{1D660975-4D72-D5BC-78FE-310F7AB02BF5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541;p54">
                <a:extLst>
                  <a:ext uri="{FF2B5EF4-FFF2-40B4-BE49-F238E27FC236}">
                    <a16:creationId xmlns:a16="http://schemas.microsoft.com/office/drawing/2014/main" id="{0892158D-1475-C625-E87A-58E4148922C7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542;p54">
                <a:extLst>
                  <a:ext uri="{FF2B5EF4-FFF2-40B4-BE49-F238E27FC236}">
                    <a16:creationId xmlns:a16="http://schemas.microsoft.com/office/drawing/2014/main" id="{759C9EE6-63D2-5064-208B-79F44DFAA0C8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96397" y="1185812"/>
            <a:ext cx="5009792" cy="129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/>
              <a:t>Eğer bundan önceki 2 güvenlik aşaması kötü niyetli biri tarafından aşılırsa ,PDF </a:t>
            </a:r>
            <a:r>
              <a:rPr lang="tr-TR" dirty="0" err="1"/>
              <a:t>Dosyasları</a:t>
            </a:r>
            <a:r>
              <a:rPr lang="tr-TR" dirty="0"/>
              <a:t> ; belge sahibinin </a:t>
            </a:r>
            <a:r>
              <a:rPr lang="tr-TR" dirty="0">
                <a:solidFill>
                  <a:srgbClr val="00CFCC"/>
                </a:solidFill>
              </a:rPr>
              <a:t>Açık anahtarı </a:t>
            </a:r>
            <a:r>
              <a:rPr lang="tr-TR" dirty="0"/>
              <a:t>(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Key’i</a:t>
            </a:r>
            <a:r>
              <a:rPr lang="tr-TR" dirty="0"/>
              <a:t>) ile şifrelenecektir. 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96397" y="198412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302237" y="632748"/>
            <a:ext cx="4745565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281332" y="795917"/>
            <a:ext cx="4945761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3. Aşama: </a:t>
            </a:r>
            <a:r>
              <a:rPr lang="tr-TR" sz="2000" dirty="0">
                <a:solidFill>
                  <a:srgbClr val="00CFCC"/>
                </a:solidFill>
              </a:rPr>
              <a:t>PDF Dosyasını Şifreleyerek Depolama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25" name="Google Shape;506;p28">
            <a:extLst>
              <a:ext uri="{FF2B5EF4-FFF2-40B4-BE49-F238E27FC236}">
                <a16:creationId xmlns:a16="http://schemas.microsoft.com/office/drawing/2014/main" id="{DFA5AAF2-1FEA-4346-6FD8-3EF5CD0C8D4A}"/>
              </a:ext>
            </a:extLst>
          </p:cNvPr>
          <p:cNvSpPr txBox="1">
            <a:spLocks/>
          </p:cNvSpPr>
          <p:nvPr/>
        </p:nvSpPr>
        <p:spPr>
          <a:xfrm>
            <a:off x="54703" y="4626713"/>
            <a:ext cx="6755529" cy="61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buFont typeface="Maven Pro"/>
              <a:buNone/>
            </a:pPr>
            <a:r>
              <a:rPr lang="tr-TR" dirty="0"/>
              <a:t>*Bahsedilen PDF belgeleri </a:t>
            </a:r>
            <a:r>
              <a:rPr lang="tr-TR" dirty="0">
                <a:solidFill>
                  <a:srgbClr val="FF9973"/>
                </a:solidFill>
              </a:rPr>
              <a:t>IPFS</a:t>
            </a:r>
            <a:r>
              <a:rPr lang="tr-TR" dirty="0"/>
              <a:t> üzerinde depolanmaktadır.</a:t>
            </a:r>
          </a:p>
        </p:txBody>
      </p:sp>
    </p:spTree>
    <p:extLst>
      <p:ext uri="{BB962C8B-B14F-4D97-AF65-F5344CB8AC3E}">
        <p14:creationId xmlns:p14="http://schemas.microsoft.com/office/powerpoint/2010/main" val="13787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>
            <a:cxnSpLocks/>
            <a:endCxn id="1102" idx="0"/>
          </p:cNvCxnSpPr>
          <p:nvPr/>
        </p:nvCxnSpPr>
        <p:spPr>
          <a:xfrm>
            <a:off x="1365929" y="1738901"/>
            <a:ext cx="2672" cy="5217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>
            <a:cxnSpLocks/>
            <a:stCxn id="1094" idx="4"/>
            <a:endCxn id="1106" idx="0"/>
          </p:cNvCxnSpPr>
          <p:nvPr/>
        </p:nvCxnSpPr>
        <p:spPr>
          <a:xfrm flipH="1">
            <a:off x="3297601" y="1851299"/>
            <a:ext cx="1971" cy="41511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421367" y="179806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07969" y="1814336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Genel Değerlendirme</a:t>
            </a:r>
            <a:endParaRPr dirty="0"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839571" y="1752213"/>
            <a:ext cx="746485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177896" y="1565463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112834" y="1569149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234629" y="1565463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28570" y="1605366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427951" y="226068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00CFCC"/>
                </a:solidFill>
              </a:rPr>
              <a:t>Avantajlar</a:t>
            </a:r>
            <a:endParaRPr sz="1800" dirty="0">
              <a:solidFill>
                <a:srgbClr val="00CFCC"/>
              </a:solidFill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594593" y="2926308"/>
            <a:ext cx="1714658" cy="116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400" dirty="0"/>
              <a:t>Blok Zincir’de yayımlanan bilgiler değiştirilemez, güvenilir ve hızlıca doğrulanabilir.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674658" y="229805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64975"/>
                </a:solidFill>
              </a:rPr>
              <a:t>Zorluklar</a:t>
            </a:r>
            <a:endParaRPr sz="1800" dirty="0">
              <a:solidFill>
                <a:srgbClr val="F64975"/>
              </a:solidFill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23187" y="2850241"/>
            <a:ext cx="2345121" cy="224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/>
              <a:t>Blok Zincir teknolojisi kurumlar tarafından yeni yeni benimsendiği için herkes tarafından kabul edilen bazı standartları içermemektedir.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356951" y="226641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E898AC"/>
                </a:solidFill>
              </a:rPr>
              <a:t>Dezavantajlar</a:t>
            </a:r>
            <a:endParaRPr sz="1800" dirty="0">
              <a:solidFill>
                <a:srgbClr val="E898AC"/>
              </a:solidFill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286056" y="2848693"/>
            <a:ext cx="2109900" cy="125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/>
              <a:t>Açık (</a:t>
            </a:r>
            <a:r>
              <a:rPr lang="tr-TR" sz="1400" dirty="0" err="1"/>
              <a:t>Public</a:t>
            </a:r>
            <a:r>
              <a:rPr lang="tr-TR" sz="1400" dirty="0"/>
              <a:t>) Adreslerin Doğrulanabilmesi Kurumlar ve Cüzdan Adreslerini eşleştiren otorite gerekmektedir.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487768" y="226943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9973"/>
                </a:solidFill>
              </a:rPr>
              <a:t>Fırsatlar</a:t>
            </a:r>
            <a:endParaRPr sz="1800" dirty="0">
              <a:solidFill>
                <a:srgbClr val="FF9973"/>
              </a:solidFill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413287" y="2988588"/>
            <a:ext cx="2109900" cy="903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Her türlü belge üretme ve doğrulama sistemi için uyarlanabilir ve güvenilir çözümdür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27133" y="109181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2"/>
                </a:solidFill>
              </a:rPr>
              <a:t>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54401" y="1060971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1"/>
                </a:solidFill>
              </a:rPr>
              <a:t>D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90341" y="104868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3"/>
                </a:solidFill>
              </a:rPr>
              <a:t>F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964769" y="1103857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4"/>
                </a:solidFill>
              </a:rPr>
              <a:t>Z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8" name="Google Shape;1361;p47">
            <a:extLst>
              <a:ext uri="{FF2B5EF4-FFF2-40B4-BE49-F238E27FC236}">
                <a16:creationId xmlns:a16="http://schemas.microsoft.com/office/drawing/2014/main" id="{6F0EF19F-0EE7-43FB-6281-A2217794603C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" grpId="0"/>
      <p:bldP spid="1103" grpId="0" build="p"/>
      <p:bldP spid="1104" grpId="0"/>
      <p:bldP spid="1105" grpId="0" build="p"/>
      <p:bldP spid="1106" grpId="0"/>
      <p:bldP spid="1107" grpId="0" build="p"/>
      <p:bldP spid="1108" grpId="0"/>
      <p:bldP spid="1109" grpId="0" build="p"/>
      <p:bldP spid="1110" grpId="0"/>
      <p:bldP spid="1111" grpId="0"/>
      <p:bldP spid="1112" grpId="0"/>
      <p:bldP spid="1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FE14836-6FC5-2BFC-1172-78F3492280CD}"/>
              </a:ext>
            </a:extLst>
          </p:cNvPr>
          <p:cNvSpPr/>
          <p:nvPr/>
        </p:nvSpPr>
        <p:spPr>
          <a:xfrm>
            <a:off x="2040340" y="3800901"/>
            <a:ext cx="4618660" cy="92122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39945" y="564190"/>
            <a:ext cx="461866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Teşekkürler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41211" y="4059959"/>
            <a:ext cx="3564177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rgbClr val="00CFCC"/>
                </a:solidFill>
                <a:latin typeface="Corbel Light" panose="020B0303020204020204" pitchFamily="34" charset="0"/>
              </a:rPr>
              <a:t>linktr.ee/tobbetublockchain</a:t>
            </a:r>
            <a:endParaRPr sz="2400" b="1" dirty="0">
              <a:solidFill>
                <a:srgbClr val="00CFCC"/>
              </a:solidFill>
              <a:latin typeface="Corbel Light" panose="020B0303020204020204" pitchFamily="34" charset="0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011243" y="-64012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377208" y="174809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221258" y="174809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5065308" y="174809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508290" y="1879182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167031" y="187916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336864" y="1879171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361;p47">
            <a:extLst>
              <a:ext uri="{FF2B5EF4-FFF2-40B4-BE49-F238E27FC236}">
                <a16:creationId xmlns:a16="http://schemas.microsoft.com/office/drawing/2014/main" id="{437635C0-ADD5-1E01-BD76-630ABCBAB94D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829F9B-3917-52FC-C124-CC1F777D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92" y="2762543"/>
            <a:ext cx="1284016" cy="128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" grpId="0"/>
      <p:bldP spid="1362" grpId="0" build="p"/>
      <p:bldP spid="1371" grpId="0" animBg="1"/>
      <p:bldP spid="1372" grpId="0" animBg="1"/>
      <p:bldP spid="1373" grpId="0" animBg="1"/>
      <p:bldP spid="1378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Office PowerPoint</Application>
  <PresentationFormat>Ekran Gösterisi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Share Tech</vt:lpstr>
      <vt:lpstr>Advent Pro SemiBold</vt:lpstr>
      <vt:lpstr>Fira Sans Condensed Medium</vt:lpstr>
      <vt:lpstr>Fira Sans Extra Condensed Medium</vt:lpstr>
      <vt:lpstr>Maven Pro</vt:lpstr>
      <vt:lpstr>Corbel Light</vt:lpstr>
      <vt:lpstr>Data Science Consulting by Slidesgo</vt:lpstr>
      <vt:lpstr> NITELIKLI BELGE  TAPUSU</vt:lpstr>
      <vt:lpstr>Hedeflediklerimiz</vt:lpstr>
      <vt:lpstr>PROBLEM</vt:lpstr>
      <vt:lpstr>NASIL YAPTIK</vt:lpstr>
      <vt:lpstr>NASIL YAPTIK</vt:lpstr>
      <vt:lpstr>NASIL YAPTIK</vt:lpstr>
      <vt:lpstr>Genel Değerlendirme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NITELIKLI BELGE  TAPUSU</dc:title>
  <cp:lastModifiedBy>Harun Serkan Metin</cp:lastModifiedBy>
  <cp:revision>28</cp:revision>
  <dcterms:modified xsi:type="dcterms:W3CDTF">2022-11-13T08:11:34Z</dcterms:modified>
</cp:coreProperties>
</file>