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72" r:id="rId3"/>
    <p:sldId id="258" r:id="rId4"/>
    <p:sldId id="259" r:id="rId5"/>
    <p:sldId id="297" r:id="rId6"/>
    <p:sldId id="261" r:id="rId7"/>
    <p:sldId id="278" r:id="rId8"/>
  </p:sldIdLst>
  <p:sldSz cx="9144000" cy="5143500" type="screen16x9"/>
  <p:notesSz cx="6858000" cy="9144000"/>
  <p:embeddedFontLst>
    <p:embeddedFont>
      <p:font typeface="Advent Pro SemiBold" panose="020B0604020202020204" charset="-94"/>
      <p:regular r:id="rId10"/>
      <p:bold r:id="rId11"/>
    </p:embeddedFont>
    <p:embeddedFont>
      <p:font typeface="Corbel Light" panose="020B0303020204020204" pitchFamily="34" charset="0"/>
      <p:regular r:id="rId12"/>
      <p:italic r:id="rId13"/>
    </p:embeddedFont>
    <p:embeddedFont>
      <p:font typeface="Fira Sans Condensed Medium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aven Pro" panose="020B0604020202020204" charset="-94"/>
      <p:regular r:id="rId22"/>
      <p:bold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FF9973"/>
    <a:srgbClr val="E898AC"/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68F21-4D6E-4107-AB4D-189A1AEAD7E8}">
  <a:tblStyle styleId="{37468F21-4D6E-4107-AB4D-189A1AEAD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2" autoAdjust="0"/>
  </p:normalViewPr>
  <p:slideViewPr>
    <p:cSldViewPr snapToGrid="0">
      <p:cViewPr varScale="1">
        <p:scale>
          <a:sx n="140" d="100"/>
          <a:sy n="140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6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3" r:id="rId5"/>
    <p:sldLayoutId id="2147483664" r:id="rId6"/>
    <p:sldLayoutId id="2147483665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46882" y="28030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/>
              <a:t>BELGE</a:t>
            </a:r>
            <a:r>
              <a:rPr lang="en" sz="3200" dirty="0"/>
              <a:t> </a:t>
            </a:r>
            <a:r>
              <a:rPr lang="tr-TR" sz="3200" dirty="0">
                <a:solidFill>
                  <a:schemeClr val="accent2"/>
                </a:solidFill>
              </a:rPr>
              <a:t>ÜRETME</a:t>
            </a:r>
            <a:r>
              <a:rPr lang="en" sz="3200" dirty="0"/>
              <a:t> </a:t>
            </a:r>
            <a:r>
              <a:rPr lang="tr-TR" sz="3200" dirty="0"/>
              <a:t>VE </a:t>
            </a:r>
            <a:r>
              <a:rPr lang="tr-TR" sz="3200" dirty="0">
                <a:solidFill>
                  <a:schemeClr val="accent2"/>
                </a:solidFill>
              </a:rPr>
              <a:t>DOGRULAMA</a:t>
            </a:r>
            <a:endParaRPr sz="32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62150" y="764986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-TR" sz="6600" dirty="0"/>
            </a:br>
            <a:r>
              <a:rPr lang="tr-TR" sz="6600" dirty="0">
                <a:solidFill>
                  <a:schemeClr val="accent2"/>
                </a:solidFill>
              </a:rPr>
              <a:t>N</a:t>
            </a:r>
            <a:r>
              <a:rPr lang="tr-TR" sz="6600" dirty="0"/>
              <a:t>ITELIKLI </a:t>
            </a:r>
            <a:r>
              <a:rPr lang="tr-TR" sz="6600" dirty="0">
                <a:solidFill>
                  <a:schemeClr val="accent2"/>
                </a:solidFill>
              </a:rPr>
              <a:t>B</a:t>
            </a:r>
            <a:r>
              <a:rPr lang="tr-TR" sz="6600" dirty="0"/>
              <a:t>ELGE  </a:t>
            </a:r>
            <a:r>
              <a:rPr lang="tr-TR" sz="6600" dirty="0">
                <a:solidFill>
                  <a:schemeClr val="accent2"/>
                </a:solidFill>
              </a:rPr>
              <a:t>T</a:t>
            </a:r>
            <a:r>
              <a:rPr lang="tr-TR" sz="6600" dirty="0"/>
              <a:t>APUSU</a:t>
            </a:r>
            <a:endParaRPr sz="66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1;p47">
            <a:extLst>
              <a:ext uri="{FF2B5EF4-FFF2-40B4-BE49-F238E27FC236}">
                <a16:creationId xmlns:a16="http://schemas.microsoft.com/office/drawing/2014/main" id="{70E6158C-FB7F-1E0A-FC47-A77B2E54CA91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293713" y="254868"/>
            <a:ext cx="639710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Bizi Harekete Geçiren Sorunlar</a:t>
            </a:r>
            <a:endParaRPr sz="3000" dirty="0"/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301137" y="1158272"/>
            <a:ext cx="2543955" cy="719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Photoshop ve dijital araçlara artan erişim, sahte sertifika ve belgeleri de artırmıştır. </a:t>
            </a:r>
            <a:endParaRPr dirty="0"/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4850329" y="4203726"/>
            <a:ext cx="2464112" cy="796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Kapsamlı bir arka plan doğrulaması hem maliyetli hem de zaman alıcıdır. </a:t>
            </a:r>
            <a:endParaRPr dirty="0"/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0" y="3379564"/>
            <a:ext cx="306161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Özgeçmişlere ve LinkedIn profillerine güvenilirlik azalmıştır</a:t>
            </a:r>
            <a:endParaRPr dirty="0"/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5852485" y="1608682"/>
            <a:ext cx="3038312" cy="82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Sahtecilik vakaları her ay artıyor ve belgenin/sertifikanın gerçekliğini bilmek için bir sistem yok.</a:t>
            </a:r>
            <a:endParaRPr dirty="0"/>
          </a:p>
        </p:txBody>
      </p:sp>
      <p:sp>
        <p:nvSpPr>
          <p:cNvPr id="1148" name="Google Shape;1148;p41"/>
          <p:cNvSpPr/>
          <p:nvPr/>
        </p:nvSpPr>
        <p:spPr>
          <a:xfrm>
            <a:off x="2789042" y="1284784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2970684" y="1474086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079074" y="1661982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282089" y="1850347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2786605" y="1285117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2970686" y="1474033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159623" y="1662822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350989" y="1854296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>
            <a:cxnSpLocks/>
            <a:stCxn id="1141" idx="2"/>
            <a:endCxn id="1155" idx="1"/>
          </p:cNvCxnSpPr>
          <p:nvPr/>
        </p:nvCxnSpPr>
        <p:spPr>
          <a:xfrm>
            <a:off x="1573115" y="1877859"/>
            <a:ext cx="1796570" cy="68599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>
            <a:cxnSpLocks/>
            <a:stCxn id="1145" idx="0"/>
          </p:cNvCxnSpPr>
          <p:nvPr/>
        </p:nvCxnSpPr>
        <p:spPr>
          <a:xfrm flipV="1">
            <a:off x="1530809" y="3071367"/>
            <a:ext cx="1733823" cy="308197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>
            <a:cxnSpLocks/>
            <a:stCxn id="1147" idx="2"/>
          </p:cNvCxnSpPr>
          <p:nvPr/>
        </p:nvCxnSpPr>
        <p:spPr>
          <a:xfrm flipH="1">
            <a:off x="5199193" y="2432615"/>
            <a:ext cx="2172448" cy="87014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>
            <a:cxnSpLocks/>
          </p:cNvCxnSpPr>
          <p:nvPr/>
        </p:nvCxnSpPr>
        <p:spPr>
          <a:xfrm flipH="1" flipV="1">
            <a:off x="5010604" y="3808364"/>
            <a:ext cx="867158" cy="38297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8" name="Google Shape;11602;p61">
            <a:extLst>
              <a:ext uri="{FF2B5EF4-FFF2-40B4-BE49-F238E27FC236}">
                <a16:creationId xmlns:a16="http://schemas.microsoft.com/office/drawing/2014/main" id="{33F9175A-4A9C-0869-D0C5-602509B850ED}"/>
              </a:ext>
            </a:extLst>
          </p:cNvPr>
          <p:cNvGrpSpPr/>
          <p:nvPr/>
        </p:nvGrpSpPr>
        <p:grpSpPr>
          <a:xfrm>
            <a:off x="3702158" y="1992573"/>
            <a:ext cx="983456" cy="1272640"/>
            <a:chOff x="3119678" y="3360146"/>
            <a:chExt cx="269343" cy="348543"/>
          </a:xfrm>
          <a:solidFill>
            <a:schemeClr val="bg1"/>
          </a:solidFill>
        </p:grpSpPr>
        <p:sp>
          <p:nvSpPr>
            <p:cNvPr id="39" name="Google Shape;11603;p61">
              <a:extLst>
                <a:ext uri="{FF2B5EF4-FFF2-40B4-BE49-F238E27FC236}">
                  <a16:creationId xmlns:a16="http://schemas.microsoft.com/office/drawing/2014/main" id="{036AF607-6C94-39F3-F20D-B2C62A0125FD}"/>
                </a:ext>
              </a:extLst>
            </p:cNvPr>
            <p:cNvSpPr/>
            <p:nvPr/>
          </p:nvSpPr>
          <p:spPr>
            <a:xfrm>
              <a:off x="3268289" y="3498271"/>
              <a:ext cx="43782" cy="46728"/>
            </a:xfrm>
            <a:custGeom>
              <a:avLst/>
              <a:gdLst/>
              <a:ahLst/>
              <a:cxnLst/>
              <a:rect l="l" t="t" r="r" b="b"/>
              <a:pathLst>
                <a:path w="1382" h="1475" extrusionOk="0">
                  <a:moveTo>
                    <a:pt x="196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64"/>
                    <a:pt x="36" y="272"/>
                    <a:pt x="119" y="319"/>
                  </a:cubicBezTo>
                  <a:cubicBezTo>
                    <a:pt x="584" y="557"/>
                    <a:pt x="905" y="926"/>
                    <a:pt x="1048" y="1355"/>
                  </a:cubicBezTo>
                  <a:cubicBezTo>
                    <a:pt x="1060" y="1438"/>
                    <a:pt x="1131" y="1474"/>
                    <a:pt x="1191" y="1474"/>
                  </a:cubicBezTo>
                  <a:cubicBezTo>
                    <a:pt x="1203" y="1474"/>
                    <a:pt x="1227" y="1474"/>
                    <a:pt x="1239" y="1462"/>
                  </a:cubicBezTo>
                  <a:cubicBezTo>
                    <a:pt x="1322" y="1415"/>
                    <a:pt x="1381" y="1331"/>
                    <a:pt x="1358" y="1236"/>
                  </a:cubicBezTo>
                  <a:cubicBezTo>
                    <a:pt x="1191" y="736"/>
                    <a:pt x="810" y="284"/>
                    <a:pt x="274" y="22"/>
                  </a:cubicBezTo>
                  <a:cubicBezTo>
                    <a:pt x="249" y="7"/>
                    <a:pt x="222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04;p61">
              <a:extLst>
                <a:ext uri="{FF2B5EF4-FFF2-40B4-BE49-F238E27FC236}">
                  <a16:creationId xmlns:a16="http://schemas.microsoft.com/office/drawing/2014/main" id="{8EB90BC4-CF1D-D75B-CDFD-1D43F2DB89CC}"/>
                </a:ext>
              </a:extLst>
            </p:cNvPr>
            <p:cNvSpPr/>
            <p:nvPr/>
          </p:nvSpPr>
          <p:spPr>
            <a:xfrm>
              <a:off x="3147208" y="3475176"/>
              <a:ext cx="214664" cy="233513"/>
            </a:xfrm>
            <a:custGeom>
              <a:avLst/>
              <a:gdLst/>
              <a:ahLst/>
              <a:cxnLst/>
              <a:rect l="l" t="t" r="r" b="b"/>
              <a:pathLst>
                <a:path w="6776" h="7371" extrusionOk="0">
                  <a:moveTo>
                    <a:pt x="3537" y="4608"/>
                  </a:moveTo>
                  <a:lnTo>
                    <a:pt x="3537" y="4989"/>
                  </a:lnTo>
                  <a:lnTo>
                    <a:pt x="3179" y="4989"/>
                  </a:lnTo>
                  <a:lnTo>
                    <a:pt x="3179" y="4608"/>
                  </a:lnTo>
                  <a:cubicBezTo>
                    <a:pt x="3239" y="4620"/>
                    <a:pt x="3298" y="4620"/>
                    <a:pt x="3358" y="4620"/>
                  </a:cubicBezTo>
                  <a:cubicBezTo>
                    <a:pt x="3417" y="4620"/>
                    <a:pt x="3477" y="4620"/>
                    <a:pt x="3537" y="4608"/>
                  </a:cubicBezTo>
                  <a:close/>
                  <a:moveTo>
                    <a:pt x="5977" y="5299"/>
                  </a:moveTo>
                  <a:lnTo>
                    <a:pt x="5977" y="5763"/>
                  </a:lnTo>
                  <a:lnTo>
                    <a:pt x="798" y="5763"/>
                  </a:lnTo>
                  <a:lnTo>
                    <a:pt x="798" y="5299"/>
                  </a:lnTo>
                  <a:close/>
                  <a:moveTo>
                    <a:pt x="3406" y="0"/>
                  </a:moveTo>
                  <a:cubicBezTo>
                    <a:pt x="2751" y="0"/>
                    <a:pt x="2132" y="262"/>
                    <a:pt x="1667" y="715"/>
                  </a:cubicBezTo>
                  <a:cubicBezTo>
                    <a:pt x="1203" y="1179"/>
                    <a:pt x="953" y="1798"/>
                    <a:pt x="953" y="2465"/>
                  </a:cubicBezTo>
                  <a:lnTo>
                    <a:pt x="953" y="2715"/>
                  </a:lnTo>
                  <a:cubicBezTo>
                    <a:pt x="953" y="2798"/>
                    <a:pt x="1024" y="2882"/>
                    <a:pt x="1120" y="2882"/>
                  </a:cubicBezTo>
                  <a:cubicBezTo>
                    <a:pt x="1203" y="2882"/>
                    <a:pt x="1274" y="2798"/>
                    <a:pt x="1274" y="2715"/>
                  </a:cubicBezTo>
                  <a:lnTo>
                    <a:pt x="1274" y="2465"/>
                  </a:lnTo>
                  <a:cubicBezTo>
                    <a:pt x="1274" y="1894"/>
                    <a:pt x="1501" y="1358"/>
                    <a:pt x="1905" y="953"/>
                  </a:cubicBezTo>
                  <a:cubicBezTo>
                    <a:pt x="2310" y="548"/>
                    <a:pt x="2846" y="334"/>
                    <a:pt x="3406" y="334"/>
                  </a:cubicBezTo>
                  <a:cubicBezTo>
                    <a:pt x="4584" y="334"/>
                    <a:pt x="5549" y="1286"/>
                    <a:pt x="5549" y="2477"/>
                  </a:cubicBezTo>
                  <a:lnTo>
                    <a:pt x="5549" y="4989"/>
                  </a:lnTo>
                  <a:lnTo>
                    <a:pt x="3882" y="4989"/>
                  </a:lnTo>
                  <a:lnTo>
                    <a:pt x="3882" y="4489"/>
                  </a:lnTo>
                  <a:cubicBezTo>
                    <a:pt x="4060" y="4382"/>
                    <a:pt x="4215" y="4203"/>
                    <a:pt x="4299" y="3989"/>
                  </a:cubicBezTo>
                  <a:cubicBezTo>
                    <a:pt x="4334" y="3906"/>
                    <a:pt x="4287" y="3810"/>
                    <a:pt x="4215" y="3787"/>
                  </a:cubicBezTo>
                  <a:cubicBezTo>
                    <a:pt x="4193" y="3778"/>
                    <a:pt x="4171" y="3775"/>
                    <a:pt x="4149" y="3775"/>
                  </a:cubicBezTo>
                  <a:cubicBezTo>
                    <a:pt x="4079" y="3775"/>
                    <a:pt x="4019" y="3815"/>
                    <a:pt x="4001" y="3870"/>
                  </a:cubicBezTo>
                  <a:cubicBezTo>
                    <a:pt x="3941" y="4037"/>
                    <a:pt x="3822" y="4156"/>
                    <a:pt x="3668" y="4227"/>
                  </a:cubicBezTo>
                  <a:lnTo>
                    <a:pt x="3656" y="4227"/>
                  </a:lnTo>
                  <a:cubicBezTo>
                    <a:pt x="3572" y="4263"/>
                    <a:pt x="3477" y="4287"/>
                    <a:pt x="3394" y="4287"/>
                  </a:cubicBezTo>
                  <a:cubicBezTo>
                    <a:pt x="3036" y="4287"/>
                    <a:pt x="2739" y="3989"/>
                    <a:pt x="2739" y="3632"/>
                  </a:cubicBezTo>
                  <a:cubicBezTo>
                    <a:pt x="2739" y="3275"/>
                    <a:pt x="3036" y="2977"/>
                    <a:pt x="3394" y="2977"/>
                  </a:cubicBezTo>
                  <a:cubicBezTo>
                    <a:pt x="3644" y="2977"/>
                    <a:pt x="3882" y="3132"/>
                    <a:pt x="3989" y="3370"/>
                  </a:cubicBezTo>
                  <a:cubicBezTo>
                    <a:pt x="4006" y="3421"/>
                    <a:pt x="4067" y="3461"/>
                    <a:pt x="4126" y="3461"/>
                  </a:cubicBezTo>
                  <a:cubicBezTo>
                    <a:pt x="4149" y="3461"/>
                    <a:pt x="4171" y="3455"/>
                    <a:pt x="4191" y="3441"/>
                  </a:cubicBezTo>
                  <a:cubicBezTo>
                    <a:pt x="4263" y="3418"/>
                    <a:pt x="4310" y="3310"/>
                    <a:pt x="4263" y="3239"/>
                  </a:cubicBezTo>
                  <a:cubicBezTo>
                    <a:pt x="4108" y="2894"/>
                    <a:pt x="3763" y="2667"/>
                    <a:pt x="3370" y="2667"/>
                  </a:cubicBezTo>
                  <a:cubicBezTo>
                    <a:pt x="2834" y="2667"/>
                    <a:pt x="2394" y="3096"/>
                    <a:pt x="2394" y="3656"/>
                  </a:cubicBezTo>
                  <a:cubicBezTo>
                    <a:pt x="2394" y="4013"/>
                    <a:pt x="2584" y="4322"/>
                    <a:pt x="2870" y="4489"/>
                  </a:cubicBezTo>
                  <a:lnTo>
                    <a:pt x="2870" y="4989"/>
                  </a:lnTo>
                  <a:lnTo>
                    <a:pt x="1262" y="4989"/>
                  </a:lnTo>
                  <a:lnTo>
                    <a:pt x="1262" y="3358"/>
                  </a:lnTo>
                  <a:cubicBezTo>
                    <a:pt x="1262" y="3263"/>
                    <a:pt x="1191" y="3191"/>
                    <a:pt x="1096" y="3191"/>
                  </a:cubicBezTo>
                  <a:cubicBezTo>
                    <a:pt x="1012" y="3191"/>
                    <a:pt x="941" y="3263"/>
                    <a:pt x="941" y="3358"/>
                  </a:cubicBezTo>
                  <a:lnTo>
                    <a:pt x="941" y="4989"/>
                  </a:lnTo>
                  <a:lnTo>
                    <a:pt x="655" y="4989"/>
                  </a:lnTo>
                  <a:cubicBezTo>
                    <a:pt x="560" y="4989"/>
                    <a:pt x="489" y="5061"/>
                    <a:pt x="489" y="5156"/>
                  </a:cubicBezTo>
                  <a:lnTo>
                    <a:pt x="489" y="5775"/>
                  </a:lnTo>
                  <a:lnTo>
                    <a:pt x="167" y="5775"/>
                  </a:lnTo>
                  <a:cubicBezTo>
                    <a:pt x="72" y="5775"/>
                    <a:pt x="0" y="5858"/>
                    <a:pt x="0" y="5942"/>
                  </a:cubicBezTo>
                  <a:lnTo>
                    <a:pt x="0" y="7204"/>
                  </a:lnTo>
                  <a:cubicBezTo>
                    <a:pt x="0" y="7299"/>
                    <a:pt x="72" y="7370"/>
                    <a:pt x="167" y="7370"/>
                  </a:cubicBezTo>
                  <a:lnTo>
                    <a:pt x="3918" y="7370"/>
                  </a:lnTo>
                  <a:cubicBezTo>
                    <a:pt x="4001" y="7370"/>
                    <a:pt x="4072" y="7299"/>
                    <a:pt x="4072" y="7204"/>
                  </a:cubicBezTo>
                  <a:cubicBezTo>
                    <a:pt x="4072" y="7120"/>
                    <a:pt x="4001" y="7049"/>
                    <a:pt x="3918" y="7049"/>
                  </a:cubicBezTo>
                  <a:lnTo>
                    <a:pt x="322" y="7049"/>
                  </a:lnTo>
                  <a:lnTo>
                    <a:pt x="322" y="6108"/>
                  </a:lnTo>
                  <a:lnTo>
                    <a:pt x="6442" y="6108"/>
                  </a:lnTo>
                  <a:lnTo>
                    <a:pt x="6442" y="7049"/>
                  </a:lnTo>
                  <a:lnTo>
                    <a:pt x="4537" y="7049"/>
                  </a:lnTo>
                  <a:cubicBezTo>
                    <a:pt x="4453" y="7049"/>
                    <a:pt x="4370" y="7120"/>
                    <a:pt x="4370" y="7204"/>
                  </a:cubicBezTo>
                  <a:cubicBezTo>
                    <a:pt x="4370" y="7299"/>
                    <a:pt x="4453" y="7370"/>
                    <a:pt x="4537" y="7370"/>
                  </a:cubicBezTo>
                  <a:lnTo>
                    <a:pt x="6608" y="7370"/>
                  </a:lnTo>
                  <a:cubicBezTo>
                    <a:pt x="6692" y="7370"/>
                    <a:pt x="6775" y="7299"/>
                    <a:pt x="6775" y="7204"/>
                  </a:cubicBezTo>
                  <a:lnTo>
                    <a:pt x="6775" y="5942"/>
                  </a:lnTo>
                  <a:cubicBezTo>
                    <a:pt x="6775" y="5835"/>
                    <a:pt x="6716" y="5763"/>
                    <a:pt x="6620" y="5763"/>
                  </a:cubicBezTo>
                  <a:lnTo>
                    <a:pt x="6311" y="5763"/>
                  </a:lnTo>
                  <a:lnTo>
                    <a:pt x="6311" y="5144"/>
                  </a:lnTo>
                  <a:cubicBezTo>
                    <a:pt x="6311" y="5049"/>
                    <a:pt x="6239" y="4977"/>
                    <a:pt x="6144" y="4977"/>
                  </a:cubicBezTo>
                  <a:lnTo>
                    <a:pt x="5858" y="4977"/>
                  </a:lnTo>
                  <a:lnTo>
                    <a:pt x="5858" y="2465"/>
                  </a:lnTo>
                  <a:cubicBezTo>
                    <a:pt x="5858" y="1108"/>
                    <a:pt x="4763" y="0"/>
                    <a:pt x="3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05;p61">
              <a:extLst>
                <a:ext uri="{FF2B5EF4-FFF2-40B4-BE49-F238E27FC236}">
                  <a16:creationId xmlns:a16="http://schemas.microsoft.com/office/drawing/2014/main" id="{F952B993-8BCF-914C-E784-C05045CE3203}"/>
                </a:ext>
              </a:extLst>
            </p:cNvPr>
            <p:cNvSpPr/>
            <p:nvPr/>
          </p:nvSpPr>
          <p:spPr>
            <a:xfrm>
              <a:off x="3249408" y="3360146"/>
              <a:ext cx="10613" cy="97321"/>
            </a:xfrm>
            <a:custGeom>
              <a:avLst/>
              <a:gdLst/>
              <a:ahLst/>
              <a:cxnLst/>
              <a:rect l="l" t="t" r="r" b="b"/>
              <a:pathLst>
                <a:path w="335" h="3072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905"/>
                  </a:lnTo>
                  <a:cubicBezTo>
                    <a:pt x="1" y="3000"/>
                    <a:pt x="72" y="3072"/>
                    <a:pt x="168" y="3072"/>
                  </a:cubicBezTo>
                  <a:cubicBezTo>
                    <a:pt x="251" y="3072"/>
                    <a:pt x="334" y="3000"/>
                    <a:pt x="334" y="2905"/>
                  </a:cubicBezTo>
                  <a:lnTo>
                    <a:pt x="334" y="167"/>
                  </a:lnTo>
                  <a:cubicBezTo>
                    <a:pt x="334" y="83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06;p61">
              <a:extLst>
                <a:ext uri="{FF2B5EF4-FFF2-40B4-BE49-F238E27FC236}">
                  <a16:creationId xmlns:a16="http://schemas.microsoft.com/office/drawing/2014/main" id="{EDFD1EF7-997F-C508-30E6-DB79D00056AB}"/>
                </a:ext>
              </a:extLst>
            </p:cNvPr>
            <p:cNvSpPr/>
            <p:nvPr/>
          </p:nvSpPr>
          <p:spPr>
            <a:xfrm>
              <a:off x="3175879" y="3377919"/>
              <a:ext cx="54331" cy="86740"/>
            </a:xfrm>
            <a:custGeom>
              <a:avLst/>
              <a:gdLst/>
              <a:ahLst/>
              <a:cxnLst/>
              <a:rect l="l" t="t" r="r" b="b"/>
              <a:pathLst>
                <a:path w="1715" h="2738" extrusionOk="0">
                  <a:moveTo>
                    <a:pt x="188" y="1"/>
                  </a:moveTo>
                  <a:cubicBezTo>
                    <a:pt x="161" y="1"/>
                    <a:pt x="134" y="8"/>
                    <a:pt x="107" y="22"/>
                  </a:cubicBezTo>
                  <a:cubicBezTo>
                    <a:pt x="36" y="70"/>
                    <a:pt x="0" y="153"/>
                    <a:pt x="48" y="249"/>
                  </a:cubicBezTo>
                  <a:lnTo>
                    <a:pt x="1381" y="2642"/>
                  </a:lnTo>
                  <a:cubicBezTo>
                    <a:pt x="1417" y="2701"/>
                    <a:pt x="1477" y="2737"/>
                    <a:pt x="1524" y="2737"/>
                  </a:cubicBezTo>
                  <a:cubicBezTo>
                    <a:pt x="1548" y="2737"/>
                    <a:pt x="1584" y="2737"/>
                    <a:pt x="1596" y="2713"/>
                  </a:cubicBezTo>
                  <a:cubicBezTo>
                    <a:pt x="1679" y="2654"/>
                    <a:pt x="1715" y="2559"/>
                    <a:pt x="1667" y="2475"/>
                  </a:cubicBezTo>
                  <a:lnTo>
                    <a:pt x="334" y="82"/>
                  </a:lnTo>
                  <a:cubicBezTo>
                    <a:pt x="301" y="33"/>
                    <a:pt x="246" y="1"/>
                    <a:pt x="1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07;p61">
              <a:extLst>
                <a:ext uri="{FF2B5EF4-FFF2-40B4-BE49-F238E27FC236}">
                  <a16:creationId xmlns:a16="http://schemas.microsoft.com/office/drawing/2014/main" id="{7E78F0D8-9042-D471-C088-1FA5AC6312AA}"/>
                </a:ext>
              </a:extLst>
            </p:cNvPr>
            <p:cNvSpPr/>
            <p:nvPr/>
          </p:nvSpPr>
          <p:spPr>
            <a:xfrm>
              <a:off x="3119678" y="3429399"/>
              <a:ext cx="89401" cy="50720"/>
            </a:xfrm>
            <a:custGeom>
              <a:avLst/>
              <a:gdLst/>
              <a:ahLst/>
              <a:cxnLst/>
              <a:rect l="l" t="t" r="r" b="b"/>
              <a:pathLst>
                <a:path w="2822" h="1601" extrusionOk="0">
                  <a:moveTo>
                    <a:pt x="200" y="0"/>
                  </a:moveTo>
                  <a:cubicBezTo>
                    <a:pt x="142" y="0"/>
                    <a:pt x="81" y="27"/>
                    <a:pt x="48" y="76"/>
                  </a:cubicBezTo>
                  <a:cubicBezTo>
                    <a:pt x="0" y="160"/>
                    <a:pt x="36" y="255"/>
                    <a:pt x="107" y="302"/>
                  </a:cubicBezTo>
                  <a:lnTo>
                    <a:pt x="2536" y="1588"/>
                  </a:lnTo>
                  <a:cubicBezTo>
                    <a:pt x="2560" y="1600"/>
                    <a:pt x="2584" y="1600"/>
                    <a:pt x="2608" y="1600"/>
                  </a:cubicBezTo>
                  <a:cubicBezTo>
                    <a:pt x="2667" y="1600"/>
                    <a:pt x="2727" y="1565"/>
                    <a:pt x="2762" y="1505"/>
                  </a:cubicBezTo>
                  <a:cubicBezTo>
                    <a:pt x="2822" y="1445"/>
                    <a:pt x="2786" y="1350"/>
                    <a:pt x="2703" y="1303"/>
                  </a:cubicBezTo>
                  <a:lnTo>
                    <a:pt x="274" y="17"/>
                  </a:lnTo>
                  <a:cubicBezTo>
                    <a:pt x="252" y="6"/>
                    <a:pt x="226" y="0"/>
                    <a:pt x="2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08;p61">
              <a:extLst>
                <a:ext uri="{FF2B5EF4-FFF2-40B4-BE49-F238E27FC236}">
                  <a16:creationId xmlns:a16="http://schemas.microsoft.com/office/drawing/2014/main" id="{5CEE7528-83FD-CA77-235A-A0F2722D5569}"/>
                </a:ext>
              </a:extLst>
            </p:cNvPr>
            <p:cNvSpPr/>
            <p:nvPr/>
          </p:nvSpPr>
          <p:spPr>
            <a:xfrm>
              <a:off x="3279219" y="3377919"/>
              <a:ext cx="54363" cy="85980"/>
            </a:xfrm>
            <a:custGeom>
              <a:avLst/>
              <a:gdLst/>
              <a:ahLst/>
              <a:cxnLst/>
              <a:rect l="l" t="t" r="r" b="b"/>
              <a:pathLst>
                <a:path w="1716" h="2714" extrusionOk="0">
                  <a:moveTo>
                    <a:pt x="1533" y="1"/>
                  </a:moveTo>
                  <a:cubicBezTo>
                    <a:pt x="1475" y="1"/>
                    <a:pt x="1414" y="33"/>
                    <a:pt x="1382" y="82"/>
                  </a:cubicBezTo>
                  <a:lnTo>
                    <a:pt x="48" y="2475"/>
                  </a:lnTo>
                  <a:cubicBezTo>
                    <a:pt x="1" y="2559"/>
                    <a:pt x="24" y="2654"/>
                    <a:pt x="108" y="2701"/>
                  </a:cubicBezTo>
                  <a:cubicBezTo>
                    <a:pt x="132" y="2713"/>
                    <a:pt x="143" y="2713"/>
                    <a:pt x="179" y="2713"/>
                  </a:cubicBezTo>
                  <a:cubicBezTo>
                    <a:pt x="239" y="2713"/>
                    <a:pt x="286" y="2689"/>
                    <a:pt x="310" y="2630"/>
                  </a:cubicBezTo>
                  <a:lnTo>
                    <a:pt x="1656" y="237"/>
                  </a:lnTo>
                  <a:cubicBezTo>
                    <a:pt x="1715" y="153"/>
                    <a:pt x="1679" y="70"/>
                    <a:pt x="1608" y="22"/>
                  </a:cubicBezTo>
                  <a:cubicBezTo>
                    <a:pt x="1585" y="8"/>
                    <a:pt x="1560" y="1"/>
                    <a:pt x="15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09;p61">
              <a:extLst>
                <a:ext uri="{FF2B5EF4-FFF2-40B4-BE49-F238E27FC236}">
                  <a16:creationId xmlns:a16="http://schemas.microsoft.com/office/drawing/2014/main" id="{FB59FA19-B105-C07D-60F3-1D4936FDB4C8}"/>
                </a:ext>
              </a:extLst>
            </p:cNvPr>
            <p:cNvSpPr/>
            <p:nvPr/>
          </p:nvSpPr>
          <p:spPr>
            <a:xfrm>
              <a:off x="3300349" y="3429399"/>
              <a:ext cx="88672" cy="51100"/>
            </a:xfrm>
            <a:custGeom>
              <a:avLst/>
              <a:gdLst/>
              <a:ahLst/>
              <a:cxnLst/>
              <a:rect l="l" t="t" r="r" b="b"/>
              <a:pathLst>
                <a:path w="2799" h="1613" extrusionOk="0">
                  <a:moveTo>
                    <a:pt x="2615" y="0"/>
                  </a:moveTo>
                  <a:cubicBezTo>
                    <a:pt x="2589" y="0"/>
                    <a:pt x="2562" y="6"/>
                    <a:pt x="2536" y="17"/>
                  </a:cubicBezTo>
                  <a:lnTo>
                    <a:pt x="107" y="1303"/>
                  </a:lnTo>
                  <a:cubicBezTo>
                    <a:pt x="36" y="1350"/>
                    <a:pt x="0" y="1434"/>
                    <a:pt x="48" y="1529"/>
                  </a:cubicBezTo>
                  <a:cubicBezTo>
                    <a:pt x="72" y="1588"/>
                    <a:pt x="131" y="1612"/>
                    <a:pt x="191" y="1612"/>
                  </a:cubicBezTo>
                  <a:cubicBezTo>
                    <a:pt x="227" y="1612"/>
                    <a:pt x="238" y="1612"/>
                    <a:pt x="274" y="1600"/>
                  </a:cubicBezTo>
                  <a:lnTo>
                    <a:pt x="2691" y="314"/>
                  </a:lnTo>
                  <a:cubicBezTo>
                    <a:pt x="2774" y="255"/>
                    <a:pt x="2798" y="172"/>
                    <a:pt x="2751" y="76"/>
                  </a:cubicBezTo>
                  <a:cubicBezTo>
                    <a:pt x="2726" y="27"/>
                    <a:pt x="2673" y="0"/>
                    <a:pt x="26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361;p47">
            <a:extLst>
              <a:ext uri="{FF2B5EF4-FFF2-40B4-BE49-F238E27FC236}">
                <a16:creationId xmlns:a16="http://schemas.microsoft.com/office/drawing/2014/main" id="{54394D2B-E3CC-63FC-BAD6-BA9DEBD48CA5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831768" y="2300153"/>
            <a:ext cx="12019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37791" y="2877953"/>
            <a:ext cx="2338710" cy="1006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00CFCC"/>
                </a:solidFill>
              </a:rPr>
              <a:t>Sahte</a:t>
            </a:r>
            <a:r>
              <a:rPr lang="tr-TR" dirty="0"/>
              <a:t> evrak düzenlemeleri ve </a:t>
            </a:r>
            <a:r>
              <a:rPr lang="tr-TR" dirty="0">
                <a:solidFill>
                  <a:srgbClr val="E898AC"/>
                </a:solidFill>
              </a:rPr>
              <a:t>içeriği boş </a:t>
            </a:r>
            <a:r>
              <a:rPr lang="tr-TR" dirty="0"/>
              <a:t>sertifikalar günümüzün önemli problemlerinden biridir.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34320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53847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76724" y="18492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034320" y="76608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747900" y="766088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76724" y="76608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034320" y="117813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3747899" y="1178137"/>
            <a:ext cx="5947" cy="959987"/>
          </a:xfrm>
          <a:prstGeom prst="bentConnector3">
            <a:avLst>
              <a:gd name="adj1" fmla="val -38439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476724" y="117813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087020" y="52805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300828" y="159020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157769" y="87260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886578" y="887998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00188" y="887985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0B36DE38-5F77-B869-0A41-36915EF0D0D2}"/>
              </a:ext>
            </a:extLst>
          </p:cNvPr>
          <p:cNvSpPr txBox="1">
            <a:spLocks/>
          </p:cNvSpPr>
          <p:nvPr/>
        </p:nvSpPr>
        <p:spPr>
          <a:xfrm>
            <a:off x="3488271" y="2300153"/>
            <a:ext cx="130872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NE YAPTIK</a:t>
            </a:r>
          </a:p>
        </p:txBody>
      </p:sp>
      <p:sp>
        <p:nvSpPr>
          <p:cNvPr id="15" name="Google Shape;475;p27">
            <a:extLst>
              <a:ext uri="{FF2B5EF4-FFF2-40B4-BE49-F238E27FC236}">
                <a16:creationId xmlns:a16="http://schemas.microsoft.com/office/drawing/2014/main" id="{8BF5DEC6-C036-3121-FC84-9C237EC13E0D}"/>
              </a:ext>
            </a:extLst>
          </p:cNvPr>
          <p:cNvSpPr txBox="1">
            <a:spLocks/>
          </p:cNvSpPr>
          <p:nvPr/>
        </p:nvSpPr>
        <p:spPr>
          <a:xfrm>
            <a:off x="3179053" y="2877953"/>
            <a:ext cx="2536374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/>
              <a:t>Düzenlenen belgelerin güvenirliğini kontrol etmek için </a:t>
            </a:r>
            <a:r>
              <a:rPr lang="tr-TR" dirty="0">
                <a:solidFill>
                  <a:srgbClr val="FF9973"/>
                </a:solidFill>
              </a:rPr>
              <a:t>2 taraflı bir doğrulama </a:t>
            </a:r>
            <a:r>
              <a:rPr lang="tr-TR" dirty="0"/>
              <a:t>tarafımızca geliştirildi.</a:t>
            </a:r>
          </a:p>
        </p:txBody>
      </p:sp>
      <p:sp>
        <p:nvSpPr>
          <p:cNvPr id="21" name="Google Shape;474;p27">
            <a:extLst>
              <a:ext uri="{FF2B5EF4-FFF2-40B4-BE49-F238E27FC236}">
                <a16:creationId xmlns:a16="http://schemas.microsoft.com/office/drawing/2014/main" id="{08E7139F-B2D1-9850-83C7-41ADEE40717B}"/>
              </a:ext>
            </a:extLst>
          </p:cNvPr>
          <p:cNvSpPr txBox="1">
            <a:spLocks/>
          </p:cNvSpPr>
          <p:nvPr/>
        </p:nvSpPr>
        <p:spPr>
          <a:xfrm>
            <a:off x="6127763" y="2300153"/>
            <a:ext cx="16039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tr-TR" dirty="0"/>
              <a:t>NASIL YAPTIK</a:t>
            </a:r>
          </a:p>
        </p:txBody>
      </p:sp>
      <p:sp>
        <p:nvSpPr>
          <p:cNvPr id="22" name="Google Shape;475;p27">
            <a:extLst>
              <a:ext uri="{FF2B5EF4-FFF2-40B4-BE49-F238E27FC236}">
                <a16:creationId xmlns:a16="http://schemas.microsoft.com/office/drawing/2014/main" id="{F5B49DFD-9DC9-17CA-CE10-AD46D6AB632F}"/>
              </a:ext>
            </a:extLst>
          </p:cNvPr>
          <p:cNvSpPr txBox="1">
            <a:spLocks/>
          </p:cNvSpPr>
          <p:nvPr/>
        </p:nvSpPr>
        <p:spPr>
          <a:xfrm>
            <a:off x="5878362" y="2843824"/>
            <a:ext cx="2851470" cy="116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tr-TR" dirty="0"/>
              <a:t>Belge düzenleyen kişi, </a:t>
            </a:r>
            <a:r>
              <a:rPr lang="tr-TR" dirty="0">
                <a:solidFill>
                  <a:srgbClr val="00CFCC"/>
                </a:solidFill>
              </a:rPr>
              <a:t>cüzdan kimliğiyle imzaladığı </a:t>
            </a:r>
            <a:r>
              <a:rPr lang="tr-TR" dirty="0"/>
              <a:t>belgeyi, alan kişinin cüzdanına göndererek </a:t>
            </a:r>
            <a:r>
              <a:rPr lang="tr-TR" dirty="0">
                <a:solidFill>
                  <a:srgbClr val="E898AC"/>
                </a:solidFill>
              </a:rPr>
              <a:t>blok zincir ağına </a:t>
            </a:r>
            <a:r>
              <a:rPr lang="tr-TR" dirty="0"/>
              <a:t>işlem olarak ekliyor. </a:t>
            </a:r>
          </a:p>
        </p:txBody>
      </p:sp>
      <p:sp>
        <p:nvSpPr>
          <p:cNvPr id="25" name="Google Shape;475;p27">
            <a:extLst>
              <a:ext uri="{FF2B5EF4-FFF2-40B4-BE49-F238E27FC236}">
                <a16:creationId xmlns:a16="http://schemas.microsoft.com/office/drawing/2014/main" id="{7DAF62FF-B5F1-D3F2-0B94-CAAACA93AE6A}"/>
              </a:ext>
            </a:extLst>
          </p:cNvPr>
          <p:cNvSpPr txBox="1">
            <a:spLocks/>
          </p:cNvSpPr>
          <p:nvPr/>
        </p:nvSpPr>
        <p:spPr>
          <a:xfrm>
            <a:off x="614174" y="4702507"/>
            <a:ext cx="8627676" cy="88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tr-TR" dirty="0"/>
              <a:t>*Yapılan her bir işlemler, </a:t>
            </a:r>
            <a:r>
              <a:rPr lang="tr-TR" dirty="0">
                <a:solidFill>
                  <a:srgbClr val="FF9973"/>
                </a:solidFill>
              </a:rPr>
              <a:t>Aktarım (</a:t>
            </a:r>
            <a:r>
              <a:rPr lang="tr-TR" dirty="0" err="1">
                <a:solidFill>
                  <a:srgbClr val="FF9973"/>
                </a:solidFill>
              </a:rPr>
              <a:t>Transaction</a:t>
            </a:r>
            <a:r>
              <a:rPr lang="tr-TR" dirty="0">
                <a:solidFill>
                  <a:srgbClr val="FF9973"/>
                </a:solidFill>
              </a:rPr>
              <a:t>) </a:t>
            </a:r>
            <a:r>
              <a:rPr lang="tr-TR" dirty="0" err="1">
                <a:solidFill>
                  <a:srgbClr val="FF9973"/>
                </a:solidFill>
              </a:rPr>
              <a:t>Hash</a:t>
            </a:r>
            <a:r>
              <a:rPr lang="tr-TR" dirty="0"/>
              <a:t> numarası ile herkes tarafından doğrulanabiliyor.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25CE1D9-2A72-7D21-3B47-0669AC635326}"/>
              </a:ext>
            </a:extLst>
          </p:cNvPr>
          <p:cNvSpPr/>
          <p:nvPr/>
        </p:nvSpPr>
        <p:spPr>
          <a:xfrm>
            <a:off x="1014919" y="3667691"/>
            <a:ext cx="1936482" cy="71660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87197" y="1271060"/>
            <a:ext cx="4567598" cy="3239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Kurumların kişilere verdiği belgeleri, alan taraf ve düzenleyen taraf arasındaki gönderim işlemine göre denetledik.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>
              <a:buNone/>
            </a:pPr>
            <a:r>
              <a:rPr lang="tr-TR" dirty="0"/>
              <a:t>Gönderim işleminin </a:t>
            </a:r>
            <a:r>
              <a:rPr lang="tr-TR" dirty="0" err="1"/>
              <a:t>Hash</a:t>
            </a:r>
            <a:r>
              <a:rPr lang="tr-TR" dirty="0"/>
              <a:t> (</a:t>
            </a:r>
            <a:r>
              <a:rPr lang="tr-TR" dirty="0" err="1"/>
              <a:t>Transactions</a:t>
            </a:r>
            <a:r>
              <a:rPr lang="tr-TR" dirty="0"/>
              <a:t> </a:t>
            </a:r>
            <a:r>
              <a:rPr lang="tr-TR" dirty="0" err="1"/>
              <a:t>Hash</a:t>
            </a:r>
            <a:r>
              <a:rPr lang="tr-TR" dirty="0"/>
              <a:t>)’ini  </a:t>
            </a:r>
            <a:r>
              <a:rPr lang="tr-TR" dirty="0" err="1"/>
              <a:t>Avalanche</a:t>
            </a:r>
            <a:r>
              <a:rPr lang="tr-TR" dirty="0"/>
              <a:t> Blok Zincir Ağında yapılmış işlem geçmişinde bularak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Bu gönderimi yapan ve alan kişinin, açık cüzdan adreslerini gerçek adresleriyle  karşılaştırarak bu işlemin yapıldığını doğruluyoruz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60170" y="350601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240741" y="620973"/>
            <a:ext cx="2925944" cy="3553023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172525" y="-139074"/>
            <a:ext cx="1649063" cy="2103237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071217" y="1124275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466010" y="770405"/>
            <a:ext cx="4462926" cy="58423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445106" y="948106"/>
            <a:ext cx="4558436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F9973"/>
                </a:solidFill>
              </a:rPr>
              <a:t>1. Aşama: </a:t>
            </a:r>
            <a:r>
              <a:rPr lang="tr-TR" sz="2000" dirty="0">
                <a:solidFill>
                  <a:srgbClr val="00CFCC"/>
                </a:solidFill>
              </a:rPr>
              <a:t>İşlemin yapıldığını doğrulama</a:t>
            </a:r>
          </a:p>
        </p:txBody>
      </p:sp>
      <p:sp>
        <p:nvSpPr>
          <p:cNvPr id="6" name="Google Shape;1361;p47">
            <a:extLst>
              <a:ext uri="{FF2B5EF4-FFF2-40B4-BE49-F238E27FC236}">
                <a16:creationId xmlns:a16="http://schemas.microsoft.com/office/drawing/2014/main" id="{7F7EB43E-FA42-FF85-1AD3-FCEE166A20B0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597087" y="1265848"/>
            <a:ext cx="4567598" cy="3602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İşlemin gerçekleştiği doğrulandıktan sonra yapılan işlemin içeriğinin orijinalinden farkını kontrol etmek gerekir. Bu kontrolu de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352326" y="275087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tr-TR" dirty="0">
                <a:solidFill>
                  <a:srgbClr val="E898AC"/>
                </a:solidFill>
              </a:rPr>
              <a:t>NASIL YAPTIK</a:t>
            </a:r>
          </a:p>
        </p:txBody>
      </p:sp>
      <p:grpSp>
        <p:nvGrpSpPr>
          <p:cNvPr id="528" name="Google Shape;528;p28"/>
          <p:cNvGrpSpPr/>
          <p:nvPr/>
        </p:nvGrpSpPr>
        <p:grpSpPr>
          <a:xfrm flipH="1">
            <a:off x="169323" y="1976652"/>
            <a:ext cx="1027482" cy="2269245"/>
            <a:chOff x="4987800" y="-64350"/>
            <a:chExt cx="1244700" cy="2914922"/>
          </a:xfrm>
        </p:grpSpPr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1;p32">
            <a:extLst>
              <a:ext uri="{FF2B5EF4-FFF2-40B4-BE49-F238E27FC236}">
                <a16:creationId xmlns:a16="http://schemas.microsoft.com/office/drawing/2014/main" id="{B4896611-8DA6-44F4-5B32-80174459C800}"/>
              </a:ext>
            </a:extLst>
          </p:cNvPr>
          <p:cNvSpPr/>
          <p:nvPr/>
        </p:nvSpPr>
        <p:spPr>
          <a:xfrm>
            <a:off x="3575900" y="765194"/>
            <a:ext cx="4462926" cy="58423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279142D4-D2D1-F268-7C48-878FFF30F54F}"/>
              </a:ext>
            </a:extLst>
          </p:cNvPr>
          <p:cNvSpPr txBox="1">
            <a:spLocks/>
          </p:cNvSpPr>
          <p:nvPr/>
        </p:nvSpPr>
        <p:spPr>
          <a:xfrm>
            <a:off x="3554996" y="942895"/>
            <a:ext cx="4558436" cy="40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F9973"/>
                </a:solidFill>
              </a:rPr>
              <a:t>2. Aşama: </a:t>
            </a:r>
            <a:r>
              <a:rPr lang="tr-TR" sz="2000" dirty="0">
                <a:solidFill>
                  <a:srgbClr val="00CFCC"/>
                </a:solidFill>
              </a:rPr>
              <a:t>İşlemin içeriği doğrulama</a:t>
            </a:r>
          </a:p>
        </p:txBody>
      </p:sp>
      <p:grpSp>
        <p:nvGrpSpPr>
          <p:cNvPr id="4" name="Google Shape;10943;p60">
            <a:extLst>
              <a:ext uri="{FF2B5EF4-FFF2-40B4-BE49-F238E27FC236}">
                <a16:creationId xmlns:a16="http://schemas.microsoft.com/office/drawing/2014/main" id="{2F3DE066-0FD7-389F-F073-8671E9FC5C69}"/>
              </a:ext>
            </a:extLst>
          </p:cNvPr>
          <p:cNvGrpSpPr/>
          <p:nvPr/>
        </p:nvGrpSpPr>
        <p:grpSpPr>
          <a:xfrm>
            <a:off x="254122" y="309727"/>
            <a:ext cx="2394284" cy="1936873"/>
            <a:chOff x="1278299" y="2439293"/>
            <a:chExt cx="410829" cy="332343"/>
          </a:xfrm>
          <a:solidFill>
            <a:srgbClr val="E898AC"/>
          </a:solidFill>
        </p:grpSpPr>
        <p:sp>
          <p:nvSpPr>
            <p:cNvPr id="5" name="Google Shape;10944;p60">
              <a:extLst>
                <a:ext uri="{FF2B5EF4-FFF2-40B4-BE49-F238E27FC236}">
                  <a16:creationId xmlns:a16="http://schemas.microsoft.com/office/drawing/2014/main" id="{6E41C00A-0E4E-E6C7-03B3-DEE07C6E8688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0945;p60">
              <a:extLst>
                <a:ext uri="{FF2B5EF4-FFF2-40B4-BE49-F238E27FC236}">
                  <a16:creationId xmlns:a16="http://schemas.microsoft.com/office/drawing/2014/main" id="{6157164F-ECC4-CB51-9C5B-0FE9303730F2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0946;p60">
              <a:extLst>
                <a:ext uri="{FF2B5EF4-FFF2-40B4-BE49-F238E27FC236}">
                  <a16:creationId xmlns:a16="http://schemas.microsoft.com/office/drawing/2014/main" id="{B24AC954-02BE-A7DB-916E-B0C462437BCD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0947;p60">
              <a:extLst>
                <a:ext uri="{FF2B5EF4-FFF2-40B4-BE49-F238E27FC236}">
                  <a16:creationId xmlns:a16="http://schemas.microsoft.com/office/drawing/2014/main" id="{FB1CBAF6-1979-2CE4-D7FB-0E3270462C19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0948;p60">
              <a:extLst>
                <a:ext uri="{FF2B5EF4-FFF2-40B4-BE49-F238E27FC236}">
                  <a16:creationId xmlns:a16="http://schemas.microsoft.com/office/drawing/2014/main" id="{2DB0A403-AD27-8B9E-33D5-F9CE6432CCA8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0949;p60">
              <a:extLst>
                <a:ext uri="{FF2B5EF4-FFF2-40B4-BE49-F238E27FC236}">
                  <a16:creationId xmlns:a16="http://schemas.microsoft.com/office/drawing/2014/main" id="{7C928E8B-7D75-0C42-1E5F-3D0A3CF456E4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0950;p60">
              <a:extLst>
                <a:ext uri="{FF2B5EF4-FFF2-40B4-BE49-F238E27FC236}">
                  <a16:creationId xmlns:a16="http://schemas.microsoft.com/office/drawing/2014/main" id="{3F593F03-820E-7B4A-2971-18758B0EADA6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0951;p60">
              <a:extLst>
                <a:ext uri="{FF2B5EF4-FFF2-40B4-BE49-F238E27FC236}">
                  <a16:creationId xmlns:a16="http://schemas.microsoft.com/office/drawing/2014/main" id="{2DA4178D-8FE6-5BA3-E78A-2F0D21456452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oogle Shape;9859;p58">
            <a:extLst>
              <a:ext uri="{FF2B5EF4-FFF2-40B4-BE49-F238E27FC236}">
                <a16:creationId xmlns:a16="http://schemas.microsoft.com/office/drawing/2014/main" id="{3EBF311A-3309-FE74-418F-6C65D1076C24}"/>
              </a:ext>
            </a:extLst>
          </p:cNvPr>
          <p:cNvGrpSpPr/>
          <p:nvPr/>
        </p:nvGrpSpPr>
        <p:grpSpPr>
          <a:xfrm>
            <a:off x="449835" y="2875779"/>
            <a:ext cx="1459373" cy="1395180"/>
            <a:chOff x="7441465" y="2302860"/>
            <a:chExt cx="342192" cy="327140"/>
          </a:xfrm>
          <a:solidFill>
            <a:schemeClr val="bg1">
              <a:lumMod val="85000"/>
            </a:schemeClr>
          </a:solidFill>
        </p:grpSpPr>
        <p:sp>
          <p:nvSpPr>
            <p:cNvPr id="14" name="Google Shape;9860;p58">
              <a:extLst>
                <a:ext uri="{FF2B5EF4-FFF2-40B4-BE49-F238E27FC236}">
                  <a16:creationId xmlns:a16="http://schemas.microsoft.com/office/drawing/2014/main" id="{23448FA9-15B6-6C51-03B1-B1D9EE898403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61;p58">
              <a:extLst>
                <a:ext uri="{FF2B5EF4-FFF2-40B4-BE49-F238E27FC236}">
                  <a16:creationId xmlns:a16="http://schemas.microsoft.com/office/drawing/2014/main" id="{0E27E563-5520-AA0D-9DC1-2B309A744F44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361;p47">
            <a:extLst>
              <a:ext uri="{FF2B5EF4-FFF2-40B4-BE49-F238E27FC236}">
                <a16:creationId xmlns:a16="http://schemas.microsoft.com/office/drawing/2014/main" id="{CB9FC622-BEB8-D8B2-F75F-F15137DA8168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  <p:extLst>
      <p:ext uri="{BB962C8B-B14F-4D97-AF65-F5344CB8AC3E}">
        <p14:creationId xmlns:p14="http://schemas.microsoft.com/office/powerpoint/2010/main" val="236106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610;p30">
            <a:extLst>
              <a:ext uri="{FF2B5EF4-FFF2-40B4-BE49-F238E27FC236}">
                <a16:creationId xmlns:a16="http://schemas.microsoft.com/office/drawing/2014/main" id="{F41A6305-4BE0-A8E3-8AEE-44B0C62C2454}"/>
              </a:ext>
            </a:extLst>
          </p:cNvPr>
          <p:cNvSpPr/>
          <p:nvPr/>
        </p:nvSpPr>
        <p:spPr>
          <a:xfrm>
            <a:off x="4602650" y="3690547"/>
            <a:ext cx="748543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1;p30">
            <a:extLst>
              <a:ext uri="{FF2B5EF4-FFF2-40B4-BE49-F238E27FC236}">
                <a16:creationId xmlns:a16="http://schemas.microsoft.com/office/drawing/2014/main" id="{79E16EE2-EC10-F0E5-3C12-09EBE23BCD56}"/>
              </a:ext>
            </a:extLst>
          </p:cNvPr>
          <p:cNvSpPr/>
          <p:nvPr/>
        </p:nvSpPr>
        <p:spPr>
          <a:xfrm>
            <a:off x="3176455" y="3695940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91380" y="41813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000" dirty="0"/>
              <a:t>AMA</a:t>
            </a:r>
            <a:r>
              <a:rPr lang="tr-TR" dirty="0"/>
              <a:t>ÇLARIMIZ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572698" y="2481208"/>
            <a:ext cx="292777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Belgeleri kurcalamaya karşı korumalı ve blok zincirinde anında doğrulanabilir hale getirmek için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468921" y="1351555"/>
            <a:ext cx="2442122" cy="644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Belgelerin doğrulama sürecinin maliyetini ve süresini azaltmak.</a:t>
            </a:r>
            <a:endParaRPr lang="en-U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560101" y="1293962"/>
            <a:ext cx="295296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Sertifika doğrulamasını güvenceye almak, sahtecilik ve dolandırıcılıkların önüne geçilmesi</a:t>
            </a:r>
            <a:endParaRPr lang="en-US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378549" y="2524787"/>
            <a:ext cx="254439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Doğrulama sürecindeki tüm üçüncü taraf müdahalesini kaldırmak için.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176455" y="1298662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176455" y="2515883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574905" y="1298662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582689" y="2515883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3900355" y="1660612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3990970" y="1569997"/>
            <a:ext cx="493321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3900355" y="2877833"/>
            <a:ext cx="68233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4720621" y="3789107"/>
            <a:ext cx="526731" cy="526779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283454" y="1415045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97;p27">
            <a:extLst>
              <a:ext uri="{FF2B5EF4-FFF2-40B4-BE49-F238E27FC236}">
                <a16:creationId xmlns:a16="http://schemas.microsoft.com/office/drawing/2014/main" id="{6A24FA8F-FF82-3680-F132-CAF42487A728}"/>
              </a:ext>
            </a:extLst>
          </p:cNvPr>
          <p:cNvGrpSpPr/>
          <p:nvPr/>
        </p:nvGrpSpPr>
        <p:grpSpPr>
          <a:xfrm>
            <a:off x="4657059" y="2631381"/>
            <a:ext cx="583817" cy="580314"/>
            <a:chOff x="3541011" y="3367320"/>
            <a:chExt cx="348257" cy="346188"/>
          </a:xfrm>
        </p:grpSpPr>
        <p:sp>
          <p:nvSpPr>
            <p:cNvPr id="13" name="Google Shape;498;p27">
              <a:extLst>
                <a:ext uri="{FF2B5EF4-FFF2-40B4-BE49-F238E27FC236}">
                  <a16:creationId xmlns:a16="http://schemas.microsoft.com/office/drawing/2014/main" id="{A9D09C30-DEB6-913F-9B9C-B3895C73DE10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A85FDC56-0D90-CDF4-D048-14AB0F30434F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CE33F370-94E1-C02C-1C03-5004FD1F66E2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647E17A1-FFEC-18AD-5BDA-FB5301A500F4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040;p60">
            <a:extLst>
              <a:ext uri="{FF2B5EF4-FFF2-40B4-BE49-F238E27FC236}">
                <a16:creationId xmlns:a16="http://schemas.microsoft.com/office/drawing/2014/main" id="{A18461FF-E4FA-AFC1-F077-6204E5531DCD}"/>
              </a:ext>
            </a:extLst>
          </p:cNvPr>
          <p:cNvGrpSpPr/>
          <p:nvPr/>
        </p:nvGrpSpPr>
        <p:grpSpPr>
          <a:xfrm>
            <a:off x="3289720" y="2637754"/>
            <a:ext cx="502082" cy="467660"/>
            <a:chOff x="7070872" y="2410871"/>
            <a:chExt cx="398321" cy="371013"/>
          </a:xfrm>
        </p:grpSpPr>
        <p:sp>
          <p:nvSpPr>
            <p:cNvPr id="18" name="Google Shape;11041;p60">
              <a:extLst>
                <a:ext uri="{FF2B5EF4-FFF2-40B4-BE49-F238E27FC236}">
                  <a16:creationId xmlns:a16="http://schemas.microsoft.com/office/drawing/2014/main" id="{74449435-1710-98F4-E00E-61E1DBEB59FF}"/>
                </a:ext>
              </a:extLst>
            </p:cNvPr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42;p60">
              <a:extLst>
                <a:ext uri="{FF2B5EF4-FFF2-40B4-BE49-F238E27FC236}">
                  <a16:creationId xmlns:a16="http://schemas.microsoft.com/office/drawing/2014/main" id="{90C83700-107C-EB70-4332-1B7853956D1E}"/>
                </a:ext>
              </a:extLst>
            </p:cNvPr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043;p60">
              <a:extLst>
                <a:ext uri="{FF2B5EF4-FFF2-40B4-BE49-F238E27FC236}">
                  <a16:creationId xmlns:a16="http://schemas.microsoft.com/office/drawing/2014/main" id="{F64EA485-9C4A-4811-9FE0-4F207C67E069}"/>
                </a:ext>
              </a:extLst>
            </p:cNvPr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44;p60">
              <a:extLst>
                <a:ext uri="{FF2B5EF4-FFF2-40B4-BE49-F238E27FC236}">
                  <a16:creationId xmlns:a16="http://schemas.microsoft.com/office/drawing/2014/main" id="{D92EF586-5F02-44F9-CE7E-59A655D0A38E}"/>
                </a:ext>
              </a:extLst>
            </p:cNvPr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Google Shape;614;p30">
            <a:extLst>
              <a:ext uri="{FF2B5EF4-FFF2-40B4-BE49-F238E27FC236}">
                <a16:creationId xmlns:a16="http://schemas.microsoft.com/office/drawing/2014/main" id="{1E852C47-8295-6322-4561-7D44C6C71BFB}"/>
              </a:ext>
            </a:extLst>
          </p:cNvPr>
          <p:cNvCxnSpPr>
            <a:cxnSpLocks/>
            <a:stCxn id="612" idx="2"/>
            <a:endCxn id="28" idx="0"/>
          </p:cNvCxnSpPr>
          <p:nvPr/>
        </p:nvCxnSpPr>
        <p:spPr>
          <a:xfrm rot="5400000">
            <a:off x="4013444" y="2764744"/>
            <a:ext cx="456157" cy="14062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07;p30">
            <a:extLst>
              <a:ext uri="{FF2B5EF4-FFF2-40B4-BE49-F238E27FC236}">
                <a16:creationId xmlns:a16="http://schemas.microsoft.com/office/drawing/2014/main" id="{779BB424-1124-4DAE-EC87-3AE077E46288}"/>
              </a:ext>
            </a:extLst>
          </p:cNvPr>
          <p:cNvSpPr txBox="1">
            <a:spLocks/>
          </p:cNvSpPr>
          <p:nvPr/>
        </p:nvSpPr>
        <p:spPr>
          <a:xfrm>
            <a:off x="5560101" y="3757517"/>
            <a:ext cx="2751946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tr-TR" dirty="0"/>
              <a:t>Kullanan öğrencilere, kuruma ve işverenlere fayda sağlamak</a:t>
            </a:r>
          </a:p>
        </p:txBody>
      </p:sp>
      <p:grpSp>
        <p:nvGrpSpPr>
          <p:cNvPr id="579" name="Google Shape;10758;p60">
            <a:extLst>
              <a:ext uri="{FF2B5EF4-FFF2-40B4-BE49-F238E27FC236}">
                <a16:creationId xmlns:a16="http://schemas.microsoft.com/office/drawing/2014/main" id="{7F91D9FB-C78C-E212-6409-F529C64BA37F}"/>
              </a:ext>
            </a:extLst>
          </p:cNvPr>
          <p:cNvGrpSpPr/>
          <p:nvPr/>
        </p:nvGrpSpPr>
        <p:grpSpPr>
          <a:xfrm>
            <a:off x="4715885" y="1391162"/>
            <a:ext cx="455145" cy="501254"/>
            <a:chOff x="7562766" y="1514864"/>
            <a:chExt cx="327059" cy="360192"/>
          </a:xfrm>
          <a:solidFill>
            <a:schemeClr val="bg2"/>
          </a:solidFill>
        </p:grpSpPr>
        <p:sp>
          <p:nvSpPr>
            <p:cNvPr id="580" name="Google Shape;10759;p60">
              <a:extLst>
                <a:ext uri="{FF2B5EF4-FFF2-40B4-BE49-F238E27FC236}">
                  <a16:creationId xmlns:a16="http://schemas.microsoft.com/office/drawing/2014/main" id="{A1466FF7-DF80-9EBE-B112-41F21708E832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760;p60">
              <a:extLst>
                <a:ext uri="{FF2B5EF4-FFF2-40B4-BE49-F238E27FC236}">
                  <a16:creationId xmlns:a16="http://schemas.microsoft.com/office/drawing/2014/main" id="{2FFA7608-1242-DD37-39F0-A1F35EB7F6D5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761;p60">
              <a:extLst>
                <a:ext uri="{FF2B5EF4-FFF2-40B4-BE49-F238E27FC236}">
                  <a16:creationId xmlns:a16="http://schemas.microsoft.com/office/drawing/2014/main" id="{5AE7FF5F-8F22-1238-A31F-7E5EB7154892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762;p60">
              <a:extLst>
                <a:ext uri="{FF2B5EF4-FFF2-40B4-BE49-F238E27FC236}">
                  <a16:creationId xmlns:a16="http://schemas.microsoft.com/office/drawing/2014/main" id="{A2C20657-E317-7760-A404-35DD3DA64E04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1361;p47">
            <a:extLst>
              <a:ext uri="{FF2B5EF4-FFF2-40B4-BE49-F238E27FC236}">
                <a16:creationId xmlns:a16="http://schemas.microsoft.com/office/drawing/2014/main" id="{5B34062A-C09C-D0AF-F1B5-7F62239A5BB5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  <p:cxnSp>
        <p:nvCxnSpPr>
          <p:cNvPr id="597" name="Google Shape;615;p30">
            <a:extLst>
              <a:ext uri="{FF2B5EF4-FFF2-40B4-BE49-F238E27FC236}">
                <a16:creationId xmlns:a16="http://schemas.microsoft.com/office/drawing/2014/main" id="{8DD1FD3E-2709-115F-E4BF-161B11D1741C}"/>
              </a:ext>
            </a:extLst>
          </p:cNvPr>
          <p:cNvCxnSpPr>
            <a:cxnSpLocks/>
            <a:stCxn id="28" idx="3"/>
            <a:endCxn id="596" idx="1"/>
          </p:cNvCxnSpPr>
          <p:nvPr/>
        </p:nvCxnSpPr>
        <p:spPr>
          <a:xfrm flipV="1">
            <a:off x="3900355" y="4052497"/>
            <a:ext cx="702295" cy="53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07;p30">
            <a:extLst>
              <a:ext uri="{FF2B5EF4-FFF2-40B4-BE49-F238E27FC236}">
                <a16:creationId xmlns:a16="http://schemas.microsoft.com/office/drawing/2014/main" id="{828E031D-FB47-527E-9F6D-1B1FBD23480B}"/>
              </a:ext>
            </a:extLst>
          </p:cNvPr>
          <p:cNvSpPr txBox="1">
            <a:spLocks/>
          </p:cNvSpPr>
          <p:nvPr/>
        </p:nvSpPr>
        <p:spPr>
          <a:xfrm>
            <a:off x="560778" y="3511568"/>
            <a:ext cx="2544394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tr-TR" dirty="0"/>
              <a:t>Elde edilen belgeleri hızlıca tek bir kaynaktan görebilmek ve doğruluğundan emin bir şekilde kullanabilmek</a:t>
            </a:r>
          </a:p>
          <a:p>
            <a:pPr marL="0" indent="0" algn="r"/>
            <a:endParaRPr lang="tr-TR" dirty="0"/>
          </a:p>
        </p:txBody>
      </p:sp>
      <p:grpSp>
        <p:nvGrpSpPr>
          <p:cNvPr id="681" name="Google Shape;11295;p60">
            <a:extLst>
              <a:ext uri="{FF2B5EF4-FFF2-40B4-BE49-F238E27FC236}">
                <a16:creationId xmlns:a16="http://schemas.microsoft.com/office/drawing/2014/main" id="{8CAECC1B-1EB8-60E6-A6DF-9B885766C07C}"/>
              </a:ext>
            </a:extLst>
          </p:cNvPr>
          <p:cNvGrpSpPr/>
          <p:nvPr/>
        </p:nvGrpSpPr>
        <p:grpSpPr>
          <a:xfrm>
            <a:off x="3286637" y="3824418"/>
            <a:ext cx="495747" cy="456158"/>
            <a:chOff x="2165809" y="3811059"/>
            <a:chExt cx="422542" cy="342973"/>
          </a:xfrm>
          <a:solidFill>
            <a:srgbClr val="002845"/>
          </a:solidFill>
        </p:grpSpPr>
        <p:sp>
          <p:nvSpPr>
            <p:cNvPr id="682" name="Google Shape;11296;p60">
              <a:extLst>
                <a:ext uri="{FF2B5EF4-FFF2-40B4-BE49-F238E27FC236}">
                  <a16:creationId xmlns:a16="http://schemas.microsoft.com/office/drawing/2014/main" id="{D2D26E0C-5D16-EE6A-73CD-DC9368431BD0}"/>
                </a:ext>
              </a:extLst>
            </p:cNvPr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11297;p60">
              <a:extLst>
                <a:ext uri="{FF2B5EF4-FFF2-40B4-BE49-F238E27FC236}">
                  <a16:creationId xmlns:a16="http://schemas.microsoft.com/office/drawing/2014/main" id="{7CC65255-A1B0-717A-7230-9B7757815E00}"/>
                </a:ext>
              </a:extLst>
            </p:cNvPr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1298;p60">
              <a:extLst>
                <a:ext uri="{FF2B5EF4-FFF2-40B4-BE49-F238E27FC236}">
                  <a16:creationId xmlns:a16="http://schemas.microsoft.com/office/drawing/2014/main" id="{913070DB-5253-C639-AB89-5115395E2F94}"/>
                </a:ext>
              </a:extLst>
            </p:cNvPr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1299;p60">
              <a:extLst>
                <a:ext uri="{FF2B5EF4-FFF2-40B4-BE49-F238E27FC236}">
                  <a16:creationId xmlns:a16="http://schemas.microsoft.com/office/drawing/2014/main" id="{6B574E8C-00C6-CA1D-7959-51A4889CAA94}"/>
                </a:ext>
              </a:extLst>
            </p:cNvPr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1300;p60">
              <a:extLst>
                <a:ext uri="{FF2B5EF4-FFF2-40B4-BE49-F238E27FC236}">
                  <a16:creationId xmlns:a16="http://schemas.microsoft.com/office/drawing/2014/main" id="{AA178B82-9EDF-95CF-AAE1-0F6B04F2F066}"/>
                </a:ext>
              </a:extLst>
            </p:cNvPr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1301;p60">
              <a:extLst>
                <a:ext uri="{FF2B5EF4-FFF2-40B4-BE49-F238E27FC236}">
                  <a16:creationId xmlns:a16="http://schemas.microsoft.com/office/drawing/2014/main" id="{4E77490D-B763-4028-DFB9-369E7405CAAF}"/>
                </a:ext>
              </a:extLst>
            </p:cNvPr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1302;p60">
              <a:extLst>
                <a:ext uri="{FF2B5EF4-FFF2-40B4-BE49-F238E27FC236}">
                  <a16:creationId xmlns:a16="http://schemas.microsoft.com/office/drawing/2014/main" id="{E467EE37-11EE-F7E0-8937-3C7BA6D0A393}"/>
                </a:ext>
              </a:extLst>
            </p:cNvPr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1303;p60">
              <a:extLst>
                <a:ext uri="{FF2B5EF4-FFF2-40B4-BE49-F238E27FC236}">
                  <a16:creationId xmlns:a16="http://schemas.microsoft.com/office/drawing/2014/main" id="{1585C75C-5FE6-2D71-8C39-63E01BB2A8C1}"/>
                </a:ext>
              </a:extLst>
            </p:cNvPr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1304;p60">
              <a:extLst>
                <a:ext uri="{FF2B5EF4-FFF2-40B4-BE49-F238E27FC236}">
                  <a16:creationId xmlns:a16="http://schemas.microsoft.com/office/drawing/2014/main" id="{3A19D955-2098-0D7A-F686-FBDB5AC4EA48}"/>
                </a:ext>
              </a:extLst>
            </p:cNvPr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1305;p60">
              <a:extLst>
                <a:ext uri="{FF2B5EF4-FFF2-40B4-BE49-F238E27FC236}">
                  <a16:creationId xmlns:a16="http://schemas.microsoft.com/office/drawing/2014/main" id="{902A4F3A-952C-FFCD-FF11-C96164CADC1B}"/>
                </a:ext>
              </a:extLst>
            </p:cNvPr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1306;p60">
              <a:extLst>
                <a:ext uri="{FF2B5EF4-FFF2-40B4-BE49-F238E27FC236}">
                  <a16:creationId xmlns:a16="http://schemas.microsoft.com/office/drawing/2014/main" id="{9D0D8DDD-D686-B8A8-E9F6-886FFFDA70A6}"/>
                </a:ext>
              </a:extLst>
            </p:cNvPr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1307;p60">
              <a:extLst>
                <a:ext uri="{FF2B5EF4-FFF2-40B4-BE49-F238E27FC236}">
                  <a16:creationId xmlns:a16="http://schemas.microsoft.com/office/drawing/2014/main" id="{D0386E3E-B1DD-0CED-C4ED-30702F014C5C}"/>
                </a:ext>
              </a:extLst>
            </p:cNvPr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1308;p60">
              <a:extLst>
                <a:ext uri="{FF2B5EF4-FFF2-40B4-BE49-F238E27FC236}">
                  <a16:creationId xmlns:a16="http://schemas.microsoft.com/office/drawing/2014/main" id="{82C18C75-298A-70B3-470D-4189162E9030}"/>
                </a:ext>
              </a:extLst>
            </p:cNvPr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1309;p60">
              <a:extLst>
                <a:ext uri="{FF2B5EF4-FFF2-40B4-BE49-F238E27FC236}">
                  <a16:creationId xmlns:a16="http://schemas.microsoft.com/office/drawing/2014/main" id="{30DBA1D9-82D2-1F78-58FE-6FDC7A5ECA0C}"/>
                </a:ext>
              </a:extLst>
            </p:cNvPr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11310;p60">
              <a:extLst>
                <a:ext uri="{FF2B5EF4-FFF2-40B4-BE49-F238E27FC236}">
                  <a16:creationId xmlns:a16="http://schemas.microsoft.com/office/drawing/2014/main" id="{5BE3F856-ECCA-20B3-03BB-C999AB4B45AD}"/>
                </a:ext>
              </a:extLst>
            </p:cNvPr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1311;p60">
              <a:extLst>
                <a:ext uri="{FF2B5EF4-FFF2-40B4-BE49-F238E27FC236}">
                  <a16:creationId xmlns:a16="http://schemas.microsoft.com/office/drawing/2014/main" id="{0F123084-C89D-407B-538D-FA3F2F5B9C9E}"/>
                </a:ext>
              </a:extLst>
            </p:cNvPr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1312;p60">
              <a:extLst>
                <a:ext uri="{FF2B5EF4-FFF2-40B4-BE49-F238E27FC236}">
                  <a16:creationId xmlns:a16="http://schemas.microsoft.com/office/drawing/2014/main" id="{E27C1182-5756-0631-862B-50C1A23EB711}"/>
                </a:ext>
              </a:extLst>
            </p:cNvPr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1313;p60">
              <a:extLst>
                <a:ext uri="{FF2B5EF4-FFF2-40B4-BE49-F238E27FC236}">
                  <a16:creationId xmlns:a16="http://schemas.microsoft.com/office/drawing/2014/main" id="{98EBCBC9-70B9-48B5-CC60-33EBEB33D1BF}"/>
                </a:ext>
              </a:extLst>
            </p:cNvPr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FE14836-6FC5-2BFC-1172-78F3492280CD}"/>
              </a:ext>
            </a:extLst>
          </p:cNvPr>
          <p:cNvSpPr/>
          <p:nvPr/>
        </p:nvSpPr>
        <p:spPr>
          <a:xfrm>
            <a:off x="2040340" y="3800901"/>
            <a:ext cx="4618660" cy="921224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073420" y="1033588"/>
            <a:ext cx="461866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Teşekkürler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686498" y="3945890"/>
            <a:ext cx="3392504" cy="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00CFCC"/>
                </a:solidFill>
                <a:latin typeface="Corbel Light" panose="020B0303020204020204" pitchFamily="34" charset="0"/>
              </a:rPr>
              <a:t>linktr.ee/tobbetublockchain</a:t>
            </a:r>
            <a:endParaRPr sz="2000" dirty="0">
              <a:solidFill>
                <a:srgbClr val="00CFCC"/>
              </a:solidFill>
              <a:latin typeface="Corbel Light" panose="020B0303020204020204" pitchFamily="34" charset="0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087696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087696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087696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18782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18769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18771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361;p47">
            <a:extLst>
              <a:ext uri="{FF2B5EF4-FFF2-40B4-BE49-F238E27FC236}">
                <a16:creationId xmlns:a16="http://schemas.microsoft.com/office/drawing/2014/main" id="{437635C0-ADD5-1E01-BD76-630ABCBAB94D}"/>
              </a:ext>
            </a:extLst>
          </p:cNvPr>
          <p:cNvSpPr txBox="1">
            <a:spLocks/>
          </p:cNvSpPr>
          <p:nvPr/>
        </p:nvSpPr>
        <p:spPr>
          <a:xfrm>
            <a:off x="7731457" y="4510585"/>
            <a:ext cx="1423778" cy="62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hare Tech"/>
              <a:buNone/>
              <a:defRPr sz="4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tr-TR" sz="2800" dirty="0"/>
              <a:t>WAHAP3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287</Words>
  <Application>Microsoft Office PowerPoint</Application>
  <PresentationFormat>Ekran Gösterisi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Maven Pro</vt:lpstr>
      <vt:lpstr>Corbel Light</vt:lpstr>
      <vt:lpstr>Arial</vt:lpstr>
      <vt:lpstr>Advent Pro SemiBold</vt:lpstr>
      <vt:lpstr>Fira Sans Condensed Medium</vt:lpstr>
      <vt:lpstr>Fira Sans Extra Condensed Medium</vt:lpstr>
      <vt:lpstr>Share Tech</vt:lpstr>
      <vt:lpstr>Data Science Consulting by Slidesgo</vt:lpstr>
      <vt:lpstr> NITELIKLI BELGE  TAPUSU</vt:lpstr>
      <vt:lpstr>Bizi Harekete Geçiren Sorunlar</vt:lpstr>
      <vt:lpstr>PROBLEM</vt:lpstr>
      <vt:lpstr>NASIL YAPTIK</vt:lpstr>
      <vt:lpstr>NASIL YAPTIK</vt:lpstr>
      <vt:lpstr>AMAÇLARIMIZ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NITELIKLI BELGE  TAPUSU</dc:title>
  <dc:creator>Harun Serkan Metin</dc:creator>
  <cp:lastModifiedBy>Harun Serkan Metin</cp:lastModifiedBy>
  <cp:revision>8</cp:revision>
  <dcterms:modified xsi:type="dcterms:W3CDTF">2022-11-12T19:11:06Z</dcterms:modified>
</cp:coreProperties>
</file>