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72" r:id="rId3"/>
    <p:sldId id="258" r:id="rId4"/>
    <p:sldId id="259" r:id="rId5"/>
    <p:sldId id="297" r:id="rId6"/>
    <p:sldId id="298" r:id="rId7"/>
    <p:sldId id="261" r:id="rId8"/>
    <p:sldId id="269" r:id="rId9"/>
    <p:sldId id="278" r:id="rId10"/>
  </p:sldIdLst>
  <p:sldSz cx="9144000" cy="5143500" type="screen16x9"/>
  <p:notesSz cx="6858000" cy="9144000"/>
  <p:embeddedFontLst>
    <p:embeddedFont>
      <p:font typeface="Advent Pro SemiBold" panose="020B0604020202020204" charset="-94"/>
      <p:regular r:id="rId12"/>
      <p:bold r:id="rId13"/>
    </p:embeddedFont>
    <p:embeddedFont>
      <p:font typeface="Corbel Light" panose="020B0303020204020204" pitchFamily="34" charset="0"/>
      <p:regular r:id="rId14"/>
      <p: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-94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8AC"/>
    <a:srgbClr val="F64975"/>
    <a:srgbClr val="00CFCC"/>
    <a:srgbClr val="FF9973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8F21-4D6E-4107-AB4D-189A1AEAD7E8}">
  <a:tblStyle styleId="{37468F21-4D6E-4107-AB4D-189A1AEA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2" autoAdjust="0"/>
  </p:normalViewPr>
  <p:slideViewPr>
    <p:cSldViewPr snapToGrid="0">
      <p:cViewPr>
        <p:scale>
          <a:sx n="125" d="100"/>
          <a:sy n="125" d="100"/>
        </p:scale>
        <p:origin x="119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88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6882" y="28030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/>
              <a:t>BELGE</a:t>
            </a:r>
            <a:r>
              <a:rPr lang="en" sz="3200" dirty="0"/>
              <a:t> </a:t>
            </a:r>
            <a:r>
              <a:rPr lang="tr-TR" sz="3200" dirty="0">
                <a:solidFill>
                  <a:schemeClr val="accent2"/>
                </a:solidFill>
              </a:rPr>
              <a:t>ÜRETME</a:t>
            </a:r>
            <a:r>
              <a:rPr lang="en" sz="3200" dirty="0"/>
              <a:t> </a:t>
            </a:r>
            <a:r>
              <a:rPr lang="tr-TR" sz="3200" dirty="0"/>
              <a:t>VE </a:t>
            </a:r>
            <a:r>
              <a:rPr lang="tr-TR" sz="3200" dirty="0">
                <a:solidFill>
                  <a:schemeClr val="accent2"/>
                </a:solidFill>
              </a:rPr>
              <a:t>DOGRULAMA</a:t>
            </a:r>
            <a:endParaRPr sz="3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76498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6600" dirty="0"/>
            </a:br>
            <a:r>
              <a:rPr lang="tr-TR" sz="6600" dirty="0">
                <a:solidFill>
                  <a:schemeClr val="accent2"/>
                </a:solidFill>
              </a:rPr>
              <a:t>N</a:t>
            </a:r>
            <a:r>
              <a:rPr lang="tr-TR" sz="6600" dirty="0"/>
              <a:t>ITELIKLI </a:t>
            </a:r>
            <a:r>
              <a:rPr lang="tr-TR" sz="6600" dirty="0">
                <a:solidFill>
                  <a:schemeClr val="accent2"/>
                </a:solidFill>
              </a:rPr>
              <a:t>B</a:t>
            </a:r>
            <a:r>
              <a:rPr lang="tr-TR" sz="6600" dirty="0"/>
              <a:t>ELGE  </a:t>
            </a:r>
            <a:r>
              <a:rPr lang="tr-TR" sz="6600" dirty="0">
                <a:solidFill>
                  <a:schemeClr val="accent2"/>
                </a:solidFill>
              </a:rPr>
              <a:t>T</a:t>
            </a:r>
            <a:r>
              <a:rPr lang="tr-TR" sz="6600" dirty="0"/>
              <a:t>APUSU</a:t>
            </a:r>
            <a:endParaRPr sz="6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70E6158C-FB7F-1E0A-FC47-A77B2E54CA91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  <p:bldP spid="4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293713" y="254868"/>
            <a:ext cx="639710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Bizi Harekete Geçiren Sorunlar</a:t>
            </a:r>
            <a:endParaRPr sz="300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01137" y="1158272"/>
            <a:ext cx="2543955" cy="71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Photoshop ve dijital araçlara artan erişim, sahte sertifika ve belgeleri de artırmıştır. 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4850329" y="4203726"/>
            <a:ext cx="2464112" cy="796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Kapsamlı bir arka plan doğrulaması hem maliyetli hem de zaman alıcıdır. 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0" y="3379564"/>
            <a:ext cx="306161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Özgeçmişlere ve LinkedIn profillerine güvenilirlik azalmıştır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5852485" y="1608682"/>
            <a:ext cx="3038312" cy="82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Sahtecilik vakaları her ay artıyor ve belgenin/sertifikanın gerçekliğini bilmek için bir sistem yok.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2789042" y="1284784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2970684" y="1474086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079074" y="1661982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282089" y="1850347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2786605" y="1285117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2970686" y="1474033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159623" y="1662822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350989" y="1854296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>
            <a:cxnSpLocks/>
            <a:stCxn id="1141" idx="2"/>
            <a:endCxn id="1155" idx="1"/>
          </p:cNvCxnSpPr>
          <p:nvPr/>
        </p:nvCxnSpPr>
        <p:spPr>
          <a:xfrm>
            <a:off x="1573115" y="1877859"/>
            <a:ext cx="1796570" cy="6859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  <a:stCxn id="1145" idx="0"/>
          </p:cNvCxnSpPr>
          <p:nvPr/>
        </p:nvCxnSpPr>
        <p:spPr>
          <a:xfrm flipV="1">
            <a:off x="1530809" y="3071367"/>
            <a:ext cx="1733823" cy="30819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  <a:stCxn id="1147" idx="2"/>
          </p:cNvCxnSpPr>
          <p:nvPr/>
        </p:nvCxnSpPr>
        <p:spPr>
          <a:xfrm flipH="1">
            <a:off x="5199193" y="2432615"/>
            <a:ext cx="2172448" cy="87014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>
            <a:cxnSpLocks/>
          </p:cNvCxnSpPr>
          <p:nvPr/>
        </p:nvCxnSpPr>
        <p:spPr>
          <a:xfrm flipH="1" flipV="1">
            <a:off x="5010604" y="3808364"/>
            <a:ext cx="867158" cy="38297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" name="Google Shape;11602;p61">
            <a:extLst>
              <a:ext uri="{FF2B5EF4-FFF2-40B4-BE49-F238E27FC236}">
                <a16:creationId xmlns:a16="http://schemas.microsoft.com/office/drawing/2014/main" id="{33F9175A-4A9C-0869-D0C5-602509B850ED}"/>
              </a:ext>
            </a:extLst>
          </p:cNvPr>
          <p:cNvGrpSpPr/>
          <p:nvPr/>
        </p:nvGrpSpPr>
        <p:grpSpPr>
          <a:xfrm>
            <a:off x="3702158" y="1992573"/>
            <a:ext cx="983456" cy="1272640"/>
            <a:chOff x="3119678" y="3360146"/>
            <a:chExt cx="269343" cy="348543"/>
          </a:xfrm>
          <a:solidFill>
            <a:schemeClr val="bg1"/>
          </a:solidFill>
        </p:grpSpPr>
        <p:sp>
          <p:nvSpPr>
            <p:cNvPr id="39" name="Google Shape;11603;p61">
              <a:extLst>
                <a:ext uri="{FF2B5EF4-FFF2-40B4-BE49-F238E27FC236}">
                  <a16:creationId xmlns:a16="http://schemas.microsoft.com/office/drawing/2014/main" id="{036AF607-6C94-39F3-F20D-B2C62A0125FD}"/>
                </a:ext>
              </a:extLst>
            </p:cNvPr>
            <p:cNvSpPr/>
            <p:nvPr/>
          </p:nvSpPr>
          <p:spPr>
            <a:xfrm>
              <a:off x="3268289" y="3498271"/>
              <a:ext cx="43782" cy="46728"/>
            </a:xfrm>
            <a:custGeom>
              <a:avLst/>
              <a:gdLst/>
              <a:ahLst/>
              <a:cxnLst/>
              <a:rect l="l" t="t" r="r" b="b"/>
              <a:pathLst>
                <a:path w="1382" h="1475" extrusionOk="0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04;p61">
              <a:extLst>
                <a:ext uri="{FF2B5EF4-FFF2-40B4-BE49-F238E27FC236}">
                  <a16:creationId xmlns:a16="http://schemas.microsoft.com/office/drawing/2014/main" id="{8EB90BC4-CF1D-D75B-CDFD-1D43F2DB89CC}"/>
                </a:ext>
              </a:extLst>
            </p:cNvPr>
            <p:cNvSpPr/>
            <p:nvPr/>
          </p:nvSpPr>
          <p:spPr>
            <a:xfrm>
              <a:off x="3147208" y="3475176"/>
              <a:ext cx="214664" cy="233513"/>
            </a:xfrm>
            <a:custGeom>
              <a:avLst/>
              <a:gdLst/>
              <a:ahLst/>
              <a:cxnLst/>
              <a:rect l="l" t="t" r="r" b="b"/>
              <a:pathLst>
                <a:path w="6776" h="7371" extrusionOk="0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05;p61">
              <a:extLst>
                <a:ext uri="{FF2B5EF4-FFF2-40B4-BE49-F238E27FC236}">
                  <a16:creationId xmlns:a16="http://schemas.microsoft.com/office/drawing/2014/main" id="{F952B993-8BCF-914C-E784-C05045CE3203}"/>
                </a:ext>
              </a:extLst>
            </p:cNvPr>
            <p:cNvSpPr/>
            <p:nvPr/>
          </p:nvSpPr>
          <p:spPr>
            <a:xfrm>
              <a:off x="3249408" y="3360146"/>
              <a:ext cx="10613" cy="97321"/>
            </a:xfrm>
            <a:custGeom>
              <a:avLst/>
              <a:gdLst/>
              <a:ahLst/>
              <a:cxnLst/>
              <a:rect l="l" t="t" r="r" b="b"/>
              <a:pathLst>
                <a:path w="335" h="3072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06;p61">
              <a:extLst>
                <a:ext uri="{FF2B5EF4-FFF2-40B4-BE49-F238E27FC236}">
                  <a16:creationId xmlns:a16="http://schemas.microsoft.com/office/drawing/2014/main" id="{EDFD1EF7-997F-C508-30E6-DB79D00056AB}"/>
                </a:ext>
              </a:extLst>
            </p:cNvPr>
            <p:cNvSpPr/>
            <p:nvPr/>
          </p:nvSpPr>
          <p:spPr>
            <a:xfrm>
              <a:off x="3175879" y="3377919"/>
              <a:ext cx="54331" cy="86740"/>
            </a:xfrm>
            <a:custGeom>
              <a:avLst/>
              <a:gdLst/>
              <a:ahLst/>
              <a:cxnLst/>
              <a:rect l="l" t="t" r="r" b="b"/>
              <a:pathLst>
                <a:path w="1715" h="2738" extrusionOk="0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07;p61">
              <a:extLst>
                <a:ext uri="{FF2B5EF4-FFF2-40B4-BE49-F238E27FC236}">
                  <a16:creationId xmlns:a16="http://schemas.microsoft.com/office/drawing/2014/main" id="{7E78F0D8-9042-D471-C088-1FA5AC6312AA}"/>
                </a:ext>
              </a:extLst>
            </p:cNvPr>
            <p:cNvSpPr/>
            <p:nvPr/>
          </p:nvSpPr>
          <p:spPr>
            <a:xfrm>
              <a:off x="3119678" y="3429399"/>
              <a:ext cx="89401" cy="50720"/>
            </a:xfrm>
            <a:custGeom>
              <a:avLst/>
              <a:gdLst/>
              <a:ahLst/>
              <a:cxnLst/>
              <a:rect l="l" t="t" r="r" b="b"/>
              <a:pathLst>
                <a:path w="2822" h="1601" extrusionOk="0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08;p61">
              <a:extLst>
                <a:ext uri="{FF2B5EF4-FFF2-40B4-BE49-F238E27FC236}">
                  <a16:creationId xmlns:a16="http://schemas.microsoft.com/office/drawing/2014/main" id="{5CEE7528-83FD-CA77-235A-A0F2722D5569}"/>
                </a:ext>
              </a:extLst>
            </p:cNvPr>
            <p:cNvSpPr/>
            <p:nvPr/>
          </p:nvSpPr>
          <p:spPr>
            <a:xfrm>
              <a:off x="3279219" y="3377919"/>
              <a:ext cx="54363" cy="85980"/>
            </a:xfrm>
            <a:custGeom>
              <a:avLst/>
              <a:gdLst/>
              <a:ahLst/>
              <a:cxnLst/>
              <a:rect l="l" t="t" r="r" b="b"/>
              <a:pathLst>
                <a:path w="1716" h="2714" extrusionOk="0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09;p61">
              <a:extLst>
                <a:ext uri="{FF2B5EF4-FFF2-40B4-BE49-F238E27FC236}">
                  <a16:creationId xmlns:a16="http://schemas.microsoft.com/office/drawing/2014/main" id="{FB59FA19-B105-C07D-60F3-1D4936FDB4C8}"/>
                </a:ext>
              </a:extLst>
            </p:cNvPr>
            <p:cNvSpPr/>
            <p:nvPr/>
          </p:nvSpPr>
          <p:spPr>
            <a:xfrm>
              <a:off x="3300349" y="3429399"/>
              <a:ext cx="88672" cy="51100"/>
            </a:xfrm>
            <a:custGeom>
              <a:avLst/>
              <a:gdLst/>
              <a:ahLst/>
              <a:cxnLst/>
              <a:rect l="l" t="t" r="r" b="b"/>
              <a:pathLst>
                <a:path w="2799" h="1613" extrusionOk="0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361;p47">
            <a:extLst>
              <a:ext uri="{FF2B5EF4-FFF2-40B4-BE49-F238E27FC236}">
                <a16:creationId xmlns:a16="http://schemas.microsoft.com/office/drawing/2014/main" id="{54394D2B-E3CC-63FC-BAD6-BA9DEBD48CA5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31768" y="2300153"/>
            <a:ext cx="1201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37791" y="2877953"/>
            <a:ext cx="2338710" cy="1006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00CFCC"/>
                </a:solidFill>
              </a:rPr>
              <a:t>Sahte</a:t>
            </a:r>
            <a:r>
              <a:rPr lang="tr-TR" dirty="0"/>
              <a:t> evrak düzenlemeleri ve </a:t>
            </a:r>
            <a:r>
              <a:rPr lang="tr-TR" dirty="0">
                <a:solidFill>
                  <a:srgbClr val="E898AC"/>
                </a:solidFill>
              </a:rPr>
              <a:t>içeriği boş </a:t>
            </a:r>
            <a:r>
              <a:rPr lang="tr-TR" dirty="0"/>
              <a:t>sertifikalar günümüzün önemli problemlerinden biridir.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34320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53847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76724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4320" y="76608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747900" y="76608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76724" y="76608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034320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747899" y="1178137"/>
            <a:ext cx="5947" cy="959987"/>
          </a:xfrm>
          <a:prstGeom prst="bentConnector3">
            <a:avLst>
              <a:gd name="adj1" fmla="val -3843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476724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087020" y="52805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300828" y="159020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57769" y="87260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886578" y="887998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00188" y="88798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0B36DE38-5F77-B869-0A41-36915EF0D0D2}"/>
              </a:ext>
            </a:extLst>
          </p:cNvPr>
          <p:cNvSpPr txBox="1">
            <a:spLocks/>
          </p:cNvSpPr>
          <p:nvPr/>
        </p:nvSpPr>
        <p:spPr>
          <a:xfrm>
            <a:off x="3488271" y="2300153"/>
            <a:ext cx="13087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NE YAPTIK</a:t>
            </a:r>
          </a:p>
        </p:txBody>
      </p:sp>
      <p:sp>
        <p:nvSpPr>
          <p:cNvPr id="15" name="Google Shape;475;p27">
            <a:extLst>
              <a:ext uri="{FF2B5EF4-FFF2-40B4-BE49-F238E27FC236}">
                <a16:creationId xmlns:a16="http://schemas.microsoft.com/office/drawing/2014/main" id="{8BF5DEC6-C036-3121-FC84-9C237EC13E0D}"/>
              </a:ext>
            </a:extLst>
          </p:cNvPr>
          <p:cNvSpPr txBox="1">
            <a:spLocks/>
          </p:cNvSpPr>
          <p:nvPr/>
        </p:nvSpPr>
        <p:spPr>
          <a:xfrm>
            <a:off x="3179053" y="2877953"/>
            <a:ext cx="2536374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Düzenlenen belgelerin güvenirliğini kontrol etmek için </a:t>
            </a:r>
            <a:r>
              <a:rPr lang="tr-TR" dirty="0">
                <a:solidFill>
                  <a:srgbClr val="FF9973"/>
                </a:solidFill>
              </a:rPr>
              <a:t>2 taraflı bir doğrulama </a:t>
            </a:r>
            <a:r>
              <a:rPr lang="tr-TR" dirty="0"/>
              <a:t>tarafımızca geliştirildi.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08E7139F-B2D1-9850-83C7-41ADEE40717B}"/>
              </a:ext>
            </a:extLst>
          </p:cNvPr>
          <p:cNvSpPr txBox="1">
            <a:spLocks/>
          </p:cNvSpPr>
          <p:nvPr/>
        </p:nvSpPr>
        <p:spPr>
          <a:xfrm>
            <a:off x="6127763" y="2300153"/>
            <a:ext cx="16039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NASIL YAPTIK</a:t>
            </a:r>
          </a:p>
        </p:txBody>
      </p:sp>
      <p:sp>
        <p:nvSpPr>
          <p:cNvPr id="22" name="Google Shape;475;p27">
            <a:extLst>
              <a:ext uri="{FF2B5EF4-FFF2-40B4-BE49-F238E27FC236}">
                <a16:creationId xmlns:a16="http://schemas.microsoft.com/office/drawing/2014/main" id="{F5B49DFD-9DC9-17CA-CE10-AD46D6AB632F}"/>
              </a:ext>
            </a:extLst>
          </p:cNvPr>
          <p:cNvSpPr txBox="1">
            <a:spLocks/>
          </p:cNvSpPr>
          <p:nvPr/>
        </p:nvSpPr>
        <p:spPr>
          <a:xfrm>
            <a:off x="5878362" y="2843824"/>
            <a:ext cx="2851470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Belge düzenleyen kişi, </a:t>
            </a:r>
            <a:r>
              <a:rPr lang="tr-TR" dirty="0">
                <a:solidFill>
                  <a:srgbClr val="00CFCC"/>
                </a:solidFill>
              </a:rPr>
              <a:t>cüzdan kimliğiyle imzaladığı </a:t>
            </a:r>
            <a:r>
              <a:rPr lang="tr-TR" dirty="0"/>
              <a:t>belgeyi, alan kişinin cüzdanına göndererek </a:t>
            </a:r>
            <a:r>
              <a:rPr lang="tr-TR" dirty="0">
                <a:solidFill>
                  <a:srgbClr val="E898AC"/>
                </a:solidFill>
              </a:rPr>
              <a:t>blok zincir ağına </a:t>
            </a:r>
            <a:r>
              <a:rPr lang="tr-TR" dirty="0"/>
              <a:t>işlem olarak ekliyor. 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7DAF62FF-B5F1-D3F2-0B94-CAAACA93AE6A}"/>
              </a:ext>
            </a:extLst>
          </p:cNvPr>
          <p:cNvSpPr txBox="1">
            <a:spLocks/>
          </p:cNvSpPr>
          <p:nvPr/>
        </p:nvSpPr>
        <p:spPr>
          <a:xfrm>
            <a:off x="614174" y="4702507"/>
            <a:ext cx="8627676" cy="88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dirty="0"/>
              <a:t>*Yapılan her bir işlemler, </a:t>
            </a:r>
            <a:r>
              <a:rPr lang="tr-TR" dirty="0">
                <a:solidFill>
                  <a:srgbClr val="FF9973"/>
                </a:solidFill>
              </a:rPr>
              <a:t>Aktarım (</a:t>
            </a:r>
            <a:r>
              <a:rPr lang="tr-TR" dirty="0" err="1">
                <a:solidFill>
                  <a:srgbClr val="FF9973"/>
                </a:solidFill>
              </a:rPr>
              <a:t>Transaction</a:t>
            </a:r>
            <a:r>
              <a:rPr lang="tr-TR" dirty="0">
                <a:solidFill>
                  <a:srgbClr val="FF9973"/>
                </a:solidFill>
              </a:rPr>
              <a:t>) </a:t>
            </a:r>
            <a:r>
              <a:rPr lang="tr-TR" dirty="0" err="1">
                <a:solidFill>
                  <a:srgbClr val="FF9973"/>
                </a:solidFill>
              </a:rPr>
              <a:t>Hash</a:t>
            </a:r>
            <a:r>
              <a:rPr lang="tr-TR" dirty="0"/>
              <a:t> numarası ile herkes tarafından doğrulanabiliyor.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  <p:bldP spid="475" grpId="0" build="p"/>
      <p:bldP spid="476" grpId="0"/>
      <p:bldP spid="478" grpId="0"/>
      <p:bldP spid="480" grpId="0"/>
      <p:bldP spid="481" grpId="0" animBg="1"/>
      <p:bldP spid="482" grpId="0" animBg="1"/>
      <p:bldP spid="483" grpId="0" animBg="1"/>
      <p:bldP spid="489" grpId="0" animBg="1"/>
      <p:bldP spid="14" grpId="0"/>
      <p:bldP spid="1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87197" y="1271060"/>
            <a:ext cx="4567598" cy="3239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Kurumların kişilere verdiği belgeleri, alan taraf ve düzenleyen taraf arasındaki gönderim işlemine göre denetledik.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/>
              <a:t>Gönderim işleminin </a:t>
            </a:r>
            <a:r>
              <a:rPr lang="tr-TR" dirty="0" err="1"/>
              <a:t>Hash</a:t>
            </a:r>
            <a:r>
              <a:rPr lang="tr-TR" dirty="0"/>
              <a:t> (</a:t>
            </a:r>
            <a:r>
              <a:rPr lang="tr-TR" dirty="0" err="1"/>
              <a:t>Transactions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)’ini  </a:t>
            </a:r>
            <a:r>
              <a:rPr lang="tr-TR" dirty="0" err="1"/>
              <a:t>Avalanche</a:t>
            </a:r>
            <a:r>
              <a:rPr lang="tr-TR" dirty="0"/>
              <a:t> Blok Zincir Ağında yapılmış işlem geçmişinde bularak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gönderimi yapan ve alan kişinin, açık cüzdan adreslerini gerçek adresleriyle  karşılaştırarak bu işlemin yapıldığını doğruluyoruz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0170" y="35060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198061" y="586697"/>
            <a:ext cx="3301729" cy="355302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506112" y="-97273"/>
            <a:ext cx="1100451" cy="140353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736707" y="922187"/>
            <a:ext cx="315935" cy="503078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6010" y="770405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445106" y="948106"/>
            <a:ext cx="455843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1. Aşama: </a:t>
            </a:r>
            <a:r>
              <a:rPr lang="tr-TR" sz="2000" dirty="0">
                <a:solidFill>
                  <a:srgbClr val="00CFCC"/>
                </a:solidFill>
              </a:rPr>
              <a:t>İşlemin yapıldığını doğrulama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9C740FA4-4286-5B29-D4BF-6B571B2C4EFD}"/>
              </a:ext>
            </a:extLst>
          </p:cNvPr>
          <p:cNvSpPr txBox="1">
            <a:spLocks/>
          </p:cNvSpPr>
          <p:nvPr/>
        </p:nvSpPr>
        <p:spPr>
          <a:xfrm>
            <a:off x="6012699" y="770405"/>
            <a:ext cx="2747784" cy="85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Zincirde Depolanacak Olan Veriler</a:t>
            </a:r>
          </a:p>
        </p:txBody>
      </p:sp>
      <p:grpSp>
        <p:nvGrpSpPr>
          <p:cNvPr id="40" name="Google Shape;1090;p38">
            <a:extLst>
              <a:ext uri="{FF2B5EF4-FFF2-40B4-BE49-F238E27FC236}">
                <a16:creationId xmlns:a16="http://schemas.microsoft.com/office/drawing/2014/main" id="{1A0828A7-D0EB-81D4-BF76-623A9AAB654B}"/>
              </a:ext>
            </a:extLst>
          </p:cNvPr>
          <p:cNvGrpSpPr/>
          <p:nvPr/>
        </p:nvGrpSpPr>
        <p:grpSpPr>
          <a:xfrm>
            <a:off x="5968785" y="1706606"/>
            <a:ext cx="256089" cy="256089"/>
            <a:chOff x="1372725" y="1912500"/>
            <a:chExt cx="373500" cy="373500"/>
          </a:xfrm>
        </p:grpSpPr>
        <p:sp>
          <p:nvSpPr>
            <p:cNvPr id="41" name="Google Shape;1091;p38">
              <a:extLst>
                <a:ext uri="{FF2B5EF4-FFF2-40B4-BE49-F238E27FC236}">
                  <a16:creationId xmlns:a16="http://schemas.microsoft.com/office/drawing/2014/main" id="{46E6EA37-9643-D914-DA74-8BAA80C71A96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2;p38">
              <a:extLst>
                <a:ext uri="{FF2B5EF4-FFF2-40B4-BE49-F238E27FC236}">
                  <a16:creationId xmlns:a16="http://schemas.microsoft.com/office/drawing/2014/main" id="{A7766DF3-36F0-5F8F-1151-39573F6CA7B8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90;p38">
            <a:extLst>
              <a:ext uri="{FF2B5EF4-FFF2-40B4-BE49-F238E27FC236}">
                <a16:creationId xmlns:a16="http://schemas.microsoft.com/office/drawing/2014/main" id="{CD2E60D4-49AA-770E-E2B4-9DCDFDB1259D}"/>
              </a:ext>
            </a:extLst>
          </p:cNvPr>
          <p:cNvGrpSpPr/>
          <p:nvPr/>
        </p:nvGrpSpPr>
        <p:grpSpPr>
          <a:xfrm>
            <a:off x="5968776" y="2303425"/>
            <a:ext cx="256089" cy="256089"/>
            <a:chOff x="1372725" y="1912500"/>
            <a:chExt cx="373500" cy="373500"/>
          </a:xfrm>
        </p:grpSpPr>
        <p:sp>
          <p:nvSpPr>
            <p:cNvPr id="44" name="Google Shape;1091;p38">
              <a:extLst>
                <a:ext uri="{FF2B5EF4-FFF2-40B4-BE49-F238E27FC236}">
                  <a16:creationId xmlns:a16="http://schemas.microsoft.com/office/drawing/2014/main" id="{959C2BF6-7A71-DCB1-A3BF-C915C4BF6CF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2;p38">
              <a:extLst>
                <a:ext uri="{FF2B5EF4-FFF2-40B4-BE49-F238E27FC236}">
                  <a16:creationId xmlns:a16="http://schemas.microsoft.com/office/drawing/2014/main" id="{14DED30A-3BF2-4ACA-E2B3-14DEC079F853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0;p38">
            <a:extLst>
              <a:ext uri="{FF2B5EF4-FFF2-40B4-BE49-F238E27FC236}">
                <a16:creationId xmlns:a16="http://schemas.microsoft.com/office/drawing/2014/main" id="{CF47EFE6-FD2B-7C23-FFC6-C34303030500}"/>
              </a:ext>
            </a:extLst>
          </p:cNvPr>
          <p:cNvGrpSpPr/>
          <p:nvPr/>
        </p:nvGrpSpPr>
        <p:grpSpPr>
          <a:xfrm>
            <a:off x="5974008" y="2942513"/>
            <a:ext cx="256089" cy="256089"/>
            <a:chOff x="1372725" y="1912500"/>
            <a:chExt cx="373500" cy="373500"/>
          </a:xfrm>
        </p:grpSpPr>
        <p:sp>
          <p:nvSpPr>
            <p:cNvPr id="50" name="Google Shape;1091;p38">
              <a:extLst>
                <a:ext uri="{FF2B5EF4-FFF2-40B4-BE49-F238E27FC236}">
                  <a16:creationId xmlns:a16="http://schemas.microsoft.com/office/drawing/2014/main" id="{A1165661-85BC-E0E3-B715-C83BD3CE4FA7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;p38">
              <a:extLst>
                <a:ext uri="{FF2B5EF4-FFF2-40B4-BE49-F238E27FC236}">
                  <a16:creationId xmlns:a16="http://schemas.microsoft.com/office/drawing/2014/main" id="{73A69F02-7D15-0195-18EF-DC7D4EA55142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07;p28">
            <a:extLst>
              <a:ext uri="{FF2B5EF4-FFF2-40B4-BE49-F238E27FC236}">
                <a16:creationId xmlns:a16="http://schemas.microsoft.com/office/drawing/2014/main" id="{3C772098-0784-4475-E3DA-4CFE78B99196}"/>
              </a:ext>
            </a:extLst>
          </p:cNvPr>
          <p:cNvSpPr txBox="1">
            <a:spLocks/>
          </p:cNvSpPr>
          <p:nvPr/>
        </p:nvSpPr>
        <p:spPr>
          <a:xfrm>
            <a:off x="6265375" y="1516120"/>
            <a:ext cx="2167350" cy="177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4 Eşsiz Veri </a:t>
            </a:r>
            <a:r>
              <a:rPr lang="tr-TR" sz="20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Şifreli PDF </a:t>
            </a:r>
            <a:r>
              <a:rPr lang="tr-TR" sz="20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Şifreli PDF IPFS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138984" y="1242579"/>
            <a:ext cx="5076967" cy="3737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/>
              <a:t>Bu kontrolu, sertifikadaki 4 farklı eşsiz (</a:t>
            </a:r>
            <a:r>
              <a:rPr lang="tr-TR" dirty="0" err="1"/>
              <a:t>uniqe</a:t>
            </a:r>
            <a:r>
              <a:rPr lang="tr-TR" dirty="0"/>
              <a:t>) veriyi </a:t>
            </a:r>
            <a:r>
              <a:rPr lang="tr-TR" dirty="0" err="1"/>
              <a:t>hash’leyerek</a:t>
            </a:r>
            <a:r>
              <a:rPr lang="tr-TR" dirty="0"/>
              <a:t> blok zincirde tutuyoruz. Sonrasında tarafımızca, kullanıcıdan talep edilen bu 4 veriyi </a:t>
            </a:r>
            <a:r>
              <a:rPr lang="tr-TR" dirty="0" err="1"/>
              <a:t>hash’leyerek</a:t>
            </a:r>
            <a:r>
              <a:rPr lang="tr-TR" dirty="0"/>
              <a:t> bu iki </a:t>
            </a:r>
            <a:r>
              <a:rPr lang="tr-TR" dirty="0" err="1"/>
              <a:t>hash’in</a:t>
            </a:r>
            <a:r>
              <a:rPr lang="tr-TR" dirty="0"/>
              <a:t> eşleşip eşleşmediğini kontrol ediyoruz.</a:t>
            </a:r>
          </a:p>
          <a:p>
            <a:pPr marL="0" lvl="0" indent="0" algn="just"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>
                <a:solidFill>
                  <a:srgbClr val="F64975"/>
                </a:solidFill>
              </a:rPr>
              <a:t>Bu 4 veri:</a:t>
            </a:r>
          </a:p>
          <a:p>
            <a:pPr marL="285750" indent="-285750"/>
            <a:r>
              <a:rPr lang="tr-TR" dirty="0">
                <a:solidFill>
                  <a:srgbClr val="E898AC"/>
                </a:solidFill>
              </a:rPr>
              <a:t>TC Kimlik No</a:t>
            </a:r>
          </a:p>
          <a:p>
            <a:pPr marL="285750" indent="-285750"/>
            <a:r>
              <a:rPr lang="tr-TR" dirty="0">
                <a:solidFill>
                  <a:srgbClr val="E898AC"/>
                </a:solidFill>
              </a:rPr>
              <a:t>Kimin tarafından verildiği </a:t>
            </a:r>
          </a:p>
          <a:p>
            <a:pPr marL="285750" indent="-285750"/>
            <a:r>
              <a:rPr lang="tr-TR" dirty="0">
                <a:solidFill>
                  <a:srgbClr val="E898AC"/>
                </a:solidFill>
              </a:rPr>
              <a:t>Ne zaman verildiği</a:t>
            </a:r>
          </a:p>
          <a:p>
            <a:pPr marL="285750" indent="-285750"/>
            <a:r>
              <a:rPr lang="tr-TR" dirty="0">
                <a:solidFill>
                  <a:srgbClr val="E898AC"/>
                </a:solidFill>
              </a:rPr>
              <a:t>Nerede verildiği</a:t>
            </a:r>
            <a:endParaRPr dirty="0">
              <a:solidFill>
                <a:srgbClr val="E898AC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52326" y="275087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169323" y="1976652"/>
            <a:ext cx="1027482" cy="2269245"/>
            <a:chOff x="4987800" y="-64350"/>
            <a:chExt cx="1244700" cy="2914922"/>
          </a:xfrm>
        </p:grpSpPr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3575900" y="765194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3554996" y="942895"/>
            <a:ext cx="455843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2. Aşama: </a:t>
            </a:r>
            <a:r>
              <a:rPr lang="tr-TR" sz="2000" dirty="0">
                <a:solidFill>
                  <a:srgbClr val="E898AC"/>
                </a:solidFill>
              </a:rPr>
              <a:t>İşlemin içeriği doğrulama</a:t>
            </a:r>
          </a:p>
        </p:txBody>
      </p:sp>
      <p:grpSp>
        <p:nvGrpSpPr>
          <p:cNvPr id="4" name="Google Shape;10943;p60">
            <a:extLst>
              <a:ext uri="{FF2B5EF4-FFF2-40B4-BE49-F238E27FC236}">
                <a16:creationId xmlns:a16="http://schemas.microsoft.com/office/drawing/2014/main" id="{2F3DE066-0FD7-389F-F073-8671E9FC5C69}"/>
              </a:ext>
            </a:extLst>
          </p:cNvPr>
          <p:cNvGrpSpPr/>
          <p:nvPr/>
        </p:nvGrpSpPr>
        <p:grpSpPr>
          <a:xfrm>
            <a:off x="254122" y="309727"/>
            <a:ext cx="2394284" cy="1936873"/>
            <a:chOff x="1278299" y="2439293"/>
            <a:chExt cx="410829" cy="332343"/>
          </a:xfrm>
          <a:solidFill>
            <a:srgbClr val="E898AC"/>
          </a:solidFill>
        </p:grpSpPr>
        <p:sp>
          <p:nvSpPr>
            <p:cNvPr id="5" name="Google Shape;10944;p60">
              <a:extLst>
                <a:ext uri="{FF2B5EF4-FFF2-40B4-BE49-F238E27FC236}">
                  <a16:creationId xmlns:a16="http://schemas.microsoft.com/office/drawing/2014/main" id="{6E41C00A-0E4E-E6C7-03B3-DEE07C6E8688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0945;p60">
              <a:extLst>
                <a:ext uri="{FF2B5EF4-FFF2-40B4-BE49-F238E27FC236}">
                  <a16:creationId xmlns:a16="http://schemas.microsoft.com/office/drawing/2014/main" id="{6157164F-ECC4-CB51-9C5B-0FE9303730F2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0946;p60">
              <a:extLst>
                <a:ext uri="{FF2B5EF4-FFF2-40B4-BE49-F238E27FC236}">
                  <a16:creationId xmlns:a16="http://schemas.microsoft.com/office/drawing/2014/main" id="{B24AC954-02BE-A7DB-916E-B0C462437BCD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947;p60">
              <a:extLst>
                <a:ext uri="{FF2B5EF4-FFF2-40B4-BE49-F238E27FC236}">
                  <a16:creationId xmlns:a16="http://schemas.microsoft.com/office/drawing/2014/main" id="{FB1CBAF6-1979-2CE4-D7FB-0E3270462C19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948;p60">
              <a:extLst>
                <a:ext uri="{FF2B5EF4-FFF2-40B4-BE49-F238E27FC236}">
                  <a16:creationId xmlns:a16="http://schemas.microsoft.com/office/drawing/2014/main" id="{2DB0A403-AD27-8B9E-33D5-F9CE6432CCA8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949;p60">
              <a:extLst>
                <a:ext uri="{FF2B5EF4-FFF2-40B4-BE49-F238E27FC236}">
                  <a16:creationId xmlns:a16="http://schemas.microsoft.com/office/drawing/2014/main" id="{7C928E8B-7D75-0C42-1E5F-3D0A3CF456E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950;p60">
              <a:extLst>
                <a:ext uri="{FF2B5EF4-FFF2-40B4-BE49-F238E27FC236}">
                  <a16:creationId xmlns:a16="http://schemas.microsoft.com/office/drawing/2014/main" id="{3F593F03-820E-7B4A-2971-18758B0EADA6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0951;p60">
              <a:extLst>
                <a:ext uri="{FF2B5EF4-FFF2-40B4-BE49-F238E27FC236}">
                  <a16:creationId xmlns:a16="http://schemas.microsoft.com/office/drawing/2014/main" id="{2DA4178D-8FE6-5BA3-E78A-2F0D21456452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oogle Shape;9859;p58">
            <a:extLst>
              <a:ext uri="{FF2B5EF4-FFF2-40B4-BE49-F238E27FC236}">
                <a16:creationId xmlns:a16="http://schemas.microsoft.com/office/drawing/2014/main" id="{3EBF311A-3309-FE74-418F-6C65D1076C24}"/>
              </a:ext>
            </a:extLst>
          </p:cNvPr>
          <p:cNvGrpSpPr/>
          <p:nvPr/>
        </p:nvGrpSpPr>
        <p:grpSpPr>
          <a:xfrm>
            <a:off x="449835" y="2875779"/>
            <a:ext cx="1459373" cy="1395180"/>
            <a:chOff x="7441465" y="2302860"/>
            <a:chExt cx="342192" cy="327140"/>
          </a:xfrm>
          <a:solidFill>
            <a:schemeClr val="bg1">
              <a:lumMod val="85000"/>
            </a:schemeClr>
          </a:solidFill>
        </p:grpSpPr>
        <p:sp>
          <p:nvSpPr>
            <p:cNvPr id="14" name="Google Shape;9860;p58">
              <a:extLst>
                <a:ext uri="{FF2B5EF4-FFF2-40B4-BE49-F238E27FC236}">
                  <a16:creationId xmlns:a16="http://schemas.microsoft.com/office/drawing/2014/main" id="{23448FA9-15B6-6C51-03B1-B1D9EE89840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1;p58">
              <a:extLst>
                <a:ext uri="{FF2B5EF4-FFF2-40B4-BE49-F238E27FC236}">
                  <a16:creationId xmlns:a16="http://schemas.microsoft.com/office/drawing/2014/main" id="{0E27E563-5520-AA0D-9DC1-2B309A744F44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61;p47">
            <a:extLst>
              <a:ext uri="{FF2B5EF4-FFF2-40B4-BE49-F238E27FC236}">
                <a16:creationId xmlns:a16="http://schemas.microsoft.com/office/drawing/2014/main" id="{CB9FC622-BEB8-D8B2-F75F-F15137DA8168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23610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87197" y="1271060"/>
            <a:ext cx="4567598" cy="3239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0170" y="35060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172525" y="-139074"/>
            <a:ext cx="1649063" cy="2103237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6010" y="770405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445105" y="948106"/>
            <a:ext cx="5024857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3. Aşama: </a:t>
            </a:r>
            <a:r>
              <a:rPr lang="tr-TR" sz="2000" dirty="0">
                <a:solidFill>
                  <a:srgbClr val="00CFCC"/>
                </a:solidFill>
              </a:rPr>
              <a:t>PDF Dosyasını Şifreleyerek Depolama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grpSp>
        <p:nvGrpSpPr>
          <p:cNvPr id="4" name="Google Shape;13764;p64">
            <a:extLst>
              <a:ext uri="{FF2B5EF4-FFF2-40B4-BE49-F238E27FC236}">
                <a16:creationId xmlns:a16="http://schemas.microsoft.com/office/drawing/2014/main" id="{F77AEC17-E83B-6A62-6FC7-312900F0F6F9}"/>
              </a:ext>
            </a:extLst>
          </p:cNvPr>
          <p:cNvGrpSpPr/>
          <p:nvPr/>
        </p:nvGrpSpPr>
        <p:grpSpPr>
          <a:xfrm>
            <a:off x="5652839" y="471305"/>
            <a:ext cx="2618531" cy="1599510"/>
            <a:chOff x="7009649" y="1541981"/>
            <a:chExt cx="524940" cy="320655"/>
          </a:xfrm>
          <a:solidFill>
            <a:srgbClr val="E898AC"/>
          </a:solidFill>
        </p:grpSpPr>
        <p:sp>
          <p:nvSpPr>
            <p:cNvPr id="5" name="Google Shape;13765;p64">
              <a:extLst>
                <a:ext uri="{FF2B5EF4-FFF2-40B4-BE49-F238E27FC236}">
                  <a16:creationId xmlns:a16="http://schemas.microsoft.com/office/drawing/2014/main" id="{7F4843F9-8A94-5BD0-8526-88C4720A481E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66;p64">
              <a:extLst>
                <a:ext uri="{FF2B5EF4-FFF2-40B4-BE49-F238E27FC236}">
                  <a16:creationId xmlns:a16="http://schemas.microsoft.com/office/drawing/2014/main" id="{CB687586-0B36-9EB1-E1CA-391E74AFDD84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67;p64">
              <a:extLst>
                <a:ext uri="{FF2B5EF4-FFF2-40B4-BE49-F238E27FC236}">
                  <a16:creationId xmlns:a16="http://schemas.microsoft.com/office/drawing/2014/main" id="{B8BA48CC-A034-9099-053D-7C59A8C2065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768;p64">
              <a:extLst>
                <a:ext uri="{FF2B5EF4-FFF2-40B4-BE49-F238E27FC236}">
                  <a16:creationId xmlns:a16="http://schemas.microsoft.com/office/drawing/2014/main" id="{8FC93945-1A79-C809-2B8C-9361CAABB830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769;p64">
              <a:extLst>
                <a:ext uri="{FF2B5EF4-FFF2-40B4-BE49-F238E27FC236}">
                  <a16:creationId xmlns:a16="http://schemas.microsoft.com/office/drawing/2014/main" id="{41B05E86-3A7E-04FA-341D-78D08547167F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70;p64">
              <a:extLst>
                <a:ext uri="{FF2B5EF4-FFF2-40B4-BE49-F238E27FC236}">
                  <a16:creationId xmlns:a16="http://schemas.microsoft.com/office/drawing/2014/main" id="{ED4BC7C2-2A90-E627-2F6A-F0A63CDF1DEE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71;p64">
              <a:extLst>
                <a:ext uri="{FF2B5EF4-FFF2-40B4-BE49-F238E27FC236}">
                  <a16:creationId xmlns:a16="http://schemas.microsoft.com/office/drawing/2014/main" id="{6124BDCA-DCC4-4848-8A6F-D81216F5086D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72;p64">
              <a:extLst>
                <a:ext uri="{FF2B5EF4-FFF2-40B4-BE49-F238E27FC236}">
                  <a16:creationId xmlns:a16="http://schemas.microsoft.com/office/drawing/2014/main" id="{1F818435-CAC5-F41D-AAEA-649561C84E22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87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610;p30">
            <a:extLst>
              <a:ext uri="{FF2B5EF4-FFF2-40B4-BE49-F238E27FC236}">
                <a16:creationId xmlns:a16="http://schemas.microsoft.com/office/drawing/2014/main" id="{F41A6305-4BE0-A8E3-8AEE-44B0C62C2454}"/>
              </a:ext>
            </a:extLst>
          </p:cNvPr>
          <p:cNvSpPr/>
          <p:nvPr/>
        </p:nvSpPr>
        <p:spPr>
          <a:xfrm>
            <a:off x="4602650" y="3690547"/>
            <a:ext cx="748543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1;p30">
            <a:extLst>
              <a:ext uri="{FF2B5EF4-FFF2-40B4-BE49-F238E27FC236}">
                <a16:creationId xmlns:a16="http://schemas.microsoft.com/office/drawing/2014/main" id="{79E16EE2-EC10-F0E5-3C12-09EBE23BCD56}"/>
              </a:ext>
            </a:extLst>
          </p:cNvPr>
          <p:cNvSpPr/>
          <p:nvPr/>
        </p:nvSpPr>
        <p:spPr>
          <a:xfrm>
            <a:off x="3176455" y="369594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91380" y="41813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/>
              <a:t>AMA</a:t>
            </a:r>
            <a:r>
              <a:rPr lang="tr-TR" dirty="0"/>
              <a:t>ÇLARIMIZ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572698" y="2481208"/>
            <a:ext cx="292777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 kurcalamaya karşı korumalı ve blok zincirinde anında doğrulanabilir hale getirmek için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468921" y="1351555"/>
            <a:ext cx="2442122" cy="64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Belgelerin doğrulama sürecinin maliyetini ve süresini azaltmak.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560101" y="1293962"/>
            <a:ext cx="29529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Sertifika doğrulamasını güvenceye almak, sahtecilik ve dolandırıcılıkların önüne geçilmesi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78549" y="2524787"/>
            <a:ext cx="254439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Doğrulama sürecindeki tüm üçüncü taraf müdahalesini kaldırmak için.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176455" y="1298662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176455" y="2515883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574905" y="1298662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82689" y="251588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3900355" y="1660612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90970" y="1569997"/>
            <a:ext cx="493321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3900355" y="2877833"/>
            <a:ext cx="68233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4720621" y="3789107"/>
            <a:ext cx="526731" cy="526779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283454" y="1415045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6A24FA8F-FF82-3680-F132-CAF42487A728}"/>
              </a:ext>
            </a:extLst>
          </p:cNvPr>
          <p:cNvGrpSpPr/>
          <p:nvPr/>
        </p:nvGrpSpPr>
        <p:grpSpPr>
          <a:xfrm>
            <a:off x="4657059" y="2631381"/>
            <a:ext cx="583817" cy="580314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A9D09C30-DEB6-913F-9B9C-B3895C73DE1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A85FDC56-0D90-CDF4-D048-14AB0F30434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CE33F370-94E1-C02C-1C03-5004FD1F66E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47E17A1-FFEC-18AD-5BDA-FB5301A500F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40;p60">
            <a:extLst>
              <a:ext uri="{FF2B5EF4-FFF2-40B4-BE49-F238E27FC236}">
                <a16:creationId xmlns:a16="http://schemas.microsoft.com/office/drawing/2014/main" id="{A18461FF-E4FA-AFC1-F077-6204E5531DCD}"/>
              </a:ext>
            </a:extLst>
          </p:cNvPr>
          <p:cNvGrpSpPr/>
          <p:nvPr/>
        </p:nvGrpSpPr>
        <p:grpSpPr>
          <a:xfrm>
            <a:off x="3289720" y="2637754"/>
            <a:ext cx="502082" cy="467660"/>
            <a:chOff x="7070872" y="2410871"/>
            <a:chExt cx="398321" cy="371013"/>
          </a:xfrm>
        </p:grpSpPr>
        <p:sp>
          <p:nvSpPr>
            <p:cNvPr id="18" name="Google Shape;11041;p60">
              <a:extLst>
                <a:ext uri="{FF2B5EF4-FFF2-40B4-BE49-F238E27FC236}">
                  <a16:creationId xmlns:a16="http://schemas.microsoft.com/office/drawing/2014/main" id="{74449435-1710-98F4-E00E-61E1DBEB59FF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2;p60">
              <a:extLst>
                <a:ext uri="{FF2B5EF4-FFF2-40B4-BE49-F238E27FC236}">
                  <a16:creationId xmlns:a16="http://schemas.microsoft.com/office/drawing/2014/main" id="{90C83700-107C-EB70-4332-1B7853956D1E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3;p60">
              <a:extLst>
                <a:ext uri="{FF2B5EF4-FFF2-40B4-BE49-F238E27FC236}">
                  <a16:creationId xmlns:a16="http://schemas.microsoft.com/office/drawing/2014/main" id="{F64EA485-9C4A-4811-9FE0-4F207C67E069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4;p60">
              <a:extLst>
                <a:ext uri="{FF2B5EF4-FFF2-40B4-BE49-F238E27FC236}">
                  <a16:creationId xmlns:a16="http://schemas.microsoft.com/office/drawing/2014/main" id="{D92EF586-5F02-44F9-CE7E-59A655D0A38E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1E852C47-8295-6322-4561-7D44C6C71BFB}"/>
              </a:ext>
            </a:extLst>
          </p:cNvPr>
          <p:cNvCxnSpPr>
            <a:cxnSpLocks/>
            <a:stCxn id="612" idx="2"/>
            <a:endCxn id="28" idx="0"/>
          </p:cNvCxnSpPr>
          <p:nvPr/>
        </p:nvCxnSpPr>
        <p:spPr>
          <a:xfrm rot="5400000">
            <a:off x="4013444" y="2764744"/>
            <a:ext cx="456157" cy="1406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07;p30">
            <a:extLst>
              <a:ext uri="{FF2B5EF4-FFF2-40B4-BE49-F238E27FC236}">
                <a16:creationId xmlns:a16="http://schemas.microsoft.com/office/drawing/2014/main" id="{779BB424-1124-4DAE-EC87-3AE077E46288}"/>
              </a:ext>
            </a:extLst>
          </p:cNvPr>
          <p:cNvSpPr txBox="1">
            <a:spLocks/>
          </p:cNvSpPr>
          <p:nvPr/>
        </p:nvSpPr>
        <p:spPr>
          <a:xfrm>
            <a:off x="5560101" y="3757517"/>
            <a:ext cx="275194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tr-TR" dirty="0"/>
              <a:t>Kullanan öğrencilere, kuruma ve işverenlere fayda sağlamak</a:t>
            </a:r>
          </a:p>
        </p:txBody>
      </p:sp>
      <p:grpSp>
        <p:nvGrpSpPr>
          <p:cNvPr id="579" name="Google Shape;10758;p60">
            <a:extLst>
              <a:ext uri="{FF2B5EF4-FFF2-40B4-BE49-F238E27FC236}">
                <a16:creationId xmlns:a16="http://schemas.microsoft.com/office/drawing/2014/main" id="{7F91D9FB-C78C-E212-6409-F529C64BA37F}"/>
              </a:ext>
            </a:extLst>
          </p:cNvPr>
          <p:cNvGrpSpPr/>
          <p:nvPr/>
        </p:nvGrpSpPr>
        <p:grpSpPr>
          <a:xfrm>
            <a:off x="4715885" y="1391162"/>
            <a:ext cx="455145" cy="501254"/>
            <a:chOff x="7562766" y="1514864"/>
            <a:chExt cx="327059" cy="360192"/>
          </a:xfrm>
          <a:solidFill>
            <a:schemeClr val="bg2"/>
          </a:solidFill>
        </p:grpSpPr>
        <p:sp>
          <p:nvSpPr>
            <p:cNvPr id="580" name="Google Shape;10759;p60">
              <a:extLst>
                <a:ext uri="{FF2B5EF4-FFF2-40B4-BE49-F238E27FC236}">
                  <a16:creationId xmlns:a16="http://schemas.microsoft.com/office/drawing/2014/main" id="{A1466FF7-DF80-9EBE-B112-41F21708E832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60;p60">
              <a:extLst>
                <a:ext uri="{FF2B5EF4-FFF2-40B4-BE49-F238E27FC236}">
                  <a16:creationId xmlns:a16="http://schemas.microsoft.com/office/drawing/2014/main" id="{2FFA7608-1242-DD37-39F0-A1F35EB7F6D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1;p60">
              <a:extLst>
                <a:ext uri="{FF2B5EF4-FFF2-40B4-BE49-F238E27FC236}">
                  <a16:creationId xmlns:a16="http://schemas.microsoft.com/office/drawing/2014/main" id="{5AE7FF5F-8F22-1238-A31F-7E5EB715489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62;p60">
              <a:extLst>
                <a:ext uri="{FF2B5EF4-FFF2-40B4-BE49-F238E27FC236}">
                  <a16:creationId xmlns:a16="http://schemas.microsoft.com/office/drawing/2014/main" id="{A2C20657-E317-7760-A404-35DD3DA64E04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1361;p47">
            <a:extLst>
              <a:ext uri="{FF2B5EF4-FFF2-40B4-BE49-F238E27FC236}">
                <a16:creationId xmlns:a16="http://schemas.microsoft.com/office/drawing/2014/main" id="{5B34062A-C09C-D0AF-F1B5-7F62239A5BB5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cxnSp>
        <p:nvCxnSpPr>
          <p:cNvPr id="597" name="Google Shape;615;p30">
            <a:extLst>
              <a:ext uri="{FF2B5EF4-FFF2-40B4-BE49-F238E27FC236}">
                <a16:creationId xmlns:a16="http://schemas.microsoft.com/office/drawing/2014/main" id="{8DD1FD3E-2709-115F-E4BF-161B11D1741C}"/>
              </a:ext>
            </a:extLst>
          </p:cNvPr>
          <p:cNvCxnSpPr>
            <a:cxnSpLocks/>
            <a:stCxn id="28" idx="3"/>
            <a:endCxn id="596" idx="1"/>
          </p:cNvCxnSpPr>
          <p:nvPr/>
        </p:nvCxnSpPr>
        <p:spPr>
          <a:xfrm flipV="1">
            <a:off x="3900355" y="4052497"/>
            <a:ext cx="702295" cy="53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07;p30">
            <a:extLst>
              <a:ext uri="{FF2B5EF4-FFF2-40B4-BE49-F238E27FC236}">
                <a16:creationId xmlns:a16="http://schemas.microsoft.com/office/drawing/2014/main" id="{828E031D-FB47-527E-9F6D-1B1FBD23480B}"/>
              </a:ext>
            </a:extLst>
          </p:cNvPr>
          <p:cNvSpPr txBox="1">
            <a:spLocks/>
          </p:cNvSpPr>
          <p:nvPr/>
        </p:nvSpPr>
        <p:spPr>
          <a:xfrm>
            <a:off x="560778" y="3511568"/>
            <a:ext cx="254439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tr-TR" dirty="0"/>
              <a:t>Elde edilen belgeleri hızlıca tek bir kaynaktan görebilmek ve doğruluğundan emin bir şekilde kullanabilmek</a:t>
            </a:r>
          </a:p>
          <a:p>
            <a:pPr marL="0" indent="0" algn="r"/>
            <a:endParaRPr lang="tr-TR" dirty="0"/>
          </a:p>
        </p:txBody>
      </p:sp>
      <p:grpSp>
        <p:nvGrpSpPr>
          <p:cNvPr id="681" name="Google Shape;11295;p60">
            <a:extLst>
              <a:ext uri="{FF2B5EF4-FFF2-40B4-BE49-F238E27FC236}">
                <a16:creationId xmlns:a16="http://schemas.microsoft.com/office/drawing/2014/main" id="{8CAECC1B-1EB8-60E6-A6DF-9B885766C07C}"/>
              </a:ext>
            </a:extLst>
          </p:cNvPr>
          <p:cNvGrpSpPr/>
          <p:nvPr/>
        </p:nvGrpSpPr>
        <p:grpSpPr>
          <a:xfrm>
            <a:off x="3286637" y="3824418"/>
            <a:ext cx="495747" cy="456158"/>
            <a:chOff x="2165809" y="3811059"/>
            <a:chExt cx="422542" cy="342973"/>
          </a:xfrm>
          <a:solidFill>
            <a:srgbClr val="002845"/>
          </a:solidFill>
        </p:grpSpPr>
        <p:sp>
          <p:nvSpPr>
            <p:cNvPr id="682" name="Google Shape;11296;p60">
              <a:extLst>
                <a:ext uri="{FF2B5EF4-FFF2-40B4-BE49-F238E27FC236}">
                  <a16:creationId xmlns:a16="http://schemas.microsoft.com/office/drawing/2014/main" id="{D2D26E0C-5D16-EE6A-73CD-DC9368431BD0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11297;p60">
              <a:extLst>
                <a:ext uri="{FF2B5EF4-FFF2-40B4-BE49-F238E27FC236}">
                  <a16:creationId xmlns:a16="http://schemas.microsoft.com/office/drawing/2014/main" id="{7CC65255-A1B0-717A-7230-9B7757815E00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298;p60">
              <a:extLst>
                <a:ext uri="{FF2B5EF4-FFF2-40B4-BE49-F238E27FC236}">
                  <a16:creationId xmlns:a16="http://schemas.microsoft.com/office/drawing/2014/main" id="{913070DB-5253-C639-AB89-5115395E2F94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299;p60">
              <a:extLst>
                <a:ext uri="{FF2B5EF4-FFF2-40B4-BE49-F238E27FC236}">
                  <a16:creationId xmlns:a16="http://schemas.microsoft.com/office/drawing/2014/main" id="{6B574E8C-00C6-CA1D-7959-51A4889CAA9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300;p60">
              <a:extLst>
                <a:ext uri="{FF2B5EF4-FFF2-40B4-BE49-F238E27FC236}">
                  <a16:creationId xmlns:a16="http://schemas.microsoft.com/office/drawing/2014/main" id="{AA178B82-9EDF-95CF-AAE1-0F6B04F2F066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301;p60">
              <a:extLst>
                <a:ext uri="{FF2B5EF4-FFF2-40B4-BE49-F238E27FC236}">
                  <a16:creationId xmlns:a16="http://schemas.microsoft.com/office/drawing/2014/main" id="{4E77490D-B763-4028-DFB9-369E7405CAAF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302;p60">
              <a:extLst>
                <a:ext uri="{FF2B5EF4-FFF2-40B4-BE49-F238E27FC236}">
                  <a16:creationId xmlns:a16="http://schemas.microsoft.com/office/drawing/2014/main" id="{E467EE37-11EE-F7E0-8937-3C7BA6D0A393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303;p60">
              <a:extLst>
                <a:ext uri="{FF2B5EF4-FFF2-40B4-BE49-F238E27FC236}">
                  <a16:creationId xmlns:a16="http://schemas.microsoft.com/office/drawing/2014/main" id="{1585C75C-5FE6-2D71-8C39-63E01BB2A8C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304;p60">
              <a:extLst>
                <a:ext uri="{FF2B5EF4-FFF2-40B4-BE49-F238E27FC236}">
                  <a16:creationId xmlns:a16="http://schemas.microsoft.com/office/drawing/2014/main" id="{3A19D955-2098-0D7A-F686-FBDB5AC4EA48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305;p60">
              <a:extLst>
                <a:ext uri="{FF2B5EF4-FFF2-40B4-BE49-F238E27FC236}">
                  <a16:creationId xmlns:a16="http://schemas.microsoft.com/office/drawing/2014/main" id="{902A4F3A-952C-FFCD-FF11-C96164CADC1B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306;p60">
              <a:extLst>
                <a:ext uri="{FF2B5EF4-FFF2-40B4-BE49-F238E27FC236}">
                  <a16:creationId xmlns:a16="http://schemas.microsoft.com/office/drawing/2014/main" id="{9D0D8DDD-D686-B8A8-E9F6-886FFFDA70A6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307;p60">
              <a:extLst>
                <a:ext uri="{FF2B5EF4-FFF2-40B4-BE49-F238E27FC236}">
                  <a16:creationId xmlns:a16="http://schemas.microsoft.com/office/drawing/2014/main" id="{D0386E3E-B1DD-0CED-C4ED-30702F014C5C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308;p60">
              <a:extLst>
                <a:ext uri="{FF2B5EF4-FFF2-40B4-BE49-F238E27FC236}">
                  <a16:creationId xmlns:a16="http://schemas.microsoft.com/office/drawing/2014/main" id="{82C18C75-298A-70B3-470D-4189162E9030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309;p60">
              <a:extLst>
                <a:ext uri="{FF2B5EF4-FFF2-40B4-BE49-F238E27FC236}">
                  <a16:creationId xmlns:a16="http://schemas.microsoft.com/office/drawing/2014/main" id="{30DBA1D9-82D2-1F78-58FE-6FDC7A5ECA0C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11310;p60">
              <a:extLst>
                <a:ext uri="{FF2B5EF4-FFF2-40B4-BE49-F238E27FC236}">
                  <a16:creationId xmlns:a16="http://schemas.microsoft.com/office/drawing/2014/main" id="{5BE3F856-ECCA-20B3-03BB-C999AB4B45AD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311;p60">
              <a:extLst>
                <a:ext uri="{FF2B5EF4-FFF2-40B4-BE49-F238E27FC236}">
                  <a16:creationId xmlns:a16="http://schemas.microsoft.com/office/drawing/2014/main" id="{0F123084-C89D-407B-538D-FA3F2F5B9C9E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312;p60">
              <a:extLst>
                <a:ext uri="{FF2B5EF4-FFF2-40B4-BE49-F238E27FC236}">
                  <a16:creationId xmlns:a16="http://schemas.microsoft.com/office/drawing/2014/main" id="{E27C1182-5756-0631-862B-50C1A23EB711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313;p60">
              <a:extLst>
                <a:ext uri="{FF2B5EF4-FFF2-40B4-BE49-F238E27FC236}">
                  <a16:creationId xmlns:a16="http://schemas.microsoft.com/office/drawing/2014/main" id="{98EBCBC9-70B9-48B5-CC60-33EBEB33D1BF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>
            <a:cxnSpLocks/>
            <a:endCxn id="1102" idx="0"/>
          </p:cNvCxnSpPr>
          <p:nvPr/>
        </p:nvCxnSpPr>
        <p:spPr>
          <a:xfrm>
            <a:off x="1390161" y="1874381"/>
            <a:ext cx="2672" cy="5217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>
            <a:cxnSpLocks/>
            <a:stCxn id="1094" idx="4"/>
            <a:endCxn id="1106" idx="0"/>
          </p:cNvCxnSpPr>
          <p:nvPr/>
        </p:nvCxnSpPr>
        <p:spPr>
          <a:xfrm flipH="1">
            <a:off x="3321833" y="1986779"/>
            <a:ext cx="1971" cy="41511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445599" y="193354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490741" y="194614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Genel Değerlendirme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863803" y="1887693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202128" y="1700943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137066" y="1704629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258861" y="1700943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287228" y="1700943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452183" y="239616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00CFCC"/>
                </a:solidFill>
              </a:rPr>
              <a:t>Avantajlar</a:t>
            </a:r>
            <a:endParaRPr sz="1800" dirty="0">
              <a:solidFill>
                <a:srgbClr val="00CFCC"/>
              </a:solidFill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480982" y="303517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547419" y="240491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64975"/>
                </a:solidFill>
              </a:rPr>
              <a:t>Zorluklar</a:t>
            </a:r>
            <a:endParaRPr sz="1800" dirty="0">
              <a:solidFill>
                <a:srgbClr val="F64975"/>
              </a:solidFill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82082" y="314744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It’s the farthest planet from the Sun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381183" y="240189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E898AC"/>
                </a:solidFill>
              </a:rPr>
              <a:t>Dezavantajlar</a:t>
            </a:r>
            <a:endParaRPr sz="1800" dirty="0">
              <a:solidFill>
                <a:srgbClr val="E898AC"/>
              </a:solidFill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362282" y="3048206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It’s the biggest planet in the Solar System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512000" y="240491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9973"/>
                </a:solidFill>
              </a:rPr>
              <a:t>Fırsatlar</a:t>
            </a:r>
            <a:endParaRPr sz="1800" dirty="0">
              <a:solidFill>
                <a:srgbClr val="FF9973"/>
              </a:solidFill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472182" y="3060404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Saturn is composed of hydrogen and helium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51365" y="122729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2"/>
                </a:solidFill>
              </a:rPr>
              <a:t>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78633" y="1196451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1"/>
                </a:solidFill>
              </a:rPr>
              <a:t>D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814573" y="118416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3"/>
                </a:solidFill>
              </a:rPr>
              <a:t>F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30766" y="1199257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4"/>
                </a:solidFill>
              </a:rPr>
              <a:t>Z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8" name="Google Shape;1361;p47">
            <a:extLst>
              <a:ext uri="{FF2B5EF4-FFF2-40B4-BE49-F238E27FC236}">
                <a16:creationId xmlns:a16="http://schemas.microsoft.com/office/drawing/2014/main" id="{6F0EF19F-0EE7-43FB-6281-A2217794603C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FE14836-6FC5-2BFC-1172-78F3492280CD}"/>
              </a:ext>
            </a:extLst>
          </p:cNvPr>
          <p:cNvSpPr/>
          <p:nvPr/>
        </p:nvSpPr>
        <p:spPr>
          <a:xfrm>
            <a:off x="2040340" y="3800901"/>
            <a:ext cx="4618660" cy="92122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39945" y="564190"/>
            <a:ext cx="461866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Teşekkürler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41211" y="4059959"/>
            <a:ext cx="3564177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rgbClr val="00CFCC"/>
                </a:solidFill>
                <a:latin typeface="Corbel Light" panose="020B0303020204020204" pitchFamily="34" charset="0"/>
              </a:rPr>
              <a:t>linktr.ee/tobbetublockchain</a:t>
            </a:r>
            <a:endParaRPr sz="2400" b="1" dirty="0">
              <a:solidFill>
                <a:srgbClr val="00CFCC"/>
              </a:solidFill>
              <a:latin typeface="Corbel Light" panose="020B0303020204020204" pitchFamily="34" charset="0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377208" y="174809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221258" y="174809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5065308" y="174809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508290" y="1879182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167031" y="187916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336864" y="1879171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361;p47">
            <a:extLst>
              <a:ext uri="{FF2B5EF4-FFF2-40B4-BE49-F238E27FC236}">
                <a16:creationId xmlns:a16="http://schemas.microsoft.com/office/drawing/2014/main" id="{437635C0-ADD5-1E01-BD76-630ABCBAB94D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829F9B-3917-52FC-C124-CC1F777D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92" y="2762543"/>
            <a:ext cx="1284016" cy="128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" grpId="0"/>
      <p:bldP spid="1362" grpId="0" build="p"/>
      <p:bldP spid="1371" grpId="0" animBg="1"/>
      <p:bldP spid="1372" grpId="0" animBg="1"/>
      <p:bldP spid="1373" grpId="0" animBg="1"/>
      <p:bldP spid="1378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378</Words>
  <Application>Microsoft Office PowerPoint</Application>
  <PresentationFormat>Ekran Gösterisi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Corbel Light</vt:lpstr>
      <vt:lpstr>Fira Sans Condensed Medium</vt:lpstr>
      <vt:lpstr>Maven Pro</vt:lpstr>
      <vt:lpstr>Fira Sans Extra Condensed Medium</vt:lpstr>
      <vt:lpstr>Arial</vt:lpstr>
      <vt:lpstr>Share Tech</vt:lpstr>
      <vt:lpstr>Advent Pro SemiBold</vt:lpstr>
      <vt:lpstr>Data Science Consulting by Slidesgo</vt:lpstr>
      <vt:lpstr> NITELIKLI BELGE  TAPUSU</vt:lpstr>
      <vt:lpstr>Bizi Harekete Geçiren Sorunlar</vt:lpstr>
      <vt:lpstr>PROBLEM</vt:lpstr>
      <vt:lpstr>NASIL YAPTIK</vt:lpstr>
      <vt:lpstr>NASIL YAPTIK</vt:lpstr>
      <vt:lpstr>NASIL YAPTIK</vt:lpstr>
      <vt:lpstr>AMAÇLARIMIZ</vt:lpstr>
      <vt:lpstr>Genel Değerlendirme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NITELIKLI BELGE  TAPUSU</dc:title>
  <cp:lastModifiedBy>Harun Serkan Metin</cp:lastModifiedBy>
  <cp:revision>15</cp:revision>
  <dcterms:modified xsi:type="dcterms:W3CDTF">2022-11-12T22:20:40Z</dcterms:modified>
</cp:coreProperties>
</file>