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8" r:id="rId3"/>
    <p:sldId id="259" r:id="rId4"/>
    <p:sldId id="262" r:id="rId5"/>
    <p:sldId id="260" r:id="rId6"/>
    <p:sldId id="265" r:id="rId7"/>
    <p:sldId id="266" r:id="rId8"/>
    <p:sldId id="268" r:id="rId9"/>
    <p:sldId id="269" r:id="rId10"/>
    <p:sldId id="283" r:id="rId11"/>
    <p:sldId id="273" r:id="rId12"/>
    <p:sldId id="272" r:id="rId13"/>
    <p:sldId id="274" r:id="rId14"/>
    <p:sldId id="275" r:id="rId15"/>
    <p:sldId id="276" r:id="rId16"/>
    <p:sldId id="278" r:id="rId17"/>
    <p:sldId id="281" r:id="rId18"/>
    <p:sldId id="282" r:id="rId19"/>
    <p:sldId id="270" r:id="rId20"/>
    <p:sldId id="279" r:id="rId21"/>
    <p:sldId id="280" r:id="rId22"/>
    <p:sldId id="271" r:id="rId23"/>
    <p:sldId id="277"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246E5-FC0E-4094-A87A-09F62F55C60C}" v="5" dt="2022-03-31T13:56:00.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86" d="100"/>
          <a:sy n="86" d="100"/>
        </p:scale>
        <p:origin x="60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03A420-CB5D-4878-959F-E3DA1A275DA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2BE3E62-08E0-41DD-94EA-3AA8608F026F}">
      <dgm:prSet custT="1"/>
      <dgm:spPr/>
      <dgm:t>
        <a:bodyPr/>
        <a:lstStyle/>
        <a:p>
          <a:pPr>
            <a:lnSpc>
              <a:spcPct val="100000"/>
            </a:lnSpc>
          </a:pPr>
          <a:r>
            <a:rPr lang="tr-TR" sz="1800" dirty="0"/>
            <a:t>Cimri otomobil satın alım projesinin amacı araba alım satım platformlarının çoğunu birleştirerek otomobil satın almak isteyen kullanıcıların araştırma sürecini kolaylaştırmaktır.</a:t>
          </a:r>
          <a:endParaRPr lang="en-US" sz="1800" dirty="0"/>
        </a:p>
      </dgm:t>
    </dgm:pt>
    <dgm:pt modelId="{B63A7206-B001-4D1E-B397-FF7631B56460}" type="parTrans" cxnId="{035D88B8-9889-4AC9-B4B7-2EFE519DFFDB}">
      <dgm:prSet/>
      <dgm:spPr/>
      <dgm:t>
        <a:bodyPr/>
        <a:lstStyle/>
        <a:p>
          <a:endParaRPr lang="en-US"/>
        </a:p>
      </dgm:t>
    </dgm:pt>
    <dgm:pt modelId="{06013249-0C13-4CFC-888B-FBE0A660A06A}" type="sibTrans" cxnId="{035D88B8-9889-4AC9-B4B7-2EFE519DFFDB}">
      <dgm:prSet/>
      <dgm:spPr/>
      <dgm:t>
        <a:bodyPr/>
        <a:lstStyle/>
        <a:p>
          <a:pPr>
            <a:lnSpc>
              <a:spcPct val="100000"/>
            </a:lnSpc>
          </a:pPr>
          <a:endParaRPr lang="en-US"/>
        </a:p>
      </dgm:t>
    </dgm:pt>
    <dgm:pt modelId="{DCD9F6B4-78A5-4E2A-A90B-B2ECA731DE89}">
      <dgm:prSet custT="1"/>
      <dgm:spPr/>
      <dgm:t>
        <a:bodyPr/>
        <a:lstStyle/>
        <a:p>
          <a:pPr>
            <a:lnSpc>
              <a:spcPct val="100000"/>
            </a:lnSpc>
          </a:pPr>
          <a:r>
            <a:rPr lang="tr-TR" sz="1800"/>
            <a:t>Projemizin çalışma prensibi, birçok farklı siteden araştırma yapmak yerine kullanıcılara web tabanlı bir yazılım ile tek platformda tüm ilgili ilanları göstermektir. Kullanıcıya kolaylık sağlayıp asıl ilgilendiği otomobil ilanlarına daha kolay, kapsamlı ve hızlı erişim sunar.</a:t>
          </a:r>
          <a:endParaRPr lang="en-US" sz="1800" dirty="0"/>
        </a:p>
      </dgm:t>
    </dgm:pt>
    <dgm:pt modelId="{7270C2C5-5ACA-4B69-A39B-311B77E1B7E2}" type="parTrans" cxnId="{6BBE424A-7142-4C33-BB6E-6F944D14EBCC}">
      <dgm:prSet/>
      <dgm:spPr/>
      <dgm:t>
        <a:bodyPr/>
        <a:lstStyle/>
        <a:p>
          <a:endParaRPr lang="en-US"/>
        </a:p>
      </dgm:t>
    </dgm:pt>
    <dgm:pt modelId="{36F43CB5-EF15-4090-91AF-60B415DBF20F}" type="sibTrans" cxnId="{6BBE424A-7142-4C33-BB6E-6F944D14EBCC}">
      <dgm:prSet/>
      <dgm:spPr/>
      <dgm:t>
        <a:bodyPr/>
        <a:lstStyle/>
        <a:p>
          <a:endParaRPr lang="en-US"/>
        </a:p>
      </dgm:t>
    </dgm:pt>
    <dgm:pt modelId="{71CF2EBA-B945-4973-B698-6A8DD1E99A53}" type="pres">
      <dgm:prSet presAssocID="{BE03A420-CB5D-4878-959F-E3DA1A275DA1}" presName="root" presStyleCnt="0">
        <dgm:presLayoutVars>
          <dgm:dir/>
          <dgm:resizeHandles val="exact"/>
        </dgm:presLayoutVars>
      </dgm:prSet>
      <dgm:spPr/>
    </dgm:pt>
    <dgm:pt modelId="{9FE0E560-0AE0-4CC4-B816-C01A0E4D6EC0}" type="pres">
      <dgm:prSet presAssocID="{BE03A420-CB5D-4878-959F-E3DA1A275DA1}" presName="container" presStyleCnt="0">
        <dgm:presLayoutVars>
          <dgm:dir/>
          <dgm:resizeHandles val="exact"/>
        </dgm:presLayoutVars>
      </dgm:prSet>
      <dgm:spPr/>
    </dgm:pt>
    <dgm:pt modelId="{65E09F7E-99CC-4BB7-807A-90DE7BE2C77A}" type="pres">
      <dgm:prSet presAssocID="{F2BE3E62-08E0-41DD-94EA-3AA8608F026F}" presName="compNode" presStyleCnt="0"/>
      <dgm:spPr/>
    </dgm:pt>
    <dgm:pt modelId="{A47966CE-F76C-4C35-B83C-A6B7B9C82170}" type="pres">
      <dgm:prSet presAssocID="{F2BE3E62-08E0-41DD-94EA-3AA8608F026F}" presName="iconBgRect" presStyleLbl="bgShp" presStyleIdx="0" presStyleCnt="2"/>
      <dgm:spPr/>
    </dgm:pt>
    <dgm:pt modelId="{622ED234-CF87-4DBB-95EB-6904431BCF1D}" type="pres">
      <dgm:prSet presAssocID="{F2BE3E62-08E0-41DD-94EA-3AA8608F02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aba"/>
        </a:ext>
      </dgm:extLst>
    </dgm:pt>
    <dgm:pt modelId="{E8DDFE3B-2806-4815-8B58-E9A2F9CF1037}" type="pres">
      <dgm:prSet presAssocID="{F2BE3E62-08E0-41DD-94EA-3AA8608F026F}" presName="spaceRect" presStyleCnt="0"/>
      <dgm:spPr/>
    </dgm:pt>
    <dgm:pt modelId="{359AC8FB-5A9D-42B8-A74B-8BC9D3592A4C}" type="pres">
      <dgm:prSet presAssocID="{F2BE3E62-08E0-41DD-94EA-3AA8608F026F}" presName="textRect" presStyleLbl="revTx" presStyleIdx="0" presStyleCnt="2" custScaleY="105449">
        <dgm:presLayoutVars>
          <dgm:chMax val="1"/>
          <dgm:chPref val="1"/>
        </dgm:presLayoutVars>
      </dgm:prSet>
      <dgm:spPr/>
    </dgm:pt>
    <dgm:pt modelId="{7F77F7AB-8655-4BD9-B9CC-2767A8AC136D}" type="pres">
      <dgm:prSet presAssocID="{06013249-0C13-4CFC-888B-FBE0A660A06A}" presName="sibTrans" presStyleLbl="sibTrans2D1" presStyleIdx="0" presStyleCnt="0"/>
      <dgm:spPr/>
    </dgm:pt>
    <dgm:pt modelId="{02FC25F9-9BEE-41A5-B207-FDEC386051CB}" type="pres">
      <dgm:prSet presAssocID="{DCD9F6B4-78A5-4E2A-A90B-B2ECA731DE89}" presName="compNode" presStyleCnt="0"/>
      <dgm:spPr/>
    </dgm:pt>
    <dgm:pt modelId="{E557DEBB-795C-4655-9C34-C891B49BF3A4}" type="pres">
      <dgm:prSet presAssocID="{DCD9F6B4-78A5-4E2A-A90B-B2ECA731DE89}" presName="iconBgRect" presStyleLbl="bgShp" presStyleIdx="1" presStyleCnt="2"/>
      <dgm:spPr/>
    </dgm:pt>
    <dgm:pt modelId="{7A1AA88F-1E48-4CE7-A8A2-C7C265C65776}" type="pres">
      <dgm:prSet presAssocID="{DCD9F6B4-78A5-4E2A-A90B-B2ECA731DE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C2AE4937-030E-45F1-8859-CC3069FD931D}" type="pres">
      <dgm:prSet presAssocID="{DCD9F6B4-78A5-4E2A-A90B-B2ECA731DE89}" presName="spaceRect" presStyleCnt="0"/>
      <dgm:spPr/>
    </dgm:pt>
    <dgm:pt modelId="{5F39D8D4-B087-4FD5-A1BA-CA16206FBD9D}" type="pres">
      <dgm:prSet presAssocID="{DCD9F6B4-78A5-4E2A-A90B-B2ECA731DE89}" presName="textRect" presStyleLbl="revTx" presStyleIdx="1" presStyleCnt="2">
        <dgm:presLayoutVars>
          <dgm:chMax val="1"/>
          <dgm:chPref val="1"/>
        </dgm:presLayoutVars>
      </dgm:prSet>
      <dgm:spPr/>
    </dgm:pt>
  </dgm:ptLst>
  <dgm:cxnLst>
    <dgm:cxn modelId="{6BBE424A-7142-4C33-BB6E-6F944D14EBCC}" srcId="{BE03A420-CB5D-4878-959F-E3DA1A275DA1}" destId="{DCD9F6B4-78A5-4E2A-A90B-B2ECA731DE89}" srcOrd="1" destOrd="0" parTransId="{7270C2C5-5ACA-4B69-A39B-311B77E1B7E2}" sibTransId="{36F43CB5-EF15-4090-91AF-60B415DBF20F}"/>
    <dgm:cxn modelId="{64EBD377-07C7-4DC1-AE49-7C7E8F79040A}" type="presOf" srcId="{DCD9F6B4-78A5-4E2A-A90B-B2ECA731DE89}" destId="{5F39D8D4-B087-4FD5-A1BA-CA16206FBD9D}" srcOrd="0" destOrd="0" presId="urn:microsoft.com/office/officeart/2018/2/layout/IconCircleList"/>
    <dgm:cxn modelId="{035D88B8-9889-4AC9-B4B7-2EFE519DFFDB}" srcId="{BE03A420-CB5D-4878-959F-E3DA1A275DA1}" destId="{F2BE3E62-08E0-41DD-94EA-3AA8608F026F}" srcOrd="0" destOrd="0" parTransId="{B63A7206-B001-4D1E-B397-FF7631B56460}" sibTransId="{06013249-0C13-4CFC-888B-FBE0A660A06A}"/>
    <dgm:cxn modelId="{CE0F9DC6-36B0-490C-9B8A-415AE5883EB3}" type="presOf" srcId="{06013249-0C13-4CFC-888B-FBE0A660A06A}" destId="{7F77F7AB-8655-4BD9-B9CC-2767A8AC136D}" srcOrd="0" destOrd="0" presId="urn:microsoft.com/office/officeart/2018/2/layout/IconCircleList"/>
    <dgm:cxn modelId="{088119D1-926B-416F-8E96-0F1EB7A34425}" type="presOf" srcId="{F2BE3E62-08E0-41DD-94EA-3AA8608F026F}" destId="{359AC8FB-5A9D-42B8-A74B-8BC9D3592A4C}" srcOrd="0" destOrd="0" presId="urn:microsoft.com/office/officeart/2018/2/layout/IconCircleList"/>
    <dgm:cxn modelId="{01DD34DE-D8BD-4693-9F0F-B721BAF76E26}" type="presOf" srcId="{BE03A420-CB5D-4878-959F-E3DA1A275DA1}" destId="{71CF2EBA-B945-4973-B698-6A8DD1E99A53}" srcOrd="0" destOrd="0" presId="urn:microsoft.com/office/officeart/2018/2/layout/IconCircleList"/>
    <dgm:cxn modelId="{44D46447-EE71-4CA8-96CD-DC40AC908B89}" type="presParOf" srcId="{71CF2EBA-B945-4973-B698-6A8DD1E99A53}" destId="{9FE0E560-0AE0-4CC4-B816-C01A0E4D6EC0}" srcOrd="0" destOrd="0" presId="urn:microsoft.com/office/officeart/2018/2/layout/IconCircleList"/>
    <dgm:cxn modelId="{90C32D80-1DE3-419E-AB12-8F7BCB31B8EB}" type="presParOf" srcId="{9FE0E560-0AE0-4CC4-B816-C01A0E4D6EC0}" destId="{65E09F7E-99CC-4BB7-807A-90DE7BE2C77A}" srcOrd="0" destOrd="0" presId="urn:microsoft.com/office/officeart/2018/2/layout/IconCircleList"/>
    <dgm:cxn modelId="{2B3BE1A0-8F4A-4929-9E29-AEE12E745CE8}" type="presParOf" srcId="{65E09F7E-99CC-4BB7-807A-90DE7BE2C77A}" destId="{A47966CE-F76C-4C35-B83C-A6B7B9C82170}" srcOrd="0" destOrd="0" presId="urn:microsoft.com/office/officeart/2018/2/layout/IconCircleList"/>
    <dgm:cxn modelId="{39CDEB00-8B23-48CC-AB82-8B01BBD0F85D}" type="presParOf" srcId="{65E09F7E-99CC-4BB7-807A-90DE7BE2C77A}" destId="{622ED234-CF87-4DBB-95EB-6904431BCF1D}" srcOrd="1" destOrd="0" presId="urn:microsoft.com/office/officeart/2018/2/layout/IconCircleList"/>
    <dgm:cxn modelId="{EED278CB-EA24-466A-8305-142637834023}" type="presParOf" srcId="{65E09F7E-99CC-4BB7-807A-90DE7BE2C77A}" destId="{E8DDFE3B-2806-4815-8B58-E9A2F9CF1037}" srcOrd="2" destOrd="0" presId="urn:microsoft.com/office/officeart/2018/2/layout/IconCircleList"/>
    <dgm:cxn modelId="{690F2044-5849-4972-8D69-3A381D75EDB5}" type="presParOf" srcId="{65E09F7E-99CC-4BB7-807A-90DE7BE2C77A}" destId="{359AC8FB-5A9D-42B8-A74B-8BC9D3592A4C}" srcOrd="3" destOrd="0" presId="urn:microsoft.com/office/officeart/2018/2/layout/IconCircleList"/>
    <dgm:cxn modelId="{706FEF46-61A7-47EB-8FFF-B1252E336F56}" type="presParOf" srcId="{9FE0E560-0AE0-4CC4-B816-C01A0E4D6EC0}" destId="{7F77F7AB-8655-4BD9-B9CC-2767A8AC136D}" srcOrd="1" destOrd="0" presId="urn:microsoft.com/office/officeart/2018/2/layout/IconCircleList"/>
    <dgm:cxn modelId="{B2AD5C63-3676-44AB-9A6F-39AC8FDAF247}" type="presParOf" srcId="{9FE0E560-0AE0-4CC4-B816-C01A0E4D6EC0}" destId="{02FC25F9-9BEE-41A5-B207-FDEC386051CB}" srcOrd="2" destOrd="0" presId="urn:microsoft.com/office/officeart/2018/2/layout/IconCircleList"/>
    <dgm:cxn modelId="{7B655FD9-40A1-4AB1-81F0-107463127B81}" type="presParOf" srcId="{02FC25F9-9BEE-41A5-B207-FDEC386051CB}" destId="{E557DEBB-795C-4655-9C34-C891B49BF3A4}" srcOrd="0" destOrd="0" presId="urn:microsoft.com/office/officeart/2018/2/layout/IconCircleList"/>
    <dgm:cxn modelId="{571788E5-E438-4D4C-813C-36E6628223C2}" type="presParOf" srcId="{02FC25F9-9BEE-41A5-B207-FDEC386051CB}" destId="{7A1AA88F-1E48-4CE7-A8A2-C7C265C65776}" srcOrd="1" destOrd="0" presId="urn:microsoft.com/office/officeart/2018/2/layout/IconCircleList"/>
    <dgm:cxn modelId="{9B50576B-6B7F-46E1-963E-DCE47E077718}" type="presParOf" srcId="{02FC25F9-9BEE-41A5-B207-FDEC386051CB}" destId="{C2AE4937-030E-45F1-8859-CC3069FD931D}" srcOrd="2" destOrd="0" presId="urn:microsoft.com/office/officeart/2018/2/layout/IconCircleList"/>
    <dgm:cxn modelId="{FE950CA3-F3C1-44A3-A11A-C41D653463BB}" type="presParOf" srcId="{02FC25F9-9BEE-41A5-B207-FDEC386051CB}" destId="{5F39D8D4-B087-4FD5-A1BA-CA16206FBD9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966CE-F76C-4C35-B83C-A6B7B9C82170}">
      <dsp:nvSpPr>
        <dsp:cNvPr id="0" name=""/>
        <dsp:cNvSpPr/>
      </dsp:nvSpPr>
      <dsp:spPr>
        <a:xfrm>
          <a:off x="57315" y="1030985"/>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ED234-CF87-4DBB-95EB-6904431BCF1D}">
      <dsp:nvSpPr>
        <dsp:cNvPr id="0" name=""/>
        <dsp:cNvSpPr/>
      </dsp:nvSpPr>
      <dsp:spPr>
        <a:xfrm>
          <a:off x="321055" y="1294725"/>
          <a:ext cx="728424" cy="728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AC8FB-5A9D-42B8-A74B-8BC9D3592A4C}">
      <dsp:nvSpPr>
        <dsp:cNvPr id="0" name=""/>
        <dsp:cNvSpPr/>
      </dsp:nvSpPr>
      <dsp:spPr>
        <a:xfrm>
          <a:off x="1582343" y="996767"/>
          <a:ext cx="2960347" cy="1324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tr-TR" sz="1800" kern="1200" dirty="0"/>
            <a:t>Cimri otomobil satın alım projesinin amacı araba alım satım platformlarının çoğunu birleştirerek otomobil satın almak isteyen kullanıcıların araştırma sürecini kolaylaştırmaktır.</a:t>
          </a:r>
          <a:endParaRPr lang="en-US" sz="1800" kern="1200" dirty="0"/>
        </a:p>
      </dsp:txBody>
      <dsp:txXfrm>
        <a:off x="1582343" y="996767"/>
        <a:ext cx="2960347" cy="1324339"/>
      </dsp:txXfrm>
    </dsp:sp>
    <dsp:sp modelId="{E557DEBB-795C-4655-9C34-C891B49BF3A4}">
      <dsp:nvSpPr>
        <dsp:cNvPr id="0" name=""/>
        <dsp:cNvSpPr/>
      </dsp:nvSpPr>
      <dsp:spPr>
        <a:xfrm>
          <a:off x="5058509" y="1030985"/>
          <a:ext cx="1255904" cy="125590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1AA88F-1E48-4CE7-A8A2-C7C265C65776}">
      <dsp:nvSpPr>
        <dsp:cNvPr id="0" name=""/>
        <dsp:cNvSpPr/>
      </dsp:nvSpPr>
      <dsp:spPr>
        <a:xfrm>
          <a:off x="5322249" y="1294725"/>
          <a:ext cx="728424" cy="728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39D8D4-B087-4FD5-A1BA-CA16206FBD9D}">
      <dsp:nvSpPr>
        <dsp:cNvPr id="0" name=""/>
        <dsp:cNvSpPr/>
      </dsp:nvSpPr>
      <dsp:spPr>
        <a:xfrm>
          <a:off x="6583536" y="1030985"/>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tr-TR" sz="1800" kern="1200"/>
            <a:t>Projemizin çalışma prensibi, birçok farklı siteden araştırma yapmak yerine kullanıcılara web tabanlı bir yazılım ile tek platformda tüm ilgili ilanları göstermektir. Kullanıcıya kolaylık sağlayıp asıl ilgilendiği otomobil ilanlarına daha kolay, kapsamlı ve hızlı erişim sunar.</a:t>
          </a:r>
          <a:endParaRPr lang="en-US" sz="1800" kern="1200" dirty="0"/>
        </a:p>
      </dsp:txBody>
      <dsp:txXfrm>
        <a:off x="6583536" y="1030985"/>
        <a:ext cx="2960347" cy="125590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CE486096-43B1-489A-9222-E303C76E03D2}"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156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D73CD5B-7C4C-4529-A1FD-B2E757EC63A7}" type="datetimeFigureOut">
              <a:rPr lang="tr-TR" smtClean="0"/>
              <a:t>20.05.2022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E486096-43B1-489A-9222-E303C76E03D2}" type="slidenum">
              <a:rPr lang="tr-TR" smtClean="0"/>
              <a:t>‹#›</a:t>
            </a:fld>
            <a:endParaRPr lang="tr-TR"/>
          </a:p>
        </p:txBody>
      </p:sp>
    </p:spTree>
    <p:extLst>
      <p:ext uri="{BB962C8B-B14F-4D97-AF65-F5344CB8AC3E}">
        <p14:creationId xmlns:p14="http://schemas.microsoft.com/office/powerpoint/2010/main" val="196108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99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2965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spTree>
    <p:extLst>
      <p:ext uri="{BB962C8B-B14F-4D97-AF65-F5344CB8AC3E}">
        <p14:creationId xmlns:p14="http://schemas.microsoft.com/office/powerpoint/2010/main" val="1910790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234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609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509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45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spTree>
    <p:extLst>
      <p:ext uri="{BB962C8B-B14F-4D97-AF65-F5344CB8AC3E}">
        <p14:creationId xmlns:p14="http://schemas.microsoft.com/office/powerpoint/2010/main" val="143750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D73CD5B-7C4C-4529-A1FD-B2E757EC63A7}" type="datetimeFigureOut">
              <a:rPr lang="tr-TR" smtClean="0"/>
              <a:t>20.05.2022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E486096-43B1-489A-9222-E303C76E03D2}"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67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D73CD5B-7C4C-4529-A1FD-B2E757EC63A7}" type="datetimeFigureOut">
              <a:rPr lang="tr-TR" smtClean="0"/>
              <a:t>20.05.2022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E486096-43B1-489A-9222-E303C76E03D2}" type="slidenum">
              <a:rPr lang="tr-TR" smtClean="0"/>
              <a:t>‹#›</a:t>
            </a:fld>
            <a:endParaRPr lang="tr-TR"/>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83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D73CD5B-7C4C-4529-A1FD-B2E757EC63A7}" type="datetimeFigureOut">
              <a:rPr lang="tr-TR" smtClean="0"/>
              <a:t>20.05.2022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E486096-43B1-489A-9222-E303C76E03D2}"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93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D73CD5B-7C4C-4529-A1FD-B2E757EC63A7}" type="datetimeFigureOut">
              <a:rPr lang="tr-TR" smtClean="0"/>
              <a:t>20.05.2022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E486096-43B1-489A-9222-E303C76E03D2}"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951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3CD5B-7C4C-4529-A1FD-B2E757EC63A7}" type="datetimeFigureOut">
              <a:rPr lang="tr-TR" smtClean="0"/>
              <a:t>20.05.2022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E486096-43B1-489A-9222-E303C76E03D2}" type="slidenum">
              <a:rPr lang="tr-TR" smtClean="0"/>
              <a:t>‹#›</a:t>
            </a:fld>
            <a:endParaRPr lang="tr-TR"/>
          </a:p>
        </p:txBody>
      </p:sp>
    </p:spTree>
    <p:extLst>
      <p:ext uri="{BB962C8B-B14F-4D97-AF65-F5344CB8AC3E}">
        <p14:creationId xmlns:p14="http://schemas.microsoft.com/office/powerpoint/2010/main" val="19737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D73CD5B-7C4C-4529-A1FD-B2E757EC63A7}" type="datetimeFigureOut">
              <a:rPr lang="tr-TR" smtClean="0"/>
              <a:t>20.05.2022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E486096-43B1-489A-9222-E303C76E03D2}"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591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D73CD5B-7C4C-4529-A1FD-B2E757EC63A7}" type="datetimeFigureOut">
              <a:rPr lang="tr-TR" smtClean="0"/>
              <a:t>20.05.2022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E486096-43B1-489A-9222-E303C76E03D2}" type="slidenum">
              <a:rPr lang="tr-TR" smtClean="0"/>
              <a:t>‹#›</a:t>
            </a:fld>
            <a:endParaRPr lang="tr-TR"/>
          </a:p>
        </p:txBody>
      </p:sp>
    </p:spTree>
    <p:extLst>
      <p:ext uri="{BB962C8B-B14F-4D97-AF65-F5344CB8AC3E}">
        <p14:creationId xmlns:p14="http://schemas.microsoft.com/office/powerpoint/2010/main" val="293777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3CD5B-7C4C-4529-A1FD-B2E757EC63A7}" type="datetimeFigureOut">
              <a:rPr lang="tr-TR" smtClean="0"/>
              <a:t>20.05.2022</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486096-43B1-489A-9222-E303C76E03D2}" type="slidenum">
              <a:rPr lang="tr-TR" smtClean="0"/>
              <a:t>‹#›</a:t>
            </a:fld>
            <a:endParaRPr lang="tr-TR"/>
          </a:p>
        </p:txBody>
      </p:sp>
    </p:spTree>
    <p:extLst>
      <p:ext uri="{BB962C8B-B14F-4D97-AF65-F5344CB8AC3E}">
        <p14:creationId xmlns:p14="http://schemas.microsoft.com/office/powerpoint/2010/main" val="323003596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cimriotomobil.ilan.com.tr/"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cimriotomobil.ilan.com.tr/"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app.diagrams.net/" TargetMode="External"/><Relationship Id="rId3" Type="http://schemas.openxmlformats.org/officeDocument/2006/relationships/hyperlink" Target="https://webrazzi.com/2019/01/22/herhangi-bir-siteden-veri-cekmenizi-kolaylastiran-uygulama-getdata/" TargetMode="External"/><Relationship Id="rId7" Type="http://schemas.openxmlformats.org/officeDocument/2006/relationships/hyperlink" Target="https://www.cimri.com/" TargetMode="External"/><Relationship Id="rId2" Type="http://schemas.openxmlformats.org/officeDocument/2006/relationships/hyperlink" Target="https://tr.wix.com/website/templates/" TargetMode="External"/><Relationship Id="rId1" Type="http://schemas.openxmlformats.org/officeDocument/2006/relationships/slideLayout" Target="../slideLayouts/slideLayout2.xml"/><Relationship Id="rId6" Type="http://schemas.openxmlformats.org/officeDocument/2006/relationships/hyperlink" Target="https://www.sahibinden.com/" TargetMode="External"/><Relationship Id="rId5" Type="http://schemas.openxmlformats.org/officeDocument/2006/relationships/hyperlink" Target="https://www.r10.net/php/1056076-cimri-com-tarzi-belirli-sitelerden-veri-toplama.html" TargetMode="External"/><Relationship Id="rId4" Type="http://schemas.openxmlformats.org/officeDocument/2006/relationships/hyperlink" Target="https://github.com/trekhleb/javascript-algorithms/blob/master/README.tr-TR.md"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E16F0A-435A-4C2E-8771-CA95105D0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F3A2391-9583-4585-B216-21891B5B6E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44" name="Picture 12">
              <a:extLst>
                <a:ext uri="{FF2B5EF4-FFF2-40B4-BE49-F238E27FC236}">
                  <a16:creationId xmlns:a16="http://schemas.microsoft.com/office/drawing/2014/main" id="{CAAC88C9-5C25-4433-923D-F4419852F81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0F36A877-32D6-40E3-8B22-6AD9F48E3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62BF555C-C78D-484A-A6FE-DD9F20F9927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6" name="Picture 15">
              <a:extLst>
                <a:ext uri="{FF2B5EF4-FFF2-40B4-BE49-F238E27FC236}">
                  <a16:creationId xmlns:a16="http://schemas.microsoft.com/office/drawing/2014/main" id="{C0B78FDE-553D-4D72-9EDE-778D8085AB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3" name="Alt Başlık 2">
            <a:extLst>
              <a:ext uri="{FF2B5EF4-FFF2-40B4-BE49-F238E27FC236}">
                <a16:creationId xmlns:a16="http://schemas.microsoft.com/office/drawing/2014/main" id="{2AD8EF54-2C93-4A63-8760-4D856B3F49E2}"/>
              </a:ext>
            </a:extLst>
          </p:cNvPr>
          <p:cNvSpPr>
            <a:spLocks noGrp="1"/>
          </p:cNvSpPr>
          <p:nvPr>
            <p:ph type="subTitle" idx="1"/>
          </p:nvPr>
        </p:nvSpPr>
        <p:spPr>
          <a:xfrm>
            <a:off x="4564279" y="2033082"/>
            <a:ext cx="6528018" cy="3703690"/>
          </a:xfrm>
        </p:spPr>
        <p:txBody>
          <a:bodyPr>
            <a:normAutofit fontScale="77500" lnSpcReduction="20000"/>
          </a:bodyPr>
          <a:lstStyle/>
          <a:p>
            <a:pPr>
              <a:lnSpc>
                <a:spcPct val="90000"/>
              </a:lnSpc>
              <a:spcBef>
                <a:spcPts val="1200"/>
              </a:spcBef>
              <a:spcAft>
                <a:spcPts val="1200"/>
              </a:spcAft>
            </a:pPr>
            <a:r>
              <a:rPr lang="tr-TR" sz="2900" b="1" dirty="0">
                <a:effectLst/>
                <a:latin typeface="Times New Roman" panose="02020603050405020304" pitchFamily="18" charset="0"/>
                <a:ea typeface="Times New Roman" panose="02020603050405020304" pitchFamily="18" charset="0"/>
                <a:cs typeface="Times New Roman" panose="02020603050405020304" pitchFamily="18" charset="0"/>
              </a:rPr>
              <a:t>     ULUDAĞ ÜNİVERSİTESİ</a:t>
            </a:r>
            <a:endParaRPr lang="tr-TR" sz="2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Bef>
                <a:spcPts val="1200"/>
              </a:spcBef>
              <a:spcAft>
                <a:spcPts val="800"/>
              </a:spcAft>
            </a:pPr>
            <a:r>
              <a:rPr lang="tr-TR" sz="2900" b="1" dirty="0">
                <a:effectLst/>
                <a:latin typeface="Times New Roman" panose="02020603050405020304" pitchFamily="18" charset="0"/>
                <a:ea typeface="Times New Roman" panose="02020603050405020304" pitchFamily="18" charset="0"/>
                <a:cs typeface="Times New Roman" panose="02020603050405020304" pitchFamily="18" charset="0"/>
              </a:rPr>
              <a:t>     MÜHENDİSLİK FAKÜLTESİ</a:t>
            </a:r>
          </a:p>
          <a:p>
            <a:pPr>
              <a:lnSpc>
                <a:spcPct val="90000"/>
              </a:lnSpc>
              <a:spcBef>
                <a:spcPts val="1200"/>
              </a:spcBef>
              <a:spcAft>
                <a:spcPts val="800"/>
              </a:spcAft>
            </a:pPr>
            <a:r>
              <a:rPr lang="tr-TR" sz="2900" b="1" dirty="0">
                <a:effectLst/>
                <a:latin typeface="Times New Roman" panose="02020603050405020304" pitchFamily="18" charset="0"/>
                <a:ea typeface="Times New Roman" panose="02020603050405020304" pitchFamily="18" charset="0"/>
                <a:cs typeface="Times New Roman" panose="02020603050405020304" pitchFamily="18" charset="0"/>
              </a:rPr>
              <a:t>      YAZILIM MÜHENDİSLİĞİ  DERSİ RAPOR-2</a:t>
            </a:r>
          </a:p>
          <a:p>
            <a:pPr>
              <a:lnSpc>
                <a:spcPct val="90000"/>
              </a:lnSpc>
              <a:spcBef>
                <a:spcPts val="1200"/>
              </a:spcBef>
              <a:spcAft>
                <a:spcPts val="800"/>
              </a:spcAft>
            </a:pPr>
            <a:endParaRPr lang="tr-TR" sz="2900" dirty="0">
              <a:effectLst/>
              <a:latin typeface="Calibri" panose="020F0502020204030204" pitchFamily="34" charset="0"/>
              <a:ea typeface="Calibri" panose="020F0502020204030204" pitchFamily="34" charset="0"/>
              <a:cs typeface="Times New Roman" panose="02020603050405020304" pitchFamily="18" charset="0"/>
            </a:endParaRPr>
          </a:p>
          <a:p>
            <a:pPr marR="152400">
              <a:lnSpc>
                <a:spcPct val="90000"/>
              </a:lnSpc>
              <a:spcBef>
                <a:spcPts val="1600"/>
              </a:spcBef>
              <a:spcAft>
                <a:spcPts val="800"/>
              </a:spcAft>
            </a:pPr>
            <a:r>
              <a:rPr lang="tr-TR" sz="2900" b="1" dirty="0">
                <a:effectLst/>
                <a:latin typeface="Times New Roman" panose="02020603050405020304" pitchFamily="18" charset="0"/>
                <a:ea typeface="Times New Roman" panose="02020603050405020304" pitchFamily="18" charset="0"/>
                <a:cs typeface="Times New Roman" panose="02020603050405020304" pitchFamily="18" charset="0"/>
              </a:rPr>
              <a:t>KONU: </a:t>
            </a:r>
            <a:r>
              <a:rPr lang="tr-TR" sz="2900" dirty="0">
                <a:effectLst/>
                <a:latin typeface="Times New Roman" panose="02020603050405020304" pitchFamily="18" charset="0"/>
                <a:ea typeface="Times New Roman" panose="02020603050405020304" pitchFamily="18" charset="0"/>
                <a:cs typeface="Times New Roman" panose="02020603050405020304" pitchFamily="18" charset="0"/>
              </a:rPr>
              <a:t>CİMRİ OTOMOBİL SATIN ALIM PROJESİ</a:t>
            </a:r>
          </a:p>
          <a:p>
            <a:pPr marR="152400">
              <a:lnSpc>
                <a:spcPct val="90000"/>
              </a:lnSpc>
              <a:spcBef>
                <a:spcPts val="1600"/>
              </a:spcBef>
              <a:spcAft>
                <a:spcPts val="800"/>
              </a:spcAft>
            </a:pPr>
            <a:r>
              <a:rPr lang="tr-TR" sz="2900" b="1" dirty="0">
                <a:latin typeface="Times New Roman" panose="02020603050405020304" pitchFamily="18" charset="0"/>
                <a:ea typeface="Times New Roman" panose="02020603050405020304" pitchFamily="18" charset="0"/>
                <a:cs typeface="Times New Roman" panose="02020603050405020304" pitchFamily="18" charset="0"/>
              </a:rPr>
              <a:t>PROJE DANIŞMANI : </a:t>
            </a:r>
            <a:r>
              <a:rPr lang="tr-TR" sz="2900" dirty="0">
                <a:latin typeface="Times New Roman" panose="02020603050405020304" pitchFamily="18" charset="0"/>
                <a:ea typeface="Times New Roman" panose="02020603050405020304" pitchFamily="18" charset="0"/>
                <a:cs typeface="Times New Roman" panose="02020603050405020304" pitchFamily="18" charset="0"/>
              </a:rPr>
              <a:t>DOÇ. DR. PINAR KIRCI</a:t>
            </a:r>
          </a:p>
          <a:p>
            <a:pPr>
              <a:lnSpc>
                <a:spcPct val="90000"/>
              </a:lnSpc>
            </a:pPr>
            <a:r>
              <a:rPr lang="tr-TR" sz="2300" dirty="0"/>
              <a:t>2022</a:t>
            </a:r>
          </a:p>
        </p:txBody>
      </p:sp>
      <p:pic>
        <p:nvPicPr>
          <p:cNvPr id="5" name="Picture 6" descr="Uludağ Üniversitesi Mühendislik Fakültesi - Home | Facebook">
            <a:extLst>
              <a:ext uri="{FF2B5EF4-FFF2-40B4-BE49-F238E27FC236}">
                <a16:creationId xmlns:a16="http://schemas.microsoft.com/office/drawing/2014/main" id="{0035106A-76AC-4344-802D-1F233052905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514197" y="1041400"/>
            <a:ext cx="2194560" cy="2194560"/>
          </a:xfrm>
          <a:prstGeom prst="rect">
            <a:avLst/>
          </a:prstGeom>
          <a:noFill/>
          <a:ln w="57150" cmpd="thickThin">
            <a:solidFill>
              <a:schemeClr val="tx1">
                <a:lumMod val="50000"/>
                <a:lumOff val="50000"/>
              </a:schemeClr>
            </a:solidFill>
            <a:miter lim="800000"/>
          </a:ln>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8883B29D-53A4-49E8-8CEC-20F62DB114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10768" y="3522131"/>
            <a:ext cx="603504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Picture 4" descr="Logolar">
            <a:extLst>
              <a:ext uri="{FF2B5EF4-FFF2-40B4-BE49-F238E27FC236}">
                <a16:creationId xmlns:a16="http://schemas.microsoft.com/office/drawing/2014/main" id="{CCABC4D9-C3E3-4715-A4AC-ECB8D58FD981}"/>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505377" y="3625766"/>
            <a:ext cx="2194560" cy="2194560"/>
          </a:xfrm>
          <a:prstGeom prst="rect">
            <a:avLst/>
          </a:prstGeom>
          <a:noFill/>
          <a:ln w="57150" cmpd="thickThin">
            <a:solidFill>
              <a:schemeClr val="tx1">
                <a:lumMod val="50000"/>
                <a:lumOff val="50000"/>
              </a:schemeClr>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2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A4C09480-F8C4-9D44-DEF4-551DF2EB2E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141" y="770197"/>
            <a:ext cx="8143040" cy="5317606"/>
          </a:xfrm>
          <a:prstGeom prst="rect">
            <a:avLst/>
          </a:prstGeom>
          <a:noFill/>
          <a:ln>
            <a:noFill/>
          </a:ln>
        </p:spPr>
      </p:pic>
      <p:sp>
        <p:nvSpPr>
          <p:cNvPr id="4" name="Metin kutusu 3">
            <a:extLst>
              <a:ext uri="{FF2B5EF4-FFF2-40B4-BE49-F238E27FC236}">
                <a16:creationId xmlns:a16="http://schemas.microsoft.com/office/drawing/2014/main" id="{AC8C54D6-882C-EBE5-7B38-6B989A8DF83B}"/>
              </a:ext>
            </a:extLst>
          </p:cNvPr>
          <p:cNvSpPr txBox="1"/>
          <p:nvPr/>
        </p:nvSpPr>
        <p:spPr>
          <a:xfrm>
            <a:off x="9108490" y="2571849"/>
            <a:ext cx="2498481" cy="1200329"/>
          </a:xfrm>
          <a:prstGeom prst="rect">
            <a:avLst/>
          </a:prstGeom>
          <a:noFill/>
        </p:spPr>
        <p:txBody>
          <a:bodyPr wrap="square">
            <a:spAutoFit/>
          </a:bodyPr>
          <a:lstStyle/>
          <a:p>
            <a:pPr marL="75565">
              <a:spcBef>
                <a:spcPts val="280"/>
              </a:spcBef>
            </a:pPr>
            <a:r>
              <a:rPr lang="tr-TR" sz="3600" b="1" kern="0" dirty="0">
                <a:effectLst/>
                <a:latin typeface="Times New Roman" panose="02020603050405020304" pitchFamily="18" charset="0"/>
                <a:ea typeface="Times New Roman" panose="02020603050405020304" pitchFamily="18" charset="0"/>
              </a:rPr>
              <a:t>Activity Diyagram</a:t>
            </a:r>
          </a:p>
        </p:txBody>
      </p:sp>
    </p:spTree>
    <p:extLst>
      <p:ext uri="{BB962C8B-B14F-4D97-AF65-F5344CB8AC3E}">
        <p14:creationId xmlns:p14="http://schemas.microsoft.com/office/powerpoint/2010/main" val="307907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a:extLst>
              <a:ext uri="{FF2B5EF4-FFF2-40B4-BE49-F238E27FC236}">
                <a16:creationId xmlns:a16="http://schemas.microsoft.com/office/drawing/2014/main" id="{85D411EF-3E4E-0C10-2516-39CC4F056826}"/>
              </a:ext>
            </a:extLst>
          </p:cNvPr>
          <p:cNvPicPr>
            <a:picLocks noChangeAspect="1"/>
          </p:cNvPicPr>
          <p:nvPr/>
        </p:nvPicPr>
        <p:blipFill>
          <a:blip r:embed="rId2" cstate="print"/>
          <a:stretch>
            <a:fillRect/>
          </a:stretch>
        </p:blipFill>
        <p:spPr>
          <a:xfrm>
            <a:off x="1684452" y="1653698"/>
            <a:ext cx="8823096" cy="4227759"/>
          </a:xfrm>
          <a:prstGeom prst="rect">
            <a:avLst/>
          </a:prstGeom>
        </p:spPr>
      </p:pic>
      <p:sp>
        <p:nvSpPr>
          <p:cNvPr id="3" name="Metin kutusu 2">
            <a:extLst>
              <a:ext uri="{FF2B5EF4-FFF2-40B4-BE49-F238E27FC236}">
                <a16:creationId xmlns:a16="http://schemas.microsoft.com/office/drawing/2014/main" id="{24E7CDE6-4699-395D-0DBC-B99AD2AE4BD6}"/>
              </a:ext>
            </a:extLst>
          </p:cNvPr>
          <p:cNvSpPr txBox="1"/>
          <p:nvPr/>
        </p:nvSpPr>
        <p:spPr>
          <a:xfrm>
            <a:off x="3371592" y="976543"/>
            <a:ext cx="6047615" cy="861774"/>
          </a:xfrm>
          <a:prstGeom prst="rect">
            <a:avLst/>
          </a:prstGeom>
          <a:noFill/>
        </p:spPr>
        <p:txBody>
          <a:bodyPr wrap="square" rtlCol="0">
            <a:spAutoFit/>
          </a:bodyPr>
          <a:lstStyle/>
          <a:p>
            <a:r>
              <a:rPr lang="tr-TR" sz="3200" b="1" dirty="0" err="1">
                <a:effectLst/>
                <a:latin typeface="Times New Roman" panose="02020603050405020304" pitchFamily="18" charset="0"/>
                <a:ea typeface="Times New Roman" panose="02020603050405020304" pitchFamily="18" charset="0"/>
              </a:rPr>
              <a:t>Entity</a:t>
            </a:r>
            <a:r>
              <a:rPr lang="tr-TR" sz="3200" b="1" spc="-5" dirty="0">
                <a:effectLst/>
                <a:latin typeface="Times New Roman" panose="02020603050405020304" pitchFamily="18" charset="0"/>
                <a:ea typeface="Times New Roman" panose="02020603050405020304" pitchFamily="18" charset="0"/>
              </a:rPr>
              <a:t> </a:t>
            </a:r>
            <a:r>
              <a:rPr lang="tr-TR" sz="3200" b="1" dirty="0" err="1">
                <a:effectLst/>
                <a:latin typeface="Times New Roman" panose="02020603050405020304" pitchFamily="18" charset="0"/>
                <a:ea typeface="Times New Roman" panose="02020603050405020304" pitchFamily="18" charset="0"/>
              </a:rPr>
              <a:t>Reliationship</a:t>
            </a:r>
            <a:r>
              <a:rPr lang="tr-TR" sz="3200" b="1" dirty="0">
                <a:effectLst/>
                <a:latin typeface="Times New Roman" panose="02020603050405020304" pitchFamily="18" charset="0"/>
                <a:ea typeface="Times New Roman" panose="02020603050405020304" pitchFamily="18" charset="0"/>
              </a:rPr>
              <a:t> </a:t>
            </a:r>
            <a:r>
              <a:rPr lang="tr-TR" sz="3200" b="1" dirty="0" err="1">
                <a:effectLst/>
                <a:latin typeface="Times New Roman" panose="02020603050405020304" pitchFamily="18" charset="0"/>
                <a:ea typeface="Times New Roman" panose="02020603050405020304" pitchFamily="18" charset="0"/>
              </a:rPr>
              <a:t>Diagram</a:t>
            </a:r>
            <a:endParaRPr lang="tr-TR" sz="32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303344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eg">
            <a:extLst>
              <a:ext uri="{FF2B5EF4-FFF2-40B4-BE49-F238E27FC236}">
                <a16:creationId xmlns:a16="http://schemas.microsoft.com/office/drawing/2014/main" id="{2C217E7D-EC85-8B7A-3562-41883BE28E90}"/>
              </a:ext>
            </a:extLst>
          </p:cNvPr>
          <p:cNvPicPr>
            <a:picLocks noChangeAspect="1"/>
          </p:cNvPicPr>
          <p:nvPr/>
        </p:nvPicPr>
        <p:blipFill>
          <a:blip r:embed="rId2" cstate="print"/>
          <a:stretch>
            <a:fillRect/>
          </a:stretch>
        </p:blipFill>
        <p:spPr>
          <a:xfrm>
            <a:off x="1488275" y="1513528"/>
            <a:ext cx="8946159" cy="4289220"/>
          </a:xfrm>
          <a:prstGeom prst="rect">
            <a:avLst/>
          </a:prstGeom>
        </p:spPr>
      </p:pic>
      <p:sp>
        <p:nvSpPr>
          <p:cNvPr id="3" name="Metin kutusu 2">
            <a:extLst>
              <a:ext uri="{FF2B5EF4-FFF2-40B4-BE49-F238E27FC236}">
                <a16:creationId xmlns:a16="http://schemas.microsoft.com/office/drawing/2014/main" id="{C7DBF940-5F03-0F6C-A1C7-F3458D26EA1E}"/>
              </a:ext>
            </a:extLst>
          </p:cNvPr>
          <p:cNvSpPr txBox="1"/>
          <p:nvPr/>
        </p:nvSpPr>
        <p:spPr>
          <a:xfrm>
            <a:off x="3499281" y="823243"/>
            <a:ext cx="5193437" cy="584775"/>
          </a:xfrm>
          <a:prstGeom prst="rect">
            <a:avLst/>
          </a:prstGeom>
          <a:noFill/>
        </p:spPr>
        <p:txBody>
          <a:bodyPr wrap="square" rtlCol="0">
            <a:spAutoFit/>
          </a:bodyPr>
          <a:lstStyle/>
          <a:p>
            <a:pPr marL="75565">
              <a:spcBef>
                <a:spcPts val="2140"/>
              </a:spcBef>
            </a:pPr>
            <a:r>
              <a:rPr lang="tr-TR" sz="3200" b="1" kern="0" dirty="0" err="1">
                <a:effectLst/>
                <a:latin typeface="Times New Roman" panose="02020603050405020304" pitchFamily="18" charset="0"/>
                <a:ea typeface="Times New Roman" panose="02020603050405020304" pitchFamily="18" charset="0"/>
              </a:rPr>
              <a:t>Functional</a:t>
            </a:r>
            <a:r>
              <a:rPr lang="tr-TR" sz="3200" b="1" kern="0" spc="-65" dirty="0">
                <a:effectLst/>
                <a:latin typeface="Times New Roman" panose="02020603050405020304" pitchFamily="18" charset="0"/>
                <a:ea typeface="Times New Roman" panose="02020603050405020304" pitchFamily="18" charset="0"/>
              </a:rPr>
              <a:t> </a:t>
            </a:r>
            <a:r>
              <a:rPr lang="tr-TR" sz="3200" b="1" kern="0" dirty="0">
                <a:effectLst/>
                <a:latin typeface="Times New Roman" panose="02020603050405020304" pitchFamily="18" charset="0"/>
                <a:ea typeface="Times New Roman" panose="02020603050405020304" pitchFamily="18" charset="0"/>
              </a:rPr>
              <a:t>Point</a:t>
            </a:r>
            <a:r>
              <a:rPr lang="tr-TR" sz="3200" b="1" kern="0" spc="-45" dirty="0">
                <a:effectLst/>
                <a:latin typeface="Times New Roman" panose="02020603050405020304" pitchFamily="18" charset="0"/>
                <a:ea typeface="Times New Roman" panose="02020603050405020304" pitchFamily="18" charset="0"/>
              </a:rPr>
              <a:t> </a:t>
            </a:r>
            <a:r>
              <a:rPr lang="tr-TR" sz="3200" b="1" kern="0" dirty="0" err="1">
                <a:effectLst/>
                <a:latin typeface="Times New Roman" panose="02020603050405020304" pitchFamily="18" charset="0"/>
                <a:ea typeface="Times New Roman" panose="02020603050405020304" pitchFamily="18" charset="0"/>
              </a:rPr>
              <a:t>Approach</a:t>
            </a:r>
            <a:r>
              <a:rPr lang="tr-TR" sz="3200" b="1" kern="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86343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png">
            <a:extLst>
              <a:ext uri="{FF2B5EF4-FFF2-40B4-BE49-F238E27FC236}">
                <a16:creationId xmlns:a16="http://schemas.microsoft.com/office/drawing/2014/main" id="{2329F054-E45A-C184-B4F5-4891124579FC}"/>
              </a:ext>
            </a:extLst>
          </p:cNvPr>
          <p:cNvPicPr>
            <a:picLocks noChangeAspect="1"/>
          </p:cNvPicPr>
          <p:nvPr/>
        </p:nvPicPr>
        <p:blipFill>
          <a:blip r:embed="rId2" cstate="print"/>
          <a:stretch>
            <a:fillRect/>
          </a:stretch>
        </p:blipFill>
        <p:spPr>
          <a:xfrm>
            <a:off x="1899418" y="1940648"/>
            <a:ext cx="8622477" cy="3172890"/>
          </a:xfrm>
          <a:prstGeom prst="rect">
            <a:avLst/>
          </a:prstGeom>
        </p:spPr>
      </p:pic>
      <p:sp>
        <p:nvSpPr>
          <p:cNvPr id="3" name="Metin kutusu 2">
            <a:extLst>
              <a:ext uri="{FF2B5EF4-FFF2-40B4-BE49-F238E27FC236}">
                <a16:creationId xmlns:a16="http://schemas.microsoft.com/office/drawing/2014/main" id="{24C9C568-4DEA-0FFC-95B5-D335C6AD706D}"/>
              </a:ext>
            </a:extLst>
          </p:cNvPr>
          <p:cNvSpPr txBox="1"/>
          <p:nvPr/>
        </p:nvSpPr>
        <p:spPr>
          <a:xfrm>
            <a:off x="4309996" y="1100830"/>
            <a:ext cx="3688785" cy="861774"/>
          </a:xfrm>
          <a:prstGeom prst="rect">
            <a:avLst/>
          </a:prstGeom>
          <a:noFill/>
        </p:spPr>
        <p:txBody>
          <a:bodyPr wrap="square" rtlCol="0">
            <a:spAutoFit/>
          </a:bodyPr>
          <a:lstStyle/>
          <a:p>
            <a:r>
              <a:rPr lang="tr-TR" sz="3200" b="1" kern="0" dirty="0">
                <a:effectLst/>
                <a:latin typeface="Times New Roman" panose="02020603050405020304" pitchFamily="18" charset="0"/>
                <a:ea typeface="Times New Roman" panose="02020603050405020304" pitchFamily="18" charset="0"/>
              </a:rPr>
              <a:t>Data</a:t>
            </a:r>
            <a:r>
              <a:rPr lang="tr-TR" sz="3200" b="1" kern="0" spc="-30" dirty="0">
                <a:effectLst/>
                <a:latin typeface="Times New Roman" panose="02020603050405020304" pitchFamily="18" charset="0"/>
                <a:ea typeface="Times New Roman" panose="02020603050405020304" pitchFamily="18" charset="0"/>
              </a:rPr>
              <a:t> </a:t>
            </a:r>
            <a:r>
              <a:rPr lang="tr-TR" sz="3200" b="1" kern="0" dirty="0" err="1">
                <a:effectLst/>
                <a:latin typeface="Times New Roman" panose="02020603050405020304" pitchFamily="18" charset="0"/>
                <a:ea typeface="Times New Roman" panose="02020603050405020304" pitchFamily="18" charset="0"/>
              </a:rPr>
              <a:t>Flow</a:t>
            </a:r>
            <a:r>
              <a:rPr lang="tr-TR" sz="3200" b="1" kern="0" spc="20" dirty="0">
                <a:effectLst/>
                <a:latin typeface="Times New Roman" panose="02020603050405020304" pitchFamily="18" charset="0"/>
                <a:ea typeface="Times New Roman" panose="02020603050405020304" pitchFamily="18" charset="0"/>
              </a:rPr>
              <a:t> </a:t>
            </a:r>
            <a:r>
              <a:rPr lang="tr-TR" sz="3200" b="1" kern="0" dirty="0">
                <a:effectLst/>
                <a:latin typeface="Times New Roman" panose="02020603050405020304" pitchFamily="18" charset="0"/>
                <a:ea typeface="Times New Roman" panose="02020603050405020304" pitchFamily="18" charset="0"/>
              </a:rPr>
              <a:t>Chart</a:t>
            </a:r>
            <a:r>
              <a:rPr lang="tr-TR" sz="3200" b="1" kern="0" spc="-25" dirty="0">
                <a:effectLst/>
                <a:latin typeface="Times New Roman" panose="02020603050405020304" pitchFamily="18" charset="0"/>
                <a:ea typeface="Times New Roman" panose="02020603050405020304" pitchFamily="18" charset="0"/>
              </a:rPr>
              <a:t> </a:t>
            </a:r>
            <a:r>
              <a:rPr lang="tr-TR" sz="3200" b="1" kern="0" dirty="0">
                <a:effectLst/>
                <a:latin typeface="Times New Roman" panose="02020603050405020304" pitchFamily="18" charset="0"/>
                <a:ea typeface="Times New Roman" panose="02020603050405020304" pitchFamily="18" charset="0"/>
              </a:rPr>
              <a:t>0</a:t>
            </a:r>
          </a:p>
          <a:p>
            <a:endParaRPr lang="tr-TR" dirty="0"/>
          </a:p>
        </p:txBody>
      </p:sp>
    </p:spTree>
    <p:extLst>
      <p:ext uri="{BB962C8B-B14F-4D97-AF65-F5344CB8AC3E}">
        <p14:creationId xmlns:p14="http://schemas.microsoft.com/office/powerpoint/2010/main" val="206965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png">
            <a:extLst>
              <a:ext uri="{FF2B5EF4-FFF2-40B4-BE49-F238E27FC236}">
                <a16:creationId xmlns:a16="http://schemas.microsoft.com/office/drawing/2014/main" id="{1ED3382A-56D0-ABA8-3217-5394F6734D83}"/>
              </a:ext>
            </a:extLst>
          </p:cNvPr>
          <p:cNvPicPr>
            <a:picLocks noChangeAspect="1"/>
          </p:cNvPicPr>
          <p:nvPr/>
        </p:nvPicPr>
        <p:blipFill>
          <a:blip r:embed="rId2" cstate="print"/>
          <a:stretch>
            <a:fillRect/>
          </a:stretch>
        </p:blipFill>
        <p:spPr>
          <a:xfrm>
            <a:off x="1871170" y="1535807"/>
            <a:ext cx="8668547" cy="4434426"/>
          </a:xfrm>
          <a:prstGeom prst="rect">
            <a:avLst/>
          </a:prstGeom>
        </p:spPr>
      </p:pic>
      <p:sp>
        <p:nvSpPr>
          <p:cNvPr id="3" name="Metin kutusu 2">
            <a:extLst>
              <a:ext uri="{FF2B5EF4-FFF2-40B4-BE49-F238E27FC236}">
                <a16:creationId xmlns:a16="http://schemas.microsoft.com/office/drawing/2014/main" id="{11A8FDC0-4CEA-84F2-15EA-57E5FE23EF94}"/>
              </a:ext>
            </a:extLst>
          </p:cNvPr>
          <p:cNvSpPr txBox="1"/>
          <p:nvPr/>
        </p:nvSpPr>
        <p:spPr>
          <a:xfrm>
            <a:off x="4442722" y="790113"/>
            <a:ext cx="3525441" cy="854486"/>
          </a:xfrm>
          <a:prstGeom prst="rect">
            <a:avLst/>
          </a:prstGeom>
          <a:noFill/>
        </p:spPr>
        <p:txBody>
          <a:bodyPr wrap="square" rtlCol="0">
            <a:spAutoFit/>
          </a:bodyPr>
          <a:lstStyle/>
          <a:p>
            <a:r>
              <a:rPr lang="tr-TR" sz="3200" b="1" dirty="0">
                <a:effectLst/>
                <a:latin typeface="Times New Roman" panose="02020603050405020304" pitchFamily="18" charset="0"/>
                <a:ea typeface="Times New Roman" panose="02020603050405020304" pitchFamily="18" charset="0"/>
              </a:rPr>
              <a:t>Data</a:t>
            </a:r>
            <a:r>
              <a:rPr lang="tr-TR" sz="3200" b="1" spc="-30" dirty="0">
                <a:effectLst/>
                <a:latin typeface="Times New Roman" panose="02020603050405020304" pitchFamily="18" charset="0"/>
                <a:ea typeface="Times New Roman" panose="02020603050405020304" pitchFamily="18" charset="0"/>
              </a:rPr>
              <a:t> </a:t>
            </a:r>
            <a:r>
              <a:rPr lang="tr-TR" sz="3200" b="1" dirty="0" err="1">
                <a:effectLst/>
                <a:latin typeface="Times New Roman" panose="02020603050405020304" pitchFamily="18" charset="0"/>
                <a:ea typeface="Times New Roman" panose="02020603050405020304" pitchFamily="18" charset="0"/>
              </a:rPr>
              <a:t>Flow</a:t>
            </a:r>
            <a:r>
              <a:rPr lang="tr-TR" sz="3200" b="1" spc="20" dirty="0">
                <a:effectLst/>
                <a:latin typeface="Times New Roman" panose="02020603050405020304" pitchFamily="18" charset="0"/>
                <a:ea typeface="Times New Roman" panose="02020603050405020304" pitchFamily="18" charset="0"/>
              </a:rPr>
              <a:t> </a:t>
            </a:r>
            <a:r>
              <a:rPr lang="tr-TR" sz="3200" b="1" dirty="0">
                <a:effectLst/>
                <a:latin typeface="Times New Roman" panose="02020603050405020304" pitchFamily="18" charset="0"/>
                <a:ea typeface="Times New Roman" panose="02020603050405020304" pitchFamily="18" charset="0"/>
              </a:rPr>
              <a:t>Chart</a:t>
            </a:r>
            <a:r>
              <a:rPr lang="tr-TR" sz="3200" b="1" spc="-25" dirty="0">
                <a:effectLst/>
                <a:latin typeface="Times New Roman" panose="02020603050405020304" pitchFamily="18" charset="0"/>
                <a:ea typeface="Times New Roman" panose="02020603050405020304" pitchFamily="18" charset="0"/>
              </a:rPr>
              <a:t> </a:t>
            </a:r>
            <a:r>
              <a:rPr lang="tr-TR" sz="3200" b="1" dirty="0">
                <a:effectLst/>
                <a:latin typeface="Times New Roman" panose="02020603050405020304" pitchFamily="18" charset="0"/>
                <a:ea typeface="Times New Roman" panose="02020603050405020304" pitchFamily="18" charset="0"/>
              </a:rPr>
              <a:t>1</a:t>
            </a:r>
            <a:endParaRPr lang="tr-TR" sz="32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95100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CEC38F7-DDA4-8D7A-BDF8-944F59286ACE}"/>
              </a:ext>
            </a:extLst>
          </p:cNvPr>
          <p:cNvSpPr txBox="1"/>
          <p:nvPr/>
        </p:nvSpPr>
        <p:spPr>
          <a:xfrm>
            <a:off x="709474" y="863362"/>
            <a:ext cx="5386526" cy="5131276"/>
          </a:xfrm>
          <a:prstGeom prst="rect">
            <a:avLst/>
          </a:prstGeom>
          <a:noFill/>
        </p:spPr>
        <p:txBody>
          <a:bodyPr wrap="square">
            <a:spAutoFit/>
          </a:bodyPr>
          <a:lstStyle/>
          <a:p>
            <a:r>
              <a:rPr lang="tr-TR" sz="1800">
                <a:effectLst/>
                <a:latin typeface="Times New Roman" panose="02020603050405020304" pitchFamily="18" charset="0"/>
                <a:ea typeface="Times New Roman" panose="02020603050405020304" pitchFamily="18" charset="0"/>
              </a:rPr>
              <a:t> </a:t>
            </a:r>
            <a:endParaRPr lang="tr-TR" sz="1600">
              <a:effectLst/>
              <a:latin typeface="Times New Roman" panose="02020603050405020304" pitchFamily="18" charset="0"/>
              <a:ea typeface="Times New Roman" panose="02020603050405020304" pitchFamily="18" charset="0"/>
            </a:endParaRPr>
          </a:p>
          <a:p>
            <a:r>
              <a:rPr lang="tr-TR" sz="1800">
                <a:effectLst/>
                <a:latin typeface="Times New Roman" panose="02020603050405020304" pitchFamily="18" charset="0"/>
                <a:ea typeface="Times New Roman" panose="02020603050405020304" pitchFamily="18" charset="0"/>
              </a:rPr>
              <a:t> </a:t>
            </a:r>
            <a:r>
              <a:rPr lang="tr-TR" sz="3200" b="1">
                <a:effectLst/>
                <a:latin typeface="Times New Roman" panose="02020603050405020304" pitchFamily="18" charset="0"/>
                <a:ea typeface="Times New Roman" panose="02020603050405020304" pitchFamily="18" charset="0"/>
              </a:rPr>
              <a:t>Data Flow Chart Dictionary</a:t>
            </a:r>
            <a:endParaRPr lang="tr-TR" sz="1600">
              <a:effectLst/>
              <a:latin typeface="Times New Roman" panose="02020603050405020304" pitchFamily="18" charset="0"/>
              <a:ea typeface="Times New Roman" panose="02020603050405020304" pitchFamily="18" charset="0"/>
            </a:endParaRPr>
          </a:p>
          <a:p>
            <a:pPr marL="75565">
              <a:lnSpc>
                <a:spcPct val="115000"/>
              </a:lnSpc>
              <a:spcBef>
                <a:spcPts val="280"/>
              </a:spcBef>
            </a:pPr>
            <a:r>
              <a:rPr lang="tr-TR" sz="1800" b="1" kern="0">
                <a:effectLst/>
                <a:latin typeface="Times New Roman" panose="02020603050405020304" pitchFamily="18" charset="0"/>
                <a:ea typeface="Times New Roman" panose="02020603050405020304" pitchFamily="18" charset="0"/>
              </a:rPr>
              <a:t>Kullanıcı Bilgileri</a:t>
            </a:r>
            <a:r>
              <a:rPr lang="tr-TR" sz="1800" b="0" kern="0">
                <a:effectLst/>
                <a:latin typeface="Times New Roman" panose="02020603050405020304" pitchFamily="18" charset="0"/>
                <a:ea typeface="Times New Roman" panose="02020603050405020304" pitchFamily="18" charset="0"/>
              </a:rPr>
              <a:t> : Kullanıcı_isim</a:t>
            </a:r>
            <a:r>
              <a:rPr lang="tr-TR" sz="3600" b="0" kern="0">
                <a:effectLst/>
                <a:latin typeface="Times New Roman" panose="02020603050405020304" pitchFamily="18" charset="0"/>
                <a:ea typeface="Times New Roman" panose="02020603050405020304" pitchFamily="18" charset="0"/>
              </a:rPr>
              <a:t> + </a:t>
            </a:r>
            <a:r>
              <a:rPr lang="tr-TR" sz="1800" b="0" kern="0">
                <a:effectLst/>
                <a:latin typeface="Times New Roman" panose="02020603050405020304" pitchFamily="18" charset="0"/>
                <a:ea typeface="Times New Roman" panose="02020603050405020304" pitchFamily="18" charset="0"/>
              </a:rPr>
              <a:t>Kullanıcı_soyisim + Kullanıcı e_posta + </a:t>
            </a:r>
            <a:r>
              <a:rPr lang="tr-TR" sz="1800" kern="0">
                <a:effectLst/>
                <a:latin typeface="Times New Roman" panose="02020603050405020304" pitchFamily="18" charset="0"/>
                <a:ea typeface="Times New Roman" panose="02020603050405020304" pitchFamily="18" charset="0"/>
              </a:rPr>
              <a:t>Kullanıcı_telno </a:t>
            </a:r>
            <a:r>
              <a:rPr lang="tr-TR" sz="1800" b="0" kern="0">
                <a:effectLst/>
                <a:latin typeface="Times New Roman" panose="02020603050405020304" pitchFamily="18" charset="0"/>
                <a:ea typeface="Times New Roman" panose="02020603050405020304" pitchFamily="18" charset="0"/>
              </a:rPr>
              <a:t>+ Kullanıcı_favilanlar</a:t>
            </a:r>
            <a:endParaRPr lang="tr-TR" sz="3600" b="1" kern="0">
              <a:effectLst/>
              <a:latin typeface="Times New Roman" panose="02020603050405020304" pitchFamily="18" charset="0"/>
              <a:ea typeface="Times New Roman" panose="02020603050405020304" pitchFamily="18" charset="0"/>
            </a:endParaRPr>
          </a:p>
          <a:p>
            <a:pPr marL="75565">
              <a:lnSpc>
                <a:spcPct val="115000"/>
              </a:lnSpc>
              <a:spcBef>
                <a:spcPts val="280"/>
              </a:spcBef>
            </a:pPr>
            <a:r>
              <a:rPr lang="tr-TR" sz="1800" b="1" kern="0">
                <a:effectLst/>
                <a:latin typeface="Times New Roman" panose="02020603050405020304" pitchFamily="18" charset="0"/>
                <a:ea typeface="Times New Roman" panose="02020603050405020304" pitchFamily="18" charset="0"/>
              </a:rPr>
              <a:t>Arama Metni</a:t>
            </a:r>
            <a:r>
              <a:rPr lang="tr-TR" sz="1800" b="0" kern="0">
                <a:effectLst/>
                <a:latin typeface="Times New Roman" panose="02020603050405020304" pitchFamily="18" charset="0"/>
                <a:ea typeface="Times New Roman" panose="02020603050405020304" pitchFamily="18" charset="0"/>
              </a:rPr>
              <a:t>: Kullanıcı_GirmekİstediğiVeri </a:t>
            </a:r>
            <a:endParaRPr lang="tr-TR" sz="3600" b="1" kern="0">
              <a:effectLst/>
              <a:latin typeface="Times New Roman" panose="02020603050405020304" pitchFamily="18" charset="0"/>
              <a:ea typeface="Times New Roman" panose="02020603050405020304" pitchFamily="18" charset="0"/>
            </a:endParaRPr>
          </a:p>
          <a:p>
            <a:pPr marL="75565">
              <a:lnSpc>
                <a:spcPct val="115000"/>
              </a:lnSpc>
              <a:spcBef>
                <a:spcPts val="280"/>
              </a:spcBef>
            </a:pPr>
            <a:r>
              <a:rPr lang="tr-TR" sz="1800" b="1" kern="0">
                <a:effectLst/>
                <a:latin typeface="Times New Roman" panose="02020603050405020304" pitchFamily="18" charset="0"/>
                <a:ea typeface="Times New Roman" panose="02020603050405020304" pitchFamily="18" charset="0"/>
              </a:rPr>
              <a:t>Filtre Nesnesi</a:t>
            </a:r>
            <a:r>
              <a:rPr lang="tr-TR" sz="1800" b="0" kern="0">
                <a:effectLst/>
                <a:latin typeface="Times New Roman" panose="02020603050405020304" pitchFamily="18" charset="0"/>
                <a:ea typeface="Times New Roman" panose="02020603050405020304" pitchFamily="18" charset="0"/>
              </a:rPr>
              <a:t> : İlan_id + Adres + Marka+ üretim_yili+ motor_hacmi + motor_gucu + fiyat + yakıt_turu + vites_turu + km_sayaci + kasa tipi + cekis_tipi +  kapi_sayisi + garanti_süresi + plaka_uyruk_durumu + takas _durumu + ilan_tarihi + boya_degisen_parca + durumu + fotograf_video</a:t>
            </a:r>
            <a:endParaRPr lang="tr-TR" sz="3600" b="1" kern="0">
              <a:effectLst/>
              <a:latin typeface="Times New Roman" panose="02020603050405020304" pitchFamily="18" charset="0"/>
              <a:ea typeface="Times New Roman" panose="02020603050405020304" pitchFamily="18" charset="0"/>
            </a:endParaRPr>
          </a:p>
          <a:p>
            <a:pPr marL="75565">
              <a:lnSpc>
                <a:spcPct val="115000"/>
              </a:lnSpc>
              <a:spcBef>
                <a:spcPts val="280"/>
              </a:spcBef>
            </a:pPr>
            <a:r>
              <a:rPr lang="tr-TR" sz="1800" b="1" kern="0">
                <a:effectLst/>
                <a:latin typeface="Times New Roman" panose="02020603050405020304" pitchFamily="18" charset="0"/>
                <a:ea typeface="Times New Roman" panose="02020603050405020304" pitchFamily="18" charset="0"/>
              </a:rPr>
              <a:t>Sorgu Sonuçları</a:t>
            </a:r>
            <a:r>
              <a:rPr lang="tr-TR" sz="1800" b="0" kern="0">
                <a:effectLst/>
                <a:latin typeface="Times New Roman" panose="02020603050405020304" pitchFamily="18" charset="0"/>
                <a:ea typeface="Times New Roman" panose="02020603050405020304" pitchFamily="18" charset="0"/>
              </a:rPr>
              <a:t> = Aratma_SonuclarNakit</a:t>
            </a:r>
            <a:r>
              <a:rPr lang="tr-TR" sz="1800" b="0" kern="0" spc="-45">
                <a:effectLst/>
                <a:latin typeface="Times New Roman" panose="02020603050405020304" pitchFamily="18" charset="0"/>
                <a:ea typeface="Times New Roman" panose="02020603050405020304" pitchFamily="18" charset="0"/>
              </a:rPr>
              <a:t> </a:t>
            </a:r>
            <a:r>
              <a:rPr lang="tr-TR" sz="1800" b="0" kern="0">
                <a:effectLst/>
                <a:latin typeface="Times New Roman" panose="02020603050405020304" pitchFamily="18" charset="0"/>
                <a:ea typeface="Times New Roman" panose="02020603050405020304" pitchFamily="18" charset="0"/>
              </a:rPr>
              <a:t>Akış</a:t>
            </a:r>
            <a:r>
              <a:rPr lang="tr-TR" sz="1800" b="0" kern="0" spc="-15">
                <a:effectLst/>
                <a:latin typeface="Times New Roman" panose="02020603050405020304" pitchFamily="18" charset="0"/>
                <a:ea typeface="Times New Roman" panose="02020603050405020304" pitchFamily="18" charset="0"/>
              </a:rPr>
              <a:t> </a:t>
            </a:r>
            <a:r>
              <a:rPr lang="tr-TR" sz="1800" b="0" kern="0">
                <a:effectLst/>
                <a:latin typeface="Times New Roman" panose="02020603050405020304" pitchFamily="18" charset="0"/>
                <a:ea typeface="Times New Roman" panose="02020603050405020304" pitchFamily="18" charset="0"/>
              </a:rPr>
              <a:t>Şeması</a:t>
            </a:r>
            <a:endParaRPr lang="tr-TR" sz="3600" b="1" kern="0" dirty="0">
              <a:effectLst/>
              <a:latin typeface="Times New Roman" panose="02020603050405020304" pitchFamily="18" charset="0"/>
              <a:ea typeface="Times New Roman" panose="02020603050405020304" pitchFamily="18" charset="0"/>
            </a:endParaRPr>
          </a:p>
        </p:txBody>
      </p:sp>
      <p:pic>
        <p:nvPicPr>
          <p:cNvPr id="4" name="Resim 3" descr="tablo içeren bir resim&#10;&#10;Açıklama otomatik olarak oluşturuldu">
            <a:extLst>
              <a:ext uri="{FF2B5EF4-FFF2-40B4-BE49-F238E27FC236}">
                <a16:creationId xmlns:a16="http://schemas.microsoft.com/office/drawing/2014/main" id="{25900E14-D779-1647-5745-126AE57F18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2423" y="2082043"/>
            <a:ext cx="5310103" cy="2356700"/>
          </a:xfrm>
          <a:prstGeom prst="rect">
            <a:avLst/>
          </a:prstGeom>
          <a:noFill/>
          <a:ln>
            <a:noFill/>
          </a:ln>
        </p:spPr>
      </p:pic>
      <p:sp>
        <p:nvSpPr>
          <p:cNvPr id="24" name="Metin kutusu 23">
            <a:extLst>
              <a:ext uri="{FF2B5EF4-FFF2-40B4-BE49-F238E27FC236}">
                <a16:creationId xmlns:a16="http://schemas.microsoft.com/office/drawing/2014/main" id="{4D08F265-E4B5-2D33-81FC-D727069BC846}"/>
              </a:ext>
            </a:extLst>
          </p:cNvPr>
          <p:cNvSpPr txBox="1"/>
          <p:nvPr/>
        </p:nvSpPr>
        <p:spPr>
          <a:xfrm>
            <a:off x="6465117" y="1133804"/>
            <a:ext cx="6094428" cy="584775"/>
          </a:xfrm>
          <a:prstGeom prst="rect">
            <a:avLst/>
          </a:prstGeom>
          <a:noFill/>
        </p:spPr>
        <p:txBody>
          <a:bodyPr wrap="square">
            <a:spAutoFit/>
          </a:bodyPr>
          <a:lstStyle/>
          <a:p>
            <a:r>
              <a:rPr lang="tr-TR" sz="3200" b="1" dirty="0" err="1">
                <a:effectLst/>
                <a:latin typeface="Times New Roman" panose="02020603050405020304" pitchFamily="18" charset="0"/>
                <a:ea typeface="Times New Roman" panose="02020603050405020304" pitchFamily="18" charset="0"/>
              </a:rPr>
              <a:t>Input-Output</a:t>
            </a:r>
            <a:endParaRPr lang="tr-TR" sz="3200" dirty="0"/>
          </a:p>
        </p:txBody>
      </p:sp>
    </p:spTree>
    <p:extLst>
      <p:ext uri="{BB962C8B-B14F-4D97-AF65-F5344CB8AC3E}">
        <p14:creationId xmlns:p14="http://schemas.microsoft.com/office/powerpoint/2010/main" val="20728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53F61CC7-8B3B-9D8C-B04E-95733AD88A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6347" y="1422981"/>
            <a:ext cx="8942012" cy="4483378"/>
          </a:xfrm>
          <a:prstGeom prst="rect">
            <a:avLst/>
          </a:prstGeom>
          <a:noFill/>
          <a:ln>
            <a:noFill/>
          </a:ln>
        </p:spPr>
      </p:pic>
      <p:sp>
        <p:nvSpPr>
          <p:cNvPr id="4" name="Metin kutusu 3">
            <a:extLst>
              <a:ext uri="{FF2B5EF4-FFF2-40B4-BE49-F238E27FC236}">
                <a16:creationId xmlns:a16="http://schemas.microsoft.com/office/drawing/2014/main" id="{800D5386-0626-B6E2-D999-067F59199E95}"/>
              </a:ext>
            </a:extLst>
          </p:cNvPr>
          <p:cNvSpPr txBox="1"/>
          <p:nvPr/>
        </p:nvSpPr>
        <p:spPr>
          <a:xfrm>
            <a:off x="4060841" y="838206"/>
            <a:ext cx="6094428" cy="584775"/>
          </a:xfrm>
          <a:prstGeom prst="rect">
            <a:avLst/>
          </a:prstGeom>
          <a:noFill/>
        </p:spPr>
        <p:txBody>
          <a:bodyPr wrap="square">
            <a:spAutoFit/>
          </a:bodyPr>
          <a:lstStyle/>
          <a:p>
            <a:pPr marL="75565"/>
            <a:r>
              <a:rPr lang="tr-TR" sz="3200" b="1" dirty="0" err="1">
                <a:effectLst/>
                <a:latin typeface="Times New Roman" panose="02020603050405020304" pitchFamily="18" charset="0"/>
                <a:ea typeface="Times New Roman" panose="02020603050405020304" pitchFamily="18" charset="0"/>
              </a:rPr>
              <a:t>Requirement</a:t>
            </a:r>
            <a:r>
              <a:rPr lang="tr-TR" sz="3200" b="1" dirty="0">
                <a:effectLst/>
                <a:latin typeface="Times New Roman" panose="02020603050405020304" pitchFamily="18" charset="0"/>
                <a:ea typeface="Times New Roman" panose="02020603050405020304" pitchFamily="18" charset="0"/>
              </a:rPr>
              <a:t> </a:t>
            </a:r>
            <a:r>
              <a:rPr lang="tr-TR" sz="3200" b="1" dirty="0" err="1">
                <a:effectLst/>
                <a:latin typeface="Times New Roman" panose="02020603050405020304" pitchFamily="18" charset="0"/>
                <a:ea typeface="Times New Roman" panose="02020603050405020304" pitchFamily="18" charset="0"/>
              </a:rPr>
              <a:t>Diagram</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7850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D6C2D43-2CA2-B915-FD19-D127492BF557}"/>
              </a:ext>
            </a:extLst>
          </p:cNvPr>
          <p:cNvSpPr txBox="1"/>
          <p:nvPr/>
        </p:nvSpPr>
        <p:spPr>
          <a:xfrm>
            <a:off x="588144" y="1455938"/>
            <a:ext cx="5794901" cy="4348468"/>
          </a:xfrm>
          <a:prstGeom prst="rect">
            <a:avLst/>
          </a:prstGeom>
          <a:noFill/>
        </p:spPr>
        <p:txBody>
          <a:bodyPr wrap="square">
            <a:spAutoFit/>
          </a:bodyPr>
          <a:lstStyle/>
          <a:p>
            <a:r>
              <a:rPr lang="tr-TR" b="1" dirty="0">
                <a:effectLst/>
                <a:latin typeface="Times New Roman" panose="02020603050405020304" pitchFamily="18" charset="0"/>
                <a:ea typeface="Times New Roman" panose="02020603050405020304" pitchFamily="18" charset="0"/>
              </a:rPr>
              <a:t>Test Senaryosu 1</a:t>
            </a:r>
            <a:endParaRPr lang="tr-TR"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Test No             : CO-İS-TS-01</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Senaryo             : Geçerli bilgiler ile kayıt ol</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Önem                : Orta</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Kategori            : Kullanıcı kayıt</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Tahmini Süre    : 1-3 Dakika</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Bağımlılık         : İnternet Bağlantısı</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Kurulum           : Herhangi bir web browser çalıştır.</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Prosedür:     1. </a:t>
            </a:r>
            <a:r>
              <a:rPr lang="tr-TR" sz="1800" u="sng" dirty="0">
                <a:solidFill>
                  <a:srgbClr val="0000FF"/>
                </a:solidFill>
                <a:effectLst/>
                <a:latin typeface="Times New Roman" panose="02020603050405020304" pitchFamily="18" charset="0"/>
                <a:ea typeface="Times New Roman" panose="02020603050405020304" pitchFamily="18" charset="0"/>
                <a:hlinkClick r:id="rId2"/>
              </a:rPr>
              <a:t>http://www.cimriotomobil.ilan.com.tr</a:t>
            </a:r>
            <a:r>
              <a:rPr lang="tr-TR" sz="1800" dirty="0">
                <a:effectLst/>
                <a:latin typeface="Times New Roman" panose="02020603050405020304" pitchFamily="18" charset="0"/>
                <a:ea typeface="Times New Roman" panose="02020603050405020304" pitchFamily="18" charset="0"/>
              </a:rPr>
              <a:t> web sitesine git.</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2. İstenilen Bilgileri Gir.</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3.Kayıt Ol Düğmesine Bas</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4.Kayıt Başarılı Bildirimini Doğrula.</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Temizlik          : Geri Dön Düğmesine Bas.</a:t>
            </a:r>
            <a:endParaRPr lang="tr-TR" sz="1600" dirty="0">
              <a:effectLst/>
              <a:latin typeface="Times New Roman" panose="02020603050405020304" pitchFamily="18" charset="0"/>
              <a:ea typeface="Times New Roman" panose="02020603050405020304" pitchFamily="18" charset="0"/>
            </a:endParaRPr>
          </a:p>
        </p:txBody>
      </p:sp>
      <p:sp>
        <p:nvSpPr>
          <p:cNvPr id="7" name="Metin kutusu 6">
            <a:extLst>
              <a:ext uri="{FF2B5EF4-FFF2-40B4-BE49-F238E27FC236}">
                <a16:creationId xmlns:a16="http://schemas.microsoft.com/office/drawing/2014/main" id="{568CEE3B-7EB9-C70B-E98D-CDBAAC2FD283}"/>
              </a:ext>
            </a:extLst>
          </p:cNvPr>
          <p:cNvSpPr txBox="1"/>
          <p:nvPr/>
        </p:nvSpPr>
        <p:spPr>
          <a:xfrm>
            <a:off x="5950999" y="1455938"/>
            <a:ext cx="5652857" cy="4494833"/>
          </a:xfrm>
          <a:prstGeom prst="rect">
            <a:avLst/>
          </a:prstGeom>
          <a:noFill/>
        </p:spPr>
        <p:txBody>
          <a:bodyPr wrap="square">
            <a:spAutoFit/>
          </a:bodyPr>
          <a:lstStyle/>
          <a:p>
            <a:r>
              <a:rPr lang="tr-TR" b="1" dirty="0">
                <a:effectLst/>
                <a:latin typeface="Times New Roman" panose="02020603050405020304" pitchFamily="18" charset="0"/>
                <a:ea typeface="Times New Roman" panose="02020603050405020304" pitchFamily="18" charset="0"/>
              </a:rPr>
              <a:t>Test Senaryosu 2</a:t>
            </a:r>
            <a:endParaRPr lang="tr-TR"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Test No           : CO-İS-TS-02</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Senaryo          : Geçerli bilgiler ile kullanıcı adı ve şifre ile giriş yap</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Önem             : Yüksek</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Kategori         : Kullanıcı giriş</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Tahmini Süre : 1-2 Dakika</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Bağımlılık      : Kayıt Ol</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Kurulum        : Herhangi bir web browser çalıştır.</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Prosedür:    1. </a:t>
            </a:r>
            <a:r>
              <a:rPr lang="tr-TR" sz="1800" u="sng" dirty="0">
                <a:solidFill>
                  <a:srgbClr val="0000FF"/>
                </a:solidFill>
                <a:effectLst/>
                <a:latin typeface="Times New Roman" panose="02020603050405020304" pitchFamily="18" charset="0"/>
                <a:ea typeface="Times New Roman" panose="02020603050405020304" pitchFamily="18" charset="0"/>
                <a:hlinkClick r:id="rId2"/>
              </a:rPr>
              <a:t>http://www.cimriotomobil.ilan.com.tr</a:t>
            </a:r>
            <a:r>
              <a:rPr lang="tr-TR" sz="1800" dirty="0">
                <a:effectLst/>
                <a:latin typeface="Times New Roman" panose="02020603050405020304" pitchFamily="18" charset="0"/>
                <a:ea typeface="Times New Roman" panose="02020603050405020304" pitchFamily="18" charset="0"/>
              </a:rPr>
              <a:t> web sitesine git</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2. İstenilen Bilgileri Gir.</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3.Giriş Butonuna Bas</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4.Giriş Yapıldığını Doğrula</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Temizlik      : Çıkış Butonuna Bas</a:t>
            </a:r>
            <a:endParaRPr lang="tr-TR" dirty="0"/>
          </a:p>
        </p:txBody>
      </p:sp>
      <p:sp>
        <p:nvSpPr>
          <p:cNvPr id="9" name="Metin kutusu 8">
            <a:extLst>
              <a:ext uri="{FF2B5EF4-FFF2-40B4-BE49-F238E27FC236}">
                <a16:creationId xmlns:a16="http://schemas.microsoft.com/office/drawing/2014/main" id="{862AAE71-B05D-825F-2553-8B152B844892}"/>
              </a:ext>
            </a:extLst>
          </p:cNvPr>
          <p:cNvSpPr txBox="1"/>
          <p:nvPr/>
        </p:nvSpPr>
        <p:spPr>
          <a:xfrm>
            <a:off x="4504678" y="761206"/>
            <a:ext cx="3494103" cy="584775"/>
          </a:xfrm>
          <a:prstGeom prst="rect">
            <a:avLst/>
          </a:prstGeom>
          <a:noFill/>
        </p:spPr>
        <p:txBody>
          <a:bodyPr wrap="square">
            <a:spAutoFit/>
          </a:bodyPr>
          <a:lstStyle/>
          <a:p>
            <a:pPr marL="75565">
              <a:spcBef>
                <a:spcPts val="280"/>
              </a:spcBef>
            </a:pPr>
            <a:r>
              <a:rPr lang="tr-TR" sz="3200" b="1" kern="0" dirty="0">
                <a:effectLst/>
                <a:latin typeface="Times New Roman" panose="02020603050405020304" pitchFamily="18" charset="0"/>
                <a:ea typeface="Times New Roman" panose="02020603050405020304" pitchFamily="18" charset="0"/>
              </a:rPr>
              <a:t>Test Senaryoları</a:t>
            </a:r>
          </a:p>
        </p:txBody>
      </p:sp>
    </p:spTree>
    <p:extLst>
      <p:ext uri="{BB962C8B-B14F-4D97-AF65-F5344CB8AC3E}">
        <p14:creationId xmlns:p14="http://schemas.microsoft.com/office/powerpoint/2010/main" val="177548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370F2F8-3D96-BF32-94AD-767028576C0E}"/>
              </a:ext>
            </a:extLst>
          </p:cNvPr>
          <p:cNvSpPr txBox="1"/>
          <p:nvPr/>
        </p:nvSpPr>
        <p:spPr>
          <a:xfrm>
            <a:off x="597023" y="1086984"/>
            <a:ext cx="5498977" cy="4684032"/>
          </a:xfrm>
          <a:prstGeom prst="rect">
            <a:avLst/>
          </a:prstGeom>
          <a:noFill/>
        </p:spPr>
        <p:txBody>
          <a:bodyPr wrap="square">
            <a:spAutoFit/>
          </a:bodyPr>
          <a:lstStyle/>
          <a:p>
            <a:r>
              <a:rPr lang="tr-TR" b="1" dirty="0">
                <a:effectLst/>
                <a:latin typeface="Times New Roman" panose="02020603050405020304" pitchFamily="18" charset="0"/>
                <a:ea typeface="Times New Roman" panose="02020603050405020304" pitchFamily="18" charset="0"/>
              </a:rPr>
              <a:t>Test Senaryosu 3</a:t>
            </a:r>
            <a:endParaRPr lang="tr-TR" dirty="0">
              <a:effectLst/>
              <a:latin typeface="Times New Roman" panose="02020603050405020304" pitchFamily="18" charset="0"/>
              <a:ea typeface="Times New Roman" panose="02020603050405020304" pitchFamily="18" charset="0"/>
            </a:endParaRPr>
          </a:p>
          <a:p>
            <a:r>
              <a:rPr lang="tr-TR" sz="1800" b="1" dirty="0">
                <a:effectLst/>
                <a:latin typeface="Times New Roman" panose="02020603050405020304" pitchFamily="18" charset="0"/>
                <a:ea typeface="Times New Roman" panose="02020603050405020304" pitchFamily="18" charset="0"/>
              </a:rPr>
              <a:t> </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Test No            : CO-İS-TS-03</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Senaryo           : Anahtar kelime ve filtre kullanarak arat</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Önem               : Yüksek</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Kategori           : Veri Çekme</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Tahmini Süre   : 5 Saniye</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Bağımlılık        : Yok</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Kurulum          : Herhangi bir web browser çalıştır.</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Prosedür    : 1. </a:t>
            </a:r>
            <a:r>
              <a:rPr lang="tr-TR" sz="1800" u="sng" dirty="0">
                <a:solidFill>
                  <a:srgbClr val="0000FF"/>
                </a:solidFill>
                <a:effectLst/>
                <a:latin typeface="Times New Roman" panose="02020603050405020304" pitchFamily="18" charset="0"/>
                <a:ea typeface="Times New Roman" panose="02020603050405020304" pitchFamily="18" charset="0"/>
                <a:hlinkClick r:id="rId2"/>
              </a:rPr>
              <a:t>http://www.cimriotomobil.ilan.com.tr</a:t>
            </a:r>
            <a:r>
              <a:rPr lang="tr-TR" sz="1800" dirty="0">
                <a:effectLst/>
                <a:latin typeface="Times New Roman" panose="02020603050405020304" pitchFamily="18" charset="0"/>
                <a:ea typeface="Times New Roman" panose="02020603050405020304" pitchFamily="18" charset="0"/>
              </a:rPr>
              <a:t> web sitesine git.</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2. Arama kutucuğuna anahtar kelime gir.</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3.İsteğe bağlı filtre ekle.</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4.Arat butonuna bas.</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5.İlgili ilanların listelendiğini doğrula</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Temizlik         : Arama kutucuğunu sil.</a:t>
            </a:r>
            <a:endParaRPr lang="tr-TR" sz="1600" dirty="0">
              <a:effectLst/>
              <a:latin typeface="Times New Roman" panose="02020603050405020304" pitchFamily="18" charset="0"/>
              <a:ea typeface="Times New Roman" panose="02020603050405020304" pitchFamily="18" charset="0"/>
            </a:endParaRPr>
          </a:p>
        </p:txBody>
      </p:sp>
      <p:sp>
        <p:nvSpPr>
          <p:cNvPr id="5" name="Metin kutusu 4">
            <a:extLst>
              <a:ext uri="{FF2B5EF4-FFF2-40B4-BE49-F238E27FC236}">
                <a16:creationId xmlns:a16="http://schemas.microsoft.com/office/drawing/2014/main" id="{15A6DFA8-525F-BC6A-8ABB-B5F6582F23CC}"/>
              </a:ext>
            </a:extLst>
          </p:cNvPr>
          <p:cNvSpPr txBox="1"/>
          <p:nvPr/>
        </p:nvSpPr>
        <p:spPr>
          <a:xfrm>
            <a:off x="6095999" y="1086984"/>
            <a:ext cx="5966533" cy="4801314"/>
          </a:xfrm>
          <a:prstGeom prst="rect">
            <a:avLst/>
          </a:prstGeom>
          <a:noFill/>
        </p:spPr>
        <p:txBody>
          <a:bodyPr wrap="square">
            <a:spAutoFit/>
          </a:bodyPr>
          <a:lstStyle/>
          <a:p>
            <a:r>
              <a:rPr lang="tr-TR" b="1" dirty="0">
                <a:effectLst/>
                <a:latin typeface="Times New Roman" panose="02020603050405020304" pitchFamily="18" charset="0"/>
                <a:ea typeface="Times New Roman" panose="02020603050405020304" pitchFamily="18" charset="0"/>
              </a:rPr>
              <a:t>Test Senaryosu 4</a:t>
            </a:r>
            <a:endParaRPr lang="tr-TR" dirty="0">
              <a:effectLst/>
              <a:latin typeface="Times New Roman" panose="02020603050405020304" pitchFamily="18" charset="0"/>
              <a:ea typeface="Times New Roman" panose="02020603050405020304" pitchFamily="18" charset="0"/>
            </a:endParaRPr>
          </a:p>
          <a:p>
            <a:r>
              <a:rPr lang="tr-TR" sz="1800" b="1" dirty="0">
                <a:effectLst/>
                <a:latin typeface="Times New Roman" panose="02020603050405020304" pitchFamily="18" charset="0"/>
                <a:ea typeface="Times New Roman" panose="02020603050405020304" pitchFamily="18" charset="0"/>
              </a:rPr>
              <a:t> </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Test No          : CO-İS-TS-04</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Senaryo          : İstenilen ilanı favorilere ekle</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Önem             : Düşük</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Kategori         : Veri kaydetme</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Tahmini Süre : 1 saniye</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Bağımlılık      : Giriş Yap</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Kurulum         : Herhangi bir web browser çalıştır.</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Prosedür:     1. </a:t>
            </a:r>
            <a:r>
              <a:rPr lang="tr-TR" sz="1800" u="sng" dirty="0">
                <a:solidFill>
                  <a:srgbClr val="0000FF"/>
                </a:solidFill>
                <a:effectLst/>
                <a:latin typeface="Times New Roman" panose="02020603050405020304" pitchFamily="18" charset="0"/>
                <a:ea typeface="Times New Roman" panose="02020603050405020304" pitchFamily="18" charset="0"/>
                <a:hlinkClick r:id="rId2"/>
              </a:rPr>
              <a:t>http://www.cimriotomobil.ilan.com.tr</a:t>
            </a:r>
            <a:r>
              <a:rPr lang="tr-TR" sz="1800" dirty="0">
                <a:effectLst/>
                <a:latin typeface="Times New Roman" panose="02020603050405020304" pitchFamily="18" charset="0"/>
                <a:ea typeface="Times New Roman" panose="02020603050405020304" pitchFamily="18" charset="0"/>
              </a:rPr>
              <a:t> web sitesine git.</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2.Geçerli bilgiler ile giriş yap</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3. Arama kutucuğuna anahtar kelime gir.</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4.İsteğe bağlı filtre ekle.</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5.Arat butonuna bas.</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                    6.Listelenen ilanlar arasında favorilere ekle.</a:t>
            </a:r>
            <a:endParaRPr lang="tr-TR" sz="1600" dirty="0">
              <a:effectLst/>
              <a:latin typeface="Times New Roman" panose="02020603050405020304" pitchFamily="18" charset="0"/>
              <a:ea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Temizlik        : Favori ekleme butonuna tekrar tıklama.</a:t>
            </a:r>
            <a:endParaRPr lang="tr-TR"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918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jpeg">
            <a:extLst>
              <a:ext uri="{FF2B5EF4-FFF2-40B4-BE49-F238E27FC236}">
                <a16:creationId xmlns:a16="http://schemas.microsoft.com/office/drawing/2014/main" id="{FD513448-687B-A928-677B-CCE6DB63EEB3}"/>
              </a:ext>
            </a:extLst>
          </p:cNvPr>
          <p:cNvPicPr>
            <a:picLocks noChangeAspect="1"/>
          </p:cNvPicPr>
          <p:nvPr/>
        </p:nvPicPr>
        <p:blipFill>
          <a:blip r:embed="rId2" cstate="print"/>
          <a:stretch>
            <a:fillRect/>
          </a:stretch>
        </p:blipFill>
        <p:spPr>
          <a:xfrm>
            <a:off x="608210" y="1170620"/>
            <a:ext cx="8017316" cy="4516759"/>
          </a:xfrm>
          <a:prstGeom prst="rect">
            <a:avLst/>
          </a:prstGeom>
        </p:spPr>
      </p:pic>
      <p:sp>
        <p:nvSpPr>
          <p:cNvPr id="3" name="Metin kutusu 2">
            <a:extLst>
              <a:ext uri="{FF2B5EF4-FFF2-40B4-BE49-F238E27FC236}">
                <a16:creationId xmlns:a16="http://schemas.microsoft.com/office/drawing/2014/main" id="{8577FB83-767D-4CB9-5DF2-705C6D3F5DAF}"/>
              </a:ext>
            </a:extLst>
          </p:cNvPr>
          <p:cNvSpPr txBox="1"/>
          <p:nvPr/>
        </p:nvSpPr>
        <p:spPr>
          <a:xfrm>
            <a:off x="8917758" y="2580586"/>
            <a:ext cx="2554663" cy="1446550"/>
          </a:xfrm>
          <a:prstGeom prst="rect">
            <a:avLst/>
          </a:prstGeom>
          <a:noFill/>
        </p:spPr>
        <p:txBody>
          <a:bodyPr wrap="square" rtlCol="0">
            <a:spAutoFit/>
          </a:bodyPr>
          <a:lstStyle/>
          <a:p>
            <a:r>
              <a:rPr lang="tr-TR" sz="4400">
                <a:latin typeface="Times New Roman" panose="02020603050405020304" pitchFamily="18" charset="0"/>
                <a:cs typeface="Times New Roman" panose="02020603050405020304" pitchFamily="18" charset="0"/>
              </a:rPr>
              <a:t>Kritik Hedefler</a:t>
            </a:r>
            <a:endParaRPr lang="tr-TR"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11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A0FE97B4-E961-47FF-BA72-50A94E306105}"/>
              </a:ext>
            </a:extLst>
          </p:cNvPr>
          <p:cNvSpPr>
            <a:spLocks noGrp="1"/>
          </p:cNvSpPr>
          <p:nvPr>
            <p:ph type="title"/>
          </p:nvPr>
        </p:nvSpPr>
        <p:spPr>
          <a:xfrm>
            <a:off x="952108" y="954756"/>
            <a:ext cx="2730414" cy="4946003"/>
          </a:xfrm>
        </p:spPr>
        <p:txBody>
          <a:bodyPr>
            <a:normAutofit/>
          </a:bodyPr>
          <a:lstStyle/>
          <a:p>
            <a:r>
              <a:rPr lang="tr-TR" sz="3300" b="1">
                <a:solidFill>
                  <a:srgbClr val="FFFFFF"/>
                </a:solidFill>
                <a:latin typeface="Times New Roman" panose="02020603050405020304" pitchFamily="18" charset="0"/>
                <a:cs typeface="Times New Roman" panose="02020603050405020304" pitchFamily="18" charset="0"/>
              </a:rPr>
              <a:t>TAKIM ADI: </a:t>
            </a:r>
            <a:r>
              <a:rPr lang="tr-TR" sz="3300">
                <a:solidFill>
                  <a:srgbClr val="FFFFFF"/>
                </a:solidFill>
                <a:latin typeface="Times New Roman" panose="02020603050405020304" pitchFamily="18" charset="0"/>
                <a:cs typeface="Times New Roman" panose="02020603050405020304" pitchFamily="18" charset="0"/>
              </a:rPr>
              <a:t>AUTOGANG</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63ED264-C68B-479E-B860-1BBD3C2C3806}"/>
              </a:ext>
            </a:extLst>
          </p:cNvPr>
          <p:cNvSpPr>
            <a:spLocks noGrp="1"/>
          </p:cNvSpPr>
          <p:nvPr>
            <p:ph idx="1"/>
          </p:nvPr>
        </p:nvSpPr>
        <p:spPr>
          <a:xfrm>
            <a:off x="5140933" y="469900"/>
            <a:ext cx="6841683" cy="5405968"/>
          </a:xfrm>
        </p:spPr>
        <p:txBody>
          <a:bodyPr anchor="ctr">
            <a:normAutofit/>
          </a:bodyPr>
          <a:lstStyle/>
          <a:p>
            <a:pPr marL="1803400" indent="0">
              <a:spcAft>
                <a:spcPts val="800"/>
              </a:spcAft>
              <a:buNone/>
            </a:pPr>
            <a:r>
              <a:rPr lang="tr-TR"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TAKIM ÜYELERİ</a:t>
            </a:r>
            <a:endParaRPr lang="tr-TR"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endParaRPr>
          </a:p>
          <a:p>
            <a:pPr marL="444500" indent="0">
              <a:spcAft>
                <a:spcPts val="800"/>
              </a:spcAft>
              <a:buNone/>
            </a:pPr>
            <a:r>
              <a:rPr lang="tr-TR"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444500" indent="0">
              <a:spcAft>
                <a:spcPts val="800"/>
              </a:spcAft>
              <a:buNone/>
            </a:pPr>
            <a:endParaRPr lang="tr-TR"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800"/>
              </a:spcAft>
            </a:pPr>
            <a:r>
              <a:rPr lang="tr-TR" sz="20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Adı, Soyadı </a:t>
            </a:r>
            <a:r>
              <a:rPr lang="tr-TR"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:Talha Can                    </a:t>
            </a:r>
            <a:r>
              <a:rPr lang="tr-TR" sz="20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Öğrenci No :</a:t>
            </a:r>
            <a:r>
              <a:rPr lang="tr-TR"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031990063</a:t>
            </a:r>
            <a:endParaRPr lang="tr-TR" sz="20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800"/>
              </a:spcAft>
            </a:pPr>
            <a:r>
              <a:rPr lang="tr-TR" sz="20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Adı, Soyadı :</a:t>
            </a:r>
            <a:r>
              <a:rPr lang="tr-TR"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Hamza</a:t>
            </a:r>
            <a:r>
              <a:rPr lang="tr-TR" sz="20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Harun Ercul</a:t>
            </a:r>
            <a:r>
              <a:rPr lang="tr-TR" sz="20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Öğrenci No :</a:t>
            </a:r>
            <a:r>
              <a:rPr lang="tr-TR"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031990041</a:t>
            </a:r>
            <a:endParaRPr lang="tr-TR" sz="20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800"/>
              </a:spcAft>
            </a:pPr>
            <a:r>
              <a:rPr lang="tr-TR" sz="20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Adı, Soyadı :</a:t>
            </a:r>
            <a:r>
              <a:rPr lang="tr-TR"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Rumeysa Elif Taşkın</a:t>
            </a:r>
            <a:r>
              <a:rPr lang="tr-TR" sz="20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000" b="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sz="2000" b="1"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Öğrenci No </a:t>
            </a:r>
            <a:r>
              <a:rPr lang="tr-TR" sz="2000" b="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200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031990054</a:t>
            </a:r>
            <a:endParaRPr lang="tr-TR" sz="20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791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a:extLst>
              <a:ext uri="{FF2B5EF4-FFF2-40B4-BE49-F238E27FC236}">
                <a16:creationId xmlns:a16="http://schemas.microsoft.com/office/drawing/2014/main" id="{CD603273-1896-2A4D-8EA7-FA65326D7536}"/>
              </a:ext>
            </a:extLst>
          </p:cNvPr>
          <p:cNvPicPr>
            <a:picLocks noChangeAspect="1"/>
          </p:cNvPicPr>
          <p:nvPr/>
        </p:nvPicPr>
        <p:blipFill>
          <a:blip r:embed="rId2" cstate="print"/>
          <a:stretch>
            <a:fillRect/>
          </a:stretch>
        </p:blipFill>
        <p:spPr>
          <a:xfrm>
            <a:off x="1553726" y="1724386"/>
            <a:ext cx="9084548" cy="3977020"/>
          </a:xfrm>
          <a:prstGeom prst="rect">
            <a:avLst/>
          </a:prstGeom>
        </p:spPr>
      </p:pic>
      <p:sp>
        <p:nvSpPr>
          <p:cNvPr id="4" name="Metin kutusu 3">
            <a:extLst>
              <a:ext uri="{FF2B5EF4-FFF2-40B4-BE49-F238E27FC236}">
                <a16:creationId xmlns:a16="http://schemas.microsoft.com/office/drawing/2014/main" id="{BAFF18AE-3228-8C89-E544-5874E0834B41}"/>
              </a:ext>
            </a:extLst>
          </p:cNvPr>
          <p:cNvSpPr txBox="1"/>
          <p:nvPr/>
        </p:nvSpPr>
        <p:spPr>
          <a:xfrm>
            <a:off x="4752143" y="1005674"/>
            <a:ext cx="2687714" cy="590979"/>
          </a:xfrm>
          <a:prstGeom prst="rect">
            <a:avLst/>
          </a:prstGeom>
          <a:noFill/>
        </p:spPr>
        <p:txBody>
          <a:bodyPr wrap="square">
            <a:spAutoFit/>
          </a:bodyPr>
          <a:lstStyle/>
          <a:p>
            <a:pPr marL="75565"/>
            <a:r>
              <a:rPr lang="tr-TR" sz="3200" b="1" dirty="0" err="1">
                <a:effectLst/>
                <a:latin typeface="Times New Roman" panose="02020603050405020304" pitchFamily="18" charset="0"/>
                <a:ea typeface="Times New Roman" panose="02020603050405020304" pitchFamily="18" charset="0"/>
              </a:rPr>
              <a:t>Gantt</a:t>
            </a:r>
            <a:r>
              <a:rPr lang="tr-TR" sz="3200" b="1" spc="-20" dirty="0">
                <a:effectLst/>
                <a:latin typeface="Times New Roman" panose="02020603050405020304" pitchFamily="18" charset="0"/>
                <a:ea typeface="Times New Roman" panose="02020603050405020304" pitchFamily="18" charset="0"/>
              </a:rPr>
              <a:t> </a:t>
            </a:r>
            <a:r>
              <a:rPr lang="tr-TR" sz="3200" b="1" dirty="0">
                <a:effectLst/>
                <a:latin typeface="Times New Roman" panose="02020603050405020304" pitchFamily="18" charset="0"/>
                <a:ea typeface="Times New Roman" panose="02020603050405020304" pitchFamily="18" charset="0"/>
              </a:rPr>
              <a:t>Chart</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8487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png" descr="tablo içeren bir resim  Açıklama otomatik olarak oluşturuldu">
            <a:extLst>
              <a:ext uri="{FF2B5EF4-FFF2-40B4-BE49-F238E27FC236}">
                <a16:creationId xmlns:a16="http://schemas.microsoft.com/office/drawing/2014/main" id="{5120EB4D-2D9F-575B-8EB5-4BB347373376}"/>
              </a:ext>
            </a:extLst>
          </p:cNvPr>
          <p:cNvPicPr>
            <a:picLocks noChangeAspect="1"/>
          </p:cNvPicPr>
          <p:nvPr/>
        </p:nvPicPr>
        <p:blipFill>
          <a:blip r:embed="rId2" cstate="print"/>
          <a:stretch>
            <a:fillRect/>
          </a:stretch>
        </p:blipFill>
        <p:spPr>
          <a:xfrm>
            <a:off x="1340957" y="2301464"/>
            <a:ext cx="2822669" cy="2853453"/>
          </a:xfrm>
          <a:prstGeom prst="rect">
            <a:avLst/>
          </a:prstGeom>
        </p:spPr>
      </p:pic>
      <p:pic>
        <p:nvPicPr>
          <p:cNvPr id="3" name="image14.png" descr="iç mekan, grup içeren bir resim  Açıklama otomatik olarak oluşturuldu">
            <a:extLst>
              <a:ext uri="{FF2B5EF4-FFF2-40B4-BE49-F238E27FC236}">
                <a16:creationId xmlns:a16="http://schemas.microsoft.com/office/drawing/2014/main" id="{FD773DEF-3797-1C27-65A6-22210DF94872}"/>
              </a:ext>
            </a:extLst>
          </p:cNvPr>
          <p:cNvPicPr>
            <a:picLocks noChangeAspect="1"/>
          </p:cNvPicPr>
          <p:nvPr/>
        </p:nvPicPr>
        <p:blipFill>
          <a:blip r:embed="rId3" cstate="print"/>
          <a:stretch>
            <a:fillRect/>
          </a:stretch>
        </p:blipFill>
        <p:spPr>
          <a:xfrm>
            <a:off x="5447015" y="2301464"/>
            <a:ext cx="5620385" cy="2689225"/>
          </a:xfrm>
          <a:prstGeom prst="rect">
            <a:avLst/>
          </a:prstGeom>
        </p:spPr>
      </p:pic>
      <p:sp>
        <p:nvSpPr>
          <p:cNvPr id="5" name="Metin kutusu 4">
            <a:extLst>
              <a:ext uri="{FF2B5EF4-FFF2-40B4-BE49-F238E27FC236}">
                <a16:creationId xmlns:a16="http://schemas.microsoft.com/office/drawing/2014/main" id="{AC75F0B0-25A6-5996-350D-F2B6C8DC265A}"/>
              </a:ext>
            </a:extLst>
          </p:cNvPr>
          <p:cNvSpPr txBox="1"/>
          <p:nvPr/>
        </p:nvSpPr>
        <p:spPr>
          <a:xfrm>
            <a:off x="1174071" y="1402671"/>
            <a:ext cx="3788546" cy="584775"/>
          </a:xfrm>
          <a:prstGeom prst="rect">
            <a:avLst/>
          </a:prstGeom>
          <a:noFill/>
        </p:spPr>
        <p:txBody>
          <a:bodyPr wrap="square">
            <a:spAutoFit/>
          </a:bodyPr>
          <a:lstStyle/>
          <a:p>
            <a:pPr marL="75565">
              <a:spcBef>
                <a:spcPts val="405"/>
              </a:spcBef>
            </a:pPr>
            <a:r>
              <a:rPr lang="tr-TR" sz="3200" b="1" kern="0" dirty="0" err="1">
                <a:effectLst/>
                <a:latin typeface="Times New Roman" panose="02020603050405020304" pitchFamily="18" charset="0"/>
                <a:ea typeface="Times New Roman" panose="02020603050405020304" pitchFamily="18" charset="0"/>
              </a:rPr>
              <a:t>Pert</a:t>
            </a:r>
            <a:r>
              <a:rPr lang="tr-TR" sz="3200" b="1" kern="0" spc="-35" dirty="0">
                <a:effectLst/>
                <a:latin typeface="Times New Roman" panose="02020603050405020304" pitchFamily="18" charset="0"/>
                <a:ea typeface="Times New Roman" panose="02020603050405020304" pitchFamily="18" charset="0"/>
              </a:rPr>
              <a:t> </a:t>
            </a:r>
            <a:r>
              <a:rPr lang="tr-TR" sz="3200" b="1" kern="0" dirty="0">
                <a:effectLst/>
                <a:latin typeface="Times New Roman" panose="02020603050405020304" pitchFamily="18" charset="0"/>
                <a:ea typeface="Times New Roman" panose="02020603050405020304" pitchFamily="18" charset="0"/>
              </a:rPr>
              <a:t>Şeması</a:t>
            </a:r>
            <a:r>
              <a:rPr lang="tr-TR" sz="3200" b="1" kern="0" spc="-10" dirty="0">
                <a:effectLst/>
                <a:latin typeface="Times New Roman" panose="02020603050405020304" pitchFamily="18" charset="0"/>
                <a:ea typeface="Times New Roman" panose="02020603050405020304" pitchFamily="18" charset="0"/>
              </a:rPr>
              <a:t> </a:t>
            </a:r>
            <a:r>
              <a:rPr lang="tr-TR" sz="3200" b="1" kern="0" dirty="0">
                <a:effectLst/>
                <a:latin typeface="Times New Roman" panose="02020603050405020304" pitchFamily="18" charset="0"/>
                <a:ea typeface="Times New Roman" panose="02020603050405020304" pitchFamily="18" charset="0"/>
              </a:rPr>
              <a:t>1.1</a:t>
            </a:r>
          </a:p>
        </p:txBody>
      </p:sp>
      <p:sp>
        <p:nvSpPr>
          <p:cNvPr id="7" name="Metin kutusu 6">
            <a:extLst>
              <a:ext uri="{FF2B5EF4-FFF2-40B4-BE49-F238E27FC236}">
                <a16:creationId xmlns:a16="http://schemas.microsoft.com/office/drawing/2014/main" id="{EBC42392-744A-BBF9-FB79-33DCEC5FC2CC}"/>
              </a:ext>
            </a:extLst>
          </p:cNvPr>
          <p:cNvSpPr txBox="1"/>
          <p:nvPr/>
        </p:nvSpPr>
        <p:spPr>
          <a:xfrm>
            <a:off x="5447015" y="1402671"/>
            <a:ext cx="3690891" cy="584775"/>
          </a:xfrm>
          <a:prstGeom prst="rect">
            <a:avLst/>
          </a:prstGeom>
          <a:noFill/>
        </p:spPr>
        <p:txBody>
          <a:bodyPr wrap="square">
            <a:spAutoFit/>
          </a:bodyPr>
          <a:lstStyle/>
          <a:p>
            <a:pPr marL="75565"/>
            <a:r>
              <a:rPr lang="tr-TR" sz="3200" b="1" dirty="0" err="1">
                <a:effectLst/>
                <a:latin typeface="Times New Roman" panose="02020603050405020304" pitchFamily="18" charset="0"/>
                <a:ea typeface="Times New Roman" panose="02020603050405020304" pitchFamily="18" charset="0"/>
              </a:rPr>
              <a:t>Pert</a:t>
            </a:r>
            <a:r>
              <a:rPr lang="tr-TR" sz="3200" b="1" spc="-30" dirty="0">
                <a:effectLst/>
                <a:latin typeface="Times New Roman" panose="02020603050405020304" pitchFamily="18" charset="0"/>
                <a:ea typeface="Times New Roman" panose="02020603050405020304" pitchFamily="18" charset="0"/>
              </a:rPr>
              <a:t> </a:t>
            </a:r>
            <a:r>
              <a:rPr lang="tr-TR" sz="3200" b="1" dirty="0">
                <a:effectLst/>
                <a:latin typeface="Times New Roman" panose="02020603050405020304" pitchFamily="18" charset="0"/>
                <a:ea typeface="Times New Roman" panose="02020603050405020304" pitchFamily="18" charset="0"/>
              </a:rPr>
              <a:t>Şeması</a:t>
            </a:r>
            <a:r>
              <a:rPr lang="tr-TR" sz="3200" b="1" spc="530" dirty="0">
                <a:effectLst/>
                <a:latin typeface="Times New Roman" panose="02020603050405020304" pitchFamily="18" charset="0"/>
                <a:ea typeface="Times New Roman" panose="02020603050405020304" pitchFamily="18" charset="0"/>
              </a:rPr>
              <a:t> </a:t>
            </a:r>
            <a:r>
              <a:rPr lang="tr-TR" sz="3200" b="1" dirty="0">
                <a:effectLst/>
                <a:latin typeface="Times New Roman" panose="02020603050405020304" pitchFamily="18" charset="0"/>
                <a:ea typeface="Times New Roman" panose="02020603050405020304" pitchFamily="18" charset="0"/>
              </a:rPr>
              <a:t>1.2</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270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a:extLst>
              <a:ext uri="{FF2B5EF4-FFF2-40B4-BE49-F238E27FC236}">
                <a16:creationId xmlns:a16="http://schemas.microsoft.com/office/drawing/2014/main" id="{852BB695-3F38-2516-A946-394D5DF7CB99}"/>
              </a:ext>
            </a:extLst>
          </p:cNvPr>
          <p:cNvPicPr>
            <a:picLocks noChangeAspect="1"/>
          </p:cNvPicPr>
          <p:nvPr/>
        </p:nvPicPr>
        <p:blipFill>
          <a:blip r:embed="rId2" cstate="print"/>
          <a:stretch>
            <a:fillRect/>
          </a:stretch>
        </p:blipFill>
        <p:spPr>
          <a:xfrm>
            <a:off x="1001630" y="1910979"/>
            <a:ext cx="10188739" cy="4438559"/>
          </a:xfrm>
          <a:prstGeom prst="rect">
            <a:avLst/>
          </a:prstGeom>
        </p:spPr>
      </p:pic>
      <p:sp>
        <p:nvSpPr>
          <p:cNvPr id="3" name="Metin kutusu 2">
            <a:extLst>
              <a:ext uri="{FF2B5EF4-FFF2-40B4-BE49-F238E27FC236}">
                <a16:creationId xmlns:a16="http://schemas.microsoft.com/office/drawing/2014/main" id="{E2B5449D-AA47-3FEE-531E-0F2A0393B4AB}"/>
              </a:ext>
            </a:extLst>
          </p:cNvPr>
          <p:cNvSpPr txBox="1"/>
          <p:nvPr/>
        </p:nvSpPr>
        <p:spPr>
          <a:xfrm>
            <a:off x="4081806" y="1084080"/>
            <a:ext cx="3780149" cy="646331"/>
          </a:xfrm>
          <a:prstGeom prst="rect">
            <a:avLst/>
          </a:prstGeom>
          <a:noFill/>
        </p:spPr>
        <p:txBody>
          <a:bodyPr wrap="square" rtlCol="0">
            <a:spAutoFit/>
          </a:bodyPr>
          <a:lstStyle/>
          <a:p>
            <a:r>
              <a:rPr lang="tr-TR" sz="3600" b="1" dirty="0">
                <a:latin typeface="Times New Roman" panose="02020603050405020304" pitchFamily="18" charset="0"/>
                <a:cs typeface="Times New Roman" panose="02020603050405020304" pitchFamily="18" charset="0"/>
              </a:rPr>
              <a:t>Dönüm Noktaları</a:t>
            </a:r>
          </a:p>
        </p:txBody>
      </p:sp>
    </p:spTree>
    <p:extLst>
      <p:ext uri="{BB962C8B-B14F-4D97-AF65-F5344CB8AC3E}">
        <p14:creationId xmlns:p14="http://schemas.microsoft.com/office/powerpoint/2010/main" val="820457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D3B8CDB-9BE3-F507-421D-58E401F43871}"/>
              </a:ext>
            </a:extLst>
          </p:cNvPr>
          <p:cNvSpPr txBox="1"/>
          <p:nvPr/>
        </p:nvSpPr>
        <p:spPr>
          <a:xfrm>
            <a:off x="4528748" y="782426"/>
            <a:ext cx="3851681" cy="584775"/>
          </a:xfrm>
          <a:prstGeom prst="rect">
            <a:avLst/>
          </a:prstGeom>
          <a:noFill/>
        </p:spPr>
        <p:txBody>
          <a:bodyPr wrap="square">
            <a:spAutoFit/>
          </a:bodyPr>
          <a:lstStyle/>
          <a:p>
            <a:pPr>
              <a:spcBef>
                <a:spcPts val="30"/>
              </a:spcBef>
            </a:pPr>
            <a:r>
              <a:rPr lang="tr-TR" sz="3200" b="1" dirty="0">
                <a:effectLst/>
                <a:latin typeface="Times New Roman" panose="02020603050405020304" pitchFamily="18" charset="0"/>
                <a:ea typeface="Times New Roman" panose="02020603050405020304" pitchFamily="18" charset="0"/>
              </a:rPr>
              <a:t>Nakit Akış Tablosu</a:t>
            </a:r>
            <a:endParaRPr lang="tr-TR" sz="3200" dirty="0">
              <a:effectLst/>
              <a:latin typeface="Times New Roman" panose="02020603050405020304" pitchFamily="18" charset="0"/>
              <a:ea typeface="Times New Roman" panose="02020603050405020304" pitchFamily="18" charset="0"/>
            </a:endParaRPr>
          </a:p>
        </p:txBody>
      </p:sp>
      <p:pic>
        <p:nvPicPr>
          <p:cNvPr id="4" name="image11.jpeg" descr="metin, makbuz içeren bir resim  Açıklama otomatik olarak oluşturuldu">
            <a:extLst>
              <a:ext uri="{FF2B5EF4-FFF2-40B4-BE49-F238E27FC236}">
                <a16:creationId xmlns:a16="http://schemas.microsoft.com/office/drawing/2014/main" id="{93A995C3-9F47-123E-10CC-FA9162BA540B}"/>
              </a:ext>
            </a:extLst>
          </p:cNvPr>
          <p:cNvPicPr>
            <a:picLocks noChangeAspect="1"/>
          </p:cNvPicPr>
          <p:nvPr/>
        </p:nvPicPr>
        <p:blipFill>
          <a:blip r:embed="rId2" cstate="print"/>
          <a:stretch>
            <a:fillRect/>
          </a:stretch>
        </p:blipFill>
        <p:spPr>
          <a:xfrm>
            <a:off x="1426862" y="1367201"/>
            <a:ext cx="9555366" cy="4534041"/>
          </a:xfrm>
          <a:prstGeom prst="rect">
            <a:avLst/>
          </a:prstGeom>
        </p:spPr>
      </p:pic>
    </p:spTree>
    <p:extLst>
      <p:ext uri="{BB962C8B-B14F-4D97-AF65-F5344CB8AC3E}">
        <p14:creationId xmlns:p14="http://schemas.microsoft.com/office/powerpoint/2010/main" val="258091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F44C9A-A524-4339-ADE2-2B4CA3162200}"/>
              </a:ext>
            </a:extLst>
          </p:cNvPr>
          <p:cNvSpPr>
            <a:spLocks noGrp="1"/>
          </p:cNvSpPr>
          <p:nvPr>
            <p:ph type="title"/>
          </p:nvPr>
        </p:nvSpPr>
        <p:spPr/>
        <p:txBody>
          <a:bodyPr/>
          <a:lstStyle/>
          <a:p>
            <a:r>
              <a:rPr lang="tr-TR" b="1" dirty="0"/>
              <a:t>KAYNAKLAR</a:t>
            </a:r>
          </a:p>
        </p:txBody>
      </p:sp>
      <p:sp>
        <p:nvSpPr>
          <p:cNvPr id="3" name="İçerik Yer Tutucusu 2">
            <a:extLst>
              <a:ext uri="{FF2B5EF4-FFF2-40B4-BE49-F238E27FC236}">
                <a16:creationId xmlns:a16="http://schemas.microsoft.com/office/drawing/2014/main" id="{D6C04551-0D8C-4E00-9999-97C595DDF6B7}"/>
              </a:ext>
            </a:extLst>
          </p:cNvPr>
          <p:cNvSpPr>
            <a:spLocks noGrp="1"/>
          </p:cNvSpPr>
          <p:nvPr>
            <p:ph idx="1"/>
          </p:nvPr>
        </p:nvSpPr>
        <p:spPr/>
        <p:txBody>
          <a:bodyPr>
            <a:normAutofit fontScale="85000" lnSpcReduction="10000"/>
          </a:bodyPr>
          <a:lstStyle/>
          <a:p>
            <a:r>
              <a:rPr lang="tr-TR" b="0" i="0" u="none" strike="noStrike" dirty="0">
                <a:effectLst/>
                <a:latin typeface="Whitney"/>
                <a:hlinkClick r:id="rId2" tooltip="https://tr.wix.com/website/templates/"/>
              </a:rPr>
              <a:t>https://tr.wix.com/website/templates/</a:t>
            </a:r>
            <a:endParaRPr lang="tr-TR" b="0" i="0" u="none" strike="noStrike" dirty="0">
              <a:effectLst/>
              <a:latin typeface="Whitney"/>
            </a:endParaRPr>
          </a:p>
          <a:p>
            <a:r>
              <a:rPr lang="tr-TR" b="0" i="0" u="none" strike="noStrike" dirty="0">
                <a:effectLst/>
                <a:latin typeface="Whitney"/>
                <a:hlinkClick r:id="rId3" tooltip="https://webrazzi.com/2019/01/22/herhangi-bir-siteden-veri-cekmenizi-kolaylastiran-uygulama-getdata/"/>
              </a:rPr>
              <a:t>https://webrazzi.com/2019/01/22/herhangi-bir-siteden-veri-cekmenizi-kolaylastiran-uygulama-getdata/</a:t>
            </a:r>
            <a:endParaRPr lang="tr-TR" b="0" i="0" u="none" strike="noStrike" dirty="0">
              <a:effectLst/>
              <a:latin typeface="Whitney"/>
            </a:endParaRPr>
          </a:p>
          <a:p>
            <a:pPr algn="l" fontAlgn="base"/>
            <a:r>
              <a:rPr lang="tr-TR" b="0" i="0" u="none" strike="noStrike" dirty="0">
                <a:solidFill>
                  <a:srgbClr val="000000"/>
                </a:solidFill>
                <a:effectLst/>
                <a:latin typeface="inherit"/>
                <a:hlinkClick r:id="rId4" tooltip="https://github.com/trekhleb/javascript-algorithms/blob/master/README.tr-TR.md"/>
              </a:rPr>
              <a:t>https://github.com/trekhleb/javascript-algorithms/blob/master/README.tr-TR.md</a:t>
            </a:r>
            <a:endParaRPr lang="tr-TR" b="0" i="0" u="none" strike="noStrike" dirty="0">
              <a:solidFill>
                <a:srgbClr val="000000"/>
              </a:solidFill>
              <a:effectLst/>
              <a:latin typeface="inherit"/>
            </a:endParaRPr>
          </a:p>
          <a:p>
            <a:pPr algn="l" fontAlgn="base"/>
            <a:r>
              <a:rPr lang="tr-TR" b="0" i="0" u="none" strike="noStrike" dirty="0">
                <a:effectLst/>
                <a:latin typeface="Whitney"/>
                <a:hlinkClick r:id="rId5" tooltip="https://www.r10.net/php/1056076-cimri-com-tarzi-belirli-sitelerden-veri-toplama.html"/>
              </a:rPr>
              <a:t>https://www.r10.net/php/1056076-cimri-com-tarzi-belirli-sitelerden-veri-toplama.html</a:t>
            </a:r>
            <a:endParaRPr lang="tr-TR" b="0" i="0" dirty="0">
              <a:solidFill>
                <a:srgbClr val="000000"/>
              </a:solidFill>
              <a:effectLst/>
              <a:latin typeface="inherit"/>
            </a:endParaRPr>
          </a:p>
          <a:p>
            <a:pPr fontAlgn="base"/>
            <a:r>
              <a:rPr lang="tr-TR" b="0" i="0" u="sng" dirty="0">
                <a:solidFill>
                  <a:srgbClr val="000000"/>
                </a:solidFill>
                <a:effectLst/>
                <a:latin typeface="inherit"/>
                <a:hlinkClick r:id="rId6" tooltip="https://www.sahibinden.com/"/>
              </a:rPr>
              <a:t>https://www.sahibinden.com/</a:t>
            </a:r>
            <a:endParaRPr lang="tr-TR" b="0" i="0" dirty="0">
              <a:solidFill>
                <a:srgbClr val="000000"/>
              </a:solidFill>
              <a:effectLst/>
              <a:latin typeface="inherit"/>
            </a:endParaRPr>
          </a:p>
          <a:p>
            <a:r>
              <a:rPr lang="tr-TR" b="0" i="0" u="none" strike="noStrike" dirty="0">
                <a:effectLst/>
                <a:latin typeface="Whitney"/>
                <a:hlinkClick r:id="rId7" tooltip="https://www.cimri.com/"/>
              </a:rPr>
              <a:t>https://www.cimri.com/ </a:t>
            </a:r>
            <a:endParaRPr lang="tr-TR" b="0" i="0" u="none" strike="noStrike" dirty="0">
              <a:effectLst/>
              <a:latin typeface="Whitney"/>
            </a:endParaRPr>
          </a:p>
          <a:p>
            <a:r>
              <a:rPr lang="tr-TR" b="0" i="0" u="sng" dirty="0">
                <a:solidFill>
                  <a:srgbClr val="000000"/>
                </a:solidFill>
                <a:effectLst/>
                <a:latin typeface="inherit"/>
                <a:hlinkClick r:id="rId8" tooltip="https://app.diagrams.net/"/>
              </a:rPr>
              <a:t>https://app.diagrams.net/</a:t>
            </a:r>
            <a:endParaRPr lang="tr-TR" b="0" i="0" dirty="0">
              <a:solidFill>
                <a:srgbClr val="000000"/>
              </a:solidFill>
              <a:effectLst/>
              <a:latin typeface="inherit"/>
            </a:endParaRPr>
          </a:p>
          <a:p>
            <a:endParaRPr lang="tr-TR" b="0" i="0" dirty="0">
              <a:solidFill>
                <a:srgbClr val="000000"/>
              </a:solidFill>
              <a:effectLst/>
              <a:latin typeface="inherit"/>
            </a:endParaRPr>
          </a:p>
          <a:p>
            <a:endParaRPr lang="tr-TR" dirty="0"/>
          </a:p>
        </p:txBody>
      </p:sp>
    </p:spTree>
    <p:extLst>
      <p:ext uri="{BB962C8B-B14F-4D97-AF65-F5344CB8AC3E}">
        <p14:creationId xmlns:p14="http://schemas.microsoft.com/office/powerpoint/2010/main" val="77720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6D0498-B01B-46CA-86FF-7A56A9C80041}"/>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PROJE TANIMI</a:t>
            </a:r>
          </a:p>
        </p:txBody>
      </p:sp>
      <p:graphicFrame>
        <p:nvGraphicFramePr>
          <p:cNvPr id="7" name="İçerik Yer Tutucusu 2">
            <a:extLst>
              <a:ext uri="{FF2B5EF4-FFF2-40B4-BE49-F238E27FC236}">
                <a16:creationId xmlns:a16="http://schemas.microsoft.com/office/drawing/2014/main" id="{CAAD43F3-A74B-6FCF-5133-C8D22FE96657}"/>
              </a:ext>
            </a:extLst>
          </p:cNvPr>
          <p:cNvGraphicFramePr>
            <a:graphicFrameLocks noGrp="1"/>
          </p:cNvGraphicFramePr>
          <p:nvPr>
            <p:ph idx="1"/>
            <p:extLst>
              <p:ext uri="{D42A27DB-BD31-4B8C-83A1-F6EECF244321}">
                <p14:modId xmlns:p14="http://schemas.microsoft.com/office/powerpoint/2010/main" val="3477474728"/>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65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BB986B9-9AD4-4D7E-944A-7587B6FEF1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6F0CBCE5-035F-4B87-9ECB-6EC9E39E8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44168A0-A94A-4EE4-9B86-3A2FFE0BF01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6" name="Picture 15">
                <a:extLst>
                  <a:ext uri="{FF2B5EF4-FFF2-40B4-BE49-F238E27FC236}">
                    <a16:creationId xmlns:a16="http://schemas.microsoft.com/office/drawing/2014/main" id="{7A695C2D-0584-4F1A-AB39-B96036BA7B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DFC14C12-7FB2-43E5-9676-4D06CC8B5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959A61F8-9683-4488-A0B8-178D2782DA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9" name="Picture 18">
                <a:extLst>
                  <a:ext uri="{FF2B5EF4-FFF2-40B4-BE49-F238E27FC236}">
                    <a16:creationId xmlns:a16="http://schemas.microsoft.com/office/drawing/2014/main" id="{C2C8598F-F84E-424F-AE30-313295F2D7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Başlık 1">
            <a:extLst>
              <a:ext uri="{FF2B5EF4-FFF2-40B4-BE49-F238E27FC236}">
                <a16:creationId xmlns:a16="http://schemas.microsoft.com/office/drawing/2014/main" id="{0E58C379-A440-46E1-9690-4C746168863E}"/>
              </a:ext>
            </a:extLst>
          </p:cNvPr>
          <p:cNvSpPr>
            <a:spLocks noGrp="1"/>
          </p:cNvSpPr>
          <p:nvPr>
            <p:ph type="title"/>
          </p:nvPr>
        </p:nvSpPr>
        <p:spPr>
          <a:xfrm>
            <a:off x="6553770" y="936957"/>
            <a:ext cx="4748247" cy="1099966"/>
          </a:xfrm>
        </p:spPr>
        <p:txBody>
          <a:bodyPr>
            <a:normAutofit fontScale="90000"/>
          </a:bodyPr>
          <a:lstStyle/>
          <a:p>
            <a:pPr>
              <a:lnSpc>
                <a:spcPct val="90000"/>
              </a:lnSpc>
            </a:pPr>
            <a:br>
              <a:rPr lang="tr-TR" sz="3400" b="1" dirty="0"/>
            </a:br>
            <a:r>
              <a:rPr lang="tr-TR" sz="3400" b="1" dirty="0"/>
              <a:t>SİSTEMİN ÇALIŞMA PRENSİBİ</a:t>
            </a:r>
          </a:p>
        </p:txBody>
      </p:sp>
      <p:sp>
        <p:nvSpPr>
          <p:cNvPr id="21" name="Rectangle 20">
            <a:extLst>
              <a:ext uri="{FF2B5EF4-FFF2-40B4-BE49-F238E27FC236}">
                <a16:creationId xmlns:a16="http://schemas.microsoft.com/office/drawing/2014/main" id="{33E6140F-17DE-4F1D-BEFE-5DF4C90C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659376"/>
          </a:xfrm>
          <a:prstGeom prst="rect">
            <a:avLst/>
          </a:prstGeom>
          <a:solidFill>
            <a:schemeClr val="bg2"/>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80C3A86-30D7-443A-9BBE-5359C5B62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1254051"/>
            <a:ext cx="2508652" cy="209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1FA3E581-B644-4D45-9F70-C2EE1DC0E281}"/>
              </a:ext>
            </a:extLst>
          </p:cNvPr>
          <p:cNvPicPr>
            <a:picLocks noChangeAspect="1"/>
          </p:cNvPicPr>
          <p:nvPr/>
        </p:nvPicPr>
        <p:blipFill>
          <a:blip r:embed="rId5"/>
          <a:stretch>
            <a:fillRect/>
          </a:stretch>
        </p:blipFill>
        <p:spPr>
          <a:xfrm>
            <a:off x="1979173" y="1406769"/>
            <a:ext cx="1030526" cy="1747063"/>
          </a:xfrm>
          <a:prstGeom prst="rect">
            <a:avLst/>
          </a:prstGeom>
        </p:spPr>
      </p:pic>
      <p:sp>
        <p:nvSpPr>
          <p:cNvPr id="25" name="Rectangle 24">
            <a:extLst>
              <a:ext uri="{FF2B5EF4-FFF2-40B4-BE49-F238E27FC236}">
                <a16:creationId xmlns:a16="http://schemas.microsoft.com/office/drawing/2014/main" id="{07AC65A1-4B45-42AD-BB08-9E6A65BF7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3147" y="1254050"/>
            <a:ext cx="2021427" cy="1511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28F1A894-CDC4-48BD-B5C3-4C9DEF25A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951" y="2400639"/>
            <a:ext cx="4389120"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6F11A665-F675-4A50-AF4D-12EC3900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3509434"/>
            <a:ext cx="2508652" cy="2086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F4D7D589-CD4F-4B69-8E77-E495296EF255}"/>
              </a:ext>
            </a:extLst>
          </p:cNvPr>
          <p:cNvPicPr>
            <a:picLocks noChangeAspect="1"/>
          </p:cNvPicPr>
          <p:nvPr/>
        </p:nvPicPr>
        <p:blipFill>
          <a:blip r:embed="rId6"/>
          <a:stretch>
            <a:fillRect/>
          </a:stretch>
        </p:blipFill>
        <p:spPr>
          <a:xfrm>
            <a:off x="1847924" y="3679249"/>
            <a:ext cx="1293024" cy="1747063"/>
          </a:xfrm>
          <a:prstGeom prst="rect">
            <a:avLst/>
          </a:prstGeom>
        </p:spPr>
      </p:pic>
      <p:sp>
        <p:nvSpPr>
          <p:cNvPr id="31" name="Rectangle 30">
            <a:extLst>
              <a:ext uri="{FF2B5EF4-FFF2-40B4-BE49-F238E27FC236}">
                <a16:creationId xmlns:a16="http://schemas.microsoft.com/office/drawing/2014/main" id="{F85C72AE-E837-475F-8636-D7A847375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0024" y="2917369"/>
            <a:ext cx="1996749" cy="267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7A0B9180-E021-4F09-A700-6915FB967E8E}"/>
              </a:ext>
            </a:extLst>
          </p:cNvPr>
          <p:cNvPicPr>
            <a:picLocks noChangeAspect="1"/>
          </p:cNvPicPr>
          <p:nvPr/>
        </p:nvPicPr>
        <p:blipFill>
          <a:blip r:embed="rId7"/>
          <a:stretch>
            <a:fillRect/>
          </a:stretch>
        </p:blipFill>
        <p:spPr>
          <a:xfrm>
            <a:off x="4290237" y="3052390"/>
            <a:ext cx="1338599" cy="2373922"/>
          </a:xfrm>
          <a:prstGeom prst="rect">
            <a:avLst/>
          </a:prstGeom>
        </p:spPr>
      </p:pic>
      <p:sp>
        <p:nvSpPr>
          <p:cNvPr id="10" name="Content Placeholder 9">
            <a:extLst>
              <a:ext uri="{FF2B5EF4-FFF2-40B4-BE49-F238E27FC236}">
                <a16:creationId xmlns:a16="http://schemas.microsoft.com/office/drawing/2014/main" id="{F1FDD8FF-694D-07CF-B3CF-45FCA5E8583A}"/>
              </a:ext>
            </a:extLst>
          </p:cNvPr>
          <p:cNvSpPr>
            <a:spLocks noGrp="1"/>
          </p:cNvSpPr>
          <p:nvPr>
            <p:ph idx="1"/>
          </p:nvPr>
        </p:nvSpPr>
        <p:spPr>
          <a:xfrm>
            <a:off x="6412198" y="2556932"/>
            <a:ext cx="4752626" cy="3318936"/>
          </a:xfrm>
        </p:spPr>
        <p:txBody>
          <a:bodyPr>
            <a:normAutofit fontScale="85000" lnSpcReduction="10000"/>
          </a:bodyPr>
          <a:lstStyle/>
          <a:p>
            <a:pPr algn="just">
              <a:lnSpc>
                <a:spcPct val="107000"/>
              </a:lnSpc>
              <a:spcBef>
                <a:spcPts val="1200"/>
              </a:spcBef>
              <a:spcAft>
                <a:spcPts val="8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Sistem ilk önce üye olmayı veya giriş yapmayı seçenek olarak sunar. Kullanıcılar isim, soy isim, geçerli bir eposta adresi, telefon numarası ve şifre belirleyerek sisteme üye olabilir. Üyeliğin onaylanması için kullanıcının geçerli bir elektronik posta adresi kullanması ve gelen onay mesajıyla etkileşime girmesi gereklidir. Üyelik sahibi olan kullanıcılar sistemin ilanı favorilere ekleme gibi ekstra içeriklerinden faydalanabilir.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Sistem arama motorlarında araştırılan kelimelere göre diğer web sitelerinden mevcut ilanları alır ve kullanıcıya istediği sıralamaya göre sunar.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22" name="Başlık 1">
            <a:extLst>
              <a:ext uri="{FF2B5EF4-FFF2-40B4-BE49-F238E27FC236}">
                <a16:creationId xmlns:a16="http://schemas.microsoft.com/office/drawing/2014/main" id="{8BB7F8EA-86CA-47BA-B511-F929F2EA8244}"/>
              </a:ext>
            </a:extLst>
          </p:cNvPr>
          <p:cNvSpPr txBox="1">
            <a:spLocks/>
          </p:cNvSpPr>
          <p:nvPr/>
        </p:nvSpPr>
        <p:spPr>
          <a:xfrm>
            <a:off x="3715699" y="1550602"/>
            <a:ext cx="2398410" cy="758953"/>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tr-TR" sz="2800" dirty="0">
                <a:solidFill>
                  <a:schemeClr val="bg2"/>
                </a:solidFill>
              </a:rPr>
              <a:t>FİLTRELER</a:t>
            </a:r>
          </a:p>
        </p:txBody>
      </p:sp>
    </p:spTree>
    <p:extLst>
      <p:ext uri="{BB962C8B-B14F-4D97-AF65-F5344CB8AC3E}">
        <p14:creationId xmlns:p14="http://schemas.microsoft.com/office/powerpoint/2010/main" val="98964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6E78B9-E9F1-44AA-8F88-D80B5EF62A7D}"/>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dirty="0">
                <a:solidFill>
                  <a:schemeClr val="tx1">
                    <a:lumMod val="75000"/>
                    <a:lumOff val="25000"/>
                  </a:schemeClr>
                </a:solidFill>
              </a:rPr>
              <a:t>SİTE TASARIMI</a:t>
            </a:r>
          </a:p>
        </p:txBody>
      </p:sp>
      <p:pic>
        <p:nvPicPr>
          <p:cNvPr id="3074" name="Picture 2">
            <a:extLst>
              <a:ext uri="{FF2B5EF4-FFF2-40B4-BE49-F238E27FC236}">
                <a16:creationId xmlns:a16="http://schemas.microsoft.com/office/drawing/2014/main" id="{614E3904-1427-44BE-9714-E3888C37A6B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79"/>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1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0B215E-9BA0-43CC-9C56-544A92E84649}"/>
              </a:ext>
            </a:extLst>
          </p:cNvPr>
          <p:cNvSpPr>
            <a:spLocks noGrp="1"/>
          </p:cNvSpPr>
          <p:nvPr>
            <p:ph type="title"/>
          </p:nvPr>
        </p:nvSpPr>
        <p:spPr/>
        <p:txBody>
          <a:bodyPr/>
          <a:lstStyle/>
          <a:p>
            <a:r>
              <a:rPr lang="tr-TR"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 MODELİ:</a:t>
            </a:r>
            <a:endParaRPr lang="tr-TR" dirty="0"/>
          </a:p>
        </p:txBody>
      </p:sp>
      <p:sp>
        <p:nvSpPr>
          <p:cNvPr id="3" name="İçerik Yer Tutucusu 2">
            <a:extLst>
              <a:ext uri="{FF2B5EF4-FFF2-40B4-BE49-F238E27FC236}">
                <a16:creationId xmlns:a16="http://schemas.microsoft.com/office/drawing/2014/main" id="{884AA60C-613D-447F-8903-AED36F407D27}"/>
              </a:ext>
            </a:extLst>
          </p:cNvPr>
          <p:cNvSpPr>
            <a:spLocks noGrp="1"/>
          </p:cNvSpPr>
          <p:nvPr>
            <p:ph sz="half" idx="1"/>
          </p:nvPr>
        </p:nvSpPr>
        <p:spPr>
          <a:xfrm>
            <a:off x="999868" y="2560320"/>
            <a:ext cx="4718304" cy="3310128"/>
          </a:xfrm>
        </p:spPr>
        <p:txBody>
          <a:bodyPr>
            <a:normAutofit fontScale="70000" lnSpcReduction="20000"/>
          </a:bodyPr>
          <a:lstStyle/>
          <a:p>
            <a:pPr algn="just">
              <a:lnSpc>
                <a:spcPct val="107000"/>
              </a:lnSpc>
              <a:spcBef>
                <a:spcPts val="1200"/>
              </a:spcBef>
              <a:spcAft>
                <a:spcPts val="800"/>
              </a:spcAft>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Projemizi hazırlarken "Sarmal-Spiral Model" kullanmaya karar verdik. Bunun sebebi ise bu modeldeki aşamaların projemize uygun olduğunu düşünmemiz.</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Sarmal-Spiral Model müşteri katılımının yüksek olduğu bir proje modelidir. Risk değerlendirme açısından geniş kapsamlıdır. Şelale ve yineleme proje modellerinin küçük değişikliklerle birleştirilmiş halidir. Spiral olması projenin kullanıcı dönüşüyle birlikte sürekli geliştirilmesine büyük katkı sağlar</a:t>
            </a:r>
            <a:endParaRPr lang="tr-TR" dirty="0"/>
          </a:p>
        </p:txBody>
      </p:sp>
      <p:sp>
        <p:nvSpPr>
          <p:cNvPr id="4" name="İçerik Yer Tutucusu 3">
            <a:extLst>
              <a:ext uri="{FF2B5EF4-FFF2-40B4-BE49-F238E27FC236}">
                <a16:creationId xmlns:a16="http://schemas.microsoft.com/office/drawing/2014/main" id="{1DC7224E-9B23-421D-858C-D44A72FF8EBF}"/>
              </a:ext>
            </a:extLst>
          </p:cNvPr>
          <p:cNvSpPr>
            <a:spLocks noGrp="1"/>
          </p:cNvSpPr>
          <p:nvPr>
            <p:ph sz="half" idx="2"/>
          </p:nvPr>
        </p:nvSpPr>
        <p:spPr>
          <a:xfrm>
            <a:off x="6358626" y="2560320"/>
            <a:ext cx="4718304" cy="3310128"/>
          </a:xfrm>
        </p:spPr>
        <p:txBody>
          <a:bodyPr>
            <a:normAutofit fontScale="70000" lnSpcReduction="20000"/>
          </a:bodyPr>
          <a:lstStyle/>
          <a:p>
            <a:pPr marL="0" indent="0" algn="just">
              <a:lnSpc>
                <a:spcPct val="107000"/>
              </a:lnSpc>
              <a:spcBef>
                <a:spcPts val="1200"/>
              </a:spcBef>
              <a:spcAft>
                <a:spcPts val="800"/>
              </a:spcAft>
              <a:buNone/>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Sarmal-Spiral Model 6 aşamadan oluşur: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Müşteri İletişimi</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 Planlama</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Risk Analizi</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Yazılım Tasarımı</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 Üretim-dağıtım</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6. Müşteri onayı</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0768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F77509-0D6D-4F17-A006-CC2EB1376368}"/>
              </a:ext>
            </a:extLst>
          </p:cNvPr>
          <p:cNvSpPr>
            <a:spLocks noGrp="1"/>
          </p:cNvSpPr>
          <p:nvPr>
            <p:ph type="title"/>
          </p:nvPr>
        </p:nvSpPr>
        <p:spPr/>
        <p:txBody>
          <a:bodyPr/>
          <a:lstStyle/>
          <a:p>
            <a:r>
              <a:rPr lang="tr-TR"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SARMAL –SPİRAL MODEL</a:t>
            </a:r>
            <a:endParaRPr lang="tr-TR" b="1" dirty="0"/>
          </a:p>
        </p:txBody>
      </p:sp>
      <p:sp>
        <p:nvSpPr>
          <p:cNvPr id="4" name="İçerik Yer Tutucusu 3">
            <a:extLst>
              <a:ext uri="{FF2B5EF4-FFF2-40B4-BE49-F238E27FC236}">
                <a16:creationId xmlns:a16="http://schemas.microsoft.com/office/drawing/2014/main" id="{F96E455F-6B1E-4E85-AAB8-A62E44E7BB91}"/>
              </a:ext>
            </a:extLst>
          </p:cNvPr>
          <p:cNvSpPr>
            <a:spLocks noGrp="1"/>
          </p:cNvSpPr>
          <p:nvPr>
            <p:ph sz="half" idx="2"/>
          </p:nvPr>
        </p:nvSpPr>
        <p:spPr/>
        <p:txBody>
          <a:bodyPr>
            <a:noAutofit/>
          </a:bodyPr>
          <a:lstStyle/>
          <a:p>
            <a:pPr marL="0" indent="0" algn="just">
              <a:lnSpc>
                <a:spcPct val="107000"/>
              </a:lnSpc>
              <a:spcBef>
                <a:spcPts val="1200"/>
              </a:spcBef>
              <a:spcAft>
                <a:spcPts val="800"/>
              </a:spcAft>
              <a:buNone/>
            </a:pPr>
            <a:r>
              <a:rPr lang="tr-TR"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Avantajları:</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Sürekliliğinden dolayı risk yönetiminde avantaj sağlar.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Yeni özelliklerin sistematik bir şekilde eklenmesini sağlar.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200"/>
              </a:spcBef>
              <a:spcAft>
                <a:spcPts val="800"/>
              </a:spcAft>
              <a:buNone/>
            </a:pPr>
            <a:r>
              <a:rPr lang="tr-T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Dezavantajları:</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tr-T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 aşamaların varlığından dolayı </a:t>
            </a:r>
            <a:r>
              <a:rPr lang="tr-TR"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dökümantasyonu</a:t>
            </a:r>
            <a:r>
              <a:rPr lang="tr-T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fazladır.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400" dirty="0">
                <a:solidFill>
                  <a:srgbClr val="000000"/>
                </a:solidFill>
                <a:effectLst/>
                <a:latin typeface="Times New Roman" panose="02020603050405020304" pitchFamily="18" charset="0"/>
                <a:ea typeface="Times New Roman" panose="02020603050405020304" pitchFamily="18" charset="0"/>
              </a:rPr>
              <a:t> Plana uygun hareket edilmezse bütçeyi aşma riski yüksektir</a:t>
            </a:r>
            <a:endParaRPr lang="tr-TR" sz="1400" dirty="0"/>
          </a:p>
        </p:txBody>
      </p:sp>
      <p:pic>
        <p:nvPicPr>
          <p:cNvPr id="1026" name="Picture 2">
            <a:extLst>
              <a:ext uri="{FF2B5EF4-FFF2-40B4-BE49-F238E27FC236}">
                <a16:creationId xmlns:a16="http://schemas.microsoft.com/office/drawing/2014/main" id="{F64BF999-C25F-4B2C-807B-47A6CBAC09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07262" y="2560638"/>
            <a:ext cx="4500675"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20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720E85D-A98D-EA4E-9F2C-9216FED24E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2900" y="803379"/>
            <a:ext cx="5772424" cy="5427670"/>
          </a:xfrm>
          <a:prstGeom prst="rect">
            <a:avLst/>
          </a:prstGeom>
          <a:noFill/>
          <a:ln>
            <a:noFill/>
          </a:ln>
        </p:spPr>
      </p:pic>
      <p:sp>
        <p:nvSpPr>
          <p:cNvPr id="5" name="Metin kutusu 4">
            <a:extLst>
              <a:ext uri="{FF2B5EF4-FFF2-40B4-BE49-F238E27FC236}">
                <a16:creationId xmlns:a16="http://schemas.microsoft.com/office/drawing/2014/main" id="{2FCCBC29-825D-0074-E9C6-A1BAA9A7FC66}"/>
              </a:ext>
            </a:extLst>
          </p:cNvPr>
          <p:cNvSpPr txBox="1"/>
          <p:nvPr/>
        </p:nvSpPr>
        <p:spPr>
          <a:xfrm>
            <a:off x="7732450" y="2228295"/>
            <a:ext cx="3684233" cy="1938992"/>
          </a:xfrm>
          <a:prstGeom prst="rect">
            <a:avLst/>
          </a:prstGeom>
          <a:noFill/>
        </p:spPr>
        <p:txBody>
          <a:bodyPr wrap="square" rtlCol="0">
            <a:spAutoFit/>
          </a:bodyPr>
          <a:lstStyle/>
          <a:p>
            <a:r>
              <a:rPr lang="tr-TR" sz="6000" b="1" dirty="0">
                <a:latin typeface="Times New Roman" panose="02020603050405020304" pitchFamily="18" charset="0"/>
                <a:cs typeface="Times New Roman" panose="02020603050405020304" pitchFamily="18" charset="0"/>
              </a:rPr>
              <a:t>Class Diyagram</a:t>
            </a:r>
          </a:p>
        </p:txBody>
      </p:sp>
    </p:spTree>
    <p:extLst>
      <p:ext uri="{BB962C8B-B14F-4D97-AF65-F5344CB8AC3E}">
        <p14:creationId xmlns:p14="http://schemas.microsoft.com/office/powerpoint/2010/main" val="353875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jpeg">
            <a:extLst>
              <a:ext uri="{FF2B5EF4-FFF2-40B4-BE49-F238E27FC236}">
                <a16:creationId xmlns:a16="http://schemas.microsoft.com/office/drawing/2014/main" id="{A76CD9BC-CFF2-DFBA-823C-06392AE3F201}"/>
              </a:ext>
            </a:extLst>
          </p:cNvPr>
          <p:cNvPicPr>
            <a:picLocks noChangeAspect="1"/>
          </p:cNvPicPr>
          <p:nvPr/>
        </p:nvPicPr>
        <p:blipFill>
          <a:blip r:embed="rId2" cstate="print"/>
          <a:stretch>
            <a:fillRect/>
          </a:stretch>
        </p:blipFill>
        <p:spPr>
          <a:xfrm>
            <a:off x="1012568" y="1705945"/>
            <a:ext cx="6274351" cy="3545483"/>
          </a:xfrm>
          <a:prstGeom prst="rect">
            <a:avLst/>
          </a:prstGeom>
        </p:spPr>
      </p:pic>
      <p:sp>
        <p:nvSpPr>
          <p:cNvPr id="3" name="Metin kutusu 2">
            <a:extLst>
              <a:ext uri="{FF2B5EF4-FFF2-40B4-BE49-F238E27FC236}">
                <a16:creationId xmlns:a16="http://schemas.microsoft.com/office/drawing/2014/main" id="{218730B6-F380-02F4-158D-92AA97EF889C}"/>
              </a:ext>
            </a:extLst>
          </p:cNvPr>
          <p:cNvSpPr txBox="1"/>
          <p:nvPr/>
        </p:nvSpPr>
        <p:spPr>
          <a:xfrm>
            <a:off x="8484215" y="2615709"/>
            <a:ext cx="2695217" cy="1323439"/>
          </a:xfrm>
          <a:prstGeom prst="rect">
            <a:avLst/>
          </a:prstGeom>
          <a:noFill/>
        </p:spPr>
        <p:txBody>
          <a:bodyPr wrap="square" rtlCol="0">
            <a:spAutoFit/>
          </a:bodyPr>
          <a:lstStyle/>
          <a:p>
            <a:r>
              <a:rPr lang="tr-TR" sz="4000" b="1" dirty="0" err="1">
                <a:latin typeface="Times New Roman" panose="02020603050405020304" pitchFamily="18" charset="0"/>
                <a:cs typeface="Times New Roman" panose="02020603050405020304" pitchFamily="18" charset="0"/>
              </a:rPr>
              <a:t>Use</a:t>
            </a:r>
            <a:r>
              <a:rPr lang="tr-TR" sz="4000" b="1" dirty="0">
                <a:latin typeface="Times New Roman" panose="02020603050405020304" pitchFamily="18" charset="0"/>
                <a:cs typeface="Times New Roman" panose="02020603050405020304" pitchFamily="18" charset="0"/>
              </a:rPr>
              <a:t> Case Diyagram</a:t>
            </a:r>
          </a:p>
        </p:txBody>
      </p:sp>
    </p:spTree>
    <p:extLst>
      <p:ext uri="{BB962C8B-B14F-4D97-AF65-F5344CB8AC3E}">
        <p14:creationId xmlns:p14="http://schemas.microsoft.com/office/powerpoint/2010/main" val="37396636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runge Doku">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158</TotalTime>
  <Words>980</Words>
  <Application>Microsoft Office PowerPoint</Application>
  <PresentationFormat>Geniş ekran</PresentationFormat>
  <Paragraphs>128</Paragraphs>
  <Slides>24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24</vt:i4>
      </vt:variant>
    </vt:vector>
  </HeadingPairs>
  <TitlesOfParts>
    <vt:vector size="31" baseType="lpstr">
      <vt:lpstr>Arial</vt:lpstr>
      <vt:lpstr>Calibri</vt:lpstr>
      <vt:lpstr>Garamond</vt:lpstr>
      <vt:lpstr>inherit</vt:lpstr>
      <vt:lpstr>Times New Roman</vt:lpstr>
      <vt:lpstr>Whitney</vt:lpstr>
      <vt:lpstr>Organik</vt:lpstr>
      <vt:lpstr>PowerPoint Sunusu</vt:lpstr>
      <vt:lpstr>TAKIM ADI: AUTOGANG</vt:lpstr>
      <vt:lpstr>PROJE TANIMI</vt:lpstr>
      <vt:lpstr> SİSTEMİN ÇALIŞMA PRENSİBİ</vt:lpstr>
      <vt:lpstr>SİTE TASARIMI</vt:lpstr>
      <vt:lpstr>PROJE MODELİ:</vt:lpstr>
      <vt:lpstr>SARMAL –SPİRAL MODEL</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Rumeysa Taşkın</dc:creator>
  <cp:lastModifiedBy>hamza ercul</cp:lastModifiedBy>
  <cp:revision>5</cp:revision>
  <dcterms:created xsi:type="dcterms:W3CDTF">2022-03-31T12:06:12Z</dcterms:created>
  <dcterms:modified xsi:type="dcterms:W3CDTF">2022-05-20T14:21:00Z</dcterms:modified>
</cp:coreProperties>
</file>