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349" r:id="rId3"/>
    <p:sldId id="358" r:id="rId4"/>
    <p:sldId id="351" r:id="rId5"/>
    <p:sldId id="352" r:id="rId6"/>
    <p:sldId id="353" r:id="rId7"/>
    <p:sldId id="359" r:id="rId8"/>
    <p:sldId id="357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Hammersmith One" panose="02010703030501060504" pitchFamily="2" charset="0"/>
      <p:regular r:id="rId12"/>
    </p:embeddedFont>
    <p:embeddedFont>
      <p:font typeface="Roboto Condensed Light" panose="020000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9A165-ABDD-4C50-9C2B-79391B223905}">
  <a:tblStyle styleId="{FBD9A165-ABDD-4C50-9C2B-79391B223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A57D21-20F5-401F-9B9A-15C293DB2EE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9BEE2F-DF6B-4B0D-BB21-F57FEE9E691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62A5C8-073B-457E-A687-47DE73A7F21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7692C-BE21-41E7-BA63-6846E8D8C86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CCE02-5CC3-4FAA-A3CF-AD108186F04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790647" y="1058778"/>
            <a:ext cx="8101526" cy="2119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accent2"/>
                </a:solidFill>
              </a:rPr>
              <a:t>Entrega</a:t>
            </a:r>
            <a:r>
              <a:rPr lang="en-US" dirty="0">
                <a:solidFill>
                  <a:schemeClr val="accent2"/>
                </a:solidFill>
              </a:rPr>
              <a:t> N</a:t>
            </a:r>
            <a:r>
              <a:rPr lang="es-419" dirty="0">
                <a:solidFill>
                  <a:schemeClr val="accent2"/>
                </a:solidFill>
              </a:rPr>
              <a:t>°3 Laboratorio Algoritmos Numéricos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3359406" y="3023364"/>
            <a:ext cx="6577800" cy="69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Estudiante: Cristhofer Parada</a:t>
            </a:r>
            <a:br>
              <a:rPr lang="en" dirty="0"/>
            </a:br>
            <a:r>
              <a:rPr lang="en" dirty="0"/>
              <a:t>Profesor: Oscar Roja Diaz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7506CB-5D1D-595E-C422-878369E7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492" y="1145600"/>
            <a:ext cx="4147508" cy="3416400"/>
          </a:xfrm>
        </p:spPr>
        <p:txBody>
          <a:bodyPr/>
          <a:lstStyle/>
          <a:p>
            <a:r>
              <a:rPr lang="en-US" dirty="0"/>
              <a:t>Para</a:t>
            </a:r>
            <a:r>
              <a:rPr lang="es-CL" dirty="0"/>
              <a:t> esta entrega se solicito crear y aplicar generadores de números </a:t>
            </a:r>
            <a:r>
              <a:rPr lang="es-CL" dirty="0" err="1"/>
              <a:t>pseudo-aleatorios</a:t>
            </a:r>
            <a:r>
              <a:rPr lang="es-CL" dirty="0"/>
              <a:t>.</a:t>
            </a:r>
            <a:endParaRPr lang="en-US" dirty="0"/>
          </a:p>
          <a:p>
            <a:r>
              <a:rPr lang="es-CL" dirty="0"/>
              <a:t>Creación de una función objetivo la cual nos permitirá reducir el error de las iteraciones a medida que avanzamos en las iteraciones.</a:t>
            </a:r>
          </a:p>
          <a:p>
            <a:r>
              <a:rPr lang="es-CL" dirty="0"/>
              <a:t>Realizar un análisis comparativo de eficiencia vs eficacia del algoritmo de optimización al usar los 3 generadores </a:t>
            </a:r>
            <a:r>
              <a:rPr lang="es-CL" dirty="0" err="1"/>
              <a:t>pseudo-aleatorios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40825-EDC0-0FEB-DE15-D61DDBBD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pic>
        <p:nvPicPr>
          <p:cNvPr id="4" name="Picture 2" descr="NUMEROS ALEATORIOS - Azar y probabilidad 2016/17">
            <a:extLst>
              <a:ext uri="{FF2B5EF4-FFF2-40B4-BE49-F238E27FC236}">
                <a16:creationId xmlns:a16="http://schemas.microsoft.com/office/drawing/2014/main" id="{36C80999-3131-2EDB-3910-B8F204D2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69" y="741644"/>
            <a:ext cx="2813323" cy="21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áficos de dispersión | Interactive Chaos">
            <a:extLst>
              <a:ext uri="{FF2B5EF4-FFF2-40B4-BE49-F238E27FC236}">
                <a16:creationId xmlns:a16="http://schemas.microsoft.com/office/drawing/2014/main" id="{6112508C-A23A-F146-84BC-8038A6425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34436"/>
            <a:ext cx="3266158" cy="26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D970EB-A72A-3160-4C52-227EC896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CF217-737F-EC85-526A-2F5CFFB9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85" y="1008622"/>
            <a:ext cx="6689558" cy="3611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543CD-551D-7808-B9AF-42F76B321FB5}"/>
              </a:ext>
            </a:extLst>
          </p:cNvPr>
          <p:cNvSpPr txBox="1"/>
          <p:nvPr/>
        </p:nvSpPr>
        <p:spPr>
          <a:xfrm>
            <a:off x="2099848" y="13962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Tasa de Incidencia en Maipú</a:t>
            </a:r>
          </a:p>
        </p:txBody>
      </p:sp>
    </p:spTree>
    <p:extLst>
      <p:ext uri="{BB962C8B-B14F-4D97-AF65-F5344CB8AC3E}">
        <p14:creationId xmlns:p14="http://schemas.microsoft.com/office/powerpoint/2010/main" val="39313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1B4A07-5A71-72FC-57BE-2B7BED07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50737"/>
            <a:ext cx="7717500" cy="541500"/>
          </a:xfrm>
        </p:spPr>
        <p:txBody>
          <a:bodyPr/>
          <a:lstStyle/>
          <a:p>
            <a:r>
              <a:rPr lang="es-419" dirty="0"/>
              <a:t>Métodos Utilizados</a:t>
            </a:r>
            <a:endParaRPr lang="en-US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868C583-268A-B678-3784-3982AE01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3" y="928092"/>
            <a:ext cx="3233258" cy="176112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2206748-7CEB-5516-CB2B-BD866F6E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34" y="899579"/>
            <a:ext cx="3781353" cy="2030092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34A8C87-7315-EAD6-ACA4-368E89EE5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555" y="2868041"/>
            <a:ext cx="4060867" cy="22138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009870-EB14-F2F0-D606-0565ADC8E208}"/>
              </a:ext>
            </a:extLst>
          </p:cNvPr>
          <p:cNvSpPr txBox="1"/>
          <p:nvPr/>
        </p:nvSpPr>
        <p:spPr>
          <a:xfrm>
            <a:off x="302372" y="692237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Generador </a:t>
            </a:r>
            <a:r>
              <a:rPr lang="es-CL" dirty="0" err="1"/>
              <a:t>Congruencial</a:t>
            </a:r>
            <a:r>
              <a:rPr lang="es-CL" dirty="0"/>
              <a:t> Aditivo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38FB6-B4E1-AE4A-738F-79E280563DD7}"/>
              </a:ext>
            </a:extLst>
          </p:cNvPr>
          <p:cNvSpPr txBox="1"/>
          <p:nvPr/>
        </p:nvSpPr>
        <p:spPr>
          <a:xfrm>
            <a:off x="5622477" y="642020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Generador </a:t>
            </a:r>
            <a:r>
              <a:rPr lang="es-CL" dirty="0" err="1"/>
              <a:t>Congruencial</a:t>
            </a:r>
            <a:r>
              <a:rPr lang="es-CL" dirty="0"/>
              <a:t> Multiplicativo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A88B8-2CB8-B84C-E44A-87FD6E4D2A1B}"/>
              </a:ext>
            </a:extLst>
          </p:cNvPr>
          <p:cNvSpPr txBox="1"/>
          <p:nvPr/>
        </p:nvSpPr>
        <p:spPr>
          <a:xfrm>
            <a:off x="2324779" y="2588777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Generador </a:t>
            </a:r>
            <a:r>
              <a:rPr lang="es-CL" dirty="0" err="1"/>
              <a:t>Congruencial</a:t>
            </a:r>
            <a:r>
              <a:rPr lang="es-CL" dirty="0"/>
              <a:t> Mixto o Lineal</a:t>
            </a:r>
          </a:p>
        </p:txBody>
      </p:sp>
    </p:spTree>
    <p:extLst>
      <p:ext uri="{BB962C8B-B14F-4D97-AF65-F5344CB8AC3E}">
        <p14:creationId xmlns:p14="http://schemas.microsoft.com/office/powerpoint/2010/main" val="213523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C3216E5-6B34-3CD9-6F82-3084EB32262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65259" y="1721586"/>
                <a:ext cx="5466079" cy="2488649"/>
              </a:xfrm>
            </p:spPr>
            <p:txBody>
              <a:bodyPr/>
              <a:lstStyle/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𝑚𝑠𝑒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𝑐𝑜𝑟𝑟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b="0" dirty="0"/>
              </a:p>
              <a:p>
                <a:pPr marL="152400" indent="0">
                  <a:buNone/>
                </a:pPr>
                <a:endParaRPr lang="en-US" sz="1600" dirty="0"/>
              </a:p>
              <a:p>
                <a:pPr marL="152400" indent="0">
                  <a:buNone/>
                </a:pPr>
                <a:r>
                  <a:rPr lang="en-US" sz="1600" dirty="0"/>
                  <a:t>Para </a:t>
                </a:r>
                <a:r>
                  <a:rPr lang="en-US" sz="1600" dirty="0" err="1"/>
                  <a:t>efectos</a:t>
                </a:r>
                <a:r>
                  <a:rPr lang="en-US" sz="1600" dirty="0"/>
                  <a:t> del </a:t>
                </a:r>
                <a:r>
                  <a:rPr lang="en-US" sz="1600" dirty="0" err="1"/>
                  <a:t>laboratorio</a:t>
                </a:r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152400" indent="0">
                  <a:buNone/>
                </a:pPr>
                <a:endParaRPr lang="en-US" sz="1600" dirty="0"/>
              </a:p>
              <a:p>
                <a:pPr marL="152400" indent="0">
                  <a:buNone/>
                </a:pPr>
                <a:endParaRPr lang="en-US" sz="1600" dirty="0"/>
              </a:p>
              <a:p>
                <a:pPr marL="152400" indent="0">
                  <a:buNone/>
                </a:pPr>
                <a:endParaRPr lang="en-US" sz="1600" dirty="0"/>
              </a:p>
              <a:p>
                <a:pPr marL="152400" indent="0">
                  <a:buNone/>
                </a:pPr>
                <a:r>
                  <a:rPr lang="en-US" sz="1600" dirty="0" err="1"/>
                  <a:t>Mejor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caso</a:t>
                </a:r>
                <a:r>
                  <a:rPr lang="en-US" sz="1600" dirty="0"/>
                  <a:t> </a:t>
                </a:r>
                <a:r>
                  <a:rPr lang="es-CL" sz="1600" dirty="0"/>
                  <a:t>para la función objetivo </a:t>
                </a:r>
              </a:p>
              <a:p>
                <a:pPr marL="152400" indent="0">
                  <a:buNone/>
                </a:pPr>
                <a:endParaRPr lang="es-CL" sz="1600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=0+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1 −1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C3216E5-6B34-3CD9-6F82-3084EB322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65259" y="1721586"/>
                <a:ext cx="5466079" cy="2488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D53B03B-C2A2-F470-C041-565054E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Función Objetivo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C627D-0125-05D6-C1FA-CB75CA13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24" y="1064525"/>
            <a:ext cx="7243642" cy="3065845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 err="1"/>
              <a:t>Generador</a:t>
            </a:r>
            <a:r>
              <a:rPr lang="en-US" b="1" dirty="0"/>
              <a:t> </a:t>
            </a:r>
            <a:r>
              <a:rPr lang="en-US" b="1" dirty="0" err="1"/>
              <a:t>Congruencial</a:t>
            </a:r>
            <a:r>
              <a:rPr lang="en-US" b="1" dirty="0"/>
              <a:t> </a:t>
            </a:r>
            <a:r>
              <a:rPr lang="en-US" b="1" dirty="0" err="1"/>
              <a:t>Aditivo</a:t>
            </a:r>
            <a:r>
              <a:rPr lang="en-US" b="1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solo de </a:t>
            </a:r>
            <a:r>
              <a:rPr lang="en-US" dirty="0" err="1"/>
              <a:t>generador</a:t>
            </a:r>
            <a:r>
              <a:rPr lang="en-US" dirty="0"/>
              <a:t>: 0.0122s</a:t>
            </a:r>
          </a:p>
          <a:p>
            <a:pPr marL="152400" indent="0">
              <a:buNone/>
            </a:pP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generador</a:t>
            </a:r>
            <a:r>
              <a:rPr lang="en-US" dirty="0"/>
              <a:t> + </a:t>
            </a:r>
            <a:r>
              <a:rPr lang="en-US" dirty="0" err="1"/>
              <a:t>algoritmo</a:t>
            </a:r>
            <a:r>
              <a:rPr lang="en-US" dirty="0"/>
              <a:t>: 20.162s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b="1" dirty="0" err="1"/>
              <a:t>Generador</a:t>
            </a:r>
            <a:r>
              <a:rPr lang="en-US" b="1" dirty="0"/>
              <a:t> </a:t>
            </a:r>
            <a:r>
              <a:rPr lang="en-US" b="1" dirty="0" err="1"/>
              <a:t>Congruencial</a:t>
            </a:r>
            <a:r>
              <a:rPr lang="en-US" b="1" dirty="0"/>
              <a:t> </a:t>
            </a:r>
            <a:r>
              <a:rPr lang="en-US" b="1" dirty="0" err="1"/>
              <a:t>Multiplicativo</a:t>
            </a:r>
            <a:r>
              <a:rPr lang="en-US" b="1" dirty="0"/>
              <a:t>:</a:t>
            </a:r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solo de </a:t>
            </a:r>
            <a:r>
              <a:rPr lang="en-US" dirty="0" err="1"/>
              <a:t>generador</a:t>
            </a:r>
            <a:r>
              <a:rPr lang="en-US" dirty="0"/>
              <a:t>: 0.0580s</a:t>
            </a:r>
          </a:p>
          <a:p>
            <a:pPr marL="152400" indent="0">
              <a:buNone/>
            </a:pP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generador</a:t>
            </a:r>
            <a:r>
              <a:rPr lang="en-US" dirty="0"/>
              <a:t> + </a:t>
            </a:r>
            <a:r>
              <a:rPr lang="en-US" dirty="0" err="1"/>
              <a:t>algoritmo</a:t>
            </a:r>
            <a:r>
              <a:rPr lang="en-US" dirty="0"/>
              <a:t>: 29.994s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b="1" dirty="0" err="1"/>
              <a:t>Generador</a:t>
            </a:r>
            <a:r>
              <a:rPr lang="en-US" b="1" dirty="0"/>
              <a:t> </a:t>
            </a:r>
            <a:r>
              <a:rPr lang="en-US" b="1" dirty="0" err="1"/>
              <a:t>Congruencial</a:t>
            </a:r>
            <a:r>
              <a:rPr lang="en-US" b="1" dirty="0"/>
              <a:t> </a:t>
            </a:r>
            <a:r>
              <a:rPr lang="en-US" b="1" dirty="0" err="1"/>
              <a:t>Mixto</a:t>
            </a:r>
            <a:r>
              <a:rPr lang="en-US" b="1" dirty="0"/>
              <a:t>:</a:t>
            </a:r>
          </a:p>
          <a:p>
            <a:pPr marL="152400" indent="0">
              <a:buNone/>
            </a:pPr>
            <a:br>
              <a:rPr lang="es-CL" b="1" dirty="0"/>
            </a:br>
            <a:r>
              <a:rPr lang="es-CL" dirty="0"/>
              <a:t>Tiempo promedio solo de generador: 0.0554s</a:t>
            </a:r>
          </a:p>
          <a:p>
            <a:pPr marL="152400" indent="0">
              <a:buNone/>
            </a:pP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generador</a:t>
            </a:r>
            <a:r>
              <a:rPr lang="en-US" dirty="0"/>
              <a:t> + </a:t>
            </a:r>
            <a:r>
              <a:rPr lang="en-US" dirty="0" err="1"/>
              <a:t>algoritmo</a:t>
            </a:r>
            <a:r>
              <a:rPr lang="en-US" dirty="0"/>
              <a:t>: 4.432e+04</a:t>
            </a:r>
          </a:p>
          <a:p>
            <a:pPr marL="15240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0F9C1-DA76-85ED-5490-AF014C8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Análisis de los resultados: Eficiencia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7E04A-FDD7-0B90-9E11-FC44F758E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b="1" dirty="0" err="1"/>
              <a:t>Generador</a:t>
            </a:r>
            <a:r>
              <a:rPr lang="en-US" sz="1600" b="1" dirty="0"/>
              <a:t> </a:t>
            </a:r>
            <a:r>
              <a:rPr lang="en-US" sz="1600" b="1" dirty="0" err="1"/>
              <a:t>Congruencial</a:t>
            </a:r>
            <a:r>
              <a:rPr lang="en-US" sz="1600" b="1" dirty="0"/>
              <a:t> </a:t>
            </a:r>
            <a:r>
              <a:rPr lang="en-US" sz="1600" b="1" dirty="0" err="1"/>
              <a:t>Aditivo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Rango de error: [10^15-10^17]</a:t>
            </a:r>
            <a:br>
              <a:rPr lang="en-US" sz="1600" dirty="0"/>
            </a:br>
            <a:endParaRPr lang="en-US" sz="1600" dirty="0"/>
          </a:p>
          <a:p>
            <a:pPr marL="152400" indent="0">
              <a:buNone/>
            </a:pPr>
            <a:r>
              <a:rPr lang="en-US" sz="1600" b="1" dirty="0" err="1"/>
              <a:t>Generador</a:t>
            </a:r>
            <a:r>
              <a:rPr lang="en-US" sz="1600" b="1" dirty="0"/>
              <a:t> </a:t>
            </a:r>
            <a:r>
              <a:rPr lang="en-US" sz="1600" b="1" dirty="0" err="1"/>
              <a:t>Congruencial</a:t>
            </a:r>
            <a:r>
              <a:rPr lang="en-US" sz="1600" b="1" dirty="0"/>
              <a:t> </a:t>
            </a:r>
            <a:r>
              <a:rPr lang="en-US" sz="1600" b="1" dirty="0" err="1"/>
              <a:t>Multiplicativo</a:t>
            </a:r>
            <a:r>
              <a:rPr lang="en-US" sz="1600" b="1" dirty="0"/>
              <a:t>:</a:t>
            </a:r>
          </a:p>
          <a:p>
            <a:pPr marL="152400" indent="0">
              <a:buNone/>
            </a:pPr>
            <a:r>
              <a:rPr lang="en-US" sz="1600" dirty="0"/>
              <a:t>Rango de error: [10^7-10^10]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b="1" dirty="0" err="1"/>
              <a:t>Generador</a:t>
            </a:r>
            <a:r>
              <a:rPr lang="en-US" sz="1600" b="1" dirty="0"/>
              <a:t> </a:t>
            </a:r>
            <a:r>
              <a:rPr lang="en-US" sz="1600" b="1" dirty="0" err="1"/>
              <a:t>Congruencial</a:t>
            </a:r>
            <a:r>
              <a:rPr lang="en-US" sz="1600" b="1" dirty="0"/>
              <a:t> </a:t>
            </a:r>
            <a:r>
              <a:rPr lang="en-US" sz="1600" b="1" dirty="0" err="1"/>
              <a:t>Mixto</a:t>
            </a:r>
            <a:r>
              <a:rPr lang="en-US" sz="1600" b="1" dirty="0"/>
              <a:t>:</a:t>
            </a:r>
          </a:p>
          <a:p>
            <a:pPr marL="152400" indent="0">
              <a:buNone/>
            </a:pPr>
            <a:br>
              <a:rPr lang="es-CL" sz="1600" b="1" dirty="0"/>
            </a:br>
            <a:r>
              <a:rPr lang="en-US" sz="1600" dirty="0"/>
              <a:t>Rango de error: [10^4-10^5]</a:t>
            </a:r>
          </a:p>
          <a:p>
            <a:endParaRPr lang="es-C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801BF-58D7-5ACE-6340-20B92D99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Análisis de los resultados: Eficacia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065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76C95-4D32-BA81-41D8-64BCA5C6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43722-9B07-E4CE-C527-04358DA47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"/>
          <a:stretch/>
        </p:blipFill>
        <p:spPr>
          <a:xfrm>
            <a:off x="777029" y="2081651"/>
            <a:ext cx="2963093" cy="2229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338A3-6472-3FDB-1CC9-D4FC3B64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20" y="1519875"/>
            <a:ext cx="2602577" cy="2103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024A6-BED5-8300-5353-5F2DD20B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197" y="523025"/>
            <a:ext cx="2983700" cy="24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112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238</Words>
  <Application>Microsoft Office PowerPoint</Application>
  <PresentationFormat>On-screen Show (16:9)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Roboto Condensed Light</vt:lpstr>
      <vt:lpstr>Hammersmith One</vt:lpstr>
      <vt:lpstr>Manjari</vt:lpstr>
      <vt:lpstr>Elegant Education Pack for Students by Slidesgo</vt:lpstr>
      <vt:lpstr>Entrega N°3 Laboratorio Algoritmos Numéricos</vt:lpstr>
      <vt:lpstr>Introducción</vt:lpstr>
      <vt:lpstr>Caso de Estudio</vt:lpstr>
      <vt:lpstr>Métodos Utilizados</vt:lpstr>
      <vt:lpstr>Función Objetivo</vt:lpstr>
      <vt:lpstr>Análisis de los resultados: Eficiencia</vt:lpstr>
      <vt:lpstr>Análisis de los resultados: Eficacia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N°2 Laboratorio Algoritmos Numéricos</dc:title>
  <dc:creator>Harunomi</dc:creator>
  <cp:lastModifiedBy>Cristhofer Parada</cp:lastModifiedBy>
  <cp:revision>2</cp:revision>
  <dcterms:modified xsi:type="dcterms:W3CDTF">2022-07-12T13:48:35Z</dcterms:modified>
</cp:coreProperties>
</file>