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1" r:id="rId5"/>
    <p:sldId id="270" r:id="rId6"/>
    <p:sldId id="265" r:id="rId7"/>
    <p:sldId id="268" r:id="rId8"/>
    <p:sldId id="271" r:id="rId9"/>
    <p:sldId id="273" r:id="rId10"/>
    <p:sldId id="267" r:id="rId11"/>
    <p:sldId id="262" r:id="rId12"/>
    <p:sldId id="269" r:id="rId13"/>
    <p:sldId id="266"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5F096-3693-4E9F-AE48-D31072D2E40E}" v="150" dt="2024-05-08T05:25:52.859"/>
    <p1510:client id="{4F01B6CC-244C-48A6-99EF-10860FA139A8}" v="25" dt="2024-05-08T05:25:54.858"/>
    <p1510:client id="{51D849EE-2638-492E-8451-C3DD59E791AA}" v="58" dt="2024-05-08T05:16:21.217"/>
    <p1510:client id="{5D2CA736-95FE-0523-3A9A-4FD875C33A2A}" v="80" dt="2024-05-07T11:03:18.747"/>
    <p1510:client id="{773A6B19-B46C-4F7E-B050-60B6B1862B43}" v="484" dt="2024-05-08T05:53:12.032"/>
    <p1510:client id="{B80AAEE5-7D5E-4550-B0F5-216837F895C3}" v="702" dt="2024-05-07T17:11:36.628"/>
    <p1510:client id="{BCE80D8D-9DEC-4B47-B4C4-AD000F6FA9E0}" v="391" dt="2024-05-08T05:48:22.841"/>
    <p1510:client id="{EB60F7D9-C73D-4C91-9415-14480E7BE10C}" v="385" dt="2024-05-07T20:04:06.215"/>
  </p1510:revLst>
</p1510:revInfo>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F54B-E1BE-49B3-9661-36A07FD26DAC}" type="datetimeFigureOut">
              <a:rPr lang="en-IN" smtClean="0"/>
              <a:t>08-05-2024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1A45F-4D9E-4C60-A05A-11B8CBA41255}" type="slidenum">
              <a:rPr lang="en-IN" smtClean="0"/>
              <a:t>‹#›</a:t>
            </a:fld>
            <a:endParaRPr lang="en-IN"/>
          </a:p>
        </p:txBody>
      </p:sp>
    </p:spTree>
    <p:extLst>
      <p:ext uri="{BB962C8B-B14F-4D97-AF65-F5344CB8AC3E}">
        <p14:creationId xmlns:p14="http://schemas.microsoft.com/office/powerpoint/2010/main" val="4137618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E01A45F-4D9E-4C60-A05A-11B8CBA41255}" type="slidenum">
              <a:rPr lang="en-IN" smtClean="0"/>
              <a:t>4</a:t>
            </a:fld>
            <a:endParaRPr lang="en-IN"/>
          </a:p>
        </p:txBody>
      </p:sp>
    </p:spTree>
    <p:extLst>
      <p:ext uri="{BB962C8B-B14F-4D97-AF65-F5344CB8AC3E}">
        <p14:creationId xmlns:p14="http://schemas.microsoft.com/office/powerpoint/2010/main" val="153356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E01A45F-4D9E-4C60-A05A-11B8CBA41255}" type="slidenum">
              <a:rPr lang="en-IN" smtClean="0"/>
              <a:t>11</a:t>
            </a:fld>
            <a:endParaRPr lang="en-IN"/>
          </a:p>
        </p:txBody>
      </p:sp>
    </p:spTree>
    <p:extLst>
      <p:ext uri="{BB962C8B-B14F-4D97-AF65-F5344CB8AC3E}">
        <p14:creationId xmlns:p14="http://schemas.microsoft.com/office/powerpoint/2010/main" val="3797572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E01A45F-4D9E-4C60-A05A-11B8CBA41255}" type="slidenum">
              <a:rPr lang="en-IN" smtClean="0"/>
              <a:t>12</a:t>
            </a:fld>
            <a:endParaRPr lang="en-IN"/>
          </a:p>
        </p:txBody>
      </p:sp>
    </p:spTree>
    <p:extLst>
      <p:ext uri="{BB962C8B-B14F-4D97-AF65-F5344CB8AC3E}">
        <p14:creationId xmlns:p14="http://schemas.microsoft.com/office/powerpoint/2010/main" val="186964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0F3B-A1C8-2963-302D-D398769DE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B0605E-675D-DD9C-C515-BFC4913D61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5E125B-46C1-3DC6-1366-A6426CD22723}"/>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5" name="Footer Placeholder 4">
            <a:extLst>
              <a:ext uri="{FF2B5EF4-FFF2-40B4-BE49-F238E27FC236}">
                <a16:creationId xmlns:a16="http://schemas.microsoft.com/office/drawing/2014/main" id="{88ECAC22-583E-702C-DBD2-8B7F5B93D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D3BACC-B519-A878-2A80-BB3BB628FE07}"/>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189463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EEEA-0AE7-B15D-6587-DA5B467D28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1B7638-80D4-D488-6905-FDBDDD41CA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C9E43-D8B2-2DB6-2620-B74C6E567F21}"/>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5" name="Footer Placeholder 4">
            <a:extLst>
              <a:ext uri="{FF2B5EF4-FFF2-40B4-BE49-F238E27FC236}">
                <a16:creationId xmlns:a16="http://schemas.microsoft.com/office/drawing/2014/main" id="{43744E13-9B7A-85E2-76DD-3969F7FD1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64964-2A29-3D3F-2733-CDAB9BE14C3E}"/>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416466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977CA-BAE1-1751-8E1B-B290E4F4C0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80D782-3763-2CD5-3F22-148660AE97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7CB215-945B-F740-1F46-86B27DF6712E}"/>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5" name="Footer Placeholder 4">
            <a:extLst>
              <a:ext uri="{FF2B5EF4-FFF2-40B4-BE49-F238E27FC236}">
                <a16:creationId xmlns:a16="http://schemas.microsoft.com/office/drawing/2014/main" id="{CFA72F29-6DB8-F2B9-3BC4-0028A5F6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E0F16-A598-0694-5549-7C06E603741E}"/>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219956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2E30-7864-E674-8DB0-B18195B8CE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AD8BF5-543E-D830-7F58-B5EF70966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8311F8-0309-25CF-E63C-8A738C25BD65}"/>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5" name="Footer Placeholder 4">
            <a:extLst>
              <a:ext uri="{FF2B5EF4-FFF2-40B4-BE49-F238E27FC236}">
                <a16:creationId xmlns:a16="http://schemas.microsoft.com/office/drawing/2014/main" id="{582890AD-D549-8DF8-F4EA-6375807C6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4E887-9C11-75AA-C727-DBC0C31B4775}"/>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40121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5102-CFD4-FCCD-9238-F89D3B386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F55D10-925C-3C0B-E665-538BB3C25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555E83-4D49-0CCF-BA38-B714D02660C5}"/>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5" name="Footer Placeholder 4">
            <a:extLst>
              <a:ext uri="{FF2B5EF4-FFF2-40B4-BE49-F238E27FC236}">
                <a16:creationId xmlns:a16="http://schemas.microsoft.com/office/drawing/2014/main" id="{7F842769-49FC-C0D9-D6BD-930A1A0CFF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36C35-D8B4-B9CB-CAC3-FD342D212099}"/>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408297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0E562-E0D1-109D-6BF3-8F3F3FBCAD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040ECB-AFEC-114D-F11E-47A9264F2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93D679-6E97-CE22-D414-DAD027BEB9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9B878C-C788-C119-83F5-56098594BE1D}"/>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6" name="Footer Placeholder 5">
            <a:extLst>
              <a:ext uri="{FF2B5EF4-FFF2-40B4-BE49-F238E27FC236}">
                <a16:creationId xmlns:a16="http://schemas.microsoft.com/office/drawing/2014/main" id="{D9B30DB8-491E-22DA-16EC-B626E56216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7C5236-4D45-B51E-A7CA-66BD4D24F651}"/>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194746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288E-5966-DCC0-549A-70AB13B528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11CCB2-9148-6AF9-E3B5-049D1F3E2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43B611-8A13-3DF1-ABFB-6006F8E43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EDCFDB-E595-DA43-B118-A71C57F25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DD4A5-EA07-2280-550E-CA49635B85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224ED8-98E7-CFA3-38B2-CF3225115C71}"/>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8" name="Footer Placeholder 7">
            <a:extLst>
              <a:ext uri="{FF2B5EF4-FFF2-40B4-BE49-F238E27FC236}">
                <a16:creationId xmlns:a16="http://schemas.microsoft.com/office/drawing/2014/main" id="{31517990-EEE3-4112-F358-BFFC1C95A9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F84E74-ECC4-051F-2F95-CBE4249981FB}"/>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311315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DE71-237E-56FF-D68A-E093193587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675338-6245-B87F-A2CD-783072A2ADA8}"/>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4" name="Footer Placeholder 3">
            <a:extLst>
              <a:ext uri="{FF2B5EF4-FFF2-40B4-BE49-F238E27FC236}">
                <a16:creationId xmlns:a16="http://schemas.microsoft.com/office/drawing/2014/main" id="{7E8DA05C-B434-0D17-C815-F04ACF59D4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E2A9F1-CA8B-DACE-C72B-FEB631088533}"/>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69447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749CC-7CD7-2022-D380-DDA217EBC021}"/>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3" name="Footer Placeholder 2">
            <a:extLst>
              <a:ext uri="{FF2B5EF4-FFF2-40B4-BE49-F238E27FC236}">
                <a16:creationId xmlns:a16="http://schemas.microsoft.com/office/drawing/2014/main" id="{A3FA33A5-06A8-C675-9C07-CC2EA3CBD3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4EA0FD-61AC-A99E-B7AE-F3C160CE3574}"/>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264605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0123-D775-32E7-D2BC-D5DEB051C2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68C90B-120E-5985-6B9A-F9209F0082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D88D19-D50C-16F6-65D9-CAF17AFDA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FD892-9B00-3FF7-EACD-2408D67C95AC}"/>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6" name="Footer Placeholder 5">
            <a:extLst>
              <a:ext uri="{FF2B5EF4-FFF2-40B4-BE49-F238E27FC236}">
                <a16:creationId xmlns:a16="http://schemas.microsoft.com/office/drawing/2014/main" id="{3E95F14B-512B-4155-EA11-A9A9386E33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0B14A6-DAFF-C5B4-0757-225CAA06A529}"/>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391327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D1E9-E544-7E2A-CAB3-801A25041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226D6B-2F07-BB89-FE76-63E550427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F331F5-4D79-DA8C-1EBE-466D8ADC7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A6B95-29F5-E496-C084-48864FF419F1}"/>
              </a:ext>
            </a:extLst>
          </p:cNvPr>
          <p:cNvSpPr>
            <a:spLocks noGrp="1"/>
          </p:cNvSpPr>
          <p:nvPr>
            <p:ph type="dt" sz="half" idx="10"/>
          </p:nvPr>
        </p:nvSpPr>
        <p:spPr/>
        <p:txBody>
          <a:bodyPr/>
          <a:lstStyle/>
          <a:p>
            <a:fld id="{26EA9281-EE6F-4D9F-83BB-6F2099CD5AE9}" type="datetimeFigureOut">
              <a:rPr lang="en-IN" smtClean="0"/>
              <a:t>08-05-2024</a:t>
            </a:fld>
            <a:endParaRPr lang="en-IN"/>
          </a:p>
        </p:txBody>
      </p:sp>
      <p:sp>
        <p:nvSpPr>
          <p:cNvPr id="6" name="Footer Placeholder 5">
            <a:extLst>
              <a:ext uri="{FF2B5EF4-FFF2-40B4-BE49-F238E27FC236}">
                <a16:creationId xmlns:a16="http://schemas.microsoft.com/office/drawing/2014/main" id="{2F16798D-5763-4F3E-AE89-8D87D3A1E5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EB938-9CF8-A41A-8DBB-90A7B09DB399}"/>
              </a:ext>
            </a:extLst>
          </p:cNvPr>
          <p:cNvSpPr>
            <a:spLocks noGrp="1"/>
          </p:cNvSpPr>
          <p:nvPr>
            <p:ph type="sldNum" sz="quarter" idx="12"/>
          </p:nvPr>
        </p:nvSpPr>
        <p:spPr/>
        <p:txBody>
          <a:bodyPr/>
          <a:lstStyle/>
          <a:p>
            <a:fld id="{7659E591-E1F4-4277-BC8D-36CB09516CC5}" type="slidenum">
              <a:rPr lang="en-IN" smtClean="0"/>
              <a:t>‹#›</a:t>
            </a:fld>
            <a:endParaRPr lang="en-IN"/>
          </a:p>
        </p:txBody>
      </p:sp>
    </p:spTree>
    <p:extLst>
      <p:ext uri="{BB962C8B-B14F-4D97-AF65-F5344CB8AC3E}">
        <p14:creationId xmlns:p14="http://schemas.microsoft.com/office/powerpoint/2010/main" val="136746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6D4F2-C7A5-A124-4796-C370F2AE1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609A42-15FA-8E93-DDC3-280518BC9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17DFAA-46C8-889F-AB7B-EAB9E43F32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A9281-EE6F-4D9F-83BB-6F2099CD5AE9}" type="datetimeFigureOut">
              <a:rPr lang="en-IN" smtClean="0"/>
              <a:t>08-05-2024</a:t>
            </a:fld>
            <a:endParaRPr lang="en-IN"/>
          </a:p>
        </p:txBody>
      </p:sp>
      <p:sp>
        <p:nvSpPr>
          <p:cNvPr id="5" name="Footer Placeholder 4">
            <a:extLst>
              <a:ext uri="{FF2B5EF4-FFF2-40B4-BE49-F238E27FC236}">
                <a16:creationId xmlns:a16="http://schemas.microsoft.com/office/drawing/2014/main" id="{49639D96-F12E-ACF6-8C9E-B9A75C758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72079-9185-A276-C0B9-749B08652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9E591-E1F4-4277-BC8D-36CB09516CC5}" type="slidenum">
              <a:rPr lang="en-IN" smtClean="0"/>
              <a:t>‹#›</a:t>
            </a:fld>
            <a:endParaRPr lang="en-IN"/>
          </a:p>
        </p:txBody>
      </p:sp>
    </p:spTree>
    <p:extLst>
      <p:ext uri="{BB962C8B-B14F-4D97-AF65-F5344CB8AC3E}">
        <p14:creationId xmlns:p14="http://schemas.microsoft.com/office/powerpoint/2010/main" val="426644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778B-2F6B-DBED-2C71-C51CF1BE75C2}"/>
              </a:ext>
            </a:extLst>
          </p:cNvPr>
          <p:cNvSpPr>
            <a:spLocks noGrp="1"/>
          </p:cNvSpPr>
          <p:nvPr>
            <p:ph type="ctrTitle"/>
          </p:nvPr>
        </p:nvSpPr>
        <p:spPr>
          <a:xfrm>
            <a:off x="782424" y="2432255"/>
            <a:ext cx="10369485" cy="1219199"/>
          </a:xfrm>
        </p:spPr>
        <p:txBody>
          <a:bodyPr>
            <a:noAutofit/>
          </a:bodyPr>
          <a:lstStyle/>
          <a:p>
            <a:br>
              <a:rPr lang="en-US" sz="280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r>
              <a:rPr lang="en-US" sz="2800">
                <a:solidFill>
                  <a:schemeClr val="accent5">
                    <a:lumMod val="50000"/>
                  </a:schemeClr>
                </a:solidFill>
                <a:latin typeface="Times New Roman"/>
                <a:cs typeface="Times New Roman"/>
              </a:rPr>
              <a:t>Mapper Algorithm implementation for schizophrenia detection using EEG Signals</a:t>
            </a:r>
            <a:endParaRPr lang="en-US" sz="28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821E0F5-045B-9637-1DC2-5CA91D63DFF4}"/>
              </a:ext>
            </a:extLst>
          </p:cNvPr>
          <p:cNvSpPr>
            <a:spLocks noGrp="1"/>
          </p:cNvSpPr>
          <p:nvPr>
            <p:ph type="subTitle" idx="1"/>
          </p:nvPr>
        </p:nvSpPr>
        <p:spPr>
          <a:xfrm>
            <a:off x="507979" y="4337685"/>
            <a:ext cx="9144000" cy="2008329"/>
          </a:xfrm>
        </p:spPr>
        <p:txBody>
          <a:bodyPr vert="horz" lIns="91440" tIns="45720" rIns="91440" bIns="45720" rtlCol="0" anchor="t">
            <a:noAutofit/>
          </a:bodyPr>
          <a:lstStyle/>
          <a:p>
            <a:pPr algn="l"/>
            <a:r>
              <a:rPr lang="en-US" sz="1800" u="sng" dirty="0">
                <a:latin typeface="Times New Roman"/>
                <a:cs typeface="Times New Roman"/>
              </a:rPr>
              <a:t>Presenting by:</a:t>
            </a:r>
            <a:endParaRPr lang="en-US" sz="1800" u="sng" dirty="0">
              <a:latin typeface="Times New Roman" panose="02020603050405020304" pitchFamily="18" charset="0"/>
              <a:cs typeface="Times New Roman" panose="02020603050405020304" pitchFamily="18" charset="0"/>
            </a:endParaRPr>
          </a:p>
          <a:p>
            <a:pPr algn="l"/>
            <a:r>
              <a:rPr lang="en-US" sz="1800" dirty="0">
                <a:latin typeface="Times New Roman"/>
                <a:cs typeface="Times New Roman"/>
              </a:rPr>
              <a:t>Giri Ajay(21116040) , </a:t>
            </a:r>
            <a:r>
              <a:rPr lang="en-US" sz="1800" dirty="0" err="1">
                <a:latin typeface="Times New Roman"/>
                <a:cs typeface="Times New Roman"/>
              </a:rPr>
              <a:t>Guttula</a:t>
            </a:r>
            <a:r>
              <a:rPr lang="en-US" sz="1800" dirty="0">
                <a:latin typeface="Times New Roman"/>
                <a:cs typeface="Times New Roman"/>
              </a:rPr>
              <a:t> Harun Shankar(21116041).</a:t>
            </a:r>
          </a:p>
          <a:p>
            <a:pPr algn="l"/>
            <a:endParaRPr lang="en-US" sz="1800">
              <a:latin typeface="Times New Roman"/>
              <a:cs typeface="Times New Roman"/>
            </a:endParaRPr>
          </a:p>
          <a:p>
            <a:pPr algn="l"/>
            <a:r>
              <a:rPr lang="en-US" sz="1800" u="sng" dirty="0">
                <a:latin typeface="Times New Roman"/>
                <a:cs typeface="Times New Roman"/>
              </a:rPr>
              <a:t>Under Supervision of:</a:t>
            </a:r>
          </a:p>
          <a:p>
            <a:pPr algn="l"/>
            <a:r>
              <a:rPr lang="en-US" sz="1800" dirty="0">
                <a:latin typeface="Times New Roman"/>
                <a:cs typeface="Times New Roman"/>
              </a:rPr>
              <a:t>Tharun Kumar Reddy ,  Asst. Professor, Dept of ECE, IIT ROORKEE.</a:t>
            </a:r>
            <a:endParaRPr lang="en-US" dirty="0"/>
          </a:p>
          <a:p>
            <a:pPr algn="l"/>
            <a:endParaRPr lang="en-IN" sz="1800">
              <a:solidFill>
                <a:schemeClr val="accent2"/>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1F130D95-93CF-843A-6A2F-E2CC294A69E6}"/>
              </a:ext>
            </a:extLst>
          </p:cNvPr>
          <p:cNvCxnSpPr/>
          <p:nvPr/>
        </p:nvCxnSpPr>
        <p:spPr>
          <a:xfrm>
            <a:off x="857838" y="3651454"/>
            <a:ext cx="10256363"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nvGrpSpPr>
          <p:cNvPr id="18" name="Group 17">
            <a:extLst>
              <a:ext uri="{FF2B5EF4-FFF2-40B4-BE49-F238E27FC236}">
                <a16:creationId xmlns:a16="http://schemas.microsoft.com/office/drawing/2014/main" id="{A1E2EDD0-0DDB-5BFF-3651-2956D17AA286}"/>
              </a:ext>
            </a:extLst>
          </p:cNvPr>
          <p:cNvGrpSpPr/>
          <p:nvPr/>
        </p:nvGrpSpPr>
        <p:grpSpPr>
          <a:xfrm>
            <a:off x="2634481" y="1552351"/>
            <a:ext cx="7144098" cy="1376634"/>
            <a:chOff x="2935930" y="1704140"/>
            <a:chExt cx="7144098" cy="1376634"/>
          </a:xfrm>
        </p:grpSpPr>
        <p:sp>
          <p:nvSpPr>
            <p:cNvPr id="12" name="TextBox 11">
              <a:extLst>
                <a:ext uri="{FF2B5EF4-FFF2-40B4-BE49-F238E27FC236}">
                  <a16:creationId xmlns:a16="http://schemas.microsoft.com/office/drawing/2014/main" id="{468A8213-DD96-D5D9-07BB-CD3C130BE443}"/>
                </a:ext>
              </a:extLst>
            </p:cNvPr>
            <p:cNvSpPr txBox="1"/>
            <p:nvPr/>
          </p:nvSpPr>
          <p:spPr>
            <a:xfrm>
              <a:off x="2935930" y="1704140"/>
              <a:ext cx="7144098" cy="707886"/>
            </a:xfrm>
            <a:prstGeom prst="rect">
              <a:avLst/>
            </a:prstGeom>
            <a:noFill/>
          </p:spPr>
          <p:txBody>
            <a:bodyPr wrap="square" lIns="91440" tIns="45720" rIns="91440" bIns="45720" anchor="t">
              <a:spAutoFit/>
            </a:bodyPr>
            <a:lstStyle/>
            <a:p>
              <a:pPr algn="ctr"/>
              <a:r>
                <a:rPr lang="en-US" sz="4000" u="sng">
                  <a:solidFill>
                    <a:schemeClr val="tx1">
                      <a:lumMod val="95000"/>
                      <a:lumOff val="5000"/>
                    </a:schemeClr>
                  </a:solidFill>
                  <a:latin typeface="Times New Roman"/>
                  <a:cs typeface="Times New Roman"/>
                </a:rPr>
                <a:t>LAB BASED PROJECT</a:t>
              </a:r>
              <a:endParaRPr lang="en-US" sz="4000" u="sng">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AE6A714-C588-F1A1-E7D7-BAD1DBA2449C}"/>
                </a:ext>
              </a:extLst>
            </p:cNvPr>
            <p:cNvSpPr txBox="1"/>
            <p:nvPr/>
          </p:nvSpPr>
          <p:spPr>
            <a:xfrm>
              <a:off x="3646445" y="2680664"/>
              <a:ext cx="5879392" cy="400110"/>
            </a:xfrm>
            <a:prstGeom prst="rect">
              <a:avLst/>
            </a:prstGeom>
            <a:noFill/>
          </p:spPr>
          <p:txBody>
            <a:bodyPr wrap="square" lIns="91440" tIns="45720" rIns="91440" bIns="45720" rtlCol="0" anchor="t">
              <a:spAutoFit/>
            </a:bodyPr>
            <a:lstStyle/>
            <a:p>
              <a:pPr algn="ctr"/>
              <a:endParaRPr lang="en-US" sz="2000">
                <a:latin typeface="Times New Roman" panose="02020603050405020304" pitchFamily="18" charset="0"/>
                <a:cs typeface="Times New Roman" panose="02020603050405020304" pitchFamily="18" charset="0"/>
              </a:endParaRPr>
            </a:p>
          </p:txBody>
        </p:sp>
      </p:grpSp>
      <p:sp>
        <p:nvSpPr>
          <p:cNvPr id="11" name="AutoShape 8" descr="30th National Conference on Communications (NCC 2024)">
            <a:extLst>
              <a:ext uri="{FF2B5EF4-FFF2-40B4-BE49-F238E27FC236}">
                <a16:creationId xmlns:a16="http://schemas.microsoft.com/office/drawing/2014/main" id="{1F872F0F-2FB7-FC51-D7FB-4B23FFA4A8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DD614759-3EAF-2AB8-C8E8-D7B1F6F088D8}"/>
              </a:ext>
            </a:extLst>
          </p:cNvPr>
          <p:cNvPicPr>
            <a:picLocks noChangeAspect="1"/>
          </p:cNvPicPr>
          <p:nvPr/>
        </p:nvPicPr>
        <p:blipFill>
          <a:blip r:embed="rId2"/>
          <a:stretch>
            <a:fillRect/>
          </a:stretch>
        </p:blipFill>
        <p:spPr>
          <a:xfrm>
            <a:off x="9281917" y="275410"/>
            <a:ext cx="2592019" cy="2159840"/>
          </a:xfrm>
          <a:prstGeom prst="rect">
            <a:avLst/>
          </a:prstGeom>
        </p:spPr>
      </p:pic>
    </p:spTree>
    <p:extLst>
      <p:ext uri="{BB962C8B-B14F-4D97-AF65-F5344CB8AC3E}">
        <p14:creationId xmlns:p14="http://schemas.microsoft.com/office/powerpoint/2010/main" val="273365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Title 10">
            <a:extLst>
              <a:ext uri="{FF2B5EF4-FFF2-40B4-BE49-F238E27FC236}">
                <a16:creationId xmlns:a16="http://schemas.microsoft.com/office/drawing/2014/main" id="{F88A5356-4DCC-4629-F2BE-68691D44A2CA}"/>
              </a:ext>
            </a:extLst>
          </p:cNvPr>
          <p:cNvSpPr>
            <a:spLocks noGrp="1"/>
          </p:cNvSpPr>
          <p:nvPr>
            <p:ph type="title"/>
          </p:nvPr>
        </p:nvSpPr>
        <p:spPr>
          <a:xfrm>
            <a:off x="838200" y="35186"/>
            <a:ext cx="10515600" cy="1325563"/>
          </a:xfrm>
        </p:spPr>
        <p:txBody>
          <a:bodyPr/>
          <a:lstStyle/>
          <a:p>
            <a:r>
              <a:rPr lang="en-US" u="sng">
                <a:solidFill>
                  <a:srgbClr val="0070C0"/>
                </a:solidFill>
                <a:latin typeface="Times New Roman" panose="02020603050405020304" pitchFamily="18" charset="0"/>
                <a:cs typeface="Times New Roman" panose="02020603050405020304" pitchFamily="18" charset="0"/>
              </a:rPr>
              <a:t>Dataset Description</a:t>
            </a:r>
            <a:endParaRPr lang="en-IN" u="sng">
              <a:solidFill>
                <a:srgbClr val="0070C0"/>
              </a:solidFill>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8CE9EB59-3714-3438-B8CD-9B3FBC9A2BAE}"/>
              </a:ext>
            </a:extLst>
          </p:cNvPr>
          <p:cNvGrpSpPr/>
          <p:nvPr/>
        </p:nvGrpSpPr>
        <p:grpSpPr>
          <a:xfrm>
            <a:off x="2759681" y="1184585"/>
            <a:ext cx="5775507" cy="3363684"/>
            <a:chOff x="3711018" y="1140644"/>
            <a:chExt cx="4769964" cy="1632408"/>
          </a:xfrm>
        </p:grpSpPr>
        <p:sp>
          <p:nvSpPr>
            <p:cNvPr id="3" name="Rectangle 2">
              <a:extLst>
                <a:ext uri="{FF2B5EF4-FFF2-40B4-BE49-F238E27FC236}">
                  <a16:creationId xmlns:a16="http://schemas.microsoft.com/office/drawing/2014/main" id="{F795A485-2A81-233D-808F-4DC99644C9E5}"/>
                </a:ext>
              </a:extLst>
            </p:cNvPr>
            <p:cNvSpPr/>
            <p:nvPr/>
          </p:nvSpPr>
          <p:spPr>
            <a:xfrm>
              <a:off x="5301006" y="1140644"/>
              <a:ext cx="1589988" cy="480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Schizophrenia EEG Dataset </a:t>
              </a:r>
              <a:r>
                <a:rPr lang="en-US">
                  <a:solidFill>
                    <a:srgbClr val="0070C0"/>
                  </a:solidFill>
                </a:rPr>
                <a:t>(40)</a:t>
              </a:r>
              <a:endParaRPr lang="en-IN">
                <a:solidFill>
                  <a:srgbClr val="0070C0"/>
                </a:solidFill>
              </a:endParaRPr>
            </a:p>
          </p:txBody>
        </p:sp>
        <p:sp>
          <p:nvSpPr>
            <p:cNvPr id="5" name="Rectangle 4">
              <a:extLst>
                <a:ext uri="{FF2B5EF4-FFF2-40B4-BE49-F238E27FC236}">
                  <a16:creationId xmlns:a16="http://schemas.microsoft.com/office/drawing/2014/main" id="{28D80A4F-CE69-1282-576C-6FCD091BEE41}"/>
                </a:ext>
              </a:extLst>
            </p:cNvPr>
            <p:cNvSpPr/>
            <p:nvPr/>
          </p:nvSpPr>
          <p:spPr>
            <a:xfrm>
              <a:off x="3711018" y="2292285"/>
              <a:ext cx="1589988" cy="480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Healthy Controls </a:t>
              </a:r>
              <a:r>
                <a:rPr lang="en-US">
                  <a:solidFill>
                    <a:srgbClr val="0070C0"/>
                  </a:solidFill>
                </a:rPr>
                <a:t>(25)</a:t>
              </a:r>
              <a:endParaRPr lang="en-IN">
                <a:solidFill>
                  <a:schemeClr val="tx1"/>
                </a:solidFill>
              </a:endParaRPr>
            </a:p>
          </p:txBody>
        </p:sp>
        <p:sp>
          <p:nvSpPr>
            <p:cNvPr id="6" name="Rectangle 5">
              <a:extLst>
                <a:ext uri="{FF2B5EF4-FFF2-40B4-BE49-F238E27FC236}">
                  <a16:creationId xmlns:a16="http://schemas.microsoft.com/office/drawing/2014/main" id="{F69CEC23-4286-C7F3-F565-50EF62B639E2}"/>
                </a:ext>
              </a:extLst>
            </p:cNvPr>
            <p:cNvSpPr/>
            <p:nvPr/>
          </p:nvSpPr>
          <p:spPr>
            <a:xfrm>
              <a:off x="6890994" y="2292284"/>
              <a:ext cx="1589988" cy="4807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Schizophrenia controls</a:t>
              </a:r>
              <a:r>
                <a:rPr lang="en-US">
                  <a:solidFill>
                    <a:srgbClr val="0070C0"/>
                  </a:solidFill>
                </a:rPr>
                <a:t> (15)</a:t>
              </a:r>
              <a:endParaRPr lang="en-IN">
                <a:solidFill>
                  <a:schemeClr val="tx1"/>
                </a:solidFill>
              </a:endParaRPr>
            </a:p>
          </p:txBody>
        </p:sp>
        <p:grpSp>
          <p:nvGrpSpPr>
            <p:cNvPr id="7" name="Group 6">
              <a:extLst>
                <a:ext uri="{FF2B5EF4-FFF2-40B4-BE49-F238E27FC236}">
                  <a16:creationId xmlns:a16="http://schemas.microsoft.com/office/drawing/2014/main" id="{9AB7D4AC-4350-F6DD-9B67-CAD44243C750}"/>
                </a:ext>
              </a:extLst>
            </p:cNvPr>
            <p:cNvGrpSpPr/>
            <p:nvPr/>
          </p:nvGrpSpPr>
          <p:grpSpPr>
            <a:xfrm>
              <a:off x="4506012" y="1621411"/>
              <a:ext cx="3263243" cy="681869"/>
              <a:chOff x="4506012" y="1621411"/>
              <a:chExt cx="3263243" cy="681869"/>
            </a:xfrm>
          </p:grpSpPr>
          <p:cxnSp>
            <p:nvCxnSpPr>
              <p:cNvPr id="24" name="Straight Connector 23">
                <a:extLst>
                  <a:ext uri="{FF2B5EF4-FFF2-40B4-BE49-F238E27FC236}">
                    <a16:creationId xmlns:a16="http://schemas.microsoft.com/office/drawing/2014/main" id="{06F12636-64FF-170C-72EC-EE180F5BC50B}"/>
                  </a:ext>
                </a:extLst>
              </p:cNvPr>
              <p:cNvCxnSpPr>
                <a:cxnSpLocks/>
              </p:cNvCxnSpPr>
              <p:nvPr/>
            </p:nvCxnSpPr>
            <p:spPr>
              <a:xfrm>
                <a:off x="4506012" y="1951348"/>
                <a:ext cx="325853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A01BDD7-3FDE-2147-5893-DCD0CFD98CC3}"/>
                  </a:ext>
                </a:extLst>
              </p:cNvPr>
              <p:cNvCxnSpPr>
                <a:cxnSpLocks/>
                <a:stCxn id="3" idx="2"/>
              </p:cNvCxnSpPr>
              <p:nvPr/>
            </p:nvCxnSpPr>
            <p:spPr>
              <a:xfrm>
                <a:off x="6096000" y="1621411"/>
                <a:ext cx="0" cy="32051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CFAB719-9EA6-16EF-B030-3CEB05D7D32F}"/>
                  </a:ext>
                </a:extLst>
              </p:cNvPr>
              <p:cNvCxnSpPr>
                <a:cxnSpLocks/>
                <a:endCxn id="5" idx="0"/>
              </p:cNvCxnSpPr>
              <p:nvPr/>
            </p:nvCxnSpPr>
            <p:spPr>
              <a:xfrm>
                <a:off x="4506012" y="1941922"/>
                <a:ext cx="0" cy="3503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4D3CB4-C031-7383-1F16-84053BA6D91C}"/>
                  </a:ext>
                </a:extLst>
              </p:cNvPr>
              <p:cNvCxnSpPr>
                <a:cxnSpLocks/>
              </p:cNvCxnSpPr>
              <p:nvPr/>
            </p:nvCxnSpPr>
            <p:spPr>
              <a:xfrm>
                <a:off x="7769255" y="1952917"/>
                <a:ext cx="0" cy="3503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A5CE47B1-230E-64DD-97F5-658D00662987}"/>
              </a:ext>
            </a:extLst>
          </p:cNvPr>
          <p:cNvSpPr txBox="1"/>
          <p:nvPr/>
        </p:nvSpPr>
        <p:spPr>
          <a:xfrm>
            <a:off x="273377" y="4604008"/>
            <a:ext cx="11472421" cy="1998111"/>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b="0" i="0" dirty="0">
                <a:solidFill>
                  <a:srgbClr val="212121"/>
                </a:solidFill>
                <a:effectLst/>
                <a:highlight>
                  <a:srgbClr val="FFFFFF"/>
                </a:highlight>
                <a:latin typeface="Cambria"/>
                <a:ea typeface="Cambria"/>
              </a:rPr>
              <a:t>EEG data were recorded from 64 scalp sites and 8 external sites</a:t>
            </a:r>
            <a:r>
              <a:rPr lang="en-US" dirty="0">
                <a:solidFill>
                  <a:srgbClr val="212121"/>
                </a:solidFill>
                <a:highlight>
                  <a:srgbClr val="FFFFFF"/>
                </a:highlight>
                <a:latin typeface="Cambria"/>
                <a:ea typeface="Cambria"/>
              </a:rPr>
              <a:t>.</a:t>
            </a:r>
            <a:endParaRPr lang="en-US" b="0" i="0" dirty="0">
              <a:solidFill>
                <a:srgbClr val="212121"/>
              </a:solidFill>
              <a:effectLst/>
              <a:highlight>
                <a:srgbClr val="FFFFFF"/>
              </a:highlight>
              <a:latin typeface="Cambria"/>
              <a:ea typeface="Cambria"/>
            </a:endParaRPr>
          </a:p>
          <a:p>
            <a:pPr marL="285750" indent="-285750" algn="just">
              <a:lnSpc>
                <a:spcPct val="150000"/>
              </a:lnSpc>
              <a:buFont typeface="Arial" panose="020B0604020202020204" pitchFamily="34" charset="0"/>
              <a:buChar char="•"/>
            </a:pPr>
            <a:r>
              <a:rPr lang="en-US" b="0" i="0" dirty="0">
                <a:solidFill>
                  <a:srgbClr val="212121"/>
                </a:solidFill>
                <a:effectLst/>
                <a:highlight>
                  <a:srgbClr val="FFFFFF"/>
                </a:highlight>
                <a:latin typeface="Cambria"/>
                <a:ea typeface="Cambria"/>
              </a:rPr>
              <a:t>EEG data were continuously digitized at 1024 Hz and referenced off-line to averaged earlobe electrodes.</a:t>
            </a:r>
            <a:r>
              <a:rPr lang="en-US" dirty="0">
                <a:solidFill>
                  <a:srgbClr val="212121"/>
                </a:solidFill>
                <a:highlight>
                  <a:srgbClr val="FFFFFF"/>
                </a:highlight>
                <a:latin typeface="Cambria"/>
                <a:ea typeface="Cambria"/>
              </a:rPr>
              <a:t> </a:t>
            </a:r>
            <a:endParaRPr lang="en-US" b="0" i="0" dirty="0">
              <a:solidFill>
                <a:srgbClr val="212121"/>
              </a:solidFill>
              <a:effectLst/>
              <a:highlight>
                <a:srgbClr val="FFFFFF"/>
              </a:highlight>
              <a:latin typeface="Cambria" panose="02040503050406030204" pitchFamily="18" charset="0"/>
              <a:ea typeface="Cambria"/>
            </a:endParaRPr>
          </a:p>
          <a:p>
            <a:pPr marL="285750" indent="-285750" algn="just">
              <a:lnSpc>
                <a:spcPct val="150000"/>
              </a:lnSpc>
              <a:buFont typeface="Arial" panose="020B0604020202020204" pitchFamily="34" charset="0"/>
              <a:buChar char="•"/>
            </a:pPr>
            <a:r>
              <a:rPr lang="en-US" b="0" i="0" dirty="0">
                <a:solidFill>
                  <a:srgbClr val="212121"/>
                </a:solidFill>
                <a:effectLst/>
                <a:highlight>
                  <a:srgbClr val="FFFFFF"/>
                </a:highlight>
                <a:latin typeface="Cambria"/>
                <a:ea typeface="Cambria"/>
              </a:rPr>
              <a:t>After EEG was re-referenced, they were digitally bandpass filtered between 0.5 and 15 Hz.</a:t>
            </a:r>
            <a:r>
              <a:rPr lang="en-US" dirty="0">
                <a:solidFill>
                  <a:srgbClr val="212121"/>
                </a:solidFill>
                <a:highlight>
                  <a:srgbClr val="FFFFFF"/>
                </a:highlight>
                <a:latin typeface="Cambria"/>
                <a:ea typeface="Cambria"/>
              </a:rPr>
              <a:t> </a:t>
            </a:r>
            <a:endParaRPr lang="en-US" b="0" i="0" dirty="0">
              <a:solidFill>
                <a:srgbClr val="212121"/>
              </a:solidFill>
              <a:effectLst/>
              <a:highlight>
                <a:srgbClr val="FFFFFF"/>
              </a:highlight>
              <a:latin typeface="Cambria" panose="02040503050406030204" pitchFamily="18" charset="0"/>
              <a:ea typeface="Cambria"/>
            </a:endParaRPr>
          </a:p>
          <a:p>
            <a:pPr algn="just">
              <a:lnSpc>
                <a:spcPct val="150000"/>
              </a:lnSpc>
            </a:pPr>
            <a:endParaRPr lang="en-US">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a:latin typeface="Times New Roman"/>
                <a:cs typeface="Times New Roman"/>
              </a:rPr>
              <a:t>Dataset: https://www.kaggle.com/datasets/broach/button-tone-sz/data</a:t>
            </a:r>
            <a:endParaRPr lang="en-IN" sz="1200" dirty="0">
              <a:latin typeface="Times New Roman"/>
              <a:cs typeface="Times New Roman"/>
            </a:endParaRPr>
          </a:p>
        </p:txBody>
      </p:sp>
    </p:spTree>
    <p:extLst>
      <p:ext uri="{BB962C8B-B14F-4D97-AF65-F5344CB8AC3E}">
        <p14:creationId xmlns:p14="http://schemas.microsoft.com/office/powerpoint/2010/main" val="301344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4" name="Picture 3" descr="A constellations in blue dots&#10;&#10;Description automatically generated">
            <a:extLst>
              <a:ext uri="{FF2B5EF4-FFF2-40B4-BE49-F238E27FC236}">
                <a16:creationId xmlns:a16="http://schemas.microsoft.com/office/drawing/2014/main" id="{EFFA81BB-645B-C700-1EDB-2DDEF1032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770" y="990514"/>
            <a:ext cx="3731034" cy="1925776"/>
          </a:xfrm>
          <a:prstGeom prst="rect">
            <a:avLst/>
          </a:prstGeom>
        </p:spPr>
      </p:pic>
      <p:pic>
        <p:nvPicPr>
          <p:cNvPr id="6" name="Picture 5" descr="A group of stars and dots&#10;&#10;Description automatically generated">
            <a:extLst>
              <a:ext uri="{FF2B5EF4-FFF2-40B4-BE49-F238E27FC236}">
                <a16:creationId xmlns:a16="http://schemas.microsoft.com/office/drawing/2014/main" id="{D9003915-B69F-4DE9-0A79-1EB340D7E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7284" y="974735"/>
            <a:ext cx="3837085" cy="1925776"/>
          </a:xfrm>
          <a:prstGeom prst="rect">
            <a:avLst/>
          </a:prstGeom>
        </p:spPr>
      </p:pic>
      <p:pic>
        <p:nvPicPr>
          <p:cNvPr id="8" name="Picture 7" descr="A constellations in blue dots&#10;&#10;Description automatically generated with medium confidence">
            <a:extLst>
              <a:ext uri="{FF2B5EF4-FFF2-40B4-BE49-F238E27FC236}">
                <a16:creationId xmlns:a16="http://schemas.microsoft.com/office/drawing/2014/main" id="{2B49055D-2274-D608-E0F8-9CD2FAC285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770" y="3563322"/>
            <a:ext cx="2588414" cy="2748013"/>
          </a:xfrm>
          <a:prstGeom prst="rect">
            <a:avLst/>
          </a:prstGeom>
        </p:spPr>
      </p:pic>
      <p:pic>
        <p:nvPicPr>
          <p:cNvPr id="10" name="Picture 9" descr="A map of the state of hawaii&#10;&#10;Description automatically generated">
            <a:extLst>
              <a:ext uri="{FF2B5EF4-FFF2-40B4-BE49-F238E27FC236}">
                <a16:creationId xmlns:a16="http://schemas.microsoft.com/office/drawing/2014/main" id="{55BC6063-FF94-B222-757C-3FDBF3DA43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495" y="3607380"/>
            <a:ext cx="3934874" cy="2434191"/>
          </a:xfrm>
          <a:prstGeom prst="rect">
            <a:avLst/>
          </a:prstGeom>
        </p:spPr>
      </p:pic>
      <p:sp>
        <p:nvSpPr>
          <p:cNvPr id="16" name="TextBox 15">
            <a:extLst>
              <a:ext uri="{FF2B5EF4-FFF2-40B4-BE49-F238E27FC236}">
                <a16:creationId xmlns:a16="http://schemas.microsoft.com/office/drawing/2014/main" id="{491DE178-6D6B-006C-23C2-F25E1937FCC4}"/>
              </a:ext>
            </a:extLst>
          </p:cNvPr>
          <p:cNvSpPr txBox="1"/>
          <p:nvPr/>
        </p:nvSpPr>
        <p:spPr>
          <a:xfrm>
            <a:off x="6061719" y="6094848"/>
            <a:ext cx="4855029" cy="307777"/>
          </a:xfrm>
          <a:prstGeom prst="rect">
            <a:avLst/>
          </a:prstGeom>
          <a:noFill/>
        </p:spPr>
        <p:txBody>
          <a:bodyPr wrap="square" lIns="91440" tIns="45720" rIns="91440" bIns="45720" rtlCol="0" anchor="t">
            <a:spAutoFit/>
          </a:bodyPr>
          <a:lstStyle/>
          <a:p>
            <a:pPr algn="just"/>
            <a:r>
              <a:rPr lang="en-US" sz="1400" i="1" dirty="0">
                <a:latin typeface="Times New Roman"/>
                <a:cs typeface="Times New Roman"/>
              </a:rPr>
              <a:t>Figure 8:Mapper graph of  schizophrenia affected subject-ii</a:t>
            </a:r>
            <a:endParaRPr lang="en-IN" sz="1400" i="1" dirty="0">
              <a:latin typeface="Times New Roman"/>
              <a:cs typeface="Times New Roman"/>
            </a:endParaRPr>
          </a:p>
        </p:txBody>
      </p:sp>
      <p:sp>
        <p:nvSpPr>
          <p:cNvPr id="17" name="TextBox 16">
            <a:extLst>
              <a:ext uri="{FF2B5EF4-FFF2-40B4-BE49-F238E27FC236}">
                <a16:creationId xmlns:a16="http://schemas.microsoft.com/office/drawing/2014/main" id="{00FDC899-54C7-0EDA-A7F9-12715F121218}"/>
              </a:ext>
            </a:extLst>
          </p:cNvPr>
          <p:cNvSpPr txBox="1"/>
          <p:nvPr/>
        </p:nvSpPr>
        <p:spPr>
          <a:xfrm>
            <a:off x="788769" y="6125196"/>
            <a:ext cx="4675859" cy="307777"/>
          </a:xfrm>
          <a:prstGeom prst="rect">
            <a:avLst/>
          </a:prstGeom>
          <a:noFill/>
        </p:spPr>
        <p:txBody>
          <a:bodyPr wrap="square" lIns="91440" tIns="45720" rIns="91440" bIns="45720" rtlCol="0" anchor="t">
            <a:spAutoFit/>
          </a:bodyPr>
          <a:lstStyle/>
          <a:p>
            <a:pPr algn="just"/>
            <a:r>
              <a:rPr lang="en-US" sz="1400" i="1" dirty="0">
                <a:latin typeface="Times New Roman"/>
                <a:cs typeface="Times New Roman"/>
              </a:rPr>
              <a:t>Figure 7:Mapper graph of  schizophrenia affected subject-</a:t>
            </a:r>
            <a:r>
              <a:rPr lang="en-US" sz="1400" i="1" dirty="0" err="1">
                <a:latin typeface="Times New Roman"/>
                <a:cs typeface="Times New Roman"/>
              </a:rPr>
              <a:t>i</a:t>
            </a:r>
            <a:endParaRPr lang="en-IN" sz="1400" i="1" dirty="0">
              <a:latin typeface="Times New Roman"/>
              <a:cs typeface="Times New Roman"/>
            </a:endParaRPr>
          </a:p>
        </p:txBody>
      </p:sp>
      <p:sp>
        <p:nvSpPr>
          <p:cNvPr id="18" name="TextBox 17">
            <a:extLst>
              <a:ext uri="{FF2B5EF4-FFF2-40B4-BE49-F238E27FC236}">
                <a16:creationId xmlns:a16="http://schemas.microsoft.com/office/drawing/2014/main" id="{82FE134D-02FD-5673-ECA0-9D4A0369BCF1}"/>
              </a:ext>
            </a:extLst>
          </p:cNvPr>
          <p:cNvSpPr txBox="1"/>
          <p:nvPr/>
        </p:nvSpPr>
        <p:spPr>
          <a:xfrm>
            <a:off x="788770" y="3040102"/>
            <a:ext cx="3263840" cy="523220"/>
          </a:xfrm>
          <a:prstGeom prst="rect">
            <a:avLst/>
          </a:prstGeom>
          <a:noFill/>
        </p:spPr>
        <p:txBody>
          <a:bodyPr wrap="square" lIns="91440" tIns="45720" rIns="91440" bIns="45720" rtlCol="0" anchor="t">
            <a:spAutoFit/>
          </a:bodyPr>
          <a:lstStyle/>
          <a:p>
            <a:pPr algn="just"/>
            <a:r>
              <a:rPr lang="en-US" sz="1400" i="1" dirty="0">
                <a:latin typeface="Times New Roman"/>
                <a:cs typeface="Times New Roman"/>
              </a:rPr>
              <a:t>Figure 5:Mapper graph of healthy subject-</a:t>
            </a:r>
            <a:r>
              <a:rPr lang="en-US" sz="1400" i="1" dirty="0" err="1">
                <a:latin typeface="Times New Roman"/>
                <a:cs typeface="Times New Roman"/>
              </a:rPr>
              <a:t>i</a:t>
            </a:r>
            <a:endParaRPr lang="en-IN" sz="1400" i="1" dirty="0">
              <a:latin typeface="Times New Roman"/>
              <a:cs typeface="Times New Roman"/>
            </a:endParaRPr>
          </a:p>
        </p:txBody>
      </p:sp>
      <p:sp>
        <p:nvSpPr>
          <p:cNvPr id="20" name="TextBox 19">
            <a:extLst>
              <a:ext uri="{FF2B5EF4-FFF2-40B4-BE49-F238E27FC236}">
                <a16:creationId xmlns:a16="http://schemas.microsoft.com/office/drawing/2014/main" id="{1A870F9D-6E42-602F-899A-6425261B3FCB}"/>
              </a:ext>
            </a:extLst>
          </p:cNvPr>
          <p:cNvSpPr txBox="1"/>
          <p:nvPr/>
        </p:nvSpPr>
        <p:spPr>
          <a:xfrm>
            <a:off x="6224704" y="3030883"/>
            <a:ext cx="3263840" cy="523220"/>
          </a:xfrm>
          <a:prstGeom prst="rect">
            <a:avLst/>
          </a:prstGeom>
          <a:noFill/>
        </p:spPr>
        <p:txBody>
          <a:bodyPr wrap="square" lIns="91440" tIns="45720" rIns="91440" bIns="45720" rtlCol="0" anchor="t">
            <a:spAutoFit/>
          </a:bodyPr>
          <a:lstStyle/>
          <a:p>
            <a:pPr algn="just"/>
            <a:r>
              <a:rPr lang="en-US" sz="1400" i="1" dirty="0">
                <a:latin typeface="Times New Roman"/>
                <a:cs typeface="Times New Roman"/>
              </a:rPr>
              <a:t>Figure 6:Mapper graph of healthy subject-ii</a:t>
            </a:r>
            <a:endParaRPr lang="en-IN" sz="1400" i="1" dirty="0">
              <a:latin typeface="Times New Roman"/>
              <a:cs typeface="Times New Roman"/>
            </a:endParaRPr>
          </a:p>
        </p:txBody>
      </p:sp>
      <p:sp>
        <p:nvSpPr>
          <p:cNvPr id="22" name="Title 10">
            <a:extLst>
              <a:ext uri="{FF2B5EF4-FFF2-40B4-BE49-F238E27FC236}">
                <a16:creationId xmlns:a16="http://schemas.microsoft.com/office/drawing/2014/main" id="{B2CE64F3-1105-BB62-CAFB-57979AB0BAE8}"/>
              </a:ext>
            </a:extLst>
          </p:cNvPr>
          <p:cNvSpPr>
            <a:spLocks noGrp="1"/>
          </p:cNvSpPr>
          <p:nvPr>
            <p:ph type="title"/>
          </p:nvPr>
        </p:nvSpPr>
        <p:spPr>
          <a:xfrm>
            <a:off x="838200" y="35186"/>
            <a:ext cx="10515600" cy="1325563"/>
          </a:xfrm>
        </p:spPr>
        <p:txBody>
          <a:bodyPr/>
          <a:lstStyle/>
          <a:p>
            <a:r>
              <a:rPr lang="en-IN" u="sng">
                <a:solidFill>
                  <a:srgbClr val="0070C0"/>
                </a:solidFill>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261582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88A5356-4DCC-4629-F2BE-68691D44A2CA}"/>
              </a:ext>
            </a:extLst>
          </p:cNvPr>
          <p:cNvSpPr>
            <a:spLocks noGrp="1"/>
          </p:cNvSpPr>
          <p:nvPr>
            <p:ph type="title"/>
          </p:nvPr>
        </p:nvSpPr>
        <p:spPr>
          <a:xfrm>
            <a:off x="838200" y="35186"/>
            <a:ext cx="10515600" cy="1325563"/>
          </a:xfrm>
        </p:spPr>
        <p:txBody>
          <a:bodyPr/>
          <a:lstStyle/>
          <a:p>
            <a:r>
              <a:rPr lang="en-US" u="sng">
                <a:solidFill>
                  <a:srgbClr val="0070C0"/>
                </a:solidFill>
                <a:latin typeface="Times New Roman" panose="02020603050405020304" pitchFamily="18" charset="0"/>
                <a:cs typeface="Times New Roman" panose="02020603050405020304" pitchFamily="18" charset="0"/>
              </a:rPr>
              <a:t>Results</a:t>
            </a:r>
            <a:endParaRPr lang="en-IN" u="sng">
              <a:solidFill>
                <a:srgbClr val="0070C0"/>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578081AC-768C-FD70-6AA8-7C2D23B16EB9}"/>
              </a:ext>
            </a:extLst>
          </p:cNvPr>
          <p:cNvSpPr txBox="1"/>
          <p:nvPr/>
        </p:nvSpPr>
        <p:spPr>
          <a:xfrm>
            <a:off x="-870857" y="3705422"/>
            <a:ext cx="8395606" cy="523220"/>
          </a:xfrm>
          <a:prstGeom prst="rect">
            <a:avLst/>
          </a:prstGeom>
          <a:noFill/>
        </p:spPr>
        <p:txBody>
          <a:bodyPr wrap="square" rtlCol="0">
            <a:spAutoFit/>
          </a:bodyPr>
          <a:lstStyle/>
          <a:p>
            <a:pPr algn="ctr"/>
            <a:r>
              <a:rPr lang="en-US" sz="1400" i="1">
                <a:latin typeface="Times New Roman" panose="02020603050405020304" pitchFamily="18" charset="0"/>
                <a:cs typeface="Times New Roman" panose="02020603050405020304" pitchFamily="18" charset="0"/>
              </a:rPr>
              <a:t>Table 1: Classification metric comparison between SVM,</a:t>
            </a:r>
          </a:p>
          <a:p>
            <a:pPr algn="ctr"/>
            <a:r>
              <a:rPr lang="en-US" sz="1400" i="1">
                <a:latin typeface="Times New Roman" panose="02020603050405020304" pitchFamily="18" charset="0"/>
                <a:cs typeface="Times New Roman" panose="02020603050405020304" pitchFamily="18" charset="0"/>
              </a:rPr>
              <a:t>Random Forest, Decision Tree, Logistic Regression and MLP Models</a:t>
            </a:r>
            <a:endParaRPr lang="en-IN" sz="1400" i="1">
              <a:latin typeface="Times New Roman" panose="02020603050405020304" pitchFamily="18" charset="0"/>
              <a:cs typeface="Times New Roman" panose="02020603050405020304" pitchFamily="18" charset="0"/>
            </a:endParaRPr>
          </a:p>
        </p:txBody>
      </p:sp>
      <p:pic>
        <p:nvPicPr>
          <p:cNvPr id="17" name="Picture 16" descr="A screenshot of a graph&#10;&#10;Description automatically generated">
            <a:extLst>
              <a:ext uri="{FF2B5EF4-FFF2-40B4-BE49-F238E27FC236}">
                <a16:creationId xmlns:a16="http://schemas.microsoft.com/office/drawing/2014/main" id="{31648474-8964-F0C8-234D-E0D8A9BE0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29" y="1082366"/>
            <a:ext cx="5192828" cy="2499034"/>
          </a:xfrm>
          <a:prstGeom prst="rect">
            <a:avLst/>
          </a:prstGeom>
        </p:spPr>
      </p:pic>
      <p:sp>
        <p:nvSpPr>
          <p:cNvPr id="31" name="TextBox 30">
            <a:extLst>
              <a:ext uri="{FF2B5EF4-FFF2-40B4-BE49-F238E27FC236}">
                <a16:creationId xmlns:a16="http://schemas.microsoft.com/office/drawing/2014/main" id="{53C6DD81-47E4-05A2-7AB2-4DC8D77D7369}"/>
              </a:ext>
            </a:extLst>
          </p:cNvPr>
          <p:cNvSpPr txBox="1"/>
          <p:nvPr/>
        </p:nvSpPr>
        <p:spPr>
          <a:xfrm>
            <a:off x="6284423" y="3189606"/>
            <a:ext cx="2190157" cy="308809"/>
          </a:xfrm>
          <a:prstGeom prst="rect">
            <a:avLst/>
          </a:prstGeom>
          <a:noFill/>
        </p:spPr>
        <p:txBody>
          <a:bodyPr wrap="square" lIns="91440" tIns="45720" rIns="91440" bIns="45720" rtlCol="0" anchor="t">
            <a:spAutoFit/>
          </a:bodyPr>
          <a:lstStyle/>
          <a:p>
            <a:pPr algn="ctr"/>
            <a:r>
              <a:rPr lang="en-IN" sz="1400" i="1" dirty="0">
                <a:latin typeface="Times New Roman"/>
                <a:cs typeface="Times New Roman"/>
              </a:rPr>
              <a:t>Fig 9: SVM AUC curve</a:t>
            </a:r>
          </a:p>
        </p:txBody>
      </p:sp>
      <p:sp>
        <p:nvSpPr>
          <p:cNvPr id="32" name="TextBox 31">
            <a:extLst>
              <a:ext uri="{FF2B5EF4-FFF2-40B4-BE49-F238E27FC236}">
                <a16:creationId xmlns:a16="http://schemas.microsoft.com/office/drawing/2014/main" id="{0C38E9B8-50E5-B639-69C5-ABBFE9B63E60}"/>
              </a:ext>
            </a:extLst>
          </p:cNvPr>
          <p:cNvSpPr txBox="1"/>
          <p:nvPr/>
        </p:nvSpPr>
        <p:spPr>
          <a:xfrm>
            <a:off x="9298608" y="3149785"/>
            <a:ext cx="3066094" cy="308809"/>
          </a:xfrm>
          <a:prstGeom prst="rect">
            <a:avLst/>
          </a:prstGeom>
          <a:noFill/>
        </p:spPr>
        <p:txBody>
          <a:bodyPr wrap="square" lIns="91440" tIns="45720" rIns="91440" bIns="45720" rtlCol="0" anchor="t">
            <a:spAutoFit/>
          </a:bodyPr>
          <a:lstStyle/>
          <a:p>
            <a:pPr algn="ctr"/>
            <a:r>
              <a:rPr lang="en-IN" sz="1400" i="1" dirty="0">
                <a:latin typeface="Times New Roman"/>
                <a:cs typeface="Times New Roman"/>
              </a:rPr>
              <a:t>Fig 10: Random Forest AUC curve</a:t>
            </a:r>
          </a:p>
        </p:txBody>
      </p:sp>
      <p:sp>
        <p:nvSpPr>
          <p:cNvPr id="33" name="TextBox 32">
            <a:extLst>
              <a:ext uri="{FF2B5EF4-FFF2-40B4-BE49-F238E27FC236}">
                <a16:creationId xmlns:a16="http://schemas.microsoft.com/office/drawing/2014/main" id="{58693AD5-B857-329B-E926-33B474F6E3F2}"/>
              </a:ext>
            </a:extLst>
          </p:cNvPr>
          <p:cNvSpPr txBox="1"/>
          <p:nvPr/>
        </p:nvSpPr>
        <p:spPr>
          <a:xfrm>
            <a:off x="1372012" y="6376809"/>
            <a:ext cx="2766503" cy="307777"/>
          </a:xfrm>
          <a:prstGeom prst="rect">
            <a:avLst/>
          </a:prstGeom>
          <a:noFill/>
        </p:spPr>
        <p:txBody>
          <a:bodyPr wrap="square" lIns="91440" tIns="45720" rIns="91440" bIns="45720" rtlCol="0" anchor="t">
            <a:spAutoFit/>
          </a:bodyPr>
          <a:lstStyle/>
          <a:p>
            <a:pPr algn="ctr"/>
            <a:r>
              <a:rPr lang="en-IN" sz="1400" i="1" dirty="0">
                <a:latin typeface="Times New Roman"/>
                <a:cs typeface="Times New Roman"/>
              </a:rPr>
              <a:t>Fig 11: MLP AUC curve</a:t>
            </a:r>
          </a:p>
        </p:txBody>
      </p:sp>
      <p:sp>
        <p:nvSpPr>
          <p:cNvPr id="34" name="TextBox 33">
            <a:extLst>
              <a:ext uri="{FF2B5EF4-FFF2-40B4-BE49-F238E27FC236}">
                <a16:creationId xmlns:a16="http://schemas.microsoft.com/office/drawing/2014/main" id="{AD093DAC-D3D5-3586-99FA-2FEAD6B430BE}"/>
              </a:ext>
            </a:extLst>
          </p:cNvPr>
          <p:cNvSpPr txBox="1"/>
          <p:nvPr/>
        </p:nvSpPr>
        <p:spPr>
          <a:xfrm>
            <a:off x="8796092" y="6307826"/>
            <a:ext cx="3229439" cy="307777"/>
          </a:xfrm>
          <a:prstGeom prst="rect">
            <a:avLst/>
          </a:prstGeom>
          <a:noFill/>
        </p:spPr>
        <p:txBody>
          <a:bodyPr wrap="square" lIns="91440" tIns="45720" rIns="91440" bIns="45720" rtlCol="0" anchor="t">
            <a:spAutoFit/>
          </a:bodyPr>
          <a:lstStyle/>
          <a:p>
            <a:pPr algn="ctr"/>
            <a:r>
              <a:rPr lang="en-IN" sz="1400" i="1" dirty="0">
                <a:latin typeface="Times New Roman"/>
                <a:cs typeface="Times New Roman"/>
              </a:rPr>
              <a:t>Fig 13: Logistic Regression AUC curve</a:t>
            </a:r>
          </a:p>
        </p:txBody>
      </p:sp>
      <p:sp>
        <p:nvSpPr>
          <p:cNvPr id="35" name="TextBox 34">
            <a:extLst>
              <a:ext uri="{FF2B5EF4-FFF2-40B4-BE49-F238E27FC236}">
                <a16:creationId xmlns:a16="http://schemas.microsoft.com/office/drawing/2014/main" id="{0B103EA3-3058-A87B-38EC-77EFE3AEF309}"/>
              </a:ext>
            </a:extLst>
          </p:cNvPr>
          <p:cNvSpPr txBox="1"/>
          <p:nvPr/>
        </p:nvSpPr>
        <p:spPr>
          <a:xfrm>
            <a:off x="5448856" y="6274853"/>
            <a:ext cx="2726923" cy="307777"/>
          </a:xfrm>
          <a:prstGeom prst="rect">
            <a:avLst/>
          </a:prstGeom>
          <a:noFill/>
        </p:spPr>
        <p:txBody>
          <a:bodyPr wrap="square" lIns="91440" tIns="45720" rIns="91440" bIns="45720" rtlCol="0" anchor="t">
            <a:spAutoFit/>
          </a:bodyPr>
          <a:lstStyle/>
          <a:p>
            <a:pPr algn="ctr"/>
            <a:r>
              <a:rPr lang="en-IN" sz="1400" i="1" dirty="0">
                <a:latin typeface="Times New Roman"/>
                <a:cs typeface="Times New Roman"/>
              </a:rPr>
              <a:t>Fig 12: Decision Tree AUC curve</a:t>
            </a:r>
          </a:p>
        </p:txBody>
      </p:sp>
      <p:pic>
        <p:nvPicPr>
          <p:cNvPr id="6" name="Picture 5">
            <a:extLst>
              <a:ext uri="{FF2B5EF4-FFF2-40B4-BE49-F238E27FC236}">
                <a16:creationId xmlns:a16="http://schemas.microsoft.com/office/drawing/2014/main" id="{0F9B1302-B463-6563-9E07-860605D0CCF3}"/>
              </a:ext>
            </a:extLst>
          </p:cNvPr>
          <p:cNvPicPr>
            <a:picLocks noChangeAspect="1"/>
          </p:cNvPicPr>
          <p:nvPr/>
        </p:nvPicPr>
        <p:blipFill>
          <a:blip r:embed="rId4"/>
          <a:stretch>
            <a:fillRect/>
          </a:stretch>
        </p:blipFill>
        <p:spPr>
          <a:xfrm>
            <a:off x="6076820" y="626974"/>
            <a:ext cx="2931899" cy="2360400"/>
          </a:xfrm>
          <a:prstGeom prst="rect">
            <a:avLst/>
          </a:prstGeom>
        </p:spPr>
      </p:pic>
      <p:pic>
        <p:nvPicPr>
          <p:cNvPr id="3" name="Picture 2">
            <a:extLst>
              <a:ext uri="{FF2B5EF4-FFF2-40B4-BE49-F238E27FC236}">
                <a16:creationId xmlns:a16="http://schemas.microsoft.com/office/drawing/2014/main" id="{7D4865A6-57EB-9A81-3242-FE2FA16DEEEC}"/>
              </a:ext>
            </a:extLst>
          </p:cNvPr>
          <p:cNvPicPr>
            <a:picLocks noChangeAspect="1"/>
          </p:cNvPicPr>
          <p:nvPr/>
        </p:nvPicPr>
        <p:blipFill>
          <a:blip r:embed="rId5"/>
          <a:stretch>
            <a:fillRect/>
          </a:stretch>
        </p:blipFill>
        <p:spPr>
          <a:xfrm>
            <a:off x="9120204" y="597188"/>
            <a:ext cx="2628452" cy="2455528"/>
          </a:xfrm>
          <a:prstGeom prst="rect">
            <a:avLst/>
          </a:prstGeom>
        </p:spPr>
      </p:pic>
      <p:pic>
        <p:nvPicPr>
          <p:cNvPr id="5" name="Picture 4">
            <a:extLst>
              <a:ext uri="{FF2B5EF4-FFF2-40B4-BE49-F238E27FC236}">
                <a16:creationId xmlns:a16="http://schemas.microsoft.com/office/drawing/2014/main" id="{960A2230-5E0D-41EC-8643-F1078FAE3F9D}"/>
              </a:ext>
            </a:extLst>
          </p:cNvPr>
          <p:cNvPicPr>
            <a:picLocks noChangeAspect="1"/>
          </p:cNvPicPr>
          <p:nvPr/>
        </p:nvPicPr>
        <p:blipFill>
          <a:blip r:embed="rId6"/>
          <a:stretch>
            <a:fillRect/>
          </a:stretch>
        </p:blipFill>
        <p:spPr>
          <a:xfrm>
            <a:off x="1324842" y="4249346"/>
            <a:ext cx="2990850" cy="2085975"/>
          </a:xfrm>
          <a:prstGeom prst="rect">
            <a:avLst/>
          </a:prstGeom>
        </p:spPr>
      </p:pic>
      <p:pic>
        <p:nvPicPr>
          <p:cNvPr id="8" name="Picture 7">
            <a:extLst>
              <a:ext uri="{FF2B5EF4-FFF2-40B4-BE49-F238E27FC236}">
                <a16:creationId xmlns:a16="http://schemas.microsoft.com/office/drawing/2014/main" id="{DF2DF0ED-8DE2-B5FA-C1E8-FB4C3F3B20B7}"/>
              </a:ext>
            </a:extLst>
          </p:cNvPr>
          <p:cNvPicPr>
            <a:picLocks noChangeAspect="1"/>
          </p:cNvPicPr>
          <p:nvPr/>
        </p:nvPicPr>
        <p:blipFill>
          <a:blip r:embed="rId7"/>
          <a:stretch>
            <a:fillRect/>
          </a:stretch>
        </p:blipFill>
        <p:spPr>
          <a:xfrm>
            <a:off x="5203946" y="4192676"/>
            <a:ext cx="2990850" cy="2038350"/>
          </a:xfrm>
          <a:prstGeom prst="rect">
            <a:avLst/>
          </a:prstGeom>
        </p:spPr>
      </p:pic>
      <p:pic>
        <p:nvPicPr>
          <p:cNvPr id="10" name="Picture 9">
            <a:extLst>
              <a:ext uri="{FF2B5EF4-FFF2-40B4-BE49-F238E27FC236}">
                <a16:creationId xmlns:a16="http://schemas.microsoft.com/office/drawing/2014/main" id="{F9B0E33B-6104-A7FB-7DE6-BEE3C71E8AFB}"/>
              </a:ext>
            </a:extLst>
          </p:cNvPr>
          <p:cNvPicPr>
            <a:picLocks noChangeAspect="1"/>
          </p:cNvPicPr>
          <p:nvPr/>
        </p:nvPicPr>
        <p:blipFill>
          <a:blip r:embed="rId8"/>
          <a:stretch>
            <a:fillRect/>
          </a:stretch>
        </p:blipFill>
        <p:spPr>
          <a:xfrm>
            <a:off x="8796092" y="4061769"/>
            <a:ext cx="2876550" cy="2200275"/>
          </a:xfrm>
          <a:prstGeom prst="rect">
            <a:avLst/>
          </a:prstGeom>
        </p:spPr>
      </p:pic>
    </p:spTree>
    <p:extLst>
      <p:ext uri="{BB962C8B-B14F-4D97-AF65-F5344CB8AC3E}">
        <p14:creationId xmlns:p14="http://schemas.microsoft.com/office/powerpoint/2010/main" val="108406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Title 10">
            <a:extLst>
              <a:ext uri="{FF2B5EF4-FFF2-40B4-BE49-F238E27FC236}">
                <a16:creationId xmlns:a16="http://schemas.microsoft.com/office/drawing/2014/main" id="{F88A5356-4DCC-4629-F2BE-68691D44A2CA}"/>
              </a:ext>
            </a:extLst>
          </p:cNvPr>
          <p:cNvSpPr>
            <a:spLocks noGrp="1"/>
          </p:cNvSpPr>
          <p:nvPr>
            <p:ph type="title"/>
          </p:nvPr>
        </p:nvSpPr>
        <p:spPr>
          <a:xfrm>
            <a:off x="800492" y="261432"/>
            <a:ext cx="10515600" cy="1325563"/>
          </a:xfrm>
        </p:spPr>
        <p:txBody>
          <a:bodyPr/>
          <a:lstStyle/>
          <a:p>
            <a:r>
              <a:rPr lang="en-US" u="sng">
                <a:solidFill>
                  <a:srgbClr val="0070C0"/>
                </a:solidFill>
                <a:latin typeface="Times New Roman" panose="02020603050405020304" pitchFamily="18" charset="0"/>
                <a:cs typeface="Times New Roman" panose="02020603050405020304" pitchFamily="18" charset="0"/>
              </a:rPr>
              <a:t>Conclusion</a:t>
            </a:r>
            <a:endParaRPr lang="en-IN" u="sng">
              <a:solidFill>
                <a:srgbClr val="0070C0"/>
              </a:solidFill>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14E181EE-2078-1DAF-BC31-ADD3F5206D7E}"/>
              </a:ext>
            </a:extLst>
          </p:cNvPr>
          <p:cNvSpPr>
            <a:spLocks noGrp="1"/>
          </p:cNvSpPr>
          <p:nvPr>
            <p:ph idx="1"/>
          </p:nvPr>
        </p:nvSpPr>
        <p:spPr>
          <a:xfrm>
            <a:off x="800492" y="738469"/>
            <a:ext cx="10515600" cy="5379302"/>
          </a:xfrm>
        </p:spPr>
        <p:txBody>
          <a:bodyPr vert="horz" lIns="91440" tIns="45720" rIns="91440" bIns="45720" rtlCol="0" anchor="t">
            <a:normAutofit/>
          </a:bodyPr>
          <a:lstStyle/>
          <a:p>
            <a:pPr algn="just">
              <a:lnSpc>
                <a:spcPct val="150000"/>
              </a:lnSpc>
            </a:pPr>
            <a:endParaRPr lang="en-US" sz="1800">
              <a:latin typeface="Times New Roman" panose="02020603050405020304" pitchFamily="18" charset="0"/>
              <a:cs typeface="Times New Roman" panose="02020603050405020304" pitchFamily="18" charset="0"/>
            </a:endParaRPr>
          </a:p>
          <a:p>
            <a:pPr algn="just">
              <a:lnSpc>
                <a:spcPct val="150000"/>
              </a:lnSpc>
            </a:pPr>
            <a:r>
              <a:rPr lang="en-US" sz="1800">
                <a:latin typeface="Times New Roman"/>
                <a:cs typeface="Times New Roman"/>
              </a:rPr>
              <a:t>Our analysis of schizophrenia EEG datasets, utilizing mapper graphs, feature matrices, and machine learning models, has yielded promising results in terms of accuracy and precision. Through thorough parameter tuning, we have enhanced the performance of our models.</a:t>
            </a:r>
          </a:p>
          <a:p>
            <a:pPr algn="just">
              <a:lnSpc>
                <a:spcPct val="150000"/>
              </a:lnSpc>
            </a:pPr>
            <a:r>
              <a:rPr lang="en-US" sz="1800">
                <a:latin typeface="Times New Roman"/>
                <a:cs typeface="Times New Roman"/>
              </a:rPr>
              <a:t>These findings suggest the potential of EEG-based approaches in distinguishing between healthy and unhealthy individuals, contributing to the understanding and diagnosis of schizophrenia. </a:t>
            </a:r>
            <a:endParaRPr lang="en-US" sz="1800">
              <a:latin typeface="Times New Roman" panose="02020603050405020304" pitchFamily="18" charset="0"/>
              <a:cs typeface="Times New Roman" panose="02020603050405020304" pitchFamily="18" charset="0"/>
            </a:endParaRPr>
          </a:p>
          <a:p>
            <a:pPr algn="just">
              <a:lnSpc>
                <a:spcPct val="150000"/>
              </a:lnSpc>
            </a:pPr>
            <a:r>
              <a:rPr lang="en-US" sz="1800">
                <a:latin typeface="Times New Roman"/>
                <a:cs typeface="Times New Roman"/>
              </a:rPr>
              <a:t>Further research and validation could refine these methods using advanced graph theory techniques for clinical applications, potentially leading to improved detection and management of the disorder.</a:t>
            </a:r>
          </a:p>
          <a:p>
            <a:pPr algn="just">
              <a:lnSpc>
                <a:spcPct val="150000"/>
              </a:lnSpc>
            </a:pPr>
            <a:endParaRPr lang="en-IN" sz="1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93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Title 10">
            <a:extLst>
              <a:ext uri="{FF2B5EF4-FFF2-40B4-BE49-F238E27FC236}">
                <a16:creationId xmlns:a16="http://schemas.microsoft.com/office/drawing/2014/main" id="{F88A5356-4DCC-4629-F2BE-68691D44A2CA}"/>
              </a:ext>
            </a:extLst>
          </p:cNvPr>
          <p:cNvSpPr>
            <a:spLocks noGrp="1"/>
          </p:cNvSpPr>
          <p:nvPr>
            <p:ph type="title"/>
          </p:nvPr>
        </p:nvSpPr>
        <p:spPr>
          <a:xfrm>
            <a:off x="550120" y="146664"/>
            <a:ext cx="10515600" cy="1325563"/>
          </a:xfrm>
        </p:spPr>
        <p:txBody>
          <a:bodyPr/>
          <a:lstStyle/>
          <a:p>
            <a:r>
              <a:rPr lang="en-US" u="sng">
                <a:solidFill>
                  <a:srgbClr val="0070C0"/>
                </a:solidFill>
                <a:latin typeface="Times New Roman" panose="02020603050405020304" pitchFamily="18" charset="0"/>
                <a:cs typeface="Times New Roman" panose="02020603050405020304" pitchFamily="18" charset="0"/>
              </a:rPr>
              <a:t>References</a:t>
            </a:r>
            <a:endParaRPr lang="en-IN" u="sng">
              <a:solidFill>
                <a:srgbClr val="0070C0"/>
              </a:solidFill>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14E181EE-2078-1DAF-BC31-ADD3F5206D7E}"/>
              </a:ext>
            </a:extLst>
          </p:cNvPr>
          <p:cNvSpPr>
            <a:spLocks noGrp="1"/>
          </p:cNvSpPr>
          <p:nvPr>
            <p:ph idx="1"/>
          </p:nvPr>
        </p:nvSpPr>
        <p:spPr>
          <a:xfrm>
            <a:off x="395654" y="1472227"/>
            <a:ext cx="11400692" cy="4939055"/>
          </a:xfrm>
        </p:spPr>
        <p:txBody>
          <a:bodyPr vert="horz" lIns="91440" tIns="45720" rIns="91440" bIns="45720" rtlCol="0" anchor="t">
            <a:normAutofit/>
          </a:bodyPr>
          <a:lstStyle/>
          <a:p>
            <a:pPr marL="342900" indent="-342900" algn="just">
              <a:lnSpc>
                <a:spcPct val="100000"/>
              </a:lnSpc>
              <a:buAutoNum type="arabicPeriod"/>
            </a:pPr>
            <a:r>
              <a:rPr lang="en-IN" sz="1800">
                <a:solidFill>
                  <a:srgbClr val="333333"/>
                </a:solidFill>
                <a:ea typeface="+mn-lt"/>
                <a:cs typeface="+mn-lt"/>
              </a:rPr>
              <a:t>EROGLU, A. and EROGLU, H.U., Topological Data Analysis for Intelligent Systems and Applications.</a:t>
            </a:r>
            <a:endParaRPr lang="en-US">
              <a:solidFill>
                <a:srgbClr val="000000"/>
              </a:solidFill>
              <a:ea typeface="+mn-lt"/>
              <a:cs typeface="+mn-lt"/>
            </a:endParaRPr>
          </a:p>
          <a:p>
            <a:pPr marL="342900" indent="-342900" algn="just">
              <a:lnSpc>
                <a:spcPct val="100000"/>
              </a:lnSpc>
              <a:buAutoNum type="arabicPeriod"/>
            </a:pPr>
            <a:r>
              <a:rPr lang="en-IN" sz="1800">
                <a:solidFill>
                  <a:srgbClr val="333333"/>
                </a:solidFill>
                <a:ea typeface="+mn-lt"/>
                <a:cs typeface="+mn-lt"/>
              </a:rPr>
              <a:t>S. D. Reddy, K. Gaurav and T. K. Reddy, "Schizophrenia and Bipolar Psychosis Classification with </a:t>
            </a:r>
            <a:r>
              <a:rPr lang="en-IN" sz="1800" err="1">
                <a:solidFill>
                  <a:srgbClr val="333333"/>
                </a:solidFill>
                <a:ea typeface="+mn-lt"/>
                <a:cs typeface="+mn-lt"/>
              </a:rPr>
              <a:t>rsfMRI</a:t>
            </a:r>
            <a:r>
              <a:rPr lang="en-IN" sz="1800">
                <a:solidFill>
                  <a:srgbClr val="333333"/>
                </a:solidFill>
                <a:ea typeface="+mn-lt"/>
                <a:cs typeface="+mn-lt"/>
              </a:rPr>
              <a:t> Functional Connectivity Feature Fusion technique using Super Learner," </a:t>
            </a:r>
            <a:r>
              <a:rPr lang="en-IN" sz="1800" i="1">
                <a:solidFill>
                  <a:srgbClr val="333333"/>
                </a:solidFill>
                <a:ea typeface="+mn-lt"/>
                <a:cs typeface="+mn-lt"/>
              </a:rPr>
              <a:t>2023 IEEE </a:t>
            </a:r>
            <a:r>
              <a:rPr lang="en-IN" sz="1800" i="1" err="1">
                <a:solidFill>
                  <a:srgbClr val="333333"/>
                </a:solidFill>
                <a:ea typeface="+mn-lt"/>
                <a:cs typeface="+mn-lt"/>
              </a:rPr>
              <a:t>Silchar</a:t>
            </a:r>
            <a:r>
              <a:rPr lang="en-IN" sz="1800" i="1">
                <a:solidFill>
                  <a:srgbClr val="333333"/>
                </a:solidFill>
                <a:ea typeface="+mn-lt"/>
                <a:cs typeface="+mn-lt"/>
              </a:rPr>
              <a:t> Subsection Conference (SILCON)</a:t>
            </a:r>
            <a:r>
              <a:rPr lang="en-IN" sz="1800">
                <a:solidFill>
                  <a:srgbClr val="333333"/>
                </a:solidFill>
                <a:ea typeface="+mn-lt"/>
                <a:cs typeface="+mn-lt"/>
              </a:rPr>
              <a:t>, </a:t>
            </a:r>
            <a:r>
              <a:rPr lang="en-IN" sz="1800" err="1">
                <a:solidFill>
                  <a:srgbClr val="333333"/>
                </a:solidFill>
                <a:ea typeface="+mn-lt"/>
                <a:cs typeface="+mn-lt"/>
              </a:rPr>
              <a:t>Silchar</a:t>
            </a:r>
            <a:r>
              <a:rPr lang="en-IN" sz="1800">
                <a:solidFill>
                  <a:srgbClr val="333333"/>
                </a:solidFill>
                <a:ea typeface="+mn-lt"/>
                <a:cs typeface="+mn-lt"/>
              </a:rPr>
              <a:t>, India, 2023, pp. 1-6, </a:t>
            </a:r>
            <a:r>
              <a:rPr lang="en-IN" sz="1800" err="1">
                <a:solidFill>
                  <a:srgbClr val="333333"/>
                </a:solidFill>
                <a:ea typeface="+mn-lt"/>
                <a:cs typeface="+mn-lt"/>
              </a:rPr>
              <a:t>doi</a:t>
            </a:r>
            <a:r>
              <a:rPr lang="en-IN" sz="1800">
                <a:solidFill>
                  <a:srgbClr val="333333"/>
                </a:solidFill>
                <a:ea typeface="+mn-lt"/>
                <a:cs typeface="+mn-lt"/>
              </a:rPr>
              <a:t>: 10.1109/SILCON59133.2023.10404202.</a:t>
            </a:r>
            <a:endParaRPr lang="en-US">
              <a:solidFill>
                <a:srgbClr val="000000"/>
              </a:solidFill>
              <a:ea typeface="+mn-lt"/>
              <a:cs typeface="+mn-lt"/>
            </a:endParaRPr>
          </a:p>
          <a:p>
            <a:pPr marL="342900" indent="-342900" algn="just">
              <a:lnSpc>
                <a:spcPct val="100000"/>
              </a:lnSpc>
              <a:buAutoNum type="arabicPeriod"/>
            </a:pPr>
            <a:r>
              <a:rPr lang="en-IN" sz="1800">
                <a:solidFill>
                  <a:srgbClr val="333333"/>
                </a:solidFill>
                <a:ea typeface="+mn-lt"/>
                <a:cs typeface="+mn-lt"/>
              </a:rPr>
              <a:t>Xu, X., </a:t>
            </a:r>
            <a:r>
              <a:rPr lang="en-IN" sz="1800" err="1">
                <a:solidFill>
                  <a:srgbClr val="333333"/>
                </a:solidFill>
                <a:ea typeface="+mn-lt"/>
                <a:cs typeface="+mn-lt"/>
              </a:rPr>
              <a:t>Drougard</a:t>
            </a:r>
            <a:r>
              <a:rPr lang="en-IN" sz="1800">
                <a:solidFill>
                  <a:srgbClr val="333333"/>
                </a:solidFill>
                <a:ea typeface="+mn-lt"/>
                <a:cs typeface="+mn-lt"/>
              </a:rPr>
              <a:t>, N. and Roy, R.N., 2021. Topological Data Analysis as a New Tool for EEG Processing. Frontiers in Neuroscience, 15, p.761703. </a:t>
            </a:r>
            <a:endParaRPr lang="en-US">
              <a:solidFill>
                <a:srgbClr val="000000"/>
              </a:solidFill>
              <a:ea typeface="+mn-lt"/>
              <a:cs typeface="+mn-lt"/>
            </a:endParaRPr>
          </a:p>
          <a:p>
            <a:pPr marL="342900" indent="-342900" algn="just">
              <a:lnSpc>
                <a:spcPct val="100000"/>
              </a:lnSpc>
              <a:buAutoNum type="arabicPeriod"/>
            </a:pPr>
            <a:r>
              <a:rPr lang="en-IN" sz="1800" err="1">
                <a:solidFill>
                  <a:srgbClr val="333333"/>
                </a:solidFill>
                <a:ea typeface="+mn-lt"/>
                <a:cs typeface="+mn-lt"/>
              </a:rPr>
              <a:t>Altındis</a:t>
            </a:r>
            <a:r>
              <a:rPr lang="en-IN" sz="1800">
                <a:solidFill>
                  <a:srgbClr val="333333"/>
                </a:solidFill>
                <a:ea typeface="+mn-lt"/>
                <a:cs typeface="+mn-lt"/>
              </a:rPr>
              <a:t>¸, F., </a:t>
            </a:r>
            <a:r>
              <a:rPr lang="en-IN" sz="1800" err="1">
                <a:solidFill>
                  <a:srgbClr val="333333"/>
                </a:solidFill>
                <a:ea typeface="+mn-lt"/>
                <a:cs typeface="+mn-lt"/>
              </a:rPr>
              <a:t>Yılmaz</a:t>
            </a:r>
            <a:r>
              <a:rPr lang="en-IN" sz="1800">
                <a:solidFill>
                  <a:srgbClr val="333333"/>
                </a:solidFill>
                <a:ea typeface="+mn-lt"/>
                <a:cs typeface="+mn-lt"/>
              </a:rPr>
              <a:t>, B., </a:t>
            </a:r>
            <a:r>
              <a:rPr lang="en-IN" sz="1800" err="1">
                <a:solidFill>
                  <a:srgbClr val="333333"/>
                </a:solidFill>
                <a:ea typeface="+mn-lt"/>
                <a:cs typeface="+mn-lt"/>
              </a:rPr>
              <a:t>Borisenok</a:t>
            </a:r>
            <a:r>
              <a:rPr lang="en-IN" sz="1800">
                <a:solidFill>
                  <a:srgbClr val="333333"/>
                </a:solidFill>
                <a:ea typeface="+mn-lt"/>
                <a:cs typeface="+mn-lt"/>
              </a:rPr>
              <a:t>, S. and ˙</a:t>
            </a:r>
            <a:r>
              <a:rPr lang="en-IN" sz="1800" err="1">
                <a:solidFill>
                  <a:srgbClr val="333333"/>
                </a:solidFill>
                <a:ea typeface="+mn-lt"/>
                <a:cs typeface="+mn-lt"/>
              </a:rPr>
              <a:t>Ic</a:t>
            </a:r>
            <a:r>
              <a:rPr lang="en-IN" sz="1800">
                <a:solidFill>
                  <a:srgbClr val="333333"/>
                </a:solidFill>
                <a:ea typeface="+mn-lt"/>
                <a:cs typeface="+mn-lt"/>
              </a:rPr>
              <a:t>¸ ¨oz, K., 2021. Parameter investigation of topological data analysis for EEG signals. Biomedical Signal Processing and Control, 63, p.102196.</a:t>
            </a:r>
            <a:endParaRPr lang="en-IN">
              <a:solidFill>
                <a:srgbClr val="000000"/>
              </a:solidFill>
              <a:ea typeface="+mn-lt"/>
              <a:cs typeface="+mn-lt"/>
            </a:endParaRPr>
          </a:p>
          <a:p>
            <a:pPr marL="342900" indent="-342900" algn="just">
              <a:lnSpc>
                <a:spcPct val="100000"/>
              </a:lnSpc>
              <a:buAutoNum type="arabicPeriod"/>
            </a:pPr>
            <a:r>
              <a:rPr lang="en-IN" sz="1800">
                <a:solidFill>
                  <a:srgbClr val="333333"/>
                </a:solidFill>
                <a:ea typeface="+mn-lt"/>
                <a:cs typeface="+mn-lt"/>
              </a:rPr>
              <a:t>Chazal, F. and Michel, B., 2021. An introduction to topological data analysis: fundamental and practical aspects for data scientists. Frontiers in artificial intelligence, 4, p.108.</a:t>
            </a:r>
            <a:endParaRPr lang="en-IN" sz="2400">
              <a:latin typeface="Times New Roman"/>
              <a:cs typeface="Times New Roman"/>
            </a:endParaRPr>
          </a:p>
          <a:p>
            <a:pPr marL="342900" indent="-342900" algn="just">
              <a:lnSpc>
                <a:spcPct val="100000"/>
              </a:lnSpc>
              <a:buFont typeface="+mj-lt"/>
              <a:buAutoNum type="arabicPeriod"/>
            </a:pPr>
            <a:endParaRPr lang="en-IN"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388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Title 10">
            <a:extLst>
              <a:ext uri="{FF2B5EF4-FFF2-40B4-BE49-F238E27FC236}">
                <a16:creationId xmlns:a16="http://schemas.microsoft.com/office/drawing/2014/main" id="{F88A5356-4DCC-4629-F2BE-68691D44A2CA}"/>
              </a:ext>
            </a:extLst>
          </p:cNvPr>
          <p:cNvSpPr>
            <a:spLocks noGrp="1"/>
          </p:cNvSpPr>
          <p:nvPr>
            <p:ph type="title"/>
          </p:nvPr>
        </p:nvSpPr>
        <p:spPr>
          <a:xfrm>
            <a:off x="772212" y="2766218"/>
            <a:ext cx="10515600" cy="1325563"/>
          </a:xfrm>
        </p:spPr>
        <p:txBody>
          <a:bodyPr/>
          <a:lstStyle/>
          <a:p>
            <a:pPr algn="ctr"/>
            <a:r>
              <a:rPr lang="en-US" u="sng">
                <a:solidFill>
                  <a:srgbClr val="0070C0"/>
                </a:solidFill>
                <a:latin typeface="Times New Roman" panose="02020603050405020304" pitchFamily="18" charset="0"/>
                <a:cs typeface="Times New Roman" panose="02020603050405020304" pitchFamily="18" charset="0"/>
              </a:rPr>
              <a:t>Thank you!!!</a:t>
            </a:r>
            <a:endParaRPr lang="en-IN" u="sng">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90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Title 10">
            <a:extLst>
              <a:ext uri="{FF2B5EF4-FFF2-40B4-BE49-F238E27FC236}">
                <a16:creationId xmlns:a16="http://schemas.microsoft.com/office/drawing/2014/main" id="{F88A5356-4DCC-4629-F2BE-68691D44A2CA}"/>
              </a:ext>
            </a:extLst>
          </p:cNvPr>
          <p:cNvSpPr>
            <a:spLocks noGrp="1"/>
          </p:cNvSpPr>
          <p:nvPr>
            <p:ph type="title"/>
          </p:nvPr>
        </p:nvSpPr>
        <p:spPr/>
        <p:txBody>
          <a:bodyPr/>
          <a:lstStyle/>
          <a:p>
            <a:r>
              <a:rPr lang="en-US" u="sng">
                <a:solidFill>
                  <a:srgbClr val="0070C0"/>
                </a:solidFill>
                <a:latin typeface="Times New Roman" panose="02020603050405020304" pitchFamily="18" charset="0"/>
                <a:cs typeface="Times New Roman" panose="02020603050405020304" pitchFamily="18" charset="0"/>
              </a:rPr>
              <a:t>Contents</a:t>
            </a:r>
            <a:endParaRPr lang="en-IN" u="sng">
              <a:solidFill>
                <a:srgbClr val="0070C0"/>
              </a:solidFill>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14E181EE-2078-1DAF-BC31-ADD3F5206D7E}"/>
              </a:ext>
            </a:extLst>
          </p:cNvPr>
          <p:cNvSpPr>
            <a:spLocks noGrp="1"/>
          </p:cNvSpPr>
          <p:nvPr>
            <p:ph idx="1"/>
          </p:nvPr>
        </p:nvSpPr>
        <p:spPr>
          <a:xfrm>
            <a:off x="763675" y="1326382"/>
            <a:ext cx="10972799" cy="5363137"/>
          </a:xfrm>
        </p:spPr>
        <p:txBody>
          <a:bodyPr vert="horz" lIns="91440" tIns="45720" rIns="91440" bIns="45720" rtlCol="0" anchor="t">
            <a:normAutofit fontScale="92500" lnSpcReduction="10000"/>
          </a:bodyPr>
          <a:lstStyle/>
          <a:p>
            <a:pPr>
              <a:lnSpc>
                <a:spcPct val="150000"/>
              </a:lnSpc>
            </a:pPr>
            <a:r>
              <a:rPr lang="en-US">
                <a:latin typeface="Times New Roman"/>
                <a:cs typeface="Times New Roman"/>
              </a:rPr>
              <a:t>Introduction</a:t>
            </a:r>
          </a:p>
          <a:p>
            <a:pPr>
              <a:lnSpc>
                <a:spcPct val="150000"/>
              </a:lnSpc>
            </a:pPr>
            <a:r>
              <a:rPr lang="en-US">
                <a:latin typeface="Times New Roman"/>
                <a:cs typeface="Times New Roman"/>
              </a:rPr>
              <a:t>Proposed Methods</a:t>
            </a:r>
          </a:p>
          <a:p>
            <a:pPr marL="742950" indent="-514350">
              <a:lnSpc>
                <a:spcPct val="150000"/>
              </a:lnSpc>
              <a:buFont typeface="+mj-lt"/>
              <a:buAutoNum type="arabicPeriod"/>
            </a:pPr>
            <a:r>
              <a:rPr lang="en-US">
                <a:latin typeface="Times New Roman"/>
                <a:cs typeface="Times New Roman"/>
              </a:rPr>
              <a:t> Keppler Mapper Algorithm</a:t>
            </a:r>
          </a:p>
          <a:p>
            <a:pPr marL="742950" indent="-514350">
              <a:lnSpc>
                <a:spcPct val="150000"/>
              </a:lnSpc>
              <a:buFont typeface="+mj-lt"/>
              <a:buAutoNum type="arabicPeriod"/>
            </a:pPr>
            <a:r>
              <a:rPr lang="en-US">
                <a:latin typeface="Times New Roman"/>
                <a:cs typeface="Times New Roman"/>
              </a:rPr>
              <a:t>Feature extraction </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a:cs typeface="Times New Roman"/>
              </a:rPr>
              <a:t>Dataset Description</a:t>
            </a:r>
          </a:p>
          <a:p>
            <a:pPr>
              <a:lnSpc>
                <a:spcPct val="150000"/>
              </a:lnSpc>
            </a:pPr>
            <a:r>
              <a:rPr lang="en-IN">
                <a:latin typeface="Times New Roman"/>
                <a:cs typeface="Times New Roman"/>
              </a:rPr>
              <a:t>Results</a:t>
            </a:r>
          </a:p>
          <a:p>
            <a:pPr>
              <a:lnSpc>
                <a:spcPct val="150000"/>
              </a:lnSpc>
            </a:pPr>
            <a:r>
              <a:rPr lang="en-IN">
                <a:latin typeface="Times New Roman"/>
                <a:cs typeface="Times New Roman"/>
              </a:rPr>
              <a:t>Conclusion</a:t>
            </a:r>
          </a:p>
          <a:p>
            <a:pPr>
              <a:lnSpc>
                <a:spcPct val="150000"/>
              </a:lnSpc>
            </a:pPr>
            <a:r>
              <a:rPr lang="en-IN">
                <a:latin typeface="Times New Roman"/>
                <a:cs typeface="Times New Roman"/>
              </a:rPr>
              <a:t>References</a:t>
            </a:r>
          </a:p>
        </p:txBody>
      </p:sp>
    </p:spTree>
    <p:extLst>
      <p:ext uri="{BB962C8B-B14F-4D97-AF65-F5344CB8AC3E}">
        <p14:creationId xmlns:p14="http://schemas.microsoft.com/office/powerpoint/2010/main" val="302727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Title 10">
            <a:extLst>
              <a:ext uri="{FF2B5EF4-FFF2-40B4-BE49-F238E27FC236}">
                <a16:creationId xmlns:a16="http://schemas.microsoft.com/office/drawing/2014/main" id="{F88A5356-4DCC-4629-F2BE-68691D44A2CA}"/>
              </a:ext>
            </a:extLst>
          </p:cNvPr>
          <p:cNvSpPr>
            <a:spLocks noGrp="1"/>
          </p:cNvSpPr>
          <p:nvPr>
            <p:ph type="title"/>
          </p:nvPr>
        </p:nvSpPr>
        <p:spPr>
          <a:xfrm>
            <a:off x="838200" y="365126"/>
            <a:ext cx="10515600" cy="907836"/>
          </a:xfrm>
        </p:spPr>
        <p:txBody>
          <a:bodyPr/>
          <a:lstStyle/>
          <a:p>
            <a:r>
              <a:rPr lang="en-US" u="sng">
                <a:solidFill>
                  <a:srgbClr val="0070C0"/>
                </a:solidFill>
                <a:latin typeface="Times New Roman" panose="02020603050405020304" pitchFamily="18" charset="0"/>
                <a:cs typeface="Times New Roman" panose="02020603050405020304" pitchFamily="18" charset="0"/>
              </a:rPr>
              <a:t>Introduction</a:t>
            </a:r>
            <a:endParaRPr lang="en-IN" u="sng">
              <a:solidFill>
                <a:srgbClr val="0070C0"/>
              </a:solidFill>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F8E41DDA-0270-404D-0BBA-3199FEA84860}"/>
              </a:ext>
            </a:extLst>
          </p:cNvPr>
          <p:cNvSpPr>
            <a:spLocks noGrp="1"/>
          </p:cNvSpPr>
          <p:nvPr>
            <p:ph idx="1"/>
          </p:nvPr>
        </p:nvSpPr>
        <p:spPr>
          <a:xfrm>
            <a:off x="838200" y="1088572"/>
            <a:ext cx="10515600" cy="5513196"/>
          </a:xfrm>
        </p:spPr>
        <p:txBody>
          <a:bodyPr>
            <a:normAutofit/>
          </a:bodyPr>
          <a:lstStyle/>
          <a:p>
            <a:pPr algn="just">
              <a:lnSpc>
                <a:spcPct val="150000"/>
              </a:lnSpc>
            </a:pPr>
            <a:r>
              <a:rPr lang="en-US" sz="1800">
                <a:latin typeface="Times New Roman" panose="02020603050405020304" pitchFamily="18" charset="0"/>
                <a:cs typeface="Times New Roman" panose="02020603050405020304" pitchFamily="18" charset="0"/>
              </a:rPr>
              <a:t>Neuronal electrical activity of the brain can be visualized using </a:t>
            </a:r>
            <a:r>
              <a:rPr lang="en-US" sz="1800">
                <a:solidFill>
                  <a:srgbClr val="0070C0"/>
                </a:solidFill>
                <a:latin typeface="Times New Roman" panose="02020603050405020304" pitchFamily="18" charset="0"/>
                <a:cs typeface="Times New Roman" panose="02020603050405020304" pitchFamily="18" charset="0"/>
              </a:rPr>
              <a:t>Electroencephalogram (EEG)</a:t>
            </a:r>
            <a:r>
              <a:rPr lang="en-US" sz="1800">
                <a:latin typeface="Times New Roman" panose="02020603050405020304" pitchFamily="18" charset="0"/>
                <a:cs typeface="Times New Roman" panose="02020603050405020304" pitchFamily="18" charset="0"/>
              </a:rPr>
              <a:t> to inspect and analyze the functional activity of healthy subjects and patients with neurological disorders.</a:t>
            </a:r>
          </a:p>
          <a:p>
            <a:pPr algn="just">
              <a:lnSpc>
                <a:spcPct val="150000"/>
              </a:lnSpc>
            </a:pPr>
            <a:r>
              <a:rPr lang="en-US" sz="1800">
                <a:solidFill>
                  <a:srgbClr val="0070C0"/>
                </a:solidFill>
                <a:latin typeface="Times New Roman" panose="02020603050405020304" pitchFamily="18" charset="0"/>
                <a:cs typeface="Times New Roman" panose="02020603050405020304" pitchFamily="18" charset="0"/>
              </a:rPr>
              <a:t>The Kepler Mapping Algorithm </a:t>
            </a:r>
            <a:r>
              <a:rPr lang="en-US" sz="1800">
                <a:latin typeface="Times New Roman" panose="02020603050405020304" pitchFamily="18" charset="0"/>
                <a:cs typeface="Times New Roman" panose="02020603050405020304" pitchFamily="18" charset="0"/>
              </a:rPr>
              <a:t>is a method used in data science to efficiently and accurately map high-dimensional data onto a lower-dimensional space while preserving its intrinsic structure and relationships. It's particularly useful for tasks like visualization and dimensionality reduction.</a:t>
            </a:r>
          </a:p>
          <a:p>
            <a:pPr algn="just">
              <a:lnSpc>
                <a:spcPct val="150000"/>
              </a:lnSpc>
            </a:pPr>
            <a:r>
              <a:rPr lang="en-US" sz="1800">
                <a:solidFill>
                  <a:srgbClr val="0070C0"/>
                </a:solidFill>
                <a:latin typeface="Times New Roman" panose="02020603050405020304" pitchFamily="18" charset="0"/>
                <a:cs typeface="Times New Roman" panose="02020603050405020304" pitchFamily="18" charset="0"/>
              </a:rPr>
              <a:t>Feature extraction </a:t>
            </a:r>
            <a:r>
              <a:rPr lang="en-US" sz="1800">
                <a:latin typeface="Times New Roman" panose="02020603050405020304" pitchFamily="18" charset="0"/>
                <a:cs typeface="Times New Roman" panose="02020603050405020304" pitchFamily="18" charset="0"/>
              </a:rPr>
              <a:t>methods like adjacency matrix, covariance matrix, and correlation matrix are commonly applied to EEG data to capture relationships between electrodes and identify patterns of connectivity or similarity among brain regions. These matrices condense complex EEG signals into structured representations, facilitating analysis and interpretation of brain activity in research and clinical applications.</a:t>
            </a:r>
          </a:p>
          <a:p>
            <a:pPr algn="just">
              <a:lnSpc>
                <a:spcPct val="150000"/>
              </a:lnSpc>
            </a:pPr>
            <a:r>
              <a:rPr lang="en-US" sz="1800">
                <a:solidFill>
                  <a:srgbClr val="0070C0"/>
                </a:solidFill>
                <a:latin typeface="Times New Roman" panose="02020603050405020304" pitchFamily="18" charset="0"/>
                <a:cs typeface="Times New Roman" panose="02020603050405020304" pitchFamily="18" charset="0"/>
              </a:rPr>
              <a:t>Schizophrenia dataset </a:t>
            </a:r>
            <a:r>
              <a:rPr lang="en-US" sz="1800">
                <a:latin typeface="Times New Roman" panose="02020603050405020304" pitchFamily="18" charset="0"/>
                <a:cs typeface="Times New Roman" panose="02020603050405020304" pitchFamily="18" charset="0"/>
              </a:rPr>
              <a:t>in EEG format provides valuable insights into the neural dynamics of individuals affected by the disorder, offering a window into the aberrant brain activity and potential biomarkers associated with schizophrenia.</a:t>
            </a:r>
          </a:p>
          <a:p>
            <a:pPr algn="just">
              <a:lnSpc>
                <a:spcPct val="150000"/>
              </a:lnSpc>
            </a:pPr>
            <a:endParaRPr lang="en-US" sz="1800">
              <a:latin typeface="Times New Roman" panose="02020603050405020304" pitchFamily="18" charset="0"/>
              <a:cs typeface="Times New Roman" panose="02020603050405020304" pitchFamily="18" charset="0"/>
            </a:endParaRPr>
          </a:p>
          <a:p>
            <a:pPr algn="just">
              <a:lnSpc>
                <a:spcPct val="150000"/>
              </a:lnSpc>
            </a:pPr>
            <a:endParaRPr lang="en-US" sz="1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62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Title 10">
            <a:extLst>
              <a:ext uri="{FF2B5EF4-FFF2-40B4-BE49-F238E27FC236}">
                <a16:creationId xmlns:a16="http://schemas.microsoft.com/office/drawing/2014/main" id="{F88A5356-4DCC-4629-F2BE-68691D44A2CA}"/>
              </a:ext>
            </a:extLst>
          </p:cNvPr>
          <p:cNvSpPr>
            <a:spLocks noGrp="1"/>
          </p:cNvSpPr>
          <p:nvPr>
            <p:ph type="title"/>
          </p:nvPr>
        </p:nvSpPr>
        <p:spPr>
          <a:xfrm>
            <a:off x="3537856" y="167158"/>
            <a:ext cx="7815943" cy="1325563"/>
          </a:xfrm>
        </p:spPr>
        <p:txBody>
          <a:bodyPr/>
          <a:lstStyle/>
          <a:p>
            <a:r>
              <a:rPr lang="en-US" u="sng">
                <a:solidFill>
                  <a:srgbClr val="0070C0"/>
                </a:solidFill>
                <a:latin typeface="Times New Roman" panose="02020603050405020304" pitchFamily="18" charset="0"/>
                <a:cs typeface="Times New Roman" panose="02020603050405020304" pitchFamily="18" charset="0"/>
              </a:rPr>
              <a:t>Proposed Methods</a:t>
            </a:r>
            <a:endParaRPr lang="en-IN" u="sng">
              <a:solidFill>
                <a:srgbClr val="0070C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74489F3-C75A-E54E-0DA3-4262B03E9379}"/>
              </a:ext>
            </a:extLst>
          </p:cNvPr>
          <p:cNvSpPr/>
          <p:nvPr/>
        </p:nvSpPr>
        <p:spPr>
          <a:xfrm>
            <a:off x="6133707" y="5065951"/>
            <a:ext cx="2009848" cy="27337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5">
            <a:extLst>
              <a:ext uri="{FF2B5EF4-FFF2-40B4-BE49-F238E27FC236}">
                <a16:creationId xmlns:a16="http://schemas.microsoft.com/office/drawing/2014/main" id="{6DEF99FD-8FD3-0A37-F510-71FC51644126}"/>
              </a:ext>
            </a:extLst>
          </p:cNvPr>
          <p:cNvSpPr>
            <a:spLocks noGrp="1"/>
          </p:cNvSpPr>
          <p:nvPr>
            <p:ph idx="1"/>
          </p:nvPr>
        </p:nvSpPr>
        <p:spPr>
          <a:xfrm>
            <a:off x="838200" y="1286189"/>
            <a:ext cx="10515600" cy="546052"/>
          </a:xfrm>
        </p:spPr>
        <p:txBody>
          <a:bodyPr/>
          <a:lstStyle/>
          <a:p>
            <a:pPr marL="0" indent="0">
              <a:buNone/>
            </a:pPr>
            <a:r>
              <a:rPr lang="en-US" u="sng">
                <a:latin typeface="Times New Roman" panose="02020603050405020304" pitchFamily="18" charset="0"/>
                <a:cs typeface="Times New Roman" panose="02020603050405020304" pitchFamily="18" charset="0"/>
              </a:rPr>
              <a:t>Mapper</a:t>
            </a:r>
            <a:endParaRPr lang="en-IN" u="sng">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B094AA5-4286-D9A8-164C-75A48B43C69E}"/>
              </a:ext>
            </a:extLst>
          </p:cNvPr>
          <p:cNvSpPr txBox="1"/>
          <p:nvPr/>
        </p:nvSpPr>
        <p:spPr>
          <a:xfrm>
            <a:off x="380798" y="1969477"/>
            <a:ext cx="5954688" cy="4197559"/>
          </a:xfrm>
          <a:prstGeom prst="rect">
            <a:avLst/>
          </a:prstGeom>
          <a:noFill/>
        </p:spPr>
        <p:txBody>
          <a:bodyPr wrap="square" rtlCol="0">
            <a:spAutoFit/>
          </a:bodyPr>
          <a:lstStyle/>
          <a:p>
            <a:pPr>
              <a:lnSpc>
                <a:spcPct val="150000"/>
              </a:lnSpc>
            </a:pPr>
            <a:r>
              <a:rPr lang="en-US" b="0" i="0" dirty="0">
                <a:solidFill>
                  <a:srgbClr val="0070C0"/>
                </a:solidFill>
                <a:effectLst/>
                <a:latin typeface="Times New Roman"/>
                <a:cs typeface="Times New Roman"/>
              </a:rPr>
              <a:t>Mapper</a:t>
            </a:r>
            <a:r>
              <a:rPr lang="en-US" b="0" i="0" dirty="0">
                <a:solidFill>
                  <a:srgbClr val="000000"/>
                </a:solidFill>
                <a:effectLst/>
                <a:latin typeface="Times New Roman"/>
                <a:cs typeface="Times New Roman"/>
              </a:rPr>
              <a:t> is way to construct a graph (or simplicial complex) from data in a way that reveals the some of the topological features of the space. mapper is able to estimate important connectivity aspects of the underlying space of the data so that it can be explored in a visual format. This is an unsupervised method of generating a visual representation of the data.</a:t>
            </a:r>
          </a:p>
          <a:p>
            <a:pPr>
              <a:lnSpc>
                <a:spcPct val="150000"/>
              </a:lnSpc>
            </a:pPr>
            <a:r>
              <a:rPr lang="en-US" b="0" i="0">
                <a:solidFill>
                  <a:srgbClr val="000000"/>
                </a:solidFill>
                <a:effectLst/>
                <a:latin typeface="Times New Roman"/>
                <a:cs typeface="Times New Roman"/>
              </a:rPr>
              <a:t>the Mapper algorithm works by performing a local clustering guided by a projection function. </a:t>
            </a:r>
          </a:p>
          <a:p>
            <a:pPr>
              <a:lnSpc>
                <a:spcPct val="150000"/>
              </a:lnSpc>
            </a:pPr>
            <a:endParaRPr lang="en-US" b="0" i="0">
              <a:solidFill>
                <a:srgbClr val="000000"/>
              </a:solidFill>
              <a:effectLst/>
              <a:latin typeface="Times New Roman"/>
              <a:cs typeface="Times New Roman"/>
            </a:endParaRPr>
          </a:p>
          <a:p>
            <a:pPr>
              <a:lnSpc>
                <a:spcPct val="150000"/>
              </a:lnSpc>
            </a:pPr>
            <a:endParaRPr lang="en-IN">
              <a:latin typeface="Times New Roman"/>
              <a:cs typeface="Times New Roman"/>
            </a:endParaRPr>
          </a:p>
        </p:txBody>
      </p:sp>
      <p:pic>
        <p:nvPicPr>
          <p:cNvPr id="18" name="Picture 17" descr="A diagram of a diagram of a diagram&#10;&#10;Description automatically generated with medium confidence">
            <a:extLst>
              <a:ext uri="{FF2B5EF4-FFF2-40B4-BE49-F238E27FC236}">
                <a16:creationId xmlns:a16="http://schemas.microsoft.com/office/drawing/2014/main" id="{7F1B8552-1D1B-F453-24C3-6E180D24B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815" y="1483079"/>
            <a:ext cx="4600645" cy="4103941"/>
          </a:xfrm>
          <a:prstGeom prst="rect">
            <a:avLst/>
          </a:prstGeom>
        </p:spPr>
      </p:pic>
      <p:sp>
        <p:nvSpPr>
          <p:cNvPr id="2" name="TextBox 1">
            <a:extLst>
              <a:ext uri="{FF2B5EF4-FFF2-40B4-BE49-F238E27FC236}">
                <a16:creationId xmlns:a16="http://schemas.microsoft.com/office/drawing/2014/main" id="{8DC96DA6-5C52-263B-F303-AA8C9122263B}"/>
              </a:ext>
            </a:extLst>
          </p:cNvPr>
          <p:cNvSpPr txBox="1"/>
          <p:nvPr/>
        </p:nvSpPr>
        <p:spPr>
          <a:xfrm>
            <a:off x="7429500" y="5659693"/>
            <a:ext cx="43507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Calibri"/>
              </a:rPr>
              <a:t>Fig 1:</a:t>
            </a:r>
            <a:r>
              <a:rPr lang="en-US">
                <a:latin typeface="Times New Roman"/>
                <a:cs typeface="Calibri"/>
              </a:rPr>
              <a:t>steps</a:t>
            </a:r>
            <a:r>
              <a:rPr lang="en-US" dirty="0">
                <a:latin typeface="Times New Roman"/>
                <a:cs typeface="Calibri"/>
              </a:rPr>
              <a:t> </a:t>
            </a:r>
            <a:r>
              <a:rPr lang="en-US">
                <a:latin typeface="Times New Roman"/>
                <a:cs typeface="Calibri"/>
              </a:rPr>
              <a:t>of </a:t>
            </a:r>
            <a:r>
              <a:rPr lang="en-US" dirty="0">
                <a:latin typeface="Times New Roman"/>
                <a:cs typeface="Calibri"/>
              </a:rPr>
              <a:t>mapper algorithm implementation</a:t>
            </a:r>
          </a:p>
        </p:txBody>
      </p:sp>
    </p:spTree>
    <p:extLst>
      <p:ext uri="{BB962C8B-B14F-4D97-AF65-F5344CB8AC3E}">
        <p14:creationId xmlns:p14="http://schemas.microsoft.com/office/powerpoint/2010/main" val="351872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Title 10">
            <a:extLst>
              <a:ext uri="{FF2B5EF4-FFF2-40B4-BE49-F238E27FC236}">
                <a16:creationId xmlns:a16="http://schemas.microsoft.com/office/drawing/2014/main" id="{F88A5356-4DCC-4629-F2BE-68691D44A2CA}"/>
              </a:ext>
            </a:extLst>
          </p:cNvPr>
          <p:cNvSpPr>
            <a:spLocks noGrp="1"/>
          </p:cNvSpPr>
          <p:nvPr>
            <p:ph type="title"/>
          </p:nvPr>
        </p:nvSpPr>
        <p:spPr>
          <a:xfrm>
            <a:off x="1530622" y="290342"/>
            <a:ext cx="8723722" cy="736356"/>
          </a:xfrm>
        </p:spPr>
        <p:txBody>
          <a:bodyPr>
            <a:normAutofit/>
          </a:bodyPr>
          <a:lstStyle/>
          <a:p>
            <a:r>
              <a:rPr lang="en-IN" u="sng">
                <a:solidFill>
                  <a:srgbClr val="0070C0"/>
                </a:solidFill>
                <a:latin typeface="Times New Roman" panose="02020603050405020304" pitchFamily="18" charset="0"/>
                <a:cs typeface="Times New Roman" panose="02020603050405020304" pitchFamily="18" charset="0"/>
              </a:rPr>
              <a:t>Implementation of Mapper Algorithm</a:t>
            </a:r>
          </a:p>
        </p:txBody>
      </p:sp>
      <p:sp>
        <p:nvSpPr>
          <p:cNvPr id="3" name="Rectangle 2">
            <a:extLst>
              <a:ext uri="{FF2B5EF4-FFF2-40B4-BE49-F238E27FC236}">
                <a16:creationId xmlns:a16="http://schemas.microsoft.com/office/drawing/2014/main" id="{674489F3-C75A-E54E-0DA3-4262B03E9379}"/>
              </a:ext>
            </a:extLst>
          </p:cNvPr>
          <p:cNvSpPr/>
          <p:nvPr/>
        </p:nvSpPr>
        <p:spPr>
          <a:xfrm>
            <a:off x="6133707" y="5065951"/>
            <a:ext cx="2009848" cy="27337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4FB6252-5404-AD4D-48E9-D02A508DCAFD}"/>
              </a:ext>
            </a:extLst>
          </p:cNvPr>
          <p:cNvSpPr txBox="1"/>
          <p:nvPr/>
        </p:nvSpPr>
        <p:spPr>
          <a:xfrm>
            <a:off x="508404" y="1125603"/>
            <a:ext cx="11171968" cy="1138773"/>
          </a:xfrm>
          <a:prstGeom prst="rect">
            <a:avLst/>
          </a:prstGeom>
          <a:noFill/>
        </p:spPr>
        <p:txBody>
          <a:bodyPr wrap="square" lIns="91440" tIns="45720" rIns="91440" bIns="45720" rtlCol="0" anchor="t">
            <a:spAutoFit/>
          </a:bodyPr>
          <a:lstStyle/>
          <a:p>
            <a:pPr marL="0" indent="0">
              <a:buNone/>
            </a:pPr>
            <a:r>
              <a:rPr lang="en-US" sz="1400">
                <a:solidFill>
                  <a:srgbClr val="0070C0"/>
                </a:solidFill>
                <a:latin typeface="Times New Roman"/>
                <a:cs typeface="Times New Roman"/>
              </a:rPr>
              <a:t>&gt;</a:t>
            </a:r>
            <a:r>
              <a:rPr lang="en-US">
                <a:solidFill>
                  <a:srgbClr val="0070C0"/>
                </a:solidFill>
                <a:latin typeface="Times New Roman"/>
                <a:cs typeface="Times New Roman"/>
              </a:rPr>
              <a:t>Dimensionality Reduction </a:t>
            </a:r>
            <a:r>
              <a:rPr lang="en-US">
                <a:latin typeface="Times New Roman"/>
                <a:cs typeface="Times New Roman"/>
              </a:rPr>
              <a:t>is the process of reducing the number of features or variables in a dataset while preserving as much relevant information as possible.</a:t>
            </a:r>
          </a:p>
          <a:p>
            <a:pPr marL="0" indent="0">
              <a:buNone/>
            </a:pPr>
            <a:endParaRPr lang="en-US">
              <a:latin typeface="Times New Roman"/>
              <a:cs typeface="Times New Roman"/>
            </a:endParaRPr>
          </a:p>
          <a:p>
            <a:pPr marL="0" indent="0" algn="just">
              <a:buNone/>
            </a:pPr>
            <a:endParaRPr lang="en-IN" sz="1400" i="1">
              <a:latin typeface="Times New Roman"/>
              <a:cs typeface="Times New Roman"/>
            </a:endParaRPr>
          </a:p>
        </p:txBody>
      </p:sp>
      <p:sp>
        <p:nvSpPr>
          <p:cNvPr id="5" name="Content Placeholder 4">
            <a:extLst>
              <a:ext uri="{FF2B5EF4-FFF2-40B4-BE49-F238E27FC236}">
                <a16:creationId xmlns:a16="http://schemas.microsoft.com/office/drawing/2014/main" id="{09FC3EDA-DAE4-CD2A-CB56-3F37F5733531}"/>
              </a:ext>
            </a:extLst>
          </p:cNvPr>
          <p:cNvSpPr>
            <a:spLocks noGrp="1"/>
          </p:cNvSpPr>
          <p:nvPr>
            <p:ph idx="1"/>
          </p:nvPr>
        </p:nvSpPr>
        <p:spPr>
          <a:xfrm>
            <a:off x="508404" y="2272408"/>
            <a:ext cx="5239622" cy="4417112"/>
          </a:xfrm>
        </p:spPr>
        <p:txBody>
          <a:bodyPr vert="horz" lIns="91440" tIns="45720" rIns="91440" bIns="45720" rtlCol="0" anchor="t">
            <a:normAutofit/>
          </a:bodyPr>
          <a:lstStyle/>
          <a:p>
            <a:pPr marL="0" indent="0">
              <a:buNone/>
            </a:pPr>
            <a:r>
              <a:rPr lang="en-US" sz="1800" u="sng">
                <a:latin typeface="Times New Roman"/>
                <a:cs typeface="Times New Roman"/>
              </a:rPr>
              <a:t>UMAP</a:t>
            </a:r>
            <a:r>
              <a:rPr lang="en-US" sz="1800">
                <a:latin typeface="Times New Roman"/>
                <a:cs typeface="Times New Roman"/>
              </a:rPr>
              <a:t> (Uniform Manifold Approximation and Projection) is a dimensionality reduction technique that uses manifold learning principles to map high-dimensional data into a lower-dimensional space, such as 2D or 3D. </a:t>
            </a:r>
            <a:endParaRPr lang="en-US">
              <a:latin typeface="Times New Roman"/>
              <a:cs typeface="Times New Roman"/>
            </a:endParaRPr>
          </a:p>
          <a:p>
            <a:pPr marL="0" indent="0">
              <a:buNone/>
            </a:pPr>
            <a:r>
              <a:rPr lang="en-US" sz="1800">
                <a:latin typeface="Times New Roman"/>
                <a:cs typeface="Times New Roman"/>
              </a:rPr>
              <a:t>UMAP is based on the concept of constructing a fuzzy topological representation of the high-dimensional data and then optimizing the low-dimensional representation to be as close as possible to this fuzzy topological structure.</a:t>
            </a:r>
          </a:p>
          <a:p>
            <a:pPr marL="0" indent="0">
              <a:buNone/>
            </a:pPr>
            <a:r>
              <a:rPr lang="en-US" sz="1800" u="sng">
                <a:latin typeface="Times New Roman"/>
                <a:cs typeface="Times New Roman"/>
              </a:rPr>
              <a:t>Fuzzy Topological </a:t>
            </a:r>
            <a:r>
              <a:rPr lang="en-US" sz="1800" u="sng" err="1">
                <a:latin typeface="Times New Roman"/>
                <a:cs typeface="Times New Roman"/>
              </a:rPr>
              <a:t>Structure:</a:t>
            </a:r>
            <a:r>
              <a:rPr lang="en-US" sz="1800" err="1">
                <a:latin typeface="Times New Roman"/>
                <a:cs typeface="Times New Roman"/>
              </a:rPr>
              <a:t>UMAP</a:t>
            </a:r>
            <a:r>
              <a:rPr lang="en-US" sz="1800">
                <a:latin typeface="Times New Roman"/>
                <a:cs typeface="Times New Roman"/>
              </a:rPr>
              <a:t> calculates a fuzzy topological representation of the data by modeling the local and global structure of the high-dimensional graph. It achieves this by optimizing a low-dimensional embedding that preserves the local neighborhood structure of the data.</a:t>
            </a:r>
          </a:p>
        </p:txBody>
      </p:sp>
      <p:pic>
        <p:nvPicPr>
          <p:cNvPr id="10" name="Picture 9" descr="A close-up of a map&#10;&#10;Description automatically generated">
            <a:extLst>
              <a:ext uri="{FF2B5EF4-FFF2-40B4-BE49-F238E27FC236}">
                <a16:creationId xmlns:a16="http://schemas.microsoft.com/office/drawing/2014/main" id="{B9C93DEF-5FD7-6224-F26F-ABA47AB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282" y="1974061"/>
            <a:ext cx="6255254" cy="4065550"/>
          </a:xfrm>
          <a:prstGeom prst="rect">
            <a:avLst/>
          </a:prstGeom>
        </p:spPr>
      </p:pic>
      <p:sp>
        <p:nvSpPr>
          <p:cNvPr id="2" name="TextBox 1">
            <a:extLst>
              <a:ext uri="{FF2B5EF4-FFF2-40B4-BE49-F238E27FC236}">
                <a16:creationId xmlns:a16="http://schemas.microsoft.com/office/drawing/2014/main" id="{C189836E-7102-6DA6-B8BB-F59414A6004A}"/>
              </a:ext>
            </a:extLst>
          </p:cNvPr>
          <p:cNvSpPr txBox="1"/>
          <p:nvPr/>
        </p:nvSpPr>
        <p:spPr>
          <a:xfrm>
            <a:off x="5807177" y="6175887"/>
            <a:ext cx="608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Calibri"/>
              </a:rPr>
              <a:t>Fig 2:Visual representation of </a:t>
            </a:r>
            <a:r>
              <a:rPr lang="en-US" dirty="0" err="1">
                <a:latin typeface="Times New Roman"/>
                <a:cs typeface="Calibri"/>
              </a:rPr>
              <a:t>Umap</a:t>
            </a:r>
            <a:r>
              <a:rPr lang="en-US" dirty="0">
                <a:latin typeface="Times New Roman"/>
                <a:cs typeface="Calibri"/>
              </a:rPr>
              <a:t> Dimensionality Reduction</a:t>
            </a:r>
            <a:endParaRPr lang="en-US" dirty="0">
              <a:latin typeface="Times New Roman"/>
              <a:cs typeface="Times New Roman"/>
            </a:endParaRPr>
          </a:p>
        </p:txBody>
      </p:sp>
    </p:spTree>
    <p:extLst>
      <p:ext uri="{BB962C8B-B14F-4D97-AF65-F5344CB8AC3E}">
        <p14:creationId xmlns:p14="http://schemas.microsoft.com/office/powerpoint/2010/main" val="83414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Title 10">
            <a:extLst>
              <a:ext uri="{FF2B5EF4-FFF2-40B4-BE49-F238E27FC236}">
                <a16:creationId xmlns:a16="http://schemas.microsoft.com/office/drawing/2014/main" id="{A995ECAE-5EB3-5F4E-AACA-F809FD978D57}"/>
              </a:ext>
            </a:extLst>
          </p:cNvPr>
          <p:cNvSpPr>
            <a:spLocks noGrp="1"/>
          </p:cNvSpPr>
          <p:nvPr>
            <p:ph type="title"/>
          </p:nvPr>
        </p:nvSpPr>
        <p:spPr>
          <a:xfrm>
            <a:off x="2106385" y="208357"/>
            <a:ext cx="7979229" cy="673571"/>
          </a:xfrm>
        </p:spPr>
        <p:txBody>
          <a:bodyPr>
            <a:normAutofit fontScale="90000"/>
          </a:bodyPr>
          <a:lstStyle/>
          <a:p>
            <a:r>
              <a:rPr lang="en-IN" u="sng">
                <a:solidFill>
                  <a:srgbClr val="0070C0"/>
                </a:solidFill>
                <a:latin typeface="Times New Roman" panose="02020603050405020304" pitchFamily="18" charset="0"/>
                <a:cs typeface="Times New Roman" panose="02020603050405020304" pitchFamily="18" charset="0"/>
              </a:rPr>
              <a:t>Implementation of Mapper Algorithm</a:t>
            </a:r>
          </a:p>
        </p:txBody>
      </p:sp>
      <p:sp>
        <p:nvSpPr>
          <p:cNvPr id="3" name="TextBox 2">
            <a:extLst>
              <a:ext uri="{FF2B5EF4-FFF2-40B4-BE49-F238E27FC236}">
                <a16:creationId xmlns:a16="http://schemas.microsoft.com/office/drawing/2014/main" id="{4312B3E3-20D2-2FF1-A428-FF1F6F349EE0}"/>
              </a:ext>
            </a:extLst>
          </p:cNvPr>
          <p:cNvSpPr txBox="1"/>
          <p:nvPr/>
        </p:nvSpPr>
        <p:spPr>
          <a:xfrm>
            <a:off x="615042" y="1325354"/>
            <a:ext cx="10961913" cy="128907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a:solidFill>
                  <a:srgbClr val="00B0F0"/>
                </a:solidFill>
                <a:latin typeface="Times New Roman"/>
                <a:cs typeface="Times New Roman"/>
              </a:rPr>
              <a:t>A clustering algorithm </a:t>
            </a:r>
            <a:r>
              <a:rPr lang="en-US">
                <a:latin typeface="Times New Roman"/>
                <a:cs typeface="Times New Roman"/>
              </a:rPr>
              <a:t>is a technique used to partition a dataset into groups, or clusters, where data points within the same cluster are more similar to each other than to those in other clusters. Density-based clustering is a method that identifies clusters based on regions of high data density.</a:t>
            </a:r>
          </a:p>
        </p:txBody>
      </p:sp>
      <p:sp>
        <p:nvSpPr>
          <p:cNvPr id="9" name="TextBox 8">
            <a:extLst>
              <a:ext uri="{FF2B5EF4-FFF2-40B4-BE49-F238E27FC236}">
                <a16:creationId xmlns:a16="http://schemas.microsoft.com/office/drawing/2014/main" id="{6B6766D6-F419-A91D-B334-CD9ECFB7B907}"/>
              </a:ext>
            </a:extLst>
          </p:cNvPr>
          <p:cNvSpPr txBox="1"/>
          <p:nvPr/>
        </p:nvSpPr>
        <p:spPr>
          <a:xfrm>
            <a:off x="500744" y="3057851"/>
            <a:ext cx="10961913" cy="295106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a:latin typeface="Times New Roman"/>
                <a:ea typeface="Cambria Math" panose="02040503050406030204" pitchFamily="18" charset="0"/>
                <a:cs typeface="Times New Roman"/>
              </a:rPr>
              <a:t>Clusters are dense regions in the data space, separated by regions of the lower density of points. The DBSCAN algorithm is based on this intuitive notion of “clusters” and “noise”. The key idea is that for each point of a cluster, the neighborhood of a given radius has to contain at least a minimum number of points.</a:t>
            </a:r>
          </a:p>
          <a:p>
            <a:pPr marL="285750" indent="-285750" algn="just">
              <a:lnSpc>
                <a:spcPct val="150000"/>
              </a:lnSpc>
              <a:buFont typeface="Wingdings" panose="05000000000000000000" pitchFamily="2" charset="2"/>
              <a:buChar char="Ø"/>
            </a:pPr>
            <a:r>
              <a:rPr lang="en-US">
                <a:latin typeface="Times New Roman"/>
                <a:ea typeface="Cambria Math" panose="02040503050406030204" pitchFamily="18" charset="0"/>
                <a:cs typeface="Times New Roman"/>
              </a:rPr>
              <a:t>Parameters Required For DBSCAN Algorithm:</a:t>
            </a:r>
          </a:p>
          <a:p>
            <a:pPr marL="285750" indent="-285750" algn="just">
              <a:lnSpc>
                <a:spcPct val="150000"/>
              </a:lnSpc>
              <a:buFont typeface="Wingdings" panose="05000000000000000000" pitchFamily="2" charset="2"/>
              <a:buChar char="Ø"/>
            </a:pPr>
            <a:r>
              <a:rPr lang="en-US">
                <a:latin typeface="Times New Roman"/>
                <a:ea typeface="Cambria Math" panose="02040503050406030204" pitchFamily="18" charset="0"/>
                <a:cs typeface="Times New Roman"/>
              </a:rPr>
              <a:t>1)eps: It defines the neighborhood around a data point i.e. if the distance between two points is lower or equal to ‘eps’ then they are considered neighbors.</a:t>
            </a:r>
          </a:p>
          <a:p>
            <a:pPr marL="285750" indent="-285750" algn="just">
              <a:lnSpc>
                <a:spcPct val="150000"/>
              </a:lnSpc>
              <a:buFont typeface="Wingdings" panose="05000000000000000000" pitchFamily="2" charset="2"/>
              <a:buChar char="Ø"/>
            </a:pPr>
            <a:r>
              <a:rPr lang="en-US">
                <a:latin typeface="Times New Roman"/>
                <a:ea typeface="Cambria Math" panose="02040503050406030204" pitchFamily="18" charset="0"/>
                <a:cs typeface="Times New Roman"/>
              </a:rPr>
              <a:t>2)</a:t>
            </a:r>
            <a:r>
              <a:rPr lang="en-US" err="1">
                <a:latin typeface="Times New Roman"/>
                <a:ea typeface="Cambria Math" panose="02040503050406030204" pitchFamily="18" charset="0"/>
                <a:cs typeface="Times New Roman"/>
              </a:rPr>
              <a:t>MinPts</a:t>
            </a:r>
            <a:r>
              <a:rPr lang="en-US">
                <a:latin typeface="Times New Roman"/>
                <a:ea typeface="Cambria Math" panose="02040503050406030204" pitchFamily="18" charset="0"/>
                <a:cs typeface="Times New Roman"/>
              </a:rPr>
              <a:t>: Minimum number of neighbors (data points) within eps radius.</a:t>
            </a:r>
          </a:p>
        </p:txBody>
      </p:sp>
    </p:spTree>
    <p:extLst>
      <p:ext uri="{BB962C8B-B14F-4D97-AF65-F5344CB8AC3E}">
        <p14:creationId xmlns:p14="http://schemas.microsoft.com/office/powerpoint/2010/main" val="269432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Content Placeholder 5">
            <a:extLst>
              <a:ext uri="{FF2B5EF4-FFF2-40B4-BE49-F238E27FC236}">
                <a16:creationId xmlns:a16="http://schemas.microsoft.com/office/drawing/2014/main" id="{1FE6BC2C-CAC5-1037-9566-8E32A75818EA}"/>
              </a:ext>
            </a:extLst>
          </p:cNvPr>
          <p:cNvSpPr txBox="1">
            <a:spLocks/>
          </p:cNvSpPr>
          <p:nvPr/>
        </p:nvSpPr>
        <p:spPr>
          <a:xfrm>
            <a:off x="533400" y="299876"/>
            <a:ext cx="10515600" cy="552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a:latin typeface="Times New Roman" panose="02020603050405020304" pitchFamily="18" charset="0"/>
                <a:cs typeface="Times New Roman" panose="02020603050405020304" pitchFamily="18" charset="0"/>
              </a:rPr>
              <a:t>Pseudocode For DBSCAN Clustering Algorithm</a:t>
            </a:r>
            <a:endParaRPr lang="en-IN" u="sng">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19A21A8-8037-CCC5-17EA-9F73C55DBE3C}"/>
              </a:ext>
            </a:extLst>
          </p:cNvPr>
          <p:cNvSpPr txBox="1"/>
          <p:nvPr/>
        </p:nvSpPr>
        <p:spPr>
          <a:xfrm>
            <a:off x="609952" y="1064183"/>
            <a:ext cx="5594905" cy="4613058"/>
          </a:xfrm>
          <a:prstGeom prst="rect">
            <a:avLst/>
          </a:prstGeom>
          <a:noFill/>
        </p:spPr>
        <p:txBody>
          <a:bodyPr wrap="square" rtlCol="0">
            <a:spAutoFit/>
          </a:bodyPr>
          <a:lstStyle/>
          <a:p>
            <a:pPr algn="just">
              <a:lnSpc>
                <a:spcPct val="150000"/>
              </a:lnSpc>
            </a:pPr>
            <a:r>
              <a:rPr lang="en-US">
                <a:latin typeface="Times New Roman" panose="02020603050405020304" pitchFamily="18" charset="0"/>
                <a:cs typeface="Times New Roman" panose="02020603050405020304" pitchFamily="18" charset="0"/>
              </a:rPr>
              <a:t>DBSCAN(dataset, eps, </a:t>
            </a:r>
            <a:r>
              <a:rPr lang="en-US" err="1">
                <a:latin typeface="Times New Roman" panose="02020603050405020304" pitchFamily="18" charset="0"/>
                <a:cs typeface="Times New Roman" panose="02020603050405020304" pitchFamily="18" charset="0"/>
              </a:rPr>
              <a:t>MinPts</a:t>
            </a:r>
            <a:r>
              <a:rPr lang="en-US">
                <a:latin typeface="Times New Roman" panose="02020603050405020304" pitchFamily="18" charset="0"/>
                <a:cs typeface="Times New Roman" panose="02020603050405020304" pitchFamily="18" charset="0"/>
              </a:rPr>
              <a:t>){</a:t>
            </a:r>
          </a:p>
          <a:p>
            <a:pPr algn="just">
              <a:lnSpc>
                <a:spcPct val="150000"/>
              </a:lnSpc>
            </a:pPr>
            <a:r>
              <a:rPr lang="en-US">
                <a:latin typeface="Times New Roman" panose="02020603050405020304" pitchFamily="18" charset="0"/>
                <a:cs typeface="Times New Roman" panose="02020603050405020304" pitchFamily="18" charset="0"/>
              </a:rPr>
              <a:t># cluster index</a:t>
            </a:r>
          </a:p>
          <a:p>
            <a:pPr algn="just">
              <a:lnSpc>
                <a:spcPct val="150000"/>
              </a:lnSpc>
            </a:pPr>
            <a:r>
              <a:rPr lang="en-US">
                <a:latin typeface="Times New Roman" panose="02020603050405020304" pitchFamily="18" charset="0"/>
                <a:cs typeface="Times New Roman" panose="02020603050405020304" pitchFamily="18" charset="0"/>
              </a:rPr>
              <a:t>C = 1</a:t>
            </a:r>
          </a:p>
          <a:p>
            <a:pPr algn="just">
              <a:lnSpc>
                <a:spcPct val="150000"/>
              </a:lnSpc>
            </a:pPr>
            <a:r>
              <a:rPr lang="en-US">
                <a:latin typeface="Times New Roman" panose="02020603050405020304" pitchFamily="18" charset="0"/>
                <a:cs typeface="Times New Roman" panose="02020603050405020304" pitchFamily="18" charset="0"/>
              </a:rPr>
              <a:t>for each unvisited point p in dataset {</a:t>
            </a:r>
          </a:p>
          <a:p>
            <a:pPr algn="just">
              <a:lnSpc>
                <a:spcPct val="150000"/>
              </a:lnSpc>
            </a:pPr>
            <a:r>
              <a:rPr lang="en-US">
                <a:latin typeface="Times New Roman" panose="02020603050405020304" pitchFamily="18" charset="0"/>
                <a:cs typeface="Times New Roman" panose="02020603050405020304" pitchFamily="18" charset="0"/>
              </a:rPr>
              <a:t>        mark p as visited         </a:t>
            </a:r>
          </a:p>
          <a:p>
            <a:pPr algn="just">
              <a:lnSpc>
                <a:spcPct val="150000"/>
              </a:lnSpc>
            </a:pPr>
            <a:r>
              <a:rPr lang="en-US">
                <a:latin typeface="Times New Roman" panose="02020603050405020304" pitchFamily="18" charset="0"/>
                <a:cs typeface="Times New Roman" panose="02020603050405020304" pitchFamily="18" charset="0"/>
              </a:rPr>
              <a:t>        # find neighbors         </a:t>
            </a:r>
          </a:p>
          <a:p>
            <a:pPr algn="just">
              <a:lnSpc>
                <a:spcPct val="150000"/>
              </a:lnSpc>
            </a:pPr>
            <a:r>
              <a:rPr lang="en-US">
                <a:latin typeface="Times New Roman" panose="02020603050405020304" pitchFamily="18" charset="0"/>
                <a:cs typeface="Times New Roman" panose="02020603050405020304" pitchFamily="18" charset="0"/>
              </a:rPr>
              <a:t>        Neighbors N = find the neighboring points of p               </a:t>
            </a:r>
          </a:p>
          <a:p>
            <a:pPr algn="just">
              <a:lnSpc>
                <a:spcPct val="150000"/>
              </a:lnSpc>
            </a:pPr>
            <a:r>
              <a:rPr lang="en-US">
                <a:latin typeface="Times New Roman" panose="02020603050405020304" pitchFamily="18" charset="0"/>
                <a:cs typeface="Times New Roman" panose="02020603050405020304" pitchFamily="18" charset="0"/>
              </a:rPr>
              <a:t>        if  |N|&gt;=</a:t>
            </a:r>
            <a:r>
              <a:rPr lang="en-US" err="1">
                <a:latin typeface="Times New Roman" panose="02020603050405020304" pitchFamily="18" charset="0"/>
                <a:cs typeface="Times New Roman" panose="02020603050405020304" pitchFamily="18" charset="0"/>
              </a:rPr>
              <a:t>MinPts</a:t>
            </a:r>
            <a:r>
              <a:rPr lang="en-US">
                <a:latin typeface="Times New Roman" panose="02020603050405020304" pitchFamily="18" charset="0"/>
                <a:cs typeface="Times New Roman" panose="02020603050405020304" pitchFamily="18" charset="0"/>
              </a:rPr>
              <a:t>:             </a:t>
            </a:r>
          </a:p>
          <a:p>
            <a:pPr algn="just">
              <a:lnSpc>
                <a:spcPct val="150000"/>
              </a:lnSpc>
            </a:pPr>
            <a:r>
              <a:rPr lang="en-US">
                <a:latin typeface="Times New Roman" panose="02020603050405020304" pitchFamily="18" charset="0"/>
                <a:cs typeface="Times New Roman" panose="02020603050405020304" pitchFamily="18" charset="0"/>
              </a:rPr>
              <a:t>              N = N U N'            </a:t>
            </a:r>
          </a:p>
          <a:p>
            <a:pPr algn="just">
              <a:lnSpc>
                <a:spcPct val="150000"/>
              </a:lnSpc>
            </a:pPr>
            <a:r>
              <a:rPr lang="en-US">
                <a:latin typeface="Times New Roman" panose="02020603050405020304" pitchFamily="18" charset="0"/>
                <a:cs typeface="Times New Roman" panose="02020603050405020304" pitchFamily="18" charset="0"/>
              </a:rPr>
              <a:t>              if p' is not a member of any cluster:                 </a:t>
            </a:r>
          </a:p>
          <a:p>
            <a:pPr algn="just">
              <a:lnSpc>
                <a:spcPct val="150000"/>
              </a:lnSpc>
            </a:pPr>
            <a:r>
              <a:rPr lang="en-US">
                <a:latin typeface="Times New Roman" panose="02020603050405020304" pitchFamily="18" charset="0"/>
                <a:cs typeface="Times New Roman" panose="02020603050405020304" pitchFamily="18" charset="0"/>
              </a:rPr>
              <a:t>                    add p' to cluster C }</a:t>
            </a:r>
            <a:endParaRPr lang="en-IN">
              <a:latin typeface="Times New Roman" panose="02020603050405020304" pitchFamily="18" charset="0"/>
              <a:cs typeface="Times New Roman" panose="02020603050405020304" pitchFamily="18" charset="0"/>
            </a:endParaRPr>
          </a:p>
        </p:txBody>
      </p:sp>
      <p:pic>
        <p:nvPicPr>
          <p:cNvPr id="6" name="Picture 5" descr="A diagram of a diagram of a core point&#10;&#10;Description automatically generated">
            <a:extLst>
              <a:ext uri="{FF2B5EF4-FFF2-40B4-BE49-F238E27FC236}">
                <a16:creationId xmlns:a16="http://schemas.microsoft.com/office/drawing/2014/main" id="{F0B2C809-0758-0FF8-D5DB-C9826259C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259" y="1404258"/>
            <a:ext cx="4462740" cy="3973962"/>
          </a:xfrm>
          <a:prstGeom prst="rect">
            <a:avLst/>
          </a:prstGeom>
        </p:spPr>
      </p:pic>
      <p:sp>
        <p:nvSpPr>
          <p:cNvPr id="3" name="TextBox 2">
            <a:extLst>
              <a:ext uri="{FF2B5EF4-FFF2-40B4-BE49-F238E27FC236}">
                <a16:creationId xmlns:a16="http://schemas.microsoft.com/office/drawing/2014/main" id="{9FD510A7-3BF9-A5CF-1C77-65800750B6DC}"/>
              </a:ext>
            </a:extLst>
          </p:cNvPr>
          <p:cNvSpPr txBox="1"/>
          <p:nvPr/>
        </p:nvSpPr>
        <p:spPr>
          <a:xfrm>
            <a:off x="7392629" y="5622822"/>
            <a:ext cx="44982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Fig 3:Classification of points  using eps and </a:t>
            </a:r>
            <a:r>
              <a:rPr lang="en-US" err="1">
                <a:latin typeface="Times New Roman"/>
                <a:cs typeface="Times New Roman"/>
              </a:rPr>
              <a:t>MinPts</a:t>
            </a:r>
            <a:endParaRPr lang="en-US">
              <a:latin typeface="Times New Roman"/>
              <a:cs typeface="Times New Roman"/>
            </a:endParaRPr>
          </a:p>
        </p:txBody>
      </p:sp>
    </p:spTree>
    <p:extLst>
      <p:ext uri="{BB962C8B-B14F-4D97-AF65-F5344CB8AC3E}">
        <p14:creationId xmlns:p14="http://schemas.microsoft.com/office/powerpoint/2010/main" val="146312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Content Placeholder 5">
            <a:extLst>
              <a:ext uri="{FF2B5EF4-FFF2-40B4-BE49-F238E27FC236}">
                <a16:creationId xmlns:a16="http://schemas.microsoft.com/office/drawing/2014/main" id="{1FE6BC2C-CAC5-1037-9566-8E32A75818EA}"/>
              </a:ext>
            </a:extLst>
          </p:cNvPr>
          <p:cNvSpPr txBox="1">
            <a:spLocks/>
          </p:cNvSpPr>
          <p:nvPr/>
        </p:nvSpPr>
        <p:spPr>
          <a:xfrm>
            <a:off x="533400" y="299876"/>
            <a:ext cx="10515600" cy="552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u="sng">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19A21A8-8037-CCC5-17EA-9F73C55DBE3C}"/>
              </a:ext>
            </a:extLst>
          </p:cNvPr>
          <p:cNvSpPr txBox="1"/>
          <p:nvPr/>
        </p:nvSpPr>
        <p:spPr>
          <a:xfrm>
            <a:off x="609954" y="547809"/>
            <a:ext cx="11135732" cy="3366563"/>
          </a:xfrm>
          <a:prstGeom prst="rect">
            <a:avLst/>
          </a:prstGeom>
          <a:noFill/>
        </p:spPr>
        <p:txBody>
          <a:bodyPr wrap="square" rtlCol="0">
            <a:spAutoFit/>
          </a:bodyPr>
          <a:lstStyle/>
          <a:p>
            <a:pPr algn="just">
              <a:lnSpc>
                <a:spcPct val="150000"/>
              </a:lnSpc>
            </a:pPr>
            <a:r>
              <a:rPr lang="en-US">
                <a:solidFill>
                  <a:srgbClr val="00B0F0"/>
                </a:solidFill>
                <a:latin typeface="Times New Roman" panose="02020603050405020304" pitchFamily="18" charset="0"/>
                <a:cs typeface="Times New Roman" panose="02020603050405020304" pitchFamily="18" charset="0"/>
              </a:rPr>
              <a:t>Mapper Algorithm </a:t>
            </a:r>
            <a:r>
              <a:rPr lang="en-US">
                <a:latin typeface="Times New Roman" panose="02020603050405020304" pitchFamily="18" charset="0"/>
                <a:cs typeface="Times New Roman" panose="02020603050405020304" pitchFamily="18" charset="0"/>
              </a:rPr>
              <a:t>is applied manually in the following steps</a:t>
            </a:r>
          </a:p>
          <a:p>
            <a:pPr marL="285750" indent="-285750" algn="just">
              <a:lnSpc>
                <a:spcPct val="150000"/>
              </a:lnSpc>
              <a:buFontTx/>
              <a:buChar char="-"/>
            </a:pPr>
            <a:r>
              <a:rPr lang="en-US">
                <a:latin typeface="Times New Roman" panose="02020603050405020304" pitchFamily="18" charset="0"/>
                <a:cs typeface="Times New Roman" panose="02020603050405020304" pitchFamily="18" charset="0"/>
              </a:rPr>
              <a:t>Combine the UMAP-transformed data and their cluster labels.     </a:t>
            </a:r>
          </a:p>
          <a:p>
            <a:pPr marL="285750" indent="-285750" algn="just">
              <a:lnSpc>
                <a:spcPct val="150000"/>
              </a:lnSpc>
              <a:buFontTx/>
              <a:buChar char="-"/>
            </a:pPr>
            <a:r>
              <a:rPr lang="en-US">
                <a:latin typeface="Times New Roman" panose="02020603050405020304" pitchFamily="18" charset="0"/>
                <a:cs typeface="Times New Roman" panose="02020603050405020304" pitchFamily="18" charset="0"/>
              </a:rPr>
              <a:t>Create a graph representation (Mapper graph) of the data:        </a:t>
            </a:r>
          </a:p>
          <a:p>
            <a:pPr marL="285750" indent="-285750" algn="just">
              <a:lnSpc>
                <a:spcPct val="150000"/>
              </a:lnSpc>
              <a:buFontTx/>
              <a:buChar char="-"/>
            </a:pPr>
            <a:r>
              <a:rPr lang="en-US">
                <a:latin typeface="Times New Roman" panose="02020603050405020304" pitchFamily="18" charset="0"/>
                <a:cs typeface="Times New Roman" panose="02020603050405020304" pitchFamily="18" charset="0"/>
              </a:rPr>
              <a:t>For each data point:          </a:t>
            </a:r>
          </a:p>
          <a:p>
            <a:pPr algn="just">
              <a:lnSpc>
                <a:spcPct val="150000"/>
              </a:lnSpc>
            </a:pPr>
            <a:r>
              <a:rPr lang="en-US">
                <a:latin typeface="Times New Roman" panose="02020603050405020304" pitchFamily="18" charset="0"/>
                <a:cs typeface="Times New Roman" panose="02020603050405020304" pitchFamily="18" charset="0"/>
              </a:rPr>
              <a:t>        Add a node to the graph with the data point's position in the lower-dimensional space.           </a:t>
            </a:r>
          </a:p>
          <a:p>
            <a:pPr algn="just">
              <a:lnSpc>
                <a:spcPct val="150000"/>
              </a:lnSpc>
            </a:pPr>
            <a:r>
              <a:rPr lang="en-US">
                <a:latin typeface="Times New Roman" panose="02020603050405020304" pitchFamily="18" charset="0"/>
                <a:cs typeface="Times New Roman" panose="02020603050405020304" pitchFamily="18" charset="0"/>
              </a:rPr>
              <a:t>        Connect nodes with edges if the distance between their corresponding data points is less than a specified threshold.</a:t>
            </a:r>
          </a:p>
          <a:p>
            <a:pPr algn="just">
              <a:lnSpc>
                <a:spcPct val="150000"/>
              </a:lnSpc>
            </a:pPr>
            <a:r>
              <a:rPr lang="en-US">
                <a:latin typeface="Times New Roman" panose="02020603050405020304" pitchFamily="18" charset="0"/>
                <a:cs typeface="Times New Roman" panose="02020603050405020304" pitchFamily="18" charset="0"/>
              </a:rPr>
              <a:t>-    Plot the Mapper graph to visualize the clusters and their relationships.</a:t>
            </a:r>
            <a:endParaRPr lang="en-IN">
              <a:latin typeface="Times New Roman" panose="02020603050405020304" pitchFamily="18" charset="0"/>
              <a:cs typeface="Times New Roman" panose="02020603050405020304" pitchFamily="18" charset="0"/>
            </a:endParaRPr>
          </a:p>
        </p:txBody>
      </p:sp>
      <p:pic>
        <p:nvPicPr>
          <p:cNvPr id="4100" name="Picture 4" descr="The Mapper Algorithm. Graph it like Euler | by Shaw Talebi |  DataDrivenInvestor">
            <a:extLst>
              <a:ext uri="{FF2B5EF4-FFF2-40B4-BE49-F238E27FC236}">
                <a16:creationId xmlns:a16="http://schemas.microsoft.com/office/drawing/2014/main" id="{A038775A-7CCE-2D9E-60B6-8AEC217F8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213" y="3903463"/>
            <a:ext cx="9995892" cy="2174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D014AC-37B7-869D-B411-A344AE9EEA18}"/>
              </a:ext>
            </a:extLst>
          </p:cNvPr>
          <p:cNvSpPr txBox="1"/>
          <p:nvPr/>
        </p:nvSpPr>
        <p:spPr>
          <a:xfrm>
            <a:off x="1793221" y="6125525"/>
            <a:ext cx="106925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4: </a:t>
            </a:r>
            <a:r>
              <a:rPr lang="en-US">
                <a:cs typeface="Calibri"/>
              </a:rPr>
              <a:t>Visualization of data across the stages of mapper algorithm implementation</a:t>
            </a:r>
            <a:endParaRPr lang="en-US" dirty="0"/>
          </a:p>
        </p:txBody>
      </p:sp>
    </p:spTree>
    <p:extLst>
      <p:ext uri="{BB962C8B-B14F-4D97-AF65-F5344CB8AC3E}">
        <p14:creationId xmlns:p14="http://schemas.microsoft.com/office/powerpoint/2010/main" val="266904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6FF368-F9FB-F8FF-9B4A-A1B39EC41DE6}"/>
              </a:ext>
            </a:extLst>
          </p:cNvPr>
          <p:cNvSpPr/>
          <p:nvPr/>
        </p:nvSpPr>
        <p:spPr>
          <a:xfrm>
            <a:off x="191678" y="146664"/>
            <a:ext cx="11808644" cy="6542856"/>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Content Placeholder 5">
            <a:extLst>
              <a:ext uri="{FF2B5EF4-FFF2-40B4-BE49-F238E27FC236}">
                <a16:creationId xmlns:a16="http://schemas.microsoft.com/office/drawing/2014/main" id="{1FE6BC2C-CAC5-1037-9566-8E32A75818EA}"/>
              </a:ext>
            </a:extLst>
          </p:cNvPr>
          <p:cNvSpPr txBox="1">
            <a:spLocks/>
          </p:cNvSpPr>
          <p:nvPr/>
        </p:nvSpPr>
        <p:spPr>
          <a:xfrm>
            <a:off x="533400" y="299876"/>
            <a:ext cx="10515600" cy="552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u="sng">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19A21A8-8037-CCC5-17EA-9F73C55DBE3C}"/>
              </a:ext>
            </a:extLst>
          </p:cNvPr>
          <p:cNvSpPr txBox="1"/>
          <p:nvPr/>
        </p:nvSpPr>
        <p:spPr>
          <a:xfrm>
            <a:off x="3610030" y="-46040"/>
            <a:ext cx="4735286" cy="905056"/>
          </a:xfrm>
          <a:prstGeom prst="rect">
            <a:avLst/>
          </a:prstGeom>
          <a:noFill/>
        </p:spPr>
        <p:txBody>
          <a:bodyPr wrap="square" rtlCol="0">
            <a:spAutoFit/>
          </a:bodyPr>
          <a:lstStyle/>
          <a:p>
            <a:pPr algn="just">
              <a:lnSpc>
                <a:spcPct val="150000"/>
              </a:lnSpc>
            </a:pPr>
            <a:r>
              <a:rPr lang="en-IN" sz="4000">
                <a:solidFill>
                  <a:srgbClr val="00B0F0"/>
                </a:solidFill>
                <a:latin typeface="Times New Roman" panose="02020603050405020304" pitchFamily="18" charset="0"/>
                <a:cs typeface="Times New Roman" panose="02020603050405020304" pitchFamily="18" charset="0"/>
              </a:rPr>
              <a:t>Proposed Framework</a:t>
            </a:r>
          </a:p>
        </p:txBody>
      </p:sp>
      <p:sp>
        <p:nvSpPr>
          <p:cNvPr id="9" name="TextBox 8">
            <a:extLst>
              <a:ext uri="{FF2B5EF4-FFF2-40B4-BE49-F238E27FC236}">
                <a16:creationId xmlns:a16="http://schemas.microsoft.com/office/drawing/2014/main" id="{35065758-74CC-177A-259F-9B368CA73033}"/>
              </a:ext>
            </a:extLst>
          </p:cNvPr>
          <p:cNvSpPr txBox="1"/>
          <p:nvPr/>
        </p:nvSpPr>
        <p:spPr>
          <a:xfrm>
            <a:off x="613011" y="3979230"/>
            <a:ext cx="11143559" cy="3139321"/>
          </a:xfrm>
          <a:prstGeom prst="rect">
            <a:avLst/>
          </a:prstGeom>
          <a:noFill/>
        </p:spPr>
        <p:txBody>
          <a:bodyPr wrap="square" lIns="91440" tIns="45720" rIns="91440" bIns="45720" anchor="t">
            <a:spAutoFit/>
          </a:bodyPr>
          <a:lstStyle/>
          <a:p>
            <a:pPr algn="just"/>
            <a:r>
              <a:rPr lang="en-IN" dirty="0">
                <a:latin typeface="Times New Roman"/>
                <a:cs typeface="Times New Roman"/>
              </a:rPr>
              <a:t>To obtain features from the Mapper graphs, adjacency matrix, covariance matrix, and correlation matrix are computed:</a:t>
            </a:r>
          </a:p>
          <a:p>
            <a:pPr algn="just"/>
            <a:endParaRPr lang="en-IN">
              <a:latin typeface="Times New Roman"/>
              <a:cs typeface="Times New Roman"/>
            </a:endParaRPr>
          </a:p>
          <a:p>
            <a:pPr algn="just"/>
            <a:r>
              <a:rPr lang="en-IN" dirty="0">
                <a:latin typeface="Times New Roman"/>
                <a:cs typeface="Times New Roman"/>
              </a:rPr>
              <a:t>&gt;Adjacency Matrix(Adj</a:t>
            </a:r>
            <a:r>
              <a:rPr lang="en-IN" baseline="-25000" dirty="0">
                <a:latin typeface="Times New Roman"/>
                <a:cs typeface="Times New Roman"/>
              </a:rPr>
              <a:t>64X64</a:t>
            </a:r>
            <a:r>
              <a:rPr lang="en-IN" dirty="0">
                <a:latin typeface="Times New Roman"/>
                <a:cs typeface="Times New Roman"/>
              </a:rPr>
              <a:t>): The adjacency matrix represents the connections between nodes (features) in the Mapper graph.</a:t>
            </a:r>
          </a:p>
          <a:p>
            <a:pPr algn="just"/>
            <a:endParaRPr lang="en-IN" dirty="0">
              <a:latin typeface="Times New Roman"/>
              <a:cs typeface="Times New Roman"/>
            </a:endParaRPr>
          </a:p>
          <a:p>
            <a:pPr algn="just"/>
            <a:r>
              <a:rPr lang="en-US" dirty="0">
                <a:latin typeface="Times New Roman"/>
                <a:cs typeface="Times New Roman"/>
              </a:rPr>
              <a:t>&gt;Covariance Matrix(Cov</a:t>
            </a:r>
            <a:r>
              <a:rPr lang="en-US" baseline="-25000" dirty="0">
                <a:latin typeface="Times New Roman"/>
                <a:cs typeface="Times New Roman"/>
              </a:rPr>
              <a:t>64X64</a:t>
            </a:r>
            <a:r>
              <a:rPr lang="en-US" dirty="0">
                <a:latin typeface="Times New Roman"/>
                <a:cs typeface="Times New Roman"/>
              </a:rPr>
              <a:t>): The covariance matrix quantifies the linear relationship between pairs of features.</a:t>
            </a:r>
          </a:p>
          <a:p>
            <a:pPr algn="just"/>
            <a:endParaRPr lang="en-US">
              <a:latin typeface="Times New Roman"/>
              <a:cs typeface="Times New Roman"/>
            </a:endParaRPr>
          </a:p>
          <a:p>
            <a:pPr algn="just"/>
            <a:r>
              <a:rPr lang="en-US" dirty="0">
                <a:latin typeface="Times New Roman"/>
                <a:cs typeface="Times New Roman"/>
              </a:rPr>
              <a:t>&gt;Correlation Matrix(Corr</a:t>
            </a:r>
            <a:r>
              <a:rPr lang="en-US" baseline="-25000" dirty="0">
                <a:latin typeface="Times New Roman"/>
                <a:cs typeface="Times New Roman"/>
              </a:rPr>
              <a:t>64X64</a:t>
            </a:r>
            <a:r>
              <a:rPr lang="en-US" dirty="0">
                <a:latin typeface="Times New Roman"/>
                <a:cs typeface="Times New Roman"/>
              </a:rPr>
              <a:t>): The correlation matrix measures the strength and direction of the linear relationship between pairs of features.</a:t>
            </a:r>
            <a:endParaRPr lang="en-IN" dirty="0">
              <a:latin typeface="Times New Roman"/>
              <a:cs typeface="Times New Roman"/>
            </a:endParaRPr>
          </a:p>
          <a:p>
            <a:pPr algn="just"/>
            <a:endParaRPr lang="en-IN">
              <a:latin typeface="Times New Roman"/>
              <a:cs typeface="Times New Roman"/>
            </a:endParaRPr>
          </a:p>
          <a:p>
            <a:pPr algn="just"/>
            <a:endParaRPr lang="en-IN">
              <a:latin typeface="Times New Roman"/>
              <a:cs typeface="Times New Roman"/>
            </a:endParaRPr>
          </a:p>
        </p:txBody>
      </p:sp>
      <p:pic>
        <p:nvPicPr>
          <p:cNvPr id="6" name="Picture 5" descr="A close-up of a black background&#10;&#10;Description automatically generated">
            <a:extLst>
              <a:ext uri="{FF2B5EF4-FFF2-40B4-BE49-F238E27FC236}">
                <a16:creationId xmlns:a16="http://schemas.microsoft.com/office/drawing/2014/main" id="{1DA74BBD-E019-9D61-B6BF-E93FF71A2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28" y="848579"/>
            <a:ext cx="10880272" cy="1891640"/>
          </a:xfrm>
          <a:prstGeom prst="rect">
            <a:avLst/>
          </a:prstGeom>
        </p:spPr>
      </p:pic>
      <p:sp>
        <p:nvSpPr>
          <p:cNvPr id="3" name="TextBox 2">
            <a:extLst>
              <a:ext uri="{FF2B5EF4-FFF2-40B4-BE49-F238E27FC236}">
                <a16:creationId xmlns:a16="http://schemas.microsoft.com/office/drawing/2014/main" id="{06ACAEC1-14FE-4214-4254-E76B01A13EA2}"/>
              </a:ext>
            </a:extLst>
          </p:cNvPr>
          <p:cNvSpPr txBox="1"/>
          <p:nvPr/>
        </p:nvSpPr>
        <p:spPr>
          <a:xfrm>
            <a:off x="4624183" y="26513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12121"/>
                </a:solidFill>
                <a:highlight>
                  <a:srgbClr val="FFFFFF"/>
                </a:highlight>
                <a:latin typeface="Cambria"/>
              </a:rPr>
              <a:t>G</a:t>
            </a:r>
            <a:r>
              <a:rPr lang="en-US" sz="1200" baseline="-25000">
                <a:solidFill>
                  <a:srgbClr val="212121"/>
                </a:solidFill>
                <a:latin typeface="Cambria"/>
              </a:rPr>
              <a:t>Cx3</a:t>
            </a:r>
            <a:endParaRPr lang="en-US" dirty="0"/>
          </a:p>
        </p:txBody>
      </p:sp>
      <p:sp>
        <p:nvSpPr>
          <p:cNvPr id="4" name="TextBox 3">
            <a:extLst>
              <a:ext uri="{FF2B5EF4-FFF2-40B4-BE49-F238E27FC236}">
                <a16:creationId xmlns:a16="http://schemas.microsoft.com/office/drawing/2014/main" id="{D4BAA5CA-3F27-8B2B-66E8-119D18D979EF}"/>
              </a:ext>
            </a:extLst>
          </p:cNvPr>
          <p:cNvSpPr txBox="1"/>
          <p:nvPr/>
        </p:nvSpPr>
        <p:spPr>
          <a:xfrm>
            <a:off x="6102263" y="26993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rgbClr val="212121"/>
                </a:solidFill>
                <a:highlight>
                  <a:srgbClr val="FFFFFF"/>
                </a:highlight>
                <a:latin typeface="Cambria"/>
              </a:rPr>
              <a:t>Adj</a:t>
            </a:r>
            <a:r>
              <a:rPr lang="en-US" sz="1200" baseline="-25000" err="1">
                <a:solidFill>
                  <a:srgbClr val="212121"/>
                </a:solidFill>
                <a:latin typeface="Cambria"/>
              </a:rPr>
              <a:t>cxc</a:t>
            </a:r>
            <a:endParaRPr lang="en-US" dirty="0"/>
          </a:p>
        </p:txBody>
      </p:sp>
      <p:sp>
        <p:nvSpPr>
          <p:cNvPr id="8" name="TextBox 7">
            <a:extLst>
              <a:ext uri="{FF2B5EF4-FFF2-40B4-BE49-F238E27FC236}">
                <a16:creationId xmlns:a16="http://schemas.microsoft.com/office/drawing/2014/main" id="{2DBB9113-752E-05F2-79CF-1F1422FD55E3}"/>
              </a:ext>
            </a:extLst>
          </p:cNvPr>
          <p:cNvSpPr txBox="1"/>
          <p:nvPr/>
        </p:nvSpPr>
        <p:spPr>
          <a:xfrm>
            <a:off x="7584508" y="26993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rgbClr val="212121"/>
                </a:solidFill>
                <a:highlight>
                  <a:srgbClr val="FFFFFF"/>
                </a:highlight>
                <a:latin typeface="Cambria"/>
              </a:rPr>
              <a:t>Cor</a:t>
            </a:r>
            <a:r>
              <a:rPr lang="en-US" sz="1200" baseline="-25000" err="1">
                <a:solidFill>
                  <a:srgbClr val="212121"/>
                </a:solidFill>
                <a:latin typeface="Cambria"/>
              </a:rPr>
              <a:t>cxc</a:t>
            </a:r>
            <a:endParaRPr lang="en-US" dirty="0"/>
          </a:p>
        </p:txBody>
      </p:sp>
      <p:sp>
        <p:nvSpPr>
          <p:cNvPr id="12" name="TextBox 11">
            <a:extLst>
              <a:ext uri="{FF2B5EF4-FFF2-40B4-BE49-F238E27FC236}">
                <a16:creationId xmlns:a16="http://schemas.microsoft.com/office/drawing/2014/main" id="{238B9F6E-3AFD-548C-3C48-067BE57F9119}"/>
              </a:ext>
            </a:extLst>
          </p:cNvPr>
          <p:cNvSpPr txBox="1"/>
          <p:nvPr/>
        </p:nvSpPr>
        <p:spPr>
          <a:xfrm>
            <a:off x="6874700" y="26993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rgbClr val="212121"/>
                </a:solidFill>
                <a:highlight>
                  <a:srgbClr val="FFFFFF"/>
                </a:highlight>
                <a:latin typeface="Cambria"/>
              </a:rPr>
              <a:t>Cov</a:t>
            </a:r>
            <a:r>
              <a:rPr lang="en-US" sz="1200" baseline="-25000" err="1">
                <a:solidFill>
                  <a:srgbClr val="212121"/>
                </a:solidFill>
                <a:latin typeface="Cambria"/>
              </a:rPr>
              <a:t>cxc</a:t>
            </a:r>
            <a:endParaRPr lang="en-US" dirty="0"/>
          </a:p>
        </p:txBody>
      </p:sp>
      <p:sp>
        <p:nvSpPr>
          <p:cNvPr id="14" name="TextBox 3">
            <a:extLst>
              <a:ext uri="{FF2B5EF4-FFF2-40B4-BE49-F238E27FC236}">
                <a16:creationId xmlns:a16="http://schemas.microsoft.com/office/drawing/2014/main" id="{D201C17A-FB3B-B371-1D75-81CE707CEE9C}"/>
              </a:ext>
            </a:extLst>
          </p:cNvPr>
          <p:cNvSpPr txBox="1"/>
          <p:nvPr/>
        </p:nvSpPr>
        <p:spPr>
          <a:xfrm>
            <a:off x="635751" y="3516396"/>
            <a:ext cx="5549039" cy="46166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212121"/>
                </a:solidFill>
                <a:highlight>
                  <a:srgbClr val="FFFFFF"/>
                </a:highlight>
                <a:latin typeface="Cambria"/>
                <a:ea typeface="Cambria"/>
              </a:rPr>
              <a:t>C= Number of channels</a:t>
            </a:r>
          </a:p>
          <a:p>
            <a:r>
              <a:rPr lang="en-US" sz="1200">
                <a:solidFill>
                  <a:srgbClr val="212121"/>
                </a:solidFill>
                <a:highlight>
                  <a:srgbClr val="FFFFFF"/>
                </a:highlight>
                <a:latin typeface="Cambria"/>
                <a:ea typeface="Cambria"/>
              </a:rPr>
              <a:t>n= Number of trails per subject </a:t>
            </a:r>
          </a:p>
        </p:txBody>
      </p:sp>
      <p:sp>
        <p:nvSpPr>
          <p:cNvPr id="7" name="TextBox 6">
            <a:extLst>
              <a:ext uri="{FF2B5EF4-FFF2-40B4-BE49-F238E27FC236}">
                <a16:creationId xmlns:a16="http://schemas.microsoft.com/office/drawing/2014/main" id="{AFAA3B7E-109A-0B2C-1CB0-8837663B79DA}"/>
              </a:ext>
            </a:extLst>
          </p:cNvPr>
          <p:cNvSpPr txBox="1"/>
          <p:nvPr/>
        </p:nvSpPr>
        <p:spPr>
          <a:xfrm>
            <a:off x="2649255" y="2606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rgbClr val="212121"/>
                </a:solidFill>
                <a:highlight>
                  <a:srgbClr val="FFFFFF"/>
                </a:highlight>
                <a:latin typeface="Cambria"/>
              </a:rPr>
              <a:t>X</a:t>
            </a:r>
            <a:r>
              <a:rPr lang="en-US" sz="1200" baseline="-25000" err="1">
                <a:solidFill>
                  <a:srgbClr val="212121"/>
                </a:solidFill>
                <a:latin typeface="Cambria"/>
              </a:rPr>
              <a:t>nxcxT</a:t>
            </a:r>
            <a:endParaRPr lang="en-US"/>
          </a:p>
        </p:txBody>
      </p:sp>
      <p:sp>
        <p:nvSpPr>
          <p:cNvPr id="11" name="TextBox 10">
            <a:extLst>
              <a:ext uri="{FF2B5EF4-FFF2-40B4-BE49-F238E27FC236}">
                <a16:creationId xmlns:a16="http://schemas.microsoft.com/office/drawing/2014/main" id="{4FFBE8A5-024E-71D5-114F-F84BCBFA818B}"/>
              </a:ext>
            </a:extLst>
          </p:cNvPr>
          <p:cNvSpPr txBox="1"/>
          <p:nvPr/>
        </p:nvSpPr>
        <p:spPr>
          <a:xfrm>
            <a:off x="783533" y="26513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rgbClr val="212121"/>
                </a:solidFill>
                <a:highlight>
                  <a:srgbClr val="FFFFFF"/>
                </a:highlight>
                <a:latin typeface="Cambria"/>
              </a:rPr>
              <a:t>X</a:t>
            </a:r>
            <a:r>
              <a:rPr lang="en-US" sz="1200" baseline="-25000" err="1">
                <a:solidFill>
                  <a:srgbClr val="212121"/>
                </a:solidFill>
                <a:latin typeface="Cambria"/>
              </a:rPr>
              <a:t>cxt</a:t>
            </a:r>
            <a:endParaRPr lang="en-US"/>
          </a:p>
        </p:txBody>
      </p:sp>
      <p:sp>
        <p:nvSpPr>
          <p:cNvPr id="15" name="TextBox 14">
            <a:extLst>
              <a:ext uri="{FF2B5EF4-FFF2-40B4-BE49-F238E27FC236}">
                <a16:creationId xmlns:a16="http://schemas.microsoft.com/office/drawing/2014/main" id="{8B26AF0F-5F63-9953-9896-3EA91021746A}"/>
              </a:ext>
            </a:extLst>
          </p:cNvPr>
          <p:cNvSpPr txBox="1"/>
          <p:nvPr/>
        </p:nvSpPr>
        <p:spPr>
          <a:xfrm>
            <a:off x="2127573" y="3085945"/>
            <a:ext cx="106925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 5: Proposed mapper algorithm framework for EEG Signal classification</a:t>
            </a:r>
            <a:endParaRPr lang="en-US"/>
          </a:p>
        </p:txBody>
      </p:sp>
      <p:sp>
        <p:nvSpPr>
          <p:cNvPr id="17" name="TextBox 16">
            <a:extLst>
              <a:ext uri="{FF2B5EF4-FFF2-40B4-BE49-F238E27FC236}">
                <a16:creationId xmlns:a16="http://schemas.microsoft.com/office/drawing/2014/main" id="{2A735020-04B1-E6F6-63F3-C22C0689E38B}"/>
              </a:ext>
            </a:extLst>
          </p:cNvPr>
          <p:cNvSpPr txBox="1"/>
          <p:nvPr/>
        </p:nvSpPr>
        <p:spPr>
          <a:xfrm>
            <a:off x="2794899" y="3524046"/>
            <a:ext cx="6410226" cy="461665"/>
          </a:xfrm>
          <a:prstGeom prst="rect">
            <a:avLst/>
          </a:prstGeom>
          <a:noFill/>
        </p:spPr>
        <p:txBody>
          <a:bodyPr wrap="square">
            <a:spAutoFit/>
          </a:bodyPr>
          <a:lstStyle/>
          <a:p>
            <a:r>
              <a:rPr lang="en-US" sz="1200">
                <a:solidFill>
                  <a:srgbClr val="212121"/>
                </a:solidFill>
                <a:highlight>
                  <a:srgbClr val="FFFFFF"/>
                </a:highlight>
                <a:latin typeface="Cambria"/>
                <a:ea typeface="Cambria"/>
              </a:rPr>
              <a:t>T= Time samples per Trail</a:t>
            </a:r>
          </a:p>
          <a:p>
            <a:r>
              <a:rPr lang="en-US" sz="1200">
                <a:solidFill>
                  <a:srgbClr val="212121"/>
                </a:solidFill>
                <a:highlight>
                  <a:srgbClr val="FFFFFF"/>
                </a:highlight>
                <a:latin typeface="Cambria"/>
                <a:ea typeface="Cambria"/>
              </a:rPr>
              <a:t>t=  Number of samples for full recording of a subject</a:t>
            </a:r>
          </a:p>
        </p:txBody>
      </p:sp>
    </p:spTree>
    <p:extLst>
      <p:ext uri="{BB962C8B-B14F-4D97-AF65-F5344CB8AC3E}">
        <p14:creationId xmlns:p14="http://schemas.microsoft.com/office/powerpoint/2010/main" val="3621061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1442</Words>
  <Application>Microsoft Office PowerPoint</Application>
  <PresentationFormat>Widescreen</PresentationFormat>
  <Paragraphs>115</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vt:lpstr>
      <vt:lpstr>Times New Roman</vt:lpstr>
      <vt:lpstr>Wingdings</vt:lpstr>
      <vt:lpstr>Office Theme</vt:lpstr>
      <vt:lpstr>  Mapper Algorithm implementation for schizophrenia detection using EEG Signals</vt:lpstr>
      <vt:lpstr>Contents</vt:lpstr>
      <vt:lpstr>Introduction</vt:lpstr>
      <vt:lpstr>Proposed Methods</vt:lpstr>
      <vt:lpstr>Implementation of Mapper Algorithm</vt:lpstr>
      <vt:lpstr>Implementation of Mapper Algorithm</vt:lpstr>
      <vt:lpstr>PowerPoint Presentation</vt:lpstr>
      <vt:lpstr>PowerPoint Presentation</vt:lpstr>
      <vt:lpstr>PowerPoint Presentation</vt:lpstr>
      <vt:lpstr>Dataset Description</vt:lpstr>
      <vt:lpstr>Results:</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Schizophrenia and Bipolar Psychosis Classification with rsfMRI Functional Connectivity Feature Fusion  technique using Super Learner</dc:title>
  <dc:creator>SRIKIREDDY DHANUNJAY REDDY</dc:creator>
  <cp:lastModifiedBy>harunshankar guttula</cp:lastModifiedBy>
  <cp:revision>293</cp:revision>
  <dcterms:created xsi:type="dcterms:W3CDTF">2023-10-26T09:47:24Z</dcterms:created>
  <dcterms:modified xsi:type="dcterms:W3CDTF">2024-05-08T06:45:40Z</dcterms:modified>
</cp:coreProperties>
</file>