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90" r:id="rId4"/>
    <p:sldId id="257" r:id="rId5"/>
    <p:sldId id="259" r:id="rId6"/>
    <p:sldId id="280" r:id="rId7"/>
    <p:sldId id="281" r:id="rId8"/>
    <p:sldId id="261" r:id="rId9"/>
    <p:sldId id="264" r:id="rId10"/>
    <p:sldId id="262" r:id="rId11"/>
    <p:sldId id="265" r:id="rId12"/>
    <p:sldId id="263" r:id="rId13"/>
    <p:sldId id="266" r:id="rId14"/>
    <p:sldId id="267" r:id="rId15"/>
    <p:sldId id="292" r:id="rId16"/>
    <p:sldId id="268" r:id="rId17"/>
    <p:sldId id="269" r:id="rId18"/>
    <p:sldId id="271" r:id="rId19"/>
    <p:sldId id="272" r:id="rId20"/>
    <p:sldId id="270" r:id="rId21"/>
    <p:sldId id="273" r:id="rId22"/>
    <p:sldId id="274" r:id="rId23"/>
    <p:sldId id="275" r:id="rId24"/>
    <p:sldId id="276" r:id="rId25"/>
    <p:sldId id="277" r:id="rId26"/>
    <p:sldId id="278" r:id="rId27"/>
    <p:sldId id="279" r:id="rId28"/>
    <p:sldId id="283" r:id="rId29"/>
    <p:sldId id="284" r:id="rId30"/>
    <p:sldId id="282" r:id="rId31"/>
    <p:sldId id="285" r:id="rId32"/>
    <p:sldId id="286" r:id="rId33"/>
    <p:sldId id="287" r:id="rId34"/>
    <p:sldId id="288" r:id="rId35"/>
    <p:sldId id="289" r:id="rId36"/>
    <p:sldId id="293" r:id="rId37"/>
    <p:sldId id="294" r:id="rId38"/>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87" d="100"/>
          <a:sy n="87" d="100"/>
        </p:scale>
        <p:origin x="533" y="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737A5-5D62-D33A-A50F-D31756E33D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7B3731A7-DC21-0CD7-98E4-8717057C9A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A6E12CCB-AAC0-8485-73BE-3A9BF44D4540}"/>
              </a:ext>
            </a:extLst>
          </p:cNvPr>
          <p:cNvSpPr>
            <a:spLocks noGrp="1"/>
          </p:cNvSpPr>
          <p:nvPr>
            <p:ph type="dt" sz="half" idx="10"/>
          </p:nvPr>
        </p:nvSpPr>
        <p:spPr/>
        <p:txBody>
          <a:bodyPr/>
          <a:lstStyle/>
          <a:p>
            <a:fld id="{81058845-3A92-4DA2-8AF6-93ACBB6233C7}" type="datetimeFigureOut">
              <a:rPr lang="en-IL" smtClean="0"/>
              <a:t>17/03/2024</a:t>
            </a:fld>
            <a:endParaRPr lang="en-IL"/>
          </a:p>
        </p:txBody>
      </p:sp>
      <p:sp>
        <p:nvSpPr>
          <p:cNvPr id="5" name="Footer Placeholder 4">
            <a:extLst>
              <a:ext uri="{FF2B5EF4-FFF2-40B4-BE49-F238E27FC236}">
                <a16:creationId xmlns:a16="http://schemas.microsoft.com/office/drawing/2014/main" id="{FB3EF9DB-1520-6DEB-B1C6-9D80EDFFCEDC}"/>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4B845C89-367E-7025-0893-64196C333454}"/>
              </a:ext>
            </a:extLst>
          </p:cNvPr>
          <p:cNvSpPr>
            <a:spLocks noGrp="1"/>
          </p:cNvSpPr>
          <p:nvPr>
            <p:ph type="sldNum" sz="quarter" idx="12"/>
          </p:nvPr>
        </p:nvSpPr>
        <p:spPr/>
        <p:txBody>
          <a:bodyPr/>
          <a:lstStyle/>
          <a:p>
            <a:fld id="{1E33A137-E60C-4D39-B967-83229C92DA49}" type="slidenum">
              <a:rPr lang="en-IL" smtClean="0"/>
              <a:t>‹#›</a:t>
            </a:fld>
            <a:endParaRPr lang="en-IL"/>
          </a:p>
        </p:txBody>
      </p:sp>
    </p:spTree>
    <p:extLst>
      <p:ext uri="{BB962C8B-B14F-4D97-AF65-F5344CB8AC3E}">
        <p14:creationId xmlns:p14="http://schemas.microsoft.com/office/powerpoint/2010/main" val="172584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A9347-8046-57FE-3982-7ADCB88A643C}"/>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C8FE04F1-662B-EE02-D1AF-78CAF8FE4C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647545F0-5235-BF66-4881-55BC4AEC0E14}"/>
              </a:ext>
            </a:extLst>
          </p:cNvPr>
          <p:cNvSpPr>
            <a:spLocks noGrp="1"/>
          </p:cNvSpPr>
          <p:nvPr>
            <p:ph type="dt" sz="half" idx="10"/>
          </p:nvPr>
        </p:nvSpPr>
        <p:spPr/>
        <p:txBody>
          <a:bodyPr/>
          <a:lstStyle/>
          <a:p>
            <a:fld id="{81058845-3A92-4DA2-8AF6-93ACBB6233C7}" type="datetimeFigureOut">
              <a:rPr lang="en-IL" smtClean="0"/>
              <a:t>17/03/2024</a:t>
            </a:fld>
            <a:endParaRPr lang="en-IL"/>
          </a:p>
        </p:txBody>
      </p:sp>
      <p:sp>
        <p:nvSpPr>
          <p:cNvPr id="5" name="Footer Placeholder 4">
            <a:extLst>
              <a:ext uri="{FF2B5EF4-FFF2-40B4-BE49-F238E27FC236}">
                <a16:creationId xmlns:a16="http://schemas.microsoft.com/office/drawing/2014/main" id="{68A7A05E-6958-2C4D-37A4-EFAD1C2EF2E1}"/>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7A0267E7-1AD0-4EBA-DF23-E37FE39E2565}"/>
              </a:ext>
            </a:extLst>
          </p:cNvPr>
          <p:cNvSpPr>
            <a:spLocks noGrp="1"/>
          </p:cNvSpPr>
          <p:nvPr>
            <p:ph type="sldNum" sz="quarter" idx="12"/>
          </p:nvPr>
        </p:nvSpPr>
        <p:spPr/>
        <p:txBody>
          <a:bodyPr/>
          <a:lstStyle/>
          <a:p>
            <a:fld id="{1E33A137-E60C-4D39-B967-83229C92DA49}" type="slidenum">
              <a:rPr lang="en-IL" smtClean="0"/>
              <a:t>‹#›</a:t>
            </a:fld>
            <a:endParaRPr lang="en-IL"/>
          </a:p>
        </p:txBody>
      </p:sp>
    </p:spTree>
    <p:extLst>
      <p:ext uri="{BB962C8B-B14F-4D97-AF65-F5344CB8AC3E}">
        <p14:creationId xmlns:p14="http://schemas.microsoft.com/office/powerpoint/2010/main" val="272299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E0D8B6-4572-BA88-BA87-20F42349795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9856E092-F695-556C-AE87-31461856424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264AF0ED-1808-C8BA-0917-93B8D452E4A0}"/>
              </a:ext>
            </a:extLst>
          </p:cNvPr>
          <p:cNvSpPr>
            <a:spLocks noGrp="1"/>
          </p:cNvSpPr>
          <p:nvPr>
            <p:ph type="dt" sz="half" idx="10"/>
          </p:nvPr>
        </p:nvSpPr>
        <p:spPr/>
        <p:txBody>
          <a:bodyPr/>
          <a:lstStyle/>
          <a:p>
            <a:fld id="{81058845-3A92-4DA2-8AF6-93ACBB6233C7}" type="datetimeFigureOut">
              <a:rPr lang="en-IL" smtClean="0"/>
              <a:t>17/03/2024</a:t>
            </a:fld>
            <a:endParaRPr lang="en-IL"/>
          </a:p>
        </p:txBody>
      </p:sp>
      <p:sp>
        <p:nvSpPr>
          <p:cNvPr id="5" name="Footer Placeholder 4">
            <a:extLst>
              <a:ext uri="{FF2B5EF4-FFF2-40B4-BE49-F238E27FC236}">
                <a16:creationId xmlns:a16="http://schemas.microsoft.com/office/drawing/2014/main" id="{F360CA69-EA40-FA40-2ABB-657DC155A380}"/>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9BAA5902-4B79-6B44-B4EC-C1E9284A764B}"/>
              </a:ext>
            </a:extLst>
          </p:cNvPr>
          <p:cNvSpPr>
            <a:spLocks noGrp="1"/>
          </p:cNvSpPr>
          <p:nvPr>
            <p:ph type="sldNum" sz="quarter" idx="12"/>
          </p:nvPr>
        </p:nvSpPr>
        <p:spPr/>
        <p:txBody>
          <a:bodyPr/>
          <a:lstStyle/>
          <a:p>
            <a:fld id="{1E33A137-E60C-4D39-B967-83229C92DA49}" type="slidenum">
              <a:rPr lang="en-IL" smtClean="0"/>
              <a:t>‹#›</a:t>
            </a:fld>
            <a:endParaRPr lang="en-IL"/>
          </a:p>
        </p:txBody>
      </p:sp>
    </p:spTree>
    <p:extLst>
      <p:ext uri="{BB962C8B-B14F-4D97-AF65-F5344CB8AC3E}">
        <p14:creationId xmlns:p14="http://schemas.microsoft.com/office/powerpoint/2010/main" val="158997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A2398-B311-A6DD-0EE1-5DBB9644F828}"/>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209FAF33-B9BC-ED6D-9261-F14C2F55F1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9B222EB8-2A55-EE17-FFB4-75C31A9889D8}"/>
              </a:ext>
            </a:extLst>
          </p:cNvPr>
          <p:cNvSpPr>
            <a:spLocks noGrp="1"/>
          </p:cNvSpPr>
          <p:nvPr>
            <p:ph type="dt" sz="half" idx="10"/>
          </p:nvPr>
        </p:nvSpPr>
        <p:spPr/>
        <p:txBody>
          <a:bodyPr/>
          <a:lstStyle/>
          <a:p>
            <a:fld id="{81058845-3A92-4DA2-8AF6-93ACBB6233C7}" type="datetimeFigureOut">
              <a:rPr lang="en-IL" smtClean="0"/>
              <a:t>17/03/2024</a:t>
            </a:fld>
            <a:endParaRPr lang="en-IL"/>
          </a:p>
        </p:txBody>
      </p:sp>
      <p:sp>
        <p:nvSpPr>
          <p:cNvPr id="5" name="Footer Placeholder 4">
            <a:extLst>
              <a:ext uri="{FF2B5EF4-FFF2-40B4-BE49-F238E27FC236}">
                <a16:creationId xmlns:a16="http://schemas.microsoft.com/office/drawing/2014/main" id="{2C1349E2-DDDB-E7ED-19FD-FD9F8DD295C4}"/>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9EBB824B-74F2-B015-32E2-891566C18D03}"/>
              </a:ext>
            </a:extLst>
          </p:cNvPr>
          <p:cNvSpPr>
            <a:spLocks noGrp="1"/>
          </p:cNvSpPr>
          <p:nvPr>
            <p:ph type="sldNum" sz="quarter" idx="12"/>
          </p:nvPr>
        </p:nvSpPr>
        <p:spPr/>
        <p:txBody>
          <a:bodyPr/>
          <a:lstStyle/>
          <a:p>
            <a:fld id="{1E33A137-E60C-4D39-B967-83229C92DA49}" type="slidenum">
              <a:rPr lang="en-IL" smtClean="0"/>
              <a:t>‹#›</a:t>
            </a:fld>
            <a:endParaRPr lang="en-IL"/>
          </a:p>
        </p:txBody>
      </p:sp>
    </p:spTree>
    <p:extLst>
      <p:ext uri="{BB962C8B-B14F-4D97-AF65-F5344CB8AC3E}">
        <p14:creationId xmlns:p14="http://schemas.microsoft.com/office/powerpoint/2010/main" val="2747100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E7DDB-1C62-F375-A90E-9FDDA1D6D8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D815A895-1353-F4DF-A520-C7D8626D4BA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84DD10-B78C-774B-C407-AEF5A769FC46}"/>
              </a:ext>
            </a:extLst>
          </p:cNvPr>
          <p:cNvSpPr>
            <a:spLocks noGrp="1"/>
          </p:cNvSpPr>
          <p:nvPr>
            <p:ph type="dt" sz="half" idx="10"/>
          </p:nvPr>
        </p:nvSpPr>
        <p:spPr/>
        <p:txBody>
          <a:bodyPr/>
          <a:lstStyle/>
          <a:p>
            <a:fld id="{81058845-3A92-4DA2-8AF6-93ACBB6233C7}" type="datetimeFigureOut">
              <a:rPr lang="en-IL" smtClean="0"/>
              <a:t>17/03/2024</a:t>
            </a:fld>
            <a:endParaRPr lang="en-IL"/>
          </a:p>
        </p:txBody>
      </p:sp>
      <p:sp>
        <p:nvSpPr>
          <p:cNvPr id="5" name="Footer Placeholder 4">
            <a:extLst>
              <a:ext uri="{FF2B5EF4-FFF2-40B4-BE49-F238E27FC236}">
                <a16:creationId xmlns:a16="http://schemas.microsoft.com/office/drawing/2014/main" id="{15B3F2CB-B1DB-A689-6B5C-AAB9B43AE20A}"/>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D05C9B87-8FFA-36C0-3E9E-539513862C29}"/>
              </a:ext>
            </a:extLst>
          </p:cNvPr>
          <p:cNvSpPr>
            <a:spLocks noGrp="1"/>
          </p:cNvSpPr>
          <p:nvPr>
            <p:ph type="sldNum" sz="quarter" idx="12"/>
          </p:nvPr>
        </p:nvSpPr>
        <p:spPr/>
        <p:txBody>
          <a:bodyPr/>
          <a:lstStyle/>
          <a:p>
            <a:fld id="{1E33A137-E60C-4D39-B967-83229C92DA49}" type="slidenum">
              <a:rPr lang="en-IL" smtClean="0"/>
              <a:t>‹#›</a:t>
            </a:fld>
            <a:endParaRPr lang="en-IL"/>
          </a:p>
        </p:txBody>
      </p:sp>
    </p:spTree>
    <p:extLst>
      <p:ext uri="{BB962C8B-B14F-4D97-AF65-F5344CB8AC3E}">
        <p14:creationId xmlns:p14="http://schemas.microsoft.com/office/powerpoint/2010/main" val="737379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7B92A-0ACF-7A74-B197-8A9F0F8A7CA0}"/>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7FA6C6AA-9083-7A9A-8CE3-1ABA943795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0E3C6F20-F86A-A80C-B1D6-BF27A39B27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53246EA8-3C32-8A1E-DACD-6341010D94F5}"/>
              </a:ext>
            </a:extLst>
          </p:cNvPr>
          <p:cNvSpPr>
            <a:spLocks noGrp="1"/>
          </p:cNvSpPr>
          <p:nvPr>
            <p:ph type="dt" sz="half" idx="10"/>
          </p:nvPr>
        </p:nvSpPr>
        <p:spPr/>
        <p:txBody>
          <a:bodyPr/>
          <a:lstStyle/>
          <a:p>
            <a:fld id="{81058845-3A92-4DA2-8AF6-93ACBB6233C7}" type="datetimeFigureOut">
              <a:rPr lang="en-IL" smtClean="0"/>
              <a:t>17/03/2024</a:t>
            </a:fld>
            <a:endParaRPr lang="en-IL"/>
          </a:p>
        </p:txBody>
      </p:sp>
      <p:sp>
        <p:nvSpPr>
          <p:cNvPr id="6" name="Footer Placeholder 5">
            <a:extLst>
              <a:ext uri="{FF2B5EF4-FFF2-40B4-BE49-F238E27FC236}">
                <a16:creationId xmlns:a16="http://schemas.microsoft.com/office/drawing/2014/main" id="{354E7CBA-61AC-CAF1-6777-46A0B3D1168D}"/>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3D9EEE98-9596-54C9-829C-C3B3E466E1E6}"/>
              </a:ext>
            </a:extLst>
          </p:cNvPr>
          <p:cNvSpPr>
            <a:spLocks noGrp="1"/>
          </p:cNvSpPr>
          <p:nvPr>
            <p:ph type="sldNum" sz="quarter" idx="12"/>
          </p:nvPr>
        </p:nvSpPr>
        <p:spPr/>
        <p:txBody>
          <a:bodyPr/>
          <a:lstStyle/>
          <a:p>
            <a:fld id="{1E33A137-E60C-4D39-B967-83229C92DA49}" type="slidenum">
              <a:rPr lang="en-IL" smtClean="0"/>
              <a:t>‹#›</a:t>
            </a:fld>
            <a:endParaRPr lang="en-IL"/>
          </a:p>
        </p:txBody>
      </p:sp>
    </p:spTree>
    <p:extLst>
      <p:ext uri="{BB962C8B-B14F-4D97-AF65-F5344CB8AC3E}">
        <p14:creationId xmlns:p14="http://schemas.microsoft.com/office/powerpoint/2010/main" val="858994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9863F-98CD-84CD-3523-5DE0026D2DDB}"/>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8DD43F6C-1F03-F436-53C7-1C09FEE3A0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365EFF-8DD7-38B9-A0C4-8AA5DA32AF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003D4C80-5809-EC41-006F-F0BFD83263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AC4325-9E1A-0DB8-19B1-7E4DE6CFCF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940B3D1B-861E-BC38-3F8D-F09921D79FCA}"/>
              </a:ext>
            </a:extLst>
          </p:cNvPr>
          <p:cNvSpPr>
            <a:spLocks noGrp="1"/>
          </p:cNvSpPr>
          <p:nvPr>
            <p:ph type="dt" sz="half" idx="10"/>
          </p:nvPr>
        </p:nvSpPr>
        <p:spPr/>
        <p:txBody>
          <a:bodyPr/>
          <a:lstStyle/>
          <a:p>
            <a:fld id="{81058845-3A92-4DA2-8AF6-93ACBB6233C7}" type="datetimeFigureOut">
              <a:rPr lang="en-IL" smtClean="0"/>
              <a:t>17/03/2024</a:t>
            </a:fld>
            <a:endParaRPr lang="en-IL"/>
          </a:p>
        </p:txBody>
      </p:sp>
      <p:sp>
        <p:nvSpPr>
          <p:cNvPr id="8" name="Footer Placeholder 7">
            <a:extLst>
              <a:ext uri="{FF2B5EF4-FFF2-40B4-BE49-F238E27FC236}">
                <a16:creationId xmlns:a16="http://schemas.microsoft.com/office/drawing/2014/main" id="{32F3AF12-CC8F-89BD-CA63-99AC09B3449D}"/>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98237B56-2639-9636-C3EB-048DD05FF1C2}"/>
              </a:ext>
            </a:extLst>
          </p:cNvPr>
          <p:cNvSpPr>
            <a:spLocks noGrp="1"/>
          </p:cNvSpPr>
          <p:nvPr>
            <p:ph type="sldNum" sz="quarter" idx="12"/>
          </p:nvPr>
        </p:nvSpPr>
        <p:spPr/>
        <p:txBody>
          <a:bodyPr/>
          <a:lstStyle/>
          <a:p>
            <a:fld id="{1E33A137-E60C-4D39-B967-83229C92DA49}" type="slidenum">
              <a:rPr lang="en-IL" smtClean="0"/>
              <a:t>‹#›</a:t>
            </a:fld>
            <a:endParaRPr lang="en-IL"/>
          </a:p>
        </p:txBody>
      </p:sp>
    </p:spTree>
    <p:extLst>
      <p:ext uri="{BB962C8B-B14F-4D97-AF65-F5344CB8AC3E}">
        <p14:creationId xmlns:p14="http://schemas.microsoft.com/office/powerpoint/2010/main" val="1406764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0A40A-5F26-4DD7-E3B8-02D14BB2FF97}"/>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0FE8FA3A-A6A4-2038-ECEB-B8E2CB683575}"/>
              </a:ext>
            </a:extLst>
          </p:cNvPr>
          <p:cNvSpPr>
            <a:spLocks noGrp="1"/>
          </p:cNvSpPr>
          <p:nvPr>
            <p:ph type="dt" sz="half" idx="10"/>
          </p:nvPr>
        </p:nvSpPr>
        <p:spPr/>
        <p:txBody>
          <a:bodyPr/>
          <a:lstStyle/>
          <a:p>
            <a:fld id="{81058845-3A92-4DA2-8AF6-93ACBB6233C7}" type="datetimeFigureOut">
              <a:rPr lang="en-IL" smtClean="0"/>
              <a:t>17/03/2024</a:t>
            </a:fld>
            <a:endParaRPr lang="en-IL"/>
          </a:p>
        </p:txBody>
      </p:sp>
      <p:sp>
        <p:nvSpPr>
          <p:cNvPr id="4" name="Footer Placeholder 3">
            <a:extLst>
              <a:ext uri="{FF2B5EF4-FFF2-40B4-BE49-F238E27FC236}">
                <a16:creationId xmlns:a16="http://schemas.microsoft.com/office/drawing/2014/main" id="{A0D778CD-A512-72A4-DF94-A2C8578FD2D3}"/>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B10CA4B8-C964-1559-6FE3-C9C705CEDD3A}"/>
              </a:ext>
            </a:extLst>
          </p:cNvPr>
          <p:cNvSpPr>
            <a:spLocks noGrp="1"/>
          </p:cNvSpPr>
          <p:nvPr>
            <p:ph type="sldNum" sz="quarter" idx="12"/>
          </p:nvPr>
        </p:nvSpPr>
        <p:spPr/>
        <p:txBody>
          <a:bodyPr/>
          <a:lstStyle/>
          <a:p>
            <a:fld id="{1E33A137-E60C-4D39-B967-83229C92DA49}" type="slidenum">
              <a:rPr lang="en-IL" smtClean="0"/>
              <a:t>‹#›</a:t>
            </a:fld>
            <a:endParaRPr lang="en-IL"/>
          </a:p>
        </p:txBody>
      </p:sp>
    </p:spTree>
    <p:extLst>
      <p:ext uri="{BB962C8B-B14F-4D97-AF65-F5344CB8AC3E}">
        <p14:creationId xmlns:p14="http://schemas.microsoft.com/office/powerpoint/2010/main" val="2690806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0C67B3-CE4B-169A-7A3F-B71EDC1B0DB4}"/>
              </a:ext>
            </a:extLst>
          </p:cNvPr>
          <p:cNvSpPr>
            <a:spLocks noGrp="1"/>
          </p:cNvSpPr>
          <p:nvPr>
            <p:ph type="dt" sz="half" idx="10"/>
          </p:nvPr>
        </p:nvSpPr>
        <p:spPr/>
        <p:txBody>
          <a:bodyPr/>
          <a:lstStyle/>
          <a:p>
            <a:fld id="{81058845-3A92-4DA2-8AF6-93ACBB6233C7}" type="datetimeFigureOut">
              <a:rPr lang="en-IL" smtClean="0"/>
              <a:t>17/03/2024</a:t>
            </a:fld>
            <a:endParaRPr lang="en-IL"/>
          </a:p>
        </p:txBody>
      </p:sp>
      <p:sp>
        <p:nvSpPr>
          <p:cNvPr id="3" name="Footer Placeholder 2">
            <a:extLst>
              <a:ext uri="{FF2B5EF4-FFF2-40B4-BE49-F238E27FC236}">
                <a16:creationId xmlns:a16="http://schemas.microsoft.com/office/drawing/2014/main" id="{07087D49-A4F9-A79D-3757-A6BE2FB055BD}"/>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DB0CDD3D-E5FB-471E-967E-E00259AC15E8}"/>
              </a:ext>
            </a:extLst>
          </p:cNvPr>
          <p:cNvSpPr>
            <a:spLocks noGrp="1"/>
          </p:cNvSpPr>
          <p:nvPr>
            <p:ph type="sldNum" sz="quarter" idx="12"/>
          </p:nvPr>
        </p:nvSpPr>
        <p:spPr/>
        <p:txBody>
          <a:bodyPr/>
          <a:lstStyle/>
          <a:p>
            <a:fld id="{1E33A137-E60C-4D39-B967-83229C92DA49}" type="slidenum">
              <a:rPr lang="en-IL" smtClean="0"/>
              <a:t>‹#›</a:t>
            </a:fld>
            <a:endParaRPr lang="en-IL"/>
          </a:p>
        </p:txBody>
      </p:sp>
    </p:spTree>
    <p:extLst>
      <p:ext uri="{BB962C8B-B14F-4D97-AF65-F5344CB8AC3E}">
        <p14:creationId xmlns:p14="http://schemas.microsoft.com/office/powerpoint/2010/main" val="339455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15CAB-3EE2-B20D-1467-8D56A68089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933041B8-37B8-0BFE-20A6-F74E046EA4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C2F4A650-E9C2-A3FB-549C-6280B2F487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704B17-E8A3-D112-E763-61AF1BBD546F}"/>
              </a:ext>
            </a:extLst>
          </p:cNvPr>
          <p:cNvSpPr>
            <a:spLocks noGrp="1"/>
          </p:cNvSpPr>
          <p:nvPr>
            <p:ph type="dt" sz="half" idx="10"/>
          </p:nvPr>
        </p:nvSpPr>
        <p:spPr/>
        <p:txBody>
          <a:bodyPr/>
          <a:lstStyle/>
          <a:p>
            <a:fld id="{81058845-3A92-4DA2-8AF6-93ACBB6233C7}" type="datetimeFigureOut">
              <a:rPr lang="en-IL" smtClean="0"/>
              <a:t>17/03/2024</a:t>
            </a:fld>
            <a:endParaRPr lang="en-IL"/>
          </a:p>
        </p:txBody>
      </p:sp>
      <p:sp>
        <p:nvSpPr>
          <p:cNvPr id="6" name="Footer Placeholder 5">
            <a:extLst>
              <a:ext uri="{FF2B5EF4-FFF2-40B4-BE49-F238E27FC236}">
                <a16:creationId xmlns:a16="http://schemas.microsoft.com/office/drawing/2014/main" id="{6A3C82F2-3BDA-FD15-D8D0-403FB97DD870}"/>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2ABD7471-AF31-B46F-1108-78A384CB57CE}"/>
              </a:ext>
            </a:extLst>
          </p:cNvPr>
          <p:cNvSpPr>
            <a:spLocks noGrp="1"/>
          </p:cNvSpPr>
          <p:nvPr>
            <p:ph type="sldNum" sz="quarter" idx="12"/>
          </p:nvPr>
        </p:nvSpPr>
        <p:spPr/>
        <p:txBody>
          <a:bodyPr/>
          <a:lstStyle/>
          <a:p>
            <a:fld id="{1E33A137-E60C-4D39-B967-83229C92DA49}" type="slidenum">
              <a:rPr lang="en-IL" smtClean="0"/>
              <a:t>‹#›</a:t>
            </a:fld>
            <a:endParaRPr lang="en-IL"/>
          </a:p>
        </p:txBody>
      </p:sp>
    </p:spTree>
    <p:extLst>
      <p:ext uri="{BB962C8B-B14F-4D97-AF65-F5344CB8AC3E}">
        <p14:creationId xmlns:p14="http://schemas.microsoft.com/office/powerpoint/2010/main" val="669731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77E34-BAC9-8A39-44C7-6E7819776D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DA0A03C1-708D-BF16-9AEA-C8A0AEFB5A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2805CA4E-4D4E-C803-9DBF-DAD142BAFE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146733-104B-069A-AB61-0B181D37218C}"/>
              </a:ext>
            </a:extLst>
          </p:cNvPr>
          <p:cNvSpPr>
            <a:spLocks noGrp="1"/>
          </p:cNvSpPr>
          <p:nvPr>
            <p:ph type="dt" sz="half" idx="10"/>
          </p:nvPr>
        </p:nvSpPr>
        <p:spPr/>
        <p:txBody>
          <a:bodyPr/>
          <a:lstStyle/>
          <a:p>
            <a:fld id="{81058845-3A92-4DA2-8AF6-93ACBB6233C7}" type="datetimeFigureOut">
              <a:rPr lang="en-IL" smtClean="0"/>
              <a:t>17/03/2024</a:t>
            </a:fld>
            <a:endParaRPr lang="en-IL"/>
          </a:p>
        </p:txBody>
      </p:sp>
      <p:sp>
        <p:nvSpPr>
          <p:cNvPr id="6" name="Footer Placeholder 5">
            <a:extLst>
              <a:ext uri="{FF2B5EF4-FFF2-40B4-BE49-F238E27FC236}">
                <a16:creationId xmlns:a16="http://schemas.microsoft.com/office/drawing/2014/main" id="{E385C04A-06D8-5A71-4AEB-1BD8C4820C38}"/>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5A24509B-F8D3-EDC7-2B3F-0BD65A595E08}"/>
              </a:ext>
            </a:extLst>
          </p:cNvPr>
          <p:cNvSpPr>
            <a:spLocks noGrp="1"/>
          </p:cNvSpPr>
          <p:nvPr>
            <p:ph type="sldNum" sz="quarter" idx="12"/>
          </p:nvPr>
        </p:nvSpPr>
        <p:spPr/>
        <p:txBody>
          <a:bodyPr/>
          <a:lstStyle/>
          <a:p>
            <a:fld id="{1E33A137-E60C-4D39-B967-83229C92DA49}" type="slidenum">
              <a:rPr lang="en-IL" smtClean="0"/>
              <a:t>‹#›</a:t>
            </a:fld>
            <a:endParaRPr lang="en-IL"/>
          </a:p>
        </p:txBody>
      </p:sp>
    </p:spTree>
    <p:extLst>
      <p:ext uri="{BB962C8B-B14F-4D97-AF65-F5344CB8AC3E}">
        <p14:creationId xmlns:p14="http://schemas.microsoft.com/office/powerpoint/2010/main" val="3240830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4F2F86-5910-F80B-33B3-141D2E0B6F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11D473C0-497C-9858-35A4-FB57390A4F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8202CB72-2777-5804-E9FD-A2376E61E7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1058845-3A92-4DA2-8AF6-93ACBB6233C7}" type="datetimeFigureOut">
              <a:rPr lang="en-IL" smtClean="0"/>
              <a:t>17/03/2024</a:t>
            </a:fld>
            <a:endParaRPr lang="en-IL"/>
          </a:p>
        </p:txBody>
      </p:sp>
      <p:sp>
        <p:nvSpPr>
          <p:cNvPr id="5" name="Footer Placeholder 4">
            <a:extLst>
              <a:ext uri="{FF2B5EF4-FFF2-40B4-BE49-F238E27FC236}">
                <a16:creationId xmlns:a16="http://schemas.microsoft.com/office/drawing/2014/main" id="{39CDBAFB-F539-5E98-8446-5469176148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L"/>
          </a:p>
        </p:txBody>
      </p:sp>
      <p:sp>
        <p:nvSpPr>
          <p:cNvPr id="6" name="Slide Number Placeholder 5">
            <a:extLst>
              <a:ext uri="{FF2B5EF4-FFF2-40B4-BE49-F238E27FC236}">
                <a16:creationId xmlns:a16="http://schemas.microsoft.com/office/drawing/2014/main" id="{A7B4BFCF-745E-E925-1BE9-17B93FC14C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E33A137-E60C-4D39-B967-83229C92DA49}" type="slidenum">
              <a:rPr lang="en-IL" smtClean="0"/>
              <a:t>‹#›</a:t>
            </a:fld>
            <a:endParaRPr lang="en-IL"/>
          </a:p>
        </p:txBody>
      </p:sp>
    </p:spTree>
    <p:extLst>
      <p:ext uri="{BB962C8B-B14F-4D97-AF65-F5344CB8AC3E}">
        <p14:creationId xmlns:p14="http://schemas.microsoft.com/office/powerpoint/2010/main" val="12977789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0.pn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FCBFC-1D02-16B8-81F3-9BCC333EF4F1}"/>
              </a:ext>
            </a:extLst>
          </p:cNvPr>
          <p:cNvSpPr>
            <a:spLocks noGrp="1"/>
          </p:cNvSpPr>
          <p:nvPr>
            <p:ph type="ctrTitle"/>
          </p:nvPr>
        </p:nvSpPr>
        <p:spPr>
          <a:xfrm>
            <a:off x="1524000" y="607678"/>
            <a:ext cx="9144000" cy="996918"/>
          </a:xfrm>
        </p:spPr>
        <p:txBody>
          <a:bodyPr/>
          <a:lstStyle/>
          <a:p>
            <a:r>
              <a:rPr lang="en-US" sz="1800" b="0" i="0" u="none" strike="noStrike" baseline="0">
                <a:latin typeface="Times-Roman"/>
              </a:rPr>
              <a:t>Joint DOA Estimation and Source Signal Tracking</a:t>
            </a:r>
            <a:br>
              <a:rPr lang="en-US" sz="1800" b="0" i="0" u="none" strike="noStrike" baseline="0">
                <a:latin typeface="Times-Roman"/>
              </a:rPr>
            </a:br>
            <a:r>
              <a:rPr lang="en-US" sz="1800" b="0" i="0" u="none" strike="noStrike" baseline="0">
                <a:latin typeface="Times-Roman"/>
              </a:rPr>
              <a:t>With Kalman Filtering and Regularized</a:t>
            </a:r>
            <a:br>
              <a:rPr lang="en-US" sz="1800" b="0" i="0" u="none" strike="noStrike" baseline="0">
                <a:latin typeface="Times-Roman"/>
              </a:rPr>
            </a:br>
            <a:r>
              <a:rPr lang="en-US" sz="1800" b="0" i="0" u="none" strike="noStrike" baseline="0">
                <a:latin typeface="Times-Roman"/>
              </a:rPr>
              <a:t>QRD RLS Algorithm</a:t>
            </a:r>
            <a:endParaRPr lang="en-IL" dirty="0"/>
          </a:p>
        </p:txBody>
      </p:sp>
      <p:sp>
        <p:nvSpPr>
          <p:cNvPr id="3" name="Subtitle 2">
            <a:extLst>
              <a:ext uri="{FF2B5EF4-FFF2-40B4-BE49-F238E27FC236}">
                <a16:creationId xmlns:a16="http://schemas.microsoft.com/office/drawing/2014/main" id="{6F240E4D-E773-46A0-7BD8-01CD57006C7B}"/>
              </a:ext>
            </a:extLst>
          </p:cNvPr>
          <p:cNvSpPr>
            <a:spLocks noGrp="1"/>
          </p:cNvSpPr>
          <p:nvPr>
            <p:ph type="subTitle" idx="1"/>
          </p:nvPr>
        </p:nvSpPr>
        <p:spPr>
          <a:xfrm>
            <a:off x="752669" y="1816782"/>
            <a:ext cx="10319658" cy="826893"/>
          </a:xfrm>
        </p:spPr>
        <p:txBody>
          <a:bodyPr>
            <a:normAutofit/>
          </a:bodyPr>
          <a:lstStyle/>
          <a:p>
            <a:r>
              <a:rPr lang="en-US" sz="1000" b="0" i="0" u="none" strike="noStrike" baseline="0">
                <a:latin typeface="Times-Roman"/>
              </a:rPr>
              <a:t>Jian-Feng Gu, </a:t>
            </a:r>
            <a:r>
              <a:rPr lang="en-US" sz="1000" b="0" i="1" u="none" strike="noStrike" baseline="0">
                <a:latin typeface="Times-Italic"/>
              </a:rPr>
              <a:t>Student Member, IEEE</a:t>
            </a:r>
            <a:r>
              <a:rPr lang="en-US" sz="1000" b="0" i="0" u="none" strike="noStrike" baseline="0">
                <a:latin typeface="Times-Roman"/>
              </a:rPr>
              <a:t>, S. C. Chan, </a:t>
            </a:r>
            <a:r>
              <a:rPr lang="en-US" sz="1000" b="0" i="1" u="none" strike="noStrike" baseline="0">
                <a:latin typeface="Times-Italic"/>
              </a:rPr>
              <a:t>Member, IEEE</a:t>
            </a:r>
            <a:r>
              <a:rPr lang="en-US" sz="1000" b="0" i="0" u="none" strike="noStrike" baseline="0">
                <a:latin typeface="Times-Roman"/>
              </a:rPr>
              <a:t>, Wei-Ping Zhu, </a:t>
            </a:r>
            <a:r>
              <a:rPr lang="en-US" sz="1000" b="0" i="1" u="none" strike="noStrike" baseline="0">
                <a:latin typeface="Times-Italic"/>
              </a:rPr>
              <a:t>Senior Member, IEEE</a:t>
            </a:r>
            <a:r>
              <a:rPr lang="en-US" sz="1000" b="0" i="0" u="none" strike="noStrike" baseline="0">
                <a:latin typeface="Times-Roman"/>
              </a:rPr>
              <a:t>, and M. N. S. Swamy, </a:t>
            </a:r>
            <a:r>
              <a:rPr lang="en-US" sz="1000" b="0" i="1" u="none" strike="noStrike" baseline="0">
                <a:latin typeface="Times-Italic"/>
              </a:rPr>
              <a:t>Fellow, IEEE</a:t>
            </a:r>
          </a:p>
          <a:p>
            <a:r>
              <a:rPr lang="en-US" sz="1100" b="0" i="1" u="none" strike="noStrike" baseline="0">
                <a:latin typeface="Times-Italic"/>
              </a:rPr>
              <a:t>(IEEE Transactions On Circuits and Systems 2013)</a:t>
            </a:r>
            <a:endParaRPr lang="en-IL" sz="1100" dirty="0"/>
          </a:p>
        </p:txBody>
      </p:sp>
      <p:sp>
        <p:nvSpPr>
          <p:cNvPr id="4" name="Subtitle 2">
            <a:extLst>
              <a:ext uri="{FF2B5EF4-FFF2-40B4-BE49-F238E27FC236}">
                <a16:creationId xmlns:a16="http://schemas.microsoft.com/office/drawing/2014/main" id="{F5F76199-9E1A-83B5-4765-EF0578F32436}"/>
              </a:ext>
            </a:extLst>
          </p:cNvPr>
          <p:cNvSpPr txBox="1">
            <a:spLocks/>
          </p:cNvSpPr>
          <p:nvPr/>
        </p:nvSpPr>
        <p:spPr>
          <a:xfrm>
            <a:off x="873967" y="2740512"/>
            <a:ext cx="10319658" cy="82689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000">
                <a:latin typeface="Times-Roman"/>
              </a:rPr>
              <a:t>Presented By:</a:t>
            </a:r>
          </a:p>
          <a:p>
            <a:r>
              <a:rPr lang="en-US" sz="1000">
                <a:latin typeface="Times-Roman"/>
              </a:rPr>
              <a:t>Harutjun Magakyan</a:t>
            </a:r>
            <a:endParaRPr lang="en-IL" sz="1100" dirty="0"/>
          </a:p>
        </p:txBody>
      </p:sp>
    </p:spTree>
    <p:extLst>
      <p:ext uri="{BB962C8B-B14F-4D97-AF65-F5344CB8AC3E}">
        <p14:creationId xmlns:p14="http://schemas.microsoft.com/office/powerpoint/2010/main" val="11432514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01ECC9-5632-78F8-761C-E843043801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285525-5649-9A94-310F-7E24E8AEC1D0}"/>
              </a:ext>
            </a:extLst>
          </p:cNvPr>
          <p:cNvSpPr>
            <a:spLocks noGrp="1"/>
          </p:cNvSpPr>
          <p:nvPr>
            <p:ph type="ctrTitle"/>
          </p:nvPr>
        </p:nvSpPr>
        <p:spPr>
          <a:xfrm>
            <a:off x="1524000" y="603282"/>
            <a:ext cx="9144000" cy="996918"/>
          </a:xfrm>
        </p:spPr>
        <p:txBody>
          <a:bodyPr>
            <a:normAutofit/>
          </a:bodyPr>
          <a:lstStyle/>
          <a:p>
            <a:r>
              <a:rPr lang="en-US" sz="1800" b="0" i="0" u="none" strike="noStrike" baseline="0" dirty="0">
                <a:latin typeface="Times-Roman"/>
              </a:rPr>
              <a:t>Introduction </a:t>
            </a:r>
            <a:br>
              <a:rPr lang="en-US" sz="1800" b="0" i="0" u="none" strike="noStrike" baseline="0" dirty="0">
                <a:latin typeface="Times-Roman"/>
              </a:rPr>
            </a:br>
            <a:br>
              <a:rPr lang="en-US" sz="1800" b="0" i="0" u="none" strike="noStrike" baseline="0" dirty="0">
                <a:latin typeface="Times-Roman"/>
              </a:rPr>
            </a:br>
            <a:r>
              <a:rPr lang="en-US" sz="1200" b="0" i="0" u="none" strike="noStrike" baseline="0" dirty="0">
                <a:latin typeface="Times-Roman"/>
              </a:rPr>
              <a:t>The PAST Algorithm</a:t>
            </a:r>
            <a:endParaRPr lang="en-IL" dirty="0"/>
          </a:p>
        </p:txBody>
      </p:sp>
      <p:sp>
        <p:nvSpPr>
          <p:cNvPr id="3" name="Subtitle 2">
            <a:extLst>
              <a:ext uri="{FF2B5EF4-FFF2-40B4-BE49-F238E27FC236}">
                <a16:creationId xmlns:a16="http://schemas.microsoft.com/office/drawing/2014/main" id="{203F930F-C3D3-1808-1841-FB3EF08320F2}"/>
              </a:ext>
            </a:extLst>
          </p:cNvPr>
          <p:cNvSpPr>
            <a:spLocks noGrp="1"/>
          </p:cNvSpPr>
          <p:nvPr>
            <p:ph type="subTitle" idx="1"/>
          </p:nvPr>
        </p:nvSpPr>
        <p:spPr>
          <a:xfrm>
            <a:off x="752669" y="1816782"/>
            <a:ext cx="10319658" cy="4117293"/>
          </a:xfrm>
        </p:spPr>
        <p:txBody>
          <a:bodyPr>
            <a:normAutofit/>
          </a:bodyPr>
          <a:lstStyle/>
          <a:p>
            <a:pPr lvl="2" algn="l"/>
            <a:endParaRPr lang="en-US" dirty="0"/>
          </a:p>
          <a:p>
            <a:pPr marL="1543050" lvl="3" indent="-171450" algn="l">
              <a:buFont typeface="Arial" panose="020B0604020202020204" pitchFamily="34" charset="0"/>
              <a:buChar char="•"/>
            </a:pPr>
            <a:endParaRPr lang="en-US" sz="1400" dirty="0"/>
          </a:p>
          <a:p>
            <a:pPr marL="1085850" lvl="2" indent="-171450" algn="l">
              <a:buFont typeface="Arial" panose="020B0604020202020204" pitchFamily="34" charset="0"/>
              <a:buChar char="•"/>
            </a:pPr>
            <a:r>
              <a:rPr lang="en-US" b="0" i="0" u="none" strike="noStrike" baseline="0" dirty="0">
                <a:latin typeface="Times-Roman"/>
              </a:rPr>
              <a:t>Why  PAST for DOA estimation ?</a:t>
            </a:r>
            <a:endParaRPr lang="en-US" dirty="0"/>
          </a:p>
          <a:p>
            <a:pPr marL="1543050" lvl="3" indent="-171450" algn="l">
              <a:buFont typeface="Arial" panose="020B0604020202020204" pitchFamily="34" charset="0"/>
              <a:buChar char="•"/>
            </a:pPr>
            <a:r>
              <a:rPr lang="en-US" sz="1400" dirty="0"/>
              <a:t>In many applications, the signal sources are dynamic with their statistics constantly changing over-time (non-stationary).</a:t>
            </a:r>
          </a:p>
          <a:p>
            <a:pPr marL="1543050" lvl="3" indent="-171450" algn="l">
              <a:buFont typeface="Arial" panose="020B0604020202020204" pitchFamily="34" charset="0"/>
              <a:buChar char="•"/>
            </a:pPr>
            <a:r>
              <a:rPr lang="en-US" sz="1400" dirty="0"/>
              <a:t>We need a method to efficiently update our estimation of the statistics of the source in order to perform the traditional DOA estimation with accuracy.</a:t>
            </a:r>
          </a:p>
          <a:p>
            <a:pPr marL="1543050" lvl="3" indent="-171450" algn="l">
              <a:buFont typeface="Arial" panose="020B0604020202020204" pitchFamily="34" charset="0"/>
              <a:buChar char="•"/>
            </a:pPr>
            <a:r>
              <a:rPr lang="en-US" sz="1400" dirty="0"/>
              <a:t>We would like our method to be fast and preferably simple – PAST is an iterative algorithm using the previously estimated parameters + new information to make new predictions quickly and accurately.</a:t>
            </a:r>
          </a:p>
          <a:p>
            <a:pPr lvl="3" algn="l"/>
            <a:endParaRPr lang="en-US" sz="1400" dirty="0"/>
          </a:p>
          <a:p>
            <a:pPr marL="1085850" lvl="2" indent="-171450" algn="l">
              <a:buFont typeface="Arial" panose="020B0604020202020204" pitchFamily="34" charset="0"/>
              <a:buChar char="•"/>
            </a:pPr>
            <a:r>
              <a:rPr lang="en-US" b="0" i="0" u="none" strike="noStrike" baseline="0" dirty="0">
                <a:latin typeface="Times-Roman"/>
              </a:rPr>
              <a:t>Why not PAST for DOA estimation ?</a:t>
            </a:r>
          </a:p>
          <a:p>
            <a:pPr marL="1543050" lvl="3" indent="-171450" algn="l">
              <a:buFont typeface="Arial" panose="020B0604020202020204" pitchFamily="34" charset="0"/>
              <a:buChar char="•"/>
            </a:pPr>
            <a:r>
              <a:rPr lang="en-US" sz="1400" dirty="0">
                <a:latin typeface="Times-Roman"/>
              </a:rPr>
              <a:t>As a sub-space method, PAST requires the dimensionality of the signal subspace to be smaller than the whole measured space which means we need more sensors than sources which is often not possible.</a:t>
            </a:r>
          </a:p>
          <a:p>
            <a:pPr marL="1543050" lvl="3" indent="-171450" algn="l">
              <a:buFont typeface="Arial" panose="020B0604020202020204" pitchFamily="34" charset="0"/>
              <a:buChar char="•"/>
            </a:pPr>
            <a:r>
              <a:rPr lang="en-US" sz="1400" b="0" i="0" u="none" strike="noStrike" baseline="0" dirty="0">
                <a:latin typeface="Times-Roman"/>
              </a:rPr>
              <a:t>Moving </a:t>
            </a:r>
            <a:r>
              <a:rPr lang="en-US" sz="1400" dirty="0">
                <a:latin typeface="Times-Roman"/>
              </a:rPr>
              <a:t>sources often cause a spread in the array spatial spectrum which requires an increased number of sensors so mitigate. This can be a limiting factor.</a:t>
            </a:r>
            <a:endParaRPr lang="en-US" sz="1400" b="0" i="0" u="none" strike="noStrike" baseline="0" dirty="0">
              <a:latin typeface="Times-Roman"/>
            </a:endParaRPr>
          </a:p>
        </p:txBody>
      </p:sp>
    </p:spTree>
    <p:extLst>
      <p:ext uri="{BB962C8B-B14F-4D97-AF65-F5344CB8AC3E}">
        <p14:creationId xmlns:p14="http://schemas.microsoft.com/office/powerpoint/2010/main" val="2736223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CA7073-2066-ED69-DE93-68C0EAF410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F7BC37-932D-4312-6F07-796E4F87895F}"/>
              </a:ext>
            </a:extLst>
          </p:cNvPr>
          <p:cNvSpPr>
            <a:spLocks noGrp="1"/>
          </p:cNvSpPr>
          <p:nvPr>
            <p:ph type="ctrTitle"/>
          </p:nvPr>
        </p:nvSpPr>
        <p:spPr>
          <a:xfrm>
            <a:off x="1524000" y="230057"/>
            <a:ext cx="9144000" cy="996918"/>
          </a:xfrm>
        </p:spPr>
        <p:txBody>
          <a:bodyPr>
            <a:normAutofit/>
          </a:bodyPr>
          <a:lstStyle/>
          <a:p>
            <a:r>
              <a:rPr lang="en-US" sz="1800" b="0" i="0" u="none" strike="noStrike" baseline="0" dirty="0">
                <a:latin typeface="Times-Roman"/>
              </a:rPr>
              <a:t>Introduction </a:t>
            </a:r>
            <a:br>
              <a:rPr lang="en-US" sz="1800" b="0" i="0" u="none" strike="noStrike" baseline="0" dirty="0">
                <a:latin typeface="Times-Roman"/>
              </a:rPr>
            </a:br>
            <a:br>
              <a:rPr lang="en-US" sz="1800" b="0" i="0" u="none" strike="noStrike" baseline="0" dirty="0">
                <a:latin typeface="Times-Roman"/>
              </a:rPr>
            </a:br>
            <a:r>
              <a:rPr lang="en-US" sz="800" dirty="0"/>
              <a:t>Familiarization With The Tools  And Concepts In The Paper</a:t>
            </a:r>
            <a:endParaRPr lang="en-IL" dirty="0"/>
          </a:p>
        </p:txBody>
      </p:sp>
      <mc:AlternateContent xmlns:mc="http://schemas.openxmlformats.org/markup-compatibility/2006" xmlns:a14="http://schemas.microsoft.com/office/drawing/2010/main">
        <mc:Choice Requires="a14">
          <p:sp>
            <p:nvSpPr>
              <p:cNvPr id="3" name="Subtitle 2">
                <a:extLst>
                  <a:ext uri="{FF2B5EF4-FFF2-40B4-BE49-F238E27FC236}">
                    <a16:creationId xmlns:a16="http://schemas.microsoft.com/office/drawing/2014/main" id="{11BB7F1B-3465-185C-2C80-E25CE0434D45}"/>
                  </a:ext>
                </a:extLst>
              </p:cNvPr>
              <p:cNvSpPr>
                <a:spLocks noGrp="1"/>
              </p:cNvSpPr>
              <p:nvPr>
                <p:ph type="subTitle" idx="1"/>
              </p:nvPr>
            </p:nvSpPr>
            <p:spPr>
              <a:xfrm>
                <a:off x="628261" y="1318728"/>
                <a:ext cx="10444066" cy="4615348"/>
              </a:xfrm>
            </p:spPr>
            <p:txBody>
              <a:bodyPr>
                <a:normAutofit fontScale="40000" lnSpcReduction="20000"/>
              </a:bodyPr>
              <a:lstStyle/>
              <a:p>
                <a:pPr lvl="1"/>
                <a:r>
                  <a:rPr lang="en-US" dirty="0"/>
                  <a:t>	</a:t>
                </a:r>
              </a:p>
              <a:p>
                <a:pPr lvl="2"/>
                <a:r>
                  <a:rPr lang="en-US" sz="3100" b="1" dirty="0">
                    <a:solidFill>
                      <a:srgbClr val="FF0000"/>
                    </a:solidFill>
                  </a:rPr>
                  <a:t>AR</a:t>
                </a:r>
                <a:r>
                  <a:rPr lang="en-US" sz="3100" dirty="0"/>
                  <a:t> – </a:t>
                </a:r>
                <a:r>
                  <a:rPr lang="en-US" sz="3100" b="1" dirty="0">
                    <a:solidFill>
                      <a:srgbClr val="FF0000"/>
                    </a:solidFill>
                  </a:rPr>
                  <a:t>A</a:t>
                </a:r>
                <a:r>
                  <a:rPr lang="en-US" sz="3100" b="1" dirty="0"/>
                  <a:t>utoregressive</a:t>
                </a:r>
                <a:r>
                  <a:rPr lang="en-US" sz="3100" b="1" dirty="0">
                    <a:solidFill>
                      <a:srgbClr val="FF0000"/>
                    </a:solidFill>
                  </a:rPr>
                  <a:t> P</a:t>
                </a:r>
                <a:r>
                  <a:rPr lang="en-US" sz="3100" b="1" dirty="0"/>
                  <a:t>rocess</a:t>
                </a:r>
              </a:p>
              <a:p>
                <a:pPr lvl="2"/>
                <a:endParaRPr lang="en-US" sz="3100" dirty="0"/>
              </a:p>
              <a:p>
                <a:pPr lvl="2" algn="l"/>
                <a:r>
                  <a:rPr lang="en-US" sz="3100" dirty="0"/>
                  <a:t>An AR process of order </a:t>
                </a:r>
                <a14:m>
                  <m:oMath xmlns:m="http://schemas.openxmlformats.org/officeDocument/2006/math">
                    <m:sSub>
                      <m:sSubPr>
                        <m:ctrlPr>
                          <a:rPr lang="en-US" sz="3100" b="0" i="1" smtClean="0">
                            <a:latin typeface="Cambria Math" panose="02040503050406030204" pitchFamily="18" charset="0"/>
                          </a:rPr>
                        </m:ctrlPr>
                      </m:sSubPr>
                      <m:e>
                        <m:r>
                          <a:rPr lang="en-US" sz="3100" b="0" i="1" smtClean="0">
                            <a:latin typeface="Cambria Math" panose="02040503050406030204" pitchFamily="18" charset="0"/>
                          </a:rPr>
                          <m:t>𝐿</m:t>
                        </m:r>
                      </m:e>
                      <m:sub>
                        <m:r>
                          <a:rPr lang="en-US" sz="3100" b="0" i="1" smtClean="0">
                            <a:latin typeface="Cambria Math" panose="02040503050406030204" pitchFamily="18" charset="0"/>
                          </a:rPr>
                          <m:t>𝑘</m:t>
                        </m:r>
                      </m:sub>
                    </m:sSub>
                  </m:oMath>
                </a14:m>
                <a:r>
                  <a:rPr lang="en-US" sz="3100" dirty="0"/>
                  <a:t> is a random process with the following structure:</a:t>
                </a:r>
              </a:p>
              <a:p>
                <a:pPr lvl="2" algn="l"/>
                <a:endParaRPr lang="en-US" sz="3100" dirty="0"/>
              </a:p>
              <a:p>
                <a:pPr lvl="2" algn="l"/>
                <a14:m>
                  <m:oMathPara xmlns:m="http://schemas.openxmlformats.org/officeDocument/2006/math">
                    <m:oMathParaPr>
                      <m:jc m:val="centerGroup"/>
                    </m:oMathParaPr>
                    <m:oMath xmlns:m="http://schemas.openxmlformats.org/officeDocument/2006/math">
                      <m:sSub>
                        <m:sSubPr>
                          <m:ctrlPr>
                            <a:rPr lang="en-US" sz="3100" b="0" i="1" smtClean="0">
                              <a:latin typeface="Cambria Math" panose="02040503050406030204" pitchFamily="18" charset="0"/>
                            </a:rPr>
                          </m:ctrlPr>
                        </m:sSubPr>
                        <m:e>
                          <m:r>
                            <a:rPr lang="en-US" sz="3100" b="0" i="1" smtClean="0">
                              <a:latin typeface="Cambria Math" panose="02040503050406030204" pitchFamily="18" charset="0"/>
                            </a:rPr>
                            <m:t>𝑥</m:t>
                          </m:r>
                        </m:e>
                        <m:sub>
                          <m:r>
                            <a:rPr lang="en-US" sz="3100" b="0" i="1" smtClean="0">
                              <a:latin typeface="Cambria Math" panose="02040503050406030204" pitchFamily="18" charset="0"/>
                            </a:rPr>
                            <m:t>𝑘</m:t>
                          </m:r>
                        </m:sub>
                      </m:sSub>
                      <m:d>
                        <m:dPr>
                          <m:ctrlPr>
                            <a:rPr lang="en-US" sz="3100" b="0" i="1" smtClean="0">
                              <a:latin typeface="Cambria Math" panose="02040503050406030204" pitchFamily="18" charset="0"/>
                            </a:rPr>
                          </m:ctrlPr>
                        </m:dPr>
                        <m:e>
                          <m:r>
                            <a:rPr lang="en-US" sz="3100" b="0" i="1" smtClean="0">
                              <a:latin typeface="Cambria Math" panose="02040503050406030204" pitchFamily="18" charset="0"/>
                            </a:rPr>
                            <m:t>𝑡</m:t>
                          </m:r>
                        </m:e>
                      </m:d>
                      <m:r>
                        <a:rPr lang="en-US" sz="3100" b="0" i="1" smtClean="0">
                          <a:latin typeface="Cambria Math" panose="02040503050406030204" pitchFamily="18" charset="0"/>
                        </a:rPr>
                        <m:t>= </m:t>
                      </m:r>
                      <m:nary>
                        <m:naryPr>
                          <m:chr m:val="∑"/>
                          <m:ctrlPr>
                            <a:rPr lang="en-US" sz="3100" b="0" i="1" smtClean="0">
                              <a:latin typeface="Cambria Math" panose="02040503050406030204" pitchFamily="18" charset="0"/>
                            </a:rPr>
                          </m:ctrlPr>
                        </m:naryPr>
                        <m:sub>
                          <m:sSub>
                            <m:sSubPr>
                              <m:ctrlPr>
                                <a:rPr lang="en-US" sz="3100" b="0" i="1" smtClean="0">
                                  <a:latin typeface="Cambria Math" panose="02040503050406030204" pitchFamily="18" charset="0"/>
                                </a:rPr>
                              </m:ctrlPr>
                            </m:sSubPr>
                            <m:e>
                              <m:r>
                                <m:rPr>
                                  <m:brk m:alnAt="23"/>
                                </m:rPr>
                                <a:rPr lang="en-US" sz="3100" b="0" i="1" smtClean="0">
                                  <a:latin typeface="Cambria Math" panose="02040503050406030204" pitchFamily="18" charset="0"/>
                                </a:rPr>
                                <m:t>𝑙</m:t>
                              </m:r>
                            </m:e>
                            <m:sub>
                              <m:r>
                                <m:rPr>
                                  <m:brk m:alnAt="23"/>
                                </m:rPr>
                                <a:rPr lang="en-US" sz="3100" b="0" i="1" smtClean="0">
                                  <a:latin typeface="Cambria Math" panose="02040503050406030204" pitchFamily="18" charset="0"/>
                                </a:rPr>
                                <m:t>𝑘</m:t>
                              </m:r>
                            </m:sub>
                          </m:sSub>
                          <m:r>
                            <m:rPr>
                              <m:brk m:alnAt="23"/>
                            </m:rPr>
                            <a:rPr lang="en-US" sz="3100" b="0" i="1" smtClean="0">
                              <a:latin typeface="Cambria Math" panose="02040503050406030204" pitchFamily="18" charset="0"/>
                            </a:rPr>
                            <m:t>=</m:t>
                          </m:r>
                          <m:r>
                            <a:rPr lang="en-US" sz="3100" b="0" i="1" smtClean="0">
                              <a:latin typeface="Cambria Math" panose="02040503050406030204" pitchFamily="18" charset="0"/>
                            </a:rPr>
                            <m:t>1</m:t>
                          </m:r>
                        </m:sub>
                        <m:sup>
                          <m:sSub>
                            <m:sSubPr>
                              <m:ctrlPr>
                                <a:rPr lang="en-US" sz="3100" b="0" i="1" smtClean="0">
                                  <a:latin typeface="Cambria Math" panose="02040503050406030204" pitchFamily="18" charset="0"/>
                                </a:rPr>
                              </m:ctrlPr>
                            </m:sSubPr>
                            <m:e>
                              <m:r>
                                <a:rPr lang="en-US" sz="3100" b="0" i="1" smtClean="0">
                                  <a:latin typeface="Cambria Math" panose="02040503050406030204" pitchFamily="18" charset="0"/>
                                </a:rPr>
                                <m:t>𝐿</m:t>
                              </m:r>
                            </m:e>
                            <m:sub>
                              <m:r>
                                <a:rPr lang="en-US" sz="3100" b="0" i="1" smtClean="0">
                                  <a:latin typeface="Cambria Math" panose="02040503050406030204" pitchFamily="18" charset="0"/>
                                </a:rPr>
                                <m:t>𝑘</m:t>
                              </m:r>
                            </m:sub>
                          </m:sSub>
                        </m:sup>
                        <m:e>
                          <m:sSubSup>
                            <m:sSubSupPr>
                              <m:ctrlPr>
                                <a:rPr lang="en-US" sz="3100" b="0" i="1" smtClean="0">
                                  <a:latin typeface="Cambria Math" panose="02040503050406030204" pitchFamily="18" charset="0"/>
                                </a:rPr>
                              </m:ctrlPr>
                            </m:sSubSupPr>
                            <m:e>
                              <m:r>
                                <a:rPr lang="en-US" sz="3100" b="0" i="1" smtClean="0">
                                  <a:latin typeface="Cambria Math" panose="02040503050406030204" pitchFamily="18" charset="0"/>
                                </a:rPr>
                                <m:t>𝑎</m:t>
                              </m:r>
                            </m:e>
                            <m:sub>
                              <m:sSub>
                                <m:sSubPr>
                                  <m:ctrlPr>
                                    <a:rPr lang="en-US" sz="3100" b="0" i="1" smtClean="0">
                                      <a:latin typeface="Cambria Math" panose="02040503050406030204" pitchFamily="18" charset="0"/>
                                    </a:rPr>
                                  </m:ctrlPr>
                                </m:sSubPr>
                                <m:e>
                                  <m:r>
                                    <a:rPr lang="en-US" sz="3100" b="0" i="1" smtClean="0">
                                      <a:latin typeface="Cambria Math" panose="02040503050406030204" pitchFamily="18" charset="0"/>
                                    </a:rPr>
                                    <m:t>𝑙</m:t>
                                  </m:r>
                                </m:e>
                                <m:sub>
                                  <m:r>
                                    <a:rPr lang="en-US" sz="3100" b="0" i="1" smtClean="0">
                                      <a:latin typeface="Cambria Math" panose="02040503050406030204" pitchFamily="18" charset="0"/>
                                    </a:rPr>
                                    <m:t>𝑘</m:t>
                                  </m:r>
                                </m:sub>
                              </m:sSub>
                            </m:sub>
                            <m:sup>
                              <m:r>
                                <a:rPr lang="en-US" sz="3100" b="0" i="1" smtClean="0">
                                  <a:latin typeface="Cambria Math" panose="02040503050406030204" pitchFamily="18" charset="0"/>
                                </a:rPr>
                                <m:t>𝑘</m:t>
                              </m:r>
                            </m:sup>
                          </m:sSubSup>
                          <m:d>
                            <m:dPr>
                              <m:ctrlPr>
                                <a:rPr lang="en-US" sz="3100" b="0" i="1" smtClean="0">
                                  <a:latin typeface="Cambria Math" panose="02040503050406030204" pitchFamily="18" charset="0"/>
                                </a:rPr>
                              </m:ctrlPr>
                            </m:dPr>
                            <m:e>
                              <m:r>
                                <a:rPr lang="en-US" sz="3100" b="0" i="1" smtClean="0">
                                  <a:latin typeface="Cambria Math" panose="02040503050406030204" pitchFamily="18" charset="0"/>
                                </a:rPr>
                                <m:t>𝑡</m:t>
                              </m:r>
                            </m:e>
                          </m:d>
                          <m:sSub>
                            <m:sSubPr>
                              <m:ctrlPr>
                                <a:rPr lang="en-US" sz="3100" b="0" i="1" smtClean="0">
                                  <a:latin typeface="Cambria Math" panose="02040503050406030204" pitchFamily="18" charset="0"/>
                                </a:rPr>
                              </m:ctrlPr>
                            </m:sSubPr>
                            <m:e>
                              <m:r>
                                <a:rPr lang="en-US" sz="3100" b="0" i="1" smtClean="0">
                                  <a:latin typeface="Cambria Math" panose="02040503050406030204" pitchFamily="18" charset="0"/>
                                </a:rPr>
                                <m:t>𝑥</m:t>
                              </m:r>
                            </m:e>
                            <m:sub>
                              <m:r>
                                <a:rPr lang="en-US" sz="3100" b="0" i="1" smtClean="0">
                                  <a:latin typeface="Cambria Math" panose="02040503050406030204" pitchFamily="18" charset="0"/>
                                </a:rPr>
                                <m:t>𝑘</m:t>
                              </m:r>
                              <m:d>
                                <m:dPr>
                                  <m:ctrlPr>
                                    <a:rPr lang="en-US" sz="3100" b="0" i="1" smtClean="0">
                                      <a:latin typeface="Cambria Math" panose="02040503050406030204" pitchFamily="18" charset="0"/>
                                    </a:rPr>
                                  </m:ctrlPr>
                                </m:dPr>
                                <m:e>
                                  <m:r>
                                    <a:rPr lang="en-US" sz="3100" b="0" i="1" smtClean="0">
                                      <a:latin typeface="Cambria Math" panose="02040503050406030204" pitchFamily="18" charset="0"/>
                                    </a:rPr>
                                    <m:t>𝑡</m:t>
                                  </m:r>
                                  <m:r>
                                    <a:rPr lang="en-US" sz="3100" b="0" i="1" smtClean="0">
                                      <a:latin typeface="Cambria Math" panose="02040503050406030204" pitchFamily="18" charset="0"/>
                                    </a:rPr>
                                    <m:t>−</m:t>
                                  </m:r>
                                  <m:sSub>
                                    <m:sSubPr>
                                      <m:ctrlPr>
                                        <a:rPr lang="en-US" sz="3100" b="0" i="1" smtClean="0">
                                          <a:latin typeface="Cambria Math" panose="02040503050406030204" pitchFamily="18" charset="0"/>
                                        </a:rPr>
                                      </m:ctrlPr>
                                    </m:sSubPr>
                                    <m:e>
                                      <m:r>
                                        <a:rPr lang="en-US" sz="3100" b="0" i="1" smtClean="0">
                                          <a:latin typeface="Cambria Math" panose="02040503050406030204" pitchFamily="18" charset="0"/>
                                        </a:rPr>
                                        <m:t>𝑙</m:t>
                                      </m:r>
                                    </m:e>
                                    <m:sub>
                                      <m:r>
                                        <a:rPr lang="en-US" sz="3100" b="0" i="1" smtClean="0">
                                          <a:latin typeface="Cambria Math" panose="02040503050406030204" pitchFamily="18" charset="0"/>
                                        </a:rPr>
                                        <m:t>𝑘</m:t>
                                      </m:r>
                                    </m:sub>
                                  </m:sSub>
                                </m:e>
                              </m:d>
                            </m:sub>
                          </m:sSub>
                          <m:r>
                            <a:rPr lang="en-US" sz="3100" b="0" i="1" smtClean="0">
                              <a:latin typeface="Cambria Math" panose="02040503050406030204" pitchFamily="18" charset="0"/>
                            </a:rPr>
                            <m:t>+</m:t>
                          </m:r>
                          <m:sSub>
                            <m:sSubPr>
                              <m:ctrlPr>
                                <a:rPr lang="en-US" sz="3100" b="0" i="1" smtClean="0">
                                  <a:latin typeface="Cambria Math" panose="02040503050406030204" pitchFamily="18" charset="0"/>
                                </a:rPr>
                              </m:ctrlPr>
                            </m:sSubPr>
                            <m:e>
                              <m:r>
                                <a:rPr lang="en-US" sz="3100" b="0" i="1" smtClean="0">
                                  <a:latin typeface="Cambria Math" panose="02040503050406030204" pitchFamily="18" charset="0"/>
                                </a:rPr>
                                <m:t>𝑣</m:t>
                              </m:r>
                            </m:e>
                            <m:sub>
                              <m:r>
                                <a:rPr lang="en-US" sz="3100" b="0" i="1" smtClean="0">
                                  <a:latin typeface="Cambria Math" panose="02040503050406030204" pitchFamily="18" charset="0"/>
                                </a:rPr>
                                <m:t>𝑘</m:t>
                              </m:r>
                            </m:sub>
                          </m:sSub>
                          <m:d>
                            <m:dPr>
                              <m:ctrlPr>
                                <a:rPr lang="en-US" sz="3100" b="0" i="1" smtClean="0">
                                  <a:latin typeface="Cambria Math" panose="02040503050406030204" pitchFamily="18" charset="0"/>
                                </a:rPr>
                              </m:ctrlPr>
                            </m:dPr>
                            <m:e>
                              <m:r>
                                <a:rPr lang="en-US" sz="3100" b="0" i="1" smtClean="0">
                                  <a:latin typeface="Cambria Math" panose="02040503050406030204" pitchFamily="18" charset="0"/>
                                </a:rPr>
                                <m:t>𝑡</m:t>
                              </m:r>
                            </m:e>
                          </m:d>
                        </m:e>
                      </m:nary>
                      <m:r>
                        <a:rPr lang="en-US" sz="3100" b="0" i="0" smtClean="0">
                          <a:latin typeface="Cambria Math" panose="02040503050406030204" pitchFamily="18" charset="0"/>
                        </a:rPr>
                        <m:t> ,</m:t>
                      </m:r>
                      <m:r>
                        <a:rPr lang="en-US" sz="3100" b="0" i="1" smtClean="0">
                          <a:latin typeface="Cambria Math" panose="02040503050406030204" pitchFamily="18" charset="0"/>
                        </a:rPr>
                        <m:t>  </m:t>
                      </m:r>
                      <m:sSubSup>
                        <m:sSubSupPr>
                          <m:ctrlPr>
                            <a:rPr lang="en-US" sz="3100" b="0" i="1" smtClean="0">
                              <a:latin typeface="Cambria Math" panose="02040503050406030204" pitchFamily="18" charset="0"/>
                            </a:rPr>
                          </m:ctrlPr>
                        </m:sSubSupPr>
                        <m:e>
                          <m:r>
                            <a:rPr lang="en-US" sz="3100" b="0" i="1" smtClean="0">
                              <a:latin typeface="Cambria Math" panose="02040503050406030204" pitchFamily="18" charset="0"/>
                            </a:rPr>
                            <m:t>𝑎</m:t>
                          </m:r>
                        </m:e>
                        <m:sub>
                          <m:sSub>
                            <m:sSubPr>
                              <m:ctrlPr>
                                <a:rPr lang="en-US" sz="3100" b="0" i="1" smtClean="0">
                                  <a:latin typeface="Cambria Math" panose="02040503050406030204" pitchFamily="18" charset="0"/>
                                </a:rPr>
                              </m:ctrlPr>
                            </m:sSubPr>
                            <m:e>
                              <m:r>
                                <a:rPr lang="en-US" sz="3100" b="0" i="1" smtClean="0">
                                  <a:latin typeface="Cambria Math" panose="02040503050406030204" pitchFamily="18" charset="0"/>
                                </a:rPr>
                                <m:t>𝑙</m:t>
                              </m:r>
                            </m:e>
                            <m:sub>
                              <m:r>
                                <a:rPr lang="en-US" sz="3100" b="0" i="1" smtClean="0">
                                  <a:latin typeface="Cambria Math" panose="02040503050406030204" pitchFamily="18" charset="0"/>
                                </a:rPr>
                                <m:t>𝑘</m:t>
                              </m:r>
                            </m:sub>
                          </m:sSub>
                        </m:sub>
                        <m:sup>
                          <m:r>
                            <a:rPr lang="en-US" sz="3100" b="0" i="1" smtClean="0">
                              <a:latin typeface="Cambria Math" panose="02040503050406030204" pitchFamily="18" charset="0"/>
                            </a:rPr>
                            <m:t>𝑘</m:t>
                          </m:r>
                        </m:sup>
                      </m:sSubSup>
                      <m:d>
                        <m:dPr>
                          <m:ctrlPr>
                            <a:rPr lang="en-US" sz="3100" b="0" i="1" smtClean="0">
                              <a:latin typeface="Cambria Math" panose="02040503050406030204" pitchFamily="18" charset="0"/>
                            </a:rPr>
                          </m:ctrlPr>
                        </m:dPr>
                        <m:e>
                          <m:r>
                            <a:rPr lang="en-US" sz="3100" b="0" i="1" smtClean="0">
                              <a:latin typeface="Cambria Math" panose="02040503050406030204" pitchFamily="18" charset="0"/>
                            </a:rPr>
                            <m:t>𝑡</m:t>
                          </m:r>
                        </m:e>
                      </m:d>
                      <m:r>
                        <a:rPr lang="en-US" sz="3100" b="0" i="1" smtClean="0">
                          <a:latin typeface="Cambria Math" panose="02040503050406030204" pitchFamily="18" charset="0"/>
                        </a:rPr>
                        <m:t>∈</m:t>
                      </m:r>
                      <m:r>
                        <a:rPr lang="en-US" sz="3100" b="0" i="1" smtClean="0">
                          <a:latin typeface="Cambria Math" panose="02040503050406030204" pitchFamily="18" charset="0"/>
                        </a:rPr>
                        <m:t>ℛ</m:t>
                      </m:r>
                    </m:oMath>
                  </m:oMathPara>
                </a14:m>
                <a:endParaRPr lang="en-US" sz="3100" dirty="0"/>
              </a:p>
              <a:p>
                <a:pPr lvl="2" algn="l"/>
                <a:endParaRPr lang="en-US" sz="3100" dirty="0"/>
              </a:p>
              <a:p>
                <a:pPr lvl="2" algn="l"/>
                <a14:m>
                  <m:oMath xmlns:m="http://schemas.openxmlformats.org/officeDocument/2006/math">
                    <m:sSub>
                      <m:sSubPr>
                        <m:ctrlPr>
                          <a:rPr lang="en-US" sz="3100" b="0" i="1" smtClean="0">
                            <a:latin typeface="Cambria Math" panose="02040503050406030204" pitchFamily="18" charset="0"/>
                          </a:rPr>
                        </m:ctrlPr>
                      </m:sSubPr>
                      <m:e>
                        <m:r>
                          <a:rPr lang="en-US" sz="3100" b="0" i="1" smtClean="0">
                            <a:latin typeface="Cambria Math" panose="02040503050406030204" pitchFamily="18" charset="0"/>
                          </a:rPr>
                          <m:t>𝑣</m:t>
                        </m:r>
                      </m:e>
                      <m:sub>
                        <m:r>
                          <a:rPr lang="en-US" sz="3100" b="0" i="1" smtClean="0">
                            <a:latin typeface="Cambria Math" panose="02040503050406030204" pitchFamily="18" charset="0"/>
                          </a:rPr>
                          <m:t>𝑘</m:t>
                        </m:r>
                      </m:sub>
                    </m:sSub>
                  </m:oMath>
                </a14:m>
                <a:r>
                  <a:rPr lang="en-US" sz="3100" dirty="0"/>
                  <a:t> are called the “excitation process”, usually zero-mean white gaussian noise.</a:t>
                </a:r>
              </a:p>
              <a:p>
                <a:pPr lvl="2" algn="l"/>
                <a14:m>
                  <m:oMath xmlns:m="http://schemas.openxmlformats.org/officeDocument/2006/math">
                    <m:sSubSup>
                      <m:sSubSupPr>
                        <m:ctrlPr>
                          <a:rPr lang="en-US" sz="3100" b="0" i="1" smtClean="0">
                            <a:latin typeface="Cambria Math" panose="02040503050406030204" pitchFamily="18" charset="0"/>
                          </a:rPr>
                        </m:ctrlPr>
                      </m:sSubSupPr>
                      <m:e>
                        <m:r>
                          <a:rPr lang="en-US" sz="3100" b="0" i="1" smtClean="0">
                            <a:latin typeface="Cambria Math" panose="02040503050406030204" pitchFamily="18" charset="0"/>
                          </a:rPr>
                          <m:t>𝑎</m:t>
                        </m:r>
                      </m:e>
                      <m:sub>
                        <m:sSub>
                          <m:sSubPr>
                            <m:ctrlPr>
                              <a:rPr lang="en-US" sz="3100" b="0" i="1" smtClean="0">
                                <a:latin typeface="Cambria Math" panose="02040503050406030204" pitchFamily="18" charset="0"/>
                              </a:rPr>
                            </m:ctrlPr>
                          </m:sSubPr>
                          <m:e>
                            <m:r>
                              <a:rPr lang="en-US" sz="3100" b="0" i="1" smtClean="0">
                                <a:latin typeface="Cambria Math" panose="02040503050406030204" pitchFamily="18" charset="0"/>
                              </a:rPr>
                              <m:t>𝑙</m:t>
                            </m:r>
                          </m:e>
                          <m:sub>
                            <m:r>
                              <a:rPr lang="en-US" sz="3100" b="0" i="1" smtClean="0">
                                <a:latin typeface="Cambria Math" panose="02040503050406030204" pitchFamily="18" charset="0"/>
                              </a:rPr>
                              <m:t>𝑘</m:t>
                            </m:r>
                          </m:sub>
                        </m:sSub>
                      </m:sub>
                      <m:sup>
                        <m:r>
                          <a:rPr lang="en-US" sz="3100" b="0" i="1" smtClean="0">
                            <a:latin typeface="Cambria Math" panose="02040503050406030204" pitchFamily="18" charset="0"/>
                          </a:rPr>
                          <m:t>𝑘</m:t>
                        </m:r>
                      </m:sup>
                    </m:sSubSup>
                  </m:oMath>
                </a14:m>
                <a:r>
                  <a:rPr lang="en-US" sz="3100" dirty="0"/>
                  <a:t> are the AR coefficients</a:t>
                </a:r>
              </a:p>
              <a:p>
                <a:pPr lvl="2" algn="l"/>
                <a:endParaRPr lang="en-US" sz="3100" dirty="0"/>
              </a:p>
              <a:p>
                <a:pPr lvl="2" algn="l"/>
                <a:r>
                  <a:rPr lang="en-US" sz="3100" dirty="0"/>
                  <a:t>We can write it as:</a:t>
                </a:r>
              </a:p>
              <a:p>
                <a:pPr lvl="2" algn="l"/>
                <a:endParaRPr lang="en-US" sz="3100" dirty="0"/>
              </a:p>
              <a:p>
                <a:pPr lvl="2" algn="l"/>
                <a14:m>
                  <m:oMathPara xmlns:m="http://schemas.openxmlformats.org/officeDocument/2006/math">
                    <m:oMathParaPr>
                      <m:jc m:val="centerGroup"/>
                    </m:oMathParaPr>
                    <m:oMath xmlns:m="http://schemas.openxmlformats.org/officeDocument/2006/math">
                      <m:r>
                        <a:rPr lang="en-US" sz="3100" i="1" smtClean="0">
                          <a:latin typeface="Cambria Math" panose="02040503050406030204" pitchFamily="18" charset="0"/>
                        </a:rPr>
                        <m:t>𝑥</m:t>
                      </m:r>
                      <m:d>
                        <m:dPr>
                          <m:ctrlPr>
                            <a:rPr lang="en-US" sz="3100" i="1">
                              <a:latin typeface="Cambria Math" panose="02040503050406030204" pitchFamily="18" charset="0"/>
                            </a:rPr>
                          </m:ctrlPr>
                        </m:dPr>
                        <m:e>
                          <m:r>
                            <a:rPr lang="en-US" sz="3100" i="1">
                              <a:latin typeface="Cambria Math" panose="02040503050406030204" pitchFamily="18" charset="0"/>
                            </a:rPr>
                            <m:t>𝑡</m:t>
                          </m:r>
                        </m:e>
                      </m:d>
                      <m:r>
                        <a:rPr lang="en-US" sz="3100" i="1">
                          <a:latin typeface="Cambria Math" panose="02040503050406030204" pitchFamily="18" charset="0"/>
                        </a:rPr>
                        <m:t>=</m:t>
                      </m:r>
                      <m:d>
                        <m:dPr>
                          <m:begChr m:val="["/>
                          <m:endChr m:val="]"/>
                          <m:ctrlPr>
                            <a:rPr lang="en-US" sz="3100" i="1">
                              <a:latin typeface="Cambria Math" panose="02040503050406030204" pitchFamily="18" charset="0"/>
                            </a:rPr>
                          </m:ctrlPr>
                        </m:dPr>
                        <m:e>
                          <m:eqArr>
                            <m:eqArrPr>
                              <m:ctrlPr>
                                <a:rPr lang="en-US" sz="3100" i="1">
                                  <a:latin typeface="Cambria Math" panose="02040503050406030204" pitchFamily="18" charset="0"/>
                                </a:rPr>
                              </m:ctrlPr>
                            </m:eqArrPr>
                            <m:e>
                              <m:sSub>
                                <m:sSubPr>
                                  <m:ctrlPr>
                                    <a:rPr lang="en-US" sz="3100" i="1">
                                      <a:latin typeface="Cambria Math" panose="02040503050406030204" pitchFamily="18" charset="0"/>
                                    </a:rPr>
                                  </m:ctrlPr>
                                </m:sSubPr>
                                <m:e>
                                  <m:r>
                                    <a:rPr lang="en-US" sz="3100" i="1">
                                      <a:latin typeface="Cambria Math" panose="02040503050406030204" pitchFamily="18" charset="0"/>
                                    </a:rPr>
                                    <m:t>𝑥</m:t>
                                  </m:r>
                                </m:e>
                                <m:sub>
                                  <m:r>
                                    <a:rPr lang="en-US" sz="3100" i="1">
                                      <a:latin typeface="Cambria Math" panose="02040503050406030204" pitchFamily="18" charset="0"/>
                                    </a:rPr>
                                    <m:t>1</m:t>
                                  </m:r>
                                </m:sub>
                              </m:sSub>
                              <m:r>
                                <a:rPr lang="en-US" sz="3100" i="1">
                                  <a:latin typeface="Cambria Math" panose="02040503050406030204" pitchFamily="18" charset="0"/>
                                </a:rPr>
                                <m:t>(</m:t>
                              </m:r>
                              <m:r>
                                <a:rPr lang="en-US" sz="3100" i="1">
                                  <a:latin typeface="Cambria Math" panose="02040503050406030204" pitchFamily="18" charset="0"/>
                                </a:rPr>
                                <m:t>𝑡</m:t>
                              </m:r>
                              <m:r>
                                <a:rPr lang="en-US" sz="3100" i="1">
                                  <a:latin typeface="Cambria Math" panose="02040503050406030204" pitchFamily="18" charset="0"/>
                                </a:rPr>
                                <m:t>)</m:t>
                              </m:r>
                            </m:e>
                            <m:e>
                              <m:r>
                                <a:rPr lang="en-US" sz="3100" i="1">
                                  <a:latin typeface="Cambria Math" panose="02040503050406030204" pitchFamily="18" charset="0"/>
                                </a:rPr>
                                <m:t>⋅⋅⋅</m:t>
                              </m:r>
                            </m:e>
                            <m:e>
                              <m:sSub>
                                <m:sSubPr>
                                  <m:ctrlPr>
                                    <a:rPr lang="en-US" sz="3100" i="1">
                                      <a:latin typeface="Cambria Math" panose="02040503050406030204" pitchFamily="18" charset="0"/>
                                    </a:rPr>
                                  </m:ctrlPr>
                                </m:sSubPr>
                                <m:e>
                                  <m:r>
                                    <a:rPr lang="en-US" sz="3100" i="1">
                                      <a:latin typeface="Cambria Math" panose="02040503050406030204" pitchFamily="18" charset="0"/>
                                    </a:rPr>
                                    <m:t>𝑥</m:t>
                                  </m:r>
                                </m:e>
                                <m:sub>
                                  <m:r>
                                    <a:rPr lang="en-US" sz="3100" i="1">
                                      <a:latin typeface="Cambria Math" panose="02040503050406030204" pitchFamily="18" charset="0"/>
                                    </a:rPr>
                                    <m:t>𝐾</m:t>
                                  </m:r>
                                </m:sub>
                              </m:sSub>
                              <m:r>
                                <a:rPr lang="en-US" sz="3100" i="1">
                                  <a:latin typeface="Cambria Math" panose="02040503050406030204" pitchFamily="18" charset="0"/>
                                </a:rPr>
                                <m:t>(</m:t>
                              </m:r>
                              <m:r>
                                <a:rPr lang="en-US" sz="3100" i="1">
                                  <a:latin typeface="Cambria Math" panose="02040503050406030204" pitchFamily="18" charset="0"/>
                                </a:rPr>
                                <m:t>𝑡</m:t>
                              </m:r>
                              <m:r>
                                <a:rPr lang="en-US" sz="3100" i="1">
                                  <a:latin typeface="Cambria Math" panose="02040503050406030204" pitchFamily="18" charset="0"/>
                                </a:rPr>
                                <m:t>)</m:t>
                              </m:r>
                            </m:e>
                          </m:eqArr>
                        </m:e>
                      </m:d>
                      <m:r>
                        <a:rPr lang="en-US" sz="3100" i="1">
                          <a:latin typeface="Cambria Math" panose="02040503050406030204" pitchFamily="18" charset="0"/>
                        </a:rPr>
                        <m:t>=</m:t>
                      </m:r>
                      <m:d>
                        <m:dPr>
                          <m:begChr m:val="["/>
                          <m:endChr m:val="]"/>
                          <m:ctrlPr>
                            <a:rPr lang="en-US" sz="3100" i="1">
                              <a:latin typeface="Cambria Math" panose="02040503050406030204" pitchFamily="18" charset="0"/>
                            </a:rPr>
                          </m:ctrlPr>
                        </m:dPr>
                        <m:e>
                          <m:eqArr>
                            <m:eqArrPr>
                              <m:ctrlPr>
                                <a:rPr lang="en-US" sz="3100" i="1">
                                  <a:latin typeface="Cambria Math" panose="02040503050406030204" pitchFamily="18" charset="0"/>
                                </a:rPr>
                              </m:ctrlPr>
                            </m:eqArrPr>
                            <m:e>
                              <m:sSub>
                                <m:sSubPr>
                                  <m:ctrlPr>
                                    <a:rPr lang="en-US" sz="3100" i="1">
                                      <a:latin typeface="Cambria Math" panose="02040503050406030204" pitchFamily="18" charset="0"/>
                                    </a:rPr>
                                  </m:ctrlPr>
                                </m:sSubPr>
                                <m:e>
                                  <m:r>
                                    <a:rPr lang="en-US" sz="3100" b="0" i="1" smtClean="0">
                                      <a:latin typeface="Cambria Math" panose="02040503050406030204" pitchFamily="18" charset="0"/>
                                    </a:rPr>
                                    <m:t>𝐹</m:t>
                                  </m:r>
                                </m:e>
                                <m:sub>
                                  <m:r>
                                    <a:rPr lang="en-US" sz="3100" i="1">
                                      <a:latin typeface="Cambria Math" panose="02040503050406030204" pitchFamily="18" charset="0"/>
                                    </a:rPr>
                                    <m:t>1</m:t>
                                  </m:r>
                                </m:sub>
                              </m:sSub>
                              <m:d>
                                <m:dPr>
                                  <m:ctrlPr>
                                    <a:rPr lang="en-US" sz="3100" i="1">
                                      <a:latin typeface="Cambria Math" panose="02040503050406030204" pitchFamily="18" charset="0"/>
                                    </a:rPr>
                                  </m:ctrlPr>
                                </m:dPr>
                                <m:e>
                                  <m:r>
                                    <a:rPr lang="en-US" sz="3100" i="1">
                                      <a:latin typeface="Cambria Math" panose="02040503050406030204" pitchFamily="18" charset="0"/>
                                    </a:rPr>
                                    <m:t>𝑡</m:t>
                                  </m:r>
                                </m:e>
                              </m:d>
                              <m:r>
                                <a:rPr lang="en-US" sz="3100" b="0" i="1" smtClean="0">
                                  <a:latin typeface="Cambria Math" panose="02040503050406030204" pitchFamily="18" charset="0"/>
                                </a:rPr>
                                <m:t>0</m:t>
                              </m:r>
                            </m:e>
                            <m:e>
                              <m:r>
                                <a:rPr lang="en-US" sz="3100" i="1">
                                  <a:latin typeface="Cambria Math" panose="02040503050406030204" pitchFamily="18" charset="0"/>
                                </a:rPr>
                                <m:t>⋅⋅⋅</m:t>
                              </m:r>
                            </m:e>
                            <m:e>
                              <m:sSub>
                                <m:sSubPr>
                                  <m:ctrlPr>
                                    <a:rPr lang="en-US" sz="3100" i="1">
                                      <a:latin typeface="Cambria Math" panose="02040503050406030204" pitchFamily="18" charset="0"/>
                                    </a:rPr>
                                  </m:ctrlPr>
                                </m:sSubPr>
                                <m:e>
                                  <m:r>
                                    <a:rPr lang="en-US" sz="3100" b="0" i="1" smtClean="0">
                                      <a:latin typeface="Cambria Math" panose="02040503050406030204" pitchFamily="18" charset="0"/>
                                    </a:rPr>
                                    <m:t>0</m:t>
                                  </m:r>
                                  <m:r>
                                    <a:rPr lang="en-US" sz="3100" b="0" i="1" smtClean="0">
                                      <a:latin typeface="Cambria Math" panose="02040503050406030204" pitchFamily="18" charset="0"/>
                                    </a:rPr>
                                    <m:t>𝐹</m:t>
                                  </m:r>
                                </m:e>
                                <m:sub>
                                  <m:r>
                                    <a:rPr lang="en-US" sz="3100" i="1">
                                      <a:latin typeface="Cambria Math" panose="02040503050406030204" pitchFamily="18" charset="0"/>
                                    </a:rPr>
                                    <m:t>𝐾</m:t>
                                  </m:r>
                                </m:sub>
                              </m:sSub>
                              <m:r>
                                <a:rPr lang="en-US" sz="3100" i="1">
                                  <a:latin typeface="Cambria Math" panose="02040503050406030204" pitchFamily="18" charset="0"/>
                                </a:rPr>
                                <m:t>(</m:t>
                              </m:r>
                              <m:r>
                                <a:rPr lang="en-US" sz="3100" i="1">
                                  <a:latin typeface="Cambria Math" panose="02040503050406030204" pitchFamily="18" charset="0"/>
                                </a:rPr>
                                <m:t>𝑡</m:t>
                              </m:r>
                              <m:r>
                                <a:rPr lang="en-US" sz="3100" i="1">
                                  <a:latin typeface="Cambria Math" panose="02040503050406030204" pitchFamily="18" charset="0"/>
                                </a:rPr>
                                <m:t>)</m:t>
                              </m:r>
                            </m:e>
                          </m:eqArr>
                        </m:e>
                      </m:d>
                      <m:r>
                        <m:rPr>
                          <m:nor/>
                        </m:rPr>
                        <a:rPr lang="en-US" sz="3100" i="1" dirty="0">
                          <a:latin typeface="Cambria Math" panose="02040503050406030204" pitchFamily="18" charset="0"/>
                        </a:rPr>
                        <m:t> </m:t>
                      </m:r>
                      <m:d>
                        <m:dPr>
                          <m:begChr m:val="["/>
                          <m:endChr m:val="]"/>
                          <m:ctrlPr>
                            <a:rPr lang="en-US" sz="3100" i="1">
                              <a:latin typeface="Cambria Math" panose="02040503050406030204" pitchFamily="18" charset="0"/>
                            </a:rPr>
                          </m:ctrlPr>
                        </m:dPr>
                        <m:e>
                          <m:eqArr>
                            <m:eqArrPr>
                              <m:ctrlPr>
                                <a:rPr lang="en-US" sz="3100" i="1">
                                  <a:latin typeface="Cambria Math" panose="02040503050406030204" pitchFamily="18" charset="0"/>
                                </a:rPr>
                              </m:ctrlPr>
                            </m:eqArrPr>
                            <m:e>
                              <m:sSub>
                                <m:sSubPr>
                                  <m:ctrlPr>
                                    <a:rPr lang="en-US" sz="3100" i="1">
                                      <a:latin typeface="Cambria Math" panose="02040503050406030204" pitchFamily="18" charset="0"/>
                                    </a:rPr>
                                  </m:ctrlPr>
                                </m:sSubPr>
                                <m:e>
                                  <m:r>
                                    <a:rPr lang="en-US" sz="3100" i="1">
                                      <a:latin typeface="Cambria Math" panose="02040503050406030204" pitchFamily="18" charset="0"/>
                                    </a:rPr>
                                    <m:t>𝑥</m:t>
                                  </m:r>
                                </m:e>
                                <m:sub>
                                  <m:r>
                                    <a:rPr lang="en-US" sz="3100" i="1">
                                      <a:latin typeface="Cambria Math" panose="02040503050406030204" pitchFamily="18" charset="0"/>
                                    </a:rPr>
                                    <m:t>1</m:t>
                                  </m:r>
                                </m:sub>
                              </m:sSub>
                              <m:r>
                                <a:rPr lang="en-US" sz="3100" i="1">
                                  <a:latin typeface="Cambria Math" panose="02040503050406030204" pitchFamily="18" charset="0"/>
                                </a:rPr>
                                <m:t>(</m:t>
                              </m:r>
                              <m:r>
                                <a:rPr lang="en-US" sz="3100" i="1">
                                  <a:latin typeface="Cambria Math" panose="02040503050406030204" pitchFamily="18" charset="0"/>
                                </a:rPr>
                                <m:t>𝑡</m:t>
                              </m:r>
                              <m:r>
                                <a:rPr lang="en-US" sz="3100" b="0" i="1" smtClean="0">
                                  <a:latin typeface="Cambria Math" panose="02040503050406030204" pitchFamily="18" charset="0"/>
                                </a:rPr>
                                <m:t>−1</m:t>
                              </m:r>
                              <m:r>
                                <a:rPr lang="en-US" sz="3100" i="1">
                                  <a:latin typeface="Cambria Math" panose="02040503050406030204" pitchFamily="18" charset="0"/>
                                </a:rPr>
                                <m:t>)</m:t>
                              </m:r>
                            </m:e>
                            <m:e>
                              <m:r>
                                <a:rPr lang="en-US" sz="3100" i="1">
                                  <a:latin typeface="Cambria Math" panose="02040503050406030204" pitchFamily="18" charset="0"/>
                                </a:rPr>
                                <m:t>⋅⋅⋅</m:t>
                              </m:r>
                            </m:e>
                            <m:e>
                              <m:sSub>
                                <m:sSubPr>
                                  <m:ctrlPr>
                                    <a:rPr lang="en-US" sz="3100" i="1">
                                      <a:latin typeface="Cambria Math" panose="02040503050406030204" pitchFamily="18" charset="0"/>
                                    </a:rPr>
                                  </m:ctrlPr>
                                </m:sSubPr>
                                <m:e>
                                  <m:r>
                                    <a:rPr lang="en-US" sz="3100" i="1">
                                      <a:latin typeface="Cambria Math" panose="02040503050406030204" pitchFamily="18" charset="0"/>
                                    </a:rPr>
                                    <m:t>𝑥</m:t>
                                  </m:r>
                                </m:e>
                                <m:sub>
                                  <m:r>
                                    <a:rPr lang="en-US" sz="3100" i="1">
                                      <a:latin typeface="Cambria Math" panose="02040503050406030204" pitchFamily="18" charset="0"/>
                                    </a:rPr>
                                    <m:t>𝐾</m:t>
                                  </m:r>
                                </m:sub>
                              </m:sSub>
                              <m:r>
                                <a:rPr lang="en-US" sz="3100" i="1">
                                  <a:latin typeface="Cambria Math" panose="02040503050406030204" pitchFamily="18" charset="0"/>
                                </a:rPr>
                                <m:t>(</m:t>
                              </m:r>
                              <m:r>
                                <a:rPr lang="en-US" sz="3100" i="1">
                                  <a:latin typeface="Cambria Math" panose="02040503050406030204" pitchFamily="18" charset="0"/>
                                </a:rPr>
                                <m:t>𝑡</m:t>
                              </m:r>
                              <m:r>
                                <a:rPr lang="en-US" sz="3100" b="0" i="1" smtClean="0">
                                  <a:latin typeface="Cambria Math" panose="02040503050406030204" pitchFamily="18" charset="0"/>
                                </a:rPr>
                                <m:t>−1</m:t>
                              </m:r>
                              <m:r>
                                <a:rPr lang="en-US" sz="3100" i="1">
                                  <a:latin typeface="Cambria Math" panose="02040503050406030204" pitchFamily="18" charset="0"/>
                                </a:rPr>
                                <m:t>)</m:t>
                              </m:r>
                            </m:e>
                          </m:eqArr>
                        </m:e>
                      </m:d>
                      <m:r>
                        <m:rPr>
                          <m:nor/>
                        </m:rPr>
                        <a:rPr lang="en-US" sz="3100" b="0" i="1" smtClean="0">
                          <a:latin typeface="Cambria Math" panose="02040503050406030204" pitchFamily="18" charset="0"/>
                        </a:rPr>
                        <m:t>+</m:t>
                      </m:r>
                      <m:r>
                        <m:rPr>
                          <m:nor/>
                        </m:rPr>
                        <a:rPr lang="en-US" sz="3100" i="1" dirty="0">
                          <a:latin typeface="Cambria Math" panose="02040503050406030204" pitchFamily="18" charset="0"/>
                        </a:rPr>
                        <m:t> </m:t>
                      </m:r>
                      <m:d>
                        <m:dPr>
                          <m:begChr m:val="["/>
                          <m:endChr m:val="]"/>
                          <m:ctrlPr>
                            <a:rPr lang="en-US" sz="3100" i="1">
                              <a:latin typeface="Cambria Math" panose="02040503050406030204" pitchFamily="18" charset="0"/>
                            </a:rPr>
                          </m:ctrlPr>
                        </m:dPr>
                        <m:e>
                          <m:eqArr>
                            <m:eqArrPr>
                              <m:ctrlPr>
                                <a:rPr lang="en-US" sz="3100" i="1">
                                  <a:latin typeface="Cambria Math" panose="02040503050406030204" pitchFamily="18" charset="0"/>
                                </a:rPr>
                              </m:ctrlPr>
                            </m:eqArrPr>
                            <m:e>
                              <m:sSub>
                                <m:sSubPr>
                                  <m:ctrlPr>
                                    <a:rPr lang="en-US" sz="3100" i="1">
                                      <a:latin typeface="Cambria Math" panose="02040503050406030204" pitchFamily="18" charset="0"/>
                                    </a:rPr>
                                  </m:ctrlPr>
                                </m:sSubPr>
                                <m:e>
                                  <m:r>
                                    <a:rPr lang="en-US" sz="3100" b="0" i="1" smtClean="0">
                                      <a:latin typeface="Cambria Math" panose="02040503050406030204" pitchFamily="18" charset="0"/>
                                    </a:rPr>
                                    <m:t>𝑣</m:t>
                                  </m:r>
                                </m:e>
                                <m:sub>
                                  <m:r>
                                    <a:rPr lang="en-US" sz="3100" i="1">
                                      <a:latin typeface="Cambria Math" panose="02040503050406030204" pitchFamily="18" charset="0"/>
                                    </a:rPr>
                                    <m:t>1</m:t>
                                  </m:r>
                                </m:sub>
                              </m:sSub>
                              <m:r>
                                <a:rPr lang="en-US" sz="3100" i="1">
                                  <a:latin typeface="Cambria Math" panose="02040503050406030204" pitchFamily="18" charset="0"/>
                                </a:rPr>
                                <m:t>(</m:t>
                              </m:r>
                              <m:r>
                                <a:rPr lang="en-US" sz="3100" i="1">
                                  <a:latin typeface="Cambria Math" panose="02040503050406030204" pitchFamily="18" charset="0"/>
                                </a:rPr>
                                <m:t>𝑡</m:t>
                              </m:r>
                              <m:r>
                                <a:rPr lang="en-US" sz="3100" i="1">
                                  <a:latin typeface="Cambria Math" panose="02040503050406030204" pitchFamily="18" charset="0"/>
                                </a:rPr>
                                <m:t>)</m:t>
                              </m:r>
                            </m:e>
                            <m:e>
                              <m:r>
                                <a:rPr lang="en-US" sz="3100" i="1">
                                  <a:latin typeface="Cambria Math" panose="02040503050406030204" pitchFamily="18" charset="0"/>
                                </a:rPr>
                                <m:t>⋅⋅⋅</m:t>
                              </m:r>
                            </m:e>
                            <m:e>
                              <m:sSub>
                                <m:sSubPr>
                                  <m:ctrlPr>
                                    <a:rPr lang="en-US" sz="3100" i="1">
                                      <a:latin typeface="Cambria Math" panose="02040503050406030204" pitchFamily="18" charset="0"/>
                                    </a:rPr>
                                  </m:ctrlPr>
                                </m:sSubPr>
                                <m:e>
                                  <m:r>
                                    <a:rPr lang="en-US" sz="3100" b="0" i="1" smtClean="0">
                                      <a:latin typeface="Cambria Math" panose="02040503050406030204" pitchFamily="18" charset="0"/>
                                    </a:rPr>
                                    <m:t>𝑣</m:t>
                                  </m:r>
                                </m:e>
                                <m:sub>
                                  <m:r>
                                    <a:rPr lang="en-US" sz="3100" i="1">
                                      <a:latin typeface="Cambria Math" panose="02040503050406030204" pitchFamily="18" charset="0"/>
                                    </a:rPr>
                                    <m:t>𝐾</m:t>
                                  </m:r>
                                </m:sub>
                              </m:sSub>
                              <m:r>
                                <a:rPr lang="en-US" sz="3100" i="1">
                                  <a:latin typeface="Cambria Math" panose="02040503050406030204" pitchFamily="18" charset="0"/>
                                </a:rPr>
                                <m:t>(</m:t>
                              </m:r>
                              <m:r>
                                <a:rPr lang="en-US" sz="3100" i="1">
                                  <a:latin typeface="Cambria Math" panose="02040503050406030204" pitchFamily="18" charset="0"/>
                                </a:rPr>
                                <m:t>𝑡</m:t>
                              </m:r>
                              <m:r>
                                <a:rPr lang="en-US" sz="3100" i="1">
                                  <a:latin typeface="Cambria Math" panose="02040503050406030204" pitchFamily="18" charset="0"/>
                                </a:rPr>
                                <m:t>)</m:t>
                              </m:r>
                            </m:e>
                          </m:eqArr>
                        </m:e>
                      </m:d>
                      <m:r>
                        <a:rPr lang="en-US" sz="3100" b="0" i="1" smtClean="0">
                          <a:latin typeface="Cambria Math" panose="02040503050406030204" pitchFamily="18" charset="0"/>
                        </a:rPr>
                        <m:t>=</m:t>
                      </m:r>
                      <m:r>
                        <a:rPr lang="en-US" sz="3100" b="0" i="1" smtClean="0">
                          <a:latin typeface="Cambria Math" panose="02040503050406030204" pitchFamily="18" charset="0"/>
                        </a:rPr>
                        <m:t>𝐹</m:t>
                      </m:r>
                      <m:d>
                        <m:dPr>
                          <m:ctrlPr>
                            <a:rPr lang="en-US" sz="3100" b="0" i="1" smtClean="0">
                              <a:latin typeface="Cambria Math" panose="02040503050406030204" pitchFamily="18" charset="0"/>
                            </a:rPr>
                          </m:ctrlPr>
                        </m:dPr>
                        <m:e>
                          <m:r>
                            <a:rPr lang="en-US" sz="3100" b="0" i="1" smtClean="0">
                              <a:latin typeface="Cambria Math" panose="02040503050406030204" pitchFamily="18" charset="0"/>
                            </a:rPr>
                            <m:t>𝑡</m:t>
                          </m:r>
                        </m:e>
                      </m:d>
                      <m:r>
                        <a:rPr lang="en-US" sz="3100" b="0" i="1" smtClean="0">
                          <a:latin typeface="Cambria Math" panose="02040503050406030204" pitchFamily="18" charset="0"/>
                        </a:rPr>
                        <m:t>𝑥</m:t>
                      </m:r>
                      <m:d>
                        <m:dPr>
                          <m:ctrlPr>
                            <a:rPr lang="en-US" sz="3100" b="0" i="1" smtClean="0">
                              <a:latin typeface="Cambria Math" panose="02040503050406030204" pitchFamily="18" charset="0"/>
                            </a:rPr>
                          </m:ctrlPr>
                        </m:dPr>
                        <m:e>
                          <m:r>
                            <a:rPr lang="en-US" sz="3100" b="0" i="1" smtClean="0">
                              <a:latin typeface="Cambria Math" panose="02040503050406030204" pitchFamily="18" charset="0"/>
                            </a:rPr>
                            <m:t>𝑡</m:t>
                          </m:r>
                          <m:r>
                            <a:rPr lang="en-US" sz="3100" b="0" i="1" smtClean="0">
                              <a:latin typeface="Cambria Math" panose="02040503050406030204" pitchFamily="18" charset="0"/>
                            </a:rPr>
                            <m:t>−1</m:t>
                          </m:r>
                        </m:e>
                      </m:d>
                      <m:r>
                        <a:rPr lang="en-US" sz="3100" b="0" i="1" smtClean="0">
                          <a:latin typeface="Cambria Math" panose="02040503050406030204" pitchFamily="18" charset="0"/>
                        </a:rPr>
                        <m:t>+</m:t>
                      </m:r>
                      <m:r>
                        <a:rPr lang="en-US" sz="3100" b="0" i="1" smtClean="0">
                          <a:latin typeface="Cambria Math" panose="02040503050406030204" pitchFamily="18" charset="0"/>
                        </a:rPr>
                        <m:t>𝑣</m:t>
                      </m:r>
                      <m:r>
                        <a:rPr lang="en-US" sz="3100" b="0" i="1" smtClean="0">
                          <a:latin typeface="Cambria Math" panose="02040503050406030204" pitchFamily="18" charset="0"/>
                        </a:rPr>
                        <m:t>(</m:t>
                      </m:r>
                      <m:r>
                        <a:rPr lang="en-US" sz="3100" b="0" i="1" smtClean="0">
                          <a:latin typeface="Cambria Math" panose="02040503050406030204" pitchFamily="18" charset="0"/>
                        </a:rPr>
                        <m:t>𝑡</m:t>
                      </m:r>
                      <m:r>
                        <a:rPr lang="en-US" sz="3100" b="0" i="1" smtClean="0">
                          <a:latin typeface="Cambria Math" panose="02040503050406030204" pitchFamily="18" charset="0"/>
                        </a:rPr>
                        <m:t>)</m:t>
                      </m:r>
                    </m:oMath>
                  </m:oMathPara>
                </a14:m>
                <a:endParaRPr lang="en-US" sz="3100" i="1" dirty="0">
                  <a:latin typeface="Cambria Math" panose="02040503050406030204" pitchFamily="18" charset="0"/>
                </a:endParaRPr>
              </a:p>
              <a:p>
                <a:pPr lvl="2" algn="l"/>
                <a:endParaRPr lang="en-US" sz="3100" i="1" dirty="0">
                  <a:latin typeface="Cambria Math" panose="02040503050406030204" pitchFamily="18" charset="0"/>
                </a:endParaRPr>
              </a:p>
              <a:p>
                <a:pPr lvl="2" algn="l"/>
                <a14:m>
                  <m:oMath xmlns:m="http://schemas.openxmlformats.org/officeDocument/2006/math">
                    <m:r>
                      <a:rPr lang="en-US" sz="3100" i="1" dirty="0" smtClean="0">
                        <a:latin typeface="Cambria Math" panose="02040503050406030204" pitchFamily="18" charset="0"/>
                      </a:rPr>
                      <m:t>𝐹</m:t>
                    </m:r>
                    <m:d>
                      <m:dPr>
                        <m:ctrlPr>
                          <a:rPr lang="en-US" sz="3100" i="1" dirty="0" smtClean="0">
                            <a:latin typeface="Cambria Math" panose="02040503050406030204" pitchFamily="18" charset="0"/>
                          </a:rPr>
                        </m:ctrlPr>
                      </m:dPr>
                      <m:e>
                        <m:r>
                          <a:rPr lang="en-US" sz="3100" i="1" dirty="0" smtClean="0">
                            <a:latin typeface="Cambria Math" panose="02040503050406030204" pitchFamily="18" charset="0"/>
                          </a:rPr>
                          <m:t>𝑡</m:t>
                        </m:r>
                      </m:e>
                    </m:d>
                    <m:r>
                      <a:rPr lang="en-US" sz="3100" b="0" i="1" dirty="0" smtClean="0">
                        <a:latin typeface="Cambria Math" panose="02040503050406030204" pitchFamily="18" charset="0"/>
                      </a:rPr>
                      <m:t>∈</m:t>
                    </m:r>
                    <m:sSup>
                      <m:sSupPr>
                        <m:ctrlPr>
                          <a:rPr lang="en-US" sz="3100" b="0" i="1" dirty="0" smtClean="0">
                            <a:latin typeface="Cambria Math" panose="02040503050406030204" pitchFamily="18" charset="0"/>
                          </a:rPr>
                        </m:ctrlPr>
                      </m:sSupPr>
                      <m:e>
                        <m:r>
                          <a:rPr lang="en-US" sz="3100" b="0" i="1" dirty="0" smtClean="0">
                            <a:latin typeface="Cambria Math" panose="02040503050406030204" pitchFamily="18" charset="0"/>
                          </a:rPr>
                          <m:t>ℛ</m:t>
                        </m:r>
                      </m:e>
                      <m:sup>
                        <m:d>
                          <m:dPr>
                            <m:ctrlPr>
                              <a:rPr lang="en-US" sz="3100" b="0" i="1" dirty="0" smtClean="0">
                                <a:latin typeface="Cambria Math" panose="02040503050406030204" pitchFamily="18" charset="0"/>
                              </a:rPr>
                            </m:ctrlPr>
                          </m:dPr>
                          <m:e>
                            <m:nary>
                              <m:naryPr>
                                <m:chr m:val="∑"/>
                                <m:limLoc m:val="subSup"/>
                                <m:ctrlPr>
                                  <a:rPr lang="en-US" sz="3100" b="0" i="1" dirty="0" smtClean="0">
                                    <a:latin typeface="Cambria Math" panose="02040503050406030204" pitchFamily="18" charset="0"/>
                                  </a:rPr>
                                </m:ctrlPr>
                              </m:naryPr>
                              <m:sub>
                                <m:r>
                                  <m:rPr>
                                    <m:brk m:alnAt="25"/>
                                  </m:rPr>
                                  <a:rPr lang="en-US" sz="3100" b="0" i="1" dirty="0" smtClean="0">
                                    <a:latin typeface="Cambria Math" panose="02040503050406030204" pitchFamily="18" charset="0"/>
                                  </a:rPr>
                                  <m:t>𝑘</m:t>
                                </m:r>
                                <m:r>
                                  <a:rPr lang="en-US" sz="3100" b="0" i="1" dirty="0" smtClean="0">
                                    <a:latin typeface="Cambria Math" panose="02040503050406030204" pitchFamily="18" charset="0"/>
                                  </a:rPr>
                                  <m:t>=1</m:t>
                                </m:r>
                              </m:sub>
                              <m:sup>
                                <m:r>
                                  <a:rPr lang="en-US" sz="3100" b="0" i="1" dirty="0" smtClean="0">
                                    <a:latin typeface="Cambria Math" panose="02040503050406030204" pitchFamily="18" charset="0"/>
                                  </a:rPr>
                                  <m:t>𝐾</m:t>
                                </m:r>
                              </m:sup>
                              <m:e>
                                <m:sSub>
                                  <m:sSubPr>
                                    <m:ctrlPr>
                                      <a:rPr lang="en-US" sz="3100" b="0" i="1" dirty="0" smtClean="0">
                                        <a:latin typeface="Cambria Math" panose="02040503050406030204" pitchFamily="18" charset="0"/>
                                      </a:rPr>
                                    </m:ctrlPr>
                                  </m:sSubPr>
                                  <m:e>
                                    <m:r>
                                      <a:rPr lang="en-US" sz="3100" b="0" i="1" dirty="0" smtClean="0">
                                        <a:latin typeface="Cambria Math" panose="02040503050406030204" pitchFamily="18" charset="0"/>
                                      </a:rPr>
                                      <m:t>𝐿</m:t>
                                    </m:r>
                                  </m:e>
                                  <m:sub>
                                    <m:r>
                                      <a:rPr lang="en-US" sz="3100" b="0" i="1" dirty="0" smtClean="0">
                                        <a:latin typeface="Cambria Math" panose="02040503050406030204" pitchFamily="18" charset="0"/>
                                      </a:rPr>
                                      <m:t>𝑘</m:t>
                                    </m:r>
                                  </m:sub>
                                </m:sSub>
                              </m:e>
                            </m:nary>
                          </m:e>
                        </m:d>
                        <m:r>
                          <a:rPr lang="en-US" sz="3100" b="0" i="1" dirty="0" smtClean="0">
                            <a:latin typeface="Cambria Math" panose="02040503050406030204" pitchFamily="18" charset="0"/>
                          </a:rPr>
                          <m:t>×(</m:t>
                        </m:r>
                        <m:nary>
                          <m:naryPr>
                            <m:chr m:val="∑"/>
                            <m:limLoc m:val="subSup"/>
                            <m:ctrlPr>
                              <a:rPr lang="en-US" sz="3100" b="0" i="1" dirty="0" smtClean="0">
                                <a:latin typeface="Cambria Math" panose="02040503050406030204" pitchFamily="18" charset="0"/>
                              </a:rPr>
                            </m:ctrlPr>
                          </m:naryPr>
                          <m:sub>
                            <m:r>
                              <m:rPr>
                                <m:brk m:alnAt="25"/>
                              </m:rPr>
                              <a:rPr lang="en-US" sz="3100" b="0" i="1" dirty="0" smtClean="0">
                                <a:latin typeface="Cambria Math" panose="02040503050406030204" pitchFamily="18" charset="0"/>
                              </a:rPr>
                              <m:t>𝑘</m:t>
                            </m:r>
                            <m:r>
                              <a:rPr lang="en-US" sz="3100" b="0" i="1" dirty="0" smtClean="0">
                                <a:latin typeface="Cambria Math" panose="02040503050406030204" pitchFamily="18" charset="0"/>
                              </a:rPr>
                              <m:t>=1</m:t>
                            </m:r>
                          </m:sub>
                          <m:sup>
                            <m:r>
                              <a:rPr lang="en-US" sz="3100" b="0" i="1" dirty="0" smtClean="0">
                                <a:latin typeface="Cambria Math" panose="02040503050406030204" pitchFamily="18" charset="0"/>
                              </a:rPr>
                              <m:t>𝐾</m:t>
                            </m:r>
                          </m:sup>
                          <m:e>
                            <m:sSub>
                              <m:sSubPr>
                                <m:ctrlPr>
                                  <a:rPr lang="en-US" sz="3100" b="0" i="1" dirty="0" smtClean="0">
                                    <a:latin typeface="Cambria Math" panose="02040503050406030204" pitchFamily="18" charset="0"/>
                                  </a:rPr>
                                </m:ctrlPr>
                              </m:sSubPr>
                              <m:e>
                                <m:r>
                                  <a:rPr lang="en-US" sz="3100" b="0" i="1" dirty="0" smtClean="0">
                                    <a:latin typeface="Cambria Math" panose="02040503050406030204" pitchFamily="18" charset="0"/>
                                  </a:rPr>
                                  <m:t>𝐿</m:t>
                                </m:r>
                              </m:e>
                              <m:sub>
                                <m:r>
                                  <a:rPr lang="en-US" sz="3100" b="0" i="1" dirty="0" smtClean="0">
                                    <a:latin typeface="Cambria Math" panose="02040503050406030204" pitchFamily="18" charset="0"/>
                                  </a:rPr>
                                  <m:t>𝑘</m:t>
                                </m:r>
                              </m:sub>
                            </m:sSub>
                          </m:e>
                        </m:nary>
                        <m:r>
                          <a:rPr lang="en-US" sz="3100" b="0" i="1" dirty="0" smtClean="0">
                            <a:latin typeface="Cambria Math" panose="02040503050406030204" pitchFamily="18" charset="0"/>
                          </a:rPr>
                          <m:t>)</m:t>
                        </m:r>
                      </m:sup>
                    </m:sSup>
                  </m:oMath>
                </a14:m>
                <a:r>
                  <a:rPr lang="en-US" sz="3100" dirty="0"/>
                  <a:t> is a block diagonal matrix </a:t>
                </a:r>
              </a:p>
              <a:p>
                <a:pPr lvl="2" algn="l"/>
                <a:endParaRPr lang="en-US" sz="3100" dirty="0"/>
              </a:p>
              <a:p>
                <a:pPr lvl="2" algn="l"/>
                <a:r>
                  <a:rPr lang="en-US" sz="3100" dirty="0"/>
                  <a:t>Because </a:t>
                </a:r>
                <a14:m>
                  <m:oMath xmlns:m="http://schemas.openxmlformats.org/officeDocument/2006/math">
                    <m:sSub>
                      <m:sSubPr>
                        <m:ctrlPr>
                          <a:rPr lang="en-US" sz="3100" b="0" i="1" smtClean="0">
                            <a:latin typeface="Cambria Math" panose="02040503050406030204" pitchFamily="18" charset="0"/>
                          </a:rPr>
                        </m:ctrlPr>
                      </m:sSubPr>
                      <m:e>
                        <m:r>
                          <a:rPr lang="en-US" sz="3100" b="0" i="1" smtClean="0">
                            <a:latin typeface="Cambria Math" panose="02040503050406030204" pitchFamily="18" charset="0"/>
                          </a:rPr>
                          <m:t>𝑣</m:t>
                        </m:r>
                      </m:e>
                      <m:sub>
                        <m:r>
                          <a:rPr lang="en-US" sz="3100" b="0" i="1" smtClean="0">
                            <a:latin typeface="Cambria Math" panose="02040503050406030204" pitchFamily="18" charset="0"/>
                          </a:rPr>
                          <m:t>𝑘</m:t>
                        </m:r>
                      </m:sub>
                    </m:sSub>
                  </m:oMath>
                </a14:m>
                <a:r>
                  <a:rPr lang="en-US" sz="3100" dirty="0"/>
                  <a:t> are independent , we can express the covariance of </a:t>
                </a:r>
                <a14:m>
                  <m:oMath xmlns:m="http://schemas.openxmlformats.org/officeDocument/2006/math">
                    <m:r>
                      <a:rPr lang="en-US" sz="3100" b="0" i="1" smtClean="0">
                        <a:latin typeface="Cambria Math" panose="02040503050406030204" pitchFamily="18" charset="0"/>
                      </a:rPr>
                      <m:t>𝑣</m:t>
                    </m:r>
                    <m:r>
                      <a:rPr lang="en-US" sz="3100" b="0" i="1" smtClean="0">
                        <a:latin typeface="Cambria Math" panose="02040503050406030204" pitchFamily="18" charset="0"/>
                      </a:rPr>
                      <m:t>(</m:t>
                    </m:r>
                    <m:r>
                      <a:rPr lang="en-US" sz="3100" b="0" i="1" smtClean="0">
                        <a:latin typeface="Cambria Math" panose="02040503050406030204" pitchFamily="18" charset="0"/>
                      </a:rPr>
                      <m:t>𝑡</m:t>
                    </m:r>
                    <m:r>
                      <a:rPr lang="en-US" sz="3100" b="0" i="1" smtClean="0">
                        <a:latin typeface="Cambria Math" panose="02040503050406030204" pitchFamily="18" charset="0"/>
                      </a:rPr>
                      <m:t>)</m:t>
                    </m:r>
                  </m:oMath>
                </a14:m>
                <a:r>
                  <a:rPr lang="en-US" sz="3100" dirty="0">
                    <a:latin typeface="Cambria Math" panose="02040503050406030204" pitchFamily="18" charset="0"/>
                  </a:rPr>
                  <a:t> as </a:t>
                </a:r>
                <a:r>
                  <a:rPr lang="en-US" sz="3100" i="1" dirty="0">
                    <a:latin typeface="Cambria Math" panose="02040503050406030204" pitchFamily="18" charset="0"/>
                  </a:rPr>
                  <a:t> </a:t>
                </a:r>
                <a14:m>
                  <m:oMath xmlns:m="http://schemas.openxmlformats.org/officeDocument/2006/math">
                    <m:r>
                      <a:rPr lang="en-US" sz="3100" b="0" i="1" smtClean="0">
                        <a:latin typeface="Cambria Math" panose="02040503050406030204" pitchFamily="18" charset="0"/>
                      </a:rPr>
                      <m:t>𝑄</m:t>
                    </m:r>
                    <m:d>
                      <m:dPr>
                        <m:ctrlPr>
                          <a:rPr lang="en-US" sz="3100" b="0" i="1" smtClean="0">
                            <a:latin typeface="Cambria Math" panose="02040503050406030204" pitchFamily="18" charset="0"/>
                          </a:rPr>
                        </m:ctrlPr>
                      </m:dPr>
                      <m:e>
                        <m:r>
                          <a:rPr lang="en-US" sz="3100" b="0" i="1" smtClean="0">
                            <a:latin typeface="Cambria Math" panose="02040503050406030204" pitchFamily="18" charset="0"/>
                          </a:rPr>
                          <m:t>𝑡</m:t>
                        </m:r>
                      </m:e>
                    </m:d>
                    <m:r>
                      <a:rPr lang="en-US" sz="3100" b="0" i="1" smtClean="0">
                        <a:latin typeface="Cambria Math" panose="02040503050406030204" pitchFamily="18" charset="0"/>
                      </a:rPr>
                      <m:t>=</m:t>
                    </m:r>
                    <m:r>
                      <a:rPr lang="en-US" sz="3100" b="0" i="1" smtClean="0">
                        <a:latin typeface="Cambria Math" panose="02040503050406030204" pitchFamily="18" charset="0"/>
                      </a:rPr>
                      <m:t>𝑑𝑖𝑎𝑔</m:t>
                    </m:r>
                    <m:d>
                      <m:dPr>
                        <m:ctrlPr>
                          <a:rPr lang="en-US" sz="3100" b="0" i="1" smtClean="0">
                            <a:latin typeface="Cambria Math" panose="02040503050406030204" pitchFamily="18" charset="0"/>
                          </a:rPr>
                        </m:ctrlPr>
                      </m:dPr>
                      <m:e>
                        <m:sSub>
                          <m:sSubPr>
                            <m:ctrlPr>
                              <a:rPr lang="en-US" sz="3100" b="0" i="1" smtClean="0">
                                <a:latin typeface="Cambria Math" panose="02040503050406030204" pitchFamily="18" charset="0"/>
                              </a:rPr>
                            </m:ctrlPr>
                          </m:sSubPr>
                          <m:e>
                            <m:r>
                              <a:rPr lang="en-US" sz="3100" b="0" i="1" smtClean="0">
                                <a:latin typeface="Cambria Math" panose="02040503050406030204" pitchFamily="18" charset="0"/>
                              </a:rPr>
                              <m:t>𝑄</m:t>
                            </m:r>
                          </m:e>
                          <m:sub>
                            <m:r>
                              <a:rPr lang="en-US" sz="3100" b="0" i="1" smtClean="0">
                                <a:latin typeface="Cambria Math" panose="02040503050406030204" pitchFamily="18" charset="0"/>
                              </a:rPr>
                              <m:t>1</m:t>
                            </m:r>
                          </m:sub>
                        </m:sSub>
                        <m:d>
                          <m:dPr>
                            <m:ctrlPr>
                              <a:rPr lang="en-US" sz="3100" b="0" i="1" smtClean="0">
                                <a:latin typeface="Cambria Math" panose="02040503050406030204" pitchFamily="18" charset="0"/>
                              </a:rPr>
                            </m:ctrlPr>
                          </m:dPr>
                          <m:e>
                            <m:r>
                              <a:rPr lang="en-US" sz="3100" b="0" i="1" smtClean="0">
                                <a:latin typeface="Cambria Math" panose="02040503050406030204" pitchFamily="18" charset="0"/>
                              </a:rPr>
                              <m:t>𝑡</m:t>
                            </m:r>
                          </m:e>
                        </m:d>
                        <m:r>
                          <a:rPr lang="en-US" sz="3100" b="0" i="1" smtClean="0">
                            <a:latin typeface="Cambria Math" panose="02040503050406030204" pitchFamily="18" charset="0"/>
                          </a:rPr>
                          <m:t>,…,</m:t>
                        </m:r>
                        <m:sSub>
                          <m:sSubPr>
                            <m:ctrlPr>
                              <a:rPr lang="en-US" sz="3100" b="0" i="1" smtClean="0">
                                <a:latin typeface="Cambria Math" panose="02040503050406030204" pitchFamily="18" charset="0"/>
                              </a:rPr>
                            </m:ctrlPr>
                          </m:sSubPr>
                          <m:e>
                            <m:r>
                              <a:rPr lang="en-US" sz="3100" b="0" i="1" smtClean="0">
                                <a:latin typeface="Cambria Math" panose="02040503050406030204" pitchFamily="18" charset="0"/>
                              </a:rPr>
                              <m:t>𝑄</m:t>
                            </m:r>
                          </m:e>
                          <m:sub>
                            <m:r>
                              <a:rPr lang="en-US" sz="3100" b="0" i="1" smtClean="0">
                                <a:latin typeface="Cambria Math" panose="02040503050406030204" pitchFamily="18" charset="0"/>
                              </a:rPr>
                              <m:t>𝑘</m:t>
                            </m:r>
                          </m:sub>
                        </m:sSub>
                        <m:d>
                          <m:dPr>
                            <m:ctrlPr>
                              <a:rPr lang="en-US" sz="3100" b="0" i="1" smtClean="0">
                                <a:latin typeface="Cambria Math" panose="02040503050406030204" pitchFamily="18" charset="0"/>
                              </a:rPr>
                            </m:ctrlPr>
                          </m:dPr>
                          <m:e>
                            <m:r>
                              <a:rPr lang="en-US" sz="3100" b="0" i="1" smtClean="0">
                                <a:latin typeface="Cambria Math" panose="02040503050406030204" pitchFamily="18" charset="0"/>
                              </a:rPr>
                              <m:t>𝑡</m:t>
                            </m:r>
                          </m:e>
                        </m:d>
                      </m:e>
                    </m:d>
                  </m:oMath>
                </a14:m>
                <a:r>
                  <a:rPr lang="en-US" sz="3100" i="1" dirty="0">
                    <a:latin typeface="Cambria Math" panose="02040503050406030204" pitchFamily="18" charset="0"/>
                  </a:rPr>
                  <a:t> </a:t>
                </a:r>
                <a:r>
                  <a:rPr lang="en-US" sz="3100" dirty="0">
                    <a:latin typeface="Cambria Math" panose="02040503050406030204" pitchFamily="18" charset="0"/>
                  </a:rPr>
                  <a:t>which is block-diagonal</a:t>
                </a:r>
                <a:endParaRPr lang="en-US" sz="3100" i="1" dirty="0">
                  <a:latin typeface="Cambria Math" panose="02040503050406030204" pitchFamily="18" charset="0"/>
                </a:endParaRPr>
              </a:p>
              <a:p>
                <a:pPr lvl="2" algn="l"/>
                <a:endParaRPr lang="en-US" sz="3100" dirty="0"/>
              </a:p>
              <a:p>
                <a:pPr lvl="2" algn="l"/>
                <a:br>
                  <a:rPr lang="en-US" dirty="0"/>
                </a:br>
                <a:endParaRPr lang="en-US" sz="900" dirty="0"/>
              </a:p>
            </p:txBody>
          </p:sp>
        </mc:Choice>
        <mc:Fallback xmlns="">
          <p:sp>
            <p:nvSpPr>
              <p:cNvPr id="3" name="Subtitle 2">
                <a:extLst>
                  <a:ext uri="{FF2B5EF4-FFF2-40B4-BE49-F238E27FC236}">
                    <a16:creationId xmlns:a16="http://schemas.microsoft.com/office/drawing/2014/main" id="{11BB7F1B-3465-185C-2C80-E25CE0434D45}"/>
                  </a:ext>
                </a:extLst>
              </p:cNvPr>
              <p:cNvSpPr>
                <a:spLocks noGrp="1" noRot="1" noChangeAspect="1" noMove="1" noResize="1" noEditPoints="1" noAdjustHandles="1" noChangeArrowheads="1" noChangeShapeType="1" noTextEdit="1"/>
              </p:cNvSpPr>
              <p:nvPr>
                <p:ph type="subTitle" idx="1"/>
              </p:nvPr>
            </p:nvSpPr>
            <p:spPr>
              <a:xfrm>
                <a:off x="628261" y="1318728"/>
                <a:ext cx="10444066" cy="4615348"/>
              </a:xfrm>
              <a:blipFill>
                <a:blip r:embed="rId2"/>
                <a:stretch>
                  <a:fillRect/>
                </a:stretch>
              </a:blipFill>
            </p:spPr>
            <p:txBody>
              <a:bodyPr/>
              <a:lstStyle/>
              <a:p>
                <a:r>
                  <a:rPr lang="en-IL">
                    <a:noFill/>
                  </a:rPr>
                  <a:t> </a:t>
                </a:r>
              </a:p>
            </p:txBody>
          </p:sp>
        </mc:Fallback>
      </mc:AlternateContent>
    </p:spTree>
    <p:extLst>
      <p:ext uri="{BB962C8B-B14F-4D97-AF65-F5344CB8AC3E}">
        <p14:creationId xmlns:p14="http://schemas.microsoft.com/office/powerpoint/2010/main" val="32009144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26798B-37A3-A45D-C5ED-8B9B142A2F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6DF072-25FF-599B-D41E-99A70037332D}"/>
              </a:ext>
            </a:extLst>
          </p:cNvPr>
          <p:cNvSpPr>
            <a:spLocks noGrp="1"/>
          </p:cNvSpPr>
          <p:nvPr>
            <p:ph type="ctrTitle"/>
          </p:nvPr>
        </p:nvSpPr>
        <p:spPr>
          <a:xfrm>
            <a:off x="1524000" y="516196"/>
            <a:ext cx="9144000" cy="996918"/>
          </a:xfrm>
        </p:spPr>
        <p:txBody>
          <a:bodyPr>
            <a:normAutofit/>
          </a:bodyPr>
          <a:lstStyle/>
          <a:p>
            <a:r>
              <a:rPr lang="en-US" sz="1800" b="0" i="0" u="none" strike="noStrike" baseline="0" dirty="0">
                <a:latin typeface="Times-Roman"/>
              </a:rPr>
              <a:t>Introduction </a:t>
            </a:r>
            <a:br>
              <a:rPr lang="en-US" sz="1800" b="0" i="0" u="none" strike="noStrike" baseline="0" dirty="0">
                <a:latin typeface="Times-Roman"/>
              </a:rPr>
            </a:br>
            <a:br>
              <a:rPr lang="en-US" sz="1800" b="0" i="0" u="none" strike="noStrike" baseline="0" dirty="0">
                <a:latin typeface="Times-Roman"/>
              </a:rPr>
            </a:br>
            <a:r>
              <a:rPr lang="en-US" sz="800" dirty="0"/>
              <a:t>Familiarization With The Tools  And Concepts In The Paper</a:t>
            </a:r>
            <a:endParaRPr lang="en-IL" dirty="0"/>
          </a:p>
        </p:txBody>
      </p:sp>
      <mc:AlternateContent xmlns:mc="http://schemas.openxmlformats.org/markup-compatibility/2006" xmlns:a14="http://schemas.microsoft.com/office/drawing/2010/main">
        <mc:Choice Requires="a14">
          <p:sp>
            <p:nvSpPr>
              <p:cNvPr id="3" name="Subtitle 2">
                <a:extLst>
                  <a:ext uri="{FF2B5EF4-FFF2-40B4-BE49-F238E27FC236}">
                    <a16:creationId xmlns:a16="http://schemas.microsoft.com/office/drawing/2014/main" id="{6DA82282-8C1C-46D3-7E1F-101AD1BEDEF4}"/>
                  </a:ext>
                </a:extLst>
              </p:cNvPr>
              <p:cNvSpPr>
                <a:spLocks noGrp="1"/>
              </p:cNvSpPr>
              <p:nvPr>
                <p:ph type="subTitle" idx="1"/>
              </p:nvPr>
            </p:nvSpPr>
            <p:spPr>
              <a:xfrm>
                <a:off x="466529" y="1990954"/>
                <a:ext cx="10319658" cy="4117293"/>
              </a:xfrm>
            </p:spPr>
            <p:txBody>
              <a:bodyPr>
                <a:normAutofit/>
              </a:bodyPr>
              <a:lstStyle/>
              <a:p>
                <a:pPr lvl="2"/>
                <a:r>
                  <a:rPr lang="en-US" b="1" dirty="0">
                    <a:solidFill>
                      <a:srgbClr val="FF0000"/>
                    </a:solidFill>
                  </a:rPr>
                  <a:t>KF</a:t>
                </a:r>
                <a:r>
                  <a:rPr lang="en-US" dirty="0"/>
                  <a:t> – </a:t>
                </a:r>
                <a:r>
                  <a:rPr lang="en-US" b="1" dirty="0">
                    <a:solidFill>
                      <a:srgbClr val="FF0000"/>
                    </a:solidFill>
                  </a:rPr>
                  <a:t>K</a:t>
                </a:r>
                <a:r>
                  <a:rPr lang="en-US" dirty="0"/>
                  <a:t>alman </a:t>
                </a:r>
                <a:r>
                  <a:rPr lang="en-US" b="1" dirty="0">
                    <a:solidFill>
                      <a:srgbClr val="FF0000"/>
                    </a:solidFill>
                  </a:rPr>
                  <a:t>F</a:t>
                </a:r>
                <a:r>
                  <a:rPr lang="en-US" dirty="0"/>
                  <a:t>ilter</a:t>
                </a:r>
              </a:p>
              <a:p>
                <a:pPr lvl="2"/>
                <a:endParaRPr lang="en-US" dirty="0"/>
              </a:p>
              <a:p>
                <a:pPr lvl="2" algn="l"/>
                <a:r>
                  <a:rPr lang="en-US" dirty="0"/>
                  <a:t>Given the following state space and observation space model:</a:t>
                </a:r>
              </a:p>
              <a:p>
                <a:pPr lvl="2" algn="l"/>
                <a:endParaRPr lang="en-US" dirty="0"/>
              </a:p>
              <a:p>
                <a:pPr lvl="2" algn="l"/>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𝑘</m:t>
                          </m:r>
                        </m:sub>
                      </m:sSub>
                      <m:r>
                        <a:rPr lang="en-US" b="0" i="1" smtClean="0">
                          <a:latin typeface="Cambria Math" panose="02040503050406030204" pitchFamily="18" charset="0"/>
                        </a:rPr>
                        <m:t>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rPr>
                        <m:t>𝑁</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Σ</m:t>
                              </m:r>
                            </m:e>
                            <m:sub>
                              <m:r>
                                <a:rPr lang="en-US" b="0" i="1" smtClean="0">
                                  <a:latin typeface="Cambria Math" panose="02040503050406030204" pitchFamily="18" charset="0"/>
                                </a:rPr>
                                <m:t>𝑣</m:t>
                              </m:r>
                            </m:sub>
                          </m:sSub>
                        </m:e>
                      </m:d>
                      <m:r>
                        <a:rPr lang="en-US" b="0" i="1" smtClean="0">
                          <a:latin typeface="Cambria Math" panose="02040503050406030204" pitchFamily="18" charset="0"/>
                        </a:rPr>
                        <m:t> </m:t>
                      </m:r>
                    </m:oMath>
                  </m:oMathPara>
                </a14:m>
                <a:endParaRPr lang="en-US" b="0" dirty="0"/>
              </a:p>
              <a:p>
                <a:pPr lvl="2" algn="l"/>
                <a:endParaRPr lang="en-US" b="0" dirty="0"/>
              </a:p>
              <a:p>
                <a:pPr lvl="2" algn="l"/>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m:rPr>
                              <m:sty m:val="p"/>
                            </m:rPr>
                            <a:rPr lang="en-US" b="0" i="0" smtClean="0">
                              <a:latin typeface="Cambria Math" panose="02040503050406030204" pitchFamily="18" charset="0"/>
                            </a:rPr>
                            <m:t>k</m:t>
                          </m:r>
                        </m:sub>
                      </m:sSub>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𝑘</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𝑘</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𝑘</m:t>
                              </m:r>
                            </m:sub>
                          </m:sSub>
                        </m:e>
                      </m:d>
                    </m:oMath>
                  </m:oMathPara>
                </a14:m>
                <a:endParaRPr lang="en-US" dirty="0"/>
              </a:p>
              <a:p>
                <a:pPr lvl="2" algn="l"/>
                <a:endParaRPr lang="en-US" sz="800" dirty="0"/>
              </a:p>
              <a:p>
                <a:pPr lvl="2" algn="l"/>
                <a:r>
                  <a:rPr lang="en-US" dirty="0"/>
                  <a:t>The Kalman filter is a recursive and optimal (linear) algorithm to estimate </a:t>
                </a:r>
                <a14:m>
                  <m:oMath xmlns:m="http://schemas.openxmlformats.org/officeDocument/2006/math">
                    <m:sSub>
                      <m:sSubPr>
                        <m:ctrlPr>
                          <a:rPr lang="en-US" i="1" dirty="0">
                            <a:latin typeface="Cambria Math" panose="02040503050406030204" pitchFamily="18" charset="0"/>
                          </a:rPr>
                        </m:ctrlPr>
                      </m:sSubPr>
                      <m:e>
                        <m:r>
                          <a:rPr lang="en-US" b="0" i="1" smtClean="0">
                            <a:latin typeface="Cambria Math" panose="02040503050406030204" pitchFamily="18" charset="0"/>
                          </a:rPr>
                          <m:t>𝑥</m:t>
                        </m:r>
                      </m:e>
                      <m:sub>
                        <m:r>
                          <a:rPr lang="en-US" dirty="0">
                            <a:latin typeface="Cambria Math" panose="02040503050406030204" pitchFamily="18" charset="0"/>
                          </a:rPr>
                          <m:t>𝑘</m:t>
                        </m:r>
                      </m:sub>
                    </m:sSub>
                  </m:oMath>
                </a14:m>
                <a:endParaRPr lang="en-US" dirty="0"/>
              </a:p>
              <a:p>
                <a:pPr lvl="2" algn="l"/>
                <a:r>
                  <a:rPr lang="en-US" dirty="0"/>
                  <a:t>from </a:t>
                </a:r>
                <a14:m>
                  <m:oMath xmlns:m="http://schemas.openxmlformats.org/officeDocument/2006/math">
                    <m:r>
                      <a:rPr lang="en-US">
                        <a:latin typeface="Cambria Math" panose="02040503050406030204" pitchFamily="18" charset="0"/>
                      </a:rPr>
                      <m:t>𝑦</m:t>
                    </m:r>
                  </m:oMath>
                </a14:m>
                <a:r>
                  <a:rPr lang="en-US" dirty="0"/>
                  <a:t> in the MMSE sense.</a:t>
                </a:r>
              </a:p>
            </p:txBody>
          </p:sp>
        </mc:Choice>
        <mc:Fallback xmlns="">
          <p:sp>
            <p:nvSpPr>
              <p:cNvPr id="3" name="Subtitle 2">
                <a:extLst>
                  <a:ext uri="{FF2B5EF4-FFF2-40B4-BE49-F238E27FC236}">
                    <a16:creationId xmlns:a16="http://schemas.microsoft.com/office/drawing/2014/main" id="{6DA82282-8C1C-46D3-7E1F-101AD1BEDEF4}"/>
                  </a:ext>
                </a:extLst>
              </p:cNvPr>
              <p:cNvSpPr>
                <a:spLocks noGrp="1" noRot="1" noChangeAspect="1" noMove="1" noResize="1" noEditPoints="1" noAdjustHandles="1" noChangeArrowheads="1" noChangeShapeType="1" noTextEdit="1"/>
              </p:cNvSpPr>
              <p:nvPr>
                <p:ph type="subTitle" idx="1"/>
              </p:nvPr>
            </p:nvSpPr>
            <p:spPr>
              <a:xfrm>
                <a:off x="466529" y="1990954"/>
                <a:ext cx="10319658" cy="4117293"/>
              </a:xfrm>
              <a:blipFill>
                <a:blip r:embed="rId2"/>
                <a:stretch>
                  <a:fillRect t="-1481"/>
                </a:stretch>
              </a:blipFill>
            </p:spPr>
            <p:txBody>
              <a:bodyPr/>
              <a:lstStyle/>
              <a:p>
                <a:r>
                  <a:rPr lang="en-IL">
                    <a:noFill/>
                  </a:rPr>
                  <a:t> </a:t>
                </a:r>
              </a:p>
            </p:txBody>
          </p:sp>
        </mc:Fallback>
      </mc:AlternateContent>
    </p:spTree>
    <p:extLst>
      <p:ext uri="{BB962C8B-B14F-4D97-AF65-F5344CB8AC3E}">
        <p14:creationId xmlns:p14="http://schemas.microsoft.com/office/powerpoint/2010/main" val="1526491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92CC56-436E-1881-2D03-F194B59C4D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F014BB-D406-52D4-D958-FD9196E4B4B4}"/>
              </a:ext>
            </a:extLst>
          </p:cNvPr>
          <p:cNvSpPr>
            <a:spLocks noGrp="1"/>
          </p:cNvSpPr>
          <p:nvPr>
            <p:ph type="ctrTitle"/>
          </p:nvPr>
        </p:nvSpPr>
        <p:spPr>
          <a:xfrm>
            <a:off x="1524000" y="603282"/>
            <a:ext cx="9144000" cy="996918"/>
          </a:xfrm>
        </p:spPr>
        <p:txBody>
          <a:bodyPr>
            <a:normAutofit/>
          </a:bodyPr>
          <a:lstStyle/>
          <a:p>
            <a:r>
              <a:rPr lang="en-US" sz="1800" b="0" i="0" u="none" strike="noStrike" baseline="0" dirty="0">
                <a:latin typeface="Times-Roman"/>
              </a:rPr>
              <a:t>Introduction </a:t>
            </a:r>
            <a:br>
              <a:rPr lang="en-US" sz="1800" b="0" i="0" u="none" strike="noStrike" baseline="0" dirty="0">
                <a:latin typeface="Times-Roman"/>
              </a:rPr>
            </a:br>
            <a:br>
              <a:rPr lang="en-US" sz="1800" b="0" i="0" u="none" strike="noStrike" baseline="0" dirty="0">
                <a:latin typeface="Times-Roman"/>
              </a:rPr>
            </a:br>
            <a:r>
              <a:rPr lang="en-US" sz="800" dirty="0"/>
              <a:t>Familiarization With The Tools  And Concepts In The Paper</a:t>
            </a:r>
            <a:endParaRPr lang="en-IL" dirty="0"/>
          </a:p>
        </p:txBody>
      </p:sp>
      <p:sp>
        <p:nvSpPr>
          <p:cNvPr id="3" name="Subtitle 2">
            <a:extLst>
              <a:ext uri="{FF2B5EF4-FFF2-40B4-BE49-F238E27FC236}">
                <a16:creationId xmlns:a16="http://schemas.microsoft.com/office/drawing/2014/main" id="{14EC58FC-813A-22C3-EB46-1E4D6905F890}"/>
              </a:ext>
            </a:extLst>
          </p:cNvPr>
          <p:cNvSpPr>
            <a:spLocks noGrp="1"/>
          </p:cNvSpPr>
          <p:nvPr>
            <p:ph type="subTitle" idx="1"/>
          </p:nvPr>
        </p:nvSpPr>
        <p:spPr>
          <a:xfrm>
            <a:off x="614557" y="1778682"/>
            <a:ext cx="10319658" cy="4117293"/>
          </a:xfrm>
        </p:spPr>
        <p:txBody>
          <a:bodyPr>
            <a:normAutofit/>
          </a:bodyPr>
          <a:lstStyle/>
          <a:p>
            <a:pPr lvl="2"/>
            <a:r>
              <a:rPr lang="en-US" b="1" dirty="0"/>
              <a:t>Outline of KF from Wikipedia</a:t>
            </a:r>
            <a:endParaRPr lang="en-US" dirty="0"/>
          </a:p>
          <a:p>
            <a:pPr lvl="2"/>
            <a:endParaRPr lang="en-US" dirty="0"/>
          </a:p>
        </p:txBody>
      </p:sp>
      <p:pic>
        <p:nvPicPr>
          <p:cNvPr id="5" name="Picture 4">
            <a:extLst>
              <a:ext uri="{FF2B5EF4-FFF2-40B4-BE49-F238E27FC236}">
                <a16:creationId xmlns:a16="http://schemas.microsoft.com/office/drawing/2014/main" id="{F21BC264-20FF-9D01-3979-6AD942FE6F74}"/>
              </a:ext>
            </a:extLst>
          </p:cNvPr>
          <p:cNvPicPr>
            <a:picLocks noChangeAspect="1"/>
          </p:cNvPicPr>
          <p:nvPr/>
        </p:nvPicPr>
        <p:blipFill>
          <a:blip r:embed="rId2"/>
          <a:stretch>
            <a:fillRect/>
          </a:stretch>
        </p:blipFill>
        <p:spPr>
          <a:xfrm>
            <a:off x="3684223" y="2324100"/>
            <a:ext cx="5182265" cy="3365321"/>
          </a:xfrm>
          <a:prstGeom prst="rect">
            <a:avLst/>
          </a:prstGeom>
        </p:spPr>
      </p:pic>
    </p:spTree>
    <p:extLst>
      <p:ext uri="{BB962C8B-B14F-4D97-AF65-F5344CB8AC3E}">
        <p14:creationId xmlns:p14="http://schemas.microsoft.com/office/powerpoint/2010/main" val="4033850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65FE8C-57D7-30C0-F1F2-E0584C3ADE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311D18-42DF-F276-9E83-19704B62BDA3}"/>
              </a:ext>
            </a:extLst>
          </p:cNvPr>
          <p:cNvSpPr>
            <a:spLocks noGrp="1"/>
          </p:cNvSpPr>
          <p:nvPr>
            <p:ph type="ctrTitle"/>
          </p:nvPr>
        </p:nvSpPr>
        <p:spPr>
          <a:xfrm>
            <a:off x="1524000" y="603282"/>
            <a:ext cx="9144000" cy="996918"/>
          </a:xfrm>
        </p:spPr>
        <p:txBody>
          <a:bodyPr>
            <a:normAutofit/>
          </a:bodyPr>
          <a:lstStyle/>
          <a:p>
            <a:r>
              <a:rPr lang="en-US" sz="1800" b="0" i="0" u="none" strike="noStrike" baseline="0" dirty="0">
                <a:latin typeface="Times-Roman"/>
              </a:rPr>
              <a:t>Introduction </a:t>
            </a:r>
            <a:br>
              <a:rPr lang="en-US" sz="1800" b="0" i="0" u="none" strike="noStrike" baseline="0" dirty="0">
                <a:latin typeface="Times-Roman"/>
              </a:rPr>
            </a:br>
            <a:br>
              <a:rPr lang="en-US" sz="1800" b="0" i="0" u="none" strike="noStrike" baseline="0" dirty="0">
                <a:latin typeface="Times-Roman"/>
              </a:rPr>
            </a:br>
            <a:r>
              <a:rPr lang="en-US" sz="800" dirty="0"/>
              <a:t>Familiarization With The Tools  And Concepts In The Paper</a:t>
            </a:r>
            <a:endParaRPr lang="en-IL" dirty="0"/>
          </a:p>
        </p:txBody>
      </p:sp>
      <mc:AlternateContent xmlns:mc="http://schemas.openxmlformats.org/markup-compatibility/2006" xmlns:a14="http://schemas.microsoft.com/office/drawing/2010/main">
        <mc:Choice Requires="a14">
          <p:sp>
            <p:nvSpPr>
              <p:cNvPr id="3" name="Subtitle 2">
                <a:extLst>
                  <a:ext uri="{FF2B5EF4-FFF2-40B4-BE49-F238E27FC236}">
                    <a16:creationId xmlns:a16="http://schemas.microsoft.com/office/drawing/2014/main" id="{588A28BB-9B20-E35C-AF10-DD5C1670739B}"/>
                  </a:ext>
                </a:extLst>
              </p:cNvPr>
              <p:cNvSpPr>
                <a:spLocks noGrp="1"/>
              </p:cNvSpPr>
              <p:nvPr>
                <p:ph type="subTitle" idx="1"/>
              </p:nvPr>
            </p:nvSpPr>
            <p:spPr>
              <a:xfrm>
                <a:off x="752669" y="1816782"/>
                <a:ext cx="10319658" cy="4117293"/>
              </a:xfrm>
            </p:spPr>
            <p:txBody>
              <a:bodyPr>
                <a:normAutofit lnSpcReduction="10000"/>
              </a:bodyPr>
              <a:lstStyle/>
              <a:p>
                <a:pPr lvl="2"/>
                <a:r>
                  <a:rPr lang="en-US" b="1" dirty="0"/>
                  <a:t>Regularized  </a:t>
                </a:r>
                <a:r>
                  <a:rPr lang="en-US" b="1" dirty="0">
                    <a:solidFill>
                      <a:srgbClr val="FF0000"/>
                    </a:solidFill>
                  </a:rPr>
                  <a:t>QRD - RLS</a:t>
                </a:r>
                <a:r>
                  <a:rPr lang="en-US" dirty="0"/>
                  <a:t> – </a:t>
                </a:r>
                <a:r>
                  <a:rPr lang="en-US" b="1" dirty="0">
                    <a:solidFill>
                      <a:srgbClr val="FF0000"/>
                    </a:solidFill>
                  </a:rPr>
                  <a:t>QR-D</a:t>
                </a:r>
                <a:r>
                  <a:rPr lang="en-US" b="1" dirty="0"/>
                  <a:t>ecomposition based</a:t>
                </a:r>
                <a:r>
                  <a:rPr lang="en-US" dirty="0"/>
                  <a:t> </a:t>
                </a:r>
                <a:r>
                  <a:rPr lang="en-US" b="1" dirty="0">
                    <a:solidFill>
                      <a:srgbClr val="FF0000"/>
                    </a:solidFill>
                  </a:rPr>
                  <a:t>R</a:t>
                </a:r>
                <a:r>
                  <a:rPr lang="en-US" dirty="0"/>
                  <a:t>ecursive </a:t>
                </a:r>
                <a:r>
                  <a:rPr lang="en-US" b="1" dirty="0">
                    <a:solidFill>
                      <a:srgbClr val="FF0000"/>
                    </a:solidFill>
                  </a:rPr>
                  <a:t>L</a:t>
                </a:r>
                <a:r>
                  <a:rPr lang="en-US" dirty="0"/>
                  <a:t>east </a:t>
                </a:r>
                <a:r>
                  <a:rPr lang="en-US" b="1" dirty="0">
                    <a:solidFill>
                      <a:srgbClr val="FF0000"/>
                    </a:solidFill>
                  </a:rPr>
                  <a:t>S</a:t>
                </a:r>
                <a:r>
                  <a:rPr lang="en-US" dirty="0"/>
                  <a:t>quares algorithm</a:t>
                </a:r>
              </a:p>
              <a:p>
                <a:pPr lvl="2"/>
                <a:endParaRPr lang="en-US" dirty="0"/>
              </a:p>
              <a:p>
                <a:pPr marL="1200150" lvl="2" indent="-285750" algn="l">
                  <a:buFont typeface="Arial" panose="020B0604020202020204" pitchFamily="34" charset="0"/>
                  <a:buChar char="•"/>
                </a:pPr>
                <a:r>
                  <a:rPr lang="en-US" b="1" dirty="0">
                    <a:solidFill>
                      <a:srgbClr val="FF0000"/>
                    </a:solidFill>
                  </a:rPr>
                  <a:t>QR-D</a:t>
                </a:r>
                <a:r>
                  <a:rPr lang="en-US" b="1" dirty="0"/>
                  <a:t>ecomposition </a:t>
                </a:r>
                <a:r>
                  <a:rPr lang="en-US" dirty="0"/>
                  <a:t>is a matrix decomposition such that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𝑄𝑅</m:t>
                    </m:r>
                  </m:oMath>
                </a14:m>
                <a:r>
                  <a:rPr lang="en-US" dirty="0"/>
                  <a:t> where </a:t>
                </a:r>
                <a14:m>
                  <m:oMath xmlns:m="http://schemas.openxmlformats.org/officeDocument/2006/math">
                    <m:r>
                      <a:rPr lang="en-US" b="0" i="1" smtClean="0">
                        <a:latin typeface="Cambria Math" panose="02040503050406030204" pitchFamily="18" charset="0"/>
                      </a:rPr>
                      <m:t>𝑄</m:t>
                    </m:r>
                  </m:oMath>
                </a14:m>
                <a:r>
                  <a:rPr lang="en-US" dirty="0"/>
                  <a:t> is unitary and </a:t>
                </a:r>
                <a14:m>
                  <m:oMath xmlns:m="http://schemas.openxmlformats.org/officeDocument/2006/math">
                    <m:r>
                      <a:rPr lang="en-US" b="0" i="1" smtClean="0">
                        <a:latin typeface="Cambria Math" panose="02040503050406030204" pitchFamily="18" charset="0"/>
                      </a:rPr>
                      <m:t>𝑅</m:t>
                    </m:r>
                  </m:oMath>
                </a14:m>
                <a:r>
                  <a:rPr lang="en-US" dirty="0"/>
                  <a:t> is an upper-triangular matrix</a:t>
                </a:r>
              </a:p>
              <a:p>
                <a:pPr marL="2114550" lvl="4" indent="-285750" algn="l">
                  <a:buFont typeface="Arial" panose="020B0604020202020204" pitchFamily="34" charset="0"/>
                  <a:buChar char="•"/>
                </a:pPr>
                <a:r>
                  <a:rPr lang="en-US" dirty="0"/>
                  <a:t>Modified Gram-</a:t>
                </a:r>
                <a:r>
                  <a:rPr lang="en-US" dirty="0" err="1"/>
                  <a:t>Shmidt</a:t>
                </a:r>
                <a:r>
                  <a:rPr lang="en-US" dirty="0"/>
                  <a:t> method</a:t>
                </a:r>
              </a:p>
              <a:p>
                <a:pPr marL="2114550" lvl="4" indent="-285750" algn="l">
                  <a:buFont typeface="Arial" panose="020B0604020202020204" pitchFamily="34" charset="0"/>
                  <a:buChar char="•"/>
                </a:pPr>
                <a:r>
                  <a:rPr lang="en-US" dirty="0"/>
                  <a:t>Householder method</a:t>
                </a:r>
              </a:p>
              <a:p>
                <a:pPr marL="2114550" lvl="4" indent="-285750" algn="l">
                  <a:buFont typeface="Arial" panose="020B0604020202020204" pitchFamily="34" charset="0"/>
                  <a:buChar char="•"/>
                </a:pPr>
                <a:r>
                  <a:rPr lang="en-US" dirty="0"/>
                  <a:t>Givens Rotation method</a:t>
                </a:r>
              </a:p>
              <a:p>
                <a:pPr lvl="2"/>
                <a:endParaRPr lang="en-US" dirty="0"/>
              </a:p>
              <a:p>
                <a:pPr marL="1200150" lvl="2" indent="-285750" algn="l">
                  <a:buFont typeface="Arial" panose="020B0604020202020204" pitchFamily="34" charset="0"/>
                  <a:buChar char="•"/>
                </a:pPr>
                <a:r>
                  <a:rPr lang="en-US" b="1" dirty="0"/>
                  <a:t>Regularized </a:t>
                </a:r>
                <a:r>
                  <a:rPr lang="en-US" dirty="0"/>
                  <a:t>RLS algorithm is a recursive algorithm for solving the least squares problem:</a:t>
                </a:r>
              </a:p>
              <a:p>
                <a:pPr marL="1657350" lvl="3" indent="-285750" algn="l">
                  <a:buFont typeface="Arial" panose="020B0604020202020204" pitchFamily="34" charset="0"/>
                  <a:buChar char="•"/>
                </a:pPr>
                <a:r>
                  <a:rPr lang="en-US" dirty="0"/>
                  <a:t>Given </a:t>
                </a:r>
                <a14:m>
                  <m:oMath xmlns:m="http://schemas.openxmlformats.org/officeDocument/2006/math">
                    <m:r>
                      <a:rPr lang="en-US" b="0" i="1" smtClean="0">
                        <a:latin typeface="Cambria Math" panose="02040503050406030204" pitchFamily="18" charset="0"/>
                      </a:rPr>
                      <m:t>𝑦</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𝒞</m:t>
                        </m:r>
                      </m:e>
                      <m:sup>
                        <m:r>
                          <a:rPr lang="en-US" b="0" i="1" smtClean="0">
                            <a:latin typeface="Cambria Math" panose="02040503050406030204" pitchFamily="18" charset="0"/>
                          </a:rPr>
                          <m:t>𝑁</m:t>
                        </m:r>
                      </m:sup>
                    </m:sSup>
                  </m:oMath>
                </a14:m>
                <a:r>
                  <a:rPr lang="en-US" dirty="0"/>
                  <a:t>, </a:t>
                </a:r>
                <a14:m>
                  <m:oMath xmlns:m="http://schemas.openxmlformats.org/officeDocument/2006/math">
                    <m:r>
                      <a:rPr lang="en-US" b="0" i="1" dirty="0" smtClean="0">
                        <a:latin typeface="Cambria Math" panose="02040503050406030204" pitchFamily="18" charset="0"/>
                      </a:rPr>
                      <m:t>𝐴</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𝑛</m:t>
                        </m:r>
                      </m:e>
                    </m:d>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𝒞</m:t>
                        </m:r>
                      </m:e>
                      <m:sup>
                        <m:r>
                          <a:rPr lang="en-US" b="0" i="1" dirty="0" smtClean="0">
                            <a:latin typeface="Cambria Math" panose="02040503050406030204" pitchFamily="18" charset="0"/>
                          </a:rPr>
                          <m:t>𝑁</m:t>
                        </m:r>
                        <m:r>
                          <a:rPr lang="en-US" b="0" i="1" dirty="0" smtClean="0">
                            <a:latin typeface="Cambria Math" panose="02040503050406030204" pitchFamily="18" charset="0"/>
                          </a:rPr>
                          <m:t>×</m:t>
                        </m:r>
                        <m:r>
                          <a:rPr lang="en-US" b="0" i="1" dirty="0" smtClean="0">
                            <a:latin typeface="Cambria Math" panose="02040503050406030204" pitchFamily="18" charset="0"/>
                          </a:rPr>
                          <m:t>𝑀</m:t>
                        </m:r>
                      </m:sup>
                    </m:sSup>
                  </m:oMath>
                </a14:m>
                <a:r>
                  <a:rPr lang="en-US" dirty="0"/>
                  <a:t>, </a:t>
                </a:r>
                <a14:m>
                  <m:oMath xmlns:m="http://schemas.openxmlformats.org/officeDocument/2006/math">
                    <m:r>
                      <a:rPr lang="en-US" i="1">
                        <a:latin typeface="Cambria Math" panose="02040503050406030204" pitchFamily="18" charset="0"/>
                      </a:rPr>
                      <m:t>𝑒</m:t>
                    </m:r>
                    <m:d>
                      <m:dPr>
                        <m:ctrlPr>
                          <a:rPr lang="en-US" i="1">
                            <a:latin typeface="Cambria Math" panose="02040503050406030204" pitchFamily="18" charset="0"/>
                          </a:rPr>
                        </m:ctrlPr>
                      </m:dPr>
                      <m:e>
                        <m:r>
                          <a:rPr lang="en-US" i="1">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𝑁</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0 , </m:t>
                        </m:r>
                        <m:r>
                          <m:rPr>
                            <m:sty m:val="p"/>
                          </m:rPr>
                          <a:rPr lang="en-US" b="0" i="0" smtClean="0">
                            <a:latin typeface="Cambria Math" panose="02040503050406030204" pitchFamily="18" charset="0"/>
                          </a:rPr>
                          <m:t>Σ</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𝒞</m:t>
                        </m:r>
                      </m:e>
                      <m:sup>
                        <m:r>
                          <a:rPr lang="en-US" b="0" i="1" smtClean="0">
                            <a:latin typeface="Cambria Math" panose="02040503050406030204" pitchFamily="18" charset="0"/>
                          </a:rPr>
                          <m:t>𝑁</m:t>
                        </m:r>
                      </m:sup>
                    </m:sSup>
                  </m:oMath>
                </a14:m>
                <a:r>
                  <a:rPr lang="en-US" dirty="0"/>
                  <a:t>, </a:t>
                </a:r>
                <a14:m>
                  <m:oMath xmlns:m="http://schemas.openxmlformats.org/officeDocument/2006/math">
                    <m:r>
                      <a:rPr lang="en-US" i="1">
                        <a:latin typeface="Cambria Math" panose="02040503050406030204" pitchFamily="18" charset="0"/>
                      </a:rPr>
                      <m:t>𝑦</m:t>
                    </m:r>
                    <m:d>
                      <m:dPr>
                        <m:ctrlPr>
                          <a:rPr lang="en-US" i="1">
                            <a:latin typeface="Cambria Math" panose="02040503050406030204" pitchFamily="18" charset="0"/>
                          </a:rPr>
                        </m:ctrlPr>
                      </m:dPr>
                      <m:e>
                        <m:r>
                          <a:rPr lang="en-US" i="1">
                            <a:latin typeface="Cambria Math" panose="02040503050406030204" pitchFamily="18" charset="0"/>
                          </a:rPr>
                          <m:t>𝑛</m:t>
                        </m:r>
                      </m:e>
                    </m:d>
                    <m:r>
                      <a:rPr lang="en-US" i="1">
                        <a:latin typeface="Cambria Math" panose="02040503050406030204" pitchFamily="18" charset="0"/>
                      </a:rPr>
                      <m:t>=</m:t>
                    </m:r>
                    <m:r>
                      <a:rPr lang="en-US" i="1">
                        <a:latin typeface="Cambria Math" panose="02040503050406030204" pitchFamily="18" charset="0"/>
                      </a:rPr>
                      <m:t>𝐴</m:t>
                    </m:r>
                    <m:d>
                      <m:dPr>
                        <m:ctrlPr>
                          <a:rPr lang="en-US" i="1">
                            <a:latin typeface="Cambria Math" panose="02040503050406030204" pitchFamily="18" charset="0"/>
                          </a:rPr>
                        </m:ctrlPr>
                      </m:dPr>
                      <m:e>
                        <m:r>
                          <a:rPr lang="en-US" i="1">
                            <a:latin typeface="Cambria Math" panose="02040503050406030204" pitchFamily="18" charset="0"/>
                          </a:rPr>
                          <m:t>𝑛</m:t>
                        </m:r>
                      </m:e>
                    </m:d>
                    <m:r>
                      <a:rPr lang="en-US" i="1">
                        <a:latin typeface="Cambria Math" panose="02040503050406030204" pitchFamily="18" charset="0"/>
                      </a:rPr>
                      <m:t>𝑥</m:t>
                    </m:r>
                    <m:d>
                      <m:dPr>
                        <m:ctrlPr>
                          <a:rPr lang="en-US" i="1">
                            <a:latin typeface="Cambria Math" panose="02040503050406030204" pitchFamily="18" charset="0"/>
                          </a:rPr>
                        </m:ctrlPr>
                      </m:dPr>
                      <m:e>
                        <m:r>
                          <a:rPr lang="en-US" i="1">
                            <a:latin typeface="Cambria Math" panose="02040503050406030204" pitchFamily="18" charset="0"/>
                          </a:rPr>
                          <m:t>𝑛</m:t>
                        </m:r>
                      </m:e>
                    </m:d>
                    <m:r>
                      <a:rPr lang="en-US" i="1">
                        <a:latin typeface="Cambria Math" panose="02040503050406030204" pitchFamily="18" charset="0"/>
                      </a:rPr>
                      <m:t>+</m:t>
                    </m:r>
                    <m:r>
                      <a:rPr lang="en-US" i="1">
                        <a:latin typeface="Cambria Math" panose="02040503050406030204" pitchFamily="18" charset="0"/>
                      </a:rPr>
                      <m:t>𝑒</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oMath>
                </a14:m>
                <a:endParaRPr lang="en-US" dirty="0"/>
              </a:p>
              <a:p>
                <a:pPr marL="1657350" lvl="3" indent="-285750" algn="l">
                  <a:buFont typeface="Arial" panose="020B0604020202020204" pitchFamily="34" charset="0"/>
                  <a:buChar char="•"/>
                </a:pPr>
                <a:r>
                  <a:rPr lang="en-US" dirty="0"/>
                  <a:t>We wish to estimate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a14:m>
                <a:r>
                  <a:rPr lang="en-US" dirty="0"/>
                  <a:t> where </a:t>
                </a:r>
                <a14:m>
                  <m:oMath xmlns:m="http://schemas.openxmlformats.org/officeDocument/2006/math">
                    <m:r>
                      <a:rPr lang="en-US" b="0" i="1" smtClean="0">
                        <a:latin typeface="Cambria Math" panose="02040503050406030204" pitchFamily="18" charset="0"/>
                      </a:rPr>
                      <m:t>𝑀</m:t>
                    </m:r>
                    <m:r>
                      <a:rPr lang="en-US" b="0" i="1" smtClean="0">
                        <a:latin typeface="Cambria Math" panose="02040503050406030204" pitchFamily="18" charset="0"/>
                      </a:rPr>
                      <m:t>&lt;</m:t>
                    </m:r>
                    <m:r>
                      <a:rPr lang="en-US" b="0" i="1" smtClean="0">
                        <a:latin typeface="Cambria Math" panose="02040503050406030204" pitchFamily="18" charset="0"/>
                      </a:rPr>
                      <m:t>𝑁</m:t>
                    </m:r>
                  </m:oMath>
                </a14:m>
                <a:endParaRPr lang="en-US" dirty="0"/>
              </a:p>
              <a:p>
                <a:pPr marL="1657350" lvl="3" indent="-285750" algn="l">
                  <a:buFont typeface="Arial" panose="020B0604020202020204" pitchFamily="34" charset="0"/>
                  <a:buChar char="•"/>
                </a:pPr>
                <a:r>
                  <a:rPr lang="en-US" dirty="0"/>
                  <a:t>The following optimization problem is solved:</a:t>
                </a:r>
              </a:p>
              <a:p>
                <a:pPr marL="1657350" lvl="3" indent="-285750" algn="l">
                  <a:buFont typeface="Arial" panose="020B0604020202020204" pitchFamily="34" charset="0"/>
                  <a:buChar char="•"/>
                </a:pPr>
                <a:endParaRPr lang="en-US" dirty="0"/>
              </a:p>
              <a:p>
                <a:pPr lvl="3" algn="l"/>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1" i="1" dirty="0" smtClean="0">
                          <a:latin typeface="Cambria Math" panose="02040503050406030204" pitchFamily="18" charset="0"/>
                        </a:rPr>
                        <m:t>(</m:t>
                      </m:r>
                      <m:r>
                        <a:rPr lang="en-US" b="1" i="1" dirty="0" smtClean="0">
                          <a:latin typeface="Cambria Math" panose="02040503050406030204" pitchFamily="18" charset="0"/>
                        </a:rPr>
                        <m:t>𝒏</m:t>
                      </m:r>
                      <m:r>
                        <a:rPr lang="en-US" b="1" i="1" dirty="0" smtClean="0">
                          <a:latin typeface="Cambria Math" panose="02040503050406030204" pitchFamily="18" charset="0"/>
                        </a:rPr>
                        <m:t>)=</m:t>
                      </m:r>
                      <m:limLow>
                        <m:limLowPr>
                          <m:ctrlPr>
                            <a:rPr lang="en-US" b="1" i="1" dirty="0" smtClean="0">
                              <a:latin typeface="Cambria Math" panose="02040503050406030204" pitchFamily="18" charset="0"/>
                            </a:rPr>
                          </m:ctrlPr>
                        </m:limLowPr>
                        <m:e>
                          <m:groupChr>
                            <m:groupChrPr>
                              <m:chr m:val="⏟"/>
                              <m:ctrlPr>
                                <a:rPr lang="en-US" b="1" i="1" dirty="0" smtClean="0">
                                  <a:latin typeface="Cambria Math" panose="02040503050406030204" pitchFamily="18" charset="0"/>
                                </a:rPr>
                              </m:ctrlPr>
                            </m:groupChrPr>
                            <m:e>
                              <m:r>
                                <a:rPr lang="en-US" b="1" i="1" dirty="0" smtClean="0">
                                  <a:latin typeface="Cambria Math" panose="02040503050406030204" pitchFamily="18" charset="0"/>
                                </a:rPr>
                                <m:t>𝒂𝒓𝒈𝒎𝒊𝒏</m:t>
                              </m:r>
                            </m:e>
                          </m:groupChr>
                        </m:e>
                        <m:lim>
                          <m:r>
                            <a:rPr lang="en-US" b="1" i="1" dirty="0" smtClean="0">
                              <a:latin typeface="Cambria Math" panose="02040503050406030204" pitchFamily="18" charset="0"/>
                            </a:rPr>
                            <m:t>𝒙</m:t>
                          </m:r>
                        </m:lim>
                      </m:limLow>
                      <m:sSup>
                        <m:sSupPr>
                          <m:ctrlPr>
                            <a:rPr lang="en-US" b="1" i="1" dirty="0">
                              <a:latin typeface="Cambria Math" panose="02040503050406030204" pitchFamily="18" charset="0"/>
                            </a:rPr>
                          </m:ctrlPr>
                        </m:sSupPr>
                        <m:e>
                          <m:sSub>
                            <m:sSubPr>
                              <m:ctrlPr>
                                <a:rPr lang="en-US" b="1" i="1" dirty="0" smtClean="0">
                                  <a:latin typeface="Cambria Math" panose="02040503050406030204" pitchFamily="18" charset="0"/>
                                </a:rPr>
                              </m:ctrlPr>
                            </m:sSubPr>
                            <m:e>
                              <m:d>
                                <m:dPr>
                                  <m:begChr m:val="|"/>
                                  <m:endChr m:val="|"/>
                                  <m:ctrlPr>
                                    <a:rPr lang="en-US" b="1" i="1" dirty="0">
                                      <a:latin typeface="Cambria Math" panose="02040503050406030204" pitchFamily="18" charset="0"/>
                                    </a:rPr>
                                  </m:ctrlPr>
                                </m:dPr>
                                <m:e>
                                  <m:d>
                                    <m:dPr>
                                      <m:begChr m:val="|"/>
                                      <m:endChr m:val="|"/>
                                      <m:ctrlPr>
                                        <a:rPr lang="en-US" b="1" i="1" dirty="0" smtClean="0">
                                          <a:latin typeface="Cambria Math" panose="02040503050406030204" pitchFamily="18" charset="0"/>
                                        </a:rPr>
                                      </m:ctrlPr>
                                    </m:dPr>
                                    <m:e>
                                      <m:r>
                                        <a:rPr lang="en-US" b="1" i="1" dirty="0" smtClean="0">
                                          <a:latin typeface="Cambria Math" panose="02040503050406030204" pitchFamily="18" charset="0"/>
                                        </a:rPr>
                                        <m:t>𝒚</m:t>
                                      </m:r>
                                      <m:r>
                                        <a:rPr lang="en-US" b="1" i="1" dirty="0" smtClean="0">
                                          <a:latin typeface="Cambria Math" panose="02040503050406030204" pitchFamily="18" charset="0"/>
                                        </a:rPr>
                                        <m:t>(</m:t>
                                      </m:r>
                                      <m:r>
                                        <a:rPr lang="en-US" b="1" i="1" dirty="0" smtClean="0">
                                          <a:latin typeface="Cambria Math" panose="02040503050406030204" pitchFamily="18" charset="0"/>
                                        </a:rPr>
                                        <m:t>𝒏</m:t>
                                      </m:r>
                                      <m:r>
                                        <a:rPr lang="en-US" b="1" i="1" dirty="0" smtClean="0">
                                          <a:latin typeface="Cambria Math" panose="02040503050406030204" pitchFamily="18" charset="0"/>
                                        </a:rPr>
                                        <m:t>)−</m:t>
                                      </m:r>
                                      <m:r>
                                        <a:rPr lang="en-US" b="1" i="1" dirty="0">
                                          <a:latin typeface="Cambria Math" panose="02040503050406030204" pitchFamily="18" charset="0"/>
                                        </a:rPr>
                                        <m:t>𝑨</m:t>
                                      </m:r>
                                      <m:r>
                                        <a:rPr lang="en-US" b="1" i="1" dirty="0" smtClean="0">
                                          <a:latin typeface="Cambria Math" panose="02040503050406030204" pitchFamily="18" charset="0"/>
                                        </a:rPr>
                                        <m:t>(</m:t>
                                      </m:r>
                                      <m:r>
                                        <a:rPr lang="en-US" b="1" i="1" dirty="0" smtClean="0">
                                          <a:latin typeface="Cambria Math" panose="02040503050406030204" pitchFamily="18" charset="0"/>
                                        </a:rPr>
                                        <m:t>𝒏</m:t>
                                      </m:r>
                                      <m:r>
                                        <a:rPr lang="en-US" b="1" i="1" dirty="0" smtClean="0">
                                          <a:latin typeface="Cambria Math" panose="02040503050406030204" pitchFamily="18" charset="0"/>
                                        </a:rPr>
                                        <m:t>)</m:t>
                                      </m:r>
                                      <m:r>
                                        <a:rPr lang="en-US" b="1" i="1" dirty="0">
                                          <a:latin typeface="Cambria Math" panose="02040503050406030204" pitchFamily="18" charset="0"/>
                                        </a:rPr>
                                        <m:t>𝒙</m:t>
                                      </m:r>
                                      <m:r>
                                        <a:rPr lang="en-US" b="1" i="1" dirty="0" smtClean="0">
                                          <a:latin typeface="Cambria Math" panose="02040503050406030204" pitchFamily="18" charset="0"/>
                                        </a:rPr>
                                        <m:t>(</m:t>
                                      </m:r>
                                      <m:r>
                                        <a:rPr lang="en-US" b="1" i="1" dirty="0" smtClean="0">
                                          <a:latin typeface="Cambria Math" panose="02040503050406030204" pitchFamily="18" charset="0"/>
                                        </a:rPr>
                                        <m:t>𝒏</m:t>
                                      </m:r>
                                      <m:r>
                                        <a:rPr lang="en-US" b="1" i="1" dirty="0" smtClean="0">
                                          <a:latin typeface="Cambria Math" panose="02040503050406030204" pitchFamily="18" charset="0"/>
                                        </a:rPr>
                                        <m:t>)</m:t>
                                      </m:r>
                                    </m:e>
                                  </m:d>
                                </m:e>
                              </m:d>
                            </m:e>
                            <m:sub>
                              <m:r>
                                <a:rPr lang="en-US" b="1" i="1" dirty="0" smtClean="0">
                                  <a:latin typeface="Cambria Math" panose="02040503050406030204" pitchFamily="18" charset="0"/>
                                </a:rPr>
                                <m:t>𝟐</m:t>
                              </m:r>
                            </m:sub>
                          </m:sSub>
                        </m:e>
                        <m:sup>
                          <m:r>
                            <a:rPr lang="en-US" b="1" i="1" dirty="0">
                              <a:latin typeface="Cambria Math" panose="02040503050406030204" pitchFamily="18" charset="0"/>
                            </a:rPr>
                            <m:t>𝟐</m:t>
                          </m:r>
                        </m:sup>
                      </m:sSup>
                      <m:r>
                        <a:rPr lang="en-US" b="1" i="1" dirty="0">
                          <a:latin typeface="Cambria Math" panose="02040503050406030204" pitchFamily="18" charset="0"/>
                        </a:rPr>
                        <m:t>+</m:t>
                      </m:r>
                      <m:r>
                        <a:rPr lang="en-US" b="1" i="1" dirty="0">
                          <a:latin typeface="Cambria Math" panose="02040503050406030204" pitchFamily="18" charset="0"/>
                        </a:rPr>
                        <m:t>𝜿</m:t>
                      </m:r>
                      <m:sSub>
                        <m:sSubPr>
                          <m:ctrlPr>
                            <a:rPr lang="en-US" b="1" i="1" dirty="0">
                              <a:latin typeface="Cambria Math" panose="02040503050406030204" pitchFamily="18" charset="0"/>
                            </a:rPr>
                          </m:ctrlPr>
                        </m:sSubPr>
                        <m:e>
                          <m:d>
                            <m:dPr>
                              <m:begChr m:val="|"/>
                              <m:endChr m:val="|"/>
                              <m:ctrlPr>
                                <a:rPr lang="en-US" b="1" i="1" dirty="0">
                                  <a:latin typeface="Cambria Math" panose="02040503050406030204" pitchFamily="18" charset="0"/>
                                </a:rPr>
                              </m:ctrlPr>
                            </m:dPr>
                            <m:e>
                              <m:r>
                                <a:rPr lang="en-US" b="1" i="1" dirty="0">
                                  <a:latin typeface="Cambria Math" panose="02040503050406030204" pitchFamily="18" charset="0"/>
                                </a:rPr>
                                <m:t>𝒙</m:t>
                              </m:r>
                            </m:e>
                          </m:d>
                        </m:e>
                        <m:sub>
                          <m:r>
                            <a:rPr lang="en-US" b="1" i="1" dirty="0">
                              <a:latin typeface="Cambria Math" panose="02040503050406030204" pitchFamily="18" charset="0"/>
                            </a:rPr>
                            <m:t>𝟏</m:t>
                          </m:r>
                        </m:sub>
                      </m:sSub>
                    </m:oMath>
                  </m:oMathPara>
                </a14:m>
                <a:endParaRPr lang="en-US" dirty="0"/>
              </a:p>
              <a:p>
                <a:pPr lvl="4" algn="l"/>
                <a:endParaRPr lang="en-US" dirty="0"/>
              </a:p>
            </p:txBody>
          </p:sp>
        </mc:Choice>
        <mc:Fallback xmlns="">
          <p:sp>
            <p:nvSpPr>
              <p:cNvPr id="3" name="Subtitle 2">
                <a:extLst>
                  <a:ext uri="{FF2B5EF4-FFF2-40B4-BE49-F238E27FC236}">
                    <a16:creationId xmlns:a16="http://schemas.microsoft.com/office/drawing/2014/main" id="{588A28BB-9B20-E35C-AF10-DD5C1670739B}"/>
                  </a:ext>
                </a:extLst>
              </p:cNvPr>
              <p:cNvSpPr>
                <a:spLocks noGrp="1" noRot="1" noChangeAspect="1" noMove="1" noResize="1" noEditPoints="1" noAdjustHandles="1" noChangeArrowheads="1" noChangeShapeType="1" noTextEdit="1"/>
              </p:cNvSpPr>
              <p:nvPr>
                <p:ph type="subTitle" idx="1"/>
              </p:nvPr>
            </p:nvSpPr>
            <p:spPr>
              <a:xfrm>
                <a:off x="752669" y="1816782"/>
                <a:ext cx="10319658" cy="4117293"/>
              </a:xfrm>
              <a:blipFill>
                <a:blip r:embed="rId2"/>
                <a:stretch>
                  <a:fillRect t="-1778"/>
                </a:stretch>
              </a:blipFill>
            </p:spPr>
            <p:txBody>
              <a:bodyPr/>
              <a:lstStyle/>
              <a:p>
                <a:r>
                  <a:rPr lang="en-IL">
                    <a:noFill/>
                  </a:rPr>
                  <a:t> </a:t>
                </a:r>
              </a:p>
            </p:txBody>
          </p:sp>
        </mc:Fallback>
      </mc:AlternateContent>
    </p:spTree>
    <p:extLst>
      <p:ext uri="{BB962C8B-B14F-4D97-AF65-F5344CB8AC3E}">
        <p14:creationId xmlns:p14="http://schemas.microsoft.com/office/powerpoint/2010/main" val="19330056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65FE8C-57D7-30C0-F1F2-E0584C3ADE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311D18-42DF-F276-9E83-19704B62BDA3}"/>
              </a:ext>
            </a:extLst>
          </p:cNvPr>
          <p:cNvSpPr>
            <a:spLocks noGrp="1"/>
          </p:cNvSpPr>
          <p:nvPr>
            <p:ph type="ctrTitle"/>
          </p:nvPr>
        </p:nvSpPr>
        <p:spPr>
          <a:xfrm>
            <a:off x="1524000" y="603282"/>
            <a:ext cx="9144000" cy="996918"/>
          </a:xfrm>
        </p:spPr>
        <p:txBody>
          <a:bodyPr>
            <a:normAutofit/>
          </a:bodyPr>
          <a:lstStyle/>
          <a:p>
            <a:r>
              <a:rPr lang="en-US" sz="1800" b="0" i="0" u="none" strike="noStrike" baseline="0" dirty="0">
                <a:latin typeface="Times-Roman"/>
              </a:rPr>
              <a:t>Introduction </a:t>
            </a:r>
            <a:br>
              <a:rPr lang="en-US" sz="1800" b="0" i="0" u="none" strike="noStrike" baseline="0" dirty="0">
                <a:latin typeface="Times-Roman"/>
              </a:rPr>
            </a:br>
            <a:br>
              <a:rPr lang="en-US" sz="1800" b="0" i="0" u="none" strike="noStrike" baseline="0" dirty="0">
                <a:latin typeface="Times-Roman"/>
              </a:rPr>
            </a:br>
            <a:r>
              <a:rPr lang="en-US" sz="800" dirty="0"/>
              <a:t>Familiarization With The Tools  And Concepts In The Paper</a:t>
            </a:r>
            <a:endParaRPr lang="en-IL" dirty="0"/>
          </a:p>
        </p:txBody>
      </p:sp>
      <p:pic>
        <p:nvPicPr>
          <p:cNvPr id="5" name="Picture 4">
            <a:extLst>
              <a:ext uri="{FF2B5EF4-FFF2-40B4-BE49-F238E27FC236}">
                <a16:creationId xmlns:a16="http://schemas.microsoft.com/office/drawing/2014/main" id="{91428530-705D-3482-EE79-4D7AF3EB6A16}"/>
              </a:ext>
            </a:extLst>
          </p:cNvPr>
          <p:cNvPicPr>
            <a:picLocks noChangeAspect="1"/>
          </p:cNvPicPr>
          <p:nvPr/>
        </p:nvPicPr>
        <p:blipFill>
          <a:blip r:embed="rId2"/>
          <a:stretch>
            <a:fillRect/>
          </a:stretch>
        </p:blipFill>
        <p:spPr>
          <a:xfrm>
            <a:off x="2733675" y="2174325"/>
            <a:ext cx="6724650" cy="3876675"/>
          </a:xfrm>
          <a:prstGeom prst="rect">
            <a:avLst/>
          </a:prstGeom>
        </p:spPr>
      </p:pic>
    </p:spTree>
    <p:extLst>
      <p:ext uri="{BB962C8B-B14F-4D97-AF65-F5344CB8AC3E}">
        <p14:creationId xmlns:p14="http://schemas.microsoft.com/office/powerpoint/2010/main" val="1754646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B5F5D2-8BDD-B146-975F-85716E0587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758529-ABEA-C053-9D48-491A13992986}"/>
              </a:ext>
            </a:extLst>
          </p:cNvPr>
          <p:cNvSpPr>
            <a:spLocks noGrp="1"/>
          </p:cNvSpPr>
          <p:nvPr>
            <p:ph type="ctrTitle"/>
          </p:nvPr>
        </p:nvSpPr>
        <p:spPr>
          <a:xfrm>
            <a:off x="1457325" y="673894"/>
            <a:ext cx="9144000" cy="500062"/>
          </a:xfrm>
        </p:spPr>
        <p:txBody>
          <a:bodyPr>
            <a:normAutofit fontScale="90000"/>
          </a:bodyPr>
          <a:lstStyle/>
          <a:p>
            <a:r>
              <a:rPr lang="en-US" sz="1800" dirty="0">
                <a:latin typeface="Times-Roman"/>
              </a:rPr>
              <a:t>Proposed Solution</a:t>
            </a:r>
            <a:br>
              <a:rPr lang="en-US" sz="1800" dirty="0">
                <a:latin typeface="Times-Roman"/>
              </a:rPr>
            </a:br>
            <a:r>
              <a:rPr lang="en-US" sz="1800" dirty="0">
                <a:latin typeface="Times-Roman"/>
              </a:rPr>
              <a:t>Outline</a:t>
            </a:r>
            <a:endParaRPr lang="en-IL" dirty="0"/>
          </a:p>
        </p:txBody>
      </p:sp>
      <p:sp>
        <p:nvSpPr>
          <p:cNvPr id="3" name="Subtitle 2">
            <a:extLst>
              <a:ext uri="{FF2B5EF4-FFF2-40B4-BE49-F238E27FC236}">
                <a16:creationId xmlns:a16="http://schemas.microsoft.com/office/drawing/2014/main" id="{15173A30-5D68-0A48-A2DA-11DF14EA3FD9}"/>
              </a:ext>
            </a:extLst>
          </p:cNvPr>
          <p:cNvSpPr>
            <a:spLocks noGrp="1"/>
          </p:cNvSpPr>
          <p:nvPr>
            <p:ph type="subTitle" idx="1"/>
          </p:nvPr>
        </p:nvSpPr>
        <p:spPr>
          <a:xfrm>
            <a:off x="571695" y="1173956"/>
            <a:ext cx="10319658" cy="4117293"/>
          </a:xfrm>
        </p:spPr>
        <p:txBody>
          <a:bodyPr>
            <a:normAutofit/>
          </a:bodyPr>
          <a:lstStyle/>
          <a:p>
            <a:pPr lvl="2"/>
            <a:endParaRPr lang="en-US" dirty="0"/>
          </a:p>
          <a:p>
            <a:pPr marL="1200150" lvl="2" indent="-285750" algn="l">
              <a:buFont typeface="Arial" panose="020B0604020202020204" pitchFamily="34" charset="0"/>
              <a:buChar char="•"/>
            </a:pPr>
            <a:r>
              <a:rPr lang="en-US" dirty="0"/>
              <a:t>Use an array of Sensors</a:t>
            </a:r>
          </a:p>
          <a:p>
            <a:pPr marL="1200150" lvl="2" indent="-285750" algn="l">
              <a:buFont typeface="Arial" panose="020B0604020202020204" pitchFamily="34" charset="0"/>
              <a:buChar char="•"/>
            </a:pPr>
            <a:r>
              <a:rPr lang="en-US" dirty="0"/>
              <a:t>Model signal sources as complex valued AR processes (Reasonable In Many Real-Word Applications)</a:t>
            </a:r>
          </a:p>
          <a:p>
            <a:pPr marL="1200150" lvl="2" indent="-285750" algn="l">
              <a:buFont typeface="Arial" panose="020B0604020202020204" pitchFamily="34" charset="0"/>
              <a:buChar char="•"/>
            </a:pPr>
            <a:r>
              <a:rPr lang="en-US" dirty="0"/>
              <a:t>Get Measurements from a sensor array into a data matrix</a:t>
            </a:r>
          </a:p>
          <a:p>
            <a:pPr marL="1200150" lvl="2" indent="-285750" algn="l">
              <a:buFont typeface="Arial" panose="020B0604020202020204" pitchFamily="34" charset="0"/>
              <a:buChar char="•"/>
            </a:pPr>
            <a:r>
              <a:rPr lang="en-US" dirty="0"/>
              <a:t>Use Kalman-Filter to estimate signal statistics from measurements based on AR model</a:t>
            </a:r>
          </a:p>
          <a:p>
            <a:pPr marL="1200150" lvl="2" indent="-285750" algn="l">
              <a:buFont typeface="Arial" panose="020B0604020202020204" pitchFamily="34" charset="0"/>
              <a:buChar char="•"/>
            </a:pPr>
            <a:r>
              <a:rPr lang="en-US" dirty="0"/>
              <a:t>Use QRD-RLS algorithm to estimate DOA and AR parameters from estimated signal statistics.</a:t>
            </a:r>
          </a:p>
          <a:p>
            <a:pPr marL="1200150" lvl="2" indent="-285750" algn="l">
              <a:buFont typeface="Arial" panose="020B0604020202020204" pitchFamily="34" charset="0"/>
              <a:buChar char="•"/>
            </a:pPr>
            <a:r>
              <a:rPr lang="en-US" dirty="0"/>
              <a:t>Repeat</a:t>
            </a:r>
          </a:p>
        </p:txBody>
      </p:sp>
    </p:spTree>
    <p:extLst>
      <p:ext uri="{BB962C8B-B14F-4D97-AF65-F5344CB8AC3E}">
        <p14:creationId xmlns:p14="http://schemas.microsoft.com/office/powerpoint/2010/main" val="35894350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6BB172-74A3-FBBB-8B70-A5BD40B9E5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DD58DC-159A-82F2-FA68-5A9962282158}"/>
              </a:ext>
            </a:extLst>
          </p:cNvPr>
          <p:cNvSpPr>
            <a:spLocks noGrp="1"/>
          </p:cNvSpPr>
          <p:nvPr>
            <p:ph type="ctrTitle"/>
          </p:nvPr>
        </p:nvSpPr>
        <p:spPr>
          <a:xfrm>
            <a:off x="1457325" y="673894"/>
            <a:ext cx="9144000" cy="500062"/>
          </a:xfrm>
        </p:spPr>
        <p:txBody>
          <a:bodyPr>
            <a:normAutofit fontScale="90000"/>
          </a:bodyPr>
          <a:lstStyle/>
          <a:p>
            <a:r>
              <a:rPr lang="en-US" sz="1800" dirty="0">
                <a:latin typeface="Times-Roman"/>
              </a:rPr>
              <a:t>Proposed Solution</a:t>
            </a:r>
            <a:br>
              <a:rPr lang="en-US" sz="1800" dirty="0">
                <a:latin typeface="Times-Roman"/>
              </a:rPr>
            </a:br>
            <a:br>
              <a:rPr lang="en-US" sz="1800" dirty="0">
                <a:latin typeface="Times-Roman"/>
              </a:rPr>
            </a:br>
            <a:r>
              <a:rPr lang="en-US" sz="2000" dirty="0"/>
              <a:t>Signal and Measurement Model</a:t>
            </a:r>
            <a:endParaRPr lang="en-IL" dirty="0"/>
          </a:p>
        </p:txBody>
      </p:sp>
      <mc:AlternateContent xmlns:mc="http://schemas.openxmlformats.org/markup-compatibility/2006" xmlns:a14="http://schemas.microsoft.com/office/drawing/2010/main">
        <mc:Choice Requires="a14">
          <p:sp>
            <p:nvSpPr>
              <p:cNvPr id="3" name="Subtitle 2">
                <a:extLst>
                  <a:ext uri="{FF2B5EF4-FFF2-40B4-BE49-F238E27FC236}">
                    <a16:creationId xmlns:a16="http://schemas.microsoft.com/office/drawing/2014/main" id="{A84396A0-1EFF-3E28-C315-CD646A5EF856}"/>
                  </a:ext>
                </a:extLst>
              </p:cNvPr>
              <p:cNvSpPr>
                <a:spLocks noGrp="1"/>
              </p:cNvSpPr>
              <p:nvPr>
                <p:ph type="subTitle" idx="1"/>
              </p:nvPr>
            </p:nvSpPr>
            <p:spPr>
              <a:xfrm>
                <a:off x="571695" y="1173955"/>
                <a:ext cx="10353480" cy="5303045"/>
              </a:xfrm>
            </p:spPr>
            <p:txBody>
              <a:bodyPr>
                <a:normAutofit fontScale="85000" lnSpcReduction="20000"/>
              </a:bodyPr>
              <a:lstStyle/>
              <a:p>
                <a:pPr lvl="2"/>
                <a:endParaRPr lang="en-US" b="0" i="1" dirty="0">
                  <a:latin typeface="Cambria Math" panose="02040503050406030204" pitchFamily="18" charset="0"/>
                </a:endParaRPr>
              </a:p>
              <a:p>
                <a:pPr lvl="2"/>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e>
                            <m:e>
                              <m:r>
                                <a:rPr lang="en-US" i="1">
                                  <a:latin typeface="Cambria Math" panose="02040503050406030204" pitchFamily="18" charset="0"/>
                                </a:rPr>
                                <m:t>⋅⋅⋅</m:t>
                              </m:r>
                            </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𝐾</m:t>
                                  </m:r>
                                </m:sub>
                              </m:sSub>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e>
                          </m:eqArr>
                        </m:e>
                      </m:d>
                      <m:r>
                        <a:rPr lang="en-US" i="1">
                          <a:latin typeface="Cambria Math" panose="02040503050406030204" pitchFamily="18" charset="0"/>
                        </a:rPr>
                        <m:t>=</m:t>
                      </m:r>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sSub>
                                <m:sSubPr>
                                  <m:ctrlPr>
                                    <a:rPr lang="en-US" i="1">
                                      <a:latin typeface="Cambria Math" panose="02040503050406030204" pitchFamily="18" charset="0"/>
                                    </a:rPr>
                                  </m:ctrlPr>
                                </m:sSubPr>
                                <m:e>
                                  <m:r>
                                    <a:rPr lang="en-US" b="0" i="1" smtClean="0">
                                      <a:latin typeface="Cambria Math" panose="02040503050406030204" pitchFamily="18" charset="0"/>
                                    </a:rPr>
                                    <m:t>𝐹</m:t>
                                  </m:r>
                                </m:e>
                                <m:sub>
                                  <m:r>
                                    <a:rPr lang="en-US" i="1">
                                      <a:latin typeface="Cambria Math" panose="02040503050406030204" pitchFamily="18" charset="0"/>
                                    </a:rPr>
                                    <m:t>1</m:t>
                                  </m:r>
                                </m:sub>
                              </m:sSub>
                              <m:d>
                                <m:dPr>
                                  <m:ctrlPr>
                                    <a:rPr lang="en-US" i="1">
                                      <a:latin typeface="Cambria Math" panose="02040503050406030204" pitchFamily="18" charset="0"/>
                                    </a:rPr>
                                  </m:ctrlPr>
                                </m:dPr>
                                <m:e>
                                  <m:r>
                                    <a:rPr lang="en-US" i="1">
                                      <a:latin typeface="Cambria Math" panose="02040503050406030204" pitchFamily="18" charset="0"/>
                                    </a:rPr>
                                    <m:t>𝑡</m:t>
                                  </m:r>
                                </m:e>
                              </m:d>
                              <m:r>
                                <a:rPr lang="en-US" b="0" i="1" smtClean="0">
                                  <a:latin typeface="Cambria Math" panose="02040503050406030204" pitchFamily="18" charset="0"/>
                                </a:rPr>
                                <m:t>0</m:t>
                              </m:r>
                            </m:e>
                            <m:e>
                              <m:r>
                                <a:rPr lang="en-US" i="1">
                                  <a:latin typeface="Cambria Math" panose="02040503050406030204" pitchFamily="18" charset="0"/>
                                </a:rPr>
                                <m:t>⋅⋅⋅</m:t>
                              </m:r>
                            </m:e>
                            <m:e>
                              <m:sSub>
                                <m:sSubPr>
                                  <m:ctrlPr>
                                    <a:rPr lang="en-US" i="1">
                                      <a:latin typeface="Cambria Math" panose="02040503050406030204" pitchFamily="18" charset="0"/>
                                    </a:rPr>
                                  </m:ctrlPr>
                                </m:sSubPr>
                                <m:e>
                                  <m:r>
                                    <a:rPr lang="en-US" b="0" i="1" smtClean="0">
                                      <a:latin typeface="Cambria Math" panose="02040503050406030204" pitchFamily="18" charset="0"/>
                                    </a:rPr>
                                    <m:t>0</m:t>
                                  </m:r>
                                  <m:r>
                                    <a:rPr lang="en-US" b="0" i="1" smtClean="0">
                                      <a:latin typeface="Cambria Math" panose="02040503050406030204" pitchFamily="18" charset="0"/>
                                    </a:rPr>
                                    <m:t>𝐹</m:t>
                                  </m:r>
                                </m:e>
                                <m:sub>
                                  <m:r>
                                    <a:rPr lang="en-US" i="1">
                                      <a:latin typeface="Cambria Math" panose="02040503050406030204" pitchFamily="18" charset="0"/>
                                    </a:rPr>
                                    <m:t>𝐾</m:t>
                                  </m:r>
                                </m:sub>
                              </m:sSub>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e>
                          </m:eqArr>
                        </m:e>
                      </m:d>
                      <m:r>
                        <m:rPr>
                          <m:nor/>
                        </m:rPr>
                        <a:rPr lang="en-US" i="1" dirty="0">
                          <a:latin typeface="Cambria Math" panose="02040503050406030204" pitchFamily="18" charset="0"/>
                        </a:rPr>
                        <m:t> </m:t>
                      </m:r>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𝑡</m:t>
                              </m:r>
                              <m:r>
                                <a:rPr lang="en-US" b="0" i="1" smtClean="0">
                                  <a:latin typeface="Cambria Math" panose="02040503050406030204" pitchFamily="18" charset="0"/>
                                </a:rPr>
                                <m:t>−1</m:t>
                              </m:r>
                              <m:r>
                                <a:rPr lang="en-US" i="1">
                                  <a:latin typeface="Cambria Math" panose="02040503050406030204" pitchFamily="18" charset="0"/>
                                </a:rPr>
                                <m:t>)</m:t>
                              </m:r>
                            </m:e>
                            <m:e>
                              <m:r>
                                <a:rPr lang="en-US" i="1">
                                  <a:latin typeface="Cambria Math" panose="02040503050406030204" pitchFamily="18" charset="0"/>
                                </a:rPr>
                                <m:t>⋅⋅⋅</m:t>
                              </m:r>
                            </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𝐾</m:t>
                                  </m:r>
                                </m:sub>
                              </m:sSub>
                              <m:r>
                                <a:rPr lang="en-US" i="1">
                                  <a:latin typeface="Cambria Math" panose="02040503050406030204" pitchFamily="18" charset="0"/>
                                </a:rPr>
                                <m:t>(</m:t>
                              </m:r>
                              <m:r>
                                <a:rPr lang="en-US" i="1">
                                  <a:latin typeface="Cambria Math" panose="02040503050406030204" pitchFamily="18" charset="0"/>
                                </a:rPr>
                                <m:t>𝑡</m:t>
                              </m:r>
                              <m:r>
                                <a:rPr lang="en-US" b="0" i="1" smtClean="0">
                                  <a:latin typeface="Cambria Math" panose="02040503050406030204" pitchFamily="18" charset="0"/>
                                </a:rPr>
                                <m:t>−1</m:t>
                              </m:r>
                              <m:r>
                                <a:rPr lang="en-US" i="1">
                                  <a:latin typeface="Cambria Math" panose="02040503050406030204" pitchFamily="18" charset="0"/>
                                </a:rPr>
                                <m:t>)</m:t>
                              </m:r>
                            </m:e>
                          </m:eqArr>
                        </m:e>
                      </m:d>
                      <m:r>
                        <m:rPr>
                          <m:nor/>
                        </m:rPr>
                        <a:rPr lang="en-US" b="0" i="1" smtClean="0">
                          <a:latin typeface="Cambria Math" panose="02040503050406030204" pitchFamily="18" charset="0"/>
                        </a:rPr>
                        <m:t>+</m:t>
                      </m:r>
                      <m:r>
                        <m:rPr>
                          <m:nor/>
                        </m:rPr>
                        <a:rPr lang="en-US" i="1" dirty="0">
                          <a:latin typeface="Cambria Math" panose="02040503050406030204" pitchFamily="18" charset="0"/>
                        </a:rPr>
                        <m:t> </m:t>
                      </m:r>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sSub>
                                <m:sSubPr>
                                  <m:ctrlPr>
                                    <a:rPr lang="en-US" i="1">
                                      <a:latin typeface="Cambria Math" panose="02040503050406030204" pitchFamily="18" charset="0"/>
                                    </a:rPr>
                                  </m:ctrlPr>
                                </m:sSubPr>
                                <m:e>
                                  <m:r>
                                    <a:rPr lang="en-US" b="0" i="1" smtClean="0">
                                      <a:latin typeface="Cambria Math" panose="02040503050406030204" pitchFamily="18" charset="0"/>
                                    </a:rPr>
                                    <m:t>𝑣</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e>
                            <m:e>
                              <m:r>
                                <a:rPr lang="en-US" i="1">
                                  <a:latin typeface="Cambria Math" panose="02040503050406030204" pitchFamily="18" charset="0"/>
                                </a:rPr>
                                <m:t>⋅⋅⋅</m:t>
                              </m:r>
                            </m:e>
                            <m:e>
                              <m:sSub>
                                <m:sSubPr>
                                  <m:ctrlPr>
                                    <a:rPr lang="en-US" i="1">
                                      <a:latin typeface="Cambria Math" panose="02040503050406030204" pitchFamily="18" charset="0"/>
                                    </a:rPr>
                                  </m:ctrlPr>
                                </m:sSubPr>
                                <m:e>
                                  <m:r>
                                    <a:rPr lang="en-US" b="0" i="1" smtClean="0">
                                      <a:latin typeface="Cambria Math" panose="02040503050406030204" pitchFamily="18" charset="0"/>
                                    </a:rPr>
                                    <m:t>𝑣</m:t>
                                  </m:r>
                                </m:e>
                                <m:sub>
                                  <m:r>
                                    <a:rPr lang="en-US" i="1">
                                      <a:latin typeface="Cambria Math" panose="02040503050406030204" pitchFamily="18" charset="0"/>
                                    </a:rPr>
                                    <m:t>𝐾</m:t>
                                  </m:r>
                                </m:sub>
                              </m:sSub>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e>
                          </m:eqArr>
                        </m:e>
                      </m:d>
                      <m:r>
                        <a:rPr lang="en-US" b="0" i="1" smtClean="0">
                          <a:latin typeface="Cambria Math" panose="02040503050406030204" pitchFamily="18" charset="0"/>
                        </a:rPr>
                        <m:t>=</m:t>
                      </m:r>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𝑥</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−1</m:t>
                          </m:r>
                        </m:e>
                      </m:d>
                      <m:r>
                        <a:rPr lang="en-US" b="0" i="1" smtClean="0">
                          <a:latin typeface="Cambria Math" panose="02040503050406030204" pitchFamily="18" charset="0"/>
                        </a:rPr>
                        <m:t>+</m:t>
                      </m:r>
                      <m:r>
                        <a:rPr lang="en-US" b="0" i="1" smtClean="0">
                          <a:latin typeface="Cambria Math" panose="02040503050406030204" pitchFamily="18" charset="0"/>
                        </a:rPr>
                        <m:t>𝑣</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m:oMathPara>
                </a14:m>
                <a:endParaRPr lang="en-US" i="1" dirty="0">
                  <a:latin typeface="Cambria Math" panose="02040503050406030204" pitchFamily="18" charset="0"/>
                </a:endParaRPr>
              </a:p>
              <a:p>
                <a:pPr lvl="2"/>
                <a:endParaRPr lang="en-US" dirty="0"/>
              </a:p>
              <a:p>
                <a:pPr lvl="2"/>
                <a:endParaRPr lang="en-US" dirty="0"/>
              </a:p>
              <a:p>
                <a:pPr lvl="2"/>
                <a:r>
                  <a:rPr lang="en-US" dirty="0"/>
                  <a:t>Denote </a:t>
                </a:r>
                <a14:m>
                  <m:oMath xmlns:m="http://schemas.openxmlformats.org/officeDocument/2006/math">
                    <m:r>
                      <a:rPr lang="en-US" b="0" i="1" smtClean="0">
                        <a:latin typeface="Cambria Math" panose="02040503050406030204" pitchFamily="18" charset="0"/>
                      </a:rPr>
                      <m:t>𝜃</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d>
                      <m:dPr>
                        <m:begChr m:val="["/>
                        <m:endChr m:val="]"/>
                        <m:ctrlPr>
                          <a:rPr lang="en-US" i="1" smtClean="0">
                            <a:latin typeface="Cambria Math" panose="02040503050406030204" pitchFamily="18" charset="0"/>
                          </a:rPr>
                        </m:ctrlPr>
                      </m:dPr>
                      <m:e>
                        <m:eqArr>
                          <m:eqArrPr>
                            <m:ctrlPr>
                              <a:rPr lang="en-US" i="1">
                                <a:latin typeface="Cambria Math" panose="02040503050406030204" pitchFamily="18" charset="0"/>
                              </a:rPr>
                            </m:ctrlPr>
                          </m:eqArrPr>
                          <m:e>
                            <m:sSub>
                              <m:sSubPr>
                                <m:ctrlPr>
                                  <a:rPr lang="en-US" i="1">
                                    <a:latin typeface="Cambria Math" panose="02040503050406030204" pitchFamily="18" charset="0"/>
                                  </a:rPr>
                                </m:ctrlPr>
                              </m:sSubPr>
                              <m:e>
                                <m:r>
                                  <a:rPr lang="en-US" b="0" i="1" smtClean="0">
                                    <a:latin typeface="Cambria Math" panose="02040503050406030204" pitchFamily="18" charset="0"/>
                                  </a:rPr>
                                  <m:t>𝜃</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e>
                          <m:e>
                            <m:r>
                              <a:rPr lang="en-US" i="1">
                                <a:latin typeface="Cambria Math" panose="02040503050406030204" pitchFamily="18" charset="0"/>
                              </a:rPr>
                              <m:t>⋅⋅⋅</m:t>
                            </m:r>
                          </m:e>
                          <m:e>
                            <m:sSub>
                              <m:sSubPr>
                                <m:ctrlPr>
                                  <a:rPr lang="en-US" i="1">
                                    <a:latin typeface="Cambria Math" panose="02040503050406030204" pitchFamily="18" charset="0"/>
                                  </a:rPr>
                                </m:ctrlPr>
                              </m:sSubPr>
                              <m:e>
                                <m:r>
                                  <a:rPr lang="en-US" b="0" i="1" smtClean="0">
                                    <a:latin typeface="Cambria Math" panose="02040503050406030204" pitchFamily="18" charset="0"/>
                                  </a:rPr>
                                  <m:t>𝜃</m:t>
                                </m:r>
                              </m:e>
                              <m:sub>
                                <m:r>
                                  <a:rPr lang="en-US" i="1">
                                    <a:latin typeface="Cambria Math" panose="02040503050406030204" pitchFamily="18" charset="0"/>
                                  </a:rPr>
                                  <m:t>𝐾</m:t>
                                </m:r>
                              </m:sub>
                            </m:sSub>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e>
                        </m:eqArr>
                      </m:e>
                    </m:d>
                  </m:oMath>
                </a14:m>
                <a:r>
                  <a:rPr lang="en-US" dirty="0"/>
                  <a:t> as the DOAs of K Targets (Broadside Angle)</a:t>
                </a:r>
              </a:p>
              <a:p>
                <a:pPr lvl="2"/>
                <a:endParaRPr lang="en-US" dirty="0"/>
              </a:p>
              <a:p>
                <a:pPr lvl="2"/>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𝑦</m:t>
                        </m:r>
                      </m:e>
                      <m:sub>
                        <m:r>
                          <a:rPr lang="en-US" b="0" i="1" smtClean="0">
                            <a:latin typeface="Cambria Math" panose="02040503050406030204" pitchFamily="18" charset="0"/>
                          </a:rPr>
                          <m:t>𝑚</m:t>
                        </m:r>
                      </m:sub>
                      <m:sup>
                        <m:d>
                          <m:dPr>
                            <m:ctrlPr>
                              <a:rPr lang="en-US" b="0" i="1" smtClean="0">
                                <a:latin typeface="Cambria Math" panose="02040503050406030204" pitchFamily="18" charset="0"/>
                              </a:rPr>
                            </m:ctrlPr>
                          </m:dPr>
                          <m:e>
                            <m:r>
                              <a:rPr lang="en-US" b="0" i="1" smtClean="0">
                                <a:latin typeface="Cambria Math" panose="02040503050406030204" pitchFamily="18" charset="0"/>
                              </a:rPr>
                              <m:t>𝑖</m:t>
                            </m:r>
                          </m:e>
                        </m:d>
                      </m:sup>
                    </m:sSubSup>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oMath>
                </a14:m>
                <a:r>
                  <a:rPr lang="en-US" dirty="0"/>
                  <a:t> is the complex measurement of the </a:t>
                </a:r>
                <a14:m>
                  <m:oMath xmlns:m="http://schemas.openxmlformats.org/officeDocument/2006/math">
                    <m:r>
                      <a:rPr lang="en-US" b="0" i="1" smtClean="0">
                        <a:latin typeface="Cambria Math" panose="02040503050406030204" pitchFamily="18" charset="0"/>
                      </a:rPr>
                      <m:t>𝑚</m:t>
                    </m:r>
                  </m:oMath>
                </a14:m>
                <a:r>
                  <a:rPr lang="en-US" dirty="0"/>
                  <a:t>-</a:t>
                </a:r>
                <a:r>
                  <a:rPr lang="en-US" dirty="0" err="1"/>
                  <a:t>th</a:t>
                </a:r>
                <a:r>
                  <a:rPr lang="en-US" dirty="0"/>
                  <a:t> sensor of the </a:t>
                </a:r>
                <a14:m>
                  <m:oMath xmlns:m="http://schemas.openxmlformats.org/officeDocument/2006/math">
                    <m:r>
                      <a:rPr lang="en-US" b="0" i="1" smtClean="0">
                        <a:latin typeface="Cambria Math" panose="02040503050406030204" pitchFamily="18" charset="0"/>
                      </a:rPr>
                      <m:t>𝑖</m:t>
                    </m:r>
                  </m:oMath>
                </a14:m>
                <a:r>
                  <a:rPr lang="en-US" dirty="0"/>
                  <a:t>-</a:t>
                </a:r>
                <a:r>
                  <a:rPr lang="en-US" dirty="0" err="1"/>
                  <a:t>th</a:t>
                </a:r>
                <a:r>
                  <a:rPr lang="en-US" dirty="0"/>
                  <a:t> subarray</a:t>
                </a:r>
              </a:p>
              <a:p>
                <a:pPr lvl="2"/>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en-US" dirty="0"/>
                  <a:t> is the reference measured signal </a:t>
                </a:r>
              </a:p>
              <a:p>
                <a:pPr lvl="2"/>
                <a:endParaRPr lang="en-US" dirty="0"/>
              </a:p>
              <a:p>
                <a:pPr lvl="2"/>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𝑦</m:t>
                                  </m:r>
                                </m:e>
                                <m:sub>
                                  <m:r>
                                    <a:rPr lang="en-US" b="0" i="1" smtClean="0">
                                      <a:latin typeface="Cambria Math" panose="02040503050406030204" pitchFamily="18" charset="0"/>
                                    </a:rPr>
                                    <m:t>1</m:t>
                                  </m:r>
                                </m:sub>
                                <m:sup>
                                  <m:r>
                                    <a:rPr lang="en-US" b="0" i="1" smtClean="0">
                                      <a:latin typeface="Cambria Math" panose="02040503050406030204" pitchFamily="18" charset="0"/>
                                    </a:rPr>
                                    <m:t>𝑇</m:t>
                                  </m:r>
                                </m:sup>
                              </m:sSubSup>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 0 </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𝑦</m:t>
                                  </m:r>
                                </m:e>
                                <m:sub>
                                  <m:r>
                                    <a:rPr lang="en-US" b="0" i="1" smtClean="0">
                                      <a:latin typeface="Cambria Math" panose="02040503050406030204" pitchFamily="18" charset="0"/>
                                    </a:rPr>
                                    <m:t>2</m:t>
                                  </m:r>
                                </m:sub>
                                <m:sup>
                                  <m:r>
                                    <a:rPr lang="en-US" b="0" i="1" smtClean="0">
                                      <a:latin typeface="Cambria Math" panose="02040503050406030204" pitchFamily="18" charset="0"/>
                                    </a:rPr>
                                    <m:t>𝑡</m:t>
                                  </m:r>
                                </m:sup>
                              </m:sSubSup>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e>
                          </m:d>
                        </m:e>
                        <m:sup>
                          <m:r>
                            <a:rPr lang="en-US" b="0" i="1" smtClean="0">
                              <a:latin typeface="Cambria Math" panose="02040503050406030204" pitchFamily="18" charset="0"/>
                            </a:rPr>
                            <m:t>𝑇</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bSup>
                                <m:sSubSupPr>
                                  <m:ctrlPr>
                                    <a:rPr lang="en-US" b="1" i="1" smtClean="0">
                                      <a:latin typeface="Cambria Math" panose="02040503050406030204" pitchFamily="18" charset="0"/>
                                    </a:rPr>
                                  </m:ctrlPr>
                                </m:sSubSupPr>
                                <m:e>
                                  <m:r>
                                    <a:rPr lang="en-US" b="1" i="1" smtClean="0">
                                      <a:latin typeface="Cambria Math" panose="02040503050406030204" pitchFamily="18" charset="0"/>
                                    </a:rPr>
                                    <m:t>𝑨</m:t>
                                  </m:r>
                                </m:e>
                                <m:sub>
                                  <m:r>
                                    <a:rPr lang="en-US" b="1" i="1" smtClean="0">
                                      <a:latin typeface="Cambria Math" panose="02040503050406030204" pitchFamily="18" charset="0"/>
                                    </a:rPr>
                                    <m:t>𝟏</m:t>
                                  </m:r>
                                </m:sub>
                                <m:sup>
                                  <m:r>
                                    <a:rPr lang="en-US" b="1" i="1" smtClean="0">
                                      <a:latin typeface="Cambria Math" panose="02040503050406030204" pitchFamily="18" charset="0"/>
                                    </a:rPr>
                                    <m:t>𝑻</m:t>
                                  </m:r>
                                </m:sup>
                              </m:sSubSup>
                              <m:d>
                                <m:dPr>
                                  <m:ctrlPr>
                                    <a:rPr lang="en-US" b="1" i="1" smtClean="0">
                                      <a:latin typeface="Cambria Math" panose="02040503050406030204" pitchFamily="18" charset="0"/>
                                    </a:rPr>
                                  </m:ctrlPr>
                                </m:dPr>
                                <m:e>
                                  <m:r>
                                    <a:rPr lang="en-US" b="1" i="1" smtClean="0">
                                      <a:latin typeface="Cambria Math" panose="02040503050406030204" pitchFamily="18" charset="0"/>
                                    </a:rPr>
                                    <m:t>𝜽</m:t>
                                  </m:r>
                                  <m:d>
                                    <m:dPr>
                                      <m:ctrlPr>
                                        <a:rPr lang="en-US" b="1" i="1" smtClean="0">
                                          <a:latin typeface="Cambria Math" panose="02040503050406030204" pitchFamily="18" charset="0"/>
                                        </a:rPr>
                                      </m:ctrlPr>
                                    </m:dPr>
                                    <m:e>
                                      <m:r>
                                        <a:rPr lang="en-US" b="1" i="1" smtClean="0">
                                          <a:latin typeface="Cambria Math" panose="02040503050406030204" pitchFamily="18" charset="0"/>
                                        </a:rPr>
                                        <m:t>𝒕</m:t>
                                      </m:r>
                                    </m:e>
                                  </m:d>
                                </m:e>
                              </m:d>
                              <m:r>
                                <a:rPr lang="en-US" b="1" i="1" smtClean="0">
                                  <a:latin typeface="Cambria Math" panose="02040503050406030204" pitchFamily="18" charset="0"/>
                                </a:rPr>
                                <m:t>  </m:t>
                              </m:r>
                              <m:r>
                                <a:rPr lang="en-US" b="1" i="1" smtClean="0">
                                  <a:latin typeface="Cambria Math" panose="02040503050406030204" pitchFamily="18" charset="0"/>
                                </a:rPr>
                                <m:t>𝟏</m:t>
                              </m:r>
                              <m:r>
                                <a:rPr lang="en-US" b="1" i="1" smtClean="0">
                                  <a:latin typeface="Cambria Math" panose="02040503050406030204" pitchFamily="18" charset="0"/>
                                </a:rPr>
                                <m:t>    </m:t>
                              </m:r>
                              <m:sSubSup>
                                <m:sSubSupPr>
                                  <m:ctrlPr>
                                    <a:rPr lang="en-US" b="1" i="1" smtClean="0">
                                      <a:latin typeface="Cambria Math" panose="02040503050406030204" pitchFamily="18" charset="0"/>
                                    </a:rPr>
                                  </m:ctrlPr>
                                </m:sSubSupPr>
                                <m:e>
                                  <m:r>
                                    <a:rPr lang="en-US" b="1" i="1" smtClean="0">
                                      <a:latin typeface="Cambria Math" panose="02040503050406030204" pitchFamily="18" charset="0"/>
                                    </a:rPr>
                                    <m:t>𝑨</m:t>
                                  </m:r>
                                </m:e>
                                <m:sub>
                                  <m:r>
                                    <a:rPr lang="en-US" b="1" i="1" smtClean="0">
                                      <a:latin typeface="Cambria Math" panose="02040503050406030204" pitchFamily="18" charset="0"/>
                                    </a:rPr>
                                    <m:t>𝟐</m:t>
                                  </m:r>
                                </m:sub>
                                <m:sup>
                                  <m:r>
                                    <a:rPr lang="en-US" b="1" i="1" smtClean="0">
                                      <a:latin typeface="Cambria Math" panose="02040503050406030204" pitchFamily="18" charset="0"/>
                                    </a:rPr>
                                    <m:t>𝑻</m:t>
                                  </m:r>
                                </m:sup>
                              </m:sSubSup>
                              <m:d>
                                <m:dPr>
                                  <m:ctrlPr>
                                    <a:rPr lang="en-US" b="1" i="1" smtClean="0">
                                      <a:latin typeface="Cambria Math" panose="02040503050406030204" pitchFamily="18" charset="0"/>
                                    </a:rPr>
                                  </m:ctrlPr>
                                </m:dPr>
                                <m:e>
                                  <m:r>
                                    <a:rPr lang="en-US" b="1" i="1" smtClean="0">
                                      <a:latin typeface="Cambria Math" panose="02040503050406030204" pitchFamily="18" charset="0"/>
                                    </a:rPr>
                                    <m:t>𝜽</m:t>
                                  </m:r>
                                  <m:d>
                                    <m:dPr>
                                      <m:ctrlPr>
                                        <a:rPr lang="en-US" b="1" i="1" smtClean="0">
                                          <a:latin typeface="Cambria Math" panose="02040503050406030204" pitchFamily="18" charset="0"/>
                                        </a:rPr>
                                      </m:ctrlPr>
                                    </m:dPr>
                                    <m:e>
                                      <m:r>
                                        <a:rPr lang="en-US" b="1" i="1" smtClean="0">
                                          <a:latin typeface="Cambria Math" panose="02040503050406030204" pitchFamily="18" charset="0"/>
                                        </a:rPr>
                                        <m:t>𝒕</m:t>
                                      </m:r>
                                    </m:e>
                                  </m:d>
                                </m:e>
                              </m:d>
                            </m:e>
                          </m:d>
                        </m:e>
                        <m:sup>
                          <m:r>
                            <a:rPr lang="en-US" b="0" i="1" smtClean="0">
                              <a:latin typeface="Cambria Math" panose="02040503050406030204" pitchFamily="18" charset="0"/>
                            </a:rPr>
                            <m:t>𝑇</m:t>
                          </m:r>
                        </m:sup>
                      </m:sSup>
                      <m:r>
                        <a:rPr lang="en-US" b="0" i="1" smtClean="0">
                          <a:latin typeface="Cambria Math" panose="02040503050406030204" pitchFamily="18" charset="0"/>
                        </a:rPr>
                        <m:t>𝑠</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r>
                        <a:rPr lang="en-US" b="0" i="1" smtClean="0">
                          <a:latin typeface="Cambria Math" panose="02040503050406030204" pitchFamily="18" charset="0"/>
                        </a:rPr>
                        <m:t>𝑒</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r>
                        <a:rPr lang="en-US" b="1" i="1" smtClean="0">
                          <a:latin typeface="Cambria Math" panose="02040503050406030204" pitchFamily="18" charset="0"/>
                        </a:rPr>
                        <m:t>𝑨</m:t>
                      </m:r>
                      <m:d>
                        <m:dPr>
                          <m:ctrlPr>
                            <a:rPr lang="en-US" b="1" i="1" smtClean="0">
                              <a:latin typeface="Cambria Math" panose="02040503050406030204" pitchFamily="18" charset="0"/>
                            </a:rPr>
                          </m:ctrlPr>
                        </m:dPr>
                        <m:e>
                          <m:r>
                            <a:rPr lang="en-US" b="1" i="1" smtClean="0">
                              <a:latin typeface="Cambria Math" panose="02040503050406030204" pitchFamily="18" charset="0"/>
                            </a:rPr>
                            <m:t>𝜽</m:t>
                          </m:r>
                          <m:d>
                            <m:dPr>
                              <m:ctrlPr>
                                <a:rPr lang="en-US" b="1" i="1" smtClean="0">
                                  <a:latin typeface="Cambria Math" panose="02040503050406030204" pitchFamily="18" charset="0"/>
                                </a:rPr>
                              </m:ctrlPr>
                            </m:dPr>
                            <m:e>
                              <m:r>
                                <a:rPr lang="en-US" b="0" i="1" smtClean="0">
                                  <a:latin typeface="Cambria Math" panose="02040503050406030204" pitchFamily="18" charset="0"/>
                                </a:rPr>
                                <m:t>𝑡</m:t>
                              </m:r>
                            </m:e>
                          </m:d>
                        </m:e>
                      </m:d>
                      <m:r>
                        <a:rPr lang="en-US" b="0" i="1" smtClean="0">
                          <a:latin typeface="Cambria Math" panose="02040503050406030204" pitchFamily="18" charset="0"/>
                        </a:rPr>
                        <m:t>𝑠</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r>
                        <a:rPr lang="en-US" b="0" i="1" smtClean="0">
                          <a:latin typeface="Cambria Math" panose="02040503050406030204" pitchFamily="18" charset="0"/>
                        </a:rPr>
                        <m:t>𝑒</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oMath>
                  </m:oMathPara>
                </a14:m>
                <a:endParaRPr lang="en-US" b="0" dirty="0"/>
              </a:p>
              <a:p>
                <a:pPr lvl="2"/>
                <a:endParaRPr lang="en-US" dirty="0"/>
              </a:p>
              <a:p>
                <a:pPr lvl="2"/>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𝐾</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e>
                          </m:d>
                        </m:e>
                        <m:sup>
                          <m:r>
                            <a:rPr lang="en-US" b="0" i="1" smtClean="0">
                              <a:latin typeface="Cambria Math" panose="02040503050406030204" pitchFamily="18" charset="0"/>
                            </a:rPr>
                            <m:t>𝑇</m:t>
                          </m:r>
                        </m:sup>
                      </m:sSup>
                      <m:r>
                        <a:rPr lang="en-US" b="0" i="1" smtClean="0">
                          <a:latin typeface="Cambria Math" panose="02040503050406030204" pitchFamily="18" charset="0"/>
                        </a:rPr>
                        <m:t>=</m:t>
                      </m:r>
                      <m:r>
                        <a:rPr lang="en-US" b="1" i="0" smtClean="0">
                          <a:latin typeface="Cambria Math" panose="02040503050406030204" pitchFamily="18" charset="0"/>
                        </a:rPr>
                        <m:t>𝚪</m:t>
                      </m:r>
                      <m:r>
                        <m:rPr>
                          <m:sty m:val="p"/>
                        </m:rPr>
                        <a:rPr lang="en-US" b="0" i="0" smtClean="0">
                          <a:latin typeface="Cambria Math" panose="02040503050406030204" pitchFamily="18" charset="0"/>
                        </a:rPr>
                        <m:t>x</m:t>
                      </m:r>
                      <m:r>
                        <a:rPr lang="en-US" b="0" i="0" smtClean="0">
                          <a:latin typeface="Cambria Math" panose="02040503050406030204" pitchFamily="18" charset="0"/>
                        </a:rPr>
                        <m:t>(</m:t>
                      </m:r>
                      <m:r>
                        <m:rPr>
                          <m:sty m:val="p"/>
                        </m:rPr>
                        <a:rPr lang="en-US" b="0" i="0" smtClean="0">
                          <a:latin typeface="Cambria Math" panose="02040503050406030204" pitchFamily="18" charset="0"/>
                        </a:rPr>
                        <m:t>t</m:t>
                      </m:r>
                      <m:r>
                        <a:rPr lang="en-US" b="0" i="0" smtClean="0">
                          <a:latin typeface="Cambria Math" panose="02040503050406030204" pitchFamily="18" charset="0"/>
                        </a:rPr>
                        <m:t>)</m:t>
                      </m:r>
                    </m:oMath>
                  </m:oMathPara>
                </a14:m>
                <a:endParaRPr lang="en-US" b="1" dirty="0"/>
              </a:p>
              <a:p>
                <a:pPr lvl="2"/>
                <a:endParaRPr lang="en-US" b="1" dirty="0"/>
              </a:p>
              <a:p>
                <a:pPr lvl="2"/>
                <a:r>
                  <a:rPr lang="en-US" dirty="0"/>
                  <a:t>where </a:t>
                </a:r>
                <a14:m>
                  <m:oMath xmlns:m="http://schemas.openxmlformats.org/officeDocument/2006/math">
                    <m:r>
                      <a:rPr lang="en-US" b="1" i="0" smtClean="0">
                        <a:latin typeface="Cambria Math" panose="02040503050406030204" pitchFamily="18" charset="0"/>
                      </a:rPr>
                      <m:t>𝚪</m:t>
                    </m:r>
                  </m:oMath>
                </a14:m>
                <a:r>
                  <a:rPr lang="en-US" b="1" dirty="0"/>
                  <a:t> </a:t>
                </a:r>
                <a:r>
                  <a:rPr lang="en-US" dirty="0"/>
                  <a:t>is the selection matrix whose entries in position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nary>
                          <m:naryPr>
                            <m:chr m:val="∑"/>
                            <m:limLoc m:val="subSup"/>
                            <m:ctrlPr>
                              <a:rPr lang="en-US" b="0" i="1" smtClean="0">
                                <a:latin typeface="Cambria Math" panose="02040503050406030204" pitchFamily="18" charset="0"/>
                              </a:rPr>
                            </m:ctrlPr>
                          </m:naryPr>
                          <m:sub>
                            <m:r>
                              <m:rPr>
                                <m:brk m:alnAt="25"/>
                              </m:rPr>
                              <a:rPr lang="en-US" b="0" i="1" smtClean="0">
                                <a:latin typeface="Cambria Math" panose="02040503050406030204" pitchFamily="18" charset="0"/>
                              </a:rPr>
                              <m:t>𝑝</m:t>
                            </m:r>
                            <m:r>
                              <a:rPr lang="en-US" b="0" i="1" smtClean="0">
                                <a:latin typeface="Cambria Math" panose="02040503050406030204" pitchFamily="18" charset="0"/>
                              </a:rPr>
                              <m:t>=1</m:t>
                            </m:r>
                          </m:sub>
                          <m:sup>
                            <m:r>
                              <a:rPr lang="en-US" b="0" i="1" smtClean="0">
                                <a:latin typeface="Cambria Math" panose="02040503050406030204" pitchFamily="18" charset="0"/>
                              </a:rPr>
                              <m:t>𝑘</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𝑝</m:t>
                                </m:r>
                              </m:sub>
                            </m:sSub>
                          </m:e>
                        </m:nary>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𝑘</m:t>
                            </m:r>
                          </m:sub>
                        </m:sSub>
                        <m:r>
                          <a:rPr lang="en-US" b="0" i="1" smtClean="0">
                            <a:latin typeface="Cambria Math" panose="02040503050406030204" pitchFamily="18" charset="0"/>
                          </a:rPr>
                          <m:t>+1</m:t>
                        </m:r>
                      </m:e>
                    </m:d>
                  </m:oMath>
                </a14:m>
                <a:r>
                  <a:rPr lang="en-US" b="1" dirty="0"/>
                  <a:t> </a:t>
                </a:r>
                <a:r>
                  <a:rPr lang="en-US" dirty="0"/>
                  <a:t>are 1 and the rest are 0</a:t>
                </a:r>
              </a:p>
              <a:p>
                <a:pPr lvl="2"/>
                <a:endParaRPr lang="en-US" b="1" dirty="0"/>
              </a:p>
              <a:p>
                <a:pPr lvl="2"/>
                <a14:m>
                  <m:oMath xmlns:m="http://schemas.openxmlformats.org/officeDocument/2006/math">
                    <m:r>
                      <a:rPr lang="en-US" b="0" i="1" smtClean="0">
                        <a:latin typeface="Cambria Math" panose="02040503050406030204" pitchFamily="18" charset="0"/>
                      </a:rPr>
                      <m:t>𝑒</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𝑒</m:t>
                            </m:r>
                          </m:e>
                          <m:sub>
                            <m:r>
                              <a:rPr lang="en-US" b="0" i="1" smtClean="0">
                                <a:latin typeface="Cambria Math" panose="02040503050406030204" pitchFamily="18" charset="0"/>
                              </a:rPr>
                              <m:t>𝑀</m:t>
                            </m:r>
                          </m:sub>
                          <m:sup>
                            <m:r>
                              <a:rPr lang="en-US" b="0" i="1" smtClean="0">
                                <a:latin typeface="Cambria Math" panose="02040503050406030204" pitchFamily="18" charset="0"/>
                              </a:rPr>
                              <m:t>1</m:t>
                            </m:r>
                          </m:sup>
                        </m:sSubSup>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𝑒</m:t>
                            </m:r>
                          </m:e>
                          <m:sub>
                            <m:r>
                              <a:rPr lang="en-US" b="0" i="1" smtClean="0">
                                <a:latin typeface="Cambria Math" panose="02040503050406030204" pitchFamily="18" charset="0"/>
                              </a:rPr>
                              <m:t>1</m:t>
                            </m:r>
                          </m:sub>
                          <m:sup>
                            <m:r>
                              <a:rPr lang="en-US" b="0" i="1" smtClean="0">
                                <a:latin typeface="Cambria Math" panose="02040503050406030204" pitchFamily="18" charset="0"/>
                              </a:rPr>
                              <m:t>1</m:t>
                            </m:r>
                          </m:sup>
                        </m:sSubSup>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0</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m:rPr>
                            <m:nor/>
                          </m:rPr>
                          <a:rPr lang="en-US" b="0" i="0" smtClean="0">
                            <a:latin typeface="Cambria Math" panose="02040503050406030204" pitchFamily="18" charset="0"/>
                          </a:rPr>
                          <m:t> ,</m:t>
                        </m:r>
                        <m:r>
                          <m:rPr>
                            <m:nor/>
                          </m:rPr>
                          <a:rPr lang="en-US" b="0" dirty="0"/>
                          <m:t> </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𝑒</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m:rPr>
                            <m:nor/>
                          </m:rPr>
                          <a:rPr lang="en-US" b="0" dirty="0"/>
                          <m:t> </m:t>
                        </m:r>
                        <m:r>
                          <a:rPr lang="en-US" b="0" i="1" smtClean="0">
                            <a:latin typeface="Cambria Math" panose="02040503050406030204" pitchFamily="18" charset="0"/>
                          </a:rPr>
                          <m:t>⋅⋅⋅</m:t>
                        </m:r>
                        <m:r>
                          <m:rPr>
                            <m:nor/>
                          </m:rPr>
                          <a:rPr lang="en-US" b="0" dirty="0"/>
                          <m:t> </m:t>
                        </m:r>
                        <m:r>
                          <m:rPr>
                            <m:nor/>
                          </m:rPr>
                          <a:rPr lang="en-US" b="0" i="0" dirty="0" smtClean="0"/>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𝑒</m:t>
                            </m:r>
                          </m:e>
                          <m:sub>
                            <m:r>
                              <a:rPr lang="en-US" b="0" i="1" smtClean="0">
                                <a:latin typeface="Cambria Math" panose="02040503050406030204" pitchFamily="18" charset="0"/>
                              </a:rPr>
                              <m:t>𝑀</m:t>
                            </m:r>
                          </m:sub>
                          <m:sup>
                            <m:r>
                              <a:rPr lang="en-US" b="0" i="1" smtClean="0">
                                <a:latin typeface="Cambria Math" panose="02040503050406030204" pitchFamily="18" charset="0"/>
                              </a:rPr>
                              <m:t>2</m:t>
                            </m:r>
                          </m:sup>
                        </m:sSubSup>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e>
                    </m:d>
                  </m:oMath>
                </a14:m>
                <a:r>
                  <a:rPr lang="en-US" dirty="0"/>
                  <a:t> are the complex white measurement noises with covariance matrix </a:t>
                </a:r>
                <a14:m>
                  <m:oMath xmlns:m="http://schemas.openxmlformats.org/officeDocument/2006/math">
                    <m:r>
                      <a:rPr lang="en-US" i="1" dirty="0" smtClean="0">
                        <a:latin typeface="Cambria Math" panose="02040503050406030204" pitchFamily="18" charset="0"/>
                      </a:rPr>
                      <m:t>𝑅</m:t>
                    </m:r>
                    <m:r>
                      <a:rPr lang="en-US" i="1" dirty="0" smtClean="0">
                        <a:latin typeface="Cambria Math" panose="02040503050406030204" pitchFamily="18" charset="0"/>
                      </a:rPr>
                      <m:t>(</m:t>
                    </m:r>
                    <m:r>
                      <a:rPr lang="en-US" i="1" dirty="0" smtClean="0">
                        <a:latin typeface="Cambria Math" panose="02040503050406030204" pitchFamily="18" charset="0"/>
                      </a:rPr>
                      <m:t>𝑡</m:t>
                    </m:r>
                    <m:r>
                      <a:rPr lang="en-US" i="1" dirty="0" smtClean="0">
                        <a:latin typeface="Cambria Math" panose="02040503050406030204" pitchFamily="18" charset="0"/>
                      </a:rPr>
                      <m:t>)</m:t>
                    </m:r>
                  </m:oMath>
                </a14:m>
                <a:endParaRPr lang="en-US" dirty="0"/>
              </a:p>
              <a:p>
                <a:pPr lvl="2"/>
                <a:r>
                  <a:rPr lang="en-US" dirty="0"/>
                  <a:t>And </a:t>
                </a:r>
                <a14:m>
                  <m:oMath xmlns:m="http://schemas.openxmlformats.org/officeDocument/2006/math">
                    <m:r>
                      <a:rPr lang="en-US" b="1" i="1" smtClean="0">
                        <a:latin typeface="Cambria Math" panose="02040503050406030204" pitchFamily="18" charset="0"/>
                      </a:rPr>
                      <m:t>𝑨</m:t>
                    </m:r>
                    <m:d>
                      <m:dPr>
                        <m:ctrlPr>
                          <a:rPr lang="en-US" b="1" i="1" smtClean="0">
                            <a:latin typeface="Cambria Math" panose="02040503050406030204" pitchFamily="18" charset="0"/>
                          </a:rPr>
                        </m:ctrlPr>
                      </m:dPr>
                      <m:e>
                        <m:r>
                          <a:rPr lang="en-US" b="0" i="1" smtClean="0">
                            <a:latin typeface="Cambria Math" panose="02040503050406030204" pitchFamily="18" charset="0"/>
                          </a:rPr>
                          <m:t>𝜃</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e>
                    </m:d>
                  </m:oMath>
                </a14:m>
                <a:r>
                  <a:rPr lang="en-US" b="1" dirty="0"/>
                  <a:t> </a:t>
                </a:r>
                <a:r>
                  <a:rPr lang="en-US" dirty="0"/>
                  <a:t>is the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𝑆𝑀</m:t>
                        </m:r>
                        <m:r>
                          <a:rPr lang="en-US" b="0" i="1" smtClean="0">
                            <a:latin typeface="Cambria Math" panose="02040503050406030204" pitchFamily="18" charset="0"/>
                          </a:rPr>
                          <m:t> −1 </m:t>
                        </m:r>
                      </m:e>
                    </m:d>
                    <m:r>
                      <a:rPr lang="en-US" b="0" i="1" smtClean="0">
                        <a:latin typeface="Cambria Math" panose="02040503050406030204" pitchFamily="18" charset="0"/>
                      </a:rPr>
                      <m:t>×</m:t>
                    </m:r>
                    <m:r>
                      <a:rPr lang="en-US" b="0" i="1" smtClean="0">
                        <a:latin typeface="Cambria Math" panose="02040503050406030204" pitchFamily="18" charset="0"/>
                      </a:rPr>
                      <m:t>𝐾</m:t>
                    </m:r>
                  </m:oMath>
                </a14:m>
                <a:r>
                  <a:rPr lang="en-US" b="1" dirty="0"/>
                  <a:t> </a:t>
                </a:r>
                <a:r>
                  <a:rPr lang="en-US" dirty="0"/>
                  <a:t>array manifold matrix of the whole array</a:t>
                </a:r>
              </a:p>
              <a:p>
                <a:pPr lvl="2"/>
                <a:endParaRPr lang="en-US" dirty="0"/>
              </a:p>
              <a:p>
                <a:pPr lvl="2"/>
                <a:endParaRPr lang="en-US" dirty="0"/>
              </a:p>
              <a:p>
                <a:pPr lvl="2"/>
                <a:endParaRPr lang="en-US" dirty="0"/>
              </a:p>
              <a:p>
                <a:pPr lvl="2"/>
                <a:endParaRPr lang="en-US" dirty="0"/>
              </a:p>
              <a:p>
                <a:pPr lvl="2"/>
                <a:endParaRPr lang="en-US" dirty="0"/>
              </a:p>
              <a:p>
                <a:pPr lvl="2"/>
                <a:endParaRPr lang="en-US" dirty="0"/>
              </a:p>
              <a:p>
                <a:pPr lvl="2"/>
                <a:endParaRPr lang="en-US" dirty="0"/>
              </a:p>
            </p:txBody>
          </p:sp>
        </mc:Choice>
        <mc:Fallback xmlns="">
          <p:sp>
            <p:nvSpPr>
              <p:cNvPr id="3" name="Subtitle 2">
                <a:extLst>
                  <a:ext uri="{FF2B5EF4-FFF2-40B4-BE49-F238E27FC236}">
                    <a16:creationId xmlns:a16="http://schemas.microsoft.com/office/drawing/2014/main" id="{A84396A0-1EFF-3E28-C315-CD646A5EF856}"/>
                  </a:ext>
                </a:extLst>
              </p:cNvPr>
              <p:cNvSpPr>
                <a:spLocks noGrp="1" noRot="1" noChangeAspect="1" noMove="1" noResize="1" noEditPoints="1" noAdjustHandles="1" noChangeArrowheads="1" noChangeShapeType="1" noTextEdit="1"/>
              </p:cNvSpPr>
              <p:nvPr>
                <p:ph type="subTitle" idx="1"/>
              </p:nvPr>
            </p:nvSpPr>
            <p:spPr>
              <a:xfrm>
                <a:off x="571695" y="1173955"/>
                <a:ext cx="10353480" cy="5303045"/>
              </a:xfrm>
              <a:blipFill>
                <a:blip r:embed="rId2"/>
                <a:stretch>
                  <a:fillRect r="-471"/>
                </a:stretch>
              </a:blipFill>
            </p:spPr>
            <p:txBody>
              <a:bodyPr/>
              <a:lstStyle/>
              <a:p>
                <a:r>
                  <a:rPr lang="en-IL">
                    <a:noFill/>
                  </a:rPr>
                  <a:t> </a:t>
                </a:r>
              </a:p>
            </p:txBody>
          </p:sp>
        </mc:Fallback>
      </mc:AlternateContent>
    </p:spTree>
    <p:extLst>
      <p:ext uri="{BB962C8B-B14F-4D97-AF65-F5344CB8AC3E}">
        <p14:creationId xmlns:p14="http://schemas.microsoft.com/office/powerpoint/2010/main" val="22070987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20964D-1B9D-D872-8ED5-17DB2930B59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E3D2FE-4CE7-D6C1-F96F-CD5B1BCC17E5}"/>
              </a:ext>
            </a:extLst>
          </p:cNvPr>
          <p:cNvSpPr>
            <a:spLocks noGrp="1"/>
          </p:cNvSpPr>
          <p:nvPr>
            <p:ph type="ctrTitle"/>
          </p:nvPr>
        </p:nvSpPr>
        <p:spPr>
          <a:xfrm>
            <a:off x="1457325" y="673894"/>
            <a:ext cx="9144000" cy="500062"/>
          </a:xfrm>
        </p:spPr>
        <p:txBody>
          <a:bodyPr>
            <a:normAutofit fontScale="90000"/>
          </a:bodyPr>
          <a:lstStyle/>
          <a:p>
            <a:r>
              <a:rPr lang="en-US" sz="1800" dirty="0">
                <a:latin typeface="Times-Roman"/>
              </a:rPr>
              <a:t>Proposed Solution</a:t>
            </a:r>
            <a:br>
              <a:rPr lang="en-US" sz="1800" dirty="0">
                <a:latin typeface="Times-Roman"/>
              </a:rPr>
            </a:br>
            <a:br>
              <a:rPr lang="en-US" sz="1800" dirty="0">
                <a:latin typeface="Times-Roman"/>
              </a:rPr>
            </a:br>
            <a:r>
              <a:rPr lang="en-US" sz="2000" dirty="0"/>
              <a:t>Signal and Measurement Model</a:t>
            </a:r>
            <a:endParaRPr lang="en-IL" dirty="0"/>
          </a:p>
        </p:txBody>
      </p:sp>
      <p:pic>
        <p:nvPicPr>
          <p:cNvPr id="7" name="Picture 6">
            <a:extLst>
              <a:ext uri="{FF2B5EF4-FFF2-40B4-BE49-F238E27FC236}">
                <a16:creationId xmlns:a16="http://schemas.microsoft.com/office/drawing/2014/main" id="{74CD6AEB-3575-5724-4893-6477F24E1E12}"/>
              </a:ext>
            </a:extLst>
          </p:cNvPr>
          <p:cNvPicPr>
            <a:picLocks noChangeAspect="1"/>
          </p:cNvPicPr>
          <p:nvPr/>
        </p:nvPicPr>
        <p:blipFill>
          <a:blip r:embed="rId2"/>
          <a:stretch>
            <a:fillRect/>
          </a:stretch>
        </p:blipFill>
        <p:spPr>
          <a:xfrm>
            <a:off x="0" y="1948255"/>
            <a:ext cx="12192000" cy="2961489"/>
          </a:xfrm>
          <a:prstGeom prst="rect">
            <a:avLst/>
          </a:prstGeom>
        </p:spPr>
      </p:pic>
      <p:pic>
        <p:nvPicPr>
          <p:cNvPr id="9" name="Picture 8">
            <a:extLst>
              <a:ext uri="{FF2B5EF4-FFF2-40B4-BE49-F238E27FC236}">
                <a16:creationId xmlns:a16="http://schemas.microsoft.com/office/drawing/2014/main" id="{6637B552-C93B-DF0C-D3BF-273EC2EFF0BC}"/>
              </a:ext>
            </a:extLst>
          </p:cNvPr>
          <p:cNvPicPr>
            <a:picLocks noChangeAspect="1"/>
          </p:cNvPicPr>
          <p:nvPr/>
        </p:nvPicPr>
        <p:blipFill>
          <a:blip r:embed="rId3"/>
          <a:stretch>
            <a:fillRect/>
          </a:stretch>
        </p:blipFill>
        <p:spPr>
          <a:xfrm>
            <a:off x="3267075" y="5472112"/>
            <a:ext cx="5657850" cy="828675"/>
          </a:xfrm>
          <a:prstGeom prst="rect">
            <a:avLst/>
          </a:prstGeom>
        </p:spPr>
      </p:pic>
    </p:spTree>
    <p:extLst>
      <p:ext uri="{BB962C8B-B14F-4D97-AF65-F5344CB8AC3E}">
        <p14:creationId xmlns:p14="http://schemas.microsoft.com/office/powerpoint/2010/main" val="36186264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74CA22-7FFE-DF66-8574-266A023EA2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AAEF6A-D2D2-64F5-4083-1EECFD1A3320}"/>
              </a:ext>
            </a:extLst>
          </p:cNvPr>
          <p:cNvSpPr>
            <a:spLocks noGrp="1"/>
          </p:cNvSpPr>
          <p:nvPr>
            <p:ph type="ctrTitle"/>
          </p:nvPr>
        </p:nvSpPr>
        <p:spPr>
          <a:xfrm>
            <a:off x="1457325" y="673894"/>
            <a:ext cx="9144000" cy="500062"/>
          </a:xfrm>
        </p:spPr>
        <p:txBody>
          <a:bodyPr>
            <a:normAutofit fontScale="90000"/>
          </a:bodyPr>
          <a:lstStyle/>
          <a:p>
            <a:r>
              <a:rPr lang="en-US" sz="1800" dirty="0">
                <a:latin typeface="Times-Roman"/>
              </a:rPr>
              <a:t>Proposed Solution</a:t>
            </a:r>
            <a:br>
              <a:rPr lang="en-US" sz="1800" dirty="0">
                <a:latin typeface="Times-Roman"/>
              </a:rPr>
            </a:br>
            <a:br>
              <a:rPr lang="en-US" sz="1800" dirty="0">
                <a:latin typeface="Times-Roman"/>
              </a:rPr>
            </a:br>
            <a:r>
              <a:rPr lang="en-US" sz="2000" dirty="0"/>
              <a:t>Signal and Measurement Model</a:t>
            </a:r>
            <a:endParaRPr lang="en-IL" dirty="0"/>
          </a:p>
        </p:txBody>
      </p:sp>
      <mc:AlternateContent xmlns:mc="http://schemas.openxmlformats.org/markup-compatibility/2006" xmlns:a14="http://schemas.microsoft.com/office/drawing/2010/main">
        <mc:Choice Requires="a14">
          <p:sp>
            <p:nvSpPr>
              <p:cNvPr id="3" name="Subtitle 2">
                <a:extLst>
                  <a:ext uri="{FF2B5EF4-FFF2-40B4-BE49-F238E27FC236}">
                    <a16:creationId xmlns:a16="http://schemas.microsoft.com/office/drawing/2014/main" id="{DD23B0CE-54A3-18FE-8EAC-48F13FF85897}"/>
                  </a:ext>
                </a:extLst>
              </p:cNvPr>
              <p:cNvSpPr>
                <a:spLocks noGrp="1"/>
              </p:cNvSpPr>
              <p:nvPr>
                <p:ph type="subTitle" idx="1"/>
              </p:nvPr>
            </p:nvSpPr>
            <p:spPr>
              <a:xfrm>
                <a:off x="571695" y="1173955"/>
                <a:ext cx="10353480" cy="5303045"/>
              </a:xfrm>
            </p:spPr>
            <p:txBody>
              <a:bodyPr>
                <a:normAutofit/>
              </a:bodyPr>
              <a:lstStyle/>
              <a:p>
                <a:pPr lvl="2"/>
                <a:endParaRPr lang="en-US" b="0" i="1" dirty="0">
                  <a:latin typeface="Cambria Math" panose="02040503050406030204" pitchFamily="18" charset="0"/>
                </a:endParaRPr>
              </a:p>
              <a:p>
                <a:pPr lvl="2"/>
                <a:r>
                  <a:rPr lang="en-US" dirty="0"/>
                  <a:t>We can write </a:t>
                </a:r>
                <a14:m>
                  <m:oMath xmlns:m="http://schemas.openxmlformats.org/officeDocument/2006/math">
                    <m:r>
                      <a:rPr lang="en-US" b="1" i="1" smtClean="0">
                        <a:latin typeface="Cambria Math" panose="02040503050406030204" pitchFamily="18" charset="0"/>
                      </a:rPr>
                      <m:t>𝑨</m:t>
                    </m:r>
                    <m:d>
                      <m:dPr>
                        <m:ctrlPr>
                          <a:rPr lang="en-US" b="1" i="1" smtClean="0">
                            <a:latin typeface="Cambria Math" panose="02040503050406030204" pitchFamily="18" charset="0"/>
                          </a:rPr>
                        </m:ctrlPr>
                      </m:dPr>
                      <m:e>
                        <m:r>
                          <a:rPr lang="en-US" b="1" i="1" smtClean="0">
                            <a:latin typeface="Cambria Math" panose="02040503050406030204" pitchFamily="18" charset="0"/>
                          </a:rPr>
                          <m:t>𝜽</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𝐴</m:t>
                                </m:r>
                              </m:e>
                              <m:sub>
                                <m:r>
                                  <a:rPr lang="en-US" b="0" i="1" smtClean="0">
                                    <a:latin typeface="Cambria Math" panose="02040503050406030204" pitchFamily="18" charset="0"/>
                                  </a:rPr>
                                  <m:t>1</m:t>
                                </m:r>
                              </m:sub>
                              <m:sup>
                                <m:r>
                                  <a:rPr lang="en-US" b="0" i="1" smtClean="0">
                                    <a:latin typeface="Cambria Math" panose="02040503050406030204" pitchFamily="18" charset="0"/>
                                  </a:rPr>
                                  <m:t>𝑇</m:t>
                                </m:r>
                              </m:sup>
                            </m:sSubSup>
                            <m:d>
                              <m:dPr>
                                <m:ctrlPr>
                                  <a:rPr lang="en-US" b="0" i="1" smtClean="0">
                                    <a:latin typeface="Cambria Math" panose="02040503050406030204" pitchFamily="18" charset="0"/>
                                  </a:rPr>
                                </m:ctrlPr>
                              </m:dPr>
                              <m:e>
                                <m:r>
                                  <a:rPr lang="en-US" b="0" i="1" smtClean="0">
                                    <a:latin typeface="Cambria Math" panose="02040503050406030204" pitchFamily="18" charset="0"/>
                                  </a:rPr>
                                  <m:t>𝜃</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e>
                            </m:d>
                            <m:sSubSup>
                              <m:sSubSupPr>
                                <m:ctrlPr>
                                  <a:rPr lang="en-US" b="1" i="1" smtClean="0">
                                    <a:latin typeface="Cambria Math" panose="02040503050406030204" pitchFamily="18" charset="0"/>
                                  </a:rPr>
                                </m:ctrlPr>
                              </m:sSubSupPr>
                              <m:e>
                                <m:r>
                                  <a:rPr lang="en-US" b="1" i="1" smtClean="0">
                                    <a:latin typeface="Cambria Math" panose="02040503050406030204" pitchFamily="18" charset="0"/>
                                  </a:rPr>
                                  <m:t>𝟏</m:t>
                                </m:r>
                              </m:e>
                              <m:sub>
                                <m:r>
                                  <a:rPr lang="en-US" b="1" i="1" smtClean="0">
                                    <a:latin typeface="Cambria Math" panose="02040503050406030204" pitchFamily="18" charset="0"/>
                                  </a:rPr>
                                  <m:t>𝟏</m:t>
                                </m:r>
                                <m:r>
                                  <a:rPr lang="en-US" b="1" i="1" smtClean="0">
                                    <a:latin typeface="Cambria Math" panose="02040503050406030204" pitchFamily="18" charset="0"/>
                                  </a:rPr>
                                  <m:t>×</m:t>
                                </m:r>
                                <m:r>
                                  <m:rPr>
                                    <m:sty m:val="p"/>
                                  </m:rPr>
                                  <a:rPr lang="en-US" b="1" i="1" smtClean="0">
                                    <a:latin typeface="Cambria Math" panose="02040503050406030204" pitchFamily="18" charset="0"/>
                                  </a:rPr>
                                  <m:t>M</m:t>
                                </m:r>
                              </m:sub>
                              <m:sup>
                                <m:r>
                                  <a:rPr lang="en-US" b="1" i="1" smtClean="0">
                                    <a:latin typeface="Cambria Math" panose="02040503050406030204" pitchFamily="18" charset="0"/>
                                  </a:rPr>
                                  <m:t>𝑻</m:t>
                                </m:r>
                              </m:sup>
                            </m:sSubSup>
                            <m:sSub>
                              <m:sSubPr>
                                <m:ctrlPr>
                                  <a:rPr lang="en-US" b="0"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𝑀</m:t>
                                </m:r>
                              </m:sub>
                            </m:sSub>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𝐴</m:t>
                                </m:r>
                              </m:e>
                              <m:sub>
                                <m:r>
                                  <a:rPr lang="en-US" b="0" i="1" smtClean="0">
                                    <a:latin typeface="Cambria Math" panose="02040503050406030204" pitchFamily="18" charset="0"/>
                                  </a:rPr>
                                  <m:t>1</m:t>
                                </m:r>
                              </m:sub>
                              <m:sup>
                                <m:r>
                                  <a:rPr lang="en-US" b="0" i="1" smtClean="0">
                                    <a:latin typeface="Cambria Math" panose="02040503050406030204" pitchFamily="18" charset="0"/>
                                  </a:rPr>
                                  <m:t>𝐻</m:t>
                                </m:r>
                              </m:sup>
                            </m:sSubSup>
                            <m:d>
                              <m:dPr>
                                <m:ctrlPr>
                                  <a:rPr lang="en-US" b="0" i="1" smtClean="0">
                                    <a:latin typeface="Cambria Math" panose="02040503050406030204" pitchFamily="18" charset="0"/>
                                  </a:rPr>
                                </m:ctrlPr>
                              </m:dPr>
                              <m:e>
                                <m:r>
                                  <a:rPr lang="en-US" b="0" i="1" smtClean="0">
                                    <a:latin typeface="Cambria Math" panose="02040503050406030204" pitchFamily="18" charset="0"/>
                                  </a:rPr>
                                  <m:t>𝜃</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e>
                            </m:d>
                          </m:e>
                        </m:d>
                      </m:e>
                      <m:sup>
                        <m:r>
                          <a:rPr lang="en-US" b="0" i="1" smtClean="0">
                            <a:latin typeface="Cambria Math" panose="02040503050406030204" pitchFamily="18" charset="0"/>
                          </a:rPr>
                          <m:t>𝑇</m:t>
                        </m:r>
                      </m:sup>
                    </m:sSup>
                  </m:oMath>
                </a14:m>
                <a:endParaRPr lang="en-US" b="1" dirty="0"/>
              </a:p>
              <a:p>
                <a:pPr lvl="2"/>
                <a:r>
                  <a:rPr lang="en-US" dirty="0"/>
                  <a:t>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𝑀</m:t>
                        </m:r>
                      </m:sub>
                    </m:sSub>
                  </m:oMath>
                </a14:m>
                <a:r>
                  <a:rPr lang="en-US" dirty="0"/>
                  <a:t> is an </a:t>
                </a:r>
                <a14:m>
                  <m:oMath xmlns:m="http://schemas.openxmlformats.org/officeDocument/2006/math">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𝑀</m:t>
                    </m:r>
                  </m:oMath>
                </a14:m>
                <a:r>
                  <a:rPr lang="en-US" dirty="0"/>
                  <a:t> antidiagonal matrix with all entries equal to 1</a:t>
                </a:r>
              </a:p>
              <a:p>
                <a:pPr lvl="2"/>
                <a:endParaRPr lang="en-US" dirty="0"/>
              </a:p>
              <a:p>
                <a:pPr lvl="2"/>
                <a:endParaRPr lang="en-US" dirty="0"/>
              </a:p>
              <a:p>
                <a:pPr lvl="2"/>
                <a:endParaRPr lang="en-US" dirty="0"/>
              </a:p>
              <a:p>
                <a:pPr lvl="2"/>
                <a:endParaRPr lang="en-US" dirty="0"/>
              </a:p>
            </p:txBody>
          </p:sp>
        </mc:Choice>
        <mc:Fallback xmlns="">
          <p:sp>
            <p:nvSpPr>
              <p:cNvPr id="3" name="Subtitle 2">
                <a:extLst>
                  <a:ext uri="{FF2B5EF4-FFF2-40B4-BE49-F238E27FC236}">
                    <a16:creationId xmlns:a16="http://schemas.microsoft.com/office/drawing/2014/main" id="{DD23B0CE-54A3-18FE-8EAC-48F13FF85897}"/>
                  </a:ext>
                </a:extLst>
              </p:cNvPr>
              <p:cNvSpPr>
                <a:spLocks noGrp="1" noRot="1" noChangeAspect="1" noMove="1" noResize="1" noEditPoints="1" noAdjustHandles="1" noChangeArrowheads="1" noChangeShapeType="1" noTextEdit="1"/>
              </p:cNvSpPr>
              <p:nvPr>
                <p:ph type="subTitle" idx="1"/>
              </p:nvPr>
            </p:nvSpPr>
            <p:spPr>
              <a:xfrm>
                <a:off x="571695" y="1173955"/>
                <a:ext cx="10353480" cy="5303045"/>
              </a:xfrm>
              <a:blipFill>
                <a:blip r:embed="rId2"/>
                <a:stretch>
                  <a:fillRect/>
                </a:stretch>
              </a:blipFill>
            </p:spPr>
            <p:txBody>
              <a:bodyPr/>
              <a:lstStyle/>
              <a:p>
                <a:r>
                  <a:rPr lang="en-IL">
                    <a:noFill/>
                  </a:rPr>
                  <a:t> </a:t>
                </a:r>
              </a:p>
            </p:txBody>
          </p:sp>
        </mc:Fallback>
      </mc:AlternateContent>
    </p:spTree>
    <p:extLst>
      <p:ext uri="{BB962C8B-B14F-4D97-AF65-F5344CB8AC3E}">
        <p14:creationId xmlns:p14="http://schemas.microsoft.com/office/powerpoint/2010/main" val="1091279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BD35A8-3CD7-FE75-EB7C-0BC9D2024559}"/>
              </a:ext>
            </a:extLst>
          </p:cNvPr>
          <p:cNvSpPr>
            <a:spLocks noGrp="1"/>
          </p:cNvSpPr>
          <p:nvPr>
            <p:ph idx="1"/>
          </p:nvPr>
        </p:nvSpPr>
        <p:spPr>
          <a:xfrm>
            <a:off x="620485" y="1303111"/>
            <a:ext cx="10515600" cy="4351338"/>
          </a:xfrm>
        </p:spPr>
        <p:txBody>
          <a:bodyPr>
            <a:normAutofit/>
          </a:bodyPr>
          <a:lstStyle/>
          <a:p>
            <a:r>
              <a:rPr lang="en-US" sz="2000" dirty="0"/>
              <a:t>Present a different approach to DOA estimation</a:t>
            </a:r>
          </a:p>
          <a:p>
            <a:pPr marL="914400" lvl="2" indent="0">
              <a:buNone/>
            </a:pPr>
            <a:endParaRPr lang="en-US" sz="1600" dirty="0"/>
          </a:p>
          <a:p>
            <a:pPr marL="914400" lvl="2" indent="0">
              <a:buNone/>
            </a:pPr>
            <a:endParaRPr lang="en-US" sz="1600" dirty="0"/>
          </a:p>
          <a:p>
            <a:endParaRPr lang="en-US" sz="2000" dirty="0"/>
          </a:p>
          <a:p>
            <a:endParaRPr lang="en-US" sz="2000" dirty="0"/>
          </a:p>
          <a:p>
            <a:r>
              <a:rPr lang="en-US" sz="2000" dirty="0"/>
              <a:t>Familiarize with the tools and techniques used in the paper	</a:t>
            </a:r>
          </a:p>
          <a:p>
            <a:endParaRPr lang="en-US" sz="2000" dirty="0"/>
          </a:p>
          <a:p>
            <a:endParaRPr lang="en-US" sz="2000" dirty="0"/>
          </a:p>
          <a:p>
            <a:endParaRPr lang="en-US" sz="2000" dirty="0"/>
          </a:p>
          <a:p>
            <a:r>
              <a:rPr lang="en-US" sz="2000" dirty="0"/>
              <a:t>Make the paper more accessible to the reader</a:t>
            </a:r>
            <a:br>
              <a:rPr lang="en-US" dirty="0"/>
            </a:br>
            <a:endParaRPr lang="en-IL" dirty="0"/>
          </a:p>
        </p:txBody>
      </p:sp>
      <p:sp>
        <p:nvSpPr>
          <p:cNvPr id="4" name="Title 1">
            <a:extLst>
              <a:ext uri="{FF2B5EF4-FFF2-40B4-BE49-F238E27FC236}">
                <a16:creationId xmlns:a16="http://schemas.microsoft.com/office/drawing/2014/main" id="{3FD9EAEA-5425-E644-2F58-50155030AB02}"/>
              </a:ext>
            </a:extLst>
          </p:cNvPr>
          <p:cNvSpPr>
            <a:spLocks noGrp="1"/>
          </p:cNvSpPr>
          <p:nvPr>
            <p:ph type="title"/>
          </p:nvPr>
        </p:nvSpPr>
        <p:spPr>
          <a:xfrm>
            <a:off x="794657" y="116309"/>
            <a:ext cx="10515600" cy="1325563"/>
          </a:xfrm>
        </p:spPr>
        <p:txBody>
          <a:bodyPr>
            <a:normAutofit/>
          </a:bodyPr>
          <a:lstStyle/>
          <a:p>
            <a:pPr algn="ctr"/>
            <a:r>
              <a:rPr lang="en-US" sz="3600" dirty="0">
                <a:latin typeface="Times-Roman"/>
              </a:rPr>
              <a:t>Goals</a:t>
            </a:r>
            <a:endParaRPr lang="en-IL" sz="7200" dirty="0"/>
          </a:p>
        </p:txBody>
      </p:sp>
    </p:spTree>
    <p:extLst>
      <p:ext uri="{BB962C8B-B14F-4D97-AF65-F5344CB8AC3E}">
        <p14:creationId xmlns:p14="http://schemas.microsoft.com/office/powerpoint/2010/main" val="369702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BC9E55-D074-6E3B-5015-C53B674FF1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663693-1569-CECA-E6C2-41918348CDD6}"/>
              </a:ext>
            </a:extLst>
          </p:cNvPr>
          <p:cNvSpPr>
            <a:spLocks noGrp="1"/>
          </p:cNvSpPr>
          <p:nvPr>
            <p:ph type="ctrTitle"/>
          </p:nvPr>
        </p:nvSpPr>
        <p:spPr>
          <a:xfrm>
            <a:off x="1457325" y="673894"/>
            <a:ext cx="9144000" cy="500062"/>
          </a:xfrm>
        </p:spPr>
        <p:txBody>
          <a:bodyPr>
            <a:normAutofit fontScale="90000"/>
          </a:bodyPr>
          <a:lstStyle/>
          <a:p>
            <a:r>
              <a:rPr lang="en-US" sz="1800" dirty="0">
                <a:latin typeface="Times-Roman"/>
              </a:rPr>
              <a:t>Proposed Solution</a:t>
            </a:r>
            <a:br>
              <a:rPr lang="en-US" sz="1800" dirty="0">
                <a:latin typeface="Times-Roman"/>
              </a:rPr>
            </a:br>
            <a:br>
              <a:rPr lang="en-US" sz="1800" dirty="0">
                <a:latin typeface="Times-Roman"/>
              </a:rPr>
            </a:br>
            <a:r>
              <a:rPr lang="en-US" sz="2000" dirty="0"/>
              <a:t>Signal and Measurement Model</a:t>
            </a:r>
            <a:endParaRPr lang="en-IL" dirty="0"/>
          </a:p>
        </p:txBody>
      </p:sp>
      <p:pic>
        <p:nvPicPr>
          <p:cNvPr id="5" name="Picture 4">
            <a:extLst>
              <a:ext uri="{FF2B5EF4-FFF2-40B4-BE49-F238E27FC236}">
                <a16:creationId xmlns:a16="http://schemas.microsoft.com/office/drawing/2014/main" id="{79F2FA4E-E99B-0CAB-90A7-1F64E6EA1312}"/>
              </a:ext>
            </a:extLst>
          </p:cNvPr>
          <p:cNvPicPr>
            <a:picLocks noChangeAspect="1"/>
          </p:cNvPicPr>
          <p:nvPr/>
        </p:nvPicPr>
        <p:blipFill>
          <a:blip r:embed="rId2"/>
          <a:stretch>
            <a:fillRect/>
          </a:stretch>
        </p:blipFill>
        <p:spPr>
          <a:xfrm>
            <a:off x="1119187" y="1438274"/>
            <a:ext cx="9820275" cy="5048275"/>
          </a:xfrm>
          <a:prstGeom prst="rect">
            <a:avLst/>
          </a:prstGeom>
        </p:spPr>
      </p:pic>
    </p:spTree>
    <p:extLst>
      <p:ext uri="{BB962C8B-B14F-4D97-AF65-F5344CB8AC3E}">
        <p14:creationId xmlns:p14="http://schemas.microsoft.com/office/powerpoint/2010/main" val="25279034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D14C8D-D076-CF3B-0544-4169CB4D6A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FDADC0-B98C-915C-345A-FAEC94852AC9}"/>
              </a:ext>
            </a:extLst>
          </p:cNvPr>
          <p:cNvSpPr>
            <a:spLocks noGrp="1"/>
          </p:cNvSpPr>
          <p:nvPr>
            <p:ph type="ctrTitle"/>
          </p:nvPr>
        </p:nvSpPr>
        <p:spPr>
          <a:xfrm>
            <a:off x="1457325" y="673894"/>
            <a:ext cx="9144000" cy="500062"/>
          </a:xfrm>
        </p:spPr>
        <p:txBody>
          <a:bodyPr>
            <a:normAutofit fontScale="90000"/>
          </a:bodyPr>
          <a:lstStyle/>
          <a:p>
            <a:r>
              <a:rPr lang="en-US" sz="1800" dirty="0">
                <a:latin typeface="Times-Roman"/>
              </a:rPr>
              <a:t>Proposed Solution</a:t>
            </a:r>
            <a:br>
              <a:rPr lang="en-US" sz="1800" dirty="0">
                <a:latin typeface="Times-Roman"/>
              </a:rPr>
            </a:br>
            <a:br>
              <a:rPr lang="en-US" sz="1800" dirty="0">
                <a:latin typeface="Times-Roman"/>
              </a:rPr>
            </a:br>
            <a:r>
              <a:rPr lang="en-US" sz="2000" dirty="0"/>
              <a:t>KF and AR Coefficient Estimation</a:t>
            </a:r>
            <a:endParaRPr lang="en-IL" dirty="0"/>
          </a:p>
        </p:txBody>
      </p:sp>
      <mc:AlternateContent xmlns:mc="http://schemas.openxmlformats.org/markup-compatibility/2006" xmlns:a14="http://schemas.microsoft.com/office/drawing/2010/main">
        <mc:Choice Requires="a14">
          <p:sp>
            <p:nvSpPr>
              <p:cNvPr id="3" name="Subtitle 2">
                <a:extLst>
                  <a:ext uri="{FF2B5EF4-FFF2-40B4-BE49-F238E27FC236}">
                    <a16:creationId xmlns:a16="http://schemas.microsoft.com/office/drawing/2014/main" id="{CEDFD2B4-B272-0221-127E-DDBD73005686}"/>
                  </a:ext>
                </a:extLst>
              </p:cNvPr>
              <p:cNvSpPr>
                <a:spLocks noGrp="1"/>
              </p:cNvSpPr>
              <p:nvPr>
                <p:ph type="subTitle" idx="1"/>
              </p:nvPr>
            </p:nvSpPr>
            <p:spPr>
              <a:xfrm>
                <a:off x="571695" y="1173955"/>
                <a:ext cx="10353480" cy="5303045"/>
              </a:xfrm>
            </p:spPr>
            <p:txBody>
              <a:bodyPr>
                <a:normAutofit/>
              </a:bodyPr>
              <a:lstStyle/>
              <a:p>
                <a:pPr lvl="2" algn="l"/>
                <a:r>
                  <a:rPr lang="en-US" b="0" dirty="0">
                    <a:latin typeface="Cambria Math" panose="02040503050406030204" pitchFamily="18" charset="0"/>
                  </a:rPr>
                  <a:t>Assumptions:</a:t>
                </a:r>
              </a:p>
              <a:p>
                <a:pPr marL="1200150" lvl="2" indent="-285750" algn="l">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𝜃</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oMath>
                </a14:m>
                <a:r>
                  <a:rPr lang="en-US" dirty="0"/>
                  <a:t> and the AR coefficients </a:t>
                </a:r>
                <a14:m>
                  <m:oMath xmlns:m="http://schemas.openxmlformats.org/officeDocument/2006/math">
                    <m:r>
                      <a:rPr lang="en-US" i="1" dirty="0" smtClean="0">
                        <a:latin typeface="Cambria Math" panose="02040503050406030204" pitchFamily="18" charset="0"/>
                      </a:rPr>
                      <m:t>𝐹</m:t>
                    </m:r>
                    <m:r>
                      <a:rPr lang="en-US" i="1" dirty="0" smtClean="0">
                        <a:latin typeface="Cambria Math" panose="02040503050406030204" pitchFamily="18" charset="0"/>
                      </a:rPr>
                      <m:t>(</m:t>
                    </m:r>
                    <m:r>
                      <a:rPr lang="en-US" i="1" dirty="0" smtClean="0">
                        <a:latin typeface="Cambria Math" panose="02040503050406030204" pitchFamily="18" charset="0"/>
                      </a:rPr>
                      <m:t>𝑡</m:t>
                    </m:r>
                    <m:r>
                      <a:rPr lang="en-US" i="1" dirty="0" smtClean="0">
                        <a:latin typeface="Cambria Math" panose="02040503050406030204" pitchFamily="18" charset="0"/>
                      </a:rPr>
                      <m:t>) </m:t>
                    </m:r>
                  </m:oMath>
                </a14:m>
                <a:r>
                  <a:rPr lang="en-US" dirty="0"/>
                  <a:t>are slowly time-varying such that :</a:t>
                </a:r>
              </a:p>
              <a:p>
                <a:pPr marL="1657350" lvl="3" indent="-285750" algn="l">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𝜃</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r>
                      <a:rPr lang="en-US" b="0" i="1" smtClean="0">
                        <a:latin typeface="Cambria Math" panose="02040503050406030204" pitchFamily="18" charset="0"/>
                      </a:rPr>
                      <m:t>𝜃</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𝜏</m:t>
                        </m:r>
                      </m:e>
                    </m:d>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𝑘</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𝑘</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𝜏</m:t>
                        </m:r>
                      </m:e>
                    </m:d>
                    <m:r>
                      <a:rPr lang="en-US" b="0" i="1" smtClean="0">
                        <a:latin typeface="Cambria Math" panose="02040503050406030204" pitchFamily="18" charset="0"/>
                      </a:rPr>
                      <m:t>,     </m:t>
                    </m:r>
                    <m:r>
                      <a:rPr lang="en-US" b="0" i="1" smtClean="0">
                        <a:latin typeface="Cambria Math" panose="02040503050406030204" pitchFamily="18" charset="0"/>
                      </a:rPr>
                      <m:t>𝑡</m:t>
                    </m:r>
                    <m:r>
                      <a:rPr lang="en-US" b="0" i="1" smtClean="0">
                        <a:latin typeface="Cambria Math" panose="02040503050406030204" pitchFamily="18" charset="0"/>
                      </a:rPr>
                      <m:t>∈</m:t>
                    </m:r>
                    <m:d>
                      <m:dPr>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−1</m:t>
                            </m:r>
                          </m:e>
                        </m:d>
                        <m:r>
                          <a:rPr lang="en-US" b="0" i="1" smtClean="0">
                            <a:latin typeface="Cambria Math" panose="02040503050406030204" pitchFamily="18" charset="0"/>
                          </a:rPr>
                          <m:t>𝜏</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𝜏</m:t>
                        </m:r>
                      </m:e>
                    </m:d>
                    <m:r>
                      <a:rPr lang="en-US" b="0" i="1" smtClean="0">
                        <a:latin typeface="Cambria Math" panose="02040503050406030204" pitchFamily="18" charset="0"/>
                      </a:rPr>
                      <m:t> ,   </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=1,2…;</m:t>
                        </m:r>
                        <m:r>
                          <a:rPr lang="en-US" b="0" i="1" smtClean="0">
                            <a:latin typeface="Cambria Math" panose="02040503050406030204" pitchFamily="18" charset="0"/>
                          </a:rPr>
                          <m:t>𝑘</m:t>
                        </m:r>
                        <m:r>
                          <a:rPr lang="en-US" b="0" i="1" smtClean="0">
                            <a:latin typeface="Cambria Math" panose="02040503050406030204" pitchFamily="18" charset="0"/>
                          </a:rPr>
                          <m:t>=1,…,</m:t>
                        </m:r>
                        <m:r>
                          <a:rPr lang="en-US" b="0" i="1" smtClean="0">
                            <a:latin typeface="Cambria Math" panose="02040503050406030204" pitchFamily="18" charset="0"/>
                          </a:rPr>
                          <m:t>𝐾</m:t>
                        </m:r>
                      </m:e>
                    </m:d>
                  </m:oMath>
                </a14:m>
                <a:r>
                  <a:rPr lang="en-US" dirty="0"/>
                  <a:t> </a:t>
                </a:r>
              </a:p>
              <a:p>
                <a:pPr marL="1200150" lvl="2" indent="-285750" algn="l">
                  <a:buFont typeface="Arial" panose="020B0604020202020204" pitchFamily="34" charset="0"/>
                  <a:buChar char="•"/>
                </a:pPr>
                <a:r>
                  <a:rPr lang="en-US" dirty="0"/>
                  <a:t>There are N snapshots for each interval </a:t>
                </a:r>
                <a14:m>
                  <m:oMath xmlns:m="http://schemas.openxmlformats.org/officeDocument/2006/math">
                    <m:d>
                      <m:dPr>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−1</m:t>
                            </m:r>
                          </m:e>
                        </m:d>
                        <m:r>
                          <a:rPr lang="en-US" b="0" i="1" smtClean="0">
                            <a:latin typeface="Cambria Math" panose="02040503050406030204" pitchFamily="18" charset="0"/>
                          </a:rPr>
                          <m:t>𝜏</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𝜏</m:t>
                        </m:r>
                      </m:e>
                    </m:d>
                  </m:oMath>
                </a14:m>
                <a:r>
                  <a:rPr lang="en-US" dirty="0"/>
                  <a:t> that can be approximated as:</a:t>
                </a:r>
              </a:p>
              <a:p>
                <a:pPr marL="1657350" lvl="3" indent="-285750" algn="l">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𝑦</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𝑗</m:t>
                        </m:r>
                      </m:e>
                    </m:d>
                    <m:r>
                      <a:rPr lang="en-US" b="0" i="1" smtClean="0">
                        <a:latin typeface="Cambria Math" panose="02040503050406030204" pitchFamily="18" charset="0"/>
                      </a:rPr>
                      <m:t>=</m:t>
                    </m:r>
                    <m:r>
                      <a:rPr lang="en-US" b="1" i="1" smtClean="0">
                        <a:latin typeface="Cambria Math" panose="02040503050406030204" pitchFamily="18" charset="0"/>
                      </a:rPr>
                      <m:t>𝑨</m:t>
                    </m:r>
                    <m:d>
                      <m:dPr>
                        <m:ctrlPr>
                          <a:rPr lang="en-US" b="1" i="1" smtClean="0">
                            <a:latin typeface="Cambria Math" panose="02040503050406030204" pitchFamily="18" charset="0"/>
                          </a:rPr>
                        </m:ctrlPr>
                      </m:dPr>
                      <m:e>
                        <m:r>
                          <a:rPr lang="en-US" b="1" i="1" smtClean="0">
                            <a:latin typeface="Cambria Math" panose="02040503050406030204" pitchFamily="18" charset="0"/>
                          </a:rPr>
                          <m:t>𝜽</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e>
                    </m:d>
                    <m:r>
                      <a:rPr lang="en-US" b="0" i="1" smtClean="0">
                        <a:latin typeface="Cambria Math" panose="02040503050406030204" pitchFamily="18" charset="0"/>
                      </a:rPr>
                      <m:t>𝑠</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𝑗</m:t>
                        </m:r>
                      </m:e>
                    </m:d>
                    <m:r>
                      <a:rPr lang="en-US" b="0" i="1" smtClean="0">
                        <a:latin typeface="Cambria Math" panose="02040503050406030204" pitchFamily="18" charset="0"/>
                      </a:rPr>
                      <m:t>+</m:t>
                    </m:r>
                    <m:r>
                      <a:rPr lang="en-US" b="0" i="1" smtClean="0">
                        <a:latin typeface="Cambria Math" panose="02040503050406030204" pitchFamily="18" charset="0"/>
                      </a:rPr>
                      <m:t>𝑒</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𝑗</m:t>
                        </m:r>
                      </m:e>
                    </m:d>
                    <m:r>
                      <a:rPr lang="en-US" b="0" i="1" smtClean="0">
                        <a:latin typeface="Cambria Math" panose="02040503050406030204" pitchFamily="18" charset="0"/>
                      </a:rPr>
                      <m:t>,  </m:t>
                    </m:r>
                    <m:r>
                      <a:rPr lang="en-US" b="0" i="1" smtClean="0">
                        <a:latin typeface="Cambria Math" panose="02040503050406030204" pitchFamily="18" charset="0"/>
                      </a:rPr>
                      <m:t>𝑗</m:t>
                    </m:r>
                    <m:r>
                      <a:rPr lang="en-US" b="0" i="1" smtClean="0">
                        <a:latin typeface="Cambria Math" panose="02040503050406030204" pitchFamily="18" charset="0"/>
                      </a:rPr>
                      <m:t>=1,…,</m:t>
                    </m:r>
                    <m:r>
                      <a:rPr lang="en-US" b="0" i="1" smtClean="0">
                        <a:latin typeface="Cambria Math" panose="02040503050406030204" pitchFamily="18" charset="0"/>
                      </a:rPr>
                      <m:t>𝑁</m:t>
                    </m:r>
                  </m:oMath>
                </a14:m>
                <a:endParaRPr lang="en-US" dirty="0"/>
              </a:p>
              <a:p>
                <a:pPr lvl="2"/>
                <a:endParaRPr lang="en-US" dirty="0"/>
              </a:p>
              <a:p>
                <a:pPr lvl="2"/>
                <a:endParaRPr lang="en-US" dirty="0"/>
              </a:p>
              <a:p>
                <a:pPr lvl="2" algn="l"/>
                <a:br>
                  <a:rPr lang="en-US" dirty="0"/>
                </a:br>
                <a:r>
                  <a:rPr lang="en-US" dirty="0"/>
                  <a:t>For ease of notation, we will use </a:t>
                </a:r>
                <a14:m>
                  <m:oMath xmlns:m="http://schemas.openxmlformats.org/officeDocument/2006/math">
                    <m:r>
                      <a:rPr lang="en-US" b="0" i="1" smtClean="0">
                        <a:latin typeface="Cambria Math" panose="02040503050406030204" pitchFamily="18" charset="0"/>
                      </a:rPr>
                      <m:t>𝑦</m:t>
                    </m:r>
                    <m:d>
                      <m:dPr>
                        <m:ctrlPr>
                          <a:rPr lang="en-US" b="0" i="1" smtClean="0">
                            <a:latin typeface="Cambria Math" panose="02040503050406030204" pitchFamily="18" charset="0"/>
                          </a:rPr>
                        </m:ctrlPr>
                      </m:dPr>
                      <m:e>
                        <m:r>
                          <a:rPr lang="en-US" b="0" i="1" smtClean="0">
                            <a:latin typeface="Cambria Math" panose="02040503050406030204" pitchFamily="18" charset="0"/>
                          </a:rPr>
                          <m:t>𝑗</m:t>
                        </m:r>
                      </m:e>
                    </m:d>
                    <m:r>
                      <a:rPr lang="en-US" b="0" i="1" smtClean="0">
                        <a:latin typeface="Cambria Math" panose="02040503050406030204" pitchFamily="18" charset="0"/>
                      </a:rPr>
                      <m:t>,</m:t>
                    </m:r>
                    <m:r>
                      <a:rPr lang="en-US" b="1" i="1" smtClean="0">
                        <a:latin typeface="Cambria Math" panose="02040503050406030204" pitchFamily="18" charset="0"/>
                      </a:rPr>
                      <m:t>𝑨</m:t>
                    </m:r>
                    <m:d>
                      <m:dPr>
                        <m:ctrlPr>
                          <a:rPr lang="en-US" b="1"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𝑠</m:t>
                    </m:r>
                    <m:d>
                      <m:dPr>
                        <m:ctrlPr>
                          <a:rPr lang="en-US" b="0" i="1" smtClean="0">
                            <a:latin typeface="Cambria Math" panose="02040503050406030204" pitchFamily="18" charset="0"/>
                          </a:rPr>
                        </m:ctrlPr>
                      </m:dPr>
                      <m:e>
                        <m:r>
                          <a:rPr lang="en-US" b="0" i="1" smtClean="0">
                            <a:latin typeface="Cambria Math" panose="02040503050406030204" pitchFamily="18" charset="0"/>
                          </a:rPr>
                          <m:t>𝑗</m:t>
                        </m:r>
                      </m:e>
                    </m:d>
                    <m:r>
                      <a:rPr lang="en-US" b="0" i="1" smtClean="0">
                        <a:latin typeface="Cambria Math" panose="02040503050406030204" pitchFamily="18" charset="0"/>
                      </a:rPr>
                      <m:t>,</m:t>
                    </m:r>
                    <m:r>
                      <a:rPr lang="en-US" b="0" i="1" smtClean="0">
                        <a:latin typeface="Cambria Math" panose="02040503050406030204" pitchFamily="18" charset="0"/>
                      </a:rPr>
                      <m:t>𝑒</m:t>
                    </m:r>
                    <m:d>
                      <m:dPr>
                        <m:ctrlPr>
                          <a:rPr lang="en-US" b="0" i="1" smtClean="0">
                            <a:latin typeface="Cambria Math" panose="02040503050406030204" pitchFamily="18" charset="0"/>
                          </a:rPr>
                        </m:ctrlPr>
                      </m:dPr>
                      <m:e>
                        <m:r>
                          <a:rPr lang="en-US" b="0" i="1" smtClean="0">
                            <a:latin typeface="Cambria Math" panose="02040503050406030204" pitchFamily="18" charset="0"/>
                          </a:rPr>
                          <m:t>𝑗</m:t>
                        </m:r>
                      </m:e>
                    </m:d>
                  </m:oMath>
                </a14:m>
                <a:r>
                  <a:rPr lang="en-US" dirty="0"/>
                  <a:t> instead of </a:t>
                </a:r>
                <a14:m>
                  <m:oMath xmlns:m="http://schemas.openxmlformats.org/officeDocument/2006/math">
                    <m:r>
                      <a:rPr lang="en-US" b="0" i="1" smtClean="0">
                        <a:latin typeface="Cambria Math" panose="02040503050406030204" pitchFamily="18" charset="0"/>
                      </a:rPr>
                      <m:t>𝑦</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𝑗</m:t>
                        </m:r>
                      </m:e>
                    </m:d>
                    <m:r>
                      <a:rPr lang="en-US" b="0" i="1" smtClean="0">
                        <a:latin typeface="Cambria Math" panose="02040503050406030204" pitchFamily="18" charset="0"/>
                      </a:rPr>
                      <m:t>,</m:t>
                    </m:r>
                    <m:r>
                      <a:rPr lang="en-US" b="1" i="1" smtClean="0">
                        <a:latin typeface="Cambria Math" panose="02040503050406030204" pitchFamily="18" charset="0"/>
                      </a:rPr>
                      <m:t>𝑨</m:t>
                    </m:r>
                    <m:d>
                      <m:dPr>
                        <m:ctrlPr>
                          <a:rPr lang="en-US" b="1" i="1" smtClean="0">
                            <a:latin typeface="Cambria Math" panose="02040503050406030204" pitchFamily="18" charset="0"/>
                          </a:rPr>
                        </m:ctrlPr>
                      </m:dPr>
                      <m:e>
                        <m:r>
                          <a:rPr lang="en-US" b="1" i="1" smtClean="0">
                            <a:latin typeface="Cambria Math" panose="02040503050406030204" pitchFamily="18" charset="0"/>
                          </a:rPr>
                          <m:t>𝜽</m:t>
                        </m:r>
                        <m:d>
                          <m:dPr>
                            <m:ctrlPr>
                              <a:rPr lang="en-US" b="1" i="1" smtClean="0">
                                <a:latin typeface="Cambria Math" panose="02040503050406030204" pitchFamily="18" charset="0"/>
                              </a:rPr>
                            </m:ctrlPr>
                          </m:dPr>
                          <m:e>
                            <m:r>
                              <a:rPr lang="en-US" b="0" i="1" smtClean="0">
                                <a:latin typeface="Cambria Math" panose="02040503050406030204" pitchFamily="18" charset="0"/>
                              </a:rPr>
                              <m:t>𝑛</m:t>
                            </m:r>
                          </m:e>
                        </m:d>
                      </m:e>
                    </m:d>
                    <m:r>
                      <a:rPr lang="en-US" b="0" i="1" smtClean="0">
                        <a:latin typeface="Cambria Math" panose="02040503050406030204" pitchFamily="18" charset="0"/>
                      </a:rPr>
                      <m:t>,</m:t>
                    </m:r>
                    <m:r>
                      <a:rPr lang="en-US" b="0" i="1" smtClean="0">
                        <a:latin typeface="Cambria Math" panose="02040503050406030204" pitchFamily="18" charset="0"/>
                      </a:rPr>
                      <m:t>𝑠</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𝑗</m:t>
                        </m:r>
                      </m:e>
                    </m:d>
                    <m:r>
                      <a:rPr lang="en-US" b="0" i="1" smtClean="0">
                        <a:latin typeface="Cambria Math" panose="02040503050406030204" pitchFamily="18" charset="0"/>
                      </a:rPr>
                      <m:t>,</m:t>
                    </m:r>
                    <m:r>
                      <a:rPr lang="en-US" b="0" i="1" smtClean="0">
                        <a:latin typeface="Cambria Math" panose="02040503050406030204" pitchFamily="18" charset="0"/>
                      </a:rPr>
                      <m:t>𝑒</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𝑗</m:t>
                        </m:r>
                      </m:e>
                    </m:d>
                  </m:oMath>
                </a14:m>
                <a:r>
                  <a:rPr lang="en-US" dirty="0"/>
                  <a:t> </a:t>
                </a:r>
              </a:p>
              <a:p>
                <a:pPr lvl="2" algn="l"/>
                <a:endParaRPr lang="en-US" dirty="0"/>
              </a:p>
              <a:p>
                <a:pPr lvl="2" algn="l"/>
                <a:r>
                  <a:rPr lang="en-US" dirty="0"/>
                  <a:t>The discrete time version of the state-space model :</a:t>
                </a:r>
              </a:p>
              <a:p>
                <a:pPr lvl="2" algn="l"/>
                <a:endParaRPr lang="en-US" dirty="0"/>
              </a:p>
              <a:p>
                <a:pPr lvl="2"/>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d>
                        <m:dPr>
                          <m:ctrlPr>
                            <a:rPr lang="en-US" b="0" i="1" smtClean="0">
                              <a:latin typeface="Cambria Math" panose="02040503050406030204" pitchFamily="18" charset="0"/>
                            </a:rPr>
                          </m:ctrlPr>
                        </m:dPr>
                        <m:e>
                          <m:r>
                            <a:rPr lang="en-US" b="0" i="1" smtClean="0">
                              <a:latin typeface="Cambria Math" panose="02040503050406030204" pitchFamily="18" charset="0"/>
                            </a:rPr>
                            <m:t>𝑗</m:t>
                          </m:r>
                        </m:e>
                      </m:d>
                      <m:r>
                        <a:rPr lang="en-US" b="0" i="1" smtClean="0">
                          <a:latin typeface="Cambria Math" panose="02040503050406030204" pitchFamily="18" charset="0"/>
                        </a:rPr>
                        <m:t>=</m:t>
                      </m:r>
                      <m:r>
                        <a:rPr lang="en-US" b="1" i="1" smtClean="0">
                          <a:latin typeface="Cambria Math" panose="02040503050406030204" pitchFamily="18" charset="0"/>
                        </a:rPr>
                        <m:t>𝑭</m:t>
                      </m:r>
                      <m:d>
                        <m:dPr>
                          <m:ctrlPr>
                            <a:rPr lang="en-US" b="1"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𝑥</m:t>
                      </m:r>
                      <m:d>
                        <m:dPr>
                          <m:ctrlPr>
                            <a:rPr lang="en-US" b="0" i="1" smtClean="0">
                              <a:latin typeface="Cambria Math" panose="02040503050406030204" pitchFamily="18" charset="0"/>
                            </a:rPr>
                          </m:ctrlPr>
                        </m:dPr>
                        <m:e>
                          <m:r>
                            <a:rPr lang="en-US" b="0" i="1" smtClean="0">
                              <a:latin typeface="Cambria Math" panose="02040503050406030204" pitchFamily="18" charset="0"/>
                            </a:rPr>
                            <m:t>𝑗</m:t>
                          </m:r>
                          <m:r>
                            <a:rPr lang="en-US" b="0" i="1" smtClean="0">
                              <a:latin typeface="Cambria Math" panose="02040503050406030204" pitchFamily="18" charset="0"/>
                            </a:rPr>
                            <m:t>−1</m:t>
                          </m:r>
                        </m:e>
                      </m:d>
                      <m:r>
                        <a:rPr lang="en-US" b="0" i="1" smtClean="0">
                          <a:latin typeface="Cambria Math" panose="02040503050406030204" pitchFamily="18" charset="0"/>
                        </a:rPr>
                        <m:t>+</m:t>
                      </m:r>
                      <m:r>
                        <a:rPr lang="en-US" b="0" i="1" smtClean="0">
                          <a:latin typeface="Cambria Math" panose="02040503050406030204" pitchFamily="18" charset="0"/>
                        </a:rPr>
                        <m:t>𝑣</m:t>
                      </m:r>
                      <m:d>
                        <m:dPr>
                          <m:ctrlPr>
                            <a:rPr lang="en-US" b="0" i="1" smtClean="0">
                              <a:latin typeface="Cambria Math" panose="02040503050406030204" pitchFamily="18" charset="0"/>
                            </a:rPr>
                          </m:ctrlPr>
                        </m:dPr>
                        <m:e>
                          <m:r>
                            <a:rPr lang="en-US" b="0" i="1" smtClean="0">
                              <a:latin typeface="Cambria Math" panose="02040503050406030204" pitchFamily="18" charset="0"/>
                            </a:rPr>
                            <m:t>𝑗</m:t>
                          </m:r>
                        </m:e>
                      </m:d>
                    </m:oMath>
                  </m:oMathPara>
                </a14:m>
                <a:endParaRPr lang="en-US" b="0" dirty="0"/>
              </a:p>
              <a:p>
                <a:pPr lvl="2"/>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d>
                        <m:dPr>
                          <m:ctrlPr>
                            <a:rPr lang="en-US" b="0" i="1" smtClean="0">
                              <a:latin typeface="Cambria Math" panose="02040503050406030204" pitchFamily="18" charset="0"/>
                            </a:rPr>
                          </m:ctrlPr>
                        </m:dPr>
                        <m:e>
                          <m:r>
                            <a:rPr lang="en-US" b="0" i="1" smtClean="0">
                              <a:latin typeface="Cambria Math" panose="02040503050406030204" pitchFamily="18" charset="0"/>
                            </a:rPr>
                            <m:t>𝑗</m:t>
                          </m:r>
                        </m:e>
                      </m:d>
                      <m:r>
                        <a:rPr lang="en-US" b="0" i="1" smtClean="0">
                          <a:latin typeface="Cambria Math" panose="02040503050406030204" pitchFamily="18" charset="0"/>
                        </a:rPr>
                        <m:t>=</m:t>
                      </m:r>
                      <m:r>
                        <a:rPr lang="en-US" b="1" i="1" smtClean="0">
                          <a:latin typeface="Cambria Math" panose="02040503050406030204" pitchFamily="18" charset="0"/>
                        </a:rPr>
                        <m:t>𝑨</m:t>
                      </m:r>
                      <m:d>
                        <m:dPr>
                          <m:ctrlPr>
                            <a:rPr lang="en-US" b="1" i="1" smtClean="0">
                              <a:latin typeface="Cambria Math" panose="02040503050406030204" pitchFamily="18" charset="0"/>
                            </a:rPr>
                          </m:ctrlPr>
                        </m:dPr>
                        <m:e>
                          <m:r>
                            <a:rPr lang="en-US" b="0" i="1" smtClean="0">
                              <a:latin typeface="Cambria Math" panose="02040503050406030204" pitchFamily="18" charset="0"/>
                            </a:rPr>
                            <m:t>𝑛</m:t>
                          </m:r>
                        </m:e>
                      </m:d>
                      <m:r>
                        <a:rPr lang="en-US" b="1" i="0" smtClean="0">
                          <a:latin typeface="Cambria Math" panose="02040503050406030204" pitchFamily="18" charset="0"/>
                        </a:rPr>
                        <m:t>𝚪</m:t>
                      </m:r>
                      <m:r>
                        <m:rPr>
                          <m:sty m:val="p"/>
                        </m:rPr>
                        <a:rPr lang="en-US" b="0" i="0" smtClean="0">
                          <a:latin typeface="Cambria Math" panose="02040503050406030204" pitchFamily="18" charset="0"/>
                        </a:rPr>
                        <m:t>x</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j</m:t>
                          </m:r>
                        </m:e>
                      </m:d>
                      <m:r>
                        <a:rPr lang="en-US" b="0" i="0" smtClean="0">
                          <a:latin typeface="Cambria Math" panose="02040503050406030204" pitchFamily="18" charset="0"/>
                        </a:rPr>
                        <m:t>+</m:t>
                      </m:r>
                      <m:r>
                        <m:rPr>
                          <m:sty m:val="p"/>
                        </m:rPr>
                        <a:rPr lang="en-US" b="0" i="0" smtClean="0">
                          <a:latin typeface="Cambria Math" panose="02040503050406030204" pitchFamily="18" charset="0"/>
                        </a:rPr>
                        <m:t>e</m:t>
                      </m:r>
                      <m:r>
                        <a:rPr lang="en-US" b="0" i="0" smtClean="0">
                          <a:latin typeface="Cambria Math" panose="02040503050406030204" pitchFamily="18" charset="0"/>
                        </a:rPr>
                        <m:t>(</m:t>
                      </m:r>
                      <m:r>
                        <m:rPr>
                          <m:sty m:val="p"/>
                        </m:rPr>
                        <a:rPr lang="en-US" b="0" i="0" smtClean="0">
                          <a:latin typeface="Cambria Math" panose="02040503050406030204" pitchFamily="18" charset="0"/>
                        </a:rPr>
                        <m:t>j</m:t>
                      </m:r>
                      <m:r>
                        <a:rPr lang="en-US" b="0" i="0" smtClean="0">
                          <a:latin typeface="Cambria Math" panose="02040503050406030204" pitchFamily="18" charset="0"/>
                        </a:rPr>
                        <m:t>)</m:t>
                      </m:r>
                    </m:oMath>
                  </m:oMathPara>
                </a14:m>
                <a:endParaRPr lang="en-US" b="1" dirty="0"/>
              </a:p>
              <a:p>
                <a:pPr marL="1200150" lvl="2" indent="-285750" algn="l">
                  <a:buFont typeface="Arial" panose="020B0604020202020204" pitchFamily="34" charset="0"/>
                  <a:buChar char="•"/>
                </a:pPr>
                <a:r>
                  <a:rPr lang="en-US" dirty="0"/>
                  <a:t>Under this notation, in each time interval </a:t>
                </a:r>
                <a14:m>
                  <m:oMath xmlns:m="http://schemas.openxmlformats.org/officeDocument/2006/math">
                    <m:r>
                      <a:rPr lang="en-US" b="1" i="1" smtClean="0">
                        <a:latin typeface="Cambria Math" panose="02040503050406030204" pitchFamily="18" charset="0"/>
                      </a:rPr>
                      <m:t>𝑭</m:t>
                    </m:r>
                    <m:r>
                      <a:rPr lang="en-US" b="1" i="1" smtClean="0">
                        <a:latin typeface="Cambria Math" panose="02040503050406030204" pitchFamily="18" charset="0"/>
                      </a:rPr>
                      <m:t> , </m:t>
                    </m:r>
                    <m:r>
                      <a:rPr lang="en-US" b="1" i="1" smtClean="0">
                        <a:latin typeface="Cambria Math" panose="02040503050406030204" pitchFamily="18" charset="0"/>
                      </a:rPr>
                      <m:t>𝑨</m:t>
                    </m:r>
                  </m:oMath>
                </a14:m>
                <a:r>
                  <a:rPr lang="en-US" dirty="0"/>
                  <a:t> can be treated as constants.</a:t>
                </a:r>
              </a:p>
              <a:p>
                <a:pPr marL="1200150" lvl="2" indent="-285750" algn="l">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𝑣</m:t>
                    </m:r>
                    <m:d>
                      <m:dPr>
                        <m:ctrlPr>
                          <a:rPr lang="en-US" b="0" i="1" smtClean="0">
                            <a:latin typeface="Cambria Math" panose="02040503050406030204" pitchFamily="18" charset="0"/>
                          </a:rPr>
                        </m:ctrlPr>
                      </m:dPr>
                      <m:e>
                        <m:r>
                          <a:rPr lang="en-US" b="0" i="1" smtClean="0">
                            <a:latin typeface="Cambria Math" panose="02040503050406030204" pitchFamily="18" charset="0"/>
                          </a:rPr>
                          <m:t>𝑗</m:t>
                        </m:r>
                      </m:e>
                    </m:d>
                    <m:r>
                      <a:rPr lang="en-US" b="0" i="1" smtClean="0">
                        <a:latin typeface="Cambria Math" panose="02040503050406030204" pitchFamily="18" charset="0"/>
                      </a:rPr>
                      <m:t>,</m:t>
                    </m:r>
                    <m:r>
                      <a:rPr lang="en-US" b="0" i="1" smtClean="0">
                        <a:latin typeface="Cambria Math" panose="02040503050406030204" pitchFamily="18" charset="0"/>
                      </a:rPr>
                      <m:t>𝑒</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oMath>
                </a14:m>
                <a:r>
                  <a:rPr lang="en-US" dirty="0"/>
                  <a:t> are assumed to be uncorrelated.</a:t>
                </a:r>
              </a:p>
              <a:p>
                <a:pPr lvl="2" algn="l"/>
                <a:endParaRPr lang="en-US" dirty="0"/>
              </a:p>
              <a:p>
                <a:pPr lvl="2"/>
                <a:endParaRPr lang="en-US" dirty="0"/>
              </a:p>
            </p:txBody>
          </p:sp>
        </mc:Choice>
        <mc:Fallback xmlns="">
          <p:sp>
            <p:nvSpPr>
              <p:cNvPr id="3" name="Subtitle 2">
                <a:extLst>
                  <a:ext uri="{FF2B5EF4-FFF2-40B4-BE49-F238E27FC236}">
                    <a16:creationId xmlns:a16="http://schemas.microsoft.com/office/drawing/2014/main" id="{CEDFD2B4-B272-0221-127E-DDBD73005686}"/>
                  </a:ext>
                </a:extLst>
              </p:cNvPr>
              <p:cNvSpPr>
                <a:spLocks noGrp="1" noRot="1" noChangeAspect="1" noMove="1" noResize="1" noEditPoints="1" noAdjustHandles="1" noChangeArrowheads="1" noChangeShapeType="1" noTextEdit="1"/>
              </p:cNvSpPr>
              <p:nvPr>
                <p:ph type="subTitle" idx="1"/>
              </p:nvPr>
            </p:nvSpPr>
            <p:spPr>
              <a:xfrm>
                <a:off x="571695" y="1173955"/>
                <a:ext cx="10353480" cy="5303045"/>
              </a:xfrm>
              <a:blipFill>
                <a:blip r:embed="rId2"/>
                <a:stretch>
                  <a:fillRect t="-1264"/>
                </a:stretch>
              </a:blipFill>
            </p:spPr>
            <p:txBody>
              <a:bodyPr/>
              <a:lstStyle/>
              <a:p>
                <a:r>
                  <a:rPr lang="en-IL">
                    <a:noFill/>
                  </a:rPr>
                  <a:t> </a:t>
                </a:r>
              </a:p>
            </p:txBody>
          </p:sp>
        </mc:Fallback>
      </mc:AlternateContent>
    </p:spTree>
    <p:extLst>
      <p:ext uri="{BB962C8B-B14F-4D97-AF65-F5344CB8AC3E}">
        <p14:creationId xmlns:p14="http://schemas.microsoft.com/office/powerpoint/2010/main" val="15839789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4F6AC6-639C-1B24-4749-D0F0750D51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F5FA8ED-719F-CF36-6217-967E2C3D178A}"/>
              </a:ext>
            </a:extLst>
          </p:cNvPr>
          <p:cNvSpPr>
            <a:spLocks noGrp="1"/>
          </p:cNvSpPr>
          <p:nvPr>
            <p:ph type="ctrTitle"/>
          </p:nvPr>
        </p:nvSpPr>
        <p:spPr>
          <a:xfrm>
            <a:off x="1457325" y="673894"/>
            <a:ext cx="9144000" cy="500062"/>
          </a:xfrm>
        </p:spPr>
        <p:txBody>
          <a:bodyPr>
            <a:normAutofit fontScale="90000"/>
          </a:bodyPr>
          <a:lstStyle/>
          <a:p>
            <a:r>
              <a:rPr lang="en-US" sz="1800" dirty="0">
                <a:latin typeface="Times-Roman"/>
              </a:rPr>
              <a:t>Proposed Solution</a:t>
            </a:r>
            <a:br>
              <a:rPr lang="en-US" sz="1800" dirty="0">
                <a:latin typeface="Times-Roman"/>
              </a:rPr>
            </a:br>
            <a:br>
              <a:rPr lang="en-US" sz="1800" dirty="0">
                <a:latin typeface="Times-Roman"/>
              </a:rPr>
            </a:br>
            <a:r>
              <a:rPr lang="en-US" sz="2000" dirty="0"/>
              <a:t>KF and AR Coefficient Estimation</a:t>
            </a:r>
            <a:endParaRPr lang="en-IL" dirty="0"/>
          </a:p>
        </p:txBody>
      </p:sp>
      <mc:AlternateContent xmlns:mc="http://schemas.openxmlformats.org/markup-compatibility/2006" xmlns:a14="http://schemas.microsoft.com/office/drawing/2010/main">
        <mc:Choice Requires="a14">
          <p:sp>
            <p:nvSpPr>
              <p:cNvPr id="3" name="Subtitle 2">
                <a:extLst>
                  <a:ext uri="{FF2B5EF4-FFF2-40B4-BE49-F238E27FC236}">
                    <a16:creationId xmlns:a16="http://schemas.microsoft.com/office/drawing/2014/main" id="{992CA8A9-8F4E-A32B-E140-B1864D137708}"/>
                  </a:ext>
                </a:extLst>
              </p:cNvPr>
              <p:cNvSpPr>
                <a:spLocks noGrp="1"/>
              </p:cNvSpPr>
              <p:nvPr>
                <p:ph type="subTitle" idx="1"/>
              </p:nvPr>
            </p:nvSpPr>
            <p:spPr>
              <a:xfrm>
                <a:off x="571695" y="1173955"/>
                <a:ext cx="10353480" cy="5303045"/>
              </a:xfrm>
            </p:spPr>
            <p:txBody>
              <a:bodyPr>
                <a:normAutofit/>
              </a:bodyPr>
              <a:lstStyle/>
              <a:p>
                <a:pPr lvl="2" algn="l"/>
                <a:r>
                  <a:rPr lang="en-US" b="0" dirty="0">
                    <a:latin typeface="Cambria Math" panose="02040503050406030204" pitchFamily="18" charset="0"/>
                  </a:rPr>
                  <a:t>This allows to apply the Kalman Filter to get the state estimates:</a:t>
                </a:r>
              </a:p>
              <a:p>
                <a:pPr lvl="2" algn="l"/>
                <a:endParaRPr lang="en-US" b="0" dirty="0">
                  <a:latin typeface="Cambria Math" panose="02040503050406030204" pitchFamily="18" charset="0"/>
                </a:endParaRPr>
              </a:p>
              <a:p>
                <a:pPr lvl="2" algn="l"/>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𝑗</m:t>
                          </m:r>
                        </m:e>
                        <m:e>
                          <m:r>
                            <a:rPr lang="en-US" b="0" i="1" dirty="0" smtClean="0">
                              <a:latin typeface="Cambria Math" panose="02040503050406030204" pitchFamily="18" charset="0"/>
                            </a:rPr>
                            <m:t>𝑗</m:t>
                          </m:r>
                        </m:e>
                      </m:d>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𝑥</m:t>
                          </m:r>
                        </m:e>
                      </m:acc>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𝑗</m:t>
                          </m:r>
                        </m:e>
                        <m:e>
                          <m:r>
                            <a:rPr lang="en-US" b="0" i="1" dirty="0" smtClean="0">
                              <a:latin typeface="Cambria Math" panose="02040503050406030204" pitchFamily="18" charset="0"/>
                            </a:rPr>
                            <m:t>𝑗</m:t>
                          </m:r>
                          <m:r>
                            <a:rPr lang="en-US" b="0" i="1" dirty="0" smtClean="0">
                              <a:latin typeface="Cambria Math" panose="02040503050406030204" pitchFamily="18" charset="0"/>
                            </a:rPr>
                            <m:t>−1</m:t>
                          </m:r>
                        </m:e>
                      </m:d>
                      <m:r>
                        <a:rPr lang="en-US" b="0" i="1" dirty="0" smtClean="0">
                          <a:latin typeface="Cambria Math" panose="02040503050406030204" pitchFamily="18" charset="0"/>
                        </a:rPr>
                        <m:t>+</m:t>
                      </m:r>
                      <m:r>
                        <a:rPr lang="en-US" b="1" i="1" dirty="0" smtClean="0">
                          <a:latin typeface="Cambria Math" panose="02040503050406030204" pitchFamily="18" charset="0"/>
                        </a:rPr>
                        <m:t>𝑲</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𝑗</m:t>
                          </m:r>
                        </m:e>
                      </m:d>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𝑦</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𝑗</m:t>
                              </m:r>
                            </m:e>
                          </m:d>
                          <m:r>
                            <a:rPr lang="en-US" b="0" i="1" dirty="0" smtClean="0">
                              <a:latin typeface="Cambria Math" panose="02040503050406030204" pitchFamily="18" charset="0"/>
                            </a:rPr>
                            <m:t>−</m:t>
                          </m:r>
                          <m:r>
                            <a:rPr lang="en-US" b="1" i="1" dirty="0" smtClean="0">
                              <a:latin typeface="Cambria Math" panose="02040503050406030204" pitchFamily="18" charset="0"/>
                            </a:rPr>
                            <m:t>𝑨</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𝑛</m:t>
                              </m:r>
                              <m:r>
                                <a:rPr lang="en-US" b="0" i="1" dirty="0" smtClean="0">
                                  <a:latin typeface="Cambria Math" panose="02040503050406030204" pitchFamily="18" charset="0"/>
                                </a:rPr>
                                <m:t>−1</m:t>
                              </m:r>
                            </m:e>
                          </m:d>
                          <m:r>
                            <a:rPr lang="en-US" b="1" i="0" dirty="0" smtClean="0">
                              <a:latin typeface="Cambria Math" panose="02040503050406030204" pitchFamily="18" charset="0"/>
                            </a:rPr>
                            <m:t>𝚪</m:t>
                          </m:r>
                          <m:acc>
                            <m:accPr>
                              <m:chr m:val="̂"/>
                              <m:ctrlPr>
                                <a:rPr lang="en-US" b="0" i="1" dirty="0" smtClean="0">
                                  <a:latin typeface="Cambria Math" panose="02040503050406030204" pitchFamily="18" charset="0"/>
                                </a:rPr>
                              </m:ctrlPr>
                            </m:accPr>
                            <m:e>
                              <m:r>
                                <m:rPr>
                                  <m:sty m:val="p"/>
                                </m:rPr>
                                <a:rPr lang="en-US" b="0" i="0" dirty="0" smtClean="0">
                                  <a:latin typeface="Cambria Math" panose="02040503050406030204" pitchFamily="18" charset="0"/>
                                </a:rPr>
                                <m:t>x</m:t>
                              </m:r>
                            </m:e>
                          </m:acc>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𝑗</m:t>
                              </m:r>
                            </m:e>
                            <m:e>
                              <m:r>
                                <a:rPr lang="en-US" b="0" i="1" dirty="0" smtClean="0">
                                  <a:latin typeface="Cambria Math" panose="02040503050406030204" pitchFamily="18" charset="0"/>
                                </a:rPr>
                                <m:t>𝑗</m:t>
                              </m:r>
                              <m:r>
                                <a:rPr lang="en-US" b="0" i="1" dirty="0" smtClean="0">
                                  <a:latin typeface="Cambria Math" panose="02040503050406030204" pitchFamily="18" charset="0"/>
                                </a:rPr>
                                <m:t>−1</m:t>
                              </m:r>
                            </m:e>
                          </m:d>
                        </m:e>
                      </m:d>
                    </m:oMath>
                  </m:oMathPara>
                </a14:m>
                <a:endParaRPr lang="en-US" dirty="0"/>
              </a:p>
              <a:p>
                <a:pPr lvl="2" algn="l"/>
                <a:endParaRPr lang="en-US" dirty="0"/>
              </a:p>
              <a:p>
                <a:pPr lvl="2" algn="l"/>
                <a14:m>
                  <m:oMath xmlns:m="http://schemas.openxmlformats.org/officeDocument/2006/math">
                    <m:r>
                      <a:rPr lang="en-US" b="0" i="1" smtClean="0">
                        <a:latin typeface="Cambria Math" panose="02040503050406030204" pitchFamily="18" charset="0"/>
                      </a:rPr>
                      <m:t>𝐾</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oMath>
                </a14:m>
                <a:r>
                  <a:rPr lang="en-US" dirty="0"/>
                  <a:t> is the Kalman-Gain matrix</a:t>
                </a:r>
              </a:p>
              <a:p>
                <a:pPr lvl="2" algn="l"/>
                <a14:m>
                  <m:oMath xmlns:m="http://schemas.openxmlformats.org/officeDocument/2006/math">
                    <m:r>
                      <a:rPr lang="en-US" b="0" i="1" dirty="0" smtClean="0">
                        <a:latin typeface="Cambria Math" panose="02040503050406030204" pitchFamily="18" charset="0"/>
                      </a:rPr>
                      <m:t>𝑦</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𝑗</m:t>
                        </m:r>
                      </m:e>
                    </m:d>
                    <m:r>
                      <a:rPr lang="en-US" b="0" i="1" dirty="0" smtClean="0">
                        <a:latin typeface="Cambria Math" panose="02040503050406030204" pitchFamily="18" charset="0"/>
                      </a:rPr>
                      <m:t>−</m:t>
                    </m:r>
                    <m:r>
                      <a:rPr lang="en-US" b="1" i="1" dirty="0" smtClean="0">
                        <a:latin typeface="Cambria Math" panose="02040503050406030204" pitchFamily="18" charset="0"/>
                      </a:rPr>
                      <m:t>𝑨</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𝑛</m:t>
                        </m:r>
                        <m:r>
                          <a:rPr lang="en-US" b="0" i="1" dirty="0" smtClean="0">
                            <a:latin typeface="Cambria Math" panose="02040503050406030204" pitchFamily="18" charset="0"/>
                          </a:rPr>
                          <m:t>−1</m:t>
                        </m:r>
                      </m:e>
                    </m:d>
                    <m:r>
                      <a:rPr lang="en-US" b="1" i="0" dirty="0" smtClean="0">
                        <a:latin typeface="Cambria Math" panose="02040503050406030204" pitchFamily="18" charset="0"/>
                      </a:rPr>
                      <m:t>𝚪</m:t>
                    </m:r>
                    <m:acc>
                      <m:accPr>
                        <m:chr m:val="̂"/>
                        <m:ctrlPr>
                          <a:rPr lang="en-US" b="0" i="1" dirty="0" smtClean="0">
                            <a:latin typeface="Cambria Math" panose="02040503050406030204" pitchFamily="18" charset="0"/>
                          </a:rPr>
                        </m:ctrlPr>
                      </m:accPr>
                      <m:e>
                        <m:r>
                          <m:rPr>
                            <m:sty m:val="p"/>
                          </m:rPr>
                          <a:rPr lang="en-US" b="0" i="0" dirty="0" smtClean="0">
                            <a:latin typeface="Cambria Math" panose="02040503050406030204" pitchFamily="18" charset="0"/>
                          </a:rPr>
                          <m:t>x</m:t>
                        </m:r>
                      </m:e>
                    </m:acc>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𝑗</m:t>
                        </m:r>
                      </m:e>
                      <m:e>
                        <m:r>
                          <a:rPr lang="en-US" b="0" i="1" dirty="0" smtClean="0">
                            <a:latin typeface="Cambria Math" panose="02040503050406030204" pitchFamily="18" charset="0"/>
                          </a:rPr>
                          <m:t>𝑗</m:t>
                        </m:r>
                        <m:r>
                          <a:rPr lang="en-US" b="0" i="1" dirty="0" smtClean="0">
                            <a:latin typeface="Cambria Math" panose="02040503050406030204" pitchFamily="18" charset="0"/>
                          </a:rPr>
                          <m:t>−1</m:t>
                        </m:r>
                      </m:e>
                    </m:d>
                  </m:oMath>
                </a14:m>
                <a:r>
                  <a:rPr lang="en-US" dirty="0"/>
                  <a:t> is the ”innovation“</a:t>
                </a:r>
              </a:p>
              <a:p>
                <a:pPr lvl="2"/>
                <a:endParaRPr lang="en-US" dirty="0"/>
              </a:p>
              <a:p>
                <a:pPr lvl="2"/>
                <a:endParaRPr lang="en-US" dirty="0"/>
              </a:p>
              <a:p>
                <a:pPr lvl="2" algn="l"/>
                <a:r>
                  <a:rPr lang="en-US" dirty="0"/>
                  <a:t>Since we now have an estimation of all the states </a:t>
                </a:r>
                <a14:m>
                  <m:oMath xmlns:m="http://schemas.openxmlformats.org/officeDocument/2006/math">
                    <m:r>
                      <a:rPr lang="en-US" b="0" i="1" smtClean="0">
                        <a:latin typeface="Cambria Math" panose="02040503050406030204" pitchFamily="18" charset="0"/>
                      </a:rPr>
                      <m:t>𝑥</m:t>
                    </m:r>
                  </m:oMath>
                </a14:m>
                <a:r>
                  <a:rPr lang="en-US" dirty="0"/>
                  <a:t> we can express the </a:t>
                </a:r>
                <a14:m>
                  <m:oMath xmlns:m="http://schemas.openxmlformats.org/officeDocument/2006/math">
                    <m:r>
                      <a:rPr lang="en-US" b="0" i="1" smtClean="0">
                        <a:latin typeface="Cambria Math" panose="02040503050406030204" pitchFamily="18" charset="0"/>
                      </a:rPr>
                      <m:t>𝑘</m:t>
                    </m:r>
                  </m:oMath>
                </a14:m>
                <a:r>
                  <a:rPr lang="en-US" dirty="0" err="1"/>
                  <a:t>th</a:t>
                </a:r>
                <a:r>
                  <a:rPr lang="en-US" dirty="0"/>
                  <a:t> source as the AR model :</a:t>
                </a:r>
              </a:p>
              <a:p>
                <a:pPr lvl="2" algn="l"/>
                <a:endParaRPr lang="en-US" dirty="0"/>
              </a:p>
              <a:p>
                <a:pPr lvl="2" algn="l"/>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𝑗</m:t>
                          </m:r>
                        </m:e>
                      </m:d>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𝑘</m:t>
                          </m:r>
                        </m:sub>
                        <m:sup>
                          <m:r>
                            <a:rPr lang="en-US" b="0" i="1" smtClean="0">
                              <a:latin typeface="Cambria Math" panose="02040503050406030204" pitchFamily="18" charset="0"/>
                            </a:rPr>
                            <m:t>𝑇</m:t>
                          </m:r>
                        </m:sup>
                      </m:sSubSup>
                      <m:d>
                        <m:dPr>
                          <m:ctrlPr>
                            <a:rPr lang="en-US" b="0" i="1" smtClean="0">
                              <a:latin typeface="Cambria Math" panose="02040503050406030204" pitchFamily="18" charset="0"/>
                            </a:rPr>
                          </m:ctrlPr>
                        </m:dPr>
                        <m:e>
                          <m:r>
                            <a:rPr lang="en-US" b="0" i="1" smtClean="0">
                              <a:latin typeface="Cambria Math" panose="02040503050406030204" pitchFamily="18" charset="0"/>
                            </a:rPr>
                            <m:t>𝑗</m:t>
                          </m:r>
                          <m:r>
                            <a:rPr lang="en-US" b="0" i="1" smtClean="0">
                              <a:latin typeface="Cambria Math" panose="02040503050406030204" pitchFamily="18" charset="0"/>
                            </a:rPr>
                            <m:t>−1</m:t>
                          </m:r>
                        </m:e>
                      </m:d>
                      <m:sSub>
                        <m:sSubPr>
                          <m:ctrlPr>
                            <a:rPr lang="en-US" b="0" i="1" smtClean="0">
                              <a:latin typeface="Cambria Math" panose="02040503050406030204" pitchFamily="18" charset="0"/>
                            </a:rPr>
                          </m:ctrlPr>
                        </m:sSubPr>
                        <m:e>
                          <m:r>
                            <a:rPr lang="en-US" b="1" i="1" smtClean="0">
                              <a:latin typeface="Cambria Math" panose="02040503050406030204" pitchFamily="18" charset="0"/>
                            </a:rPr>
                            <m:t>𝒂</m:t>
                          </m:r>
                        </m:e>
                        <m:sub>
                          <m:r>
                            <a:rPr lang="en-US" b="0" i="1" smtClean="0">
                              <a:latin typeface="Cambria Math" panose="02040503050406030204" pitchFamily="18" charset="0"/>
                            </a:rPr>
                            <m:t>𝑘</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oMath>
                  </m:oMathPara>
                </a14:m>
                <a:endParaRPr lang="en-US" dirty="0"/>
              </a:p>
              <a:p>
                <a:pPr lvl="2" algn="l"/>
                <a:endParaRPr lang="en-US" dirty="0"/>
              </a:p>
              <a:p>
                <a:pPr lvl="2" algn="l"/>
                <a:r>
                  <a:rPr lang="en-US" dirty="0"/>
                  <a:t>Recall that </a:t>
                </a:r>
                <a14:m>
                  <m:oMath xmlns:m="http://schemas.openxmlformats.org/officeDocument/2006/math">
                    <m:sSub>
                      <m:sSubPr>
                        <m:ctrlPr>
                          <a:rPr lang="en-US" b="0" i="1" smtClean="0">
                            <a:latin typeface="Cambria Math" panose="02040503050406030204" pitchFamily="18" charset="0"/>
                          </a:rPr>
                        </m:ctrlPr>
                      </m:sSubPr>
                      <m:e>
                        <m:r>
                          <a:rPr lang="en-US" b="1" i="1" smtClean="0">
                            <a:latin typeface="Cambria Math" panose="02040503050406030204" pitchFamily="18" charset="0"/>
                          </a:rPr>
                          <m:t>𝒂</m:t>
                        </m:r>
                      </m:e>
                      <m:sub>
                        <m:r>
                          <a:rPr lang="en-US" b="0" i="1" smtClean="0">
                            <a:latin typeface="Cambria Math" panose="02040503050406030204" pitchFamily="18" charset="0"/>
                          </a:rPr>
                          <m:t>𝑘</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oMath>
                </a14:m>
                <a:r>
                  <a:rPr lang="en-US" dirty="0"/>
                  <a:t> are the coefficients for the </a:t>
                </a:r>
                <a14:m>
                  <m:oMath xmlns:m="http://schemas.openxmlformats.org/officeDocument/2006/math">
                    <m:r>
                      <a:rPr lang="en-US" i="1" dirty="0" smtClean="0">
                        <a:latin typeface="Cambria Math" panose="02040503050406030204" pitchFamily="18" charset="0"/>
                      </a:rPr>
                      <m:t>𝑛</m:t>
                    </m:r>
                  </m:oMath>
                </a14:m>
                <a:r>
                  <a:rPr lang="en-US" dirty="0" err="1"/>
                  <a:t>’th</a:t>
                </a:r>
                <a:r>
                  <a:rPr lang="en-US" dirty="0"/>
                  <a:t> interval to be estimated.</a:t>
                </a:r>
              </a:p>
            </p:txBody>
          </p:sp>
        </mc:Choice>
        <mc:Fallback xmlns="">
          <p:sp>
            <p:nvSpPr>
              <p:cNvPr id="3" name="Subtitle 2">
                <a:extLst>
                  <a:ext uri="{FF2B5EF4-FFF2-40B4-BE49-F238E27FC236}">
                    <a16:creationId xmlns:a16="http://schemas.microsoft.com/office/drawing/2014/main" id="{992CA8A9-8F4E-A32B-E140-B1864D137708}"/>
                  </a:ext>
                </a:extLst>
              </p:cNvPr>
              <p:cNvSpPr>
                <a:spLocks noGrp="1" noRot="1" noChangeAspect="1" noMove="1" noResize="1" noEditPoints="1" noAdjustHandles="1" noChangeArrowheads="1" noChangeShapeType="1" noTextEdit="1"/>
              </p:cNvSpPr>
              <p:nvPr>
                <p:ph type="subTitle" idx="1"/>
              </p:nvPr>
            </p:nvSpPr>
            <p:spPr>
              <a:xfrm>
                <a:off x="571695" y="1173955"/>
                <a:ext cx="10353480" cy="5303045"/>
              </a:xfrm>
              <a:blipFill>
                <a:blip r:embed="rId2"/>
                <a:stretch>
                  <a:fillRect t="-1264"/>
                </a:stretch>
              </a:blipFill>
            </p:spPr>
            <p:txBody>
              <a:bodyPr/>
              <a:lstStyle/>
              <a:p>
                <a:r>
                  <a:rPr lang="en-IL">
                    <a:noFill/>
                  </a:rPr>
                  <a:t> </a:t>
                </a:r>
              </a:p>
            </p:txBody>
          </p:sp>
        </mc:Fallback>
      </mc:AlternateContent>
    </p:spTree>
    <p:extLst>
      <p:ext uri="{BB962C8B-B14F-4D97-AF65-F5344CB8AC3E}">
        <p14:creationId xmlns:p14="http://schemas.microsoft.com/office/powerpoint/2010/main" val="27151177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C74E0C-A974-3ACB-05B0-02B0573B47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1EB5FDA-5395-E9EF-6621-27A50734992E}"/>
              </a:ext>
            </a:extLst>
          </p:cNvPr>
          <p:cNvSpPr>
            <a:spLocks noGrp="1"/>
          </p:cNvSpPr>
          <p:nvPr>
            <p:ph type="ctrTitle"/>
          </p:nvPr>
        </p:nvSpPr>
        <p:spPr>
          <a:xfrm>
            <a:off x="1457325" y="673894"/>
            <a:ext cx="9144000" cy="500062"/>
          </a:xfrm>
        </p:spPr>
        <p:txBody>
          <a:bodyPr>
            <a:normAutofit fontScale="90000"/>
          </a:bodyPr>
          <a:lstStyle/>
          <a:p>
            <a:r>
              <a:rPr lang="en-US" sz="1800" dirty="0">
                <a:latin typeface="Times-Roman"/>
              </a:rPr>
              <a:t>Proposed Solution</a:t>
            </a:r>
            <a:br>
              <a:rPr lang="en-US" sz="1800" dirty="0">
                <a:latin typeface="Times-Roman"/>
              </a:rPr>
            </a:br>
            <a:br>
              <a:rPr lang="en-US" sz="1800" dirty="0">
                <a:latin typeface="Times-Roman"/>
              </a:rPr>
            </a:br>
            <a:r>
              <a:rPr lang="en-US" sz="2000" dirty="0"/>
              <a:t>KF and AR Coefficient Estimation</a:t>
            </a:r>
            <a:endParaRPr lang="en-IL" dirty="0"/>
          </a:p>
        </p:txBody>
      </p:sp>
      <mc:AlternateContent xmlns:mc="http://schemas.openxmlformats.org/markup-compatibility/2006" xmlns:a14="http://schemas.microsoft.com/office/drawing/2010/main">
        <mc:Choice Requires="a14">
          <p:sp>
            <p:nvSpPr>
              <p:cNvPr id="3" name="Subtitle 2">
                <a:extLst>
                  <a:ext uri="{FF2B5EF4-FFF2-40B4-BE49-F238E27FC236}">
                    <a16:creationId xmlns:a16="http://schemas.microsoft.com/office/drawing/2014/main" id="{C10045D7-7D96-ECD9-3331-396B0AB188C0}"/>
                  </a:ext>
                </a:extLst>
              </p:cNvPr>
              <p:cNvSpPr>
                <a:spLocks noGrp="1"/>
              </p:cNvSpPr>
              <p:nvPr>
                <p:ph type="subTitle" idx="1"/>
              </p:nvPr>
            </p:nvSpPr>
            <p:spPr>
              <a:xfrm>
                <a:off x="571695" y="1173955"/>
                <a:ext cx="10353480" cy="5303045"/>
              </a:xfrm>
            </p:spPr>
            <p:txBody>
              <a:bodyPr>
                <a:normAutofit/>
              </a:bodyPr>
              <a:lstStyle/>
              <a:p>
                <a:pPr lvl="2" algn="l"/>
                <a:r>
                  <a:rPr lang="en-US" dirty="0">
                    <a:latin typeface="Cambria Math" panose="02040503050406030204" pitchFamily="18" charset="0"/>
                  </a:rPr>
                  <a:t>To estimate </a:t>
                </a:r>
                <a14:m>
                  <m:oMath xmlns:m="http://schemas.openxmlformats.org/officeDocument/2006/math">
                    <m:sSub>
                      <m:sSubPr>
                        <m:ctrlPr>
                          <a:rPr lang="en-US" b="0" i="1" smtClean="0">
                            <a:latin typeface="Cambria Math" panose="02040503050406030204" pitchFamily="18" charset="0"/>
                          </a:rPr>
                        </m:ctrlPr>
                      </m:sSubPr>
                      <m:e>
                        <m:r>
                          <a:rPr lang="en-US" b="1" i="1" smtClean="0">
                            <a:latin typeface="Cambria Math" panose="02040503050406030204" pitchFamily="18" charset="0"/>
                          </a:rPr>
                          <m:t>𝒂</m:t>
                        </m:r>
                      </m:e>
                      <m:sub>
                        <m:r>
                          <a:rPr lang="en-US" b="0" i="1" smtClean="0">
                            <a:latin typeface="Cambria Math" panose="02040503050406030204" pitchFamily="18" charset="0"/>
                          </a:rPr>
                          <m:t>𝑘</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oMath>
                </a14:m>
                <a:r>
                  <a:rPr lang="en-US" dirty="0"/>
                  <a:t> we use the fact that they are real-valued while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𝑗</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𝑘</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𝑗</m:t>
                        </m:r>
                      </m:e>
                    </m:d>
                  </m:oMath>
                </a14:m>
                <a:r>
                  <a:rPr lang="en-US" dirty="0"/>
                  <a:t> are complex</a:t>
                </a:r>
              </a:p>
              <a:p>
                <a:pPr lvl="2" algn="l"/>
                <a:r>
                  <a:rPr lang="en-US" dirty="0"/>
                  <a:t>This allows for reduced computational load as follows:</a:t>
                </a:r>
              </a:p>
              <a:p>
                <a:pPr lvl="2" algn="l"/>
                <a:endParaRPr lang="en-US" dirty="0"/>
              </a:p>
              <a:p>
                <a:pPr lvl="2" algn="l"/>
                <a:r>
                  <a:rPr lang="en-US" dirty="0"/>
                  <a:t>The real and imaginary values are separated to form the representation:</a:t>
                </a:r>
              </a:p>
              <a:p>
                <a:pPr lvl="2" algn="l"/>
                <a:endParaRPr lang="en-US" dirty="0"/>
              </a:p>
              <a:p>
                <a:pPr lvl="2" algn="l"/>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𝑘</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𝑗</m:t>
                          </m:r>
                        </m:e>
                      </m:d>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1" i="1" smtClean="0">
                              <a:latin typeface="Cambria Math" panose="02040503050406030204" pitchFamily="18" charset="0"/>
                            </a:rPr>
                            <m:t>𝑩</m:t>
                          </m:r>
                        </m:e>
                        <m:sub>
                          <m:r>
                            <a:rPr lang="en-US" b="1" i="1" smtClean="0">
                              <a:latin typeface="Cambria Math" panose="02040503050406030204" pitchFamily="18" charset="0"/>
                            </a:rPr>
                            <m:t>𝒌</m:t>
                          </m:r>
                        </m:sub>
                        <m:sup>
                          <m:r>
                            <a:rPr lang="en-US" b="0" i="1" smtClean="0">
                              <a:latin typeface="Cambria Math" panose="02040503050406030204" pitchFamily="18" charset="0"/>
                            </a:rPr>
                            <m:t>𝑇</m:t>
                          </m:r>
                        </m:sup>
                      </m:sSubSup>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j</m:t>
                          </m:r>
                        </m:e>
                      </m:d>
                      <m:sSub>
                        <m:sSubPr>
                          <m:ctrlPr>
                            <a:rPr lang="en-US" b="0" i="1" smtClean="0">
                              <a:latin typeface="Cambria Math" panose="02040503050406030204" pitchFamily="18" charset="0"/>
                            </a:rPr>
                          </m:ctrlPr>
                        </m:sSubPr>
                        <m:e>
                          <m:r>
                            <a:rPr lang="en-US" b="1" i="1" smtClean="0">
                              <a:latin typeface="Cambria Math" panose="02040503050406030204" pitchFamily="18" charset="0"/>
                            </a:rPr>
                            <m:t>𝒂</m:t>
                          </m:r>
                        </m:e>
                        <m:sub>
                          <m:r>
                            <a:rPr lang="en-US" b="0" i="1" smtClean="0">
                              <a:latin typeface="Cambria Math" panose="02040503050406030204" pitchFamily="18" charset="0"/>
                            </a:rPr>
                            <m:t>𝑘</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w</m:t>
                          </m:r>
                        </m:e>
                        <m:sub>
                          <m:r>
                            <m:rPr>
                              <m:sty m:val="p"/>
                            </m:rPr>
                            <a:rPr lang="en-US" b="0" i="0" smtClean="0">
                              <a:latin typeface="Cambria Math" panose="02040503050406030204" pitchFamily="18" charset="0"/>
                            </a:rPr>
                            <m:t>k</m:t>
                          </m:r>
                        </m:sub>
                      </m:sSub>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j</m:t>
                          </m:r>
                        </m:e>
                      </m:d>
                    </m:oMath>
                  </m:oMathPara>
                </a14:m>
                <a:endParaRPr lang="en-US" b="0" dirty="0"/>
              </a:p>
              <a:p>
                <a:pPr lvl="2" algn="l"/>
                <a:endParaRPr lang="en-US" dirty="0"/>
              </a:p>
              <a:p>
                <a:pPr lvl="2" algn="l"/>
                <a:endParaRPr lang="en-US" dirty="0"/>
              </a:p>
              <a:p>
                <a:pPr lvl="2" algn="l"/>
                <a:endParaRPr lang="en-US" dirty="0"/>
              </a:p>
              <a:p>
                <a:pPr lvl="2" algn="l"/>
                <a:endParaRPr lang="en-US" dirty="0"/>
              </a:p>
              <a:p>
                <a:pPr lvl="2" algn="l"/>
                <a:endParaRPr lang="en-US" dirty="0"/>
              </a:p>
              <a:p>
                <a:pPr lvl="2" algn="l"/>
                <a:endParaRPr lang="en-US" dirty="0"/>
              </a:p>
              <a:p>
                <a:pPr lvl="2" algn="l"/>
                <a:endParaRPr lang="en-US" dirty="0"/>
              </a:p>
              <a:p>
                <a:pPr lvl="2" algn="l"/>
                <a:endParaRPr lang="en-US" dirty="0"/>
              </a:p>
              <a:p>
                <a:pPr lvl="2" algn="l"/>
                <a:r>
                  <a:rPr lang="en-US" dirty="0"/>
                  <a:t>Now the regularized QRD-RLS algorithm is utilized to estimate the AR coefficients.</a:t>
                </a:r>
              </a:p>
            </p:txBody>
          </p:sp>
        </mc:Choice>
        <mc:Fallback xmlns="">
          <p:sp>
            <p:nvSpPr>
              <p:cNvPr id="3" name="Subtitle 2">
                <a:extLst>
                  <a:ext uri="{FF2B5EF4-FFF2-40B4-BE49-F238E27FC236}">
                    <a16:creationId xmlns:a16="http://schemas.microsoft.com/office/drawing/2014/main" id="{C10045D7-7D96-ECD9-3331-396B0AB188C0}"/>
                  </a:ext>
                </a:extLst>
              </p:cNvPr>
              <p:cNvSpPr>
                <a:spLocks noGrp="1" noRot="1" noChangeAspect="1" noMove="1" noResize="1" noEditPoints="1" noAdjustHandles="1" noChangeArrowheads="1" noChangeShapeType="1" noTextEdit="1"/>
              </p:cNvSpPr>
              <p:nvPr>
                <p:ph type="subTitle" idx="1"/>
              </p:nvPr>
            </p:nvSpPr>
            <p:spPr>
              <a:xfrm>
                <a:off x="571695" y="1173955"/>
                <a:ext cx="10353480" cy="5303045"/>
              </a:xfrm>
              <a:blipFill>
                <a:blip r:embed="rId2"/>
                <a:stretch>
                  <a:fillRect t="-1379"/>
                </a:stretch>
              </a:blipFill>
            </p:spPr>
            <p:txBody>
              <a:bodyPr/>
              <a:lstStyle/>
              <a:p>
                <a:r>
                  <a:rPr lang="en-IL">
                    <a:noFill/>
                  </a:rPr>
                  <a:t> </a:t>
                </a:r>
              </a:p>
            </p:txBody>
          </p:sp>
        </mc:Fallback>
      </mc:AlternateContent>
      <p:pic>
        <p:nvPicPr>
          <p:cNvPr id="5" name="Picture 4">
            <a:extLst>
              <a:ext uri="{FF2B5EF4-FFF2-40B4-BE49-F238E27FC236}">
                <a16:creationId xmlns:a16="http://schemas.microsoft.com/office/drawing/2014/main" id="{FA28FA63-3684-948E-40C9-594748B6EC14}"/>
              </a:ext>
            </a:extLst>
          </p:cNvPr>
          <p:cNvPicPr>
            <a:picLocks noChangeAspect="1"/>
          </p:cNvPicPr>
          <p:nvPr/>
        </p:nvPicPr>
        <p:blipFill>
          <a:blip r:embed="rId3"/>
          <a:stretch>
            <a:fillRect/>
          </a:stretch>
        </p:blipFill>
        <p:spPr>
          <a:xfrm>
            <a:off x="2800350" y="3171838"/>
            <a:ext cx="5676900" cy="1806458"/>
          </a:xfrm>
          <a:prstGeom prst="rect">
            <a:avLst/>
          </a:prstGeom>
        </p:spPr>
      </p:pic>
    </p:spTree>
    <p:extLst>
      <p:ext uri="{BB962C8B-B14F-4D97-AF65-F5344CB8AC3E}">
        <p14:creationId xmlns:p14="http://schemas.microsoft.com/office/powerpoint/2010/main" val="27849797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7836E0-A1D8-A8BD-90C1-0892CFDB9C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3CBB53-8785-5896-F4FE-02E4DFC876D4}"/>
              </a:ext>
            </a:extLst>
          </p:cNvPr>
          <p:cNvSpPr>
            <a:spLocks noGrp="1"/>
          </p:cNvSpPr>
          <p:nvPr>
            <p:ph type="ctrTitle"/>
          </p:nvPr>
        </p:nvSpPr>
        <p:spPr>
          <a:xfrm>
            <a:off x="1457325" y="673894"/>
            <a:ext cx="9144000" cy="500062"/>
          </a:xfrm>
        </p:spPr>
        <p:txBody>
          <a:bodyPr>
            <a:normAutofit fontScale="90000"/>
          </a:bodyPr>
          <a:lstStyle/>
          <a:p>
            <a:r>
              <a:rPr lang="en-US" sz="1800" dirty="0">
                <a:latin typeface="Times-Roman"/>
              </a:rPr>
              <a:t>Proposed Solution</a:t>
            </a:r>
            <a:br>
              <a:rPr lang="en-US" sz="1800" dirty="0">
                <a:latin typeface="Times-Roman"/>
              </a:rPr>
            </a:br>
            <a:br>
              <a:rPr lang="en-US" sz="1800" dirty="0">
                <a:latin typeface="Times-Roman"/>
              </a:rPr>
            </a:br>
            <a:r>
              <a:rPr lang="en-US" sz="2000" dirty="0"/>
              <a:t>DOA Estimation</a:t>
            </a:r>
            <a:endParaRPr lang="en-IL" dirty="0"/>
          </a:p>
        </p:txBody>
      </p:sp>
      <p:sp>
        <p:nvSpPr>
          <p:cNvPr id="3" name="Subtitle 2">
            <a:extLst>
              <a:ext uri="{FF2B5EF4-FFF2-40B4-BE49-F238E27FC236}">
                <a16:creationId xmlns:a16="http://schemas.microsoft.com/office/drawing/2014/main" id="{248FFC07-68D5-F058-9100-642774783328}"/>
              </a:ext>
            </a:extLst>
          </p:cNvPr>
          <p:cNvSpPr>
            <a:spLocks noGrp="1"/>
          </p:cNvSpPr>
          <p:nvPr>
            <p:ph type="subTitle" idx="1"/>
          </p:nvPr>
        </p:nvSpPr>
        <p:spPr>
          <a:xfrm>
            <a:off x="628845" y="1278730"/>
            <a:ext cx="10353480" cy="5303045"/>
          </a:xfrm>
        </p:spPr>
        <p:txBody>
          <a:bodyPr>
            <a:normAutofit/>
          </a:bodyPr>
          <a:lstStyle/>
          <a:p>
            <a:pPr lvl="2" algn="l"/>
            <a:endParaRPr lang="en-US" dirty="0"/>
          </a:p>
          <a:p>
            <a:pPr lvl="2" algn="l"/>
            <a:endParaRPr lang="en-US" dirty="0"/>
          </a:p>
          <a:p>
            <a:pPr lvl="2" algn="l"/>
            <a:endParaRPr lang="en-US" dirty="0"/>
          </a:p>
          <a:p>
            <a:pPr lvl="2" algn="l"/>
            <a:r>
              <a:rPr lang="en-US" dirty="0"/>
              <a:t>The estimation of the DOA from the now estimated source signal and AR coefficients can now be performed using the QRD-RLS algorithm by Transforming the complex valued measurements to a real-valued representation.</a:t>
            </a:r>
          </a:p>
          <a:p>
            <a:pPr lvl="2" algn="l"/>
            <a:endParaRPr lang="en-US" dirty="0"/>
          </a:p>
          <a:p>
            <a:pPr lvl="2" algn="l"/>
            <a:r>
              <a:rPr lang="en-US" dirty="0"/>
              <a:t>The following Transformation is introduced:</a:t>
            </a:r>
          </a:p>
          <a:p>
            <a:pPr lvl="2" algn="l"/>
            <a:endParaRPr lang="en-US" dirty="0"/>
          </a:p>
        </p:txBody>
      </p:sp>
      <p:pic>
        <p:nvPicPr>
          <p:cNvPr id="6" name="Picture 5">
            <a:extLst>
              <a:ext uri="{FF2B5EF4-FFF2-40B4-BE49-F238E27FC236}">
                <a16:creationId xmlns:a16="http://schemas.microsoft.com/office/drawing/2014/main" id="{E199B5C0-8105-AD40-8A05-E9CEF252EC93}"/>
              </a:ext>
            </a:extLst>
          </p:cNvPr>
          <p:cNvPicPr>
            <a:picLocks noChangeAspect="1"/>
          </p:cNvPicPr>
          <p:nvPr/>
        </p:nvPicPr>
        <p:blipFill>
          <a:blip r:embed="rId2"/>
          <a:stretch>
            <a:fillRect/>
          </a:stretch>
        </p:blipFill>
        <p:spPr>
          <a:xfrm>
            <a:off x="2588419" y="4019743"/>
            <a:ext cx="6881812" cy="1783169"/>
          </a:xfrm>
          <a:prstGeom prst="rect">
            <a:avLst/>
          </a:prstGeom>
        </p:spPr>
      </p:pic>
    </p:spTree>
    <p:extLst>
      <p:ext uri="{BB962C8B-B14F-4D97-AF65-F5344CB8AC3E}">
        <p14:creationId xmlns:p14="http://schemas.microsoft.com/office/powerpoint/2010/main" val="21155029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B66915-D861-9925-01FD-6BEACA984D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173C93-2631-7E95-5F58-99C691900555}"/>
              </a:ext>
            </a:extLst>
          </p:cNvPr>
          <p:cNvSpPr>
            <a:spLocks noGrp="1"/>
          </p:cNvSpPr>
          <p:nvPr>
            <p:ph type="ctrTitle"/>
          </p:nvPr>
        </p:nvSpPr>
        <p:spPr>
          <a:xfrm>
            <a:off x="1457325" y="673894"/>
            <a:ext cx="9144000" cy="500062"/>
          </a:xfrm>
        </p:spPr>
        <p:txBody>
          <a:bodyPr>
            <a:normAutofit fontScale="90000"/>
          </a:bodyPr>
          <a:lstStyle/>
          <a:p>
            <a:r>
              <a:rPr lang="en-US" sz="1800" dirty="0">
                <a:latin typeface="Times-Roman"/>
              </a:rPr>
              <a:t>Proposed Solution</a:t>
            </a:r>
            <a:br>
              <a:rPr lang="en-US" sz="1800" dirty="0">
                <a:latin typeface="Times-Roman"/>
              </a:rPr>
            </a:br>
            <a:br>
              <a:rPr lang="en-US" sz="1800" dirty="0">
                <a:latin typeface="Times-Roman"/>
              </a:rPr>
            </a:br>
            <a:r>
              <a:rPr lang="en-US" sz="2000" dirty="0"/>
              <a:t>DOA Estimation</a:t>
            </a:r>
            <a:endParaRPr lang="en-IL" dirty="0"/>
          </a:p>
        </p:txBody>
      </p:sp>
      <p:sp>
        <p:nvSpPr>
          <p:cNvPr id="3" name="Subtitle 2">
            <a:extLst>
              <a:ext uri="{FF2B5EF4-FFF2-40B4-BE49-F238E27FC236}">
                <a16:creationId xmlns:a16="http://schemas.microsoft.com/office/drawing/2014/main" id="{0D7CDBE5-F064-6995-E219-D6AC67674FA5}"/>
              </a:ext>
            </a:extLst>
          </p:cNvPr>
          <p:cNvSpPr>
            <a:spLocks noGrp="1"/>
          </p:cNvSpPr>
          <p:nvPr>
            <p:ph type="subTitle" idx="1"/>
          </p:nvPr>
        </p:nvSpPr>
        <p:spPr>
          <a:xfrm>
            <a:off x="685995" y="1269205"/>
            <a:ext cx="10353480" cy="5303045"/>
          </a:xfrm>
        </p:spPr>
        <p:txBody>
          <a:bodyPr>
            <a:normAutofit/>
          </a:bodyPr>
          <a:lstStyle/>
          <a:p>
            <a:pPr lvl="2" algn="l"/>
            <a:endParaRPr lang="en-US" dirty="0"/>
          </a:p>
          <a:p>
            <a:pPr lvl="2" algn="l"/>
            <a:endParaRPr lang="en-US" dirty="0"/>
          </a:p>
          <a:p>
            <a:pPr lvl="2" algn="l"/>
            <a:r>
              <a:rPr lang="en-US" dirty="0"/>
              <a:t>Left-Multiplying the transformation with the measurement equation yields:</a:t>
            </a:r>
          </a:p>
          <a:p>
            <a:pPr lvl="2" algn="l"/>
            <a:endParaRPr lang="en-US" dirty="0"/>
          </a:p>
          <a:p>
            <a:pPr lvl="2" algn="l"/>
            <a:endParaRPr lang="en-US" dirty="0"/>
          </a:p>
        </p:txBody>
      </p:sp>
      <p:pic>
        <p:nvPicPr>
          <p:cNvPr id="5" name="Picture 4">
            <a:extLst>
              <a:ext uri="{FF2B5EF4-FFF2-40B4-BE49-F238E27FC236}">
                <a16:creationId xmlns:a16="http://schemas.microsoft.com/office/drawing/2014/main" id="{85BECA0A-2354-013F-68DD-3A1F550339B5}"/>
              </a:ext>
            </a:extLst>
          </p:cNvPr>
          <p:cNvPicPr>
            <a:picLocks noChangeAspect="1"/>
          </p:cNvPicPr>
          <p:nvPr/>
        </p:nvPicPr>
        <p:blipFill>
          <a:blip r:embed="rId2"/>
          <a:stretch>
            <a:fillRect/>
          </a:stretch>
        </p:blipFill>
        <p:spPr>
          <a:xfrm>
            <a:off x="2555500" y="2876549"/>
            <a:ext cx="6947650" cy="3076575"/>
          </a:xfrm>
          <a:prstGeom prst="rect">
            <a:avLst/>
          </a:prstGeom>
        </p:spPr>
      </p:pic>
    </p:spTree>
    <p:extLst>
      <p:ext uri="{BB962C8B-B14F-4D97-AF65-F5344CB8AC3E}">
        <p14:creationId xmlns:p14="http://schemas.microsoft.com/office/powerpoint/2010/main" val="29119708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EC8254-81D0-FE51-BFB4-FF1670F21F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5A1251-E457-9E49-5734-6EE5A3DE48EB}"/>
              </a:ext>
            </a:extLst>
          </p:cNvPr>
          <p:cNvSpPr>
            <a:spLocks noGrp="1"/>
          </p:cNvSpPr>
          <p:nvPr>
            <p:ph type="ctrTitle"/>
          </p:nvPr>
        </p:nvSpPr>
        <p:spPr>
          <a:xfrm>
            <a:off x="1457325" y="673894"/>
            <a:ext cx="9144000" cy="500062"/>
          </a:xfrm>
        </p:spPr>
        <p:txBody>
          <a:bodyPr>
            <a:normAutofit fontScale="90000"/>
          </a:bodyPr>
          <a:lstStyle/>
          <a:p>
            <a:r>
              <a:rPr lang="en-US" sz="1800" dirty="0">
                <a:latin typeface="Times-Roman"/>
              </a:rPr>
              <a:t>Proposed Solution</a:t>
            </a:r>
            <a:br>
              <a:rPr lang="en-US" sz="1800" dirty="0">
                <a:latin typeface="Times-Roman"/>
              </a:rPr>
            </a:br>
            <a:br>
              <a:rPr lang="en-US" sz="1800" dirty="0">
                <a:latin typeface="Times-Roman"/>
              </a:rPr>
            </a:br>
            <a:r>
              <a:rPr lang="en-US" sz="2000" dirty="0"/>
              <a:t>DOA Estimation</a:t>
            </a:r>
            <a:endParaRPr lang="en-IL" dirty="0"/>
          </a:p>
        </p:txBody>
      </p:sp>
      <mc:AlternateContent xmlns:mc="http://schemas.openxmlformats.org/markup-compatibility/2006" xmlns:a14="http://schemas.microsoft.com/office/drawing/2010/main">
        <mc:Choice Requires="a14">
          <p:sp>
            <p:nvSpPr>
              <p:cNvPr id="3" name="Subtitle 2">
                <a:extLst>
                  <a:ext uri="{FF2B5EF4-FFF2-40B4-BE49-F238E27FC236}">
                    <a16:creationId xmlns:a16="http://schemas.microsoft.com/office/drawing/2014/main" id="{A9C910E2-28B4-EDB8-48AC-452A1CE4C851}"/>
                  </a:ext>
                </a:extLst>
              </p:cNvPr>
              <p:cNvSpPr>
                <a:spLocks noGrp="1"/>
              </p:cNvSpPr>
              <p:nvPr>
                <p:ph type="subTitle" idx="1"/>
              </p:nvPr>
            </p:nvSpPr>
            <p:spPr>
              <a:xfrm>
                <a:off x="685995" y="1269205"/>
                <a:ext cx="10353480" cy="5303045"/>
              </a:xfrm>
            </p:spPr>
            <p:txBody>
              <a:bodyPr>
                <a:normAutofit/>
              </a:bodyPr>
              <a:lstStyle/>
              <a:p>
                <a:pPr lvl="2" algn="l"/>
                <a:endParaRPr lang="en-US" dirty="0"/>
              </a:p>
              <a:p>
                <a:pPr lvl="2" algn="l"/>
                <a:endParaRPr lang="en-US" dirty="0"/>
              </a:p>
              <a:p>
                <a:pPr lvl="2" algn="l"/>
                <a:r>
                  <a:rPr lang="en-US" dirty="0"/>
                  <a:t>Denote </a:t>
                </a:r>
                <a14:m>
                  <m:oMath xmlns:m="http://schemas.openxmlformats.org/officeDocument/2006/math">
                    <m:sSub>
                      <m:sSubPr>
                        <m:ctrlPr>
                          <a:rPr lang="en-US" b="0" i="1" smtClean="0">
                            <a:latin typeface="Cambria Math" panose="02040503050406030204" pitchFamily="18" charset="0"/>
                          </a:rPr>
                        </m:ctrlPr>
                      </m:sSubPr>
                      <m:e>
                        <m:r>
                          <a:rPr lang="en-US" b="1" i="1" smtClean="0">
                            <a:latin typeface="Cambria Math" panose="02040503050406030204" pitchFamily="18" charset="0"/>
                          </a:rPr>
                          <m:t>𝑨</m:t>
                        </m:r>
                      </m:e>
                      <m:sub>
                        <m:r>
                          <a:rPr lang="en-US" b="0" i="1" smtClean="0">
                            <a:latin typeface="Cambria Math" panose="02040503050406030204" pitchFamily="18" charset="0"/>
                          </a:rPr>
                          <m:t>𝑇</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sSubSup>
                      <m:sSubSupPr>
                        <m:ctrlPr>
                          <a:rPr lang="en-US" b="1" i="1" smtClean="0">
                            <a:latin typeface="Cambria Math" panose="02040503050406030204" pitchFamily="18" charset="0"/>
                          </a:rPr>
                        </m:ctrlPr>
                      </m:sSubSupPr>
                      <m:e>
                        <m:r>
                          <a:rPr lang="en-US" b="1" i="1" smtClean="0">
                            <a:latin typeface="Cambria Math" panose="02040503050406030204" pitchFamily="18" charset="0"/>
                          </a:rPr>
                          <m:t>𝑻</m:t>
                        </m:r>
                      </m:e>
                      <m:sub>
                        <m:r>
                          <a:rPr lang="en-US" b="0" i="1" smtClean="0">
                            <a:latin typeface="Cambria Math" panose="02040503050406030204" pitchFamily="18" charset="0"/>
                          </a:rPr>
                          <m:t>2</m:t>
                        </m:r>
                        <m:r>
                          <a:rPr lang="en-US" b="0" i="1" smtClean="0">
                            <a:latin typeface="Cambria Math" panose="02040503050406030204" pitchFamily="18" charset="0"/>
                          </a:rPr>
                          <m:t>𝑀</m:t>
                        </m:r>
                        <m:r>
                          <a:rPr lang="en-US" b="0" i="1" smtClean="0">
                            <a:latin typeface="Cambria Math" panose="02040503050406030204" pitchFamily="18" charset="0"/>
                          </a:rPr>
                          <m:t>+1</m:t>
                        </m:r>
                      </m:sub>
                      <m:sup>
                        <m:r>
                          <a:rPr lang="en-US" b="0" i="1" smtClean="0">
                            <a:latin typeface="Cambria Math" panose="02040503050406030204" pitchFamily="18" charset="0"/>
                          </a:rPr>
                          <m:t>𝐻</m:t>
                        </m:r>
                      </m:sup>
                    </m:sSubSup>
                    <m:r>
                      <a:rPr lang="en-US" b="1" i="1" smtClean="0">
                        <a:latin typeface="Cambria Math" panose="02040503050406030204" pitchFamily="18" charset="0"/>
                      </a:rPr>
                      <m:t>𝑨</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a14:m>
                <a:r>
                  <a:rPr lang="en-US" dirty="0"/>
                  <a:t> , then </a:t>
                </a:r>
              </a:p>
              <a:p>
                <a:pPr lvl="2" algn="l"/>
                <a:endParaRPr lang="en-US" dirty="0"/>
              </a:p>
              <a:p>
                <a:pPr lvl="2" algn="l"/>
                <a:endParaRPr lang="en-US" dirty="0"/>
              </a:p>
            </p:txBody>
          </p:sp>
        </mc:Choice>
        <mc:Fallback xmlns="">
          <p:sp>
            <p:nvSpPr>
              <p:cNvPr id="3" name="Subtitle 2">
                <a:extLst>
                  <a:ext uri="{FF2B5EF4-FFF2-40B4-BE49-F238E27FC236}">
                    <a16:creationId xmlns:a16="http://schemas.microsoft.com/office/drawing/2014/main" id="{A9C910E2-28B4-EDB8-48AC-452A1CE4C851}"/>
                  </a:ext>
                </a:extLst>
              </p:cNvPr>
              <p:cNvSpPr>
                <a:spLocks noGrp="1" noRot="1" noChangeAspect="1" noMove="1" noResize="1" noEditPoints="1" noAdjustHandles="1" noChangeArrowheads="1" noChangeShapeType="1" noTextEdit="1"/>
              </p:cNvSpPr>
              <p:nvPr>
                <p:ph type="subTitle" idx="1"/>
              </p:nvPr>
            </p:nvSpPr>
            <p:spPr>
              <a:xfrm>
                <a:off x="685995" y="1269205"/>
                <a:ext cx="10353480" cy="5303045"/>
              </a:xfrm>
              <a:blipFill>
                <a:blip r:embed="rId2"/>
                <a:stretch>
                  <a:fillRect/>
                </a:stretch>
              </a:blipFill>
            </p:spPr>
            <p:txBody>
              <a:bodyPr/>
              <a:lstStyle/>
              <a:p>
                <a:r>
                  <a:rPr lang="en-IL">
                    <a:noFill/>
                  </a:rPr>
                  <a:t> </a:t>
                </a:r>
              </a:p>
            </p:txBody>
          </p:sp>
        </mc:Fallback>
      </mc:AlternateContent>
      <p:pic>
        <p:nvPicPr>
          <p:cNvPr id="12" name="Picture 11">
            <a:extLst>
              <a:ext uri="{FF2B5EF4-FFF2-40B4-BE49-F238E27FC236}">
                <a16:creationId xmlns:a16="http://schemas.microsoft.com/office/drawing/2014/main" id="{0C02A6CC-A5CD-4DC8-D23B-9470F2CBF336}"/>
              </a:ext>
            </a:extLst>
          </p:cNvPr>
          <p:cNvPicPr>
            <a:picLocks noChangeAspect="1"/>
          </p:cNvPicPr>
          <p:nvPr/>
        </p:nvPicPr>
        <p:blipFill>
          <a:blip r:embed="rId3"/>
          <a:stretch>
            <a:fillRect/>
          </a:stretch>
        </p:blipFill>
        <p:spPr>
          <a:xfrm>
            <a:off x="5476875" y="1430960"/>
            <a:ext cx="3681412" cy="1212227"/>
          </a:xfrm>
          <a:prstGeom prst="rect">
            <a:avLst/>
          </a:prstGeom>
        </p:spPr>
      </p:pic>
      <p:pic>
        <p:nvPicPr>
          <p:cNvPr id="14" name="Picture 13">
            <a:extLst>
              <a:ext uri="{FF2B5EF4-FFF2-40B4-BE49-F238E27FC236}">
                <a16:creationId xmlns:a16="http://schemas.microsoft.com/office/drawing/2014/main" id="{133A5CA5-186B-73BD-AB66-9A9C6C60B0FE}"/>
              </a:ext>
            </a:extLst>
          </p:cNvPr>
          <p:cNvPicPr>
            <a:picLocks noChangeAspect="1"/>
          </p:cNvPicPr>
          <p:nvPr/>
        </p:nvPicPr>
        <p:blipFill>
          <a:blip r:embed="rId4"/>
          <a:stretch>
            <a:fillRect/>
          </a:stretch>
        </p:blipFill>
        <p:spPr>
          <a:xfrm>
            <a:off x="2581372" y="2804942"/>
            <a:ext cx="6562725" cy="3459811"/>
          </a:xfrm>
          <a:prstGeom prst="rect">
            <a:avLst/>
          </a:prstGeom>
        </p:spPr>
      </p:pic>
    </p:spTree>
    <p:extLst>
      <p:ext uri="{BB962C8B-B14F-4D97-AF65-F5344CB8AC3E}">
        <p14:creationId xmlns:p14="http://schemas.microsoft.com/office/powerpoint/2010/main" val="7165806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8770D5-FD74-FB42-582D-8468512DA2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299ED08-6312-D4BA-AA5F-3EC0E523273C}"/>
              </a:ext>
            </a:extLst>
          </p:cNvPr>
          <p:cNvSpPr>
            <a:spLocks noGrp="1"/>
          </p:cNvSpPr>
          <p:nvPr>
            <p:ph type="ctrTitle"/>
          </p:nvPr>
        </p:nvSpPr>
        <p:spPr>
          <a:xfrm>
            <a:off x="1457325" y="673894"/>
            <a:ext cx="9144000" cy="500062"/>
          </a:xfrm>
        </p:spPr>
        <p:txBody>
          <a:bodyPr>
            <a:normAutofit fontScale="90000"/>
          </a:bodyPr>
          <a:lstStyle/>
          <a:p>
            <a:r>
              <a:rPr lang="en-US" sz="1800" dirty="0">
                <a:latin typeface="Times-Roman"/>
              </a:rPr>
              <a:t>Proposed Solution</a:t>
            </a:r>
            <a:br>
              <a:rPr lang="en-US" sz="1800" dirty="0">
                <a:latin typeface="Times-Roman"/>
              </a:rPr>
            </a:br>
            <a:br>
              <a:rPr lang="en-US" sz="1800" dirty="0">
                <a:latin typeface="Times-Roman"/>
              </a:rPr>
            </a:br>
            <a:r>
              <a:rPr lang="en-US" sz="2000" dirty="0"/>
              <a:t>DOA Estimation</a:t>
            </a:r>
            <a:endParaRPr lang="en-IL" dirty="0"/>
          </a:p>
        </p:txBody>
      </p:sp>
      <mc:AlternateContent xmlns:mc="http://schemas.openxmlformats.org/markup-compatibility/2006" xmlns:a14="http://schemas.microsoft.com/office/drawing/2010/main">
        <mc:Choice Requires="a14">
          <p:sp>
            <p:nvSpPr>
              <p:cNvPr id="3" name="Subtitle 2">
                <a:extLst>
                  <a:ext uri="{FF2B5EF4-FFF2-40B4-BE49-F238E27FC236}">
                    <a16:creationId xmlns:a16="http://schemas.microsoft.com/office/drawing/2014/main" id="{8E5DABDF-7C16-FF05-A446-80A2BD5D5697}"/>
                  </a:ext>
                </a:extLst>
              </p:cNvPr>
              <p:cNvSpPr>
                <a:spLocks noGrp="1"/>
              </p:cNvSpPr>
              <p:nvPr>
                <p:ph type="subTitle" idx="1"/>
              </p:nvPr>
            </p:nvSpPr>
            <p:spPr>
              <a:xfrm>
                <a:off x="714570" y="1278730"/>
                <a:ext cx="10353480" cy="5303045"/>
              </a:xfrm>
            </p:spPr>
            <p:txBody>
              <a:bodyPr>
                <a:normAutofit/>
              </a:bodyPr>
              <a:lstStyle/>
              <a:p>
                <a:pPr lvl="2" algn="l"/>
                <a:endParaRPr lang="en-US" dirty="0"/>
              </a:p>
              <a:p>
                <a:pPr lvl="2" algn="l"/>
                <a:endParaRPr lang="en-US" dirty="0"/>
              </a:p>
              <a:p>
                <a:pPr lvl="2" algn="l"/>
                <a:r>
                  <a:rPr lang="en-US" dirty="0"/>
                  <a:t>These allow the following Linear-Regression description for </a:t>
                </a:r>
                <a14:m>
                  <m:oMath xmlns:m="http://schemas.openxmlformats.org/officeDocument/2006/math">
                    <m:sSub>
                      <m:sSubPr>
                        <m:ctrlPr>
                          <a:rPr lang="en-US" b="0" i="1" smtClean="0">
                            <a:latin typeface="Cambria Math" panose="02040503050406030204" pitchFamily="18" charset="0"/>
                          </a:rPr>
                        </m:ctrlPr>
                      </m:sSubPr>
                      <m:e>
                        <m:r>
                          <a:rPr lang="en-US" b="1" i="1" smtClean="0">
                            <a:latin typeface="Cambria Math" panose="02040503050406030204" pitchFamily="18" charset="0"/>
                          </a:rPr>
                          <m:t>𝒚</m:t>
                        </m:r>
                      </m:e>
                      <m:sub>
                        <m:r>
                          <a:rPr lang="en-US" b="0" i="1" smtClean="0">
                            <a:latin typeface="Cambria Math" panose="02040503050406030204" pitchFamily="18" charset="0"/>
                          </a:rPr>
                          <m:t>𝑇</m:t>
                        </m:r>
                      </m:sub>
                    </m:sSub>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oMath>
                </a14:m>
                <a:r>
                  <a:rPr lang="en-US" b="1" dirty="0"/>
                  <a:t>:</a:t>
                </a:r>
              </a:p>
              <a:p>
                <a:pPr lvl="2" algn="l"/>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𝑦</m:t>
                          </m:r>
                        </m:e>
                        <m:sub>
                          <m:r>
                            <a:rPr lang="en-US" b="0" i="1" smtClean="0">
                              <a:latin typeface="Cambria Math" panose="02040503050406030204" pitchFamily="18" charset="0"/>
                            </a:rPr>
                            <m:t>𝑇</m:t>
                          </m:r>
                        </m:sub>
                        <m:sup>
                          <m:r>
                            <a:rPr lang="en-US" b="0" i="1" smtClean="0">
                              <a:latin typeface="Cambria Math" panose="02040503050406030204" pitchFamily="18" charset="0"/>
                            </a:rPr>
                            <m:t>𝑚</m:t>
                          </m:r>
                        </m:sup>
                      </m:sSubSup>
                      <m:d>
                        <m:dPr>
                          <m:ctrlPr>
                            <a:rPr lang="en-US" b="0" i="1" smtClean="0">
                              <a:latin typeface="Cambria Math" panose="02040503050406030204" pitchFamily="18" charset="0"/>
                            </a:rPr>
                          </m:ctrlPr>
                        </m:dPr>
                        <m:e>
                          <m:r>
                            <a:rPr lang="en-US" b="0" i="1" smtClean="0">
                              <a:latin typeface="Cambria Math" panose="02040503050406030204" pitchFamily="18" charset="0"/>
                            </a:rPr>
                            <m:t>𝑗</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0" smtClean="0">
                                  <a:latin typeface="Cambria Math" panose="02040503050406030204" pitchFamily="18" charset="0"/>
                                </a:rPr>
                                <m:t>𝚪</m:t>
                              </m:r>
                              <m:r>
                                <a:rPr lang="en-US" b="1" i="1" smtClean="0">
                                  <a:latin typeface="Cambria Math" panose="02040503050406030204" pitchFamily="18" charset="0"/>
                                </a:rPr>
                                <m:t>𝒙</m:t>
                              </m:r>
                              <m:d>
                                <m:dPr>
                                  <m:ctrlPr>
                                    <a:rPr lang="en-US" b="0" i="1" smtClean="0">
                                      <a:latin typeface="Cambria Math" panose="02040503050406030204" pitchFamily="18" charset="0"/>
                                    </a:rPr>
                                  </m:ctrlPr>
                                </m:dPr>
                                <m:e>
                                  <m:r>
                                    <a:rPr lang="en-US" b="0" i="1" smtClean="0">
                                      <a:latin typeface="Cambria Math" panose="02040503050406030204" pitchFamily="18" charset="0"/>
                                    </a:rPr>
                                    <m:t>𝑗</m:t>
                                  </m:r>
                                </m:e>
                              </m:d>
                            </m:e>
                          </m:d>
                        </m:e>
                        <m:sup>
                          <m:r>
                            <a:rPr lang="en-US" b="0" i="1" smtClean="0">
                              <a:latin typeface="Cambria Math" panose="02040503050406030204" pitchFamily="18" charset="0"/>
                            </a:rPr>
                            <m:t>𝑇</m:t>
                          </m:r>
                        </m:sup>
                      </m:sSup>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Sup>
                                <m:sSubSupPr>
                                  <m:ctrlPr>
                                    <a:rPr lang="en-US" b="0" i="1" smtClean="0">
                                      <a:latin typeface="Cambria Math" panose="02040503050406030204" pitchFamily="18" charset="0"/>
                                    </a:rPr>
                                  </m:ctrlPr>
                                </m:sSubSupPr>
                                <m:e>
                                  <m:r>
                                    <a:rPr lang="en-US" b="1" i="1" smtClean="0">
                                      <a:latin typeface="Cambria Math" panose="02040503050406030204" pitchFamily="18" charset="0"/>
                                    </a:rPr>
                                    <m:t>𝑨</m:t>
                                  </m:r>
                                </m:e>
                                <m:sub>
                                  <m:r>
                                    <a:rPr lang="en-US" b="0" i="1" smtClean="0">
                                      <a:latin typeface="Cambria Math" panose="02040503050406030204" pitchFamily="18" charset="0"/>
                                    </a:rPr>
                                    <m:t>𝑇</m:t>
                                  </m:r>
                                </m:sub>
                                <m:sup>
                                  <m:r>
                                    <a:rPr lang="en-US" b="0" i="1" smtClean="0">
                                      <a:latin typeface="Cambria Math" panose="02040503050406030204" pitchFamily="18" charset="0"/>
                                    </a:rPr>
                                    <m:t>𝑚</m:t>
                                  </m:r>
                                </m:sup>
                              </m:sSubSup>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e>
                          </m:d>
                        </m:e>
                        <m:sup>
                          <m:r>
                            <a:rPr lang="en-US" b="0" i="1" smtClean="0">
                              <a:latin typeface="Cambria Math" panose="02040503050406030204" pitchFamily="18" charset="0"/>
                            </a:rPr>
                            <m:t>𝑇</m:t>
                          </m:r>
                        </m:sup>
                      </m:sSup>
                      <m:r>
                        <a:rPr lang="en-US" b="0" i="0" smtClean="0">
                          <a:latin typeface="Cambria Math" panose="02040503050406030204" pitchFamily="18" charset="0"/>
                        </a:rPr>
                        <m:t>, </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m</m:t>
                          </m:r>
                          <m:r>
                            <a:rPr lang="en-US" b="0" i="0" smtClean="0">
                              <a:latin typeface="Cambria Math" panose="02040503050406030204" pitchFamily="18" charset="0"/>
                            </a:rPr>
                            <m:t>=±1,±2…±</m:t>
                          </m:r>
                          <m:r>
                            <m:rPr>
                              <m:sty m:val="p"/>
                            </m:rPr>
                            <a:rPr lang="en-US" b="0" i="0" smtClean="0">
                              <a:latin typeface="Cambria Math" panose="02040503050406030204" pitchFamily="18" charset="0"/>
                            </a:rPr>
                            <m:t>M</m:t>
                          </m:r>
                        </m:e>
                      </m:d>
                    </m:oMath>
                  </m:oMathPara>
                </a14:m>
                <a:endParaRPr lang="en-US" dirty="0"/>
              </a:p>
              <a:p>
                <a:pPr lvl="2" algn="l"/>
                <a:endParaRPr lang="en-US" dirty="0"/>
              </a:p>
              <a:p>
                <a:pPr lvl="2" algn="l"/>
                <a:r>
                  <a:rPr lang="en-US" dirty="0"/>
                  <a:t>Which means we can estimate </a:t>
                </a:r>
                <a14:m>
                  <m:oMath xmlns:m="http://schemas.openxmlformats.org/officeDocument/2006/math">
                    <m:sSubSup>
                      <m:sSubSupPr>
                        <m:ctrlPr>
                          <a:rPr lang="en-US" b="0" i="1" smtClean="0">
                            <a:latin typeface="Cambria Math" panose="02040503050406030204" pitchFamily="18" charset="0"/>
                          </a:rPr>
                        </m:ctrlPr>
                      </m:sSubSupPr>
                      <m:e>
                        <m:r>
                          <a:rPr lang="en-US" b="1" i="1" smtClean="0">
                            <a:latin typeface="Cambria Math" panose="02040503050406030204" pitchFamily="18" charset="0"/>
                          </a:rPr>
                          <m:t>𝑨</m:t>
                        </m:r>
                      </m:e>
                      <m:sub>
                        <m:r>
                          <a:rPr lang="en-US" b="0" i="1" smtClean="0">
                            <a:latin typeface="Cambria Math" panose="02040503050406030204" pitchFamily="18" charset="0"/>
                          </a:rPr>
                          <m:t>𝑇</m:t>
                        </m:r>
                      </m:sub>
                      <m:sup>
                        <m:r>
                          <a:rPr lang="en-US" b="0" i="1" smtClean="0">
                            <a:latin typeface="Cambria Math" panose="02040503050406030204" pitchFamily="18" charset="0"/>
                          </a:rPr>
                          <m:t>𝑚</m:t>
                        </m:r>
                      </m:sup>
                    </m:sSubSup>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oMath>
                </a14:m>
                <a:r>
                  <a:rPr lang="en-US" dirty="0"/>
                  <a:t> using the QRD-RLS algorithm</a:t>
                </a:r>
              </a:p>
              <a:p>
                <a:pPr lvl="2" algn="l"/>
                <a:endParaRPr lang="en-US" dirty="0"/>
              </a:p>
              <a:p>
                <a:pPr lvl="2" algn="l"/>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acc>
                            <m:accPr>
                              <m:chr m:val="̂"/>
                              <m:ctrlPr>
                                <a:rPr lang="en-US" b="1" i="1" smtClean="0">
                                  <a:latin typeface="Cambria Math" panose="02040503050406030204" pitchFamily="18" charset="0"/>
                                </a:rPr>
                              </m:ctrlPr>
                            </m:accPr>
                            <m:e>
                              <m:r>
                                <a:rPr lang="en-US" b="1" i="1">
                                  <a:latin typeface="Cambria Math" panose="02040503050406030204" pitchFamily="18" charset="0"/>
                                </a:rPr>
                                <m:t>𝑨</m:t>
                              </m:r>
                            </m:e>
                          </m:acc>
                        </m:e>
                        <m:sub>
                          <m:r>
                            <a:rPr lang="en-US" i="1">
                              <a:latin typeface="Cambria Math" panose="02040503050406030204" pitchFamily="18" charset="0"/>
                            </a:rPr>
                            <m:t>𝑇</m:t>
                          </m:r>
                        </m:sub>
                        <m:sup>
                          <m:r>
                            <a:rPr lang="en-US" i="1">
                              <a:latin typeface="Cambria Math" panose="02040503050406030204" pitchFamily="18" charset="0"/>
                            </a:rPr>
                            <m:t>𝑚</m:t>
                          </m:r>
                        </m:sup>
                      </m:sSubSup>
                      <m:d>
                        <m:dPr>
                          <m:ctrlPr>
                            <a:rPr lang="en-US" i="1">
                              <a:latin typeface="Cambria Math" panose="02040503050406030204" pitchFamily="18" charset="0"/>
                            </a:rPr>
                          </m:ctrlPr>
                        </m:dPr>
                        <m:e>
                          <m:r>
                            <a:rPr lang="en-US" i="1">
                              <a:latin typeface="Cambria Math" panose="02040503050406030204" pitchFamily="18" charset="0"/>
                            </a:rPr>
                            <m:t>𝑛</m:t>
                          </m:r>
                        </m:e>
                      </m:d>
                      <m:r>
                        <a:rPr lang="en-US" b="0" i="0" smtClean="0">
                          <a:latin typeface="Cambria Math" panose="02040503050406030204" pitchFamily="18" charset="0"/>
                        </a:rPr>
                        <m:t>=</m:t>
                      </m:r>
                      <m:limLow>
                        <m:limLowPr>
                          <m:ctrlPr>
                            <a:rPr lang="en-US" b="0" i="1" smtClean="0">
                              <a:latin typeface="Cambria Math" panose="02040503050406030204" pitchFamily="18" charset="0"/>
                            </a:rPr>
                          </m:ctrlPr>
                        </m:limLowPr>
                        <m:e>
                          <m:groupChr>
                            <m:groupChrPr>
                              <m:chr m:val="⏟"/>
                              <m:ctrlPr>
                                <a:rPr lang="en-US" b="0" i="1" smtClean="0">
                                  <a:latin typeface="Cambria Math" panose="02040503050406030204" pitchFamily="18" charset="0"/>
                                </a:rPr>
                              </m:ctrlPr>
                            </m:groupChrPr>
                            <m:e>
                              <m:r>
                                <a:rPr lang="en-US" b="0" i="1" smtClean="0">
                                  <a:latin typeface="Cambria Math" panose="02040503050406030204" pitchFamily="18" charset="0"/>
                                </a:rPr>
                                <m:t>𝑎𝑟𝑔𝑚𝑖𝑛</m:t>
                              </m:r>
                            </m:e>
                          </m:groupChr>
                        </m:e>
                        <m:lim>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𝐴</m:t>
                              </m:r>
                            </m:e>
                            <m:sub>
                              <m:r>
                                <a:rPr lang="en-US" b="0" i="1" smtClean="0">
                                  <a:latin typeface="Cambria Math" panose="02040503050406030204" pitchFamily="18" charset="0"/>
                                </a:rPr>
                                <m:t>𝑇</m:t>
                              </m:r>
                            </m:sub>
                            <m:sup>
                              <m:r>
                                <a:rPr lang="en-US" b="0" i="1" smtClean="0">
                                  <a:latin typeface="Cambria Math" panose="02040503050406030204" pitchFamily="18" charset="0"/>
                                </a:rPr>
                                <m:t>𝑚</m:t>
                              </m:r>
                            </m:sup>
                          </m:sSubSup>
                        </m:lim>
                      </m:limLow>
                      <m:d>
                        <m:dPr>
                          <m:begChr m:val="|"/>
                          <m:endChr m:val="|"/>
                          <m:ctrlPr>
                            <a:rPr lang="en-US" i="1">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𝑦</m:t>
                              </m:r>
                            </m:e>
                            <m:sub>
                              <m:r>
                                <a:rPr lang="en-US" i="1">
                                  <a:latin typeface="Cambria Math" panose="02040503050406030204" pitchFamily="18" charset="0"/>
                                </a:rPr>
                                <m:t>𝑇</m:t>
                              </m:r>
                            </m:sub>
                            <m:sup>
                              <m:r>
                                <a:rPr lang="en-US" i="1">
                                  <a:latin typeface="Cambria Math" panose="02040503050406030204" pitchFamily="18" charset="0"/>
                                </a:rPr>
                                <m:t>𝑚</m:t>
                              </m:r>
                            </m:sup>
                          </m:sSubSup>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a:latin typeface="Cambria Math" panose="02040503050406030204" pitchFamily="18" charset="0"/>
                                    </a:rPr>
                                    <m:t>𝚪</m:t>
                                  </m:r>
                                  <m:r>
                                    <a:rPr lang="en-US" b="1" i="1">
                                      <a:latin typeface="Cambria Math" panose="02040503050406030204" pitchFamily="18" charset="0"/>
                                    </a:rPr>
                                    <m:t>𝒙</m:t>
                                  </m:r>
                                </m:e>
                              </m:d>
                            </m:e>
                            <m:sup>
                              <m:r>
                                <a:rPr lang="en-US" i="1">
                                  <a:latin typeface="Cambria Math" panose="02040503050406030204" pitchFamily="18" charset="0"/>
                                </a:rPr>
                                <m:t>𝑇</m:t>
                              </m:r>
                            </m:sup>
                          </m:sSup>
                          <m:sSup>
                            <m:sSupPr>
                              <m:ctrlPr>
                                <a:rPr lang="en-US" i="1">
                                  <a:latin typeface="Cambria Math" panose="02040503050406030204" pitchFamily="18" charset="0"/>
                                </a:rPr>
                              </m:ctrlPr>
                            </m:sSupPr>
                            <m:e>
                              <m:d>
                                <m:dPr>
                                  <m:ctrlPr>
                                    <a:rPr lang="en-US" i="1">
                                      <a:latin typeface="Cambria Math" panose="02040503050406030204" pitchFamily="18" charset="0"/>
                                    </a:rPr>
                                  </m:ctrlPr>
                                </m:dPr>
                                <m:e>
                                  <m:sSubSup>
                                    <m:sSubSupPr>
                                      <m:ctrlPr>
                                        <a:rPr lang="en-US" i="1">
                                          <a:latin typeface="Cambria Math" panose="02040503050406030204" pitchFamily="18" charset="0"/>
                                        </a:rPr>
                                      </m:ctrlPr>
                                    </m:sSubSupPr>
                                    <m:e>
                                      <m:r>
                                        <a:rPr lang="en-US" b="1" i="1">
                                          <a:latin typeface="Cambria Math" panose="02040503050406030204" pitchFamily="18" charset="0"/>
                                        </a:rPr>
                                        <m:t>𝑨</m:t>
                                      </m:r>
                                    </m:e>
                                    <m:sub>
                                      <m:r>
                                        <a:rPr lang="en-US" i="1">
                                          <a:latin typeface="Cambria Math" panose="02040503050406030204" pitchFamily="18" charset="0"/>
                                        </a:rPr>
                                        <m:t>𝑇</m:t>
                                      </m:r>
                                    </m:sub>
                                    <m:sup>
                                      <m:r>
                                        <a:rPr lang="en-US" i="1">
                                          <a:latin typeface="Cambria Math" panose="02040503050406030204" pitchFamily="18" charset="0"/>
                                        </a:rPr>
                                        <m:t>𝑚</m:t>
                                      </m:r>
                                    </m:sup>
                                  </m:sSubSup>
                                  <m:d>
                                    <m:dPr>
                                      <m:ctrlPr>
                                        <a:rPr lang="en-US" i="1">
                                          <a:latin typeface="Cambria Math" panose="02040503050406030204" pitchFamily="18" charset="0"/>
                                        </a:rPr>
                                      </m:ctrlPr>
                                    </m:dPr>
                                    <m:e>
                                      <m:r>
                                        <a:rPr lang="en-US" i="1">
                                          <a:latin typeface="Cambria Math" panose="02040503050406030204" pitchFamily="18" charset="0"/>
                                        </a:rPr>
                                        <m:t>𝑛</m:t>
                                      </m:r>
                                    </m:e>
                                  </m:d>
                                </m:e>
                              </m:d>
                            </m:e>
                            <m:sup>
                              <m:r>
                                <a:rPr lang="en-US" i="1">
                                  <a:latin typeface="Cambria Math" panose="02040503050406030204" pitchFamily="18" charset="0"/>
                                </a:rPr>
                                <m:t>𝑇</m:t>
                              </m:r>
                            </m:sup>
                          </m:sSup>
                        </m:e>
                      </m:d>
                      <m:r>
                        <a:rPr lang="en-US" b="0" i="1" smtClean="0">
                          <a:latin typeface="Cambria Math" panose="02040503050406030204" pitchFamily="18" charset="0"/>
                        </a:rPr>
                        <m:t>+</m:t>
                      </m:r>
                      <m:r>
                        <a:rPr lang="en-US" b="0" i="1" smtClean="0">
                          <a:latin typeface="Cambria Math" panose="02040503050406030204" pitchFamily="18" charset="0"/>
                        </a:rPr>
                        <m:t>𝜅</m:t>
                      </m:r>
                      <m:sSub>
                        <m:sSubPr>
                          <m:ctrlPr>
                            <a:rPr lang="en-US" b="0" i="1" smtClean="0">
                              <a:latin typeface="Cambria Math" panose="02040503050406030204" pitchFamily="18" charset="0"/>
                            </a:rPr>
                          </m:ctrlPr>
                        </m:sSubPr>
                        <m:e>
                          <m:d>
                            <m:dPr>
                              <m:begChr m:val="|"/>
                              <m:endChr m:val="|"/>
                              <m:ctrlPr>
                                <a:rPr lang="en-US" b="0" i="1" smtClean="0">
                                  <a:latin typeface="Cambria Math" panose="02040503050406030204" pitchFamily="18" charset="0"/>
                                </a:rPr>
                              </m:ctrlPr>
                            </m:dPr>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Sup>
                                        <m:sSubSupPr>
                                          <m:ctrlPr>
                                            <a:rPr lang="en-US" i="1">
                                              <a:latin typeface="Cambria Math" panose="02040503050406030204" pitchFamily="18" charset="0"/>
                                            </a:rPr>
                                          </m:ctrlPr>
                                        </m:sSubSupPr>
                                        <m:e>
                                          <m:r>
                                            <a:rPr lang="en-US" b="1" i="1">
                                              <a:latin typeface="Cambria Math" panose="02040503050406030204" pitchFamily="18" charset="0"/>
                                            </a:rPr>
                                            <m:t>𝑨</m:t>
                                          </m:r>
                                        </m:e>
                                        <m:sub>
                                          <m:r>
                                            <a:rPr lang="en-US" i="1">
                                              <a:latin typeface="Cambria Math" panose="02040503050406030204" pitchFamily="18" charset="0"/>
                                            </a:rPr>
                                            <m:t>𝑇</m:t>
                                          </m:r>
                                        </m:sub>
                                        <m:sup>
                                          <m:r>
                                            <a:rPr lang="en-US" i="1">
                                              <a:latin typeface="Cambria Math" panose="02040503050406030204" pitchFamily="18" charset="0"/>
                                            </a:rPr>
                                            <m:t>𝑚</m:t>
                                          </m:r>
                                        </m:sup>
                                      </m:sSubSup>
                                      <m:d>
                                        <m:dPr>
                                          <m:ctrlPr>
                                            <a:rPr lang="en-US" i="1">
                                              <a:latin typeface="Cambria Math" panose="02040503050406030204" pitchFamily="18" charset="0"/>
                                            </a:rPr>
                                          </m:ctrlPr>
                                        </m:dPr>
                                        <m:e>
                                          <m:r>
                                            <a:rPr lang="en-US" i="1">
                                              <a:latin typeface="Cambria Math" panose="02040503050406030204" pitchFamily="18" charset="0"/>
                                            </a:rPr>
                                            <m:t>𝑛</m:t>
                                          </m:r>
                                        </m:e>
                                      </m:d>
                                    </m:e>
                                  </m:d>
                                </m:e>
                                <m:sup>
                                  <m:r>
                                    <a:rPr lang="en-US" i="1">
                                      <a:latin typeface="Cambria Math" panose="02040503050406030204" pitchFamily="18" charset="0"/>
                                    </a:rPr>
                                    <m:t>𝑇</m:t>
                                  </m:r>
                                </m:sup>
                              </m:sSup>
                            </m:e>
                          </m:d>
                        </m:e>
                        <m:sub>
                          <m:r>
                            <a:rPr lang="en-US" b="0" i="0" smtClean="0">
                              <a:latin typeface="Cambria Math" panose="02040503050406030204" pitchFamily="18" charset="0"/>
                            </a:rPr>
                            <m:t>1</m:t>
                          </m:r>
                        </m:sub>
                      </m:sSub>
                    </m:oMath>
                  </m:oMathPara>
                </a14:m>
                <a:endParaRPr lang="en-US" dirty="0"/>
              </a:p>
              <a:p>
                <a:pPr lvl="2" algn="l"/>
                <a:endParaRPr lang="en-US" dirty="0"/>
              </a:p>
              <a:p>
                <a:pPr lvl="2" algn="l"/>
                <a:endParaRPr lang="en-US" dirty="0"/>
              </a:p>
              <a:p>
                <a:pPr lvl="2" algn="l"/>
                <a:r>
                  <a:rPr lang="en-US" dirty="0"/>
                  <a:t>Combining </a:t>
                </a:r>
                <a14:m>
                  <m:oMath xmlns:m="http://schemas.openxmlformats.org/officeDocument/2006/math">
                    <m:sSubSup>
                      <m:sSubSupPr>
                        <m:ctrlPr>
                          <a:rPr lang="en-US" b="0" i="1" smtClean="0">
                            <a:latin typeface="Cambria Math" panose="02040503050406030204" pitchFamily="18" charset="0"/>
                          </a:rPr>
                        </m:ctrlPr>
                      </m:sSubSupPr>
                      <m:e>
                        <m:r>
                          <a:rPr lang="en-US" b="1" i="1" smtClean="0">
                            <a:latin typeface="Cambria Math" panose="02040503050406030204" pitchFamily="18" charset="0"/>
                          </a:rPr>
                          <m:t>𝑨</m:t>
                        </m:r>
                      </m:e>
                      <m:sub>
                        <m:r>
                          <a:rPr lang="en-US" b="0" i="1" smtClean="0">
                            <a:latin typeface="Cambria Math" panose="02040503050406030204" pitchFamily="18" charset="0"/>
                          </a:rPr>
                          <m:t>𝑇</m:t>
                        </m:r>
                      </m:sub>
                      <m:sup>
                        <m:r>
                          <a:rPr lang="en-US" b="0" i="1" smtClean="0">
                            <a:latin typeface="Cambria Math" panose="02040503050406030204" pitchFamily="18" charset="0"/>
                          </a:rPr>
                          <m:t>+</m:t>
                        </m:r>
                        <m:r>
                          <a:rPr lang="en-US" b="0" i="1" smtClean="0">
                            <a:latin typeface="Cambria Math" panose="02040503050406030204" pitchFamily="18" charset="0"/>
                          </a:rPr>
                          <m:t>𝑚</m:t>
                        </m:r>
                      </m:sup>
                    </m:sSubSup>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oMath>
                </a14:m>
                <a:r>
                  <a:rPr lang="en-US" dirty="0"/>
                  <a:t> ,</a:t>
                </a:r>
                <a:r>
                  <a:rPr lang="en-US" b="0" dirty="0"/>
                  <a:t> </a:t>
                </a:r>
                <a14:m>
                  <m:oMath xmlns:m="http://schemas.openxmlformats.org/officeDocument/2006/math">
                    <m:sSubSup>
                      <m:sSubSupPr>
                        <m:ctrlPr>
                          <a:rPr lang="en-US" b="0" i="1" smtClean="0">
                            <a:latin typeface="Cambria Math" panose="02040503050406030204" pitchFamily="18" charset="0"/>
                          </a:rPr>
                        </m:ctrlPr>
                      </m:sSubSupPr>
                      <m:e>
                        <m:r>
                          <a:rPr lang="en-US" b="1" i="1" smtClean="0">
                            <a:latin typeface="Cambria Math" panose="02040503050406030204" pitchFamily="18" charset="0"/>
                          </a:rPr>
                          <m:t>𝑨</m:t>
                        </m:r>
                      </m:e>
                      <m:sub>
                        <m:r>
                          <a:rPr lang="en-US" b="0" i="1" smtClean="0">
                            <a:latin typeface="Cambria Math" panose="02040503050406030204" pitchFamily="18" charset="0"/>
                          </a:rPr>
                          <m:t>𝑇</m:t>
                        </m:r>
                      </m:sub>
                      <m:sup>
                        <m:r>
                          <a:rPr lang="en-US" b="0" i="1" smtClean="0">
                            <a:latin typeface="Cambria Math" panose="02040503050406030204" pitchFamily="18" charset="0"/>
                          </a:rPr>
                          <m:t>−</m:t>
                        </m:r>
                        <m:r>
                          <a:rPr lang="en-US" b="0" i="1" smtClean="0">
                            <a:latin typeface="Cambria Math" panose="02040503050406030204" pitchFamily="18" charset="0"/>
                          </a:rPr>
                          <m:t>𝑚</m:t>
                        </m:r>
                      </m:sup>
                    </m:sSubSup>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oMath>
                </a14:m>
                <a:r>
                  <a:rPr lang="en-US" dirty="0"/>
                  <a:t> together gives us:</a:t>
                </a:r>
              </a:p>
              <a:p>
                <a:pPr lvl="2" algn="l"/>
                <a:endParaRPr lang="en-US" dirty="0"/>
              </a:p>
              <a:p>
                <a:pPr lvl="2" algn="l"/>
                <a:endParaRPr lang="en-US" dirty="0"/>
              </a:p>
              <a:p>
                <a:pPr lvl="2" algn="l"/>
                <a:r>
                  <a:rPr lang="en-US" dirty="0"/>
                  <a:t>A trick utilized in the paper to stabilize the estimated DOA numerically, we use </a:t>
                </a:r>
              </a:p>
              <a:p>
                <a:pPr lvl="2" algn="l"/>
                <a:endParaRPr lang="en-US" dirty="0"/>
              </a:p>
              <a:p>
                <a:pPr lvl="2" algn="l"/>
                <a:endParaRPr lang="en-US" dirty="0"/>
              </a:p>
              <a:p>
                <a:pPr lvl="2" algn="l"/>
                <a:endParaRPr lang="en-US" dirty="0"/>
              </a:p>
              <a:p>
                <a:pPr lvl="2" algn="l"/>
                <a:endParaRPr lang="en-US" dirty="0"/>
              </a:p>
              <a:p>
                <a:pPr lvl="2" algn="l"/>
                <a:endParaRPr lang="en-US" dirty="0"/>
              </a:p>
            </p:txBody>
          </p:sp>
        </mc:Choice>
        <mc:Fallback xmlns="">
          <p:sp>
            <p:nvSpPr>
              <p:cNvPr id="3" name="Subtitle 2">
                <a:extLst>
                  <a:ext uri="{FF2B5EF4-FFF2-40B4-BE49-F238E27FC236}">
                    <a16:creationId xmlns:a16="http://schemas.microsoft.com/office/drawing/2014/main" id="{8E5DABDF-7C16-FF05-A446-80A2BD5D5697}"/>
                  </a:ext>
                </a:extLst>
              </p:cNvPr>
              <p:cNvSpPr>
                <a:spLocks noGrp="1" noRot="1" noChangeAspect="1" noMove="1" noResize="1" noEditPoints="1" noAdjustHandles="1" noChangeArrowheads="1" noChangeShapeType="1" noTextEdit="1"/>
              </p:cNvSpPr>
              <p:nvPr>
                <p:ph type="subTitle" idx="1"/>
              </p:nvPr>
            </p:nvSpPr>
            <p:spPr>
              <a:xfrm>
                <a:off x="714570" y="1278730"/>
                <a:ext cx="10353480" cy="5303045"/>
              </a:xfrm>
              <a:blipFill>
                <a:blip r:embed="rId2"/>
                <a:stretch>
                  <a:fillRect/>
                </a:stretch>
              </a:blipFill>
            </p:spPr>
            <p:txBody>
              <a:bodyPr/>
              <a:lstStyle/>
              <a:p>
                <a:r>
                  <a:rPr lang="en-IL">
                    <a:noFill/>
                  </a:rPr>
                  <a:t> </a:t>
                </a:r>
              </a:p>
            </p:txBody>
          </p:sp>
        </mc:Fallback>
      </mc:AlternateContent>
      <p:pic>
        <p:nvPicPr>
          <p:cNvPr id="6" name="Picture 5">
            <a:extLst>
              <a:ext uri="{FF2B5EF4-FFF2-40B4-BE49-F238E27FC236}">
                <a16:creationId xmlns:a16="http://schemas.microsoft.com/office/drawing/2014/main" id="{5BE2053F-3D3B-8398-D65C-4D34CD0B2D9D}"/>
              </a:ext>
            </a:extLst>
          </p:cNvPr>
          <p:cNvPicPr>
            <a:picLocks noChangeAspect="1"/>
          </p:cNvPicPr>
          <p:nvPr/>
        </p:nvPicPr>
        <p:blipFill>
          <a:blip r:embed="rId3"/>
          <a:stretch>
            <a:fillRect/>
          </a:stretch>
        </p:blipFill>
        <p:spPr>
          <a:xfrm>
            <a:off x="6772275" y="4569700"/>
            <a:ext cx="4295775" cy="848065"/>
          </a:xfrm>
          <a:prstGeom prst="rect">
            <a:avLst/>
          </a:prstGeom>
        </p:spPr>
      </p:pic>
      <p:pic>
        <p:nvPicPr>
          <p:cNvPr id="8" name="Picture 7">
            <a:extLst>
              <a:ext uri="{FF2B5EF4-FFF2-40B4-BE49-F238E27FC236}">
                <a16:creationId xmlns:a16="http://schemas.microsoft.com/office/drawing/2014/main" id="{2D4E7ECB-7295-AAB1-E6CF-2A7D24042085}"/>
              </a:ext>
            </a:extLst>
          </p:cNvPr>
          <p:cNvPicPr>
            <a:picLocks noChangeAspect="1"/>
          </p:cNvPicPr>
          <p:nvPr/>
        </p:nvPicPr>
        <p:blipFill>
          <a:blip r:embed="rId4"/>
          <a:stretch>
            <a:fillRect/>
          </a:stretch>
        </p:blipFill>
        <p:spPr>
          <a:xfrm>
            <a:off x="2900068" y="6048375"/>
            <a:ext cx="5586413" cy="533400"/>
          </a:xfrm>
          <a:prstGeom prst="rect">
            <a:avLst/>
          </a:prstGeom>
        </p:spPr>
      </p:pic>
    </p:spTree>
    <p:extLst>
      <p:ext uri="{BB962C8B-B14F-4D97-AF65-F5344CB8AC3E}">
        <p14:creationId xmlns:p14="http://schemas.microsoft.com/office/powerpoint/2010/main" val="381147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1AD17C-A33D-EFAF-3675-5CEE59511A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9FE34B-26FE-3EE1-870E-2832BC6CA136}"/>
              </a:ext>
            </a:extLst>
          </p:cNvPr>
          <p:cNvSpPr>
            <a:spLocks noGrp="1"/>
          </p:cNvSpPr>
          <p:nvPr>
            <p:ph type="ctrTitle"/>
          </p:nvPr>
        </p:nvSpPr>
        <p:spPr>
          <a:xfrm>
            <a:off x="1457325" y="673894"/>
            <a:ext cx="9144000" cy="500062"/>
          </a:xfrm>
        </p:spPr>
        <p:txBody>
          <a:bodyPr>
            <a:normAutofit fontScale="90000"/>
          </a:bodyPr>
          <a:lstStyle/>
          <a:p>
            <a:r>
              <a:rPr lang="en-US" sz="1800" dirty="0">
                <a:latin typeface="Times-Roman"/>
              </a:rPr>
              <a:t>Proposed Solution</a:t>
            </a:r>
            <a:br>
              <a:rPr lang="en-US" sz="1800" dirty="0">
                <a:latin typeface="Times-Roman"/>
              </a:rPr>
            </a:br>
            <a:br>
              <a:rPr lang="en-US" sz="1800" dirty="0">
                <a:latin typeface="Times-Roman"/>
              </a:rPr>
            </a:br>
            <a:r>
              <a:rPr lang="en-US" sz="2000" dirty="0"/>
              <a:t>DOA Estimation</a:t>
            </a:r>
            <a:endParaRPr lang="en-IL" dirty="0"/>
          </a:p>
        </p:txBody>
      </p:sp>
      <mc:AlternateContent xmlns:mc="http://schemas.openxmlformats.org/markup-compatibility/2006" xmlns:a14="http://schemas.microsoft.com/office/drawing/2010/main">
        <mc:Choice Requires="a14">
          <p:sp>
            <p:nvSpPr>
              <p:cNvPr id="3" name="Subtitle 2">
                <a:extLst>
                  <a:ext uri="{FF2B5EF4-FFF2-40B4-BE49-F238E27FC236}">
                    <a16:creationId xmlns:a16="http://schemas.microsoft.com/office/drawing/2014/main" id="{D1503496-6A69-FA46-9C36-10268A0EFF3C}"/>
                  </a:ext>
                </a:extLst>
              </p:cNvPr>
              <p:cNvSpPr>
                <a:spLocks noGrp="1"/>
              </p:cNvSpPr>
              <p:nvPr>
                <p:ph type="subTitle" idx="1"/>
              </p:nvPr>
            </p:nvSpPr>
            <p:spPr>
              <a:xfrm>
                <a:off x="714570" y="1278730"/>
                <a:ext cx="10353480" cy="5303045"/>
              </a:xfrm>
            </p:spPr>
            <p:txBody>
              <a:bodyPr>
                <a:normAutofit/>
              </a:bodyPr>
              <a:lstStyle/>
              <a:p>
                <a:pPr lvl="2" algn="l"/>
                <a:endParaRPr lang="en-US" dirty="0"/>
              </a:p>
              <a:p>
                <a:pPr lvl="2" algn="l"/>
                <a:endParaRPr lang="en-US" dirty="0"/>
              </a:p>
              <a:p>
                <a:pPr lvl="2" algn="l"/>
                <a:r>
                  <a:rPr lang="en-US" dirty="0"/>
                  <a:t>The DOA’s are then extracted from the coefficients using simple algebra.</a:t>
                </a:r>
              </a:p>
              <a:p>
                <a:pPr lvl="2" algn="l"/>
                <a:r>
                  <a:rPr lang="en-US" dirty="0"/>
                  <a:t>Notice that we could use each group separately to estimate DOA. This implies that DOA estimation can be done using much less receivers than sources. </a:t>
                </a:r>
                <a:r>
                  <a:rPr lang="en-US" dirty="0" err="1"/>
                  <a:t>i.e</a:t>
                </a:r>
                <a:r>
                  <a:rPr lang="en-US" dirty="0"/>
                  <a:t> </a:t>
                </a:r>
                <a14:m>
                  <m:oMath xmlns:m="http://schemas.openxmlformats.org/officeDocument/2006/math">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𝐾</m:t>
                    </m:r>
                    <m:r>
                      <a:rPr lang="en-US" b="0" i="1" smtClean="0">
                        <a:latin typeface="Cambria Math" panose="02040503050406030204" pitchFamily="18" charset="0"/>
                      </a:rPr>
                      <m:t>,</m:t>
                    </m:r>
                  </m:oMath>
                </a14:m>
                <a:r>
                  <a:rPr lang="en-US" dirty="0"/>
                  <a:t> . </a:t>
                </a:r>
              </a:p>
              <a:p>
                <a:pPr lvl="2" algn="l"/>
                <a:endParaRPr lang="en-US" dirty="0"/>
              </a:p>
              <a:p>
                <a:pPr lvl="2" algn="l"/>
                <a:r>
                  <a:rPr lang="en-US" dirty="0"/>
                  <a:t>This of course relies 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𝑚</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𝜆</m:t>
                        </m:r>
                      </m:num>
                      <m:den>
                        <m:r>
                          <a:rPr lang="en-US" b="0" i="1" smtClean="0">
                            <a:latin typeface="Cambria Math" panose="02040503050406030204" pitchFamily="18" charset="0"/>
                          </a:rPr>
                          <m:t>2</m:t>
                        </m:r>
                      </m:den>
                    </m:f>
                    <m:r>
                      <a:rPr lang="en-US" b="0" i="1" smtClean="0">
                        <a:latin typeface="Cambria Math" panose="02040503050406030204" pitchFamily="18" charset="0"/>
                      </a:rPr>
                      <m:t>, </m:t>
                    </m:r>
                    <m:r>
                      <a:rPr lang="en-US" b="0" i="1" smtClean="0">
                        <a:latin typeface="Cambria Math" panose="02040503050406030204" pitchFamily="18" charset="0"/>
                      </a:rPr>
                      <m:t>𝑚</m:t>
                    </m:r>
                    <m:r>
                      <a:rPr lang="en-US" b="0" i="1" smtClean="0">
                        <a:latin typeface="Cambria Math" panose="02040503050406030204" pitchFamily="18" charset="0"/>
                      </a:rPr>
                      <m:t>=2,..,</m:t>
                    </m:r>
                    <m:r>
                      <a:rPr lang="en-US" b="0" i="1" smtClean="0">
                        <a:latin typeface="Cambria Math" panose="02040503050406030204" pitchFamily="18" charset="0"/>
                      </a:rPr>
                      <m:t>𝑀</m:t>
                    </m:r>
                  </m:oMath>
                </a14:m>
                <a:r>
                  <a:rPr lang="en-US" dirty="0"/>
                  <a:t> since otherwise there is an ambiguity in the </a:t>
                </a:r>
                <a14:m>
                  <m:oMath xmlns:m="http://schemas.openxmlformats.org/officeDocument/2006/math">
                    <m:r>
                      <m:rPr>
                        <m:sty m:val="p"/>
                      </m:rPr>
                      <a:rPr lang="en-US" i="1" dirty="0" smtClean="0">
                        <a:latin typeface="Cambria Math" panose="02040503050406030204" pitchFamily="18" charset="0"/>
                      </a:rPr>
                      <m:t>arctan</m:t>
                    </m:r>
                    <m:r>
                      <a:rPr lang="en-IL" i="1" dirty="0" smtClean="0">
                        <a:latin typeface="Cambria Math" panose="02040503050406030204" pitchFamily="18" charset="0"/>
                      </a:rPr>
                      <m:t>⁡</m:t>
                    </m:r>
                  </m:oMath>
                </a14:m>
                <a:r>
                  <a:rPr lang="en-US" dirty="0"/>
                  <a:t> function. When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𝑚</m:t>
                        </m:r>
                      </m:sub>
                    </m:sSub>
                    <m:r>
                      <a:rPr lang="en-US" b="0" i="1" smtClean="0">
                        <a:latin typeface="Cambria Math" panose="02040503050406030204" pitchFamily="18" charset="0"/>
                      </a:rPr>
                      <m:t>&gt;</m:t>
                    </m:r>
                    <m:f>
                      <m:fPr>
                        <m:ctrlPr>
                          <a:rPr lang="en-US" b="0" i="1" smtClean="0">
                            <a:latin typeface="Cambria Math" panose="02040503050406030204" pitchFamily="18" charset="0"/>
                          </a:rPr>
                        </m:ctrlPr>
                      </m:fPr>
                      <m:num>
                        <m:r>
                          <a:rPr lang="en-US" b="0" i="1" smtClean="0">
                            <a:latin typeface="Cambria Math" panose="02040503050406030204" pitchFamily="18" charset="0"/>
                          </a:rPr>
                          <m:t>𝜆</m:t>
                        </m:r>
                      </m:num>
                      <m:den>
                        <m:r>
                          <a:rPr lang="en-US" b="0" i="1" smtClean="0">
                            <a:latin typeface="Cambria Math" panose="02040503050406030204" pitchFamily="18" charset="0"/>
                          </a:rPr>
                          <m:t>2</m:t>
                        </m:r>
                      </m:den>
                    </m:f>
                  </m:oMath>
                </a14:m>
                <a:r>
                  <a:rPr lang="en-US" dirty="0"/>
                  <a:t> </a:t>
                </a:r>
                <a14:m>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𝑚</m:t>
                    </m:r>
                    <m:r>
                      <a:rPr lang="en-US" b="0" i="1" smtClean="0">
                        <a:latin typeface="Cambria Math" panose="02040503050406030204" pitchFamily="18" charset="0"/>
                      </a:rPr>
                      <m:t>=2,..,</m:t>
                    </m:r>
                    <m:r>
                      <a:rPr lang="en-US" b="0" i="1" smtClean="0">
                        <a:latin typeface="Cambria Math" panose="02040503050406030204" pitchFamily="18" charset="0"/>
                      </a:rPr>
                      <m:t>𝑀</m:t>
                    </m:r>
                  </m:oMath>
                </a14:m>
                <a:r>
                  <a:rPr lang="en-US" dirty="0"/>
                  <a:t>  the paper shows a technique to remove ambiguity by using the assumption that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1</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𝜆</m:t>
                        </m:r>
                      </m:num>
                      <m:den>
                        <m:r>
                          <a:rPr lang="en-US" b="0" i="1" smtClean="0">
                            <a:latin typeface="Cambria Math" panose="02040503050406030204" pitchFamily="18" charset="0"/>
                          </a:rPr>
                          <m:t>2</m:t>
                        </m:r>
                      </m:den>
                    </m:f>
                  </m:oMath>
                </a14:m>
                <a:r>
                  <a:rPr lang="en-US" dirty="0"/>
                  <a:t> and the estimate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𝜃</m:t>
                            </m:r>
                          </m:e>
                        </m:acc>
                      </m:e>
                      <m:sub>
                        <m:d>
                          <m:dPr>
                            <m:ctrlPr>
                              <a:rPr lang="en-US" b="0" i="1" dirty="0" smtClean="0">
                                <a:latin typeface="Cambria Math" panose="02040503050406030204" pitchFamily="18" charset="0"/>
                              </a:rPr>
                            </m:ctrlPr>
                          </m:dPr>
                          <m:e>
                            <m:r>
                              <a:rPr lang="en-US" b="0" i="1" dirty="0" smtClean="0">
                                <a:latin typeface="Cambria Math" panose="02040503050406030204" pitchFamily="18" charset="0"/>
                              </a:rPr>
                              <m:t>1,</m:t>
                            </m:r>
                            <m:r>
                              <a:rPr lang="en-US" b="0" i="1" dirty="0" smtClean="0">
                                <a:latin typeface="Cambria Math" panose="02040503050406030204" pitchFamily="18" charset="0"/>
                              </a:rPr>
                              <m:t>𝑘</m:t>
                            </m:r>
                          </m:e>
                        </m:d>
                      </m:sub>
                    </m:sSub>
                    <m:r>
                      <a:rPr lang="en-US" b="0" i="1" dirty="0" smtClean="0">
                        <a:latin typeface="Cambria Math" panose="02040503050406030204" pitchFamily="18" charset="0"/>
                      </a:rPr>
                      <m:t>(</m:t>
                    </m:r>
                    <m:r>
                      <a:rPr lang="en-US" b="0" i="1" dirty="0" smtClean="0">
                        <a:latin typeface="Cambria Math" panose="02040503050406030204" pitchFamily="18" charset="0"/>
                      </a:rPr>
                      <m:t>𝑛</m:t>
                    </m:r>
                    <m:r>
                      <a:rPr lang="en-US" b="0" i="1" dirty="0" smtClean="0">
                        <a:latin typeface="Cambria Math" panose="02040503050406030204" pitchFamily="18" charset="0"/>
                      </a:rPr>
                      <m:t>)</m:t>
                    </m:r>
                  </m:oMath>
                </a14:m>
                <a:endParaRPr lang="en-US" dirty="0"/>
              </a:p>
              <a:p>
                <a:pPr lvl="2" algn="l"/>
                <a:endParaRPr lang="en-US" dirty="0"/>
              </a:p>
              <a:p>
                <a:pPr lvl="2" algn="l"/>
                <a:endParaRPr lang="en-US" dirty="0"/>
              </a:p>
              <a:p>
                <a:pPr lvl="2" algn="l"/>
                <a:r>
                  <a:rPr lang="en-US" dirty="0"/>
                  <a:t>c</a:t>
                </a:r>
              </a:p>
            </p:txBody>
          </p:sp>
        </mc:Choice>
        <mc:Fallback xmlns="">
          <p:sp>
            <p:nvSpPr>
              <p:cNvPr id="3" name="Subtitle 2">
                <a:extLst>
                  <a:ext uri="{FF2B5EF4-FFF2-40B4-BE49-F238E27FC236}">
                    <a16:creationId xmlns:a16="http://schemas.microsoft.com/office/drawing/2014/main" id="{D1503496-6A69-FA46-9C36-10268A0EFF3C}"/>
                  </a:ext>
                </a:extLst>
              </p:cNvPr>
              <p:cNvSpPr>
                <a:spLocks noGrp="1" noRot="1" noChangeAspect="1" noMove="1" noResize="1" noEditPoints="1" noAdjustHandles="1" noChangeArrowheads="1" noChangeShapeType="1" noTextEdit="1"/>
              </p:cNvSpPr>
              <p:nvPr>
                <p:ph type="subTitle" idx="1"/>
              </p:nvPr>
            </p:nvSpPr>
            <p:spPr>
              <a:xfrm>
                <a:off x="714570" y="1278730"/>
                <a:ext cx="10353480" cy="5303045"/>
              </a:xfrm>
              <a:blipFill>
                <a:blip r:embed="rId2"/>
                <a:stretch>
                  <a:fillRect r="-647"/>
                </a:stretch>
              </a:blipFill>
            </p:spPr>
            <p:txBody>
              <a:bodyPr/>
              <a:lstStyle/>
              <a:p>
                <a:r>
                  <a:rPr lang="en-IL">
                    <a:noFill/>
                  </a:rPr>
                  <a:t> </a:t>
                </a:r>
              </a:p>
            </p:txBody>
          </p:sp>
        </mc:Fallback>
      </mc:AlternateContent>
    </p:spTree>
    <p:extLst>
      <p:ext uri="{BB962C8B-B14F-4D97-AF65-F5344CB8AC3E}">
        <p14:creationId xmlns:p14="http://schemas.microsoft.com/office/powerpoint/2010/main" val="2075857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6DC519-EE67-5410-70A1-4C23296E7F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ED7799-037B-5928-787A-24CAD394F521}"/>
              </a:ext>
            </a:extLst>
          </p:cNvPr>
          <p:cNvSpPr>
            <a:spLocks noGrp="1"/>
          </p:cNvSpPr>
          <p:nvPr>
            <p:ph type="ctrTitle"/>
          </p:nvPr>
        </p:nvSpPr>
        <p:spPr>
          <a:xfrm>
            <a:off x="1457325" y="673894"/>
            <a:ext cx="9144000" cy="500062"/>
          </a:xfrm>
        </p:spPr>
        <p:txBody>
          <a:bodyPr>
            <a:normAutofit fontScale="90000"/>
          </a:bodyPr>
          <a:lstStyle/>
          <a:p>
            <a:r>
              <a:rPr lang="en-US" sz="1800" dirty="0">
                <a:latin typeface="Times-Roman"/>
              </a:rPr>
              <a:t>Proposed Solution</a:t>
            </a:r>
            <a:br>
              <a:rPr lang="en-US" sz="1800" dirty="0">
                <a:latin typeface="Times-Roman"/>
              </a:rPr>
            </a:br>
            <a:br>
              <a:rPr lang="en-US" sz="1800" dirty="0">
                <a:latin typeface="Times-Roman"/>
              </a:rPr>
            </a:br>
            <a:r>
              <a:rPr lang="en-US" sz="2000" dirty="0"/>
              <a:t>DOA Estimation</a:t>
            </a:r>
            <a:endParaRPr lang="en-IL" dirty="0"/>
          </a:p>
        </p:txBody>
      </p:sp>
      <p:pic>
        <p:nvPicPr>
          <p:cNvPr id="5" name="Picture 4">
            <a:extLst>
              <a:ext uri="{FF2B5EF4-FFF2-40B4-BE49-F238E27FC236}">
                <a16:creationId xmlns:a16="http://schemas.microsoft.com/office/drawing/2014/main" id="{6FE8BCE1-F01A-22E4-3055-DA68DE9BBDE0}"/>
              </a:ext>
            </a:extLst>
          </p:cNvPr>
          <p:cNvPicPr>
            <a:picLocks noChangeAspect="1"/>
          </p:cNvPicPr>
          <p:nvPr/>
        </p:nvPicPr>
        <p:blipFill>
          <a:blip r:embed="rId2"/>
          <a:stretch>
            <a:fillRect/>
          </a:stretch>
        </p:blipFill>
        <p:spPr>
          <a:xfrm>
            <a:off x="1644713" y="1359286"/>
            <a:ext cx="8258175" cy="4472724"/>
          </a:xfrm>
          <a:prstGeom prst="rect">
            <a:avLst/>
          </a:prstGeom>
        </p:spPr>
      </p:pic>
    </p:spTree>
    <p:extLst>
      <p:ext uri="{BB962C8B-B14F-4D97-AF65-F5344CB8AC3E}">
        <p14:creationId xmlns:p14="http://schemas.microsoft.com/office/powerpoint/2010/main" val="2075674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BD35A8-3CD7-FE75-EB7C-0BC9D2024559}"/>
              </a:ext>
            </a:extLst>
          </p:cNvPr>
          <p:cNvSpPr>
            <a:spLocks noGrp="1"/>
          </p:cNvSpPr>
          <p:nvPr>
            <p:ph idx="1"/>
          </p:nvPr>
        </p:nvSpPr>
        <p:spPr>
          <a:xfrm>
            <a:off x="620485" y="1303111"/>
            <a:ext cx="10515600" cy="4351338"/>
          </a:xfrm>
        </p:spPr>
        <p:txBody>
          <a:bodyPr>
            <a:normAutofit fontScale="92500" lnSpcReduction="20000"/>
          </a:bodyPr>
          <a:lstStyle/>
          <a:p>
            <a:r>
              <a:rPr lang="en-US" dirty="0"/>
              <a:t>Introduction</a:t>
            </a:r>
          </a:p>
          <a:p>
            <a:pPr lvl="1"/>
            <a:r>
              <a:rPr lang="en-US" dirty="0"/>
              <a:t>The Problem</a:t>
            </a:r>
          </a:p>
          <a:p>
            <a:pPr lvl="1"/>
            <a:r>
              <a:rPr lang="en-US" dirty="0"/>
              <a:t>DOA Estimation techniques</a:t>
            </a:r>
          </a:p>
          <a:p>
            <a:pPr lvl="1"/>
            <a:r>
              <a:rPr lang="en-US" dirty="0"/>
              <a:t>Familiarization With Tools  And Concepts In The Paper</a:t>
            </a:r>
          </a:p>
          <a:p>
            <a:pPr lvl="2"/>
            <a:r>
              <a:rPr lang="en-US" b="1" dirty="0">
                <a:solidFill>
                  <a:srgbClr val="FF0000"/>
                </a:solidFill>
              </a:rPr>
              <a:t>KF</a:t>
            </a:r>
            <a:r>
              <a:rPr lang="en-US" dirty="0"/>
              <a:t> – </a:t>
            </a:r>
            <a:r>
              <a:rPr lang="en-US" b="1" dirty="0">
                <a:solidFill>
                  <a:srgbClr val="FF0000"/>
                </a:solidFill>
              </a:rPr>
              <a:t>K</a:t>
            </a:r>
            <a:r>
              <a:rPr lang="en-US" dirty="0"/>
              <a:t>alman </a:t>
            </a:r>
            <a:r>
              <a:rPr lang="en-US" b="1" dirty="0">
                <a:solidFill>
                  <a:srgbClr val="FF0000"/>
                </a:solidFill>
              </a:rPr>
              <a:t>F</a:t>
            </a:r>
            <a:r>
              <a:rPr lang="en-US" dirty="0"/>
              <a:t>ilter</a:t>
            </a:r>
          </a:p>
          <a:p>
            <a:pPr lvl="2"/>
            <a:r>
              <a:rPr lang="en-US" b="1" dirty="0">
                <a:solidFill>
                  <a:srgbClr val="FF0000"/>
                </a:solidFill>
              </a:rPr>
              <a:t>AR</a:t>
            </a:r>
            <a:r>
              <a:rPr lang="en-US" dirty="0"/>
              <a:t> – </a:t>
            </a:r>
            <a:r>
              <a:rPr lang="en-US" b="1" dirty="0">
                <a:solidFill>
                  <a:srgbClr val="FF0000"/>
                </a:solidFill>
              </a:rPr>
              <a:t>A</a:t>
            </a:r>
            <a:r>
              <a:rPr lang="en-US" dirty="0"/>
              <a:t>uto-</a:t>
            </a:r>
            <a:r>
              <a:rPr lang="en-US" b="1" dirty="0">
                <a:solidFill>
                  <a:srgbClr val="FF0000"/>
                </a:solidFill>
              </a:rPr>
              <a:t>R</a:t>
            </a:r>
            <a:r>
              <a:rPr lang="en-US" dirty="0"/>
              <a:t>egressive Models</a:t>
            </a:r>
          </a:p>
          <a:p>
            <a:pPr lvl="2"/>
            <a:r>
              <a:rPr lang="en-US" b="1" dirty="0">
                <a:solidFill>
                  <a:srgbClr val="FF0000"/>
                </a:solidFill>
              </a:rPr>
              <a:t>QRD - RLS</a:t>
            </a:r>
            <a:r>
              <a:rPr lang="en-US" dirty="0"/>
              <a:t> – </a:t>
            </a:r>
            <a:r>
              <a:rPr lang="en-US" b="1" dirty="0">
                <a:solidFill>
                  <a:srgbClr val="FF0000"/>
                </a:solidFill>
              </a:rPr>
              <a:t>QR-D</a:t>
            </a:r>
            <a:r>
              <a:rPr lang="en-US" b="1" dirty="0"/>
              <a:t>ecomposition based</a:t>
            </a:r>
            <a:r>
              <a:rPr lang="en-US" dirty="0"/>
              <a:t> </a:t>
            </a:r>
            <a:r>
              <a:rPr lang="en-US" b="1" dirty="0">
                <a:solidFill>
                  <a:srgbClr val="FF0000"/>
                </a:solidFill>
              </a:rPr>
              <a:t>R</a:t>
            </a:r>
            <a:r>
              <a:rPr lang="en-US" dirty="0"/>
              <a:t>ecursive </a:t>
            </a:r>
            <a:r>
              <a:rPr lang="en-US" b="1" dirty="0">
                <a:solidFill>
                  <a:srgbClr val="FF0000"/>
                </a:solidFill>
              </a:rPr>
              <a:t>L</a:t>
            </a:r>
            <a:r>
              <a:rPr lang="en-US" dirty="0"/>
              <a:t>east </a:t>
            </a:r>
            <a:r>
              <a:rPr lang="en-US" b="1" dirty="0">
                <a:solidFill>
                  <a:srgbClr val="FF0000"/>
                </a:solidFill>
              </a:rPr>
              <a:t>S</a:t>
            </a:r>
            <a:r>
              <a:rPr lang="en-US" dirty="0"/>
              <a:t>quares algorithm</a:t>
            </a:r>
          </a:p>
          <a:p>
            <a:pPr lvl="1"/>
            <a:r>
              <a:rPr lang="en-US" dirty="0">
                <a:solidFill>
                  <a:srgbClr val="FF0000"/>
                </a:solidFill>
              </a:rPr>
              <a:t>P</a:t>
            </a:r>
            <a:r>
              <a:rPr lang="en-US" dirty="0"/>
              <a:t>roject </a:t>
            </a:r>
            <a:r>
              <a:rPr lang="en-US" dirty="0">
                <a:solidFill>
                  <a:srgbClr val="FF0000"/>
                </a:solidFill>
              </a:rPr>
              <a:t>A</a:t>
            </a:r>
            <a:r>
              <a:rPr lang="en-US" dirty="0"/>
              <a:t>pproximation </a:t>
            </a:r>
            <a:r>
              <a:rPr lang="en-US" dirty="0">
                <a:solidFill>
                  <a:srgbClr val="FF0000"/>
                </a:solidFill>
              </a:rPr>
              <a:t>S</a:t>
            </a:r>
            <a:r>
              <a:rPr lang="en-US" dirty="0"/>
              <a:t>ubspace </a:t>
            </a:r>
            <a:r>
              <a:rPr lang="en-US" dirty="0">
                <a:solidFill>
                  <a:srgbClr val="FF0000"/>
                </a:solidFill>
              </a:rPr>
              <a:t>T</a:t>
            </a:r>
            <a:r>
              <a:rPr lang="en-US" dirty="0"/>
              <a:t>racking</a:t>
            </a:r>
          </a:p>
          <a:p>
            <a:pPr marL="914400" lvl="2" indent="0">
              <a:buNone/>
            </a:pPr>
            <a:endParaRPr lang="en-US" dirty="0"/>
          </a:p>
          <a:p>
            <a:pPr marL="914400" lvl="2" indent="0">
              <a:buNone/>
            </a:pPr>
            <a:endParaRPr lang="en-US" dirty="0"/>
          </a:p>
          <a:p>
            <a:r>
              <a:rPr lang="en-US" dirty="0"/>
              <a:t>Proposed Solution				</a:t>
            </a:r>
          </a:p>
          <a:p>
            <a:r>
              <a:rPr lang="en-US" dirty="0"/>
              <a:t>Results Comparisons and Conclusions</a:t>
            </a:r>
            <a:br>
              <a:rPr lang="en-US" dirty="0"/>
            </a:br>
            <a:endParaRPr lang="en-IL" dirty="0"/>
          </a:p>
        </p:txBody>
      </p:sp>
      <p:sp>
        <p:nvSpPr>
          <p:cNvPr id="4" name="Title 1">
            <a:extLst>
              <a:ext uri="{FF2B5EF4-FFF2-40B4-BE49-F238E27FC236}">
                <a16:creationId xmlns:a16="http://schemas.microsoft.com/office/drawing/2014/main" id="{3FD9EAEA-5425-E644-2F58-50155030AB02}"/>
              </a:ext>
            </a:extLst>
          </p:cNvPr>
          <p:cNvSpPr>
            <a:spLocks noGrp="1"/>
          </p:cNvSpPr>
          <p:nvPr>
            <p:ph type="title"/>
          </p:nvPr>
        </p:nvSpPr>
        <p:spPr>
          <a:xfrm>
            <a:off x="794657" y="116309"/>
            <a:ext cx="10515600" cy="1325563"/>
          </a:xfrm>
        </p:spPr>
        <p:txBody>
          <a:bodyPr>
            <a:normAutofit/>
          </a:bodyPr>
          <a:lstStyle/>
          <a:p>
            <a:pPr algn="ctr"/>
            <a:r>
              <a:rPr lang="en-US" sz="4000" dirty="0">
                <a:latin typeface="Times-Roman"/>
              </a:rPr>
              <a:t>Outline</a:t>
            </a:r>
            <a:endParaRPr lang="en-IL" sz="8000" dirty="0"/>
          </a:p>
        </p:txBody>
      </p:sp>
    </p:spTree>
    <p:extLst>
      <p:ext uri="{BB962C8B-B14F-4D97-AF65-F5344CB8AC3E}">
        <p14:creationId xmlns:p14="http://schemas.microsoft.com/office/powerpoint/2010/main" val="1876480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D6E6D1-84EF-8893-1312-D69A0E3B49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8204F0-E48C-1CE1-F9D2-8137731647E5}"/>
              </a:ext>
            </a:extLst>
          </p:cNvPr>
          <p:cNvSpPr>
            <a:spLocks noGrp="1"/>
          </p:cNvSpPr>
          <p:nvPr>
            <p:ph type="ctrTitle"/>
          </p:nvPr>
        </p:nvSpPr>
        <p:spPr>
          <a:xfrm>
            <a:off x="1400175" y="276224"/>
            <a:ext cx="9144000" cy="500062"/>
          </a:xfrm>
        </p:spPr>
        <p:txBody>
          <a:bodyPr>
            <a:normAutofit/>
          </a:bodyPr>
          <a:lstStyle/>
          <a:p>
            <a:r>
              <a:rPr lang="en-US" sz="1800" dirty="0">
                <a:latin typeface="Times-Roman"/>
              </a:rPr>
              <a:t>Results and Conclusions </a:t>
            </a:r>
            <a:endParaRPr lang="en-IL" dirty="0"/>
          </a:p>
        </p:txBody>
      </p:sp>
      <mc:AlternateContent xmlns:mc="http://schemas.openxmlformats.org/markup-compatibility/2006" xmlns:a14="http://schemas.microsoft.com/office/drawing/2010/main">
        <mc:Choice Requires="a14">
          <p:sp>
            <p:nvSpPr>
              <p:cNvPr id="3" name="Subtitle 2">
                <a:extLst>
                  <a:ext uri="{FF2B5EF4-FFF2-40B4-BE49-F238E27FC236}">
                    <a16:creationId xmlns:a16="http://schemas.microsoft.com/office/drawing/2014/main" id="{B93B6B13-40CC-C084-CFF2-32C74D2627D6}"/>
                  </a:ext>
                </a:extLst>
              </p:cNvPr>
              <p:cNvSpPr>
                <a:spLocks noGrp="1"/>
              </p:cNvSpPr>
              <p:nvPr>
                <p:ph type="subTitle" idx="1"/>
              </p:nvPr>
            </p:nvSpPr>
            <p:spPr>
              <a:xfrm>
                <a:off x="658586" y="1278731"/>
                <a:ext cx="10353480" cy="5303045"/>
              </a:xfrm>
            </p:spPr>
            <p:txBody>
              <a:bodyPr>
                <a:normAutofit/>
              </a:bodyPr>
              <a:lstStyle/>
              <a:p>
                <a:pPr lvl="2" algn="l"/>
                <a:r>
                  <a:rPr lang="en-US" dirty="0"/>
                  <a:t>The following simulations are performed to analyze the performance of the proposed algorithm</a:t>
                </a:r>
              </a:p>
              <a:p>
                <a:pPr lvl="2" algn="l"/>
                <a:endParaRPr lang="en-US" dirty="0"/>
              </a:p>
              <a:p>
                <a:pPr marL="1200150" lvl="2" indent="-285750" algn="l">
                  <a:buFont typeface="Arial" panose="020B0604020202020204" pitchFamily="34" charset="0"/>
                  <a:buChar char="•"/>
                </a:pPr>
                <a:r>
                  <a:rPr lang="en-US" dirty="0"/>
                  <a:t>3 Isotropic antennas spaced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1</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𝜆</m:t>
                        </m:r>
                      </m:num>
                      <m:den>
                        <m:r>
                          <a:rPr lang="en-US" b="0" i="1" smtClean="0">
                            <a:latin typeface="Cambria Math" panose="02040503050406030204" pitchFamily="18" charset="0"/>
                          </a:rPr>
                          <m:t>4</m:t>
                        </m:r>
                      </m:den>
                    </m:f>
                  </m:oMath>
                </a14:m>
                <a:r>
                  <a:rPr lang="en-US" dirty="0"/>
                  <a:t> apart . Sources are 2 second order AR stationary signals with an SNR of 30dB (Calculated as </a:t>
                </a:r>
                <a14:m>
                  <m:oMath xmlns:m="http://schemas.openxmlformats.org/officeDocument/2006/math">
                    <m:f>
                      <m:fPr>
                        <m:ctrlPr>
                          <a:rPr lang="en-US" b="0" i="1" smtClean="0">
                            <a:latin typeface="Cambria Math" panose="02040503050406030204" pitchFamily="18" charset="0"/>
                          </a:rPr>
                        </m:ctrlPr>
                      </m:fPr>
                      <m:num>
                        <m:r>
                          <a:rPr lang="en-US" i="1">
                            <a:latin typeface="Cambria Math" panose="02040503050406030204" pitchFamily="18" charset="0"/>
                          </a:rPr>
                          <m:t>𝑃𝑜𝑤𝑒𝑟</m:t>
                        </m:r>
                        <m:r>
                          <a:rPr lang="en-US" i="1">
                            <a:latin typeface="Cambria Math" panose="02040503050406030204" pitchFamily="18" charset="0"/>
                          </a:rPr>
                          <m:t> </m:t>
                        </m:r>
                        <m:r>
                          <a:rPr lang="en-US" i="1">
                            <a:latin typeface="Cambria Math" panose="02040503050406030204" pitchFamily="18" charset="0"/>
                          </a:rPr>
                          <m:t>𝑜𝑓</m:t>
                        </m:r>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𝑘</m:t>
                            </m:r>
                          </m:e>
                          <m:sup>
                            <m:r>
                              <a:rPr lang="en-US" i="1">
                                <a:latin typeface="Cambria Math" panose="02040503050406030204" pitchFamily="18" charset="0"/>
                              </a:rPr>
                              <m:t>′</m:t>
                            </m:r>
                          </m:sup>
                        </m:sSup>
                        <m:r>
                          <a:rPr lang="en-US" i="1">
                            <a:latin typeface="Cambria Math" panose="02040503050406030204" pitchFamily="18" charset="0"/>
                          </a:rPr>
                          <m:t>𝑡h</m:t>
                        </m:r>
                        <m:r>
                          <a:rPr lang="en-US" i="1">
                            <a:latin typeface="Cambria Math" panose="02040503050406030204" pitchFamily="18" charset="0"/>
                          </a:rPr>
                          <m:t> </m:t>
                        </m:r>
                        <m:r>
                          <a:rPr lang="en-US" i="1">
                            <a:latin typeface="Cambria Math" panose="02040503050406030204" pitchFamily="18" charset="0"/>
                          </a:rPr>
                          <m:t>𝑠𝑒𝑛𝑠𝑜𝑟</m:t>
                        </m:r>
                      </m:num>
                      <m:den>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2</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e>
                        </m:d>
                      </m:den>
                    </m:f>
                  </m:oMath>
                </a14:m>
                <a:r>
                  <a:rPr lang="en-US" dirty="0"/>
                  <a:t>) .  DOA’s are 0 and 20 degrees. N = 30</a:t>
                </a:r>
              </a:p>
              <a:p>
                <a:pPr marL="1200150" lvl="2" indent="-285750" algn="l">
                  <a:buFont typeface="Arial" panose="020B0604020202020204" pitchFamily="34" charset="0"/>
                  <a:buChar char="•"/>
                </a:pPr>
                <a:endParaRPr lang="en-US" dirty="0"/>
              </a:p>
              <a:p>
                <a:pPr lvl="2" algn="l"/>
                <a:r>
                  <a:rPr lang="en-US" dirty="0"/>
                  <a:t>s</a:t>
                </a:r>
              </a:p>
              <a:p>
                <a:pPr lvl="2" algn="l"/>
                <a:endParaRPr lang="en-US" dirty="0"/>
              </a:p>
            </p:txBody>
          </p:sp>
        </mc:Choice>
        <mc:Fallback xmlns="">
          <p:sp>
            <p:nvSpPr>
              <p:cNvPr id="3" name="Subtitle 2">
                <a:extLst>
                  <a:ext uri="{FF2B5EF4-FFF2-40B4-BE49-F238E27FC236}">
                    <a16:creationId xmlns:a16="http://schemas.microsoft.com/office/drawing/2014/main" id="{B93B6B13-40CC-C084-CFF2-32C74D2627D6}"/>
                  </a:ext>
                </a:extLst>
              </p:cNvPr>
              <p:cNvSpPr>
                <a:spLocks noGrp="1" noRot="1" noChangeAspect="1" noMove="1" noResize="1" noEditPoints="1" noAdjustHandles="1" noChangeArrowheads="1" noChangeShapeType="1" noTextEdit="1"/>
              </p:cNvSpPr>
              <p:nvPr>
                <p:ph type="subTitle" idx="1"/>
              </p:nvPr>
            </p:nvSpPr>
            <p:spPr>
              <a:xfrm>
                <a:off x="658586" y="1278731"/>
                <a:ext cx="10353480" cy="5303045"/>
              </a:xfrm>
              <a:blipFill>
                <a:blip r:embed="rId2"/>
                <a:stretch>
                  <a:fillRect t="-1149" r="-530"/>
                </a:stretch>
              </a:blipFill>
            </p:spPr>
            <p:txBody>
              <a:bodyPr/>
              <a:lstStyle/>
              <a:p>
                <a:r>
                  <a:rPr lang="en-IL">
                    <a:noFill/>
                  </a:rPr>
                  <a:t> </a:t>
                </a:r>
              </a:p>
            </p:txBody>
          </p:sp>
        </mc:Fallback>
      </mc:AlternateContent>
      <p:sp>
        <p:nvSpPr>
          <p:cNvPr id="4" name="Subtitle 2">
            <a:extLst>
              <a:ext uri="{FF2B5EF4-FFF2-40B4-BE49-F238E27FC236}">
                <a16:creationId xmlns:a16="http://schemas.microsoft.com/office/drawing/2014/main" id="{99198BBA-1527-3DF6-49AD-86934BE55A61}"/>
              </a:ext>
            </a:extLst>
          </p:cNvPr>
          <p:cNvSpPr txBox="1">
            <a:spLocks/>
          </p:cNvSpPr>
          <p:nvPr/>
        </p:nvSpPr>
        <p:spPr>
          <a:xfrm>
            <a:off x="866970" y="1431130"/>
            <a:ext cx="10353480" cy="530304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2" algn="l"/>
            <a:endParaRPr lang="en-US" dirty="0"/>
          </a:p>
          <a:p>
            <a:pPr lvl="2" algn="l"/>
            <a:endParaRPr lang="en-US" dirty="0"/>
          </a:p>
          <a:p>
            <a:pPr lvl="2" algn="l"/>
            <a:endParaRPr lang="en-US" dirty="0"/>
          </a:p>
          <a:p>
            <a:pPr lvl="2" algn="l"/>
            <a:endParaRPr lang="en-US" dirty="0"/>
          </a:p>
        </p:txBody>
      </p:sp>
    </p:spTree>
    <p:extLst>
      <p:ext uri="{BB962C8B-B14F-4D97-AF65-F5344CB8AC3E}">
        <p14:creationId xmlns:p14="http://schemas.microsoft.com/office/powerpoint/2010/main" val="10771594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D6E6D1-84EF-8893-1312-D69A0E3B49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8204F0-E48C-1CE1-F9D2-8137731647E5}"/>
              </a:ext>
            </a:extLst>
          </p:cNvPr>
          <p:cNvSpPr>
            <a:spLocks noGrp="1"/>
          </p:cNvSpPr>
          <p:nvPr>
            <p:ph type="ctrTitle"/>
          </p:nvPr>
        </p:nvSpPr>
        <p:spPr>
          <a:xfrm>
            <a:off x="1400175" y="276224"/>
            <a:ext cx="9144000" cy="500062"/>
          </a:xfrm>
        </p:spPr>
        <p:txBody>
          <a:bodyPr>
            <a:normAutofit/>
          </a:bodyPr>
          <a:lstStyle/>
          <a:p>
            <a:r>
              <a:rPr lang="en-US" sz="1800" dirty="0">
                <a:latin typeface="Times-Roman"/>
              </a:rPr>
              <a:t>Results and Conclusions </a:t>
            </a:r>
            <a:endParaRPr lang="en-IL" dirty="0"/>
          </a:p>
        </p:txBody>
      </p:sp>
      <p:sp>
        <p:nvSpPr>
          <p:cNvPr id="3" name="Subtitle 2">
            <a:extLst>
              <a:ext uri="{FF2B5EF4-FFF2-40B4-BE49-F238E27FC236}">
                <a16:creationId xmlns:a16="http://schemas.microsoft.com/office/drawing/2014/main" id="{B93B6B13-40CC-C084-CFF2-32C74D2627D6}"/>
              </a:ext>
            </a:extLst>
          </p:cNvPr>
          <p:cNvSpPr>
            <a:spLocks noGrp="1"/>
          </p:cNvSpPr>
          <p:nvPr>
            <p:ph type="subTitle" idx="1"/>
          </p:nvPr>
        </p:nvSpPr>
        <p:spPr>
          <a:xfrm>
            <a:off x="658586" y="1278731"/>
            <a:ext cx="10353480" cy="5303045"/>
          </a:xfrm>
        </p:spPr>
        <p:txBody>
          <a:bodyPr>
            <a:normAutofit/>
          </a:bodyPr>
          <a:lstStyle/>
          <a:p>
            <a:pPr lvl="2" algn="l"/>
            <a:endParaRPr lang="en-US" dirty="0"/>
          </a:p>
          <a:p>
            <a:pPr lvl="2" algn="l"/>
            <a:endParaRPr lang="en-US" dirty="0"/>
          </a:p>
        </p:txBody>
      </p:sp>
      <p:sp>
        <p:nvSpPr>
          <p:cNvPr id="4" name="Subtitle 2">
            <a:extLst>
              <a:ext uri="{FF2B5EF4-FFF2-40B4-BE49-F238E27FC236}">
                <a16:creationId xmlns:a16="http://schemas.microsoft.com/office/drawing/2014/main" id="{99198BBA-1527-3DF6-49AD-86934BE55A61}"/>
              </a:ext>
            </a:extLst>
          </p:cNvPr>
          <p:cNvSpPr txBox="1">
            <a:spLocks/>
          </p:cNvSpPr>
          <p:nvPr/>
        </p:nvSpPr>
        <p:spPr>
          <a:xfrm>
            <a:off x="866970" y="1431130"/>
            <a:ext cx="10353480" cy="530304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2" algn="l"/>
            <a:endParaRPr lang="en-US" dirty="0"/>
          </a:p>
          <a:p>
            <a:pPr lvl="2" algn="l"/>
            <a:endParaRPr lang="en-US" dirty="0"/>
          </a:p>
          <a:p>
            <a:pPr lvl="2" algn="l"/>
            <a:endParaRPr lang="en-US" dirty="0"/>
          </a:p>
          <a:p>
            <a:pPr lvl="2" algn="l"/>
            <a:endParaRPr lang="en-US" dirty="0"/>
          </a:p>
        </p:txBody>
      </p:sp>
      <p:pic>
        <p:nvPicPr>
          <p:cNvPr id="10" name="Picture 9">
            <a:extLst>
              <a:ext uri="{FF2B5EF4-FFF2-40B4-BE49-F238E27FC236}">
                <a16:creationId xmlns:a16="http://schemas.microsoft.com/office/drawing/2014/main" id="{05193E4A-8B5D-985D-232E-F0B3B8F211C8}"/>
              </a:ext>
            </a:extLst>
          </p:cNvPr>
          <p:cNvPicPr>
            <a:picLocks noChangeAspect="1"/>
          </p:cNvPicPr>
          <p:nvPr/>
        </p:nvPicPr>
        <p:blipFill>
          <a:blip r:embed="rId2"/>
          <a:stretch>
            <a:fillRect/>
          </a:stretch>
        </p:blipFill>
        <p:spPr>
          <a:xfrm>
            <a:off x="611933" y="1920003"/>
            <a:ext cx="4257659" cy="3506867"/>
          </a:xfrm>
          <a:prstGeom prst="rect">
            <a:avLst/>
          </a:prstGeom>
        </p:spPr>
      </p:pic>
      <p:pic>
        <p:nvPicPr>
          <p:cNvPr id="8" name="Picture 7">
            <a:extLst>
              <a:ext uri="{FF2B5EF4-FFF2-40B4-BE49-F238E27FC236}">
                <a16:creationId xmlns:a16="http://schemas.microsoft.com/office/drawing/2014/main" id="{A0263E55-0632-49CB-B235-58EAF7A407B8}"/>
              </a:ext>
            </a:extLst>
          </p:cNvPr>
          <p:cNvPicPr>
            <a:picLocks noChangeAspect="1"/>
          </p:cNvPicPr>
          <p:nvPr/>
        </p:nvPicPr>
        <p:blipFill>
          <a:blip r:embed="rId3"/>
          <a:stretch>
            <a:fillRect/>
          </a:stretch>
        </p:blipFill>
        <p:spPr>
          <a:xfrm>
            <a:off x="5160094" y="1920004"/>
            <a:ext cx="6164936" cy="3506866"/>
          </a:xfrm>
          <a:prstGeom prst="rect">
            <a:avLst/>
          </a:prstGeom>
        </p:spPr>
      </p:pic>
    </p:spTree>
    <p:extLst>
      <p:ext uri="{BB962C8B-B14F-4D97-AF65-F5344CB8AC3E}">
        <p14:creationId xmlns:p14="http://schemas.microsoft.com/office/powerpoint/2010/main" val="38984937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D6E6D1-84EF-8893-1312-D69A0E3B49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8204F0-E48C-1CE1-F9D2-8137731647E5}"/>
              </a:ext>
            </a:extLst>
          </p:cNvPr>
          <p:cNvSpPr>
            <a:spLocks noGrp="1"/>
          </p:cNvSpPr>
          <p:nvPr>
            <p:ph type="ctrTitle"/>
          </p:nvPr>
        </p:nvSpPr>
        <p:spPr>
          <a:xfrm>
            <a:off x="1400175" y="276224"/>
            <a:ext cx="9144000" cy="500062"/>
          </a:xfrm>
        </p:spPr>
        <p:txBody>
          <a:bodyPr>
            <a:normAutofit/>
          </a:bodyPr>
          <a:lstStyle/>
          <a:p>
            <a:r>
              <a:rPr lang="en-US" sz="1800" dirty="0">
                <a:latin typeface="Times-Roman"/>
              </a:rPr>
              <a:t>Results and Conclusions </a:t>
            </a:r>
            <a:endParaRPr lang="en-IL" dirty="0"/>
          </a:p>
        </p:txBody>
      </p:sp>
      <mc:AlternateContent xmlns:mc="http://schemas.openxmlformats.org/markup-compatibility/2006" xmlns:a14="http://schemas.microsoft.com/office/drawing/2010/main">
        <mc:Choice Requires="a14">
          <p:sp>
            <p:nvSpPr>
              <p:cNvPr id="3" name="Subtitle 2">
                <a:extLst>
                  <a:ext uri="{FF2B5EF4-FFF2-40B4-BE49-F238E27FC236}">
                    <a16:creationId xmlns:a16="http://schemas.microsoft.com/office/drawing/2014/main" id="{B93B6B13-40CC-C084-CFF2-32C74D2627D6}"/>
                  </a:ext>
                </a:extLst>
              </p:cNvPr>
              <p:cNvSpPr>
                <a:spLocks noGrp="1"/>
              </p:cNvSpPr>
              <p:nvPr>
                <p:ph type="subTitle" idx="1"/>
              </p:nvPr>
            </p:nvSpPr>
            <p:spPr>
              <a:xfrm>
                <a:off x="658586" y="1278731"/>
                <a:ext cx="10353480" cy="5303045"/>
              </a:xfrm>
            </p:spPr>
            <p:txBody>
              <a:bodyPr>
                <a:normAutofit/>
              </a:bodyPr>
              <a:lstStyle/>
              <a:p>
                <a:pPr lvl="2" algn="l"/>
                <a:endParaRPr lang="en-US" dirty="0"/>
              </a:p>
              <a:p>
                <a:pPr marL="1200150" lvl="2" indent="-285750" algn="l">
                  <a:buFont typeface="Arial" panose="020B0604020202020204" pitchFamily="34" charset="0"/>
                  <a:buChar char="•"/>
                </a:pPr>
                <a:r>
                  <a:rPr lang="en-US" dirty="0"/>
                  <a:t>5 Sensors with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1</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𝜆</m:t>
                        </m:r>
                      </m:num>
                      <m:den>
                        <m:r>
                          <a:rPr lang="en-US" b="0" i="1" smtClean="0">
                            <a:latin typeface="Cambria Math" panose="02040503050406030204" pitchFamily="18" charset="0"/>
                          </a:rPr>
                          <m:t>2</m:t>
                        </m:r>
                      </m:den>
                    </m:f>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𝜆</m:t>
                    </m:r>
                  </m:oMath>
                </a14:m>
                <a:r>
                  <a:rPr lang="en-US" dirty="0"/>
                  <a:t> but now we assume AR coefficients are known (same values as before). SNR of signals is 10dB . Results are compared to PAST algorithm. DOA is changing with the following formula</a:t>
                </a:r>
              </a:p>
              <a:p>
                <a:pPr marL="1200150" lvl="2" indent="-285750" algn="l">
                  <a:buFont typeface="Arial" panose="020B0604020202020204" pitchFamily="34" charset="0"/>
                  <a:buChar char="•"/>
                </a:pPr>
                <a:endParaRPr lang="en-US" dirty="0"/>
              </a:p>
            </p:txBody>
          </p:sp>
        </mc:Choice>
        <mc:Fallback xmlns="">
          <p:sp>
            <p:nvSpPr>
              <p:cNvPr id="3" name="Subtitle 2">
                <a:extLst>
                  <a:ext uri="{FF2B5EF4-FFF2-40B4-BE49-F238E27FC236}">
                    <a16:creationId xmlns:a16="http://schemas.microsoft.com/office/drawing/2014/main" id="{B93B6B13-40CC-C084-CFF2-32C74D2627D6}"/>
                  </a:ext>
                </a:extLst>
              </p:cNvPr>
              <p:cNvSpPr>
                <a:spLocks noGrp="1" noRot="1" noChangeAspect="1" noMove="1" noResize="1" noEditPoints="1" noAdjustHandles="1" noChangeArrowheads="1" noChangeShapeType="1" noTextEdit="1"/>
              </p:cNvSpPr>
              <p:nvPr>
                <p:ph type="subTitle" idx="1"/>
              </p:nvPr>
            </p:nvSpPr>
            <p:spPr>
              <a:xfrm>
                <a:off x="658586" y="1278731"/>
                <a:ext cx="10353480" cy="5303045"/>
              </a:xfrm>
              <a:blipFill>
                <a:blip r:embed="rId2"/>
                <a:stretch>
                  <a:fillRect/>
                </a:stretch>
              </a:blipFill>
            </p:spPr>
            <p:txBody>
              <a:bodyPr/>
              <a:lstStyle/>
              <a:p>
                <a:r>
                  <a:rPr lang="en-IL">
                    <a:noFill/>
                  </a:rPr>
                  <a:t> </a:t>
                </a:r>
              </a:p>
            </p:txBody>
          </p:sp>
        </mc:Fallback>
      </mc:AlternateContent>
      <p:sp>
        <p:nvSpPr>
          <p:cNvPr id="4" name="Subtitle 2">
            <a:extLst>
              <a:ext uri="{FF2B5EF4-FFF2-40B4-BE49-F238E27FC236}">
                <a16:creationId xmlns:a16="http://schemas.microsoft.com/office/drawing/2014/main" id="{99198BBA-1527-3DF6-49AD-86934BE55A61}"/>
              </a:ext>
            </a:extLst>
          </p:cNvPr>
          <p:cNvSpPr txBox="1">
            <a:spLocks/>
          </p:cNvSpPr>
          <p:nvPr/>
        </p:nvSpPr>
        <p:spPr>
          <a:xfrm>
            <a:off x="866970" y="1431130"/>
            <a:ext cx="10353480" cy="530304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2" algn="l"/>
            <a:endParaRPr lang="en-US" dirty="0"/>
          </a:p>
          <a:p>
            <a:pPr lvl="2" algn="l"/>
            <a:endParaRPr lang="en-US" dirty="0"/>
          </a:p>
          <a:p>
            <a:pPr lvl="2" algn="l"/>
            <a:endParaRPr lang="en-US" dirty="0"/>
          </a:p>
          <a:p>
            <a:pPr lvl="2" algn="l"/>
            <a:endParaRPr lang="en-US" dirty="0"/>
          </a:p>
        </p:txBody>
      </p:sp>
      <p:pic>
        <p:nvPicPr>
          <p:cNvPr id="6" name="Picture 5">
            <a:extLst>
              <a:ext uri="{FF2B5EF4-FFF2-40B4-BE49-F238E27FC236}">
                <a16:creationId xmlns:a16="http://schemas.microsoft.com/office/drawing/2014/main" id="{2E1EC828-87F1-E1B8-3B45-C1151A844828}"/>
              </a:ext>
            </a:extLst>
          </p:cNvPr>
          <p:cNvPicPr>
            <a:picLocks noChangeAspect="1"/>
          </p:cNvPicPr>
          <p:nvPr/>
        </p:nvPicPr>
        <p:blipFill>
          <a:blip r:embed="rId3"/>
          <a:stretch>
            <a:fillRect/>
          </a:stretch>
        </p:blipFill>
        <p:spPr>
          <a:xfrm>
            <a:off x="3767425" y="3261742"/>
            <a:ext cx="4135802" cy="1134114"/>
          </a:xfrm>
          <a:prstGeom prst="rect">
            <a:avLst/>
          </a:prstGeom>
        </p:spPr>
      </p:pic>
    </p:spTree>
    <p:extLst>
      <p:ext uri="{BB962C8B-B14F-4D97-AF65-F5344CB8AC3E}">
        <p14:creationId xmlns:p14="http://schemas.microsoft.com/office/powerpoint/2010/main" val="25390588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D6E6D1-84EF-8893-1312-D69A0E3B49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8204F0-E48C-1CE1-F9D2-8137731647E5}"/>
              </a:ext>
            </a:extLst>
          </p:cNvPr>
          <p:cNvSpPr>
            <a:spLocks noGrp="1"/>
          </p:cNvSpPr>
          <p:nvPr>
            <p:ph type="ctrTitle"/>
          </p:nvPr>
        </p:nvSpPr>
        <p:spPr>
          <a:xfrm>
            <a:off x="1400175" y="276224"/>
            <a:ext cx="9144000" cy="500062"/>
          </a:xfrm>
        </p:spPr>
        <p:txBody>
          <a:bodyPr>
            <a:normAutofit/>
          </a:bodyPr>
          <a:lstStyle/>
          <a:p>
            <a:r>
              <a:rPr lang="en-US" sz="1800" dirty="0">
                <a:latin typeface="Times-Roman"/>
              </a:rPr>
              <a:t>Results and Conclusions </a:t>
            </a:r>
            <a:endParaRPr lang="en-IL" dirty="0"/>
          </a:p>
        </p:txBody>
      </p:sp>
      <p:sp>
        <p:nvSpPr>
          <p:cNvPr id="3" name="Subtitle 2">
            <a:extLst>
              <a:ext uri="{FF2B5EF4-FFF2-40B4-BE49-F238E27FC236}">
                <a16:creationId xmlns:a16="http://schemas.microsoft.com/office/drawing/2014/main" id="{B93B6B13-40CC-C084-CFF2-32C74D2627D6}"/>
              </a:ext>
            </a:extLst>
          </p:cNvPr>
          <p:cNvSpPr>
            <a:spLocks noGrp="1"/>
          </p:cNvSpPr>
          <p:nvPr>
            <p:ph type="subTitle" idx="1"/>
          </p:nvPr>
        </p:nvSpPr>
        <p:spPr>
          <a:xfrm>
            <a:off x="658586" y="1278731"/>
            <a:ext cx="10353480" cy="5303045"/>
          </a:xfrm>
        </p:spPr>
        <p:txBody>
          <a:bodyPr>
            <a:normAutofit/>
          </a:bodyPr>
          <a:lstStyle/>
          <a:p>
            <a:pPr lvl="2" algn="l"/>
            <a:endParaRPr lang="en-US" dirty="0"/>
          </a:p>
          <a:p>
            <a:pPr lvl="2" algn="l"/>
            <a:endParaRPr lang="en-US" dirty="0"/>
          </a:p>
        </p:txBody>
      </p:sp>
      <p:sp>
        <p:nvSpPr>
          <p:cNvPr id="4" name="Subtitle 2">
            <a:extLst>
              <a:ext uri="{FF2B5EF4-FFF2-40B4-BE49-F238E27FC236}">
                <a16:creationId xmlns:a16="http://schemas.microsoft.com/office/drawing/2014/main" id="{99198BBA-1527-3DF6-49AD-86934BE55A61}"/>
              </a:ext>
            </a:extLst>
          </p:cNvPr>
          <p:cNvSpPr txBox="1">
            <a:spLocks/>
          </p:cNvSpPr>
          <p:nvPr/>
        </p:nvSpPr>
        <p:spPr>
          <a:xfrm>
            <a:off x="866970" y="1431130"/>
            <a:ext cx="10353480" cy="530304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2" algn="l"/>
            <a:endParaRPr lang="en-US" dirty="0"/>
          </a:p>
          <a:p>
            <a:pPr lvl="2" algn="l"/>
            <a:endParaRPr lang="en-US" dirty="0"/>
          </a:p>
          <a:p>
            <a:pPr lvl="2" algn="l"/>
            <a:endParaRPr lang="en-US" dirty="0"/>
          </a:p>
          <a:p>
            <a:pPr lvl="2" algn="l"/>
            <a:endParaRPr lang="en-US" dirty="0"/>
          </a:p>
        </p:txBody>
      </p:sp>
      <p:pic>
        <p:nvPicPr>
          <p:cNvPr id="6" name="Picture 5">
            <a:extLst>
              <a:ext uri="{FF2B5EF4-FFF2-40B4-BE49-F238E27FC236}">
                <a16:creationId xmlns:a16="http://schemas.microsoft.com/office/drawing/2014/main" id="{FF491D6B-17BF-A057-7A02-811C2B5F8B75}"/>
              </a:ext>
            </a:extLst>
          </p:cNvPr>
          <p:cNvPicPr>
            <a:picLocks noChangeAspect="1"/>
          </p:cNvPicPr>
          <p:nvPr/>
        </p:nvPicPr>
        <p:blipFill>
          <a:blip r:embed="rId2"/>
          <a:stretch>
            <a:fillRect/>
          </a:stretch>
        </p:blipFill>
        <p:spPr>
          <a:xfrm>
            <a:off x="1398057" y="1126332"/>
            <a:ext cx="8400058" cy="4938566"/>
          </a:xfrm>
          <a:prstGeom prst="rect">
            <a:avLst/>
          </a:prstGeom>
        </p:spPr>
      </p:pic>
    </p:spTree>
    <p:extLst>
      <p:ext uri="{BB962C8B-B14F-4D97-AF65-F5344CB8AC3E}">
        <p14:creationId xmlns:p14="http://schemas.microsoft.com/office/powerpoint/2010/main" val="8368240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D6E6D1-84EF-8893-1312-D69A0E3B49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8204F0-E48C-1CE1-F9D2-8137731647E5}"/>
              </a:ext>
            </a:extLst>
          </p:cNvPr>
          <p:cNvSpPr>
            <a:spLocks noGrp="1"/>
          </p:cNvSpPr>
          <p:nvPr>
            <p:ph type="ctrTitle"/>
          </p:nvPr>
        </p:nvSpPr>
        <p:spPr>
          <a:xfrm>
            <a:off x="1400175" y="276224"/>
            <a:ext cx="9144000" cy="500062"/>
          </a:xfrm>
        </p:spPr>
        <p:txBody>
          <a:bodyPr>
            <a:normAutofit/>
          </a:bodyPr>
          <a:lstStyle/>
          <a:p>
            <a:r>
              <a:rPr lang="en-US" sz="1800" dirty="0">
                <a:latin typeface="Times-Roman"/>
              </a:rPr>
              <a:t>Results and Conclusions </a:t>
            </a:r>
            <a:endParaRPr lang="en-IL" dirty="0"/>
          </a:p>
        </p:txBody>
      </p:sp>
      <p:sp>
        <p:nvSpPr>
          <p:cNvPr id="3" name="Subtitle 2">
            <a:extLst>
              <a:ext uri="{FF2B5EF4-FFF2-40B4-BE49-F238E27FC236}">
                <a16:creationId xmlns:a16="http://schemas.microsoft.com/office/drawing/2014/main" id="{B93B6B13-40CC-C084-CFF2-32C74D2627D6}"/>
              </a:ext>
            </a:extLst>
          </p:cNvPr>
          <p:cNvSpPr>
            <a:spLocks noGrp="1"/>
          </p:cNvSpPr>
          <p:nvPr>
            <p:ph type="subTitle" idx="1"/>
          </p:nvPr>
        </p:nvSpPr>
        <p:spPr>
          <a:xfrm>
            <a:off x="658586" y="1278731"/>
            <a:ext cx="10353480" cy="5303045"/>
          </a:xfrm>
        </p:spPr>
        <p:txBody>
          <a:bodyPr>
            <a:normAutofit/>
          </a:bodyPr>
          <a:lstStyle/>
          <a:p>
            <a:pPr lvl="2" algn="l"/>
            <a:endParaRPr lang="en-US" dirty="0"/>
          </a:p>
          <a:p>
            <a:pPr lvl="2" algn="l"/>
            <a:endParaRPr lang="en-US" dirty="0"/>
          </a:p>
        </p:txBody>
      </p:sp>
      <p:sp>
        <p:nvSpPr>
          <p:cNvPr id="4" name="Subtitle 2">
            <a:extLst>
              <a:ext uri="{FF2B5EF4-FFF2-40B4-BE49-F238E27FC236}">
                <a16:creationId xmlns:a16="http://schemas.microsoft.com/office/drawing/2014/main" id="{99198BBA-1527-3DF6-49AD-86934BE55A61}"/>
              </a:ext>
            </a:extLst>
          </p:cNvPr>
          <p:cNvSpPr txBox="1">
            <a:spLocks/>
          </p:cNvSpPr>
          <p:nvPr/>
        </p:nvSpPr>
        <p:spPr>
          <a:xfrm>
            <a:off x="866970" y="1431130"/>
            <a:ext cx="10353480" cy="530304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2" algn="l"/>
            <a:endParaRPr lang="en-US" dirty="0"/>
          </a:p>
          <a:p>
            <a:pPr lvl="2" algn="l"/>
            <a:endParaRPr lang="en-US" dirty="0"/>
          </a:p>
          <a:p>
            <a:pPr lvl="2" algn="l"/>
            <a:endParaRPr lang="en-US" dirty="0"/>
          </a:p>
          <a:p>
            <a:pPr lvl="2" algn="l"/>
            <a:endParaRPr lang="en-US" dirty="0"/>
          </a:p>
        </p:txBody>
      </p:sp>
      <p:pic>
        <p:nvPicPr>
          <p:cNvPr id="7" name="Picture 6">
            <a:extLst>
              <a:ext uri="{FF2B5EF4-FFF2-40B4-BE49-F238E27FC236}">
                <a16:creationId xmlns:a16="http://schemas.microsoft.com/office/drawing/2014/main" id="{4DA9733D-8CEE-3258-CF80-885A414ACFCE}"/>
              </a:ext>
            </a:extLst>
          </p:cNvPr>
          <p:cNvPicPr>
            <a:picLocks noChangeAspect="1"/>
          </p:cNvPicPr>
          <p:nvPr/>
        </p:nvPicPr>
        <p:blipFill>
          <a:blip r:embed="rId2"/>
          <a:stretch>
            <a:fillRect/>
          </a:stretch>
        </p:blipFill>
        <p:spPr>
          <a:xfrm>
            <a:off x="1400175" y="1278731"/>
            <a:ext cx="9050584" cy="5101116"/>
          </a:xfrm>
          <a:prstGeom prst="rect">
            <a:avLst/>
          </a:prstGeom>
        </p:spPr>
      </p:pic>
    </p:spTree>
    <p:extLst>
      <p:ext uri="{BB962C8B-B14F-4D97-AF65-F5344CB8AC3E}">
        <p14:creationId xmlns:p14="http://schemas.microsoft.com/office/powerpoint/2010/main" val="23475780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D6E6D1-84EF-8893-1312-D69A0E3B49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8204F0-E48C-1CE1-F9D2-8137731647E5}"/>
              </a:ext>
            </a:extLst>
          </p:cNvPr>
          <p:cNvSpPr>
            <a:spLocks noGrp="1"/>
          </p:cNvSpPr>
          <p:nvPr>
            <p:ph type="ctrTitle"/>
          </p:nvPr>
        </p:nvSpPr>
        <p:spPr>
          <a:xfrm>
            <a:off x="1400175" y="276224"/>
            <a:ext cx="9144000" cy="500062"/>
          </a:xfrm>
        </p:spPr>
        <p:txBody>
          <a:bodyPr>
            <a:normAutofit/>
          </a:bodyPr>
          <a:lstStyle/>
          <a:p>
            <a:r>
              <a:rPr lang="en-US" sz="1800" dirty="0">
                <a:latin typeface="Times-Roman"/>
              </a:rPr>
              <a:t>Results and Conclusions </a:t>
            </a:r>
            <a:endParaRPr lang="en-IL" dirty="0"/>
          </a:p>
        </p:txBody>
      </p:sp>
      <mc:AlternateContent xmlns:mc="http://schemas.openxmlformats.org/markup-compatibility/2006">
        <mc:Choice xmlns:a14="http://schemas.microsoft.com/office/drawing/2010/main" Requires="a14">
          <p:sp>
            <p:nvSpPr>
              <p:cNvPr id="3" name="Subtitle 2">
                <a:extLst>
                  <a:ext uri="{FF2B5EF4-FFF2-40B4-BE49-F238E27FC236}">
                    <a16:creationId xmlns:a16="http://schemas.microsoft.com/office/drawing/2014/main" id="{B93B6B13-40CC-C084-CFF2-32C74D2627D6}"/>
                  </a:ext>
                </a:extLst>
              </p:cNvPr>
              <p:cNvSpPr>
                <a:spLocks noGrp="1"/>
              </p:cNvSpPr>
              <p:nvPr>
                <p:ph type="subTitle" idx="1"/>
              </p:nvPr>
            </p:nvSpPr>
            <p:spPr>
              <a:xfrm>
                <a:off x="658586" y="1278731"/>
                <a:ext cx="10353480" cy="5303045"/>
              </a:xfrm>
            </p:spPr>
            <p:txBody>
              <a:bodyPr>
                <a:normAutofit/>
              </a:bodyPr>
              <a:lstStyle/>
              <a:p>
                <a:pPr marL="1200150" lvl="2" indent="-285750" algn="l">
                  <a:buFont typeface="Arial" panose="020B0604020202020204" pitchFamily="34" charset="0"/>
                  <a:buChar char="•"/>
                </a:pPr>
                <a:r>
                  <a:rPr lang="en-US" dirty="0"/>
                  <a:t>Advantages </a:t>
                </a:r>
              </a:p>
              <a:p>
                <a:pPr marL="1657350" lvl="3" indent="-285750" algn="l">
                  <a:buFont typeface="Arial" panose="020B0604020202020204" pitchFamily="34" charset="0"/>
                  <a:buChar char="•"/>
                </a:pPr>
                <a:r>
                  <a:rPr lang="en-US" dirty="0"/>
                  <a:t>Improved performance over PAST algorithm</a:t>
                </a:r>
              </a:p>
              <a:p>
                <a:pPr marL="1657350" lvl="3" indent="-285750" algn="l">
                  <a:buFont typeface="Arial" panose="020B0604020202020204" pitchFamily="34" charset="0"/>
                  <a:buChar char="•"/>
                </a:pPr>
                <a:r>
                  <a:rPr lang="en-US" dirty="0"/>
                  <a:t>Performance improved with N</a:t>
                </a:r>
              </a:p>
              <a:p>
                <a:pPr marL="1657350" lvl="3" indent="-285750" algn="l">
                  <a:buFont typeface="Arial" panose="020B0604020202020204" pitchFamily="34" charset="0"/>
                  <a:buChar char="•"/>
                </a:pPr>
                <a:r>
                  <a:rPr lang="en-US" dirty="0"/>
                  <a:t>Better DOA resolution compared to PAST </a:t>
                </a:r>
              </a:p>
              <a:p>
                <a:pPr marL="1657350" lvl="3" indent="-285750" algn="l">
                  <a:buFont typeface="Arial" panose="020B0604020202020204" pitchFamily="34" charset="0"/>
                  <a:buChar char="•"/>
                </a:pPr>
                <a:r>
                  <a:rPr lang="en-US" dirty="0"/>
                  <a:t>Better at tracking fast moving target compared to PAST </a:t>
                </a:r>
              </a:p>
              <a:p>
                <a:pPr marL="1657350" lvl="3" indent="-285750" algn="l">
                  <a:buFont typeface="Arial" panose="020B0604020202020204" pitchFamily="34" charset="0"/>
                  <a:buChar char="•"/>
                </a:pPr>
                <a:r>
                  <a:rPr lang="en-US" dirty="0"/>
                  <a:t>Robust to initial guess of the DOA values</a:t>
                </a:r>
              </a:p>
              <a:p>
                <a:pPr marL="1200150" lvl="2" indent="-285750" algn="l">
                  <a:buFont typeface="Arial" panose="020B0604020202020204" pitchFamily="34" charset="0"/>
                  <a:buChar char="•"/>
                </a:pPr>
                <a:endParaRPr lang="en-US" dirty="0"/>
              </a:p>
              <a:p>
                <a:pPr marL="1200150" lvl="2" indent="-285750" algn="l">
                  <a:buFont typeface="Arial" panose="020B0604020202020204" pitchFamily="34" charset="0"/>
                  <a:buChar char="•"/>
                </a:pPr>
                <a:r>
                  <a:rPr lang="en-US" dirty="0"/>
                  <a:t>Possible Disadvantages </a:t>
                </a:r>
              </a:p>
              <a:p>
                <a:pPr marL="1657350" lvl="3" indent="-285750" algn="l">
                  <a:buFont typeface="Arial" panose="020B0604020202020204" pitchFamily="34" charset="0"/>
                  <a:buChar char="•"/>
                </a:pPr>
                <a:r>
                  <a:rPr lang="en-US" dirty="0"/>
                  <a:t>Assumes AR model , need to assume K of each source and number of sources</a:t>
                </a:r>
              </a:p>
              <a:p>
                <a:pPr marL="1657350" lvl="3" indent="-285750" algn="l">
                  <a:buFont typeface="Arial" panose="020B0604020202020204" pitchFamily="34" charset="0"/>
                  <a:buChar char="•"/>
                </a:pPr>
                <a:r>
                  <a:rPr lang="en-US" dirty="0"/>
                  <a:t>Usage of KF requires a linear model </a:t>
                </a:r>
              </a:p>
              <a:p>
                <a:pPr marL="1200150" lvl="2" indent="-285750" algn="l">
                  <a:buFont typeface="Arial" panose="020B0604020202020204" pitchFamily="34" charset="0"/>
                  <a:buChar char="•"/>
                </a:pPr>
                <a:endParaRPr lang="en-US" dirty="0"/>
              </a:p>
              <a:p>
                <a:pPr marL="1200150" lvl="2" indent="-285750" algn="l">
                  <a:buFont typeface="Arial" panose="020B0604020202020204" pitchFamily="34" charset="0"/>
                  <a:buChar char="•"/>
                </a:pPr>
                <a:endParaRPr lang="en-US" dirty="0"/>
              </a:p>
              <a:p>
                <a:pPr marL="1200150" lvl="2" indent="-285750" algn="l">
                  <a:buFont typeface="Arial" panose="020B0604020202020204" pitchFamily="34" charset="0"/>
                  <a:buChar char="•"/>
                </a:pPr>
                <a:r>
                  <a:rPr lang="en-US" dirty="0"/>
                  <a:t>Possible Extension</a:t>
                </a:r>
              </a:p>
              <a:p>
                <a:pPr marL="1657350" lvl="3" indent="-285750" algn="l">
                  <a:buFont typeface="Arial" panose="020B0604020202020204" pitchFamily="34" charset="0"/>
                  <a:buChar char="•"/>
                </a:pPr>
                <a:r>
                  <a:rPr lang="en-US" dirty="0"/>
                  <a:t>Non-linear dynamics (Use EKF, Particle filters, etc..)</a:t>
                </a:r>
              </a:p>
              <a:p>
                <a:pPr marL="1657350" lvl="3" indent="-285750" algn="l">
                  <a:buFont typeface="Arial" panose="020B0604020202020204" pitchFamily="34" charset="0"/>
                  <a:buChar char="•"/>
                </a:pPr>
                <a:r>
                  <a:rPr lang="en-US" dirty="0"/>
                  <a:t>Only Second order AR processes were presented, it is interesting to see how it scales with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𝑘</m:t>
                        </m:r>
                      </m:sub>
                    </m:sSub>
                  </m:oMath>
                </a14:m>
                <a:endParaRPr lang="en-US" dirty="0"/>
              </a:p>
            </p:txBody>
          </p:sp>
        </mc:Choice>
        <mc:Fallback>
          <p:sp>
            <p:nvSpPr>
              <p:cNvPr id="3" name="Subtitle 2">
                <a:extLst>
                  <a:ext uri="{FF2B5EF4-FFF2-40B4-BE49-F238E27FC236}">
                    <a16:creationId xmlns:a16="http://schemas.microsoft.com/office/drawing/2014/main" id="{B93B6B13-40CC-C084-CFF2-32C74D2627D6}"/>
                  </a:ext>
                </a:extLst>
              </p:cNvPr>
              <p:cNvSpPr>
                <a:spLocks noGrp="1" noRot="1" noChangeAspect="1" noMove="1" noResize="1" noEditPoints="1" noAdjustHandles="1" noChangeArrowheads="1" noChangeShapeType="1" noTextEdit="1"/>
              </p:cNvSpPr>
              <p:nvPr>
                <p:ph type="subTitle" idx="1"/>
              </p:nvPr>
            </p:nvSpPr>
            <p:spPr>
              <a:xfrm>
                <a:off x="658586" y="1278731"/>
                <a:ext cx="10353480" cy="5303045"/>
              </a:xfrm>
              <a:blipFill>
                <a:blip r:embed="rId2"/>
                <a:stretch>
                  <a:fillRect t="-1149"/>
                </a:stretch>
              </a:blipFill>
            </p:spPr>
            <p:txBody>
              <a:bodyPr/>
              <a:lstStyle/>
              <a:p>
                <a:r>
                  <a:rPr lang="en-IL">
                    <a:noFill/>
                  </a:rPr>
                  <a:t> </a:t>
                </a:r>
              </a:p>
            </p:txBody>
          </p:sp>
        </mc:Fallback>
      </mc:AlternateContent>
      <p:sp>
        <p:nvSpPr>
          <p:cNvPr id="4" name="Subtitle 2">
            <a:extLst>
              <a:ext uri="{FF2B5EF4-FFF2-40B4-BE49-F238E27FC236}">
                <a16:creationId xmlns:a16="http://schemas.microsoft.com/office/drawing/2014/main" id="{99198BBA-1527-3DF6-49AD-86934BE55A61}"/>
              </a:ext>
            </a:extLst>
          </p:cNvPr>
          <p:cNvSpPr txBox="1">
            <a:spLocks/>
          </p:cNvSpPr>
          <p:nvPr/>
        </p:nvSpPr>
        <p:spPr>
          <a:xfrm>
            <a:off x="866970" y="1431130"/>
            <a:ext cx="10353480" cy="530304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2" algn="l"/>
            <a:endParaRPr lang="en-US" dirty="0"/>
          </a:p>
          <a:p>
            <a:pPr lvl="2" algn="l"/>
            <a:endParaRPr lang="en-US" dirty="0"/>
          </a:p>
          <a:p>
            <a:pPr lvl="2" algn="l"/>
            <a:endParaRPr lang="en-US" dirty="0"/>
          </a:p>
          <a:p>
            <a:pPr lvl="2" algn="l"/>
            <a:endParaRPr lang="en-US" dirty="0"/>
          </a:p>
          <a:p>
            <a:pPr lvl="2" algn="l"/>
            <a:endParaRPr lang="en-US" dirty="0"/>
          </a:p>
        </p:txBody>
      </p:sp>
    </p:spTree>
    <p:extLst>
      <p:ext uri="{BB962C8B-B14F-4D97-AF65-F5344CB8AC3E}">
        <p14:creationId xmlns:p14="http://schemas.microsoft.com/office/powerpoint/2010/main" val="24334216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C5ADD-A1F5-7915-24C3-FBC2A9E4DF6B}"/>
              </a:ext>
            </a:extLst>
          </p:cNvPr>
          <p:cNvSpPr>
            <a:spLocks noGrp="1"/>
          </p:cNvSpPr>
          <p:nvPr>
            <p:ph type="title"/>
          </p:nvPr>
        </p:nvSpPr>
        <p:spPr>
          <a:xfrm>
            <a:off x="838200" y="2630478"/>
            <a:ext cx="10515600" cy="1325563"/>
          </a:xfrm>
        </p:spPr>
        <p:txBody>
          <a:bodyPr/>
          <a:lstStyle/>
          <a:p>
            <a:pPr algn="ctr"/>
            <a:r>
              <a:rPr lang="en-US" dirty="0"/>
              <a:t>Questions?</a:t>
            </a:r>
            <a:endParaRPr lang="en-IL" dirty="0"/>
          </a:p>
        </p:txBody>
      </p:sp>
    </p:spTree>
    <p:extLst>
      <p:ext uri="{BB962C8B-B14F-4D97-AF65-F5344CB8AC3E}">
        <p14:creationId xmlns:p14="http://schemas.microsoft.com/office/powerpoint/2010/main" val="15172303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C5ADD-A1F5-7915-24C3-FBC2A9E4DF6B}"/>
              </a:ext>
            </a:extLst>
          </p:cNvPr>
          <p:cNvSpPr>
            <a:spLocks noGrp="1"/>
          </p:cNvSpPr>
          <p:nvPr>
            <p:ph type="title"/>
          </p:nvPr>
        </p:nvSpPr>
        <p:spPr>
          <a:xfrm>
            <a:off x="838200" y="2630478"/>
            <a:ext cx="10515600" cy="1325563"/>
          </a:xfrm>
        </p:spPr>
        <p:txBody>
          <a:bodyPr/>
          <a:lstStyle/>
          <a:p>
            <a:pPr algn="ctr"/>
            <a:r>
              <a:rPr lang="en-US" dirty="0"/>
              <a:t>Thank You!</a:t>
            </a:r>
            <a:endParaRPr lang="en-IL" dirty="0"/>
          </a:p>
        </p:txBody>
      </p:sp>
    </p:spTree>
    <p:extLst>
      <p:ext uri="{BB962C8B-B14F-4D97-AF65-F5344CB8AC3E}">
        <p14:creationId xmlns:p14="http://schemas.microsoft.com/office/powerpoint/2010/main" val="151015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4F7C42-F05D-5ED6-633A-CE21C312A2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B82287-FE86-1A43-BD9B-ACF08C7EB855}"/>
              </a:ext>
            </a:extLst>
          </p:cNvPr>
          <p:cNvSpPr>
            <a:spLocks noGrp="1"/>
          </p:cNvSpPr>
          <p:nvPr>
            <p:ph type="ctrTitle"/>
          </p:nvPr>
        </p:nvSpPr>
        <p:spPr>
          <a:xfrm>
            <a:off x="1524000" y="603282"/>
            <a:ext cx="9144000" cy="996918"/>
          </a:xfrm>
        </p:spPr>
        <p:txBody>
          <a:bodyPr>
            <a:normAutofit/>
          </a:bodyPr>
          <a:lstStyle/>
          <a:p>
            <a:r>
              <a:rPr lang="en-US" sz="2000" dirty="0">
                <a:latin typeface="+mn-lt"/>
                <a:ea typeface="+mn-ea"/>
                <a:cs typeface="+mn-cs"/>
              </a:rPr>
              <a:t>Introduction </a:t>
            </a:r>
            <a:br>
              <a:rPr lang="en-US" sz="2000" dirty="0">
                <a:latin typeface="+mn-lt"/>
                <a:ea typeface="+mn-ea"/>
                <a:cs typeface="+mn-cs"/>
              </a:rPr>
            </a:br>
            <a:br>
              <a:rPr lang="en-US" sz="2000" dirty="0">
                <a:latin typeface="+mn-lt"/>
                <a:ea typeface="+mn-ea"/>
                <a:cs typeface="+mn-cs"/>
              </a:rPr>
            </a:br>
            <a:r>
              <a:rPr lang="en-US" sz="1400" dirty="0">
                <a:latin typeface="+mn-lt"/>
                <a:ea typeface="+mn-ea"/>
                <a:cs typeface="+mn-cs"/>
              </a:rPr>
              <a:t>The Problem</a:t>
            </a:r>
            <a:endParaRPr lang="en-IL" sz="2000" dirty="0">
              <a:latin typeface="+mn-lt"/>
              <a:ea typeface="+mn-ea"/>
              <a:cs typeface="+mn-cs"/>
            </a:endParaRPr>
          </a:p>
        </p:txBody>
      </p:sp>
      <p:sp>
        <p:nvSpPr>
          <p:cNvPr id="3" name="Subtitle 2">
            <a:extLst>
              <a:ext uri="{FF2B5EF4-FFF2-40B4-BE49-F238E27FC236}">
                <a16:creationId xmlns:a16="http://schemas.microsoft.com/office/drawing/2014/main" id="{DFFF34BE-AB74-814C-91D5-F6948567717B}"/>
              </a:ext>
            </a:extLst>
          </p:cNvPr>
          <p:cNvSpPr>
            <a:spLocks noGrp="1"/>
          </p:cNvSpPr>
          <p:nvPr>
            <p:ph type="subTitle" idx="1"/>
          </p:nvPr>
        </p:nvSpPr>
        <p:spPr>
          <a:xfrm>
            <a:off x="459338" y="1922529"/>
            <a:ext cx="10924981" cy="4437936"/>
          </a:xfrm>
        </p:spPr>
        <p:txBody>
          <a:bodyPr>
            <a:normAutofit/>
          </a:bodyPr>
          <a:lstStyle/>
          <a:p>
            <a:pPr marL="171450" indent="-171450" algn="l">
              <a:buFont typeface="Arial" panose="020B0604020202020204" pitchFamily="34" charset="0"/>
              <a:buChar char="•"/>
            </a:pPr>
            <a:r>
              <a:rPr lang="en-US" sz="2000" dirty="0"/>
              <a:t>We wish to accurately estimate Direction Of Arrival (DOA) of signals and track it as they move in space (The target signals are dynamic). </a:t>
            </a:r>
          </a:p>
          <a:p>
            <a:pPr marL="171450" indent="-171450" algn="l">
              <a:buFont typeface="Arial" panose="020B0604020202020204" pitchFamily="34" charset="0"/>
              <a:buChar char="•"/>
            </a:pPr>
            <a:r>
              <a:rPr lang="en-US" sz="2000" dirty="0"/>
              <a:t>Why ? </a:t>
            </a:r>
          </a:p>
          <a:p>
            <a:pPr marL="628650" lvl="1" indent="-171450" algn="l">
              <a:buFont typeface="Arial" panose="020B0604020202020204" pitchFamily="34" charset="0"/>
              <a:buChar char="•"/>
            </a:pPr>
            <a:r>
              <a:rPr lang="en-US" dirty="0"/>
              <a:t>Communications </a:t>
            </a:r>
          </a:p>
          <a:p>
            <a:pPr marL="628650" lvl="1" indent="-171450" algn="l">
              <a:buFont typeface="Arial" panose="020B0604020202020204" pitchFamily="34" charset="0"/>
              <a:buChar char="•"/>
            </a:pPr>
            <a:r>
              <a:rPr lang="en-US" dirty="0"/>
              <a:t>Air-Traffic control</a:t>
            </a:r>
          </a:p>
          <a:p>
            <a:pPr marL="628650" lvl="1" indent="-171450" algn="l">
              <a:buFont typeface="Arial" panose="020B0604020202020204" pitchFamily="34" charset="0"/>
              <a:buChar char="•"/>
            </a:pPr>
            <a:r>
              <a:rPr lang="en-US" dirty="0"/>
              <a:t>Speaker tracking in smart-home applications</a:t>
            </a:r>
          </a:p>
          <a:p>
            <a:pPr marL="628650" lvl="1" indent="-171450" algn="l">
              <a:buFont typeface="Arial" panose="020B0604020202020204" pitchFamily="34" charset="0"/>
              <a:buChar char="•"/>
            </a:pPr>
            <a:r>
              <a:rPr lang="en-US" dirty="0"/>
              <a:t>Electronic-reconnaissance </a:t>
            </a:r>
          </a:p>
          <a:p>
            <a:pPr lvl="1" algn="l"/>
            <a:endParaRPr lang="en-US" dirty="0"/>
          </a:p>
          <a:p>
            <a:pPr marL="171450" indent="-171450" algn="l">
              <a:buFont typeface="Arial" panose="020B0604020202020204" pitchFamily="34" charset="0"/>
              <a:buChar char="•"/>
            </a:pPr>
            <a:r>
              <a:rPr lang="en-US" sz="2000" dirty="0"/>
              <a:t>We want to achieve good results with low computational costs real-time/online application</a:t>
            </a:r>
            <a:endParaRPr lang="en-US" sz="1100" dirty="0"/>
          </a:p>
        </p:txBody>
      </p:sp>
    </p:spTree>
    <p:extLst>
      <p:ext uri="{BB962C8B-B14F-4D97-AF65-F5344CB8AC3E}">
        <p14:creationId xmlns:p14="http://schemas.microsoft.com/office/powerpoint/2010/main" val="1799350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431F3D-04BF-EB5E-E477-1335924063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3B702E-6929-ADB9-F17C-470144D70750}"/>
              </a:ext>
            </a:extLst>
          </p:cNvPr>
          <p:cNvSpPr>
            <a:spLocks noGrp="1"/>
          </p:cNvSpPr>
          <p:nvPr>
            <p:ph type="ctrTitle"/>
          </p:nvPr>
        </p:nvSpPr>
        <p:spPr>
          <a:xfrm>
            <a:off x="1524000" y="603282"/>
            <a:ext cx="9144000" cy="996918"/>
          </a:xfrm>
        </p:spPr>
        <p:txBody>
          <a:bodyPr>
            <a:normAutofit/>
          </a:bodyPr>
          <a:lstStyle/>
          <a:p>
            <a:r>
              <a:rPr lang="en-US" sz="1800" b="0" i="0" u="none" strike="noStrike" baseline="0" dirty="0">
                <a:latin typeface="Times-Roman"/>
              </a:rPr>
              <a:t>Introduction </a:t>
            </a:r>
            <a:br>
              <a:rPr lang="en-US" sz="1800" b="0" i="0" u="none" strike="noStrike" baseline="0" dirty="0">
                <a:latin typeface="Times-Roman"/>
              </a:rPr>
            </a:br>
            <a:br>
              <a:rPr lang="en-US" sz="1800" b="0" i="0" u="none" strike="noStrike" baseline="0" dirty="0">
                <a:latin typeface="Times-Roman"/>
              </a:rPr>
            </a:br>
            <a:r>
              <a:rPr lang="en-US" sz="1200" b="0" i="0" u="none" strike="noStrike" baseline="0" dirty="0">
                <a:latin typeface="Times-Roman"/>
              </a:rPr>
              <a:t>Existing Solutions</a:t>
            </a:r>
            <a:endParaRPr lang="en-IL" dirty="0"/>
          </a:p>
        </p:txBody>
      </p:sp>
      <mc:AlternateContent xmlns:mc="http://schemas.openxmlformats.org/markup-compatibility/2006" xmlns:a14="http://schemas.microsoft.com/office/drawing/2010/main">
        <mc:Choice Requires="a14">
          <p:sp>
            <p:nvSpPr>
              <p:cNvPr id="3" name="Subtitle 2">
                <a:extLst>
                  <a:ext uri="{FF2B5EF4-FFF2-40B4-BE49-F238E27FC236}">
                    <a16:creationId xmlns:a16="http://schemas.microsoft.com/office/drawing/2014/main" id="{05E1F535-A582-1D3B-2899-C46D987C82CA}"/>
                  </a:ext>
                </a:extLst>
              </p:cNvPr>
              <p:cNvSpPr>
                <a:spLocks noGrp="1"/>
              </p:cNvSpPr>
              <p:nvPr>
                <p:ph type="subTitle" idx="1"/>
              </p:nvPr>
            </p:nvSpPr>
            <p:spPr>
              <a:xfrm>
                <a:off x="752669" y="1816782"/>
                <a:ext cx="10319658" cy="4117293"/>
              </a:xfrm>
            </p:spPr>
            <p:txBody>
              <a:bodyPr>
                <a:normAutofit fontScale="92500" lnSpcReduction="20000"/>
              </a:bodyPr>
              <a:lstStyle/>
              <a:p>
                <a:pPr lvl="2" algn="l"/>
                <a:endParaRPr lang="en-US" sz="800" dirty="0"/>
              </a:p>
              <a:p>
                <a:pPr marL="1543050" lvl="3" indent="-171450" algn="l">
                  <a:buFont typeface="Arial" panose="020B0604020202020204" pitchFamily="34" charset="0"/>
                  <a:buChar char="•"/>
                </a:pPr>
                <a:endParaRPr lang="en-US" sz="2000" dirty="0"/>
              </a:p>
              <a:p>
                <a:pPr marL="1085850" lvl="2" indent="-171450" algn="l">
                  <a:buFont typeface="Arial" panose="020B0604020202020204" pitchFamily="34" charset="0"/>
                  <a:buChar char="•"/>
                </a:pPr>
                <a:r>
                  <a:rPr lang="en-US" sz="2000" dirty="0"/>
                  <a:t>Beamforming Based Methods</a:t>
                </a:r>
              </a:p>
              <a:p>
                <a:pPr marL="1543050" lvl="3" indent="-171450" algn="l">
                  <a:buFont typeface="Arial" panose="020B0604020202020204" pitchFamily="34" charset="0"/>
                  <a:buChar char="•"/>
                </a:pPr>
                <a:r>
                  <a:rPr lang="en-US" sz="2000" dirty="0"/>
                  <a:t>MVDR – by seeking the peaks in the Angular Spectrum </a:t>
                </a:r>
                <a14:m>
                  <m:oMath xmlns:m="http://schemas.openxmlformats.org/officeDocument/2006/math">
                    <m:sSub>
                      <m:sSubPr>
                        <m:ctrlPr>
                          <a:rPr lang="en-US" sz="2000" i="1" dirty="0">
                            <a:latin typeface="Cambria Math" panose="02040503050406030204" pitchFamily="18" charset="0"/>
                          </a:rPr>
                        </m:ctrlPr>
                      </m:sSubPr>
                      <m:e>
                        <m:r>
                          <m:rPr>
                            <m:sty m:val="p"/>
                          </m:rPr>
                          <a:rPr lang="en-US" sz="2000" dirty="0">
                            <a:latin typeface="Cambria Math" panose="02040503050406030204" pitchFamily="18" charset="0"/>
                          </a:rPr>
                          <m:t>P</m:t>
                        </m:r>
                      </m:e>
                      <m:sub>
                        <m:r>
                          <m:rPr>
                            <m:sty m:val="p"/>
                          </m:rPr>
                          <a:rPr lang="en-US" sz="2000" dirty="0">
                            <a:latin typeface="Cambria Math" panose="02040503050406030204" pitchFamily="18" charset="0"/>
                          </a:rPr>
                          <m:t>MVDR</m:t>
                        </m:r>
                      </m:sub>
                    </m:sSub>
                  </m:oMath>
                </a14:m>
                <a:r>
                  <a:rPr lang="en-US" sz="2000" dirty="0"/>
                  <a:t> we can estimate the directions of the sources as the peaks are where the steering vector should be orthogonal to the noise sub-space</a:t>
                </a:r>
              </a:p>
              <a:p>
                <a:pPr marL="1543050" lvl="3" indent="-171450" algn="l">
                  <a:buFont typeface="Arial" panose="020B0604020202020204" pitchFamily="34" charset="0"/>
                  <a:buChar char="•"/>
                </a:pPr>
                <a:endParaRPr lang="en-US" sz="2000" dirty="0"/>
              </a:p>
              <a:p>
                <a:pPr lvl="3" algn="l"/>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a:latin typeface="Cambria Math" panose="02040503050406030204" pitchFamily="18" charset="0"/>
                            </a:rPr>
                            <m:t>h</m:t>
                          </m:r>
                        </m:e>
                        <m:sub>
                          <m:r>
                            <a:rPr lang="en-US" sz="2000">
                              <a:latin typeface="Cambria Math" panose="02040503050406030204" pitchFamily="18" charset="0"/>
                            </a:rPr>
                            <m:t>𝑀𝑉𝐷𝑅</m:t>
                          </m:r>
                        </m:sub>
                      </m:sSub>
                      <m:d>
                        <m:dPr>
                          <m:ctrlPr>
                            <a:rPr lang="en-US" sz="2000" i="1">
                              <a:latin typeface="Cambria Math" panose="02040503050406030204" pitchFamily="18" charset="0"/>
                            </a:rPr>
                          </m:ctrlPr>
                        </m:dPr>
                        <m:e>
                          <m:r>
                            <a:rPr lang="en-US" sz="2000">
                              <a:latin typeface="Cambria Math" panose="02040503050406030204" pitchFamily="18" charset="0"/>
                            </a:rPr>
                            <m:t>𝑓</m:t>
                          </m:r>
                        </m:e>
                      </m:d>
                      <m:r>
                        <a:rPr lang="en-US" sz="2000">
                          <a:latin typeface="Cambria Math" panose="02040503050406030204" pitchFamily="18" charset="0"/>
                        </a:rPr>
                        <m:t>=</m:t>
                      </m:r>
                      <m:r>
                        <a:rPr lang="en-US" sz="2000">
                          <a:latin typeface="Cambria Math" panose="02040503050406030204" pitchFamily="18" charset="0"/>
                        </a:rPr>
                        <m:t>𝑎𝑟𝑔𝑚𝑖</m:t>
                      </m:r>
                      <m:sSub>
                        <m:sSubPr>
                          <m:ctrlPr>
                            <a:rPr lang="en-US" sz="2000" i="1">
                              <a:latin typeface="Cambria Math" panose="02040503050406030204" pitchFamily="18" charset="0"/>
                            </a:rPr>
                          </m:ctrlPr>
                        </m:sSubPr>
                        <m:e>
                          <m:r>
                            <a:rPr lang="en-US" sz="2000">
                              <a:latin typeface="Cambria Math" panose="02040503050406030204" pitchFamily="18" charset="0"/>
                            </a:rPr>
                            <m:t>𝑛</m:t>
                          </m:r>
                        </m:e>
                        <m:sub>
                          <m:r>
                            <a:rPr lang="en-US" sz="2000">
                              <a:latin typeface="Cambria Math" panose="02040503050406030204" pitchFamily="18" charset="0"/>
                            </a:rPr>
                            <m:t>h</m:t>
                          </m:r>
                        </m:sub>
                      </m:sSub>
                      <m:r>
                        <a:rPr lang="en-US" sz="2000">
                          <a:latin typeface="Cambria Math" panose="02040503050406030204" pitchFamily="18" charset="0"/>
                        </a:rPr>
                        <m:t> </m:t>
                      </m:r>
                      <m:sSup>
                        <m:sSupPr>
                          <m:ctrlPr>
                            <a:rPr lang="en-US" sz="2000" i="1">
                              <a:latin typeface="Cambria Math" panose="02040503050406030204" pitchFamily="18" charset="0"/>
                            </a:rPr>
                          </m:ctrlPr>
                        </m:sSupPr>
                        <m:e>
                          <m:r>
                            <a:rPr lang="en-US" sz="2000">
                              <a:latin typeface="Cambria Math" panose="02040503050406030204" pitchFamily="18" charset="0"/>
                            </a:rPr>
                            <m:t>h</m:t>
                          </m:r>
                        </m:e>
                        <m:sup>
                          <m:r>
                            <a:rPr lang="en-US" sz="2000">
                              <a:latin typeface="Cambria Math" panose="02040503050406030204" pitchFamily="18" charset="0"/>
                            </a:rPr>
                            <m:t>𝐻</m:t>
                          </m:r>
                        </m:sup>
                      </m:sSup>
                      <m:d>
                        <m:dPr>
                          <m:ctrlPr>
                            <a:rPr lang="en-US" sz="2000" i="1">
                              <a:latin typeface="Cambria Math" panose="02040503050406030204" pitchFamily="18" charset="0"/>
                            </a:rPr>
                          </m:ctrlPr>
                        </m:dPr>
                        <m:e>
                          <m:r>
                            <a:rPr lang="en-US" sz="2000">
                              <a:latin typeface="Cambria Math" panose="02040503050406030204" pitchFamily="18" charset="0"/>
                            </a:rPr>
                            <m:t>𝑓</m:t>
                          </m:r>
                        </m:e>
                      </m:d>
                      <m:sSub>
                        <m:sSubPr>
                          <m:ctrlPr>
                            <a:rPr lang="en-US" sz="2000" i="1">
                              <a:latin typeface="Cambria Math" panose="02040503050406030204" pitchFamily="18" charset="0"/>
                            </a:rPr>
                          </m:ctrlPr>
                        </m:sSubPr>
                        <m:e>
                          <m:r>
                            <m:rPr>
                              <m:sty m:val="p"/>
                            </m:rPr>
                            <a:rPr lang="en-US" sz="2000">
                              <a:latin typeface="Cambria Math" panose="02040503050406030204" pitchFamily="18" charset="0"/>
                            </a:rPr>
                            <m:t>Φ</m:t>
                          </m:r>
                        </m:e>
                        <m:sub>
                          <m:r>
                            <m:rPr>
                              <m:sty m:val="p"/>
                            </m:rPr>
                            <a:rPr lang="en-US" sz="2000">
                              <a:latin typeface="Cambria Math" panose="02040503050406030204" pitchFamily="18" charset="0"/>
                            </a:rPr>
                            <m:t>Y</m:t>
                          </m:r>
                        </m:sub>
                      </m:sSub>
                      <m:d>
                        <m:dPr>
                          <m:ctrlPr>
                            <a:rPr lang="en-US" sz="2000" i="1">
                              <a:latin typeface="Cambria Math" panose="02040503050406030204" pitchFamily="18" charset="0"/>
                            </a:rPr>
                          </m:ctrlPr>
                        </m:dPr>
                        <m:e>
                          <m:r>
                            <m:rPr>
                              <m:sty m:val="p"/>
                            </m:rPr>
                            <a:rPr lang="en-US" sz="2000">
                              <a:latin typeface="Cambria Math" panose="02040503050406030204" pitchFamily="18" charset="0"/>
                            </a:rPr>
                            <m:t>f</m:t>
                          </m:r>
                        </m:e>
                      </m:d>
                      <m:r>
                        <m:rPr>
                          <m:sty m:val="p"/>
                        </m:rPr>
                        <a:rPr lang="en-US" sz="2000">
                          <a:latin typeface="Cambria Math" panose="02040503050406030204" pitchFamily="18" charset="0"/>
                        </a:rPr>
                        <m:t>h</m:t>
                      </m:r>
                      <m:d>
                        <m:dPr>
                          <m:ctrlPr>
                            <a:rPr lang="en-US" sz="2000" i="1">
                              <a:latin typeface="Cambria Math" panose="02040503050406030204" pitchFamily="18" charset="0"/>
                            </a:rPr>
                          </m:ctrlPr>
                        </m:dPr>
                        <m:e>
                          <m:r>
                            <m:rPr>
                              <m:sty m:val="p"/>
                            </m:rPr>
                            <a:rPr lang="en-US" sz="2000">
                              <a:latin typeface="Cambria Math" panose="02040503050406030204" pitchFamily="18" charset="0"/>
                            </a:rPr>
                            <m:t>f</m:t>
                          </m:r>
                        </m:e>
                      </m:d>
                      <m:r>
                        <a:rPr lang="en-US" sz="2000">
                          <a:latin typeface="Cambria Math" panose="02040503050406030204" pitchFamily="18" charset="0"/>
                        </a:rPr>
                        <m:t>,  </m:t>
                      </m:r>
                      <m:r>
                        <m:rPr>
                          <m:sty m:val="p"/>
                        </m:rPr>
                        <a:rPr lang="en-US" sz="2000">
                          <a:latin typeface="Cambria Math" panose="02040503050406030204" pitchFamily="18" charset="0"/>
                        </a:rPr>
                        <m:t>s</m:t>
                      </m:r>
                      <m:r>
                        <a:rPr lang="en-US" sz="2000">
                          <a:latin typeface="Cambria Math" panose="02040503050406030204" pitchFamily="18" charset="0"/>
                        </a:rPr>
                        <m:t>.</m:t>
                      </m:r>
                      <m:r>
                        <m:rPr>
                          <m:sty m:val="p"/>
                        </m:rPr>
                        <a:rPr lang="en-US" sz="2000">
                          <a:latin typeface="Cambria Math" panose="02040503050406030204" pitchFamily="18" charset="0"/>
                        </a:rPr>
                        <m:t>t</m:t>
                      </m:r>
                      <m:r>
                        <a:rPr lang="en-US" sz="2000">
                          <a:latin typeface="Cambria Math" panose="02040503050406030204" pitchFamily="18" charset="0"/>
                        </a:rPr>
                        <m:t>  </m:t>
                      </m:r>
                      <m:sSup>
                        <m:sSupPr>
                          <m:ctrlPr>
                            <a:rPr lang="en-US" sz="2000" i="1">
                              <a:latin typeface="Cambria Math" panose="02040503050406030204" pitchFamily="18" charset="0"/>
                            </a:rPr>
                          </m:ctrlPr>
                        </m:sSupPr>
                        <m:e>
                          <m:r>
                            <m:rPr>
                              <m:sty m:val="p"/>
                            </m:rPr>
                            <a:rPr lang="en-US" sz="2000">
                              <a:latin typeface="Cambria Math" panose="02040503050406030204" pitchFamily="18" charset="0"/>
                            </a:rPr>
                            <m:t>h</m:t>
                          </m:r>
                        </m:e>
                        <m:sup>
                          <m:r>
                            <m:rPr>
                              <m:sty m:val="p"/>
                            </m:rPr>
                            <a:rPr lang="en-US" sz="2000">
                              <a:latin typeface="Cambria Math" panose="02040503050406030204" pitchFamily="18" charset="0"/>
                            </a:rPr>
                            <m:t>H</m:t>
                          </m:r>
                        </m:sup>
                      </m:sSup>
                      <m:d>
                        <m:dPr>
                          <m:ctrlPr>
                            <a:rPr lang="en-US" sz="2000" i="1">
                              <a:latin typeface="Cambria Math" panose="02040503050406030204" pitchFamily="18" charset="0"/>
                            </a:rPr>
                          </m:ctrlPr>
                        </m:dPr>
                        <m:e>
                          <m:r>
                            <a:rPr lang="en-US" sz="2000">
                              <a:latin typeface="Cambria Math" panose="02040503050406030204" pitchFamily="18" charset="0"/>
                            </a:rPr>
                            <m:t>𝑓</m:t>
                          </m:r>
                        </m:e>
                      </m:d>
                      <m:sSubSup>
                        <m:sSubSupPr>
                          <m:ctrlPr>
                            <a:rPr lang="en-US" sz="2000" i="1">
                              <a:latin typeface="Cambria Math" panose="02040503050406030204" pitchFamily="18" charset="0"/>
                            </a:rPr>
                          </m:ctrlPr>
                        </m:sSubSupPr>
                        <m:e>
                          <m:r>
                            <a:rPr lang="en-US" sz="2000">
                              <a:latin typeface="Cambria Math" panose="02040503050406030204" pitchFamily="18" charset="0"/>
                            </a:rPr>
                            <m:t>𝛾</m:t>
                          </m:r>
                        </m:e>
                        <m:sub>
                          <m:sSub>
                            <m:sSubPr>
                              <m:ctrlPr>
                                <a:rPr lang="en-US" sz="2000" i="1">
                                  <a:latin typeface="Cambria Math" panose="02040503050406030204" pitchFamily="18" charset="0"/>
                                </a:rPr>
                              </m:ctrlPr>
                            </m:sSubPr>
                            <m:e>
                              <m:r>
                                <a:rPr lang="en-US" sz="2000">
                                  <a:latin typeface="Cambria Math" panose="02040503050406030204" pitchFamily="18" charset="0"/>
                                </a:rPr>
                                <m:t>𝑋</m:t>
                              </m:r>
                            </m:e>
                            <m:sub>
                              <m:r>
                                <a:rPr lang="en-US" sz="2000">
                                  <a:latin typeface="Cambria Math" panose="02040503050406030204" pitchFamily="18" charset="0"/>
                                </a:rPr>
                                <m:t>1</m:t>
                              </m:r>
                            </m:sub>
                          </m:sSub>
                          <m:r>
                            <a:rPr lang="en-US" sz="2000">
                              <a:latin typeface="Cambria Math" panose="02040503050406030204" pitchFamily="18" charset="0"/>
                            </a:rPr>
                            <m:t>𝑥</m:t>
                          </m:r>
                        </m:sub>
                        <m:sup>
                          <m:r>
                            <a:rPr lang="en-US" sz="2000">
                              <a:latin typeface="Cambria Math" panose="02040503050406030204" pitchFamily="18" charset="0"/>
                            </a:rPr>
                            <m:t>∗</m:t>
                          </m:r>
                        </m:sup>
                      </m:sSubSup>
                      <m:d>
                        <m:dPr>
                          <m:ctrlPr>
                            <a:rPr lang="en-US" sz="2000" i="1">
                              <a:latin typeface="Cambria Math" panose="02040503050406030204" pitchFamily="18" charset="0"/>
                            </a:rPr>
                          </m:ctrlPr>
                        </m:dPr>
                        <m:e>
                          <m:r>
                            <a:rPr lang="en-US" sz="2000">
                              <a:latin typeface="Cambria Math" panose="02040503050406030204" pitchFamily="18" charset="0"/>
                            </a:rPr>
                            <m:t>𝑓</m:t>
                          </m:r>
                          <m:r>
                            <a:rPr lang="en-US" sz="2000">
                              <a:latin typeface="Cambria Math" panose="02040503050406030204" pitchFamily="18" charset="0"/>
                            </a:rPr>
                            <m:t>,</m:t>
                          </m:r>
                          <m:r>
                            <a:rPr lang="en-US" sz="2000">
                              <a:latin typeface="Cambria Math" panose="02040503050406030204" pitchFamily="18" charset="0"/>
                            </a:rPr>
                            <m:t>𝜃</m:t>
                          </m:r>
                        </m:e>
                      </m:d>
                      <m:r>
                        <a:rPr lang="en-US" sz="2000">
                          <a:latin typeface="Cambria Math" panose="02040503050406030204" pitchFamily="18" charset="0"/>
                        </a:rPr>
                        <m:t>=1 </m:t>
                      </m:r>
                    </m:oMath>
                  </m:oMathPara>
                </a14:m>
                <a:endParaRPr lang="en-US" sz="2000" dirty="0"/>
              </a:p>
              <a:p>
                <a:pPr lvl="3" algn="l"/>
                <a:endParaRPr lang="en-US" sz="2000" dirty="0"/>
              </a:p>
              <a:p>
                <a:pPr lvl="3" algn="l"/>
                <a14:m>
                  <m:oMathPara xmlns:m="http://schemas.openxmlformats.org/officeDocument/2006/math">
                    <m:oMathParaPr>
                      <m:jc m:val="centerGroup"/>
                    </m:oMathParaPr>
                    <m:oMath xmlns:m="http://schemas.openxmlformats.org/officeDocument/2006/math">
                      <m:sSub>
                        <m:sSubPr>
                          <m:ctrlPr>
                            <a:rPr lang="en-US" sz="2000" i="1" dirty="0">
                              <a:latin typeface="Cambria Math" panose="02040503050406030204" pitchFamily="18" charset="0"/>
                            </a:rPr>
                          </m:ctrlPr>
                        </m:sSubPr>
                        <m:e>
                          <m:r>
                            <a:rPr lang="en-US" sz="2000" dirty="0">
                              <a:latin typeface="Cambria Math" panose="02040503050406030204" pitchFamily="18" charset="0"/>
                            </a:rPr>
                            <m:t>h</m:t>
                          </m:r>
                        </m:e>
                        <m:sub>
                          <m:r>
                            <a:rPr lang="en-US" sz="2000" dirty="0">
                              <a:latin typeface="Cambria Math" panose="02040503050406030204" pitchFamily="18" charset="0"/>
                            </a:rPr>
                            <m:t>𝑀𝑉𝐷𝑅</m:t>
                          </m:r>
                        </m:sub>
                      </m:sSub>
                      <m:d>
                        <m:dPr>
                          <m:ctrlPr>
                            <a:rPr lang="en-US" sz="2000" i="1" dirty="0">
                              <a:latin typeface="Cambria Math" panose="02040503050406030204" pitchFamily="18" charset="0"/>
                            </a:rPr>
                          </m:ctrlPr>
                        </m:dPr>
                        <m:e>
                          <m:r>
                            <a:rPr lang="en-US" sz="2000" dirty="0">
                              <a:latin typeface="Cambria Math" panose="02040503050406030204" pitchFamily="18" charset="0"/>
                            </a:rPr>
                            <m:t>𝑓</m:t>
                          </m:r>
                        </m:e>
                      </m:d>
                      <m:r>
                        <a:rPr lang="en-US" sz="2000" dirty="0">
                          <a:latin typeface="Cambria Math" panose="02040503050406030204" pitchFamily="18" charset="0"/>
                        </a:rPr>
                        <m:t>= </m:t>
                      </m:r>
                      <m:f>
                        <m:fPr>
                          <m:ctrlPr>
                            <a:rPr lang="en-US" sz="2000" i="1" dirty="0">
                              <a:latin typeface="Cambria Math" panose="02040503050406030204" pitchFamily="18" charset="0"/>
                            </a:rPr>
                          </m:ctrlPr>
                        </m:fPr>
                        <m:num>
                          <m:sSubSup>
                            <m:sSubSupPr>
                              <m:ctrlPr>
                                <a:rPr lang="en-US" sz="2000" i="1" dirty="0">
                                  <a:latin typeface="Cambria Math" panose="02040503050406030204" pitchFamily="18" charset="0"/>
                                </a:rPr>
                              </m:ctrlPr>
                            </m:sSubSupPr>
                            <m:e>
                              <m:r>
                                <m:rPr>
                                  <m:sty m:val="p"/>
                                </m:rPr>
                                <a:rPr lang="el-GR" sz="2000" dirty="0">
                                  <a:latin typeface="Cambria Math" panose="02040503050406030204" pitchFamily="18" charset="0"/>
                                </a:rPr>
                                <m:t>Φ</m:t>
                              </m:r>
                            </m:e>
                            <m:sub>
                              <m:r>
                                <a:rPr lang="en-US" sz="2000" dirty="0">
                                  <a:latin typeface="Cambria Math" panose="02040503050406030204" pitchFamily="18" charset="0"/>
                                </a:rPr>
                                <m:t>𝑌</m:t>
                              </m:r>
                            </m:sub>
                            <m:sup>
                              <m:r>
                                <a:rPr lang="el-GR" sz="2000" dirty="0">
                                  <a:latin typeface="Cambria Math" panose="02040503050406030204" pitchFamily="18" charset="0"/>
                                </a:rPr>
                                <m:t>−1</m:t>
                              </m:r>
                            </m:sup>
                          </m:sSubSup>
                          <m:r>
                            <a:rPr lang="el-GR" sz="2000" dirty="0">
                              <a:latin typeface="Cambria Math" panose="02040503050406030204" pitchFamily="18" charset="0"/>
                            </a:rPr>
                            <m:t> </m:t>
                          </m:r>
                          <m:d>
                            <m:dPr>
                              <m:ctrlPr>
                                <a:rPr lang="en-US" sz="2000" i="1" dirty="0">
                                  <a:latin typeface="Cambria Math" panose="02040503050406030204" pitchFamily="18" charset="0"/>
                                </a:rPr>
                              </m:ctrlPr>
                            </m:dPr>
                            <m:e>
                              <m:r>
                                <a:rPr lang="en-US" sz="2000" dirty="0">
                                  <a:latin typeface="Cambria Math" panose="02040503050406030204" pitchFamily="18" charset="0"/>
                                </a:rPr>
                                <m:t>𝑓</m:t>
                              </m:r>
                            </m:e>
                          </m:d>
                          <m:sSubSup>
                            <m:sSubSupPr>
                              <m:ctrlPr>
                                <a:rPr lang="en-US" sz="2000" i="1" dirty="0">
                                  <a:latin typeface="Cambria Math" panose="02040503050406030204" pitchFamily="18" charset="0"/>
                                </a:rPr>
                              </m:ctrlPr>
                            </m:sSubSupPr>
                            <m:e>
                              <m:r>
                                <a:rPr lang="el-GR" sz="2000" dirty="0">
                                  <a:latin typeface="Cambria Math" panose="02040503050406030204" pitchFamily="18" charset="0"/>
                                </a:rPr>
                                <m:t>𝛾</m:t>
                              </m:r>
                            </m:e>
                            <m:sub>
                              <m:r>
                                <a:rPr lang="en-US" sz="2000" dirty="0">
                                  <a:latin typeface="Cambria Math" panose="02040503050406030204" pitchFamily="18" charset="0"/>
                                </a:rPr>
                                <m:t>𝑋</m:t>
                              </m:r>
                              <m:r>
                                <a:rPr lang="en-US" sz="2000" dirty="0">
                                  <a:latin typeface="Cambria Math" panose="02040503050406030204" pitchFamily="18" charset="0"/>
                                </a:rPr>
                                <m:t>1</m:t>
                              </m:r>
                              <m:r>
                                <a:rPr lang="en-US" sz="2000" dirty="0">
                                  <a:latin typeface="Cambria Math" panose="02040503050406030204" pitchFamily="18" charset="0"/>
                                </a:rPr>
                                <m:t>𝑥</m:t>
                              </m:r>
                            </m:sub>
                            <m:sup>
                              <m:r>
                                <a:rPr lang="el-GR" sz="2000" dirty="0">
                                  <a:latin typeface="Cambria Math" panose="02040503050406030204" pitchFamily="18" charset="0"/>
                                </a:rPr>
                                <m:t>∗</m:t>
                              </m:r>
                            </m:sup>
                          </m:sSubSup>
                          <m:d>
                            <m:dPr>
                              <m:ctrlPr>
                                <a:rPr lang="en-US" sz="2000" i="1" dirty="0">
                                  <a:latin typeface="Cambria Math" panose="02040503050406030204" pitchFamily="18" charset="0"/>
                                </a:rPr>
                              </m:ctrlPr>
                            </m:dPr>
                            <m:e>
                              <m:r>
                                <a:rPr lang="en-US" sz="2000" dirty="0">
                                  <a:latin typeface="Cambria Math" panose="02040503050406030204" pitchFamily="18" charset="0"/>
                                </a:rPr>
                                <m:t> </m:t>
                              </m:r>
                              <m:r>
                                <a:rPr lang="en-US" sz="2000" dirty="0">
                                  <a:latin typeface="Cambria Math" panose="02040503050406030204" pitchFamily="18" charset="0"/>
                                </a:rPr>
                                <m:t>𝑓</m:t>
                              </m:r>
                            </m:e>
                          </m:d>
                        </m:num>
                        <m:den>
                          <m:sSubSup>
                            <m:sSubSupPr>
                              <m:ctrlPr>
                                <a:rPr lang="en-US" sz="2000" i="1" dirty="0">
                                  <a:latin typeface="Cambria Math" panose="02040503050406030204" pitchFamily="18" charset="0"/>
                                </a:rPr>
                              </m:ctrlPr>
                            </m:sSubSupPr>
                            <m:e>
                              <m:r>
                                <a:rPr lang="el-GR" sz="2000" dirty="0">
                                  <a:latin typeface="Cambria Math" panose="02040503050406030204" pitchFamily="18" charset="0"/>
                                </a:rPr>
                                <m:t>𝛾</m:t>
                              </m:r>
                            </m:e>
                            <m:sub>
                              <m:r>
                                <a:rPr lang="en-US" sz="2000" dirty="0">
                                  <a:latin typeface="Cambria Math" panose="02040503050406030204" pitchFamily="18" charset="0"/>
                                </a:rPr>
                                <m:t>𝑋</m:t>
                              </m:r>
                              <m:r>
                                <a:rPr lang="en-US" sz="2000" dirty="0">
                                  <a:latin typeface="Cambria Math" panose="02040503050406030204" pitchFamily="18" charset="0"/>
                                </a:rPr>
                                <m:t>1</m:t>
                              </m:r>
                              <m:r>
                                <a:rPr lang="en-US" sz="2000" dirty="0">
                                  <a:latin typeface="Cambria Math" panose="02040503050406030204" pitchFamily="18" charset="0"/>
                                </a:rPr>
                                <m:t>𝑥</m:t>
                              </m:r>
                            </m:sub>
                            <m:sup>
                              <m:r>
                                <a:rPr lang="en-US" sz="2000" dirty="0">
                                  <a:latin typeface="Cambria Math" panose="02040503050406030204" pitchFamily="18" charset="0"/>
                                </a:rPr>
                                <m:t>𝑇</m:t>
                              </m:r>
                            </m:sup>
                          </m:sSubSup>
                          <m:r>
                            <a:rPr lang="en-US" sz="2000" dirty="0">
                              <a:latin typeface="Cambria Math" panose="02040503050406030204" pitchFamily="18" charset="0"/>
                            </a:rPr>
                            <m:t> </m:t>
                          </m:r>
                          <m:d>
                            <m:dPr>
                              <m:ctrlPr>
                                <a:rPr lang="en-US" sz="2000" i="1" dirty="0">
                                  <a:latin typeface="Cambria Math" panose="02040503050406030204" pitchFamily="18" charset="0"/>
                                </a:rPr>
                              </m:ctrlPr>
                            </m:dPr>
                            <m:e>
                              <m:r>
                                <a:rPr lang="en-US" sz="2000" dirty="0">
                                  <a:latin typeface="Cambria Math" panose="02040503050406030204" pitchFamily="18" charset="0"/>
                                </a:rPr>
                                <m:t>𝑓</m:t>
                              </m:r>
                            </m:e>
                          </m:d>
                          <m:sSubSup>
                            <m:sSubSupPr>
                              <m:ctrlPr>
                                <a:rPr lang="en-US" sz="2000" i="1" dirty="0">
                                  <a:latin typeface="Cambria Math" panose="02040503050406030204" pitchFamily="18" charset="0"/>
                                </a:rPr>
                              </m:ctrlPr>
                            </m:sSubSupPr>
                            <m:e>
                              <m:r>
                                <m:rPr>
                                  <m:sty m:val="p"/>
                                </m:rPr>
                                <a:rPr lang="el-GR" sz="2000" dirty="0">
                                  <a:latin typeface="Cambria Math" panose="02040503050406030204" pitchFamily="18" charset="0"/>
                                </a:rPr>
                                <m:t>Φ</m:t>
                              </m:r>
                            </m:e>
                            <m:sub>
                              <m:r>
                                <m:rPr>
                                  <m:sty m:val="p"/>
                                </m:rPr>
                                <a:rPr lang="en-US" sz="2000" dirty="0">
                                  <a:latin typeface="Cambria Math" panose="02040503050406030204" pitchFamily="18" charset="0"/>
                                </a:rPr>
                                <m:t>Y</m:t>
                              </m:r>
                            </m:sub>
                            <m:sup>
                              <m:r>
                                <a:rPr lang="el-GR" sz="2000" dirty="0">
                                  <a:latin typeface="Cambria Math" panose="02040503050406030204" pitchFamily="18" charset="0"/>
                                </a:rPr>
                                <m:t>−1</m:t>
                              </m:r>
                            </m:sup>
                          </m:sSubSup>
                          <m:r>
                            <a:rPr lang="el-GR" sz="2000" dirty="0">
                              <a:latin typeface="Cambria Math" panose="02040503050406030204" pitchFamily="18" charset="0"/>
                            </a:rPr>
                            <m:t> </m:t>
                          </m:r>
                          <m:d>
                            <m:dPr>
                              <m:ctrlPr>
                                <a:rPr lang="en-US" sz="2000" i="1" dirty="0">
                                  <a:latin typeface="Cambria Math" panose="02040503050406030204" pitchFamily="18" charset="0"/>
                                </a:rPr>
                              </m:ctrlPr>
                            </m:dPr>
                            <m:e>
                              <m:r>
                                <a:rPr lang="en-US" sz="2000" dirty="0">
                                  <a:latin typeface="Cambria Math" panose="02040503050406030204" pitchFamily="18" charset="0"/>
                                </a:rPr>
                                <m:t>𝑓</m:t>
                              </m:r>
                            </m:e>
                          </m:d>
                          <m:sSubSup>
                            <m:sSubSupPr>
                              <m:ctrlPr>
                                <a:rPr lang="en-US" sz="2000" i="1" dirty="0">
                                  <a:latin typeface="Cambria Math" panose="02040503050406030204" pitchFamily="18" charset="0"/>
                                </a:rPr>
                              </m:ctrlPr>
                            </m:sSubSupPr>
                            <m:e>
                              <m:r>
                                <a:rPr lang="el-GR" sz="2000" dirty="0">
                                  <a:latin typeface="Cambria Math" panose="02040503050406030204" pitchFamily="18" charset="0"/>
                                </a:rPr>
                                <m:t>𝛾</m:t>
                              </m:r>
                            </m:e>
                            <m:sub>
                              <m:r>
                                <a:rPr lang="en-US" sz="2000" dirty="0">
                                  <a:latin typeface="Cambria Math" panose="02040503050406030204" pitchFamily="18" charset="0"/>
                                </a:rPr>
                                <m:t>𝑋</m:t>
                              </m:r>
                              <m:r>
                                <a:rPr lang="en-US" sz="2000" dirty="0">
                                  <a:latin typeface="Cambria Math" panose="02040503050406030204" pitchFamily="18" charset="0"/>
                                </a:rPr>
                                <m:t>1</m:t>
                              </m:r>
                              <m:r>
                                <a:rPr lang="en-US" sz="2000" dirty="0">
                                  <a:latin typeface="Cambria Math" panose="02040503050406030204" pitchFamily="18" charset="0"/>
                                </a:rPr>
                                <m:t>𝑥</m:t>
                              </m:r>
                            </m:sub>
                            <m:sup>
                              <m:r>
                                <a:rPr lang="el-GR" sz="2000" dirty="0">
                                  <a:latin typeface="Cambria Math" panose="02040503050406030204" pitchFamily="18" charset="0"/>
                                </a:rPr>
                                <m:t>∗</m:t>
                              </m:r>
                            </m:sup>
                          </m:sSubSup>
                          <m:r>
                            <a:rPr lang="el-GR" sz="2000" dirty="0">
                              <a:latin typeface="Cambria Math" panose="02040503050406030204" pitchFamily="18" charset="0"/>
                            </a:rPr>
                            <m:t> </m:t>
                          </m:r>
                          <m:r>
                            <a:rPr lang="en-US" sz="2000" dirty="0">
                              <a:latin typeface="Cambria Math" panose="02040503050406030204" pitchFamily="18" charset="0"/>
                            </a:rPr>
                            <m:t>(</m:t>
                          </m:r>
                          <m:r>
                            <a:rPr lang="en-US" sz="2000" dirty="0">
                              <a:latin typeface="Cambria Math" panose="02040503050406030204" pitchFamily="18" charset="0"/>
                            </a:rPr>
                            <m:t>𝑓</m:t>
                          </m:r>
                          <m:r>
                            <a:rPr lang="en-US" sz="2000" dirty="0">
                              <a:latin typeface="Cambria Math" panose="02040503050406030204" pitchFamily="18" charset="0"/>
                            </a:rPr>
                            <m:t>)</m:t>
                          </m:r>
                          <m:r>
                            <m:rPr>
                              <m:nor/>
                            </m:rPr>
                            <a:rPr lang="en-US" sz="2000" dirty="0"/>
                            <m:t> </m:t>
                          </m:r>
                        </m:den>
                      </m:f>
                      <m:r>
                        <a:rPr lang="en-US" sz="2000" dirty="0">
                          <a:latin typeface="Cambria Math" panose="02040503050406030204" pitchFamily="18" charset="0"/>
                        </a:rPr>
                        <m:t>,</m:t>
                      </m:r>
                    </m:oMath>
                  </m:oMathPara>
                </a14:m>
                <a:endParaRPr lang="en-US" sz="2000" dirty="0">
                  <a:latin typeface="Cambria Math" panose="02040503050406030204" pitchFamily="18" charset="0"/>
                </a:endParaRPr>
              </a:p>
              <a:p>
                <a:pPr lvl="3" algn="l"/>
                <a:endParaRPr lang="en-US" sz="2000" dirty="0">
                  <a:latin typeface="Cambria Math" panose="02040503050406030204" pitchFamily="18" charset="0"/>
                </a:endParaRPr>
              </a:p>
              <a:p>
                <a:pPr lvl="3" algn="l"/>
                <a:endParaRPr lang="en-US" sz="2000" dirty="0">
                  <a:latin typeface="Cambria Math" panose="02040503050406030204" pitchFamily="18" charset="0"/>
                </a:endParaRPr>
              </a:p>
              <a:p>
                <a:pPr lvl="3" algn="l"/>
                <a14:m>
                  <m:oMathPara xmlns:m="http://schemas.openxmlformats.org/officeDocument/2006/math">
                    <m:oMathParaPr>
                      <m:jc m:val="centerGroup"/>
                    </m:oMathParaPr>
                    <m:oMath xmlns:m="http://schemas.openxmlformats.org/officeDocument/2006/math">
                      <m:r>
                        <a:rPr lang="en-US" sz="2000" dirty="0">
                          <a:latin typeface="Cambria Math" panose="02040503050406030204" pitchFamily="18" charset="0"/>
                        </a:rPr>
                        <m:t>  </m:t>
                      </m:r>
                      <m:sSub>
                        <m:sSubPr>
                          <m:ctrlPr>
                            <a:rPr lang="en-US" sz="2000" i="1" dirty="0">
                              <a:latin typeface="Cambria Math" panose="02040503050406030204" pitchFamily="18" charset="0"/>
                            </a:rPr>
                          </m:ctrlPr>
                        </m:sSubPr>
                        <m:e>
                          <m:r>
                            <m:rPr>
                              <m:sty m:val="p"/>
                            </m:rPr>
                            <a:rPr lang="en-US" sz="2000" dirty="0">
                              <a:latin typeface="Cambria Math" panose="02040503050406030204" pitchFamily="18" charset="0"/>
                            </a:rPr>
                            <m:t>P</m:t>
                          </m:r>
                        </m:e>
                        <m:sub>
                          <m:r>
                            <m:rPr>
                              <m:sty m:val="p"/>
                            </m:rPr>
                            <a:rPr lang="en-US" sz="2000" dirty="0">
                              <a:latin typeface="Cambria Math" panose="02040503050406030204" pitchFamily="18" charset="0"/>
                            </a:rPr>
                            <m:t>MVDR</m:t>
                          </m:r>
                        </m:sub>
                      </m:sSub>
                      <m:r>
                        <a:rPr lang="en-US" sz="2000" dirty="0">
                          <a:latin typeface="Cambria Math" panose="02040503050406030204" pitchFamily="18" charset="0"/>
                        </a:rPr>
                        <m:t>=</m:t>
                      </m:r>
                      <m:f>
                        <m:fPr>
                          <m:ctrlPr>
                            <a:rPr lang="en-US" sz="2000" i="1" dirty="0">
                              <a:latin typeface="Cambria Math" panose="02040503050406030204" pitchFamily="18" charset="0"/>
                            </a:rPr>
                          </m:ctrlPr>
                        </m:fPr>
                        <m:num>
                          <m:r>
                            <a:rPr lang="en-US" sz="2000" dirty="0">
                              <a:latin typeface="Cambria Math" panose="02040503050406030204" pitchFamily="18" charset="0"/>
                            </a:rPr>
                            <m:t>1</m:t>
                          </m:r>
                        </m:num>
                        <m:den>
                          <m:sSubSup>
                            <m:sSubSupPr>
                              <m:ctrlPr>
                                <a:rPr lang="en-US" sz="2000" i="1" dirty="0">
                                  <a:latin typeface="Cambria Math" panose="02040503050406030204" pitchFamily="18" charset="0"/>
                                </a:rPr>
                              </m:ctrlPr>
                            </m:sSubSupPr>
                            <m:e>
                              <m:r>
                                <a:rPr lang="el-GR" sz="2000" dirty="0">
                                  <a:latin typeface="Cambria Math" panose="02040503050406030204" pitchFamily="18" charset="0"/>
                                </a:rPr>
                                <m:t>𝛾</m:t>
                              </m:r>
                            </m:e>
                            <m:sub>
                              <m:r>
                                <a:rPr lang="en-US" sz="2000" dirty="0">
                                  <a:latin typeface="Cambria Math" panose="02040503050406030204" pitchFamily="18" charset="0"/>
                                </a:rPr>
                                <m:t>𝑋</m:t>
                              </m:r>
                              <m:r>
                                <a:rPr lang="en-US" sz="2000" dirty="0">
                                  <a:latin typeface="Cambria Math" panose="02040503050406030204" pitchFamily="18" charset="0"/>
                                </a:rPr>
                                <m:t>1</m:t>
                              </m:r>
                              <m:r>
                                <a:rPr lang="en-US" sz="2000" dirty="0">
                                  <a:latin typeface="Cambria Math" panose="02040503050406030204" pitchFamily="18" charset="0"/>
                                </a:rPr>
                                <m:t>𝑥</m:t>
                              </m:r>
                            </m:sub>
                            <m:sup>
                              <m:r>
                                <a:rPr lang="en-US" sz="2000" dirty="0">
                                  <a:latin typeface="Cambria Math" panose="02040503050406030204" pitchFamily="18" charset="0"/>
                                </a:rPr>
                                <m:t>𝑇</m:t>
                              </m:r>
                            </m:sup>
                          </m:sSubSup>
                          <m:r>
                            <a:rPr lang="en-US" sz="2000" dirty="0">
                              <a:latin typeface="Cambria Math" panose="02040503050406030204" pitchFamily="18" charset="0"/>
                            </a:rPr>
                            <m:t> </m:t>
                          </m:r>
                          <m:d>
                            <m:dPr>
                              <m:ctrlPr>
                                <a:rPr lang="en-US" sz="2000" i="1" dirty="0">
                                  <a:latin typeface="Cambria Math" panose="02040503050406030204" pitchFamily="18" charset="0"/>
                                </a:rPr>
                              </m:ctrlPr>
                            </m:dPr>
                            <m:e>
                              <m:r>
                                <a:rPr lang="en-US" sz="2000" dirty="0">
                                  <a:latin typeface="Cambria Math" panose="02040503050406030204" pitchFamily="18" charset="0"/>
                                </a:rPr>
                                <m:t>𝑓</m:t>
                              </m:r>
                            </m:e>
                          </m:d>
                          <m:sSubSup>
                            <m:sSubSupPr>
                              <m:ctrlPr>
                                <a:rPr lang="en-US" sz="2000" i="1" dirty="0">
                                  <a:latin typeface="Cambria Math" panose="02040503050406030204" pitchFamily="18" charset="0"/>
                                </a:rPr>
                              </m:ctrlPr>
                            </m:sSubSupPr>
                            <m:e>
                              <m:r>
                                <m:rPr>
                                  <m:sty m:val="p"/>
                                </m:rPr>
                                <a:rPr lang="el-GR" sz="2000" dirty="0">
                                  <a:latin typeface="Cambria Math" panose="02040503050406030204" pitchFamily="18" charset="0"/>
                                </a:rPr>
                                <m:t>Φ</m:t>
                              </m:r>
                            </m:e>
                            <m:sub>
                              <m:r>
                                <m:rPr>
                                  <m:sty m:val="p"/>
                                </m:rPr>
                                <a:rPr lang="en-US" sz="2000" dirty="0">
                                  <a:latin typeface="Cambria Math" panose="02040503050406030204" pitchFamily="18" charset="0"/>
                                </a:rPr>
                                <m:t>Y</m:t>
                              </m:r>
                            </m:sub>
                            <m:sup>
                              <m:r>
                                <a:rPr lang="el-GR" sz="2000" dirty="0">
                                  <a:latin typeface="Cambria Math" panose="02040503050406030204" pitchFamily="18" charset="0"/>
                                </a:rPr>
                                <m:t>−1</m:t>
                              </m:r>
                            </m:sup>
                          </m:sSubSup>
                          <m:r>
                            <a:rPr lang="el-GR" sz="2000" dirty="0">
                              <a:latin typeface="Cambria Math" panose="02040503050406030204" pitchFamily="18" charset="0"/>
                            </a:rPr>
                            <m:t> </m:t>
                          </m:r>
                          <m:d>
                            <m:dPr>
                              <m:ctrlPr>
                                <a:rPr lang="en-US" sz="2000" i="1" dirty="0">
                                  <a:latin typeface="Cambria Math" panose="02040503050406030204" pitchFamily="18" charset="0"/>
                                </a:rPr>
                              </m:ctrlPr>
                            </m:dPr>
                            <m:e>
                              <m:r>
                                <a:rPr lang="en-US" sz="2000" dirty="0">
                                  <a:latin typeface="Cambria Math" panose="02040503050406030204" pitchFamily="18" charset="0"/>
                                </a:rPr>
                                <m:t>𝑓</m:t>
                              </m:r>
                            </m:e>
                          </m:d>
                          <m:sSubSup>
                            <m:sSubSupPr>
                              <m:ctrlPr>
                                <a:rPr lang="en-US" sz="2000" i="1" dirty="0">
                                  <a:latin typeface="Cambria Math" panose="02040503050406030204" pitchFamily="18" charset="0"/>
                                </a:rPr>
                              </m:ctrlPr>
                            </m:sSubSupPr>
                            <m:e>
                              <m:r>
                                <a:rPr lang="el-GR" sz="2000" dirty="0">
                                  <a:latin typeface="Cambria Math" panose="02040503050406030204" pitchFamily="18" charset="0"/>
                                </a:rPr>
                                <m:t>𝛾</m:t>
                              </m:r>
                            </m:e>
                            <m:sub>
                              <m:r>
                                <a:rPr lang="en-US" sz="2000" dirty="0">
                                  <a:latin typeface="Cambria Math" panose="02040503050406030204" pitchFamily="18" charset="0"/>
                                </a:rPr>
                                <m:t>𝑋</m:t>
                              </m:r>
                              <m:r>
                                <a:rPr lang="en-US" sz="2000" dirty="0">
                                  <a:latin typeface="Cambria Math" panose="02040503050406030204" pitchFamily="18" charset="0"/>
                                </a:rPr>
                                <m:t>1</m:t>
                              </m:r>
                              <m:r>
                                <a:rPr lang="en-US" sz="2000" dirty="0">
                                  <a:latin typeface="Cambria Math" panose="02040503050406030204" pitchFamily="18" charset="0"/>
                                </a:rPr>
                                <m:t>𝑥</m:t>
                              </m:r>
                            </m:sub>
                            <m:sup>
                              <m:r>
                                <a:rPr lang="el-GR" sz="2000" dirty="0">
                                  <a:latin typeface="Cambria Math" panose="02040503050406030204" pitchFamily="18" charset="0"/>
                                </a:rPr>
                                <m:t>∗</m:t>
                              </m:r>
                            </m:sup>
                          </m:sSubSup>
                          <m:r>
                            <a:rPr lang="el-GR" sz="2000" dirty="0">
                              <a:latin typeface="Cambria Math" panose="02040503050406030204" pitchFamily="18" charset="0"/>
                            </a:rPr>
                            <m:t> </m:t>
                          </m:r>
                          <m:r>
                            <a:rPr lang="en-US" sz="2000" dirty="0">
                              <a:latin typeface="Cambria Math" panose="02040503050406030204" pitchFamily="18" charset="0"/>
                            </a:rPr>
                            <m:t>(</m:t>
                          </m:r>
                          <m:r>
                            <a:rPr lang="en-US" sz="2000" dirty="0">
                              <a:latin typeface="Cambria Math" panose="02040503050406030204" pitchFamily="18" charset="0"/>
                            </a:rPr>
                            <m:t>𝑓</m:t>
                          </m:r>
                          <m:r>
                            <a:rPr lang="en-US" sz="2000" dirty="0">
                              <a:latin typeface="Cambria Math" panose="02040503050406030204" pitchFamily="18" charset="0"/>
                            </a:rPr>
                            <m:t>)</m:t>
                          </m:r>
                          <m:r>
                            <m:rPr>
                              <m:nor/>
                            </m:rPr>
                            <a:rPr lang="en-US" sz="2000" dirty="0"/>
                            <m:t> </m:t>
                          </m:r>
                        </m:den>
                      </m:f>
                    </m:oMath>
                  </m:oMathPara>
                </a14:m>
                <a:endParaRPr lang="en-US" sz="2000" dirty="0"/>
              </a:p>
              <a:p>
                <a:pPr lvl="3" algn="l"/>
                <a:endParaRPr lang="en-US" sz="2000" dirty="0"/>
              </a:p>
            </p:txBody>
          </p:sp>
        </mc:Choice>
        <mc:Fallback xmlns="">
          <p:sp>
            <p:nvSpPr>
              <p:cNvPr id="3" name="Subtitle 2">
                <a:extLst>
                  <a:ext uri="{FF2B5EF4-FFF2-40B4-BE49-F238E27FC236}">
                    <a16:creationId xmlns:a16="http://schemas.microsoft.com/office/drawing/2014/main" id="{05E1F535-A582-1D3B-2899-C46D987C82CA}"/>
                  </a:ext>
                </a:extLst>
              </p:cNvPr>
              <p:cNvSpPr>
                <a:spLocks noGrp="1" noRot="1" noChangeAspect="1" noMove="1" noResize="1" noEditPoints="1" noAdjustHandles="1" noChangeArrowheads="1" noChangeShapeType="1" noTextEdit="1"/>
              </p:cNvSpPr>
              <p:nvPr>
                <p:ph type="subTitle" idx="1"/>
              </p:nvPr>
            </p:nvSpPr>
            <p:spPr>
              <a:xfrm>
                <a:off x="752669" y="1816782"/>
                <a:ext cx="10319658" cy="4117293"/>
              </a:xfrm>
              <a:blipFill>
                <a:blip r:embed="rId2"/>
                <a:stretch>
                  <a:fillRect/>
                </a:stretch>
              </a:blipFill>
            </p:spPr>
            <p:txBody>
              <a:bodyPr/>
              <a:lstStyle/>
              <a:p>
                <a:r>
                  <a:rPr lang="en-IL">
                    <a:noFill/>
                  </a:rPr>
                  <a:t> </a:t>
                </a:r>
              </a:p>
            </p:txBody>
          </p:sp>
        </mc:Fallback>
      </mc:AlternateContent>
    </p:spTree>
    <p:extLst>
      <p:ext uri="{BB962C8B-B14F-4D97-AF65-F5344CB8AC3E}">
        <p14:creationId xmlns:p14="http://schemas.microsoft.com/office/powerpoint/2010/main" val="1190981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FD94B-5C95-8C77-035E-349742C7B4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03E80F-B280-184B-85D0-78E1F857D0B6}"/>
              </a:ext>
            </a:extLst>
          </p:cNvPr>
          <p:cNvSpPr>
            <a:spLocks noGrp="1"/>
          </p:cNvSpPr>
          <p:nvPr>
            <p:ph type="ctrTitle"/>
          </p:nvPr>
        </p:nvSpPr>
        <p:spPr>
          <a:xfrm>
            <a:off x="1524000" y="603282"/>
            <a:ext cx="9144000" cy="996918"/>
          </a:xfrm>
        </p:spPr>
        <p:txBody>
          <a:bodyPr>
            <a:normAutofit/>
          </a:bodyPr>
          <a:lstStyle/>
          <a:p>
            <a:r>
              <a:rPr lang="en-US" sz="1800" b="0" i="0" u="none" strike="noStrike" baseline="0" dirty="0">
                <a:latin typeface="Times-Roman"/>
              </a:rPr>
              <a:t>Introduction </a:t>
            </a:r>
            <a:br>
              <a:rPr lang="en-US" sz="1800" b="0" i="0" u="none" strike="noStrike" baseline="0" dirty="0">
                <a:latin typeface="Times-Roman"/>
              </a:rPr>
            </a:br>
            <a:br>
              <a:rPr lang="en-US" sz="1800" b="0" i="0" u="none" strike="noStrike" baseline="0" dirty="0">
                <a:latin typeface="Times-Roman"/>
              </a:rPr>
            </a:br>
            <a:r>
              <a:rPr lang="en-US" sz="1200" b="0" i="0" u="none" strike="noStrike" baseline="0" dirty="0">
                <a:latin typeface="Times-Roman"/>
              </a:rPr>
              <a:t>Existing Solutions</a:t>
            </a:r>
            <a:endParaRPr lang="en-IL" dirty="0"/>
          </a:p>
        </p:txBody>
      </p:sp>
      <mc:AlternateContent xmlns:mc="http://schemas.openxmlformats.org/markup-compatibility/2006" xmlns:a14="http://schemas.microsoft.com/office/drawing/2010/main">
        <mc:Choice Requires="a14">
          <p:sp>
            <p:nvSpPr>
              <p:cNvPr id="3" name="Subtitle 2">
                <a:extLst>
                  <a:ext uri="{FF2B5EF4-FFF2-40B4-BE49-F238E27FC236}">
                    <a16:creationId xmlns:a16="http://schemas.microsoft.com/office/drawing/2014/main" id="{EB17CB6B-E704-AC7A-7A3A-02005EBB7359}"/>
                  </a:ext>
                </a:extLst>
              </p:cNvPr>
              <p:cNvSpPr>
                <a:spLocks noGrp="1"/>
              </p:cNvSpPr>
              <p:nvPr>
                <p:ph type="subTitle" idx="1"/>
              </p:nvPr>
            </p:nvSpPr>
            <p:spPr>
              <a:xfrm>
                <a:off x="752669" y="1816782"/>
                <a:ext cx="10319658" cy="4117293"/>
              </a:xfrm>
            </p:spPr>
            <p:txBody>
              <a:bodyPr>
                <a:normAutofit/>
              </a:bodyPr>
              <a:lstStyle/>
              <a:p>
                <a:pPr lvl="2" algn="l"/>
                <a:endParaRPr lang="en-US" sz="2000" dirty="0"/>
              </a:p>
              <a:p>
                <a:pPr lvl="3" algn="l"/>
                <a:endParaRPr lang="en-US" sz="2000" dirty="0"/>
              </a:p>
              <a:p>
                <a:pPr marL="1085850" lvl="2" indent="-171450" algn="l">
                  <a:buFont typeface="Arial" panose="020B0604020202020204" pitchFamily="34" charset="0"/>
                  <a:buChar char="•"/>
                </a:pPr>
                <a:r>
                  <a:rPr lang="en-US" sz="2000" dirty="0"/>
                  <a:t>Sparsity Based Techniques</a:t>
                </a:r>
              </a:p>
              <a:p>
                <a:pPr marL="1085850" lvl="2" indent="-171450" algn="l">
                  <a:buFont typeface="Arial" panose="020B0604020202020204" pitchFamily="34" charset="0"/>
                  <a:buChar char="•"/>
                </a:pPr>
                <a:endParaRPr lang="en-US" sz="2000" dirty="0"/>
              </a:p>
              <a:p>
                <a:pPr marL="1543050" lvl="3" indent="-171450" algn="l">
                  <a:buFont typeface="Arial" panose="020B0604020202020204" pitchFamily="34" charset="0"/>
                  <a:buChar char="•"/>
                </a:pPr>
                <a:endParaRPr lang="en-US" sz="2000" dirty="0"/>
              </a:p>
              <a:p>
                <a:pPr marL="1543050" lvl="3" indent="-171450" algn="l">
                  <a:buFont typeface="Arial" panose="020B0604020202020204" pitchFamily="34" charset="0"/>
                  <a:buChar char="•"/>
                </a:pPr>
                <a:r>
                  <a:rPr lang="en-US" sz="2000" dirty="0"/>
                  <a:t>assume observed signals </a:t>
                </a:r>
                <a14:m>
                  <m:oMath xmlns:m="http://schemas.openxmlformats.org/officeDocument/2006/math">
                    <m:r>
                      <a:rPr lang="en-US" sz="2000">
                        <a:latin typeface="Cambria Math" panose="02040503050406030204" pitchFamily="18" charset="0"/>
                      </a:rPr>
                      <m:t>𝑦</m:t>
                    </m:r>
                    <m:r>
                      <a:rPr lang="en-US" sz="2000">
                        <a:latin typeface="Cambria Math" panose="02040503050406030204" pitchFamily="18" charset="0"/>
                      </a:rPr>
                      <m:t>∈</m:t>
                    </m:r>
                    <m:sSup>
                      <m:sSupPr>
                        <m:ctrlPr>
                          <a:rPr lang="en-US" sz="2000" i="1">
                            <a:latin typeface="Cambria Math" panose="02040503050406030204" pitchFamily="18" charset="0"/>
                          </a:rPr>
                        </m:ctrlPr>
                      </m:sSupPr>
                      <m:e>
                        <m:r>
                          <a:rPr lang="en-US" sz="2000">
                            <a:latin typeface="Cambria Math" panose="02040503050406030204" pitchFamily="18" charset="0"/>
                          </a:rPr>
                          <m:t>𝐶</m:t>
                        </m:r>
                      </m:e>
                      <m:sup>
                        <m:r>
                          <a:rPr lang="en-US" sz="2000">
                            <a:latin typeface="Cambria Math" panose="02040503050406030204" pitchFamily="18" charset="0"/>
                          </a:rPr>
                          <m:t>𝑀</m:t>
                        </m:r>
                      </m:sup>
                    </m:sSup>
                  </m:oMath>
                </a14:m>
                <a:r>
                  <a:rPr lang="en-US" sz="2000" dirty="0"/>
                  <a:t> from unknown sparse coefficient vector  </a:t>
                </a:r>
                <a14:m>
                  <m:oMath xmlns:m="http://schemas.openxmlformats.org/officeDocument/2006/math">
                    <m:r>
                      <m:rPr>
                        <m:sty m:val="p"/>
                      </m:rPr>
                      <a:rPr lang="en-US" sz="2000" dirty="0">
                        <a:latin typeface="Cambria Math" panose="02040503050406030204" pitchFamily="18" charset="0"/>
                      </a:rPr>
                      <m:t>x</m:t>
                    </m:r>
                    <m:r>
                      <a:rPr lang="en-US" sz="2000" dirty="0">
                        <a:latin typeface="Cambria Math" panose="02040503050406030204" pitchFamily="18" charset="0"/>
                      </a:rPr>
                      <m:t>∈</m:t>
                    </m:r>
                    <m:sSup>
                      <m:sSupPr>
                        <m:ctrlPr>
                          <a:rPr lang="en-US" sz="2000" i="1" dirty="0">
                            <a:latin typeface="Cambria Math" panose="02040503050406030204" pitchFamily="18" charset="0"/>
                          </a:rPr>
                        </m:ctrlPr>
                      </m:sSupPr>
                      <m:e>
                        <m:r>
                          <m:rPr>
                            <m:sty m:val="p"/>
                          </m:rPr>
                          <a:rPr lang="en-US" sz="2000" dirty="0">
                            <a:latin typeface="Cambria Math" panose="02040503050406030204" pitchFamily="18" charset="0"/>
                          </a:rPr>
                          <m:t>C</m:t>
                        </m:r>
                      </m:e>
                      <m:sup>
                        <m:r>
                          <a:rPr lang="en-US" sz="2000" dirty="0">
                            <a:latin typeface="Cambria Math" panose="02040503050406030204" pitchFamily="18" charset="0"/>
                          </a:rPr>
                          <m:t>𝑁</m:t>
                        </m:r>
                      </m:sup>
                    </m:sSup>
                    <m:r>
                      <a:rPr lang="en-US" sz="2000" dirty="0">
                        <a:latin typeface="Cambria Math" panose="02040503050406030204" pitchFamily="18" charset="0"/>
                      </a:rPr>
                      <m:t>: </m:t>
                    </m:r>
                    <m:r>
                      <a:rPr lang="en-US" sz="2000">
                        <a:latin typeface="Cambria Math" panose="02040503050406030204" pitchFamily="18" charset="0"/>
                      </a:rPr>
                      <m:t>𝑦</m:t>
                    </m:r>
                    <m:r>
                      <a:rPr lang="en-US" sz="2000">
                        <a:latin typeface="Cambria Math" panose="02040503050406030204" pitchFamily="18" charset="0"/>
                      </a:rPr>
                      <m:t>=</m:t>
                    </m:r>
                    <m:r>
                      <a:rPr lang="en-US" sz="2000">
                        <a:latin typeface="Cambria Math" panose="02040503050406030204" pitchFamily="18" charset="0"/>
                      </a:rPr>
                      <m:t>𝐴𝑥</m:t>
                    </m:r>
                    <m:r>
                      <a:rPr lang="en-US" sz="2000">
                        <a:latin typeface="Cambria Math" panose="02040503050406030204" pitchFamily="18" charset="0"/>
                      </a:rPr>
                      <m:t>+</m:t>
                    </m:r>
                    <m:r>
                      <a:rPr lang="en-US" sz="2000">
                        <a:latin typeface="Cambria Math" panose="02040503050406030204" pitchFamily="18" charset="0"/>
                      </a:rPr>
                      <m:t>𝑒</m:t>
                    </m:r>
                  </m:oMath>
                </a14:m>
                <a:r>
                  <a:rPr lang="en-US" sz="2000" dirty="0"/>
                  <a:t> ,  </a:t>
                </a:r>
                <a14:m>
                  <m:oMath xmlns:m="http://schemas.openxmlformats.org/officeDocument/2006/math">
                    <m:r>
                      <a:rPr lang="en-US" sz="2000" dirty="0">
                        <a:latin typeface="Cambria Math" panose="02040503050406030204" pitchFamily="18" charset="0"/>
                      </a:rPr>
                      <m:t>𝐴</m:t>
                    </m:r>
                    <m:r>
                      <a:rPr lang="en-US" sz="2000" dirty="0">
                        <a:latin typeface="Cambria Math" panose="02040503050406030204" pitchFamily="18" charset="0"/>
                      </a:rPr>
                      <m:t>∈</m:t>
                    </m:r>
                    <m:sSup>
                      <m:sSupPr>
                        <m:ctrlPr>
                          <a:rPr lang="en-US" sz="2000" i="1" dirty="0">
                            <a:latin typeface="Cambria Math" panose="02040503050406030204" pitchFamily="18" charset="0"/>
                          </a:rPr>
                        </m:ctrlPr>
                      </m:sSupPr>
                      <m:e>
                        <m:r>
                          <m:rPr>
                            <m:sty m:val="p"/>
                          </m:rPr>
                          <a:rPr lang="en-US" sz="2000" dirty="0">
                            <a:latin typeface="Cambria Math" panose="02040503050406030204" pitchFamily="18" charset="0"/>
                          </a:rPr>
                          <m:t>C</m:t>
                        </m:r>
                      </m:e>
                      <m:sup>
                        <m:r>
                          <a:rPr lang="en-US" sz="2000" dirty="0">
                            <a:latin typeface="Cambria Math" panose="02040503050406030204" pitchFamily="18" charset="0"/>
                          </a:rPr>
                          <m:t>𝑀𝑥𝑁</m:t>
                        </m:r>
                      </m:sup>
                    </m:sSup>
                  </m:oMath>
                </a14:m>
                <a:r>
                  <a:rPr lang="en-US" sz="2000" dirty="0"/>
                  <a:t> where </a:t>
                </a:r>
                <a14:m>
                  <m:oMath xmlns:m="http://schemas.openxmlformats.org/officeDocument/2006/math">
                    <m:r>
                      <a:rPr lang="en-US" sz="2000">
                        <a:latin typeface="Cambria Math" panose="02040503050406030204" pitchFamily="18" charset="0"/>
                      </a:rPr>
                      <m:t>𝑁</m:t>
                    </m:r>
                    <m:r>
                      <a:rPr lang="en-US" sz="2000">
                        <a:latin typeface="Cambria Math" panose="02040503050406030204" pitchFamily="18" charset="0"/>
                      </a:rPr>
                      <m:t>≪</m:t>
                    </m:r>
                    <m:r>
                      <a:rPr lang="en-US" sz="2000">
                        <a:latin typeface="Cambria Math" panose="02040503050406030204" pitchFamily="18" charset="0"/>
                      </a:rPr>
                      <m:t>𝑀</m:t>
                    </m:r>
                  </m:oMath>
                </a14:m>
                <a:r>
                  <a:rPr lang="en-US" sz="2000" dirty="0"/>
                  <a:t> </a:t>
                </a:r>
              </a:p>
              <a:p>
                <a:pPr marL="1543050" lvl="3" indent="-171450" algn="l">
                  <a:buFont typeface="Arial" panose="020B0604020202020204" pitchFamily="34" charset="0"/>
                  <a:buChar char="•"/>
                </a:pPr>
                <a:endParaRPr lang="en-US" sz="2000" dirty="0"/>
              </a:p>
              <a:p>
                <a:pPr marL="1543050" lvl="3" indent="-171450" algn="l">
                  <a:buFont typeface="Arial" panose="020B0604020202020204" pitchFamily="34" charset="0"/>
                  <a:buChar char="•"/>
                </a:pPr>
                <a:endParaRPr lang="en-US" sz="2000" dirty="0"/>
              </a:p>
              <a:p>
                <a:pPr marL="1543050" lvl="3" indent="-171450" algn="l">
                  <a:buFont typeface="Arial" panose="020B0604020202020204" pitchFamily="34" charset="0"/>
                  <a:buChar char="•"/>
                </a:pPr>
                <a:r>
                  <a:rPr lang="en-US" sz="2000" dirty="0"/>
                  <a:t>Use various optimization/dimensionality reduction techniques such as LASSO , SVD, MLE, Generalized LS …  to obtain the sparse vector x</a:t>
                </a:r>
              </a:p>
              <a:p>
                <a:pPr marL="1085850" lvl="2" indent="-171450" algn="l">
                  <a:buFont typeface="Arial" panose="020B0604020202020204" pitchFamily="34" charset="0"/>
                  <a:buChar char="•"/>
                </a:pPr>
                <a:endParaRPr lang="en-US" sz="2000" dirty="0"/>
              </a:p>
            </p:txBody>
          </p:sp>
        </mc:Choice>
        <mc:Fallback xmlns="">
          <p:sp>
            <p:nvSpPr>
              <p:cNvPr id="3" name="Subtitle 2">
                <a:extLst>
                  <a:ext uri="{FF2B5EF4-FFF2-40B4-BE49-F238E27FC236}">
                    <a16:creationId xmlns:a16="http://schemas.microsoft.com/office/drawing/2014/main" id="{EB17CB6B-E704-AC7A-7A3A-02005EBB7359}"/>
                  </a:ext>
                </a:extLst>
              </p:cNvPr>
              <p:cNvSpPr>
                <a:spLocks noGrp="1" noRot="1" noChangeAspect="1" noMove="1" noResize="1" noEditPoints="1" noAdjustHandles="1" noChangeArrowheads="1" noChangeShapeType="1" noTextEdit="1"/>
              </p:cNvSpPr>
              <p:nvPr>
                <p:ph type="subTitle" idx="1"/>
              </p:nvPr>
            </p:nvSpPr>
            <p:spPr>
              <a:xfrm>
                <a:off x="752669" y="1816782"/>
                <a:ext cx="10319658" cy="4117293"/>
              </a:xfrm>
              <a:blipFill>
                <a:blip r:embed="rId2"/>
                <a:stretch>
                  <a:fillRect r="-59"/>
                </a:stretch>
              </a:blipFill>
            </p:spPr>
            <p:txBody>
              <a:bodyPr/>
              <a:lstStyle/>
              <a:p>
                <a:r>
                  <a:rPr lang="en-IL">
                    <a:noFill/>
                  </a:rPr>
                  <a:t> </a:t>
                </a:r>
              </a:p>
            </p:txBody>
          </p:sp>
        </mc:Fallback>
      </mc:AlternateContent>
    </p:spTree>
    <p:extLst>
      <p:ext uri="{BB962C8B-B14F-4D97-AF65-F5344CB8AC3E}">
        <p14:creationId xmlns:p14="http://schemas.microsoft.com/office/powerpoint/2010/main" val="1822194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153B39-48C1-7C18-CD7B-C97923FC78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02E787-0977-9123-FDFE-911640F93D04}"/>
              </a:ext>
            </a:extLst>
          </p:cNvPr>
          <p:cNvSpPr>
            <a:spLocks noGrp="1"/>
          </p:cNvSpPr>
          <p:nvPr>
            <p:ph type="ctrTitle"/>
          </p:nvPr>
        </p:nvSpPr>
        <p:spPr>
          <a:xfrm>
            <a:off x="1524000" y="603282"/>
            <a:ext cx="9144000" cy="996918"/>
          </a:xfrm>
        </p:spPr>
        <p:txBody>
          <a:bodyPr>
            <a:normAutofit/>
          </a:bodyPr>
          <a:lstStyle/>
          <a:p>
            <a:r>
              <a:rPr lang="en-US" sz="1800" b="0" i="0" u="none" strike="noStrike" baseline="0" dirty="0">
                <a:latin typeface="Times-Roman"/>
              </a:rPr>
              <a:t>Introduction </a:t>
            </a:r>
            <a:br>
              <a:rPr lang="en-US" sz="1800" b="0" i="0" u="none" strike="noStrike" baseline="0" dirty="0">
                <a:latin typeface="Times-Roman"/>
              </a:rPr>
            </a:br>
            <a:br>
              <a:rPr lang="en-US" sz="1800" b="0" i="0" u="none" strike="noStrike" baseline="0" dirty="0">
                <a:latin typeface="Times-Roman"/>
              </a:rPr>
            </a:br>
            <a:r>
              <a:rPr lang="en-US" sz="1200" b="0" i="0" u="none" strike="noStrike" baseline="0" dirty="0">
                <a:latin typeface="Times-Roman"/>
              </a:rPr>
              <a:t>Existing Solutions</a:t>
            </a:r>
            <a:endParaRPr lang="en-IL" dirty="0"/>
          </a:p>
        </p:txBody>
      </p:sp>
      <mc:AlternateContent xmlns:mc="http://schemas.openxmlformats.org/markup-compatibility/2006" xmlns:a14="http://schemas.microsoft.com/office/drawing/2010/main">
        <mc:Choice Requires="a14">
          <p:sp>
            <p:nvSpPr>
              <p:cNvPr id="3" name="Subtitle 2">
                <a:extLst>
                  <a:ext uri="{FF2B5EF4-FFF2-40B4-BE49-F238E27FC236}">
                    <a16:creationId xmlns:a16="http://schemas.microsoft.com/office/drawing/2014/main" id="{D9F25599-5A8D-9C30-4600-963739019886}"/>
                  </a:ext>
                </a:extLst>
              </p:cNvPr>
              <p:cNvSpPr>
                <a:spLocks noGrp="1"/>
              </p:cNvSpPr>
              <p:nvPr>
                <p:ph type="subTitle" idx="1"/>
              </p:nvPr>
            </p:nvSpPr>
            <p:spPr>
              <a:xfrm>
                <a:off x="752669" y="1816782"/>
                <a:ext cx="10319658" cy="4117293"/>
              </a:xfrm>
            </p:spPr>
            <p:txBody>
              <a:bodyPr>
                <a:normAutofit fontScale="77500" lnSpcReduction="20000"/>
              </a:bodyPr>
              <a:lstStyle/>
              <a:p>
                <a:pPr lvl="2" algn="l"/>
                <a:endParaRPr lang="en-US" sz="2000" dirty="0"/>
              </a:p>
              <a:p>
                <a:pPr marL="1085850" lvl="2" indent="-171450" algn="l">
                  <a:buFont typeface="Arial" panose="020B0604020202020204" pitchFamily="34" charset="0"/>
                  <a:buChar char="•"/>
                </a:pPr>
                <a:r>
                  <a:rPr lang="en-US" sz="2000" dirty="0"/>
                  <a:t>Subspace Methods</a:t>
                </a:r>
              </a:p>
              <a:p>
                <a:pPr lvl="2" algn="l"/>
                <a:r>
                  <a:rPr lang="en-US" sz="2000" dirty="0"/>
                  <a:t> </a:t>
                </a:r>
              </a:p>
              <a:p>
                <a:pPr marL="1543050" lvl="3" indent="-171450" algn="l">
                  <a:buFont typeface="Arial" panose="020B0604020202020204" pitchFamily="34" charset="0"/>
                  <a:buChar char="•"/>
                </a:pPr>
                <a:r>
                  <a:rPr lang="en-US" sz="2000" dirty="0"/>
                  <a:t>MUSIC – Multiple Signal Classification </a:t>
                </a:r>
              </a:p>
              <a:p>
                <a:pPr lvl="3" algn="l"/>
                <a:endParaRPr lang="en-US" sz="2000" dirty="0"/>
              </a:p>
              <a:p>
                <a:pPr marL="2000250" lvl="4" indent="-171450" algn="l">
                  <a:buFont typeface="Arial" panose="020B0604020202020204" pitchFamily="34" charset="0"/>
                  <a:buChar char="•"/>
                </a:pPr>
                <a:r>
                  <a:rPr lang="en-US" sz="2000" dirty="0"/>
                  <a:t>Assume multiple directions of arrival (multiple steering vectors)</a:t>
                </a:r>
              </a:p>
              <a:p>
                <a:pPr marL="2000250" lvl="4" indent="-171450" algn="l">
                  <a:buFont typeface="Arial" panose="020B0604020202020204" pitchFamily="34" charset="0"/>
                  <a:buChar char="•"/>
                </a:pPr>
                <a:r>
                  <a:rPr lang="en-US" sz="2000" dirty="0"/>
                  <a:t>Decompose received signal covariance vector</a:t>
                </a:r>
              </a:p>
              <a:p>
                <a:pPr lvl="3" algn="l"/>
                <a:endParaRPr lang="en-US" sz="2000" dirty="0"/>
              </a:p>
              <a:p>
                <a:pPr lvl="3" algn="l"/>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a:latin typeface="Cambria Math" panose="02040503050406030204" pitchFamily="18" charset="0"/>
                            </a:rPr>
                            <m:t>𝑅</m:t>
                          </m:r>
                        </m:e>
                        <m:sub>
                          <m:r>
                            <a:rPr lang="en-US" sz="2000">
                              <a:latin typeface="Cambria Math" panose="02040503050406030204" pitchFamily="18" charset="0"/>
                            </a:rPr>
                            <m:t>𝑌</m:t>
                          </m:r>
                        </m:sub>
                      </m:sSub>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a:latin typeface="Cambria Math" panose="02040503050406030204" pitchFamily="18" charset="0"/>
                            </a:rPr>
                            <m:t>𝑈</m:t>
                          </m:r>
                        </m:e>
                        <m:sub>
                          <m:r>
                            <a:rPr lang="en-US" sz="2000">
                              <a:latin typeface="Cambria Math" panose="02040503050406030204" pitchFamily="18" charset="0"/>
                            </a:rPr>
                            <m:t>𝑠</m:t>
                          </m:r>
                        </m:sub>
                      </m:sSub>
                      <m:sSub>
                        <m:sSubPr>
                          <m:ctrlPr>
                            <a:rPr lang="en-US" sz="2000" i="1">
                              <a:latin typeface="Cambria Math" panose="02040503050406030204" pitchFamily="18" charset="0"/>
                            </a:rPr>
                          </m:ctrlPr>
                        </m:sSubPr>
                        <m:e>
                          <m:r>
                            <m:rPr>
                              <m:sty m:val="p"/>
                            </m:rPr>
                            <a:rPr lang="en-US" sz="2000">
                              <a:latin typeface="Cambria Math" panose="02040503050406030204" pitchFamily="18" charset="0"/>
                            </a:rPr>
                            <m:t>Λ</m:t>
                          </m:r>
                        </m:e>
                        <m:sub>
                          <m:r>
                            <a:rPr lang="en-US" sz="2000">
                              <a:latin typeface="Cambria Math" panose="02040503050406030204" pitchFamily="18" charset="0"/>
                            </a:rPr>
                            <m:t>𝑠</m:t>
                          </m:r>
                        </m:sub>
                      </m:sSub>
                      <m:sSubSup>
                        <m:sSubSupPr>
                          <m:ctrlPr>
                            <a:rPr lang="en-US" sz="2000" i="1">
                              <a:latin typeface="Cambria Math" panose="02040503050406030204" pitchFamily="18" charset="0"/>
                            </a:rPr>
                          </m:ctrlPr>
                        </m:sSubSupPr>
                        <m:e>
                          <m:r>
                            <a:rPr lang="en-US" sz="2000">
                              <a:latin typeface="Cambria Math" panose="02040503050406030204" pitchFamily="18" charset="0"/>
                            </a:rPr>
                            <m:t>𝑈</m:t>
                          </m:r>
                        </m:e>
                        <m:sub>
                          <m:r>
                            <a:rPr lang="en-US" sz="2000">
                              <a:latin typeface="Cambria Math" panose="02040503050406030204" pitchFamily="18" charset="0"/>
                            </a:rPr>
                            <m:t>𝑠</m:t>
                          </m:r>
                        </m:sub>
                        <m:sup>
                          <m:r>
                            <a:rPr lang="en-US" sz="2000">
                              <a:latin typeface="Cambria Math" panose="02040503050406030204" pitchFamily="18" charset="0"/>
                            </a:rPr>
                            <m:t>𝐻</m:t>
                          </m:r>
                        </m:sup>
                      </m:sSubSup>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a:latin typeface="Cambria Math" panose="02040503050406030204" pitchFamily="18" charset="0"/>
                            </a:rPr>
                            <m:t>𝑈</m:t>
                          </m:r>
                        </m:e>
                        <m:sub>
                          <m:r>
                            <a:rPr lang="en-US" sz="2000">
                              <a:latin typeface="Cambria Math" panose="02040503050406030204" pitchFamily="18" charset="0"/>
                            </a:rPr>
                            <m:t>𝑛</m:t>
                          </m:r>
                        </m:sub>
                      </m:sSub>
                      <m:sSub>
                        <m:sSubPr>
                          <m:ctrlPr>
                            <a:rPr lang="en-US" sz="2000" i="1">
                              <a:latin typeface="Cambria Math" panose="02040503050406030204" pitchFamily="18" charset="0"/>
                            </a:rPr>
                          </m:ctrlPr>
                        </m:sSubPr>
                        <m:e>
                          <m:r>
                            <m:rPr>
                              <m:sty m:val="p"/>
                            </m:rPr>
                            <a:rPr lang="en-US" sz="2000">
                              <a:latin typeface="Cambria Math" panose="02040503050406030204" pitchFamily="18" charset="0"/>
                            </a:rPr>
                            <m:t>Λ</m:t>
                          </m:r>
                        </m:e>
                        <m:sub>
                          <m:r>
                            <a:rPr lang="en-US" sz="2000">
                              <a:latin typeface="Cambria Math" panose="02040503050406030204" pitchFamily="18" charset="0"/>
                            </a:rPr>
                            <m:t>𝑛</m:t>
                          </m:r>
                        </m:sub>
                      </m:sSub>
                      <m:sSubSup>
                        <m:sSubSupPr>
                          <m:ctrlPr>
                            <a:rPr lang="en-US" sz="2000" i="1">
                              <a:latin typeface="Cambria Math" panose="02040503050406030204" pitchFamily="18" charset="0"/>
                            </a:rPr>
                          </m:ctrlPr>
                        </m:sSubSupPr>
                        <m:e>
                          <m:r>
                            <a:rPr lang="en-US" sz="2000">
                              <a:latin typeface="Cambria Math" panose="02040503050406030204" pitchFamily="18" charset="0"/>
                            </a:rPr>
                            <m:t>𝑈</m:t>
                          </m:r>
                        </m:e>
                        <m:sub>
                          <m:r>
                            <a:rPr lang="en-US" sz="2000">
                              <a:latin typeface="Cambria Math" panose="02040503050406030204" pitchFamily="18" charset="0"/>
                            </a:rPr>
                            <m:t>𝑛</m:t>
                          </m:r>
                        </m:sub>
                        <m:sup>
                          <m:r>
                            <a:rPr lang="en-US" sz="2000">
                              <a:latin typeface="Cambria Math" panose="02040503050406030204" pitchFamily="18" charset="0"/>
                            </a:rPr>
                            <m:t>𝐻</m:t>
                          </m:r>
                        </m:sup>
                      </m:sSubSup>
                      <m:r>
                        <a:rPr lang="en-US" sz="2000">
                          <a:latin typeface="Cambria Math" panose="02040503050406030204" pitchFamily="18" charset="0"/>
                        </a:rPr>
                        <m:t> </m:t>
                      </m:r>
                    </m:oMath>
                  </m:oMathPara>
                </a14:m>
                <a:endParaRPr lang="en-US" sz="2000" dirty="0"/>
              </a:p>
              <a:p>
                <a:pPr marL="2000250" lvl="4" indent="-171450" algn="l">
                  <a:buFont typeface="Arial" panose="020B0604020202020204" pitchFamily="34" charset="0"/>
                  <a:buChar char="•"/>
                </a:pPr>
                <a:endParaRPr lang="en-US" sz="2000" dirty="0"/>
              </a:p>
              <a:p>
                <a:pPr marL="2000250" lvl="4" indent="-171450" algn="l">
                  <a:buFont typeface="Arial" panose="020B0604020202020204" pitchFamily="34" charset="0"/>
                  <a:buChar char="•"/>
                </a:pPr>
                <a:r>
                  <a:rPr lang="en-US" sz="2000" dirty="0"/>
                  <a:t>Use noise eigenspace angular spectrum to find peaks that correspond to directions of signal arrival.	</a:t>
                </a:r>
              </a:p>
              <a:p>
                <a:pPr lvl="3" algn="l"/>
                <a:endParaRPr lang="en-US" sz="2000" i="1" dirty="0">
                  <a:latin typeface="Cambria Math" panose="02040503050406030204" pitchFamily="18" charset="0"/>
                </a:endParaRPr>
              </a:p>
              <a:p>
                <a:pPr lvl="3" algn="l"/>
                <a14:m>
                  <m:oMathPara xmlns:m="http://schemas.openxmlformats.org/officeDocument/2006/math">
                    <m:oMathParaPr>
                      <m:jc m:val="centerGroup"/>
                    </m:oMathParaPr>
                    <m:oMath xmlns:m="http://schemas.openxmlformats.org/officeDocument/2006/math">
                      <m:sSub>
                        <m:sSubPr>
                          <m:ctrlPr>
                            <a:rPr lang="en-US" sz="2000" i="1" dirty="0">
                              <a:latin typeface="Cambria Math" panose="02040503050406030204" pitchFamily="18" charset="0"/>
                            </a:rPr>
                          </m:ctrlPr>
                        </m:sSubPr>
                        <m:e>
                          <m:r>
                            <m:rPr>
                              <m:sty m:val="p"/>
                            </m:rPr>
                            <a:rPr lang="en-US" sz="2000" dirty="0">
                              <a:latin typeface="Cambria Math" panose="02040503050406030204" pitchFamily="18" charset="0"/>
                            </a:rPr>
                            <m:t>P</m:t>
                          </m:r>
                        </m:e>
                        <m:sub>
                          <m:r>
                            <m:rPr>
                              <m:sty m:val="p"/>
                            </m:rPr>
                            <a:rPr lang="en-US" sz="2000" dirty="0">
                              <a:latin typeface="Cambria Math" panose="02040503050406030204" pitchFamily="18" charset="0"/>
                            </a:rPr>
                            <m:t>MUSIC</m:t>
                          </m:r>
                        </m:sub>
                      </m:sSub>
                      <m:r>
                        <a:rPr lang="en-US" sz="2000" dirty="0">
                          <a:latin typeface="Cambria Math" panose="02040503050406030204" pitchFamily="18" charset="0"/>
                        </a:rPr>
                        <m:t>=</m:t>
                      </m:r>
                      <m:f>
                        <m:fPr>
                          <m:ctrlPr>
                            <a:rPr lang="en-US" sz="2000" i="1" dirty="0">
                              <a:latin typeface="Cambria Math" panose="02040503050406030204" pitchFamily="18" charset="0"/>
                            </a:rPr>
                          </m:ctrlPr>
                        </m:fPr>
                        <m:num>
                          <m:r>
                            <a:rPr lang="en-US" sz="2000" dirty="0">
                              <a:latin typeface="Cambria Math" panose="02040503050406030204" pitchFamily="18" charset="0"/>
                            </a:rPr>
                            <m:t>1</m:t>
                          </m:r>
                        </m:num>
                        <m:den>
                          <m:sSup>
                            <m:sSupPr>
                              <m:ctrlPr>
                                <a:rPr lang="en-US" sz="2000" i="1" dirty="0">
                                  <a:latin typeface="Cambria Math" panose="02040503050406030204" pitchFamily="18" charset="0"/>
                                </a:rPr>
                              </m:ctrlPr>
                            </m:sSupPr>
                            <m:e>
                              <m:r>
                                <a:rPr lang="en-US" sz="2000" dirty="0">
                                  <a:latin typeface="Cambria Math" panose="02040503050406030204" pitchFamily="18" charset="0"/>
                                </a:rPr>
                                <m:t>𝑣</m:t>
                              </m:r>
                            </m:e>
                            <m:sup>
                              <m:r>
                                <a:rPr lang="en-US" sz="2000" dirty="0">
                                  <a:latin typeface="Cambria Math" panose="02040503050406030204" pitchFamily="18" charset="0"/>
                                </a:rPr>
                                <m:t>𝐻</m:t>
                              </m:r>
                            </m:sup>
                          </m:sSup>
                          <m:sSub>
                            <m:sSubPr>
                              <m:ctrlPr>
                                <a:rPr lang="en-US" sz="2000" i="1" dirty="0">
                                  <a:latin typeface="Cambria Math" panose="02040503050406030204" pitchFamily="18" charset="0"/>
                                </a:rPr>
                              </m:ctrlPr>
                            </m:sSubPr>
                            <m:e>
                              <m:r>
                                <a:rPr lang="en-US" sz="2000" dirty="0">
                                  <a:latin typeface="Cambria Math" panose="02040503050406030204" pitchFamily="18" charset="0"/>
                                </a:rPr>
                                <m:t>𝑈</m:t>
                              </m:r>
                            </m:e>
                            <m:sub>
                              <m:r>
                                <a:rPr lang="en-US" sz="2000" dirty="0">
                                  <a:latin typeface="Cambria Math" panose="02040503050406030204" pitchFamily="18" charset="0"/>
                                </a:rPr>
                                <m:t>𝑛</m:t>
                              </m:r>
                            </m:sub>
                          </m:sSub>
                          <m:sSubSup>
                            <m:sSubSupPr>
                              <m:ctrlPr>
                                <a:rPr lang="en-US" sz="2000" i="1" dirty="0">
                                  <a:latin typeface="Cambria Math" panose="02040503050406030204" pitchFamily="18" charset="0"/>
                                </a:rPr>
                              </m:ctrlPr>
                            </m:sSubSupPr>
                            <m:e>
                              <m:r>
                                <a:rPr lang="en-US" sz="2000" dirty="0">
                                  <a:latin typeface="Cambria Math" panose="02040503050406030204" pitchFamily="18" charset="0"/>
                                </a:rPr>
                                <m:t>𝑈</m:t>
                              </m:r>
                            </m:e>
                            <m:sub>
                              <m:r>
                                <a:rPr lang="en-US" sz="2000" dirty="0">
                                  <a:latin typeface="Cambria Math" panose="02040503050406030204" pitchFamily="18" charset="0"/>
                                </a:rPr>
                                <m:t>𝑛</m:t>
                              </m:r>
                            </m:sub>
                            <m:sup>
                              <m:r>
                                <a:rPr lang="en-US" sz="2000" dirty="0">
                                  <a:latin typeface="Cambria Math" panose="02040503050406030204" pitchFamily="18" charset="0"/>
                                </a:rPr>
                                <m:t>𝐻</m:t>
                              </m:r>
                            </m:sup>
                          </m:sSubSup>
                          <m:r>
                            <a:rPr lang="en-US" sz="2000" dirty="0">
                              <a:latin typeface="Cambria Math" panose="02040503050406030204" pitchFamily="18" charset="0"/>
                            </a:rPr>
                            <m:t>𝑣</m:t>
                          </m:r>
                        </m:den>
                      </m:f>
                      <m:r>
                        <a:rPr lang="en-US" sz="2000" dirty="0">
                          <a:latin typeface="Cambria Math" panose="02040503050406030204" pitchFamily="18" charset="0"/>
                        </a:rPr>
                        <m:t>, </m:t>
                      </m:r>
                      <m:r>
                        <a:rPr lang="en-US" sz="2000" dirty="0">
                          <a:latin typeface="Cambria Math" panose="02040503050406030204" pitchFamily="18" charset="0"/>
                        </a:rPr>
                        <m:t>𝑣</m:t>
                      </m:r>
                      <m:r>
                        <a:rPr lang="en-US" sz="2000" dirty="0">
                          <a:latin typeface="Cambria Math" panose="02040503050406030204" pitchFamily="18" charset="0"/>
                        </a:rPr>
                        <m:t> </m:t>
                      </m:r>
                      <m:r>
                        <a:rPr lang="en-US" sz="2000" dirty="0">
                          <a:latin typeface="Cambria Math" panose="02040503050406030204" pitchFamily="18" charset="0"/>
                        </a:rPr>
                        <m:t>𝑖𝑠</m:t>
                      </m:r>
                      <m:r>
                        <a:rPr lang="en-US" sz="2000" dirty="0">
                          <a:latin typeface="Cambria Math" panose="02040503050406030204" pitchFamily="18" charset="0"/>
                        </a:rPr>
                        <m:t> </m:t>
                      </m:r>
                      <m:r>
                        <a:rPr lang="en-US" sz="2000" dirty="0">
                          <a:latin typeface="Cambria Math" panose="02040503050406030204" pitchFamily="18" charset="0"/>
                        </a:rPr>
                        <m:t>𝑡h𝑒</m:t>
                      </m:r>
                      <m:r>
                        <a:rPr lang="en-US" sz="2000" dirty="0">
                          <a:latin typeface="Cambria Math" panose="02040503050406030204" pitchFamily="18" charset="0"/>
                        </a:rPr>
                        <m:t> </m:t>
                      </m:r>
                      <m:r>
                        <a:rPr lang="en-US" sz="2000" dirty="0">
                          <a:latin typeface="Cambria Math" panose="02040503050406030204" pitchFamily="18" charset="0"/>
                        </a:rPr>
                        <m:t>𝑠𝑡𝑒𝑒𝑟𝑖𝑛𝑔</m:t>
                      </m:r>
                      <m:r>
                        <a:rPr lang="en-US" sz="2000" dirty="0">
                          <a:latin typeface="Cambria Math" panose="02040503050406030204" pitchFamily="18" charset="0"/>
                        </a:rPr>
                        <m:t> </m:t>
                      </m:r>
                      <m:r>
                        <a:rPr lang="en-US" sz="2000" dirty="0">
                          <a:latin typeface="Cambria Math" panose="02040503050406030204" pitchFamily="18" charset="0"/>
                        </a:rPr>
                        <m:t>𝑣𝑒𝑐𝑡𝑜𝑟</m:t>
                      </m:r>
                    </m:oMath>
                  </m:oMathPara>
                </a14:m>
                <a:endParaRPr lang="en-US" sz="2000" dirty="0"/>
              </a:p>
              <a:p>
                <a:pPr lvl="3" algn="l"/>
                <a:endParaRPr lang="en-US" sz="2000" dirty="0"/>
              </a:p>
              <a:p>
                <a:pPr marL="1543050" lvl="3" indent="-171450" algn="l">
                  <a:buFont typeface="Arial" panose="020B0604020202020204" pitchFamily="34" charset="0"/>
                  <a:buChar char="•"/>
                </a:pPr>
                <a:r>
                  <a:rPr lang="en-US" sz="2000" dirty="0"/>
                  <a:t>PAST – Project Approximation Subspace Tracking </a:t>
                </a:r>
                <a:endParaRPr lang="en-US" sz="600" dirty="0"/>
              </a:p>
              <a:p>
                <a:pPr lvl="3" algn="l"/>
                <a:br>
                  <a:rPr lang="en-US" sz="600" dirty="0"/>
                </a:br>
                <a:endParaRPr lang="en-US" sz="800" dirty="0"/>
              </a:p>
            </p:txBody>
          </p:sp>
        </mc:Choice>
        <mc:Fallback xmlns="">
          <p:sp>
            <p:nvSpPr>
              <p:cNvPr id="3" name="Subtitle 2">
                <a:extLst>
                  <a:ext uri="{FF2B5EF4-FFF2-40B4-BE49-F238E27FC236}">
                    <a16:creationId xmlns:a16="http://schemas.microsoft.com/office/drawing/2014/main" id="{D9F25599-5A8D-9C30-4600-963739019886}"/>
                  </a:ext>
                </a:extLst>
              </p:cNvPr>
              <p:cNvSpPr>
                <a:spLocks noGrp="1" noRot="1" noChangeAspect="1" noMove="1" noResize="1" noEditPoints="1" noAdjustHandles="1" noChangeArrowheads="1" noChangeShapeType="1" noTextEdit="1"/>
              </p:cNvSpPr>
              <p:nvPr>
                <p:ph type="subTitle" idx="1"/>
              </p:nvPr>
            </p:nvSpPr>
            <p:spPr>
              <a:xfrm>
                <a:off x="752669" y="1816782"/>
                <a:ext cx="10319658" cy="4117293"/>
              </a:xfrm>
              <a:blipFill>
                <a:blip r:embed="rId2"/>
                <a:stretch>
                  <a:fillRect/>
                </a:stretch>
              </a:blipFill>
            </p:spPr>
            <p:txBody>
              <a:bodyPr/>
              <a:lstStyle/>
              <a:p>
                <a:r>
                  <a:rPr lang="en-IL">
                    <a:noFill/>
                  </a:rPr>
                  <a:t> </a:t>
                </a:r>
              </a:p>
            </p:txBody>
          </p:sp>
        </mc:Fallback>
      </mc:AlternateContent>
    </p:spTree>
    <p:extLst>
      <p:ext uri="{BB962C8B-B14F-4D97-AF65-F5344CB8AC3E}">
        <p14:creationId xmlns:p14="http://schemas.microsoft.com/office/powerpoint/2010/main" val="3214454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8B6197-9D06-7575-D31B-72358929647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D8F141-E2A9-AB00-CDF0-8A6E2E466985}"/>
              </a:ext>
            </a:extLst>
          </p:cNvPr>
          <p:cNvSpPr>
            <a:spLocks noGrp="1"/>
          </p:cNvSpPr>
          <p:nvPr>
            <p:ph type="ctrTitle"/>
          </p:nvPr>
        </p:nvSpPr>
        <p:spPr>
          <a:xfrm>
            <a:off x="1524000" y="127032"/>
            <a:ext cx="9144000" cy="996918"/>
          </a:xfrm>
        </p:spPr>
        <p:txBody>
          <a:bodyPr>
            <a:normAutofit/>
          </a:bodyPr>
          <a:lstStyle/>
          <a:p>
            <a:r>
              <a:rPr lang="en-US" sz="1800" b="0" i="0" u="none" strike="noStrike" baseline="0" dirty="0">
                <a:latin typeface="Times-Roman"/>
              </a:rPr>
              <a:t>Introduction </a:t>
            </a:r>
            <a:br>
              <a:rPr lang="en-US" sz="1800" b="0" i="0" u="none" strike="noStrike" baseline="0" dirty="0">
                <a:latin typeface="Times-Roman"/>
              </a:rPr>
            </a:br>
            <a:br>
              <a:rPr lang="en-US" sz="1800" b="0" i="0" u="none" strike="noStrike" baseline="0" dirty="0">
                <a:latin typeface="Times-Roman"/>
              </a:rPr>
            </a:br>
            <a:r>
              <a:rPr lang="en-US" sz="1200" b="0" i="0" u="none" strike="noStrike" baseline="0" dirty="0">
                <a:latin typeface="Times-Roman"/>
              </a:rPr>
              <a:t>The PAST Algorithm</a:t>
            </a:r>
            <a:endParaRPr lang="en-IL" dirty="0"/>
          </a:p>
        </p:txBody>
      </p:sp>
      <p:sp>
        <p:nvSpPr>
          <p:cNvPr id="3" name="Subtitle 2">
            <a:extLst>
              <a:ext uri="{FF2B5EF4-FFF2-40B4-BE49-F238E27FC236}">
                <a16:creationId xmlns:a16="http://schemas.microsoft.com/office/drawing/2014/main" id="{316CC745-8229-C900-A43F-25F8ADEFCF5F}"/>
              </a:ext>
            </a:extLst>
          </p:cNvPr>
          <p:cNvSpPr>
            <a:spLocks noGrp="1"/>
          </p:cNvSpPr>
          <p:nvPr>
            <p:ph type="subTitle" idx="1"/>
          </p:nvPr>
        </p:nvSpPr>
        <p:spPr>
          <a:xfrm>
            <a:off x="457200" y="1209676"/>
            <a:ext cx="11087099" cy="5200650"/>
          </a:xfrm>
        </p:spPr>
        <p:txBody>
          <a:bodyPr>
            <a:normAutofit fontScale="70000" lnSpcReduction="20000"/>
          </a:bodyPr>
          <a:lstStyle/>
          <a:p>
            <a:pPr lvl="2" algn="l"/>
            <a:endParaRPr lang="en-US" sz="800" dirty="0"/>
          </a:p>
          <a:p>
            <a:pPr marL="1543050" lvl="3" indent="-171450" algn="l">
              <a:buFont typeface="Arial" panose="020B0604020202020204" pitchFamily="34" charset="0"/>
              <a:buChar char="•"/>
            </a:pPr>
            <a:endParaRPr lang="en-US" sz="600" dirty="0"/>
          </a:p>
          <a:p>
            <a:pPr lvl="2" algn="l"/>
            <a:r>
              <a:rPr lang="en-US" sz="1700" dirty="0"/>
              <a:t>The Projected Approximation Subspace Tracking (PAST) algorithm is a method used for tracking the dominant subspace of a time-varying data matrix. It is commonly applied in the field of adaptive signal processing and is particularly useful in scenarios where the data matrix undergoes changes over time, such as in adaptive beamforming, channel equalization, and system identification.</a:t>
            </a:r>
          </a:p>
          <a:p>
            <a:pPr lvl="2" algn="l"/>
            <a:endParaRPr lang="en-US" sz="1700" dirty="0"/>
          </a:p>
          <a:p>
            <a:pPr lvl="2" algn="l"/>
            <a:r>
              <a:rPr lang="en-US" sz="1700" dirty="0"/>
              <a:t>The PAST algorithm is designed to iteratively update an estimate of the dominant subspace of the data matrix while adapting to changes in the underlying subspace structure. It is a computationally efficient and numerically stable algorithm that is well-suited for online processing.</a:t>
            </a:r>
          </a:p>
          <a:p>
            <a:pPr lvl="2" algn="l"/>
            <a:endParaRPr lang="en-US" sz="1700" dirty="0"/>
          </a:p>
          <a:p>
            <a:pPr lvl="2" algn="l"/>
            <a:r>
              <a:rPr lang="en-US" sz="1700" dirty="0"/>
              <a:t>A high-level overview of how the PAST algorithm works:</a:t>
            </a:r>
          </a:p>
          <a:p>
            <a:pPr lvl="2" algn="l"/>
            <a:endParaRPr lang="en-US" sz="1700" dirty="0"/>
          </a:p>
          <a:p>
            <a:pPr lvl="2" algn="l"/>
            <a:r>
              <a:rPr lang="en-US" sz="1700" dirty="0"/>
              <a:t>1. </a:t>
            </a:r>
            <a:r>
              <a:rPr lang="en-US" sz="1700" b="1" dirty="0"/>
              <a:t>Initialization: </a:t>
            </a:r>
            <a:r>
              <a:rPr lang="en-US" sz="1700" dirty="0"/>
              <a:t>Initialize the algorithm by choosing an initial estimate of the dominant subspace, typically represented by a set of orthogonal basis vectors.</a:t>
            </a:r>
          </a:p>
          <a:p>
            <a:pPr lvl="2" algn="l"/>
            <a:endParaRPr lang="en-US" sz="1700" dirty="0"/>
          </a:p>
          <a:p>
            <a:pPr lvl="2" algn="l"/>
            <a:r>
              <a:rPr lang="en-US" sz="1700" dirty="0"/>
              <a:t>2. </a:t>
            </a:r>
            <a:r>
              <a:rPr lang="en-US" sz="1700" b="1" dirty="0"/>
              <a:t>Iterative Update: </a:t>
            </a:r>
            <a:r>
              <a:rPr lang="en-US" sz="1700" dirty="0"/>
              <a:t>At each iteration, the PAST algorithm updates its estimate of the dominant subspace based on the current input data vector.</a:t>
            </a:r>
          </a:p>
          <a:p>
            <a:pPr lvl="2" algn="l"/>
            <a:endParaRPr lang="en-US" sz="1700" dirty="0"/>
          </a:p>
          <a:p>
            <a:pPr lvl="2" algn="l"/>
            <a:r>
              <a:rPr lang="en-US" sz="1700" dirty="0"/>
              <a:t>3. </a:t>
            </a:r>
            <a:r>
              <a:rPr lang="en-US" sz="1700" b="1" dirty="0"/>
              <a:t>Projection: </a:t>
            </a:r>
            <a:r>
              <a:rPr lang="en-US" sz="1700" dirty="0"/>
              <a:t>Project the current input data vector onto the subspace estimate to obtain the projection coefficients.</a:t>
            </a:r>
          </a:p>
          <a:p>
            <a:pPr lvl="2" algn="l"/>
            <a:endParaRPr lang="en-US" sz="1700" dirty="0"/>
          </a:p>
          <a:p>
            <a:pPr lvl="2" algn="l"/>
            <a:r>
              <a:rPr lang="en-US" sz="1700" dirty="0"/>
              <a:t>4. </a:t>
            </a:r>
            <a:r>
              <a:rPr lang="en-US" sz="1700" b="1" dirty="0"/>
              <a:t>Adaptation: </a:t>
            </a:r>
            <a:r>
              <a:rPr lang="en-US" sz="1700" dirty="0"/>
              <a:t>Update the subspace estimate by adapting the basis vectors using the projection coefficients and the input data vector.</a:t>
            </a:r>
          </a:p>
          <a:p>
            <a:pPr lvl="2" algn="l"/>
            <a:endParaRPr lang="en-US" sz="1700" dirty="0"/>
          </a:p>
          <a:p>
            <a:pPr lvl="2" algn="l"/>
            <a:r>
              <a:rPr lang="en-US" sz="1700" dirty="0"/>
              <a:t>5. </a:t>
            </a:r>
            <a:r>
              <a:rPr lang="en-US" sz="1700" b="1" dirty="0"/>
              <a:t>Normalization: </a:t>
            </a:r>
            <a:r>
              <a:rPr lang="en-US" sz="1700" dirty="0"/>
              <a:t>Orthogonalize the updated basis vectors to ensure orthogonality and maintain a valid subspace representation.</a:t>
            </a:r>
          </a:p>
          <a:p>
            <a:pPr lvl="2" algn="l"/>
            <a:endParaRPr lang="en-US" sz="1700" dirty="0"/>
          </a:p>
          <a:p>
            <a:pPr lvl="2" algn="l"/>
            <a:r>
              <a:rPr lang="en-US" sz="1700" dirty="0"/>
              <a:t>6. </a:t>
            </a:r>
            <a:r>
              <a:rPr lang="en-US" sz="1700" b="1" dirty="0"/>
              <a:t>Rank Adaptation: </a:t>
            </a:r>
            <a:r>
              <a:rPr lang="en-US" sz="1700" dirty="0"/>
              <a:t>Optionally, the PAST algorithm can adaptively adjust the rank of the subspace estimate based on the magnitude of the projection coefficients.</a:t>
            </a:r>
          </a:p>
          <a:p>
            <a:pPr lvl="2" algn="l"/>
            <a:endParaRPr lang="en-US" sz="1700" dirty="0"/>
          </a:p>
          <a:p>
            <a:pPr lvl="2" algn="l"/>
            <a:r>
              <a:rPr lang="en-US" sz="1700" dirty="0"/>
              <a:t>By iteratively repeating these steps as new data becomes available, the PAST algorithm continuously tracks changes in the dominant subspace of the data matrix. It is robust to noise and can effectively handle non-stationary data while requiring relatively low computational complexity.</a:t>
            </a:r>
          </a:p>
          <a:p>
            <a:pPr lvl="2" algn="l"/>
            <a:endParaRPr lang="en-US" sz="900" dirty="0"/>
          </a:p>
        </p:txBody>
      </p:sp>
    </p:spTree>
    <p:extLst>
      <p:ext uri="{BB962C8B-B14F-4D97-AF65-F5344CB8AC3E}">
        <p14:creationId xmlns:p14="http://schemas.microsoft.com/office/powerpoint/2010/main" val="3625317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5EE17C-105E-7800-5A5A-1F3C5D3005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526417-EA7B-2D2D-187A-45089260F58A}"/>
              </a:ext>
            </a:extLst>
          </p:cNvPr>
          <p:cNvSpPr>
            <a:spLocks noGrp="1"/>
          </p:cNvSpPr>
          <p:nvPr>
            <p:ph type="ctrTitle"/>
          </p:nvPr>
        </p:nvSpPr>
        <p:spPr>
          <a:xfrm>
            <a:off x="1340498" y="107982"/>
            <a:ext cx="9144000" cy="996918"/>
          </a:xfrm>
        </p:spPr>
        <p:txBody>
          <a:bodyPr>
            <a:normAutofit/>
          </a:bodyPr>
          <a:lstStyle/>
          <a:p>
            <a:r>
              <a:rPr lang="en-US" sz="1800" b="0" i="0" u="none" strike="noStrike" baseline="0" dirty="0">
                <a:latin typeface="Times-Roman"/>
              </a:rPr>
              <a:t>Introduction </a:t>
            </a:r>
            <a:br>
              <a:rPr lang="en-US" sz="1800" b="0" i="0" u="none" strike="noStrike" baseline="0" dirty="0">
                <a:latin typeface="Times-Roman"/>
              </a:rPr>
            </a:br>
            <a:br>
              <a:rPr lang="en-US" sz="1800" b="0" i="0" u="none" strike="noStrike" baseline="0" dirty="0">
                <a:latin typeface="Times-Roman"/>
              </a:rPr>
            </a:br>
            <a:r>
              <a:rPr lang="en-US" sz="1200" b="0" i="0" u="none" strike="noStrike" baseline="0" dirty="0">
                <a:latin typeface="Times-Roman"/>
              </a:rPr>
              <a:t>The PAST Algorithm for DOA estimation</a:t>
            </a:r>
            <a:endParaRPr lang="en-IL" dirty="0"/>
          </a:p>
        </p:txBody>
      </p:sp>
      <mc:AlternateContent xmlns:mc="http://schemas.openxmlformats.org/markup-compatibility/2006" xmlns:a14="http://schemas.microsoft.com/office/drawing/2010/main">
        <mc:Choice Requires="a14">
          <p:sp>
            <p:nvSpPr>
              <p:cNvPr id="3" name="Subtitle 2">
                <a:extLst>
                  <a:ext uri="{FF2B5EF4-FFF2-40B4-BE49-F238E27FC236}">
                    <a16:creationId xmlns:a16="http://schemas.microsoft.com/office/drawing/2014/main" id="{8E9E56FE-EDD5-309D-C57C-CFA7D2A11C76}"/>
                  </a:ext>
                </a:extLst>
              </p:cNvPr>
              <p:cNvSpPr>
                <a:spLocks noGrp="1"/>
              </p:cNvSpPr>
              <p:nvPr>
                <p:ph type="subTitle" idx="1"/>
              </p:nvPr>
            </p:nvSpPr>
            <p:spPr>
              <a:xfrm>
                <a:off x="504825" y="1238249"/>
                <a:ext cx="10953750" cy="5286375"/>
              </a:xfrm>
            </p:spPr>
            <p:txBody>
              <a:bodyPr>
                <a:normAutofit fontScale="92500" lnSpcReduction="20000"/>
              </a:bodyPr>
              <a:lstStyle/>
              <a:p>
                <a:pPr lvl="2" algn="l"/>
                <a:endParaRPr lang="en-US" sz="800" dirty="0"/>
              </a:p>
              <a:p>
                <a:pPr lvl="2" algn="l"/>
                <a:endParaRPr lang="en-US" sz="900" dirty="0"/>
              </a:p>
              <a:p>
                <a:pPr lvl="2" algn="l"/>
                <a:r>
                  <a:rPr lang="en-US" sz="1400" dirty="0"/>
                  <a:t>1. </a:t>
                </a:r>
                <a:r>
                  <a:rPr lang="en-US" sz="1400" b="1" dirty="0"/>
                  <a:t>Initialization</a:t>
                </a:r>
                <a:r>
                  <a:rPr lang="en-US" sz="1400" dirty="0"/>
                  <a:t>:</a:t>
                </a:r>
              </a:p>
              <a:p>
                <a:pPr lvl="2" algn="l"/>
                <a:r>
                  <a:rPr lang="en-US" sz="1400" dirty="0"/>
                  <a:t>   - Initialize the algorithm by selecting an initial estimate of the subspace associated with the DOAs of interest. This initial estimate can be obtained using techniques like the MUSIC or ESPRIT algorithms.</a:t>
                </a:r>
              </a:p>
              <a:p>
                <a:pPr lvl="2" algn="l"/>
                <a:r>
                  <a:rPr lang="en-US" sz="1400" dirty="0"/>
                  <a:t>   - Choose parameters such as the rank of the subspace estimate and the forgetting factor (if applicable for online adaptation).</a:t>
                </a:r>
              </a:p>
              <a:p>
                <a:pPr lvl="2" algn="l"/>
                <a:endParaRPr lang="en-US" sz="1400" dirty="0"/>
              </a:p>
              <a:p>
                <a:pPr lvl="2" algn="l"/>
                <a:r>
                  <a:rPr lang="en-US" sz="1400" dirty="0"/>
                  <a:t>2. </a:t>
                </a:r>
                <a:r>
                  <a:rPr lang="en-US" sz="1400" b="1" dirty="0"/>
                  <a:t>Data</a:t>
                </a:r>
                <a:r>
                  <a:rPr lang="en-US" sz="1400" dirty="0"/>
                  <a:t> </a:t>
                </a:r>
                <a:r>
                  <a:rPr lang="en-US" sz="1400" b="1" dirty="0"/>
                  <a:t>Acquisition</a:t>
                </a:r>
                <a:r>
                  <a:rPr lang="en-US" sz="1400" dirty="0"/>
                  <a:t>:</a:t>
                </a:r>
              </a:p>
              <a:p>
                <a:pPr lvl="2" algn="l"/>
                <a:r>
                  <a:rPr lang="en-US" sz="1400" dirty="0"/>
                  <a:t>   - Collect data from the antenna array over time. This data consists of received signals at each antenna element.</a:t>
                </a:r>
              </a:p>
              <a:p>
                <a:pPr lvl="2" algn="l"/>
                <a:endParaRPr lang="en-US" sz="1400" dirty="0"/>
              </a:p>
              <a:p>
                <a:pPr lvl="2" algn="l"/>
                <a:r>
                  <a:rPr lang="en-US" sz="1400" dirty="0"/>
                  <a:t>3. </a:t>
                </a:r>
                <a:r>
                  <a:rPr lang="en-US" sz="1400" b="1" dirty="0"/>
                  <a:t>Signal</a:t>
                </a:r>
                <a:r>
                  <a:rPr lang="en-US" sz="1400" dirty="0"/>
                  <a:t> </a:t>
                </a:r>
                <a:r>
                  <a:rPr lang="en-US" sz="1400" b="1" dirty="0"/>
                  <a:t>Processing</a:t>
                </a:r>
                <a:r>
                  <a:rPr lang="en-US" sz="1400" dirty="0"/>
                  <a:t>:</a:t>
                </a:r>
              </a:p>
              <a:p>
                <a:pPr lvl="2" algn="l"/>
                <a:r>
                  <a:rPr lang="en-US" sz="1400" dirty="0"/>
                  <a:t>   - Formulate the received signal matrix </a:t>
                </a:r>
                <a14:m>
                  <m:oMath xmlns:m="http://schemas.openxmlformats.org/officeDocument/2006/math">
                    <m:r>
                      <m:rPr>
                        <m:lit/>
                      </m:rPr>
                      <a:rPr lang="en-US" sz="1400" i="1" dirty="0" smtClean="0">
                        <a:latin typeface="Cambria Math" panose="02040503050406030204" pitchFamily="18" charset="0"/>
                      </a:rPr>
                      <m:t>(</m:t>
                    </m:r>
                    <m:r>
                      <a:rPr lang="en-US" sz="1400" i="1" dirty="0" smtClean="0">
                        <a:latin typeface="Cambria Math" panose="02040503050406030204" pitchFamily="18" charset="0"/>
                      </a:rPr>
                      <m:t>𝑋</m:t>
                    </m:r>
                    <m:r>
                      <m:rPr>
                        <m:lit/>
                      </m:rPr>
                      <a:rPr lang="en-US" sz="1400" i="1" dirty="0" smtClean="0">
                        <a:latin typeface="Cambria Math" panose="02040503050406030204" pitchFamily="18" charset="0"/>
                      </a:rPr>
                      <m:t>)</m:t>
                    </m:r>
                    <m:r>
                      <a:rPr lang="en-US" sz="1400" i="1" dirty="0" smtClean="0">
                        <a:latin typeface="Cambria Math" panose="02040503050406030204" pitchFamily="18" charset="0"/>
                      </a:rPr>
                      <m:t> </m:t>
                    </m:r>
                  </m:oMath>
                </a14:m>
                <a:r>
                  <a:rPr lang="en-US" sz="1400" dirty="0"/>
                  <a:t>using the collected data, where each column represents the received signals at a specific time instance and each row corresponds to a different antenna element.</a:t>
                </a:r>
              </a:p>
              <a:p>
                <a:pPr lvl="2" algn="l"/>
                <a:endParaRPr lang="en-US" sz="1400" dirty="0"/>
              </a:p>
              <a:p>
                <a:pPr lvl="2" algn="l"/>
                <a:r>
                  <a:rPr lang="en-US" sz="1400" dirty="0"/>
                  <a:t>4. </a:t>
                </a:r>
                <a:r>
                  <a:rPr lang="en-US" sz="1400" b="1" dirty="0"/>
                  <a:t>PAST</a:t>
                </a:r>
                <a:r>
                  <a:rPr lang="en-US" sz="1400" dirty="0"/>
                  <a:t> </a:t>
                </a:r>
                <a:r>
                  <a:rPr lang="en-US" sz="1400" b="1" dirty="0"/>
                  <a:t>Algorithm</a:t>
                </a:r>
                <a:endParaRPr lang="en-US" sz="1400" dirty="0"/>
              </a:p>
              <a:p>
                <a:pPr lvl="2" algn="l"/>
                <a:endParaRPr lang="en-US" sz="1400" dirty="0"/>
              </a:p>
              <a:p>
                <a:pPr lvl="2" algn="l"/>
                <a:r>
                  <a:rPr lang="en-US" sz="1400" dirty="0"/>
                  <a:t>5. </a:t>
                </a:r>
                <a:r>
                  <a:rPr lang="en-US" sz="1400" b="1" dirty="0"/>
                  <a:t>DOA Estimation</a:t>
                </a:r>
                <a:r>
                  <a:rPr lang="en-US" sz="1400" dirty="0"/>
                  <a:t>:</a:t>
                </a:r>
              </a:p>
              <a:p>
                <a:pPr lvl="2" algn="l"/>
                <a:r>
                  <a:rPr lang="en-US" sz="1400" dirty="0"/>
                  <a:t>   - Once the PAST algorithm has converged or after a certain number of iterations, use the updated subspace estimate to estimate the DOAs of the incoming signals.</a:t>
                </a:r>
              </a:p>
              <a:p>
                <a:pPr lvl="2" algn="l"/>
                <a:r>
                  <a:rPr lang="en-US" sz="1400" dirty="0"/>
                  <a:t>   - Techniques such as MUSIC, ESPRIT, or spatial spectrum estimation can be applied to estimate the DOAs from the updated subspace estimate.</a:t>
                </a:r>
              </a:p>
              <a:p>
                <a:pPr lvl="2" algn="l"/>
                <a:endParaRPr lang="en-US" sz="1400" dirty="0"/>
              </a:p>
              <a:p>
                <a:pPr lvl="2" algn="l"/>
                <a:r>
                  <a:rPr lang="en-US" sz="1400" dirty="0"/>
                  <a:t>6.</a:t>
                </a:r>
                <a:r>
                  <a:rPr lang="en-US" sz="1400" b="1" dirty="0"/>
                  <a:t> Repeat</a:t>
                </a:r>
                <a:r>
                  <a:rPr lang="en-US" sz="1400" dirty="0"/>
                  <a:t>:</a:t>
                </a:r>
              </a:p>
              <a:p>
                <a:pPr lvl="2" algn="l"/>
                <a:r>
                  <a:rPr lang="en-US" sz="1400" dirty="0"/>
                  <a:t>   - Continuously collect new data and apply the PAST algorithm to track changes in the dominant subspace associated with the DOAs over time.</a:t>
                </a:r>
              </a:p>
              <a:p>
                <a:pPr lvl="2" algn="l"/>
                <a:endParaRPr lang="en-US" sz="1400" dirty="0"/>
              </a:p>
              <a:p>
                <a:pPr lvl="2" algn="l"/>
                <a:r>
                  <a:rPr lang="en-US" sz="1400" dirty="0"/>
                  <a:t>By iteratively updating the subspace estimate using the PAST algorithm, the DOA estimation system can adapt to changes in the DOAs of incoming signals, making it suitable for scenarios where the DOAs are time-varying.</a:t>
                </a:r>
              </a:p>
            </p:txBody>
          </p:sp>
        </mc:Choice>
        <mc:Fallback xmlns="">
          <p:sp>
            <p:nvSpPr>
              <p:cNvPr id="3" name="Subtitle 2">
                <a:extLst>
                  <a:ext uri="{FF2B5EF4-FFF2-40B4-BE49-F238E27FC236}">
                    <a16:creationId xmlns:a16="http://schemas.microsoft.com/office/drawing/2014/main" id="{8E9E56FE-EDD5-309D-C57C-CFA7D2A11C76}"/>
                  </a:ext>
                </a:extLst>
              </p:cNvPr>
              <p:cNvSpPr>
                <a:spLocks noGrp="1" noRot="1" noChangeAspect="1" noMove="1" noResize="1" noEditPoints="1" noAdjustHandles="1" noChangeArrowheads="1" noChangeShapeType="1" noTextEdit="1"/>
              </p:cNvSpPr>
              <p:nvPr>
                <p:ph type="subTitle" idx="1"/>
              </p:nvPr>
            </p:nvSpPr>
            <p:spPr>
              <a:xfrm>
                <a:off x="504825" y="1238249"/>
                <a:ext cx="10953750" cy="5286375"/>
              </a:xfrm>
              <a:blipFill>
                <a:blip r:embed="rId2"/>
                <a:stretch>
                  <a:fillRect r="-278"/>
                </a:stretch>
              </a:blipFill>
            </p:spPr>
            <p:txBody>
              <a:bodyPr/>
              <a:lstStyle/>
              <a:p>
                <a:r>
                  <a:rPr lang="en-IL">
                    <a:noFill/>
                  </a:rPr>
                  <a:t> </a:t>
                </a:r>
              </a:p>
            </p:txBody>
          </p:sp>
        </mc:Fallback>
      </mc:AlternateContent>
    </p:spTree>
    <p:extLst>
      <p:ext uri="{BB962C8B-B14F-4D97-AF65-F5344CB8AC3E}">
        <p14:creationId xmlns:p14="http://schemas.microsoft.com/office/powerpoint/2010/main" val="1940794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4" end="1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5" end="1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8" end="1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9" end="1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TM10001114[[fn=Gallery]]</Template>
  <TotalTime>11126</TotalTime>
  <Words>2560</Words>
  <Application>Microsoft Office PowerPoint</Application>
  <PresentationFormat>Widescreen</PresentationFormat>
  <Paragraphs>353</Paragraphs>
  <Slides>37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Aptos</vt:lpstr>
      <vt:lpstr>Aptos Display</vt:lpstr>
      <vt:lpstr>Arial</vt:lpstr>
      <vt:lpstr>Cambria Math</vt:lpstr>
      <vt:lpstr>Times-Italic</vt:lpstr>
      <vt:lpstr>Times-Roman</vt:lpstr>
      <vt:lpstr>Office Theme</vt:lpstr>
      <vt:lpstr>Joint DOA Estimation and Source Signal Tracking With Kalman Filtering and Regularized QRD RLS Algorithm</vt:lpstr>
      <vt:lpstr>Goals</vt:lpstr>
      <vt:lpstr>Outline</vt:lpstr>
      <vt:lpstr>Introduction   The Problem</vt:lpstr>
      <vt:lpstr>Introduction   Existing Solutions</vt:lpstr>
      <vt:lpstr>Introduction   Existing Solutions</vt:lpstr>
      <vt:lpstr>Introduction   Existing Solutions</vt:lpstr>
      <vt:lpstr>Introduction   The PAST Algorithm</vt:lpstr>
      <vt:lpstr>Introduction   The PAST Algorithm for DOA estimation</vt:lpstr>
      <vt:lpstr>Introduction   The PAST Algorithm</vt:lpstr>
      <vt:lpstr>Introduction   Familiarization With The Tools  And Concepts In The Paper</vt:lpstr>
      <vt:lpstr>Introduction   Familiarization With The Tools  And Concepts In The Paper</vt:lpstr>
      <vt:lpstr>Introduction   Familiarization With The Tools  And Concepts In The Paper</vt:lpstr>
      <vt:lpstr>Introduction   Familiarization With The Tools  And Concepts In The Paper</vt:lpstr>
      <vt:lpstr>Introduction   Familiarization With The Tools  And Concepts In The Paper</vt:lpstr>
      <vt:lpstr>Proposed Solution Outline</vt:lpstr>
      <vt:lpstr>Proposed Solution  Signal and Measurement Model</vt:lpstr>
      <vt:lpstr>Proposed Solution  Signal and Measurement Model</vt:lpstr>
      <vt:lpstr>Proposed Solution  Signal and Measurement Model</vt:lpstr>
      <vt:lpstr>Proposed Solution  Signal and Measurement Model</vt:lpstr>
      <vt:lpstr>Proposed Solution  KF and AR Coefficient Estimation</vt:lpstr>
      <vt:lpstr>Proposed Solution  KF and AR Coefficient Estimation</vt:lpstr>
      <vt:lpstr>Proposed Solution  KF and AR Coefficient Estimation</vt:lpstr>
      <vt:lpstr>Proposed Solution  DOA Estimation</vt:lpstr>
      <vt:lpstr>Proposed Solution  DOA Estimation</vt:lpstr>
      <vt:lpstr>Proposed Solution  DOA Estimation</vt:lpstr>
      <vt:lpstr>Proposed Solution  DOA Estimation</vt:lpstr>
      <vt:lpstr>Proposed Solution  DOA Estimation</vt:lpstr>
      <vt:lpstr>Proposed Solution  DOA Estimation</vt:lpstr>
      <vt:lpstr>Results and Conclusions </vt:lpstr>
      <vt:lpstr>Results and Conclusions </vt:lpstr>
      <vt:lpstr>Results and Conclusions </vt:lpstr>
      <vt:lpstr>Results and Conclusions </vt:lpstr>
      <vt:lpstr>Results and Conclusions </vt:lpstr>
      <vt:lpstr>Results and Conclusions </vt:lpstr>
      <vt:lpstr>Questions?</vt:lpstr>
      <vt:lpstr>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Joint DOA Estimation and Source Signal Tracking With Kalman Filtering and Regularized QRD RLS Algorithm</dc:title>
  <dc:creator>Harutjun Magakyan</dc:creator>
  <cp:lastModifiedBy>Harutjun Magakyan</cp:lastModifiedBy>
  <cp:revision>39</cp:revision>
  <dcterms:created xsi:type="dcterms:W3CDTF">2024-03-06T09:38:15Z</dcterms:created>
  <dcterms:modified xsi:type="dcterms:W3CDTF">2024-03-17T15:10:25Z</dcterms:modified>
</cp:coreProperties>
</file>