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F5E48-639D-40E6-BD3F-1B187E58FF4A}" type="datetimeFigureOut">
              <a:rPr lang="en-GB" smtClean="0"/>
              <a:t>06/07/2020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76E7C-0392-4D8B-A310-61D414D10C7E}" type="slidenum">
              <a:rPr lang="en-GB" smtClean="0"/>
              <a:t>‹#›</a:t>
            </a:fld>
            <a:endParaRPr lang="en-GB"/>
          </a:p>
        </p:txBody>
      </p:sp>
    </p:spTree>
    <p:extLst>
      <p:ext uri="{BB962C8B-B14F-4D97-AF65-F5344CB8AC3E}">
        <p14:creationId xmlns:p14="http://schemas.microsoft.com/office/powerpoint/2010/main" val="180808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7F12-0ABF-4C19-BC4A-CAE946E53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BE999BE-CB49-4435-97C1-85177BF2F9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6AF693-16F2-4354-B1CE-A6E4A03DA29E}"/>
              </a:ext>
            </a:extLst>
          </p:cNvPr>
          <p:cNvSpPr>
            <a:spLocks noGrp="1"/>
          </p:cNvSpPr>
          <p:nvPr>
            <p:ph type="dt" sz="half" idx="10"/>
          </p:nvPr>
        </p:nvSpPr>
        <p:spPr/>
        <p:txBody>
          <a:bodyPr/>
          <a:lstStyle/>
          <a:p>
            <a:fld id="{27BA60E1-9466-47CE-9A06-110C94B860C0}" type="datetime1">
              <a:rPr lang="en-GB" smtClean="0"/>
              <a:t>06/07/2020</a:t>
            </a:fld>
            <a:endParaRPr lang="en-GB"/>
          </a:p>
        </p:txBody>
      </p:sp>
      <p:sp>
        <p:nvSpPr>
          <p:cNvPr id="5" name="Footer Placeholder 4">
            <a:extLst>
              <a:ext uri="{FF2B5EF4-FFF2-40B4-BE49-F238E27FC236}">
                <a16:creationId xmlns:a16="http://schemas.microsoft.com/office/drawing/2014/main" id="{90FA7893-AA70-42BF-9A44-E40FB9FBBAFF}"/>
              </a:ext>
            </a:extLst>
          </p:cNvPr>
          <p:cNvSpPr>
            <a:spLocks noGrp="1"/>
          </p:cNvSpPr>
          <p:nvPr>
            <p:ph type="ftr" sz="quarter" idx="11"/>
          </p:nvPr>
        </p:nvSpPr>
        <p:spPr/>
        <p:txBody>
          <a:bodyPr/>
          <a:lstStyle/>
          <a:p>
            <a:r>
              <a:rPr lang="en-GB"/>
              <a:t>Yerevan 2020</a:t>
            </a:r>
          </a:p>
        </p:txBody>
      </p:sp>
      <p:sp>
        <p:nvSpPr>
          <p:cNvPr id="6" name="Slide Number Placeholder 5">
            <a:extLst>
              <a:ext uri="{FF2B5EF4-FFF2-40B4-BE49-F238E27FC236}">
                <a16:creationId xmlns:a16="http://schemas.microsoft.com/office/drawing/2014/main" id="{CD7FB098-9C51-469E-AC67-9AC221798745}"/>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293972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F82A-B766-4BDB-8ED7-706511A90B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4F8E25-11AB-4B7C-A0BD-F43ACA60C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F0429-3130-4C96-B0BC-9173E1E0A407}"/>
              </a:ext>
            </a:extLst>
          </p:cNvPr>
          <p:cNvSpPr>
            <a:spLocks noGrp="1"/>
          </p:cNvSpPr>
          <p:nvPr>
            <p:ph type="dt" sz="half" idx="10"/>
          </p:nvPr>
        </p:nvSpPr>
        <p:spPr/>
        <p:txBody>
          <a:bodyPr/>
          <a:lstStyle/>
          <a:p>
            <a:fld id="{72AA84A5-DDB2-47D3-8DC3-5A2AFEE7CC9B}" type="datetime1">
              <a:rPr lang="en-GB" smtClean="0"/>
              <a:t>06/07/2020</a:t>
            </a:fld>
            <a:endParaRPr lang="en-GB"/>
          </a:p>
        </p:txBody>
      </p:sp>
      <p:sp>
        <p:nvSpPr>
          <p:cNvPr id="5" name="Footer Placeholder 4">
            <a:extLst>
              <a:ext uri="{FF2B5EF4-FFF2-40B4-BE49-F238E27FC236}">
                <a16:creationId xmlns:a16="http://schemas.microsoft.com/office/drawing/2014/main" id="{8A25E314-BEC4-4F76-93FA-0E710DC2FFB5}"/>
              </a:ext>
            </a:extLst>
          </p:cNvPr>
          <p:cNvSpPr>
            <a:spLocks noGrp="1"/>
          </p:cNvSpPr>
          <p:nvPr>
            <p:ph type="ftr" sz="quarter" idx="11"/>
          </p:nvPr>
        </p:nvSpPr>
        <p:spPr/>
        <p:txBody>
          <a:bodyPr/>
          <a:lstStyle/>
          <a:p>
            <a:r>
              <a:rPr lang="en-GB"/>
              <a:t>Yerevan 2020</a:t>
            </a:r>
          </a:p>
        </p:txBody>
      </p:sp>
      <p:sp>
        <p:nvSpPr>
          <p:cNvPr id="6" name="Slide Number Placeholder 5">
            <a:extLst>
              <a:ext uri="{FF2B5EF4-FFF2-40B4-BE49-F238E27FC236}">
                <a16:creationId xmlns:a16="http://schemas.microsoft.com/office/drawing/2014/main" id="{A6429195-8DAF-4EDF-9ED4-8F0D935B1090}"/>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97748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BDF9C-44C6-417C-9B55-0FACA47AD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D64A0F-6F11-4C65-9EC0-EF1815EE7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22BC5E-DF5B-40D6-A730-B35B17537991}"/>
              </a:ext>
            </a:extLst>
          </p:cNvPr>
          <p:cNvSpPr>
            <a:spLocks noGrp="1"/>
          </p:cNvSpPr>
          <p:nvPr>
            <p:ph type="dt" sz="half" idx="10"/>
          </p:nvPr>
        </p:nvSpPr>
        <p:spPr/>
        <p:txBody>
          <a:bodyPr/>
          <a:lstStyle/>
          <a:p>
            <a:fld id="{4D0BAAD6-12D2-46BE-90BD-CBE13D3DCA0E}" type="datetime1">
              <a:rPr lang="en-GB" smtClean="0"/>
              <a:t>06/07/2020</a:t>
            </a:fld>
            <a:endParaRPr lang="en-GB"/>
          </a:p>
        </p:txBody>
      </p:sp>
      <p:sp>
        <p:nvSpPr>
          <p:cNvPr id="5" name="Footer Placeholder 4">
            <a:extLst>
              <a:ext uri="{FF2B5EF4-FFF2-40B4-BE49-F238E27FC236}">
                <a16:creationId xmlns:a16="http://schemas.microsoft.com/office/drawing/2014/main" id="{231BECE8-6749-4F98-84E7-5BF41D1F72C2}"/>
              </a:ext>
            </a:extLst>
          </p:cNvPr>
          <p:cNvSpPr>
            <a:spLocks noGrp="1"/>
          </p:cNvSpPr>
          <p:nvPr>
            <p:ph type="ftr" sz="quarter" idx="11"/>
          </p:nvPr>
        </p:nvSpPr>
        <p:spPr/>
        <p:txBody>
          <a:bodyPr/>
          <a:lstStyle/>
          <a:p>
            <a:r>
              <a:rPr lang="en-GB"/>
              <a:t>Yerevan 2020</a:t>
            </a:r>
          </a:p>
        </p:txBody>
      </p:sp>
      <p:sp>
        <p:nvSpPr>
          <p:cNvPr id="6" name="Slide Number Placeholder 5">
            <a:extLst>
              <a:ext uri="{FF2B5EF4-FFF2-40B4-BE49-F238E27FC236}">
                <a16:creationId xmlns:a16="http://schemas.microsoft.com/office/drawing/2014/main" id="{60134947-CD55-4BAC-8D72-97A067D0B028}"/>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46551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2747-BB65-442F-A7B8-EE5780E493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C97C01-1D99-4BB8-83A2-5569CD5B0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E08EC5-B954-4D7A-89B1-209FD493DC56}"/>
              </a:ext>
            </a:extLst>
          </p:cNvPr>
          <p:cNvSpPr>
            <a:spLocks noGrp="1"/>
          </p:cNvSpPr>
          <p:nvPr>
            <p:ph type="dt" sz="half" idx="10"/>
          </p:nvPr>
        </p:nvSpPr>
        <p:spPr/>
        <p:txBody>
          <a:bodyPr/>
          <a:lstStyle/>
          <a:p>
            <a:fld id="{ACBD4F23-C0A2-4E01-982C-C6847FD9243A}" type="datetime1">
              <a:rPr lang="en-GB" smtClean="0"/>
              <a:t>06/07/2020</a:t>
            </a:fld>
            <a:endParaRPr lang="en-GB"/>
          </a:p>
        </p:txBody>
      </p:sp>
      <p:sp>
        <p:nvSpPr>
          <p:cNvPr id="5" name="Footer Placeholder 4">
            <a:extLst>
              <a:ext uri="{FF2B5EF4-FFF2-40B4-BE49-F238E27FC236}">
                <a16:creationId xmlns:a16="http://schemas.microsoft.com/office/drawing/2014/main" id="{5E3E48A6-A702-41F5-9B84-232D27A8B8D0}"/>
              </a:ext>
            </a:extLst>
          </p:cNvPr>
          <p:cNvSpPr>
            <a:spLocks noGrp="1"/>
          </p:cNvSpPr>
          <p:nvPr>
            <p:ph type="ftr" sz="quarter" idx="11"/>
          </p:nvPr>
        </p:nvSpPr>
        <p:spPr/>
        <p:txBody>
          <a:bodyPr/>
          <a:lstStyle/>
          <a:p>
            <a:r>
              <a:rPr lang="en-GB"/>
              <a:t>Yerevan 2020</a:t>
            </a:r>
          </a:p>
        </p:txBody>
      </p:sp>
      <p:sp>
        <p:nvSpPr>
          <p:cNvPr id="6" name="Slide Number Placeholder 5">
            <a:extLst>
              <a:ext uri="{FF2B5EF4-FFF2-40B4-BE49-F238E27FC236}">
                <a16:creationId xmlns:a16="http://schemas.microsoft.com/office/drawing/2014/main" id="{FFC893DE-8F3E-4CDF-8CC1-B2A19BDBFB84}"/>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3770422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52A7-0361-4EBF-84BE-A8B576810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A36492-9681-478A-8511-91C79C095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6D89-C75E-4881-AFFA-E02F9286D1E7}"/>
              </a:ext>
            </a:extLst>
          </p:cNvPr>
          <p:cNvSpPr>
            <a:spLocks noGrp="1"/>
          </p:cNvSpPr>
          <p:nvPr>
            <p:ph type="dt" sz="half" idx="10"/>
          </p:nvPr>
        </p:nvSpPr>
        <p:spPr/>
        <p:txBody>
          <a:bodyPr/>
          <a:lstStyle/>
          <a:p>
            <a:fld id="{AB339C0E-83F5-479A-96EE-684D8946371A}" type="datetime1">
              <a:rPr lang="en-GB" smtClean="0"/>
              <a:t>06/07/2020</a:t>
            </a:fld>
            <a:endParaRPr lang="en-GB"/>
          </a:p>
        </p:txBody>
      </p:sp>
      <p:sp>
        <p:nvSpPr>
          <p:cNvPr id="5" name="Footer Placeholder 4">
            <a:extLst>
              <a:ext uri="{FF2B5EF4-FFF2-40B4-BE49-F238E27FC236}">
                <a16:creationId xmlns:a16="http://schemas.microsoft.com/office/drawing/2014/main" id="{215CFE54-662F-473E-B963-BDF343308F0A}"/>
              </a:ext>
            </a:extLst>
          </p:cNvPr>
          <p:cNvSpPr>
            <a:spLocks noGrp="1"/>
          </p:cNvSpPr>
          <p:nvPr>
            <p:ph type="ftr" sz="quarter" idx="11"/>
          </p:nvPr>
        </p:nvSpPr>
        <p:spPr/>
        <p:txBody>
          <a:bodyPr/>
          <a:lstStyle/>
          <a:p>
            <a:r>
              <a:rPr lang="en-GB"/>
              <a:t>Yerevan 2020</a:t>
            </a:r>
          </a:p>
        </p:txBody>
      </p:sp>
      <p:sp>
        <p:nvSpPr>
          <p:cNvPr id="6" name="Slide Number Placeholder 5">
            <a:extLst>
              <a:ext uri="{FF2B5EF4-FFF2-40B4-BE49-F238E27FC236}">
                <a16:creationId xmlns:a16="http://schemas.microsoft.com/office/drawing/2014/main" id="{8B4F24DD-D768-4786-BF4F-4AE279DACBB1}"/>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58896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11BF-6C5D-44D4-AA23-9CBE1C239F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2C1D0C-1DB9-477F-B6FC-197C09761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2F587F-F474-451B-A2B3-C6D7E7068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B25F396-B8B9-4ED2-9149-F94DA8069A49}"/>
              </a:ext>
            </a:extLst>
          </p:cNvPr>
          <p:cNvSpPr>
            <a:spLocks noGrp="1"/>
          </p:cNvSpPr>
          <p:nvPr>
            <p:ph type="dt" sz="half" idx="10"/>
          </p:nvPr>
        </p:nvSpPr>
        <p:spPr/>
        <p:txBody>
          <a:bodyPr/>
          <a:lstStyle/>
          <a:p>
            <a:fld id="{F96A2446-33CD-4930-B294-DC4835398A90}" type="datetime1">
              <a:rPr lang="en-GB" smtClean="0"/>
              <a:t>06/07/2020</a:t>
            </a:fld>
            <a:endParaRPr lang="en-GB"/>
          </a:p>
        </p:txBody>
      </p:sp>
      <p:sp>
        <p:nvSpPr>
          <p:cNvPr id="6" name="Footer Placeholder 5">
            <a:extLst>
              <a:ext uri="{FF2B5EF4-FFF2-40B4-BE49-F238E27FC236}">
                <a16:creationId xmlns:a16="http://schemas.microsoft.com/office/drawing/2014/main" id="{443E0991-403D-46CC-A99B-0D87299A1DCE}"/>
              </a:ext>
            </a:extLst>
          </p:cNvPr>
          <p:cNvSpPr>
            <a:spLocks noGrp="1"/>
          </p:cNvSpPr>
          <p:nvPr>
            <p:ph type="ftr" sz="quarter" idx="11"/>
          </p:nvPr>
        </p:nvSpPr>
        <p:spPr/>
        <p:txBody>
          <a:bodyPr/>
          <a:lstStyle/>
          <a:p>
            <a:r>
              <a:rPr lang="en-GB"/>
              <a:t>Yerevan 2020</a:t>
            </a:r>
          </a:p>
        </p:txBody>
      </p:sp>
      <p:sp>
        <p:nvSpPr>
          <p:cNvPr id="7" name="Slide Number Placeholder 6">
            <a:extLst>
              <a:ext uri="{FF2B5EF4-FFF2-40B4-BE49-F238E27FC236}">
                <a16:creationId xmlns:a16="http://schemas.microsoft.com/office/drawing/2014/main" id="{D86A09F6-969B-4C96-93DD-CBDBF841643F}"/>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162308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B378-BCB4-4F94-B1A4-70E2A13D39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5BEFD1-0DF6-4B78-A6CF-802617C10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3368F-F0FD-4659-A5C6-538EAA8C5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FB5C06-24F4-47A2-8849-1459C6035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8F6DE-F466-4D38-8D65-23A78495B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C6DCB5-49B0-4D37-A9C6-5CDA98AB0F78}"/>
              </a:ext>
            </a:extLst>
          </p:cNvPr>
          <p:cNvSpPr>
            <a:spLocks noGrp="1"/>
          </p:cNvSpPr>
          <p:nvPr>
            <p:ph type="dt" sz="half" idx="10"/>
          </p:nvPr>
        </p:nvSpPr>
        <p:spPr/>
        <p:txBody>
          <a:bodyPr/>
          <a:lstStyle/>
          <a:p>
            <a:fld id="{C8C26D5C-42A8-48F8-B98F-22A26CC54CBC}" type="datetime1">
              <a:rPr lang="en-GB" smtClean="0"/>
              <a:t>06/07/2020</a:t>
            </a:fld>
            <a:endParaRPr lang="en-GB"/>
          </a:p>
        </p:txBody>
      </p:sp>
      <p:sp>
        <p:nvSpPr>
          <p:cNvPr id="8" name="Footer Placeholder 7">
            <a:extLst>
              <a:ext uri="{FF2B5EF4-FFF2-40B4-BE49-F238E27FC236}">
                <a16:creationId xmlns:a16="http://schemas.microsoft.com/office/drawing/2014/main" id="{CA1AD741-F981-40B4-B23A-F612A4075E4C}"/>
              </a:ext>
            </a:extLst>
          </p:cNvPr>
          <p:cNvSpPr>
            <a:spLocks noGrp="1"/>
          </p:cNvSpPr>
          <p:nvPr>
            <p:ph type="ftr" sz="quarter" idx="11"/>
          </p:nvPr>
        </p:nvSpPr>
        <p:spPr/>
        <p:txBody>
          <a:bodyPr/>
          <a:lstStyle/>
          <a:p>
            <a:r>
              <a:rPr lang="en-GB"/>
              <a:t>Yerevan 2020</a:t>
            </a:r>
          </a:p>
        </p:txBody>
      </p:sp>
      <p:sp>
        <p:nvSpPr>
          <p:cNvPr id="9" name="Slide Number Placeholder 8">
            <a:extLst>
              <a:ext uri="{FF2B5EF4-FFF2-40B4-BE49-F238E27FC236}">
                <a16:creationId xmlns:a16="http://schemas.microsoft.com/office/drawing/2014/main" id="{B91D43A5-92E4-4E24-9B7A-4B547203BFAC}"/>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421299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C48A-CF32-4CF6-B8DE-52B0A206A6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805E98-B9A9-48F3-BA9F-3BFD9605F549}"/>
              </a:ext>
            </a:extLst>
          </p:cNvPr>
          <p:cNvSpPr>
            <a:spLocks noGrp="1"/>
          </p:cNvSpPr>
          <p:nvPr>
            <p:ph type="dt" sz="half" idx="10"/>
          </p:nvPr>
        </p:nvSpPr>
        <p:spPr/>
        <p:txBody>
          <a:bodyPr/>
          <a:lstStyle/>
          <a:p>
            <a:fld id="{B7F1119B-93C4-40BA-A32A-3454DDE737A0}" type="datetime1">
              <a:rPr lang="en-GB" smtClean="0"/>
              <a:t>06/07/2020</a:t>
            </a:fld>
            <a:endParaRPr lang="en-GB"/>
          </a:p>
        </p:txBody>
      </p:sp>
      <p:sp>
        <p:nvSpPr>
          <p:cNvPr id="4" name="Footer Placeholder 3">
            <a:extLst>
              <a:ext uri="{FF2B5EF4-FFF2-40B4-BE49-F238E27FC236}">
                <a16:creationId xmlns:a16="http://schemas.microsoft.com/office/drawing/2014/main" id="{CC7AF1C9-342B-419C-B202-899771D3838F}"/>
              </a:ext>
            </a:extLst>
          </p:cNvPr>
          <p:cNvSpPr>
            <a:spLocks noGrp="1"/>
          </p:cNvSpPr>
          <p:nvPr>
            <p:ph type="ftr" sz="quarter" idx="11"/>
          </p:nvPr>
        </p:nvSpPr>
        <p:spPr/>
        <p:txBody>
          <a:bodyPr/>
          <a:lstStyle/>
          <a:p>
            <a:r>
              <a:rPr lang="en-GB"/>
              <a:t>Yerevan 2020</a:t>
            </a:r>
          </a:p>
        </p:txBody>
      </p:sp>
      <p:sp>
        <p:nvSpPr>
          <p:cNvPr id="5" name="Slide Number Placeholder 4">
            <a:extLst>
              <a:ext uri="{FF2B5EF4-FFF2-40B4-BE49-F238E27FC236}">
                <a16:creationId xmlns:a16="http://schemas.microsoft.com/office/drawing/2014/main" id="{BEFB26C8-3F8A-4B47-8F50-68BF8B1C491B}"/>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45025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66161-DB59-45F6-869A-827B6D5E1249}"/>
              </a:ext>
            </a:extLst>
          </p:cNvPr>
          <p:cNvSpPr>
            <a:spLocks noGrp="1"/>
          </p:cNvSpPr>
          <p:nvPr>
            <p:ph type="dt" sz="half" idx="10"/>
          </p:nvPr>
        </p:nvSpPr>
        <p:spPr/>
        <p:txBody>
          <a:bodyPr/>
          <a:lstStyle/>
          <a:p>
            <a:fld id="{473535CA-BF33-4B1A-89F2-8835358E8E67}" type="datetime1">
              <a:rPr lang="en-GB" smtClean="0"/>
              <a:t>06/07/2020</a:t>
            </a:fld>
            <a:endParaRPr lang="en-GB"/>
          </a:p>
        </p:txBody>
      </p:sp>
      <p:sp>
        <p:nvSpPr>
          <p:cNvPr id="3" name="Footer Placeholder 2">
            <a:extLst>
              <a:ext uri="{FF2B5EF4-FFF2-40B4-BE49-F238E27FC236}">
                <a16:creationId xmlns:a16="http://schemas.microsoft.com/office/drawing/2014/main" id="{72A7B2A0-8FA7-4FE0-83EA-7ADC8736977B}"/>
              </a:ext>
            </a:extLst>
          </p:cNvPr>
          <p:cNvSpPr>
            <a:spLocks noGrp="1"/>
          </p:cNvSpPr>
          <p:nvPr>
            <p:ph type="ftr" sz="quarter" idx="11"/>
          </p:nvPr>
        </p:nvSpPr>
        <p:spPr/>
        <p:txBody>
          <a:bodyPr/>
          <a:lstStyle/>
          <a:p>
            <a:r>
              <a:rPr lang="en-GB"/>
              <a:t>Yerevan 2020</a:t>
            </a:r>
          </a:p>
        </p:txBody>
      </p:sp>
      <p:sp>
        <p:nvSpPr>
          <p:cNvPr id="4" name="Slide Number Placeholder 3">
            <a:extLst>
              <a:ext uri="{FF2B5EF4-FFF2-40B4-BE49-F238E27FC236}">
                <a16:creationId xmlns:a16="http://schemas.microsoft.com/office/drawing/2014/main" id="{F654C142-24F6-4867-9E10-572C8700DFEC}"/>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135797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C2C6-5EB5-4415-8D11-9E5D3AEBD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057E6A-370B-496A-96F3-2A87E2433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1974A4-9CC9-4918-8288-048308A0F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F9520-EF0F-462C-AC81-31E7993DECD6}"/>
              </a:ext>
            </a:extLst>
          </p:cNvPr>
          <p:cNvSpPr>
            <a:spLocks noGrp="1"/>
          </p:cNvSpPr>
          <p:nvPr>
            <p:ph type="dt" sz="half" idx="10"/>
          </p:nvPr>
        </p:nvSpPr>
        <p:spPr/>
        <p:txBody>
          <a:bodyPr/>
          <a:lstStyle/>
          <a:p>
            <a:fld id="{2529836B-302C-4F8E-AED2-981606AF6C05}" type="datetime1">
              <a:rPr lang="en-GB" smtClean="0"/>
              <a:t>06/07/2020</a:t>
            </a:fld>
            <a:endParaRPr lang="en-GB"/>
          </a:p>
        </p:txBody>
      </p:sp>
      <p:sp>
        <p:nvSpPr>
          <p:cNvPr id="6" name="Footer Placeholder 5">
            <a:extLst>
              <a:ext uri="{FF2B5EF4-FFF2-40B4-BE49-F238E27FC236}">
                <a16:creationId xmlns:a16="http://schemas.microsoft.com/office/drawing/2014/main" id="{CD1149A2-4AC2-4E51-9411-8FB466F8D1A4}"/>
              </a:ext>
            </a:extLst>
          </p:cNvPr>
          <p:cNvSpPr>
            <a:spLocks noGrp="1"/>
          </p:cNvSpPr>
          <p:nvPr>
            <p:ph type="ftr" sz="quarter" idx="11"/>
          </p:nvPr>
        </p:nvSpPr>
        <p:spPr/>
        <p:txBody>
          <a:bodyPr/>
          <a:lstStyle/>
          <a:p>
            <a:r>
              <a:rPr lang="en-GB"/>
              <a:t>Yerevan 2020</a:t>
            </a:r>
          </a:p>
        </p:txBody>
      </p:sp>
      <p:sp>
        <p:nvSpPr>
          <p:cNvPr id="7" name="Slide Number Placeholder 6">
            <a:extLst>
              <a:ext uri="{FF2B5EF4-FFF2-40B4-BE49-F238E27FC236}">
                <a16:creationId xmlns:a16="http://schemas.microsoft.com/office/drawing/2014/main" id="{56C4C053-495A-41C7-AAE9-A51B3F65D975}"/>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54324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AB49-D3CC-4078-ADBB-92564E9C2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34F768-88D5-4FE3-9326-22FC2635A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BC3C22-B436-45F1-920A-D0CD6EC59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51ABD-D06E-41B7-B445-86E39A0D6333}"/>
              </a:ext>
            </a:extLst>
          </p:cNvPr>
          <p:cNvSpPr>
            <a:spLocks noGrp="1"/>
          </p:cNvSpPr>
          <p:nvPr>
            <p:ph type="dt" sz="half" idx="10"/>
          </p:nvPr>
        </p:nvSpPr>
        <p:spPr/>
        <p:txBody>
          <a:bodyPr/>
          <a:lstStyle/>
          <a:p>
            <a:fld id="{51E72753-8D75-445D-8E2D-F971E074B6E1}" type="datetime1">
              <a:rPr lang="en-GB" smtClean="0"/>
              <a:t>06/07/2020</a:t>
            </a:fld>
            <a:endParaRPr lang="en-GB"/>
          </a:p>
        </p:txBody>
      </p:sp>
      <p:sp>
        <p:nvSpPr>
          <p:cNvPr id="6" name="Footer Placeholder 5">
            <a:extLst>
              <a:ext uri="{FF2B5EF4-FFF2-40B4-BE49-F238E27FC236}">
                <a16:creationId xmlns:a16="http://schemas.microsoft.com/office/drawing/2014/main" id="{4FD36FA4-71D4-43A4-8EDF-A9CA8BD5B648}"/>
              </a:ext>
            </a:extLst>
          </p:cNvPr>
          <p:cNvSpPr>
            <a:spLocks noGrp="1"/>
          </p:cNvSpPr>
          <p:nvPr>
            <p:ph type="ftr" sz="quarter" idx="11"/>
          </p:nvPr>
        </p:nvSpPr>
        <p:spPr/>
        <p:txBody>
          <a:bodyPr/>
          <a:lstStyle/>
          <a:p>
            <a:r>
              <a:rPr lang="en-GB"/>
              <a:t>Yerevan 2020</a:t>
            </a:r>
          </a:p>
        </p:txBody>
      </p:sp>
      <p:sp>
        <p:nvSpPr>
          <p:cNvPr id="7" name="Slide Number Placeholder 6">
            <a:extLst>
              <a:ext uri="{FF2B5EF4-FFF2-40B4-BE49-F238E27FC236}">
                <a16:creationId xmlns:a16="http://schemas.microsoft.com/office/drawing/2014/main" id="{EB514C72-998D-46E7-B4C2-4018C3DD2E41}"/>
              </a:ext>
            </a:extLst>
          </p:cNvPr>
          <p:cNvSpPr>
            <a:spLocks noGrp="1"/>
          </p:cNvSpPr>
          <p:nvPr>
            <p:ph type="sldNum" sz="quarter" idx="12"/>
          </p:nvPr>
        </p:nvSpPr>
        <p:spPr/>
        <p:txBody>
          <a:bodyPr/>
          <a:lstStyle/>
          <a:p>
            <a:fld id="{DB5BF8C5-254D-496B-9E1C-FD4F26BAF9CF}" type="slidenum">
              <a:rPr lang="en-GB" smtClean="0"/>
              <a:t>‹#›</a:t>
            </a:fld>
            <a:endParaRPr lang="en-GB"/>
          </a:p>
        </p:txBody>
      </p:sp>
    </p:spTree>
    <p:extLst>
      <p:ext uri="{BB962C8B-B14F-4D97-AF65-F5344CB8AC3E}">
        <p14:creationId xmlns:p14="http://schemas.microsoft.com/office/powerpoint/2010/main" val="23232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4EE9A-2E0B-4A51-AF2E-6906799CF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21A9A3-4233-4ED7-89BD-9734FF23D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D65F30-8636-41E9-B2E0-EE9F3A7C0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CB8CF-FAB6-4946-9D4D-97B51F4D9B59}" type="datetime1">
              <a:rPr lang="en-GB" smtClean="0"/>
              <a:t>06/07/2020</a:t>
            </a:fld>
            <a:endParaRPr lang="en-GB"/>
          </a:p>
        </p:txBody>
      </p:sp>
      <p:sp>
        <p:nvSpPr>
          <p:cNvPr id="5" name="Footer Placeholder 4">
            <a:extLst>
              <a:ext uri="{FF2B5EF4-FFF2-40B4-BE49-F238E27FC236}">
                <a16:creationId xmlns:a16="http://schemas.microsoft.com/office/drawing/2014/main" id="{FAD5F250-E7AC-4C56-8AB4-5FDEF910A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Yerevan 2020</a:t>
            </a:r>
          </a:p>
        </p:txBody>
      </p:sp>
      <p:sp>
        <p:nvSpPr>
          <p:cNvPr id="6" name="Slide Number Placeholder 5">
            <a:extLst>
              <a:ext uri="{FF2B5EF4-FFF2-40B4-BE49-F238E27FC236}">
                <a16:creationId xmlns:a16="http://schemas.microsoft.com/office/drawing/2014/main" id="{7D3E17A6-097E-4813-A50F-BFCD75C1B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BF8C5-254D-496B-9E1C-FD4F26BAF9CF}" type="slidenum">
              <a:rPr lang="en-GB" smtClean="0"/>
              <a:t>‹#›</a:t>
            </a:fld>
            <a:endParaRPr lang="en-GB"/>
          </a:p>
        </p:txBody>
      </p:sp>
    </p:spTree>
    <p:extLst>
      <p:ext uri="{BB962C8B-B14F-4D97-AF65-F5344CB8AC3E}">
        <p14:creationId xmlns:p14="http://schemas.microsoft.com/office/powerpoint/2010/main" val="69129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Districts_of_Yerev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3C6-50E2-4828-8439-7A56A8D7AD08}"/>
              </a:ext>
            </a:extLst>
          </p:cNvPr>
          <p:cNvSpPr>
            <a:spLocks noGrp="1"/>
          </p:cNvSpPr>
          <p:nvPr>
            <p:ph type="ctrTitle"/>
          </p:nvPr>
        </p:nvSpPr>
        <p:spPr>
          <a:xfrm>
            <a:off x="1524000" y="250724"/>
            <a:ext cx="9144000" cy="1305929"/>
          </a:xfrm>
        </p:spPr>
        <p:txBody>
          <a:bodyPr>
            <a:normAutofit/>
          </a:bodyPr>
          <a:lstStyle/>
          <a:p>
            <a:r>
              <a:rPr lang="en-GB" sz="4400" b="1" dirty="0"/>
              <a:t>Capstone Project - The Battle of </a:t>
            </a:r>
            <a:r>
              <a:rPr lang="en-GB" sz="4400" b="1" dirty="0" err="1"/>
              <a:t>Neighborhoods</a:t>
            </a:r>
            <a:r>
              <a:rPr lang="en-GB" sz="4400" b="1" dirty="0"/>
              <a:t> (Week 2)</a:t>
            </a:r>
          </a:p>
        </p:txBody>
      </p:sp>
      <p:sp>
        <p:nvSpPr>
          <p:cNvPr id="3" name="Subtitle 2">
            <a:extLst>
              <a:ext uri="{FF2B5EF4-FFF2-40B4-BE49-F238E27FC236}">
                <a16:creationId xmlns:a16="http://schemas.microsoft.com/office/drawing/2014/main" id="{E93D59F4-1DB3-4402-B3B4-D35506AE079F}"/>
              </a:ext>
            </a:extLst>
          </p:cNvPr>
          <p:cNvSpPr>
            <a:spLocks noGrp="1"/>
          </p:cNvSpPr>
          <p:nvPr>
            <p:ph type="subTitle" idx="1"/>
          </p:nvPr>
        </p:nvSpPr>
        <p:spPr>
          <a:xfrm>
            <a:off x="1524000" y="5884605"/>
            <a:ext cx="9144000" cy="471949"/>
          </a:xfrm>
        </p:spPr>
        <p:txBody>
          <a:bodyPr/>
          <a:lstStyle/>
          <a:p>
            <a:r>
              <a:rPr lang="en-GB" b="1" dirty="0"/>
              <a:t>Identifying the best location for a new restaurant in Yerevan.</a:t>
            </a:r>
          </a:p>
          <a:p>
            <a:endParaRPr lang="en-GB" dirty="0"/>
          </a:p>
        </p:txBody>
      </p:sp>
      <p:pic>
        <p:nvPicPr>
          <p:cNvPr id="4" name="Picture 3">
            <a:extLst>
              <a:ext uri="{FF2B5EF4-FFF2-40B4-BE49-F238E27FC236}">
                <a16:creationId xmlns:a16="http://schemas.microsoft.com/office/drawing/2014/main" id="{66763DEF-4540-40CD-B9BD-BE0373DA6621}"/>
              </a:ext>
            </a:extLst>
          </p:cNvPr>
          <p:cNvPicPr/>
          <p:nvPr/>
        </p:nvPicPr>
        <p:blipFill>
          <a:blip r:embed="rId2"/>
          <a:stretch>
            <a:fillRect/>
          </a:stretch>
        </p:blipFill>
        <p:spPr>
          <a:xfrm>
            <a:off x="0" y="1748381"/>
            <a:ext cx="12192000" cy="3944496"/>
          </a:xfrm>
          <a:prstGeom prst="rect">
            <a:avLst/>
          </a:prstGeom>
        </p:spPr>
      </p:pic>
    </p:spTree>
    <p:extLst>
      <p:ext uri="{BB962C8B-B14F-4D97-AF65-F5344CB8AC3E}">
        <p14:creationId xmlns:p14="http://schemas.microsoft.com/office/powerpoint/2010/main" val="146327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0B0-21CF-450E-946E-C4D2C1CB0E4B}"/>
              </a:ext>
            </a:extLst>
          </p:cNvPr>
          <p:cNvSpPr>
            <a:spLocks noGrp="1"/>
          </p:cNvSpPr>
          <p:nvPr>
            <p:ph type="title"/>
          </p:nvPr>
        </p:nvSpPr>
        <p:spPr>
          <a:xfrm>
            <a:off x="838200" y="365125"/>
            <a:ext cx="10515600" cy="711507"/>
          </a:xfrm>
        </p:spPr>
        <p:txBody>
          <a:bodyPr>
            <a:normAutofit/>
          </a:bodyPr>
          <a:lstStyle/>
          <a:p>
            <a:r>
              <a:rPr lang="en-GB" sz="3200" b="1" u="sng" dirty="0"/>
              <a:t>Decision</a:t>
            </a:r>
          </a:p>
        </p:txBody>
      </p:sp>
      <p:sp>
        <p:nvSpPr>
          <p:cNvPr id="3" name="Content Placeholder 2">
            <a:extLst>
              <a:ext uri="{FF2B5EF4-FFF2-40B4-BE49-F238E27FC236}">
                <a16:creationId xmlns:a16="http://schemas.microsoft.com/office/drawing/2014/main" id="{A0E84DF8-D8F2-4849-B29E-949B0E9A8394}"/>
              </a:ext>
            </a:extLst>
          </p:cNvPr>
          <p:cNvSpPr>
            <a:spLocks noGrp="1"/>
          </p:cNvSpPr>
          <p:nvPr>
            <p:ph idx="1"/>
          </p:nvPr>
        </p:nvSpPr>
        <p:spPr>
          <a:xfrm>
            <a:off x="838200" y="1194619"/>
            <a:ext cx="10515600" cy="1106129"/>
          </a:xfrm>
        </p:spPr>
        <p:txBody>
          <a:bodyPr/>
          <a:lstStyle/>
          <a:p>
            <a:r>
              <a:rPr lang="en-GB" sz="2000" dirty="0"/>
              <a:t>From the results above it is obvious to investigate Cluster 0 and to eliminate Cluster 1.</a:t>
            </a:r>
          </a:p>
          <a:p>
            <a:r>
              <a:rPr lang="en-GB" sz="2000" dirty="0"/>
              <a:t>Further exploration of the data from Cluster 0 allow to make a decision that districts </a:t>
            </a:r>
            <a:r>
              <a:rPr lang="en-GB" sz="2000" b="1" dirty="0" err="1"/>
              <a:t>Avan</a:t>
            </a:r>
            <a:r>
              <a:rPr lang="en-GB" sz="2000" dirty="0"/>
              <a:t> and </a:t>
            </a:r>
            <a:r>
              <a:rPr lang="en-GB" sz="2000" b="1" dirty="0" err="1"/>
              <a:t>Davtashen</a:t>
            </a:r>
            <a:r>
              <a:rPr lang="en-GB" sz="2000" b="1" dirty="0"/>
              <a:t> </a:t>
            </a:r>
            <a:r>
              <a:rPr lang="en-GB" sz="2000" dirty="0"/>
              <a:t>are closer to the city centre and there is  a lack of restaurants in these districts.</a:t>
            </a:r>
          </a:p>
          <a:p>
            <a:endParaRPr lang="en-GB" dirty="0"/>
          </a:p>
          <a:p>
            <a:endParaRPr lang="en-GB" dirty="0"/>
          </a:p>
        </p:txBody>
      </p:sp>
      <p:sp>
        <p:nvSpPr>
          <p:cNvPr id="4" name="Footer Placeholder 3">
            <a:extLst>
              <a:ext uri="{FF2B5EF4-FFF2-40B4-BE49-F238E27FC236}">
                <a16:creationId xmlns:a16="http://schemas.microsoft.com/office/drawing/2014/main" id="{00A46377-0DBF-492A-BDA4-5BC51D2B8865}"/>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43E4072F-A185-46F9-B656-1132B0F37A12}"/>
              </a:ext>
            </a:extLst>
          </p:cNvPr>
          <p:cNvPicPr/>
          <p:nvPr/>
        </p:nvPicPr>
        <p:blipFill>
          <a:blip r:embed="rId2"/>
          <a:stretch>
            <a:fillRect/>
          </a:stretch>
        </p:blipFill>
        <p:spPr>
          <a:xfrm>
            <a:off x="975626" y="2359741"/>
            <a:ext cx="5120374" cy="3760840"/>
          </a:xfrm>
          <a:prstGeom prst="rect">
            <a:avLst/>
          </a:prstGeom>
        </p:spPr>
      </p:pic>
      <p:pic>
        <p:nvPicPr>
          <p:cNvPr id="6" name="Picture 5">
            <a:extLst>
              <a:ext uri="{FF2B5EF4-FFF2-40B4-BE49-F238E27FC236}">
                <a16:creationId xmlns:a16="http://schemas.microsoft.com/office/drawing/2014/main" id="{ED2079C9-2F68-48AB-A3B1-C6138940787F}"/>
              </a:ext>
            </a:extLst>
          </p:cNvPr>
          <p:cNvPicPr/>
          <p:nvPr/>
        </p:nvPicPr>
        <p:blipFill>
          <a:blip r:embed="rId3"/>
          <a:stretch>
            <a:fillRect/>
          </a:stretch>
        </p:blipFill>
        <p:spPr>
          <a:xfrm>
            <a:off x="6123940" y="2168013"/>
            <a:ext cx="5229860" cy="3952568"/>
          </a:xfrm>
          <a:prstGeom prst="rect">
            <a:avLst/>
          </a:prstGeom>
        </p:spPr>
      </p:pic>
    </p:spTree>
    <p:extLst>
      <p:ext uri="{BB962C8B-B14F-4D97-AF65-F5344CB8AC3E}">
        <p14:creationId xmlns:p14="http://schemas.microsoft.com/office/powerpoint/2010/main" val="407772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B362-8297-47C8-81AC-0D792BCB7FA8}"/>
              </a:ext>
            </a:extLst>
          </p:cNvPr>
          <p:cNvSpPr>
            <a:spLocks noGrp="1"/>
          </p:cNvSpPr>
          <p:nvPr>
            <p:ph type="title"/>
          </p:nvPr>
        </p:nvSpPr>
        <p:spPr>
          <a:xfrm>
            <a:off x="838200" y="365126"/>
            <a:ext cx="10515600" cy="741004"/>
          </a:xfrm>
        </p:spPr>
        <p:txBody>
          <a:bodyPr>
            <a:normAutofit/>
          </a:bodyPr>
          <a:lstStyle/>
          <a:p>
            <a:r>
              <a:rPr lang="en-GB" sz="3200" b="1" u="sng" dirty="0"/>
              <a:t>Conclusion</a:t>
            </a:r>
          </a:p>
        </p:txBody>
      </p:sp>
      <p:sp>
        <p:nvSpPr>
          <p:cNvPr id="3" name="Content Placeholder 2">
            <a:extLst>
              <a:ext uri="{FF2B5EF4-FFF2-40B4-BE49-F238E27FC236}">
                <a16:creationId xmlns:a16="http://schemas.microsoft.com/office/drawing/2014/main" id="{53DC930D-5B03-48AD-98AD-F9CB6ADCDDD0}"/>
              </a:ext>
            </a:extLst>
          </p:cNvPr>
          <p:cNvSpPr>
            <a:spLocks noGrp="1"/>
          </p:cNvSpPr>
          <p:nvPr>
            <p:ph idx="1"/>
          </p:nvPr>
        </p:nvSpPr>
        <p:spPr>
          <a:xfrm>
            <a:off x="838200" y="1312606"/>
            <a:ext cx="10515600" cy="4864357"/>
          </a:xfrm>
        </p:spPr>
        <p:txBody>
          <a:bodyPr>
            <a:normAutofit fontScale="85000" lnSpcReduction="20000"/>
          </a:bodyPr>
          <a:lstStyle/>
          <a:p>
            <a:r>
              <a:rPr lang="en-GB" sz="2600" dirty="0"/>
              <a:t>The objective of this project was to identify the best potential districts in Yerevan where a restaurant can be set up.</a:t>
            </a:r>
          </a:p>
          <a:p>
            <a:r>
              <a:rPr lang="en-GB" sz="2600" dirty="0"/>
              <a:t> All the required district data was either scraped of the internet or obtained using Google Map data via csv file. </a:t>
            </a:r>
          </a:p>
          <a:p>
            <a:r>
              <a:rPr lang="en-GB" sz="2600" dirty="0"/>
              <a:t>After the districts were visualized on a folium map, their venues were explored using Foursquare location data. </a:t>
            </a:r>
          </a:p>
          <a:p>
            <a:r>
              <a:rPr lang="en-GB" sz="2600" dirty="0"/>
              <a:t>Based on the frequency of occurrences of different venue types, the districts were divided into two groups with the help of k-means clustering.</a:t>
            </a:r>
          </a:p>
          <a:p>
            <a:r>
              <a:rPr lang="en-GB" sz="2600" dirty="0"/>
              <a:t> The clusters were examined and the best one in which a restaurant could be set up was chosen. </a:t>
            </a:r>
          </a:p>
          <a:p>
            <a:r>
              <a:rPr lang="en-GB" sz="2600" dirty="0"/>
              <a:t>The districts were filtered further based on proximity to existing restaurants and distance from the centre of the city. </a:t>
            </a:r>
          </a:p>
          <a:p>
            <a:r>
              <a:rPr lang="en-GB" sz="2600" dirty="0"/>
              <a:t>The analysis brought the number of contenders down to two districts - </a:t>
            </a:r>
            <a:r>
              <a:rPr lang="en-GB" sz="2600" b="1" dirty="0"/>
              <a:t> </a:t>
            </a:r>
            <a:r>
              <a:rPr lang="en-GB" sz="2600" b="1" dirty="0" err="1"/>
              <a:t>Avan</a:t>
            </a:r>
            <a:r>
              <a:rPr lang="en-GB" sz="2600" dirty="0"/>
              <a:t>  and </a:t>
            </a:r>
            <a:r>
              <a:rPr lang="en-GB" sz="2600" b="1" dirty="0" err="1"/>
              <a:t>Davtashen</a:t>
            </a:r>
            <a:r>
              <a:rPr lang="en-GB" sz="2600" dirty="0"/>
              <a:t>. </a:t>
            </a:r>
          </a:p>
          <a:p>
            <a:r>
              <a:rPr lang="en-GB" sz="2600" dirty="0"/>
              <a:t>This will only serve as a starting point in the overall investigation since there are a lot of other factors that influence such a decision.</a:t>
            </a:r>
          </a:p>
          <a:p>
            <a:endParaRPr lang="en-GB" dirty="0"/>
          </a:p>
        </p:txBody>
      </p:sp>
      <p:sp>
        <p:nvSpPr>
          <p:cNvPr id="4" name="Footer Placeholder 3">
            <a:extLst>
              <a:ext uri="{FF2B5EF4-FFF2-40B4-BE49-F238E27FC236}">
                <a16:creationId xmlns:a16="http://schemas.microsoft.com/office/drawing/2014/main" id="{866127FC-BD64-4C4B-96E6-3FA4BF559BFC}"/>
              </a:ext>
            </a:extLst>
          </p:cNvPr>
          <p:cNvSpPr>
            <a:spLocks noGrp="1"/>
          </p:cNvSpPr>
          <p:nvPr>
            <p:ph type="ftr" sz="quarter" idx="11"/>
          </p:nvPr>
        </p:nvSpPr>
        <p:spPr/>
        <p:txBody>
          <a:bodyPr/>
          <a:lstStyle/>
          <a:p>
            <a:r>
              <a:rPr lang="en-GB"/>
              <a:t>Yerevan 2020</a:t>
            </a:r>
          </a:p>
        </p:txBody>
      </p:sp>
    </p:spTree>
    <p:extLst>
      <p:ext uri="{BB962C8B-B14F-4D97-AF65-F5344CB8AC3E}">
        <p14:creationId xmlns:p14="http://schemas.microsoft.com/office/powerpoint/2010/main" val="237703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3994-CFF3-4B9A-AE49-976295B47B88}"/>
              </a:ext>
            </a:extLst>
          </p:cNvPr>
          <p:cNvSpPr>
            <a:spLocks noGrp="1"/>
          </p:cNvSpPr>
          <p:nvPr>
            <p:ph type="title"/>
          </p:nvPr>
        </p:nvSpPr>
        <p:spPr>
          <a:xfrm>
            <a:off x="838200" y="681036"/>
            <a:ext cx="10515600" cy="572577"/>
          </a:xfrm>
        </p:spPr>
        <p:txBody>
          <a:bodyPr>
            <a:normAutofit fontScale="90000"/>
          </a:bodyPr>
          <a:lstStyle/>
          <a:p>
            <a:r>
              <a:rPr lang="en-GB" sz="3600" b="1" u="sng" dirty="0"/>
              <a:t>Introduction: Business Problem</a:t>
            </a:r>
            <a:br>
              <a:rPr lang="en-GB" b="1" dirty="0"/>
            </a:br>
            <a:endParaRPr lang="en-GB" dirty="0"/>
          </a:p>
        </p:txBody>
      </p:sp>
      <p:sp>
        <p:nvSpPr>
          <p:cNvPr id="3" name="Content Placeholder 2">
            <a:extLst>
              <a:ext uri="{FF2B5EF4-FFF2-40B4-BE49-F238E27FC236}">
                <a16:creationId xmlns:a16="http://schemas.microsoft.com/office/drawing/2014/main" id="{8975AB94-BEE7-4C3A-AE09-790B9998ED85}"/>
              </a:ext>
            </a:extLst>
          </p:cNvPr>
          <p:cNvSpPr>
            <a:spLocks noGrp="1"/>
          </p:cNvSpPr>
          <p:nvPr>
            <p:ph idx="1"/>
          </p:nvPr>
        </p:nvSpPr>
        <p:spPr>
          <a:xfrm>
            <a:off x="941439" y="1204249"/>
            <a:ext cx="4898922" cy="3317259"/>
          </a:xfrm>
        </p:spPr>
        <p:txBody>
          <a:bodyPr>
            <a:noAutofit/>
          </a:bodyPr>
          <a:lstStyle/>
          <a:p>
            <a:pPr marL="0" indent="0" algn="just">
              <a:buNone/>
            </a:pPr>
            <a:r>
              <a:rPr lang="en-GB" sz="2000" dirty="0"/>
              <a:t>Yerevan is the capital and largest city of Armenia. It is the administrative, cultural, and industrial centre of the country. With the growth of the Armenian economy, Yerevan has undergone major transformation. Much construction has been done throughout the city since the early 2000s, and retail outlets such as restaurants, shops, and street cafés, which were rare during Soviet times, have multiplied. </a:t>
            </a:r>
          </a:p>
        </p:txBody>
      </p:sp>
      <p:sp>
        <p:nvSpPr>
          <p:cNvPr id="4" name="Footer Placeholder 3">
            <a:extLst>
              <a:ext uri="{FF2B5EF4-FFF2-40B4-BE49-F238E27FC236}">
                <a16:creationId xmlns:a16="http://schemas.microsoft.com/office/drawing/2014/main" id="{1F73E03A-80FA-4205-BD9F-70AA0611D6DE}"/>
              </a:ext>
            </a:extLst>
          </p:cNvPr>
          <p:cNvSpPr>
            <a:spLocks noGrp="1"/>
          </p:cNvSpPr>
          <p:nvPr>
            <p:ph type="ftr" sz="quarter" idx="11"/>
          </p:nvPr>
        </p:nvSpPr>
        <p:spPr/>
        <p:txBody>
          <a:bodyPr/>
          <a:lstStyle/>
          <a:p>
            <a:r>
              <a:rPr lang="en-GB" dirty="0"/>
              <a:t>Yerevan 2020</a:t>
            </a:r>
          </a:p>
        </p:txBody>
      </p:sp>
      <p:sp>
        <p:nvSpPr>
          <p:cNvPr id="5" name="Content Placeholder 2">
            <a:extLst>
              <a:ext uri="{FF2B5EF4-FFF2-40B4-BE49-F238E27FC236}">
                <a16:creationId xmlns:a16="http://schemas.microsoft.com/office/drawing/2014/main" id="{954FF1C7-B16D-448C-9221-DB9EA3398C2B}"/>
              </a:ext>
            </a:extLst>
          </p:cNvPr>
          <p:cNvSpPr txBox="1">
            <a:spLocks/>
          </p:cNvSpPr>
          <p:nvPr/>
        </p:nvSpPr>
        <p:spPr>
          <a:xfrm>
            <a:off x="838200" y="3795049"/>
            <a:ext cx="10515600" cy="2580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670" dirty="0"/>
          </a:p>
        </p:txBody>
      </p:sp>
      <p:sp>
        <p:nvSpPr>
          <p:cNvPr id="6" name="Content Placeholder 2">
            <a:extLst>
              <a:ext uri="{FF2B5EF4-FFF2-40B4-BE49-F238E27FC236}">
                <a16:creationId xmlns:a16="http://schemas.microsoft.com/office/drawing/2014/main" id="{7D0A9D9D-8655-4602-9B23-F5E84BC17B4C}"/>
              </a:ext>
            </a:extLst>
          </p:cNvPr>
          <p:cNvSpPr txBox="1">
            <a:spLocks/>
          </p:cNvSpPr>
          <p:nvPr/>
        </p:nvSpPr>
        <p:spPr>
          <a:xfrm>
            <a:off x="941440" y="4521507"/>
            <a:ext cx="4898922" cy="148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t>Objective:  to identify the best potential districts where a restaurant can be set up. </a:t>
            </a:r>
          </a:p>
          <a:p>
            <a:pPr algn="just"/>
            <a:r>
              <a:rPr lang="en-GB" sz="2000" dirty="0"/>
              <a:t>Target audience: stakeholders who are interested in opening a restaurant in Yerevan.</a:t>
            </a:r>
          </a:p>
        </p:txBody>
      </p:sp>
      <p:pic>
        <p:nvPicPr>
          <p:cNvPr id="7" name="Picture 6">
            <a:extLst>
              <a:ext uri="{FF2B5EF4-FFF2-40B4-BE49-F238E27FC236}">
                <a16:creationId xmlns:a16="http://schemas.microsoft.com/office/drawing/2014/main" id="{0AC29886-0692-4ADF-8E3F-79BB1C6777B1}"/>
              </a:ext>
            </a:extLst>
          </p:cNvPr>
          <p:cNvPicPr>
            <a:picLocks noChangeAspect="1"/>
          </p:cNvPicPr>
          <p:nvPr/>
        </p:nvPicPr>
        <p:blipFill>
          <a:blip r:embed="rId2"/>
          <a:stretch>
            <a:fillRect/>
          </a:stretch>
        </p:blipFill>
        <p:spPr>
          <a:xfrm>
            <a:off x="6351640" y="0"/>
            <a:ext cx="5840359" cy="5825614"/>
          </a:xfrm>
          <a:prstGeom prst="rect">
            <a:avLst/>
          </a:prstGeom>
        </p:spPr>
      </p:pic>
    </p:spTree>
    <p:extLst>
      <p:ext uri="{BB962C8B-B14F-4D97-AF65-F5344CB8AC3E}">
        <p14:creationId xmlns:p14="http://schemas.microsoft.com/office/powerpoint/2010/main" val="361249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1112-FC57-4068-AE4D-44F44FAFFF3D}"/>
              </a:ext>
            </a:extLst>
          </p:cNvPr>
          <p:cNvSpPr>
            <a:spLocks noGrp="1"/>
          </p:cNvSpPr>
          <p:nvPr>
            <p:ph type="title"/>
          </p:nvPr>
        </p:nvSpPr>
        <p:spPr>
          <a:xfrm>
            <a:off x="838200" y="929148"/>
            <a:ext cx="10515600" cy="103240"/>
          </a:xfrm>
        </p:spPr>
        <p:txBody>
          <a:bodyPr>
            <a:normAutofit fontScale="90000"/>
          </a:bodyPr>
          <a:lstStyle/>
          <a:p>
            <a:r>
              <a:rPr lang="en-GB" sz="3600" b="1" u="sng" dirty="0"/>
              <a:t>Data</a:t>
            </a:r>
            <a:br>
              <a:rPr lang="en-GB" b="1" dirty="0"/>
            </a:br>
            <a:endParaRPr lang="en-GB" dirty="0"/>
          </a:p>
        </p:txBody>
      </p:sp>
      <p:sp>
        <p:nvSpPr>
          <p:cNvPr id="3" name="Content Placeholder 2">
            <a:extLst>
              <a:ext uri="{FF2B5EF4-FFF2-40B4-BE49-F238E27FC236}">
                <a16:creationId xmlns:a16="http://schemas.microsoft.com/office/drawing/2014/main" id="{C6272CCD-6FC3-4A10-A41E-E8AA31311310}"/>
              </a:ext>
            </a:extLst>
          </p:cNvPr>
          <p:cNvSpPr>
            <a:spLocks noGrp="1"/>
          </p:cNvSpPr>
          <p:nvPr>
            <p:ph idx="1"/>
          </p:nvPr>
        </p:nvSpPr>
        <p:spPr>
          <a:xfrm>
            <a:off x="838200" y="1386348"/>
            <a:ext cx="10515600" cy="4790615"/>
          </a:xfrm>
        </p:spPr>
        <p:txBody>
          <a:bodyPr>
            <a:normAutofit/>
          </a:bodyPr>
          <a:lstStyle/>
          <a:p>
            <a:pPr marL="0" indent="0">
              <a:buNone/>
            </a:pPr>
            <a:r>
              <a:rPr lang="en-GB" sz="2200" b="1" dirty="0"/>
              <a:t>Factors that will influence the final decision:</a:t>
            </a:r>
          </a:p>
          <a:p>
            <a:pPr lvl="0"/>
            <a:r>
              <a:rPr lang="en-GB" sz="2200" dirty="0"/>
              <a:t>Number of existing restaurants in the district.</a:t>
            </a:r>
          </a:p>
          <a:p>
            <a:pPr lvl="0"/>
            <a:r>
              <a:rPr lang="en-GB" sz="2200" dirty="0"/>
              <a:t>Number of other places of entertainment, hotels, shops, etc. in the district.</a:t>
            </a:r>
          </a:p>
          <a:p>
            <a:pPr lvl="0"/>
            <a:r>
              <a:rPr lang="en-GB" sz="2200" dirty="0"/>
              <a:t>Distance of the district from the city centre.</a:t>
            </a:r>
          </a:p>
          <a:p>
            <a:pPr marL="0" lvl="0" indent="0">
              <a:buNone/>
            </a:pPr>
            <a:endParaRPr lang="en-GB" sz="2200" dirty="0"/>
          </a:p>
          <a:p>
            <a:pPr marL="0" indent="0">
              <a:buNone/>
            </a:pPr>
            <a:r>
              <a:rPr lang="en-GB" sz="2200" b="1" dirty="0"/>
              <a:t>Data sources will be needed to extract/generate the required information:</a:t>
            </a:r>
          </a:p>
          <a:p>
            <a:pPr lvl="0"/>
            <a:r>
              <a:rPr lang="en-GB" sz="2200" dirty="0"/>
              <a:t>List of all districts in Yerevan - </a:t>
            </a:r>
            <a:r>
              <a:rPr lang="en-GB" sz="2200" u="sng" dirty="0">
                <a:hlinkClick r:id="rId2"/>
              </a:rPr>
              <a:t>https://en.wikipedia.org/wiki/Districts_of_Yerevan</a:t>
            </a:r>
            <a:endParaRPr lang="en-GB" sz="2200" dirty="0"/>
          </a:p>
          <a:p>
            <a:pPr lvl="0"/>
            <a:r>
              <a:rPr lang="en-GB" sz="2200" dirty="0"/>
              <a:t>Coordinates of all districts and venues - </a:t>
            </a:r>
            <a:r>
              <a:rPr lang="en-GB" sz="2200" b="1" dirty="0"/>
              <a:t>Google Map </a:t>
            </a:r>
            <a:r>
              <a:rPr lang="en-GB" sz="2200" dirty="0"/>
              <a:t>data via csv file.</a:t>
            </a:r>
          </a:p>
          <a:p>
            <a:pPr lvl="0"/>
            <a:r>
              <a:rPr lang="en-GB" sz="2200" dirty="0"/>
              <a:t>Number of restaurants and their location in every district - </a:t>
            </a:r>
            <a:r>
              <a:rPr lang="en-GB" sz="2200" b="1" dirty="0"/>
              <a:t>Foursquare API</a:t>
            </a:r>
            <a:r>
              <a:rPr lang="en-GB" sz="2200" dirty="0"/>
              <a:t> - </a:t>
            </a:r>
            <a:r>
              <a:rPr lang="en-GB" sz="2200" u="sng" dirty="0">
                <a:hlinkClick r:id="rId3"/>
              </a:rPr>
              <a:t>https://developer.foursquare.com</a:t>
            </a:r>
            <a:endParaRPr lang="en-GB" sz="2200" dirty="0"/>
          </a:p>
          <a:p>
            <a:endParaRPr lang="en-GB" dirty="0"/>
          </a:p>
        </p:txBody>
      </p:sp>
      <p:sp>
        <p:nvSpPr>
          <p:cNvPr id="4" name="Footer Placeholder 3">
            <a:extLst>
              <a:ext uri="{FF2B5EF4-FFF2-40B4-BE49-F238E27FC236}">
                <a16:creationId xmlns:a16="http://schemas.microsoft.com/office/drawing/2014/main" id="{0186F987-06D4-4456-80B8-B639D84C20F7}"/>
              </a:ext>
            </a:extLst>
          </p:cNvPr>
          <p:cNvSpPr>
            <a:spLocks noGrp="1"/>
          </p:cNvSpPr>
          <p:nvPr>
            <p:ph type="ftr" sz="quarter" idx="11"/>
          </p:nvPr>
        </p:nvSpPr>
        <p:spPr/>
        <p:txBody>
          <a:bodyPr/>
          <a:lstStyle/>
          <a:p>
            <a:r>
              <a:rPr lang="en-GB"/>
              <a:t>Yerevan 2020</a:t>
            </a:r>
          </a:p>
        </p:txBody>
      </p:sp>
    </p:spTree>
    <p:extLst>
      <p:ext uri="{BB962C8B-B14F-4D97-AF65-F5344CB8AC3E}">
        <p14:creationId xmlns:p14="http://schemas.microsoft.com/office/powerpoint/2010/main" val="370063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CB83-62E6-4969-BAE4-E1207BCBF924}"/>
              </a:ext>
            </a:extLst>
          </p:cNvPr>
          <p:cNvSpPr>
            <a:spLocks noGrp="1"/>
          </p:cNvSpPr>
          <p:nvPr>
            <p:ph type="title"/>
          </p:nvPr>
        </p:nvSpPr>
        <p:spPr>
          <a:xfrm>
            <a:off x="838200" y="365125"/>
            <a:ext cx="10515600" cy="696759"/>
          </a:xfrm>
        </p:spPr>
        <p:txBody>
          <a:bodyPr>
            <a:normAutofit fontScale="90000"/>
          </a:bodyPr>
          <a:lstStyle/>
          <a:p>
            <a:r>
              <a:rPr lang="en-GB" b="1" u="sng" dirty="0"/>
              <a:t> </a:t>
            </a:r>
            <a:r>
              <a:rPr lang="en-GB" sz="3600" b="1" u="sng" dirty="0"/>
              <a:t>Analysis</a:t>
            </a:r>
            <a:br>
              <a:rPr lang="en-GB" b="1" dirty="0"/>
            </a:br>
            <a:endParaRPr lang="en-GB" dirty="0"/>
          </a:p>
        </p:txBody>
      </p:sp>
      <p:sp>
        <p:nvSpPr>
          <p:cNvPr id="3" name="Content Placeholder 2">
            <a:extLst>
              <a:ext uri="{FF2B5EF4-FFF2-40B4-BE49-F238E27FC236}">
                <a16:creationId xmlns:a16="http://schemas.microsoft.com/office/drawing/2014/main" id="{CEAC9F80-6B38-4C3B-8D87-23506B667078}"/>
              </a:ext>
            </a:extLst>
          </p:cNvPr>
          <p:cNvSpPr>
            <a:spLocks noGrp="1"/>
          </p:cNvSpPr>
          <p:nvPr>
            <p:ph idx="1"/>
          </p:nvPr>
        </p:nvSpPr>
        <p:spPr>
          <a:xfrm>
            <a:off x="838200" y="955059"/>
            <a:ext cx="10515600" cy="841323"/>
          </a:xfrm>
        </p:spPr>
        <p:txBody>
          <a:bodyPr>
            <a:normAutofit/>
          </a:bodyPr>
          <a:lstStyle/>
          <a:p>
            <a:r>
              <a:rPr lang="en-GB" sz="2000" dirty="0"/>
              <a:t>A table of all districts in Yerevan is obtained by scraping the corresponding webpage.</a:t>
            </a:r>
          </a:p>
          <a:p>
            <a:r>
              <a:rPr lang="en-GB" sz="2000" dirty="0"/>
              <a:t>The  district coordinates are obtained via csv file.</a:t>
            </a:r>
          </a:p>
        </p:txBody>
      </p:sp>
      <p:sp>
        <p:nvSpPr>
          <p:cNvPr id="4" name="Footer Placeholder 3">
            <a:extLst>
              <a:ext uri="{FF2B5EF4-FFF2-40B4-BE49-F238E27FC236}">
                <a16:creationId xmlns:a16="http://schemas.microsoft.com/office/drawing/2014/main" id="{3CA2823A-56E8-4F50-835E-C8736FB14E0D}"/>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F3D790E4-04FE-445C-9DCF-4A241FEE8B31}"/>
              </a:ext>
            </a:extLst>
          </p:cNvPr>
          <p:cNvPicPr/>
          <p:nvPr/>
        </p:nvPicPr>
        <p:blipFill>
          <a:blip r:embed="rId2"/>
          <a:stretch>
            <a:fillRect/>
          </a:stretch>
        </p:blipFill>
        <p:spPr>
          <a:xfrm>
            <a:off x="838199" y="1796383"/>
            <a:ext cx="10223091" cy="4073475"/>
          </a:xfrm>
          <a:prstGeom prst="rect">
            <a:avLst/>
          </a:prstGeom>
        </p:spPr>
      </p:pic>
    </p:spTree>
    <p:extLst>
      <p:ext uri="{BB962C8B-B14F-4D97-AF65-F5344CB8AC3E}">
        <p14:creationId xmlns:p14="http://schemas.microsoft.com/office/powerpoint/2010/main" val="2423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13B3-AEE0-4F66-A78A-CC12B1A765D2}"/>
              </a:ext>
            </a:extLst>
          </p:cNvPr>
          <p:cNvSpPr>
            <a:spLocks noGrp="1"/>
          </p:cNvSpPr>
          <p:nvPr>
            <p:ph type="title"/>
          </p:nvPr>
        </p:nvSpPr>
        <p:spPr>
          <a:xfrm>
            <a:off x="838200" y="681036"/>
            <a:ext cx="10515600" cy="277609"/>
          </a:xfrm>
        </p:spPr>
        <p:txBody>
          <a:bodyPr>
            <a:normAutofit fontScale="90000"/>
          </a:bodyPr>
          <a:lstStyle/>
          <a:p>
            <a:r>
              <a:rPr lang="en-GB" b="1" u="sng" dirty="0"/>
              <a:t> </a:t>
            </a:r>
            <a:r>
              <a:rPr lang="en-GB" sz="3600" b="1" u="sng" dirty="0"/>
              <a:t>Analysis</a:t>
            </a:r>
            <a:br>
              <a:rPr lang="en-GB" b="1" dirty="0"/>
            </a:br>
            <a:endParaRPr lang="en-GB" dirty="0"/>
          </a:p>
        </p:txBody>
      </p:sp>
      <p:sp>
        <p:nvSpPr>
          <p:cNvPr id="3" name="Content Placeholder 2">
            <a:extLst>
              <a:ext uri="{FF2B5EF4-FFF2-40B4-BE49-F238E27FC236}">
                <a16:creationId xmlns:a16="http://schemas.microsoft.com/office/drawing/2014/main" id="{87E25A31-0046-4C56-A454-34A97EBF1E79}"/>
              </a:ext>
            </a:extLst>
          </p:cNvPr>
          <p:cNvSpPr>
            <a:spLocks noGrp="1"/>
          </p:cNvSpPr>
          <p:nvPr>
            <p:ph idx="1"/>
          </p:nvPr>
        </p:nvSpPr>
        <p:spPr>
          <a:xfrm>
            <a:off x="838200" y="1061885"/>
            <a:ext cx="10515600" cy="545690"/>
          </a:xfrm>
        </p:spPr>
        <p:txBody>
          <a:bodyPr/>
          <a:lstStyle/>
          <a:p>
            <a:pPr marL="0" indent="0">
              <a:buNone/>
            </a:pPr>
            <a:r>
              <a:rPr lang="en-GB" sz="2000" dirty="0"/>
              <a:t>A folium map of Yerevan is created:</a:t>
            </a:r>
          </a:p>
          <a:p>
            <a:endParaRPr lang="en-GB" dirty="0"/>
          </a:p>
        </p:txBody>
      </p:sp>
      <p:sp>
        <p:nvSpPr>
          <p:cNvPr id="4" name="Footer Placeholder 3">
            <a:extLst>
              <a:ext uri="{FF2B5EF4-FFF2-40B4-BE49-F238E27FC236}">
                <a16:creationId xmlns:a16="http://schemas.microsoft.com/office/drawing/2014/main" id="{0C236CE1-DF30-4620-BB0E-3F395E487301}"/>
              </a:ext>
            </a:extLst>
          </p:cNvPr>
          <p:cNvSpPr>
            <a:spLocks noGrp="1"/>
          </p:cNvSpPr>
          <p:nvPr>
            <p:ph type="ftr" sz="quarter" idx="11"/>
          </p:nvPr>
        </p:nvSpPr>
        <p:spPr/>
        <p:txBody>
          <a:bodyPr/>
          <a:lstStyle/>
          <a:p>
            <a:r>
              <a:rPr lang="en-GB"/>
              <a:t>Yerevan 2020</a:t>
            </a:r>
          </a:p>
        </p:txBody>
      </p:sp>
      <p:pic>
        <p:nvPicPr>
          <p:cNvPr id="6" name="Picture 5">
            <a:extLst>
              <a:ext uri="{FF2B5EF4-FFF2-40B4-BE49-F238E27FC236}">
                <a16:creationId xmlns:a16="http://schemas.microsoft.com/office/drawing/2014/main" id="{64E3954F-D49F-4623-8DC3-C49759757DD5}"/>
              </a:ext>
            </a:extLst>
          </p:cNvPr>
          <p:cNvPicPr/>
          <p:nvPr/>
        </p:nvPicPr>
        <p:blipFill>
          <a:blip r:embed="rId2"/>
          <a:stretch>
            <a:fillRect/>
          </a:stretch>
        </p:blipFill>
        <p:spPr>
          <a:xfrm>
            <a:off x="838200" y="1489587"/>
            <a:ext cx="10134600" cy="4687377"/>
          </a:xfrm>
          <a:prstGeom prst="rect">
            <a:avLst/>
          </a:prstGeom>
        </p:spPr>
      </p:pic>
    </p:spTree>
    <p:extLst>
      <p:ext uri="{BB962C8B-B14F-4D97-AF65-F5344CB8AC3E}">
        <p14:creationId xmlns:p14="http://schemas.microsoft.com/office/powerpoint/2010/main" val="410108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500C-B28F-41C4-BFDF-D7CAB89C4F9C}"/>
              </a:ext>
            </a:extLst>
          </p:cNvPr>
          <p:cNvSpPr>
            <a:spLocks noGrp="1"/>
          </p:cNvSpPr>
          <p:nvPr>
            <p:ph type="title"/>
          </p:nvPr>
        </p:nvSpPr>
        <p:spPr>
          <a:xfrm>
            <a:off x="838200" y="365126"/>
            <a:ext cx="10515600" cy="814746"/>
          </a:xfrm>
        </p:spPr>
        <p:txBody>
          <a:bodyPr>
            <a:noAutofit/>
          </a:bodyPr>
          <a:lstStyle/>
          <a:p>
            <a:r>
              <a:rPr lang="en-GB" sz="3200" b="1" u="sng" dirty="0"/>
              <a:t> Analysis</a:t>
            </a:r>
            <a:br>
              <a:rPr lang="en-GB" sz="3200" b="1" dirty="0"/>
            </a:br>
            <a:endParaRPr lang="en-GB" sz="3200" dirty="0"/>
          </a:p>
        </p:txBody>
      </p:sp>
      <p:sp>
        <p:nvSpPr>
          <p:cNvPr id="3" name="Content Placeholder 2">
            <a:extLst>
              <a:ext uri="{FF2B5EF4-FFF2-40B4-BE49-F238E27FC236}">
                <a16:creationId xmlns:a16="http://schemas.microsoft.com/office/drawing/2014/main" id="{118431A9-4785-4414-9CD8-F06B9C08D81B}"/>
              </a:ext>
            </a:extLst>
          </p:cNvPr>
          <p:cNvSpPr>
            <a:spLocks noGrp="1"/>
          </p:cNvSpPr>
          <p:nvPr>
            <p:ph idx="1"/>
          </p:nvPr>
        </p:nvSpPr>
        <p:spPr>
          <a:xfrm>
            <a:off x="838200" y="921775"/>
            <a:ext cx="10515600" cy="1253613"/>
          </a:xfrm>
        </p:spPr>
        <p:txBody>
          <a:bodyPr/>
          <a:lstStyle/>
          <a:p>
            <a:r>
              <a:rPr lang="en-GB" sz="1600" dirty="0"/>
              <a:t>Foursquare location data is utilized to obtain nearby venues of all districts, which is loaded into a data frame.</a:t>
            </a:r>
          </a:p>
          <a:p>
            <a:r>
              <a:rPr lang="en-GB" sz="1600" dirty="0"/>
              <a:t>A list of all the districts with 10 or more venues is acquired. </a:t>
            </a:r>
          </a:p>
          <a:p>
            <a:r>
              <a:rPr lang="en-GB" sz="1600" dirty="0"/>
              <a:t>The venues data frame is updated to include only the venues which are in these districts: </a:t>
            </a:r>
          </a:p>
          <a:p>
            <a:endParaRPr lang="en-GB" dirty="0"/>
          </a:p>
        </p:txBody>
      </p:sp>
      <p:sp>
        <p:nvSpPr>
          <p:cNvPr id="4" name="Footer Placeholder 3">
            <a:extLst>
              <a:ext uri="{FF2B5EF4-FFF2-40B4-BE49-F238E27FC236}">
                <a16:creationId xmlns:a16="http://schemas.microsoft.com/office/drawing/2014/main" id="{222467BC-2609-444C-B74E-72F6D0F6B1EF}"/>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DA24F4F2-E447-436C-9D51-F92158480CDA}"/>
              </a:ext>
            </a:extLst>
          </p:cNvPr>
          <p:cNvPicPr/>
          <p:nvPr/>
        </p:nvPicPr>
        <p:blipFill>
          <a:blip r:embed="rId2"/>
          <a:stretch>
            <a:fillRect/>
          </a:stretch>
        </p:blipFill>
        <p:spPr>
          <a:xfrm>
            <a:off x="1002890" y="1917291"/>
            <a:ext cx="9704439" cy="1511710"/>
          </a:xfrm>
          <a:prstGeom prst="rect">
            <a:avLst/>
          </a:prstGeom>
        </p:spPr>
      </p:pic>
      <p:sp>
        <p:nvSpPr>
          <p:cNvPr id="9" name="Content Placeholder 2">
            <a:extLst>
              <a:ext uri="{FF2B5EF4-FFF2-40B4-BE49-F238E27FC236}">
                <a16:creationId xmlns:a16="http://schemas.microsoft.com/office/drawing/2014/main" id="{D831BB27-E073-4C62-958C-C53005C2E6EF}"/>
              </a:ext>
            </a:extLst>
          </p:cNvPr>
          <p:cNvSpPr txBox="1">
            <a:spLocks/>
          </p:cNvSpPr>
          <p:nvPr/>
        </p:nvSpPr>
        <p:spPr>
          <a:xfrm>
            <a:off x="838200" y="3639062"/>
            <a:ext cx="10515600" cy="468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The rows in the above data frame are grouped by district, taking the mean of each category’s frequency of occurrence: </a:t>
            </a:r>
          </a:p>
          <a:p>
            <a:endParaRPr lang="en-GB" dirty="0"/>
          </a:p>
        </p:txBody>
      </p:sp>
      <p:pic>
        <p:nvPicPr>
          <p:cNvPr id="11" name="Picture 10">
            <a:extLst>
              <a:ext uri="{FF2B5EF4-FFF2-40B4-BE49-F238E27FC236}">
                <a16:creationId xmlns:a16="http://schemas.microsoft.com/office/drawing/2014/main" id="{08EA11D3-113E-44C1-9859-4D7DAD29BD16}"/>
              </a:ext>
            </a:extLst>
          </p:cNvPr>
          <p:cNvPicPr/>
          <p:nvPr/>
        </p:nvPicPr>
        <p:blipFill>
          <a:blip r:embed="rId3"/>
          <a:stretch>
            <a:fillRect/>
          </a:stretch>
        </p:blipFill>
        <p:spPr>
          <a:xfrm>
            <a:off x="1002890" y="4107220"/>
            <a:ext cx="9955162" cy="1998611"/>
          </a:xfrm>
          <a:prstGeom prst="rect">
            <a:avLst/>
          </a:prstGeom>
        </p:spPr>
      </p:pic>
    </p:spTree>
    <p:extLst>
      <p:ext uri="{BB962C8B-B14F-4D97-AF65-F5344CB8AC3E}">
        <p14:creationId xmlns:p14="http://schemas.microsoft.com/office/powerpoint/2010/main" val="47653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20C4-37AD-438A-84B5-F320B7438C22}"/>
              </a:ext>
            </a:extLst>
          </p:cNvPr>
          <p:cNvSpPr>
            <a:spLocks noGrp="1"/>
          </p:cNvSpPr>
          <p:nvPr>
            <p:ph type="title"/>
          </p:nvPr>
        </p:nvSpPr>
        <p:spPr>
          <a:xfrm>
            <a:off x="838200" y="365125"/>
            <a:ext cx="10515600" cy="696759"/>
          </a:xfrm>
        </p:spPr>
        <p:txBody>
          <a:bodyPr>
            <a:normAutofit/>
          </a:bodyPr>
          <a:lstStyle/>
          <a:p>
            <a:r>
              <a:rPr lang="en-GB" sz="3200" b="1" u="sng" dirty="0"/>
              <a:t>K-Means Clustering</a:t>
            </a:r>
          </a:p>
        </p:txBody>
      </p:sp>
      <p:sp>
        <p:nvSpPr>
          <p:cNvPr id="3" name="Content Placeholder 2">
            <a:extLst>
              <a:ext uri="{FF2B5EF4-FFF2-40B4-BE49-F238E27FC236}">
                <a16:creationId xmlns:a16="http://schemas.microsoft.com/office/drawing/2014/main" id="{35997E2A-8CA0-4F89-9B8C-8B5A657431F6}"/>
              </a:ext>
            </a:extLst>
          </p:cNvPr>
          <p:cNvSpPr>
            <a:spLocks noGrp="1"/>
          </p:cNvSpPr>
          <p:nvPr>
            <p:ph idx="1"/>
          </p:nvPr>
        </p:nvSpPr>
        <p:spPr>
          <a:xfrm>
            <a:off x="838200" y="1061884"/>
            <a:ext cx="10515600" cy="1946787"/>
          </a:xfrm>
        </p:spPr>
        <p:txBody>
          <a:bodyPr>
            <a:normAutofit/>
          </a:bodyPr>
          <a:lstStyle/>
          <a:p>
            <a:r>
              <a:rPr lang="en-GB" sz="2000" dirty="0"/>
              <a:t>The first step in clustering the districts is to determine the optimal value of K for the dataset. This is carried out using the </a:t>
            </a:r>
            <a:r>
              <a:rPr lang="en-GB" sz="2000" b="1" dirty="0"/>
              <a:t>Silhouette Coefficient Method</a:t>
            </a:r>
            <a:r>
              <a:rPr lang="en-GB" sz="2000" dirty="0"/>
              <a:t>. It is then discovered that the Silhouette Coefficient is highest when the number of clusters is 2. As a result, the districts shall be grouped into 2 clusters (</a:t>
            </a:r>
            <a:r>
              <a:rPr lang="en-GB" sz="2000" b="1" dirty="0"/>
              <a:t>k=2</a:t>
            </a:r>
            <a:r>
              <a:rPr lang="en-GB" sz="2000" dirty="0"/>
              <a:t>) using k-means clustering.</a:t>
            </a:r>
          </a:p>
          <a:p>
            <a:r>
              <a:rPr lang="en-GB" sz="2000" dirty="0"/>
              <a:t>A new data frame that includes the cluster, as well as the top 10 venues for each neighbourhood, is created:</a:t>
            </a:r>
          </a:p>
          <a:p>
            <a:endParaRPr lang="en-GB" dirty="0"/>
          </a:p>
          <a:p>
            <a:endParaRPr lang="en-GB" dirty="0"/>
          </a:p>
          <a:p>
            <a:pPr marL="0" indent="0">
              <a:buNone/>
            </a:pPr>
            <a:endParaRPr lang="en-GB" dirty="0"/>
          </a:p>
          <a:p>
            <a:pPr marL="514350" indent="-514350">
              <a:buFont typeface="+mj-lt"/>
              <a:buAutoNum type="arabicPeriod"/>
            </a:pPr>
            <a:endParaRPr lang="en-GB" dirty="0"/>
          </a:p>
          <a:p>
            <a:endParaRPr lang="en-GB" dirty="0"/>
          </a:p>
        </p:txBody>
      </p:sp>
      <p:sp>
        <p:nvSpPr>
          <p:cNvPr id="4" name="Footer Placeholder 3">
            <a:extLst>
              <a:ext uri="{FF2B5EF4-FFF2-40B4-BE49-F238E27FC236}">
                <a16:creationId xmlns:a16="http://schemas.microsoft.com/office/drawing/2014/main" id="{EDC15335-56F8-490C-A4DD-2DCD9DA45239}"/>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F3C415FF-E446-4E3A-8530-E42141D636E1}"/>
              </a:ext>
            </a:extLst>
          </p:cNvPr>
          <p:cNvPicPr/>
          <p:nvPr/>
        </p:nvPicPr>
        <p:blipFill>
          <a:blip r:embed="rId2"/>
          <a:stretch>
            <a:fillRect/>
          </a:stretch>
        </p:blipFill>
        <p:spPr>
          <a:xfrm>
            <a:off x="1017986" y="3008671"/>
            <a:ext cx="10335813" cy="3185652"/>
          </a:xfrm>
          <a:prstGeom prst="rect">
            <a:avLst/>
          </a:prstGeom>
        </p:spPr>
      </p:pic>
    </p:spTree>
    <p:extLst>
      <p:ext uri="{BB962C8B-B14F-4D97-AF65-F5344CB8AC3E}">
        <p14:creationId xmlns:p14="http://schemas.microsoft.com/office/powerpoint/2010/main" val="304533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F508-7C3E-4202-A8E0-824132863151}"/>
              </a:ext>
            </a:extLst>
          </p:cNvPr>
          <p:cNvSpPr>
            <a:spLocks noGrp="1"/>
          </p:cNvSpPr>
          <p:nvPr>
            <p:ph type="title"/>
          </p:nvPr>
        </p:nvSpPr>
        <p:spPr>
          <a:xfrm>
            <a:off x="838200" y="365126"/>
            <a:ext cx="10515600" cy="741004"/>
          </a:xfrm>
        </p:spPr>
        <p:txBody>
          <a:bodyPr>
            <a:normAutofit/>
          </a:bodyPr>
          <a:lstStyle/>
          <a:p>
            <a:r>
              <a:rPr lang="en-GB" sz="3200" b="1" u="sng" dirty="0"/>
              <a:t>K-Means Clustering</a:t>
            </a:r>
          </a:p>
        </p:txBody>
      </p:sp>
      <p:sp>
        <p:nvSpPr>
          <p:cNvPr id="3" name="Content Placeholder 2">
            <a:extLst>
              <a:ext uri="{FF2B5EF4-FFF2-40B4-BE49-F238E27FC236}">
                <a16:creationId xmlns:a16="http://schemas.microsoft.com/office/drawing/2014/main" id="{6DA0C496-A9BE-4AB0-AE36-4FD4E489F6CE}"/>
              </a:ext>
            </a:extLst>
          </p:cNvPr>
          <p:cNvSpPr>
            <a:spLocks noGrp="1"/>
          </p:cNvSpPr>
          <p:nvPr>
            <p:ph idx="1"/>
          </p:nvPr>
        </p:nvSpPr>
        <p:spPr>
          <a:xfrm>
            <a:off x="838200" y="1106131"/>
            <a:ext cx="10515600" cy="501443"/>
          </a:xfrm>
        </p:spPr>
        <p:txBody>
          <a:bodyPr/>
          <a:lstStyle/>
          <a:p>
            <a:pPr marL="0" indent="0">
              <a:buNone/>
            </a:pPr>
            <a:r>
              <a:rPr lang="en-GB" sz="2000" dirty="0"/>
              <a:t>The resulting district clusters are also visualized on a map: </a:t>
            </a:r>
          </a:p>
          <a:p>
            <a:endParaRPr lang="en-GB" dirty="0"/>
          </a:p>
        </p:txBody>
      </p:sp>
      <p:sp>
        <p:nvSpPr>
          <p:cNvPr id="4" name="Footer Placeholder 3">
            <a:extLst>
              <a:ext uri="{FF2B5EF4-FFF2-40B4-BE49-F238E27FC236}">
                <a16:creationId xmlns:a16="http://schemas.microsoft.com/office/drawing/2014/main" id="{DB62ECC3-6AEB-4AA1-9354-5A65DD67481A}"/>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905396C3-48BF-4958-B045-D7EFF36AA7DF}"/>
              </a:ext>
            </a:extLst>
          </p:cNvPr>
          <p:cNvPicPr/>
          <p:nvPr/>
        </p:nvPicPr>
        <p:blipFill>
          <a:blip r:embed="rId2"/>
          <a:stretch>
            <a:fillRect/>
          </a:stretch>
        </p:blipFill>
        <p:spPr>
          <a:xfrm>
            <a:off x="838199" y="1607574"/>
            <a:ext cx="10515600" cy="4557252"/>
          </a:xfrm>
          <a:prstGeom prst="rect">
            <a:avLst/>
          </a:prstGeom>
        </p:spPr>
      </p:pic>
    </p:spTree>
    <p:extLst>
      <p:ext uri="{BB962C8B-B14F-4D97-AF65-F5344CB8AC3E}">
        <p14:creationId xmlns:p14="http://schemas.microsoft.com/office/powerpoint/2010/main" val="41504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3BF2-16A7-43E0-9BC7-EA828C15D720}"/>
              </a:ext>
            </a:extLst>
          </p:cNvPr>
          <p:cNvSpPr>
            <a:spLocks noGrp="1"/>
          </p:cNvSpPr>
          <p:nvPr>
            <p:ph type="title"/>
          </p:nvPr>
        </p:nvSpPr>
        <p:spPr>
          <a:xfrm>
            <a:off x="838200" y="365126"/>
            <a:ext cx="10515600" cy="667262"/>
          </a:xfrm>
        </p:spPr>
        <p:txBody>
          <a:bodyPr>
            <a:normAutofit/>
          </a:bodyPr>
          <a:lstStyle/>
          <a:p>
            <a:r>
              <a:rPr lang="en-GB" sz="3200" b="1" u="sng" dirty="0"/>
              <a:t>K-Means Clustering</a:t>
            </a:r>
          </a:p>
        </p:txBody>
      </p:sp>
      <p:sp>
        <p:nvSpPr>
          <p:cNvPr id="3" name="Content Placeholder 2">
            <a:extLst>
              <a:ext uri="{FF2B5EF4-FFF2-40B4-BE49-F238E27FC236}">
                <a16:creationId xmlns:a16="http://schemas.microsoft.com/office/drawing/2014/main" id="{A5B6C6D4-C928-4BCF-A3E5-D95B8089A869}"/>
              </a:ext>
            </a:extLst>
          </p:cNvPr>
          <p:cNvSpPr>
            <a:spLocks noGrp="1"/>
          </p:cNvSpPr>
          <p:nvPr>
            <p:ph idx="1"/>
          </p:nvPr>
        </p:nvSpPr>
        <p:spPr>
          <a:xfrm>
            <a:off x="838200" y="1032389"/>
            <a:ext cx="10515600" cy="365125"/>
          </a:xfrm>
        </p:spPr>
        <p:txBody>
          <a:bodyPr>
            <a:normAutofit lnSpcReduction="10000"/>
          </a:bodyPr>
          <a:lstStyle/>
          <a:p>
            <a:pPr marL="0" indent="0">
              <a:buNone/>
            </a:pPr>
            <a:r>
              <a:rPr lang="en-GB" sz="2000" dirty="0"/>
              <a:t>The horizontal bar plots are generated that illustrates the top 10 venues in each cluster:</a:t>
            </a:r>
          </a:p>
          <a:p>
            <a:endParaRPr lang="en-GB" dirty="0"/>
          </a:p>
        </p:txBody>
      </p:sp>
      <p:sp>
        <p:nvSpPr>
          <p:cNvPr id="4" name="Footer Placeholder 3">
            <a:extLst>
              <a:ext uri="{FF2B5EF4-FFF2-40B4-BE49-F238E27FC236}">
                <a16:creationId xmlns:a16="http://schemas.microsoft.com/office/drawing/2014/main" id="{D77C6F1A-AAFD-4A12-93FB-A735E0BA81AD}"/>
              </a:ext>
            </a:extLst>
          </p:cNvPr>
          <p:cNvSpPr>
            <a:spLocks noGrp="1"/>
          </p:cNvSpPr>
          <p:nvPr>
            <p:ph type="ftr" sz="quarter" idx="11"/>
          </p:nvPr>
        </p:nvSpPr>
        <p:spPr/>
        <p:txBody>
          <a:bodyPr/>
          <a:lstStyle/>
          <a:p>
            <a:r>
              <a:rPr lang="en-GB"/>
              <a:t>Yerevan 2020</a:t>
            </a:r>
          </a:p>
        </p:txBody>
      </p:sp>
      <p:pic>
        <p:nvPicPr>
          <p:cNvPr id="5" name="Picture 4">
            <a:extLst>
              <a:ext uri="{FF2B5EF4-FFF2-40B4-BE49-F238E27FC236}">
                <a16:creationId xmlns:a16="http://schemas.microsoft.com/office/drawing/2014/main" id="{FED22B3B-FA17-487A-AD7D-A12F504D720F}"/>
              </a:ext>
            </a:extLst>
          </p:cNvPr>
          <p:cNvPicPr/>
          <p:nvPr/>
        </p:nvPicPr>
        <p:blipFill>
          <a:blip r:embed="rId2"/>
          <a:stretch>
            <a:fillRect/>
          </a:stretch>
        </p:blipFill>
        <p:spPr>
          <a:xfrm>
            <a:off x="265470" y="1572259"/>
            <a:ext cx="5678129" cy="4418965"/>
          </a:xfrm>
          <a:prstGeom prst="rect">
            <a:avLst/>
          </a:prstGeom>
        </p:spPr>
      </p:pic>
      <p:pic>
        <p:nvPicPr>
          <p:cNvPr id="6" name="Picture 5">
            <a:extLst>
              <a:ext uri="{FF2B5EF4-FFF2-40B4-BE49-F238E27FC236}">
                <a16:creationId xmlns:a16="http://schemas.microsoft.com/office/drawing/2014/main" id="{49878833-2031-4FBD-A3B8-80D19E863CC8}"/>
              </a:ext>
            </a:extLst>
          </p:cNvPr>
          <p:cNvPicPr/>
          <p:nvPr/>
        </p:nvPicPr>
        <p:blipFill>
          <a:blip r:embed="rId3"/>
          <a:stretch>
            <a:fillRect/>
          </a:stretch>
        </p:blipFill>
        <p:spPr>
          <a:xfrm>
            <a:off x="6400798" y="1572259"/>
            <a:ext cx="5525731" cy="4418965"/>
          </a:xfrm>
          <a:prstGeom prst="rect">
            <a:avLst/>
          </a:prstGeom>
        </p:spPr>
      </p:pic>
    </p:spTree>
    <p:extLst>
      <p:ext uri="{BB962C8B-B14F-4D97-AF65-F5344CB8AC3E}">
        <p14:creationId xmlns:p14="http://schemas.microsoft.com/office/powerpoint/2010/main" val="4050918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644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 The Battle of Neighborhoods (Week 2)</vt:lpstr>
      <vt:lpstr>Introduction: Business Problem </vt:lpstr>
      <vt:lpstr>Data </vt:lpstr>
      <vt:lpstr> Analysis </vt:lpstr>
      <vt:lpstr> Analysis </vt:lpstr>
      <vt:lpstr> Analysis </vt:lpstr>
      <vt:lpstr>K-Means Clustering</vt:lpstr>
      <vt:lpstr>K-Means Clustering</vt:lpstr>
      <vt:lpstr>K-Means Clustering</vt:lpstr>
      <vt:lpstr>Decision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Sabina Avdalyan</dc:creator>
  <cp:lastModifiedBy>Sabina Avdalyan</cp:lastModifiedBy>
  <cp:revision>26</cp:revision>
  <dcterms:created xsi:type="dcterms:W3CDTF">2020-07-06T10:08:24Z</dcterms:created>
  <dcterms:modified xsi:type="dcterms:W3CDTF">2020-07-06T12:34:02Z</dcterms:modified>
</cp:coreProperties>
</file>