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304" r:id="rId13"/>
    <p:sldId id="305" r:id="rId14"/>
    <p:sldId id="307" r:id="rId15"/>
    <p:sldId id="308" r:id="rId16"/>
    <p:sldId id="309" r:id="rId17"/>
    <p:sldId id="310" r:id="rId18"/>
    <p:sldId id="314" r:id="rId19"/>
    <p:sldId id="315" r:id="rId20"/>
    <p:sldId id="316" r:id="rId21"/>
    <p:sldId id="317" r:id="rId22"/>
    <p:sldId id="311" r:id="rId23"/>
    <p:sldId id="318" r:id="rId24"/>
    <p:sldId id="312" r:id="rId25"/>
    <p:sldId id="321" r:id="rId26"/>
    <p:sldId id="322" r:id="rId27"/>
    <p:sldId id="275" r:id="rId28"/>
    <p:sldId id="278" r:id="rId29"/>
    <p:sldId id="276" r:id="rId30"/>
    <p:sldId id="277" r:id="rId31"/>
    <p:sldId id="281" r:id="rId32"/>
    <p:sldId id="280" r:id="rId33"/>
    <p:sldId id="282" r:id="rId34"/>
    <p:sldId id="294" r:id="rId35"/>
    <p:sldId id="295" r:id="rId36"/>
    <p:sldId id="296" r:id="rId37"/>
    <p:sldId id="297" r:id="rId38"/>
    <p:sldId id="283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71D"/>
    <a:srgbClr val="EA8200"/>
    <a:srgbClr val="FFA000"/>
    <a:srgbClr val="4B3B39"/>
    <a:srgbClr val="E12109"/>
    <a:srgbClr val="E5B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5"/>
    <p:restoredTop sz="94522"/>
  </p:normalViewPr>
  <p:slideViewPr>
    <p:cSldViewPr snapToGrid="0" snapToObjects="1">
      <p:cViewPr varScale="1">
        <p:scale>
          <a:sx n="105" d="100"/>
          <a:sy n="105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CS182 Section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F617-3AFC-9C49-9B7C-AAF2D1C9B5B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CE842-D0D1-294D-9EF0-ECE62AD5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042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CS182 Section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C6529-C4E8-1442-848F-430FF1AC3534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86C2-6117-5C46-B234-03FD1E87E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21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9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76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3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5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3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5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7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5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2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1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4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7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3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9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7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5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5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786C2-6117-5C46-B234-03FD1E87E20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CS182 Section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817C-E2D6-4B4E-AD23-C01A1D43DA47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F7D5-C463-1643-8704-2082D6C8EFCC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108A-6492-A346-A338-F61CD8FE5D6D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9B56-E291-E545-9936-36728784CB09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31B-B59B-7642-97BB-F27188D8DEEE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413-492C-0A4C-AA83-8D49EA1ABD62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3E50D-5C4E-3148-B304-91F9C49F303D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65D9-A6C0-4648-A449-911243AC801E}" type="datetime1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09C-2A18-1F40-9616-F3E71E21B55B}" type="datetime1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6AAA1D-8A60-0449-B386-BCDE9117A6FC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C3F2-2410-0042-8F2E-44B4F86324DA}" type="datetime1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24F503-0DD0-7A4D-A691-1B09FFA8F51B}" type="datetime1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CS182: Math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CD050F-DFDA-A345-8418-565A819244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0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182: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 err="1" smtClean="0"/>
              <a:t>RevieW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3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841690" y="468671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566985" y="370972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196804" y="274130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458284" y="154735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5727590" y="2425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1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11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6100" y="1534490"/>
            <a:ext cx="4127610" cy="4140203"/>
            <a:chOff x="3936945" y="1382090"/>
            <a:chExt cx="4127610" cy="4140203"/>
          </a:xfrm>
        </p:grpSpPr>
        <p:sp>
          <p:nvSpPr>
            <p:cNvPr id="83" name="Pie 82"/>
            <p:cNvSpPr/>
            <p:nvPr/>
          </p:nvSpPr>
          <p:spPr>
            <a:xfrm rot="13505462">
              <a:off x="3949753" y="13820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Pie 84"/>
            <p:cNvSpPr/>
            <p:nvPr/>
          </p:nvSpPr>
          <p:spPr>
            <a:xfrm rot="8090581">
              <a:off x="3937053" y="1394791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2705462">
              <a:off x="3949752" y="1407487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18905462">
              <a:off x="3949747" y="1394788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936945" y="1384705"/>
              <a:ext cx="4127610" cy="4137588"/>
              <a:chOff x="3936945" y="1384705"/>
              <a:chExt cx="4127610" cy="4137588"/>
            </a:xfrm>
          </p:grpSpPr>
          <p:sp>
            <p:nvSpPr>
              <p:cNvPr id="82" name="Pie 81"/>
              <p:cNvSpPr/>
              <p:nvPr/>
            </p:nvSpPr>
            <p:spPr>
              <a:xfrm rot="16200000">
                <a:off x="3949755" y="1394790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/>
              <p:cNvSpPr/>
              <p:nvPr/>
            </p:nvSpPr>
            <p:spPr>
              <a:xfrm rot="10800000">
                <a:off x="3949645" y="138470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>
                <a:off x="3949754" y="1407493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5400000">
                <a:off x="3936945" y="140736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89"/>
              <p:cNvSpPr/>
              <p:nvPr/>
            </p:nvSpPr>
            <p:spPr>
              <a:xfrm rot="16200000">
                <a:off x="4641939" y="2077357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13505462">
                <a:off x="4633601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10800000">
                <a:off x="4629350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Pie 92"/>
              <p:cNvSpPr/>
              <p:nvPr/>
            </p:nvSpPr>
            <p:spPr>
              <a:xfrm rot="8090581">
                <a:off x="4629017" y="2087730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Pie 93"/>
              <p:cNvSpPr/>
              <p:nvPr/>
            </p:nvSpPr>
            <p:spPr>
              <a:xfrm rot="2705462">
                <a:off x="4637133" y="2098103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>
                <a:off x="4641844" y="209810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18905462">
                <a:off x="4646292" y="2087738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Pie 96"/>
              <p:cNvSpPr/>
              <p:nvPr/>
            </p:nvSpPr>
            <p:spPr>
              <a:xfrm rot="5400000">
                <a:off x="4629017" y="2087731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Pie 97"/>
              <p:cNvSpPr/>
              <p:nvPr/>
            </p:nvSpPr>
            <p:spPr>
              <a:xfrm rot="13505462">
                <a:off x="5319401" y="2766883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>
                <a:spLocks noChangeAspect="1"/>
              </p:cNvSpPr>
              <p:nvPr/>
            </p:nvSpPr>
            <p:spPr>
              <a:xfrm rot="108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>
                <a:spLocks noChangeAspect="1"/>
              </p:cNvSpPr>
              <p:nvPr/>
            </p:nvSpPr>
            <p:spPr>
              <a:xfrm rot="8119513">
                <a:off x="5327644" y="2763158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100"/>
              <p:cNvSpPr>
                <a:spLocks noChangeAspect="1"/>
              </p:cNvSpPr>
              <p:nvPr/>
            </p:nvSpPr>
            <p:spPr>
              <a:xfrm rot="54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Pie 101"/>
              <p:cNvSpPr>
                <a:spLocks noChangeAspect="1"/>
              </p:cNvSpPr>
              <p:nvPr/>
            </p:nvSpPr>
            <p:spPr>
              <a:xfrm rot="2709807">
                <a:off x="5327644" y="2775851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>
                <a:spLocks noChangeAspect="1"/>
              </p:cNvSpPr>
              <p:nvPr/>
            </p:nvSpPr>
            <p:spPr>
              <a:xfrm>
                <a:off x="5327644" y="277212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>
                <a:spLocks noChangeAspect="1"/>
              </p:cNvSpPr>
              <p:nvPr/>
            </p:nvSpPr>
            <p:spPr>
              <a:xfrm rot="16200000">
                <a:off x="5327644" y="2774669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04"/>
              <p:cNvSpPr>
                <a:spLocks noChangeAspect="1"/>
              </p:cNvSpPr>
              <p:nvPr/>
            </p:nvSpPr>
            <p:spPr>
              <a:xfrm rot="18900000">
                <a:off x="5319400" y="277737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936945" y="1394664"/>
                <a:ext cx="4114800" cy="4114800"/>
              </a:xfrm>
              <a:prstGeom prst="ellipse">
                <a:avLst/>
              </a:prstGeom>
              <a:noFill/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Multiply 1"/>
            <p:cNvSpPr/>
            <p:nvPr/>
          </p:nvSpPr>
          <p:spPr>
            <a:xfrm>
              <a:off x="4433787" y="2726202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5066974" y="3783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7695404" y="3097395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841690" y="468671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5566985" y="370972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96804" y="274130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6458284" y="154735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5727590" y="2425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30800" y="1205510"/>
            <a:ext cx="585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that I am </a:t>
            </a:r>
            <a:r>
              <a:rPr lang="en-US" strike="sngStrike" dirty="0" smtClean="0"/>
              <a:t>decent</a:t>
            </a:r>
            <a:r>
              <a:rPr lang="en-US" dirty="0" smtClean="0"/>
              <a:t> bad at darts and therefore I throw darts randomly towards the board, what is the likelihood that the dart lands in any location on the board?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6" name="Group 1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70" name="TextBox 6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32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12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6100" y="1534490"/>
            <a:ext cx="4127610" cy="4140203"/>
            <a:chOff x="3936945" y="1382090"/>
            <a:chExt cx="4127610" cy="4140203"/>
          </a:xfrm>
        </p:grpSpPr>
        <p:sp>
          <p:nvSpPr>
            <p:cNvPr id="83" name="Pie 82"/>
            <p:cNvSpPr/>
            <p:nvPr/>
          </p:nvSpPr>
          <p:spPr>
            <a:xfrm rot="13505462">
              <a:off x="3949753" y="13820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Pie 84"/>
            <p:cNvSpPr/>
            <p:nvPr/>
          </p:nvSpPr>
          <p:spPr>
            <a:xfrm rot="8090581">
              <a:off x="3937053" y="1394791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2705462">
              <a:off x="3949752" y="1407487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18905462">
              <a:off x="3949747" y="1394788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936945" y="1384705"/>
              <a:ext cx="4127610" cy="4137588"/>
              <a:chOff x="3936945" y="1384705"/>
              <a:chExt cx="4127610" cy="4137588"/>
            </a:xfrm>
          </p:grpSpPr>
          <p:sp>
            <p:nvSpPr>
              <p:cNvPr id="82" name="Pie 81"/>
              <p:cNvSpPr/>
              <p:nvPr/>
            </p:nvSpPr>
            <p:spPr>
              <a:xfrm rot="16200000">
                <a:off x="3949755" y="1394790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/>
              <p:cNvSpPr/>
              <p:nvPr/>
            </p:nvSpPr>
            <p:spPr>
              <a:xfrm rot="10800000">
                <a:off x="3949645" y="138470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>
                <a:off x="3949754" y="1407493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5400000">
                <a:off x="3936945" y="140736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89"/>
              <p:cNvSpPr/>
              <p:nvPr/>
            </p:nvSpPr>
            <p:spPr>
              <a:xfrm rot="16200000">
                <a:off x="4641939" y="2077357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13505462">
                <a:off x="4633601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10800000">
                <a:off x="4629350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Pie 92"/>
              <p:cNvSpPr/>
              <p:nvPr/>
            </p:nvSpPr>
            <p:spPr>
              <a:xfrm rot="8090581">
                <a:off x="4629017" y="2087730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Pie 93"/>
              <p:cNvSpPr/>
              <p:nvPr/>
            </p:nvSpPr>
            <p:spPr>
              <a:xfrm rot="2705462">
                <a:off x="4637133" y="2098103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>
                <a:off x="4641844" y="209810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18905462">
                <a:off x="4646292" y="2087738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Pie 96"/>
              <p:cNvSpPr/>
              <p:nvPr/>
            </p:nvSpPr>
            <p:spPr>
              <a:xfrm rot="5400000">
                <a:off x="4629017" y="2087731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Pie 97"/>
              <p:cNvSpPr/>
              <p:nvPr/>
            </p:nvSpPr>
            <p:spPr>
              <a:xfrm rot="13505462">
                <a:off x="5319401" y="2766883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>
                <a:spLocks noChangeAspect="1"/>
              </p:cNvSpPr>
              <p:nvPr/>
            </p:nvSpPr>
            <p:spPr>
              <a:xfrm rot="108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>
                <a:spLocks noChangeAspect="1"/>
              </p:cNvSpPr>
              <p:nvPr/>
            </p:nvSpPr>
            <p:spPr>
              <a:xfrm rot="8119513">
                <a:off x="5327644" y="2763158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100"/>
              <p:cNvSpPr>
                <a:spLocks noChangeAspect="1"/>
              </p:cNvSpPr>
              <p:nvPr/>
            </p:nvSpPr>
            <p:spPr>
              <a:xfrm rot="54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Pie 101"/>
              <p:cNvSpPr>
                <a:spLocks noChangeAspect="1"/>
              </p:cNvSpPr>
              <p:nvPr/>
            </p:nvSpPr>
            <p:spPr>
              <a:xfrm rot="2709807">
                <a:off x="5327644" y="2775851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>
                <a:spLocks noChangeAspect="1"/>
              </p:cNvSpPr>
              <p:nvPr/>
            </p:nvSpPr>
            <p:spPr>
              <a:xfrm>
                <a:off x="5327644" y="277212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>
                <a:spLocks noChangeAspect="1"/>
              </p:cNvSpPr>
              <p:nvPr/>
            </p:nvSpPr>
            <p:spPr>
              <a:xfrm rot="16200000">
                <a:off x="5327644" y="2774669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04"/>
              <p:cNvSpPr>
                <a:spLocks noChangeAspect="1"/>
              </p:cNvSpPr>
              <p:nvPr/>
            </p:nvSpPr>
            <p:spPr>
              <a:xfrm rot="18900000">
                <a:off x="5319400" y="277737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936945" y="1394664"/>
                <a:ext cx="4114800" cy="4114800"/>
              </a:xfrm>
              <a:prstGeom prst="ellipse">
                <a:avLst/>
              </a:prstGeom>
              <a:noFill/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Multiply 1"/>
            <p:cNvSpPr/>
            <p:nvPr/>
          </p:nvSpPr>
          <p:spPr>
            <a:xfrm>
              <a:off x="4433787" y="2726202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5066974" y="3783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7695404" y="3097395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841690" y="468671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5566985" y="370972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96804" y="274130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6458284" y="154735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5727590" y="2425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30800" y="1205510"/>
            <a:ext cx="585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that I am </a:t>
            </a:r>
            <a:r>
              <a:rPr lang="en-US" strike="sngStrike" dirty="0" smtClean="0"/>
              <a:t>decent</a:t>
            </a:r>
            <a:r>
              <a:rPr lang="en-US" dirty="0" smtClean="0"/>
              <a:t> bad at darts and therefore I throw darts randomly towards the board, what is the likelihood </a:t>
            </a:r>
            <a:r>
              <a:rPr lang="en-US" dirty="0"/>
              <a:t>that the dart lands in any location on the board?</a:t>
            </a:r>
          </a:p>
          <a:p>
            <a:endParaRPr lang="en-US" b="1" dirty="0" smtClean="0"/>
          </a:p>
          <a:p>
            <a:r>
              <a:rPr lang="en-US" dirty="0" smtClean="0"/>
              <a:t>Well if it is truly random it is </a:t>
            </a:r>
            <a:r>
              <a:rPr lang="en-US" b="1" dirty="0" smtClean="0"/>
              <a:t>equally likely</a:t>
            </a:r>
            <a:r>
              <a:rPr lang="en-US" dirty="0" smtClean="0"/>
              <a:t> that it could land anywhere on the board!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6" name="Group 1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70" name="TextBox 6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13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6100" y="1534490"/>
            <a:ext cx="4127610" cy="4140203"/>
            <a:chOff x="3936945" y="1382090"/>
            <a:chExt cx="4127610" cy="4140203"/>
          </a:xfrm>
        </p:grpSpPr>
        <p:sp>
          <p:nvSpPr>
            <p:cNvPr id="83" name="Pie 82"/>
            <p:cNvSpPr/>
            <p:nvPr/>
          </p:nvSpPr>
          <p:spPr>
            <a:xfrm rot="13505462">
              <a:off x="3949753" y="13820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Pie 84"/>
            <p:cNvSpPr/>
            <p:nvPr/>
          </p:nvSpPr>
          <p:spPr>
            <a:xfrm rot="8090581">
              <a:off x="3937053" y="1394791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2705462">
              <a:off x="3949752" y="1407487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18905462">
              <a:off x="3949747" y="1394788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936945" y="1384705"/>
              <a:ext cx="4127610" cy="4137588"/>
              <a:chOff x="3936945" y="1384705"/>
              <a:chExt cx="4127610" cy="4137588"/>
            </a:xfrm>
          </p:grpSpPr>
          <p:sp>
            <p:nvSpPr>
              <p:cNvPr id="82" name="Pie 81"/>
              <p:cNvSpPr/>
              <p:nvPr/>
            </p:nvSpPr>
            <p:spPr>
              <a:xfrm rot="16200000">
                <a:off x="3949755" y="1394790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/>
              <p:cNvSpPr/>
              <p:nvPr/>
            </p:nvSpPr>
            <p:spPr>
              <a:xfrm rot="10800000">
                <a:off x="3949645" y="138470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>
                <a:off x="3949754" y="1407493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5400000">
                <a:off x="3936945" y="140736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89"/>
              <p:cNvSpPr/>
              <p:nvPr/>
            </p:nvSpPr>
            <p:spPr>
              <a:xfrm rot="16200000">
                <a:off x="4641939" y="2077357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13505462">
                <a:off x="4633601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10800000">
                <a:off x="4629350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Pie 92"/>
              <p:cNvSpPr/>
              <p:nvPr/>
            </p:nvSpPr>
            <p:spPr>
              <a:xfrm rot="8090581">
                <a:off x="4629017" y="2087730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Pie 93"/>
              <p:cNvSpPr/>
              <p:nvPr/>
            </p:nvSpPr>
            <p:spPr>
              <a:xfrm rot="2705462">
                <a:off x="4637133" y="2098103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>
                <a:off x="4641844" y="209810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18905462">
                <a:off x="4646292" y="2087738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Pie 96"/>
              <p:cNvSpPr/>
              <p:nvPr/>
            </p:nvSpPr>
            <p:spPr>
              <a:xfrm rot="5400000">
                <a:off x="4629017" y="2087731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Pie 97"/>
              <p:cNvSpPr/>
              <p:nvPr/>
            </p:nvSpPr>
            <p:spPr>
              <a:xfrm rot="13505462">
                <a:off x="5319401" y="2766883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>
                <a:spLocks noChangeAspect="1"/>
              </p:cNvSpPr>
              <p:nvPr/>
            </p:nvSpPr>
            <p:spPr>
              <a:xfrm rot="108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>
                <a:spLocks noChangeAspect="1"/>
              </p:cNvSpPr>
              <p:nvPr/>
            </p:nvSpPr>
            <p:spPr>
              <a:xfrm rot="8119513">
                <a:off x="5327644" y="2763158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100"/>
              <p:cNvSpPr>
                <a:spLocks noChangeAspect="1"/>
              </p:cNvSpPr>
              <p:nvPr/>
            </p:nvSpPr>
            <p:spPr>
              <a:xfrm rot="54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Pie 101"/>
              <p:cNvSpPr>
                <a:spLocks noChangeAspect="1"/>
              </p:cNvSpPr>
              <p:nvPr/>
            </p:nvSpPr>
            <p:spPr>
              <a:xfrm rot="2709807">
                <a:off x="5327644" y="2775851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>
                <a:spLocks noChangeAspect="1"/>
              </p:cNvSpPr>
              <p:nvPr/>
            </p:nvSpPr>
            <p:spPr>
              <a:xfrm>
                <a:off x="5327644" y="277212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>
                <a:spLocks noChangeAspect="1"/>
              </p:cNvSpPr>
              <p:nvPr/>
            </p:nvSpPr>
            <p:spPr>
              <a:xfrm rot="16200000">
                <a:off x="5327644" y="2774669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04"/>
              <p:cNvSpPr>
                <a:spLocks noChangeAspect="1"/>
              </p:cNvSpPr>
              <p:nvPr/>
            </p:nvSpPr>
            <p:spPr>
              <a:xfrm rot="18900000">
                <a:off x="5319400" y="277737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936945" y="1394664"/>
                <a:ext cx="4114800" cy="4114800"/>
              </a:xfrm>
              <a:prstGeom prst="ellipse">
                <a:avLst/>
              </a:prstGeom>
              <a:noFill/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Multiply 1"/>
            <p:cNvSpPr/>
            <p:nvPr/>
          </p:nvSpPr>
          <p:spPr>
            <a:xfrm>
              <a:off x="4433787" y="2726202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5066974" y="3783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7695404" y="3097395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841690" y="468671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5566985" y="370972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96804" y="274130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6458284" y="154735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5727590" y="2425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30800" y="1205510"/>
            <a:ext cx="5854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that I am </a:t>
            </a:r>
            <a:r>
              <a:rPr lang="en-US" strike="sngStrike" dirty="0" smtClean="0"/>
              <a:t>decent</a:t>
            </a:r>
            <a:r>
              <a:rPr lang="en-US" dirty="0" smtClean="0"/>
              <a:t> bad at darts and therefore I throw darts randomly towards the board, what is the likelihood that the dart lands in any </a:t>
            </a:r>
            <a:r>
              <a:rPr lang="en-US" dirty="0"/>
              <a:t>location </a:t>
            </a:r>
            <a:r>
              <a:rPr lang="en-US" dirty="0" smtClean="0"/>
              <a:t>on the board?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Well if it is truly random it is </a:t>
            </a:r>
            <a:r>
              <a:rPr lang="en-US" b="1" dirty="0" smtClean="0"/>
              <a:t>equally likely </a:t>
            </a:r>
            <a:r>
              <a:rPr lang="en-US" dirty="0" smtClean="0"/>
              <a:t>that it could land anywhere on the board!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Given that, what would the probability density function (PDF) be? Is there a canonical name for this function?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6" name="Group 1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70" name="TextBox 6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4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14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6100" y="1534490"/>
            <a:ext cx="4127610" cy="4140203"/>
            <a:chOff x="3936945" y="1382090"/>
            <a:chExt cx="4127610" cy="4140203"/>
          </a:xfrm>
        </p:grpSpPr>
        <p:sp>
          <p:nvSpPr>
            <p:cNvPr id="83" name="Pie 82"/>
            <p:cNvSpPr/>
            <p:nvPr/>
          </p:nvSpPr>
          <p:spPr>
            <a:xfrm rot="13505462">
              <a:off x="3949753" y="13820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Pie 84"/>
            <p:cNvSpPr/>
            <p:nvPr/>
          </p:nvSpPr>
          <p:spPr>
            <a:xfrm rot="8090581">
              <a:off x="3937053" y="1394791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Pie 85"/>
            <p:cNvSpPr/>
            <p:nvPr/>
          </p:nvSpPr>
          <p:spPr>
            <a:xfrm rot="2705462">
              <a:off x="3949752" y="1407487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Pie 87"/>
            <p:cNvSpPr/>
            <p:nvPr/>
          </p:nvSpPr>
          <p:spPr>
            <a:xfrm rot="18905462">
              <a:off x="3949747" y="1394788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936945" y="1384705"/>
              <a:ext cx="4127610" cy="4137588"/>
              <a:chOff x="3936945" y="1384705"/>
              <a:chExt cx="4127610" cy="4137588"/>
            </a:xfrm>
          </p:grpSpPr>
          <p:sp>
            <p:nvSpPr>
              <p:cNvPr id="82" name="Pie 81"/>
              <p:cNvSpPr/>
              <p:nvPr/>
            </p:nvSpPr>
            <p:spPr>
              <a:xfrm rot="16200000">
                <a:off x="3949755" y="1394790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/>
              <p:cNvSpPr/>
              <p:nvPr/>
            </p:nvSpPr>
            <p:spPr>
              <a:xfrm rot="10800000">
                <a:off x="3949645" y="138470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e 86"/>
              <p:cNvSpPr/>
              <p:nvPr/>
            </p:nvSpPr>
            <p:spPr>
              <a:xfrm>
                <a:off x="3949754" y="1407493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Pie 88"/>
              <p:cNvSpPr/>
              <p:nvPr/>
            </p:nvSpPr>
            <p:spPr>
              <a:xfrm rot="5400000">
                <a:off x="3936945" y="1407365"/>
                <a:ext cx="4114800" cy="41148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Pie 89"/>
              <p:cNvSpPr/>
              <p:nvPr/>
            </p:nvSpPr>
            <p:spPr>
              <a:xfrm rot="16200000">
                <a:off x="4641939" y="2077357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Pie 90"/>
              <p:cNvSpPr/>
              <p:nvPr/>
            </p:nvSpPr>
            <p:spPr>
              <a:xfrm rot="13505462">
                <a:off x="4633601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Pie 91"/>
              <p:cNvSpPr/>
              <p:nvPr/>
            </p:nvSpPr>
            <p:spPr>
              <a:xfrm rot="10800000">
                <a:off x="4629350" y="207735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Pie 92"/>
              <p:cNvSpPr/>
              <p:nvPr/>
            </p:nvSpPr>
            <p:spPr>
              <a:xfrm rot="8090581">
                <a:off x="4629017" y="2087730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Pie 93"/>
              <p:cNvSpPr/>
              <p:nvPr/>
            </p:nvSpPr>
            <p:spPr>
              <a:xfrm rot="2705462">
                <a:off x="4637133" y="2098103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Pie 94"/>
              <p:cNvSpPr/>
              <p:nvPr/>
            </p:nvSpPr>
            <p:spPr>
              <a:xfrm>
                <a:off x="4641844" y="2098106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Pie 95"/>
              <p:cNvSpPr/>
              <p:nvPr/>
            </p:nvSpPr>
            <p:spPr>
              <a:xfrm rot="18905462">
                <a:off x="4646292" y="2087738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67971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Pie 96"/>
              <p:cNvSpPr/>
              <p:nvPr/>
            </p:nvSpPr>
            <p:spPr>
              <a:xfrm rot="5400000">
                <a:off x="4629017" y="2087731"/>
                <a:ext cx="2743200" cy="27432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A82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Pie 97"/>
              <p:cNvSpPr/>
              <p:nvPr/>
            </p:nvSpPr>
            <p:spPr>
              <a:xfrm rot="13505462">
                <a:off x="5319401" y="2766883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Pie 98"/>
              <p:cNvSpPr>
                <a:spLocks noChangeAspect="1"/>
              </p:cNvSpPr>
              <p:nvPr/>
            </p:nvSpPr>
            <p:spPr>
              <a:xfrm rot="108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Pie 99"/>
              <p:cNvSpPr>
                <a:spLocks noChangeAspect="1"/>
              </p:cNvSpPr>
              <p:nvPr/>
            </p:nvSpPr>
            <p:spPr>
              <a:xfrm rot="8119513">
                <a:off x="5327644" y="2763158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Pie 100"/>
              <p:cNvSpPr>
                <a:spLocks noChangeAspect="1"/>
              </p:cNvSpPr>
              <p:nvPr/>
            </p:nvSpPr>
            <p:spPr>
              <a:xfrm rot="5400000">
                <a:off x="5327644" y="276315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Pie 101"/>
              <p:cNvSpPr>
                <a:spLocks noChangeAspect="1"/>
              </p:cNvSpPr>
              <p:nvPr/>
            </p:nvSpPr>
            <p:spPr>
              <a:xfrm rot="2709807">
                <a:off x="5327644" y="2775851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Pie 102"/>
              <p:cNvSpPr>
                <a:spLocks noChangeAspect="1"/>
              </p:cNvSpPr>
              <p:nvPr/>
            </p:nvSpPr>
            <p:spPr>
              <a:xfrm>
                <a:off x="5327644" y="277212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Pie 103"/>
              <p:cNvSpPr>
                <a:spLocks noChangeAspect="1"/>
              </p:cNvSpPr>
              <p:nvPr/>
            </p:nvSpPr>
            <p:spPr>
              <a:xfrm rot="16200000">
                <a:off x="5327644" y="2774669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E5BF9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Pie 104"/>
              <p:cNvSpPr>
                <a:spLocks noChangeAspect="1"/>
              </p:cNvSpPr>
              <p:nvPr/>
            </p:nvSpPr>
            <p:spPr>
              <a:xfrm rot="18900000">
                <a:off x="5319400" y="2777376"/>
                <a:ext cx="1371600" cy="1371600"/>
              </a:xfrm>
              <a:prstGeom prst="pie">
                <a:avLst>
                  <a:gd name="adj1" fmla="val 13496452"/>
                  <a:gd name="adj2" fmla="val 16200000"/>
                </a:avLst>
              </a:prstGeom>
              <a:solidFill>
                <a:srgbClr val="4B3B3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936945" y="1394664"/>
                <a:ext cx="4114800" cy="4114800"/>
              </a:xfrm>
              <a:prstGeom prst="ellipse">
                <a:avLst/>
              </a:prstGeom>
              <a:noFill/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Multiply 1"/>
            <p:cNvSpPr/>
            <p:nvPr/>
          </p:nvSpPr>
          <p:spPr>
            <a:xfrm>
              <a:off x="4433787" y="2726202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5066974" y="3783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7695404" y="3097395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841690" y="468671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ultiply 49"/>
            <p:cNvSpPr/>
            <p:nvPr/>
          </p:nvSpPr>
          <p:spPr>
            <a:xfrm>
              <a:off x="5566985" y="370972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96804" y="2741304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6458284" y="1547351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5727590" y="2425027"/>
              <a:ext cx="266755" cy="266700"/>
            </a:xfrm>
            <a:prstGeom prst="mathMultiply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30800" y="1205510"/>
            <a:ext cx="585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that I am </a:t>
            </a:r>
            <a:r>
              <a:rPr lang="en-US" strike="sngStrike" dirty="0" smtClean="0"/>
              <a:t>decent</a:t>
            </a:r>
            <a:r>
              <a:rPr lang="en-US" dirty="0" smtClean="0"/>
              <a:t> bad at darts and therefore I throw darts randomly towards the board, what is the likelihood that the dart lands in any </a:t>
            </a:r>
            <a:r>
              <a:rPr lang="en-US" dirty="0"/>
              <a:t>location </a:t>
            </a:r>
            <a:r>
              <a:rPr lang="en-US" dirty="0" smtClean="0"/>
              <a:t>on the board?</a:t>
            </a:r>
            <a:endParaRPr lang="en-US" dirty="0"/>
          </a:p>
          <a:p>
            <a:endParaRPr lang="en-US" b="1" dirty="0" smtClean="0"/>
          </a:p>
          <a:p>
            <a:r>
              <a:rPr lang="en-US" dirty="0" smtClean="0"/>
              <a:t>Well if it is truly random it is </a:t>
            </a:r>
            <a:r>
              <a:rPr lang="en-US" b="1" dirty="0" smtClean="0"/>
              <a:t>equally likely </a:t>
            </a:r>
            <a:r>
              <a:rPr lang="en-US" dirty="0" smtClean="0"/>
              <a:t>that it could land anywhere on the board!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Given that, what would the probability density function (PDF) be? Is there a canonical name for this function?</a:t>
            </a:r>
          </a:p>
          <a:p>
            <a:endParaRPr lang="en-US" dirty="0"/>
          </a:p>
          <a:p>
            <a:r>
              <a:rPr lang="en-US" dirty="0" smtClean="0"/>
              <a:t>It’s the </a:t>
            </a:r>
            <a:r>
              <a:rPr lang="en-US" b="1" dirty="0" smtClean="0"/>
              <a:t>uniform distribution </a:t>
            </a:r>
            <a:r>
              <a:rPr lang="en-US" dirty="0" smtClean="0"/>
              <a:t>over the area since there is a uniform (equal) chance at every location.</a:t>
            </a:r>
            <a:endParaRPr lang="en-US" b="1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6" name="Group 1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70" name="TextBox 6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17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make things simpler let’s consider a discrete approximation of this problem.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40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4" name="Group 33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37" name="TextBox 36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5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16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things simpler let’s consider a discrete approximation of this problem.</a:t>
            </a:r>
          </a:p>
          <a:p>
            <a:endParaRPr lang="en-US" dirty="0"/>
          </a:p>
          <a:p>
            <a:r>
              <a:rPr lang="en-US" dirty="0" smtClean="0"/>
              <a:t>The uniform distribution over a 6 by 6 grid should result in what probability in each box?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40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9" name="Group 8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2" name="TextBox 11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9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things simpler let’s consider a discrete approximation of this problem.</a:t>
            </a:r>
          </a:p>
          <a:p>
            <a:endParaRPr lang="en-US" dirty="0"/>
          </a:p>
          <a:p>
            <a:r>
              <a:rPr lang="en-US" dirty="0"/>
              <a:t>The uniform distribution over a 6 by 6 grid should result in what probability in each box</a:t>
            </a:r>
            <a:r>
              <a:rPr lang="en-US" dirty="0" smtClean="0"/>
              <a:t>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0" name="Group 9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3" name="TextBox 12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things simpler let’s consider a discrete approximation of this problem.</a:t>
            </a:r>
          </a:p>
          <a:p>
            <a:endParaRPr lang="en-US" dirty="0"/>
          </a:p>
          <a:p>
            <a:r>
              <a:rPr lang="en-US" dirty="0"/>
              <a:t>The uniform distribution over a 6 by 6 grid should result in what probability in each box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Lets create two </a:t>
            </a:r>
            <a:r>
              <a:rPr lang="en-US" b="1" dirty="0" smtClean="0"/>
              <a:t>random </a:t>
            </a:r>
            <a:r>
              <a:rPr lang="en-US" b="1" dirty="0"/>
              <a:t>variables</a:t>
            </a:r>
            <a:r>
              <a:rPr lang="en-US" dirty="0"/>
              <a:t>: (X, Y) </a:t>
            </a:r>
            <a:r>
              <a:rPr lang="en-US" dirty="0" smtClean="0"/>
              <a:t>which define the x and y position </a:t>
            </a:r>
            <a:r>
              <a:rPr lang="en-US" dirty="0"/>
              <a:t>of a </a:t>
            </a:r>
            <a:r>
              <a:rPr lang="en-US" dirty="0" smtClean="0"/>
              <a:t>dart</a:t>
            </a:r>
            <a:r>
              <a:rPr lang="en-US" dirty="0"/>
              <a:t> </a:t>
            </a:r>
            <a:r>
              <a:rPr lang="en-US" dirty="0" smtClean="0"/>
              <a:t>in the grid respectively.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0" name="Group 9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3" name="TextBox 12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19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things simpler let’s consider a discrete approximation of this problem.</a:t>
            </a:r>
          </a:p>
          <a:p>
            <a:endParaRPr lang="en-US" dirty="0"/>
          </a:p>
          <a:p>
            <a:r>
              <a:rPr lang="en-US" dirty="0"/>
              <a:t>The uniform distribution over a 6 by 6 grid should result in what probability in each box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Lets create two </a:t>
            </a:r>
            <a:r>
              <a:rPr lang="en-US" b="1" dirty="0" smtClean="0"/>
              <a:t>random </a:t>
            </a:r>
            <a:r>
              <a:rPr lang="en-US" b="1" dirty="0"/>
              <a:t>variables</a:t>
            </a:r>
            <a:r>
              <a:rPr lang="en-US" dirty="0"/>
              <a:t>: (X, Y) </a:t>
            </a:r>
            <a:r>
              <a:rPr lang="en-US" dirty="0" smtClean="0"/>
              <a:t>which define the x and y position </a:t>
            </a:r>
            <a:r>
              <a:rPr lang="en-US" dirty="0"/>
              <a:t>of a </a:t>
            </a:r>
            <a:r>
              <a:rPr lang="en-US" dirty="0" smtClean="0"/>
              <a:t>dart</a:t>
            </a:r>
            <a:r>
              <a:rPr lang="en-US" dirty="0"/>
              <a:t> </a:t>
            </a:r>
            <a:r>
              <a:rPr lang="en-US" dirty="0" smtClean="0"/>
              <a:t>in the grid respectively.</a:t>
            </a:r>
          </a:p>
          <a:p>
            <a:endParaRPr lang="en-US" dirty="0"/>
          </a:p>
          <a:p>
            <a:r>
              <a:rPr lang="en-US" dirty="0" smtClean="0"/>
              <a:t>The 1/36 probability of each (X, Y) pair is known as the </a:t>
            </a:r>
            <a:r>
              <a:rPr lang="en-US" b="1" dirty="0"/>
              <a:t>j</a:t>
            </a:r>
            <a:r>
              <a:rPr lang="en-US" b="1" dirty="0" smtClean="0"/>
              <a:t>oint </a:t>
            </a:r>
            <a:r>
              <a:rPr lang="en-US" b="1" dirty="0"/>
              <a:t>distribution </a:t>
            </a:r>
            <a:r>
              <a:rPr lang="en-US" dirty="0"/>
              <a:t>aka p(X = x, Y = y)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0" name="Group 9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3" name="TextBox 12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3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937575" y="2992902"/>
            <a:ext cx="228600" cy="771916"/>
            <a:chOff x="1937575" y="2992902"/>
            <a:chExt cx="228600" cy="771916"/>
          </a:xfrm>
        </p:grpSpPr>
        <p:sp>
          <p:nvSpPr>
            <p:cNvPr id="110" name="Half Frame 10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436564" y="2992902"/>
            <a:ext cx="228600" cy="771916"/>
            <a:chOff x="1937575" y="2992902"/>
            <a:chExt cx="228600" cy="771916"/>
          </a:xfrm>
        </p:grpSpPr>
        <p:sp>
          <p:nvSpPr>
            <p:cNvPr id="134" name="Half Frame 13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967566" y="2992902"/>
            <a:ext cx="228600" cy="771916"/>
            <a:chOff x="1937575" y="2992902"/>
            <a:chExt cx="228600" cy="771916"/>
          </a:xfrm>
        </p:grpSpPr>
        <p:sp>
          <p:nvSpPr>
            <p:cNvPr id="138" name="Half Frame 13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1432959" y="2992902"/>
            <a:ext cx="228600" cy="771916"/>
            <a:chOff x="1937575" y="2992902"/>
            <a:chExt cx="228600" cy="771916"/>
          </a:xfrm>
        </p:grpSpPr>
        <p:sp>
          <p:nvSpPr>
            <p:cNvPr id="142" name="Half Frame 141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721688" y="3008004"/>
            <a:ext cx="228600" cy="771916"/>
            <a:chOff x="1937575" y="2992902"/>
            <a:chExt cx="228600" cy="771916"/>
          </a:xfrm>
        </p:grpSpPr>
        <p:sp>
          <p:nvSpPr>
            <p:cNvPr id="158" name="Half Frame 15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5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20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0" name="Group 9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3" name="TextBox 12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910260" y="1418259"/>
            <a:ext cx="57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just wanted the p(Y = y)? What is this called?</a:t>
            </a:r>
          </a:p>
        </p:txBody>
      </p:sp>
    </p:spTree>
    <p:extLst>
      <p:ext uri="{BB962C8B-B14F-4D97-AF65-F5344CB8AC3E}">
        <p14:creationId xmlns:p14="http://schemas.microsoft.com/office/powerpoint/2010/main" val="35696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21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0260" y="1418259"/>
            <a:ext cx="5703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just wanted the p(Y = y)? What is this called?</a:t>
            </a:r>
          </a:p>
          <a:p>
            <a:endParaRPr lang="en-US" dirty="0"/>
          </a:p>
          <a:p>
            <a:r>
              <a:rPr lang="en-US" dirty="0" smtClean="0"/>
              <a:t>The p(Y = y) is called the </a:t>
            </a:r>
            <a:r>
              <a:rPr lang="en-US" b="1" dirty="0"/>
              <a:t>m</a:t>
            </a:r>
            <a:r>
              <a:rPr lang="en-US" b="1" dirty="0" smtClean="0"/>
              <a:t>arginal distribution </a:t>
            </a:r>
            <a:r>
              <a:rPr lang="en-US" dirty="0" smtClean="0"/>
              <a:t>and can be found be summing the joint distribution over all possible X values for each Y value (which simply means sum to each margin!)</a:t>
            </a:r>
          </a:p>
          <a:p>
            <a:endParaRPr lang="en-US" dirty="0"/>
          </a:p>
          <a:p>
            <a:r>
              <a:rPr lang="en-US" dirty="0" smtClean="0"/>
              <a:t>Note: the same can be done for p(X = x)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10" name="Group 9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13" name="TextBox 12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63126" y="1695456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1695456"/>
                <a:ext cx="67967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679" t="-2174" r="-89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63126" y="3091538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3091538"/>
                <a:ext cx="6796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79" t="-2174" r="-89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63126" y="3789579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3789579"/>
                <a:ext cx="6796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79" t="-4444" r="-89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63126" y="4487620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4487620"/>
                <a:ext cx="6796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79" t="-2174" r="-89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63126" y="2393497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2393497"/>
                <a:ext cx="6796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79" t="-4444" r="-89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63126" y="5185661"/>
                <a:ext cx="679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5185661"/>
                <a:ext cx="6796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79" t="-4444" r="-89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1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22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24458" y="1065855"/>
            <a:ext cx="5703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 now we know that:</a:t>
            </a:r>
          </a:p>
          <a:p>
            <a:r>
              <a:rPr lang="en-US" b="1" dirty="0" smtClean="0"/>
              <a:t>P(X = x, Y = y)   = 1/36   </a:t>
            </a:r>
            <a:r>
              <a:rPr lang="en-US" dirty="0" smtClean="0"/>
              <a:t>if in the grid else 0</a:t>
            </a:r>
          </a:p>
          <a:p>
            <a:r>
              <a:rPr lang="en-US" b="1" dirty="0" smtClean="0"/>
              <a:t>P(Y </a:t>
            </a:r>
            <a:r>
              <a:rPr lang="en-US" b="1" dirty="0"/>
              <a:t>= </a:t>
            </a:r>
            <a:r>
              <a:rPr lang="en-US" b="1" dirty="0" smtClean="0"/>
              <a:t>y)              </a:t>
            </a:r>
            <a:r>
              <a:rPr lang="en-US" b="1" dirty="0"/>
              <a:t>= 1/6     </a:t>
            </a:r>
            <a:r>
              <a:rPr lang="en-US" dirty="0"/>
              <a:t>if in the grid else </a:t>
            </a:r>
            <a:r>
              <a:rPr lang="en-US" dirty="0" smtClean="0"/>
              <a:t>0</a:t>
            </a:r>
          </a:p>
          <a:p>
            <a:r>
              <a:rPr lang="en-US" b="1" dirty="0" smtClean="0"/>
              <a:t>P(X </a:t>
            </a:r>
            <a:r>
              <a:rPr lang="en-US" b="1" dirty="0"/>
              <a:t>= </a:t>
            </a:r>
            <a:r>
              <a:rPr lang="en-US" b="1" dirty="0" smtClean="0"/>
              <a:t>x)              = 1/6     </a:t>
            </a:r>
            <a:r>
              <a:rPr lang="en-US" dirty="0" smtClean="0"/>
              <a:t>if </a:t>
            </a:r>
            <a:r>
              <a:rPr lang="en-US" dirty="0"/>
              <a:t>in the grid else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In this case, are X and Y independent? How can we tell?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23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1065855"/>
                <a:ext cx="570323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So now we know that:</a:t>
                </a:r>
              </a:p>
              <a:p>
                <a:r>
                  <a:rPr lang="en-US" b="1" dirty="0" smtClean="0"/>
                  <a:t>P(X = x, Y = y)   = 1/36   </a:t>
                </a:r>
                <a:r>
                  <a:rPr lang="en-US" dirty="0" smtClean="0"/>
                  <a:t>if in the grid else 0</a:t>
                </a:r>
              </a:p>
              <a:p>
                <a:r>
                  <a:rPr lang="en-US" b="1" dirty="0" smtClean="0"/>
                  <a:t>P(Y </a:t>
                </a:r>
                <a:r>
                  <a:rPr lang="en-US" b="1" dirty="0"/>
                  <a:t>= </a:t>
                </a:r>
                <a:r>
                  <a:rPr lang="en-US" b="1" dirty="0" smtClean="0"/>
                  <a:t>y)              </a:t>
                </a:r>
                <a:r>
                  <a:rPr lang="en-US" b="1" dirty="0"/>
                  <a:t>= 1/6     </a:t>
                </a:r>
                <a:r>
                  <a:rPr lang="en-US" dirty="0"/>
                  <a:t>if in the grid else </a:t>
                </a:r>
                <a:r>
                  <a:rPr lang="en-US" dirty="0" smtClean="0"/>
                  <a:t>0</a:t>
                </a:r>
              </a:p>
              <a:p>
                <a:r>
                  <a:rPr lang="en-US" b="1" dirty="0" smtClean="0"/>
                  <a:t>P(X </a:t>
                </a:r>
                <a:r>
                  <a:rPr lang="en-US" b="1" dirty="0"/>
                  <a:t>= </a:t>
                </a:r>
                <a:r>
                  <a:rPr lang="en-US" b="1" dirty="0" smtClean="0"/>
                  <a:t>x)              = 1/6     </a:t>
                </a:r>
                <a:r>
                  <a:rPr lang="en-US" dirty="0" smtClean="0"/>
                  <a:t>if </a:t>
                </a:r>
                <a:r>
                  <a:rPr lang="en-US" dirty="0"/>
                  <a:t>in the grid else </a:t>
                </a:r>
                <a:r>
                  <a:rPr lang="en-US" dirty="0" smtClean="0"/>
                  <a:t>0</a:t>
                </a:r>
              </a:p>
              <a:p>
                <a:endParaRPr lang="en-US" dirty="0"/>
              </a:p>
              <a:p>
                <a:r>
                  <a:rPr lang="en-US" dirty="0" smtClean="0"/>
                  <a:t>In this case, are X and Y independent? How can we tell?</a:t>
                </a:r>
              </a:p>
              <a:p>
                <a:endParaRPr lang="en-US" dirty="0"/>
              </a:p>
              <a:p>
                <a:r>
                  <a:rPr lang="en-US" dirty="0"/>
                  <a:t>It turns out </a:t>
                </a:r>
                <a:r>
                  <a:rPr lang="en-US" dirty="0" smtClean="0"/>
                  <a:t>that two </a:t>
                </a:r>
                <a:r>
                  <a:rPr lang="en-US" dirty="0"/>
                  <a:t>random variables X and Y are independent if</a:t>
                </a:r>
                <a:endParaRPr lang="en-US" i="1" dirty="0"/>
              </a:p>
              <a:p>
                <a:pPr algn="ctr"/>
                <a:r>
                  <a:rPr lang="en-US" b="1" dirty="0" smtClean="0"/>
                  <a:t>p(X = x</a:t>
                </a:r>
                <a:r>
                  <a:rPr lang="en-US" b="1" dirty="0"/>
                  <a:t>, </a:t>
                </a:r>
                <a:r>
                  <a:rPr lang="en-US" b="1" dirty="0" smtClean="0"/>
                  <a:t>Y = y</a:t>
                </a:r>
                <a:r>
                  <a:rPr lang="en-US" b="1" dirty="0"/>
                  <a:t>) = </a:t>
                </a:r>
                <a:r>
                  <a:rPr lang="en-US" b="1" dirty="0" smtClean="0"/>
                  <a:t>p(X = x</a:t>
                </a:r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b="1" dirty="0" smtClean="0"/>
                  <a:t> p(Y = y</a:t>
                </a:r>
                <a:r>
                  <a:rPr lang="en-US" b="1" dirty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 in this case they are independent which makes sense since we have stated that the dart throw is truly random so the X and Y result are unrelated!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1065855"/>
                <a:ext cx="5703231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855" t="-922" r="-1282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6100" y="1534490"/>
          <a:ext cx="4140294" cy="415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9"/>
                <a:gridCol w="690049"/>
                <a:gridCol w="690049"/>
                <a:gridCol w="690049"/>
                <a:gridCol w="690049"/>
                <a:gridCol w="690049"/>
              </a:tblGrid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  <a:tr h="690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1/36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1/36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24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533" y="255254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52169" y="1224881"/>
            <a:ext cx="5703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another possible </a:t>
            </a:r>
            <a:r>
              <a:rPr lang="en-US" b="1" dirty="0" smtClean="0"/>
              <a:t>joint distribution</a:t>
            </a:r>
            <a:r>
              <a:rPr lang="en-US" dirty="0" smtClean="0"/>
              <a:t> for discrete X and Y in the case of throwing the dart at the dartboard. Here we are no longer in a uniform distribution as I have been practicing and am now </a:t>
            </a:r>
            <a:r>
              <a:rPr lang="en-US" strike="sngStrike" dirty="0" smtClean="0"/>
              <a:t>good</a:t>
            </a:r>
            <a:r>
              <a:rPr lang="en-US" dirty="0" smtClean="0"/>
              <a:t> below average at darts.</a:t>
            </a:r>
          </a:p>
          <a:p>
            <a:endParaRPr lang="en-US" dirty="0"/>
          </a:p>
          <a:p>
            <a:r>
              <a:rPr lang="en-US" dirty="0"/>
              <a:t>What are the </a:t>
            </a:r>
            <a:r>
              <a:rPr lang="en-US" b="1" dirty="0"/>
              <a:t>marginal distributions</a:t>
            </a:r>
            <a:r>
              <a:rPr lang="en-US" dirty="0"/>
              <a:t> for discrete X and Y?</a:t>
            </a:r>
          </a:p>
          <a:p>
            <a:endParaRPr lang="en-US" dirty="0"/>
          </a:p>
          <a:p>
            <a:r>
              <a:rPr lang="en-US" dirty="0"/>
              <a:t>In this case, are X and Y independent</a:t>
            </a:r>
            <a:r>
              <a:rPr lang="en-US" dirty="0" smtClean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6100" y="1534490"/>
              <a:ext cx="4140294" cy="4140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49"/>
                    <a:gridCol w="690049"/>
                    <a:gridCol w="690049"/>
                    <a:gridCol w="690049"/>
                    <a:gridCol w="690049"/>
                    <a:gridCol w="690049"/>
                  </a:tblGrid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6100" y="1534490"/>
              <a:ext cx="4140294" cy="4140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49"/>
                    <a:gridCol w="690049"/>
                    <a:gridCol w="690049"/>
                    <a:gridCol w="690049"/>
                    <a:gridCol w="690049"/>
                    <a:gridCol w="690049"/>
                  </a:tblGrid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885" r="-503540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885" r="-399123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885" r="-302655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885" r="-202655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885" r="-100877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885" r="-1770" b="-503540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100000" r="-503540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399123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100000" r="-302655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100000" r="-202655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100000" r="-100877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100000" r="-1770" b="-399123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201770" r="-503540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1770" r="-399123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201770" r="-302655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201770" r="-202655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201770" r="-100877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201770" r="-1770" b="-302655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301770" r="-503540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01770" r="-399123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301770" r="-302655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301770" r="-202655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301770" r="-100877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301770" r="-1770" b="-202655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398246" r="-503540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98246" r="-399123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398246" r="-302655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398246" r="-202655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398246" r="-100877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398246" r="-1770" b="-100877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85" t="-502655" r="-50354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502655" r="-399123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770" t="-502655" r="-30265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770" t="-502655" r="-20265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8246" t="-502655" r="-10087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2655" t="-502655" r="-1770" b="-17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62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25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3533" y="255254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52169" y="1224881"/>
            <a:ext cx="5703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another possible </a:t>
            </a:r>
            <a:r>
              <a:rPr lang="en-US" b="1" dirty="0" smtClean="0"/>
              <a:t>joint distribution</a:t>
            </a:r>
            <a:r>
              <a:rPr lang="en-US" dirty="0" smtClean="0"/>
              <a:t> for discrete X and Y in the case of throwing the dart at the dartboard. Here we are no longer in a </a:t>
            </a:r>
            <a:r>
              <a:rPr lang="en-US" dirty="0"/>
              <a:t>uniform </a:t>
            </a:r>
            <a:r>
              <a:rPr lang="en-US" dirty="0" smtClean="0"/>
              <a:t>distribution as </a:t>
            </a:r>
            <a:r>
              <a:rPr lang="en-US" dirty="0"/>
              <a:t>I have been practicing and am now </a:t>
            </a:r>
            <a:r>
              <a:rPr lang="en-US" strike="sngStrike" dirty="0"/>
              <a:t>good</a:t>
            </a:r>
            <a:r>
              <a:rPr lang="en-US" dirty="0"/>
              <a:t> below average at darts.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</a:t>
            </a:r>
            <a:r>
              <a:rPr lang="en-US" b="1" dirty="0"/>
              <a:t>marginal distributions</a:t>
            </a:r>
            <a:r>
              <a:rPr lang="en-US" dirty="0"/>
              <a:t> for discrete X and Y?</a:t>
            </a:r>
          </a:p>
          <a:p>
            <a:endParaRPr lang="en-US" dirty="0"/>
          </a:p>
          <a:p>
            <a:r>
              <a:rPr lang="en-US" dirty="0"/>
              <a:t>In this case, are X and Y independent</a:t>
            </a:r>
            <a:r>
              <a:rPr lang="en-US" dirty="0" smtClean="0"/>
              <a:t>? </a:t>
            </a:r>
            <a:r>
              <a:rPr lang="en-US" b="1" dirty="0" smtClean="0"/>
              <a:t>YES!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62516" y="169545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1695456"/>
                <a:ext cx="5530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1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62516" y="3091538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𝟑𝟎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3091538"/>
                <a:ext cx="5530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111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62516" y="3789579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3789579"/>
                <a:ext cx="5530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1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862516" y="4487620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4487620"/>
                <a:ext cx="5530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1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62516" y="2393497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𝟏𝟓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2393497"/>
                <a:ext cx="5530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000" r="-1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62516" y="5185661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6" y="5185661"/>
                <a:ext cx="55303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1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93228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𝟎𝟓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28" y="1106906"/>
                <a:ext cx="55303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791" r="-10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694227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𝟑𝟎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27" y="1106906"/>
                <a:ext cx="55303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890" r="-98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993894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𝟑𝟎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94" y="1106906"/>
                <a:ext cx="55303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791" r="-109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93561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𝟏𝟓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61" y="1106906"/>
                <a:ext cx="55303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8791" r="-10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394560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𝟏𝟓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60" y="1106906"/>
                <a:ext cx="5530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890" r="-109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094895" y="1106906"/>
                <a:ext cx="553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charset="0"/>
                        </a:rPr>
                        <m:t>𝟎𝟓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95" y="1106906"/>
                <a:ext cx="55303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1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6100" y="1534490"/>
              <a:ext cx="4140294" cy="4140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49"/>
                    <a:gridCol w="690049"/>
                    <a:gridCol w="690049"/>
                    <a:gridCol w="690049"/>
                    <a:gridCol w="690049"/>
                    <a:gridCol w="690049"/>
                  </a:tblGrid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450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150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sz="14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charset="0"/>
                                      </a:rPr>
                                      <m:t>10,000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6100" y="1534490"/>
              <a:ext cx="4140294" cy="4140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0049"/>
                    <a:gridCol w="690049"/>
                    <a:gridCol w="690049"/>
                    <a:gridCol w="690049"/>
                    <a:gridCol w="690049"/>
                    <a:gridCol w="690049"/>
                  </a:tblGrid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885" r="-503540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885" r="-399123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885" r="-302655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885" r="-202655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885" r="-100877" b="-503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885" r="-1770" b="-503540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100000" r="-503540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100000" r="-399123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100000" r="-302655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100000" r="-202655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100000" r="-100877" b="-39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100000" r="-1770" b="-399123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201770" r="-503540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201770" r="-399123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201770" r="-302655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201770" r="-202655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201770" r="-100877" b="-3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201770" r="-1770" b="-302655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301770" r="-503540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301770" r="-399123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301770" r="-302655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301770" r="-202655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301770" r="-100877" b="-2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301770" r="-1770" b="-202655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398246" r="-503540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398246" r="-399123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398246" r="-302655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398246" r="-202655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398246" r="-100877" b="-10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398246" r="-1770" b="-100877"/>
                          </a:stretch>
                        </a:blipFill>
                      </a:tcPr>
                    </a:tc>
                  </a:tr>
                  <a:tr h="690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885" t="-502655" r="-503540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100000" t="-502655" r="-399123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201770" t="-502655" r="-30265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01770" t="-502655" r="-202655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98246" t="-502655" r="-100877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502655" t="-502655" r="-1770" b="-17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26</a:t>
            </a:fld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4157" y="749398"/>
            <a:ext cx="1072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bring this analysis back to continuous distributions?</a:t>
            </a:r>
          </a:p>
          <a:p>
            <a:endParaRPr lang="en-US" dirty="0"/>
          </a:p>
          <a:p>
            <a:r>
              <a:rPr lang="en-US" dirty="0"/>
              <a:t>For both of these distributions, sketch the marginal distributions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(don’t worry about the scale / numeric values, just think about the general shape!), and decide whether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independent.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r="6560"/>
          <a:stretch/>
        </p:blipFill>
        <p:spPr>
          <a:xfrm>
            <a:off x="635000" y="1940597"/>
            <a:ext cx="10414000" cy="43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27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</p:txBody>
      </p:sp>
    </p:spTree>
    <p:extLst>
      <p:ext uri="{BB962C8B-B14F-4D97-AF65-F5344CB8AC3E}">
        <p14:creationId xmlns:p14="http://schemas.microsoft.com/office/powerpoint/2010/main" val="8473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28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  <a:p>
            <a:endParaRPr lang="en-US" dirty="0"/>
          </a:p>
          <a:p>
            <a:r>
              <a:rPr lang="en-US" dirty="0" smtClean="0"/>
              <a:t>Let’s introduce: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 the orange/green belt</a:t>
            </a:r>
          </a:p>
        </p:txBody>
      </p:sp>
      <p:sp>
        <p:nvSpPr>
          <p:cNvPr id="6" name="Block Arc 5"/>
          <p:cNvSpPr/>
          <p:nvPr/>
        </p:nvSpPr>
        <p:spPr>
          <a:xfrm>
            <a:off x="1257404" y="2232991"/>
            <a:ext cx="2743200" cy="2743200"/>
          </a:xfrm>
          <a:prstGeom prst="blockArc">
            <a:avLst>
              <a:gd name="adj1" fmla="val 33375"/>
              <a:gd name="adj2" fmla="val 0"/>
              <a:gd name="adj3" fmla="val 25000"/>
            </a:avLst>
          </a:prstGeom>
          <a:pattFill prst="dashHorz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7018" y="2425568"/>
            <a:ext cx="3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756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29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  <a:p>
            <a:endParaRPr lang="en-US" dirty="0"/>
          </a:p>
          <a:p>
            <a:r>
              <a:rPr lang="en-US" dirty="0" smtClean="0"/>
              <a:t>Let’s introduce: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 the orange/green belt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inside the top right quadrant</a:t>
            </a:r>
          </a:p>
        </p:txBody>
      </p:sp>
      <p:sp>
        <p:nvSpPr>
          <p:cNvPr id="5" name="Pie 4"/>
          <p:cNvSpPr>
            <a:spLocks noChangeAspect="1"/>
          </p:cNvSpPr>
          <p:nvPr/>
        </p:nvSpPr>
        <p:spPr>
          <a:xfrm rot="5400000">
            <a:off x="571487" y="1537105"/>
            <a:ext cx="4114800" cy="4114800"/>
          </a:xfrm>
          <a:prstGeom prst="pie">
            <a:avLst>
              <a:gd name="adj1" fmla="val 10772391"/>
              <a:gd name="adj2" fmla="val 16242439"/>
            </a:avLst>
          </a:prstGeom>
          <a:pattFill prst="lgGrid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4070" y="2351039"/>
            <a:ext cx="377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B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63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937575" y="2992902"/>
            <a:ext cx="228600" cy="771916"/>
            <a:chOff x="1937575" y="2992902"/>
            <a:chExt cx="228600" cy="771916"/>
          </a:xfrm>
        </p:grpSpPr>
        <p:sp>
          <p:nvSpPr>
            <p:cNvPr id="110" name="Half Frame 10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436564" y="2992902"/>
            <a:ext cx="228600" cy="771916"/>
            <a:chOff x="1937575" y="2992902"/>
            <a:chExt cx="228600" cy="771916"/>
          </a:xfrm>
        </p:grpSpPr>
        <p:sp>
          <p:nvSpPr>
            <p:cNvPr id="134" name="Half Frame 13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967566" y="2992902"/>
            <a:ext cx="228600" cy="771916"/>
            <a:chOff x="1937575" y="2992902"/>
            <a:chExt cx="228600" cy="771916"/>
          </a:xfrm>
        </p:grpSpPr>
        <p:sp>
          <p:nvSpPr>
            <p:cNvPr id="138" name="Half Frame 13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721688" y="3008004"/>
            <a:ext cx="228600" cy="771916"/>
            <a:chOff x="1937575" y="2992902"/>
            <a:chExt cx="228600" cy="771916"/>
          </a:xfrm>
        </p:grpSpPr>
        <p:sp>
          <p:nvSpPr>
            <p:cNvPr id="158" name="Half Frame 15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30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  <a:p>
            <a:endParaRPr lang="en-US" dirty="0"/>
          </a:p>
          <a:p>
            <a:r>
              <a:rPr lang="en-US" dirty="0" smtClean="0"/>
              <a:t>Let’s introduce: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 the orange/green belt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inside the top right quadrant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b="1" dirty="0" smtClean="0"/>
              <a:t>P(A)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P(B)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3" name="Group 32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36" name="TextBox 35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4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31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  <a:p>
            <a:endParaRPr lang="en-US" dirty="0"/>
          </a:p>
          <a:p>
            <a:r>
              <a:rPr lang="en-US" dirty="0" smtClean="0"/>
              <a:t>Let’s introduce: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 the orange/green belt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inside the top right quadrant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b="1" dirty="0" smtClean="0"/>
              <a:t>P(A)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P(B)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39" name="TextBox 38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365292" y="2647495"/>
                <a:ext cx="3140993" cy="554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</m:e>
                      </m:d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𝟗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92" y="2647495"/>
                <a:ext cx="3140993" cy="5540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377993" y="3181639"/>
                <a:ext cx="3140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</m:e>
                      </m:d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93" y="3181639"/>
                <a:ext cx="3140993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32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165158"/>
            <a:ext cx="5854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r>
              <a:rPr lang="en-US" dirty="0" smtClean="0"/>
              <a:t>: some set of outcomes of a probabilistic experiment.</a:t>
            </a:r>
          </a:p>
          <a:p>
            <a:endParaRPr lang="en-US" dirty="0"/>
          </a:p>
          <a:p>
            <a:r>
              <a:rPr lang="en-US" dirty="0" smtClean="0"/>
              <a:t>Let’s introduce: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 the orange/green belt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event that a dart lands inside the top right quadrant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b="1" dirty="0" smtClean="0"/>
              <a:t>P(A)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P(B)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Now, suppose I throw a dart, and tell you that it lands in the orange/green belt. What is the probability that it is also in the top right quadrant?</a:t>
            </a:r>
          </a:p>
          <a:p>
            <a:endParaRPr lang="en-US" dirty="0"/>
          </a:p>
          <a:p>
            <a:r>
              <a:rPr lang="en-US" dirty="0" smtClean="0"/>
              <a:t>Opposite case: suppose I throw a dart, and tell you that it lands in the top right quadrant. What is the probability that it is also in the orange/green belt?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65292" y="2647495"/>
                <a:ext cx="3140993" cy="554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</m:e>
                      </m:d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𝟗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292" y="2647495"/>
                <a:ext cx="3140993" cy="5540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77993" y="3181639"/>
                <a:ext cx="3140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</m:e>
                      </m:d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93" y="3181639"/>
                <a:ext cx="3140993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5" name="Group 34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38" name="TextBox 37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33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24457" y="1191564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P([top right quadrant] | [orange/green belt]) = P(B | A) = 1/4</a:t>
            </a:r>
          </a:p>
          <a:p>
            <a:endParaRPr lang="en-US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26550" y="1661622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P([orange/green belt] | [top right quadrant]) = P(A | B) = 1/3</a:t>
            </a:r>
          </a:p>
          <a:p>
            <a:endParaRPr lang="en-US" b="1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34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of conditional probability:</a:t>
                </a:r>
              </a:p>
              <a:p>
                <a:endParaRPr lang="en-US" sz="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blipFill rotWithShape="0">
                <a:blip r:embed="rId3"/>
                <a:stretch>
                  <a:fillRect l="-85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224458" y="3375889"/>
            <a:ext cx="6459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P(A | B) if A and B are independent? Are the A and B we defined for the dartboard problem independent?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24457" y="1191564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P([top right quadrant] | [orange/green belt]) = P(B | A) = 1/4</a:t>
            </a:r>
          </a:p>
          <a:p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26550" y="1661622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P([orange/green belt] | [top right quadrant]) = P(A | B) = 1/3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2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35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24458" y="3375889"/>
            <a:ext cx="645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P(A | B) if A and B are independent? Are the A and B we defined for the dartboard problem independent?</a:t>
            </a:r>
          </a:p>
          <a:p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i="1" dirty="0" smtClean="0"/>
              <a:t>For independent events, P(A &amp; B) = P(A) P(B), so P(A | B) = P(A).</a:t>
            </a:r>
            <a:endParaRPr lang="en-US" b="1" i="1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of conditional probability:</a:t>
                </a:r>
              </a:p>
              <a:p>
                <a:endParaRPr lang="en-US" sz="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blipFill rotWithShape="0">
                <a:blip r:embed="rId3"/>
                <a:stretch>
                  <a:fillRect l="-85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224457" y="1191564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P([top right quadrant] | [orange/green belt]) = P(B | A) = 1/4</a:t>
            </a:r>
          </a:p>
          <a:p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26550" y="1661622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P([orange/green belt] | [top right quadrant]) = P(A | B) = 1/3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06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36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24458" y="3375889"/>
            <a:ext cx="6459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P(A | B) if A and B are independent? Are the A and B we defined for the dartboard problem independent?</a:t>
            </a:r>
          </a:p>
          <a:p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i="1" dirty="0" smtClean="0"/>
              <a:t>For independent events, P(A &amp; B) = P(A) P(B), so P(A | B) = P(A).</a:t>
            </a:r>
          </a:p>
          <a:p>
            <a:endParaRPr lang="en-US" dirty="0"/>
          </a:p>
          <a:p>
            <a:r>
              <a:rPr lang="en-US" b="1" dirty="0" smtClean="0"/>
              <a:t>In general, what is the relationship between P(A|B) and P(B|A) ?</a:t>
            </a:r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of conditional probability:</a:t>
                </a:r>
              </a:p>
              <a:p>
                <a:endParaRPr lang="en-US" sz="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blipFill rotWithShape="0">
                <a:blip r:embed="rId3"/>
                <a:stretch>
                  <a:fillRect l="-85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5224457" y="1191564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P([top right quadrant] | [orange/green belt]) = P(B | A) = 1/4</a:t>
            </a:r>
          </a:p>
          <a:p>
            <a:endParaRPr lang="en-US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5226550" y="1661622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P([orange/green belt] | [top right quadrant]) = P(A | B) = 1/3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0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37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24458" y="3375889"/>
                <a:ext cx="6459542" cy="357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What is P(A | B) if A and B are independent? Are the A and B we defined for the dartboard problem independent?</a:t>
                </a:r>
              </a:p>
              <a:p>
                <a:endParaRPr lang="en-US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independent events, P(A &amp; B) = P(A) P(B), so P(A | B) = P(A).</a:t>
                </a:r>
              </a:p>
              <a:p>
                <a:endParaRPr lang="en-US" dirty="0"/>
              </a:p>
              <a:p>
                <a:r>
                  <a:rPr lang="en-US" dirty="0" smtClean="0"/>
                  <a:t>In general, what is the relationship between P(A|B) and P(B|A) ?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&amp;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i="1" dirty="0" smtClean="0">
                  <a:solidFill>
                    <a:schemeClr val="tx1"/>
                  </a:solidFill>
                </a:endParaRPr>
              </a:p>
              <a:p>
                <a:endParaRPr lang="en-US" sz="800" b="1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3375889"/>
                <a:ext cx="6459542" cy="3572132"/>
              </a:xfrm>
              <a:prstGeom prst="rect">
                <a:avLst/>
              </a:prstGeom>
              <a:blipFill rotWithShape="0">
                <a:blip r:embed="rId3"/>
                <a:stretch>
                  <a:fillRect l="-755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6" name="Group 35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of conditional probability:</a:t>
                </a:r>
              </a:p>
              <a:p>
                <a:endParaRPr lang="en-US" sz="6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&amp;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2250506"/>
                <a:ext cx="5703231" cy="1038426"/>
              </a:xfrm>
              <a:prstGeom prst="rect">
                <a:avLst/>
              </a:prstGeom>
              <a:blipFill rotWithShape="0">
                <a:blip r:embed="rId4"/>
                <a:stretch>
                  <a:fillRect l="-85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224457" y="1191564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P([top right quadrant] | [orange/green belt]) = P(B | A) = 1/4</a:t>
            </a:r>
          </a:p>
          <a:p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26550" y="1661622"/>
            <a:ext cx="655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P([orange/green belt] | [top right quadrant]) = P(A | B) = 1/3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2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38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1065855"/>
                <a:ext cx="5703231" cy="151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This is Bayes’ Law/Theorem/Rule!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endChr m:val="|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𝑩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1065855"/>
                <a:ext cx="5703231" cy="1510029"/>
              </a:xfrm>
              <a:prstGeom prst="rect">
                <a:avLst/>
              </a:prstGeom>
              <a:blipFill rotWithShape="0">
                <a:blip r:embed="rId3"/>
                <a:stretch>
                  <a:fillRect l="-855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7" name="Group 36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39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1065855"/>
                <a:ext cx="5703231" cy="320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This is Bayes’ Law/Theorem/Rule!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We can always relate events and variables by letting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X = x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Y = y. </a:t>
                </a:r>
                <a:r>
                  <a:rPr lang="en-US" dirty="0" smtClean="0"/>
                  <a:t>Then, Bayes’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Law turns into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1065855"/>
                <a:ext cx="5703231" cy="3204723"/>
              </a:xfrm>
              <a:prstGeom prst="rect">
                <a:avLst/>
              </a:prstGeom>
              <a:blipFill rotWithShape="0">
                <a:blip r:embed="rId3"/>
                <a:stretch>
                  <a:fillRect l="-855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7" name="Group 36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436564" y="2992902"/>
            <a:ext cx="228600" cy="771916"/>
            <a:chOff x="1937575" y="2992902"/>
            <a:chExt cx="228600" cy="771916"/>
          </a:xfrm>
        </p:grpSpPr>
        <p:sp>
          <p:nvSpPr>
            <p:cNvPr id="134" name="Half Frame 13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967566" y="2992902"/>
            <a:ext cx="228600" cy="771916"/>
            <a:chOff x="1937575" y="2992902"/>
            <a:chExt cx="228600" cy="771916"/>
          </a:xfrm>
        </p:grpSpPr>
        <p:sp>
          <p:nvSpPr>
            <p:cNvPr id="138" name="Half Frame 13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721688" y="3008004"/>
            <a:ext cx="228600" cy="771916"/>
            <a:chOff x="1937575" y="2992902"/>
            <a:chExt cx="228600" cy="771916"/>
          </a:xfrm>
        </p:grpSpPr>
        <p:sp>
          <p:nvSpPr>
            <p:cNvPr id="158" name="Half Frame 15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40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1065855"/>
                <a:ext cx="5703231" cy="4345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This is Bayes’ Law/Theorem/Rule!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can always relate events and variables by letting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X = x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Y = y. </a:t>
                </a:r>
                <a:r>
                  <a:rPr lang="en-US" dirty="0" smtClean="0"/>
                  <a:t>Then, Bayes’ Law turns into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 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which is equivalent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1065855"/>
                <a:ext cx="5703231" cy="4345420"/>
              </a:xfrm>
              <a:prstGeom prst="rect">
                <a:avLst/>
              </a:prstGeom>
              <a:blipFill rotWithShape="0">
                <a:blip r:embed="rId3"/>
                <a:stretch>
                  <a:fillRect l="-855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7" name="Group 36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1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41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558908" y="15344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546208" y="15471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558907" y="15598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558902" y="15471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46100" y="15371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46100" y="226178"/>
            <a:ext cx="1090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 Probabilistic Analysis of Darts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4458" y="1065855"/>
                <a:ext cx="5703231" cy="4345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This is Bayes’ Law/Theorem/Rule!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can always relate events and variables by letting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X = x</a:t>
                </a:r>
                <a:r>
                  <a:rPr lang="en-US" dirty="0" smtClean="0"/>
                  <a:t>,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be the event that </a:t>
                </a:r>
                <a:r>
                  <a:rPr lang="en-US" i="1" dirty="0" smtClean="0"/>
                  <a:t>Y = y. </a:t>
                </a:r>
                <a:r>
                  <a:rPr lang="en-US" dirty="0" smtClean="0"/>
                  <a:t>Then, Bayes’ Law turns into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 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which is equivalent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58" y="1065855"/>
                <a:ext cx="5703231" cy="4345420"/>
              </a:xfrm>
              <a:prstGeom prst="rect">
                <a:avLst/>
              </a:prstGeom>
              <a:blipFill rotWithShape="0">
                <a:blip r:embed="rId3"/>
                <a:stretch>
                  <a:fillRect l="-855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8623300" y="4393415"/>
            <a:ext cx="596900" cy="4318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228973" y="4393415"/>
            <a:ext cx="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prior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77710" y="4573566"/>
            <a:ext cx="842481" cy="458239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76822" y="4992920"/>
            <a:ext cx="119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F0"/>
                </a:solidFill>
              </a:rPr>
              <a:t>posterior</a:t>
            </a:r>
            <a:endParaRPr lang="en-US" b="1" dirty="0">
              <a:solidFill>
                <a:srgbClr val="00B0F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0460" y="838428"/>
            <a:ext cx="5123515" cy="5327771"/>
            <a:chOff x="150460" y="851128"/>
            <a:chExt cx="5123515" cy="5327771"/>
          </a:xfrm>
        </p:grpSpPr>
        <p:grpSp>
          <p:nvGrpSpPr>
            <p:cNvPr id="37" name="Group 36"/>
            <p:cNvGrpSpPr/>
            <p:nvPr/>
          </p:nvGrpSpPr>
          <p:grpSpPr>
            <a:xfrm>
              <a:off x="150460" y="851128"/>
              <a:ext cx="5123515" cy="5327771"/>
              <a:chOff x="150460" y="851128"/>
              <a:chExt cx="5123515" cy="5327771"/>
            </a:xfrm>
          </p:grpSpPr>
          <p:sp>
            <p:nvSpPr>
              <p:cNvPr id="40" name="TextBox 39"/>
              <p:cNvSpPr txBox="1"/>
              <p:nvPr/>
            </p:nvSpPr>
            <p:spPr>
              <a:xfrm flipH="1">
                <a:off x="4417516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3782983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3115925" y="575315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33399" y="5689610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27159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4450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605188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75071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19400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80087" y="5715010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>
                <a:off x="-1651516" y="3488655"/>
                <a:ext cx="4413942" cy="1336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>
                <a:off x="504995" y="488156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>
                <a:off x="492295" y="4234063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>
                <a:off x="492295" y="3573376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>
                <a:off x="492295" y="2893968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>
                <a:off x="479595" y="2259164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479595" y="1598477"/>
                <a:ext cx="0" cy="11429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12716" y="5474166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X</a:t>
                </a:r>
                <a:endParaRPr lang="en-US" sz="22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510" y="851128"/>
                <a:ext cx="36125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Y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flipH="1">
                <a:off x="1103130" y="577878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flipH="1">
                <a:off x="1794898" y="57652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flipH="1">
                <a:off x="2449965" y="5752585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455550" y="576587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flipH="1">
                <a:off x="176180" y="5429190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flipH="1">
                <a:off x="163160" y="4738657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flipH="1">
                <a:off x="169878" y="4075114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flipH="1">
                <a:off x="176226" y="3416118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3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169871" y="2729449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4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flipH="1">
                <a:off x="163160" y="211085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5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flipH="1">
                <a:off x="150460" y="1446546"/>
                <a:ext cx="247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6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600148" y="5715679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04994" y="5580533"/>
              <a:ext cx="0" cy="1142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967566" y="2992902"/>
            <a:ext cx="228600" cy="771916"/>
            <a:chOff x="1937575" y="2992902"/>
            <a:chExt cx="228600" cy="771916"/>
          </a:xfrm>
        </p:grpSpPr>
        <p:sp>
          <p:nvSpPr>
            <p:cNvPr id="138" name="Half Frame 13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721688" y="3008004"/>
            <a:ext cx="228600" cy="771916"/>
            <a:chOff x="1937575" y="2992902"/>
            <a:chExt cx="228600" cy="771916"/>
          </a:xfrm>
        </p:grpSpPr>
        <p:sp>
          <p:nvSpPr>
            <p:cNvPr id="158" name="Half Frame 15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8721688" y="3008004"/>
            <a:ext cx="228600" cy="771916"/>
            <a:chOff x="1937575" y="2992902"/>
            <a:chExt cx="228600" cy="771916"/>
          </a:xfrm>
        </p:grpSpPr>
        <p:sp>
          <p:nvSpPr>
            <p:cNvPr id="158" name="Half Frame 157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841690" y="468671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226304" y="3008004"/>
            <a:ext cx="228600" cy="771916"/>
            <a:chOff x="1937575" y="2992902"/>
            <a:chExt cx="228600" cy="771916"/>
          </a:xfrm>
        </p:grpSpPr>
        <p:sp>
          <p:nvSpPr>
            <p:cNvPr id="146" name="Half Frame 145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841690" y="468671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566985" y="370972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725293" y="3008004"/>
            <a:ext cx="228600" cy="771916"/>
            <a:chOff x="1937575" y="2992902"/>
            <a:chExt cx="228600" cy="771916"/>
          </a:xfrm>
        </p:grpSpPr>
        <p:sp>
          <p:nvSpPr>
            <p:cNvPr id="150" name="Half Frame 149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841690" y="468671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566985" y="370972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196804" y="274130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/>
              <a:t>CS182: Math Review</a:t>
            </a:r>
            <a:endParaRPr lang="en-US" sz="16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050F-DFDA-A345-8418-565A81924430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83" name="Pie 82"/>
          <p:cNvSpPr/>
          <p:nvPr/>
        </p:nvSpPr>
        <p:spPr>
          <a:xfrm rot="13505462">
            <a:off x="3949753" y="1382090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 rot="8090581">
            <a:off x="3937053" y="1394791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Pie 85"/>
          <p:cNvSpPr/>
          <p:nvPr/>
        </p:nvSpPr>
        <p:spPr>
          <a:xfrm rot="2705462">
            <a:off x="3949752" y="1407487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Pie 87"/>
          <p:cNvSpPr/>
          <p:nvPr/>
        </p:nvSpPr>
        <p:spPr>
          <a:xfrm rot="18905462">
            <a:off x="3949747" y="1394788"/>
            <a:ext cx="4114800" cy="4114800"/>
          </a:xfrm>
          <a:prstGeom prst="pie">
            <a:avLst>
              <a:gd name="adj1" fmla="val 13496452"/>
              <a:gd name="adj2" fmla="val 16200000"/>
            </a:avLst>
          </a:prstGeom>
          <a:solidFill>
            <a:srgbClr val="4B3B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3936945" y="1384705"/>
            <a:ext cx="4127610" cy="4137588"/>
            <a:chOff x="3936945" y="1384705"/>
            <a:chExt cx="4127610" cy="4137588"/>
          </a:xfrm>
        </p:grpSpPr>
        <p:sp>
          <p:nvSpPr>
            <p:cNvPr id="82" name="Pie 81"/>
            <p:cNvSpPr/>
            <p:nvPr/>
          </p:nvSpPr>
          <p:spPr>
            <a:xfrm rot="16200000">
              <a:off x="3949755" y="1394790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Pie 83"/>
            <p:cNvSpPr/>
            <p:nvPr/>
          </p:nvSpPr>
          <p:spPr>
            <a:xfrm rot="10800000">
              <a:off x="3949645" y="138470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Pie 86"/>
            <p:cNvSpPr/>
            <p:nvPr/>
          </p:nvSpPr>
          <p:spPr>
            <a:xfrm>
              <a:off x="3949754" y="1407493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3936945" y="1407365"/>
              <a:ext cx="4114800" cy="41148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Pie 89"/>
            <p:cNvSpPr/>
            <p:nvPr/>
          </p:nvSpPr>
          <p:spPr>
            <a:xfrm rot="16200000">
              <a:off x="4641939" y="2077357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Pie 90"/>
            <p:cNvSpPr/>
            <p:nvPr/>
          </p:nvSpPr>
          <p:spPr>
            <a:xfrm rot="13505462">
              <a:off x="4633601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Pie 91"/>
            <p:cNvSpPr/>
            <p:nvPr/>
          </p:nvSpPr>
          <p:spPr>
            <a:xfrm rot="10800000">
              <a:off x="4629350" y="207735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Pie 92"/>
            <p:cNvSpPr/>
            <p:nvPr/>
          </p:nvSpPr>
          <p:spPr>
            <a:xfrm rot="8090581">
              <a:off x="4629017" y="2087730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Pie 93"/>
            <p:cNvSpPr/>
            <p:nvPr/>
          </p:nvSpPr>
          <p:spPr>
            <a:xfrm rot="2705462">
              <a:off x="4637133" y="2098103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Pie 94"/>
            <p:cNvSpPr/>
            <p:nvPr/>
          </p:nvSpPr>
          <p:spPr>
            <a:xfrm>
              <a:off x="4641844" y="2098106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Pie 95"/>
            <p:cNvSpPr/>
            <p:nvPr/>
          </p:nvSpPr>
          <p:spPr>
            <a:xfrm rot="18905462">
              <a:off x="4646292" y="2087738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67971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Pie 96"/>
            <p:cNvSpPr/>
            <p:nvPr/>
          </p:nvSpPr>
          <p:spPr>
            <a:xfrm rot="5400000">
              <a:off x="4629017" y="2087731"/>
              <a:ext cx="2743200" cy="27432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A82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Pie 97"/>
            <p:cNvSpPr/>
            <p:nvPr/>
          </p:nvSpPr>
          <p:spPr>
            <a:xfrm rot="13505462">
              <a:off x="5319401" y="2766883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Pie 98"/>
            <p:cNvSpPr>
              <a:spLocks noChangeAspect="1"/>
            </p:cNvSpPr>
            <p:nvPr/>
          </p:nvSpPr>
          <p:spPr>
            <a:xfrm rot="108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Pie 99"/>
            <p:cNvSpPr>
              <a:spLocks noChangeAspect="1"/>
            </p:cNvSpPr>
            <p:nvPr/>
          </p:nvSpPr>
          <p:spPr>
            <a:xfrm rot="8119513">
              <a:off x="5327644" y="2763158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Pie 100"/>
            <p:cNvSpPr>
              <a:spLocks noChangeAspect="1"/>
            </p:cNvSpPr>
            <p:nvPr/>
          </p:nvSpPr>
          <p:spPr>
            <a:xfrm rot="5400000">
              <a:off x="5327644" y="276315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Pie 101"/>
            <p:cNvSpPr>
              <a:spLocks noChangeAspect="1"/>
            </p:cNvSpPr>
            <p:nvPr/>
          </p:nvSpPr>
          <p:spPr>
            <a:xfrm rot="2709807">
              <a:off x="5327644" y="2775851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Pie 102"/>
            <p:cNvSpPr>
              <a:spLocks noChangeAspect="1"/>
            </p:cNvSpPr>
            <p:nvPr/>
          </p:nvSpPr>
          <p:spPr>
            <a:xfrm>
              <a:off x="5327644" y="277212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Pie 103"/>
            <p:cNvSpPr>
              <a:spLocks noChangeAspect="1"/>
            </p:cNvSpPr>
            <p:nvPr/>
          </p:nvSpPr>
          <p:spPr>
            <a:xfrm rot="16200000">
              <a:off x="5327644" y="2774669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E5BF9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Pie 104"/>
            <p:cNvSpPr>
              <a:spLocks noChangeAspect="1"/>
            </p:cNvSpPr>
            <p:nvPr/>
          </p:nvSpPr>
          <p:spPr>
            <a:xfrm rot="18900000">
              <a:off x="5319400" y="2777376"/>
              <a:ext cx="1371600" cy="1371600"/>
            </a:xfrm>
            <a:prstGeom prst="pie">
              <a:avLst>
                <a:gd name="adj1" fmla="val 13496452"/>
                <a:gd name="adj2" fmla="val 16200000"/>
              </a:avLst>
            </a:prstGeom>
            <a:solidFill>
              <a:srgbClr val="4B3B3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936945" y="1394664"/>
              <a:ext cx="4114800" cy="4114800"/>
            </a:xfrm>
            <a:prstGeom prst="ellips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256295" y="3008004"/>
            <a:ext cx="228600" cy="771916"/>
            <a:chOff x="1937575" y="2992902"/>
            <a:chExt cx="228600" cy="771916"/>
          </a:xfrm>
        </p:grpSpPr>
        <p:sp>
          <p:nvSpPr>
            <p:cNvPr id="154" name="Half Frame 153"/>
            <p:cNvSpPr/>
            <p:nvPr/>
          </p:nvSpPr>
          <p:spPr>
            <a:xfrm rot="2726721">
              <a:off x="1937575" y="3536218"/>
              <a:ext cx="228600" cy="228600"/>
            </a:xfrm>
            <a:prstGeom prst="half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11680" y="3130062"/>
              <a:ext cx="90075" cy="4378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2053392" y="2992902"/>
              <a:ext cx="0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ultiply 1"/>
          <p:cNvSpPr/>
          <p:nvPr/>
        </p:nvSpPr>
        <p:spPr>
          <a:xfrm>
            <a:off x="4433787" y="2726202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5066974" y="3783027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695404" y="3097395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841690" y="468671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566985" y="370972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196804" y="2741304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458284" y="1547351"/>
            <a:ext cx="266755" cy="266700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2681</TotalTime>
  <Words>3689</Words>
  <Application>Microsoft Macintosh PowerPoint</Application>
  <PresentationFormat>Widescreen</PresentationFormat>
  <Paragraphs>1089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Cambria Math</vt:lpstr>
      <vt:lpstr>Mangal</vt:lpstr>
      <vt:lpstr>Retrospect</vt:lpstr>
      <vt:lpstr>CSE 182: Section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2018-09-01T01:03:34Z</dcterms:created>
  <dcterms:modified xsi:type="dcterms:W3CDTF">2018-09-12T14:46:53Z</dcterms:modified>
</cp:coreProperties>
</file>