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50"/>
  </p:notesMasterIdLst>
  <p:handoutMasterIdLst>
    <p:handoutMasterId r:id="rId51"/>
  </p:handoutMasterIdLst>
  <p:sldIdLst>
    <p:sldId id="256" r:id="rId2"/>
    <p:sldId id="259" r:id="rId3"/>
    <p:sldId id="260" r:id="rId4"/>
    <p:sldId id="270" r:id="rId5"/>
    <p:sldId id="271" r:id="rId6"/>
    <p:sldId id="272" r:id="rId7"/>
    <p:sldId id="273" r:id="rId8"/>
    <p:sldId id="274" r:id="rId9"/>
    <p:sldId id="275" r:id="rId10"/>
    <p:sldId id="277" r:id="rId11"/>
    <p:sldId id="276" r:id="rId12"/>
    <p:sldId id="278" r:id="rId13"/>
    <p:sldId id="279" r:id="rId14"/>
    <p:sldId id="282" r:id="rId15"/>
    <p:sldId id="280" r:id="rId16"/>
    <p:sldId id="283" r:id="rId17"/>
    <p:sldId id="284" r:id="rId18"/>
    <p:sldId id="285" r:id="rId19"/>
    <p:sldId id="286" r:id="rId20"/>
    <p:sldId id="287" r:id="rId21"/>
    <p:sldId id="288" r:id="rId22"/>
    <p:sldId id="289" r:id="rId23"/>
    <p:sldId id="290" r:id="rId24"/>
    <p:sldId id="281" r:id="rId25"/>
    <p:sldId id="309" r:id="rId26"/>
    <p:sldId id="310" r:id="rId27"/>
    <p:sldId id="311" r:id="rId28"/>
    <p:sldId id="312" r:id="rId29"/>
    <p:sldId id="313" r:id="rId30"/>
    <p:sldId id="314" r:id="rId31"/>
    <p:sldId id="315" r:id="rId32"/>
    <p:sldId id="316" r:id="rId33"/>
    <p:sldId id="302" r:id="rId34"/>
    <p:sldId id="304" r:id="rId35"/>
    <p:sldId id="293" r:id="rId36"/>
    <p:sldId id="295" r:id="rId37"/>
    <p:sldId id="296" r:id="rId38"/>
    <p:sldId id="297" r:id="rId39"/>
    <p:sldId id="298" r:id="rId40"/>
    <p:sldId id="299" r:id="rId41"/>
    <p:sldId id="300" r:id="rId42"/>
    <p:sldId id="301" r:id="rId43"/>
    <p:sldId id="303" r:id="rId44"/>
    <p:sldId id="306" r:id="rId45"/>
    <p:sldId id="305" r:id="rId46"/>
    <p:sldId id="294" r:id="rId47"/>
    <p:sldId id="307" r:id="rId48"/>
    <p:sldId id="30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FB3"/>
    <a:srgbClr val="FFCC8C"/>
    <a:srgbClr val="ECA95E"/>
    <a:srgbClr val="E08000"/>
    <a:srgbClr val="DE8B26"/>
    <a:srgbClr val="EE9944"/>
    <a:srgbClr val="E3A864"/>
    <a:srgbClr val="E2963F"/>
    <a:srgbClr val="BFA07B"/>
    <a:srgbClr val="F6D5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82"/>
    <p:restoredTop sz="65447"/>
  </p:normalViewPr>
  <p:slideViewPr>
    <p:cSldViewPr snapToGrid="0" snapToObjects="1">
      <p:cViewPr>
        <p:scale>
          <a:sx n="122" d="100"/>
          <a:sy n="122" d="100"/>
        </p:scale>
        <p:origin x="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CS182 Section 1</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C5F617-3AFC-9C49-9B7C-AAF2D1C9B5BC}" type="datetimeFigureOut">
              <a:rPr lang="en-US" smtClean="0"/>
              <a:t>9/18/18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CCE842-D0D1-294D-9EF0-ECE62AD5D200}" type="slidenum">
              <a:rPr lang="en-US" smtClean="0"/>
              <a:t>‹#›</a:t>
            </a:fld>
            <a:endParaRPr lang="en-US"/>
          </a:p>
        </p:txBody>
      </p:sp>
    </p:spTree>
    <p:extLst>
      <p:ext uri="{BB962C8B-B14F-4D97-AF65-F5344CB8AC3E}">
        <p14:creationId xmlns:p14="http://schemas.microsoft.com/office/powerpoint/2010/main" val="69581042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CS182 Section 1</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C6529-C4E8-1442-848F-430FF1AC3534}" type="datetimeFigureOut">
              <a:rPr lang="en-US" smtClean="0"/>
              <a:t>9/18/18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786C2-6117-5C46-B234-03FD1E87E203}" type="slidenum">
              <a:rPr lang="en-US" smtClean="0"/>
              <a:t>‹#›</a:t>
            </a:fld>
            <a:endParaRPr lang="en-US"/>
          </a:p>
        </p:txBody>
      </p:sp>
    </p:spTree>
    <p:extLst>
      <p:ext uri="{BB962C8B-B14F-4D97-AF65-F5344CB8AC3E}">
        <p14:creationId xmlns:p14="http://schemas.microsoft.com/office/powerpoint/2010/main" val="81365211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Prime_number" TargetMode="External"/><Relationship Id="rId4" Type="http://schemas.openxmlformats.org/officeDocument/2006/relationships/hyperlink" Target="https://en.wikipedia.org/wiki/Lucas_sequence" TargetMode="External"/><Relationship Id="rId5" Type="http://schemas.openxmlformats.org/officeDocument/2006/relationships/hyperlink" Target="https://en.wikipedia.org/wiki/%C3%89douard_Lucas#cite_note-4" TargetMode="External"/><Relationship Id="rId6" Type="http://schemas.openxmlformats.org/officeDocument/2006/relationships/hyperlink" Target="https://en.wikipedia.org/wiki/Mersenne_prime" TargetMode="External"/><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Prime_number" TargetMode="External"/><Relationship Id="rId4" Type="http://schemas.openxmlformats.org/officeDocument/2006/relationships/hyperlink" Target="https://en.wikipedia.org/wiki/Lucas_sequence" TargetMode="External"/><Relationship Id="rId5" Type="http://schemas.openxmlformats.org/officeDocument/2006/relationships/hyperlink" Target="https://en.wikipedia.org/wiki/%C3%89douard_Lucas#cite_note-4" TargetMode="External"/><Relationship Id="rId6" Type="http://schemas.openxmlformats.org/officeDocument/2006/relationships/hyperlink" Target="https://en.wikipedia.org/wiki/Mersenne_prime" TargetMode="External"/><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Prime_number" TargetMode="External"/><Relationship Id="rId4" Type="http://schemas.openxmlformats.org/officeDocument/2006/relationships/hyperlink" Target="https://en.wikipedia.org/wiki/Lucas_sequence" TargetMode="External"/><Relationship Id="rId5" Type="http://schemas.openxmlformats.org/officeDocument/2006/relationships/hyperlink" Target="https://en.wikipedia.org/wiki/%C3%89douard_Lucas#cite_note-4" TargetMode="External"/><Relationship Id="rId6" Type="http://schemas.openxmlformats.org/officeDocument/2006/relationships/hyperlink" Target="https://en.wikipedia.org/wiki/Mersenne_prime" TargetMode="External"/><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Prime_number" TargetMode="External"/><Relationship Id="rId4" Type="http://schemas.openxmlformats.org/officeDocument/2006/relationships/hyperlink" Target="https://en.wikipedia.org/wiki/Lucas_sequence" TargetMode="External"/><Relationship Id="rId5" Type="http://schemas.openxmlformats.org/officeDocument/2006/relationships/hyperlink" Target="https://en.wikipedia.org/wiki/%C3%89douard_Lucas#cite_note-4" TargetMode="External"/><Relationship Id="rId6" Type="http://schemas.openxmlformats.org/officeDocument/2006/relationships/hyperlink" Target="https://en.wikipedia.org/wiki/Mersenne_prime" TargetMode="External"/><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Prime_number" TargetMode="External"/><Relationship Id="rId4" Type="http://schemas.openxmlformats.org/officeDocument/2006/relationships/hyperlink" Target="https://en.wikipedia.org/wiki/Lucas_sequence" TargetMode="External"/><Relationship Id="rId5" Type="http://schemas.openxmlformats.org/officeDocument/2006/relationships/hyperlink" Target="https://en.wikipedia.org/wiki/%C3%89douard_Lucas#cite_note-4" TargetMode="External"/><Relationship Id="rId6" Type="http://schemas.openxmlformats.org/officeDocument/2006/relationships/hyperlink" Target="https://en.wikipedia.org/wiki/Mersenne_prime" TargetMode="External"/><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Prime_number" TargetMode="External"/><Relationship Id="rId4" Type="http://schemas.openxmlformats.org/officeDocument/2006/relationships/hyperlink" Target="https://en.wikipedia.org/wiki/Lucas_sequence" TargetMode="External"/><Relationship Id="rId5" Type="http://schemas.openxmlformats.org/officeDocument/2006/relationships/hyperlink" Target="https://en.wikipedia.org/wiki/%C3%89douard_Lucas#cite_note-4" TargetMode="External"/><Relationship Id="rId6" Type="http://schemas.openxmlformats.org/officeDocument/2006/relationships/hyperlink" Target="https://en.wikipedia.org/wiki/Mersenne_prime" TargetMode="External"/><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Prime_number" TargetMode="External"/><Relationship Id="rId4" Type="http://schemas.openxmlformats.org/officeDocument/2006/relationships/hyperlink" Target="https://en.wikipedia.org/wiki/Lucas_sequence" TargetMode="External"/><Relationship Id="rId5" Type="http://schemas.openxmlformats.org/officeDocument/2006/relationships/hyperlink" Target="https://en.wikipedia.org/wiki/%C3%89douard_Lucas#cite_note-4" TargetMode="External"/><Relationship Id="rId6" Type="http://schemas.openxmlformats.org/officeDocument/2006/relationships/hyperlink" Target="https://en.wikipedia.org/wiki/Mersenne_prime" TargetMode="External"/><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n.wikipedia.org/wiki/Prime_number" TargetMode="External"/><Relationship Id="rId4" Type="http://schemas.openxmlformats.org/officeDocument/2006/relationships/hyperlink" Target="https://en.wikipedia.org/wiki/Lucas_sequence" TargetMode="External"/><Relationship Id="rId5" Type="http://schemas.openxmlformats.org/officeDocument/2006/relationships/hyperlink" Target="https://en.wikipedia.org/wiki/%C3%89douard_Lucas#cite_note-4" TargetMode="External"/><Relationship Id="rId6" Type="http://schemas.openxmlformats.org/officeDocument/2006/relationships/hyperlink" Target="https://en.wikipedia.org/wiki/Mersenne_prime" TargetMode="External"/><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n.wikipedia.org/wiki/Prime_number" TargetMode="External"/><Relationship Id="rId4" Type="http://schemas.openxmlformats.org/officeDocument/2006/relationships/hyperlink" Target="https://en.wikipedia.org/wiki/Lucas_sequence" TargetMode="External"/><Relationship Id="rId5" Type="http://schemas.openxmlformats.org/officeDocument/2006/relationships/hyperlink" Target="https://en.wikipedia.org/wiki/%C3%89douard_Lucas#cite_note-4" TargetMode="External"/><Relationship Id="rId6" Type="http://schemas.openxmlformats.org/officeDocument/2006/relationships/hyperlink" Target="https://en.wikipedia.org/wiki/Mersenne_prime" TargetMode="External"/><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2</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2022749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11</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88212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12</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552497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13</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455148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14</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96316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15</a:t>
            </a:fld>
            <a:endParaRPr lang="en-US"/>
          </a:p>
        </p:txBody>
      </p:sp>
    </p:spTree>
    <p:extLst>
      <p:ext uri="{BB962C8B-B14F-4D97-AF65-F5344CB8AC3E}">
        <p14:creationId xmlns:p14="http://schemas.microsoft.com/office/powerpoint/2010/main" val="200598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16</a:t>
            </a:fld>
            <a:endParaRPr lang="en-US"/>
          </a:p>
        </p:txBody>
      </p:sp>
    </p:spTree>
    <p:extLst>
      <p:ext uri="{BB962C8B-B14F-4D97-AF65-F5344CB8AC3E}">
        <p14:creationId xmlns:p14="http://schemas.microsoft.com/office/powerpoint/2010/main" val="129274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17</a:t>
            </a:fld>
            <a:endParaRPr lang="en-US"/>
          </a:p>
        </p:txBody>
      </p:sp>
    </p:spTree>
    <p:extLst>
      <p:ext uri="{BB962C8B-B14F-4D97-AF65-F5344CB8AC3E}">
        <p14:creationId xmlns:p14="http://schemas.microsoft.com/office/powerpoint/2010/main" val="965162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18</a:t>
            </a:fld>
            <a:endParaRPr lang="en-US"/>
          </a:p>
        </p:txBody>
      </p:sp>
    </p:spTree>
    <p:extLst>
      <p:ext uri="{BB962C8B-B14F-4D97-AF65-F5344CB8AC3E}">
        <p14:creationId xmlns:p14="http://schemas.microsoft.com/office/powerpoint/2010/main" val="902833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19</a:t>
            </a:fld>
            <a:endParaRPr lang="en-US"/>
          </a:p>
        </p:txBody>
      </p:sp>
    </p:spTree>
    <p:extLst>
      <p:ext uri="{BB962C8B-B14F-4D97-AF65-F5344CB8AC3E}">
        <p14:creationId xmlns:p14="http://schemas.microsoft.com/office/powerpoint/2010/main" val="1083137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20</a:t>
            </a:fld>
            <a:endParaRPr lang="en-US"/>
          </a:p>
        </p:txBody>
      </p:sp>
    </p:spTree>
    <p:extLst>
      <p:ext uri="{BB962C8B-B14F-4D97-AF65-F5344CB8AC3E}">
        <p14:creationId xmlns:p14="http://schemas.microsoft.com/office/powerpoint/2010/main" val="152108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3</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776494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21</a:t>
            </a:fld>
            <a:endParaRPr lang="en-US"/>
          </a:p>
        </p:txBody>
      </p:sp>
    </p:spTree>
    <p:extLst>
      <p:ext uri="{BB962C8B-B14F-4D97-AF65-F5344CB8AC3E}">
        <p14:creationId xmlns:p14="http://schemas.microsoft.com/office/powerpoint/2010/main" val="1149491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22</a:t>
            </a:fld>
            <a:endParaRPr lang="en-US"/>
          </a:p>
        </p:txBody>
      </p:sp>
    </p:spTree>
    <p:extLst>
      <p:ext uri="{BB962C8B-B14F-4D97-AF65-F5344CB8AC3E}">
        <p14:creationId xmlns:p14="http://schemas.microsoft.com/office/powerpoint/2010/main" val="111817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23</a:t>
            </a:fld>
            <a:endParaRPr lang="en-US"/>
          </a:p>
        </p:txBody>
      </p:sp>
    </p:spTree>
    <p:extLst>
      <p:ext uri="{BB962C8B-B14F-4D97-AF65-F5344CB8AC3E}">
        <p14:creationId xmlns:p14="http://schemas.microsoft.com/office/powerpoint/2010/main" val="2136221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puzzle was invented by the French mathematician </a:t>
            </a:r>
            <a:r>
              <a:rPr lang="en-US" dirty="0" err="1" smtClean="0"/>
              <a:t>Édouard</a:t>
            </a:r>
            <a:r>
              <a:rPr lang="en-US" dirty="0" smtClean="0"/>
              <a:t> Lucas in 1883. There is a story about an Indian temple in Kashi </a:t>
            </a:r>
            <a:r>
              <a:rPr lang="en-US" dirty="0" err="1" smtClean="0"/>
              <a:t>Vishwanath</a:t>
            </a:r>
            <a:r>
              <a:rPr lang="en-US" dirty="0" smtClean="0"/>
              <a:t> which contains a large room with three time-worn posts in it, surrounded by 64 golden disks. Brahmin priests, acting out the command of an ancient prophecy, have been moving these disks in accordance with the immutable rules of Brahma since that time. The puzzle is therefore also known as the Tower of Brahma puzzle. According to the legend, when the last move of the puzzle is completed, the world will end.[2]</a:t>
            </a:r>
          </a:p>
          <a:p>
            <a:endParaRPr lang="en-US" dirty="0" smtClean="0"/>
          </a:p>
          <a:p>
            <a:r>
              <a:rPr lang="en-US" dirty="0" smtClean="0"/>
              <a:t>If the legend were true, and if the priests were able to move disks at a rate of one per second, using the smallest number of moves it would take them 264 − 1 seconds or roughly 585 billion years to finish,[3] which is about 42 times the current age of the Universe.</a:t>
            </a:r>
          </a:p>
          <a:p>
            <a:endParaRPr lang="en-US" dirty="0" smtClean="0"/>
          </a:p>
          <a:p>
            <a:r>
              <a:rPr lang="en-US" dirty="0" smtClean="0"/>
              <a:t>There are many variations on this legend. For instance, in some </a:t>
            </a:r>
            <a:r>
              <a:rPr lang="en-US" dirty="0" err="1" smtClean="0"/>
              <a:t>tellings</a:t>
            </a:r>
            <a:r>
              <a:rPr lang="en-US" dirty="0" smtClean="0"/>
              <a:t> the temple is a monastery, and the priests are monks. The temple or monastery may be said to be in different parts of the world — including Hanoi, Vietnam, — and may be associated with any religion. In some versions other elements are introduced, such as the fact that the tower was created at the beginning of the world, or that the priests or monks may make only one move per day.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Édouard</a:t>
            </a:r>
            <a:r>
              <a:rPr lang="en-US" sz="1200" b="0" i="0" kern="1200" dirty="0" smtClean="0">
                <a:solidFill>
                  <a:schemeClr val="tx1"/>
                </a:solidFill>
                <a:effectLst/>
                <a:latin typeface="+mn-lt"/>
                <a:ea typeface="+mn-ea"/>
                <a:cs typeface="+mn-cs"/>
              </a:rPr>
              <a:t> Lucas devised methods for testing the </a:t>
            </a:r>
            <a:r>
              <a:rPr lang="en-US" sz="1200" b="0" i="0" u="none" strike="noStrike" kern="1200" dirty="0" smtClean="0">
                <a:solidFill>
                  <a:schemeClr val="tx1"/>
                </a:solidFill>
                <a:effectLst/>
                <a:latin typeface="+mn-lt"/>
                <a:ea typeface="+mn-ea"/>
                <a:cs typeface="+mn-cs"/>
                <a:hlinkClick r:id="rId3" tooltip="Prime number"/>
              </a:rPr>
              <a:t>primality</a:t>
            </a:r>
            <a:r>
              <a:rPr lang="en-US" sz="1200" b="0" i="0" kern="1200" dirty="0" smtClean="0">
                <a:solidFill>
                  <a:schemeClr val="tx1"/>
                </a:solidFill>
                <a:effectLst/>
                <a:latin typeface="+mn-lt"/>
                <a:ea typeface="+mn-ea"/>
                <a:cs typeface="+mn-cs"/>
              </a:rPr>
              <a:t> of numbers. In 1857, at age 15, Lucas began testing the primality of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by hand, using </a:t>
            </a:r>
            <a:r>
              <a:rPr lang="en-US" sz="1200" b="0" i="0" u="none" strike="noStrike" kern="1200" dirty="0" smtClean="0">
                <a:solidFill>
                  <a:schemeClr val="tx1"/>
                </a:solidFill>
                <a:effectLst/>
                <a:latin typeface="+mn-lt"/>
                <a:ea typeface="+mn-ea"/>
                <a:cs typeface="+mn-cs"/>
                <a:hlinkClick r:id="rId4" tooltip="Lucas sequence"/>
              </a:rPr>
              <a:t>Lucas sequences</a:t>
            </a:r>
            <a:r>
              <a:rPr lang="en-US" sz="1200" b="0" i="0" kern="1200" dirty="0" smtClean="0">
                <a:solidFill>
                  <a:schemeClr val="tx1"/>
                </a:solidFill>
                <a:effectLst/>
                <a:latin typeface="+mn-lt"/>
                <a:ea typeface="+mn-ea"/>
                <a:cs typeface="+mn-cs"/>
              </a:rPr>
              <a:t>. In 1876, after 19 years of testing,</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he finally proved that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was prime; this would remain the largest known </a:t>
            </a:r>
            <a:r>
              <a:rPr lang="en-US" sz="1200" b="0" i="0" u="none" strike="noStrike" kern="1200" dirty="0" smtClean="0">
                <a:solidFill>
                  <a:schemeClr val="tx1"/>
                </a:solidFill>
                <a:effectLst/>
                <a:latin typeface="+mn-lt"/>
                <a:ea typeface="+mn-ea"/>
                <a:cs typeface="+mn-cs"/>
                <a:hlinkClick r:id="rId6" tooltip="Mersenne prime"/>
              </a:rPr>
              <a:t>Mersenne prime</a:t>
            </a:r>
            <a:r>
              <a:rPr lang="en-US" sz="1200" b="0" i="0" kern="1200" dirty="0" smtClean="0">
                <a:solidFill>
                  <a:schemeClr val="tx1"/>
                </a:solidFill>
                <a:effectLst/>
                <a:latin typeface="+mn-lt"/>
                <a:ea typeface="+mn-ea"/>
                <a:cs typeface="+mn-cs"/>
              </a:rPr>
              <a:t> for three-quarters of a century.</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24</a:t>
            </a:fld>
            <a:endParaRPr lang="en-US"/>
          </a:p>
        </p:txBody>
      </p:sp>
    </p:spTree>
    <p:extLst>
      <p:ext uri="{BB962C8B-B14F-4D97-AF65-F5344CB8AC3E}">
        <p14:creationId xmlns:p14="http://schemas.microsoft.com/office/powerpoint/2010/main" val="1153770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puzzle was invented by the French mathematician </a:t>
            </a:r>
            <a:r>
              <a:rPr lang="en-US" dirty="0" err="1" smtClean="0"/>
              <a:t>Édouard</a:t>
            </a:r>
            <a:r>
              <a:rPr lang="en-US" dirty="0" smtClean="0"/>
              <a:t> Lucas in 1883. There is a story about an Indian temple in Kashi </a:t>
            </a:r>
            <a:r>
              <a:rPr lang="en-US" dirty="0" err="1" smtClean="0"/>
              <a:t>Vishwanath</a:t>
            </a:r>
            <a:r>
              <a:rPr lang="en-US" dirty="0" smtClean="0"/>
              <a:t> which contains a large room with three time-worn posts in it, surrounded by 64 golden disks. Brahmin priests, acting out the command of an ancient prophecy, have been moving these disks in accordance with the immutable rules of Brahma since that time. The puzzle is therefore also known as the Tower of Brahma puzzle. According to the legend, when the last move of the puzzle is completed, the world will end.[2]</a:t>
            </a:r>
          </a:p>
          <a:p>
            <a:endParaRPr lang="en-US" dirty="0" smtClean="0"/>
          </a:p>
          <a:p>
            <a:r>
              <a:rPr lang="en-US" dirty="0" smtClean="0"/>
              <a:t>If the legend were true, and if the priests were able to move disks at a rate of one per second, using the smallest number of moves it would take them 264 − 1 seconds or roughly 585 billion years to finish,[3] which is about 42 times the current age of the Universe.</a:t>
            </a:r>
          </a:p>
          <a:p>
            <a:endParaRPr lang="en-US" dirty="0" smtClean="0"/>
          </a:p>
          <a:p>
            <a:r>
              <a:rPr lang="en-US" dirty="0" smtClean="0"/>
              <a:t>There are many variations on this legend. For instance, in some </a:t>
            </a:r>
            <a:r>
              <a:rPr lang="en-US" dirty="0" err="1" smtClean="0"/>
              <a:t>tellings</a:t>
            </a:r>
            <a:r>
              <a:rPr lang="en-US" dirty="0" smtClean="0"/>
              <a:t> the temple is a monastery, and the priests are monks. The temple or monastery may be said to be in different parts of the world — including Hanoi, Vietnam, — and may be associated with any religion. In some versions other elements are introduced, such as the fact that the tower was created at the beginning of the world, or that the priests or monks may make only one move per day.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Édouard</a:t>
            </a:r>
            <a:r>
              <a:rPr lang="en-US" sz="1200" b="0" i="0" kern="1200" dirty="0" smtClean="0">
                <a:solidFill>
                  <a:schemeClr val="tx1"/>
                </a:solidFill>
                <a:effectLst/>
                <a:latin typeface="+mn-lt"/>
                <a:ea typeface="+mn-ea"/>
                <a:cs typeface="+mn-cs"/>
              </a:rPr>
              <a:t> Lucas devised methods for testing the </a:t>
            </a:r>
            <a:r>
              <a:rPr lang="en-US" sz="1200" b="0" i="0" u="none" strike="noStrike" kern="1200" dirty="0" smtClean="0">
                <a:solidFill>
                  <a:schemeClr val="tx1"/>
                </a:solidFill>
                <a:effectLst/>
                <a:latin typeface="+mn-lt"/>
                <a:ea typeface="+mn-ea"/>
                <a:cs typeface="+mn-cs"/>
                <a:hlinkClick r:id="rId3" tooltip="Prime number"/>
              </a:rPr>
              <a:t>primality</a:t>
            </a:r>
            <a:r>
              <a:rPr lang="en-US" sz="1200" b="0" i="0" kern="1200" dirty="0" smtClean="0">
                <a:solidFill>
                  <a:schemeClr val="tx1"/>
                </a:solidFill>
                <a:effectLst/>
                <a:latin typeface="+mn-lt"/>
                <a:ea typeface="+mn-ea"/>
                <a:cs typeface="+mn-cs"/>
              </a:rPr>
              <a:t> of numbers. In 1857, at age 15, Lucas began testing the primality of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by hand, using </a:t>
            </a:r>
            <a:r>
              <a:rPr lang="en-US" sz="1200" b="0" i="0" u="none" strike="noStrike" kern="1200" dirty="0" smtClean="0">
                <a:solidFill>
                  <a:schemeClr val="tx1"/>
                </a:solidFill>
                <a:effectLst/>
                <a:latin typeface="+mn-lt"/>
                <a:ea typeface="+mn-ea"/>
                <a:cs typeface="+mn-cs"/>
                <a:hlinkClick r:id="rId4" tooltip="Lucas sequence"/>
              </a:rPr>
              <a:t>Lucas sequences</a:t>
            </a:r>
            <a:r>
              <a:rPr lang="en-US" sz="1200" b="0" i="0" kern="1200" dirty="0" smtClean="0">
                <a:solidFill>
                  <a:schemeClr val="tx1"/>
                </a:solidFill>
                <a:effectLst/>
                <a:latin typeface="+mn-lt"/>
                <a:ea typeface="+mn-ea"/>
                <a:cs typeface="+mn-cs"/>
              </a:rPr>
              <a:t>. In 1876, after 19 years of testing,</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he finally proved that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was prime; this would remain the largest known </a:t>
            </a:r>
            <a:r>
              <a:rPr lang="en-US" sz="1200" b="0" i="0" u="none" strike="noStrike" kern="1200" dirty="0" smtClean="0">
                <a:solidFill>
                  <a:schemeClr val="tx1"/>
                </a:solidFill>
                <a:effectLst/>
                <a:latin typeface="+mn-lt"/>
                <a:ea typeface="+mn-ea"/>
                <a:cs typeface="+mn-cs"/>
                <a:hlinkClick r:id="rId6" tooltip="Mersenne prime"/>
              </a:rPr>
              <a:t>Mersenne prime</a:t>
            </a:r>
            <a:r>
              <a:rPr lang="en-US" sz="1200" b="0" i="0" kern="1200" dirty="0" smtClean="0">
                <a:solidFill>
                  <a:schemeClr val="tx1"/>
                </a:solidFill>
                <a:effectLst/>
                <a:latin typeface="+mn-lt"/>
                <a:ea typeface="+mn-ea"/>
                <a:cs typeface="+mn-cs"/>
              </a:rPr>
              <a:t> for three-quarters of a century.</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25</a:t>
            </a:fld>
            <a:endParaRPr lang="en-US"/>
          </a:p>
        </p:txBody>
      </p:sp>
    </p:spTree>
    <p:extLst>
      <p:ext uri="{BB962C8B-B14F-4D97-AF65-F5344CB8AC3E}">
        <p14:creationId xmlns:p14="http://schemas.microsoft.com/office/powerpoint/2010/main" val="933854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puzzle was invented by the French mathematician </a:t>
            </a:r>
            <a:r>
              <a:rPr lang="en-US" dirty="0" err="1" smtClean="0"/>
              <a:t>Édouard</a:t>
            </a:r>
            <a:r>
              <a:rPr lang="en-US" dirty="0" smtClean="0"/>
              <a:t> Lucas in 1883. There is a story about an Indian temple in Kashi </a:t>
            </a:r>
            <a:r>
              <a:rPr lang="en-US" dirty="0" err="1" smtClean="0"/>
              <a:t>Vishwanath</a:t>
            </a:r>
            <a:r>
              <a:rPr lang="en-US" dirty="0" smtClean="0"/>
              <a:t> which contains a large room with three time-worn posts in it, surrounded by 64 golden disks. Brahmin priests, acting out the command of an ancient prophecy, have been moving these disks in accordance with the immutable rules of Brahma since that time. The puzzle is therefore also known as the Tower of Brahma puzzle. According to the legend, when the last move of the puzzle is completed, the world will end.[2]</a:t>
            </a:r>
          </a:p>
          <a:p>
            <a:endParaRPr lang="en-US" dirty="0" smtClean="0"/>
          </a:p>
          <a:p>
            <a:r>
              <a:rPr lang="en-US" dirty="0" smtClean="0"/>
              <a:t>If the legend were true, and if the priests were able to move disks at a rate of one per second, using the smallest number of moves it would take them 264 − 1 seconds or roughly 585 billion years to finish,[3] which is about 42 times the current age of the Universe.</a:t>
            </a:r>
          </a:p>
          <a:p>
            <a:endParaRPr lang="en-US" dirty="0" smtClean="0"/>
          </a:p>
          <a:p>
            <a:r>
              <a:rPr lang="en-US" dirty="0" smtClean="0"/>
              <a:t>There are many variations on this legend. For instance, in some </a:t>
            </a:r>
            <a:r>
              <a:rPr lang="en-US" dirty="0" err="1" smtClean="0"/>
              <a:t>tellings</a:t>
            </a:r>
            <a:r>
              <a:rPr lang="en-US" dirty="0" smtClean="0"/>
              <a:t> the temple is a monastery, and the priests are monks. The temple or monastery may be said to be in different parts of the world — including Hanoi, Vietnam, — and may be associated with any religion. In some versions other elements are introduced, such as the fact that the tower was created at the beginning of the world, or that the priests or monks may make only one move per day.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Édouard</a:t>
            </a:r>
            <a:r>
              <a:rPr lang="en-US" sz="1200" b="0" i="0" kern="1200" dirty="0" smtClean="0">
                <a:solidFill>
                  <a:schemeClr val="tx1"/>
                </a:solidFill>
                <a:effectLst/>
                <a:latin typeface="+mn-lt"/>
                <a:ea typeface="+mn-ea"/>
                <a:cs typeface="+mn-cs"/>
              </a:rPr>
              <a:t> Lucas devised methods for testing the </a:t>
            </a:r>
            <a:r>
              <a:rPr lang="en-US" sz="1200" b="0" i="0" u="none" strike="noStrike" kern="1200" dirty="0" smtClean="0">
                <a:solidFill>
                  <a:schemeClr val="tx1"/>
                </a:solidFill>
                <a:effectLst/>
                <a:latin typeface="+mn-lt"/>
                <a:ea typeface="+mn-ea"/>
                <a:cs typeface="+mn-cs"/>
                <a:hlinkClick r:id="rId3" tooltip="Prime number"/>
              </a:rPr>
              <a:t>primality</a:t>
            </a:r>
            <a:r>
              <a:rPr lang="en-US" sz="1200" b="0" i="0" kern="1200" dirty="0" smtClean="0">
                <a:solidFill>
                  <a:schemeClr val="tx1"/>
                </a:solidFill>
                <a:effectLst/>
                <a:latin typeface="+mn-lt"/>
                <a:ea typeface="+mn-ea"/>
                <a:cs typeface="+mn-cs"/>
              </a:rPr>
              <a:t> of numbers. In 1857, at age 15, Lucas began testing the primality of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by hand, using </a:t>
            </a:r>
            <a:r>
              <a:rPr lang="en-US" sz="1200" b="0" i="0" u="none" strike="noStrike" kern="1200" dirty="0" smtClean="0">
                <a:solidFill>
                  <a:schemeClr val="tx1"/>
                </a:solidFill>
                <a:effectLst/>
                <a:latin typeface="+mn-lt"/>
                <a:ea typeface="+mn-ea"/>
                <a:cs typeface="+mn-cs"/>
                <a:hlinkClick r:id="rId4" tooltip="Lucas sequence"/>
              </a:rPr>
              <a:t>Lucas sequences</a:t>
            </a:r>
            <a:r>
              <a:rPr lang="en-US" sz="1200" b="0" i="0" kern="1200" dirty="0" smtClean="0">
                <a:solidFill>
                  <a:schemeClr val="tx1"/>
                </a:solidFill>
                <a:effectLst/>
                <a:latin typeface="+mn-lt"/>
                <a:ea typeface="+mn-ea"/>
                <a:cs typeface="+mn-cs"/>
              </a:rPr>
              <a:t>. In 1876, after 19 years of testing,</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he finally proved that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was prime; this would remain the largest known </a:t>
            </a:r>
            <a:r>
              <a:rPr lang="en-US" sz="1200" b="0" i="0" u="none" strike="noStrike" kern="1200" dirty="0" smtClean="0">
                <a:solidFill>
                  <a:schemeClr val="tx1"/>
                </a:solidFill>
                <a:effectLst/>
                <a:latin typeface="+mn-lt"/>
                <a:ea typeface="+mn-ea"/>
                <a:cs typeface="+mn-cs"/>
                <a:hlinkClick r:id="rId6" tooltip="Mersenne prime"/>
              </a:rPr>
              <a:t>Mersenne prime</a:t>
            </a:r>
            <a:r>
              <a:rPr lang="en-US" sz="1200" b="0" i="0" kern="1200" dirty="0" smtClean="0">
                <a:solidFill>
                  <a:schemeClr val="tx1"/>
                </a:solidFill>
                <a:effectLst/>
                <a:latin typeface="+mn-lt"/>
                <a:ea typeface="+mn-ea"/>
                <a:cs typeface="+mn-cs"/>
              </a:rPr>
              <a:t> for three-quarters of a century.</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26</a:t>
            </a:fld>
            <a:endParaRPr lang="en-US"/>
          </a:p>
        </p:txBody>
      </p:sp>
    </p:spTree>
    <p:extLst>
      <p:ext uri="{BB962C8B-B14F-4D97-AF65-F5344CB8AC3E}">
        <p14:creationId xmlns:p14="http://schemas.microsoft.com/office/powerpoint/2010/main" val="1954102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puzzle was invented by the French mathematician </a:t>
            </a:r>
            <a:r>
              <a:rPr lang="en-US" dirty="0" err="1" smtClean="0"/>
              <a:t>Édouard</a:t>
            </a:r>
            <a:r>
              <a:rPr lang="en-US" dirty="0" smtClean="0"/>
              <a:t> Lucas in 1883. There is a story about an Indian temple in Kashi </a:t>
            </a:r>
            <a:r>
              <a:rPr lang="en-US" dirty="0" err="1" smtClean="0"/>
              <a:t>Vishwanath</a:t>
            </a:r>
            <a:r>
              <a:rPr lang="en-US" dirty="0" smtClean="0"/>
              <a:t> which contains a large room with three time-worn posts in it, surrounded by 64 golden disks. Brahmin priests, acting out the command of an ancient prophecy, have been moving these disks in accordance with the immutable rules of Brahma since that time. The puzzle is therefore also known as the Tower of Brahma puzzle. According to the legend, when the last move of the puzzle is completed, the world will end.[2]</a:t>
            </a:r>
          </a:p>
          <a:p>
            <a:endParaRPr lang="en-US" dirty="0" smtClean="0"/>
          </a:p>
          <a:p>
            <a:r>
              <a:rPr lang="en-US" dirty="0" smtClean="0"/>
              <a:t>If the legend were true, and if the priests were able to move disks at a rate of one per second, using the smallest number of moves it would take them 264 − 1 seconds or roughly 585 billion years to finish,[3] which is about 42 times the current age of the Universe.</a:t>
            </a:r>
          </a:p>
          <a:p>
            <a:endParaRPr lang="en-US" dirty="0" smtClean="0"/>
          </a:p>
          <a:p>
            <a:r>
              <a:rPr lang="en-US" dirty="0" smtClean="0"/>
              <a:t>There are many variations on this legend. For instance, in some </a:t>
            </a:r>
            <a:r>
              <a:rPr lang="en-US" dirty="0" err="1" smtClean="0"/>
              <a:t>tellings</a:t>
            </a:r>
            <a:r>
              <a:rPr lang="en-US" dirty="0" smtClean="0"/>
              <a:t> the temple is a monastery, and the priests are monks. The temple or monastery may be said to be in different parts of the world — including Hanoi, Vietnam, — and may be associated with any religion. In some versions other elements are introduced, such as the fact that the tower was created at the beginning of the world, or that the priests or monks may make only one move per day.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Édouard</a:t>
            </a:r>
            <a:r>
              <a:rPr lang="en-US" sz="1200" b="0" i="0" kern="1200" dirty="0" smtClean="0">
                <a:solidFill>
                  <a:schemeClr val="tx1"/>
                </a:solidFill>
                <a:effectLst/>
                <a:latin typeface="+mn-lt"/>
                <a:ea typeface="+mn-ea"/>
                <a:cs typeface="+mn-cs"/>
              </a:rPr>
              <a:t> Lucas devised methods for testing the </a:t>
            </a:r>
            <a:r>
              <a:rPr lang="en-US" sz="1200" b="0" i="0" u="none" strike="noStrike" kern="1200" dirty="0" smtClean="0">
                <a:solidFill>
                  <a:schemeClr val="tx1"/>
                </a:solidFill>
                <a:effectLst/>
                <a:latin typeface="+mn-lt"/>
                <a:ea typeface="+mn-ea"/>
                <a:cs typeface="+mn-cs"/>
                <a:hlinkClick r:id="rId3" tooltip="Prime number"/>
              </a:rPr>
              <a:t>primality</a:t>
            </a:r>
            <a:r>
              <a:rPr lang="en-US" sz="1200" b="0" i="0" kern="1200" dirty="0" smtClean="0">
                <a:solidFill>
                  <a:schemeClr val="tx1"/>
                </a:solidFill>
                <a:effectLst/>
                <a:latin typeface="+mn-lt"/>
                <a:ea typeface="+mn-ea"/>
                <a:cs typeface="+mn-cs"/>
              </a:rPr>
              <a:t> of numbers. In 1857, at age 15, Lucas began testing the primality of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by hand, using </a:t>
            </a:r>
            <a:r>
              <a:rPr lang="en-US" sz="1200" b="0" i="0" u="none" strike="noStrike" kern="1200" dirty="0" smtClean="0">
                <a:solidFill>
                  <a:schemeClr val="tx1"/>
                </a:solidFill>
                <a:effectLst/>
                <a:latin typeface="+mn-lt"/>
                <a:ea typeface="+mn-ea"/>
                <a:cs typeface="+mn-cs"/>
                <a:hlinkClick r:id="rId4" tooltip="Lucas sequence"/>
              </a:rPr>
              <a:t>Lucas sequences</a:t>
            </a:r>
            <a:r>
              <a:rPr lang="en-US" sz="1200" b="0" i="0" kern="1200" dirty="0" smtClean="0">
                <a:solidFill>
                  <a:schemeClr val="tx1"/>
                </a:solidFill>
                <a:effectLst/>
                <a:latin typeface="+mn-lt"/>
                <a:ea typeface="+mn-ea"/>
                <a:cs typeface="+mn-cs"/>
              </a:rPr>
              <a:t>. In 1876, after 19 years of testing,</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he finally proved that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was prime; this would remain the largest known </a:t>
            </a:r>
            <a:r>
              <a:rPr lang="en-US" sz="1200" b="0" i="0" u="none" strike="noStrike" kern="1200" dirty="0" smtClean="0">
                <a:solidFill>
                  <a:schemeClr val="tx1"/>
                </a:solidFill>
                <a:effectLst/>
                <a:latin typeface="+mn-lt"/>
                <a:ea typeface="+mn-ea"/>
                <a:cs typeface="+mn-cs"/>
                <a:hlinkClick r:id="rId6" tooltip="Mersenne prime"/>
              </a:rPr>
              <a:t>Mersenne prime</a:t>
            </a:r>
            <a:r>
              <a:rPr lang="en-US" sz="1200" b="0" i="0" kern="1200" dirty="0" smtClean="0">
                <a:solidFill>
                  <a:schemeClr val="tx1"/>
                </a:solidFill>
                <a:effectLst/>
                <a:latin typeface="+mn-lt"/>
                <a:ea typeface="+mn-ea"/>
                <a:cs typeface="+mn-cs"/>
              </a:rPr>
              <a:t> for three-quarters of a century.</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27</a:t>
            </a:fld>
            <a:endParaRPr lang="en-US"/>
          </a:p>
        </p:txBody>
      </p:sp>
    </p:spTree>
    <p:extLst>
      <p:ext uri="{BB962C8B-B14F-4D97-AF65-F5344CB8AC3E}">
        <p14:creationId xmlns:p14="http://schemas.microsoft.com/office/powerpoint/2010/main" val="1593620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puzzle was invented by the French mathematician </a:t>
            </a:r>
            <a:r>
              <a:rPr lang="en-US" dirty="0" err="1" smtClean="0"/>
              <a:t>Édouard</a:t>
            </a:r>
            <a:r>
              <a:rPr lang="en-US" dirty="0" smtClean="0"/>
              <a:t> Lucas in 1883. There is a story about an Indian temple in Kashi </a:t>
            </a:r>
            <a:r>
              <a:rPr lang="en-US" dirty="0" err="1" smtClean="0"/>
              <a:t>Vishwanath</a:t>
            </a:r>
            <a:r>
              <a:rPr lang="en-US" dirty="0" smtClean="0"/>
              <a:t> which contains a large room with three time-worn posts in it, surrounded by 64 golden disks. Brahmin priests, acting out the command of an ancient prophecy, have been moving these disks in accordance with the immutable rules of Brahma since that time. The puzzle is therefore also known as the Tower of Brahma puzzle. According to the legend, when the last move of the puzzle is completed, the world will end.[2]</a:t>
            </a:r>
          </a:p>
          <a:p>
            <a:endParaRPr lang="en-US" dirty="0" smtClean="0"/>
          </a:p>
          <a:p>
            <a:r>
              <a:rPr lang="en-US" dirty="0" smtClean="0"/>
              <a:t>If the legend were true, and if the priests were able to move disks at a rate of one per second, using the smallest number of moves it would take them 264 − 1 seconds or roughly 585 billion years to finish,[3] which is about 42 times the current age of the Universe.</a:t>
            </a:r>
          </a:p>
          <a:p>
            <a:endParaRPr lang="en-US" dirty="0" smtClean="0"/>
          </a:p>
          <a:p>
            <a:r>
              <a:rPr lang="en-US" dirty="0" smtClean="0"/>
              <a:t>There are many variations on this legend. For instance, in some </a:t>
            </a:r>
            <a:r>
              <a:rPr lang="en-US" dirty="0" err="1" smtClean="0"/>
              <a:t>tellings</a:t>
            </a:r>
            <a:r>
              <a:rPr lang="en-US" dirty="0" smtClean="0"/>
              <a:t> the temple is a monastery, and the priests are monks. The temple or monastery may be said to be in different parts of the world — including Hanoi, Vietnam, — and may be associated with any religion. In some versions other elements are introduced, such as the fact that the tower was created at the beginning of the world, or that the priests or monks may make only one move per day.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Édouard</a:t>
            </a:r>
            <a:r>
              <a:rPr lang="en-US" sz="1200" b="0" i="0" kern="1200" dirty="0" smtClean="0">
                <a:solidFill>
                  <a:schemeClr val="tx1"/>
                </a:solidFill>
                <a:effectLst/>
                <a:latin typeface="+mn-lt"/>
                <a:ea typeface="+mn-ea"/>
                <a:cs typeface="+mn-cs"/>
              </a:rPr>
              <a:t> Lucas devised methods for testing the </a:t>
            </a:r>
            <a:r>
              <a:rPr lang="en-US" sz="1200" b="0" i="0" u="none" strike="noStrike" kern="1200" dirty="0" smtClean="0">
                <a:solidFill>
                  <a:schemeClr val="tx1"/>
                </a:solidFill>
                <a:effectLst/>
                <a:latin typeface="+mn-lt"/>
                <a:ea typeface="+mn-ea"/>
                <a:cs typeface="+mn-cs"/>
                <a:hlinkClick r:id="rId3" tooltip="Prime number"/>
              </a:rPr>
              <a:t>primality</a:t>
            </a:r>
            <a:r>
              <a:rPr lang="en-US" sz="1200" b="0" i="0" kern="1200" dirty="0" smtClean="0">
                <a:solidFill>
                  <a:schemeClr val="tx1"/>
                </a:solidFill>
                <a:effectLst/>
                <a:latin typeface="+mn-lt"/>
                <a:ea typeface="+mn-ea"/>
                <a:cs typeface="+mn-cs"/>
              </a:rPr>
              <a:t> of numbers. In 1857, at age 15, Lucas began testing the primality of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by hand, using </a:t>
            </a:r>
            <a:r>
              <a:rPr lang="en-US" sz="1200" b="0" i="0" u="none" strike="noStrike" kern="1200" dirty="0" smtClean="0">
                <a:solidFill>
                  <a:schemeClr val="tx1"/>
                </a:solidFill>
                <a:effectLst/>
                <a:latin typeface="+mn-lt"/>
                <a:ea typeface="+mn-ea"/>
                <a:cs typeface="+mn-cs"/>
                <a:hlinkClick r:id="rId4" tooltip="Lucas sequence"/>
              </a:rPr>
              <a:t>Lucas sequences</a:t>
            </a:r>
            <a:r>
              <a:rPr lang="en-US" sz="1200" b="0" i="0" kern="1200" dirty="0" smtClean="0">
                <a:solidFill>
                  <a:schemeClr val="tx1"/>
                </a:solidFill>
                <a:effectLst/>
                <a:latin typeface="+mn-lt"/>
                <a:ea typeface="+mn-ea"/>
                <a:cs typeface="+mn-cs"/>
              </a:rPr>
              <a:t>. In 1876, after 19 years of testing,</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he finally proved that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was prime; this would remain the largest known </a:t>
            </a:r>
            <a:r>
              <a:rPr lang="en-US" sz="1200" b="0" i="0" u="none" strike="noStrike" kern="1200" dirty="0" smtClean="0">
                <a:solidFill>
                  <a:schemeClr val="tx1"/>
                </a:solidFill>
                <a:effectLst/>
                <a:latin typeface="+mn-lt"/>
                <a:ea typeface="+mn-ea"/>
                <a:cs typeface="+mn-cs"/>
                <a:hlinkClick r:id="rId6" tooltip="Mersenne prime"/>
              </a:rPr>
              <a:t>Mersenne prime</a:t>
            </a:r>
            <a:r>
              <a:rPr lang="en-US" sz="1200" b="0" i="0" kern="1200" dirty="0" smtClean="0">
                <a:solidFill>
                  <a:schemeClr val="tx1"/>
                </a:solidFill>
                <a:effectLst/>
                <a:latin typeface="+mn-lt"/>
                <a:ea typeface="+mn-ea"/>
                <a:cs typeface="+mn-cs"/>
              </a:rPr>
              <a:t> for three-quarters of a century.</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28</a:t>
            </a:fld>
            <a:endParaRPr lang="en-US"/>
          </a:p>
        </p:txBody>
      </p:sp>
    </p:spTree>
    <p:extLst>
      <p:ext uri="{BB962C8B-B14F-4D97-AF65-F5344CB8AC3E}">
        <p14:creationId xmlns:p14="http://schemas.microsoft.com/office/powerpoint/2010/main" val="135003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puzzle was invented by the French mathematician </a:t>
            </a:r>
            <a:r>
              <a:rPr lang="en-US" dirty="0" err="1" smtClean="0"/>
              <a:t>Édouard</a:t>
            </a:r>
            <a:r>
              <a:rPr lang="en-US" dirty="0" smtClean="0"/>
              <a:t> Lucas in 1883. There is a story about an Indian temple in Kashi </a:t>
            </a:r>
            <a:r>
              <a:rPr lang="en-US" dirty="0" err="1" smtClean="0"/>
              <a:t>Vishwanath</a:t>
            </a:r>
            <a:r>
              <a:rPr lang="en-US" dirty="0" smtClean="0"/>
              <a:t> which contains a large room with three time-worn posts in it, surrounded by 64 golden disks. Brahmin priests, acting out the command of an ancient prophecy, have been moving these disks in accordance with the immutable rules of Brahma since that time. The puzzle is therefore also known as the Tower of Brahma puzzle. According to the legend, when the last move of the puzzle is completed, the world will end.[2]</a:t>
            </a:r>
          </a:p>
          <a:p>
            <a:endParaRPr lang="en-US" dirty="0" smtClean="0"/>
          </a:p>
          <a:p>
            <a:r>
              <a:rPr lang="en-US" dirty="0" smtClean="0"/>
              <a:t>If the legend were true, and if the priests were able to move disks at a rate of one per second, using the smallest number of moves it would take them 264 − 1 seconds or roughly 585 billion years to finish,[3] which is about 42 times the current age of the Universe.</a:t>
            </a:r>
          </a:p>
          <a:p>
            <a:endParaRPr lang="en-US" dirty="0" smtClean="0"/>
          </a:p>
          <a:p>
            <a:r>
              <a:rPr lang="en-US" dirty="0" smtClean="0"/>
              <a:t>There are many variations on this legend. For instance, in some </a:t>
            </a:r>
            <a:r>
              <a:rPr lang="en-US" dirty="0" err="1" smtClean="0"/>
              <a:t>tellings</a:t>
            </a:r>
            <a:r>
              <a:rPr lang="en-US" dirty="0" smtClean="0"/>
              <a:t> the temple is a monastery, and the priests are monks. The temple or monastery may be said to be in different parts of the world — including Hanoi, Vietnam, — and may be associated with any religion. In some versions other elements are introduced, such as the fact that the tower was created at the beginning of the world, or that the priests or monks may make only one move per day.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Édouard</a:t>
            </a:r>
            <a:r>
              <a:rPr lang="en-US" sz="1200" b="0" i="0" kern="1200" dirty="0" smtClean="0">
                <a:solidFill>
                  <a:schemeClr val="tx1"/>
                </a:solidFill>
                <a:effectLst/>
                <a:latin typeface="+mn-lt"/>
                <a:ea typeface="+mn-ea"/>
                <a:cs typeface="+mn-cs"/>
              </a:rPr>
              <a:t> Lucas devised methods for testing the </a:t>
            </a:r>
            <a:r>
              <a:rPr lang="en-US" sz="1200" b="0" i="0" u="none" strike="noStrike" kern="1200" dirty="0" smtClean="0">
                <a:solidFill>
                  <a:schemeClr val="tx1"/>
                </a:solidFill>
                <a:effectLst/>
                <a:latin typeface="+mn-lt"/>
                <a:ea typeface="+mn-ea"/>
                <a:cs typeface="+mn-cs"/>
                <a:hlinkClick r:id="rId3" tooltip="Prime number"/>
              </a:rPr>
              <a:t>primality</a:t>
            </a:r>
            <a:r>
              <a:rPr lang="en-US" sz="1200" b="0" i="0" kern="1200" dirty="0" smtClean="0">
                <a:solidFill>
                  <a:schemeClr val="tx1"/>
                </a:solidFill>
                <a:effectLst/>
                <a:latin typeface="+mn-lt"/>
                <a:ea typeface="+mn-ea"/>
                <a:cs typeface="+mn-cs"/>
              </a:rPr>
              <a:t> of numbers. In 1857, at age 15, Lucas began testing the primality of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by hand, using </a:t>
            </a:r>
            <a:r>
              <a:rPr lang="en-US" sz="1200" b="0" i="0" u="none" strike="noStrike" kern="1200" dirty="0" smtClean="0">
                <a:solidFill>
                  <a:schemeClr val="tx1"/>
                </a:solidFill>
                <a:effectLst/>
                <a:latin typeface="+mn-lt"/>
                <a:ea typeface="+mn-ea"/>
                <a:cs typeface="+mn-cs"/>
                <a:hlinkClick r:id="rId4" tooltip="Lucas sequence"/>
              </a:rPr>
              <a:t>Lucas sequences</a:t>
            </a:r>
            <a:r>
              <a:rPr lang="en-US" sz="1200" b="0" i="0" kern="1200" dirty="0" smtClean="0">
                <a:solidFill>
                  <a:schemeClr val="tx1"/>
                </a:solidFill>
                <a:effectLst/>
                <a:latin typeface="+mn-lt"/>
                <a:ea typeface="+mn-ea"/>
                <a:cs typeface="+mn-cs"/>
              </a:rPr>
              <a:t>. In 1876, after 19 years of testing,</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he finally proved that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was prime; this would remain the largest known </a:t>
            </a:r>
            <a:r>
              <a:rPr lang="en-US" sz="1200" b="0" i="0" u="none" strike="noStrike" kern="1200" dirty="0" smtClean="0">
                <a:solidFill>
                  <a:schemeClr val="tx1"/>
                </a:solidFill>
                <a:effectLst/>
                <a:latin typeface="+mn-lt"/>
                <a:ea typeface="+mn-ea"/>
                <a:cs typeface="+mn-cs"/>
                <a:hlinkClick r:id="rId6" tooltip="Mersenne prime"/>
              </a:rPr>
              <a:t>Mersenne prime</a:t>
            </a:r>
            <a:r>
              <a:rPr lang="en-US" sz="1200" b="0" i="0" kern="1200" dirty="0" smtClean="0">
                <a:solidFill>
                  <a:schemeClr val="tx1"/>
                </a:solidFill>
                <a:effectLst/>
                <a:latin typeface="+mn-lt"/>
                <a:ea typeface="+mn-ea"/>
                <a:cs typeface="+mn-cs"/>
              </a:rPr>
              <a:t> for three-quarters of a century.</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29</a:t>
            </a:fld>
            <a:endParaRPr lang="en-US"/>
          </a:p>
        </p:txBody>
      </p:sp>
    </p:spTree>
    <p:extLst>
      <p:ext uri="{BB962C8B-B14F-4D97-AF65-F5344CB8AC3E}">
        <p14:creationId xmlns:p14="http://schemas.microsoft.com/office/powerpoint/2010/main" val="572792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puzzle was invented by the French mathematician </a:t>
            </a:r>
            <a:r>
              <a:rPr lang="en-US" dirty="0" err="1" smtClean="0"/>
              <a:t>Édouard</a:t>
            </a:r>
            <a:r>
              <a:rPr lang="en-US" dirty="0" smtClean="0"/>
              <a:t> Lucas in 1883. There is a story about an Indian temple in Kashi </a:t>
            </a:r>
            <a:r>
              <a:rPr lang="en-US" dirty="0" err="1" smtClean="0"/>
              <a:t>Vishwanath</a:t>
            </a:r>
            <a:r>
              <a:rPr lang="en-US" dirty="0" smtClean="0"/>
              <a:t> which contains a large room with three time-worn posts in it, surrounded by 64 golden disks. Brahmin priests, acting out the command of an ancient prophecy, have been moving these disks in accordance with the immutable rules of Brahma since that time. The puzzle is therefore also known as the Tower of Brahma puzzle. According to the legend, when the last move of the puzzle is completed, the world will end.[2]</a:t>
            </a:r>
          </a:p>
          <a:p>
            <a:endParaRPr lang="en-US" dirty="0" smtClean="0"/>
          </a:p>
          <a:p>
            <a:r>
              <a:rPr lang="en-US" dirty="0" smtClean="0"/>
              <a:t>If the legend were true, and if the priests were able to move disks at a rate of one per second, using the smallest number of moves it would take them 264 − 1 seconds or roughly 585 billion years to finish,[3] which is about 42 times the current age of the Universe.</a:t>
            </a:r>
          </a:p>
          <a:p>
            <a:endParaRPr lang="en-US" dirty="0" smtClean="0"/>
          </a:p>
          <a:p>
            <a:r>
              <a:rPr lang="en-US" dirty="0" smtClean="0"/>
              <a:t>There are many variations on this legend. For instance, in some </a:t>
            </a:r>
            <a:r>
              <a:rPr lang="en-US" dirty="0" err="1" smtClean="0"/>
              <a:t>tellings</a:t>
            </a:r>
            <a:r>
              <a:rPr lang="en-US" dirty="0" smtClean="0"/>
              <a:t> the temple is a monastery, and the priests are monks. The temple or monastery may be said to be in different parts of the world — including Hanoi, Vietnam, — and may be associated with any religion. In some versions other elements are introduced, such as the fact that the tower was created at the beginning of the world, or that the priests or monks may make only one move per day.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Édouard</a:t>
            </a:r>
            <a:r>
              <a:rPr lang="en-US" sz="1200" b="0" i="0" kern="1200" dirty="0" smtClean="0">
                <a:solidFill>
                  <a:schemeClr val="tx1"/>
                </a:solidFill>
                <a:effectLst/>
                <a:latin typeface="+mn-lt"/>
                <a:ea typeface="+mn-ea"/>
                <a:cs typeface="+mn-cs"/>
              </a:rPr>
              <a:t> Lucas devised methods for testing the </a:t>
            </a:r>
            <a:r>
              <a:rPr lang="en-US" sz="1200" b="0" i="0" u="none" strike="noStrike" kern="1200" dirty="0" smtClean="0">
                <a:solidFill>
                  <a:schemeClr val="tx1"/>
                </a:solidFill>
                <a:effectLst/>
                <a:latin typeface="+mn-lt"/>
                <a:ea typeface="+mn-ea"/>
                <a:cs typeface="+mn-cs"/>
                <a:hlinkClick r:id="rId3" tooltip="Prime number"/>
              </a:rPr>
              <a:t>primality</a:t>
            </a:r>
            <a:r>
              <a:rPr lang="en-US" sz="1200" b="0" i="0" kern="1200" dirty="0" smtClean="0">
                <a:solidFill>
                  <a:schemeClr val="tx1"/>
                </a:solidFill>
                <a:effectLst/>
                <a:latin typeface="+mn-lt"/>
                <a:ea typeface="+mn-ea"/>
                <a:cs typeface="+mn-cs"/>
              </a:rPr>
              <a:t> of numbers. In 1857, at age 15, Lucas began testing the primality of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by hand, using </a:t>
            </a:r>
            <a:r>
              <a:rPr lang="en-US" sz="1200" b="0" i="0" u="none" strike="noStrike" kern="1200" dirty="0" smtClean="0">
                <a:solidFill>
                  <a:schemeClr val="tx1"/>
                </a:solidFill>
                <a:effectLst/>
                <a:latin typeface="+mn-lt"/>
                <a:ea typeface="+mn-ea"/>
                <a:cs typeface="+mn-cs"/>
                <a:hlinkClick r:id="rId4" tooltip="Lucas sequence"/>
              </a:rPr>
              <a:t>Lucas sequences</a:t>
            </a:r>
            <a:r>
              <a:rPr lang="en-US" sz="1200" b="0" i="0" kern="1200" dirty="0" smtClean="0">
                <a:solidFill>
                  <a:schemeClr val="tx1"/>
                </a:solidFill>
                <a:effectLst/>
                <a:latin typeface="+mn-lt"/>
                <a:ea typeface="+mn-ea"/>
                <a:cs typeface="+mn-cs"/>
              </a:rPr>
              <a:t>. In 1876, after 19 years of testing,</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he finally proved that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was prime; this would remain the largest known </a:t>
            </a:r>
            <a:r>
              <a:rPr lang="en-US" sz="1200" b="0" i="0" u="none" strike="noStrike" kern="1200" dirty="0" smtClean="0">
                <a:solidFill>
                  <a:schemeClr val="tx1"/>
                </a:solidFill>
                <a:effectLst/>
                <a:latin typeface="+mn-lt"/>
                <a:ea typeface="+mn-ea"/>
                <a:cs typeface="+mn-cs"/>
                <a:hlinkClick r:id="rId6" tooltip="Mersenne prime"/>
              </a:rPr>
              <a:t>Mersenne prime</a:t>
            </a:r>
            <a:r>
              <a:rPr lang="en-US" sz="1200" b="0" i="0" kern="1200" dirty="0" smtClean="0">
                <a:solidFill>
                  <a:schemeClr val="tx1"/>
                </a:solidFill>
                <a:effectLst/>
                <a:latin typeface="+mn-lt"/>
                <a:ea typeface="+mn-ea"/>
                <a:cs typeface="+mn-cs"/>
              </a:rPr>
              <a:t> for three-quarters of a century.</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30</a:t>
            </a:fld>
            <a:endParaRPr lang="en-US"/>
          </a:p>
        </p:txBody>
      </p:sp>
    </p:spTree>
    <p:extLst>
      <p:ext uri="{BB962C8B-B14F-4D97-AF65-F5344CB8AC3E}">
        <p14:creationId xmlns:p14="http://schemas.microsoft.com/office/powerpoint/2010/main" val="45505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4</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2045551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puzzle was invented by the French mathematician </a:t>
            </a:r>
            <a:r>
              <a:rPr lang="en-US" dirty="0" err="1" smtClean="0"/>
              <a:t>Édouard</a:t>
            </a:r>
            <a:r>
              <a:rPr lang="en-US" dirty="0" smtClean="0"/>
              <a:t> Lucas in 1883. There is a story about an Indian temple in Kashi </a:t>
            </a:r>
            <a:r>
              <a:rPr lang="en-US" dirty="0" err="1" smtClean="0"/>
              <a:t>Vishwanath</a:t>
            </a:r>
            <a:r>
              <a:rPr lang="en-US" dirty="0" smtClean="0"/>
              <a:t> which contains a large room with three time-worn posts in it, surrounded by 64 golden disks. Brahmin priests, acting out the command of an ancient prophecy, have been moving these disks in accordance with the immutable rules of Brahma since that time. The puzzle is therefore also known as the Tower of Brahma puzzle. According to the legend, when the last move of the puzzle is completed, the world will end.[2]</a:t>
            </a:r>
          </a:p>
          <a:p>
            <a:endParaRPr lang="en-US" dirty="0" smtClean="0"/>
          </a:p>
          <a:p>
            <a:r>
              <a:rPr lang="en-US" dirty="0" smtClean="0"/>
              <a:t>If the legend were true, and if the priests were able to move disks at a rate of one per second, using the smallest number of moves it would take them 264 − 1 seconds or roughly 585 billion years to finish,[3] which is about 42 times the current age of the Universe.</a:t>
            </a:r>
          </a:p>
          <a:p>
            <a:endParaRPr lang="en-US" dirty="0" smtClean="0"/>
          </a:p>
          <a:p>
            <a:r>
              <a:rPr lang="en-US" dirty="0" smtClean="0"/>
              <a:t>There are many variations on this legend. For instance, in some </a:t>
            </a:r>
            <a:r>
              <a:rPr lang="en-US" dirty="0" err="1" smtClean="0"/>
              <a:t>tellings</a:t>
            </a:r>
            <a:r>
              <a:rPr lang="en-US" dirty="0" smtClean="0"/>
              <a:t> the temple is a monastery, and the priests are monks. The temple or monastery may be said to be in different parts of the world — including Hanoi, Vietnam, — and may be associated with any religion. In some versions other elements are introduced, such as the fact that the tower was created at the beginning of the world, or that the priests or monks may make only one move per day.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Édouard</a:t>
            </a:r>
            <a:r>
              <a:rPr lang="en-US" sz="1200" b="0" i="0" kern="1200" dirty="0" smtClean="0">
                <a:solidFill>
                  <a:schemeClr val="tx1"/>
                </a:solidFill>
                <a:effectLst/>
                <a:latin typeface="+mn-lt"/>
                <a:ea typeface="+mn-ea"/>
                <a:cs typeface="+mn-cs"/>
              </a:rPr>
              <a:t> Lucas devised methods for testing the </a:t>
            </a:r>
            <a:r>
              <a:rPr lang="en-US" sz="1200" b="0" i="0" u="none" strike="noStrike" kern="1200" dirty="0" smtClean="0">
                <a:solidFill>
                  <a:schemeClr val="tx1"/>
                </a:solidFill>
                <a:effectLst/>
                <a:latin typeface="+mn-lt"/>
                <a:ea typeface="+mn-ea"/>
                <a:cs typeface="+mn-cs"/>
                <a:hlinkClick r:id="rId3" tooltip="Prime number"/>
              </a:rPr>
              <a:t>primality</a:t>
            </a:r>
            <a:r>
              <a:rPr lang="en-US" sz="1200" b="0" i="0" kern="1200" dirty="0" smtClean="0">
                <a:solidFill>
                  <a:schemeClr val="tx1"/>
                </a:solidFill>
                <a:effectLst/>
                <a:latin typeface="+mn-lt"/>
                <a:ea typeface="+mn-ea"/>
                <a:cs typeface="+mn-cs"/>
              </a:rPr>
              <a:t> of numbers. In 1857, at age 15, Lucas began testing the primality of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by hand, using </a:t>
            </a:r>
            <a:r>
              <a:rPr lang="en-US" sz="1200" b="0" i="0" u="none" strike="noStrike" kern="1200" dirty="0" smtClean="0">
                <a:solidFill>
                  <a:schemeClr val="tx1"/>
                </a:solidFill>
                <a:effectLst/>
                <a:latin typeface="+mn-lt"/>
                <a:ea typeface="+mn-ea"/>
                <a:cs typeface="+mn-cs"/>
                <a:hlinkClick r:id="rId4" tooltip="Lucas sequence"/>
              </a:rPr>
              <a:t>Lucas sequences</a:t>
            </a:r>
            <a:r>
              <a:rPr lang="en-US" sz="1200" b="0" i="0" kern="1200" dirty="0" smtClean="0">
                <a:solidFill>
                  <a:schemeClr val="tx1"/>
                </a:solidFill>
                <a:effectLst/>
                <a:latin typeface="+mn-lt"/>
                <a:ea typeface="+mn-ea"/>
                <a:cs typeface="+mn-cs"/>
              </a:rPr>
              <a:t>. In 1876, after 19 years of testing,</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he finally proved that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was prime; this would remain the largest known </a:t>
            </a:r>
            <a:r>
              <a:rPr lang="en-US" sz="1200" b="0" i="0" u="none" strike="noStrike" kern="1200" dirty="0" smtClean="0">
                <a:solidFill>
                  <a:schemeClr val="tx1"/>
                </a:solidFill>
                <a:effectLst/>
                <a:latin typeface="+mn-lt"/>
                <a:ea typeface="+mn-ea"/>
                <a:cs typeface="+mn-cs"/>
                <a:hlinkClick r:id="rId6" tooltip="Mersenne prime"/>
              </a:rPr>
              <a:t>Mersenne prime</a:t>
            </a:r>
            <a:r>
              <a:rPr lang="en-US" sz="1200" b="0" i="0" kern="1200" dirty="0" smtClean="0">
                <a:solidFill>
                  <a:schemeClr val="tx1"/>
                </a:solidFill>
                <a:effectLst/>
                <a:latin typeface="+mn-lt"/>
                <a:ea typeface="+mn-ea"/>
                <a:cs typeface="+mn-cs"/>
              </a:rPr>
              <a:t> for three-quarters of a century.</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31</a:t>
            </a:fld>
            <a:endParaRPr lang="en-US"/>
          </a:p>
        </p:txBody>
      </p:sp>
    </p:spTree>
    <p:extLst>
      <p:ext uri="{BB962C8B-B14F-4D97-AF65-F5344CB8AC3E}">
        <p14:creationId xmlns:p14="http://schemas.microsoft.com/office/powerpoint/2010/main" val="1604888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puzzle was invented by the French mathematician </a:t>
            </a:r>
            <a:r>
              <a:rPr lang="en-US" dirty="0" err="1" smtClean="0"/>
              <a:t>Édouard</a:t>
            </a:r>
            <a:r>
              <a:rPr lang="en-US" dirty="0" smtClean="0"/>
              <a:t> Lucas in 1883. There is a story about an Indian temple in Kashi </a:t>
            </a:r>
            <a:r>
              <a:rPr lang="en-US" dirty="0" err="1" smtClean="0"/>
              <a:t>Vishwanath</a:t>
            </a:r>
            <a:r>
              <a:rPr lang="en-US" dirty="0" smtClean="0"/>
              <a:t> which contains a large room with three time-worn posts in it, surrounded by 64 golden disks. Brahmin priests, acting out the command of an ancient prophecy, have been moving these disks in accordance with the immutable rules of Brahma since that time. The puzzle is therefore also known as the Tower of Brahma puzzle. According to the legend, when the last move of the puzzle is completed, the world will end.[2]</a:t>
            </a:r>
          </a:p>
          <a:p>
            <a:endParaRPr lang="en-US" dirty="0" smtClean="0"/>
          </a:p>
          <a:p>
            <a:r>
              <a:rPr lang="en-US" dirty="0" smtClean="0"/>
              <a:t>If the legend were true, and if the priests were able to move disks at a rate of one per second, using the smallest number of moves it would take them 264 − 1 seconds or roughly 585 billion years to finish,[3] which is about 42 times the current age of the Universe.</a:t>
            </a:r>
          </a:p>
          <a:p>
            <a:endParaRPr lang="en-US" dirty="0" smtClean="0"/>
          </a:p>
          <a:p>
            <a:r>
              <a:rPr lang="en-US" dirty="0" smtClean="0"/>
              <a:t>There are many variations on this legend. For instance, in some </a:t>
            </a:r>
            <a:r>
              <a:rPr lang="en-US" dirty="0" err="1" smtClean="0"/>
              <a:t>tellings</a:t>
            </a:r>
            <a:r>
              <a:rPr lang="en-US" dirty="0" smtClean="0"/>
              <a:t> the temple is a monastery, and the priests are monks. The temple or monastery may be said to be in different parts of the world — including Hanoi, Vietnam, — and may be associated with any religion. In some versions other elements are introduced, such as the fact that the tower was created at the beginning of the world, or that the priests or monks may make only one move per day.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Édouard</a:t>
            </a:r>
            <a:r>
              <a:rPr lang="en-US" sz="1200" b="0" i="0" kern="1200" dirty="0" smtClean="0">
                <a:solidFill>
                  <a:schemeClr val="tx1"/>
                </a:solidFill>
                <a:effectLst/>
                <a:latin typeface="+mn-lt"/>
                <a:ea typeface="+mn-ea"/>
                <a:cs typeface="+mn-cs"/>
              </a:rPr>
              <a:t> Lucas devised methods for testing the </a:t>
            </a:r>
            <a:r>
              <a:rPr lang="en-US" sz="1200" b="0" i="0" u="none" strike="noStrike" kern="1200" dirty="0" smtClean="0">
                <a:solidFill>
                  <a:schemeClr val="tx1"/>
                </a:solidFill>
                <a:effectLst/>
                <a:latin typeface="+mn-lt"/>
                <a:ea typeface="+mn-ea"/>
                <a:cs typeface="+mn-cs"/>
                <a:hlinkClick r:id="rId3" tooltip="Prime number"/>
              </a:rPr>
              <a:t>primality</a:t>
            </a:r>
            <a:r>
              <a:rPr lang="en-US" sz="1200" b="0" i="0" kern="1200" dirty="0" smtClean="0">
                <a:solidFill>
                  <a:schemeClr val="tx1"/>
                </a:solidFill>
                <a:effectLst/>
                <a:latin typeface="+mn-lt"/>
                <a:ea typeface="+mn-ea"/>
                <a:cs typeface="+mn-cs"/>
              </a:rPr>
              <a:t> of numbers. In 1857, at age 15, Lucas began testing the primality of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by hand, using </a:t>
            </a:r>
            <a:r>
              <a:rPr lang="en-US" sz="1200" b="0" i="0" u="none" strike="noStrike" kern="1200" dirty="0" smtClean="0">
                <a:solidFill>
                  <a:schemeClr val="tx1"/>
                </a:solidFill>
                <a:effectLst/>
                <a:latin typeface="+mn-lt"/>
                <a:ea typeface="+mn-ea"/>
                <a:cs typeface="+mn-cs"/>
                <a:hlinkClick r:id="rId4" tooltip="Lucas sequence"/>
              </a:rPr>
              <a:t>Lucas sequences</a:t>
            </a:r>
            <a:r>
              <a:rPr lang="en-US" sz="1200" b="0" i="0" kern="1200" dirty="0" smtClean="0">
                <a:solidFill>
                  <a:schemeClr val="tx1"/>
                </a:solidFill>
                <a:effectLst/>
                <a:latin typeface="+mn-lt"/>
                <a:ea typeface="+mn-ea"/>
                <a:cs typeface="+mn-cs"/>
              </a:rPr>
              <a:t>. In 1876, after 19 years of testing,</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he finally proved that 2</a:t>
            </a:r>
            <a:r>
              <a:rPr lang="en-US" sz="1200" b="0" i="0" kern="1200" baseline="30000" dirty="0" smtClean="0">
                <a:solidFill>
                  <a:schemeClr val="tx1"/>
                </a:solidFill>
                <a:effectLst/>
                <a:latin typeface="+mn-lt"/>
                <a:ea typeface="+mn-ea"/>
                <a:cs typeface="+mn-cs"/>
              </a:rPr>
              <a:t>127</a:t>
            </a:r>
            <a:r>
              <a:rPr lang="en-US" sz="1200" b="0" i="0" kern="1200" dirty="0" smtClean="0">
                <a:solidFill>
                  <a:schemeClr val="tx1"/>
                </a:solidFill>
                <a:effectLst/>
                <a:latin typeface="+mn-lt"/>
                <a:ea typeface="+mn-ea"/>
                <a:cs typeface="+mn-cs"/>
              </a:rPr>
              <a:t> − 1 was prime; this would remain the largest known </a:t>
            </a:r>
            <a:r>
              <a:rPr lang="en-US" sz="1200" b="0" i="0" u="none" strike="noStrike" kern="1200" dirty="0" smtClean="0">
                <a:solidFill>
                  <a:schemeClr val="tx1"/>
                </a:solidFill>
                <a:effectLst/>
                <a:latin typeface="+mn-lt"/>
                <a:ea typeface="+mn-ea"/>
                <a:cs typeface="+mn-cs"/>
                <a:hlinkClick r:id="rId6" tooltip="Mersenne prime"/>
              </a:rPr>
              <a:t>Mersenne prime</a:t>
            </a:r>
            <a:r>
              <a:rPr lang="en-US" sz="1200" b="0" i="0" kern="1200" dirty="0" smtClean="0">
                <a:solidFill>
                  <a:schemeClr val="tx1"/>
                </a:solidFill>
                <a:effectLst/>
                <a:latin typeface="+mn-lt"/>
                <a:ea typeface="+mn-ea"/>
                <a:cs typeface="+mn-cs"/>
              </a:rPr>
              <a:t> for three-quarters of a century.</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CS182 Section 1</a:t>
            </a:r>
            <a:endParaRPr lang="en-US"/>
          </a:p>
        </p:txBody>
      </p:sp>
      <p:sp>
        <p:nvSpPr>
          <p:cNvPr id="5" name="Slide Number Placeholder 4"/>
          <p:cNvSpPr>
            <a:spLocks noGrp="1"/>
          </p:cNvSpPr>
          <p:nvPr>
            <p:ph type="sldNum" sz="quarter" idx="11"/>
          </p:nvPr>
        </p:nvSpPr>
        <p:spPr/>
        <p:txBody>
          <a:bodyPr/>
          <a:lstStyle/>
          <a:p>
            <a:fld id="{858786C2-6117-5C46-B234-03FD1E87E203}" type="slidenum">
              <a:rPr lang="en-US" smtClean="0"/>
              <a:t>32</a:t>
            </a:fld>
            <a:endParaRPr lang="en-US"/>
          </a:p>
        </p:txBody>
      </p:sp>
    </p:spTree>
    <p:extLst>
      <p:ext uri="{BB962C8B-B14F-4D97-AF65-F5344CB8AC3E}">
        <p14:creationId xmlns:p14="http://schemas.microsoft.com/office/powerpoint/2010/main" val="2013083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5</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132753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6</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990455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7</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783944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8</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1997630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9</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476225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786C2-6117-5C46-B234-03FD1E87E203}" type="slidenum">
              <a:rPr lang="en-US" smtClean="0"/>
              <a:t>10</a:t>
            </a:fld>
            <a:endParaRPr lang="en-US"/>
          </a:p>
        </p:txBody>
      </p:sp>
      <p:sp>
        <p:nvSpPr>
          <p:cNvPr id="5" name="Header Placeholder 4"/>
          <p:cNvSpPr>
            <a:spLocks noGrp="1"/>
          </p:cNvSpPr>
          <p:nvPr>
            <p:ph type="hdr" sz="quarter" idx="11"/>
          </p:nvPr>
        </p:nvSpPr>
        <p:spPr/>
        <p:txBody>
          <a:bodyPr/>
          <a:lstStyle/>
          <a:p>
            <a:r>
              <a:rPr lang="en-US" smtClean="0"/>
              <a:t>CS182 Section 1</a:t>
            </a:r>
            <a:endParaRPr lang="en-US"/>
          </a:p>
        </p:txBody>
      </p:sp>
    </p:spTree>
    <p:extLst>
      <p:ext uri="{BB962C8B-B14F-4D97-AF65-F5344CB8AC3E}">
        <p14:creationId xmlns:p14="http://schemas.microsoft.com/office/powerpoint/2010/main" val="128491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84817C-E2D6-4B4E-AD23-C01A1D43DA47}" type="datetime1">
              <a:rPr lang="en-US" smtClean="0"/>
              <a:t>9/18/18</a:t>
            </a:fld>
            <a:endParaRPr lang="en-US"/>
          </a:p>
        </p:txBody>
      </p:sp>
      <p:sp>
        <p:nvSpPr>
          <p:cNvPr id="5" name="Footer Placeholder 4"/>
          <p:cNvSpPr>
            <a:spLocks noGrp="1"/>
          </p:cNvSpPr>
          <p:nvPr>
            <p:ph type="ftr" sz="quarter" idx="11"/>
          </p:nvPr>
        </p:nvSpPr>
        <p:spPr/>
        <p:txBody>
          <a:bodyPr/>
          <a:lstStyle/>
          <a:p>
            <a:r>
              <a:rPr lang="en-US" smtClean="0"/>
              <a:t>CS182: Math Review</a:t>
            </a:r>
            <a:endParaRPr lang="en-US"/>
          </a:p>
        </p:txBody>
      </p:sp>
      <p:sp>
        <p:nvSpPr>
          <p:cNvPr id="6" name="Slide Number Placeholder 5"/>
          <p:cNvSpPr>
            <a:spLocks noGrp="1"/>
          </p:cNvSpPr>
          <p:nvPr>
            <p:ph type="sldNum" sz="quarter" idx="12"/>
          </p:nvPr>
        </p:nvSpPr>
        <p:spPr/>
        <p:txBody>
          <a:bodyPr/>
          <a:lstStyle/>
          <a:p>
            <a:fld id="{84CD050F-DFDA-A345-8418-565A8192443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1AF7D5-C463-1643-8704-2082D6C8EFCC}" type="datetime1">
              <a:rPr lang="en-US" smtClean="0"/>
              <a:t>9/18/18</a:t>
            </a:fld>
            <a:endParaRPr lang="en-US"/>
          </a:p>
        </p:txBody>
      </p:sp>
      <p:sp>
        <p:nvSpPr>
          <p:cNvPr id="5" name="Footer Placeholder 4"/>
          <p:cNvSpPr>
            <a:spLocks noGrp="1"/>
          </p:cNvSpPr>
          <p:nvPr>
            <p:ph type="ftr" sz="quarter" idx="11"/>
          </p:nvPr>
        </p:nvSpPr>
        <p:spPr/>
        <p:txBody>
          <a:bodyPr/>
          <a:lstStyle/>
          <a:p>
            <a:r>
              <a:rPr lang="en-US" smtClean="0"/>
              <a:t>CS182: Math Review</a:t>
            </a:r>
            <a:endParaRPr lang="en-US"/>
          </a:p>
        </p:txBody>
      </p:sp>
      <p:sp>
        <p:nvSpPr>
          <p:cNvPr id="6" name="Slide Number Placeholder 5"/>
          <p:cNvSpPr>
            <a:spLocks noGrp="1"/>
          </p:cNvSpPr>
          <p:nvPr>
            <p:ph type="sldNum" sz="quarter" idx="12"/>
          </p:nvPr>
        </p:nvSpPr>
        <p:spPr/>
        <p:txBody>
          <a:bodyPr/>
          <a:lstStyle/>
          <a:p>
            <a:fld id="{84CD050F-DFDA-A345-8418-565A819244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0D108A-6492-A346-A338-F61CD8FE5D6D}" type="datetime1">
              <a:rPr lang="en-US" smtClean="0"/>
              <a:t>9/18/18</a:t>
            </a:fld>
            <a:endParaRPr lang="en-US"/>
          </a:p>
        </p:txBody>
      </p:sp>
      <p:sp>
        <p:nvSpPr>
          <p:cNvPr id="5" name="Footer Placeholder 4"/>
          <p:cNvSpPr>
            <a:spLocks noGrp="1"/>
          </p:cNvSpPr>
          <p:nvPr>
            <p:ph type="ftr" sz="quarter" idx="11"/>
          </p:nvPr>
        </p:nvSpPr>
        <p:spPr/>
        <p:txBody>
          <a:bodyPr/>
          <a:lstStyle/>
          <a:p>
            <a:r>
              <a:rPr lang="en-US" smtClean="0"/>
              <a:t>CS182: Math Review</a:t>
            </a:r>
            <a:endParaRPr lang="en-US"/>
          </a:p>
        </p:txBody>
      </p:sp>
      <p:sp>
        <p:nvSpPr>
          <p:cNvPr id="6" name="Slide Number Placeholder 5"/>
          <p:cNvSpPr>
            <a:spLocks noGrp="1"/>
          </p:cNvSpPr>
          <p:nvPr>
            <p:ph type="sldNum" sz="quarter" idx="12"/>
          </p:nvPr>
        </p:nvSpPr>
        <p:spPr/>
        <p:txBody>
          <a:bodyPr/>
          <a:lstStyle/>
          <a:p>
            <a:fld id="{84CD050F-DFDA-A345-8418-565A819244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2B9B56-E291-E545-9936-36728784CB09}" type="datetime1">
              <a:rPr lang="en-US" smtClean="0"/>
              <a:t>9/18/18</a:t>
            </a:fld>
            <a:endParaRPr lang="en-US"/>
          </a:p>
        </p:txBody>
      </p:sp>
      <p:sp>
        <p:nvSpPr>
          <p:cNvPr id="5" name="Footer Placeholder 4"/>
          <p:cNvSpPr>
            <a:spLocks noGrp="1"/>
          </p:cNvSpPr>
          <p:nvPr>
            <p:ph type="ftr" sz="quarter" idx="11"/>
          </p:nvPr>
        </p:nvSpPr>
        <p:spPr/>
        <p:txBody>
          <a:bodyPr/>
          <a:lstStyle/>
          <a:p>
            <a:r>
              <a:rPr lang="en-US" smtClean="0"/>
              <a:t>CS182: Math Review</a:t>
            </a:r>
            <a:endParaRPr lang="en-US"/>
          </a:p>
        </p:txBody>
      </p:sp>
      <p:sp>
        <p:nvSpPr>
          <p:cNvPr id="6" name="Slide Number Placeholder 5"/>
          <p:cNvSpPr>
            <a:spLocks noGrp="1"/>
          </p:cNvSpPr>
          <p:nvPr>
            <p:ph type="sldNum" sz="quarter" idx="12"/>
          </p:nvPr>
        </p:nvSpPr>
        <p:spPr/>
        <p:txBody>
          <a:bodyPr/>
          <a:lstStyle/>
          <a:p>
            <a:fld id="{84CD050F-DFDA-A345-8418-565A819244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79531B-B59B-7642-97BB-F27188D8DEEE}" type="datetime1">
              <a:rPr lang="en-US" smtClean="0"/>
              <a:t>9/18/18</a:t>
            </a:fld>
            <a:endParaRPr lang="en-US"/>
          </a:p>
        </p:txBody>
      </p:sp>
      <p:sp>
        <p:nvSpPr>
          <p:cNvPr id="5" name="Footer Placeholder 4"/>
          <p:cNvSpPr>
            <a:spLocks noGrp="1"/>
          </p:cNvSpPr>
          <p:nvPr>
            <p:ph type="ftr" sz="quarter" idx="11"/>
          </p:nvPr>
        </p:nvSpPr>
        <p:spPr/>
        <p:txBody>
          <a:bodyPr/>
          <a:lstStyle/>
          <a:p>
            <a:r>
              <a:rPr lang="en-US" smtClean="0"/>
              <a:t>CS182: Math Review</a:t>
            </a:r>
            <a:endParaRPr lang="en-US"/>
          </a:p>
        </p:txBody>
      </p:sp>
      <p:sp>
        <p:nvSpPr>
          <p:cNvPr id="6" name="Slide Number Placeholder 5"/>
          <p:cNvSpPr>
            <a:spLocks noGrp="1"/>
          </p:cNvSpPr>
          <p:nvPr>
            <p:ph type="sldNum" sz="quarter" idx="12"/>
          </p:nvPr>
        </p:nvSpPr>
        <p:spPr/>
        <p:txBody>
          <a:bodyPr/>
          <a:lstStyle/>
          <a:p>
            <a:fld id="{84CD050F-DFDA-A345-8418-565A8192443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F48413-492C-0A4C-AA83-8D49EA1ABD62}" type="datetime1">
              <a:rPr lang="en-US" smtClean="0"/>
              <a:t>9/18/18</a:t>
            </a:fld>
            <a:endParaRPr lang="en-US"/>
          </a:p>
        </p:txBody>
      </p:sp>
      <p:sp>
        <p:nvSpPr>
          <p:cNvPr id="6" name="Footer Placeholder 5"/>
          <p:cNvSpPr>
            <a:spLocks noGrp="1"/>
          </p:cNvSpPr>
          <p:nvPr>
            <p:ph type="ftr" sz="quarter" idx="11"/>
          </p:nvPr>
        </p:nvSpPr>
        <p:spPr/>
        <p:txBody>
          <a:bodyPr/>
          <a:lstStyle/>
          <a:p>
            <a:r>
              <a:rPr lang="en-US" smtClean="0"/>
              <a:t>CS182: Math Review</a:t>
            </a:r>
            <a:endParaRPr lang="en-US"/>
          </a:p>
        </p:txBody>
      </p:sp>
      <p:sp>
        <p:nvSpPr>
          <p:cNvPr id="7" name="Slide Number Placeholder 6"/>
          <p:cNvSpPr>
            <a:spLocks noGrp="1"/>
          </p:cNvSpPr>
          <p:nvPr>
            <p:ph type="sldNum" sz="quarter" idx="12"/>
          </p:nvPr>
        </p:nvSpPr>
        <p:spPr/>
        <p:txBody>
          <a:bodyPr/>
          <a:lstStyle/>
          <a:p>
            <a:fld id="{84CD050F-DFDA-A345-8418-565A819244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C3E50D-5C4E-3148-B304-91F9C49F303D}" type="datetime1">
              <a:rPr lang="en-US" smtClean="0"/>
              <a:t>9/18/18</a:t>
            </a:fld>
            <a:endParaRPr lang="en-US"/>
          </a:p>
        </p:txBody>
      </p:sp>
      <p:sp>
        <p:nvSpPr>
          <p:cNvPr id="8" name="Footer Placeholder 7"/>
          <p:cNvSpPr>
            <a:spLocks noGrp="1"/>
          </p:cNvSpPr>
          <p:nvPr>
            <p:ph type="ftr" sz="quarter" idx="11"/>
          </p:nvPr>
        </p:nvSpPr>
        <p:spPr/>
        <p:txBody>
          <a:bodyPr/>
          <a:lstStyle/>
          <a:p>
            <a:r>
              <a:rPr lang="en-US" smtClean="0"/>
              <a:t>CS182: Math Review</a:t>
            </a:r>
            <a:endParaRPr lang="en-US"/>
          </a:p>
        </p:txBody>
      </p:sp>
      <p:sp>
        <p:nvSpPr>
          <p:cNvPr id="9" name="Slide Number Placeholder 8"/>
          <p:cNvSpPr>
            <a:spLocks noGrp="1"/>
          </p:cNvSpPr>
          <p:nvPr>
            <p:ph type="sldNum" sz="quarter" idx="12"/>
          </p:nvPr>
        </p:nvSpPr>
        <p:spPr/>
        <p:txBody>
          <a:bodyPr/>
          <a:lstStyle/>
          <a:p>
            <a:fld id="{84CD050F-DFDA-A345-8418-565A819244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1065D9-A6C0-4648-A449-911243AC801E}" type="datetime1">
              <a:rPr lang="en-US" smtClean="0"/>
              <a:t>9/18/18</a:t>
            </a:fld>
            <a:endParaRPr lang="en-US"/>
          </a:p>
        </p:txBody>
      </p:sp>
      <p:sp>
        <p:nvSpPr>
          <p:cNvPr id="4" name="Footer Placeholder 3"/>
          <p:cNvSpPr>
            <a:spLocks noGrp="1"/>
          </p:cNvSpPr>
          <p:nvPr>
            <p:ph type="ftr" sz="quarter" idx="11"/>
          </p:nvPr>
        </p:nvSpPr>
        <p:spPr/>
        <p:txBody>
          <a:bodyPr/>
          <a:lstStyle/>
          <a:p>
            <a:r>
              <a:rPr lang="en-US" smtClean="0"/>
              <a:t>CS182: Math Review</a:t>
            </a:r>
            <a:endParaRPr lang="en-US"/>
          </a:p>
        </p:txBody>
      </p:sp>
      <p:sp>
        <p:nvSpPr>
          <p:cNvPr id="5" name="Slide Number Placeholder 4"/>
          <p:cNvSpPr>
            <a:spLocks noGrp="1"/>
          </p:cNvSpPr>
          <p:nvPr>
            <p:ph type="sldNum" sz="quarter" idx="12"/>
          </p:nvPr>
        </p:nvSpPr>
        <p:spPr/>
        <p:txBody>
          <a:bodyPr/>
          <a:lstStyle/>
          <a:p>
            <a:fld id="{84CD050F-DFDA-A345-8418-565A819244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F1209C-2A18-1F40-9616-F3E71E21B55B}" type="datetime1">
              <a:rPr lang="en-US" smtClean="0"/>
              <a:t>9/18/18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CS182: Math Review</a:t>
            </a:r>
            <a:endParaRPr lang="en-US"/>
          </a:p>
        </p:txBody>
      </p:sp>
      <p:sp>
        <p:nvSpPr>
          <p:cNvPr id="9" name="Slide Number Placeholder 8"/>
          <p:cNvSpPr>
            <a:spLocks noGrp="1"/>
          </p:cNvSpPr>
          <p:nvPr>
            <p:ph type="sldNum" sz="quarter" idx="12"/>
          </p:nvPr>
        </p:nvSpPr>
        <p:spPr/>
        <p:txBody>
          <a:bodyPr/>
          <a:lstStyle/>
          <a:p>
            <a:fld id="{84CD050F-DFDA-A345-8418-565A819244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6AAA1D-8A60-0449-B386-BCDE9117A6FC}" type="datetime1">
              <a:rPr lang="en-US" smtClean="0"/>
              <a:t>9/18/18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CS182: Math Review</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4CD050F-DFDA-A345-8418-565A819244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6C3F2-2410-0042-8F2E-44B4F86324DA}" type="datetime1">
              <a:rPr lang="en-US" smtClean="0"/>
              <a:t>9/18/18</a:t>
            </a:fld>
            <a:endParaRPr lang="en-US"/>
          </a:p>
        </p:txBody>
      </p:sp>
      <p:sp>
        <p:nvSpPr>
          <p:cNvPr id="6" name="Footer Placeholder 5"/>
          <p:cNvSpPr>
            <a:spLocks noGrp="1"/>
          </p:cNvSpPr>
          <p:nvPr>
            <p:ph type="ftr" sz="quarter" idx="11"/>
          </p:nvPr>
        </p:nvSpPr>
        <p:spPr/>
        <p:txBody>
          <a:bodyPr/>
          <a:lstStyle/>
          <a:p>
            <a:r>
              <a:rPr lang="en-US" smtClean="0"/>
              <a:t>CS182: Math Review</a:t>
            </a:r>
            <a:endParaRPr lang="en-US"/>
          </a:p>
        </p:txBody>
      </p:sp>
      <p:sp>
        <p:nvSpPr>
          <p:cNvPr id="7" name="Slide Number Placeholder 6"/>
          <p:cNvSpPr>
            <a:spLocks noGrp="1"/>
          </p:cNvSpPr>
          <p:nvPr>
            <p:ph type="sldNum" sz="quarter" idx="12"/>
          </p:nvPr>
        </p:nvSpPr>
        <p:spPr/>
        <p:txBody>
          <a:bodyPr/>
          <a:lstStyle/>
          <a:p>
            <a:fld id="{84CD050F-DFDA-A345-8418-565A819244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24F503-0DD0-7A4D-A691-1B09FFA8F51B}" type="datetime1">
              <a:rPr lang="en-US" smtClean="0"/>
              <a:t>9/18/18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CS182: Math Review</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4CD050F-DFDA-A345-8418-565A8192443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84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tiff"/><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tiff"/></Relationships>
</file>

<file path=ppt/slides/_rels/slide16.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jpe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tiff"/><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 182: Section 2</a:t>
            </a:r>
            <a:endParaRPr lang="en-US" dirty="0"/>
          </a:p>
        </p:txBody>
      </p:sp>
      <p:sp>
        <p:nvSpPr>
          <p:cNvPr id="3" name="Subtitle 2"/>
          <p:cNvSpPr>
            <a:spLocks noGrp="1"/>
          </p:cNvSpPr>
          <p:nvPr>
            <p:ph type="subTitle" idx="1"/>
          </p:nvPr>
        </p:nvSpPr>
        <p:spPr/>
        <p:txBody>
          <a:bodyPr/>
          <a:lstStyle/>
          <a:p>
            <a:r>
              <a:rPr lang="en-US" dirty="0" smtClean="0"/>
              <a:t>SEARCH</a:t>
            </a:r>
          </a:p>
        </p:txBody>
      </p:sp>
    </p:spTree>
    <p:extLst>
      <p:ext uri="{BB962C8B-B14F-4D97-AF65-F5344CB8AC3E}">
        <p14:creationId xmlns:p14="http://schemas.microsoft.com/office/powerpoint/2010/main" val="4613201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10</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p:sp>
        <p:nvSpPr>
          <p:cNvPr id="59" name="Oval 58"/>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flipH="1">
            <a:off x="4465041" y="1247652"/>
            <a:ext cx="1513751" cy="12475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4465041" y="2624508"/>
            <a:ext cx="1903930" cy="9554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4400383" y="2651290"/>
            <a:ext cx="472969" cy="22765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4929599" y="3644598"/>
            <a:ext cx="1466154" cy="13204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840696" y="5083929"/>
            <a:ext cx="967998" cy="97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4938010" y="5083929"/>
            <a:ext cx="1093332" cy="701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460411" y="3671380"/>
            <a:ext cx="80930" cy="6552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7007520" y="4171858"/>
            <a:ext cx="454526" cy="906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7360096" y="4353966"/>
            <a:ext cx="193390" cy="11582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6916080" y="4263298"/>
            <a:ext cx="379358" cy="12756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6187440" y="5603645"/>
            <a:ext cx="1081216" cy="2459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964792" y="4482696"/>
            <a:ext cx="1511891" cy="53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867478" y="5849588"/>
            <a:ext cx="2137082" cy="2755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6525069" y="3644598"/>
            <a:ext cx="326353" cy="4626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6" idx="3"/>
          </p:cNvCxnSpPr>
          <p:nvPr/>
        </p:nvCxnSpPr>
        <p:spPr>
          <a:xfrm flipH="1">
            <a:off x="6605999" y="4236516"/>
            <a:ext cx="245423" cy="1168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1626" y="1017596"/>
            <a:ext cx="3099719" cy="646331"/>
          </a:xfrm>
          <a:prstGeom prst="rect">
            <a:avLst/>
          </a:prstGeom>
          <a:noFill/>
        </p:spPr>
        <p:txBody>
          <a:bodyPr wrap="square" rtlCol="0">
            <a:spAutoFit/>
          </a:bodyPr>
          <a:lstStyle/>
          <a:p>
            <a:r>
              <a:rPr lang="en-US" dirty="0" smtClean="0"/>
              <a:t>(just for fun</a:t>
            </a:r>
            <a:r>
              <a:rPr lang="mr-IN" dirty="0"/>
              <a:t> –</a:t>
            </a:r>
            <a:r>
              <a:rPr lang="en-US" dirty="0"/>
              <a:t> any </a:t>
            </a:r>
            <a:r>
              <a:rPr lang="en-US" dirty="0" smtClean="0"/>
              <a:t>guesses of what these states represent?)</a:t>
            </a:r>
            <a:endParaRPr lang="en-US" dirty="0"/>
          </a:p>
        </p:txBody>
      </p:sp>
    </p:spTree>
    <p:extLst>
      <p:ext uri="{BB962C8B-B14F-4D97-AF65-F5344CB8AC3E}">
        <p14:creationId xmlns:p14="http://schemas.microsoft.com/office/powerpoint/2010/main" val="1207660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11</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p:sp>
        <p:nvSpPr>
          <p:cNvPr id="59" name="Oval 58"/>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flipH="1">
            <a:off x="4465041" y="1247652"/>
            <a:ext cx="1513751" cy="12475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4465041" y="2624508"/>
            <a:ext cx="1903930" cy="9554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4400383" y="2651290"/>
            <a:ext cx="472969" cy="22765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4929599" y="3644598"/>
            <a:ext cx="1466154" cy="13204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840696" y="5083929"/>
            <a:ext cx="967998" cy="97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4938010" y="5083929"/>
            <a:ext cx="1093332" cy="701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460411" y="3671380"/>
            <a:ext cx="80930" cy="6552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7007520" y="4171858"/>
            <a:ext cx="454526" cy="906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7360096" y="4353966"/>
            <a:ext cx="193390" cy="11582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6916080" y="4263298"/>
            <a:ext cx="379358" cy="12756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6187440" y="5603645"/>
            <a:ext cx="1081216" cy="2459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964792" y="4482696"/>
            <a:ext cx="1511891" cy="53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867478" y="5849588"/>
            <a:ext cx="2137082" cy="2755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6525069" y="3644598"/>
            <a:ext cx="326353" cy="4626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6" idx="3"/>
          </p:cNvCxnSpPr>
          <p:nvPr/>
        </p:nvCxnSpPr>
        <p:spPr>
          <a:xfrm flipH="1">
            <a:off x="6605999" y="4236516"/>
            <a:ext cx="245423" cy="1168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876561" y="1996235"/>
            <a:ext cx="1047644" cy="461665"/>
          </a:xfrm>
          <a:prstGeom prst="rect">
            <a:avLst/>
          </a:prstGeom>
          <a:noFill/>
        </p:spPr>
        <p:txBody>
          <a:bodyPr wrap="square" rtlCol="0">
            <a:spAutoFit/>
          </a:bodyPr>
          <a:lstStyle/>
          <a:p>
            <a:pPr algn="ctr"/>
            <a:r>
              <a:rPr lang="en-US" sz="1200" b="1" dirty="0"/>
              <a:t>M</a:t>
            </a:r>
            <a:r>
              <a:rPr lang="en-US" sz="1200" b="1" dirty="0" smtClean="0"/>
              <a:t>useum of Science</a:t>
            </a:r>
            <a:endParaRPr lang="en-US" sz="1200" b="1" dirty="0"/>
          </a:p>
        </p:txBody>
      </p:sp>
      <p:sp>
        <p:nvSpPr>
          <p:cNvPr id="101" name="TextBox 100"/>
          <p:cNvSpPr txBox="1"/>
          <p:nvPr/>
        </p:nvSpPr>
        <p:spPr>
          <a:xfrm>
            <a:off x="5481585" y="5895222"/>
            <a:ext cx="1228830" cy="276999"/>
          </a:xfrm>
          <a:prstGeom prst="rect">
            <a:avLst/>
          </a:prstGeom>
          <a:noFill/>
        </p:spPr>
        <p:txBody>
          <a:bodyPr wrap="square" rtlCol="0">
            <a:spAutoFit/>
          </a:bodyPr>
          <a:lstStyle/>
          <a:p>
            <a:pPr algn="ctr"/>
            <a:r>
              <a:rPr lang="en-US" sz="1200" b="1" dirty="0" smtClean="0"/>
              <a:t>Chinatown Gate</a:t>
            </a:r>
            <a:endParaRPr lang="en-US" sz="1200" b="1" dirty="0"/>
          </a:p>
        </p:txBody>
      </p:sp>
      <p:sp>
        <p:nvSpPr>
          <p:cNvPr id="102" name="TextBox 101"/>
          <p:cNvSpPr txBox="1"/>
          <p:nvPr/>
        </p:nvSpPr>
        <p:spPr>
          <a:xfrm>
            <a:off x="6346563" y="3801754"/>
            <a:ext cx="1169328" cy="276999"/>
          </a:xfrm>
          <a:prstGeom prst="rect">
            <a:avLst/>
          </a:prstGeom>
          <a:noFill/>
        </p:spPr>
        <p:txBody>
          <a:bodyPr wrap="square" rtlCol="0">
            <a:spAutoFit/>
          </a:bodyPr>
          <a:lstStyle/>
          <a:p>
            <a:pPr algn="ctr"/>
            <a:r>
              <a:rPr lang="en-US" sz="1200" b="1" dirty="0" smtClean="0"/>
              <a:t>Faneuil Hall</a:t>
            </a:r>
            <a:endParaRPr lang="en-US" sz="1200" b="1" dirty="0"/>
          </a:p>
        </p:txBody>
      </p:sp>
      <p:sp>
        <p:nvSpPr>
          <p:cNvPr id="34" name="TextBox 33"/>
          <p:cNvSpPr txBox="1"/>
          <p:nvPr/>
        </p:nvSpPr>
        <p:spPr>
          <a:xfrm>
            <a:off x="391626" y="1017596"/>
            <a:ext cx="3099719" cy="646331"/>
          </a:xfrm>
          <a:prstGeom prst="rect">
            <a:avLst/>
          </a:prstGeom>
          <a:noFill/>
        </p:spPr>
        <p:txBody>
          <a:bodyPr wrap="square" rtlCol="0">
            <a:spAutoFit/>
          </a:bodyPr>
          <a:lstStyle/>
          <a:p>
            <a:r>
              <a:rPr lang="en-US" dirty="0" smtClean="0"/>
              <a:t>(just for fun</a:t>
            </a:r>
            <a:r>
              <a:rPr lang="mr-IN" dirty="0"/>
              <a:t> –</a:t>
            </a:r>
            <a:r>
              <a:rPr lang="en-US" dirty="0"/>
              <a:t> any </a:t>
            </a:r>
            <a:r>
              <a:rPr lang="en-US" dirty="0" smtClean="0"/>
              <a:t>guesses of what these states represent?)</a:t>
            </a:r>
            <a:endParaRPr lang="en-US" dirty="0"/>
          </a:p>
        </p:txBody>
      </p:sp>
    </p:spTree>
    <p:extLst>
      <p:ext uri="{BB962C8B-B14F-4D97-AF65-F5344CB8AC3E}">
        <p14:creationId xmlns:p14="http://schemas.microsoft.com/office/powerpoint/2010/main" val="958223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12</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p:sp>
        <p:nvSpPr>
          <p:cNvPr id="59" name="Oval 58"/>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flipH="1">
            <a:off x="4465041" y="1247652"/>
            <a:ext cx="1513751" cy="12475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4465041" y="2624508"/>
            <a:ext cx="1903930" cy="9554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4400383" y="2651290"/>
            <a:ext cx="472969" cy="22765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4929599" y="3644598"/>
            <a:ext cx="1466154" cy="13204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840696" y="5083929"/>
            <a:ext cx="967998" cy="97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4938010" y="5083929"/>
            <a:ext cx="1093332" cy="701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460411" y="3671380"/>
            <a:ext cx="80930" cy="6552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7007520" y="4171858"/>
            <a:ext cx="454526" cy="906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7360096" y="4353966"/>
            <a:ext cx="193390" cy="11582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6916080" y="4263298"/>
            <a:ext cx="379358" cy="12756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6187440" y="5603645"/>
            <a:ext cx="1081216" cy="2459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964792" y="4482696"/>
            <a:ext cx="1511891" cy="53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867478" y="5849588"/>
            <a:ext cx="2137082" cy="2755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6525069" y="3644598"/>
            <a:ext cx="326353" cy="4626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6" idx="3"/>
          </p:cNvCxnSpPr>
          <p:nvPr/>
        </p:nvCxnSpPr>
        <p:spPr>
          <a:xfrm flipH="1">
            <a:off x="6605999" y="4236516"/>
            <a:ext cx="245423" cy="1168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876561" y="1996235"/>
            <a:ext cx="1047644" cy="461665"/>
          </a:xfrm>
          <a:prstGeom prst="rect">
            <a:avLst/>
          </a:prstGeom>
          <a:noFill/>
        </p:spPr>
        <p:txBody>
          <a:bodyPr wrap="square" rtlCol="0">
            <a:spAutoFit/>
          </a:bodyPr>
          <a:lstStyle/>
          <a:p>
            <a:pPr algn="ctr"/>
            <a:r>
              <a:rPr lang="en-US" sz="1200" b="1" dirty="0"/>
              <a:t>M</a:t>
            </a:r>
            <a:r>
              <a:rPr lang="en-US" sz="1200" b="1" dirty="0" smtClean="0"/>
              <a:t>useum of Science</a:t>
            </a:r>
            <a:endParaRPr lang="en-US" sz="1200" b="1" dirty="0"/>
          </a:p>
        </p:txBody>
      </p:sp>
      <p:sp>
        <p:nvSpPr>
          <p:cNvPr id="101" name="TextBox 100"/>
          <p:cNvSpPr txBox="1"/>
          <p:nvPr/>
        </p:nvSpPr>
        <p:spPr>
          <a:xfrm>
            <a:off x="5481585" y="5895222"/>
            <a:ext cx="1228830" cy="276999"/>
          </a:xfrm>
          <a:prstGeom prst="rect">
            <a:avLst/>
          </a:prstGeom>
          <a:noFill/>
        </p:spPr>
        <p:txBody>
          <a:bodyPr wrap="square" rtlCol="0">
            <a:spAutoFit/>
          </a:bodyPr>
          <a:lstStyle/>
          <a:p>
            <a:pPr algn="ctr"/>
            <a:r>
              <a:rPr lang="en-US" sz="1200" b="1" dirty="0" smtClean="0"/>
              <a:t>Chinatown Gate</a:t>
            </a:r>
            <a:endParaRPr lang="en-US" sz="1200" b="1" dirty="0"/>
          </a:p>
        </p:txBody>
      </p:sp>
      <p:sp>
        <p:nvSpPr>
          <p:cNvPr id="102" name="TextBox 101"/>
          <p:cNvSpPr txBox="1"/>
          <p:nvPr/>
        </p:nvSpPr>
        <p:spPr>
          <a:xfrm>
            <a:off x="6346563" y="3801754"/>
            <a:ext cx="1169328" cy="276999"/>
          </a:xfrm>
          <a:prstGeom prst="rect">
            <a:avLst/>
          </a:prstGeom>
          <a:noFill/>
        </p:spPr>
        <p:txBody>
          <a:bodyPr wrap="square" rtlCol="0">
            <a:spAutoFit/>
          </a:bodyPr>
          <a:lstStyle/>
          <a:p>
            <a:pPr algn="ctr"/>
            <a:r>
              <a:rPr lang="en-US" sz="1200" b="1" dirty="0" smtClean="0"/>
              <a:t>Faneuil Hall</a:t>
            </a:r>
            <a:endParaRPr lang="en-US" sz="1200" b="1" dirty="0"/>
          </a:p>
        </p:txBody>
      </p:sp>
      <p:sp>
        <p:nvSpPr>
          <p:cNvPr id="34" name="TextBox 33"/>
          <p:cNvSpPr txBox="1"/>
          <p:nvPr/>
        </p:nvSpPr>
        <p:spPr>
          <a:xfrm>
            <a:off x="5565703" y="3242550"/>
            <a:ext cx="1047644" cy="646331"/>
          </a:xfrm>
          <a:prstGeom prst="rect">
            <a:avLst/>
          </a:prstGeom>
          <a:noFill/>
        </p:spPr>
        <p:txBody>
          <a:bodyPr wrap="square" rtlCol="0">
            <a:spAutoFit/>
          </a:bodyPr>
          <a:lstStyle/>
          <a:p>
            <a:pPr algn="ctr"/>
            <a:r>
              <a:rPr lang="en-US" sz="1200" b="1" dirty="0" smtClean="0"/>
              <a:t>Boston Farmer’s Market</a:t>
            </a:r>
            <a:endParaRPr lang="en-US" sz="1200" b="1" dirty="0"/>
          </a:p>
        </p:txBody>
      </p:sp>
      <p:sp>
        <p:nvSpPr>
          <p:cNvPr id="35" name="TextBox 34"/>
          <p:cNvSpPr txBox="1"/>
          <p:nvPr/>
        </p:nvSpPr>
        <p:spPr>
          <a:xfrm>
            <a:off x="7655363" y="4095765"/>
            <a:ext cx="1047644" cy="461665"/>
          </a:xfrm>
          <a:prstGeom prst="rect">
            <a:avLst/>
          </a:prstGeom>
          <a:noFill/>
        </p:spPr>
        <p:txBody>
          <a:bodyPr wrap="square" rtlCol="0">
            <a:spAutoFit/>
          </a:bodyPr>
          <a:lstStyle/>
          <a:p>
            <a:pPr algn="ctr"/>
            <a:r>
              <a:rPr lang="en-US" sz="1200" b="1" smtClean="0"/>
              <a:t>New England Aquarium</a:t>
            </a:r>
            <a:endParaRPr lang="en-US" sz="1200" b="1" dirty="0"/>
          </a:p>
        </p:txBody>
      </p:sp>
      <p:sp>
        <p:nvSpPr>
          <p:cNvPr id="36" name="TextBox 35"/>
          <p:cNvSpPr txBox="1"/>
          <p:nvPr/>
        </p:nvSpPr>
        <p:spPr>
          <a:xfrm>
            <a:off x="5565703" y="4278645"/>
            <a:ext cx="1169328" cy="461665"/>
          </a:xfrm>
          <a:prstGeom prst="rect">
            <a:avLst/>
          </a:prstGeom>
          <a:noFill/>
        </p:spPr>
        <p:txBody>
          <a:bodyPr wrap="square" rtlCol="0">
            <a:spAutoFit/>
          </a:bodyPr>
          <a:lstStyle/>
          <a:p>
            <a:pPr algn="ctr"/>
            <a:r>
              <a:rPr lang="en-US" sz="1200" b="1" dirty="0" smtClean="0"/>
              <a:t>Boston Massacre Site</a:t>
            </a:r>
            <a:endParaRPr lang="en-US" sz="1200" b="1" dirty="0"/>
          </a:p>
        </p:txBody>
      </p:sp>
      <p:sp>
        <p:nvSpPr>
          <p:cNvPr id="37" name="TextBox 36"/>
          <p:cNvSpPr txBox="1"/>
          <p:nvPr/>
        </p:nvSpPr>
        <p:spPr>
          <a:xfrm>
            <a:off x="6850276" y="5663497"/>
            <a:ext cx="1047644" cy="461665"/>
          </a:xfrm>
          <a:prstGeom prst="rect">
            <a:avLst/>
          </a:prstGeom>
          <a:noFill/>
        </p:spPr>
        <p:txBody>
          <a:bodyPr wrap="square" rtlCol="0">
            <a:spAutoFit/>
          </a:bodyPr>
          <a:lstStyle/>
          <a:p>
            <a:pPr algn="ctr"/>
            <a:r>
              <a:rPr lang="en-US" sz="1200" b="1" dirty="0" smtClean="0"/>
              <a:t>Tea Party Museum</a:t>
            </a:r>
            <a:endParaRPr lang="en-US" sz="1200" b="1" dirty="0"/>
          </a:p>
        </p:txBody>
      </p:sp>
      <p:sp>
        <p:nvSpPr>
          <p:cNvPr id="38" name="TextBox 37"/>
          <p:cNvSpPr txBox="1"/>
          <p:nvPr/>
        </p:nvSpPr>
        <p:spPr>
          <a:xfrm>
            <a:off x="4252755" y="5062133"/>
            <a:ext cx="1228830" cy="461665"/>
          </a:xfrm>
          <a:prstGeom prst="rect">
            <a:avLst/>
          </a:prstGeom>
          <a:noFill/>
        </p:spPr>
        <p:txBody>
          <a:bodyPr wrap="square" rtlCol="0">
            <a:spAutoFit/>
          </a:bodyPr>
          <a:lstStyle/>
          <a:p>
            <a:pPr algn="ctr"/>
            <a:r>
              <a:rPr lang="en-US" sz="1200" b="1" dirty="0" smtClean="0"/>
              <a:t>Ducklings Statues</a:t>
            </a:r>
            <a:endParaRPr lang="en-US" sz="1200" b="1" dirty="0"/>
          </a:p>
        </p:txBody>
      </p:sp>
      <p:sp>
        <p:nvSpPr>
          <p:cNvPr id="39" name="TextBox 38"/>
          <p:cNvSpPr txBox="1"/>
          <p:nvPr/>
        </p:nvSpPr>
        <p:spPr>
          <a:xfrm>
            <a:off x="3562475" y="5765447"/>
            <a:ext cx="1228830" cy="461665"/>
          </a:xfrm>
          <a:prstGeom prst="rect">
            <a:avLst/>
          </a:prstGeom>
          <a:noFill/>
        </p:spPr>
        <p:txBody>
          <a:bodyPr wrap="square" rtlCol="0">
            <a:spAutoFit/>
          </a:bodyPr>
          <a:lstStyle/>
          <a:p>
            <a:pPr algn="ctr"/>
            <a:r>
              <a:rPr lang="en-US" sz="1200" b="1" dirty="0" smtClean="0"/>
              <a:t>Boston Public Library</a:t>
            </a:r>
            <a:endParaRPr lang="en-US" sz="1200" b="1" dirty="0"/>
          </a:p>
        </p:txBody>
      </p:sp>
      <p:sp>
        <p:nvSpPr>
          <p:cNvPr id="41" name="TextBox 40"/>
          <p:cNvSpPr txBox="1"/>
          <p:nvPr/>
        </p:nvSpPr>
        <p:spPr>
          <a:xfrm>
            <a:off x="391626" y="1017596"/>
            <a:ext cx="3099719" cy="646331"/>
          </a:xfrm>
          <a:prstGeom prst="rect">
            <a:avLst/>
          </a:prstGeom>
          <a:noFill/>
        </p:spPr>
        <p:txBody>
          <a:bodyPr wrap="square" rtlCol="0">
            <a:spAutoFit/>
          </a:bodyPr>
          <a:lstStyle/>
          <a:p>
            <a:r>
              <a:rPr lang="en-US" dirty="0" smtClean="0"/>
              <a:t>(just for fun</a:t>
            </a:r>
            <a:r>
              <a:rPr lang="mr-IN" dirty="0"/>
              <a:t> –</a:t>
            </a:r>
            <a:r>
              <a:rPr lang="en-US" dirty="0"/>
              <a:t> any </a:t>
            </a:r>
            <a:r>
              <a:rPr lang="en-US" dirty="0" smtClean="0"/>
              <a:t>guesses of what these states represent?)</a:t>
            </a:r>
            <a:endParaRPr lang="en-US" dirty="0"/>
          </a:p>
        </p:txBody>
      </p:sp>
    </p:spTree>
    <p:extLst>
      <p:ext uri="{BB962C8B-B14F-4D97-AF65-F5344CB8AC3E}">
        <p14:creationId xmlns:p14="http://schemas.microsoft.com/office/powerpoint/2010/main" val="1446297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3">
            <a:alphaModFix amt="78000"/>
            <a:extLst>
              <a:ext uri="{28A0092B-C50C-407E-A947-70E740481C1C}">
                <a14:useLocalDpi xmlns:a14="http://schemas.microsoft.com/office/drawing/2010/main" val="0"/>
              </a:ext>
            </a:extLst>
          </a:blip>
          <a:stretch>
            <a:fillRect/>
          </a:stretch>
        </p:blipFill>
        <p:spPr>
          <a:xfrm>
            <a:off x="2466410" y="718358"/>
            <a:ext cx="7259180" cy="5498244"/>
          </a:xfrm>
          <a:prstGeom prst="rect">
            <a:avLst/>
          </a:prstGeom>
        </p:spPr>
      </p:pic>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13</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p:sp>
        <p:nvSpPr>
          <p:cNvPr id="59" name="Oval 58"/>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flipH="1">
            <a:off x="4465041" y="1247652"/>
            <a:ext cx="1513751" cy="12475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4465041" y="2624508"/>
            <a:ext cx="1903930" cy="9554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4400383" y="2651290"/>
            <a:ext cx="472969" cy="22765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4929599" y="3644598"/>
            <a:ext cx="1466154" cy="13204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840696" y="5083929"/>
            <a:ext cx="967998" cy="97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4938010" y="5083929"/>
            <a:ext cx="1093332" cy="701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460411" y="3671380"/>
            <a:ext cx="80930" cy="6552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7007520" y="4171858"/>
            <a:ext cx="454526" cy="906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7360096" y="4353966"/>
            <a:ext cx="193390" cy="11582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6916080" y="4263298"/>
            <a:ext cx="379358" cy="12756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6187440" y="5603645"/>
            <a:ext cx="1081216" cy="2459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964792" y="4482696"/>
            <a:ext cx="1511891" cy="53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867478" y="5849588"/>
            <a:ext cx="2137082" cy="2755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6525069" y="3644598"/>
            <a:ext cx="326353" cy="4626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6" idx="3"/>
          </p:cNvCxnSpPr>
          <p:nvPr/>
        </p:nvCxnSpPr>
        <p:spPr>
          <a:xfrm flipH="1">
            <a:off x="6605999" y="4236516"/>
            <a:ext cx="245423" cy="1168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876561" y="1996235"/>
            <a:ext cx="1047644" cy="461665"/>
          </a:xfrm>
          <a:prstGeom prst="rect">
            <a:avLst/>
          </a:prstGeom>
          <a:noFill/>
        </p:spPr>
        <p:txBody>
          <a:bodyPr wrap="square" rtlCol="0">
            <a:spAutoFit/>
          </a:bodyPr>
          <a:lstStyle/>
          <a:p>
            <a:pPr algn="ctr"/>
            <a:r>
              <a:rPr lang="en-US" sz="1200" b="1" dirty="0"/>
              <a:t>M</a:t>
            </a:r>
            <a:r>
              <a:rPr lang="en-US" sz="1200" b="1" dirty="0" smtClean="0"/>
              <a:t>useum of Science</a:t>
            </a:r>
            <a:endParaRPr lang="en-US" sz="1200" b="1" dirty="0"/>
          </a:p>
        </p:txBody>
      </p:sp>
      <p:sp>
        <p:nvSpPr>
          <p:cNvPr id="101" name="TextBox 100"/>
          <p:cNvSpPr txBox="1"/>
          <p:nvPr/>
        </p:nvSpPr>
        <p:spPr>
          <a:xfrm>
            <a:off x="5481585" y="5895222"/>
            <a:ext cx="1228830" cy="276999"/>
          </a:xfrm>
          <a:prstGeom prst="rect">
            <a:avLst/>
          </a:prstGeom>
          <a:noFill/>
        </p:spPr>
        <p:txBody>
          <a:bodyPr wrap="square" rtlCol="0">
            <a:spAutoFit/>
          </a:bodyPr>
          <a:lstStyle/>
          <a:p>
            <a:pPr algn="ctr"/>
            <a:r>
              <a:rPr lang="en-US" sz="1200" b="1" dirty="0" smtClean="0"/>
              <a:t>Chinatown Gate</a:t>
            </a:r>
            <a:endParaRPr lang="en-US" sz="1200" b="1" dirty="0"/>
          </a:p>
        </p:txBody>
      </p:sp>
      <p:sp>
        <p:nvSpPr>
          <p:cNvPr id="102" name="TextBox 101"/>
          <p:cNvSpPr txBox="1"/>
          <p:nvPr/>
        </p:nvSpPr>
        <p:spPr>
          <a:xfrm>
            <a:off x="6346563" y="3801754"/>
            <a:ext cx="1169328" cy="276999"/>
          </a:xfrm>
          <a:prstGeom prst="rect">
            <a:avLst/>
          </a:prstGeom>
          <a:noFill/>
        </p:spPr>
        <p:txBody>
          <a:bodyPr wrap="square" rtlCol="0">
            <a:spAutoFit/>
          </a:bodyPr>
          <a:lstStyle/>
          <a:p>
            <a:pPr algn="ctr"/>
            <a:r>
              <a:rPr lang="en-US" sz="1200" b="1" dirty="0" smtClean="0"/>
              <a:t>Faneuil Hall</a:t>
            </a:r>
            <a:endParaRPr lang="en-US" sz="1200" b="1" dirty="0"/>
          </a:p>
        </p:txBody>
      </p:sp>
      <p:sp>
        <p:nvSpPr>
          <p:cNvPr id="34" name="TextBox 33"/>
          <p:cNvSpPr txBox="1"/>
          <p:nvPr/>
        </p:nvSpPr>
        <p:spPr>
          <a:xfrm>
            <a:off x="5565703" y="3242550"/>
            <a:ext cx="1047644" cy="646331"/>
          </a:xfrm>
          <a:prstGeom prst="rect">
            <a:avLst/>
          </a:prstGeom>
          <a:noFill/>
        </p:spPr>
        <p:txBody>
          <a:bodyPr wrap="square" rtlCol="0">
            <a:spAutoFit/>
          </a:bodyPr>
          <a:lstStyle/>
          <a:p>
            <a:pPr algn="ctr"/>
            <a:r>
              <a:rPr lang="en-US" sz="1200" b="1" dirty="0" smtClean="0"/>
              <a:t>Boston Farmer’s Market</a:t>
            </a:r>
            <a:endParaRPr lang="en-US" sz="1200" b="1" dirty="0"/>
          </a:p>
        </p:txBody>
      </p:sp>
      <p:sp>
        <p:nvSpPr>
          <p:cNvPr id="35" name="TextBox 34"/>
          <p:cNvSpPr txBox="1"/>
          <p:nvPr/>
        </p:nvSpPr>
        <p:spPr>
          <a:xfrm>
            <a:off x="7655363" y="4095765"/>
            <a:ext cx="1047644" cy="461665"/>
          </a:xfrm>
          <a:prstGeom prst="rect">
            <a:avLst/>
          </a:prstGeom>
          <a:noFill/>
        </p:spPr>
        <p:txBody>
          <a:bodyPr wrap="square" rtlCol="0">
            <a:spAutoFit/>
          </a:bodyPr>
          <a:lstStyle/>
          <a:p>
            <a:pPr algn="ctr"/>
            <a:r>
              <a:rPr lang="en-US" sz="1200" b="1" smtClean="0"/>
              <a:t>New England Aquarium</a:t>
            </a:r>
            <a:endParaRPr lang="en-US" sz="1200" b="1" dirty="0"/>
          </a:p>
        </p:txBody>
      </p:sp>
      <p:sp>
        <p:nvSpPr>
          <p:cNvPr id="36" name="TextBox 35"/>
          <p:cNvSpPr txBox="1"/>
          <p:nvPr/>
        </p:nvSpPr>
        <p:spPr>
          <a:xfrm>
            <a:off x="5565703" y="4278645"/>
            <a:ext cx="1169328" cy="461665"/>
          </a:xfrm>
          <a:prstGeom prst="rect">
            <a:avLst/>
          </a:prstGeom>
          <a:noFill/>
        </p:spPr>
        <p:txBody>
          <a:bodyPr wrap="square" rtlCol="0">
            <a:spAutoFit/>
          </a:bodyPr>
          <a:lstStyle/>
          <a:p>
            <a:pPr algn="ctr"/>
            <a:r>
              <a:rPr lang="en-US" sz="1200" b="1" dirty="0" smtClean="0"/>
              <a:t>Boston Massacre Site</a:t>
            </a:r>
            <a:endParaRPr lang="en-US" sz="1200" b="1" dirty="0"/>
          </a:p>
        </p:txBody>
      </p:sp>
      <p:sp>
        <p:nvSpPr>
          <p:cNvPr id="37" name="TextBox 36"/>
          <p:cNvSpPr txBox="1"/>
          <p:nvPr/>
        </p:nvSpPr>
        <p:spPr>
          <a:xfrm>
            <a:off x="6850276" y="5663497"/>
            <a:ext cx="1047644" cy="461665"/>
          </a:xfrm>
          <a:prstGeom prst="rect">
            <a:avLst/>
          </a:prstGeom>
          <a:noFill/>
        </p:spPr>
        <p:txBody>
          <a:bodyPr wrap="square" rtlCol="0">
            <a:spAutoFit/>
          </a:bodyPr>
          <a:lstStyle/>
          <a:p>
            <a:pPr algn="ctr"/>
            <a:r>
              <a:rPr lang="en-US" sz="1200" b="1" dirty="0" smtClean="0"/>
              <a:t>Tea Party Museum</a:t>
            </a:r>
            <a:endParaRPr lang="en-US" sz="1200" b="1" dirty="0"/>
          </a:p>
        </p:txBody>
      </p:sp>
      <p:sp>
        <p:nvSpPr>
          <p:cNvPr id="38" name="TextBox 37"/>
          <p:cNvSpPr txBox="1"/>
          <p:nvPr/>
        </p:nvSpPr>
        <p:spPr>
          <a:xfrm>
            <a:off x="4252755" y="5062133"/>
            <a:ext cx="1228830" cy="461665"/>
          </a:xfrm>
          <a:prstGeom prst="rect">
            <a:avLst/>
          </a:prstGeom>
          <a:noFill/>
        </p:spPr>
        <p:txBody>
          <a:bodyPr wrap="square" rtlCol="0">
            <a:spAutoFit/>
          </a:bodyPr>
          <a:lstStyle/>
          <a:p>
            <a:pPr algn="ctr"/>
            <a:r>
              <a:rPr lang="en-US" sz="1200" b="1" dirty="0" smtClean="0"/>
              <a:t>Ducklings Statues</a:t>
            </a:r>
            <a:endParaRPr lang="en-US" sz="1200" b="1" dirty="0"/>
          </a:p>
        </p:txBody>
      </p:sp>
      <p:sp>
        <p:nvSpPr>
          <p:cNvPr id="39" name="TextBox 38"/>
          <p:cNvSpPr txBox="1"/>
          <p:nvPr/>
        </p:nvSpPr>
        <p:spPr>
          <a:xfrm>
            <a:off x="3562475" y="5765447"/>
            <a:ext cx="1228830" cy="461665"/>
          </a:xfrm>
          <a:prstGeom prst="rect">
            <a:avLst/>
          </a:prstGeom>
          <a:noFill/>
        </p:spPr>
        <p:txBody>
          <a:bodyPr wrap="square" rtlCol="0">
            <a:spAutoFit/>
          </a:bodyPr>
          <a:lstStyle/>
          <a:p>
            <a:pPr algn="ctr"/>
            <a:r>
              <a:rPr lang="en-US" sz="1200" b="1" dirty="0" smtClean="0"/>
              <a:t>Boston Public Library</a:t>
            </a:r>
            <a:endParaRPr lang="en-US" sz="1200" b="1" dirty="0"/>
          </a:p>
        </p:txBody>
      </p:sp>
      <p:sp>
        <p:nvSpPr>
          <p:cNvPr id="40" name="TextBox 39"/>
          <p:cNvSpPr txBox="1"/>
          <p:nvPr/>
        </p:nvSpPr>
        <p:spPr>
          <a:xfrm>
            <a:off x="6017519" y="922258"/>
            <a:ext cx="1047644" cy="461665"/>
          </a:xfrm>
          <a:prstGeom prst="rect">
            <a:avLst/>
          </a:prstGeom>
          <a:noFill/>
        </p:spPr>
        <p:txBody>
          <a:bodyPr wrap="square" rtlCol="0">
            <a:spAutoFit/>
          </a:bodyPr>
          <a:lstStyle/>
          <a:p>
            <a:pPr algn="ctr"/>
            <a:r>
              <a:rPr lang="en-US" sz="1200" b="1" dirty="0" smtClean="0"/>
              <a:t>Bunker Hill Monument</a:t>
            </a:r>
            <a:endParaRPr lang="en-US" sz="1200" b="1" dirty="0"/>
          </a:p>
        </p:txBody>
      </p:sp>
      <p:sp>
        <p:nvSpPr>
          <p:cNvPr id="42" name="TextBox 41"/>
          <p:cNvSpPr txBox="1"/>
          <p:nvPr/>
        </p:nvSpPr>
        <p:spPr>
          <a:xfrm>
            <a:off x="391626" y="1017596"/>
            <a:ext cx="3099719" cy="646331"/>
          </a:xfrm>
          <a:prstGeom prst="rect">
            <a:avLst/>
          </a:prstGeom>
          <a:noFill/>
        </p:spPr>
        <p:txBody>
          <a:bodyPr wrap="square" rtlCol="0">
            <a:spAutoFit/>
          </a:bodyPr>
          <a:lstStyle/>
          <a:p>
            <a:r>
              <a:rPr lang="en-US" dirty="0" smtClean="0"/>
              <a:t>(just for fun</a:t>
            </a:r>
            <a:r>
              <a:rPr lang="mr-IN" dirty="0"/>
              <a:t> –</a:t>
            </a:r>
            <a:r>
              <a:rPr lang="en-US" dirty="0"/>
              <a:t> any </a:t>
            </a:r>
            <a:r>
              <a:rPr lang="en-US" dirty="0" smtClean="0"/>
              <a:t>guesses of what these states represent?)</a:t>
            </a:r>
            <a:endParaRPr lang="en-US" dirty="0"/>
          </a:p>
        </p:txBody>
      </p:sp>
    </p:spTree>
    <p:extLst>
      <p:ext uri="{BB962C8B-B14F-4D97-AF65-F5344CB8AC3E}">
        <p14:creationId xmlns:p14="http://schemas.microsoft.com/office/powerpoint/2010/main" val="1272264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p:cNvPicPr>
            <a:picLocks noChangeAspect="1"/>
          </p:cNvPicPr>
          <p:nvPr/>
        </p:nvPicPr>
        <p:blipFill>
          <a:blip r:embed="rId3">
            <a:alphaModFix amt="78000"/>
            <a:extLst>
              <a:ext uri="{28A0092B-C50C-407E-A947-70E740481C1C}">
                <a14:useLocalDpi xmlns:a14="http://schemas.microsoft.com/office/drawing/2010/main" val="0"/>
              </a:ext>
            </a:extLst>
          </a:blip>
          <a:stretch>
            <a:fillRect/>
          </a:stretch>
        </p:blipFill>
        <p:spPr>
          <a:xfrm>
            <a:off x="2466410" y="718358"/>
            <a:ext cx="7259180" cy="5498244"/>
          </a:xfrm>
          <a:prstGeom prst="rect">
            <a:avLst/>
          </a:prstGeom>
        </p:spPr>
      </p:pic>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14</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p:sp>
        <p:nvSpPr>
          <p:cNvPr id="59" name="Oval 58"/>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flipH="1">
            <a:off x="4465041" y="1247652"/>
            <a:ext cx="1513751" cy="12475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flipV="1">
            <a:off x="4465041" y="2624508"/>
            <a:ext cx="1903930" cy="9554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4400383" y="2651290"/>
            <a:ext cx="472969" cy="22765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4929599" y="3644598"/>
            <a:ext cx="1466154" cy="13204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840696" y="5083929"/>
            <a:ext cx="967998" cy="97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4938010" y="5083929"/>
            <a:ext cx="1093332" cy="701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460411" y="3671380"/>
            <a:ext cx="80930" cy="6552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7007520" y="4171858"/>
            <a:ext cx="454526" cy="906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7360096" y="4353966"/>
            <a:ext cx="193390" cy="11582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6916080" y="4263298"/>
            <a:ext cx="379358" cy="12756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6187440" y="5603645"/>
            <a:ext cx="1081216" cy="2459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964792" y="4482696"/>
            <a:ext cx="1511891" cy="53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3867478" y="5849588"/>
            <a:ext cx="2137082" cy="2755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6525069" y="3644598"/>
            <a:ext cx="326353" cy="4626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6" idx="3"/>
          </p:cNvCxnSpPr>
          <p:nvPr/>
        </p:nvCxnSpPr>
        <p:spPr>
          <a:xfrm flipH="1">
            <a:off x="6605999" y="4236516"/>
            <a:ext cx="245423" cy="1168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876561" y="1996235"/>
            <a:ext cx="1047644" cy="461665"/>
          </a:xfrm>
          <a:prstGeom prst="rect">
            <a:avLst/>
          </a:prstGeom>
          <a:noFill/>
        </p:spPr>
        <p:txBody>
          <a:bodyPr wrap="square" rtlCol="0">
            <a:spAutoFit/>
          </a:bodyPr>
          <a:lstStyle/>
          <a:p>
            <a:pPr algn="ctr"/>
            <a:r>
              <a:rPr lang="en-US" sz="1200" b="1" dirty="0"/>
              <a:t>M</a:t>
            </a:r>
            <a:r>
              <a:rPr lang="en-US" sz="1200" b="1" dirty="0" smtClean="0"/>
              <a:t>useum of Science</a:t>
            </a:r>
            <a:endParaRPr lang="en-US" sz="1200" b="1" dirty="0"/>
          </a:p>
        </p:txBody>
      </p:sp>
      <p:sp>
        <p:nvSpPr>
          <p:cNvPr id="101" name="TextBox 100"/>
          <p:cNvSpPr txBox="1"/>
          <p:nvPr/>
        </p:nvSpPr>
        <p:spPr>
          <a:xfrm>
            <a:off x="5481585" y="5895222"/>
            <a:ext cx="1228830" cy="276999"/>
          </a:xfrm>
          <a:prstGeom prst="rect">
            <a:avLst/>
          </a:prstGeom>
          <a:noFill/>
        </p:spPr>
        <p:txBody>
          <a:bodyPr wrap="square" rtlCol="0">
            <a:spAutoFit/>
          </a:bodyPr>
          <a:lstStyle/>
          <a:p>
            <a:pPr algn="ctr"/>
            <a:r>
              <a:rPr lang="en-US" sz="1200" b="1" dirty="0" smtClean="0"/>
              <a:t>Chinatown Gate</a:t>
            </a:r>
            <a:endParaRPr lang="en-US" sz="1200" b="1" dirty="0"/>
          </a:p>
        </p:txBody>
      </p:sp>
      <p:sp>
        <p:nvSpPr>
          <p:cNvPr id="102" name="TextBox 101"/>
          <p:cNvSpPr txBox="1"/>
          <p:nvPr/>
        </p:nvSpPr>
        <p:spPr>
          <a:xfrm>
            <a:off x="6346563" y="3801754"/>
            <a:ext cx="1169328" cy="276999"/>
          </a:xfrm>
          <a:prstGeom prst="rect">
            <a:avLst/>
          </a:prstGeom>
          <a:noFill/>
        </p:spPr>
        <p:txBody>
          <a:bodyPr wrap="square" rtlCol="0">
            <a:spAutoFit/>
          </a:bodyPr>
          <a:lstStyle/>
          <a:p>
            <a:pPr algn="ctr"/>
            <a:r>
              <a:rPr lang="en-US" sz="1200" b="1" dirty="0" smtClean="0"/>
              <a:t>Faneuil Hall</a:t>
            </a:r>
            <a:endParaRPr lang="en-US" sz="1200" b="1" dirty="0"/>
          </a:p>
        </p:txBody>
      </p:sp>
      <p:sp>
        <p:nvSpPr>
          <p:cNvPr id="34" name="TextBox 33"/>
          <p:cNvSpPr txBox="1"/>
          <p:nvPr/>
        </p:nvSpPr>
        <p:spPr>
          <a:xfrm>
            <a:off x="5565703" y="3242550"/>
            <a:ext cx="1047644" cy="646331"/>
          </a:xfrm>
          <a:prstGeom prst="rect">
            <a:avLst/>
          </a:prstGeom>
          <a:noFill/>
        </p:spPr>
        <p:txBody>
          <a:bodyPr wrap="square" rtlCol="0">
            <a:spAutoFit/>
          </a:bodyPr>
          <a:lstStyle/>
          <a:p>
            <a:pPr algn="ctr"/>
            <a:r>
              <a:rPr lang="en-US" sz="1200" b="1" dirty="0" smtClean="0"/>
              <a:t>Boston Farmer’s Market</a:t>
            </a:r>
            <a:endParaRPr lang="en-US" sz="1200" b="1" dirty="0"/>
          </a:p>
        </p:txBody>
      </p:sp>
      <p:sp>
        <p:nvSpPr>
          <p:cNvPr id="35" name="TextBox 34"/>
          <p:cNvSpPr txBox="1"/>
          <p:nvPr/>
        </p:nvSpPr>
        <p:spPr>
          <a:xfrm>
            <a:off x="7655363" y="4095765"/>
            <a:ext cx="1047644" cy="461665"/>
          </a:xfrm>
          <a:prstGeom prst="rect">
            <a:avLst/>
          </a:prstGeom>
          <a:noFill/>
        </p:spPr>
        <p:txBody>
          <a:bodyPr wrap="square" rtlCol="0">
            <a:spAutoFit/>
          </a:bodyPr>
          <a:lstStyle/>
          <a:p>
            <a:pPr algn="ctr"/>
            <a:r>
              <a:rPr lang="en-US" sz="1200" b="1" smtClean="0"/>
              <a:t>New England Aquarium</a:t>
            </a:r>
            <a:endParaRPr lang="en-US" sz="1200" b="1" dirty="0"/>
          </a:p>
        </p:txBody>
      </p:sp>
      <p:sp>
        <p:nvSpPr>
          <p:cNvPr id="36" name="TextBox 35"/>
          <p:cNvSpPr txBox="1"/>
          <p:nvPr/>
        </p:nvSpPr>
        <p:spPr>
          <a:xfrm>
            <a:off x="5565703" y="4278645"/>
            <a:ext cx="1169328" cy="461665"/>
          </a:xfrm>
          <a:prstGeom prst="rect">
            <a:avLst/>
          </a:prstGeom>
          <a:noFill/>
        </p:spPr>
        <p:txBody>
          <a:bodyPr wrap="square" rtlCol="0">
            <a:spAutoFit/>
          </a:bodyPr>
          <a:lstStyle/>
          <a:p>
            <a:pPr algn="ctr"/>
            <a:r>
              <a:rPr lang="en-US" sz="1200" b="1" dirty="0" smtClean="0"/>
              <a:t>Boston Massacre Site</a:t>
            </a:r>
            <a:endParaRPr lang="en-US" sz="1200" b="1" dirty="0"/>
          </a:p>
        </p:txBody>
      </p:sp>
      <p:sp>
        <p:nvSpPr>
          <p:cNvPr id="37" name="TextBox 36"/>
          <p:cNvSpPr txBox="1"/>
          <p:nvPr/>
        </p:nvSpPr>
        <p:spPr>
          <a:xfrm>
            <a:off x="6850276" y="5663497"/>
            <a:ext cx="1047644" cy="461665"/>
          </a:xfrm>
          <a:prstGeom prst="rect">
            <a:avLst/>
          </a:prstGeom>
          <a:noFill/>
        </p:spPr>
        <p:txBody>
          <a:bodyPr wrap="square" rtlCol="0">
            <a:spAutoFit/>
          </a:bodyPr>
          <a:lstStyle/>
          <a:p>
            <a:pPr algn="ctr"/>
            <a:r>
              <a:rPr lang="en-US" sz="1200" b="1" dirty="0" smtClean="0"/>
              <a:t>Tea Party Museum</a:t>
            </a:r>
            <a:endParaRPr lang="en-US" sz="1200" b="1" dirty="0"/>
          </a:p>
        </p:txBody>
      </p:sp>
      <p:sp>
        <p:nvSpPr>
          <p:cNvPr id="38" name="TextBox 37"/>
          <p:cNvSpPr txBox="1"/>
          <p:nvPr/>
        </p:nvSpPr>
        <p:spPr>
          <a:xfrm>
            <a:off x="4252755" y="5062133"/>
            <a:ext cx="1228830" cy="461665"/>
          </a:xfrm>
          <a:prstGeom prst="rect">
            <a:avLst/>
          </a:prstGeom>
          <a:noFill/>
        </p:spPr>
        <p:txBody>
          <a:bodyPr wrap="square" rtlCol="0">
            <a:spAutoFit/>
          </a:bodyPr>
          <a:lstStyle/>
          <a:p>
            <a:pPr algn="ctr"/>
            <a:r>
              <a:rPr lang="en-US" sz="1200" b="1" dirty="0" smtClean="0"/>
              <a:t>Ducklings Statues</a:t>
            </a:r>
            <a:endParaRPr lang="en-US" sz="1200" b="1" dirty="0"/>
          </a:p>
        </p:txBody>
      </p:sp>
      <p:sp>
        <p:nvSpPr>
          <p:cNvPr id="39" name="TextBox 38"/>
          <p:cNvSpPr txBox="1"/>
          <p:nvPr/>
        </p:nvSpPr>
        <p:spPr>
          <a:xfrm>
            <a:off x="3562475" y="5765447"/>
            <a:ext cx="1228830" cy="461665"/>
          </a:xfrm>
          <a:prstGeom prst="rect">
            <a:avLst/>
          </a:prstGeom>
          <a:noFill/>
        </p:spPr>
        <p:txBody>
          <a:bodyPr wrap="square" rtlCol="0">
            <a:spAutoFit/>
          </a:bodyPr>
          <a:lstStyle/>
          <a:p>
            <a:pPr algn="ctr"/>
            <a:r>
              <a:rPr lang="en-US" sz="1200" b="1" dirty="0" smtClean="0"/>
              <a:t>Boston Public Library</a:t>
            </a:r>
            <a:endParaRPr lang="en-US" sz="1200" b="1" dirty="0"/>
          </a:p>
        </p:txBody>
      </p:sp>
      <p:sp>
        <p:nvSpPr>
          <p:cNvPr id="40" name="TextBox 39"/>
          <p:cNvSpPr txBox="1"/>
          <p:nvPr/>
        </p:nvSpPr>
        <p:spPr>
          <a:xfrm>
            <a:off x="6017519" y="922258"/>
            <a:ext cx="1047644" cy="461665"/>
          </a:xfrm>
          <a:prstGeom prst="rect">
            <a:avLst/>
          </a:prstGeom>
          <a:noFill/>
        </p:spPr>
        <p:txBody>
          <a:bodyPr wrap="square" rtlCol="0">
            <a:spAutoFit/>
          </a:bodyPr>
          <a:lstStyle/>
          <a:p>
            <a:pPr algn="ctr"/>
            <a:r>
              <a:rPr lang="en-US" sz="1200" b="1" dirty="0" smtClean="0"/>
              <a:t>Bunker Hill Monument</a:t>
            </a:r>
            <a:endParaRPr lang="en-US" sz="1200" b="1" dirty="0"/>
          </a:p>
        </p:txBody>
      </p:sp>
      <p:pic>
        <p:nvPicPr>
          <p:cNvPr id="2" name="Picture 1"/>
          <p:cNvPicPr>
            <a:picLocks noChangeAspect="1"/>
          </p:cNvPicPr>
          <p:nvPr/>
        </p:nvPicPr>
        <p:blipFill>
          <a:blip r:embed="rId4"/>
          <a:stretch>
            <a:fillRect/>
          </a:stretch>
        </p:blipFill>
        <p:spPr>
          <a:xfrm>
            <a:off x="8987204" y="960267"/>
            <a:ext cx="3204796" cy="4101866"/>
          </a:xfrm>
          <a:prstGeom prst="rect">
            <a:avLst/>
          </a:prstGeom>
        </p:spPr>
      </p:pic>
      <p:cxnSp>
        <p:nvCxnSpPr>
          <p:cNvPr id="5" name="Straight Arrow Connector 4"/>
          <p:cNvCxnSpPr/>
          <p:nvPr/>
        </p:nvCxnSpPr>
        <p:spPr>
          <a:xfrm>
            <a:off x="7195105" y="1348876"/>
            <a:ext cx="1604417" cy="2743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790248" y="5088250"/>
            <a:ext cx="2336709" cy="738664"/>
          </a:xfrm>
          <a:prstGeom prst="rect">
            <a:avLst/>
          </a:prstGeom>
          <a:noFill/>
        </p:spPr>
        <p:txBody>
          <a:bodyPr wrap="square" rtlCol="0">
            <a:spAutoFit/>
          </a:bodyPr>
          <a:lstStyle/>
          <a:p>
            <a:pPr algn="ctr"/>
            <a:r>
              <a:rPr lang="en-US" sz="1400" dirty="0" smtClean="0"/>
              <a:t>Built between 1825 </a:t>
            </a:r>
            <a:r>
              <a:rPr lang="en-US" sz="1400" dirty="0"/>
              <a:t>and </a:t>
            </a:r>
            <a:r>
              <a:rPr lang="en-US" sz="1400" dirty="0" smtClean="0"/>
              <a:t>1843 </a:t>
            </a:r>
            <a:r>
              <a:rPr lang="mr-IN" sz="1400" dirty="0" smtClean="0"/>
              <a:t>–</a:t>
            </a:r>
            <a:r>
              <a:rPr lang="en-US" sz="1400" dirty="0" smtClean="0"/>
              <a:t> you can take the stairs to the top for a lookout!</a:t>
            </a:r>
            <a:endParaRPr lang="en-US" sz="1400" dirty="0"/>
          </a:p>
        </p:txBody>
      </p:sp>
      <p:sp>
        <p:nvSpPr>
          <p:cNvPr id="46" name="TextBox 45"/>
          <p:cNvSpPr txBox="1"/>
          <p:nvPr/>
        </p:nvSpPr>
        <p:spPr>
          <a:xfrm>
            <a:off x="391626" y="1017596"/>
            <a:ext cx="3099719" cy="646331"/>
          </a:xfrm>
          <a:prstGeom prst="rect">
            <a:avLst/>
          </a:prstGeom>
          <a:noFill/>
        </p:spPr>
        <p:txBody>
          <a:bodyPr wrap="square" rtlCol="0">
            <a:spAutoFit/>
          </a:bodyPr>
          <a:lstStyle/>
          <a:p>
            <a:r>
              <a:rPr lang="en-US" dirty="0" smtClean="0"/>
              <a:t>(just for fun</a:t>
            </a:r>
            <a:r>
              <a:rPr lang="mr-IN" dirty="0"/>
              <a:t> –</a:t>
            </a:r>
            <a:r>
              <a:rPr lang="en-US" dirty="0"/>
              <a:t> any </a:t>
            </a:r>
            <a:r>
              <a:rPr lang="en-US" dirty="0" smtClean="0"/>
              <a:t>guesses of what these states represent?)</a:t>
            </a:r>
            <a:endParaRPr lang="en-US" dirty="0"/>
          </a:p>
        </p:txBody>
      </p:sp>
    </p:spTree>
    <p:extLst>
      <p:ext uri="{BB962C8B-B14F-4D97-AF65-F5344CB8AC3E}">
        <p14:creationId xmlns:p14="http://schemas.microsoft.com/office/powerpoint/2010/main" val="1812979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15</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8 queens puzzle</a:t>
            </a:r>
            <a:endParaRPr lang="en-US" sz="2000" b="1" dirty="0"/>
          </a:p>
        </p:txBody>
      </p:sp>
      <p:pic>
        <p:nvPicPr>
          <p:cNvPr id="5" name="Picture 4"/>
          <p:cNvPicPr>
            <a:picLocks noChangeAspect="1"/>
          </p:cNvPicPr>
          <p:nvPr/>
        </p:nvPicPr>
        <p:blipFill>
          <a:blip r:embed="rId3"/>
          <a:stretch>
            <a:fillRect/>
          </a:stretch>
        </p:blipFill>
        <p:spPr>
          <a:xfrm>
            <a:off x="970801" y="1444651"/>
            <a:ext cx="3930417" cy="3947886"/>
          </a:xfrm>
          <a:prstGeom prst="rect">
            <a:avLst/>
          </a:prstGeom>
        </p:spPr>
      </p:pic>
      <p:sp>
        <p:nvSpPr>
          <p:cNvPr id="6" name="TextBox 5"/>
          <p:cNvSpPr txBox="1"/>
          <p:nvPr/>
        </p:nvSpPr>
        <p:spPr>
          <a:xfrm>
            <a:off x="1130700" y="656190"/>
            <a:ext cx="3610618" cy="927784"/>
          </a:xfrm>
          <a:prstGeom prst="rect">
            <a:avLst/>
          </a:prstGeom>
          <a:noFill/>
        </p:spPr>
        <p:txBody>
          <a:bodyPr wrap="square" rtlCol="0">
            <a:spAutoFit/>
          </a:bodyPr>
          <a:lstStyle/>
          <a:p>
            <a:r>
              <a:rPr lang="en-US" dirty="0" smtClean="0"/>
              <a:t>How can 8 queens be placed on a standard chessboard such that no two threaten each other?</a:t>
            </a:r>
            <a:endParaRPr lang="en-US" dirty="0"/>
          </a:p>
        </p:txBody>
      </p:sp>
    </p:spTree>
    <p:extLst>
      <p:ext uri="{BB962C8B-B14F-4D97-AF65-F5344CB8AC3E}">
        <p14:creationId xmlns:p14="http://schemas.microsoft.com/office/powerpoint/2010/main" val="1093363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16</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8 queens puzzle</a:t>
            </a:r>
            <a:endParaRPr lang="en-US" sz="2000" b="1" dirty="0"/>
          </a:p>
        </p:txBody>
      </p:sp>
      <p:pic>
        <p:nvPicPr>
          <p:cNvPr id="5" name="Picture 4"/>
          <p:cNvPicPr>
            <a:picLocks noChangeAspect="1"/>
          </p:cNvPicPr>
          <p:nvPr/>
        </p:nvPicPr>
        <p:blipFill>
          <a:blip r:embed="rId3"/>
          <a:stretch>
            <a:fillRect/>
          </a:stretch>
        </p:blipFill>
        <p:spPr>
          <a:xfrm>
            <a:off x="970801" y="1444651"/>
            <a:ext cx="3930417" cy="3947886"/>
          </a:xfrm>
          <a:prstGeom prst="rect">
            <a:avLst/>
          </a:prstGeom>
        </p:spPr>
      </p:pic>
      <p:pic>
        <p:nvPicPr>
          <p:cNvPr id="1026" name="Picture 2" descr="https://upload.wikimedia.org/wikipedia/commons/4/49/Max_Bezz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79" y="3991750"/>
            <a:ext cx="1400175" cy="2219325"/>
          </a:xfrm>
          <a:prstGeom prst="rect">
            <a:avLst/>
          </a:prstGeom>
          <a:noFill/>
          <a:ln w="12700">
            <a:noFill/>
          </a:ln>
          <a:effectLst>
            <a:softEdge rad="63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30700" y="656190"/>
            <a:ext cx="3610618" cy="927784"/>
          </a:xfrm>
          <a:prstGeom prst="rect">
            <a:avLst/>
          </a:prstGeom>
          <a:noFill/>
        </p:spPr>
        <p:txBody>
          <a:bodyPr wrap="square" rtlCol="0">
            <a:spAutoFit/>
          </a:bodyPr>
          <a:lstStyle/>
          <a:p>
            <a:r>
              <a:rPr lang="en-US" dirty="0" smtClean="0"/>
              <a:t>How can 8 queens be placed on a standard chessboard such that no two threaten each other?</a:t>
            </a:r>
            <a:endParaRPr lang="en-US" dirty="0"/>
          </a:p>
        </p:txBody>
      </p:sp>
      <p:sp>
        <p:nvSpPr>
          <p:cNvPr id="21" name="TextBox 20"/>
          <p:cNvSpPr txBox="1"/>
          <p:nvPr/>
        </p:nvSpPr>
        <p:spPr>
          <a:xfrm>
            <a:off x="1592332" y="5317402"/>
            <a:ext cx="2005892" cy="830997"/>
          </a:xfrm>
          <a:prstGeom prst="rect">
            <a:avLst/>
          </a:prstGeom>
          <a:noFill/>
        </p:spPr>
        <p:txBody>
          <a:bodyPr wrap="square" rtlCol="0">
            <a:spAutoFit/>
          </a:bodyPr>
          <a:lstStyle/>
          <a:p>
            <a:r>
              <a:rPr lang="en-US" sz="1600" i="1" dirty="0"/>
              <a:t>T</a:t>
            </a:r>
            <a:r>
              <a:rPr lang="en-US" sz="1600" i="1" dirty="0" smtClean="0"/>
              <a:t>his puzzle was first published by Max </a:t>
            </a:r>
            <a:r>
              <a:rPr lang="en-US" sz="1600" i="1" dirty="0" err="1" smtClean="0"/>
              <a:t>Bezzel</a:t>
            </a:r>
            <a:r>
              <a:rPr lang="en-US" sz="1600" i="1" dirty="0" smtClean="0"/>
              <a:t> in 1848.</a:t>
            </a:r>
            <a:endParaRPr lang="en-US" sz="1600" i="1" dirty="0"/>
          </a:p>
        </p:txBody>
      </p:sp>
    </p:spTree>
    <p:extLst>
      <p:ext uri="{BB962C8B-B14F-4D97-AF65-F5344CB8AC3E}">
        <p14:creationId xmlns:p14="http://schemas.microsoft.com/office/powerpoint/2010/main" val="839988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17</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8 queens puzzle</a:t>
            </a:r>
            <a:endParaRPr lang="en-US" sz="2000" b="1" dirty="0"/>
          </a:p>
        </p:txBody>
      </p:sp>
      <p:pic>
        <p:nvPicPr>
          <p:cNvPr id="5" name="Picture 4"/>
          <p:cNvPicPr>
            <a:picLocks noChangeAspect="1"/>
          </p:cNvPicPr>
          <p:nvPr/>
        </p:nvPicPr>
        <p:blipFill>
          <a:blip r:embed="rId3"/>
          <a:stretch>
            <a:fillRect/>
          </a:stretch>
        </p:blipFill>
        <p:spPr>
          <a:xfrm>
            <a:off x="970801" y="1444651"/>
            <a:ext cx="3930417" cy="3947886"/>
          </a:xfrm>
          <a:prstGeom prst="rect">
            <a:avLst/>
          </a:prstGeom>
        </p:spPr>
      </p:pic>
      <p:pic>
        <p:nvPicPr>
          <p:cNvPr id="1026" name="Picture 2" descr="https://upload.wikimedia.org/wikipedia/commons/4/49/Max_Bezz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79" y="3991750"/>
            <a:ext cx="1400175" cy="2219325"/>
          </a:xfrm>
          <a:prstGeom prst="rect">
            <a:avLst/>
          </a:prstGeom>
          <a:noFill/>
          <a:ln w="12700">
            <a:noFill/>
          </a:ln>
          <a:effectLst>
            <a:softEdge rad="63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30700" y="656190"/>
            <a:ext cx="3610618" cy="927784"/>
          </a:xfrm>
          <a:prstGeom prst="rect">
            <a:avLst/>
          </a:prstGeom>
          <a:noFill/>
        </p:spPr>
        <p:txBody>
          <a:bodyPr wrap="square" rtlCol="0">
            <a:spAutoFit/>
          </a:bodyPr>
          <a:lstStyle/>
          <a:p>
            <a:r>
              <a:rPr lang="en-US" dirty="0" smtClean="0"/>
              <a:t>How can 8 queens be placed on a standard chessboard such that no two threaten each other?</a:t>
            </a:r>
            <a:endParaRPr lang="en-US" dirty="0"/>
          </a:p>
        </p:txBody>
      </p:sp>
      <p:sp>
        <p:nvSpPr>
          <p:cNvPr id="7" name="TextBox 6"/>
          <p:cNvSpPr txBox="1"/>
          <p:nvPr/>
        </p:nvSpPr>
        <p:spPr>
          <a:xfrm>
            <a:off x="5332021" y="880603"/>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10" name="TextBox 9"/>
          <p:cNvSpPr txBox="1"/>
          <p:nvPr/>
        </p:nvSpPr>
        <p:spPr>
          <a:xfrm>
            <a:off x="5332021" y="1687794"/>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11" name="TextBox 10"/>
          <p:cNvSpPr txBox="1"/>
          <p:nvPr/>
        </p:nvSpPr>
        <p:spPr>
          <a:xfrm>
            <a:off x="5332021" y="2450145"/>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12" name="TextBox 11"/>
          <p:cNvSpPr txBox="1"/>
          <p:nvPr/>
        </p:nvSpPr>
        <p:spPr>
          <a:xfrm>
            <a:off x="5332021" y="3421884"/>
            <a:ext cx="5880462" cy="369332"/>
          </a:xfrm>
          <a:prstGeom prst="rect">
            <a:avLst/>
          </a:prstGeom>
          <a:noFill/>
        </p:spPr>
        <p:txBody>
          <a:bodyPr wrap="square" rtlCol="0">
            <a:spAutoFit/>
          </a:bodyPr>
          <a:lstStyle/>
          <a:p>
            <a:r>
              <a:rPr lang="en-US" b="1" dirty="0" smtClean="0"/>
              <a:t>What are the costs?</a:t>
            </a:r>
            <a:endParaRPr lang="en-US" b="1" dirty="0"/>
          </a:p>
        </p:txBody>
      </p:sp>
      <p:sp>
        <p:nvSpPr>
          <p:cNvPr id="13" name="TextBox 12"/>
          <p:cNvSpPr txBox="1"/>
          <p:nvPr/>
        </p:nvSpPr>
        <p:spPr>
          <a:xfrm>
            <a:off x="5332021" y="440797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14" name="TextBox 13"/>
          <p:cNvSpPr txBox="1"/>
          <p:nvPr/>
        </p:nvSpPr>
        <p:spPr>
          <a:xfrm>
            <a:off x="5332021" y="5147854"/>
            <a:ext cx="5880462" cy="369332"/>
          </a:xfrm>
          <a:prstGeom prst="rect">
            <a:avLst/>
          </a:prstGeom>
          <a:noFill/>
        </p:spPr>
        <p:txBody>
          <a:bodyPr wrap="square" rtlCol="0">
            <a:spAutoFit/>
          </a:bodyPr>
          <a:lstStyle/>
          <a:p>
            <a:r>
              <a:rPr lang="en-US" b="1" dirty="0" smtClean="0"/>
              <a:t>What is the goal test?</a:t>
            </a:r>
            <a:endParaRPr lang="en-US" b="1" dirty="0"/>
          </a:p>
        </p:txBody>
      </p:sp>
      <p:sp>
        <p:nvSpPr>
          <p:cNvPr id="21" name="TextBox 20"/>
          <p:cNvSpPr txBox="1"/>
          <p:nvPr/>
        </p:nvSpPr>
        <p:spPr>
          <a:xfrm>
            <a:off x="1592332" y="5317402"/>
            <a:ext cx="2005892" cy="830997"/>
          </a:xfrm>
          <a:prstGeom prst="rect">
            <a:avLst/>
          </a:prstGeom>
          <a:noFill/>
        </p:spPr>
        <p:txBody>
          <a:bodyPr wrap="square" rtlCol="0">
            <a:spAutoFit/>
          </a:bodyPr>
          <a:lstStyle/>
          <a:p>
            <a:r>
              <a:rPr lang="en-US" sz="1600" i="1" dirty="0"/>
              <a:t>T</a:t>
            </a:r>
            <a:r>
              <a:rPr lang="en-US" sz="1600" i="1" dirty="0" smtClean="0"/>
              <a:t>his puzzle was first published by Max </a:t>
            </a:r>
            <a:r>
              <a:rPr lang="en-US" sz="1600" i="1" dirty="0" err="1" smtClean="0"/>
              <a:t>Bezzel</a:t>
            </a:r>
            <a:r>
              <a:rPr lang="en-US" sz="1600" i="1" dirty="0" smtClean="0"/>
              <a:t> in 1848.</a:t>
            </a:r>
            <a:endParaRPr lang="en-US" sz="1600" i="1" dirty="0"/>
          </a:p>
        </p:txBody>
      </p:sp>
    </p:spTree>
    <p:extLst>
      <p:ext uri="{BB962C8B-B14F-4D97-AF65-F5344CB8AC3E}">
        <p14:creationId xmlns:p14="http://schemas.microsoft.com/office/powerpoint/2010/main" val="1611277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18</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8 queens puzzle</a:t>
            </a:r>
            <a:endParaRPr lang="en-US" sz="2000" b="1" dirty="0"/>
          </a:p>
        </p:txBody>
      </p:sp>
      <p:pic>
        <p:nvPicPr>
          <p:cNvPr id="5" name="Picture 4"/>
          <p:cNvPicPr>
            <a:picLocks noChangeAspect="1"/>
          </p:cNvPicPr>
          <p:nvPr/>
        </p:nvPicPr>
        <p:blipFill>
          <a:blip r:embed="rId3"/>
          <a:stretch>
            <a:fillRect/>
          </a:stretch>
        </p:blipFill>
        <p:spPr>
          <a:xfrm>
            <a:off x="970801" y="1444651"/>
            <a:ext cx="3930417" cy="3947886"/>
          </a:xfrm>
          <a:prstGeom prst="rect">
            <a:avLst/>
          </a:prstGeom>
        </p:spPr>
      </p:pic>
      <p:pic>
        <p:nvPicPr>
          <p:cNvPr id="1026" name="Picture 2" descr="https://upload.wikimedia.org/wikipedia/commons/4/49/Max_Bezz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79" y="3991750"/>
            <a:ext cx="1400175" cy="2219325"/>
          </a:xfrm>
          <a:prstGeom prst="rect">
            <a:avLst/>
          </a:prstGeom>
          <a:noFill/>
          <a:ln w="12700">
            <a:noFill/>
          </a:ln>
          <a:effectLst>
            <a:softEdge rad="63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30700" y="656190"/>
            <a:ext cx="3610618" cy="927784"/>
          </a:xfrm>
          <a:prstGeom prst="rect">
            <a:avLst/>
          </a:prstGeom>
          <a:noFill/>
        </p:spPr>
        <p:txBody>
          <a:bodyPr wrap="square" rtlCol="0">
            <a:spAutoFit/>
          </a:bodyPr>
          <a:lstStyle/>
          <a:p>
            <a:r>
              <a:rPr lang="en-US" dirty="0" smtClean="0"/>
              <a:t>How can 8 queens be placed on a standard chessboard such that no two threaten each other?</a:t>
            </a:r>
            <a:endParaRPr lang="en-US" dirty="0"/>
          </a:p>
        </p:txBody>
      </p:sp>
      <p:sp>
        <p:nvSpPr>
          <p:cNvPr id="9" name="TextBox 8"/>
          <p:cNvSpPr txBox="1"/>
          <p:nvPr/>
        </p:nvSpPr>
        <p:spPr>
          <a:xfrm>
            <a:off x="5739240" y="1223422"/>
            <a:ext cx="6183586" cy="338554"/>
          </a:xfrm>
          <a:prstGeom prst="rect">
            <a:avLst/>
          </a:prstGeom>
          <a:noFill/>
        </p:spPr>
        <p:txBody>
          <a:bodyPr wrap="square" rtlCol="0">
            <a:spAutoFit/>
          </a:bodyPr>
          <a:lstStyle/>
          <a:p>
            <a:r>
              <a:rPr lang="en-US" sz="1600" dirty="0" smtClean="0"/>
              <a:t>Any arrangement of 0-8 queens on a </a:t>
            </a:r>
            <a:r>
              <a:rPr lang="en-US" sz="1600" dirty="0"/>
              <a:t>chessboard: 64! / (56!)(8!) </a:t>
            </a:r>
            <a:r>
              <a:rPr lang="mr-IN" sz="1600" dirty="0" smtClean="0"/>
              <a:t>…</a:t>
            </a:r>
            <a:endParaRPr lang="en-US" sz="1600" dirty="0"/>
          </a:p>
        </p:txBody>
      </p:sp>
      <p:sp>
        <p:nvSpPr>
          <p:cNvPr id="21" name="TextBox 20"/>
          <p:cNvSpPr txBox="1"/>
          <p:nvPr/>
        </p:nvSpPr>
        <p:spPr>
          <a:xfrm>
            <a:off x="1592332" y="5317402"/>
            <a:ext cx="2005892" cy="830997"/>
          </a:xfrm>
          <a:prstGeom prst="rect">
            <a:avLst/>
          </a:prstGeom>
          <a:noFill/>
        </p:spPr>
        <p:txBody>
          <a:bodyPr wrap="square" rtlCol="0">
            <a:spAutoFit/>
          </a:bodyPr>
          <a:lstStyle/>
          <a:p>
            <a:r>
              <a:rPr lang="en-US" sz="1600" i="1" dirty="0"/>
              <a:t>T</a:t>
            </a:r>
            <a:r>
              <a:rPr lang="en-US" sz="1600" i="1" dirty="0" smtClean="0"/>
              <a:t>his puzzle was first published by Max </a:t>
            </a:r>
            <a:r>
              <a:rPr lang="en-US" sz="1600" i="1" dirty="0" err="1" smtClean="0"/>
              <a:t>Bezzel</a:t>
            </a:r>
            <a:r>
              <a:rPr lang="en-US" sz="1600" i="1" dirty="0" smtClean="0"/>
              <a:t> in 1848.</a:t>
            </a:r>
            <a:endParaRPr lang="en-US" sz="1600" i="1" dirty="0"/>
          </a:p>
        </p:txBody>
      </p:sp>
      <p:sp>
        <p:nvSpPr>
          <p:cNvPr id="28" name="TextBox 27"/>
          <p:cNvSpPr txBox="1"/>
          <p:nvPr/>
        </p:nvSpPr>
        <p:spPr>
          <a:xfrm>
            <a:off x="5332021" y="880603"/>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29" name="TextBox 28"/>
          <p:cNvSpPr txBox="1"/>
          <p:nvPr/>
        </p:nvSpPr>
        <p:spPr>
          <a:xfrm>
            <a:off x="5332021" y="1687794"/>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30" name="TextBox 29"/>
          <p:cNvSpPr txBox="1"/>
          <p:nvPr/>
        </p:nvSpPr>
        <p:spPr>
          <a:xfrm>
            <a:off x="5332021" y="2450145"/>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31" name="TextBox 30"/>
          <p:cNvSpPr txBox="1"/>
          <p:nvPr/>
        </p:nvSpPr>
        <p:spPr>
          <a:xfrm>
            <a:off x="5332021" y="3421884"/>
            <a:ext cx="5880462" cy="369332"/>
          </a:xfrm>
          <a:prstGeom prst="rect">
            <a:avLst/>
          </a:prstGeom>
          <a:noFill/>
        </p:spPr>
        <p:txBody>
          <a:bodyPr wrap="square" rtlCol="0">
            <a:spAutoFit/>
          </a:bodyPr>
          <a:lstStyle/>
          <a:p>
            <a:r>
              <a:rPr lang="en-US" b="1" dirty="0" smtClean="0"/>
              <a:t>What are the costs?</a:t>
            </a:r>
            <a:endParaRPr lang="en-US" b="1" dirty="0"/>
          </a:p>
        </p:txBody>
      </p:sp>
      <p:sp>
        <p:nvSpPr>
          <p:cNvPr id="32" name="TextBox 31"/>
          <p:cNvSpPr txBox="1"/>
          <p:nvPr/>
        </p:nvSpPr>
        <p:spPr>
          <a:xfrm>
            <a:off x="5332021" y="440797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33" name="TextBox 32"/>
          <p:cNvSpPr txBox="1"/>
          <p:nvPr/>
        </p:nvSpPr>
        <p:spPr>
          <a:xfrm>
            <a:off x="5332021" y="5147854"/>
            <a:ext cx="5880462" cy="369332"/>
          </a:xfrm>
          <a:prstGeom prst="rect">
            <a:avLst/>
          </a:prstGeom>
          <a:noFill/>
        </p:spPr>
        <p:txBody>
          <a:bodyPr wrap="square" rtlCol="0">
            <a:spAutoFit/>
          </a:bodyPr>
          <a:lstStyle/>
          <a:p>
            <a:r>
              <a:rPr lang="en-US" b="1" dirty="0" smtClean="0"/>
              <a:t>What is the goal test?</a:t>
            </a:r>
            <a:endParaRPr lang="en-US" b="1" dirty="0"/>
          </a:p>
        </p:txBody>
      </p:sp>
    </p:spTree>
    <p:extLst>
      <p:ext uri="{BB962C8B-B14F-4D97-AF65-F5344CB8AC3E}">
        <p14:creationId xmlns:p14="http://schemas.microsoft.com/office/powerpoint/2010/main" val="941486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19</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8 queens puzzle</a:t>
            </a:r>
            <a:endParaRPr lang="en-US" sz="2000" b="1" dirty="0"/>
          </a:p>
        </p:txBody>
      </p:sp>
      <p:pic>
        <p:nvPicPr>
          <p:cNvPr id="5" name="Picture 4"/>
          <p:cNvPicPr>
            <a:picLocks noChangeAspect="1"/>
          </p:cNvPicPr>
          <p:nvPr/>
        </p:nvPicPr>
        <p:blipFill>
          <a:blip r:embed="rId3"/>
          <a:stretch>
            <a:fillRect/>
          </a:stretch>
        </p:blipFill>
        <p:spPr>
          <a:xfrm>
            <a:off x="970801" y="1444651"/>
            <a:ext cx="3930417" cy="3947886"/>
          </a:xfrm>
          <a:prstGeom prst="rect">
            <a:avLst/>
          </a:prstGeom>
        </p:spPr>
      </p:pic>
      <p:pic>
        <p:nvPicPr>
          <p:cNvPr id="1026" name="Picture 2" descr="https://upload.wikimedia.org/wikipedia/commons/4/49/Max_Bezz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79" y="3991750"/>
            <a:ext cx="1400175" cy="2219325"/>
          </a:xfrm>
          <a:prstGeom prst="rect">
            <a:avLst/>
          </a:prstGeom>
          <a:noFill/>
          <a:ln w="12700">
            <a:noFill/>
          </a:ln>
          <a:effectLst>
            <a:softEdge rad="63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30700" y="656190"/>
            <a:ext cx="3610618" cy="927784"/>
          </a:xfrm>
          <a:prstGeom prst="rect">
            <a:avLst/>
          </a:prstGeom>
          <a:noFill/>
        </p:spPr>
        <p:txBody>
          <a:bodyPr wrap="square" rtlCol="0">
            <a:spAutoFit/>
          </a:bodyPr>
          <a:lstStyle/>
          <a:p>
            <a:r>
              <a:rPr lang="en-US" dirty="0" smtClean="0"/>
              <a:t>How can 8 queens be placed on a standard chessboard such that no two threaten each other?</a:t>
            </a:r>
            <a:endParaRPr lang="en-US" dirty="0"/>
          </a:p>
        </p:txBody>
      </p:sp>
      <p:sp>
        <p:nvSpPr>
          <p:cNvPr id="9" name="TextBox 8"/>
          <p:cNvSpPr txBox="1"/>
          <p:nvPr/>
        </p:nvSpPr>
        <p:spPr>
          <a:xfrm>
            <a:off x="5739240" y="1223422"/>
            <a:ext cx="6183586" cy="338554"/>
          </a:xfrm>
          <a:prstGeom prst="rect">
            <a:avLst/>
          </a:prstGeom>
          <a:noFill/>
        </p:spPr>
        <p:txBody>
          <a:bodyPr wrap="square" rtlCol="0">
            <a:spAutoFit/>
          </a:bodyPr>
          <a:lstStyle/>
          <a:p>
            <a:r>
              <a:rPr lang="en-US" sz="1600" dirty="0" smtClean="0"/>
              <a:t>Any arrangement of 0-8 queens on a chessboard: 64! / (56!)(8!) </a:t>
            </a:r>
            <a:r>
              <a:rPr lang="mr-IN" sz="1600" dirty="0" smtClean="0"/>
              <a:t>…</a:t>
            </a:r>
            <a:endParaRPr lang="en-US" sz="1600" dirty="0"/>
          </a:p>
        </p:txBody>
      </p:sp>
      <p:sp>
        <p:nvSpPr>
          <p:cNvPr id="16" name="TextBox 15"/>
          <p:cNvSpPr txBox="1"/>
          <p:nvPr/>
        </p:nvSpPr>
        <p:spPr>
          <a:xfrm>
            <a:off x="5739240" y="2005578"/>
            <a:ext cx="6183586" cy="338554"/>
          </a:xfrm>
          <a:prstGeom prst="rect">
            <a:avLst/>
          </a:prstGeom>
          <a:noFill/>
        </p:spPr>
        <p:txBody>
          <a:bodyPr wrap="square" rtlCol="0">
            <a:spAutoFit/>
          </a:bodyPr>
          <a:lstStyle/>
          <a:p>
            <a:r>
              <a:rPr lang="en-US" sz="1600" dirty="0" smtClean="0"/>
              <a:t>Add a queen to an empty square.</a:t>
            </a:r>
            <a:endParaRPr lang="en-US" sz="1600" dirty="0"/>
          </a:p>
        </p:txBody>
      </p:sp>
      <p:sp>
        <p:nvSpPr>
          <p:cNvPr id="21" name="TextBox 20"/>
          <p:cNvSpPr txBox="1"/>
          <p:nvPr/>
        </p:nvSpPr>
        <p:spPr>
          <a:xfrm>
            <a:off x="1592332" y="5317402"/>
            <a:ext cx="2005892" cy="830997"/>
          </a:xfrm>
          <a:prstGeom prst="rect">
            <a:avLst/>
          </a:prstGeom>
          <a:noFill/>
        </p:spPr>
        <p:txBody>
          <a:bodyPr wrap="square" rtlCol="0">
            <a:spAutoFit/>
          </a:bodyPr>
          <a:lstStyle/>
          <a:p>
            <a:r>
              <a:rPr lang="en-US" sz="1600" i="1" dirty="0"/>
              <a:t>T</a:t>
            </a:r>
            <a:r>
              <a:rPr lang="en-US" sz="1600" i="1" dirty="0" smtClean="0"/>
              <a:t>his puzzle was first published by Max </a:t>
            </a:r>
            <a:r>
              <a:rPr lang="en-US" sz="1600" i="1" dirty="0" err="1" smtClean="0"/>
              <a:t>Bezzel</a:t>
            </a:r>
            <a:r>
              <a:rPr lang="en-US" sz="1600" i="1" dirty="0" smtClean="0"/>
              <a:t> in 1848.</a:t>
            </a:r>
            <a:endParaRPr lang="en-US" sz="1600" i="1" dirty="0"/>
          </a:p>
        </p:txBody>
      </p:sp>
      <p:sp>
        <p:nvSpPr>
          <p:cNvPr id="22" name="TextBox 21"/>
          <p:cNvSpPr txBox="1"/>
          <p:nvPr/>
        </p:nvSpPr>
        <p:spPr>
          <a:xfrm>
            <a:off x="5332021" y="880603"/>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23" name="TextBox 22"/>
          <p:cNvSpPr txBox="1"/>
          <p:nvPr/>
        </p:nvSpPr>
        <p:spPr>
          <a:xfrm>
            <a:off x="5332021" y="1687794"/>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24" name="TextBox 23"/>
          <p:cNvSpPr txBox="1"/>
          <p:nvPr/>
        </p:nvSpPr>
        <p:spPr>
          <a:xfrm>
            <a:off x="5332021" y="2450145"/>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25" name="TextBox 24"/>
          <p:cNvSpPr txBox="1"/>
          <p:nvPr/>
        </p:nvSpPr>
        <p:spPr>
          <a:xfrm>
            <a:off x="5332021" y="3421884"/>
            <a:ext cx="5880462" cy="369332"/>
          </a:xfrm>
          <a:prstGeom prst="rect">
            <a:avLst/>
          </a:prstGeom>
          <a:noFill/>
        </p:spPr>
        <p:txBody>
          <a:bodyPr wrap="square" rtlCol="0">
            <a:spAutoFit/>
          </a:bodyPr>
          <a:lstStyle/>
          <a:p>
            <a:r>
              <a:rPr lang="en-US" b="1" dirty="0" smtClean="0"/>
              <a:t>What are the costs?</a:t>
            </a:r>
            <a:endParaRPr lang="en-US" b="1" dirty="0"/>
          </a:p>
        </p:txBody>
      </p:sp>
      <p:sp>
        <p:nvSpPr>
          <p:cNvPr id="26" name="TextBox 25"/>
          <p:cNvSpPr txBox="1"/>
          <p:nvPr/>
        </p:nvSpPr>
        <p:spPr>
          <a:xfrm>
            <a:off x="5332021" y="440797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27" name="TextBox 26"/>
          <p:cNvSpPr txBox="1"/>
          <p:nvPr/>
        </p:nvSpPr>
        <p:spPr>
          <a:xfrm>
            <a:off x="5332021" y="5147854"/>
            <a:ext cx="5880462" cy="369332"/>
          </a:xfrm>
          <a:prstGeom prst="rect">
            <a:avLst/>
          </a:prstGeom>
          <a:noFill/>
        </p:spPr>
        <p:txBody>
          <a:bodyPr wrap="square" rtlCol="0">
            <a:spAutoFit/>
          </a:bodyPr>
          <a:lstStyle/>
          <a:p>
            <a:r>
              <a:rPr lang="en-US" b="1" dirty="0" smtClean="0"/>
              <a:t>What is the goal test?</a:t>
            </a:r>
            <a:endParaRPr lang="en-US" b="1" dirty="0"/>
          </a:p>
        </p:txBody>
      </p:sp>
    </p:spTree>
    <p:extLst>
      <p:ext uri="{BB962C8B-B14F-4D97-AF65-F5344CB8AC3E}">
        <p14:creationId xmlns:p14="http://schemas.microsoft.com/office/powerpoint/2010/main" val="1957038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78"/>
          <p:cNvSpPr>
            <a:spLocks noGrp="1"/>
          </p:cNvSpPr>
          <p:nvPr>
            <p:ph type="ftr" sz="quarter" idx="11"/>
          </p:nvPr>
        </p:nvSpPr>
        <p:spPr/>
        <p:txBody>
          <a:bodyPr/>
          <a:lstStyle/>
          <a:p>
            <a:r>
              <a:rPr lang="en-US" sz="1600" dirty="0" smtClean="0"/>
              <a:t>CS182: </a:t>
            </a:r>
            <a:r>
              <a:rPr lang="en-US" sz="1600" dirty="0" smtClean="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2</a:t>
            </a:fld>
            <a:endParaRPr lang="en-US" sz="1600" dirty="0"/>
          </a:p>
        </p:txBody>
      </p:sp>
      <p:sp>
        <p:nvSpPr>
          <p:cNvPr id="74" name="TextBox 7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p:spTree>
    <p:extLst>
      <p:ext uri="{BB962C8B-B14F-4D97-AF65-F5344CB8AC3E}">
        <p14:creationId xmlns:p14="http://schemas.microsoft.com/office/powerpoint/2010/main" val="756507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20</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8 queens puzzle</a:t>
            </a:r>
            <a:endParaRPr lang="en-US" sz="2000" b="1" dirty="0"/>
          </a:p>
        </p:txBody>
      </p:sp>
      <p:pic>
        <p:nvPicPr>
          <p:cNvPr id="5" name="Picture 4"/>
          <p:cNvPicPr>
            <a:picLocks noChangeAspect="1"/>
          </p:cNvPicPr>
          <p:nvPr/>
        </p:nvPicPr>
        <p:blipFill>
          <a:blip r:embed="rId3"/>
          <a:stretch>
            <a:fillRect/>
          </a:stretch>
        </p:blipFill>
        <p:spPr>
          <a:xfrm>
            <a:off x="970801" y="1444651"/>
            <a:ext cx="3930417" cy="3947886"/>
          </a:xfrm>
          <a:prstGeom prst="rect">
            <a:avLst/>
          </a:prstGeom>
        </p:spPr>
      </p:pic>
      <p:pic>
        <p:nvPicPr>
          <p:cNvPr id="1026" name="Picture 2" descr="https://upload.wikimedia.org/wikipedia/commons/4/49/Max_Bezz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79" y="3991750"/>
            <a:ext cx="1400175" cy="2219325"/>
          </a:xfrm>
          <a:prstGeom prst="rect">
            <a:avLst/>
          </a:prstGeom>
          <a:noFill/>
          <a:ln w="12700">
            <a:noFill/>
          </a:ln>
          <a:effectLst>
            <a:softEdge rad="63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30700" y="656190"/>
            <a:ext cx="3610618" cy="927784"/>
          </a:xfrm>
          <a:prstGeom prst="rect">
            <a:avLst/>
          </a:prstGeom>
          <a:noFill/>
        </p:spPr>
        <p:txBody>
          <a:bodyPr wrap="square" rtlCol="0">
            <a:spAutoFit/>
          </a:bodyPr>
          <a:lstStyle/>
          <a:p>
            <a:r>
              <a:rPr lang="en-US" dirty="0" smtClean="0"/>
              <a:t>How can 8 queens be placed on a standard chessboard such that no two threaten each other?</a:t>
            </a:r>
            <a:endParaRPr lang="en-US" dirty="0"/>
          </a:p>
        </p:txBody>
      </p:sp>
      <p:sp>
        <p:nvSpPr>
          <p:cNvPr id="9" name="TextBox 8"/>
          <p:cNvSpPr txBox="1"/>
          <p:nvPr/>
        </p:nvSpPr>
        <p:spPr>
          <a:xfrm>
            <a:off x="5739240" y="1223422"/>
            <a:ext cx="6183586" cy="584775"/>
          </a:xfrm>
          <a:prstGeom prst="rect">
            <a:avLst/>
          </a:prstGeom>
          <a:noFill/>
        </p:spPr>
        <p:txBody>
          <a:bodyPr wrap="square" rtlCol="0">
            <a:spAutoFit/>
          </a:bodyPr>
          <a:lstStyle/>
          <a:p>
            <a:r>
              <a:rPr lang="en-US" sz="1600" dirty="0" smtClean="0"/>
              <a:t>Any arrangement of 0-8 queens on a </a:t>
            </a:r>
            <a:r>
              <a:rPr lang="en-US" sz="1600" dirty="0"/>
              <a:t>chessboard: 64! / (56!)(8!) </a:t>
            </a:r>
            <a:r>
              <a:rPr lang="mr-IN" sz="1600" dirty="0"/>
              <a:t>…</a:t>
            </a:r>
            <a:endParaRPr lang="en-US" sz="1600" dirty="0"/>
          </a:p>
          <a:p>
            <a:endParaRPr lang="en-US" sz="1600" dirty="0"/>
          </a:p>
        </p:txBody>
      </p:sp>
      <p:sp>
        <p:nvSpPr>
          <p:cNvPr id="16" name="TextBox 15"/>
          <p:cNvSpPr txBox="1"/>
          <p:nvPr/>
        </p:nvSpPr>
        <p:spPr>
          <a:xfrm>
            <a:off x="5739240" y="2005578"/>
            <a:ext cx="6183586" cy="338554"/>
          </a:xfrm>
          <a:prstGeom prst="rect">
            <a:avLst/>
          </a:prstGeom>
          <a:noFill/>
        </p:spPr>
        <p:txBody>
          <a:bodyPr wrap="square" rtlCol="0">
            <a:spAutoFit/>
          </a:bodyPr>
          <a:lstStyle/>
          <a:p>
            <a:r>
              <a:rPr lang="en-US" sz="1600" dirty="0" smtClean="0"/>
              <a:t>Add a queen to an empty square.</a:t>
            </a:r>
            <a:endParaRPr lang="en-US" sz="1600" dirty="0"/>
          </a:p>
        </p:txBody>
      </p:sp>
      <p:sp>
        <p:nvSpPr>
          <p:cNvPr id="17" name="TextBox 16"/>
          <p:cNvSpPr txBox="1"/>
          <p:nvPr/>
        </p:nvSpPr>
        <p:spPr>
          <a:xfrm>
            <a:off x="5739240" y="2747338"/>
            <a:ext cx="6183586" cy="584775"/>
          </a:xfrm>
          <a:prstGeom prst="rect">
            <a:avLst/>
          </a:prstGeom>
          <a:noFill/>
        </p:spPr>
        <p:txBody>
          <a:bodyPr wrap="square" rtlCol="0">
            <a:spAutoFit/>
          </a:bodyPr>
          <a:lstStyle/>
          <a:p>
            <a:r>
              <a:rPr lang="en-US" sz="1600" dirty="0" smtClean="0"/>
              <a:t>The transition model would return a chessboard with a queen added to the designated square.</a:t>
            </a:r>
            <a:endParaRPr lang="en-US" sz="1600" dirty="0"/>
          </a:p>
        </p:txBody>
      </p:sp>
      <p:sp>
        <p:nvSpPr>
          <p:cNvPr id="21" name="TextBox 20"/>
          <p:cNvSpPr txBox="1"/>
          <p:nvPr/>
        </p:nvSpPr>
        <p:spPr>
          <a:xfrm>
            <a:off x="1592332" y="5317402"/>
            <a:ext cx="2005892" cy="830997"/>
          </a:xfrm>
          <a:prstGeom prst="rect">
            <a:avLst/>
          </a:prstGeom>
          <a:noFill/>
        </p:spPr>
        <p:txBody>
          <a:bodyPr wrap="square" rtlCol="0">
            <a:spAutoFit/>
          </a:bodyPr>
          <a:lstStyle/>
          <a:p>
            <a:r>
              <a:rPr lang="en-US" sz="1600" i="1" dirty="0"/>
              <a:t>T</a:t>
            </a:r>
            <a:r>
              <a:rPr lang="en-US" sz="1600" i="1" dirty="0" smtClean="0"/>
              <a:t>his puzzle was first published by Max </a:t>
            </a:r>
            <a:r>
              <a:rPr lang="en-US" sz="1600" i="1" dirty="0" err="1" smtClean="0"/>
              <a:t>Bezzel</a:t>
            </a:r>
            <a:r>
              <a:rPr lang="en-US" sz="1600" i="1" dirty="0" smtClean="0"/>
              <a:t> in 1848.</a:t>
            </a:r>
            <a:endParaRPr lang="en-US" sz="1600" i="1" dirty="0"/>
          </a:p>
        </p:txBody>
      </p:sp>
      <p:sp>
        <p:nvSpPr>
          <p:cNvPr id="22" name="TextBox 21"/>
          <p:cNvSpPr txBox="1"/>
          <p:nvPr/>
        </p:nvSpPr>
        <p:spPr>
          <a:xfrm>
            <a:off x="5332021" y="880603"/>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23" name="TextBox 22"/>
          <p:cNvSpPr txBox="1"/>
          <p:nvPr/>
        </p:nvSpPr>
        <p:spPr>
          <a:xfrm>
            <a:off x="5332021" y="1687794"/>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24" name="TextBox 23"/>
          <p:cNvSpPr txBox="1"/>
          <p:nvPr/>
        </p:nvSpPr>
        <p:spPr>
          <a:xfrm>
            <a:off x="5332021" y="2450145"/>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25" name="TextBox 24"/>
          <p:cNvSpPr txBox="1"/>
          <p:nvPr/>
        </p:nvSpPr>
        <p:spPr>
          <a:xfrm>
            <a:off x="5332021" y="3421884"/>
            <a:ext cx="5880462" cy="369332"/>
          </a:xfrm>
          <a:prstGeom prst="rect">
            <a:avLst/>
          </a:prstGeom>
          <a:noFill/>
        </p:spPr>
        <p:txBody>
          <a:bodyPr wrap="square" rtlCol="0">
            <a:spAutoFit/>
          </a:bodyPr>
          <a:lstStyle/>
          <a:p>
            <a:r>
              <a:rPr lang="en-US" b="1" dirty="0" smtClean="0"/>
              <a:t>What are the costs?</a:t>
            </a:r>
            <a:endParaRPr lang="en-US" b="1" dirty="0"/>
          </a:p>
        </p:txBody>
      </p:sp>
      <p:sp>
        <p:nvSpPr>
          <p:cNvPr id="26" name="TextBox 25"/>
          <p:cNvSpPr txBox="1"/>
          <p:nvPr/>
        </p:nvSpPr>
        <p:spPr>
          <a:xfrm>
            <a:off x="5332021" y="440797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27" name="TextBox 26"/>
          <p:cNvSpPr txBox="1"/>
          <p:nvPr/>
        </p:nvSpPr>
        <p:spPr>
          <a:xfrm>
            <a:off x="5332021" y="5147854"/>
            <a:ext cx="5880462" cy="369332"/>
          </a:xfrm>
          <a:prstGeom prst="rect">
            <a:avLst/>
          </a:prstGeom>
          <a:noFill/>
        </p:spPr>
        <p:txBody>
          <a:bodyPr wrap="square" rtlCol="0">
            <a:spAutoFit/>
          </a:bodyPr>
          <a:lstStyle/>
          <a:p>
            <a:r>
              <a:rPr lang="en-US" b="1" dirty="0" smtClean="0"/>
              <a:t>What is the goal test?</a:t>
            </a:r>
            <a:endParaRPr lang="en-US" b="1" dirty="0"/>
          </a:p>
        </p:txBody>
      </p:sp>
    </p:spTree>
    <p:extLst>
      <p:ext uri="{BB962C8B-B14F-4D97-AF65-F5344CB8AC3E}">
        <p14:creationId xmlns:p14="http://schemas.microsoft.com/office/powerpoint/2010/main" val="65254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21</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8 queens puzzle</a:t>
            </a:r>
            <a:endParaRPr lang="en-US" sz="2000" b="1" dirty="0"/>
          </a:p>
        </p:txBody>
      </p:sp>
      <p:pic>
        <p:nvPicPr>
          <p:cNvPr id="5" name="Picture 4"/>
          <p:cNvPicPr>
            <a:picLocks noChangeAspect="1"/>
          </p:cNvPicPr>
          <p:nvPr/>
        </p:nvPicPr>
        <p:blipFill>
          <a:blip r:embed="rId3"/>
          <a:stretch>
            <a:fillRect/>
          </a:stretch>
        </p:blipFill>
        <p:spPr>
          <a:xfrm>
            <a:off x="970801" y="1444651"/>
            <a:ext cx="3930417" cy="3947886"/>
          </a:xfrm>
          <a:prstGeom prst="rect">
            <a:avLst/>
          </a:prstGeom>
        </p:spPr>
      </p:pic>
      <p:pic>
        <p:nvPicPr>
          <p:cNvPr id="1026" name="Picture 2" descr="https://upload.wikimedia.org/wikipedia/commons/4/49/Max_Bezz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79" y="3991750"/>
            <a:ext cx="1400175" cy="2219325"/>
          </a:xfrm>
          <a:prstGeom prst="rect">
            <a:avLst/>
          </a:prstGeom>
          <a:noFill/>
          <a:ln w="12700">
            <a:noFill/>
          </a:ln>
          <a:effectLst>
            <a:softEdge rad="63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30700" y="656190"/>
            <a:ext cx="3610618" cy="927784"/>
          </a:xfrm>
          <a:prstGeom prst="rect">
            <a:avLst/>
          </a:prstGeom>
          <a:noFill/>
        </p:spPr>
        <p:txBody>
          <a:bodyPr wrap="square" rtlCol="0">
            <a:spAutoFit/>
          </a:bodyPr>
          <a:lstStyle/>
          <a:p>
            <a:r>
              <a:rPr lang="en-US" dirty="0" smtClean="0"/>
              <a:t>How can 8 queens be placed on a standard chessboard such that no two threaten each other?</a:t>
            </a:r>
            <a:endParaRPr lang="en-US" dirty="0"/>
          </a:p>
        </p:txBody>
      </p:sp>
      <p:sp>
        <p:nvSpPr>
          <p:cNvPr id="9" name="TextBox 8"/>
          <p:cNvSpPr txBox="1"/>
          <p:nvPr/>
        </p:nvSpPr>
        <p:spPr>
          <a:xfrm>
            <a:off x="5739240" y="1223422"/>
            <a:ext cx="6183586" cy="584775"/>
          </a:xfrm>
          <a:prstGeom prst="rect">
            <a:avLst/>
          </a:prstGeom>
          <a:noFill/>
        </p:spPr>
        <p:txBody>
          <a:bodyPr wrap="square" rtlCol="0">
            <a:spAutoFit/>
          </a:bodyPr>
          <a:lstStyle/>
          <a:p>
            <a:r>
              <a:rPr lang="en-US" sz="1600" dirty="0" smtClean="0"/>
              <a:t>Any arrangement of 0-8 queens on a </a:t>
            </a:r>
            <a:r>
              <a:rPr lang="en-US" sz="1600" dirty="0"/>
              <a:t>chessboard: 64! / (56!)(8!) </a:t>
            </a:r>
            <a:r>
              <a:rPr lang="mr-IN" sz="1600" dirty="0"/>
              <a:t>…</a:t>
            </a:r>
            <a:endParaRPr lang="en-US" sz="1600" dirty="0"/>
          </a:p>
          <a:p>
            <a:endParaRPr lang="en-US" sz="1600" dirty="0"/>
          </a:p>
        </p:txBody>
      </p:sp>
      <p:sp>
        <p:nvSpPr>
          <p:cNvPr id="16" name="TextBox 15"/>
          <p:cNvSpPr txBox="1"/>
          <p:nvPr/>
        </p:nvSpPr>
        <p:spPr>
          <a:xfrm>
            <a:off x="5739240" y="2005578"/>
            <a:ext cx="6183586" cy="338554"/>
          </a:xfrm>
          <a:prstGeom prst="rect">
            <a:avLst/>
          </a:prstGeom>
          <a:noFill/>
        </p:spPr>
        <p:txBody>
          <a:bodyPr wrap="square" rtlCol="0">
            <a:spAutoFit/>
          </a:bodyPr>
          <a:lstStyle/>
          <a:p>
            <a:r>
              <a:rPr lang="en-US" sz="1600" dirty="0" smtClean="0"/>
              <a:t>Add a queen to an empty square.</a:t>
            </a:r>
            <a:endParaRPr lang="en-US" sz="1600" dirty="0"/>
          </a:p>
        </p:txBody>
      </p:sp>
      <p:sp>
        <p:nvSpPr>
          <p:cNvPr id="17" name="TextBox 16"/>
          <p:cNvSpPr txBox="1"/>
          <p:nvPr/>
        </p:nvSpPr>
        <p:spPr>
          <a:xfrm>
            <a:off x="5739240" y="2747338"/>
            <a:ext cx="6183586" cy="584775"/>
          </a:xfrm>
          <a:prstGeom prst="rect">
            <a:avLst/>
          </a:prstGeom>
          <a:noFill/>
        </p:spPr>
        <p:txBody>
          <a:bodyPr wrap="square" rtlCol="0">
            <a:spAutoFit/>
          </a:bodyPr>
          <a:lstStyle/>
          <a:p>
            <a:r>
              <a:rPr lang="en-US" sz="1600" dirty="0" smtClean="0"/>
              <a:t>The transition model would return a chessboard with a queen added to the designated square.</a:t>
            </a:r>
            <a:endParaRPr lang="en-US" sz="1600" dirty="0"/>
          </a:p>
        </p:txBody>
      </p:sp>
      <p:sp>
        <p:nvSpPr>
          <p:cNvPr id="18" name="TextBox 17"/>
          <p:cNvSpPr txBox="1"/>
          <p:nvPr/>
        </p:nvSpPr>
        <p:spPr>
          <a:xfrm>
            <a:off x="5739240" y="3732368"/>
            <a:ext cx="6183586" cy="584775"/>
          </a:xfrm>
          <a:prstGeom prst="rect">
            <a:avLst/>
          </a:prstGeom>
          <a:noFill/>
        </p:spPr>
        <p:txBody>
          <a:bodyPr wrap="square" rtlCol="0">
            <a:spAutoFit/>
          </a:bodyPr>
          <a:lstStyle/>
          <a:p>
            <a:r>
              <a:rPr lang="en-US" sz="1600" dirty="0" smtClean="0"/>
              <a:t>Every addition of a queen has the same cost (can say that the cost for each action is 1).</a:t>
            </a:r>
            <a:endParaRPr lang="en-US" sz="1600" dirty="0"/>
          </a:p>
        </p:txBody>
      </p:sp>
      <p:sp>
        <p:nvSpPr>
          <p:cNvPr id="21" name="TextBox 20"/>
          <p:cNvSpPr txBox="1"/>
          <p:nvPr/>
        </p:nvSpPr>
        <p:spPr>
          <a:xfrm>
            <a:off x="1592332" y="5317402"/>
            <a:ext cx="2005892" cy="830997"/>
          </a:xfrm>
          <a:prstGeom prst="rect">
            <a:avLst/>
          </a:prstGeom>
          <a:noFill/>
        </p:spPr>
        <p:txBody>
          <a:bodyPr wrap="square" rtlCol="0">
            <a:spAutoFit/>
          </a:bodyPr>
          <a:lstStyle/>
          <a:p>
            <a:r>
              <a:rPr lang="en-US" sz="1600" i="1" dirty="0"/>
              <a:t>T</a:t>
            </a:r>
            <a:r>
              <a:rPr lang="en-US" sz="1600" i="1" dirty="0" smtClean="0"/>
              <a:t>his puzzle was first published by Max </a:t>
            </a:r>
            <a:r>
              <a:rPr lang="en-US" sz="1600" i="1" dirty="0" err="1" smtClean="0"/>
              <a:t>Bezzel</a:t>
            </a:r>
            <a:r>
              <a:rPr lang="en-US" sz="1600" i="1" dirty="0" smtClean="0"/>
              <a:t> in 1848.</a:t>
            </a:r>
            <a:endParaRPr lang="en-US" sz="1600" i="1" dirty="0"/>
          </a:p>
        </p:txBody>
      </p:sp>
      <p:sp>
        <p:nvSpPr>
          <p:cNvPr id="22" name="TextBox 21"/>
          <p:cNvSpPr txBox="1"/>
          <p:nvPr/>
        </p:nvSpPr>
        <p:spPr>
          <a:xfrm>
            <a:off x="5332021" y="880603"/>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23" name="TextBox 22"/>
          <p:cNvSpPr txBox="1"/>
          <p:nvPr/>
        </p:nvSpPr>
        <p:spPr>
          <a:xfrm>
            <a:off x="5332021" y="1687794"/>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24" name="TextBox 23"/>
          <p:cNvSpPr txBox="1"/>
          <p:nvPr/>
        </p:nvSpPr>
        <p:spPr>
          <a:xfrm>
            <a:off x="5332021" y="2450145"/>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25" name="TextBox 24"/>
          <p:cNvSpPr txBox="1"/>
          <p:nvPr/>
        </p:nvSpPr>
        <p:spPr>
          <a:xfrm>
            <a:off x="5332021" y="3421884"/>
            <a:ext cx="5880462" cy="369332"/>
          </a:xfrm>
          <a:prstGeom prst="rect">
            <a:avLst/>
          </a:prstGeom>
          <a:noFill/>
        </p:spPr>
        <p:txBody>
          <a:bodyPr wrap="square" rtlCol="0">
            <a:spAutoFit/>
          </a:bodyPr>
          <a:lstStyle/>
          <a:p>
            <a:r>
              <a:rPr lang="en-US" b="1" dirty="0" smtClean="0"/>
              <a:t>What are the costs?</a:t>
            </a:r>
            <a:endParaRPr lang="en-US" b="1" dirty="0"/>
          </a:p>
        </p:txBody>
      </p:sp>
      <p:sp>
        <p:nvSpPr>
          <p:cNvPr id="26" name="TextBox 25"/>
          <p:cNvSpPr txBox="1"/>
          <p:nvPr/>
        </p:nvSpPr>
        <p:spPr>
          <a:xfrm>
            <a:off x="5332021" y="440797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27" name="TextBox 26"/>
          <p:cNvSpPr txBox="1"/>
          <p:nvPr/>
        </p:nvSpPr>
        <p:spPr>
          <a:xfrm>
            <a:off x="5332021" y="5147854"/>
            <a:ext cx="5880462" cy="369332"/>
          </a:xfrm>
          <a:prstGeom prst="rect">
            <a:avLst/>
          </a:prstGeom>
          <a:noFill/>
        </p:spPr>
        <p:txBody>
          <a:bodyPr wrap="square" rtlCol="0">
            <a:spAutoFit/>
          </a:bodyPr>
          <a:lstStyle/>
          <a:p>
            <a:r>
              <a:rPr lang="en-US" b="1" dirty="0" smtClean="0"/>
              <a:t>What is the goal test?</a:t>
            </a:r>
            <a:endParaRPr lang="en-US" b="1" dirty="0"/>
          </a:p>
        </p:txBody>
      </p:sp>
    </p:spTree>
    <p:extLst>
      <p:ext uri="{BB962C8B-B14F-4D97-AF65-F5344CB8AC3E}">
        <p14:creationId xmlns:p14="http://schemas.microsoft.com/office/powerpoint/2010/main" val="1196025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22</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8 queens puzzle</a:t>
            </a:r>
            <a:endParaRPr lang="en-US" sz="2000" b="1" dirty="0"/>
          </a:p>
        </p:txBody>
      </p:sp>
      <p:pic>
        <p:nvPicPr>
          <p:cNvPr id="5" name="Picture 4"/>
          <p:cNvPicPr>
            <a:picLocks noChangeAspect="1"/>
          </p:cNvPicPr>
          <p:nvPr/>
        </p:nvPicPr>
        <p:blipFill>
          <a:blip r:embed="rId3"/>
          <a:stretch>
            <a:fillRect/>
          </a:stretch>
        </p:blipFill>
        <p:spPr>
          <a:xfrm>
            <a:off x="970801" y="1444651"/>
            <a:ext cx="3930417" cy="3947886"/>
          </a:xfrm>
          <a:prstGeom prst="rect">
            <a:avLst/>
          </a:prstGeom>
        </p:spPr>
      </p:pic>
      <p:pic>
        <p:nvPicPr>
          <p:cNvPr id="1026" name="Picture 2" descr="https://upload.wikimedia.org/wikipedia/commons/4/49/Max_Bezz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79" y="3991750"/>
            <a:ext cx="1400175" cy="2219325"/>
          </a:xfrm>
          <a:prstGeom prst="rect">
            <a:avLst/>
          </a:prstGeom>
          <a:noFill/>
          <a:ln w="12700">
            <a:noFill/>
          </a:ln>
          <a:effectLst>
            <a:softEdge rad="63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30700" y="656190"/>
            <a:ext cx="3610618" cy="927784"/>
          </a:xfrm>
          <a:prstGeom prst="rect">
            <a:avLst/>
          </a:prstGeom>
          <a:noFill/>
        </p:spPr>
        <p:txBody>
          <a:bodyPr wrap="square" rtlCol="0">
            <a:spAutoFit/>
          </a:bodyPr>
          <a:lstStyle/>
          <a:p>
            <a:r>
              <a:rPr lang="en-US" dirty="0" smtClean="0"/>
              <a:t>How can 8 queens be placed on a standard chessboard such that no two threaten each other?</a:t>
            </a:r>
            <a:endParaRPr lang="en-US" dirty="0"/>
          </a:p>
        </p:txBody>
      </p:sp>
      <p:sp>
        <p:nvSpPr>
          <p:cNvPr id="9" name="TextBox 8"/>
          <p:cNvSpPr txBox="1"/>
          <p:nvPr/>
        </p:nvSpPr>
        <p:spPr>
          <a:xfrm>
            <a:off x="5739240" y="1223422"/>
            <a:ext cx="6183586" cy="584775"/>
          </a:xfrm>
          <a:prstGeom prst="rect">
            <a:avLst/>
          </a:prstGeom>
          <a:noFill/>
        </p:spPr>
        <p:txBody>
          <a:bodyPr wrap="square" rtlCol="0">
            <a:spAutoFit/>
          </a:bodyPr>
          <a:lstStyle/>
          <a:p>
            <a:r>
              <a:rPr lang="en-US" sz="1600" dirty="0" smtClean="0"/>
              <a:t>Any arrangement of 0-8 queens on a </a:t>
            </a:r>
            <a:r>
              <a:rPr lang="en-US" sz="1600" dirty="0"/>
              <a:t>chessboard: 64! / (56!)(8!) </a:t>
            </a:r>
            <a:r>
              <a:rPr lang="mr-IN" sz="1600" dirty="0"/>
              <a:t>…</a:t>
            </a:r>
            <a:endParaRPr lang="en-US" sz="1600" dirty="0"/>
          </a:p>
          <a:p>
            <a:endParaRPr lang="en-US" sz="1600" dirty="0"/>
          </a:p>
        </p:txBody>
      </p:sp>
      <p:sp>
        <p:nvSpPr>
          <p:cNvPr id="16" name="TextBox 15"/>
          <p:cNvSpPr txBox="1"/>
          <p:nvPr/>
        </p:nvSpPr>
        <p:spPr>
          <a:xfrm>
            <a:off x="5739240" y="2005578"/>
            <a:ext cx="6183586" cy="338554"/>
          </a:xfrm>
          <a:prstGeom prst="rect">
            <a:avLst/>
          </a:prstGeom>
          <a:noFill/>
        </p:spPr>
        <p:txBody>
          <a:bodyPr wrap="square" rtlCol="0">
            <a:spAutoFit/>
          </a:bodyPr>
          <a:lstStyle/>
          <a:p>
            <a:r>
              <a:rPr lang="en-US" sz="1600" dirty="0" smtClean="0"/>
              <a:t>Add a queen to an empty square.</a:t>
            </a:r>
            <a:endParaRPr lang="en-US" sz="1600" dirty="0"/>
          </a:p>
        </p:txBody>
      </p:sp>
      <p:sp>
        <p:nvSpPr>
          <p:cNvPr id="17" name="TextBox 16"/>
          <p:cNvSpPr txBox="1"/>
          <p:nvPr/>
        </p:nvSpPr>
        <p:spPr>
          <a:xfrm>
            <a:off x="5739240" y="2747338"/>
            <a:ext cx="6183586" cy="584775"/>
          </a:xfrm>
          <a:prstGeom prst="rect">
            <a:avLst/>
          </a:prstGeom>
          <a:noFill/>
        </p:spPr>
        <p:txBody>
          <a:bodyPr wrap="square" rtlCol="0">
            <a:spAutoFit/>
          </a:bodyPr>
          <a:lstStyle/>
          <a:p>
            <a:r>
              <a:rPr lang="en-US" sz="1600" dirty="0" smtClean="0"/>
              <a:t>The transition model would return a chessboard with a queen added to the designated square.</a:t>
            </a:r>
            <a:endParaRPr lang="en-US" sz="1600" dirty="0"/>
          </a:p>
        </p:txBody>
      </p:sp>
      <p:sp>
        <p:nvSpPr>
          <p:cNvPr id="18" name="TextBox 17"/>
          <p:cNvSpPr txBox="1"/>
          <p:nvPr/>
        </p:nvSpPr>
        <p:spPr>
          <a:xfrm>
            <a:off x="5739240" y="3732368"/>
            <a:ext cx="6183586" cy="584775"/>
          </a:xfrm>
          <a:prstGeom prst="rect">
            <a:avLst/>
          </a:prstGeom>
          <a:noFill/>
        </p:spPr>
        <p:txBody>
          <a:bodyPr wrap="square" rtlCol="0">
            <a:spAutoFit/>
          </a:bodyPr>
          <a:lstStyle/>
          <a:p>
            <a:r>
              <a:rPr lang="en-US" sz="1600" dirty="0" smtClean="0"/>
              <a:t>Every addition of a queen has the same cost (can say that the cost for each action is 1).</a:t>
            </a:r>
            <a:endParaRPr lang="en-US" sz="1600" dirty="0"/>
          </a:p>
        </p:txBody>
      </p:sp>
      <p:sp>
        <p:nvSpPr>
          <p:cNvPr id="19" name="TextBox 18"/>
          <p:cNvSpPr txBox="1"/>
          <p:nvPr/>
        </p:nvSpPr>
        <p:spPr>
          <a:xfrm>
            <a:off x="5739240" y="4707849"/>
            <a:ext cx="6183586" cy="338554"/>
          </a:xfrm>
          <a:prstGeom prst="rect">
            <a:avLst/>
          </a:prstGeom>
          <a:noFill/>
        </p:spPr>
        <p:txBody>
          <a:bodyPr wrap="square" rtlCol="0">
            <a:spAutoFit/>
          </a:bodyPr>
          <a:lstStyle/>
          <a:p>
            <a:r>
              <a:rPr lang="en-US" sz="1600" smtClean="0"/>
              <a:t>An empty chessboard.</a:t>
            </a:r>
            <a:endParaRPr lang="en-US" sz="1600" dirty="0"/>
          </a:p>
        </p:txBody>
      </p:sp>
      <p:sp>
        <p:nvSpPr>
          <p:cNvPr id="21" name="TextBox 20"/>
          <p:cNvSpPr txBox="1"/>
          <p:nvPr/>
        </p:nvSpPr>
        <p:spPr>
          <a:xfrm>
            <a:off x="1592332" y="5317402"/>
            <a:ext cx="2005892" cy="830997"/>
          </a:xfrm>
          <a:prstGeom prst="rect">
            <a:avLst/>
          </a:prstGeom>
          <a:noFill/>
        </p:spPr>
        <p:txBody>
          <a:bodyPr wrap="square" rtlCol="0">
            <a:spAutoFit/>
          </a:bodyPr>
          <a:lstStyle/>
          <a:p>
            <a:r>
              <a:rPr lang="en-US" sz="1600" i="1" dirty="0"/>
              <a:t>T</a:t>
            </a:r>
            <a:r>
              <a:rPr lang="en-US" sz="1600" i="1" dirty="0" smtClean="0"/>
              <a:t>his puzzle was first published by Max </a:t>
            </a:r>
            <a:r>
              <a:rPr lang="en-US" sz="1600" i="1" dirty="0" err="1" smtClean="0"/>
              <a:t>Bezzel</a:t>
            </a:r>
            <a:r>
              <a:rPr lang="en-US" sz="1600" i="1" dirty="0" smtClean="0"/>
              <a:t> in 1848.</a:t>
            </a:r>
            <a:endParaRPr lang="en-US" sz="1600" i="1" dirty="0"/>
          </a:p>
        </p:txBody>
      </p:sp>
      <p:sp>
        <p:nvSpPr>
          <p:cNvPr id="22" name="TextBox 21"/>
          <p:cNvSpPr txBox="1"/>
          <p:nvPr/>
        </p:nvSpPr>
        <p:spPr>
          <a:xfrm>
            <a:off x="5332021" y="880603"/>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23" name="TextBox 22"/>
          <p:cNvSpPr txBox="1"/>
          <p:nvPr/>
        </p:nvSpPr>
        <p:spPr>
          <a:xfrm>
            <a:off x="5332021" y="1687794"/>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24" name="TextBox 23"/>
          <p:cNvSpPr txBox="1"/>
          <p:nvPr/>
        </p:nvSpPr>
        <p:spPr>
          <a:xfrm>
            <a:off x="5332021" y="2450145"/>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25" name="TextBox 24"/>
          <p:cNvSpPr txBox="1"/>
          <p:nvPr/>
        </p:nvSpPr>
        <p:spPr>
          <a:xfrm>
            <a:off x="5332021" y="3421884"/>
            <a:ext cx="5880462" cy="369332"/>
          </a:xfrm>
          <a:prstGeom prst="rect">
            <a:avLst/>
          </a:prstGeom>
          <a:noFill/>
        </p:spPr>
        <p:txBody>
          <a:bodyPr wrap="square" rtlCol="0">
            <a:spAutoFit/>
          </a:bodyPr>
          <a:lstStyle/>
          <a:p>
            <a:r>
              <a:rPr lang="en-US" b="1" dirty="0" smtClean="0"/>
              <a:t>What are the costs?</a:t>
            </a:r>
            <a:endParaRPr lang="en-US" b="1" dirty="0"/>
          </a:p>
        </p:txBody>
      </p:sp>
      <p:sp>
        <p:nvSpPr>
          <p:cNvPr id="26" name="TextBox 25"/>
          <p:cNvSpPr txBox="1"/>
          <p:nvPr/>
        </p:nvSpPr>
        <p:spPr>
          <a:xfrm>
            <a:off x="5332021" y="440797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27" name="TextBox 26"/>
          <p:cNvSpPr txBox="1"/>
          <p:nvPr/>
        </p:nvSpPr>
        <p:spPr>
          <a:xfrm>
            <a:off x="5332021" y="5147854"/>
            <a:ext cx="5880462" cy="369332"/>
          </a:xfrm>
          <a:prstGeom prst="rect">
            <a:avLst/>
          </a:prstGeom>
          <a:noFill/>
        </p:spPr>
        <p:txBody>
          <a:bodyPr wrap="square" rtlCol="0">
            <a:spAutoFit/>
          </a:bodyPr>
          <a:lstStyle/>
          <a:p>
            <a:r>
              <a:rPr lang="en-US" b="1" dirty="0" smtClean="0"/>
              <a:t>What is the goal test?</a:t>
            </a:r>
            <a:endParaRPr lang="en-US" b="1" dirty="0"/>
          </a:p>
        </p:txBody>
      </p:sp>
    </p:spTree>
    <p:extLst>
      <p:ext uri="{BB962C8B-B14F-4D97-AF65-F5344CB8AC3E}">
        <p14:creationId xmlns:p14="http://schemas.microsoft.com/office/powerpoint/2010/main" val="11665077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23</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8 queens puzzle</a:t>
            </a:r>
            <a:endParaRPr lang="en-US" sz="2000" b="1" dirty="0"/>
          </a:p>
        </p:txBody>
      </p:sp>
      <p:pic>
        <p:nvPicPr>
          <p:cNvPr id="5" name="Picture 4"/>
          <p:cNvPicPr>
            <a:picLocks noChangeAspect="1"/>
          </p:cNvPicPr>
          <p:nvPr/>
        </p:nvPicPr>
        <p:blipFill>
          <a:blip r:embed="rId3"/>
          <a:stretch>
            <a:fillRect/>
          </a:stretch>
        </p:blipFill>
        <p:spPr>
          <a:xfrm>
            <a:off x="970801" y="1444651"/>
            <a:ext cx="3930417" cy="3947886"/>
          </a:xfrm>
          <a:prstGeom prst="rect">
            <a:avLst/>
          </a:prstGeom>
        </p:spPr>
      </p:pic>
      <p:pic>
        <p:nvPicPr>
          <p:cNvPr id="1026" name="Picture 2" descr="https://upload.wikimedia.org/wikipedia/commons/4/49/Max_Bezz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79" y="3991750"/>
            <a:ext cx="1400175" cy="2219325"/>
          </a:xfrm>
          <a:prstGeom prst="rect">
            <a:avLst/>
          </a:prstGeom>
          <a:noFill/>
          <a:ln w="12700">
            <a:noFill/>
          </a:ln>
          <a:effectLst>
            <a:softEdge rad="63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30700" y="656190"/>
            <a:ext cx="3610618" cy="927784"/>
          </a:xfrm>
          <a:prstGeom prst="rect">
            <a:avLst/>
          </a:prstGeom>
          <a:noFill/>
        </p:spPr>
        <p:txBody>
          <a:bodyPr wrap="square" rtlCol="0">
            <a:spAutoFit/>
          </a:bodyPr>
          <a:lstStyle/>
          <a:p>
            <a:r>
              <a:rPr lang="en-US" dirty="0" smtClean="0"/>
              <a:t>How can 8 queens be placed on a standard chessboard such that no two threaten each other?</a:t>
            </a:r>
            <a:endParaRPr lang="en-US" dirty="0"/>
          </a:p>
        </p:txBody>
      </p:sp>
      <p:sp>
        <p:nvSpPr>
          <p:cNvPr id="8" name="TextBox 7"/>
          <p:cNvSpPr txBox="1"/>
          <p:nvPr/>
        </p:nvSpPr>
        <p:spPr>
          <a:xfrm>
            <a:off x="1592332" y="5317402"/>
            <a:ext cx="2005892" cy="830997"/>
          </a:xfrm>
          <a:prstGeom prst="rect">
            <a:avLst/>
          </a:prstGeom>
          <a:noFill/>
        </p:spPr>
        <p:txBody>
          <a:bodyPr wrap="square" rtlCol="0">
            <a:spAutoFit/>
          </a:bodyPr>
          <a:lstStyle/>
          <a:p>
            <a:r>
              <a:rPr lang="en-US" sz="1600" i="1" dirty="0"/>
              <a:t>T</a:t>
            </a:r>
            <a:r>
              <a:rPr lang="en-US" sz="1600" i="1" dirty="0" smtClean="0"/>
              <a:t>his puzzle was first published by Max </a:t>
            </a:r>
            <a:r>
              <a:rPr lang="en-US" sz="1600" i="1" dirty="0" err="1" smtClean="0"/>
              <a:t>Bezzel</a:t>
            </a:r>
            <a:r>
              <a:rPr lang="en-US" sz="1600" i="1" dirty="0" smtClean="0"/>
              <a:t> in 1848.</a:t>
            </a:r>
            <a:endParaRPr lang="en-US" sz="1600" i="1" dirty="0"/>
          </a:p>
        </p:txBody>
      </p:sp>
      <p:sp>
        <p:nvSpPr>
          <p:cNvPr id="9" name="TextBox 8"/>
          <p:cNvSpPr txBox="1"/>
          <p:nvPr/>
        </p:nvSpPr>
        <p:spPr>
          <a:xfrm>
            <a:off x="5739240" y="1223422"/>
            <a:ext cx="6183586" cy="584775"/>
          </a:xfrm>
          <a:prstGeom prst="rect">
            <a:avLst/>
          </a:prstGeom>
          <a:noFill/>
        </p:spPr>
        <p:txBody>
          <a:bodyPr wrap="square" rtlCol="0">
            <a:spAutoFit/>
          </a:bodyPr>
          <a:lstStyle/>
          <a:p>
            <a:r>
              <a:rPr lang="en-US" sz="1600" dirty="0" smtClean="0"/>
              <a:t>Any arrangement of 0-8 queens on a </a:t>
            </a:r>
            <a:r>
              <a:rPr lang="en-US" sz="1600" dirty="0"/>
              <a:t>chessboard: 64! / (56!)(8!) </a:t>
            </a:r>
            <a:r>
              <a:rPr lang="mr-IN" sz="1600" dirty="0"/>
              <a:t>…</a:t>
            </a:r>
            <a:endParaRPr lang="en-US" sz="1600" dirty="0"/>
          </a:p>
          <a:p>
            <a:endParaRPr lang="en-US" sz="1600" dirty="0"/>
          </a:p>
        </p:txBody>
      </p:sp>
      <p:sp>
        <p:nvSpPr>
          <p:cNvPr id="16" name="TextBox 15"/>
          <p:cNvSpPr txBox="1"/>
          <p:nvPr/>
        </p:nvSpPr>
        <p:spPr>
          <a:xfrm>
            <a:off x="5739240" y="2005578"/>
            <a:ext cx="6183586" cy="338554"/>
          </a:xfrm>
          <a:prstGeom prst="rect">
            <a:avLst/>
          </a:prstGeom>
          <a:noFill/>
        </p:spPr>
        <p:txBody>
          <a:bodyPr wrap="square" rtlCol="0">
            <a:spAutoFit/>
          </a:bodyPr>
          <a:lstStyle/>
          <a:p>
            <a:r>
              <a:rPr lang="en-US" sz="1600" dirty="0" smtClean="0"/>
              <a:t>Add a queen to an empty square.</a:t>
            </a:r>
            <a:endParaRPr lang="en-US" sz="1600" dirty="0"/>
          </a:p>
        </p:txBody>
      </p:sp>
      <p:sp>
        <p:nvSpPr>
          <p:cNvPr id="17" name="TextBox 16"/>
          <p:cNvSpPr txBox="1"/>
          <p:nvPr/>
        </p:nvSpPr>
        <p:spPr>
          <a:xfrm>
            <a:off x="5739240" y="2747338"/>
            <a:ext cx="6183586" cy="584775"/>
          </a:xfrm>
          <a:prstGeom prst="rect">
            <a:avLst/>
          </a:prstGeom>
          <a:noFill/>
        </p:spPr>
        <p:txBody>
          <a:bodyPr wrap="square" rtlCol="0">
            <a:spAutoFit/>
          </a:bodyPr>
          <a:lstStyle/>
          <a:p>
            <a:r>
              <a:rPr lang="en-US" sz="1600" dirty="0" smtClean="0"/>
              <a:t>The transition model would return a chessboard with a queen added to the designated square.</a:t>
            </a:r>
            <a:endParaRPr lang="en-US" sz="1600" dirty="0"/>
          </a:p>
        </p:txBody>
      </p:sp>
      <p:sp>
        <p:nvSpPr>
          <p:cNvPr id="18" name="TextBox 17"/>
          <p:cNvSpPr txBox="1"/>
          <p:nvPr/>
        </p:nvSpPr>
        <p:spPr>
          <a:xfrm>
            <a:off x="5739240" y="3732368"/>
            <a:ext cx="6183586" cy="584775"/>
          </a:xfrm>
          <a:prstGeom prst="rect">
            <a:avLst/>
          </a:prstGeom>
          <a:noFill/>
        </p:spPr>
        <p:txBody>
          <a:bodyPr wrap="square" rtlCol="0">
            <a:spAutoFit/>
          </a:bodyPr>
          <a:lstStyle/>
          <a:p>
            <a:r>
              <a:rPr lang="en-US" sz="1600" dirty="0" smtClean="0"/>
              <a:t>Every addition of a queen has the same cost (can say that the cost for each action is 1).</a:t>
            </a:r>
            <a:endParaRPr lang="en-US" sz="1600" dirty="0"/>
          </a:p>
        </p:txBody>
      </p:sp>
      <p:sp>
        <p:nvSpPr>
          <p:cNvPr id="19" name="TextBox 18"/>
          <p:cNvSpPr txBox="1"/>
          <p:nvPr/>
        </p:nvSpPr>
        <p:spPr>
          <a:xfrm>
            <a:off x="5739240" y="4707849"/>
            <a:ext cx="6183586" cy="338554"/>
          </a:xfrm>
          <a:prstGeom prst="rect">
            <a:avLst/>
          </a:prstGeom>
          <a:noFill/>
        </p:spPr>
        <p:txBody>
          <a:bodyPr wrap="square" rtlCol="0">
            <a:spAutoFit/>
          </a:bodyPr>
          <a:lstStyle/>
          <a:p>
            <a:r>
              <a:rPr lang="en-US" sz="1600" smtClean="0"/>
              <a:t>An empty chessboard.</a:t>
            </a:r>
            <a:endParaRPr lang="en-US" sz="1600" dirty="0"/>
          </a:p>
        </p:txBody>
      </p:sp>
      <p:sp>
        <p:nvSpPr>
          <p:cNvPr id="20" name="TextBox 19"/>
          <p:cNvSpPr txBox="1"/>
          <p:nvPr/>
        </p:nvSpPr>
        <p:spPr>
          <a:xfrm>
            <a:off x="5739240" y="5462742"/>
            <a:ext cx="6326090" cy="584775"/>
          </a:xfrm>
          <a:prstGeom prst="rect">
            <a:avLst/>
          </a:prstGeom>
          <a:noFill/>
        </p:spPr>
        <p:txBody>
          <a:bodyPr wrap="square" rtlCol="0">
            <a:spAutoFit/>
          </a:bodyPr>
          <a:lstStyle/>
          <a:p>
            <a:r>
              <a:rPr lang="en-US" sz="1600" dirty="0" smtClean="0"/>
              <a:t>Are there 8 queens on the board such that none are </a:t>
            </a:r>
            <a:r>
              <a:rPr lang="en-US" sz="1600" smtClean="0"/>
              <a:t>threatening each other?</a:t>
            </a:r>
            <a:endParaRPr lang="en-US" sz="1600" dirty="0"/>
          </a:p>
        </p:txBody>
      </p:sp>
      <p:sp>
        <p:nvSpPr>
          <p:cNvPr id="21" name="TextBox 20"/>
          <p:cNvSpPr txBox="1"/>
          <p:nvPr/>
        </p:nvSpPr>
        <p:spPr>
          <a:xfrm>
            <a:off x="5332021" y="880603"/>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22" name="TextBox 21"/>
          <p:cNvSpPr txBox="1"/>
          <p:nvPr/>
        </p:nvSpPr>
        <p:spPr>
          <a:xfrm>
            <a:off x="5332021" y="1687794"/>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23" name="TextBox 22"/>
          <p:cNvSpPr txBox="1"/>
          <p:nvPr/>
        </p:nvSpPr>
        <p:spPr>
          <a:xfrm>
            <a:off x="5332021" y="2450145"/>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24" name="TextBox 23"/>
          <p:cNvSpPr txBox="1"/>
          <p:nvPr/>
        </p:nvSpPr>
        <p:spPr>
          <a:xfrm>
            <a:off x="5332021" y="3421884"/>
            <a:ext cx="5880462" cy="369332"/>
          </a:xfrm>
          <a:prstGeom prst="rect">
            <a:avLst/>
          </a:prstGeom>
          <a:noFill/>
        </p:spPr>
        <p:txBody>
          <a:bodyPr wrap="square" rtlCol="0">
            <a:spAutoFit/>
          </a:bodyPr>
          <a:lstStyle/>
          <a:p>
            <a:r>
              <a:rPr lang="en-US" b="1" dirty="0" smtClean="0"/>
              <a:t>What are the costs?</a:t>
            </a:r>
            <a:endParaRPr lang="en-US" b="1" dirty="0"/>
          </a:p>
        </p:txBody>
      </p:sp>
      <p:sp>
        <p:nvSpPr>
          <p:cNvPr id="25" name="TextBox 24"/>
          <p:cNvSpPr txBox="1"/>
          <p:nvPr/>
        </p:nvSpPr>
        <p:spPr>
          <a:xfrm>
            <a:off x="5332021" y="440797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26" name="TextBox 25"/>
          <p:cNvSpPr txBox="1"/>
          <p:nvPr/>
        </p:nvSpPr>
        <p:spPr>
          <a:xfrm>
            <a:off x="5332021" y="5147854"/>
            <a:ext cx="5880462" cy="369332"/>
          </a:xfrm>
          <a:prstGeom prst="rect">
            <a:avLst/>
          </a:prstGeom>
          <a:noFill/>
        </p:spPr>
        <p:txBody>
          <a:bodyPr wrap="square" rtlCol="0">
            <a:spAutoFit/>
          </a:bodyPr>
          <a:lstStyle/>
          <a:p>
            <a:r>
              <a:rPr lang="en-US" b="1" dirty="0" smtClean="0"/>
              <a:t>What is the goal test?</a:t>
            </a:r>
            <a:endParaRPr lang="en-US" b="1" dirty="0"/>
          </a:p>
        </p:txBody>
      </p:sp>
    </p:spTree>
    <p:extLst>
      <p:ext uri="{BB962C8B-B14F-4D97-AF65-F5344CB8AC3E}">
        <p14:creationId xmlns:p14="http://schemas.microsoft.com/office/powerpoint/2010/main" val="612671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24</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Tower of Hanoi</a:t>
            </a:r>
            <a:endParaRPr lang="en-US" sz="2000" b="1" dirty="0"/>
          </a:p>
        </p:txBody>
      </p:sp>
      <p:pic>
        <p:nvPicPr>
          <p:cNvPr id="10242" name="Picture 2" descr="https://upload.wikimedia.org/wikipedia/commons/0/07/Tower_of_Hano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48" y="2080876"/>
            <a:ext cx="4705596" cy="2071296"/>
          </a:xfrm>
          <a:prstGeom prst="rect">
            <a:avLst/>
          </a:prstGeom>
          <a:noFill/>
          <a:ln w="44450" cmpd="dbl">
            <a:solidFill>
              <a:schemeClr val="tx1"/>
            </a:solidFill>
          </a:ln>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69621" y="742436"/>
            <a:ext cx="5100450" cy="1200329"/>
          </a:xfrm>
          <a:prstGeom prst="rect">
            <a:avLst/>
          </a:prstGeom>
          <a:noFill/>
        </p:spPr>
        <p:txBody>
          <a:bodyPr wrap="square" rtlCol="0">
            <a:spAutoFit/>
          </a:bodyPr>
          <a:lstStyle/>
          <a:p>
            <a:r>
              <a:rPr lang="en-US" dirty="0" smtClean="0"/>
              <a:t>Moving one at a time, how can all of the </a:t>
            </a:r>
            <a:r>
              <a:rPr lang="en-US" i="1" dirty="0" smtClean="0"/>
              <a:t>N</a:t>
            </a:r>
            <a:r>
              <a:rPr lang="en-US" dirty="0" smtClean="0"/>
              <a:t> disks be moved from the leftmost peg to the rightmost peg, while maintaining the invariant that no disk may be placed on top of a smaller disk?</a:t>
            </a:r>
            <a:endParaRPr lang="en-US" dirty="0"/>
          </a:p>
        </p:txBody>
      </p:sp>
    </p:spTree>
    <p:extLst>
      <p:ext uri="{BB962C8B-B14F-4D97-AF65-F5344CB8AC3E}">
        <p14:creationId xmlns:p14="http://schemas.microsoft.com/office/powerpoint/2010/main" val="146104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25</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Tower of Hanoi</a:t>
            </a:r>
            <a:endParaRPr lang="en-US" sz="2000" b="1" dirty="0"/>
          </a:p>
        </p:txBody>
      </p:sp>
      <p:pic>
        <p:nvPicPr>
          <p:cNvPr id="10242" name="Picture 2" descr="https://upload.wikimedia.org/wikipedia/commons/0/07/Tower_of_Hano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48" y="2080876"/>
            <a:ext cx="4705596" cy="2071296"/>
          </a:xfrm>
          <a:prstGeom prst="rect">
            <a:avLst/>
          </a:prstGeom>
          <a:noFill/>
          <a:ln w="44450" cmpd="dbl">
            <a:solidFill>
              <a:schemeClr val="tx1"/>
            </a:solidFill>
          </a:ln>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107497" y="3862466"/>
            <a:ext cx="1497528" cy="2391290"/>
          </a:xfrm>
          <a:prstGeom prst="rect">
            <a:avLst/>
          </a:prstGeom>
          <a:effectLst>
            <a:softEdge rad="63500"/>
          </a:effectLst>
        </p:spPr>
      </p:pic>
      <p:sp>
        <p:nvSpPr>
          <p:cNvPr id="13" name="TextBox 12"/>
          <p:cNvSpPr txBox="1"/>
          <p:nvPr/>
        </p:nvSpPr>
        <p:spPr>
          <a:xfrm>
            <a:off x="1605025" y="4235961"/>
            <a:ext cx="2896341" cy="1077218"/>
          </a:xfrm>
          <a:prstGeom prst="rect">
            <a:avLst/>
          </a:prstGeom>
          <a:noFill/>
        </p:spPr>
        <p:txBody>
          <a:bodyPr wrap="square" rtlCol="0">
            <a:spAutoFit/>
          </a:bodyPr>
          <a:lstStyle/>
          <a:p>
            <a:r>
              <a:rPr lang="en-US" sz="1600" i="1" dirty="0"/>
              <a:t>T</a:t>
            </a:r>
            <a:r>
              <a:rPr lang="en-US" sz="1600" i="1" dirty="0" smtClean="0"/>
              <a:t>his </a:t>
            </a:r>
            <a:r>
              <a:rPr lang="en-US" sz="1600" i="1" dirty="0"/>
              <a:t>puzzle </a:t>
            </a:r>
            <a:r>
              <a:rPr lang="en-US" sz="1600" i="1" dirty="0" smtClean="0"/>
              <a:t>was invented by </a:t>
            </a:r>
            <a:r>
              <a:rPr lang="en-US" sz="1600" i="1" dirty="0" err="1" smtClean="0"/>
              <a:t>Édouard</a:t>
            </a:r>
            <a:r>
              <a:rPr lang="en-US" sz="1600" i="1" dirty="0" smtClean="0"/>
              <a:t> </a:t>
            </a:r>
            <a:r>
              <a:rPr lang="en-US" sz="1600" i="1" dirty="0"/>
              <a:t>Lucas in </a:t>
            </a:r>
            <a:r>
              <a:rPr lang="en-US" sz="1600" i="1" dirty="0" smtClean="0"/>
              <a:t>1883. He also studied Fibonacci numbers and prime numbers.</a:t>
            </a:r>
            <a:endParaRPr lang="en-US" sz="1600" i="1" dirty="0"/>
          </a:p>
        </p:txBody>
      </p:sp>
      <p:sp>
        <p:nvSpPr>
          <p:cNvPr id="14" name="TextBox 13"/>
          <p:cNvSpPr txBox="1"/>
          <p:nvPr/>
        </p:nvSpPr>
        <p:spPr>
          <a:xfrm>
            <a:off x="369621" y="742436"/>
            <a:ext cx="5100450" cy="1200329"/>
          </a:xfrm>
          <a:prstGeom prst="rect">
            <a:avLst/>
          </a:prstGeom>
          <a:noFill/>
        </p:spPr>
        <p:txBody>
          <a:bodyPr wrap="square" rtlCol="0">
            <a:spAutoFit/>
          </a:bodyPr>
          <a:lstStyle/>
          <a:p>
            <a:r>
              <a:rPr lang="en-US" dirty="0" smtClean="0"/>
              <a:t>Moving one at a time, how can all of the </a:t>
            </a:r>
            <a:r>
              <a:rPr lang="en-US" i="1" dirty="0" smtClean="0"/>
              <a:t>N</a:t>
            </a:r>
            <a:r>
              <a:rPr lang="en-US" dirty="0" smtClean="0"/>
              <a:t> disks be moved from the leftmost peg to the rightmost peg, while maintaining the invariant that no disk may be placed on top of a smaller disk?</a:t>
            </a:r>
            <a:endParaRPr lang="en-US" dirty="0"/>
          </a:p>
        </p:txBody>
      </p:sp>
    </p:spTree>
    <p:extLst>
      <p:ext uri="{BB962C8B-B14F-4D97-AF65-F5344CB8AC3E}">
        <p14:creationId xmlns:p14="http://schemas.microsoft.com/office/powerpoint/2010/main" val="1536144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26</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Tower of Hanoi</a:t>
            </a:r>
            <a:endParaRPr lang="en-US" sz="2000" b="1" dirty="0"/>
          </a:p>
        </p:txBody>
      </p:sp>
      <p:pic>
        <p:nvPicPr>
          <p:cNvPr id="10242" name="Picture 2" descr="https://upload.wikimedia.org/wikipedia/commons/0/07/Tower_of_Hano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48" y="2080876"/>
            <a:ext cx="4705596" cy="2071296"/>
          </a:xfrm>
          <a:prstGeom prst="rect">
            <a:avLst/>
          </a:prstGeom>
          <a:noFill/>
          <a:ln w="44450" cmpd="dbl">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10147" y="749538"/>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7" name="TextBox 6"/>
          <p:cNvSpPr txBox="1"/>
          <p:nvPr/>
        </p:nvSpPr>
        <p:spPr>
          <a:xfrm>
            <a:off x="5510147" y="1735628"/>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8" name="TextBox 7"/>
          <p:cNvSpPr txBox="1"/>
          <p:nvPr/>
        </p:nvSpPr>
        <p:spPr>
          <a:xfrm>
            <a:off x="5510147" y="2916407"/>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9" name="TextBox 8"/>
          <p:cNvSpPr txBox="1"/>
          <p:nvPr/>
        </p:nvSpPr>
        <p:spPr>
          <a:xfrm>
            <a:off x="5510147" y="3810863"/>
            <a:ext cx="5880462" cy="369332"/>
          </a:xfrm>
          <a:prstGeom prst="rect">
            <a:avLst/>
          </a:prstGeom>
          <a:noFill/>
        </p:spPr>
        <p:txBody>
          <a:bodyPr wrap="square" rtlCol="0">
            <a:spAutoFit/>
          </a:bodyPr>
          <a:lstStyle/>
          <a:p>
            <a:r>
              <a:rPr lang="en-US" b="1" dirty="0" smtClean="0"/>
              <a:t>What are the costs?</a:t>
            </a:r>
            <a:endParaRPr lang="en-US" b="1" dirty="0"/>
          </a:p>
        </p:txBody>
      </p:sp>
      <p:sp>
        <p:nvSpPr>
          <p:cNvPr id="10" name="TextBox 9"/>
          <p:cNvSpPr txBox="1"/>
          <p:nvPr/>
        </p:nvSpPr>
        <p:spPr>
          <a:xfrm>
            <a:off x="5510147" y="447054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11" name="TextBox 10"/>
          <p:cNvSpPr txBox="1"/>
          <p:nvPr/>
        </p:nvSpPr>
        <p:spPr>
          <a:xfrm>
            <a:off x="5510147" y="5393325"/>
            <a:ext cx="5880462" cy="369332"/>
          </a:xfrm>
          <a:prstGeom prst="rect">
            <a:avLst/>
          </a:prstGeom>
          <a:noFill/>
        </p:spPr>
        <p:txBody>
          <a:bodyPr wrap="square" rtlCol="0">
            <a:spAutoFit/>
          </a:bodyPr>
          <a:lstStyle/>
          <a:p>
            <a:r>
              <a:rPr lang="en-US" b="1" dirty="0" smtClean="0"/>
              <a:t>What is the goal test?</a:t>
            </a:r>
            <a:endParaRPr lang="en-US" b="1" dirty="0"/>
          </a:p>
        </p:txBody>
      </p:sp>
      <p:pic>
        <p:nvPicPr>
          <p:cNvPr id="5" name="Picture 4"/>
          <p:cNvPicPr>
            <a:picLocks noChangeAspect="1"/>
          </p:cNvPicPr>
          <p:nvPr/>
        </p:nvPicPr>
        <p:blipFill>
          <a:blip r:embed="rId4"/>
          <a:stretch>
            <a:fillRect/>
          </a:stretch>
        </p:blipFill>
        <p:spPr>
          <a:xfrm>
            <a:off x="107497" y="3862466"/>
            <a:ext cx="1497528" cy="2391290"/>
          </a:xfrm>
          <a:prstGeom prst="rect">
            <a:avLst/>
          </a:prstGeom>
          <a:effectLst>
            <a:softEdge rad="63500"/>
          </a:effectLst>
        </p:spPr>
      </p:pic>
      <p:sp>
        <p:nvSpPr>
          <p:cNvPr id="13" name="TextBox 12"/>
          <p:cNvSpPr txBox="1"/>
          <p:nvPr/>
        </p:nvSpPr>
        <p:spPr>
          <a:xfrm>
            <a:off x="1605025" y="4235961"/>
            <a:ext cx="2896341" cy="1077218"/>
          </a:xfrm>
          <a:prstGeom prst="rect">
            <a:avLst/>
          </a:prstGeom>
          <a:noFill/>
        </p:spPr>
        <p:txBody>
          <a:bodyPr wrap="square" rtlCol="0">
            <a:spAutoFit/>
          </a:bodyPr>
          <a:lstStyle/>
          <a:p>
            <a:r>
              <a:rPr lang="en-US" sz="1600" i="1" dirty="0"/>
              <a:t>T</a:t>
            </a:r>
            <a:r>
              <a:rPr lang="en-US" sz="1600" i="1" dirty="0" smtClean="0"/>
              <a:t>his </a:t>
            </a:r>
            <a:r>
              <a:rPr lang="en-US" sz="1600" i="1" dirty="0"/>
              <a:t>puzzle </a:t>
            </a:r>
            <a:r>
              <a:rPr lang="en-US" sz="1600" i="1" dirty="0" smtClean="0"/>
              <a:t>was invented by </a:t>
            </a:r>
            <a:r>
              <a:rPr lang="en-US" sz="1600" i="1" dirty="0" err="1" smtClean="0"/>
              <a:t>Édouard</a:t>
            </a:r>
            <a:r>
              <a:rPr lang="en-US" sz="1600" i="1" dirty="0" smtClean="0"/>
              <a:t> </a:t>
            </a:r>
            <a:r>
              <a:rPr lang="en-US" sz="1600" i="1" dirty="0"/>
              <a:t>Lucas in </a:t>
            </a:r>
            <a:r>
              <a:rPr lang="en-US" sz="1600" i="1" dirty="0" smtClean="0"/>
              <a:t>1883. He also studied Fibonacci numbers and prime numbers.</a:t>
            </a:r>
            <a:endParaRPr lang="en-US" sz="1600" i="1" dirty="0"/>
          </a:p>
        </p:txBody>
      </p:sp>
      <p:sp>
        <p:nvSpPr>
          <p:cNvPr id="14" name="TextBox 13"/>
          <p:cNvSpPr txBox="1"/>
          <p:nvPr/>
        </p:nvSpPr>
        <p:spPr>
          <a:xfrm>
            <a:off x="369621" y="742436"/>
            <a:ext cx="5100450" cy="1200329"/>
          </a:xfrm>
          <a:prstGeom prst="rect">
            <a:avLst/>
          </a:prstGeom>
          <a:noFill/>
        </p:spPr>
        <p:txBody>
          <a:bodyPr wrap="square" rtlCol="0">
            <a:spAutoFit/>
          </a:bodyPr>
          <a:lstStyle/>
          <a:p>
            <a:r>
              <a:rPr lang="en-US" dirty="0" smtClean="0"/>
              <a:t>Moving one at a time, how can all of the </a:t>
            </a:r>
            <a:r>
              <a:rPr lang="en-US" i="1" dirty="0" smtClean="0"/>
              <a:t>N</a:t>
            </a:r>
            <a:r>
              <a:rPr lang="en-US" dirty="0" smtClean="0"/>
              <a:t> disks be moved from the leftmost peg to the rightmost peg, while maintaining the invariant that no disk may be placed on top of a smaller disk?</a:t>
            </a:r>
            <a:endParaRPr lang="en-US" dirty="0"/>
          </a:p>
        </p:txBody>
      </p:sp>
    </p:spTree>
    <p:extLst>
      <p:ext uri="{BB962C8B-B14F-4D97-AF65-F5344CB8AC3E}">
        <p14:creationId xmlns:p14="http://schemas.microsoft.com/office/powerpoint/2010/main" val="1479601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27</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Tower of Hanoi</a:t>
            </a:r>
            <a:endParaRPr lang="en-US" sz="2000" b="1" dirty="0"/>
          </a:p>
        </p:txBody>
      </p:sp>
      <p:pic>
        <p:nvPicPr>
          <p:cNvPr id="10242" name="Picture 2" descr="https://upload.wikimedia.org/wikipedia/commons/0/07/Tower_of_Hano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48" y="2080876"/>
            <a:ext cx="4705596" cy="2071296"/>
          </a:xfrm>
          <a:prstGeom prst="rect">
            <a:avLst/>
          </a:prstGeom>
          <a:noFill/>
          <a:ln w="44450" cmpd="dbl">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10147" y="749538"/>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7" name="TextBox 6"/>
          <p:cNvSpPr txBox="1"/>
          <p:nvPr/>
        </p:nvSpPr>
        <p:spPr>
          <a:xfrm>
            <a:off x="5510147" y="1735628"/>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8" name="TextBox 7"/>
          <p:cNvSpPr txBox="1"/>
          <p:nvPr/>
        </p:nvSpPr>
        <p:spPr>
          <a:xfrm>
            <a:off x="5510147" y="2916407"/>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9" name="TextBox 8"/>
          <p:cNvSpPr txBox="1"/>
          <p:nvPr/>
        </p:nvSpPr>
        <p:spPr>
          <a:xfrm>
            <a:off x="5510147" y="3810863"/>
            <a:ext cx="5880462" cy="369332"/>
          </a:xfrm>
          <a:prstGeom prst="rect">
            <a:avLst/>
          </a:prstGeom>
          <a:noFill/>
        </p:spPr>
        <p:txBody>
          <a:bodyPr wrap="square" rtlCol="0">
            <a:spAutoFit/>
          </a:bodyPr>
          <a:lstStyle/>
          <a:p>
            <a:r>
              <a:rPr lang="en-US" b="1" dirty="0" smtClean="0"/>
              <a:t>What are the costs?</a:t>
            </a:r>
            <a:endParaRPr lang="en-US" b="1" dirty="0"/>
          </a:p>
        </p:txBody>
      </p:sp>
      <p:sp>
        <p:nvSpPr>
          <p:cNvPr id="10" name="TextBox 9"/>
          <p:cNvSpPr txBox="1"/>
          <p:nvPr/>
        </p:nvSpPr>
        <p:spPr>
          <a:xfrm>
            <a:off x="5510147" y="447054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11" name="TextBox 10"/>
          <p:cNvSpPr txBox="1"/>
          <p:nvPr/>
        </p:nvSpPr>
        <p:spPr>
          <a:xfrm>
            <a:off x="5510147" y="5393325"/>
            <a:ext cx="5880462" cy="369332"/>
          </a:xfrm>
          <a:prstGeom prst="rect">
            <a:avLst/>
          </a:prstGeom>
          <a:noFill/>
        </p:spPr>
        <p:txBody>
          <a:bodyPr wrap="square" rtlCol="0">
            <a:spAutoFit/>
          </a:bodyPr>
          <a:lstStyle/>
          <a:p>
            <a:r>
              <a:rPr lang="en-US" b="1" dirty="0" smtClean="0"/>
              <a:t>What is the goal test?</a:t>
            </a:r>
            <a:endParaRPr lang="en-US" b="1" dirty="0"/>
          </a:p>
        </p:txBody>
      </p:sp>
      <p:pic>
        <p:nvPicPr>
          <p:cNvPr id="5" name="Picture 4"/>
          <p:cNvPicPr>
            <a:picLocks noChangeAspect="1"/>
          </p:cNvPicPr>
          <p:nvPr/>
        </p:nvPicPr>
        <p:blipFill>
          <a:blip r:embed="rId4"/>
          <a:stretch>
            <a:fillRect/>
          </a:stretch>
        </p:blipFill>
        <p:spPr>
          <a:xfrm>
            <a:off x="107497" y="3862466"/>
            <a:ext cx="1497528" cy="2391290"/>
          </a:xfrm>
          <a:prstGeom prst="rect">
            <a:avLst/>
          </a:prstGeom>
          <a:effectLst>
            <a:softEdge rad="63500"/>
          </a:effectLst>
        </p:spPr>
      </p:pic>
      <p:sp>
        <p:nvSpPr>
          <p:cNvPr id="13" name="TextBox 12"/>
          <p:cNvSpPr txBox="1"/>
          <p:nvPr/>
        </p:nvSpPr>
        <p:spPr>
          <a:xfrm>
            <a:off x="1605025" y="4235961"/>
            <a:ext cx="2896341" cy="1077218"/>
          </a:xfrm>
          <a:prstGeom prst="rect">
            <a:avLst/>
          </a:prstGeom>
          <a:noFill/>
        </p:spPr>
        <p:txBody>
          <a:bodyPr wrap="square" rtlCol="0">
            <a:spAutoFit/>
          </a:bodyPr>
          <a:lstStyle/>
          <a:p>
            <a:r>
              <a:rPr lang="en-US" sz="1600" i="1" dirty="0"/>
              <a:t>T</a:t>
            </a:r>
            <a:r>
              <a:rPr lang="en-US" sz="1600" i="1" dirty="0" smtClean="0"/>
              <a:t>his </a:t>
            </a:r>
            <a:r>
              <a:rPr lang="en-US" sz="1600" i="1" dirty="0"/>
              <a:t>puzzle </a:t>
            </a:r>
            <a:r>
              <a:rPr lang="en-US" sz="1600" i="1" dirty="0" smtClean="0"/>
              <a:t>was invented by </a:t>
            </a:r>
            <a:r>
              <a:rPr lang="en-US" sz="1600" i="1" dirty="0" err="1" smtClean="0"/>
              <a:t>Édouard</a:t>
            </a:r>
            <a:r>
              <a:rPr lang="en-US" sz="1600" i="1" dirty="0" smtClean="0"/>
              <a:t> </a:t>
            </a:r>
            <a:r>
              <a:rPr lang="en-US" sz="1600" i="1" dirty="0"/>
              <a:t>Lucas in </a:t>
            </a:r>
            <a:r>
              <a:rPr lang="en-US" sz="1600" i="1" dirty="0" smtClean="0"/>
              <a:t>1883. He also studied Fibonacci numbers and prime numbers.</a:t>
            </a:r>
            <a:endParaRPr lang="en-US" sz="1600" i="1" dirty="0"/>
          </a:p>
        </p:txBody>
      </p:sp>
      <p:sp>
        <p:nvSpPr>
          <p:cNvPr id="14" name="TextBox 13"/>
          <p:cNvSpPr txBox="1"/>
          <p:nvPr/>
        </p:nvSpPr>
        <p:spPr>
          <a:xfrm>
            <a:off x="369621" y="742436"/>
            <a:ext cx="5100450" cy="1200329"/>
          </a:xfrm>
          <a:prstGeom prst="rect">
            <a:avLst/>
          </a:prstGeom>
          <a:noFill/>
        </p:spPr>
        <p:txBody>
          <a:bodyPr wrap="square" rtlCol="0">
            <a:spAutoFit/>
          </a:bodyPr>
          <a:lstStyle/>
          <a:p>
            <a:r>
              <a:rPr lang="en-US" dirty="0" smtClean="0"/>
              <a:t>Moving one at a time, how can all of the </a:t>
            </a:r>
            <a:r>
              <a:rPr lang="en-US" i="1" dirty="0" smtClean="0"/>
              <a:t>N</a:t>
            </a:r>
            <a:r>
              <a:rPr lang="en-US" dirty="0" smtClean="0"/>
              <a:t> disks be moved from the leftmost peg to the rightmost peg, while maintaining the invariant that no disk may be placed on top of a smaller disk?</a:t>
            </a:r>
            <a:endParaRPr lang="en-US" dirty="0"/>
          </a:p>
        </p:txBody>
      </p:sp>
      <p:sp>
        <p:nvSpPr>
          <p:cNvPr id="15" name="TextBox 14"/>
          <p:cNvSpPr txBox="1"/>
          <p:nvPr/>
        </p:nvSpPr>
        <p:spPr>
          <a:xfrm>
            <a:off x="5842660" y="1045866"/>
            <a:ext cx="6254334" cy="584775"/>
          </a:xfrm>
          <a:prstGeom prst="rect">
            <a:avLst/>
          </a:prstGeom>
          <a:noFill/>
        </p:spPr>
        <p:txBody>
          <a:bodyPr wrap="square" rtlCol="0">
            <a:spAutoFit/>
          </a:bodyPr>
          <a:lstStyle/>
          <a:p>
            <a:r>
              <a:rPr lang="en-US" sz="1600" dirty="0" smtClean="0"/>
              <a:t>The states are the arrays of possible peg locations of each disk (for instance, [1, 3, 2, 2, 1, </a:t>
            </a:r>
            <a:r>
              <a:rPr lang="mr-IN" sz="1600" dirty="0" smtClean="0"/>
              <a:t>…</a:t>
            </a:r>
            <a:r>
              <a:rPr lang="en-US" sz="1600" dirty="0" smtClean="0"/>
              <a:t>]). For </a:t>
            </a:r>
            <a:r>
              <a:rPr lang="en-US" sz="1600" i="1" dirty="0" smtClean="0"/>
              <a:t>N</a:t>
            </a:r>
            <a:r>
              <a:rPr lang="en-US" sz="1600" dirty="0" smtClean="0"/>
              <a:t> disks, there are </a:t>
            </a:r>
            <a:r>
              <a:rPr lang="en-US" sz="1600" i="1" dirty="0" smtClean="0"/>
              <a:t>3</a:t>
            </a:r>
            <a:r>
              <a:rPr lang="en-US" sz="1600" i="1" baseline="30000" dirty="0" smtClean="0"/>
              <a:t>N</a:t>
            </a:r>
            <a:r>
              <a:rPr lang="en-US" sz="1600" i="1" dirty="0" smtClean="0"/>
              <a:t> </a:t>
            </a:r>
            <a:r>
              <a:rPr lang="en-US" sz="1600" dirty="0" smtClean="0"/>
              <a:t>possible such arrays.</a:t>
            </a:r>
            <a:endParaRPr lang="en-US" sz="1600" dirty="0"/>
          </a:p>
        </p:txBody>
      </p:sp>
    </p:spTree>
    <p:extLst>
      <p:ext uri="{BB962C8B-B14F-4D97-AF65-F5344CB8AC3E}">
        <p14:creationId xmlns:p14="http://schemas.microsoft.com/office/powerpoint/2010/main" val="1129992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28</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Tower of Hanoi</a:t>
            </a:r>
            <a:endParaRPr lang="en-US" sz="2000" b="1" dirty="0"/>
          </a:p>
        </p:txBody>
      </p:sp>
      <p:pic>
        <p:nvPicPr>
          <p:cNvPr id="10242" name="Picture 2" descr="https://upload.wikimedia.org/wikipedia/commons/0/07/Tower_of_Hano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48" y="2080876"/>
            <a:ext cx="4705596" cy="2071296"/>
          </a:xfrm>
          <a:prstGeom prst="rect">
            <a:avLst/>
          </a:prstGeom>
          <a:noFill/>
          <a:ln w="44450" cmpd="dbl">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10147" y="749538"/>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7" name="TextBox 6"/>
          <p:cNvSpPr txBox="1"/>
          <p:nvPr/>
        </p:nvSpPr>
        <p:spPr>
          <a:xfrm>
            <a:off x="5510147" y="1735628"/>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8" name="TextBox 7"/>
          <p:cNvSpPr txBox="1"/>
          <p:nvPr/>
        </p:nvSpPr>
        <p:spPr>
          <a:xfrm>
            <a:off x="5510147" y="2916407"/>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9" name="TextBox 8"/>
          <p:cNvSpPr txBox="1"/>
          <p:nvPr/>
        </p:nvSpPr>
        <p:spPr>
          <a:xfrm>
            <a:off x="5510147" y="3810863"/>
            <a:ext cx="5880462" cy="369332"/>
          </a:xfrm>
          <a:prstGeom prst="rect">
            <a:avLst/>
          </a:prstGeom>
          <a:noFill/>
        </p:spPr>
        <p:txBody>
          <a:bodyPr wrap="square" rtlCol="0">
            <a:spAutoFit/>
          </a:bodyPr>
          <a:lstStyle/>
          <a:p>
            <a:r>
              <a:rPr lang="en-US" b="1" dirty="0" smtClean="0"/>
              <a:t>What are the costs?</a:t>
            </a:r>
            <a:endParaRPr lang="en-US" b="1" dirty="0"/>
          </a:p>
        </p:txBody>
      </p:sp>
      <p:sp>
        <p:nvSpPr>
          <p:cNvPr id="10" name="TextBox 9"/>
          <p:cNvSpPr txBox="1"/>
          <p:nvPr/>
        </p:nvSpPr>
        <p:spPr>
          <a:xfrm>
            <a:off x="5510147" y="447054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11" name="TextBox 10"/>
          <p:cNvSpPr txBox="1"/>
          <p:nvPr/>
        </p:nvSpPr>
        <p:spPr>
          <a:xfrm>
            <a:off x="5510147" y="5393325"/>
            <a:ext cx="5880462" cy="369332"/>
          </a:xfrm>
          <a:prstGeom prst="rect">
            <a:avLst/>
          </a:prstGeom>
          <a:noFill/>
        </p:spPr>
        <p:txBody>
          <a:bodyPr wrap="square" rtlCol="0">
            <a:spAutoFit/>
          </a:bodyPr>
          <a:lstStyle/>
          <a:p>
            <a:r>
              <a:rPr lang="en-US" b="1" dirty="0" smtClean="0"/>
              <a:t>What is the goal test?</a:t>
            </a:r>
            <a:endParaRPr lang="en-US" b="1" dirty="0"/>
          </a:p>
        </p:txBody>
      </p:sp>
      <p:pic>
        <p:nvPicPr>
          <p:cNvPr id="5" name="Picture 4"/>
          <p:cNvPicPr>
            <a:picLocks noChangeAspect="1"/>
          </p:cNvPicPr>
          <p:nvPr/>
        </p:nvPicPr>
        <p:blipFill>
          <a:blip r:embed="rId4"/>
          <a:stretch>
            <a:fillRect/>
          </a:stretch>
        </p:blipFill>
        <p:spPr>
          <a:xfrm>
            <a:off x="107497" y="3862466"/>
            <a:ext cx="1497528" cy="2391290"/>
          </a:xfrm>
          <a:prstGeom prst="rect">
            <a:avLst/>
          </a:prstGeom>
          <a:effectLst>
            <a:softEdge rad="63500"/>
          </a:effectLst>
        </p:spPr>
      </p:pic>
      <p:sp>
        <p:nvSpPr>
          <p:cNvPr id="13" name="TextBox 12"/>
          <p:cNvSpPr txBox="1"/>
          <p:nvPr/>
        </p:nvSpPr>
        <p:spPr>
          <a:xfrm>
            <a:off x="1605025" y="4235961"/>
            <a:ext cx="2896341" cy="1077218"/>
          </a:xfrm>
          <a:prstGeom prst="rect">
            <a:avLst/>
          </a:prstGeom>
          <a:noFill/>
        </p:spPr>
        <p:txBody>
          <a:bodyPr wrap="square" rtlCol="0">
            <a:spAutoFit/>
          </a:bodyPr>
          <a:lstStyle/>
          <a:p>
            <a:r>
              <a:rPr lang="en-US" sz="1600" i="1" dirty="0"/>
              <a:t>T</a:t>
            </a:r>
            <a:r>
              <a:rPr lang="en-US" sz="1600" i="1" dirty="0" smtClean="0"/>
              <a:t>his </a:t>
            </a:r>
            <a:r>
              <a:rPr lang="en-US" sz="1600" i="1" dirty="0"/>
              <a:t>puzzle </a:t>
            </a:r>
            <a:r>
              <a:rPr lang="en-US" sz="1600" i="1" dirty="0" smtClean="0"/>
              <a:t>was invented by </a:t>
            </a:r>
            <a:r>
              <a:rPr lang="en-US" sz="1600" i="1" dirty="0" err="1" smtClean="0"/>
              <a:t>Édouard</a:t>
            </a:r>
            <a:r>
              <a:rPr lang="en-US" sz="1600" i="1" dirty="0" smtClean="0"/>
              <a:t> </a:t>
            </a:r>
            <a:r>
              <a:rPr lang="en-US" sz="1600" i="1" dirty="0"/>
              <a:t>Lucas in </a:t>
            </a:r>
            <a:r>
              <a:rPr lang="en-US" sz="1600" i="1" dirty="0" smtClean="0"/>
              <a:t>1883. He also studied Fibonacci numbers and prime numbers.</a:t>
            </a:r>
            <a:endParaRPr lang="en-US" sz="1600" i="1" dirty="0"/>
          </a:p>
        </p:txBody>
      </p:sp>
      <p:sp>
        <p:nvSpPr>
          <p:cNvPr id="14" name="TextBox 13"/>
          <p:cNvSpPr txBox="1"/>
          <p:nvPr/>
        </p:nvSpPr>
        <p:spPr>
          <a:xfrm>
            <a:off x="369621" y="742436"/>
            <a:ext cx="5100450" cy="1200329"/>
          </a:xfrm>
          <a:prstGeom prst="rect">
            <a:avLst/>
          </a:prstGeom>
          <a:noFill/>
        </p:spPr>
        <p:txBody>
          <a:bodyPr wrap="square" rtlCol="0">
            <a:spAutoFit/>
          </a:bodyPr>
          <a:lstStyle/>
          <a:p>
            <a:r>
              <a:rPr lang="en-US" dirty="0" smtClean="0"/>
              <a:t>Moving one at a time, how can all of the </a:t>
            </a:r>
            <a:r>
              <a:rPr lang="en-US" i="1" dirty="0" smtClean="0"/>
              <a:t>N</a:t>
            </a:r>
            <a:r>
              <a:rPr lang="en-US" dirty="0" smtClean="0"/>
              <a:t> disks be moved from the leftmost peg to the rightmost peg, while maintaining the invariant that no disk may be placed on top of a smaller disk?</a:t>
            </a:r>
            <a:endParaRPr lang="en-US" dirty="0"/>
          </a:p>
        </p:txBody>
      </p:sp>
      <p:sp>
        <p:nvSpPr>
          <p:cNvPr id="15" name="TextBox 14"/>
          <p:cNvSpPr txBox="1"/>
          <p:nvPr/>
        </p:nvSpPr>
        <p:spPr>
          <a:xfrm>
            <a:off x="5842660" y="1045866"/>
            <a:ext cx="6254334" cy="584775"/>
          </a:xfrm>
          <a:prstGeom prst="rect">
            <a:avLst/>
          </a:prstGeom>
          <a:noFill/>
        </p:spPr>
        <p:txBody>
          <a:bodyPr wrap="square" rtlCol="0">
            <a:spAutoFit/>
          </a:bodyPr>
          <a:lstStyle/>
          <a:p>
            <a:r>
              <a:rPr lang="en-US" sz="1600" dirty="0" smtClean="0"/>
              <a:t>The states are the arrays of possible peg locations of each disk (for instance, [1, 3, 2, 2, 1, </a:t>
            </a:r>
            <a:r>
              <a:rPr lang="mr-IN" sz="1600" dirty="0" smtClean="0"/>
              <a:t>…</a:t>
            </a:r>
            <a:r>
              <a:rPr lang="en-US" sz="1600" dirty="0" smtClean="0"/>
              <a:t>]). For </a:t>
            </a:r>
            <a:r>
              <a:rPr lang="en-US" sz="1600" i="1" dirty="0" smtClean="0"/>
              <a:t>N</a:t>
            </a:r>
            <a:r>
              <a:rPr lang="en-US" sz="1600" dirty="0" smtClean="0"/>
              <a:t> disks, there are </a:t>
            </a:r>
            <a:r>
              <a:rPr lang="en-US" sz="1600" i="1" dirty="0" smtClean="0"/>
              <a:t>3</a:t>
            </a:r>
            <a:r>
              <a:rPr lang="en-US" sz="1600" i="1" baseline="30000" dirty="0" smtClean="0"/>
              <a:t>N</a:t>
            </a:r>
            <a:r>
              <a:rPr lang="en-US" sz="1600" i="1" dirty="0" smtClean="0"/>
              <a:t> </a:t>
            </a:r>
            <a:r>
              <a:rPr lang="en-US" sz="1600" dirty="0" smtClean="0"/>
              <a:t>possible such arrays.</a:t>
            </a:r>
            <a:endParaRPr lang="en-US" sz="1600" dirty="0"/>
          </a:p>
        </p:txBody>
      </p:sp>
      <p:sp>
        <p:nvSpPr>
          <p:cNvPr id="17" name="TextBox 16"/>
          <p:cNvSpPr txBox="1"/>
          <p:nvPr/>
        </p:nvSpPr>
        <p:spPr>
          <a:xfrm>
            <a:off x="5842660" y="2038904"/>
            <a:ext cx="6254333" cy="830997"/>
          </a:xfrm>
          <a:prstGeom prst="rect">
            <a:avLst/>
          </a:prstGeom>
          <a:noFill/>
        </p:spPr>
        <p:txBody>
          <a:bodyPr wrap="square" rtlCol="0">
            <a:spAutoFit/>
          </a:bodyPr>
          <a:lstStyle/>
          <a:p>
            <a:r>
              <a:rPr lang="en-US" sz="1600" dirty="0" smtClean="0"/>
              <a:t>The legal actions are movement of any of the three top disks to another peg where all of the rings are (or equivalently, just the top ring is) larger than the one being moved. </a:t>
            </a:r>
            <a:endParaRPr lang="en-US" sz="1600" dirty="0"/>
          </a:p>
        </p:txBody>
      </p:sp>
    </p:spTree>
    <p:extLst>
      <p:ext uri="{BB962C8B-B14F-4D97-AF65-F5344CB8AC3E}">
        <p14:creationId xmlns:p14="http://schemas.microsoft.com/office/powerpoint/2010/main" val="559143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29</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Tower of Hanoi</a:t>
            </a:r>
            <a:endParaRPr lang="en-US" sz="2000" b="1" dirty="0"/>
          </a:p>
        </p:txBody>
      </p:sp>
      <p:pic>
        <p:nvPicPr>
          <p:cNvPr id="10242" name="Picture 2" descr="https://upload.wikimedia.org/wikipedia/commons/0/07/Tower_of_Hano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48" y="2080876"/>
            <a:ext cx="4705596" cy="2071296"/>
          </a:xfrm>
          <a:prstGeom prst="rect">
            <a:avLst/>
          </a:prstGeom>
          <a:noFill/>
          <a:ln w="44450" cmpd="dbl">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10147" y="749538"/>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7" name="TextBox 6"/>
          <p:cNvSpPr txBox="1"/>
          <p:nvPr/>
        </p:nvSpPr>
        <p:spPr>
          <a:xfrm>
            <a:off x="5510147" y="1735628"/>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8" name="TextBox 7"/>
          <p:cNvSpPr txBox="1"/>
          <p:nvPr/>
        </p:nvSpPr>
        <p:spPr>
          <a:xfrm>
            <a:off x="5510147" y="2916407"/>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9" name="TextBox 8"/>
          <p:cNvSpPr txBox="1"/>
          <p:nvPr/>
        </p:nvSpPr>
        <p:spPr>
          <a:xfrm>
            <a:off x="5510147" y="3810863"/>
            <a:ext cx="5880462" cy="369332"/>
          </a:xfrm>
          <a:prstGeom prst="rect">
            <a:avLst/>
          </a:prstGeom>
          <a:noFill/>
        </p:spPr>
        <p:txBody>
          <a:bodyPr wrap="square" rtlCol="0">
            <a:spAutoFit/>
          </a:bodyPr>
          <a:lstStyle/>
          <a:p>
            <a:r>
              <a:rPr lang="en-US" b="1" dirty="0" smtClean="0"/>
              <a:t>What are the costs?</a:t>
            </a:r>
            <a:endParaRPr lang="en-US" b="1" dirty="0"/>
          </a:p>
        </p:txBody>
      </p:sp>
      <p:sp>
        <p:nvSpPr>
          <p:cNvPr id="10" name="TextBox 9"/>
          <p:cNvSpPr txBox="1"/>
          <p:nvPr/>
        </p:nvSpPr>
        <p:spPr>
          <a:xfrm>
            <a:off x="5510147" y="447054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11" name="TextBox 10"/>
          <p:cNvSpPr txBox="1"/>
          <p:nvPr/>
        </p:nvSpPr>
        <p:spPr>
          <a:xfrm>
            <a:off x="5510147" y="5393325"/>
            <a:ext cx="5880462" cy="369332"/>
          </a:xfrm>
          <a:prstGeom prst="rect">
            <a:avLst/>
          </a:prstGeom>
          <a:noFill/>
        </p:spPr>
        <p:txBody>
          <a:bodyPr wrap="square" rtlCol="0">
            <a:spAutoFit/>
          </a:bodyPr>
          <a:lstStyle/>
          <a:p>
            <a:r>
              <a:rPr lang="en-US" b="1" dirty="0" smtClean="0"/>
              <a:t>What is the goal test?</a:t>
            </a:r>
            <a:endParaRPr lang="en-US" b="1" dirty="0"/>
          </a:p>
        </p:txBody>
      </p:sp>
      <p:pic>
        <p:nvPicPr>
          <p:cNvPr id="5" name="Picture 4"/>
          <p:cNvPicPr>
            <a:picLocks noChangeAspect="1"/>
          </p:cNvPicPr>
          <p:nvPr/>
        </p:nvPicPr>
        <p:blipFill>
          <a:blip r:embed="rId4"/>
          <a:stretch>
            <a:fillRect/>
          </a:stretch>
        </p:blipFill>
        <p:spPr>
          <a:xfrm>
            <a:off x="107497" y="3862466"/>
            <a:ext cx="1497528" cy="2391290"/>
          </a:xfrm>
          <a:prstGeom prst="rect">
            <a:avLst/>
          </a:prstGeom>
          <a:effectLst>
            <a:softEdge rad="63500"/>
          </a:effectLst>
        </p:spPr>
      </p:pic>
      <p:sp>
        <p:nvSpPr>
          <p:cNvPr id="13" name="TextBox 12"/>
          <p:cNvSpPr txBox="1"/>
          <p:nvPr/>
        </p:nvSpPr>
        <p:spPr>
          <a:xfrm>
            <a:off x="1605025" y="4235961"/>
            <a:ext cx="2896341" cy="1077218"/>
          </a:xfrm>
          <a:prstGeom prst="rect">
            <a:avLst/>
          </a:prstGeom>
          <a:noFill/>
        </p:spPr>
        <p:txBody>
          <a:bodyPr wrap="square" rtlCol="0">
            <a:spAutoFit/>
          </a:bodyPr>
          <a:lstStyle/>
          <a:p>
            <a:r>
              <a:rPr lang="en-US" sz="1600" i="1" dirty="0"/>
              <a:t>T</a:t>
            </a:r>
            <a:r>
              <a:rPr lang="en-US" sz="1600" i="1" dirty="0" smtClean="0"/>
              <a:t>his </a:t>
            </a:r>
            <a:r>
              <a:rPr lang="en-US" sz="1600" i="1" dirty="0"/>
              <a:t>puzzle </a:t>
            </a:r>
            <a:r>
              <a:rPr lang="en-US" sz="1600" i="1" dirty="0" smtClean="0"/>
              <a:t>was invented by </a:t>
            </a:r>
            <a:r>
              <a:rPr lang="en-US" sz="1600" i="1" dirty="0" err="1" smtClean="0"/>
              <a:t>Édouard</a:t>
            </a:r>
            <a:r>
              <a:rPr lang="en-US" sz="1600" i="1" dirty="0" smtClean="0"/>
              <a:t> </a:t>
            </a:r>
            <a:r>
              <a:rPr lang="en-US" sz="1600" i="1" dirty="0"/>
              <a:t>Lucas in </a:t>
            </a:r>
            <a:r>
              <a:rPr lang="en-US" sz="1600" i="1" dirty="0" smtClean="0"/>
              <a:t>1883. He also studied Fibonacci numbers and prime numbers.</a:t>
            </a:r>
            <a:endParaRPr lang="en-US" sz="1600" i="1" dirty="0"/>
          </a:p>
        </p:txBody>
      </p:sp>
      <p:sp>
        <p:nvSpPr>
          <p:cNvPr id="14" name="TextBox 13"/>
          <p:cNvSpPr txBox="1"/>
          <p:nvPr/>
        </p:nvSpPr>
        <p:spPr>
          <a:xfrm>
            <a:off x="369621" y="742436"/>
            <a:ext cx="5100450" cy="1200329"/>
          </a:xfrm>
          <a:prstGeom prst="rect">
            <a:avLst/>
          </a:prstGeom>
          <a:noFill/>
        </p:spPr>
        <p:txBody>
          <a:bodyPr wrap="square" rtlCol="0">
            <a:spAutoFit/>
          </a:bodyPr>
          <a:lstStyle/>
          <a:p>
            <a:r>
              <a:rPr lang="en-US" dirty="0" smtClean="0"/>
              <a:t>Moving one at a time, how can all of the </a:t>
            </a:r>
            <a:r>
              <a:rPr lang="en-US" i="1" dirty="0" smtClean="0"/>
              <a:t>N</a:t>
            </a:r>
            <a:r>
              <a:rPr lang="en-US" dirty="0" smtClean="0"/>
              <a:t> disks be moved from the leftmost peg to the rightmost peg, while maintaining the invariant that no disk may be placed on top of a smaller disk?</a:t>
            </a:r>
            <a:endParaRPr lang="en-US" dirty="0"/>
          </a:p>
        </p:txBody>
      </p:sp>
      <p:sp>
        <p:nvSpPr>
          <p:cNvPr id="15" name="TextBox 14"/>
          <p:cNvSpPr txBox="1"/>
          <p:nvPr/>
        </p:nvSpPr>
        <p:spPr>
          <a:xfrm>
            <a:off x="5842660" y="1045866"/>
            <a:ext cx="6254334" cy="584775"/>
          </a:xfrm>
          <a:prstGeom prst="rect">
            <a:avLst/>
          </a:prstGeom>
          <a:noFill/>
        </p:spPr>
        <p:txBody>
          <a:bodyPr wrap="square" rtlCol="0">
            <a:spAutoFit/>
          </a:bodyPr>
          <a:lstStyle/>
          <a:p>
            <a:r>
              <a:rPr lang="en-US" sz="1600" dirty="0" smtClean="0"/>
              <a:t>The states are the arrays of possible peg locations of each disk (for instance, [1, 3, 2, 2, 1, </a:t>
            </a:r>
            <a:r>
              <a:rPr lang="mr-IN" sz="1600" dirty="0" smtClean="0"/>
              <a:t>…</a:t>
            </a:r>
            <a:r>
              <a:rPr lang="en-US" sz="1600" dirty="0" smtClean="0"/>
              <a:t>]). For </a:t>
            </a:r>
            <a:r>
              <a:rPr lang="en-US" sz="1600" i="1" dirty="0" smtClean="0"/>
              <a:t>N</a:t>
            </a:r>
            <a:r>
              <a:rPr lang="en-US" sz="1600" dirty="0" smtClean="0"/>
              <a:t> disks, there are </a:t>
            </a:r>
            <a:r>
              <a:rPr lang="en-US" sz="1600" i="1" dirty="0" smtClean="0"/>
              <a:t>3</a:t>
            </a:r>
            <a:r>
              <a:rPr lang="en-US" sz="1600" i="1" baseline="30000" dirty="0" smtClean="0"/>
              <a:t>N</a:t>
            </a:r>
            <a:r>
              <a:rPr lang="en-US" sz="1600" i="1" dirty="0" smtClean="0"/>
              <a:t> </a:t>
            </a:r>
            <a:r>
              <a:rPr lang="en-US" sz="1600" dirty="0" smtClean="0"/>
              <a:t>possible such arrays.</a:t>
            </a:r>
            <a:endParaRPr lang="en-US" sz="1600" dirty="0"/>
          </a:p>
        </p:txBody>
      </p:sp>
      <p:sp>
        <p:nvSpPr>
          <p:cNvPr id="17" name="TextBox 16"/>
          <p:cNvSpPr txBox="1"/>
          <p:nvPr/>
        </p:nvSpPr>
        <p:spPr>
          <a:xfrm>
            <a:off x="5842660" y="2038904"/>
            <a:ext cx="6254333" cy="830997"/>
          </a:xfrm>
          <a:prstGeom prst="rect">
            <a:avLst/>
          </a:prstGeom>
          <a:noFill/>
        </p:spPr>
        <p:txBody>
          <a:bodyPr wrap="square" rtlCol="0">
            <a:spAutoFit/>
          </a:bodyPr>
          <a:lstStyle/>
          <a:p>
            <a:r>
              <a:rPr lang="en-US" sz="1600" dirty="0" smtClean="0"/>
              <a:t>The legal actions are movement of any of the three top disks to another peg where all of the rings are (or equivalently, just the top ring is) larger than the one being moved. </a:t>
            </a:r>
            <a:endParaRPr lang="en-US" sz="1600" dirty="0"/>
          </a:p>
        </p:txBody>
      </p:sp>
      <p:sp>
        <p:nvSpPr>
          <p:cNvPr id="18" name="TextBox 17"/>
          <p:cNvSpPr txBox="1"/>
          <p:nvPr/>
        </p:nvSpPr>
        <p:spPr>
          <a:xfrm>
            <a:off x="5842660" y="3196243"/>
            <a:ext cx="6254333" cy="584775"/>
          </a:xfrm>
          <a:prstGeom prst="rect">
            <a:avLst/>
          </a:prstGeom>
          <a:noFill/>
        </p:spPr>
        <p:txBody>
          <a:bodyPr wrap="square" rtlCol="0">
            <a:spAutoFit/>
          </a:bodyPr>
          <a:lstStyle/>
          <a:p>
            <a:r>
              <a:rPr lang="en-US" sz="1600" dirty="0"/>
              <a:t>The transition model takes an initial state and action, and returns the new state with a </a:t>
            </a:r>
            <a:r>
              <a:rPr lang="en-US" sz="1600" dirty="0" smtClean="0"/>
              <a:t>ring moved </a:t>
            </a:r>
            <a:r>
              <a:rPr lang="en-US" sz="1600" dirty="0"/>
              <a:t>to another </a:t>
            </a:r>
            <a:r>
              <a:rPr lang="en-US" sz="1600" dirty="0" smtClean="0"/>
              <a:t>peg.</a:t>
            </a:r>
            <a:endParaRPr lang="en-US" sz="1600" dirty="0"/>
          </a:p>
        </p:txBody>
      </p:sp>
    </p:spTree>
    <p:extLst>
      <p:ext uri="{BB962C8B-B14F-4D97-AF65-F5344CB8AC3E}">
        <p14:creationId xmlns:p14="http://schemas.microsoft.com/office/powerpoint/2010/main" val="1267160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3</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p:sp>
        <p:nvSpPr>
          <p:cNvPr id="8" name="TextBox 7"/>
          <p:cNvSpPr txBox="1"/>
          <p:nvPr/>
        </p:nvSpPr>
        <p:spPr>
          <a:xfrm>
            <a:off x="486629" y="753543"/>
            <a:ext cx="3913754" cy="880369"/>
          </a:xfrm>
          <a:prstGeom prst="rect">
            <a:avLst/>
          </a:prstGeom>
          <a:noFill/>
        </p:spPr>
        <p:txBody>
          <a:bodyPr wrap="square" rtlCol="0">
            <a:spAutoFit/>
          </a:bodyPr>
          <a:lstStyle/>
          <a:p>
            <a:pPr marL="285750" indent="-285750">
              <a:lnSpc>
                <a:spcPct val="150000"/>
              </a:lnSpc>
              <a:buFont typeface="Arial" charset="0"/>
              <a:buChar char="•"/>
            </a:pPr>
            <a:r>
              <a:rPr lang="en-US" dirty="0" smtClean="0"/>
              <a:t>set of </a:t>
            </a:r>
            <a:r>
              <a:rPr lang="en-US" b="1" dirty="0" smtClean="0"/>
              <a:t>states</a:t>
            </a:r>
            <a:r>
              <a:rPr lang="en-US" dirty="0" smtClean="0"/>
              <a:t> </a:t>
            </a:r>
            <a:r>
              <a:rPr lang="en-US" i="1" dirty="0" smtClean="0"/>
              <a:t>S</a:t>
            </a:r>
            <a:endParaRPr lang="en-US" dirty="0"/>
          </a:p>
          <a:p>
            <a:pPr marL="285750" indent="-285750">
              <a:lnSpc>
                <a:spcPct val="150000"/>
              </a:lnSpc>
              <a:buFont typeface="Arial" charset="0"/>
              <a:buChar char="•"/>
            </a:pPr>
            <a:endParaRPr lang="en-US" b="1" dirty="0" smtClean="0"/>
          </a:p>
        </p:txBody>
      </p:sp>
      <p:sp>
        <p:nvSpPr>
          <p:cNvPr id="13" name="Oval 12"/>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6145400" y="949065"/>
            <a:ext cx="418559" cy="400110"/>
          </a:xfrm>
          <a:prstGeom prst="rect">
            <a:avLst/>
          </a:prstGeom>
          <a:noFill/>
        </p:spPr>
        <p:txBody>
          <a:bodyPr wrap="square" rtlCol="0">
            <a:spAutoFit/>
          </a:bodyPr>
          <a:lstStyle/>
          <a:p>
            <a:r>
              <a:rPr lang="en-US" sz="2000" i="1" dirty="0">
                <a:solidFill>
                  <a:schemeClr val="accent2">
                    <a:lumMod val="50000"/>
                  </a:schemeClr>
                </a:solidFill>
              </a:rPr>
              <a:t>S</a:t>
            </a:r>
            <a:r>
              <a:rPr lang="en-US" sz="2000" i="1" baseline="-25000" dirty="0">
                <a:solidFill>
                  <a:schemeClr val="accent2">
                    <a:lumMod val="50000"/>
                  </a:schemeClr>
                </a:solidFill>
              </a:rPr>
              <a:t>0</a:t>
            </a:r>
          </a:p>
        </p:txBody>
      </p:sp>
      <p:sp>
        <p:nvSpPr>
          <p:cNvPr id="117" name="TextBox 116"/>
          <p:cNvSpPr txBox="1"/>
          <p:nvPr/>
        </p:nvSpPr>
        <p:spPr>
          <a:xfrm>
            <a:off x="4225159" y="2112580"/>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1</a:t>
            </a:r>
          </a:p>
        </p:txBody>
      </p:sp>
      <p:sp>
        <p:nvSpPr>
          <p:cNvPr id="118" name="TextBox 117"/>
          <p:cNvSpPr txBox="1"/>
          <p:nvPr/>
        </p:nvSpPr>
        <p:spPr>
          <a:xfrm>
            <a:off x="4451077" y="477549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2</a:t>
            </a:r>
            <a:endParaRPr lang="en-US" i="1" baseline="-25000" dirty="0">
              <a:solidFill>
                <a:schemeClr val="accent2">
                  <a:lumMod val="50000"/>
                </a:schemeClr>
              </a:solidFill>
            </a:endParaRPr>
          </a:p>
        </p:txBody>
      </p:sp>
      <p:sp>
        <p:nvSpPr>
          <p:cNvPr id="119" name="TextBox 118"/>
          <p:cNvSpPr txBox="1"/>
          <p:nvPr/>
        </p:nvSpPr>
        <p:spPr>
          <a:xfrm>
            <a:off x="6286341" y="312377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3</a:t>
            </a:r>
          </a:p>
        </p:txBody>
      </p:sp>
      <p:sp>
        <p:nvSpPr>
          <p:cNvPr id="120" name="TextBox 119"/>
          <p:cNvSpPr txBox="1"/>
          <p:nvPr/>
        </p:nvSpPr>
        <p:spPr>
          <a:xfrm>
            <a:off x="3549560" y="566272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6</a:t>
            </a:r>
          </a:p>
        </p:txBody>
      </p:sp>
      <p:sp>
        <p:nvSpPr>
          <p:cNvPr id="121" name="TextBox 120"/>
          <p:cNvSpPr txBox="1"/>
          <p:nvPr/>
        </p:nvSpPr>
        <p:spPr>
          <a:xfrm>
            <a:off x="5815374" y="5353362"/>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7</a:t>
            </a:r>
            <a:endParaRPr lang="en-US" i="1" baseline="-25000" dirty="0">
              <a:solidFill>
                <a:schemeClr val="accent2">
                  <a:lumMod val="50000"/>
                </a:schemeClr>
              </a:solidFill>
            </a:endParaRPr>
          </a:p>
        </p:txBody>
      </p:sp>
      <p:sp>
        <p:nvSpPr>
          <p:cNvPr id="122" name="TextBox 121"/>
          <p:cNvSpPr txBox="1"/>
          <p:nvPr/>
        </p:nvSpPr>
        <p:spPr>
          <a:xfrm>
            <a:off x="6182666" y="407135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4</a:t>
            </a:r>
            <a:endParaRPr lang="en-US" i="1" baseline="-25000" dirty="0">
              <a:solidFill>
                <a:schemeClr val="accent2">
                  <a:lumMod val="50000"/>
                </a:schemeClr>
              </a:solidFill>
            </a:endParaRPr>
          </a:p>
        </p:txBody>
      </p:sp>
      <p:sp>
        <p:nvSpPr>
          <p:cNvPr id="124" name="TextBox 123"/>
          <p:cNvSpPr txBox="1"/>
          <p:nvPr/>
        </p:nvSpPr>
        <p:spPr>
          <a:xfrm>
            <a:off x="6943222" y="5246907"/>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8</a:t>
            </a:r>
          </a:p>
        </p:txBody>
      </p:sp>
      <p:sp>
        <p:nvSpPr>
          <p:cNvPr id="125" name="TextBox 124"/>
          <p:cNvSpPr txBox="1"/>
          <p:nvPr/>
        </p:nvSpPr>
        <p:spPr>
          <a:xfrm>
            <a:off x="7624394" y="411336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9</a:t>
            </a:r>
          </a:p>
        </p:txBody>
      </p:sp>
      <p:sp>
        <p:nvSpPr>
          <p:cNvPr id="153" name="TextBox 152"/>
          <p:cNvSpPr txBox="1"/>
          <p:nvPr/>
        </p:nvSpPr>
        <p:spPr>
          <a:xfrm>
            <a:off x="6851422" y="3782909"/>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5</a:t>
            </a:r>
            <a:endParaRPr lang="en-US" i="1" baseline="-25000" dirty="0">
              <a:solidFill>
                <a:schemeClr val="accent2">
                  <a:lumMod val="50000"/>
                </a:schemeClr>
              </a:solidFill>
            </a:endParaRPr>
          </a:p>
        </p:txBody>
      </p:sp>
    </p:spTree>
    <p:extLst>
      <p:ext uri="{BB962C8B-B14F-4D97-AF65-F5344CB8AC3E}">
        <p14:creationId xmlns:p14="http://schemas.microsoft.com/office/powerpoint/2010/main" val="6666388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30</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Tower of Hanoi</a:t>
            </a:r>
            <a:endParaRPr lang="en-US" sz="2000" b="1" dirty="0"/>
          </a:p>
        </p:txBody>
      </p:sp>
      <p:pic>
        <p:nvPicPr>
          <p:cNvPr id="10242" name="Picture 2" descr="https://upload.wikimedia.org/wikipedia/commons/0/07/Tower_of_Hano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48" y="2080876"/>
            <a:ext cx="4705596" cy="2071296"/>
          </a:xfrm>
          <a:prstGeom prst="rect">
            <a:avLst/>
          </a:prstGeom>
          <a:noFill/>
          <a:ln w="44450" cmpd="dbl">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10147" y="749538"/>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7" name="TextBox 6"/>
          <p:cNvSpPr txBox="1"/>
          <p:nvPr/>
        </p:nvSpPr>
        <p:spPr>
          <a:xfrm>
            <a:off x="5510147" y="1735628"/>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8" name="TextBox 7"/>
          <p:cNvSpPr txBox="1"/>
          <p:nvPr/>
        </p:nvSpPr>
        <p:spPr>
          <a:xfrm>
            <a:off x="5510147" y="2916407"/>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9" name="TextBox 8"/>
          <p:cNvSpPr txBox="1"/>
          <p:nvPr/>
        </p:nvSpPr>
        <p:spPr>
          <a:xfrm>
            <a:off x="5510147" y="3810863"/>
            <a:ext cx="5880462" cy="369332"/>
          </a:xfrm>
          <a:prstGeom prst="rect">
            <a:avLst/>
          </a:prstGeom>
          <a:noFill/>
        </p:spPr>
        <p:txBody>
          <a:bodyPr wrap="square" rtlCol="0">
            <a:spAutoFit/>
          </a:bodyPr>
          <a:lstStyle/>
          <a:p>
            <a:r>
              <a:rPr lang="en-US" b="1" dirty="0" smtClean="0"/>
              <a:t>What are the costs?</a:t>
            </a:r>
            <a:endParaRPr lang="en-US" b="1" dirty="0"/>
          </a:p>
        </p:txBody>
      </p:sp>
      <p:sp>
        <p:nvSpPr>
          <p:cNvPr id="10" name="TextBox 9"/>
          <p:cNvSpPr txBox="1"/>
          <p:nvPr/>
        </p:nvSpPr>
        <p:spPr>
          <a:xfrm>
            <a:off x="5510147" y="447054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11" name="TextBox 10"/>
          <p:cNvSpPr txBox="1"/>
          <p:nvPr/>
        </p:nvSpPr>
        <p:spPr>
          <a:xfrm>
            <a:off x="5510147" y="5393325"/>
            <a:ext cx="5880462" cy="369332"/>
          </a:xfrm>
          <a:prstGeom prst="rect">
            <a:avLst/>
          </a:prstGeom>
          <a:noFill/>
        </p:spPr>
        <p:txBody>
          <a:bodyPr wrap="square" rtlCol="0">
            <a:spAutoFit/>
          </a:bodyPr>
          <a:lstStyle/>
          <a:p>
            <a:r>
              <a:rPr lang="en-US" b="1" dirty="0" smtClean="0"/>
              <a:t>What is the goal test?</a:t>
            </a:r>
            <a:endParaRPr lang="en-US" b="1" dirty="0"/>
          </a:p>
        </p:txBody>
      </p:sp>
      <p:pic>
        <p:nvPicPr>
          <p:cNvPr id="5" name="Picture 4"/>
          <p:cNvPicPr>
            <a:picLocks noChangeAspect="1"/>
          </p:cNvPicPr>
          <p:nvPr/>
        </p:nvPicPr>
        <p:blipFill>
          <a:blip r:embed="rId4"/>
          <a:stretch>
            <a:fillRect/>
          </a:stretch>
        </p:blipFill>
        <p:spPr>
          <a:xfrm>
            <a:off x="107497" y="3862466"/>
            <a:ext cx="1497528" cy="2391290"/>
          </a:xfrm>
          <a:prstGeom prst="rect">
            <a:avLst/>
          </a:prstGeom>
          <a:effectLst>
            <a:softEdge rad="63500"/>
          </a:effectLst>
        </p:spPr>
      </p:pic>
      <p:sp>
        <p:nvSpPr>
          <p:cNvPr id="13" name="TextBox 12"/>
          <p:cNvSpPr txBox="1"/>
          <p:nvPr/>
        </p:nvSpPr>
        <p:spPr>
          <a:xfrm>
            <a:off x="1605025" y="4235961"/>
            <a:ext cx="2896341" cy="1077218"/>
          </a:xfrm>
          <a:prstGeom prst="rect">
            <a:avLst/>
          </a:prstGeom>
          <a:noFill/>
        </p:spPr>
        <p:txBody>
          <a:bodyPr wrap="square" rtlCol="0">
            <a:spAutoFit/>
          </a:bodyPr>
          <a:lstStyle/>
          <a:p>
            <a:r>
              <a:rPr lang="en-US" sz="1600" i="1" dirty="0"/>
              <a:t>T</a:t>
            </a:r>
            <a:r>
              <a:rPr lang="en-US" sz="1600" i="1" dirty="0" smtClean="0"/>
              <a:t>his </a:t>
            </a:r>
            <a:r>
              <a:rPr lang="en-US" sz="1600" i="1" dirty="0"/>
              <a:t>puzzle </a:t>
            </a:r>
            <a:r>
              <a:rPr lang="en-US" sz="1600" i="1" dirty="0" smtClean="0"/>
              <a:t>was invented by </a:t>
            </a:r>
            <a:r>
              <a:rPr lang="en-US" sz="1600" i="1" dirty="0" err="1" smtClean="0"/>
              <a:t>Édouard</a:t>
            </a:r>
            <a:r>
              <a:rPr lang="en-US" sz="1600" i="1" dirty="0" smtClean="0"/>
              <a:t> </a:t>
            </a:r>
            <a:r>
              <a:rPr lang="en-US" sz="1600" i="1" dirty="0"/>
              <a:t>Lucas in </a:t>
            </a:r>
            <a:r>
              <a:rPr lang="en-US" sz="1600" i="1" dirty="0" smtClean="0"/>
              <a:t>1883. He also studied Fibonacci numbers and prime numbers.</a:t>
            </a:r>
            <a:endParaRPr lang="en-US" sz="1600" i="1" dirty="0"/>
          </a:p>
        </p:txBody>
      </p:sp>
      <p:sp>
        <p:nvSpPr>
          <p:cNvPr id="14" name="TextBox 13"/>
          <p:cNvSpPr txBox="1"/>
          <p:nvPr/>
        </p:nvSpPr>
        <p:spPr>
          <a:xfrm>
            <a:off x="369621" y="742436"/>
            <a:ext cx="5100450" cy="1200329"/>
          </a:xfrm>
          <a:prstGeom prst="rect">
            <a:avLst/>
          </a:prstGeom>
          <a:noFill/>
        </p:spPr>
        <p:txBody>
          <a:bodyPr wrap="square" rtlCol="0">
            <a:spAutoFit/>
          </a:bodyPr>
          <a:lstStyle/>
          <a:p>
            <a:r>
              <a:rPr lang="en-US" dirty="0" smtClean="0"/>
              <a:t>Moving one at a time, how can all of the </a:t>
            </a:r>
            <a:r>
              <a:rPr lang="en-US" i="1" dirty="0" smtClean="0"/>
              <a:t>N</a:t>
            </a:r>
            <a:r>
              <a:rPr lang="en-US" dirty="0" smtClean="0"/>
              <a:t> disks be moved from the leftmost peg to the rightmost peg, while maintaining the invariant that no disk may be placed on top of a smaller disk?</a:t>
            </a:r>
            <a:endParaRPr lang="en-US" dirty="0"/>
          </a:p>
        </p:txBody>
      </p:sp>
      <p:sp>
        <p:nvSpPr>
          <p:cNvPr id="15" name="TextBox 14"/>
          <p:cNvSpPr txBox="1"/>
          <p:nvPr/>
        </p:nvSpPr>
        <p:spPr>
          <a:xfrm>
            <a:off x="5842660" y="1045866"/>
            <a:ext cx="6254334" cy="584775"/>
          </a:xfrm>
          <a:prstGeom prst="rect">
            <a:avLst/>
          </a:prstGeom>
          <a:noFill/>
        </p:spPr>
        <p:txBody>
          <a:bodyPr wrap="square" rtlCol="0">
            <a:spAutoFit/>
          </a:bodyPr>
          <a:lstStyle/>
          <a:p>
            <a:r>
              <a:rPr lang="en-US" sz="1600" dirty="0" smtClean="0"/>
              <a:t>The states are the arrays of possible peg locations of each disk (for instance, [1, 3, 2, 2, 1, </a:t>
            </a:r>
            <a:r>
              <a:rPr lang="mr-IN" sz="1600" dirty="0" smtClean="0"/>
              <a:t>…</a:t>
            </a:r>
            <a:r>
              <a:rPr lang="en-US" sz="1600" dirty="0" smtClean="0"/>
              <a:t>]). For </a:t>
            </a:r>
            <a:r>
              <a:rPr lang="en-US" sz="1600" i="1" dirty="0" smtClean="0"/>
              <a:t>N</a:t>
            </a:r>
            <a:r>
              <a:rPr lang="en-US" sz="1600" dirty="0" smtClean="0"/>
              <a:t> disks, there are </a:t>
            </a:r>
            <a:r>
              <a:rPr lang="en-US" sz="1600" i="1" dirty="0" smtClean="0"/>
              <a:t>3</a:t>
            </a:r>
            <a:r>
              <a:rPr lang="en-US" sz="1600" i="1" baseline="30000" dirty="0" smtClean="0"/>
              <a:t>N</a:t>
            </a:r>
            <a:r>
              <a:rPr lang="en-US" sz="1600" i="1" dirty="0" smtClean="0"/>
              <a:t> </a:t>
            </a:r>
            <a:r>
              <a:rPr lang="en-US" sz="1600" dirty="0" smtClean="0"/>
              <a:t>possible such arrays.</a:t>
            </a:r>
            <a:endParaRPr lang="en-US" sz="1600" dirty="0"/>
          </a:p>
        </p:txBody>
      </p:sp>
      <p:sp>
        <p:nvSpPr>
          <p:cNvPr id="17" name="TextBox 16"/>
          <p:cNvSpPr txBox="1"/>
          <p:nvPr/>
        </p:nvSpPr>
        <p:spPr>
          <a:xfrm>
            <a:off x="5842660" y="2038904"/>
            <a:ext cx="6254333" cy="830997"/>
          </a:xfrm>
          <a:prstGeom prst="rect">
            <a:avLst/>
          </a:prstGeom>
          <a:noFill/>
        </p:spPr>
        <p:txBody>
          <a:bodyPr wrap="square" rtlCol="0">
            <a:spAutoFit/>
          </a:bodyPr>
          <a:lstStyle/>
          <a:p>
            <a:r>
              <a:rPr lang="en-US" sz="1600" dirty="0" smtClean="0"/>
              <a:t>The legal actions are movement of any of the three top disks to another peg where all of the rings are (or equivalently, just the top ring is) larger than the one being moved. </a:t>
            </a:r>
            <a:endParaRPr lang="en-US" sz="1600" dirty="0"/>
          </a:p>
        </p:txBody>
      </p:sp>
      <p:sp>
        <p:nvSpPr>
          <p:cNvPr id="18" name="TextBox 17"/>
          <p:cNvSpPr txBox="1"/>
          <p:nvPr/>
        </p:nvSpPr>
        <p:spPr>
          <a:xfrm>
            <a:off x="5842660" y="3196243"/>
            <a:ext cx="6254333" cy="584775"/>
          </a:xfrm>
          <a:prstGeom prst="rect">
            <a:avLst/>
          </a:prstGeom>
          <a:noFill/>
        </p:spPr>
        <p:txBody>
          <a:bodyPr wrap="square" rtlCol="0">
            <a:spAutoFit/>
          </a:bodyPr>
          <a:lstStyle/>
          <a:p>
            <a:r>
              <a:rPr lang="en-US" sz="1600" dirty="0"/>
              <a:t>The transition model takes an initial state and action, and returns the new state with a </a:t>
            </a:r>
            <a:r>
              <a:rPr lang="en-US" sz="1600" dirty="0" smtClean="0"/>
              <a:t>ring moved </a:t>
            </a:r>
            <a:r>
              <a:rPr lang="en-US" sz="1600" dirty="0"/>
              <a:t>to another </a:t>
            </a:r>
            <a:r>
              <a:rPr lang="en-US" sz="1600" dirty="0" smtClean="0"/>
              <a:t>peg.</a:t>
            </a:r>
            <a:endParaRPr lang="en-US" sz="1600" dirty="0"/>
          </a:p>
        </p:txBody>
      </p:sp>
      <p:sp>
        <p:nvSpPr>
          <p:cNvPr id="19" name="TextBox 18"/>
          <p:cNvSpPr txBox="1"/>
          <p:nvPr/>
        </p:nvSpPr>
        <p:spPr>
          <a:xfrm>
            <a:off x="5842660" y="4073436"/>
            <a:ext cx="6460176" cy="338554"/>
          </a:xfrm>
          <a:prstGeom prst="rect">
            <a:avLst/>
          </a:prstGeom>
          <a:noFill/>
        </p:spPr>
        <p:txBody>
          <a:bodyPr wrap="square" rtlCol="0">
            <a:spAutoFit/>
          </a:bodyPr>
          <a:lstStyle/>
          <a:p>
            <a:r>
              <a:rPr lang="en-US" sz="1600" dirty="0" smtClean="0"/>
              <a:t>Each movement has the same cost (can say that each action has cost 1). </a:t>
            </a:r>
            <a:endParaRPr lang="en-US" sz="1600" dirty="0"/>
          </a:p>
        </p:txBody>
      </p:sp>
    </p:spTree>
    <p:extLst>
      <p:ext uri="{BB962C8B-B14F-4D97-AF65-F5344CB8AC3E}">
        <p14:creationId xmlns:p14="http://schemas.microsoft.com/office/powerpoint/2010/main" val="1471718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31</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Tower of Hanoi</a:t>
            </a:r>
            <a:endParaRPr lang="en-US" sz="2000" b="1" dirty="0"/>
          </a:p>
        </p:txBody>
      </p:sp>
      <p:pic>
        <p:nvPicPr>
          <p:cNvPr id="10242" name="Picture 2" descr="https://upload.wikimedia.org/wikipedia/commons/0/07/Tower_of_Hano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48" y="2080876"/>
            <a:ext cx="4705596" cy="2071296"/>
          </a:xfrm>
          <a:prstGeom prst="rect">
            <a:avLst/>
          </a:prstGeom>
          <a:noFill/>
          <a:ln w="44450" cmpd="dbl">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10147" y="749538"/>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7" name="TextBox 6"/>
          <p:cNvSpPr txBox="1"/>
          <p:nvPr/>
        </p:nvSpPr>
        <p:spPr>
          <a:xfrm>
            <a:off x="5510147" y="1735628"/>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8" name="TextBox 7"/>
          <p:cNvSpPr txBox="1"/>
          <p:nvPr/>
        </p:nvSpPr>
        <p:spPr>
          <a:xfrm>
            <a:off x="5510147" y="2916407"/>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9" name="TextBox 8"/>
          <p:cNvSpPr txBox="1"/>
          <p:nvPr/>
        </p:nvSpPr>
        <p:spPr>
          <a:xfrm>
            <a:off x="5510147" y="3810863"/>
            <a:ext cx="5880462" cy="369332"/>
          </a:xfrm>
          <a:prstGeom prst="rect">
            <a:avLst/>
          </a:prstGeom>
          <a:noFill/>
        </p:spPr>
        <p:txBody>
          <a:bodyPr wrap="square" rtlCol="0">
            <a:spAutoFit/>
          </a:bodyPr>
          <a:lstStyle/>
          <a:p>
            <a:r>
              <a:rPr lang="en-US" b="1" dirty="0" smtClean="0"/>
              <a:t>What are the costs?</a:t>
            </a:r>
            <a:endParaRPr lang="en-US" b="1" dirty="0"/>
          </a:p>
        </p:txBody>
      </p:sp>
      <p:sp>
        <p:nvSpPr>
          <p:cNvPr id="10" name="TextBox 9"/>
          <p:cNvSpPr txBox="1"/>
          <p:nvPr/>
        </p:nvSpPr>
        <p:spPr>
          <a:xfrm>
            <a:off x="5510147" y="447054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11" name="TextBox 10"/>
          <p:cNvSpPr txBox="1"/>
          <p:nvPr/>
        </p:nvSpPr>
        <p:spPr>
          <a:xfrm>
            <a:off x="5510147" y="5393325"/>
            <a:ext cx="5880462" cy="369332"/>
          </a:xfrm>
          <a:prstGeom prst="rect">
            <a:avLst/>
          </a:prstGeom>
          <a:noFill/>
        </p:spPr>
        <p:txBody>
          <a:bodyPr wrap="square" rtlCol="0">
            <a:spAutoFit/>
          </a:bodyPr>
          <a:lstStyle/>
          <a:p>
            <a:r>
              <a:rPr lang="en-US" b="1" dirty="0" smtClean="0"/>
              <a:t>What is the goal test?</a:t>
            </a:r>
            <a:endParaRPr lang="en-US" b="1" dirty="0"/>
          </a:p>
        </p:txBody>
      </p:sp>
      <p:pic>
        <p:nvPicPr>
          <p:cNvPr id="5" name="Picture 4"/>
          <p:cNvPicPr>
            <a:picLocks noChangeAspect="1"/>
          </p:cNvPicPr>
          <p:nvPr/>
        </p:nvPicPr>
        <p:blipFill>
          <a:blip r:embed="rId4"/>
          <a:stretch>
            <a:fillRect/>
          </a:stretch>
        </p:blipFill>
        <p:spPr>
          <a:xfrm>
            <a:off x="107497" y="3862466"/>
            <a:ext cx="1497528" cy="2391290"/>
          </a:xfrm>
          <a:prstGeom prst="rect">
            <a:avLst/>
          </a:prstGeom>
          <a:effectLst>
            <a:softEdge rad="63500"/>
          </a:effectLst>
        </p:spPr>
      </p:pic>
      <p:sp>
        <p:nvSpPr>
          <p:cNvPr id="13" name="TextBox 12"/>
          <p:cNvSpPr txBox="1"/>
          <p:nvPr/>
        </p:nvSpPr>
        <p:spPr>
          <a:xfrm>
            <a:off x="1605025" y="4235961"/>
            <a:ext cx="2896341" cy="1077218"/>
          </a:xfrm>
          <a:prstGeom prst="rect">
            <a:avLst/>
          </a:prstGeom>
          <a:noFill/>
        </p:spPr>
        <p:txBody>
          <a:bodyPr wrap="square" rtlCol="0">
            <a:spAutoFit/>
          </a:bodyPr>
          <a:lstStyle/>
          <a:p>
            <a:r>
              <a:rPr lang="en-US" sz="1600" i="1" dirty="0"/>
              <a:t>T</a:t>
            </a:r>
            <a:r>
              <a:rPr lang="en-US" sz="1600" i="1" dirty="0" smtClean="0"/>
              <a:t>his </a:t>
            </a:r>
            <a:r>
              <a:rPr lang="en-US" sz="1600" i="1" dirty="0"/>
              <a:t>puzzle </a:t>
            </a:r>
            <a:r>
              <a:rPr lang="en-US" sz="1600" i="1" dirty="0" smtClean="0"/>
              <a:t>was invented by </a:t>
            </a:r>
            <a:r>
              <a:rPr lang="en-US" sz="1600" i="1" dirty="0" err="1" smtClean="0"/>
              <a:t>Édouard</a:t>
            </a:r>
            <a:r>
              <a:rPr lang="en-US" sz="1600" i="1" dirty="0" smtClean="0"/>
              <a:t> </a:t>
            </a:r>
            <a:r>
              <a:rPr lang="en-US" sz="1600" i="1" dirty="0"/>
              <a:t>Lucas in </a:t>
            </a:r>
            <a:r>
              <a:rPr lang="en-US" sz="1600" i="1" dirty="0" smtClean="0"/>
              <a:t>1883. He also studied Fibonacci numbers and prime numbers.</a:t>
            </a:r>
            <a:endParaRPr lang="en-US" sz="1600" i="1" dirty="0"/>
          </a:p>
        </p:txBody>
      </p:sp>
      <p:sp>
        <p:nvSpPr>
          <p:cNvPr id="14" name="TextBox 13"/>
          <p:cNvSpPr txBox="1"/>
          <p:nvPr/>
        </p:nvSpPr>
        <p:spPr>
          <a:xfrm>
            <a:off x="369621" y="742436"/>
            <a:ext cx="5100450" cy="1200329"/>
          </a:xfrm>
          <a:prstGeom prst="rect">
            <a:avLst/>
          </a:prstGeom>
          <a:noFill/>
        </p:spPr>
        <p:txBody>
          <a:bodyPr wrap="square" rtlCol="0">
            <a:spAutoFit/>
          </a:bodyPr>
          <a:lstStyle/>
          <a:p>
            <a:r>
              <a:rPr lang="en-US" dirty="0" smtClean="0"/>
              <a:t>Moving one at a time, how can all of the </a:t>
            </a:r>
            <a:r>
              <a:rPr lang="en-US" i="1" dirty="0" smtClean="0"/>
              <a:t>N</a:t>
            </a:r>
            <a:r>
              <a:rPr lang="en-US" dirty="0" smtClean="0"/>
              <a:t> disks be moved from the leftmost peg to the rightmost peg, while maintaining the invariant that no disk may be placed on top of a smaller disk?</a:t>
            </a:r>
            <a:endParaRPr lang="en-US" dirty="0"/>
          </a:p>
        </p:txBody>
      </p:sp>
      <p:sp>
        <p:nvSpPr>
          <p:cNvPr id="15" name="TextBox 14"/>
          <p:cNvSpPr txBox="1"/>
          <p:nvPr/>
        </p:nvSpPr>
        <p:spPr>
          <a:xfrm>
            <a:off x="5842660" y="1045866"/>
            <a:ext cx="6254334" cy="584775"/>
          </a:xfrm>
          <a:prstGeom prst="rect">
            <a:avLst/>
          </a:prstGeom>
          <a:noFill/>
        </p:spPr>
        <p:txBody>
          <a:bodyPr wrap="square" rtlCol="0">
            <a:spAutoFit/>
          </a:bodyPr>
          <a:lstStyle/>
          <a:p>
            <a:r>
              <a:rPr lang="en-US" sz="1600" dirty="0" smtClean="0"/>
              <a:t>The states are the arrays of possible peg locations of each disk (for instance, [1, 3, 2, 2, 1, </a:t>
            </a:r>
            <a:r>
              <a:rPr lang="mr-IN" sz="1600" dirty="0" smtClean="0"/>
              <a:t>…</a:t>
            </a:r>
            <a:r>
              <a:rPr lang="en-US" sz="1600" dirty="0" smtClean="0"/>
              <a:t>]). For </a:t>
            </a:r>
            <a:r>
              <a:rPr lang="en-US" sz="1600" i="1" dirty="0" smtClean="0"/>
              <a:t>N</a:t>
            </a:r>
            <a:r>
              <a:rPr lang="en-US" sz="1600" dirty="0" smtClean="0"/>
              <a:t> disks, there are </a:t>
            </a:r>
            <a:r>
              <a:rPr lang="en-US" sz="1600" i="1" dirty="0" smtClean="0"/>
              <a:t>3</a:t>
            </a:r>
            <a:r>
              <a:rPr lang="en-US" sz="1600" i="1" baseline="30000" dirty="0" smtClean="0"/>
              <a:t>N</a:t>
            </a:r>
            <a:r>
              <a:rPr lang="en-US" sz="1600" i="1" dirty="0" smtClean="0"/>
              <a:t> </a:t>
            </a:r>
            <a:r>
              <a:rPr lang="en-US" sz="1600" dirty="0" smtClean="0"/>
              <a:t>possible such arrays.</a:t>
            </a:r>
            <a:endParaRPr lang="en-US" sz="1600" dirty="0"/>
          </a:p>
        </p:txBody>
      </p:sp>
      <p:sp>
        <p:nvSpPr>
          <p:cNvPr id="17" name="TextBox 16"/>
          <p:cNvSpPr txBox="1"/>
          <p:nvPr/>
        </p:nvSpPr>
        <p:spPr>
          <a:xfrm>
            <a:off x="5842660" y="2038904"/>
            <a:ext cx="6254333" cy="830997"/>
          </a:xfrm>
          <a:prstGeom prst="rect">
            <a:avLst/>
          </a:prstGeom>
          <a:noFill/>
        </p:spPr>
        <p:txBody>
          <a:bodyPr wrap="square" rtlCol="0">
            <a:spAutoFit/>
          </a:bodyPr>
          <a:lstStyle/>
          <a:p>
            <a:r>
              <a:rPr lang="en-US" sz="1600" dirty="0" smtClean="0"/>
              <a:t>The legal actions are movement of any of the three top disks to another peg where all of the rings are (or equivalently, just the top ring is) larger than the one being moved. </a:t>
            </a:r>
            <a:endParaRPr lang="en-US" sz="1600" dirty="0"/>
          </a:p>
        </p:txBody>
      </p:sp>
      <p:sp>
        <p:nvSpPr>
          <p:cNvPr id="18" name="TextBox 17"/>
          <p:cNvSpPr txBox="1"/>
          <p:nvPr/>
        </p:nvSpPr>
        <p:spPr>
          <a:xfrm>
            <a:off x="5842660" y="3196243"/>
            <a:ext cx="6254333" cy="584775"/>
          </a:xfrm>
          <a:prstGeom prst="rect">
            <a:avLst/>
          </a:prstGeom>
          <a:noFill/>
        </p:spPr>
        <p:txBody>
          <a:bodyPr wrap="square" rtlCol="0">
            <a:spAutoFit/>
          </a:bodyPr>
          <a:lstStyle/>
          <a:p>
            <a:r>
              <a:rPr lang="en-US" sz="1600" dirty="0"/>
              <a:t>The transition model takes an initial state and action, and returns the new state with a </a:t>
            </a:r>
            <a:r>
              <a:rPr lang="en-US" sz="1600" dirty="0" smtClean="0"/>
              <a:t>ring moved </a:t>
            </a:r>
            <a:r>
              <a:rPr lang="en-US" sz="1600" dirty="0"/>
              <a:t>to another </a:t>
            </a:r>
            <a:r>
              <a:rPr lang="en-US" sz="1600" dirty="0" smtClean="0"/>
              <a:t>peg.</a:t>
            </a:r>
            <a:endParaRPr lang="en-US" sz="1600" dirty="0"/>
          </a:p>
        </p:txBody>
      </p:sp>
      <p:sp>
        <p:nvSpPr>
          <p:cNvPr id="19" name="TextBox 18"/>
          <p:cNvSpPr txBox="1"/>
          <p:nvPr/>
        </p:nvSpPr>
        <p:spPr>
          <a:xfrm>
            <a:off x="5842660" y="4073436"/>
            <a:ext cx="6460176" cy="338554"/>
          </a:xfrm>
          <a:prstGeom prst="rect">
            <a:avLst/>
          </a:prstGeom>
          <a:noFill/>
        </p:spPr>
        <p:txBody>
          <a:bodyPr wrap="square" rtlCol="0">
            <a:spAutoFit/>
          </a:bodyPr>
          <a:lstStyle/>
          <a:p>
            <a:r>
              <a:rPr lang="en-US" sz="1600" dirty="0" smtClean="0"/>
              <a:t>Each movement has the same cost (can say that each action has cost 1). </a:t>
            </a:r>
            <a:endParaRPr lang="en-US" sz="1600" dirty="0"/>
          </a:p>
        </p:txBody>
      </p:sp>
      <p:sp>
        <p:nvSpPr>
          <p:cNvPr id="20" name="TextBox 19"/>
          <p:cNvSpPr txBox="1"/>
          <p:nvPr/>
        </p:nvSpPr>
        <p:spPr>
          <a:xfrm>
            <a:off x="5842660" y="4750215"/>
            <a:ext cx="6460176" cy="584775"/>
          </a:xfrm>
          <a:prstGeom prst="rect">
            <a:avLst/>
          </a:prstGeom>
          <a:noFill/>
        </p:spPr>
        <p:txBody>
          <a:bodyPr wrap="square" rtlCol="0">
            <a:spAutoFit/>
          </a:bodyPr>
          <a:lstStyle/>
          <a:p>
            <a:r>
              <a:rPr lang="en-US" sz="1600" dirty="0"/>
              <a:t>The starting state is the arrangement </a:t>
            </a:r>
            <a:r>
              <a:rPr lang="en-US" sz="1600" dirty="0" smtClean="0"/>
              <a:t>of N</a:t>
            </a:r>
            <a:r>
              <a:rPr lang="en-US" sz="1600" dirty="0"/>
              <a:t> </a:t>
            </a:r>
            <a:r>
              <a:rPr lang="en-US" sz="1600" dirty="0" smtClean="0"/>
              <a:t>disks </a:t>
            </a:r>
            <a:r>
              <a:rPr lang="en-US" sz="1600" dirty="0"/>
              <a:t>on the leftmost peg from smallest </a:t>
            </a:r>
            <a:r>
              <a:rPr lang="en-US" sz="1600" dirty="0" smtClean="0"/>
              <a:t>to largest.</a:t>
            </a:r>
            <a:endParaRPr lang="en-US" sz="1600" dirty="0"/>
          </a:p>
        </p:txBody>
      </p:sp>
    </p:spTree>
    <p:extLst>
      <p:ext uri="{BB962C8B-B14F-4D97-AF65-F5344CB8AC3E}">
        <p14:creationId xmlns:p14="http://schemas.microsoft.com/office/powerpoint/2010/main" val="9585220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32</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problem</a:t>
            </a:r>
            <a:r>
              <a:rPr lang="en-US" sz="2000" b="1" dirty="0"/>
              <a:t> </a:t>
            </a:r>
            <a:r>
              <a:rPr lang="en-US" sz="2000" b="1" dirty="0" smtClean="0"/>
              <a:t>example: Tower of Hanoi</a:t>
            </a:r>
            <a:endParaRPr lang="en-US" sz="2000" b="1" dirty="0"/>
          </a:p>
        </p:txBody>
      </p:sp>
      <p:pic>
        <p:nvPicPr>
          <p:cNvPr id="10242" name="Picture 2" descr="https://upload.wikimedia.org/wikipedia/commons/0/07/Tower_of_Hano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48" y="2080876"/>
            <a:ext cx="4705596" cy="2071296"/>
          </a:xfrm>
          <a:prstGeom prst="rect">
            <a:avLst/>
          </a:prstGeom>
          <a:noFill/>
          <a:ln w="44450" cmpd="dbl">
            <a:solidFill>
              <a:schemeClr val="tx1"/>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10147" y="749538"/>
            <a:ext cx="5880462" cy="369332"/>
          </a:xfrm>
          <a:prstGeom prst="rect">
            <a:avLst/>
          </a:prstGeom>
          <a:noFill/>
        </p:spPr>
        <p:txBody>
          <a:bodyPr wrap="square" rtlCol="0">
            <a:spAutoFit/>
          </a:bodyPr>
          <a:lstStyle/>
          <a:p>
            <a:r>
              <a:rPr lang="en-US" b="1" dirty="0" smtClean="0"/>
              <a:t>What are the states, and how big is the state space?</a:t>
            </a:r>
            <a:endParaRPr lang="en-US" b="1" dirty="0"/>
          </a:p>
        </p:txBody>
      </p:sp>
      <p:sp>
        <p:nvSpPr>
          <p:cNvPr id="7" name="TextBox 6"/>
          <p:cNvSpPr txBox="1"/>
          <p:nvPr/>
        </p:nvSpPr>
        <p:spPr>
          <a:xfrm>
            <a:off x="5510147" y="1735628"/>
            <a:ext cx="5880462" cy="369332"/>
          </a:xfrm>
          <a:prstGeom prst="rect">
            <a:avLst/>
          </a:prstGeom>
          <a:noFill/>
        </p:spPr>
        <p:txBody>
          <a:bodyPr wrap="square" rtlCol="0">
            <a:spAutoFit/>
          </a:bodyPr>
          <a:lstStyle/>
          <a:p>
            <a:r>
              <a:rPr lang="en-US" b="1" dirty="0" smtClean="0"/>
              <a:t>What are the actions?</a:t>
            </a:r>
            <a:endParaRPr lang="en-US" b="1" dirty="0"/>
          </a:p>
        </p:txBody>
      </p:sp>
      <p:sp>
        <p:nvSpPr>
          <p:cNvPr id="8" name="TextBox 7"/>
          <p:cNvSpPr txBox="1"/>
          <p:nvPr/>
        </p:nvSpPr>
        <p:spPr>
          <a:xfrm>
            <a:off x="5510147" y="2916407"/>
            <a:ext cx="5880462" cy="369332"/>
          </a:xfrm>
          <a:prstGeom prst="rect">
            <a:avLst/>
          </a:prstGeom>
          <a:noFill/>
        </p:spPr>
        <p:txBody>
          <a:bodyPr wrap="square" rtlCol="0">
            <a:spAutoFit/>
          </a:bodyPr>
          <a:lstStyle/>
          <a:p>
            <a:r>
              <a:rPr lang="en-US" b="1" dirty="0" smtClean="0"/>
              <a:t>What is the transition model?</a:t>
            </a:r>
            <a:endParaRPr lang="en-US" b="1" dirty="0"/>
          </a:p>
        </p:txBody>
      </p:sp>
      <p:sp>
        <p:nvSpPr>
          <p:cNvPr id="9" name="TextBox 8"/>
          <p:cNvSpPr txBox="1"/>
          <p:nvPr/>
        </p:nvSpPr>
        <p:spPr>
          <a:xfrm>
            <a:off x="5510147" y="3810863"/>
            <a:ext cx="5880462" cy="369332"/>
          </a:xfrm>
          <a:prstGeom prst="rect">
            <a:avLst/>
          </a:prstGeom>
          <a:noFill/>
        </p:spPr>
        <p:txBody>
          <a:bodyPr wrap="square" rtlCol="0">
            <a:spAutoFit/>
          </a:bodyPr>
          <a:lstStyle/>
          <a:p>
            <a:r>
              <a:rPr lang="en-US" b="1" dirty="0" smtClean="0"/>
              <a:t>What are the costs?</a:t>
            </a:r>
            <a:endParaRPr lang="en-US" b="1" dirty="0"/>
          </a:p>
        </p:txBody>
      </p:sp>
      <p:sp>
        <p:nvSpPr>
          <p:cNvPr id="10" name="TextBox 9"/>
          <p:cNvSpPr txBox="1"/>
          <p:nvPr/>
        </p:nvSpPr>
        <p:spPr>
          <a:xfrm>
            <a:off x="5510147" y="4470544"/>
            <a:ext cx="5880462" cy="369332"/>
          </a:xfrm>
          <a:prstGeom prst="rect">
            <a:avLst/>
          </a:prstGeom>
          <a:noFill/>
        </p:spPr>
        <p:txBody>
          <a:bodyPr wrap="square" rtlCol="0">
            <a:spAutoFit/>
          </a:bodyPr>
          <a:lstStyle/>
          <a:p>
            <a:r>
              <a:rPr lang="en-US" b="1" dirty="0" smtClean="0"/>
              <a:t>What is the start state?</a:t>
            </a:r>
            <a:endParaRPr lang="en-US" b="1" dirty="0"/>
          </a:p>
        </p:txBody>
      </p:sp>
      <p:sp>
        <p:nvSpPr>
          <p:cNvPr id="11" name="TextBox 10"/>
          <p:cNvSpPr txBox="1"/>
          <p:nvPr/>
        </p:nvSpPr>
        <p:spPr>
          <a:xfrm>
            <a:off x="5510147" y="5393325"/>
            <a:ext cx="5880462" cy="369332"/>
          </a:xfrm>
          <a:prstGeom prst="rect">
            <a:avLst/>
          </a:prstGeom>
          <a:noFill/>
        </p:spPr>
        <p:txBody>
          <a:bodyPr wrap="square" rtlCol="0">
            <a:spAutoFit/>
          </a:bodyPr>
          <a:lstStyle/>
          <a:p>
            <a:r>
              <a:rPr lang="en-US" b="1" dirty="0" smtClean="0"/>
              <a:t>What is the goal test?</a:t>
            </a:r>
            <a:endParaRPr lang="en-US" b="1" dirty="0"/>
          </a:p>
        </p:txBody>
      </p:sp>
      <p:pic>
        <p:nvPicPr>
          <p:cNvPr id="5" name="Picture 4"/>
          <p:cNvPicPr>
            <a:picLocks noChangeAspect="1"/>
          </p:cNvPicPr>
          <p:nvPr/>
        </p:nvPicPr>
        <p:blipFill>
          <a:blip r:embed="rId4"/>
          <a:stretch>
            <a:fillRect/>
          </a:stretch>
        </p:blipFill>
        <p:spPr>
          <a:xfrm>
            <a:off x="107497" y="3862466"/>
            <a:ext cx="1497528" cy="2391290"/>
          </a:xfrm>
          <a:prstGeom prst="rect">
            <a:avLst/>
          </a:prstGeom>
          <a:effectLst>
            <a:softEdge rad="63500"/>
          </a:effectLst>
        </p:spPr>
      </p:pic>
      <p:sp>
        <p:nvSpPr>
          <p:cNvPr id="13" name="TextBox 12"/>
          <p:cNvSpPr txBox="1"/>
          <p:nvPr/>
        </p:nvSpPr>
        <p:spPr>
          <a:xfrm>
            <a:off x="1605025" y="4235961"/>
            <a:ext cx="2896341" cy="1077218"/>
          </a:xfrm>
          <a:prstGeom prst="rect">
            <a:avLst/>
          </a:prstGeom>
          <a:noFill/>
        </p:spPr>
        <p:txBody>
          <a:bodyPr wrap="square" rtlCol="0">
            <a:spAutoFit/>
          </a:bodyPr>
          <a:lstStyle/>
          <a:p>
            <a:r>
              <a:rPr lang="en-US" sz="1600" i="1" dirty="0"/>
              <a:t>T</a:t>
            </a:r>
            <a:r>
              <a:rPr lang="en-US" sz="1600" i="1" dirty="0" smtClean="0"/>
              <a:t>his </a:t>
            </a:r>
            <a:r>
              <a:rPr lang="en-US" sz="1600" i="1" dirty="0"/>
              <a:t>puzzle </a:t>
            </a:r>
            <a:r>
              <a:rPr lang="en-US" sz="1600" i="1" dirty="0" smtClean="0"/>
              <a:t>was invented by </a:t>
            </a:r>
            <a:r>
              <a:rPr lang="en-US" sz="1600" i="1" dirty="0" err="1" smtClean="0"/>
              <a:t>Édouard</a:t>
            </a:r>
            <a:r>
              <a:rPr lang="en-US" sz="1600" i="1" dirty="0" smtClean="0"/>
              <a:t> </a:t>
            </a:r>
            <a:r>
              <a:rPr lang="en-US" sz="1600" i="1" dirty="0"/>
              <a:t>Lucas in </a:t>
            </a:r>
            <a:r>
              <a:rPr lang="en-US" sz="1600" i="1" dirty="0" smtClean="0"/>
              <a:t>1883. He also studied Fibonacci numbers and prime numbers.</a:t>
            </a:r>
            <a:endParaRPr lang="en-US" sz="1600" i="1" dirty="0"/>
          </a:p>
        </p:txBody>
      </p:sp>
      <p:sp>
        <p:nvSpPr>
          <p:cNvPr id="14" name="TextBox 13"/>
          <p:cNvSpPr txBox="1"/>
          <p:nvPr/>
        </p:nvSpPr>
        <p:spPr>
          <a:xfrm>
            <a:off x="369621" y="742436"/>
            <a:ext cx="5100450" cy="1200329"/>
          </a:xfrm>
          <a:prstGeom prst="rect">
            <a:avLst/>
          </a:prstGeom>
          <a:noFill/>
        </p:spPr>
        <p:txBody>
          <a:bodyPr wrap="square" rtlCol="0">
            <a:spAutoFit/>
          </a:bodyPr>
          <a:lstStyle/>
          <a:p>
            <a:r>
              <a:rPr lang="en-US" dirty="0" smtClean="0"/>
              <a:t>Moving one at a time, how can all of the </a:t>
            </a:r>
            <a:r>
              <a:rPr lang="en-US" i="1" dirty="0" smtClean="0"/>
              <a:t>N</a:t>
            </a:r>
            <a:r>
              <a:rPr lang="en-US" dirty="0" smtClean="0"/>
              <a:t> disks be moved from the leftmost peg to the rightmost peg, while maintaining the invariant that no disk may be placed on top of a smaller disk?</a:t>
            </a:r>
            <a:endParaRPr lang="en-US" dirty="0"/>
          </a:p>
        </p:txBody>
      </p:sp>
      <p:sp>
        <p:nvSpPr>
          <p:cNvPr id="15" name="TextBox 14"/>
          <p:cNvSpPr txBox="1"/>
          <p:nvPr/>
        </p:nvSpPr>
        <p:spPr>
          <a:xfrm>
            <a:off x="5842660" y="1045866"/>
            <a:ext cx="6254334" cy="584775"/>
          </a:xfrm>
          <a:prstGeom prst="rect">
            <a:avLst/>
          </a:prstGeom>
          <a:noFill/>
        </p:spPr>
        <p:txBody>
          <a:bodyPr wrap="square" rtlCol="0">
            <a:spAutoFit/>
          </a:bodyPr>
          <a:lstStyle/>
          <a:p>
            <a:r>
              <a:rPr lang="en-US" sz="1600" dirty="0" smtClean="0"/>
              <a:t>The states are the arrays of possible peg locations of each disk (for instance, [1, 3, 2, 2, 1, </a:t>
            </a:r>
            <a:r>
              <a:rPr lang="mr-IN" sz="1600" dirty="0" smtClean="0"/>
              <a:t>…</a:t>
            </a:r>
            <a:r>
              <a:rPr lang="en-US" sz="1600" dirty="0" smtClean="0"/>
              <a:t>]). For </a:t>
            </a:r>
            <a:r>
              <a:rPr lang="en-US" sz="1600" i="1" dirty="0" smtClean="0"/>
              <a:t>N</a:t>
            </a:r>
            <a:r>
              <a:rPr lang="en-US" sz="1600" dirty="0" smtClean="0"/>
              <a:t> disks, there are </a:t>
            </a:r>
            <a:r>
              <a:rPr lang="en-US" sz="1600" i="1" dirty="0" smtClean="0"/>
              <a:t>3</a:t>
            </a:r>
            <a:r>
              <a:rPr lang="en-US" sz="1600" i="1" baseline="30000" dirty="0" smtClean="0"/>
              <a:t>N</a:t>
            </a:r>
            <a:r>
              <a:rPr lang="en-US" sz="1600" i="1" dirty="0" smtClean="0"/>
              <a:t> </a:t>
            </a:r>
            <a:r>
              <a:rPr lang="en-US" sz="1600" dirty="0" smtClean="0"/>
              <a:t>possible such arrays.</a:t>
            </a:r>
            <a:endParaRPr lang="en-US" sz="1600" dirty="0"/>
          </a:p>
        </p:txBody>
      </p:sp>
      <p:sp>
        <p:nvSpPr>
          <p:cNvPr id="17" name="TextBox 16"/>
          <p:cNvSpPr txBox="1"/>
          <p:nvPr/>
        </p:nvSpPr>
        <p:spPr>
          <a:xfrm>
            <a:off x="5842660" y="2038904"/>
            <a:ext cx="6254333" cy="830997"/>
          </a:xfrm>
          <a:prstGeom prst="rect">
            <a:avLst/>
          </a:prstGeom>
          <a:noFill/>
        </p:spPr>
        <p:txBody>
          <a:bodyPr wrap="square" rtlCol="0">
            <a:spAutoFit/>
          </a:bodyPr>
          <a:lstStyle/>
          <a:p>
            <a:r>
              <a:rPr lang="en-US" sz="1600" dirty="0" smtClean="0"/>
              <a:t>The legal actions are movement of any of the three top disks to another peg where all of the rings are (or equivalently, just the top ring is) larger than the one being moved. </a:t>
            </a:r>
            <a:endParaRPr lang="en-US" sz="1600" dirty="0"/>
          </a:p>
        </p:txBody>
      </p:sp>
      <p:sp>
        <p:nvSpPr>
          <p:cNvPr id="18" name="TextBox 17"/>
          <p:cNvSpPr txBox="1"/>
          <p:nvPr/>
        </p:nvSpPr>
        <p:spPr>
          <a:xfrm>
            <a:off x="5842660" y="3196243"/>
            <a:ext cx="6254333" cy="584775"/>
          </a:xfrm>
          <a:prstGeom prst="rect">
            <a:avLst/>
          </a:prstGeom>
          <a:noFill/>
        </p:spPr>
        <p:txBody>
          <a:bodyPr wrap="square" rtlCol="0">
            <a:spAutoFit/>
          </a:bodyPr>
          <a:lstStyle/>
          <a:p>
            <a:r>
              <a:rPr lang="en-US" sz="1600" dirty="0"/>
              <a:t>The transition model takes an initial state and action, and returns the new state with a </a:t>
            </a:r>
            <a:r>
              <a:rPr lang="en-US" sz="1600" dirty="0" smtClean="0"/>
              <a:t>ring moved </a:t>
            </a:r>
            <a:r>
              <a:rPr lang="en-US" sz="1600" dirty="0"/>
              <a:t>to another </a:t>
            </a:r>
            <a:r>
              <a:rPr lang="en-US" sz="1600" dirty="0" smtClean="0"/>
              <a:t>peg.</a:t>
            </a:r>
            <a:endParaRPr lang="en-US" sz="1600" dirty="0"/>
          </a:p>
        </p:txBody>
      </p:sp>
      <p:sp>
        <p:nvSpPr>
          <p:cNvPr id="19" name="TextBox 18"/>
          <p:cNvSpPr txBox="1"/>
          <p:nvPr/>
        </p:nvSpPr>
        <p:spPr>
          <a:xfrm>
            <a:off x="5842660" y="4073436"/>
            <a:ext cx="6460176" cy="338554"/>
          </a:xfrm>
          <a:prstGeom prst="rect">
            <a:avLst/>
          </a:prstGeom>
          <a:noFill/>
        </p:spPr>
        <p:txBody>
          <a:bodyPr wrap="square" rtlCol="0">
            <a:spAutoFit/>
          </a:bodyPr>
          <a:lstStyle/>
          <a:p>
            <a:r>
              <a:rPr lang="en-US" sz="1600" dirty="0" smtClean="0"/>
              <a:t>Each movement has the same cost (can say that each action has cost 1). </a:t>
            </a:r>
            <a:endParaRPr lang="en-US" sz="1600" dirty="0"/>
          </a:p>
        </p:txBody>
      </p:sp>
      <p:sp>
        <p:nvSpPr>
          <p:cNvPr id="20" name="TextBox 19"/>
          <p:cNvSpPr txBox="1"/>
          <p:nvPr/>
        </p:nvSpPr>
        <p:spPr>
          <a:xfrm>
            <a:off x="5842660" y="4750215"/>
            <a:ext cx="6460176" cy="584775"/>
          </a:xfrm>
          <a:prstGeom prst="rect">
            <a:avLst/>
          </a:prstGeom>
          <a:noFill/>
        </p:spPr>
        <p:txBody>
          <a:bodyPr wrap="square" rtlCol="0">
            <a:spAutoFit/>
          </a:bodyPr>
          <a:lstStyle/>
          <a:p>
            <a:r>
              <a:rPr lang="en-US" sz="1600" dirty="0"/>
              <a:t>The starting state is the arrangement </a:t>
            </a:r>
            <a:r>
              <a:rPr lang="en-US" sz="1600" dirty="0" smtClean="0"/>
              <a:t>of N</a:t>
            </a:r>
            <a:r>
              <a:rPr lang="en-US" sz="1600" dirty="0"/>
              <a:t> </a:t>
            </a:r>
            <a:r>
              <a:rPr lang="en-US" sz="1600" dirty="0" smtClean="0"/>
              <a:t>disks </a:t>
            </a:r>
            <a:r>
              <a:rPr lang="en-US" sz="1600" dirty="0"/>
              <a:t>on the leftmost peg from smallest </a:t>
            </a:r>
            <a:r>
              <a:rPr lang="en-US" sz="1600" dirty="0" smtClean="0"/>
              <a:t>to largest.</a:t>
            </a:r>
            <a:endParaRPr lang="en-US" sz="1600" dirty="0"/>
          </a:p>
        </p:txBody>
      </p:sp>
      <p:sp>
        <p:nvSpPr>
          <p:cNvPr id="21" name="TextBox 20"/>
          <p:cNvSpPr txBox="1"/>
          <p:nvPr/>
        </p:nvSpPr>
        <p:spPr>
          <a:xfrm>
            <a:off x="5842660" y="5662161"/>
            <a:ext cx="6460176" cy="584775"/>
          </a:xfrm>
          <a:prstGeom prst="rect">
            <a:avLst/>
          </a:prstGeom>
          <a:noFill/>
        </p:spPr>
        <p:txBody>
          <a:bodyPr wrap="square" rtlCol="0">
            <a:spAutoFit/>
          </a:bodyPr>
          <a:lstStyle/>
          <a:p>
            <a:r>
              <a:rPr lang="en-US" sz="1600" dirty="0" smtClean="0"/>
              <a:t>The goal test is whether the state is </a:t>
            </a:r>
            <a:r>
              <a:rPr lang="en-US" sz="1600" dirty="0"/>
              <a:t>the arrangement </a:t>
            </a:r>
            <a:r>
              <a:rPr lang="en-US" sz="1600" dirty="0" smtClean="0"/>
              <a:t>of N</a:t>
            </a:r>
            <a:r>
              <a:rPr lang="en-US" sz="1600" dirty="0"/>
              <a:t> </a:t>
            </a:r>
            <a:r>
              <a:rPr lang="en-US" sz="1600" dirty="0" smtClean="0"/>
              <a:t>disks </a:t>
            </a:r>
            <a:r>
              <a:rPr lang="en-US" sz="1600" dirty="0"/>
              <a:t>on the </a:t>
            </a:r>
            <a:r>
              <a:rPr lang="en-US" sz="1600" dirty="0" smtClean="0"/>
              <a:t>rightmost </a:t>
            </a:r>
            <a:r>
              <a:rPr lang="en-US" sz="1600" dirty="0"/>
              <a:t>peg from smallest </a:t>
            </a:r>
            <a:r>
              <a:rPr lang="en-US" sz="1600" dirty="0" smtClean="0"/>
              <a:t>to largest.</a:t>
            </a:r>
            <a:endParaRPr lang="en-US" sz="1600" dirty="0"/>
          </a:p>
        </p:txBody>
      </p:sp>
    </p:spTree>
    <p:extLst>
      <p:ext uri="{BB962C8B-B14F-4D97-AF65-F5344CB8AC3E}">
        <p14:creationId xmlns:p14="http://schemas.microsoft.com/office/powerpoint/2010/main" val="873577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33</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search algorithms have we covered?</a:t>
            </a:r>
            <a:endParaRPr lang="en-US" sz="2000" b="1" dirty="0"/>
          </a:p>
        </p:txBody>
      </p:sp>
    </p:spTree>
    <p:extLst>
      <p:ext uri="{BB962C8B-B14F-4D97-AF65-F5344CB8AC3E}">
        <p14:creationId xmlns:p14="http://schemas.microsoft.com/office/powerpoint/2010/main" val="7580341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riangle 37"/>
          <p:cNvSpPr/>
          <p:nvPr/>
        </p:nvSpPr>
        <p:spPr>
          <a:xfrm>
            <a:off x="812964" y="4532574"/>
            <a:ext cx="1828800" cy="1463040"/>
          </a:xfrm>
          <a:prstGeom prst="triangle">
            <a:avLst/>
          </a:prstGeom>
          <a:solidFill>
            <a:srgbClr val="ECA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p:cNvSpPr/>
          <p:nvPr/>
        </p:nvSpPr>
        <p:spPr>
          <a:xfrm>
            <a:off x="1727364" y="4532574"/>
            <a:ext cx="914400" cy="146304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p:cNvSpPr/>
          <p:nvPr/>
        </p:nvSpPr>
        <p:spPr>
          <a:xfrm>
            <a:off x="1272552" y="4527331"/>
            <a:ext cx="914400" cy="731520"/>
          </a:xfrm>
          <a:prstGeom prst="triangle">
            <a:avLst/>
          </a:prstGeom>
          <a:solidFill>
            <a:srgbClr val="FD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riangle 57"/>
          <p:cNvSpPr/>
          <p:nvPr/>
        </p:nvSpPr>
        <p:spPr>
          <a:xfrm>
            <a:off x="6786596" y="713121"/>
            <a:ext cx="1828800" cy="1463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ie 62"/>
          <p:cNvSpPr/>
          <p:nvPr/>
        </p:nvSpPr>
        <p:spPr>
          <a:xfrm rot="12740020">
            <a:off x="6512261" y="-477191"/>
            <a:ext cx="2377463" cy="2382453"/>
          </a:xfrm>
          <a:prstGeom prst="pie">
            <a:avLst>
              <a:gd name="adj1" fmla="val 12346697"/>
              <a:gd name="adj2" fmla="val 16181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riangle 52"/>
          <p:cNvSpPr/>
          <p:nvPr/>
        </p:nvSpPr>
        <p:spPr>
          <a:xfrm>
            <a:off x="6817235" y="4532061"/>
            <a:ext cx="1828800" cy="1463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Pie 56"/>
          <p:cNvSpPr/>
          <p:nvPr/>
        </p:nvSpPr>
        <p:spPr>
          <a:xfrm rot="13770014">
            <a:off x="6311950" y="3452295"/>
            <a:ext cx="2824313" cy="2159835"/>
          </a:xfrm>
          <a:prstGeom prst="pie">
            <a:avLst>
              <a:gd name="adj1" fmla="val 11297919"/>
              <a:gd name="adj2" fmla="val 151378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riangle 36"/>
          <p:cNvSpPr/>
          <p:nvPr/>
        </p:nvSpPr>
        <p:spPr>
          <a:xfrm>
            <a:off x="6814234" y="2539541"/>
            <a:ext cx="1828800" cy="1463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e 44"/>
          <p:cNvSpPr/>
          <p:nvPr/>
        </p:nvSpPr>
        <p:spPr>
          <a:xfrm rot="13770014">
            <a:off x="6107000" y="1723497"/>
            <a:ext cx="3227327" cy="1643437"/>
          </a:xfrm>
          <a:prstGeom prst="pie">
            <a:avLst>
              <a:gd name="adj1" fmla="val 11293333"/>
              <a:gd name="adj2" fmla="val 151579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riangle 25"/>
          <p:cNvSpPr/>
          <p:nvPr/>
        </p:nvSpPr>
        <p:spPr>
          <a:xfrm>
            <a:off x="812964" y="682837"/>
            <a:ext cx="1828800" cy="1463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p:cNvSpPr/>
          <p:nvPr/>
        </p:nvSpPr>
        <p:spPr>
          <a:xfrm>
            <a:off x="1042365" y="683324"/>
            <a:ext cx="1371600" cy="10972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a:xfrm>
            <a:off x="9989720" y="6500592"/>
            <a:ext cx="1312025" cy="365125"/>
          </a:xfrm>
        </p:spPr>
        <p:txBody>
          <a:bodyPr/>
          <a:lstStyle/>
          <a:p>
            <a:fld id="{84CD050F-DFDA-A345-8418-565A81924430}" type="slidenum">
              <a:rPr lang="en-US" sz="1600" smtClean="0"/>
              <a:t>34</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a:t>What search algorithms have we covered?</a:t>
            </a:r>
          </a:p>
        </p:txBody>
      </p:sp>
      <p:sp>
        <p:nvSpPr>
          <p:cNvPr id="5" name="TextBox 4"/>
          <p:cNvSpPr txBox="1"/>
          <p:nvPr/>
        </p:nvSpPr>
        <p:spPr>
          <a:xfrm>
            <a:off x="2413965" y="990033"/>
            <a:ext cx="3223635" cy="369332"/>
          </a:xfrm>
          <a:prstGeom prst="rect">
            <a:avLst/>
          </a:prstGeom>
          <a:noFill/>
        </p:spPr>
        <p:txBody>
          <a:bodyPr wrap="square" rtlCol="0">
            <a:spAutoFit/>
          </a:bodyPr>
          <a:lstStyle/>
          <a:p>
            <a:r>
              <a:rPr lang="en-US" b="1" dirty="0" smtClean="0"/>
              <a:t>BFS (breadth-first search)</a:t>
            </a:r>
          </a:p>
        </p:txBody>
      </p:sp>
      <p:sp>
        <p:nvSpPr>
          <p:cNvPr id="6" name="TextBox 5"/>
          <p:cNvSpPr txBox="1"/>
          <p:nvPr/>
        </p:nvSpPr>
        <p:spPr>
          <a:xfrm>
            <a:off x="2413966" y="2884833"/>
            <a:ext cx="3223634" cy="646331"/>
          </a:xfrm>
          <a:prstGeom prst="rect">
            <a:avLst/>
          </a:prstGeom>
          <a:noFill/>
        </p:spPr>
        <p:txBody>
          <a:bodyPr wrap="square" rtlCol="0">
            <a:spAutoFit/>
          </a:bodyPr>
          <a:lstStyle/>
          <a:p>
            <a:r>
              <a:rPr lang="en-US" b="1" dirty="0"/>
              <a:t>D</a:t>
            </a:r>
            <a:r>
              <a:rPr lang="en-US" b="1" dirty="0" smtClean="0"/>
              <a:t>FS (depth-first search)</a:t>
            </a:r>
          </a:p>
          <a:p>
            <a:endParaRPr lang="en-US" b="1" dirty="0"/>
          </a:p>
        </p:txBody>
      </p:sp>
      <p:sp>
        <p:nvSpPr>
          <p:cNvPr id="7" name="TextBox 6"/>
          <p:cNvSpPr txBox="1"/>
          <p:nvPr/>
        </p:nvSpPr>
        <p:spPr>
          <a:xfrm>
            <a:off x="8409906" y="818568"/>
            <a:ext cx="2802576" cy="646331"/>
          </a:xfrm>
          <a:prstGeom prst="rect">
            <a:avLst/>
          </a:prstGeom>
          <a:noFill/>
        </p:spPr>
        <p:txBody>
          <a:bodyPr wrap="square" rtlCol="0">
            <a:spAutoFit/>
          </a:bodyPr>
          <a:lstStyle/>
          <a:p>
            <a:r>
              <a:rPr lang="en-US" b="1" dirty="0" smtClean="0"/>
              <a:t>UCS (uniform cost search)</a:t>
            </a:r>
          </a:p>
          <a:p>
            <a:endParaRPr lang="en-US" b="1" dirty="0"/>
          </a:p>
        </p:txBody>
      </p:sp>
      <p:sp>
        <p:nvSpPr>
          <p:cNvPr id="8" name="TextBox 7"/>
          <p:cNvSpPr txBox="1"/>
          <p:nvPr/>
        </p:nvSpPr>
        <p:spPr>
          <a:xfrm>
            <a:off x="2411562" y="4804359"/>
            <a:ext cx="3436286" cy="646331"/>
          </a:xfrm>
          <a:prstGeom prst="rect">
            <a:avLst/>
          </a:prstGeom>
          <a:noFill/>
        </p:spPr>
        <p:txBody>
          <a:bodyPr wrap="square" rtlCol="0">
            <a:spAutoFit/>
          </a:bodyPr>
          <a:lstStyle/>
          <a:p>
            <a:r>
              <a:rPr lang="en-US" b="1" dirty="0"/>
              <a:t>D</a:t>
            </a:r>
            <a:r>
              <a:rPr lang="en-US" b="1" dirty="0" smtClean="0"/>
              <a:t>FS with iterative deepening</a:t>
            </a:r>
          </a:p>
          <a:p>
            <a:endParaRPr lang="en-US" b="1" dirty="0"/>
          </a:p>
        </p:txBody>
      </p:sp>
      <p:sp>
        <p:nvSpPr>
          <p:cNvPr id="9" name="TextBox 8"/>
          <p:cNvSpPr txBox="1"/>
          <p:nvPr/>
        </p:nvSpPr>
        <p:spPr>
          <a:xfrm>
            <a:off x="8508989" y="2757050"/>
            <a:ext cx="2913767" cy="615553"/>
          </a:xfrm>
          <a:prstGeom prst="rect">
            <a:avLst/>
          </a:prstGeom>
          <a:noFill/>
        </p:spPr>
        <p:txBody>
          <a:bodyPr wrap="square" rtlCol="0">
            <a:spAutoFit/>
          </a:bodyPr>
          <a:lstStyle/>
          <a:p>
            <a:r>
              <a:rPr lang="en-US" b="1" dirty="0" smtClean="0"/>
              <a:t>Greedy search</a:t>
            </a:r>
          </a:p>
          <a:p>
            <a:endParaRPr lang="en-US" sz="1600" b="1" dirty="0"/>
          </a:p>
        </p:txBody>
      </p:sp>
      <p:sp>
        <p:nvSpPr>
          <p:cNvPr id="13" name="TextBox 12"/>
          <p:cNvSpPr txBox="1"/>
          <p:nvPr/>
        </p:nvSpPr>
        <p:spPr>
          <a:xfrm>
            <a:off x="8499170" y="4713559"/>
            <a:ext cx="2802575" cy="369332"/>
          </a:xfrm>
          <a:prstGeom prst="rect">
            <a:avLst/>
          </a:prstGeom>
          <a:noFill/>
        </p:spPr>
        <p:txBody>
          <a:bodyPr wrap="square" rtlCol="0">
            <a:spAutoFit/>
          </a:bodyPr>
          <a:lstStyle/>
          <a:p>
            <a:r>
              <a:rPr lang="en-US" b="1" dirty="0" smtClean="0"/>
              <a:t>A</a:t>
            </a:r>
            <a:r>
              <a:rPr lang="en-US" b="1" baseline="30000" dirty="0" smtClean="0"/>
              <a:t>*</a:t>
            </a:r>
            <a:r>
              <a:rPr lang="en-US" b="1" dirty="0" smtClean="0"/>
              <a:t> search</a:t>
            </a:r>
          </a:p>
        </p:txBody>
      </p:sp>
      <p:sp>
        <p:nvSpPr>
          <p:cNvPr id="27" name="Triangle 26"/>
          <p:cNvSpPr/>
          <p:nvPr/>
        </p:nvSpPr>
        <p:spPr>
          <a:xfrm>
            <a:off x="1270164" y="682837"/>
            <a:ext cx="914400" cy="73152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iangle 9"/>
          <p:cNvSpPr/>
          <p:nvPr/>
        </p:nvSpPr>
        <p:spPr>
          <a:xfrm>
            <a:off x="1499565" y="677714"/>
            <a:ext cx="457200" cy="36576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p:cNvSpPr/>
          <p:nvPr/>
        </p:nvSpPr>
        <p:spPr>
          <a:xfrm>
            <a:off x="812964" y="2518086"/>
            <a:ext cx="1828800" cy="146304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p:nvSpPr>
        <p:spPr>
          <a:xfrm>
            <a:off x="1727364" y="2518086"/>
            <a:ext cx="914400" cy="146304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p:cNvSpPr/>
          <p:nvPr/>
        </p:nvSpPr>
        <p:spPr>
          <a:xfrm flipH="1">
            <a:off x="1236522" y="2544512"/>
            <a:ext cx="490842" cy="1436614"/>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Triangle 31"/>
          <p:cNvSpPr/>
          <p:nvPr/>
        </p:nvSpPr>
        <p:spPr>
          <a:xfrm>
            <a:off x="1727364" y="2543999"/>
            <a:ext cx="490842" cy="143661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riangle 39"/>
          <p:cNvSpPr/>
          <p:nvPr/>
        </p:nvSpPr>
        <p:spPr>
          <a:xfrm>
            <a:off x="7500835" y="2534418"/>
            <a:ext cx="457200" cy="36576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ie 43"/>
          <p:cNvSpPr/>
          <p:nvPr/>
        </p:nvSpPr>
        <p:spPr>
          <a:xfrm rot="12740020">
            <a:off x="6278997" y="1812623"/>
            <a:ext cx="2895710" cy="1459078"/>
          </a:xfrm>
          <a:prstGeom prst="pie">
            <a:avLst>
              <a:gd name="adj1" fmla="val 12320681"/>
              <a:gd name="adj2" fmla="val 1618519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Pie 42"/>
          <p:cNvSpPr/>
          <p:nvPr/>
        </p:nvSpPr>
        <p:spPr>
          <a:xfrm rot="12740020">
            <a:off x="6851866" y="2071163"/>
            <a:ext cx="1733790" cy="908433"/>
          </a:xfrm>
          <a:prstGeom prst="pie">
            <a:avLst>
              <a:gd name="adj1" fmla="val 12345708"/>
              <a:gd name="adj2" fmla="val 1616760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Pie 55"/>
          <p:cNvSpPr/>
          <p:nvPr/>
        </p:nvSpPr>
        <p:spPr>
          <a:xfrm rot="12740020">
            <a:off x="6593688" y="3771861"/>
            <a:ext cx="2254020" cy="1510940"/>
          </a:xfrm>
          <a:prstGeom prst="pie">
            <a:avLst>
              <a:gd name="adj1" fmla="val 12314474"/>
              <a:gd name="adj2" fmla="val 1613414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Pie 53"/>
          <p:cNvSpPr/>
          <p:nvPr/>
        </p:nvSpPr>
        <p:spPr>
          <a:xfrm rot="12740020">
            <a:off x="7139585" y="4100748"/>
            <a:ext cx="1178093" cy="853168"/>
          </a:xfrm>
          <a:prstGeom prst="pie">
            <a:avLst>
              <a:gd name="adj1" fmla="val 1234570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Pie 60"/>
          <p:cNvSpPr/>
          <p:nvPr/>
        </p:nvSpPr>
        <p:spPr>
          <a:xfrm rot="12740020">
            <a:off x="6863663" y="-130652"/>
            <a:ext cx="1674662" cy="1694322"/>
          </a:xfrm>
          <a:prstGeom prst="pie">
            <a:avLst>
              <a:gd name="adj1" fmla="val 12314474"/>
              <a:gd name="adj2" fmla="val 1620591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Pie 63"/>
          <p:cNvSpPr/>
          <p:nvPr/>
        </p:nvSpPr>
        <p:spPr>
          <a:xfrm rot="12740020">
            <a:off x="7202823" y="206141"/>
            <a:ext cx="996337" cy="1013771"/>
          </a:xfrm>
          <a:prstGeom prst="pie">
            <a:avLst>
              <a:gd name="adj1" fmla="val 12314474"/>
              <a:gd name="adj2" fmla="val 1620591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Right Triangle 41"/>
          <p:cNvSpPr/>
          <p:nvPr/>
        </p:nvSpPr>
        <p:spPr>
          <a:xfrm>
            <a:off x="1727364" y="4558487"/>
            <a:ext cx="490842" cy="1436614"/>
          </a:xfrm>
          <a:prstGeom prst="rtTriangle">
            <a:avLst/>
          </a:prstGeom>
          <a:solidFill>
            <a:srgbClr val="E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1236522" y="4559000"/>
            <a:ext cx="490842" cy="1436614"/>
          </a:xfrm>
          <a:prstGeom prst="rtTriangle">
            <a:avLst/>
          </a:prstGeom>
          <a:solidFill>
            <a:srgbClr val="EE9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Triangle 48"/>
          <p:cNvSpPr/>
          <p:nvPr/>
        </p:nvSpPr>
        <p:spPr>
          <a:xfrm flipH="1">
            <a:off x="1476292" y="4526818"/>
            <a:ext cx="251070" cy="732033"/>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p:cNvSpPr/>
          <p:nvPr/>
        </p:nvSpPr>
        <p:spPr>
          <a:xfrm>
            <a:off x="1725416" y="4532061"/>
            <a:ext cx="454810" cy="726790"/>
          </a:xfrm>
          <a:prstGeom prst="rtTriangle">
            <a:avLst/>
          </a:prstGeom>
          <a:solidFill>
            <a:srgbClr val="E29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Triangle 49"/>
          <p:cNvSpPr/>
          <p:nvPr/>
        </p:nvSpPr>
        <p:spPr>
          <a:xfrm>
            <a:off x="1727362" y="4526818"/>
            <a:ext cx="229403" cy="732033"/>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193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35</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Tree search and Graph Search</a:t>
            </a:r>
            <a:endParaRPr lang="en-US" sz="2000" b="1" dirty="0"/>
          </a:p>
        </p:txBody>
      </p:sp>
      <p:sp>
        <p:nvSpPr>
          <p:cNvPr id="5" name="TextBox 4"/>
          <p:cNvSpPr txBox="1"/>
          <p:nvPr/>
        </p:nvSpPr>
        <p:spPr>
          <a:xfrm>
            <a:off x="492410" y="706301"/>
            <a:ext cx="8413051" cy="369332"/>
          </a:xfrm>
          <a:prstGeom prst="rect">
            <a:avLst/>
          </a:prstGeom>
          <a:noFill/>
        </p:spPr>
        <p:txBody>
          <a:bodyPr wrap="square" rtlCol="0">
            <a:spAutoFit/>
          </a:bodyPr>
          <a:lstStyle/>
          <a:p>
            <a:r>
              <a:rPr lang="en-US" b="1" dirty="0" smtClean="0"/>
              <a:t>Question:</a:t>
            </a:r>
            <a:r>
              <a:rPr lang="en-US" dirty="0" smtClean="0"/>
              <a:t> Are these tree search or graph search algorithms?</a:t>
            </a:r>
            <a:endParaRPr lang="en-US" b="1" dirty="0" smtClean="0"/>
          </a:p>
        </p:txBody>
      </p:sp>
    </p:spTree>
    <p:extLst>
      <p:ext uri="{BB962C8B-B14F-4D97-AF65-F5344CB8AC3E}">
        <p14:creationId xmlns:p14="http://schemas.microsoft.com/office/powerpoint/2010/main" val="497531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1559692" y="2005613"/>
            <a:ext cx="2835798" cy="25105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36</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Tree search and Graph Search</a:t>
            </a:r>
            <a:endParaRPr lang="en-US" sz="2000" b="1" dirty="0"/>
          </a:p>
        </p:txBody>
      </p:sp>
      <p:sp>
        <p:nvSpPr>
          <p:cNvPr id="5" name="TextBox 4"/>
          <p:cNvSpPr txBox="1"/>
          <p:nvPr/>
        </p:nvSpPr>
        <p:spPr>
          <a:xfrm>
            <a:off x="492410" y="706301"/>
            <a:ext cx="8413051" cy="369332"/>
          </a:xfrm>
          <a:prstGeom prst="rect">
            <a:avLst/>
          </a:prstGeom>
          <a:noFill/>
        </p:spPr>
        <p:txBody>
          <a:bodyPr wrap="square" rtlCol="0">
            <a:spAutoFit/>
          </a:bodyPr>
          <a:lstStyle/>
          <a:p>
            <a:r>
              <a:rPr lang="en-US" b="1" dirty="0" smtClean="0"/>
              <a:t>Question:</a:t>
            </a:r>
            <a:r>
              <a:rPr lang="en-US" dirty="0" smtClean="0"/>
              <a:t> Are these tree search or graph search algorithms?</a:t>
            </a:r>
            <a:endParaRPr lang="en-US" b="1" dirty="0" smtClean="0"/>
          </a:p>
        </p:txBody>
      </p:sp>
      <p:graphicFrame>
        <p:nvGraphicFramePr>
          <p:cNvPr id="34" name="Table 33"/>
          <p:cNvGraphicFramePr>
            <a:graphicFrameLocks noGrp="1"/>
          </p:cNvGraphicFramePr>
          <p:nvPr>
            <p:extLst>
              <p:ext uri="{D42A27DB-BD31-4B8C-83A1-F6EECF244321}">
                <p14:modId xmlns:p14="http://schemas.microsoft.com/office/powerpoint/2010/main" val="60360240"/>
              </p:ext>
            </p:extLst>
          </p:nvPr>
        </p:nvGraphicFramePr>
        <p:xfrm>
          <a:off x="1684374"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5" name="Pie 34"/>
          <p:cNvSpPr/>
          <p:nvPr/>
        </p:nvSpPr>
        <p:spPr>
          <a:xfrm rot="3618466">
            <a:off x="1799433"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862272296"/>
              </p:ext>
            </p:extLst>
          </p:nvPr>
        </p:nvGraphicFramePr>
        <p:xfrm>
          <a:off x="3313848"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7" name="Pie 36"/>
          <p:cNvSpPr/>
          <p:nvPr/>
        </p:nvSpPr>
        <p:spPr>
          <a:xfrm rot="3618466">
            <a:off x="3846810"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8" name="Table 37"/>
          <p:cNvGraphicFramePr>
            <a:graphicFrameLocks noGrp="1"/>
          </p:cNvGraphicFramePr>
          <p:nvPr>
            <p:extLst>
              <p:ext uri="{D42A27DB-BD31-4B8C-83A1-F6EECF244321}">
                <p14:modId xmlns:p14="http://schemas.microsoft.com/office/powerpoint/2010/main" val="990828916"/>
              </p:ext>
            </p:extLst>
          </p:nvPr>
        </p:nvGraphicFramePr>
        <p:xfrm>
          <a:off x="1669621" y="3517042"/>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9" name="Pie 38"/>
          <p:cNvSpPr/>
          <p:nvPr/>
        </p:nvSpPr>
        <p:spPr>
          <a:xfrm rot="3618466">
            <a:off x="1765128" y="3997364"/>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1273392374"/>
              </p:ext>
            </p:extLst>
          </p:nvPr>
        </p:nvGraphicFramePr>
        <p:xfrm>
          <a:off x="3309744" y="3520330"/>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41" name="Pie 40"/>
          <p:cNvSpPr/>
          <p:nvPr/>
        </p:nvSpPr>
        <p:spPr>
          <a:xfrm rot="3618466">
            <a:off x="3846811" y="4012979"/>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 name="Straight Arrow Connector 46"/>
          <p:cNvCxnSpPr/>
          <p:nvPr/>
        </p:nvCxnSpPr>
        <p:spPr>
          <a:xfrm>
            <a:off x="2071675"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227890"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696266"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852481"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968724" y="385111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V="1">
            <a:off x="2971375" y="370413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2968724" y="242447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flipV="1">
            <a:off x="2971375" y="227749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03186" y="1658550"/>
            <a:ext cx="1931075" cy="338554"/>
          </a:xfrm>
          <a:prstGeom prst="rect">
            <a:avLst/>
          </a:prstGeom>
          <a:noFill/>
        </p:spPr>
        <p:txBody>
          <a:bodyPr wrap="square" rtlCol="0">
            <a:spAutoFit/>
          </a:bodyPr>
          <a:lstStyle/>
          <a:p>
            <a:r>
              <a:rPr lang="en-US" sz="1600" b="1" dirty="0" smtClean="0"/>
              <a:t>Graph in state space</a:t>
            </a:r>
            <a:endParaRPr lang="en-US" sz="1600" b="1" dirty="0"/>
          </a:p>
        </p:txBody>
      </p:sp>
    </p:spTree>
    <p:extLst>
      <p:ext uri="{BB962C8B-B14F-4D97-AF65-F5344CB8AC3E}">
        <p14:creationId xmlns:p14="http://schemas.microsoft.com/office/powerpoint/2010/main" val="12691555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852446" y="1436550"/>
            <a:ext cx="5335629" cy="3853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559692" y="2005613"/>
            <a:ext cx="2835798" cy="25105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37</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Tree search and Graph Search</a:t>
            </a:r>
            <a:endParaRPr lang="en-US" sz="2000" b="1" dirty="0"/>
          </a:p>
        </p:txBody>
      </p:sp>
      <p:sp>
        <p:nvSpPr>
          <p:cNvPr id="5" name="TextBox 4"/>
          <p:cNvSpPr txBox="1"/>
          <p:nvPr/>
        </p:nvSpPr>
        <p:spPr>
          <a:xfrm>
            <a:off x="492410" y="706301"/>
            <a:ext cx="8413051" cy="369332"/>
          </a:xfrm>
          <a:prstGeom prst="rect">
            <a:avLst/>
          </a:prstGeom>
          <a:noFill/>
        </p:spPr>
        <p:txBody>
          <a:bodyPr wrap="square" rtlCol="0">
            <a:spAutoFit/>
          </a:bodyPr>
          <a:lstStyle/>
          <a:p>
            <a:r>
              <a:rPr lang="en-US" b="1" dirty="0" smtClean="0"/>
              <a:t>Question:</a:t>
            </a:r>
            <a:r>
              <a:rPr lang="en-US" dirty="0" smtClean="0"/>
              <a:t> Are these tree search or graph search algorithms?</a:t>
            </a:r>
            <a:endParaRPr lang="en-US" b="1" dirty="0" smtClean="0"/>
          </a:p>
        </p:txBody>
      </p:sp>
      <p:graphicFrame>
        <p:nvGraphicFramePr>
          <p:cNvPr id="6" name="Table 5"/>
          <p:cNvGraphicFramePr>
            <a:graphicFrameLocks noGrp="1"/>
          </p:cNvGraphicFramePr>
          <p:nvPr>
            <p:extLst>
              <p:ext uri="{D42A27DB-BD31-4B8C-83A1-F6EECF244321}">
                <p14:modId xmlns:p14="http://schemas.microsoft.com/office/powerpoint/2010/main" val="69135563"/>
              </p:ext>
            </p:extLst>
          </p:nvPr>
        </p:nvGraphicFramePr>
        <p:xfrm>
          <a:off x="8024954" y="1544419"/>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7" name="Pie 6"/>
          <p:cNvSpPr/>
          <p:nvPr/>
        </p:nvSpPr>
        <p:spPr>
          <a:xfrm rot="3618466">
            <a:off x="8140013" y="1626976"/>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72754314"/>
              </p:ext>
            </p:extLst>
          </p:nvPr>
        </p:nvGraphicFramePr>
        <p:xfrm>
          <a:off x="6888266" y="2833127"/>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9" name="Pie 8"/>
          <p:cNvSpPr/>
          <p:nvPr/>
        </p:nvSpPr>
        <p:spPr>
          <a:xfrm rot="3618466">
            <a:off x="7006504" y="332034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83864654"/>
              </p:ext>
            </p:extLst>
          </p:nvPr>
        </p:nvGraphicFramePr>
        <p:xfrm>
          <a:off x="9179944" y="2833127"/>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1" name="Pie 10"/>
          <p:cNvSpPr/>
          <p:nvPr/>
        </p:nvSpPr>
        <p:spPr>
          <a:xfrm rot="3618466">
            <a:off x="9719551" y="2919448"/>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763967346"/>
              </p:ext>
            </p:extLst>
          </p:nvPr>
        </p:nvGraphicFramePr>
        <p:xfrm>
          <a:off x="5980138"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3" name="Pie 12"/>
          <p:cNvSpPr/>
          <p:nvPr/>
        </p:nvSpPr>
        <p:spPr>
          <a:xfrm rot="3618466">
            <a:off x="6086800" y="4357861"/>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94458809"/>
              </p:ext>
            </p:extLst>
          </p:nvPr>
        </p:nvGraphicFramePr>
        <p:xfrm>
          <a:off x="7364757"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5" name="Pie 14"/>
          <p:cNvSpPr/>
          <p:nvPr/>
        </p:nvSpPr>
        <p:spPr>
          <a:xfrm rot="3618466">
            <a:off x="7891902" y="4760422"/>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1946575776"/>
              </p:ext>
            </p:extLst>
          </p:nvPr>
        </p:nvGraphicFramePr>
        <p:xfrm>
          <a:off x="8749376"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7" name="Pie 16"/>
          <p:cNvSpPr/>
          <p:nvPr/>
        </p:nvSpPr>
        <p:spPr>
          <a:xfrm rot="3618466">
            <a:off x="8855692" y="4357862"/>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1333188834"/>
              </p:ext>
            </p:extLst>
          </p:nvPr>
        </p:nvGraphicFramePr>
        <p:xfrm>
          <a:off x="10133995"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9" name="Pie 18"/>
          <p:cNvSpPr/>
          <p:nvPr/>
        </p:nvSpPr>
        <p:spPr>
          <a:xfrm rot="3618466">
            <a:off x="10694720" y="4771998"/>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p:nvPr/>
        </p:nvCxnSpPr>
        <p:spPr>
          <a:xfrm flipH="1">
            <a:off x="7792580" y="2432130"/>
            <a:ext cx="275141" cy="3647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933082" y="2413745"/>
            <a:ext cx="275141" cy="3647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750696" y="3796522"/>
            <a:ext cx="205876" cy="436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17268" y="3799451"/>
            <a:ext cx="224702" cy="4154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00331" y="3796522"/>
            <a:ext cx="182196" cy="476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0133995" y="3796522"/>
            <a:ext cx="224702" cy="4512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60360240"/>
              </p:ext>
            </p:extLst>
          </p:nvPr>
        </p:nvGraphicFramePr>
        <p:xfrm>
          <a:off x="1684374"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5" name="Pie 34"/>
          <p:cNvSpPr/>
          <p:nvPr/>
        </p:nvSpPr>
        <p:spPr>
          <a:xfrm rot="3618466">
            <a:off x="1799433"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862272296"/>
              </p:ext>
            </p:extLst>
          </p:nvPr>
        </p:nvGraphicFramePr>
        <p:xfrm>
          <a:off x="3313848"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7" name="Pie 36"/>
          <p:cNvSpPr/>
          <p:nvPr/>
        </p:nvSpPr>
        <p:spPr>
          <a:xfrm rot="3618466">
            <a:off x="3846810"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8" name="Table 37"/>
          <p:cNvGraphicFramePr>
            <a:graphicFrameLocks noGrp="1"/>
          </p:cNvGraphicFramePr>
          <p:nvPr>
            <p:extLst>
              <p:ext uri="{D42A27DB-BD31-4B8C-83A1-F6EECF244321}">
                <p14:modId xmlns:p14="http://schemas.microsoft.com/office/powerpoint/2010/main" val="990828916"/>
              </p:ext>
            </p:extLst>
          </p:nvPr>
        </p:nvGraphicFramePr>
        <p:xfrm>
          <a:off x="1669621" y="3517042"/>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9" name="Pie 38"/>
          <p:cNvSpPr/>
          <p:nvPr/>
        </p:nvSpPr>
        <p:spPr>
          <a:xfrm rot="3618466">
            <a:off x="1765128" y="3997364"/>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1273392374"/>
              </p:ext>
            </p:extLst>
          </p:nvPr>
        </p:nvGraphicFramePr>
        <p:xfrm>
          <a:off x="3309744" y="3520330"/>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41" name="Pie 40"/>
          <p:cNvSpPr/>
          <p:nvPr/>
        </p:nvSpPr>
        <p:spPr>
          <a:xfrm rot="3618466">
            <a:off x="3846811" y="4012979"/>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 name="Straight Arrow Connector 46"/>
          <p:cNvCxnSpPr/>
          <p:nvPr/>
        </p:nvCxnSpPr>
        <p:spPr>
          <a:xfrm>
            <a:off x="2071675"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227890"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696266"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852481"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968724" y="385111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V="1">
            <a:off x="2971375" y="370413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2968724" y="242447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flipV="1">
            <a:off x="2971375" y="227749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03186" y="1658550"/>
            <a:ext cx="1931075" cy="338554"/>
          </a:xfrm>
          <a:prstGeom prst="rect">
            <a:avLst/>
          </a:prstGeom>
          <a:noFill/>
        </p:spPr>
        <p:txBody>
          <a:bodyPr wrap="square" rtlCol="0">
            <a:spAutoFit/>
          </a:bodyPr>
          <a:lstStyle/>
          <a:p>
            <a:r>
              <a:rPr lang="en-US" sz="1600" b="1" dirty="0" smtClean="0"/>
              <a:t>Graph in state space</a:t>
            </a:r>
            <a:endParaRPr lang="en-US" sz="1600" b="1" dirty="0"/>
          </a:p>
        </p:txBody>
      </p:sp>
      <p:sp>
        <p:nvSpPr>
          <p:cNvPr id="58" name="Right Arrow 57"/>
          <p:cNvSpPr/>
          <p:nvPr/>
        </p:nvSpPr>
        <p:spPr>
          <a:xfrm>
            <a:off x="4674527" y="2988372"/>
            <a:ext cx="926361" cy="442077"/>
          </a:xfrm>
          <a:prstGeom prst="rightArrow">
            <a:avLst>
              <a:gd name="adj1" fmla="val 39527"/>
              <a:gd name="adj2" fmla="val 70883"/>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454780" y="1068115"/>
            <a:ext cx="4268899" cy="338554"/>
          </a:xfrm>
          <a:prstGeom prst="rect">
            <a:avLst/>
          </a:prstGeom>
          <a:noFill/>
        </p:spPr>
        <p:txBody>
          <a:bodyPr wrap="square" rtlCol="0">
            <a:spAutoFit/>
          </a:bodyPr>
          <a:lstStyle/>
          <a:p>
            <a:r>
              <a:rPr lang="en-US" sz="1600" b="1" dirty="0" smtClean="0"/>
              <a:t>Search </a:t>
            </a:r>
            <a:r>
              <a:rPr lang="en-US" sz="1600" b="1" smtClean="0"/>
              <a:t>tree corresponding to state space graph</a:t>
            </a:r>
            <a:endParaRPr lang="en-US" sz="1600" b="1" dirty="0"/>
          </a:p>
        </p:txBody>
      </p:sp>
    </p:spTree>
    <p:extLst>
      <p:ext uri="{BB962C8B-B14F-4D97-AF65-F5344CB8AC3E}">
        <p14:creationId xmlns:p14="http://schemas.microsoft.com/office/powerpoint/2010/main" val="18889233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852446" y="1436550"/>
            <a:ext cx="5335629" cy="3853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559692" y="2005613"/>
            <a:ext cx="2835798" cy="25105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38</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Tree search and Graph Search</a:t>
            </a:r>
            <a:endParaRPr lang="en-US" sz="2000" b="1" dirty="0"/>
          </a:p>
        </p:txBody>
      </p:sp>
      <p:sp>
        <p:nvSpPr>
          <p:cNvPr id="5" name="TextBox 4"/>
          <p:cNvSpPr txBox="1"/>
          <p:nvPr/>
        </p:nvSpPr>
        <p:spPr>
          <a:xfrm>
            <a:off x="492410" y="706301"/>
            <a:ext cx="8413051" cy="369332"/>
          </a:xfrm>
          <a:prstGeom prst="rect">
            <a:avLst/>
          </a:prstGeom>
          <a:noFill/>
        </p:spPr>
        <p:txBody>
          <a:bodyPr wrap="square" rtlCol="0">
            <a:spAutoFit/>
          </a:bodyPr>
          <a:lstStyle/>
          <a:p>
            <a:r>
              <a:rPr lang="en-US" b="1" dirty="0" smtClean="0"/>
              <a:t>Question:</a:t>
            </a:r>
            <a:r>
              <a:rPr lang="en-US" dirty="0" smtClean="0"/>
              <a:t> Are these tree search or graph search algorithms?</a:t>
            </a:r>
            <a:endParaRPr lang="en-US" b="1" dirty="0" smtClean="0"/>
          </a:p>
        </p:txBody>
      </p:sp>
      <p:graphicFrame>
        <p:nvGraphicFramePr>
          <p:cNvPr id="6" name="Table 5"/>
          <p:cNvGraphicFramePr>
            <a:graphicFrameLocks noGrp="1"/>
          </p:cNvGraphicFramePr>
          <p:nvPr>
            <p:extLst>
              <p:ext uri="{D42A27DB-BD31-4B8C-83A1-F6EECF244321}">
                <p14:modId xmlns:p14="http://schemas.microsoft.com/office/powerpoint/2010/main" val="69135563"/>
              </p:ext>
            </p:extLst>
          </p:nvPr>
        </p:nvGraphicFramePr>
        <p:xfrm>
          <a:off x="8024954" y="1544419"/>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7" name="Pie 6"/>
          <p:cNvSpPr/>
          <p:nvPr/>
        </p:nvSpPr>
        <p:spPr>
          <a:xfrm rot="3618466">
            <a:off x="8140013" y="1626976"/>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72754314"/>
              </p:ext>
            </p:extLst>
          </p:nvPr>
        </p:nvGraphicFramePr>
        <p:xfrm>
          <a:off x="6888266" y="2833127"/>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9" name="Pie 8"/>
          <p:cNvSpPr/>
          <p:nvPr/>
        </p:nvSpPr>
        <p:spPr>
          <a:xfrm rot="3618466">
            <a:off x="7006504" y="332034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83864654"/>
              </p:ext>
            </p:extLst>
          </p:nvPr>
        </p:nvGraphicFramePr>
        <p:xfrm>
          <a:off x="9179944" y="2833127"/>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1" name="Pie 10"/>
          <p:cNvSpPr/>
          <p:nvPr/>
        </p:nvSpPr>
        <p:spPr>
          <a:xfrm rot="3618466">
            <a:off x="9719551" y="2919448"/>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763967346"/>
              </p:ext>
            </p:extLst>
          </p:nvPr>
        </p:nvGraphicFramePr>
        <p:xfrm>
          <a:off x="5980138"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3" name="Pie 12"/>
          <p:cNvSpPr/>
          <p:nvPr/>
        </p:nvSpPr>
        <p:spPr>
          <a:xfrm rot="3618466">
            <a:off x="6086800" y="4357861"/>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94458809"/>
              </p:ext>
            </p:extLst>
          </p:nvPr>
        </p:nvGraphicFramePr>
        <p:xfrm>
          <a:off x="7364757"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5" name="Pie 14"/>
          <p:cNvSpPr/>
          <p:nvPr/>
        </p:nvSpPr>
        <p:spPr>
          <a:xfrm rot="3618466">
            <a:off x="7891902" y="4760422"/>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1946575776"/>
              </p:ext>
            </p:extLst>
          </p:nvPr>
        </p:nvGraphicFramePr>
        <p:xfrm>
          <a:off x="8749376"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7" name="Pie 16"/>
          <p:cNvSpPr/>
          <p:nvPr/>
        </p:nvSpPr>
        <p:spPr>
          <a:xfrm rot="3618466">
            <a:off x="8855692" y="4357862"/>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1333188834"/>
              </p:ext>
            </p:extLst>
          </p:nvPr>
        </p:nvGraphicFramePr>
        <p:xfrm>
          <a:off x="10133995"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9" name="Pie 18"/>
          <p:cNvSpPr/>
          <p:nvPr/>
        </p:nvSpPr>
        <p:spPr>
          <a:xfrm rot="3618466">
            <a:off x="10694720" y="4771998"/>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p:nvPr/>
        </p:nvCxnSpPr>
        <p:spPr>
          <a:xfrm flipH="1">
            <a:off x="7792580" y="2432130"/>
            <a:ext cx="275141" cy="3647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933082" y="2413745"/>
            <a:ext cx="275141" cy="3647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750696" y="3796522"/>
            <a:ext cx="205876" cy="436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17268" y="3799451"/>
            <a:ext cx="224702" cy="4154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00331" y="3796522"/>
            <a:ext cx="182196" cy="476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0133995" y="3796522"/>
            <a:ext cx="224702" cy="4512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60360240"/>
              </p:ext>
            </p:extLst>
          </p:nvPr>
        </p:nvGraphicFramePr>
        <p:xfrm>
          <a:off x="1684374"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5" name="Pie 34"/>
          <p:cNvSpPr/>
          <p:nvPr/>
        </p:nvSpPr>
        <p:spPr>
          <a:xfrm rot="3618466">
            <a:off x="1799433"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862272296"/>
              </p:ext>
            </p:extLst>
          </p:nvPr>
        </p:nvGraphicFramePr>
        <p:xfrm>
          <a:off x="3313848"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7" name="Pie 36"/>
          <p:cNvSpPr/>
          <p:nvPr/>
        </p:nvSpPr>
        <p:spPr>
          <a:xfrm rot="3618466">
            <a:off x="3846810"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8" name="Table 37"/>
          <p:cNvGraphicFramePr>
            <a:graphicFrameLocks noGrp="1"/>
          </p:cNvGraphicFramePr>
          <p:nvPr>
            <p:extLst>
              <p:ext uri="{D42A27DB-BD31-4B8C-83A1-F6EECF244321}">
                <p14:modId xmlns:p14="http://schemas.microsoft.com/office/powerpoint/2010/main" val="990828916"/>
              </p:ext>
            </p:extLst>
          </p:nvPr>
        </p:nvGraphicFramePr>
        <p:xfrm>
          <a:off x="1669621" y="3517042"/>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9" name="Pie 38"/>
          <p:cNvSpPr/>
          <p:nvPr/>
        </p:nvSpPr>
        <p:spPr>
          <a:xfrm rot="3618466">
            <a:off x="1765128" y="3997364"/>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1273392374"/>
              </p:ext>
            </p:extLst>
          </p:nvPr>
        </p:nvGraphicFramePr>
        <p:xfrm>
          <a:off x="3309744" y="3520330"/>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41" name="Pie 40"/>
          <p:cNvSpPr/>
          <p:nvPr/>
        </p:nvSpPr>
        <p:spPr>
          <a:xfrm rot="3618466">
            <a:off x="3846811" y="4012979"/>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 name="Straight Arrow Connector 46"/>
          <p:cNvCxnSpPr/>
          <p:nvPr/>
        </p:nvCxnSpPr>
        <p:spPr>
          <a:xfrm>
            <a:off x="2071675"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227890"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696266"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852481"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968724" y="385111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V="1">
            <a:off x="2971375" y="370413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2968724" y="242447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flipV="1">
            <a:off x="2971375" y="227749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03186" y="1658550"/>
            <a:ext cx="1931075" cy="338554"/>
          </a:xfrm>
          <a:prstGeom prst="rect">
            <a:avLst/>
          </a:prstGeom>
          <a:noFill/>
        </p:spPr>
        <p:txBody>
          <a:bodyPr wrap="square" rtlCol="0">
            <a:spAutoFit/>
          </a:bodyPr>
          <a:lstStyle/>
          <a:p>
            <a:r>
              <a:rPr lang="en-US" sz="1600" b="1" dirty="0" smtClean="0"/>
              <a:t>Graph in state space</a:t>
            </a:r>
            <a:endParaRPr lang="en-US" sz="1600" b="1" dirty="0"/>
          </a:p>
        </p:txBody>
      </p:sp>
      <p:sp>
        <p:nvSpPr>
          <p:cNvPr id="58" name="Right Arrow 57"/>
          <p:cNvSpPr/>
          <p:nvPr/>
        </p:nvSpPr>
        <p:spPr>
          <a:xfrm>
            <a:off x="4674527" y="2988372"/>
            <a:ext cx="926361" cy="442077"/>
          </a:xfrm>
          <a:prstGeom prst="rightArrow">
            <a:avLst>
              <a:gd name="adj1" fmla="val 39527"/>
              <a:gd name="adj2" fmla="val 70883"/>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454780" y="1068115"/>
            <a:ext cx="4268899" cy="338554"/>
          </a:xfrm>
          <a:prstGeom prst="rect">
            <a:avLst/>
          </a:prstGeom>
          <a:noFill/>
        </p:spPr>
        <p:txBody>
          <a:bodyPr wrap="square" rtlCol="0">
            <a:spAutoFit/>
          </a:bodyPr>
          <a:lstStyle/>
          <a:p>
            <a:r>
              <a:rPr lang="en-US" sz="1600" b="1" dirty="0" smtClean="0"/>
              <a:t>Search </a:t>
            </a:r>
            <a:r>
              <a:rPr lang="en-US" sz="1600" b="1" smtClean="0"/>
              <a:t>tree corresponding to state space graph</a:t>
            </a:r>
            <a:endParaRPr lang="en-US" sz="1600" b="1" dirty="0"/>
          </a:p>
        </p:txBody>
      </p:sp>
      <p:sp>
        <p:nvSpPr>
          <p:cNvPr id="64" name="Rectangle 63"/>
          <p:cNvSpPr/>
          <p:nvPr/>
        </p:nvSpPr>
        <p:spPr>
          <a:xfrm>
            <a:off x="5896595" y="4181010"/>
            <a:ext cx="1076579" cy="104866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940728" y="1457525"/>
            <a:ext cx="1076579" cy="104866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8665150" y="4184956"/>
            <a:ext cx="1076579" cy="104866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1999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852446" y="1436550"/>
            <a:ext cx="5335629" cy="3853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559692" y="2005613"/>
            <a:ext cx="2835798" cy="25105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39</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Tree search and Graph Search</a:t>
            </a:r>
            <a:endParaRPr lang="en-US" sz="2000" b="1" dirty="0"/>
          </a:p>
        </p:txBody>
      </p:sp>
      <p:sp>
        <p:nvSpPr>
          <p:cNvPr id="5" name="TextBox 4"/>
          <p:cNvSpPr txBox="1"/>
          <p:nvPr/>
        </p:nvSpPr>
        <p:spPr>
          <a:xfrm>
            <a:off x="492410" y="706301"/>
            <a:ext cx="8413051" cy="369332"/>
          </a:xfrm>
          <a:prstGeom prst="rect">
            <a:avLst/>
          </a:prstGeom>
          <a:noFill/>
        </p:spPr>
        <p:txBody>
          <a:bodyPr wrap="square" rtlCol="0">
            <a:spAutoFit/>
          </a:bodyPr>
          <a:lstStyle/>
          <a:p>
            <a:r>
              <a:rPr lang="en-US" b="1" dirty="0" smtClean="0"/>
              <a:t>Question:</a:t>
            </a:r>
            <a:r>
              <a:rPr lang="en-US" dirty="0" smtClean="0"/>
              <a:t> Are these tree search or graph search algorithms?</a:t>
            </a:r>
            <a:endParaRPr lang="en-US" b="1" dirty="0" smtClean="0"/>
          </a:p>
        </p:txBody>
      </p:sp>
      <p:graphicFrame>
        <p:nvGraphicFramePr>
          <p:cNvPr id="6" name="Table 5"/>
          <p:cNvGraphicFramePr>
            <a:graphicFrameLocks noGrp="1"/>
          </p:cNvGraphicFramePr>
          <p:nvPr>
            <p:extLst>
              <p:ext uri="{D42A27DB-BD31-4B8C-83A1-F6EECF244321}">
                <p14:modId xmlns:p14="http://schemas.microsoft.com/office/powerpoint/2010/main" val="69135563"/>
              </p:ext>
            </p:extLst>
          </p:nvPr>
        </p:nvGraphicFramePr>
        <p:xfrm>
          <a:off x="8024954" y="1544419"/>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7" name="Pie 6"/>
          <p:cNvSpPr/>
          <p:nvPr/>
        </p:nvSpPr>
        <p:spPr>
          <a:xfrm rot="3618466">
            <a:off x="8140013" y="1626976"/>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72754314"/>
              </p:ext>
            </p:extLst>
          </p:nvPr>
        </p:nvGraphicFramePr>
        <p:xfrm>
          <a:off x="6888266" y="2833127"/>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9" name="Pie 8"/>
          <p:cNvSpPr/>
          <p:nvPr/>
        </p:nvSpPr>
        <p:spPr>
          <a:xfrm rot="3618466">
            <a:off x="7006504" y="332034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83864654"/>
              </p:ext>
            </p:extLst>
          </p:nvPr>
        </p:nvGraphicFramePr>
        <p:xfrm>
          <a:off x="9179944" y="2833127"/>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1" name="Pie 10"/>
          <p:cNvSpPr/>
          <p:nvPr/>
        </p:nvSpPr>
        <p:spPr>
          <a:xfrm rot="3618466">
            <a:off x="9719551" y="2919448"/>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763967346"/>
              </p:ext>
            </p:extLst>
          </p:nvPr>
        </p:nvGraphicFramePr>
        <p:xfrm>
          <a:off x="5980138"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3" name="Pie 12"/>
          <p:cNvSpPr/>
          <p:nvPr/>
        </p:nvSpPr>
        <p:spPr>
          <a:xfrm rot="3618466">
            <a:off x="6086800" y="4357861"/>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94458809"/>
              </p:ext>
            </p:extLst>
          </p:nvPr>
        </p:nvGraphicFramePr>
        <p:xfrm>
          <a:off x="7364757"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5" name="Pie 14"/>
          <p:cNvSpPr/>
          <p:nvPr/>
        </p:nvSpPr>
        <p:spPr>
          <a:xfrm rot="3618466">
            <a:off x="7891902" y="4760422"/>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1946575776"/>
              </p:ext>
            </p:extLst>
          </p:nvPr>
        </p:nvGraphicFramePr>
        <p:xfrm>
          <a:off x="8749376"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7" name="Pie 16"/>
          <p:cNvSpPr/>
          <p:nvPr/>
        </p:nvSpPr>
        <p:spPr>
          <a:xfrm rot="3618466">
            <a:off x="8855692" y="4357862"/>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1333188834"/>
              </p:ext>
            </p:extLst>
          </p:nvPr>
        </p:nvGraphicFramePr>
        <p:xfrm>
          <a:off x="10133995"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9" name="Pie 18"/>
          <p:cNvSpPr/>
          <p:nvPr/>
        </p:nvSpPr>
        <p:spPr>
          <a:xfrm rot="3618466">
            <a:off x="10694720" y="4771998"/>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p:nvPr/>
        </p:nvCxnSpPr>
        <p:spPr>
          <a:xfrm flipH="1">
            <a:off x="7792580" y="2432130"/>
            <a:ext cx="275141" cy="3647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933082" y="2413745"/>
            <a:ext cx="275141" cy="3647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750696" y="3796522"/>
            <a:ext cx="205876" cy="436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17268" y="3799451"/>
            <a:ext cx="224702" cy="4154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00331" y="3796522"/>
            <a:ext cx="182196" cy="476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0133995" y="3796522"/>
            <a:ext cx="224702" cy="4512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60360240"/>
              </p:ext>
            </p:extLst>
          </p:nvPr>
        </p:nvGraphicFramePr>
        <p:xfrm>
          <a:off x="1684374"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5" name="Pie 34"/>
          <p:cNvSpPr/>
          <p:nvPr/>
        </p:nvSpPr>
        <p:spPr>
          <a:xfrm rot="3618466">
            <a:off x="1799433"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862272296"/>
              </p:ext>
            </p:extLst>
          </p:nvPr>
        </p:nvGraphicFramePr>
        <p:xfrm>
          <a:off x="3313848"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7" name="Pie 36"/>
          <p:cNvSpPr/>
          <p:nvPr/>
        </p:nvSpPr>
        <p:spPr>
          <a:xfrm rot="3618466">
            <a:off x="3846810"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8" name="Table 37"/>
          <p:cNvGraphicFramePr>
            <a:graphicFrameLocks noGrp="1"/>
          </p:cNvGraphicFramePr>
          <p:nvPr>
            <p:extLst>
              <p:ext uri="{D42A27DB-BD31-4B8C-83A1-F6EECF244321}">
                <p14:modId xmlns:p14="http://schemas.microsoft.com/office/powerpoint/2010/main" val="990828916"/>
              </p:ext>
            </p:extLst>
          </p:nvPr>
        </p:nvGraphicFramePr>
        <p:xfrm>
          <a:off x="1669621" y="3517042"/>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9" name="Pie 38"/>
          <p:cNvSpPr/>
          <p:nvPr/>
        </p:nvSpPr>
        <p:spPr>
          <a:xfrm rot="3618466">
            <a:off x="1765128" y="3997364"/>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1273392374"/>
              </p:ext>
            </p:extLst>
          </p:nvPr>
        </p:nvGraphicFramePr>
        <p:xfrm>
          <a:off x="3309744" y="3520330"/>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41" name="Pie 40"/>
          <p:cNvSpPr/>
          <p:nvPr/>
        </p:nvSpPr>
        <p:spPr>
          <a:xfrm rot="3618466">
            <a:off x="3846811" y="4012979"/>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 name="Straight Arrow Connector 46"/>
          <p:cNvCxnSpPr/>
          <p:nvPr/>
        </p:nvCxnSpPr>
        <p:spPr>
          <a:xfrm>
            <a:off x="2071675"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227890"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696266"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852481"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968724" y="385111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V="1">
            <a:off x="2971375" y="370413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2968724" y="242447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flipV="1">
            <a:off x="2971375" y="227749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03186" y="1658550"/>
            <a:ext cx="1931075" cy="338554"/>
          </a:xfrm>
          <a:prstGeom prst="rect">
            <a:avLst/>
          </a:prstGeom>
          <a:noFill/>
        </p:spPr>
        <p:txBody>
          <a:bodyPr wrap="square" rtlCol="0">
            <a:spAutoFit/>
          </a:bodyPr>
          <a:lstStyle/>
          <a:p>
            <a:r>
              <a:rPr lang="en-US" sz="1600" b="1" dirty="0" smtClean="0"/>
              <a:t>Graph in state space</a:t>
            </a:r>
            <a:endParaRPr lang="en-US" sz="1600" b="1" dirty="0"/>
          </a:p>
        </p:txBody>
      </p:sp>
      <p:sp>
        <p:nvSpPr>
          <p:cNvPr id="58" name="Right Arrow 57"/>
          <p:cNvSpPr/>
          <p:nvPr/>
        </p:nvSpPr>
        <p:spPr>
          <a:xfrm>
            <a:off x="4674527" y="2988372"/>
            <a:ext cx="926361" cy="442077"/>
          </a:xfrm>
          <a:prstGeom prst="rightArrow">
            <a:avLst>
              <a:gd name="adj1" fmla="val 39527"/>
              <a:gd name="adj2" fmla="val 70883"/>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454780" y="1068115"/>
            <a:ext cx="4268899" cy="338554"/>
          </a:xfrm>
          <a:prstGeom prst="rect">
            <a:avLst/>
          </a:prstGeom>
          <a:noFill/>
        </p:spPr>
        <p:txBody>
          <a:bodyPr wrap="square" rtlCol="0">
            <a:spAutoFit/>
          </a:bodyPr>
          <a:lstStyle/>
          <a:p>
            <a:r>
              <a:rPr lang="en-US" sz="1600" b="1" dirty="0" smtClean="0"/>
              <a:t>Search </a:t>
            </a:r>
            <a:r>
              <a:rPr lang="en-US" sz="1600" b="1" smtClean="0"/>
              <a:t>tree corresponding to state space graph</a:t>
            </a:r>
            <a:endParaRPr lang="en-US" sz="1600" b="1" dirty="0"/>
          </a:p>
        </p:txBody>
      </p:sp>
      <p:sp>
        <p:nvSpPr>
          <p:cNvPr id="67" name="Rectangle 66"/>
          <p:cNvSpPr/>
          <p:nvPr/>
        </p:nvSpPr>
        <p:spPr>
          <a:xfrm>
            <a:off x="7280531" y="4186531"/>
            <a:ext cx="1076579" cy="1048667"/>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0062435" y="4189388"/>
            <a:ext cx="1076579" cy="1048667"/>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4087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4</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p:sp>
        <p:nvSpPr>
          <p:cNvPr id="8" name="TextBox 7"/>
          <p:cNvSpPr txBox="1"/>
          <p:nvPr/>
        </p:nvSpPr>
        <p:spPr>
          <a:xfrm>
            <a:off x="486629" y="753543"/>
            <a:ext cx="3913754" cy="923330"/>
          </a:xfrm>
          <a:prstGeom prst="rect">
            <a:avLst/>
          </a:prstGeom>
          <a:noFill/>
        </p:spPr>
        <p:txBody>
          <a:bodyPr wrap="square" rtlCol="0">
            <a:spAutoFit/>
          </a:bodyPr>
          <a:lstStyle/>
          <a:p>
            <a:pPr marL="285750" indent="-285750">
              <a:lnSpc>
                <a:spcPct val="150000"/>
              </a:lnSpc>
              <a:buFont typeface="Arial" charset="0"/>
              <a:buChar char="•"/>
            </a:pPr>
            <a:r>
              <a:rPr lang="en-US" dirty="0" smtClean="0"/>
              <a:t>set of </a:t>
            </a:r>
            <a:r>
              <a:rPr lang="en-US" b="1" dirty="0" smtClean="0"/>
              <a:t>states</a:t>
            </a:r>
            <a:r>
              <a:rPr lang="en-US" dirty="0" smtClean="0"/>
              <a:t> </a:t>
            </a:r>
            <a:r>
              <a:rPr lang="en-US" i="1" dirty="0" smtClean="0"/>
              <a:t>S</a:t>
            </a:r>
            <a:endParaRPr lang="en-US" dirty="0"/>
          </a:p>
          <a:p>
            <a:pPr marL="285750" indent="-285750">
              <a:lnSpc>
                <a:spcPct val="150000"/>
              </a:lnSpc>
              <a:buFont typeface="Arial" charset="0"/>
              <a:buChar char="•"/>
            </a:pPr>
            <a:r>
              <a:rPr lang="en-US" dirty="0"/>
              <a:t>possible </a:t>
            </a:r>
            <a:r>
              <a:rPr lang="en-US" b="1" dirty="0"/>
              <a:t>actions</a:t>
            </a:r>
            <a:r>
              <a:rPr lang="en-US" dirty="0"/>
              <a:t> </a:t>
            </a:r>
            <a:r>
              <a:rPr lang="en-US" i="1" dirty="0" smtClean="0"/>
              <a:t>A</a:t>
            </a:r>
            <a:endParaRPr lang="en-US" dirty="0"/>
          </a:p>
        </p:txBody>
      </p:sp>
      <p:sp>
        <p:nvSpPr>
          <p:cNvPr id="13" name="Oval 12"/>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6145400" y="949065"/>
            <a:ext cx="418559" cy="400110"/>
          </a:xfrm>
          <a:prstGeom prst="rect">
            <a:avLst/>
          </a:prstGeom>
          <a:noFill/>
        </p:spPr>
        <p:txBody>
          <a:bodyPr wrap="square" rtlCol="0">
            <a:spAutoFit/>
          </a:bodyPr>
          <a:lstStyle/>
          <a:p>
            <a:r>
              <a:rPr lang="en-US" sz="2000" i="1" dirty="0">
                <a:solidFill>
                  <a:schemeClr val="accent2">
                    <a:lumMod val="50000"/>
                  </a:schemeClr>
                </a:solidFill>
              </a:rPr>
              <a:t>S</a:t>
            </a:r>
            <a:r>
              <a:rPr lang="en-US" sz="2000" i="1" baseline="-25000" dirty="0">
                <a:solidFill>
                  <a:schemeClr val="accent2">
                    <a:lumMod val="50000"/>
                  </a:schemeClr>
                </a:solidFill>
              </a:rPr>
              <a:t>0</a:t>
            </a:r>
          </a:p>
        </p:txBody>
      </p:sp>
      <p:sp>
        <p:nvSpPr>
          <p:cNvPr id="117" name="TextBox 116"/>
          <p:cNvSpPr txBox="1"/>
          <p:nvPr/>
        </p:nvSpPr>
        <p:spPr>
          <a:xfrm>
            <a:off x="4225159" y="2112580"/>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1</a:t>
            </a:r>
          </a:p>
        </p:txBody>
      </p:sp>
      <p:sp>
        <p:nvSpPr>
          <p:cNvPr id="118" name="TextBox 117"/>
          <p:cNvSpPr txBox="1"/>
          <p:nvPr/>
        </p:nvSpPr>
        <p:spPr>
          <a:xfrm>
            <a:off x="4451077" y="477549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2</a:t>
            </a:r>
            <a:endParaRPr lang="en-US" i="1" baseline="-25000" dirty="0">
              <a:solidFill>
                <a:schemeClr val="accent2">
                  <a:lumMod val="50000"/>
                </a:schemeClr>
              </a:solidFill>
            </a:endParaRPr>
          </a:p>
        </p:txBody>
      </p:sp>
      <p:sp>
        <p:nvSpPr>
          <p:cNvPr id="119" name="TextBox 118"/>
          <p:cNvSpPr txBox="1"/>
          <p:nvPr/>
        </p:nvSpPr>
        <p:spPr>
          <a:xfrm>
            <a:off x="6286341" y="312377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3</a:t>
            </a:r>
          </a:p>
        </p:txBody>
      </p:sp>
      <p:sp>
        <p:nvSpPr>
          <p:cNvPr id="120" name="TextBox 119"/>
          <p:cNvSpPr txBox="1"/>
          <p:nvPr/>
        </p:nvSpPr>
        <p:spPr>
          <a:xfrm>
            <a:off x="3549560" y="566272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6</a:t>
            </a:r>
          </a:p>
        </p:txBody>
      </p:sp>
      <p:sp>
        <p:nvSpPr>
          <p:cNvPr id="121" name="TextBox 120"/>
          <p:cNvSpPr txBox="1"/>
          <p:nvPr/>
        </p:nvSpPr>
        <p:spPr>
          <a:xfrm>
            <a:off x="5815374" y="5353362"/>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7</a:t>
            </a:r>
            <a:endParaRPr lang="en-US" i="1" baseline="-25000" dirty="0">
              <a:solidFill>
                <a:schemeClr val="accent2">
                  <a:lumMod val="50000"/>
                </a:schemeClr>
              </a:solidFill>
            </a:endParaRPr>
          </a:p>
        </p:txBody>
      </p:sp>
      <p:sp>
        <p:nvSpPr>
          <p:cNvPr id="122" name="TextBox 121"/>
          <p:cNvSpPr txBox="1"/>
          <p:nvPr/>
        </p:nvSpPr>
        <p:spPr>
          <a:xfrm>
            <a:off x="6182666" y="407135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4</a:t>
            </a:r>
            <a:endParaRPr lang="en-US" i="1" baseline="-25000" dirty="0">
              <a:solidFill>
                <a:schemeClr val="accent2">
                  <a:lumMod val="50000"/>
                </a:schemeClr>
              </a:solidFill>
            </a:endParaRPr>
          </a:p>
        </p:txBody>
      </p:sp>
      <p:sp>
        <p:nvSpPr>
          <p:cNvPr id="124" name="TextBox 123"/>
          <p:cNvSpPr txBox="1"/>
          <p:nvPr/>
        </p:nvSpPr>
        <p:spPr>
          <a:xfrm>
            <a:off x="6943222" y="5246907"/>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8</a:t>
            </a:r>
          </a:p>
        </p:txBody>
      </p:sp>
      <p:sp>
        <p:nvSpPr>
          <p:cNvPr id="125" name="TextBox 124"/>
          <p:cNvSpPr txBox="1"/>
          <p:nvPr/>
        </p:nvSpPr>
        <p:spPr>
          <a:xfrm>
            <a:off x="7624394" y="411336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9</a:t>
            </a:r>
          </a:p>
        </p:txBody>
      </p:sp>
      <p:sp>
        <p:nvSpPr>
          <p:cNvPr id="153" name="TextBox 152"/>
          <p:cNvSpPr txBox="1"/>
          <p:nvPr/>
        </p:nvSpPr>
        <p:spPr>
          <a:xfrm>
            <a:off x="6851422" y="3782909"/>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5</a:t>
            </a:r>
            <a:endParaRPr lang="en-US" i="1" baseline="-25000" dirty="0">
              <a:solidFill>
                <a:schemeClr val="accent2">
                  <a:lumMod val="50000"/>
                </a:schemeClr>
              </a:solidFill>
            </a:endParaRPr>
          </a:p>
        </p:txBody>
      </p:sp>
      <p:cxnSp>
        <p:nvCxnSpPr>
          <p:cNvPr id="26" name="Straight Connector 25"/>
          <p:cNvCxnSpPr>
            <a:stCxn id="39" idx="3"/>
            <a:endCxn id="38" idx="7"/>
          </p:cNvCxnSpPr>
          <p:nvPr/>
        </p:nvCxnSpPr>
        <p:spPr>
          <a:xfrm flipH="1">
            <a:off x="4465041" y="1247652"/>
            <a:ext cx="1513751" cy="12475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38" idx="5"/>
          </p:cNvCxnSpPr>
          <p:nvPr/>
        </p:nvCxnSpPr>
        <p:spPr>
          <a:xfrm flipH="1" flipV="1">
            <a:off x="4465041" y="2624508"/>
            <a:ext cx="1903930" cy="9554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38" idx="4"/>
          </p:cNvCxnSpPr>
          <p:nvPr/>
        </p:nvCxnSpPr>
        <p:spPr>
          <a:xfrm flipH="1" flipV="1">
            <a:off x="4400383" y="2651290"/>
            <a:ext cx="472969" cy="22765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929599" y="3644598"/>
            <a:ext cx="1466154" cy="13204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840696" y="5083929"/>
            <a:ext cx="967998" cy="97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938010" y="5083929"/>
            <a:ext cx="1093332" cy="701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60411" y="3671380"/>
            <a:ext cx="80930" cy="6552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7007520" y="4171858"/>
            <a:ext cx="454526" cy="906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360096" y="4353966"/>
            <a:ext cx="193390" cy="11582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916080" y="4263298"/>
            <a:ext cx="379358" cy="12756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187440" y="5603645"/>
            <a:ext cx="1081216" cy="2459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964792" y="4482696"/>
            <a:ext cx="1511891" cy="53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867478" y="5849588"/>
            <a:ext cx="2137082" cy="2755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6525069" y="3644598"/>
            <a:ext cx="326353" cy="4626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3"/>
            <a:endCxn id="21" idx="7"/>
          </p:cNvCxnSpPr>
          <p:nvPr/>
        </p:nvCxnSpPr>
        <p:spPr>
          <a:xfrm flipH="1">
            <a:off x="6605999" y="4236516"/>
            <a:ext cx="245423" cy="1168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12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852446" y="1436550"/>
            <a:ext cx="5335629" cy="3853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559692" y="2005613"/>
            <a:ext cx="2835798" cy="25105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40</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Tree search and Graph Search</a:t>
            </a:r>
            <a:endParaRPr lang="en-US" sz="2000" b="1" dirty="0"/>
          </a:p>
        </p:txBody>
      </p:sp>
      <p:sp>
        <p:nvSpPr>
          <p:cNvPr id="5" name="TextBox 4"/>
          <p:cNvSpPr txBox="1"/>
          <p:nvPr/>
        </p:nvSpPr>
        <p:spPr>
          <a:xfrm>
            <a:off x="492410" y="706301"/>
            <a:ext cx="8413051" cy="369332"/>
          </a:xfrm>
          <a:prstGeom prst="rect">
            <a:avLst/>
          </a:prstGeom>
          <a:noFill/>
        </p:spPr>
        <p:txBody>
          <a:bodyPr wrap="square" rtlCol="0">
            <a:spAutoFit/>
          </a:bodyPr>
          <a:lstStyle/>
          <a:p>
            <a:r>
              <a:rPr lang="en-US" b="1" dirty="0" smtClean="0"/>
              <a:t>Question:</a:t>
            </a:r>
            <a:r>
              <a:rPr lang="en-US" dirty="0" smtClean="0"/>
              <a:t> Are these tree search or graph search algorithms?</a:t>
            </a:r>
            <a:endParaRPr lang="en-US" b="1" dirty="0" smtClean="0"/>
          </a:p>
        </p:txBody>
      </p:sp>
      <p:graphicFrame>
        <p:nvGraphicFramePr>
          <p:cNvPr id="6" name="Table 5"/>
          <p:cNvGraphicFramePr>
            <a:graphicFrameLocks noGrp="1"/>
          </p:cNvGraphicFramePr>
          <p:nvPr>
            <p:extLst>
              <p:ext uri="{D42A27DB-BD31-4B8C-83A1-F6EECF244321}">
                <p14:modId xmlns:p14="http://schemas.microsoft.com/office/powerpoint/2010/main" val="69135563"/>
              </p:ext>
            </p:extLst>
          </p:nvPr>
        </p:nvGraphicFramePr>
        <p:xfrm>
          <a:off x="8024954" y="1544419"/>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7" name="Pie 6"/>
          <p:cNvSpPr/>
          <p:nvPr/>
        </p:nvSpPr>
        <p:spPr>
          <a:xfrm rot="3618466">
            <a:off x="8140013" y="1626976"/>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72754314"/>
              </p:ext>
            </p:extLst>
          </p:nvPr>
        </p:nvGraphicFramePr>
        <p:xfrm>
          <a:off x="6888266" y="2833127"/>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9" name="Pie 8"/>
          <p:cNvSpPr/>
          <p:nvPr/>
        </p:nvSpPr>
        <p:spPr>
          <a:xfrm rot="3618466">
            <a:off x="7006504" y="332034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83864654"/>
              </p:ext>
            </p:extLst>
          </p:nvPr>
        </p:nvGraphicFramePr>
        <p:xfrm>
          <a:off x="9179944" y="2833127"/>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1" name="Pie 10"/>
          <p:cNvSpPr/>
          <p:nvPr/>
        </p:nvSpPr>
        <p:spPr>
          <a:xfrm rot="3618466">
            <a:off x="9719551" y="2919448"/>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763967346"/>
              </p:ext>
            </p:extLst>
          </p:nvPr>
        </p:nvGraphicFramePr>
        <p:xfrm>
          <a:off x="5980138"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3" name="Pie 12"/>
          <p:cNvSpPr/>
          <p:nvPr/>
        </p:nvSpPr>
        <p:spPr>
          <a:xfrm rot="3618466">
            <a:off x="6086800" y="4357861"/>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94458809"/>
              </p:ext>
            </p:extLst>
          </p:nvPr>
        </p:nvGraphicFramePr>
        <p:xfrm>
          <a:off x="7364757"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5" name="Pie 14"/>
          <p:cNvSpPr/>
          <p:nvPr/>
        </p:nvSpPr>
        <p:spPr>
          <a:xfrm rot="3618466">
            <a:off x="7891902" y="4760422"/>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1946575776"/>
              </p:ext>
            </p:extLst>
          </p:nvPr>
        </p:nvGraphicFramePr>
        <p:xfrm>
          <a:off x="8749376"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7" name="Pie 16"/>
          <p:cNvSpPr/>
          <p:nvPr/>
        </p:nvSpPr>
        <p:spPr>
          <a:xfrm rot="3618466">
            <a:off x="8855692" y="4357862"/>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1333188834"/>
              </p:ext>
            </p:extLst>
          </p:nvPr>
        </p:nvGraphicFramePr>
        <p:xfrm>
          <a:off x="10133995"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9" name="Pie 18"/>
          <p:cNvSpPr/>
          <p:nvPr/>
        </p:nvSpPr>
        <p:spPr>
          <a:xfrm rot="3618466">
            <a:off x="10694720" y="4771998"/>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p:nvPr/>
        </p:nvCxnSpPr>
        <p:spPr>
          <a:xfrm flipH="1">
            <a:off x="7792580" y="2432130"/>
            <a:ext cx="275141" cy="3647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933082" y="2413745"/>
            <a:ext cx="275141" cy="3647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750696" y="3796522"/>
            <a:ext cx="205876" cy="436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17268" y="3799451"/>
            <a:ext cx="224702" cy="4154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00331" y="3796522"/>
            <a:ext cx="182196" cy="476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0133995" y="3796522"/>
            <a:ext cx="224702" cy="4512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60360240"/>
              </p:ext>
            </p:extLst>
          </p:nvPr>
        </p:nvGraphicFramePr>
        <p:xfrm>
          <a:off x="1684374"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5" name="Pie 34"/>
          <p:cNvSpPr/>
          <p:nvPr/>
        </p:nvSpPr>
        <p:spPr>
          <a:xfrm rot="3618466">
            <a:off x="1799433"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862272296"/>
              </p:ext>
            </p:extLst>
          </p:nvPr>
        </p:nvGraphicFramePr>
        <p:xfrm>
          <a:off x="3313848"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7" name="Pie 36"/>
          <p:cNvSpPr/>
          <p:nvPr/>
        </p:nvSpPr>
        <p:spPr>
          <a:xfrm rot="3618466">
            <a:off x="3846810"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8" name="Table 37"/>
          <p:cNvGraphicFramePr>
            <a:graphicFrameLocks noGrp="1"/>
          </p:cNvGraphicFramePr>
          <p:nvPr>
            <p:extLst>
              <p:ext uri="{D42A27DB-BD31-4B8C-83A1-F6EECF244321}">
                <p14:modId xmlns:p14="http://schemas.microsoft.com/office/powerpoint/2010/main" val="990828916"/>
              </p:ext>
            </p:extLst>
          </p:nvPr>
        </p:nvGraphicFramePr>
        <p:xfrm>
          <a:off x="1669621" y="3517042"/>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9" name="Pie 38"/>
          <p:cNvSpPr/>
          <p:nvPr/>
        </p:nvSpPr>
        <p:spPr>
          <a:xfrm rot="3618466">
            <a:off x="1765128" y="3997364"/>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1273392374"/>
              </p:ext>
            </p:extLst>
          </p:nvPr>
        </p:nvGraphicFramePr>
        <p:xfrm>
          <a:off x="3309744" y="3520330"/>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41" name="Pie 40"/>
          <p:cNvSpPr/>
          <p:nvPr/>
        </p:nvSpPr>
        <p:spPr>
          <a:xfrm rot="3618466">
            <a:off x="3846811" y="4012979"/>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 name="Straight Arrow Connector 46"/>
          <p:cNvCxnSpPr/>
          <p:nvPr/>
        </p:nvCxnSpPr>
        <p:spPr>
          <a:xfrm>
            <a:off x="2071675"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227890"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696266"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852481"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968724" y="385111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V="1">
            <a:off x="2971375" y="370413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2968724" y="242447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flipV="1">
            <a:off x="2971375" y="227749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03186" y="1658550"/>
            <a:ext cx="1931075" cy="338554"/>
          </a:xfrm>
          <a:prstGeom prst="rect">
            <a:avLst/>
          </a:prstGeom>
          <a:noFill/>
        </p:spPr>
        <p:txBody>
          <a:bodyPr wrap="square" rtlCol="0">
            <a:spAutoFit/>
          </a:bodyPr>
          <a:lstStyle/>
          <a:p>
            <a:r>
              <a:rPr lang="en-US" sz="1600" b="1" dirty="0" smtClean="0"/>
              <a:t>Graph in state space</a:t>
            </a:r>
            <a:endParaRPr lang="en-US" sz="1600" b="1" dirty="0"/>
          </a:p>
        </p:txBody>
      </p:sp>
      <p:sp>
        <p:nvSpPr>
          <p:cNvPr id="58" name="Right Arrow 57"/>
          <p:cNvSpPr/>
          <p:nvPr/>
        </p:nvSpPr>
        <p:spPr>
          <a:xfrm>
            <a:off x="4674527" y="2988372"/>
            <a:ext cx="926361" cy="442077"/>
          </a:xfrm>
          <a:prstGeom prst="rightArrow">
            <a:avLst>
              <a:gd name="adj1" fmla="val 39527"/>
              <a:gd name="adj2" fmla="val 70883"/>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454780" y="1068115"/>
            <a:ext cx="4268899" cy="338554"/>
          </a:xfrm>
          <a:prstGeom prst="rect">
            <a:avLst/>
          </a:prstGeom>
          <a:noFill/>
        </p:spPr>
        <p:txBody>
          <a:bodyPr wrap="square" rtlCol="0">
            <a:spAutoFit/>
          </a:bodyPr>
          <a:lstStyle/>
          <a:p>
            <a:r>
              <a:rPr lang="en-US" sz="1600" b="1" dirty="0" smtClean="0"/>
              <a:t>Search </a:t>
            </a:r>
            <a:r>
              <a:rPr lang="en-US" sz="1600" b="1" smtClean="0"/>
              <a:t>tree corresponding to state space graph</a:t>
            </a:r>
            <a:endParaRPr lang="en-US" sz="1600" b="1" dirty="0"/>
          </a:p>
        </p:txBody>
      </p:sp>
      <p:sp>
        <p:nvSpPr>
          <p:cNvPr id="64" name="Rectangle 63"/>
          <p:cNvSpPr/>
          <p:nvPr/>
        </p:nvSpPr>
        <p:spPr>
          <a:xfrm>
            <a:off x="5896595" y="4181010"/>
            <a:ext cx="1076579" cy="104866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940728" y="1457525"/>
            <a:ext cx="1076579" cy="104866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8665150" y="4184956"/>
            <a:ext cx="1076579" cy="104866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280531" y="4186531"/>
            <a:ext cx="1076579" cy="1048667"/>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0062435" y="4189388"/>
            <a:ext cx="1076579" cy="1048667"/>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3676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852446" y="1436550"/>
            <a:ext cx="5335629" cy="38533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559692" y="2005613"/>
            <a:ext cx="2835798" cy="25105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41</a:t>
            </a:fld>
            <a:endParaRPr lang="en-US" sz="160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Tree search and Graph Search</a:t>
            </a:r>
            <a:endParaRPr lang="en-US" sz="2000" b="1" dirty="0"/>
          </a:p>
        </p:txBody>
      </p:sp>
      <p:sp>
        <p:nvSpPr>
          <p:cNvPr id="5" name="TextBox 4"/>
          <p:cNvSpPr txBox="1"/>
          <p:nvPr/>
        </p:nvSpPr>
        <p:spPr>
          <a:xfrm>
            <a:off x="492410" y="706301"/>
            <a:ext cx="8413051" cy="369332"/>
          </a:xfrm>
          <a:prstGeom prst="rect">
            <a:avLst/>
          </a:prstGeom>
          <a:noFill/>
        </p:spPr>
        <p:txBody>
          <a:bodyPr wrap="square" rtlCol="0">
            <a:spAutoFit/>
          </a:bodyPr>
          <a:lstStyle/>
          <a:p>
            <a:r>
              <a:rPr lang="en-US" b="1" dirty="0" smtClean="0"/>
              <a:t>Question:</a:t>
            </a:r>
            <a:r>
              <a:rPr lang="en-US" dirty="0" smtClean="0"/>
              <a:t> Are these tree search or graph search algorithms?</a:t>
            </a:r>
            <a:endParaRPr lang="en-US" b="1" dirty="0" smtClean="0"/>
          </a:p>
        </p:txBody>
      </p:sp>
      <p:graphicFrame>
        <p:nvGraphicFramePr>
          <p:cNvPr id="6" name="Table 5"/>
          <p:cNvGraphicFramePr>
            <a:graphicFrameLocks noGrp="1"/>
          </p:cNvGraphicFramePr>
          <p:nvPr>
            <p:extLst>
              <p:ext uri="{D42A27DB-BD31-4B8C-83A1-F6EECF244321}">
                <p14:modId xmlns:p14="http://schemas.microsoft.com/office/powerpoint/2010/main" val="69135563"/>
              </p:ext>
            </p:extLst>
          </p:nvPr>
        </p:nvGraphicFramePr>
        <p:xfrm>
          <a:off x="8024954" y="1544419"/>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7" name="Pie 6"/>
          <p:cNvSpPr/>
          <p:nvPr/>
        </p:nvSpPr>
        <p:spPr>
          <a:xfrm rot="3618466">
            <a:off x="8140013" y="1626976"/>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72754314"/>
              </p:ext>
            </p:extLst>
          </p:nvPr>
        </p:nvGraphicFramePr>
        <p:xfrm>
          <a:off x="6888266" y="2833127"/>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9" name="Pie 8"/>
          <p:cNvSpPr/>
          <p:nvPr/>
        </p:nvSpPr>
        <p:spPr>
          <a:xfrm rot="3618466">
            <a:off x="7006504" y="332034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83864654"/>
              </p:ext>
            </p:extLst>
          </p:nvPr>
        </p:nvGraphicFramePr>
        <p:xfrm>
          <a:off x="9179944" y="2833127"/>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1" name="Pie 10"/>
          <p:cNvSpPr/>
          <p:nvPr/>
        </p:nvSpPr>
        <p:spPr>
          <a:xfrm rot="3618466">
            <a:off x="9719551" y="2919448"/>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763967346"/>
              </p:ext>
            </p:extLst>
          </p:nvPr>
        </p:nvGraphicFramePr>
        <p:xfrm>
          <a:off x="5980138"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3" name="Pie 12"/>
          <p:cNvSpPr/>
          <p:nvPr/>
        </p:nvSpPr>
        <p:spPr>
          <a:xfrm rot="3618466">
            <a:off x="6086800" y="4357861"/>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94458809"/>
              </p:ext>
            </p:extLst>
          </p:nvPr>
        </p:nvGraphicFramePr>
        <p:xfrm>
          <a:off x="7364757"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5" name="Pie 14"/>
          <p:cNvSpPr/>
          <p:nvPr/>
        </p:nvSpPr>
        <p:spPr>
          <a:xfrm rot="3618466">
            <a:off x="7891902" y="4760422"/>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1946575776"/>
              </p:ext>
            </p:extLst>
          </p:nvPr>
        </p:nvGraphicFramePr>
        <p:xfrm>
          <a:off x="8749376"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7" name="Pie 16"/>
          <p:cNvSpPr/>
          <p:nvPr/>
        </p:nvSpPr>
        <p:spPr>
          <a:xfrm rot="3618466">
            <a:off x="8855692" y="4357862"/>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1333188834"/>
              </p:ext>
            </p:extLst>
          </p:nvPr>
        </p:nvGraphicFramePr>
        <p:xfrm>
          <a:off x="10133995" y="4273204"/>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19" name="Pie 18"/>
          <p:cNvSpPr/>
          <p:nvPr/>
        </p:nvSpPr>
        <p:spPr>
          <a:xfrm rot="3618466">
            <a:off x="10694720" y="4771998"/>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p:nvPr/>
        </p:nvCxnSpPr>
        <p:spPr>
          <a:xfrm flipH="1">
            <a:off x="7792580" y="2432130"/>
            <a:ext cx="275141" cy="3647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933082" y="2413745"/>
            <a:ext cx="275141" cy="3647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750696" y="3796522"/>
            <a:ext cx="205876" cy="4367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617268" y="3799451"/>
            <a:ext cx="224702" cy="4154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00331" y="3796522"/>
            <a:ext cx="182196" cy="4766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0133995" y="3796522"/>
            <a:ext cx="224702" cy="4512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60360240"/>
              </p:ext>
            </p:extLst>
          </p:nvPr>
        </p:nvGraphicFramePr>
        <p:xfrm>
          <a:off x="1684374"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5" name="Pie 34"/>
          <p:cNvSpPr/>
          <p:nvPr/>
        </p:nvSpPr>
        <p:spPr>
          <a:xfrm rot="3618466">
            <a:off x="1799433"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862272296"/>
              </p:ext>
            </p:extLst>
          </p:nvPr>
        </p:nvGraphicFramePr>
        <p:xfrm>
          <a:off x="3313848" y="2107918"/>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7" name="Pie 36"/>
          <p:cNvSpPr/>
          <p:nvPr/>
        </p:nvSpPr>
        <p:spPr>
          <a:xfrm rot="3618466">
            <a:off x="3846810" y="2190475"/>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38" name="Table 37"/>
          <p:cNvGraphicFramePr>
            <a:graphicFrameLocks noGrp="1"/>
          </p:cNvGraphicFramePr>
          <p:nvPr>
            <p:extLst>
              <p:ext uri="{D42A27DB-BD31-4B8C-83A1-F6EECF244321}">
                <p14:modId xmlns:p14="http://schemas.microsoft.com/office/powerpoint/2010/main" val="990828916"/>
              </p:ext>
            </p:extLst>
          </p:nvPr>
        </p:nvGraphicFramePr>
        <p:xfrm>
          <a:off x="1669621" y="3517042"/>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39" name="Pie 38"/>
          <p:cNvSpPr/>
          <p:nvPr/>
        </p:nvSpPr>
        <p:spPr>
          <a:xfrm rot="3618466">
            <a:off x="1765128" y="3997364"/>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1273392374"/>
              </p:ext>
            </p:extLst>
          </p:nvPr>
        </p:nvGraphicFramePr>
        <p:xfrm>
          <a:off x="3309744" y="3520330"/>
          <a:ext cx="908128" cy="851422"/>
        </p:xfrm>
        <a:graphic>
          <a:graphicData uri="http://schemas.openxmlformats.org/drawingml/2006/table">
            <a:tbl>
              <a:tblPr firstRow="1">
                <a:effectLst>
                  <a:outerShdw blurRad="50800" dist="76200" dir="2700000" algn="tl" rotWithShape="0">
                    <a:prstClr val="black">
                      <a:alpha val="40000"/>
                    </a:prstClr>
                  </a:outerShdw>
                </a:effectLst>
                <a:tableStyleId>{327F97BB-C833-4FB7-BDE5-3F7075034690}</a:tableStyleId>
              </a:tblPr>
              <a:tblGrid>
                <a:gridCol w="454064"/>
                <a:gridCol w="454064"/>
              </a:tblGrid>
              <a:tr h="425711">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r h="425711">
                <a:tc>
                  <a:txBody>
                    <a:bodyPr/>
                    <a:lstStyle/>
                    <a:p>
                      <a:endParaRPr lang="en-US">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endParaRPr lang="en-US" dirty="0">
                        <a:ln>
                          <a:no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r>
            </a:tbl>
          </a:graphicData>
        </a:graphic>
      </p:graphicFrame>
      <p:sp>
        <p:nvSpPr>
          <p:cNvPr id="41" name="Pie 40"/>
          <p:cNvSpPr/>
          <p:nvPr/>
        </p:nvSpPr>
        <p:spPr>
          <a:xfrm rot="3618466">
            <a:off x="3846811" y="4012979"/>
            <a:ext cx="274320" cy="274320"/>
          </a:xfrm>
          <a:prstGeom prst="pie">
            <a:avLst>
              <a:gd name="adj1" fmla="val 20102969"/>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 name="Straight Arrow Connector 46"/>
          <p:cNvCxnSpPr/>
          <p:nvPr/>
        </p:nvCxnSpPr>
        <p:spPr>
          <a:xfrm>
            <a:off x="2071675"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227890"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696266"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3852481" y="3079756"/>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2968724" y="385111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flipV="1">
            <a:off x="2971375" y="3704134"/>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2968724" y="242447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flipV="1">
            <a:off x="2971375" y="2277498"/>
            <a:ext cx="0" cy="3741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003186" y="1658550"/>
            <a:ext cx="1931075" cy="338554"/>
          </a:xfrm>
          <a:prstGeom prst="rect">
            <a:avLst/>
          </a:prstGeom>
          <a:noFill/>
        </p:spPr>
        <p:txBody>
          <a:bodyPr wrap="square" rtlCol="0">
            <a:spAutoFit/>
          </a:bodyPr>
          <a:lstStyle/>
          <a:p>
            <a:r>
              <a:rPr lang="en-US" sz="1600" b="1" dirty="0" smtClean="0"/>
              <a:t>Graph in state space</a:t>
            </a:r>
            <a:endParaRPr lang="en-US" sz="1600" b="1" dirty="0"/>
          </a:p>
        </p:txBody>
      </p:sp>
      <p:sp>
        <p:nvSpPr>
          <p:cNvPr id="58" name="Right Arrow 57"/>
          <p:cNvSpPr/>
          <p:nvPr/>
        </p:nvSpPr>
        <p:spPr>
          <a:xfrm>
            <a:off x="4674527" y="2988372"/>
            <a:ext cx="926361" cy="442077"/>
          </a:xfrm>
          <a:prstGeom prst="rightArrow">
            <a:avLst>
              <a:gd name="adj1" fmla="val 39527"/>
              <a:gd name="adj2" fmla="val 70883"/>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454780" y="1068115"/>
            <a:ext cx="4268899" cy="338554"/>
          </a:xfrm>
          <a:prstGeom prst="rect">
            <a:avLst/>
          </a:prstGeom>
          <a:noFill/>
        </p:spPr>
        <p:txBody>
          <a:bodyPr wrap="square" rtlCol="0">
            <a:spAutoFit/>
          </a:bodyPr>
          <a:lstStyle/>
          <a:p>
            <a:r>
              <a:rPr lang="en-US" sz="1600" b="1" dirty="0" smtClean="0"/>
              <a:t>Search </a:t>
            </a:r>
            <a:r>
              <a:rPr lang="en-US" sz="1600" b="1" smtClean="0"/>
              <a:t>tree corresponding to state space graph</a:t>
            </a:r>
            <a:endParaRPr lang="en-US" sz="1600" b="1" dirty="0"/>
          </a:p>
        </p:txBody>
      </p:sp>
      <p:sp>
        <p:nvSpPr>
          <p:cNvPr id="62" name="TextBox 61"/>
          <p:cNvSpPr txBox="1"/>
          <p:nvPr/>
        </p:nvSpPr>
        <p:spPr>
          <a:xfrm>
            <a:off x="492410" y="5551701"/>
            <a:ext cx="10720073" cy="646331"/>
          </a:xfrm>
          <a:prstGeom prst="rect">
            <a:avLst/>
          </a:prstGeom>
          <a:noFill/>
        </p:spPr>
        <p:txBody>
          <a:bodyPr wrap="square" rtlCol="0">
            <a:spAutoFit/>
          </a:bodyPr>
          <a:lstStyle/>
          <a:p>
            <a:r>
              <a:rPr lang="en-US" b="1" dirty="0" smtClean="0"/>
              <a:t>Answer: </a:t>
            </a:r>
            <a:r>
              <a:rPr lang="en-US" dirty="0" smtClean="0"/>
              <a:t>Sort of a trick question; they can all be used within tree search or graph search. Graph search is just an extension of tree search that keeps track of which nodes have been visited to avoid redundancy.</a:t>
            </a:r>
            <a:endParaRPr lang="en-US" dirty="0"/>
          </a:p>
        </p:txBody>
      </p:sp>
      <p:sp>
        <p:nvSpPr>
          <p:cNvPr id="64" name="Rectangle 63"/>
          <p:cNvSpPr/>
          <p:nvPr/>
        </p:nvSpPr>
        <p:spPr>
          <a:xfrm>
            <a:off x="5896595" y="4181010"/>
            <a:ext cx="1076579" cy="104866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940728" y="1457525"/>
            <a:ext cx="1076579" cy="104866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8665150" y="4184956"/>
            <a:ext cx="1076579" cy="1048667"/>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280531" y="4186531"/>
            <a:ext cx="1076579" cy="1048667"/>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0062435" y="4189388"/>
            <a:ext cx="1076579" cy="1048667"/>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5838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42</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differentiates these algorithms?</a:t>
            </a:r>
            <a:endParaRPr lang="en-US" sz="2000" b="1" dirty="0"/>
          </a:p>
        </p:txBody>
      </p:sp>
    </p:spTree>
    <p:extLst>
      <p:ext uri="{BB962C8B-B14F-4D97-AF65-F5344CB8AC3E}">
        <p14:creationId xmlns:p14="http://schemas.microsoft.com/office/powerpoint/2010/main" val="7503720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riangle 57"/>
          <p:cNvSpPr/>
          <p:nvPr/>
        </p:nvSpPr>
        <p:spPr>
          <a:xfrm>
            <a:off x="6786596" y="713121"/>
            <a:ext cx="1828800" cy="1463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Pie 62"/>
          <p:cNvSpPr/>
          <p:nvPr/>
        </p:nvSpPr>
        <p:spPr>
          <a:xfrm rot="12740020">
            <a:off x="6512261" y="-477191"/>
            <a:ext cx="2377463" cy="2382453"/>
          </a:xfrm>
          <a:prstGeom prst="pie">
            <a:avLst>
              <a:gd name="adj1" fmla="val 12346697"/>
              <a:gd name="adj2" fmla="val 16181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riangle 52"/>
          <p:cNvSpPr/>
          <p:nvPr/>
        </p:nvSpPr>
        <p:spPr>
          <a:xfrm>
            <a:off x="6817235" y="4532061"/>
            <a:ext cx="1828800" cy="1463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Pie 56"/>
          <p:cNvSpPr/>
          <p:nvPr/>
        </p:nvSpPr>
        <p:spPr>
          <a:xfrm rot="13770014">
            <a:off x="6311950" y="3452295"/>
            <a:ext cx="2824313" cy="2159835"/>
          </a:xfrm>
          <a:prstGeom prst="pie">
            <a:avLst>
              <a:gd name="adj1" fmla="val 11297919"/>
              <a:gd name="adj2" fmla="val 151378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riangle 36"/>
          <p:cNvSpPr/>
          <p:nvPr/>
        </p:nvSpPr>
        <p:spPr>
          <a:xfrm>
            <a:off x="6814234" y="2539541"/>
            <a:ext cx="1828800" cy="1463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Pie 44"/>
          <p:cNvSpPr/>
          <p:nvPr/>
        </p:nvSpPr>
        <p:spPr>
          <a:xfrm rot="13770014">
            <a:off x="6107000" y="1723497"/>
            <a:ext cx="3227327" cy="1643437"/>
          </a:xfrm>
          <a:prstGeom prst="pie">
            <a:avLst>
              <a:gd name="adj1" fmla="val 11293333"/>
              <a:gd name="adj2" fmla="val 1515799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riangle 25"/>
          <p:cNvSpPr/>
          <p:nvPr/>
        </p:nvSpPr>
        <p:spPr>
          <a:xfrm>
            <a:off x="812964" y="682837"/>
            <a:ext cx="1828800" cy="14630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p:cNvSpPr/>
          <p:nvPr/>
        </p:nvSpPr>
        <p:spPr>
          <a:xfrm>
            <a:off x="1042365" y="683324"/>
            <a:ext cx="1371600" cy="10972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a:xfrm>
            <a:off x="9989720" y="6500592"/>
            <a:ext cx="1312025" cy="365125"/>
          </a:xfrm>
        </p:spPr>
        <p:txBody>
          <a:bodyPr/>
          <a:lstStyle/>
          <a:p>
            <a:fld id="{84CD050F-DFDA-A345-8418-565A81924430}" type="slidenum">
              <a:rPr lang="en-US" sz="1600" smtClean="0"/>
              <a:t>43</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differentiates these algorithms?</a:t>
            </a:r>
            <a:endParaRPr lang="en-US" sz="2000" b="1" dirty="0"/>
          </a:p>
        </p:txBody>
      </p:sp>
      <p:sp>
        <p:nvSpPr>
          <p:cNvPr id="5" name="TextBox 4"/>
          <p:cNvSpPr txBox="1"/>
          <p:nvPr/>
        </p:nvSpPr>
        <p:spPr>
          <a:xfrm>
            <a:off x="2413965" y="990033"/>
            <a:ext cx="3223635" cy="615553"/>
          </a:xfrm>
          <a:prstGeom prst="rect">
            <a:avLst/>
          </a:prstGeom>
          <a:noFill/>
        </p:spPr>
        <p:txBody>
          <a:bodyPr wrap="square" rtlCol="0">
            <a:spAutoFit/>
          </a:bodyPr>
          <a:lstStyle/>
          <a:p>
            <a:r>
              <a:rPr lang="en-US" b="1" dirty="0" smtClean="0"/>
              <a:t>BFS (breadth-first search)</a:t>
            </a:r>
          </a:p>
          <a:p>
            <a:r>
              <a:rPr lang="en-US" sz="1600" dirty="0" smtClean="0"/>
              <a:t>explores oldest added node first</a:t>
            </a:r>
            <a:endParaRPr lang="en-US" sz="1600" dirty="0"/>
          </a:p>
        </p:txBody>
      </p:sp>
      <p:sp>
        <p:nvSpPr>
          <p:cNvPr id="6" name="TextBox 5"/>
          <p:cNvSpPr txBox="1"/>
          <p:nvPr/>
        </p:nvSpPr>
        <p:spPr>
          <a:xfrm>
            <a:off x="2413966" y="2884833"/>
            <a:ext cx="3223634" cy="892552"/>
          </a:xfrm>
          <a:prstGeom prst="rect">
            <a:avLst/>
          </a:prstGeom>
          <a:noFill/>
        </p:spPr>
        <p:txBody>
          <a:bodyPr wrap="square" rtlCol="0">
            <a:spAutoFit/>
          </a:bodyPr>
          <a:lstStyle/>
          <a:p>
            <a:r>
              <a:rPr lang="en-US" b="1" dirty="0"/>
              <a:t>D</a:t>
            </a:r>
            <a:r>
              <a:rPr lang="en-US" b="1" dirty="0" smtClean="0"/>
              <a:t>FS (depth-first search)</a:t>
            </a:r>
          </a:p>
          <a:p>
            <a:r>
              <a:rPr lang="en-US" sz="1600" dirty="0" smtClean="0"/>
              <a:t>explores newest </a:t>
            </a:r>
            <a:r>
              <a:rPr lang="en-US" sz="1600" dirty="0"/>
              <a:t>added node first</a:t>
            </a:r>
          </a:p>
          <a:p>
            <a:endParaRPr lang="en-US" b="1" dirty="0"/>
          </a:p>
        </p:txBody>
      </p:sp>
      <p:sp>
        <p:nvSpPr>
          <p:cNvPr id="7" name="TextBox 6"/>
          <p:cNvSpPr txBox="1"/>
          <p:nvPr/>
        </p:nvSpPr>
        <p:spPr>
          <a:xfrm>
            <a:off x="8409906" y="818568"/>
            <a:ext cx="2802576" cy="1169551"/>
          </a:xfrm>
          <a:prstGeom prst="rect">
            <a:avLst/>
          </a:prstGeom>
          <a:noFill/>
        </p:spPr>
        <p:txBody>
          <a:bodyPr wrap="square" rtlCol="0">
            <a:spAutoFit/>
          </a:bodyPr>
          <a:lstStyle/>
          <a:p>
            <a:r>
              <a:rPr lang="en-US" b="1" dirty="0" smtClean="0"/>
              <a:t>UCS (uniform cost search)</a:t>
            </a:r>
          </a:p>
          <a:p>
            <a:r>
              <a:rPr lang="en-US" sz="1600" dirty="0" smtClean="0"/>
              <a:t>explores node with lowest running cost first</a:t>
            </a:r>
            <a:endParaRPr lang="en-US" sz="1600" dirty="0"/>
          </a:p>
          <a:p>
            <a:endParaRPr lang="en-US" b="1" dirty="0"/>
          </a:p>
        </p:txBody>
      </p:sp>
      <p:sp>
        <p:nvSpPr>
          <p:cNvPr id="8" name="TextBox 7"/>
          <p:cNvSpPr txBox="1"/>
          <p:nvPr/>
        </p:nvSpPr>
        <p:spPr>
          <a:xfrm>
            <a:off x="2411562" y="4804359"/>
            <a:ext cx="3436286" cy="1138773"/>
          </a:xfrm>
          <a:prstGeom prst="rect">
            <a:avLst/>
          </a:prstGeom>
          <a:noFill/>
        </p:spPr>
        <p:txBody>
          <a:bodyPr wrap="square" rtlCol="0">
            <a:spAutoFit/>
          </a:bodyPr>
          <a:lstStyle/>
          <a:p>
            <a:r>
              <a:rPr lang="en-US" b="1" dirty="0"/>
              <a:t>D</a:t>
            </a:r>
            <a:r>
              <a:rPr lang="en-US" b="1" dirty="0" smtClean="0"/>
              <a:t>FS with iterative deepening</a:t>
            </a:r>
          </a:p>
          <a:p>
            <a:r>
              <a:rPr lang="en-US" sz="1600" dirty="0" smtClean="0"/>
              <a:t>iteratively repeats DFS, with increasing maximum depths</a:t>
            </a:r>
            <a:endParaRPr lang="en-US" sz="1600" dirty="0"/>
          </a:p>
          <a:p>
            <a:endParaRPr lang="en-US" b="1" dirty="0"/>
          </a:p>
        </p:txBody>
      </p:sp>
      <p:sp>
        <p:nvSpPr>
          <p:cNvPr id="9" name="TextBox 8"/>
          <p:cNvSpPr txBox="1"/>
          <p:nvPr/>
        </p:nvSpPr>
        <p:spPr>
          <a:xfrm>
            <a:off x="8508989" y="2757050"/>
            <a:ext cx="2913767" cy="1107996"/>
          </a:xfrm>
          <a:prstGeom prst="rect">
            <a:avLst/>
          </a:prstGeom>
          <a:noFill/>
        </p:spPr>
        <p:txBody>
          <a:bodyPr wrap="square" rtlCol="0">
            <a:spAutoFit/>
          </a:bodyPr>
          <a:lstStyle/>
          <a:p>
            <a:r>
              <a:rPr lang="en-US" b="1" dirty="0" smtClean="0"/>
              <a:t>Greedy search</a:t>
            </a:r>
          </a:p>
          <a:p>
            <a:r>
              <a:rPr lang="en-US" sz="1600" dirty="0"/>
              <a:t>explores node with lowest </a:t>
            </a:r>
            <a:r>
              <a:rPr lang="en-US" sz="1600" dirty="0" smtClean="0"/>
              <a:t>heuristic first</a:t>
            </a:r>
            <a:endParaRPr lang="en-US" sz="1600" dirty="0"/>
          </a:p>
          <a:p>
            <a:endParaRPr lang="en-US" sz="1600" b="1" dirty="0"/>
          </a:p>
        </p:txBody>
      </p:sp>
      <p:sp>
        <p:nvSpPr>
          <p:cNvPr id="13" name="TextBox 12"/>
          <p:cNvSpPr txBox="1"/>
          <p:nvPr/>
        </p:nvSpPr>
        <p:spPr>
          <a:xfrm>
            <a:off x="8499170" y="4713559"/>
            <a:ext cx="2802575" cy="861774"/>
          </a:xfrm>
          <a:prstGeom prst="rect">
            <a:avLst/>
          </a:prstGeom>
          <a:noFill/>
        </p:spPr>
        <p:txBody>
          <a:bodyPr wrap="square" rtlCol="0">
            <a:spAutoFit/>
          </a:bodyPr>
          <a:lstStyle/>
          <a:p>
            <a:r>
              <a:rPr lang="en-US" b="1" dirty="0" smtClean="0"/>
              <a:t>A</a:t>
            </a:r>
            <a:r>
              <a:rPr lang="en-US" b="1" baseline="30000" dirty="0" smtClean="0"/>
              <a:t>*</a:t>
            </a:r>
            <a:r>
              <a:rPr lang="en-US" b="1" dirty="0" smtClean="0"/>
              <a:t> search</a:t>
            </a:r>
          </a:p>
          <a:p>
            <a:r>
              <a:rPr lang="en-US" sz="1600" dirty="0" smtClean="0"/>
              <a:t>explores node with lowest (heuristic + running cost) first</a:t>
            </a:r>
            <a:endParaRPr lang="en-US" sz="1600" dirty="0"/>
          </a:p>
        </p:txBody>
      </p:sp>
      <p:sp>
        <p:nvSpPr>
          <p:cNvPr id="27" name="Triangle 26"/>
          <p:cNvSpPr/>
          <p:nvPr/>
        </p:nvSpPr>
        <p:spPr>
          <a:xfrm>
            <a:off x="1270164" y="682837"/>
            <a:ext cx="914400" cy="73152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iangle 9"/>
          <p:cNvSpPr/>
          <p:nvPr/>
        </p:nvSpPr>
        <p:spPr>
          <a:xfrm>
            <a:off x="1499565" y="677714"/>
            <a:ext cx="457200" cy="36576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p:cNvSpPr/>
          <p:nvPr/>
        </p:nvSpPr>
        <p:spPr>
          <a:xfrm>
            <a:off x="812964" y="2518086"/>
            <a:ext cx="1828800" cy="146304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p:nvSpPr>
        <p:spPr>
          <a:xfrm>
            <a:off x="1727364" y="2518086"/>
            <a:ext cx="914400" cy="146304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p:cNvSpPr/>
          <p:nvPr/>
        </p:nvSpPr>
        <p:spPr>
          <a:xfrm flipH="1">
            <a:off x="1236522" y="2544512"/>
            <a:ext cx="490842" cy="1436614"/>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Triangle 31"/>
          <p:cNvSpPr/>
          <p:nvPr/>
        </p:nvSpPr>
        <p:spPr>
          <a:xfrm>
            <a:off x="1727364" y="2543999"/>
            <a:ext cx="490842" cy="143661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riangle 39"/>
          <p:cNvSpPr/>
          <p:nvPr/>
        </p:nvSpPr>
        <p:spPr>
          <a:xfrm>
            <a:off x="7500835" y="2534418"/>
            <a:ext cx="457200" cy="365760"/>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ie 43"/>
          <p:cNvSpPr/>
          <p:nvPr/>
        </p:nvSpPr>
        <p:spPr>
          <a:xfrm rot="12740020">
            <a:off x="6278997" y="1812623"/>
            <a:ext cx="2895710" cy="1459078"/>
          </a:xfrm>
          <a:prstGeom prst="pie">
            <a:avLst>
              <a:gd name="adj1" fmla="val 12320681"/>
              <a:gd name="adj2" fmla="val 1618519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Pie 42"/>
          <p:cNvSpPr/>
          <p:nvPr/>
        </p:nvSpPr>
        <p:spPr>
          <a:xfrm rot="12740020">
            <a:off x="6851866" y="2071163"/>
            <a:ext cx="1733790" cy="908433"/>
          </a:xfrm>
          <a:prstGeom prst="pie">
            <a:avLst>
              <a:gd name="adj1" fmla="val 12345708"/>
              <a:gd name="adj2" fmla="val 1616760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Pie 55"/>
          <p:cNvSpPr/>
          <p:nvPr/>
        </p:nvSpPr>
        <p:spPr>
          <a:xfrm rot="12740020">
            <a:off x="6593688" y="3771861"/>
            <a:ext cx="2254020" cy="1510940"/>
          </a:xfrm>
          <a:prstGeom prst="pie">
            <a:avLst>
              <a:gd name="adj1" fmla="val 12314474"/>
              <a:gd name="adj2" fmla="val 16134142"/>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Pie 53"/>
          <p:cNvSpPr/>
          <p:nvPr/>
        </p:nvSpPr>
        <p:spPr>
          <a:xfrm rot="12740020">
            <a:off x="7139585" y="4100748"/>
            <a:ext cx="1178093" cy="853168"/>
          </a:xfrm>
          <a:prstGeom prst="pie">
            <a:avLst>
              <a:gd name="adj1" fmla="val 12345708"/>
              <a:gd name="adj2" fmla="val 162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Pie 60"/>
          <p:cNvSpPr/>
          <p:nvPr/>
        </p:nvSpPr>
        <p:spPr>
          <a:xfrm rot="12740020">
            <a:off x="6863663" y="-130652"/>
            <a:ext cx="1674662" cy="1694322"/>
          </a:xfrm>
          <a:prstGeom prst="pie">
            <a:avLst>
              <a:gd name="adj1" fmla="val 12314474"/>
              <a:gd name="adj2" fmla="val 1620591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Pie 63"/>
          <p:cNvSpPr/>
          <p:nvPr/>
        </p:nvSpPr>
        <p:spPr>
          <a:xfrm rot="12740020">
            <a:off x="7202823" y="206141"/>
            <a:ext cx="996337" cy="1013771"/>
          </a:xfrm>
          <a:prstGeom prst="pie">
            <a:avLst>
              <a:gd name="adj1" fmla="val 12314474"/>
              <a:gd name="adj2" fmla="val 1620591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riangle 37"/>
          <p:cNvSpPr/>
          <p:nvPr/>
        </p:nvSpPr>
        <p:spPr>
          <a:xfrm>
            <a:off x="812964" y="4532574"/>
            <a:ext cx="1828800" cy="1463040"/>
          </a:xfrm>
          <a:prstGeom prst="triangle">
            <a:avLst/>
          </a:prstGeom>
          <a:solidFill>
            <a:srgbClr val="ECA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p:cNvSpPr/>
          <p:nvPr/>
        </p:nvSpPr>
        <p:spPr>
          <a:xfrm>
            <a:off x="1727364" y="4532574"/>
            <a:ext cx="914400" cy="146304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riangle 40"/>
          <p:cNvSpPr/>
          <p:nvPr/>
        </p:nvSpPr>
        <p:spPr>
          <a:xfrm>
            <a:off x="1272552" y="4527331"/>
            <a:ext cx="914400" cy="731520"/>
          </a:xfrm>
          <a:prstGeom prst="triangle">
            <a:avLst/>
          </a:prstGeom>
          <a:solidFill>
            <a:srgbClr val="FDD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Triangle 41"/>
          <p:cNvSpPr/>
          <p:nvPr/>
        </p:nvSpPr>
        <p:spPr>
          <a:xfrm>
            <a:off x="1727364" y="4558487"/>
            <a:ext cx="490842" cy="1436614"/>
          </a:xfrm>
          <a:prstGeom prst="rtTriangle">
            <a:avLst/>
          </a:prstGeom>
          <a:solidFill>
            <a:srgbClr val="E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Triangle 45"/>
          <p:cNvSpPr/>
          <p:nvPr/>
        </p:nvSpPr>
        <p:spPr>
          <a:xfrm flipH="1">
            <a:off x="1236522" y="4559000"/>
            <a:ext cx="490842" cy="1436614"/>
          </a:xfrm>
          <a:prstGeom prst="rtTriangle">
            <a:avLst/>
          </a:prstGeom>
          <a:solidFill>
            <a:srgbClr val="EE9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Triangle 46"/>
          <p:cNvSpPr/>
          <p:nvPr/>
        </p:nvSpPr>
        <p:spPr>
          <a:xfrm flipH="1">
            <a:off x="1476292" y="4526818"/>
            <a:ext cx="251070" cy="732033"/>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a:off x="1725416" y="4532061"/>
            <a:ext cx="454810" cy="726790"/>
          </a:xfrm>
          <a:prstGeom prst="rtTriangle">
            <a:avLst/>
          </a:prstGeom>
          <a:solidFill>
            <a:srgbClr val="E29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Triangle 48"/>
          <p:cNvSpPr/>
          <p:nvPr/>
        </p:nvSpPr>
        <p:spPr>
          <a:xfrm>
            <a:off x="1727362" y="4526818"/>
            <a:ext cx="229403" cy="732033"/>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5893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44</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Heuristics</a:t>
            </a:r>
            <a:endParaRPr lang="en-US" sz="2000" b="1" dirty="0"/>
          </a:p>
        </p:txBody>
      </p:sp>
    </p:spTree>
    <p:extLst>
      <p:ext uri="{BB962C8B-B14F-4D97-AF65-F5344CB8AC3E}">
        <p14:creationId xmlns:p14="http://schemas.microsoft.com/office/powerpoint/2010/main" val="2641067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45</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Heuristics</a:t>
            </a:r>
            <a:endParaRPr lang="en-US" sz="2000" b="1" dirty="0"/>
          </a:p>
        </p:txBody>
      </p:sp>
      <p:sp>
        <p:nvSpPr>
          <p:cNvPr id="5" name="TextBox 4"/>
          <p:cNvSpPr txBox="1"/>
          <p:nvPr/>
        </p:nvSpPr>
        <p:spPr>
          <a:xfrm>
            <a:off x="533400" y="762000"/>
            <a:ext cx="9613900" cy="3416320"/>
          </a:xfrm>
          <a:prstGeom prst="rect">
            <a:avLst/>
          </a:prstGeom>
          <a:noFill/>
        </p:spPr>
        <p:txBody>
          <a:bodyPr wrap="square" rtlCol="0">
            <a:spAutoFit/>
          </a:bodyPr>
          <a:lstStyle/>
          <a:p>
            <a:r>
              <a:rPr lang="en-US" dirty="0" smtClean="0"/>
              <a:t>Let </a:t>
            </a:r>
            <a:r>
              <a:rPr lang="en-US" b="1" i="1" dirty="0" smtClean="0"/>
              <a:t>h</a:t>
            </a:r>
            <a:r>
              <a:rPr lang="en-US" b="1" i="1" baseline="30000" dirty="0" smtClean="0"/>
              <a:t>*</a:t>
            </a:r>
            <a:r>
              <a:rPr lang="en-US" b="1" i="1" dirty="0" smtClean="0"/>
              <a:t>(s)</a:t>
            </a:r>
            <a:r>
              <a:rPr lang="en-US" dirty="0" smtClean="0"/>
              <a:t> be the optimal cost to reach the goal from every state </a:t>
            </a:r>
            <a:r>
              <a:rPr lang="en-US" b="1" i="1" dirty="0" smtClean="0"/>
              <a:t>s</a:t>
            </a:r>
            <a:r>
              <a:rPr lang="en-US" dirty="0" smtClean="0"/>
              <a:t> in the state space. </a:t>
            </a:r>
          </a:p>
          <a:p>
            <a:endParaRPr lang="en-US" dirty="0"/>
          </a:p>
          <a:p>
            <a:r>
              <a:rPr lang="en-US" dirty="0" smtClean="0"/>
              <a:t>A heuristic </a:t>
            </a:r>
            <a:r>
              <a:rPr lang="en-US" b="1" i="1" dirty="0" smtClean="0"/>
              <a:t>h(s)</a:t>
            </a:r>
            <a:r>
              <a:rPr lang="en-US" dirty="0" smtClean="0"/>
              <a:t> is </a:t>
            </a:r>
            <a:r>
              <a:rPr lang="en-US" b="1" dirty="0" smtClean="0"/>
              <a:t>admissible</a:t>
            </a:r>
            <a:r>
              <a:rPr lang="en-US" dirty="0" smtClean="0"/>
              <a:t> if </a:t>
            </a:r>
            <a:r>
              <a:rPr lang="en-US" dirty="0"/>
              <a:t>it never overestimates the cost of reaching the </a:t>
            </a:r>
            <a:r>
              <a:rPr lang="en-US" dirty="0" smtClean="0"/>
              <a:t>goal.</a:t>
            </a:r>
          </a:p>
          <a:p>
            <a:endParaRPr lang="en-US" dirty="0" smtClean="0"/>
          </a:p>
          <a:p>
            <a:endParaRPr lang="en-US" dirty="0" smtClean="0"/>
          </a:p>
          <a:p>
            <a:r>
              <a:rPr lang="en-US" dirty="0" smtClean="0"/>
              <a:t>A heuristic </a:t>
            </a:r>
            <a:r>
              <a:rPr lang="en-US" b="1" i="1" dirty="0" smtClean="0"/>
              <a:t>h(s)</a:t>
            </a:r>
            <a:r>
              <a:rPr lang="en-US" dirty="0" smtClean="0"/>
              <a:t> is </a:t>
            </a:r>
            <a:r>
              <a:rPr lang="en-US" b="1" dirty="0" smtClean="0"/>
              <a:t>consistent</a:t>
            </a:r>
            <a:r>
              <a:rPr lang="en-US" dirty="0" smtClean="0"/>
              <a:t> if </a:t>
            </a:r>
            <a:r>
              <a:rPr lang="en-US" dirty="0"/>
              <a:t>it never overestimates the estimated distance to the goal of a neighbor </a:t>
            </a:r>
            <a:r>
              <a:rPr lang="en-US" dirty="0" smtClean="0"/>
              <a:t>plus the </a:t>
            </a:r>
            <a:r>
              <a:rPr lang="en-US" dirty="0"/>
              <a:t>cost of reaching the </a:t>
            </a:r>
            <a:r>
              <a:rPr lang="en-US" dirty="0" smtClean="0"/>
              <a:t>neighbor.</a:t>
            </a:r>
            <a:endParaRPr lang="en-US" dirty="0"/>
          </a:p>
          <a:p>
            <a:endParaRPr lang="en-US" dirty="0" smtClean="0"/>
          </a:p>
          <a:p>
            <a:endParaRPr lang="en-US" dirty="0" smtClean="0"/>
          </a:p>
          <a:p>
            <a:endParaRPr lang="en-US" dirty="0"/>
          </a:p>
          <a:p>
            <a:endParaRPr lang="en-US" dirty="0"/>
          </a:p>
          <a:p>
            <a:endParaRPr lang="en-US" dirty="0"/>
          </a:p>
        </p:txBody>
      </p:sp>
      <p:sp>
        <p:nvSpPr>
          <p:cNvPr id="6" name="TextBox 5"/>
          <p:cNvSpPr txBox="1"/>
          <p:nvPr/>
        </p:nvSpPr>
        <p:spPr>
          <a:xfrm>
            <a:off x="4617614" y="1739125"/>
            <a:ext cx="2956771" cy="338554"/>
          </a:xfrm>
          <a:prstGeom prst="rect">
            <a:avLst/>
          </a:prstGeom>
          <a:noFill/>
        </p:spPr>
        <p:txBody>
          <a:bodyPr wrap="none" lIns="0" tIns="0" rIns="0" bIns="0" rtlCol="0">
            <a:spAutoFit/>
          </a:bodyPr>
          <a:lstStyle/>
          <a:p>
            <a:r>
              <a:rPr lang="en-US" sz="2200" i="1" dirty="0" smtClean="0"/>
              <a:t>h(s) ≤ h</a:t>
            </a:r>
            <a:r>
              <a:rPr lang="en-US" sz="2200" i="1" baseline="30000" dirty="0" smtClean="0"/>
              <a:t>*</a:t>
            </a:r>
            <a:r>
              <a:rPr lang="en-US" sz="2200" i="1" dirty="0" smtClean="0"/>
              <a:t>(s)  for all states s</a:t>
            </a:r>
            <a:endParaRPr lang="en-US" sz="2200" i="1" dirty="0"/>
          </a:p>
        </p:txBody>
      </p:sp>
      <p:sp>
        <p:nvSpPr>
          <p:cNvPr id="7" name="TextBox 6"/>
          <p:cNvSpPr txBox="1"/>
          <p:nvPr/>
        </p:nvSpPr>
        <p:spPr>
          <a:xfrm>
            <a:off x="4008953" y="2958722"/>
            <a:ext cx="4174091" cy="338554"/>
          </a:xfrm>
          <a:prstGeom prst="rect">
            <a:avLst/>
          </a:prstGeom>
          <a:noFill/>
        </p:spPr>
        <p:txBody>
          <a:bodyPr wrap="none" lIns="0" tIns="0" rIns="0" bIns="0" rtlCol="0">
            <a:spAutoFit/>
          </a:bodyPr>
          <a:lstStyle/>
          <a:p>
            <a:r>
              <a:rPr lang="en-US" sz="2200" i="1" dirty="0" smtClean="0"/>
              <a:t>h(s) ≤ c(s, s’) + h(s’)  for all states s, s’</a:t>
            </a:r>
            <a:endParaRPr lang="en-US" sz="2200" i="1" dirty="0"/>
          </a:p>
        </p:txBody>
      </p:sp>
    </p:spTree>
    <p:extLst>
      <p:ext uri="{BB962C8B-B14F-4D97-AF65-F5344CB8AC3E}">
        <p14:creationId xmlns:p14="http://schemas.microsoft.com/office/powerpoint/2010/main" val="20240253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46</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algorithms example</a:t>
            </a:r>
            <a:endParaRPr lang="en-US" sz="2000" b="1" dirty="0"/>
          </a:p>
        </p:txBody>
      </p:sp>
      <p:sp>
        <p:nvSpPr>
          <p:cNvPr id="5" name="Oval 4"/>
          <p:cNvSpPr/>
          <p:nvPr/>
        </p:nvSpPr>
        <p:spPr>
          <a:xfrm>
            <a:off x="5407820" y="2352699"/>
            <a:ext cx="1130969" cy="101065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p>
          <a:p>
            <a:pPr algn="ctr"/>
            <a:r>
              <a:rPr lang="en-US" dirty="0" smtClean="0">
                <a:solidFill>
                  <a:schemeClr val="bg1"/>
                </a:solidFill>
              </a:rPr>
              <a:t>h = 9</a:t>
            </a:r>
            <a:endParaRPr lang="en-US" dirty="0">
              <a:solidFill>
                <a:schemeClr val="bg1"/>
              </a:solidFill>
            </a:endParaRPr>
          </a:p>
        </p:txBody>
      </p:sp>
      <p:sp>
        <p:nvSpPr>
          <p:cNvPr id="6" name="Oval 5"/>
          <p:cNvSpPr/>
          <p:nvPr/>
        </p:nvSpPr>
        <p:spPr>
          <a:xfrm>
            <a:off x="7038455" y="1524274"/>
            <a:ext cx="964405" cy="856538"/>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p>
          <a:p>
            <a:pPr algn="ctr"/>
            <a:r>
              <a:rPr lang="en-US" dirty="0" smtClean="0"/>
              <a:t>h = ?</a:t>
            </a:r>
            <a:endParaRPr lang="en-US" dirty="0"/>
          </a:p>
        </p:txBody>
      </p:sp>
      <p:sp>
        <p:nvSpPr>
          <p:cNvPr id="7" name="Oval 6"/>
          <p:cNvSpPr/>
          <p:nvPr/>
        </p:nvSpPr>
        <p:spPr>
          <a:xfrm>
            <a:off x="8416757" y="808376"/>
            <a:ext cx="954506" cy="84361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smtClean="0">
              <a:solidFill>
                <a:schemeClr val="tx1"/>
              </a:solidFill>
            </a:endParaRPr>
          </a:p>
          <a:p>
            <a:pPr algn="ctr"/>
            <a:r>
              <a:rPr lang="en-US" dirty="0" smtClean="0">
                <a:solidFill>
                  <a:schemeClr val="bg1"/>
                </a:solidFill>
              </a:rPr>
              <a:t>h = 2</a:t>
            </a:r>
            <a:endParaRPr lang="en-US" dirty="0">
              <a:solidFill>
                <a:schemeClr val="bg1"/>
              </a:solidFill>
            </a:endParaRPr>
          </a:p>
        </p:txBody>
      </p:sp>
      <p:sp>
        <p:nvSpPr>
          <p:cNvPr id="8" name="Oval 7"/>
          <p:cNvSpPr/>
          <p:nvPr/>
        </p:nvSpPr>
        <p:spPr>
          <a:xfrm>
            <a:off x="9680326" y="1524274"/>
            <a:ext cx="950497" cy="836176"/>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smtClean="0">
              <a:solidFill>
                <a:schemeClr val="tx1"/>
              </a:solidFill>
            </a:endParaRPr>
          </a:p>
          <a:p>
            <a:pPr algn="ctr"/>
            <a:r>
              <a:rPr lang="en-US" dirty="0" smtClean="0"/>
              <a:t>h = ?</a:t>
            </a:r>
            <a:endParaRPr lang="en-US" dirty="0"/>
          </a:p>
        </p:txBody>
      </p:sp>
      <p:sp>
        <p:nvSpPr>
          <p:cNvPr id="9" name="Oval 8"/>
          <p:cNvSpPr/>
          <p:nvPr/>
        </p:nvSpPr>
        <p:spPr>
          <a:xfrm>
            <a:off x="8368886" y="2514564"/>
            <a:ext cx="1002378" cy="882680"/>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smtClean="0">
              <a:solidFill>
                <a:schemeClr val="tx1"/>
              </a:solidFill>
            </a:endParaRPr>
          </a:p>
          <a:p>
            <a:pPr algn="ctr"/>
            <a:r>
              <a:rPr lang="en-US" dirty="0" smtClean="0">
                <a:solidFill>
                  <a:schemeClr val="bg1"/>
                </a:solidFill>
              </a:rPr>
              <a:t>h = 5</a:t>
            </a:r>
            <a:endParaRPr lang="en-US" dirty="0">
              <a:solidFill>
                <a:schemeClr val="bg1"/>
              </a:solidFill>
            </a:endParaRPr>
          </a:p>
        </p:txBody>
      </p:sp>
      <p:sp>
        <p:nvSpPr>
          <p:cNvPr id="10" name="Oval 9"/>
          <p:cNvSpPr/>
          <p:nvPr/>
        </p:nvSpPr>
        <p:spPr>
          <a:xfrm>
            <a:off x="6441014" y="3943082"/>
            <a:ext cx="932067" cy="86974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smtClean="0">
              <a:solidFill>
                <a:schemeClr val="tx1"/>
              </a:solidFill>
            </a:endParaRPr>
          </a:p>
          <a:p>
            <a:pPr algn="ctr"/>
            <a:r>
              <a:rPr lang="en-US" dirty="0" smtClean="0">
                <a:solidFill>
                  <a:schemeClr val="bg1"/>
                </a:solidFill>
              </a:rPr>
              <a:t>h = 7</a:t>
            </a:r>
            <a:endParaRPr lang="en-US" dirty="0">
              <a:solidFill>
                <a:schemeClr val="bg1"/>
              </a:solidFill>
            </a:endParaRPr>
          </a:p>
        </p:txBody>
      </p:sp>
      <p:sp>
        <p:nvSpPr>
          <p:cNvPr id="11" name="Oval 10"/>
          <p:cNvSpPr/>
          <p:nvPr/>
        </p:nvSpPr>
        <p:spPr>
          <a:xfrm>
            <a:off x="8368886" y="3926065"/>
            <a:ext cx="990346" cy="886759"/>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smtClean="0">
              <a:solidFill>
                <a:schemeClr val="tx1"/>
              </a:solidFill>
            </a:endParaRPr>
          </a:p>
          <a:p>
            <a:pPr algn="ctr"/>
            <a:r>
              <a:rPr lang="en-US" dirty="0" smtClean="0"/>
              <a:t>h = ?</a:t>
            </a:r>
            <a:endParaRPr lang="en-US" dirty="0"/>
          </a:p>
        </p:txBody>
      </p:sp>
      <p:sp>
        <p:nvSpPr>
          <p:cNvPr id="12" name="Oval 11"/>
          <p:cNvSpPr/>
          <p:nvPr/>
        </p:nvSpPr>
        <p:spPr>
          <a:xfrm>
            <a:off x="10609680" y="2922230"/>
            <a:ext cx="1130969" cy="101065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Goal</a:t>
            </a:r>
          </a:p>
          <a:p>
            <a:pPr algn="ctr"/>
            <a:r>
              <a:rPr lang="en-US" dirty="0" smtClean="0">
                <a:solidFill>
                  <a:schemeClr val="bg1"/>
                </a:solidFill>
              </a:rPr>
              <a:t>h = 0</a:t>
            </a:r>
            <a:endParaRPr lang="en-US" dirty="0">
              <a:solidFill>
                <a:schemeClr val="bg1"/>
              </a:solidFill>
            </a:endParaRPr>
          </a:p>
        </p:txBody>
      </p:sp>
      <p:sp>
        <p:nvSpPr>
          <p:cNvPr id="23" name="Right Arrow 22"/>
          <p:cNvSpPr/>
          <p:nvPr/>
        </p:nvSpPr>
        <p:spPr>
          <a:xfrm rot="19663306">
            <a:off x="6469241" y="2328720"/>
            <a:ext cx="606651" cy="91011"/>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ight Arrow 28"/>
          <p:cNvSpPr/>
          <p:nvPr/>
        </p:nvSpPr>
        <p:spPr>
          <a:xfrm rot="3743625">
            <a:off x="6186897" y="3602852"/>
            <a:ext cx="614417" cy="104857"/>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ight Arrow 29"/>
          <p:cNvSpPr/>
          <p:nvPr/>
        </p:nvSpPr>
        <p:spPr>
          <a:xfrm rot="19559936">
            <a:off x="7944032" y="1535293"/>
            <a:ext cx="523620" cy="83746"/>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ight Arrow 30"/>
          <p:cNvSpPr/>
          <p:nvPr/>
        </p:nvSpPr>
        <p:spPr>
          <a:xfrm rot="2249705">
            <a:off x="7899209" y="2381465"/>
            <a:ext cx="621200" cy="90668"/>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ight Arrow 31"/>
          <p:cNvSpPr/>
          <p:nvPr/>
        </p:nvSpPr>
        <p:spPr>
          <a:xfrm rot="19412412">
            <a:off x="9253086" y="2437511"/>
            <a:ext cx="621200" cy="90668"/>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p:cNvSpPr/>
          <p:nvPr/>
        </p:nvSpPr>
        <p:spPr>
          <a:xfrm rot="1966805">
            <a:off x="9338231" y="1528647"/>
            <a:ext cx="404865" cy="79599"/>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p:cNvSpPr/>
          <p:nvPr/>
        </p:nvSpPr>
        <p:spPr>
          <a:xfrm>
            <a:off x="7435450" y="4298790"/>
            <a:ext cx="867362" cy="124498"/>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ight Arrow 34"/>
          <p:cNvSpPr/>
          <p:nvPr/>
        </p:nvSpPr>
        <p:spPr>
          <a:xfrm rot="20051297">
            <a:off x="9338167" y="3908220"/>
            <a:ext cx="1305562" cy="95401"/>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ight Arrow 35"/>
          <p:cNvSpPr/>
          <p:nvPr/>
        </p:nvSpPr>
        <p:spPr>
          <a:xfrm rot="16200000">
            <a:off x="8651206" y="3620520"/>
            <a:ext cx="411033" cy="90744"/>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ight Arrow 36"/>
          <p:cNvSpPr/>
          <p:nvPr/>
        </p:nvSpPr>
        <p:spPr>
          <a:xfrm rot="3353596">
            <a:off x="10250104" y="2627513"/>
            <a:ext cx="714966" cy="96435"/>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p:cNvSpPr txBox="1"/>
          <p:nvPr/>
        </p:nvSpPr>
        <p:spPr>
          <a:xfrm>
            <a:off x="455617" y="776660"/>
            <a:ext cx="5555221" cy="3693319"/>
          </a:xfrm>
          <a:prstGeom prst="rect">
            <a:avLst/>
          </a:prstGeom>
          <a:noFill/>
        </p:spPr>
        <p:txBody>
          <a:bodyPr wrap="square" rtlCol="0">
            <a:spAutoFit/>
          </a:bodyPr>
          <a:lstStyle/>
          <a:p>
            <a:r>
              <a:rPr lang="en-US" dirty="0"/>
              <a:t>Consider the state space graph shown </a:t>
            </a:r>
            <a:r>
              <a:rPr lang="en-US" dirty="0" smtClean="0"/>
              <a:t>at right, </a:t>
            </a:r>
            <a:r>
              <a:rPr lang="en-US" dirty="0"/>
              <a:t>in which some of the states are missing a heuristic value.</a:t>
            </a:r>
          </a:p>
          <a:p>
            <a:endParaRPr lang="en-US" dirty="0" smtClean="0"/>
          </a:p>
          <a:p>
            <a:r>
              <a:rPr lang="en-US" dirty="0" smtClean="0"/>
              <a:t>Determine </a:t>
            </a:r>
            <a:r>
              <a:rPr lang="en-US" dirty="0"/>
              <a:t>the possible range for each missing heuristic value so that the heuristic is </a:t>
            </a:r>
            <a:r>
              <a:rPr lang="en-US" b="1" dirty="0"/>
              <a:t>admissible</a:t>
            </a:r>
            <a:r>
              <a:rPr lang="en-US" dirty="0"/>
              <a:t>.</a:t>
            </a:r>
          </a:p>
          <a:p>
            <a:endParaRPr lang="en-US" dirty="0" smtClean="0"/>
          </a:p>
          <a:p>
            <a:r>
              <a:rPr lang="en-US" dirty="0" smtClean="0"/>
              <a:t>Additionally</a:t>
            </a:r>
            <a:r>
              <a:rPr lang="en-US" dirty="0"/>
              <a:t>, for what range of each </a:t>
            </a:r>
            <a:r>
              <a:rPr lang="en-US" dirty="0" smtClean="0"/>
              <a:t>heuristic</a:t>
            </a:r>
          </a:p>
          <a:p>
            <a:r>
              <a:rPr lang="en-US" dirty="0" smtClean="0"/>
              <a:t>value is </a:t>
            </a:r>
            <a:r>
              <a:rPr lang="en-US" dirty="0"/>
              <a:t>the heuristic </a:t>
            </a:r>
            <a:r>
              <a:rPr lang="en-US" b="1" dirty="0"/>
              <a:t>consistent</a:t>
            </a:r>
            <a:r>
              <a:rPr lang="en-US" dirty="0"/>
              <a:t>? </a:t>
            </a:r>
            <a:endParaRPr lang="en-US" dirty="0" smtClean="0"/>
          </a:p>
          <a:p>
            <a:endParaRPr lang="en-US" dirty="0"/>
          </a:p>
          <a:p>
            <a:r>
              <a:rPr lang="en-US" dirty="0"/>
              <a:t>(Berkeley CS </a:t>
            </a:r>
            <a:r>
              <a:rPr lang="en-US" dirty="0" smtClean="0"/>
              <a:t>188, Spring </a:t>
            </a:r>
            <a:r>
              <a:rPr lang="en-US" dirty="0"/>
              <a:t>2015</a:t>
            </a:r>
            <a:r>
              <a:rPr lang="en-US" dirty="0" smtClean="0"/>
              <a:t>)</a:t>
            </a:r>
          </a:p>
          <a:p>
            <a:endParaRPr lang="en-US" dirty="0"/>
          </a:p>
          <a:p>
            <a:endParaRPr lang="en-US" dirty="0"/>
          </a:p>
          <a:p>
            <a:endParaRPr lang="en-US" dirty="0"/>
          </a:p>
        </p:txBody>
      </p:sp>
      <p:sp>
        <p:nvSpPr>
          <p:cNvPr id="45" name="TextBox 44"/>
          <p:cNvSpPr txBox="1"/>
          <p:nvPr/>
        </p:nvSpPr>
        <p:spPr>
          <a:xfrm>
            <a:off x="6500689" y="2019300"/>
            <a:ext cx="255711" cy="400110"/>
          </a:xfrm>
          <a:prstGeom prst="rect">
            <a:avLst/>
          </a:prstGeom>
          <a:noFill/>
        </p:spPr>
        <p:txBody>
          <a:bodyPr wrap="square" rtlCol="0">
            <a:spAutoFit/>
          </a:bodyPr>
          <a:lstStyle/>
          <a:p>
            <a:r>
              <a:rPr lang="en-US" sz="2000" dirty="0" smtClean="0"/>
              <a:t>3</a:t>
            </a:r>
            <a:endParaRPr lang="en-US" sz="2000" dirty="0"/>
          </a:p>
        </p:txBody>
      </p:sp>
      <p:sp>
        <p:nvSpPr>
          <p:cNvPr id="46" name="TextBox 45"/>
          <p:cNvSpPr txBox="1"/>
          <p:nvPr/>
        </p:nvSpPr>
        <p:spPr>
          <a:xfrm>
            <a:off x="7924136" y="1230182"/>
            <a:ext cx="255711" cy="400110"/>
          </a:xfrm>
          <a:prstGeom prst="rect">
            <a:avLst/>
          </a:prstGeom>
          <a:noFill/>
        </p:spPr>
        <p:txBody>
          <a:bodyPr wrap="square" rtlCol="0">
            <a:spAutoFit/>
          </a:bodyPr>
          <a:lstStyle/>
          <a:p>
            <a:r>
              <a:rPr lang="en-US" sz="2000" dirty="0"/>
              <a:t>5</a:t>
            </a:r>
          </a:p>
        </p:txBody>
      </p:sp>
      <p:sp>
        <p:nvSpPr>
          <p:cNvPr id="47" name="TextBox 46"/>
          <p:cNvSpPr txBox="1"/>
          <p:nvPr/>
        </p:nvSpPr>
        <p:spPr>
          <a:xfrm>
            <a:off x="7897186" y="2309819"/>
            <a:ext cx="255711" cy="400110"/>
          </a:xfrm>
          <a:prstGeom prst="rect">
            <a:avLst/>
          </a:prstGeom>
          <a:noFill/>
        </p:spPr>
        <p:txBody>
          <a:bodyPr wrap="square" rtlCol="0">
            <a:spAutoFit/>
          </a:bodyPr>
          <a:lstStyle/>
          <a:p>
            <a:r>
              <a:rPr lang="en-US" sz="2000" dirty="0" smtClean="0"/>
              <a:t>1</a:t>
            </a:r>
            <a:endParaRPr lang="en-US" sz="2000" dirty="0"/>
          </a:p>
        </p:txBody>
      </p:sp>
      <p:sp>
        <p:nvSpPr>
          <p:cNvPr id="48" name="TextBox 47"/>
          <p:cNvSpPr txBox="1"/>
          <p:nvPr/>
        </p:nvSpPr>
        <p:spPr>
          <a:xfrm>
            <a:off x="9459156" y="1168336"/>
            <a:ext cx="255711" cy="400110"/>
          </a:xfrm>
          <a:prstGeom prst="rect">
            <a:avLst/>
          </a:prstGeom>
          <a:noFill/>
        </p:spPr>
        <p:txBody>
          <a:bodyPr wrap="square" rtlCol="0">
            <a:spAutoFit/>
          </a:bodyPr>
          <a:lstStyle/>
          <a:p>
            <a:r>
              <a:rPr lang="en-US" sz="2000" dirty="0"/>
              <a:t>2</a:t>
            </a:r>
          </a:p>
        </p:txBody>
      </p:sp>
      <p:sp>
        <p:nvSpPr>
          <p:cNvPr id="49" name="TextBox 48"/>
          <p:cNvSpPr txBox="1"/>
          <p:nvPr/>
        </p:nvSpPr>
        <p:spPr>
          <a:xfrm>
            <a:off x="9514566" y="2405917"/>
            <a:ext cx="255711" cy="400110"/>
          </a:xfrm>
          <a:prstGeom prst="rect">
            <a:avLst/>
          </a:prstGeom>
          <a:noFill/>
        </p:spPr>
        <p:txBody>
          <a:bodyPr wrap="square" rtlCol="0">
            <a:spAutoFit/>
          </a:bodyPr>
          <a:lstStyle/>
          <a:p>
            <a:r>
              <a:rPr lang="en-US" sz="2000" dirty="0"/>
              <a:t>4</a:t>
            </a:r>
          </a:p>
        </p:txBody>
      </p:sp>
      <p:sp>
        <p:nvSpPr>
          <p:cNvPr id="50" name="TextBox 49"/>
          <p:cNvSpPr txBox="1"/>
          <p:nvPr/>
        </p:nvSpPr>
        <p:spPr>
          <a:xfrm>
            <a:off x="10556293" y="2319784"/>
            <a:ext cx="255711" cy="400110"/>
          </a:xfrm>
          <a:prstGeom prst="rect">
            <a:avLst/>
          </a:prstGeom>
          <a:noFill/>
        </p:spPr>
        <p:txBody>
          <a:bodyPr wrap="square" rtlCol="0">
            <a:spAutoFit/>
          </a:bodyPr>
          <a:lstStyle/>
          <a:p>
            <a:r>
              <a:rPr lang="en-US" sz="2000" dirty="0"/>
              <a:t>3</a:t>
            </a:r>
          </a:p>
        </p:txBody>
      </p:sp>
      <p:sp>
        <p:nvSpPr>
          <p:cNvPr id="51" name="TextBox 50"/>
          <p:cNvSpPr txBox="1"/>
          <p:nvPr/>
        </p:nvSpPr>
        <p:spPr>
          <a:xfrm>
            <a:off x="9791571" y="3568101"/>
            <a:ext cx="255711" cy="400110"/>
          </a:xfrm>
          <a:prstGeom prst="rect">
            <a:avLst/>
          </a:prstGeom>
          <a:noFill/>
        </p:spPr>
        <p:txBody>
          <a:bodyPr wrap="square" rtlCol="0">
            <a:spAutoFit/>
          </a:bodyPr>
          <a:lstStyle/>
          <a:p>
            <a:r>
              <a:rPr lang="en-US" sz="2000" dirty="0"/>
              <a:t>6</a:t>
            </a:r>
          </a:p>
        </p:txBody>
      </p:sp>
      <p:sp>
        <p:nvSpPr>
          <p:cNvPr id="52" name="TextBox 51"/>
          <p:cNvSpPr txBox="1"/>
          <p:nvPr/>
        </p:nvSpPr>
        <p:spPr>
          <a:xfrm>
            <a:off x="7641176" y="3974304"/>
            <a:ext cx="255711" cy="400110"/>
          </a:xfrm>
          <a:prstGeom prst="rect">
            <a:avLst/>
          </a:prstGeom>
          <a:noFill/>
        </p:spPr>
        <p:txBody>
          <a:bodyPr wrap="square" rtlCol="0">
            <a:spAutoFit/>
          </a:bodyPr>
          <a:lstStyle/>
          <a:p>
            <a:r>
              <a:rPr lang="en-US" sz="2000" dirty="0"/>
              <a:t>2</a:t>
            </a:r>
          </a:p>
        </p:txBody>
      </p:sp>
      <p:sp>
        <p:nvSpPr>
          <p:cNvPr id="53" name="TextBox 52"/>
          <p:cNvSpPr txBox="1"/>
          <p:nvPr/>
        </p:nvSpPr>
        <p:spPr>
          <a:xfrm>
            <a:off x="6159903" y="3453137"/>
            <a:ext cx="255711" cy="400110"/>
          </a:xfrm>
          <a:prstGeom prst="rect">
            <a:avLst/>
          </a:prstGeom>
          <a:noFill/>
        </p:spPr>
        <p:txBody>
          <a:bodyPr wrap="square" rtlCol="0">
            <a:spAutoFit/>
          </a:bodyPr>
          <a:lstStyle/>
          <a:p>
            <a:r>
              <a:rPr lang="en-US" sz="2000" dirty="0"/>
              <a:t>2</a:t>
            </a:r>
          </a:p>
        </p:txBody>
      </p:sp>
      <p:sp>
        <p:nvSpPr>
          <p:cNvPr id="54" name="TextBox 53"/>
          <p:cNvSpPr txBox="1"/>
          <p:nvPr/>
        </p:nvSpPr>
        <p:spPr>
          <a:xfrm>
            <a:off x="8554794" y="3478537"/>
            <a:ext cx="255711" cy="400110"/>
          </a:xfrm>
          <a:prstGeom prst="rect">
            <a:avLst/>
          </a:prstGeom>
          <a:noFill/>
        </p:spPr>
        <p:txBody>
          <a:bodyPr wrap="square" rtlCol="0">
            <a:spAutoFit/>
          </a:bodyPr>
          <a:lstStyle/>
          <a:p>
            <a:r>
              <a:rPr lang="en-US" sz="2000" dirty="0" smtClean="0"/>
              <a:t>1</a:t>
            </a:r>
            <a:endParaRPr lang="en-US" sz="2000" dirty="0"/>
          </a:p>
        </p:txBody>
      </p:sp>
    </p:spTree>
    <p:extLst>
      <p:ext uri="{BB962C8B-B14F-4D97-AF65-F5344CB8AC3E}">
        <p14:creationId xmlns:p14="http://schemas.microsoft.com/office/powerpoint/2010/main" val="793887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47</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algorithms example</a:t>
            </a:r>
            <a:endParaRPr lang="en-US" sz="2000" b="1" dirty="0"/>
          </a:p>
        </p:txBody>
      </p:sp>
      <p:sp>
        <p:nvSpPr>
          <p:cNvPr id="5" name="Oval 4"/>
          <p:cNvSpPr/>
          <p:nvPr/>
        </p:nvSpPr>
        <p:spPr>
          <a:xfrm>
            <a:off x="5407820" y="2352699"/>
            <a:ext cx="1130969" cy="101065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p>
          <a:p>
            <a:pPr algn="ctr"/>
            <a:r>
              <a:rPr lang="en-US" dirty="0" smtClean="0">
                <a:solidFill>
                  <a:schemeClr val="bg1"/>
                </a:solidFill>
              </a:rPr>
              <a:t>h = 9</a:t>
            </a:r>
            <a:endParaRPr lang="en-US" dirty="0">
              <a:solidFill>
                <a:schemeClr val="bg1"/>
              </a:solidFill>
            </a:endParaRPr>
          </a:p>
        </p:txBody>
      </p:sp>
      <p:sp>
        <p:nvSpPr>
          <p:cNvPr id="6" name="Oval 5"/>
          <p:cNvSpPr/>
          <p:nvPr/>
        </p:nvSpPr>
        <p:spPr>
          <a:xfrm>
            <a:off x="7038455" y="1524274"/>
            <a:ext cx="964405" cy="856538"/>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p>
          <a:p>
            <a:pPr algn="ctr"/>
            <a:r>
              <a:rPr lang="en-US" dirty="0" smtClean="0"/>
              <a:t>h = ?</a:t>
            </a:r>
            <a:endParaRPr lang="en-US" dirty="0"/>
          </a:p>
        </p:txBody>
      </p:sp>
      <p:sp>
        <p:nvSpPr>
          <p:cNvPr id="7" name="Oval 6"/>
          <p:cNvSpPr/>
          <p:nvPr/>
        </p:nvSpPr>
        <p:spPr>
          <a:xfrm>
            <a:off x="8416757" y="808376"/>
            <a:ext cx="954506" cy="84361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smtClean="0">
              <a:solidFill>
                <a:schemeClr val="tx1"/>
              </a:solidFill>
            </a:endParaRPr>
          </a:p>
          <a:p>
            <a:pPr algn="ctr"/>
            <a:r>
              <a:rPr lang="en-US" dirty="0" smtClean="0">
                <a:solidFill>
                  <a:schemeClr val="bg1"/>
                </a:solidFill>
              </a:rPr>
              <a:t>h = 2</a:t>
            </a:r>
            <a:endParaRPr lang="en-US" dirty="0">
              <a:solidFill>
                <a:schemeClr val="bg1"/>
              </a:solidFill>
            </a:endParaRPr>
          </a:p>
        </p:txBody>
      </p:sp>
      <p:sp>
        <p:nvSpPr>
          <p:cNvPr id="8" name="Oval 7"/>
          <p:cNvSpPr/>
          <p:nvPr/>
        </p:nvSpPr>
        <p:spPr>
          <a:xfrm>
            <a:off x="9680326" y="1524274"/>
            <a:ext cx="950497" cy="836176"/>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smtClean="0">
              <a:solidFill>
                <a:schemeClr val="tx1"/>
              </a:solidFill>
            </a:endParaRPr>
          </a:p>
          <a:p>
            <a:pPr algn="ctr"/>
            <a:r>
              <a:rPr lang="en-US" dirty="0" smtClean="0"/>
              <a:t>h = ?</a:t>
            </a:r>
            <a:endParaRPr lang="en-US" dirty="0"/>
          </a:p>
        </p:txBody>
      </p:sp>
      <p:sp>
        <p:nvSpPr>
          <p:cNvPr id="9" name="Oval 8"/>
          <p:cNvSpPr/>
          <p:nvPr/>
        </p:nvSpPr>
        <p:spPr>
          <a:xfrm>
            <a:off x="8368886" y="2514564"/>
            <a:ext cx="1002378" cy="882680"/>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smtClean="0">
              <a:solidFill>
                <a:schemeClr val="tx1"/>
              </a:solidFill>
            </a:endParaRPr>
          </a:p>
          <a:p>
            <a:pPr algn="ctr"/>
            <a:r>
              <a:rPr lang="en-US" dirty="0" smtClean="0">
                <a:solidFill>
                  <a:schemeClr val="bg1"/>
                </a:solidFill>
              </a:rPr>
              <a:t>h = 5</a:t>
            </a:r>
            <a:endParaRPr lang="en-US" dirty="0">
              <a:solidFill>
                <a:schemeClr val="bg1"/>
              </a:solidFill>
            </a:endParaRPr>
          </a:p>
        </p:txBody>
      </p:sp>
      <p:sp>
        <p:nvSpPr>
          <p:cNvPr id="10" name="Oval 9"/>
          <p:cNvSpPr/>
          <p:nvPr/>
        </p:nvSpPr>
        <p:spPr>
          <a:xfrm>
            <a:off x="6441014" y="3943082"/>
            <a:ext cx="932067" cy="86974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smtClean="0">
              <a:solidFill>
                <a:schemeClr val="tx1"/>
              </a:solidFill>
            </a:endParaRPr>
          </a:p>
          <a:p>
            <a:pPr algn="ctr"/>
            <a:r>
              <a:rPr lang="en-US" dirty="0" smtClean="0">
                <a:solidFill>
                  <a:schemeClr val="bg1"/>
                </a:solidFill>
              </a:rPr>
              <a:t>h = 7</a:t>
            </a:r>
            <a:endParaRPr lang="en-US" dirty="0">
              <a:solidFill>
                <a:schemeClr val="bg1"/>
              </a:solidFill>
            </a:endParaRPr>
          </a:p>
        </p:txBody>
      </p:sp>
      <p:sp>
        <p:nvSpPr>
          <p:cNvPr id="11" name="Oval 10"/>
          <p:cNvSpPr/>
          <p:nvPr/>
        </p:nvSpPr>
        <p:spPr>
          <a:xfrm>
            <a:off x="8368886" y="3926065"/>
            <a:ext cx="990346" cy="886759"/>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smtClean="0">
              <a:solidFill>
                <a:schemeClr val="tx1"/>
              </a:solidFill>
            </a:endParaRPr>
          </a:p>
          <a:p>
            <a:pPr algn="ctr"/>
            <a:r>
              <a:rPr lang="en-US" dirty="0" smtClean="0"/>
              <a:t>h = ?</a:t>
            </a:r>
            <a:endParaRPr lang="en-US" dirty="0"/>
          </a:p>
        </p:txBody>
      </p:sp>
      <p:sp>
        <p:nvSpPr>
          <p:cNvPr id="12" name="Oval 11"/>
          <p:cNvSpPr/>
          <p:nvPr/>
        </p:nvSpPr>
        <p:spPr>
          <a:xfrm>
            <a:off x="10609680" y="2922230"/>
            <a:ext cx="1130969" cy="101065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Goal</a:t>
            </a:r>
          </a:p>
          <a:p>
            <a:pPr algn="ctr"/>
            <a:r>
              <a:rPr lang="en-US" dirty="0" smtClean="0">
                <a:solidFill>
                  <a:schemeClr val="bg1"/>
                </a:solidFill>
              </a:rPr>
              <a:t>h = 0</a:t>
            </a:r>
            <a:endParaRPr lang="en-US" dirty="0">
              <a:solidFill>
                <a:schemeClr val="bg1"/>
              </a:solidFill>
            </a:endParaRPr>
          </a:p>
        </p:txBody>
      </p:sp>
      <p:sp>
        <p:nvSpPr>
          <p:cNvPr id="23" name="Right Arrow 22"/>
          <p:cNvSpPr/>
          <p:nvPr/>
        </p:nvSpPr>
        <p:spPr>
          <a:xfrm rot="19663306">
            <a:off x="6469241" y="2328720"/>
            <a:ext cx="606651" cy="91011"/>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ight Arrow 28"/>
          <p:cNvSpPr/>
          <p:nvPr/>
        </p:nvSpPr>
        <p:spPr>
          <a:xfrm rot="3743625">
            <a:off x="6186897" y="3602852"/>
            <a:ext cx="614417" cy="104857"/>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ight Arrow 29"/>
          <p:cNvSpPr/>
          <p:nvPr/>
        </p:nvSpPr>
        <p:spPr>
          <a:xfrm rot="19559936">
            <a:off x="7944032" y="1535293"/>
            <a:ext cx="523620" cy="83746"/>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ight Arrow 30"/>
          <p:cNvSpPr/>
          <p:nvPr/>
        </p:nvSpPr>
        <p:spPr>
          <a:xfrm rot="2249705">
            <a:off x="7899209" y="2381465"/>
            <a:ext cx="621200" cy="90668"/>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ight Arrow 31"/>
          <p:cNvSpPr/>
          <p:nvPr/>
        </p:nvSpPr>
        <p:spPr>
          <a:xfrm rot="19412412">
            <a:off x="9253086" y="2437511"/>
            <a:ext cx="621200" cy="90668"/>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p:cNvSpPr/>
          <p:nvPr/>
        </p:nvSpPr>
        <p:spPr>
          <a:xfrm rot="1966805">
            <a:off x="9338231" y="1528647"/>
            <a:ext cx="404865" cy="79599"/>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p:cNvSpPr/>
          <p:nvPr/>
        </p:nvSpPr>
        <p:spPr>
          <a:xfrm>
            <a:off x="7435450" y="4298790"/>
            <a:ext cx="867362" cy="124498"/>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ight Arrow 34"/>
          <p:cNvSpPr/>
          <p:nvPr/>
        </p:nvSpPr>
        <p:spPr>
          <a:xfrm rot="20051297">
            <a:off x="9338167" y="3908220"/>
            <a:ext cx="1305562" cy="95401"/>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ight Arrow 35"/>
          <p:cNvSpPr/>
          <p:nvPr/>
        </p:nvSpPr>
        <p:spPr>
          <a:xfrm rot="16200000">
            <a:off x="8651206" y="3620520"/>
            <a:ext cx="411033" cy="90744"/>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ight Arrow 36"/>
          <p:cNvSpPr/>
          <p:nvPr/>
        </p:nvSpPr>
        <p:spPr>
          <a:xfrm rot="3353596">
            <a:off x="10250104" y="2627513"/>
            <a:ext cx="714966" cy="96435"/>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p:cNvSpPr txBox="1"/>
          <p:nvPr/>
        </p:nvSpPr>
        <p:spPr>
          <a:xfrm>
            <a:off x="455617" y="776660"/>
            <a:ext cx="5555221" cy="3693319"/>
          </a:xfrm>
          <a:prstGeom prst="rect">
            <a:avLst/>
          </a:prstGeom>
          <a:noFill/>
        </p:spPr>
        <p:txBody>
          <a:bodyPr wrap="square" rtlCol="0">
            <a:spAutoFit/>
          </a:bodyPr>
          <a:lstStyle/>
          <a:p>
            <a:r>
              <a:rPr lang="en-US" dirty="0"/>
              <a:t>Consider the state space graph shown </a:t>
            </a:r>
            <a:r>
              <a:rPr lang="en-US" dirty="0" smtClean="0"/>
              <a:t>at right, </a:t>
            </a:r>
            <a:r>
              <a:rPr lang="en-US" dirty="0"/>
              <a:t>in which some of the states are missing a heuristic value.</a:t>
            </a:r>
          </a:p>
          <a:p>
            <a:endParaRPr lang="en-US" dirty="0" smtClean="0"/>
          </a:p>
          <a:p>
            <a:r>
              <a:rPr lang="en-US" dirty="0" smtClean="0"/>
              <a:t>Determine </a:t>
            </a:r>
            <a:r>
              <a:rPr lang="en-US" dirty="0"/>
              <a:t>the possible range for each missing heuristic value so that the heuristic is </a:t>
            </a:r>
            <a:r>
              <a:rPr lang="en-US" b="1" dirty="0"/>
              <a:t>admissible</a:t>
            </a:r>
            <a:r>
              <a:rPr lang="en-US" dirty="0"/>
              <a:t>.</a:t>
            </a:r>
          </a:p>
          <a:p>
            <a:endParaRPr lang="en-US" dirty="0" smtClean="0"/>
          </a:p>
          <a:p>
            <a:r>
              <a:rPr lang="en-US" dirty="0" smtClean="0"/>
              <a:t>Additionally</a:t>
            </a:r>
            <a:r>
              <a:rPr lang="en-US" dirty="0"/>
              <a:t>, for what range of each </a:t>
            </a:r>
            <a:r>
              <a:rPr lang="en-US" dirty="0" smtClean="0"/>
              <a:t>heuristic</a:t>
            </a:r>
          </a:p>
          <a:p>
            <a:r>
              <a:rPr lang="en-US" dirty="0" smtClean="0"/>
              <a:t>value is </a:t>
            </a:r>
            <a:r>
              <a:rPr lang="en-US" dirty="0"/>
              <a:t>the heuristic </a:t>
            </a:r>
            <a:r>
              <a:rPr lang="en-US" b="1" dirty="0"/>
              <a:t>consistent</a:t>
            </a:r>
            <a:r>
              <a:rPr lang="en-US" dirty="0"/>
              <a:t>? </a:t>
            </a:r>
            <a:endParaRPr lang="en-US" dirty="0" smtClean="0"/>
          </a:p>
          <a:p>
            <a:endParaRPr lang="en-US" dirty="0"/>
          </a:p>
          <a:p>
            <a:r>
              <a:rPr lang="en-US" dirty="0"/>
              <a:t>(Berkeley CS </a:t>
            </a:r>
            <a:r>
              <a:rPr lang="en-US" dirty="0" smtClean="0"/>
              <a:t>188, Spring </a:t>
            </a:r>
            <a:r>
              <a:rPr lang="en-US" dirty="0"/>
              <a:t>2015</a:t>
            </a:r>
            <a:r>
              <a:rPr lang="en-US" dirty="0" smtClean="0"/>
              <a:t>)</a:t>
            </a:r>
          </a:p>
          <a:p>
            <a:endParaRPr lang="en-US" dirty="0"/>
          </a:p>
          <a:p>
            <a:endParaRPr lang="en-US" dirty="0"/>
          </a:p>
          <a:p>
            <a:endParaRPr lang="en-US" dirty="0"/>
          </a:p>
        </p:txBody>
      </p:sp>
      <p:sp>
        <p:nvSpPr>
          <p:cNvPr id="41" name="TextBox 40"/>
          <p:cNvSpPr txBox="1"/>
          <p:nvPr/>
        </p:nvSpPr>
        <p:spPr>
          <a:xfrm>
            <a:off x="445431" y="4726218"/>
            <a:ext cx="2921000" cy="1477328"/>
          </a:xfrm>
          <a:prstGeom prst="rect">
            <a:avLst/>
          </a:prstGeom>
          <a:noFill/>
        </p:spPr>
        <p:txBody>
          <a:bodyPr wrap="square" rtlCol="0">
            <a:spAutoFit/>
          </a:bodyPr>
          <a:lstStyle/>
          <a:p>
            <a:r>
              <a:rPr lang="en-US" dirty="0" smtClean="0">
                <a:solidFill>
                  <a:srgbClr val="0070C0"/>
                </a:solidFill>
              </a:rPr>
              <a:t>Admissibility:</a:t>
            </a:r>
          </a:p>
          <a:p>
            <a:r>
              <a:rPr lang="en-US" dirty="0" smtClean="0">
                <a:solidFill>
                  <a:srgbClr val="0070C0"/>
                </a:solidFill>
              </a:rPr>
              <a:t>h(A) ≤ 8</a:t>
            </a:r>
          </a:p>
          <a:p>
            <a:r>
              <a:rPr lang="en-US" dirty="0" smtClean="0">
                <a:solidFill>
                  <a:srgbClr val="0070C0"/>
                </a:solidFill>
              </a:rPr>
              <a:t>h(C) </a:t>
            </a:r>
            <a:r>
              <a:rPr lang="en-US" dirty="0">
                <a:solidFill>
                  <a:srgbClr val="0070C0"/>
                </a:solidFill>
              </a:rPr>
              <a:t>≤ 3</a:t>
            </a:r>
            <a:endParaRPr lang="en-US" dirty="0" smtClean="0">
              <a:solidFill>
                <a:srgbClr val="0070C0"/>
              </a:solidFill>
            </a:endParaRPr>
          </a:p>
          <a:p>
            <a:r>
              <a:rPr lang="en-US" dirty="0" smtClean="0">
                <a:solidFill>
                  <a:srgbClr val="0070C0"/>
                </a:solidFill>
              </a:rPr>
              <a:t>h(F) </a:t>
            </a:r>
            <a:r>
              <a:rPr lang="en-US" dirty="0">
                <a:solidFill>
                  <a:srgbClr val="0070C0"/>
                </a:solidFill>
              </a:rPr>
              <a:t>≤ </a:t>
            </a:r>
            <a:r>
              <a:rPr lang="en-US" dirty="0" smtClean="0">
                <a:solidFill>
                  <a:srgbClr val="0070C0"/>
                </a:solidFill>
              </a:rPr>
              <a:t>6</a:t>
            </a:r>
            <a:endParaRPr lang="en-US" dirty="0">
              <a:solidFill>
                <a:srgbClr val="0070C0"/>
              </a:solidFill>
            </a:endParaRPr>
          </a:p>
          <a:p>
            <a:endParaRPr lang="en-US" dirty="0">
              <a:solidFill>
                <a:srgbClr val="0070C0"/>
              </a:solidFill>
            </a:endParaRPr>
          </a:p>
        </p:txBody>
      </p:sp>
      <p:sp>
        <p:nvSpPr>
          <p:cNvPr id="42" name="TextBox 41"/>
          <p:cNvSpPr txBox="1"/>
          <p:nvPr/>
        </p:nvSpPr>
        <p:spPr>
          <a:xfrm>
            <a:off x="2486820" y="4732408"/>
            <a:ext cx="2921000" cy="1477328"/>
          </a:xfrm>
          <a:prstGeom prst="rect">
            <a:avLst/>
          </a:prstGeom>
          <a:noFill/>
        </p:spPr>
        <p:txBody>
          <a:bodyPr wrap="square" rtlCol="0">
            <a:spAutoFit/>
          </a:bodyPr>
          <a:lstStyle/>
          <a:p>
            <a:r>
              <a:rPr lang="en-US" dirty="0" smtClean="0">
                <a:solidFill>
                  <a:srgbClr val="0070C0"/>
                </a:solidFill>
              </a:rPr>
              <a:t>Consistency:</a:t>
            </a:r>
          </a:p>
          <a:p>
            <a:r>
              <a:rPr lang="en-US" dirty="0" smtClean="0">
                <a:solidFill>
                  <a:srgbClr val="0070C0"/>
                </a:solidFill>
              </a:rPr>
              <a:t>6 </a:t>
            </a:r>
            <a:r>
              <a:rPr lang="en-US" dirty="0">
                <a:solidFill>
                  <a:srgbClr val="0070C0"/>
                </a:solidFill>
              </a:rPr>
              <a:t>≤ </a:t>
            </a:r>
            <a:r>
              <a:rPr lang="en-US" dirty="0" smtClean="0">
                <a:solidFill>
                  <a:srgbClr val="0070C0"/>
                </a:solidFill>
              </a:rPr>
              <a:t>h(A) ≤ 6</a:t>
            </a:r>
          </a:p>
          <a:p>
            <a:r>
              <a:rPr lang="en-US" dirty="0" smtClean="0">
                <a:solidFill>
                  <a:srgbClr val="0070C0"/>
                </a:solidFill>
              </a:rPr>
              <a:t>1 </a:t>
            </a:r>
            <a:r>
              <a:rPr lang="en-US" dirty="0">
                <a:solidFill>
                  <a:srgbClr val="0070C0"/>
                </a:solidFill>
              </a:rPr>
              <a:t>≤ </a:t>
            </a:r>
            <a:r>
              <a:rPr lang="en-US" dirty="0" smtClean="0">
                <a:solidFill>
                  <a:srgbClr val="0070C0"/>
                </a:solidFill>
              </a:rPr>
              <a:t>h(C) </a:t>
            </a:r>
            <a:r>
              <a:rPr lang="en-US" dirty="0">
                <a:solidFill>
                  <a:srgbClr val="0070C0"/>
                </a:solidFill>
              </a:rPr>
              <a:t>≤ 3</a:t>
            </a:r>
            <a:endParaRPr lang="en-US" dirty="0" smtClean="0">
              <a:solidFill>
                <a:srgbClr val="0070C0"/>
              </a:solidFill>
            </a:endParaRPr>
          </a:p>
          <a:p>
            <a:r>
              <a:rPr lang="en-US" dirty="0" smtClean="0">
                <a:solidFill>
                  <a:srgbClr val="0070C0"/>
                </a:solidFill>
              </a:rPr>
              <a:t>5 </a:t>
            </a:r>
            <a:r>
              <a:rPr lang="en-US" dirty="0">
                <a:solidFill>
                  <a:srgbClr val="0070C0"/>
                </a:solidFill>
              </a:rPr>
              <a:t>≤ </a:t>
            </a:r>
            <a:r>
              <a:rPr lang="en-US" dirty="0" smtClean="0">
                <a:solidFill>
                  <a:srgbClr val="0070C0"/>
                </a:solidFill>
              </a:rPr>
              <a:t>h(F) </a:t>
            </a:r>
            <a:r>
              <a:rPr lang="en-US" dirty="0">
                <a:solidFill>
                  <a:srgbClr val="0070C0"/>
                </a:solidFill>
              </a:rPr>
              <a:t>≤ </a:t>
            </a:r>
            <a:r>
              <a:rPr lang="en-US" dirty="0" smtClean="0">
                <a:solidFill>
                  <a:srgbClr val="0070C0"/>
                </a:solidFill>
              </a:rPr>
              <a:t>6</a:t>
            </a:r>
            <a:endParaRPr lang="en-US" dirty="0">
              <a:solidFill>
                <a:srgbClr val="0070C0"/>
              </a:solidFill>
            </a:endParaRPr>
          </a:p>
          <a:p>
            <a:endParaRPr lang="en-US" dirty="0">
              <a:solidFill>
                <a:srgbClr val="0070C0"/>
              </a:solidFill>
            </a:endParaRPr>
          </a:p>
        </p:txBody>
      </p:sp>
      <p:sp>
        <p:nvSpPr>
          <p:cNvPr id="44" name="TextBox 43"/>
          <p:cNvSpPr txBox="1"/>
          <p:nvPr/>
        </p:nvSpPr>
        <p:spPr>
          <a:xfrm>
            <a:off x="455617" y="4194894"/>
            <a:ext cx="2262183" cy="400110"/>
          </a:xfrm>
          <a:prstGeom prst="rect">
            <a:avLst/>
          </a:prstGeom>
          <a:noFill/>
        </p:spPr>
        <p:txBody>
          <a:bodyPr wrap="square" rtlCol="0">
            <a:spAutoFit/>
          </a:bodyPr>
          <a:lstStyle/>
          <a:p>
            <a:r>
              <a:rPr lang="en-US" sz="2000" smtClean="0">
                <a:solidFill>
                  <a:srgbClr val="0070C0"/>
                </a:solidFill>
              </a:rPr>
              <a:t>Solutions</a:t>
            </a:r>
            <a:endParaRPr lang="en-US" sz="2000">
              <a:solidFill>
                <a:srgbClr val="0070C0"/>
              </a:solidFill>
            </a:endParaRPr>
          </a:p>
        </p:txBody>
      </p:sp>
      <p:sp>
        <p:nvSpPr>
          <p:cNvPr id="45" name="TextBox 44"/>
          <p:cNvSpPr txBox="1"/>
          <p:nvPr/>
        </p:nvSpPr>
        <p:spPr>
          <a:xfrm>
            <a:off x="6500689" y="2019300"/>
            <a:ext cx="255711" cy="400110"/>
          </a:xfrm>
          <a:prstGeom prst="rect">
            <a:avLst/>
          </a:prstGeom>
          <a:noFill/>
        </p:spPr>
        <p:txBody>
          <a:bodyPr wrap="square" rtlCol="0">
            <a:spAutoFit/>
          </a:bodyPr>
          <a:lstStyle/>
          <a:p>
            <a:r>
              <a:rPr lang="en-US" sz="2000" dirty="0" smtClean="0"/>
              <a:t>3</a:t>
            </a:r>
            <a:endParaRPr lang="en-US" sz="2000" dirty="0"/>
          </a:p>
        </p:txBody>
      </p:sp>
      <p:sp>
        <p:nvSpPr>
          <p:cNvPr id="46" name="TextBox 45"/>
          <p:cNvSpPr txBox="1"/>
          <p:nvPr/>
        </p:nvSpPr>
        <p:spPr>
          <a:xfrm>
            <a:off x="7924136" y="1230182"/>
            <a:ext cx="255711" cy="400110"/>
          </a:xfrm>
          <a:prstGeom prst="rect">
            <a:avLst/>
          </a:prstGeom>
          <a:noFill/>
        </p:spPr>
        <p:txBody>
          <a:bodyPr wrap="square" rtlCol="0">
            <a:spAutoFit/>
          </a:bodyPr>
          <a:lstStyle/>
          <a:p>
            <a:r>
              <a:rPr lang="en-US" sz="2000" dirty="0"/>
              <a:t>5</a:t>
            </a:r>
          </a:p>
        </p:txBody>
      </p:sp>
      <p:sp>
        <p:nvSpPr>
          <p:cNvPr id="47" name="TextBox 46"/>
          <p:cNvSpPr txBox="1"/>
          <p:nvPr/>
        </p:nvSpPr>
        <p:spPr>
          <a:xfrm>
            <a:off x="7897186" y="2309819"/>
            <a:ext cx="255711" cy="400110"/>
          </a:xfrm>
          <a:prstGeom prst="rect">
            <a:avLst/>
          </a:prstGeom>
          <a:noFill/>
        </p:spPr>
        <p:txBody>
          <a:bodyPr wrap="square" rtlCol="0">
            <a:spAutoFit/>
          </a:bodyPr>
          <a:lstStyle/>
          <a:p>
            <a:r>
              <a:rPr lang="en-US" sz="2000" dirty="0" smtClean="0"/>
              <a:t>1</a:t>
            </a:r>
            <a:endParaRPr lang="en-US" sz="2000" dirty="0"/>
          </a:p>
        </p:txBody>
      </p:sp>
      <p:sp>
        <p:nvSpPr>
          <p:cNvPr id="48" name="TextBox 47"/>
          <p:cNvSpPr txBox="1"/>
          <p:nvPr/>
        </p:nvSpPr>
        <p:spPr>
          <a:xfrm>
            <a:off x="9459156" y="1168336"/>
            <a:ext cx="255711" cy="400110"/>
          </a:xfrm>
          <a:prstGeom prst="rect">
            <a:avLst/>
          </a:prstGeom>
          <a:noFill/>
        </p:spPr>
        <p:txBody>
          <a:bodyPr wrap="square" rtlCol="0">
            <a:spAutoFit/>
          </a:bodyPr>
          <a:lstStyle/>
          <a:p>
            <a:r>
              <a:rPr lang="en-US" sz="2000" dirty="0"/>
              <a:t>2</a:t>
            </a:r>
          </a:p>
        </p:txBody>
      </p:sp>
      <p:sp>
        <p:nvSpPr>
          <p:cNvPr id="49" name="TextBox 48"/>
          <p:cNvSpPr txBox="1"/>
          <p:nvPr/>
        </p:nvSpPr>
        <p:spPr>
          <a:xfrm>
            <a:off x="9514566" y="2405917"/>
            <a:ext cx="255711" cy="400110"/>
          </a:xfrm>
          <a:prstGeom prst="rect">
            <a:avLst/>
          </a:prstGeom>
          <a:noFill/>
        </p:spPr>
        <p:txBody>
          <a:bodyPr wrap="square" rtlCol="0">
            <a:spAutoFit/>
          </a:bodyPr>
          <a:lstStyle/>
          <a:p>
            <a:r>
              <a:rPr lang="en-US" sz="2000" dirty="0"/>
              <a:t>4</a:t>
            </a:r>
          </a:p>
        </p:txBody>
      </p:sp>
      <p:sp>
        <p:nvSpPr>
          <p:cNvPr id="50" name="TextBox 49"/>
          <p:cNvSpPr txBox="1"/>
          <p:nvPr/>
        </p:nvSpPr>
        <p:spPr>
          <a:xfrm>
            <a:off x="10556293" y="2319784"/>
            <a:ext cx="255711" cy="400110"/>
          </a:xfrm>
          <a:prstGeom prst="rect">
            <a:avLst/>
          </a:prstGeom>
          <a:noFill/>
        </p:spPr>
        <p:txBody>
          <a:bodyPr wrap="square" rtlCol="0">
            <a:spAutoFit/>
          </a:bodyPr>
          <a:lstStyle/>
          <a:p>
            <a:r>
              <a:rPr lang="en-US" sz="2000" dirty="0"/>
              <a:t>3</a:t>
            </a:r>
          </a:p>
        </p:txBody>
      </p:sp>
      <p:sp>
        <p:nvSpPr>
          <p:cNvPr id="51" name="TextBox 50"/>
          <p:cNvSpPr txBox="1"/>
          <p:nvPr/>
        </p:nvSpPr>
        <p:spPr>
          <a:xfrm>
            <a:off x="9791571" y="3568101"/>
            <a:ext cx="255711" cy="400110"/>
          </a:xfrm>
          <a:prstGeom prst="rect">
            <a:avLst/>
          </a:prstGeom>
          <a:noFill/>
        </p:spPr>
        <p:txBody>
          <a:bodyPr wrap="square" rtlCol="0">
            <a:spAutoFit/>
          </a:bodyPr>
          <a:lstStyle/>
          <a:p>
            <a:r>
              <a:rPr lang="en-US" sz="2000" dirty="0"/>
              <a:t>6</a:t>
            </a:r>
          </a:p>
        </p:txBody>
      </p:sp>
      <p:sp>
        <p:nvSpPr>
          <p:cNvPr id="52" name="TextBox 51"/>
          <p:cNvSpPr txBox="1"/>
          <p:nvPr/>
        </p:nvSpPr>
        <p:spPr>
          <a:xfrm>
            <a:off x="7641176" y="3974304"/>
            <a:ext cx="255711" cy="400110"/>
          </a:xfrm>
          <a:prstGeom prst="rect">
            <a:avLst/>
          </a:prstGeom>
          <a:noFill/>
        </p:spPr>
        <p:txBody>
          <a:bodyPr wrap="square" rtlCol="0">
            <a:spAutoFit/>
          </a:bodyPr>
          <a:lstStyle/>
          <a:p>
            <a:r>
              <a:rPr lang="en-US" sz="2000" dirty="0"/>
              <a:t>2</a:t>
            </a:r>
          </a:p>
        </p:txBody>
      </p:sp>
      <p:sp>
        <p:nvSpPr>
          <p:cNvPr id="53" name="TextBox 52"/>
          <p:cNvSpPr txBox="1"/>
          <p:nvPr/>
        </p:nvSpPr>
        <p:spPr>
          <a:xfrm>
            <a:off x="6159903" y="3453137"/>
            <a:ext cx="255711" cy="400110"/>
          </a:xfrm>
          <a:prstGeom prst="rect">
            <a:avLst/>
          </a:prstGeom>
          <a:noFill/>
        </p:spPr>
        <p:txBody>
          <a:bodyPr wrap="square" rtlCol="0">
            <a:spAutoFit/>
          </a:bodyPr>
          <a:lstStyle/>
          <a:p>
            <a:r>
              <a:rPr lang="en-US" sz="2000" dirty="0"/>
              <a:t>2</a:t>
            </a:r>
          </a:p>
        </p:txBody>
      </p:sp>
      <p:sp>
        <p:nvSpPr>
          <p:cNvPr id="54" name="TextBox 53"/>
          <p:cNvSpPr txBox="1"/>
          <p:nvPr/>
        </p:nvSpPr>
        <p:spPr>
          <a:xfrm>
            <a:off x="8554794" y="3478537"/>
            <a:ext cx="255711" cy="400110"/>
          </a:xfrm>
          <a:prstGeom prst="rect">
            <a:avLst/>
          </a:prstGeom>
          <a:noFill/>
        </p:spPr>
        <p:txBody>
          <a:bodyPr wrap="square" rtlCol="0">
            <a:spAutoFit/>
          </a:bodyPr>
          <a:lstStyle/>
          <a:p>
            <a:r>
              <a:rPr lang="en-US" sz="2000" dirty="0" smtClean="0"/>
              <a:t>1</a:t>
            </a:r>
            <a:endParaRPr lang="en-US" sz="2000" dirty="0"/>
          </a:p>
        </p:txBody>
      </p:sp>
    </p:spTree>
    <p:extLst>
      <p:ext uri="{BB962C8B-B14F-4D97-AF65-F5344CB8AC3E}">
        <p14:creationId xmlns:p14="http://schemas.microsoft.com/office/powerpoint/2010/main" val="17474856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3" name="Slide Number Placeholder 2"/>
          <p:cNvSpPr>
            <a:spLocks noGrp="1"/>
          </p:cNvSpPr>
          <p:nvPr>
            <p:ph type="sldNum" sz="quarter" idx="12"/>
          </p:nvPr>
        </p:nvSpPr>
        <p:spPr/>
        <p:txBody>
          <a:bodyPr/>
          <a:lstStyle/>
          <a:p>
            <a:fld id="{84CD050F-DFDA-A345-8418-565A81924430}" type="slidenum">
              <a:rPr lang="en-US" sz="1600" smtClean="0"/>
              <a:t>48</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Search algorithms example</a:t>
            </a:r>
            <a:endParaRPr lang="en-US" sz="2000" b="1" dirty="0"/>
          </a:p>
        </p:txBody>
      </p:sp>
      <p:sp>
        <p:nvSpPr>
          <p:cNvPr id="5" name="Oval 4"/>
          <p:cNvSpPr/>
          <p:nvPr/>
        </p:nvSpPr>
        <p:spPr>
          <a:xfrm>
            <a:off x="5407820" y="2352699"/>
            <a:ext cx="1130969" cy="101065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p>
          <a:p>
            <a:pPr algn="ctr"/>
            <a:r>
              <a:rPr lang="en-US" dirty="0" smtClean="0">
                <a:solidFill>
                  <a:schemeClr val="bg1"/>
                </a:solidFill>
              </a:rPr>
              <a:t>h = 9</a:t>
            </a:r>
            <a:endParaRPr lang="en-US" dirty="0">
              <a:solidFill>
                <a:schemeClr val="bg1"/>
              </a:solidFill>
            </a:endParaRPr>
          </a:p>
        </p:txBody>
      </p:sp>
      <p:sp>
        <p:nvSpPr>
          <p:cNvPr id="6" name="Oval 5"/>
          <p:cNvSpPr/>
          <p:nvPr/>
        </p:nvSpPr>
        <p:spPr>
          <a:xfrm>
            <a:off x="7038455" y="1524274"/>
            <a:ext cx="964405" cy="856538"/>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p>
          <a:p>
            <a:pPr algn="ctr"/>
            <a:r>
              <a:rPr lang="en-US" dirty="0" smtClean="0"/>
              <a:t>h = 6</a:t>
            </a:r>
            <a:endParaRPr lang="en-US" dirty="0"/>
          </a:p>
        </p:txBody>
      </p:sp>
      <p:sp>
        <p:nvSpPr>
          <p:cNvPr id="7" name="Oval 6"/>
          <p:cNvSpPr/>
          <p:nvPr/>
        </p:nvSpPr>
        <p:spPr>
          <a:xfrm>
            <a:off x="8416757" y="808376"/>
            <a:ext cx="954506" cy="84361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smtClean="0">
              <a:solidFill>
                <a:schemeClr val="tx1"/>
              </a:solidFill>
            </a:endParaRPr>
          </a:p>
          <a:p>
            <a:pPr algn="ctr"/>
            <a:r>
              <a:rPr lang="en-US" dirty="0" smtClean="0">
                <a:solidFill>
                  <a:schemeClr val="bg1"/>
                </a:solidFill>
              </a:rPr>
              <a:t>h = 2</a:t>
            </a:r>
            <a:endParaRPr lang="en-US" dirty="0">
              <a:solidFill>
                <a:schemeClr val="bg1"/>
              </a:solidFill>
            </a:endParaRPr>
          </a:p>
        </p:txBody>
      </p:sp>
      <p:sp>
        <p:nvSpPr>
          <p:cNvPr id="8" name="Oval 7"/>
          <p:cNvSpPr/>
          <p:nvPr/>
        </p:nvSpPr>
        <p:spPr>
          <a:xfrm>
            <a:off x="9680326" y="1524274"/>
            <a:ext cx="950497" cy="836176"/>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smtClean="0">
              <a:solidFill>
                <a:schemeClr val="tx1"/>
              </a:solidFill>
            </a:endParaRPr>
          </a:p>
          <a:p>
            <a:pPr algn="ctr"/>
            <a:r>
              <a:rPr lang="en-US" dirty="0" smtClean="0"/>
              <a:t>h = 2</a:t>
            </a:r>
            <a:endParaRPr lang="en-US" dirty="0"/>
          </a:p>
        </p:txBody>
      </p:sp>
      <p:sp>
        <p:nvSpPr>
          <p:cNvPr id="9" name="Oval 8"/>
          <p:cNvSpPr/>
          <p:nvPr/>
        </p:nvSpPr>
        <p:spPr>
          <a:xfrm>
            <a:off x="8368886" y="2514564"/>
            <a:ext cx="1002378" cy="882680"/>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smtClean="0">
              <a:solidFill>
                <a:schemeClr val="tx1"/>
              </a:solidFill>
            </a:endParaRPr>
          </a:p>
          <a:p>
            <a:pPr algn="ctr"/>
            <a:r>
              <a:rPr lang="en-US" dirty="0" smtClean="0">
                <a:solidFill>
                  <a:schemeClr val="bg1"/>
                </a:solidFill>
              </a:rPr>
              <a:t>h = 5</a:t>
            </a:r>
            <a:endParaRPr lang="en-US" dirty="0">
              <a:solidFill>
                <a:schemeClr val="bg1"/>
              </a:solidFill>
            </a:endParaRPr>
          </a:p>
        </p:txBody>
      </p:sp>
      <p:sp>
        <p:nvSpPr>
          <p:cNvPr id="10" name="Oval 9"/>
          <p:cNvSpPr/>
          <p:nvPr/>
        </p:nvSpPr>
        <p:spPr>
          <a:xfrm>
            <a:off x="6441014" y="3943082"/>
            <a:ext cx="932067" cy="86974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smtClean="0">
              <a:solidFill>
                <a:schemeClr val="tx1"/>
              </a:solidFill>
            </a:endParaRPr>
          </a:p>
          <a:p>
            <a:pPr algn="ctr"/>
            <a:r>
              <a:rPr lang="en-US" dirty="0" smtClean="0">
                <a:solidFill>
                  <a:schemeClr val="bg1"/>
                </a:solidFill>
              </a:rPr>
              <a:t>h = 7</a:t>
            </a:r>
            <a:endParaRPr lang="en-US" dirty="0">
              <a:solidFill>
                <a:schemeClr val="bg1"/>
              </a:solidFill>
            </a:endParaRPr>
          </a:p>
        </p:txBody>
      </p:sp>
      <p:sp>
        <p:nvSpPr>
          <p:cNvPr id="11" name="Oval 10"/>
          <p:cNvSpPr/>
          <p:nvPr/>
        </p:nvSpPr>
        <p:spPr>
          <a:xfrm>
            <a:off x="8368886" y="3926065"/>
            <a:ext cx="990346" cy="886759"/>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endParaRPr lang="en-US" dirty="0" smtClean="0">
              <a:solidFill>
                <a:schemeClr val="tx1"/>
              </a:solidFill>
            </a:endParaRPr>
          </a:p>
          <a:p>
            <a:pPr algn="ctr"/>
            <a:r>
              <a:rPr lang="en-US" dirty="0" smtClean="0"/>
              <a:t>h = 5</a:t>
            </a:r>
            <a:endParaRPr lang="en-US" dirty="0"/>
          </a:p>
        </p:txBody>
      </p:sp>
      <p:sp>
        <p:nvSpPr>
          <p:cNvPr id="12" name="Oval 11"/>
          <p:cNvSpPr/>
          <p:nvPr/>
        </p:nvSpPr>
        <p:spPr>
          <a:xfrm>
            <a:off x="10609680" y="2922230"/>
            <a:ext cx="1130969" cy="101065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Goal</a:t>
            </a:r>
          </a:p>
          <a:p>
            <a:pPr algn="ctr"/>
            <a:r>
              <a:rPr lang="en-US" dirty="0" smtClean="0">
                <a:solidFill>
                  <a:schemeClr val="bg1"/>
                </a:solidFill>
              </a:rPr>
              <a:t>h = 0</a:t>
            </a:r>
            <a:endParaRPr lang="en-US" dirty="0">
              <a:solidFill>
                <a:schemeClr val="bg1"/>
              </a:solidFill>
            </a:endParaRPr>
          </a:p>
        </p:txBody>
      </p:sp>
      <p:sp>
        <p:nvSpPr>
          <p:cNvPr id="23" name="Right Arrow 22"/>
          <p:cNvSpPr/>
          <p:nvPr/>
        </p:nvSpPr>
        <p:spPr>
          <a:xfrm rot="19663306">
            <a:off x="6469241" y="2328720"/>
            <a:ext cx="606651" cy="91011"/>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ight Arrow 28"/>
          <p:cNvSpPr/>
          <p:nvPr/>
        </p:nvSpPr>
        <p:spPr>
          <a:xfrm rot="3743625">
            <a:off x="6186897" y="3602852"/>
            <a:ext cx="614417" cy="104857"/>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ight Arrow 29"/>
          <p:cNvSpPr/>
          <p:nvPr/>
        </p:nvSpPr>
        <p:spPr>
          <a:xfrm rot="19559936">
            <a:off x="7944032" y="1535293"/>
            <a:ext cx="523620" cy="83746"/>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ight Arrow 30"/>
          <p:cNvSpPr/>
          <p:nvPr/>
        </p:nvSpPr>
        <p:spPr>
          <a:xfrm rot="2249705">
            <a:off x="7899209" y="2381465"/>
            <a:ext cx="621200" cy="90668"/>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ight Arrow 31"/>
          <p:cNvSpPr/>
          <p:nvPr/>
        </p:nvSpPr>
        <p:spPr>
          <a:xfrm rot="19412412">
            <a:off x="9253086" y="2437511"/>
            <a:ext cx="621200" cy="90668"/>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p:cNvSpPr/>
          <p:nvPr/>
        </p:nvSpPr>
        <p:spPr>
          <a:xfrm rot="1966805">
            <a:off x="9338231" y="1528647"/>
            <a:ext cx="404865" cy="79599"/>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ight Arrow 33"/>
          <p:cNvSpPr/>
          <p:nvPr/>
        </p:nvSpPr>
        <p:spPr>
          <a:xfrm>
            <a:off x="7435450" y="4298790"/>
            <a:ext cx="867362" cy="124498"/>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ight Arrow 34"/>
          <p:cNvSpPr/>
          <p:nvPr/>
        </p:nvSpPr>
        <p:spPr>
          <a:xfrm rot="20051297">
            <a:off x="9338167" y="3908220"/>
            <a:ext cx="1305562" cy="95401"/>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ight Arrow 35"/>
          <p:cNvSpPr/>
          <p:nvPr/>
        </p:nvSpPr>
        <p:spPr>
          <a:xfrm rot="16200000">
            <a:off x="8651206" y="3620520"/>
            <a:ext cx="411033" cy="90744"/>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ight Arrow 36"/>
          <p:cNvSpPr/>
          <p:nvPr/>
        </p:nvSpPr>
        <p:spPr>
          <a:xfrm rot="3353596">
            <a:off x="10250104" y="2627513"/>
            <a:ext cx="714966" cy="96435"/>
          </a:xfrm>
          <a:prstGeom prst="rightArrow">
            <a:avLst>
              <a:gd name="adj1" fmla="val 22245"/>
              <a:gd name="adj2" fmla="val 63878"/>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p:cNvSpPr txBox="1"/>
          <p:nvPr/>
        </p:nvSpPr>
        <p:spPr>
          <a:xfrm>
            <a:off x="455617" y="776660"/>
            <a:ext cx="5555221" cy="5232202"/>
          </a:xfrm>
          <a:prstGeom prst="rect">
            <a:avLst/>
          </a:prstGeom>
          <a:noFill/>
        </p:spPr>
        <p:txBody>
          <a:bodyPr wrap="square" rtlCol="0">
            <a:spAutoFit/>
          </a:bodyPr>
          <a:lstStyle/>
          <a:p>
            <a:r>
              <a:rPr lang="en-US" dirty="0"/>
              <a:t>Consider the state space graph shown </a:t>
            </a:r>
            <a:r>
              <a:rPr lang="en-US" dirty="0" smtClean="0"/>
              <a:t>at right, with missing heuristics filled in. What paths are returned by each of the following </a:t>
            </a:r>
            <a:r>
              <a:rPr lang="en-US" b="1" dirty="0" smtClean="0"/>
              <a:t>graph search</a:t>
            </a:r>
            <a:r>
              <a:rPr lang="en-US" dirty="0" smtClean="0"/>
              <a:t> algorithms?</a:t>
            </a:r>
          </a:p>
          <a:p>
            <a:endParaRPr lang="en-US" dirty="0"/>
          </a:p>
          <a:p>
            <a:endParaRPr lang="en-US" dirty="0" smtClean="0"/>
          </a:p>
          <a:p>
            <a:r>
              <a:rPr lang="en-US" sz="2000" dirty="0" smtClean="0"/>
              <a:t>BFS</a:t>
            </a:r>
            <a:r>
              <a:rPr lang="en-US" dirty="0" smtClean="0"/>
              <a:t>:</a:t>
            </a:r>
          </a:p>
          <a:p>
            <a:endParaRPr lang="en-US" dirty="0"/>
          </a:p>
          <a:p>
            <a:r>
              <a:rPr lang="en-US" sz="2000" dirty="0" smtClean="0"/>
              <a:t>DFS</a:t>
            </a:r>
            <a:r>
              <a:rPr lang="en-US" dirty="0" smtClean="0"/>
              <a:t>:</a:t>
            </a:r>
          </a:p>
          <a:p>
            <a:endParaRPr lang="en-US" dirty="0"/>
          </a:p>
          <a:p>
            <a:r>
              <a:rPr lang="en-US" sz="2000" dirty="0" smtClean="0"/>
              <a:t>UCS</a:t>
            </a:r>
            <a:r>
              <a:rPr lang="en-US" dirty="0" smtClean="0"/>
              <a:t>:</a:t>
            </a:r>
          </a:p>
          <a:p>
            <a:endParaRPr lang="en-US" dirty="0"/>
          </a:p>
          <a:p>
            <a:r>
              <a:rPr lang="en-US" sz="2000" dirty="0" smtClean="0"/>
              <a:t>Greedy Search</a:t>
            </a:r>
            <a:r>
              <a:rPr lang="en-US" dirty="0" smtClean="0"/>
              <a:t>:</a:t>
            </a:r>
          </a:p>
          <a:p>
            <a:endParaRPr lang="en-US" dirty="0"/>
          </a:p>
          <a:p>
            <a:r>
              <a:rPr lang="en-US" sz="2000" dirty="0" smtClean="0"/>
              <a:t>A* Search</a:t>
            </a:r>
            <a:r>
              <a:rPr lang="en-US" dirty="0" smtClean="0"/>
              <a:t>:</a:t>
            </a:r>
          </a:p>
          <a:p>
            <a:endParaRPr lang="en-US" dirty="0"/>
          </a:p>
          <a:p>
            <a:endParaRPr lang="en-US" dirty="0"/>
          </a:p>
          <a:p>
            <a:endParaRPr lang="en-US" dirty="0"/>
          </a:p>
          <a:p>
            <a:endParaRPr lang="en-US" dirty="0"/>
          </a:p>
        </p:txBody>
      </p:sp>
      <p:sp>
        <p:nvSpPr>
          <p:cNvPr id="45" name="TextBox 44"/>
          <p:cNvSpPr txBox="1"/>
          <p:nvPr/>
        </p:nvSpPr>
        <p:spPr>
          <a:xfrm>
            <a:off x="6500689" y="2019300"/>
            <a:ext cx="255711" cy="400110"/>
          </a:xfrm>
          <a:prstGeom prst="rect">
            <a:avLst/>
          </a:prstGeom>
          <a:noFill/>
        </p:spPr>
        <p:txBody>
          <a:bodyPr wrap="square" rtlCol="0">
            <a:spAutoFit/>
          </a:bodyPr>
          <a:lstStyle/>
          <a:p>
            <a:r>
              <a:rPr lang="en-US" sz="2000" dirty="0" smtClean="0"/>
              <a:t>3</a:t>
            </a:r>
            <a:endParaRPr lang="en-US" sz="2000" dirty="0"/>
          </a:p>
        </p:txBody>
      </p:sp>
      <p:sp>
        <p:nvSpPr>
          <p:cNvPr id="46" name="TextBox 45"/>
          <p:cNvSpPr txBox="1"/>
          <p:nvPr/>
        </p:nvSpPr>
        <p:spPr>
          <a:xfrm>
            <a:off x="7924136" y="1230182"/>
            <a:ext cx="255711" cy="400110"/>
          </a:xfrm>
          <a:prstGeom prst="rect">
            <a:avLst/>
          </a:prstGeom>
          <a:noFill/>
        </p:spPr>
        <p:txBody>
          <a:bodyPr wrap="square" rtlCol="0">
            <a:spAutoFit/>
          </a:bodyPr>
          <a:lstStyle/>
          <a:p>
            <a:r>
              <a:rPr lang="en-US" sz="2000" dirty="0"/>
              <a:t>5</a:t>
            </a:r>
          </a:p>
        </p:txBody>
      </p:sp>
      <p:sp>
        <p:nvSpPr>
          <p:cNvPr id="47" name="TextBox 46"/>
          <p:cNvSpPr txBox="1"/>
          <p:nvPr/>
        </p:nvSpPr>
        <p:spPr>
          <a:xfrm>
            <a:off x="7897186" y="2309819"/>
            <a:ext cx="255711" cy="400110"/>
          </a:xfrm>
          <a:prstGeom prst="rect">
            <a:avLst/>
          </a:prstGeom>
          <a:noFill/>
        </p:spPr>
        <p:txBody>
          <a:bodyPr wrap="square" rtlCol="0">
            <a:spAutoFit/>
          </a:bodyPr>
          <a:lstStyle/>
          <a:p>
            <a:r>
              <a:rPr lang="en-US" sz="2000" dirty="0" smtClean="0"/>
              <a:t>1</a:t>
            </a:r>
            <a:endParaRPr lang="en-US" sz="2000" dirty="0"/>
          </a:p>
        </p:txBody>
      </p:sp>
      <p:sp>
        <p:nvSpPr>
          <p:cNvPr id="48" name="TextBox 47"/>
          <p:cNvSpPr txBox="1"/>
          <p:nvPr/>
        </p:nvSpPr>
        <p:spPr>
          <a:xfrm>
            <a:off x="9459156" y="1168336"/>
            <a:ext cx="255711" cy="400110"/>
          </a:xfrm>
          <a:prstGeom prst="rect">
            <a:avLst/>
          </a:prstGeom>
          <a:noFill/>
        </p:spPr>
        <p:txBody>
          <a:bodyPr wrap="square" rtlCol="0">
            <a:spAutoFit/>
          </a:bodyPr>
          <a:lstStyle/>
          <a:p>
            <a:r>
              <a:rPr lang="en-US" sz="2000" dirty="0"/>
              <a:t>2</a:t>
            </a:r>
          </a:p>
        </p:txBody>
      </p:sp>
      <p:sp>
        <p:nvSpPr>
          <p:cNvPr id="49" name="TextBox 48"/>
          <p:cNvSpPr txBox="1"/>
          <p:nvPr/>
        </p:nvSpPr>
        <p:spPr>
          <a:xfrm>
            <a:off x="9514566" y="2405917"/>
            <a:ext cx="255711" cy="400110"/>
          </a:xfrm>
          <a:prstGeom prst="rect">
            <a:avLst/>
          </a:prstGeom>
          <a:noFill/>
        </p:spPr>
        <p:txBody>
          <a:bodyPr wrap="square" rtlCol="0">
            <a:spAutoFit/>
          </a:bodyPr>
          <a:lstStyle/>
          <a:p>
            <a:r>
              <a:rPr lang="en-US" sz="2000" dirty="0"/>
              <a:t>4</a:t>
            </a:r>
          </a:p>
        </p:txBody>
      </p:sp>
      <p:sp>
        <p:nvSpPr>
          <p:cNvPr id="50" name="TextBox 49"/>
          <p:cNvSpPr txBox="1"/>
          <p:nvPr/>
        </p:nvSpPr>
        <p:spPr>
          <a:xfrm>
            <a:off x="10556293" y="2319784"/>
            <a:ext cx="255711" cy="400110"/>
          </a:xfrm>
          <a:prstGeom prst="rect">
            <a:avLst/>
          </a:prstGeom>
          <a:noFill/>
        </p:spPr>
        <p:txBody>
          <a:bodyPr wrap="square" rtlCol="0">
            <a:spAutoFit/>
          </a:bodyPr>
          <a:lstStyle/>
          <a:p>
            <a:r>
              <a:rPr lang="en-US" sz="2000" dirty="0"/>
              <a:t>3</a:t>
            </a:r>
          </a:p>
        </p:txBody>
      </p:sp>
      <p:sp>
        <p:nvSpPr>
          <p:cNvPr id="51" name="TextBox 50"/>
          <p:cNvSpPr txBox="1"/>
          <p:nvPr/>
        </p:nvSpPr>
        <p:spPr>
          <a:xfrm>
            <a:off x="9791571" y="3568101"/>
            <a:ext cx="255711" cy="400110"/>
          </a:xfrm>
          <a:prstGeom prst="rect">
            <a:avLst/>
          </a:prstGeom>
          <a:noFill/>
        </p:spPr>
        <p:txBody>
          <a:bodyPr wrap="square" rtlCol="0">
            <a:spAutoFit/>
          </a:bodyPr>
          <a:lstStyle/>
          <a:p>
            <a:r>
              <a:rPr lang="en-US" sz="2000" dirty="0"/>
              <a:t>6</a:t>
            </a:r>
          </a:p>
        </p:txBody>
      </p:sp>
      <p:sp>
        <p:nvSpPr>
          <p:cNvPr id="52" name="TextBox 51"/>
          <p:cNvSpPr txBox="1"/>
          <p:nvPr/>
        </p:nvSpPr>
        <p:spPr>
          <a:xfrm>
            <a:off x="7641176" y="3974304"/>
            <a:ext cx="255711" cy="400110"/>
          </a:xfrm>
          <a:prstGeom prst="rect">
            <a:avLst/>
          </a:prstGeom>
          <a:noFill/>
        </p:spPr>
        <p:txBody>
          <a:bodyPr wrap="square" rtlCol="0">
            <a:spAutoFit/>
          </a:bodyPr>
          <a:lstStyle/>
          <a:p>
            <a:r>
              <a:rPr lang="en-US" sz="2000" dirty="0"/>
              <a:t>2</a:t>
            </a:r>
          </a:p>
        </p:txBody>
      </p:sp>
      <p:sp>
        <p:nvSpPr>
          <p:cNvPr id="53" name="TextBox 52"/>
          <p:cNvSpPr txBox="1"/>
          <p:nvPr/>
        </p:nvSpPr>
        <p:spPr>
          <a:xfrm>
            <a:off x="6159903" y="3453137"/>
            <a:ext cx="255711" cy="400110"/>
          </a:xfrm>
          <a:prstGeom prst="rect">
            <a:avLst/>
          </a:prstGeom>
          <a:noFill/>
        </p:spPr>
        <p:txBody>
          <a:bodyPr wrap="square" rtlCol="0">
            <a:spAutoFit/>
          </a:bodyPr>
          <a:lstStyle/>
          <a:p>
            <a:r>
              <a:rPr lang="en-US" sz="2000" dirty="0"/>
              <a:t>2</a:t>
            </a:r>
          </a:p>
        </p:txBody>
      </p:sp>
      <p:sp>
        <p:nvSpPr>
          <p:cNvPr id="54" name="TextBox 53"/>
          <p:cNvSpPr txBox="1"/>
          <p:nvPr/>
        </p:nvSpPr>
        <p:spPr>
          <a:xfrm>
            <a:off x="8554794" y="3478537"/>
            <a:ext cx="255711" cy="400110"/>
          </a:xfrm>
          <a:prstGeom prst="rect">
            <a:avLst/>
          </a:prstGeom>
          <a:noFill/>
        </p:spPr>
        <p:txBody>
          <a:bodyPr wrap="square" rtlCol="0">
            <a:spAutoFit/>
          </a:bodyPr>
          <a:lstStyle/>
          <a:p>
            <a:r>
              <a:rPr lang="en-US" sz="2000" dirty="0" smtClean="0"/>
              <a:t>1</a:t>
            </a:r>
            <a:endParaRPr lang="en-US" sz="2000" dirty="0"/>
          </a:p>
        </p:txBody>
      </p:sp>
    </p:spTree>
    <p:extLst>
      <p:ext uri="{BB962C8B-B14F-4D97-AF65-F5344CB8AC3E}">
        <p14:creationId xmlns:p14="http://schemas.microsoft.com/office/powerpoint/2010/main" val="1341244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5</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mc:AlternateContent xmlns:mc="http://schemas.openxmlformats.org/markup-compatibility/2006" xmlns:a14="http://schemas.microsoft.com/office/drawing/2010/main">
        <mc:Choice Requires="a14">
          <p:sp>
            <p:nvSpPr>
              <p:cNvPr id="8" name="TextBox 7"/>
              <p:cNvSpPr txBox="1"/>
              <p:nvPr/>
            </p:nvSpPr>
            <p:spPr>
              <a:xfrm>
                <a:off x="486629" y="753543"/>
                <a:ext cx="3913754" cy="1338828"/>
              </a:xfrm>
              <a:prstGeom prst="rect">
                <a:avLst/>
              </a:prstGeom>
              <a:noFill/>
            </p:spPr>
            <p:txBody>
              <a:bodyPr wrap="square" rtlCol="0">
                <a:spAutoFit/>
              </a:bodyPr>
              <a:lstStyle/>
              <a:p>
                <a:pPr marL="285750" indent="-285750">
                  <a:lnSpc>
                    <a:spcPct val="150000"/>
                  </a:lnSpc>
                  <a:buFont typeface="Arial" charset="0"/>
                  <a:buChar char="•"/>
                </a:pPr>
                <a:r>
                  <a:rPr lang="en-US" dirty="0" smtClean="0"/>
                  <a:t>set of </a:t>
                </a:r>
                <a:r>
                  <a:rPr lang="en-US" b="1" dirty="0" smtClean="0"/>
                  <a:t>states</a:t>
                </a:r>
                <a:r>
                  <a:rPr lang="en-US" dirty="0" smtClean="0"/>
                  <a:t> </a:t>
                </a:r>
                <a:r>
                  <a:rPr lang="en-US" i="1" dirty="0" smtClean="0"/>
                  <a:t>S</a:t>
                </a:r>
                <a:endParaRPr lang="en-US" dirty="0"/>
              </a:p>
              <a:p>
                <a:pPr marL="285750" indent="-285750">
                  <a:lnSpc>
                    <a:spcPct val="150000"/>
                  </a:lnSpc>
                  <a:buFont typeface="Arial" charset="0"/>
                  <a:buChar char="•"/>
                </a:pPr>
                <a:r>
                  <a:rPr lang="en-US" dirty="0"/>
                  <a:t>possible </a:t>
                </a:r>
                <a:r>
                  <a:rPr lang="en-US" b="1" dirty="0"/>
                  <a:t>actions</a:t>
                </a:r>
                <a:r>
                  <a:rPr lang="en-US" dirty="0"/>
                  <a:t> </a:t>
                </a:r>
                <a:r>
                  <a:rPr lang="en-US" i="1" dirty="0" smtClean="0"/>
                  <a:t>A</a:t>
                </a:r>
              </a:p>
              <a:p>
                <a:pPr marL="285750" indent="-285750">
                  <a:lnSpc>
                    <a:spcPct val="150000"/>
                  </a:lnSpc>
                  <a:buFont typeface="Arial" charset="0"/>
                  <a:buChar char="•"/>
                </a:pPr>
                <a:r>
                  <a:rPr lang="en-US" b="1" dirty="0"/>
                  <a:t>cost model</a:t>
                </a:r>
                <a:r>
                  <a:rPr lang="en-US" dirty="0"/>
                  <a:t>: </a:t>
                </a:r>
                <a14:m>
                  <m:oMath xmlns:m="http://schemas.openxmlformats.org/officeDocument/2006/math">
                    <m:r>
                      <a:rPr lang="en-US" i="1">
                        <a:latin typeface="Cambria Math" charset="0"/>
                      </a:rPr>
                      <m:t>𝐶</m:t>
                    </m:r>
                    <m:r>
                      <a:rPr lang="en-US" i="1">
                        <a:latin typeface="Cambria Math" charset="0"/>
                      </a:rPr>
                      <m:t>:</m:t>
                    </m:r>
                    <m:r>
                      <a:rPr lang="en-US" i="1">
                        <a:latin typeface="Cambria Math" charset="0"/>
                      </a:rPr>
                      <m:t>𝑆</m:t>
                    </m:r>
                    <m:r>
                      <a:rPr lang="en-US" i="1">
                        <a:latin typeface="Cambria Math" charset="0"/>
                      </a:rPr>
                      <m:t> × </m:t>
                    </m:r>
                    <m:r>
                      <a:rPr lang="en-US" i="1">
                        <a:latin typeface="Cambria Math" charset="0"/>
                      </a:rPr>
                      <m:t>𝐴</m:t>
                    </m:r>
                    <m:r>
                      <a:rPr lang="is-IS" i="1">
                        <a:latin typeface="Cambria Math" charset="0"/>
                        <a:ea typeface="Cambria Math" charset="0"/>
                        <a:cs typeface="Cambria Math" charset="0"/>
                      </a:rPr>
                      <m:t>→</m:t>
                    </m:r>
                    <m:r>
                      <a:rPr lang="is-IS" i="1">
                        <a:latin typeface="Cambria Math" charset="0"/>
                        <a:ea typeface="Cambria Math" charset="0"/>
                        <a:cs typeface="Cambria Math" charset="0"/>
                      </a:rPr>
                      <m:t>ℝ</m:t>
                    </m:r>
                  </m:oMath>
                </a14:m>
                <a:r>
                  <a:rPr lang="en-US"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486629" y="753543"/>
                <a:ext cx="3913754" cy="1338828"/>
              </a:xfrm>
              <a:prstGeom prst="rect">
                <a:avLst/>
              </a:prstGeom>
              <a:blipFill rotWithShape="0">
                <a:blip r:embed="rId3"/>
                <a:stretch>
                  <a:fillRect l="-1090" b="-30137"/>
                </a:stretch>
              </a:blipFill>
            </p:spPr>
            <p:txBody>
              <a:bodyPr/>
              <a:lstStyle/>
              <a:p>
                <a:r>
                  <a:rPr lang="en-US">
                    <a:noFill/>
                  </a:rPr>
                  <a:t> </a:t>
                </a:r>
              </a:p>
            </p:txBody>
          </p:sp>
        </mc:Fallback>
      </mc:AlternateContent>
      <p:sp>
        <p:nvSpPr>
          <p:cNvPr id="13" name="Oval 12"/>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6145400" y="949065"/>
            <a:ext cx="418559" cy="400110"/>
          </a:xfrm>
          <a:prstGeom prst="rect">
            <a:avLst/>
          </a:prstGeom>
          <a:noFill/>
        </p:spPr>
        <p:txBody>
          <a:bodyPr wrap="square" rtlCol="0">
            <a:spAutoFit/>
          </a:bodyPr>
          <a:lstStyle/>
          <a:p>
            <a:r>
              <a:rPr lang="en-US" sz="2000" i="1" dirty="0">
                <a:solidFill>
                  <a:schemeClr val="accent2">
                    <a:lumMod val="50000"/>
                  </a:schemeClr>
                </a:solidFill>
              </a:rPr>
              <a:t>S</a:t>
            </a:r>
            <a:r>
              <a:rPr lang="en-US" sz="2000" i="1" baseline="-25000" dirty="0">
                <a:solidFill>
                  <a:schemeClr val="accent2">
                    <a:lumMod val="50000"/>
                  </a:schemeClr>
                </a:solidFill>
              </a:rPr>
              <a:t>0</a:t>
            </a:r>
          </a:p>
        </p:txBody>
      </p:sp>
      <p:sp>
        <p:nvSpPr>
          <p:cNvPr id="117" name="TextBox 116"/>
          <p:cNvSpPr txBox="1"/>
          <p:nvPr/>
        </p:nvSpPr>
        <p:spPr>
          <a:xfrm>
            <a:off x="4225159" y="2112580"/>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1</a:t>
            </a:r>
          </a:p>
        </p:txBody>
      </p:sp>
      <p:sp>
        <p:nvSpPr>
          <p:cNvPr id="118" name="TextBox 117"/>
          <p:cNvSpPr txBox="1"/>
          <p:nvPr/>
        </p:nvSpPr>
        <p:spPr>
          <a:xfrm>
            <a:off x="4451077" y="477549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2</a:t>
            </a:r>
            <a:endParaRPr lang="en-US" i="1" baseline="-25000" dirty="0">
              <a:solidFill>
                <a:schemeClr val="accent2">
                  <a:lumMod val="50000"/>
                </a:schemeClr>
              </a:solidFill>
            </a:endParaRPr>
          </a:p>
        </p:txBody>
      </p:sp>
      <p:sp>
        <p:nvSpPr>
          <p:cNvPr id="119" name="TextBox 118"/>
          <p:cNvSpPr txBox="1"/>
          <p:nvPr/>
        </p:nvSpPr>
        <p:spPr>
          <a:xfrm>
            <a:off x="6286341" y="312377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3</a:t>
            </a:r>
          </a:p>
        </p:txBody>
      </p:sp>
      <p:sp>
        <p:nvSpPr>
          <p:cNvPr id="120" name="TextBox 119"/>
          <p:cNvSpPr txBox="1"/>
          <p:nvPr/>
        </p:nvSpPr>
        <p:spPr>
          <a:xfrm>
            <a:off x="3549560" y="566272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6</a:t>
            </a:r>
          </a:p>
        </p:txBody>
      </p:sp>
      <p:sp>
        <p:nvSpPr>
          <p:cNvPr id="121" name="TextBox 120"/>
          <p:cNvSpPr txBox="1"/>
          <p:nvPr/>
        </p:nvSpPr>
        <p:spPr>
          <a:xfrm>
            <a:off x="5815374" y="5353362"/>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7</a:t>
            </a:r>
            <a:endParaRPr lang="en-US" i="1" baseline="-25000" dirty="0">
              <a:solidFill>
                <a:schemeClr val="accent2">
                  <a:lumMod val="50000"/>
                </a:schemeClr>
              </a:solidFill>
            </a:endParaRPr>
          </a:p>
        </p:txBody>
      </p:sp>
      <p:sp>
        <p:nvSpPr>
          <p:cNvPr id="122" name="TextBox 121"/>
          <p:cNvSpPr txBox="1"/>
          <p:nvPr/>
        </p:nvSpPr>
        <p:spPr>
          <a:xfrm>
            <a:off x="6182666" y="407135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4</a:t>
            </a:r>
            <a:endParaRPr lang="en-US" i="1" baseline="-25000" dirty="0">
              <a:solidFill>
                <a:schemeClr val="accent2">
                  <a:lumMod val="50000"/>
                </a:schemeClr>
              </a:solidFill>
            </a:endParaRPr>
          </a:p>
        </p:txBody>
      </p:sp>
      <p:sp>
        <p:nvSpPr>
          <p:cNvPr id="124" name="TextBox 123"/>
          <p:cNvSpPr txBox="1"/>
          <p:nvPr/>
        </p:nvSpPr>
        <p:spPr>
          <a:xfrm>
            <a:off x="6943222" y="5246907"/>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8</a:t>
            </a:r>
          </a:p>
        </p:txBody>
      </p:sp>
      <p:sp>
        <p:nvSpPr>
          <p:cNvPr id="125" name="TextBox 124"/>
          <p:cNvSpPr txBox="1"/>
          <p:nvPr/>
        </p:nvSpPr>
        <p:spPr>
          <a:xfrm>
            <a:off x="7624394" y="411336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9</a:t>
            </a:r>
          </a:p>
        </p:txBody>
      </p:sp>
      <p:sp>
        <p:nvSpPr>
          <p:cNvPr id="153" name="TextBox 152"/>
          <p:cNvSpPr txBox="1"/>
          <p:nvPr/>
        </p:nvSpPr>
        <p:spPr>
          <a:xfrm>
            <a:off x="6851422" y="3782909"/>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5</a:t>
            </a:r>
            <a:endParaRPr lang="en-US" i="1" baseline="-25000" dirty="0">
              <a:solidFill>
                <a:schemeClr val="accent2">
                  <a:lumMod val="50000"/>
                </a:schemeClr>
              </a:solidFill>
            </a:endParaRPr>
          </a:p>
        </p:txBody>
      </p:sp>
      <p:cxnSp>
        <p:nvCxnSpPr>
          <p:cNvPr id="26" name="Straight Connector 25"/>
          <p:cNvCxnSpPr>
            <a:stCxn id="39" idx="3"/>
            <a:endCxn id="38" idx="7"/>
          </p:cNvCxnSpPr>
          <p:nvPr/>
        </p:nvCxnSpPr>
        <p:spPr>
          <a:xfrm flipH="1">
            <a:off x="4465041" y="1247652"/>
            <a:ext cx="1513751" cy="12475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38" idx="5"/>
          </p:cNvCxnSpPr>
          <p:nvPr/>
        </p:nvCxnSpPr>
        <p:spPr>
          <a:xfrm flipH="1" flipV="1">
            <a:off x="4465041" y="2624508"/>
            <a:ext cx="1903930" cy="9554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38" idx="4"/>
          </p:cNvCxnSpPr>
          <p:nvPr/>
        </p:nvCxnSpPr>
        <p:spPr>
          <a:xfrm flipH="1" flipV="1">
            <a:off x="4400383" y="2651290"/>
            <a:ext cx="472969" cy="22765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929599" y="3644598"/>
            <a:ext cx="1466154" cy="13204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840696" y="5083929"/>
            <a:ext cx="967998" cy="97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938010" y="5083929"/>
            <a:ext cx="1093332" cy="701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60411" y="3671380"/>
            <a:ext cx="80930" cy="6552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7007520" y="4171858"/>
            <a:ext cx="454526" cy="906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360096" y="4353966"/>
            <a:ext cx="193390" cy="11582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916080" y="4263298"/>
            <a:ext cx="379358" cy="12756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187440" y="5603645"/>
            <a:ext cx="1081216" cy="2459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964792" y="4482696"/>
            <a:ext cx="1511891" cy="53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867478" y="5849588"/>
            <a:ext cx="2137082" cy="2755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6525069" y="3644598"/>
            <a:ext cx="326353" cy="4626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3"/>
            <a:endCxn id="21" idx="7"/>
          </p:cNvCxnSpPr>
          <p:nvPr/>
        </p:nvCxnSpPr>
        <p:spPr>
          <a:xfrm flipH="1">
            <a:off x="6605999" y="4236516"/>
            <a:ext cx="245423" cy="1168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55162" y="3708731"/>
            <a:ext cx="303731" cy="338554"/>
          </a:xfrm>
          <a:prstGeom prst="rect">
            <a:avLst/>
          </a:prstGeom>
          <a:noFill/>
        </p:spPr>
        <p:txBody>
          <a:bodyPr wrap="square" rtlCol="0">
            <a:spAutoFit/>
          </a:bodyPr>
          <a:lstStyle/>
          <a:p>
            <a:r>
              <a:rPr lang="en-US" sz="1600" smtClean="0"/>
              <a:t>4</a:t>
            </a:r>
            <a:endParaRPr lang="en-US" sz="1600"/>
          </a:p>
        </p:txBody>
      </p:sp>
      <p:sp>
        <p:nvSpPr>
          <p:cNvPr id="44" name="TextBox 43"/>
          <p:cNvSpPr txBox="1"/>
          <p:nvPr/>
        </p:nvSpPr>
        <p:spPr>
          <a:xfrm>
            <a:off x="5265140" y="1683566"/>
            <a:ext cx="303731" cy="338554"/>
          </a:xfrm>
          <a:prstGeom prst="rect">
            <a:avLst/>
          </a:prstGeom>
          <a:noFill/>
        </p:spPr>
        <p:txBody>
          <a:bodyPr wrap="square" rtlCol="0">
            <a:spAutoFit/>
          </a:bodyPr>
          <a:lstStyle/>
          <a:p>
            <a:r>
              <a:rPr lang="en-US" sz="1600" dirty="0"/>
              <a:t>4</a:t>
            </a:r>
          </a:p>
        </p:txBody>
      </p:sp>
      <p:sp>
        <p:nvSpPr>
          <p:cNvPr id="45" name="TextBox 44"/>
          <p:cNvSpPr txBox="1"/>
          <p:nvPr/>
        </p:nvSpPr>
        <p:spPr>
          <a:xfrm>
            <a:off x="4409345" y="3620283"/>
            <a:ext cx="303731" cy="338554"/>
          </a:xfrm>
          <a:prstGeom prst="rect">
            <a:avLst/>
          </a:prstGeom>
          <a:noFill/>
        </p:spPr>
        <p:txBody>
          <a:bodyPr wrap="square" rtlCol="0">
            <a:spAutoFit/>
          </a:bodyPr>
          <a:lstStyle/>
          <a:p>
            <a:r>
              <a:rPr lang="en-US" sz="1600" dirty="0" smtClean="0"/>
              <a:t>6</a:t>
            </a:r>
            <a:endParaRPr lang="en-US" sz="1600" dirty="0"/>
          </a:p>
        </p:txBody>
      </p:sp>
      <p:sp>
        <p:nvSpPr>
          <p:cNvPr id="46" name="TextBox 45"/>
          <p:cNvSpPr txBox="1"/>
          <p:nvPr/>
        </p:nvSpPr>
        <p:spPr>
          <a:xfrm>
            <a:off x="5276115" y="3064792"/>
            <a:ext cx="303731" cy="338554"/>
          </a:xfrm>
          <a:prstGeom prst="rect">
            <a:avLst/>
          </a:prstGeom>
          <a:noFill/>
        </p:spPr>
        <p:txBody>
          <a:bodyPr wrap="square" rtlCol="0">
            <a:spAutoFit/>
          </a:bodyPr>
          <a:lstStyle/>
          <a:p>
            <a:r>
              <a:rPr lang="en-US" sz="1600" dirty="0" smtClean="0"/>
              <a:t>5</a:t>
            </a:r>
            <a:endParaRPr lang="en-US" sz="1600" dirty="0"/>
          </a:p>
        </p:txBody>
      </p:sp>
      <p:sp>
        <p:nvSpPr>
          <p:cNvPr id="47" name="TextBox 46"/>
          <p:cNvSpPr txBox="1"/>
          <p:nvPr/>
        </p:nvSpPr>
        <p:spPr>
          <a:xfrm>
            <a:off x="6371332" y="3863586"/>
            <a:ext cx="303731" cy="338554"/>
          </a:xfrm>
          <a:prstGeom prst="rect">
            <a:avLst/>
          </a:prstGeom>
          <a:noFill/>
        </p:spPr>
        <p:txBody>
          <a:bodyPr wrap="square" rtlCol="0">
            <a:spAutoFit/>
          </a:bodyPr>
          <a:lstStyle/>
          <a:p>
            <a:r>
              <a:rPr lang="en-US" sz="1600"/>
              <a:t>2</a:t>
            </a:r>
          </a:p>
        </p:txBody>
      </p:sp>
      <p:sp>
        <p:nvSpPr>
          <p:cNvPr id="48" name="TextBox 47"/>
          <p:cNvSpPr txBox="1"/>
          <p:nvPr/>
        </p:nvSpPr>
        <p:spPr>
          <a:xfrm>
            <a:off x="6609254" y="4121392"/>
            <a:ext cx="303731" cy="338554"/>
          </a:xfrm>
          <a:prstGeom prst="rect">
            <a:avLst/>
          </a:prstGeom>
          <a:noFill/>
        </p:spPr>
        <p:txBody>
          <a:bodyPr wrap="square" rtlCol="0">
            <a:spAutoFit/>
          </a:bodyPr>
          <a:lstStyle/>
          <a:p>
            <a:r>
              <a:rPr lang="en-US" sz="1600" smtClean="0"/>
              <a:t>1</a:t>
            </a:r>
            <a:endParaRPr lang="en-US" sz="1600"/>
          </a:p>
        </p:txBody>
      </p:sp>
      <p:sp>
        <p:nvSpPr>
          <p:cNvPr id="49" name="TextBox 48"/>
          <p:cNvSpPr txBox="1"/>
          <p:nvPr/>
        </p:nvSpPr>
        <p:spPr>
          <a:xfrm>
            <a:off x="5447007" y="4039422"/>
            <a:ext cx="303731" cy="338554"/>
          </a:xfrm>
          <a:prstGeom prst="rect">
            <a:avLst/>
          </a:prstGeom>
          <a:noFill/>
        </p:spPr>
        <p:txBody>
          <a:bodyPr wrap="square" rtlCol="0">
            <a:spAutoFit/>
          </a:bodyPr>
          <a:lstStyle/>
          <a:p>
            <a:r>
              <a:rPr lang="en-US" sz="1600" dirty="0" smtClean="0"/>
              <a:t>4</a:t>
            </a:r>
            <a:endParaRPr lang="en-US" sz="1600" dirty="0"/>
          </a:p>
        </p:txBody>
      </p:sp>
      <p:sp>
        <p:nvSpPr>
          <p:cNvPr id="50" name="TextBox 49"/>
          <p:cNvSpPr txBox="1"/>
          <p:nvPr/>
        </p:nvSpPr>
        <p:spPr>
          <a:xfrm>
            <a:off x="5756032" y="4643735"/>
            <a:ext cx="303731" cy="338554"/>
          </a:xfrm>
          <a:prstGeom prst="rect">
            <a:avLst/>
          </a:prstGeom>
          <a:noFill/>
        </p:spPr>
        <p:txBody>
          <a:bodyPr wrap="square" rtlCol="0">
            <a:spAutoFit/>
          </a:bodyPr>
          <a:lstStyle/>
          <a:p>
            <a:r>
              <a:rPr lang="en-US" sz="1600" smtClean="0"/>
              <a:t>3</a:t>
            </a:r>
            <a:endParaRPr lang="en-US" sz="1600"/>
          </a:p>
        </p:txBody>
      </p:sp>
      <p:sp>
        <p:nvSpPr>
          <p:cNvPr id="51" name="TextBox 50"/>
          <p:cNvSpPr txBox="1"/>
          <p:nvPr/>
        </p:nvSpPr>
        <p:spPr>
          <a:xfrm>
            <a:off x="6251001" y="5025061"/>
            <a:ext cx="303731" cy="338554"/>
          </a:xfrm>
          <a:prstGeom prst="rect">
            <a:avLst/>
          </a:prstGeom>
          <a:noFill/>
        </p:spPr>
        <p:txBody>
          <a:bodyPr wrap="square" rtlCol="0">
            <a:spAutoFit/>
          </a:bodyPr>
          <a:lstStyle/>
          <a:p>
            <a:r>
              <a:rPr lang="en-US" sz="1600" dirty="0" smtClean="0"/>
              <a:t>3</a:t>
            </a:r>
            <a:endParaRPr lang="en-US" sz="1600" dirty="0"/>
          </a:p>
        </p:txBody>
      </p:sp>
      <p:sp>
        <p:nvSpPr>
          <p:cNvPr id="52" name="TextBox 51"/>
          <p:cNvSpPr txBox="1"/>
          <p:nvPr/>
        </p:nvSpPr>
        <p:spPr>
          <a:xfrm>
            <a:off x="4157077" y="5251656"/>
            <a:ext cx="303731" cy="338554"/>
          </a:xfrm>
          <a:prstGeom prst="rect">
            <a:avLst/>
          </a:prstGeom>
          <a:noFill/>
        </p:spPr>
        <p:txBody>
          <a:bodyPr wrap="square" rtlCol="0">
            <a:spAutoFit/>
          </a:bodyPr>
          <a:lstStyle/>
          <a:p>
            <a:r>
              <a:rPr lang="en-US" sz="1600"/>
              <a:t>2</a:t>
            </a:r>
            <a:endParaRPr lang="en-US" sz="1600" dirty="0"/>
          </a:p>
        </p:txBody>
      </p:sp>
      <p:sp>
        <p:nvSpPr>
          <p:cNvPr id="53" name="TextBox 52"/>
          <p:cNvSpPr txBox="1"/>
          <p:nvPr/>
        </p:nvSpPr>
        <p:spPr>
          <a:xfrm>
            <a:off x="4793804" y="5688092"/>
            <a:ext cx="303731" cy="338554"/>
          </a:xfrm>
          <a:prstGeom prst="rect">
            <a:avLst/>
          </a:prstGeom>
          <a:noFill/>
        </p:spPr>
        <p:txBody>
          <a:bodyPr wrap="square" rtlCol="0">
            <a:spAutoFit/>
          </a:bodyPr>
          <a:lstStyle/>
          <a:p>
            <a:r>
              <a:rPr lang="en-US" sz="1600" dirty="0" smtClean="0"/>
              <a:t>5</a:t>
            </a:r>
            <a:endParaRPr lang="en-US" sz="1600" dirty="0"/>
          </a:p>
        </p:txBody>
      </p:sp>
      <p:sp>
        <p:nvSpPr>
          <p:cNvPr id="54" name="TextBox 53"/>
          <p:cNvSpPr txBox="1"/>
          <p:nvPr/>
        </p:nvSpPr>
        <p:spPr>
          <a:xfrm>
            <a:off x="6715619" y="5662721"/>
            <a:ext cx="303731" cy="338554"/>
          </a:xfrm>
          <a:prstGeom prst="rect">
            <a:avLst/>
          </a:prstGeom>
          <a:noFill/>
        </p:spPr>
        <p:txBody>
          <a:bodyPr wrap="square" rtlCol="0">
            <a:spAutoFit/>
          </a:bodyPr>
          <a:lstStyle/>
          <a:p>
            <a:r>
              <a:rPr lang="en-US" sz="1600" dirty="0"/>
              <a:t>4</a:t>
            </a:r>
          </a:p>
        </p:txBody>
      </p:sp>
      <p:sp>
        <p:nvSpPr>
          <p:cNvPr id="55" name="TextBox 54"/>
          <p:cNvSpPr txBox="1"/>
          <p:nvPr/>
        </p:nvSpPr>
        <p:spPr>
          <a:xfrm>
            <a:off x="7416361" y="4712194"/>
            <a:ext cx="303731" cy="338554"/>
          </a:xfrm>
          <a:prstGeom prst="rect">
            <a:avLst/>
          </a:prstGeom>
          <a:noFill/>
        </p:spPr>
        <p:txBody>
          <a:bodyPr wrap="square" rtlCol="0">
            <a:spAutoFit/>
          </a:bodyPr>
          <a:lstStyle/>
          <a:p>
            <a:r>
              <a:rPr lang="en-US" sz="1600" dirty="0" smtClean="0"/>
              <a:t>3</a:t>
            </a:r>
            <a:endParaRPr lang="en-US" sz="1600" dirty="0"/>
          </a:p>
        </p:txBody>
      </p:sp>
      <p:sp>
        <p:nvSpPr>
          <p:cNvPr id="56" name="TextBox 55"/>
          <p:cNvSpPr txBox="1"/>
          <p:nvPr/>
        </p:nvSpPr>
        <p:spPr>
          <a:xfrm>
            <a:off x="7123363" y="4174517"/>
            <a:ext cx="303731" cy="338554"/>
          </a:xfrm>
          <a:prstGeom prst="rect">
            <a:avLst/>
          </a:prstGeom>
          <a:noFill/>
        </p:spPr>
        <p:txBody>
          <a:bodyPr wrap="square" rtlCol="0">
            <a:spAutoFit/>
          </a:bodyPr>
          <a:lstStyle/>
          <a:p>
            <a:r>
              <a:rPr lang="en-US" sz="1600" dirty="0" smtClean="0"/>
              <a:t>2</a:t>
            </a:r>
            <a:endParaRPr lang="en-US" sz="1600" dirty="0"/>
          </a:p>
        </p:txBody>
      </p:sp>
      <p:sp>
        <p:nvSpPr>
          <p:cNvPr id="57" name="TextBox 56"/>
          <p:cNvSpPr txBox="1"/>
          <p:nvPr/>
        </p:nvSpPr>
        <p:spPr>
          <a:xfrm>
            <a:off x="6867580" y="4699976"/>
            <a:ext cx="303731" cy="338554"/>
          </a:xfrm>
          <a:prstGeom prst="rect">
            <a:avLst/>
          </a:prstGeom>
          <a:noFill/>
        </p:spPr>
        <p:txBody>
          <a:bodyPr wrap="square" rtlCol="0">
            <a:spAutoFit/>
          </a:bodyPr>
          <a:lstStyle/>
          <a:p>
            <a:r>
              <a:rPr lang="en-US" sz="1600" dirty="0"/>
              <a:t>4</a:t>
            </a:r>
          </a:p>
        </p:txBody>
      </p:sp>
    </p:spTree>
    <p:extLst>
      <p:ext uri="{BB962C8B-B14F-4D97-AF65-F5344CB8AC3E}">
        <p14:creationId xmlns:p14="http://schemas.microsoft.com/office/powerpoint/2010/main" val="1836307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6</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mc:AlternateContent xmlns:mc="http://schemas.openxmlformats.org/markup-compatibility/2006" xmlns:a14="http://schemas.microsoft.com/office/drawing/2010/main">
        <mc:Choice Requires="a14">
          <p:sp>
            <p:nvSpPr>
              <p:cNvPr id="8" name="TextBox 7"/>
              <p:cNvSpPr txBox="1"/>
              <p:nvPr/>
            </p:nvSpPr>
            <p:spPr>
              <a:xfrm>
                <a:off x="486629" y="753543"/>
                <a:ext cx="3913754" cy="1754326"/>
              </a:xfrm>
              <a:prstGeom prst="rect">
                <a:avLst/>
              </a:prstGeom>
              <a:noFill/>
            </p:spPr>
            <p:txBody>
              <a:bodyPr wrap="square" rtlCol="0">
                <a:spAutoFit/>
              </a:bodyPr>
              <a:lstStyle/>
              <a:p>
                <a:pPr marL="285750" indent="-285750">
                  <a:lnSpc>
                    <a:spcPct val="150000"/>
                  </a:lnSpc>
                  <a:buFont typeface="Arial" charset="0"/>
                  <a:buChar char="•"/>
                </a:pPr>
                <a:r>
                  <a:rPr lang="en-US" dirty="0" smtClean="0"/>
                  <a:t>set of </a:t>
                </a:r>
                <a:r>
                  <a:rPr lang="en-US" b="1" dirty="0" smtClean="0"/>
                  <a:t>states</a:t>
                </a:r>
                <a:r>
                  <a:rPr lang="en-US" dirty="0" smtClean="0"/>
                  <a:t> </a:t>
                </a:r>
                <a:r>
                  <a:rPr lang="en-US" i="1" dirty="0" smtClean="0"/>
                  <a:t>S</a:t>
                </a:r>
                <a:endParaRPr lang="en-US" dirty="0"/>
              </a:p>
              <a:p>
                <a:pPr marL="285750" indent="-285750">
                  <a:lnSpc>
                    <a:spcPct val="150000"/>
                  </a:lnSpc>
                  <a:buFont typeface="Arial" charset="0"/>
                  <a:buChar char="•"/>
                </a:pPr>
                <a:r>
                  <a:rPr lang="en-US" dirty="0"/>
                  <a:t>possible </a:t>
                </a:r>
                <a:r>
                  <a:rPr lang="en-US" b="1" dirty="0"/>
                  <a:t>actions</a:t>
                </a:r>
                <a:r>
                  <a:rPr lang="en-US" dirty="0"/>
                  <a:t> </a:t>
                </a:r>
                <a:r>
                  <a:rPr lang="en-US" i="1" dirty="0" smtClean="0"/>
                  <a:t>A</a:t>
                </a:r>
              </a:p>
              <a:p>
                <a:pPr marL="285750" indent="-285750">
                  <a:lnSpc>
                    <a:spcPct val="150000"/>
                  </a:lnSpc>
                  <a:buFont typeface="Arial" charset="0"/>
                  <a:buChar char="•"/>
                </a:pPr>
                <a:r>
                  <a:rPr lang="en-US" b="1" dirty="0"/>
                  <a:t>cost model</a:t>
                </a:r>
                <a:r>
                  <a:rPr lang="en-US" dirty="0"/>
                  <a:t>: </a:t>
                </a:r>
                <a14:m>
                  <m:oMath xmlns:m="http://schemas.openxmlformats.org/officeDocument/2006/math">
                    <m:r>
                      <a:rPr lang="en-US" i="1">
                        <a:latin typeface="Cambria Math" charset="0"/>
                      </a:rPr>
                      <m:t>𝐶</m:t>
                    </m:r>
                    <m:r>
                      <a:rPr lang="en-US" i="1">
                        <a:latin typeface="Cambria Math" charset="0"/>
                      </a:rPr>
                      <m:t>:</m:t>
                    </m:r>
                    <m:r>
                      <a:rPr lang="en-US" i="1">
                        <a:latin typeface="Cambria Math" charset="0"/>
                      </a:rPr>
                      <m:t>𝑆</m:t>
                    </m:r>
                    <m:r>
                      <a:rPr lang="en-US" i="1">
                        <a:latin typeface="Cambria Math" charset="0"/>
                      </a:rPr>
                      <m:t> × </m:t>
                    </m:r>
                    <m:r>
                      <a:rPr lang="en-US" i="1">
                        <a:latin typeface="Cambria Math" charset="0"/>
                      </a:rPr>
                      <m:t>𝐴</m:t>
                    </m:r>
                    <m:r>
                      <a:rPr lang="is-IS" i="1">
                        <a:latin typeface="Cambria Math" charset="0"/>
                        <a:ea typeface="Cambria Math" charset="0"/>
                        <a:cs typeface="Cambria Math" charset="0"/>
                      </a:rPr>
                      <m:t>→</m:t>
                    </m:r>
                    <m:r>
                      <a:rPr lang="is-IS" i="1">
                        <a:latin typeface="Cambria Math" charset="0"/>
                        <a:ea typeface="Cambria Math" charset="0"/>
                        <a:cs typeface="Cambria Math" charset="0"/>
                      </a:rPr>
                      <m:t>ℝ</m:t>
                    </m:r>
                  </m:oMath>
                </a14:m>
                <a:endParaRPr lang="en-US" dirty="0" smtClean="0">
                  <a:ea typeface="Cambria Math" charset="0"/>
                  <a:cs typeface="Cambria Math" charset="0"/>
                </a:endParaRPr>
              </a:p>
              <a:p>
                <a:pPr marL="285750" indent="-285750">
                  <a:lnSpc>
                    <a:spcPct val="150000"/>
                  </a:lnSpc>
                  <a:buFont typeface="Arial" charset="0"/>
                  <a:buChar char="•"/>
                </a:pPr>
                <a:r>
                  <a:rPr lang="en-US" b="1" dirty="0"/>
                  <a:t>transition model</a:t>
                </a:r>
                <a:r>
                  <a:rPr lang="en-US" dirty="0"/>
                  <a:t>: </a:t>
                </a:r>
                <a14:m>
                  <m:oMath xmlns:m="http://schemas.openxmlformats.org/officeDocument/2006/math">
                    <m:r>
                      <a:rPr lang="en-US" i="1">
                        <a:latin typeface="Cambria Math" charset="0"/>
                      </a:rPr>
                      <m:t>𝑇</m:t>
                    </m:r>
                    <m:r>
                      <a:rPr lang="en-US" i="1">
                        <a:latin typeface="Cambria Math" charset="0"/>
                      </a:rPr>
                      <m:t>:</m:t>
                    </m:r>
                    <m:r>
                      <a:rPr lang="en-US" i="1">
                        <a:latin typeface="Cambria Math" charset="0"/>
                      </a:rPr>
                      <m:t>𝑆</m:t>
                    </m:r>
                    <m:r>
                      <a:rPr lang="en-US" i="1">
                        <a:latin typeface="Cambria Math" charset="0"/>
                      </a:rPr>
                      <m:t> × </m:t>
                    </m:r>
                    <m:r>
                      <a:rPr lang="en-US" i="1">
                        <a:latin typeface="Cambria Math" charset="0"/>
                      </a:rPr>
                      <m:t>𝐴</m:t>
                    </m:r>
                    <m:r>
                      <a:rPr lang="is-IS" i="1">
                        <a:latin typeface="Cambria Math" charset="0"/>
                        <a:ea typeface="Cambria Math" charset="0"/>
                        <a:cs typeface="Cambria Math" charset="0"/>
                      </a:rPr>
                      <m:t>→</m:t>
                    </m:r>
                    <m:r>
                      <a:rPr lang="en-US" i="1">
                        <a:latin typeface="Cambria Math" charset="0"/>
                        <a:ea typeface="Cambria Math" charset="0"/>
                        <a:cs typeface="Cambria Math" charset="0"/>
                      </a:rPr>
                      <m:t>𝑆</m:t>
                    </m:r>
                  </m:oMath>
                </a14:m>
                <a:r>
                  <a:rPr lang="en-US" dirty="0"/>
                  <a:t> </a:t>
                </a:r>
                <a:r>
                  <a:rPr lang="en-US" dirty="0" smtClean="0"/>
                  <a:t> </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86629" y="753543"/>
                <a:ext cx="3913754" cy="1754326"/>
              </a:xfrm>
              <a:prstGeom prst="rect">
                <a:avLst/>
              </a:prstGeom>
              <a:blipFill rotWithShape="0">
                <a:blip r:embed="rId3"/>
                <a:stretch>
                  <a:fillRect l="-1090" b="-22648"/>
                </a:stretch>
              </a:blipFill>
            </p:spPr>
            <p:txBody>
              <a:bodyPr/>
              <a:lstStyle/>
              <a:p>
                <a:r>
                  <a:rPr lang="en-US">
                    <a:noFill/>
                  </a:rPr>
                  <a:t> </a:t>
                </a:r>
              </a:p>
            </p:txBody>
          </p:sp>
        </mc:Fallback>
      </mc:AlternateContent>
      <p:sp>
        <p:nvSpPr>
          <p:cNvPr id="13" name="Oval 12"/>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6145400" y="949065"/>
            <a:ext cx="418559" cy="400110"/>
          </a:xfrm>
          <a:prstGeom prst="rect">
            <a:avLst/>
          </a:prstGeom>
          <a:noFill/>
        </p:spPr>
        <p:txBody>
          <a:bodyPr wrap="square" rtlCol="0">
            <a:spAutoFit/>
          </a:bodyPr>
          <a:lstStyle/>
          <a:p>
            <a:r>
              <a:rPr lang="en-US" sz="2000" i="1" dirty="0">
                <a:solidFill>
                  <a:schemeClr val="accent2">
                    <a:lumMod val="50000"/>
                  </a:schemeClr>
                </a:solidFill>
              </a:rPr>
              <a:t>S</a:t>
            </a:r>
            <a:r>
              <a:rPr lang="en-US" sz="2000" i="1" baseline="-25000" dirty="0">
                <a:solidFill>
                  <a:schemeClr val="accent2">
                    <a:lumMod val="50000"/>
                  </a:schemeClr>
                </a:solidFill>
              </a:rPr>
              <a:t>0</a:t>
            </a:r>
          </a:p>
        </p:txBody>
      </p:sp>
      <p:sp>
        <p:nvSpPr>
          <p:cNvPr id="117" name="TextBox 116"/>
          <p:cNvSpPr txBox="1"/>
          <p:nvPr/>
        </p:nvSpPr>
        <p:spPr>
          <a:xfrm>
            <a:off x="4225159" y="2112580"/>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1</a:t>
            </a:r>
          </a:p>
        </p:txBody>
      </p:sp>
      <p:sp>
        <p:nvSpPr>
          <p:cNvPr id="118" name="TextBox 117"/>
          <p:cNvSpPr txBox="1"/>
          <p:nvPr/>
        </p:nvSpPr>
        <p:spPr>
          <a:xfrm>
            <a:off x="4451077" y="477549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2</a:t>
            </a:r>
            <a:endParaRPr lang="en-US" i="1" baseline="-25000" dirty="0">
              <a:solidFill>
                <a:schemeClr val="accent2">
                  <a:lumMod val="50000"/>
                </a:schemeClr>
              </a:solidFill>
            </a:endParaRPr>
          </a:p>
        </p:txBody>
      </p:sp>
      <p:sp>
        <p:nvSpPr>
          <p:cNvPr id="119" name="TextBox 118"/>
          <p:cNvSpPr txBox="1"/>
          <p:nvPr/>
        </p:nvSpPr>
        <p:spPr>
          <a:xfrm>
            <a:off x="6286341" y="312377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3</a:t>
            </a:r>
          </a:p>
        </p:txBody>
      </p:sp>
      <p:sp>
        <p:nvSpPr>
          <p:cNvPr id="120" name="TextBox 119"/>
          <p:cNvSpPr txBox="1"/>
          <p:nvPr/>
        </p:nvSpPr>
        <p:spPr>
          <a:xfrm>
            <a:off x="3549560" y="566272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6</a:t>
            </a:r>
          </a:p>
        </p:txBody>
      </p:sp>
      <p:sp>
        <p:nvSpPr>
          <p:cNvPr id="121" name="TextBox 120"/>
          <p:cNvSpPr txBox="1"/>
          <p:nvPr/>
        </p:nvSpPr>
        <p:spPr>
          <a:xfrm>
            <a:off x="5815374" y="5353362"/>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7</a:t>
            </a:r>
            <a:endParaRPr lang="en-US" i="1" baseline="-25000" dirty="0">
              <a:solidFill>
                <a:schemeClr val="accent2">
                  <a:lumMod val="50000"/>
                </a:schemeClr>
              </a:solidFill>
            </a:endParaRPr>
          </a:p>
        </p:txBody>
      </p:sp>
      <p:sp>
        <p:nvSpPr>
          <p:cNvPr id="122" name="TextBox 121"/>
          <p:cNvSpPr txBox="1"/>
          <p:nvPr/>
        </p:nvSpPr>
        <p:spPr>
          <a:xfrm>
            <a:off x="6182666" y="407135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4</a:t>
            </a:r>
            <a:endParaRPr lang="en-US" i="1" baseline="-25000" dirty="0">
              <a:solidFill>
                <a:schemeClr val="accent2">
                  <a:lumMod val="50000"/>
                </a:schemeClr>
              </a:solidFill>
            </a:endParaRPr>
          </a:p>
        </p:txBody>
      </p:sp>
      <p:sp>
        <p:nvSpPr>
          <p:cNvPr id="124" name="TextBox 123"/>
          <p:cNvSpPr txBox="1"/>
          <p:nvPr/>
        </p:nvSpPr>
        <p:spPr>
          <a:xfrm>
            <a:off x="6943222" y="5246907"/>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8</a:t>
            </a:r>
          </a:p>
        </p:txBody>
      </p:sp>
      <p:sp>
        <p:nvSpPr>
          <p:cNvPr id="125" name="TextBox 124"/>
          <p:cNvSpPr txBox="1"/>
          <p:nvPr/>
        </p:nvSpPr>
        <p:spPr>
          <a:xfrm>
            <a:off x="7624394" y="411336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9</a:t>
            </a:r>
          </a:p>
        </p:txBody>
      </p:sp>
      <p:sp>
        <p:nvSpPr>
          <p:cNvPr id="153" name="TextBox 152"/>
          <p:cNvSpPr txBox="1"/>
          <p:nvPr/>
        </p:nvSpPr>
        <p:spPr>
          <a:xfrm>
            <a:off x="6851422" y="3782909"/>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5</a:t>
            </a:r>
            <a:endParaRPr lang="en-US" i="1" baseline="-25000" dirty="0">
              <a:solidFill>
                <a:schemeClr val="accent2">
                  <a:lumMod val="50000"/>
                </a:schemeClr>
              </a:solidFill>
            </a:endParaRPr>
          </a:p>
        </p:txBody>
      </p:sp>
      <p:cxnSp>
        <p:nvCxnSpPr>
          <p:cNvPr id="26" name="Straight Connector 25"/>
          <p:cNvCxnSpPr>
            <a:stCxn id="39" idx="3"/>
            <a:endCxn id="38" idx="7"/>
          </p:cNvCxnSpPr>
          <p:nvPr/>
        </p:nvCxnSpPr>
        <p:spPr>
          <a:xfrm flipH="1">
            <a:off x="4465041" y="1247652"/>
            <a:ext cx="1513751" cy="12475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38" idx="5"/>
          </p:cNvCxnSpPr>
          <p:nvPr/>
        </p:nvCxnSpPr>
        <p:spPr>
          <a:xfrm flipH="1" flipV="1">
            <a:off x="4465041" y="2624508"/>
            <a:ext cx="1903930" cy="9554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38" idx="4"/>
          </p:cNvCxnSpPr>
          <p:nvPr/>
        </p:nvCxnSpPr>
        <p:spPr>
          <a:xfrm flipH="1" flipV="1">
            <a:off x="4400383" y="2651290"/>
            <a:ext cx="472969" cy="22765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929599" y="3644598"/>
            <a:ext cx="1466154" cy="13204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840696" y="5083929"/>
            <a:ext cx="967998" cy="97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938010" y="5083929"/>
            <a:ext cx="1093332" cy="701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60411" y="3671380"/>
            <a:ext cx="80930" cy="6552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7007520" y="4171858"/>
            <a:ext cx="454526" cy="906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360096" y="4353966"/>
            <a:ext cx="193390" cy="11582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916080" y="4263298"/>
            <a:ext cx="379358" cy="12756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187440" y="5603645"/>
            <a:ext cx="1081216" cy="2459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964792" y="4482696"/>
            <a:ext cx="1511891" cy="53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867478" y="5849588"/>
            <a:ext cx="2137082" cy="2755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6525069" y="3644598"/>
            <a:ext cx="326353" cy="4626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3"/>
            <a:endCxn id="21" idx="7"/>
          </p:cNvCxnSpPr>
          <p:nvPr/>
        </p:nvCxnSpPr>
        <p:spPr>
          <a:xfrm flipH="1">
            <a:off x="6605999" y="4236516"/>
            <a:ext cx="245423" cy="1168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55162" y="3708731"/>
            <a:ext cx="303731" cy="338554"/>
          </a:xfrm>
          <a:prstGeom prst="rect">
            <a:avLst/>
          </a:prstGeom>
          <a:noFill/>
        </p:spPr>
        <p:txBody>
          <a:bodyPr wrap="square" rtlCol="0">
            <a:spAutoFit/>
          </a:bodyPr>
          <a:lstStyle/>
          <a:p>
            <a:r>
              <a:rPr lang="en-US" sz="1600" smtClean="0"/>
              <a:t>4</a:t>
            </a:r>
            <a:endParaRPr lang="en-US" sz="1600"/>
          </a:p>
        </p:txBody>
      </p:sp>
      <p:sp>
        <p:nvSpPr>
          <p:cNvPr id="44" name="TextBox 43"/>
          <p:cNvSpPr txBox="1"/>
          <p:nvPr/>
        </p:nvSpPr>
        <p:spPr>
          <a:xfrm>
            <a:off x="5265140" y="1683566"/>
            <a:ext cx="303731" cy="338554"/>
          </a:xfrm>
          <a:prstGeom prst="rect">
            <a:avLst/>
          </a:prstGeom>
          <a:noFill/>
        </p:spPr>
        <p:txBody>
          <a:bodyPr wrap="square" rtlCol="0">
            <a:spAutoFit/>
          </a:bodyPr>
          <a:lstStyle/>
          <a:p>
            <a:r>
              <a:rPr lang="en-US" sz="1600" dirty="0"/>
              <a:t>4</a:t>
            </a:r>
          </a:p>
        </p:txBody>
      </p:sp>
      <p:sp>
        <p:nvSpPr>
          <p:cNvPr id="45" name="TextBox 44"/>
          <p:cNvSpPr txBox="1"/>
          <p:nvPr/>
        </p:nvSpPr>
        <p:spPr>
          <a:xfrm>
            <a:off x="4409345" y="3620283"/>
            <a:ext cx="303731" cy="338554"/>
          </a:xfrm>
          <a:prstGeom prst="rect">
            <a:avLst/>
          </a:prstGeom>
          <a:noFill/>
        </p:spPr>
        <p:txBody>
          <a:bodyPr wrap="square" rtlCol="0">
            <a:spAutoFit/>
          </a:bodyPr>
          <a:lstStyle/>
          <a:p>
            <a:r>
              <a:rPr lang="en-US" sz="1600" dirty="0" smtClean="0"/>
              <a:t>6</a:t>
            </a:r>
            <a:endParaRPr lang="en-US" sz="1600" dirty="0"/>
          </a:p>
        </p:txBody>
      </p:sp>
      <p:sp>
        <p:nvSpPr>
          <p:cNvPr id="46" name="TextBox 45"/>
          <p:cNvSpPr txBox="1"/>
          <p:nvPr/>
        </p:nvSpPr>
        <p:spPr>
          <a:xfrm>
            <a:off x="5276115" y="3064792"/>
            <a:ext cx="303731" cy="338554"/>
          </a:xfrm>
          <a:prstGeom prst="rect">
            <a:avLst/>
          </a:prstGeom>
          <a:noFill/>
        </p:spPr>
        <p:txBody>
          <a:bodyPr wrap="square" rtlCol="0">
            <a:spAutoFit/>
          </a:bodyPr>
          <a:lstStyle/>
          <a:p>
            <a:r>
              <a:rPr lang="en-US" sz="1600" dirty="0" smtClean="0"/>
              <a:t>5</a:t>
            </a:r>
            <a:endParaRPr lang="en-US" sz="1600" dirty="0"/>
          </a:p>
        </p:txBody>
      </p:sp>
      <p:sp>
        <p:nvSpPr>
          <p:cNvPr id="47" name="TextBox 46"/>
          <p:cNvSpPr txBox="1"/>
          <p:nvPr/>
        </p:nvSpPr>
        <p:spPr>
          <a:xfrm>
            <a:off x="6371332" y="3863586"/>
            <a:ext cx="303731" cy="338554"/>
          </a:xfrm>
          <a:prstGeom prst="rect">
            <a:avLst/>
          </a:prstGeom>
          <a:noFill/>
        </p:spPr>
        <p:txBody>
          <a:bodyPr wrap="square" rtlCol="0">
            <a:spAutoFit/>
          </a:bodyPr>
          <a:lstStyle/>
          <a:p>
            <a:r>
              <a:rPr lang="en-US" sz="1600"/>
              <a:t>2</a:t>
            </a:r>
          </a:p>
        </p:txBody>
      </p:sp>
      <p:sp>
        <p:nvSpPr>
          <p:cNvPr id="48" name="TextBox 47"/>
          <p:cNvSpPr txBox="1"/>
          <p:nvPr/>
        </p:nvSpPr>
        <p:spPr>
          <a:xfrm>
            <a:off x="6609254" y="4121392"/>
            <a:ext cx="303731" cy="338554"/>
          </a:xfrm>
          <a:prstGeom prst="rect">
            <a:avLst/>
          </a:prstGeom>
          <a:noFill/>
        </p:spPr>
        <p:txBody>
          <a:bodyPr wrap="square" rtlCol="0">
            <a:spAutoFit/>
          </a:bodyPr>
          <a:lstStyle/>
          <a:p>
            <a:r>
              <a:rPr lang="en-US" sz="1600" smtClean="0"/>
              <a:t>1</a:t>
            </a:r>
            <a:endParaRPr lang="en-US" sz="1600"/>
          </a:p>
        </p:txBody>
      </p:sp>
      <p:sp>
        <p:nvSpPr>
          <p:cNvPr id="49" name="TextBox 48"/>
          <p:cNvSpPr txBox="1"/>
          <p:nvPr/>
        </p:nvSpPr>
        <p:spPr>
          <a:xfrm>
            <a:off x="5447007" y="4039422"/>
            <a:ext cx="303731" cy="338554"/>
          </a:xfrm>
          <a:prstGeom prst="rect">
            <a:avLst/>
          </a:prstGeom>
          <a:noFill/>
        </p:spPr>
        <p:txBody>
          <a:bodyPr wrap="square" rtlCol="0">
            <a:spAutoFit/>
          </a:bodyPr>
          <a:lstStyle/>
          <a:p>
            <a:r>
              <a:rPr lang="en-US" sz="1600" dirty="0" smtClean="0"/>
              <a:t>4</a:t>
            </a:r>
            <a:endParaRPr lang="en-US" sz="1600" dirty="0"/>
          </a:p>
        </p:txBody>
      </p:sp>
      <p:sp>
        <p:nvSpPr>
          <p:cNvPr id="50" name="TextBox 49"/>
          <p:cNvSpPr txBox="1"/>
          <p:nvPr/>
        </p:nvSpPr>
        <p:spPr>
          <a:xfrm>
            <a:off x="5756032" y="4643735"/>
            <a:ext cx="303731" cy="338554"/>
          </a:xfrm>
          <a:prstGeom prst="rect">
            <a:avLst/>
          </a:prstGeom>
          <a:noFill/>
        </p:spPr>
        <p:txBody>
          <a:bodyPr wrap="square" rtlCol="0">
            <a:spAutoFit/>
          </a:bodyPr>
          <a:lstStyle/>
          <a:p>
            <a:r>
              <a:rPr lang="en-US" sz="1600" smtClean="0"/>
              <a:t>3</a:t>
            </a:r>
            <a:endParaRPr lang="en-US" sz="1600"/>
          </a:p>
        </p:txBody>
      </p:sp>
      <p:sp>
        <p:nvSpPr>
          <p:cNvPr id="51" name="TextBox 50"/>
          <p:cNvSpPr txBox="1"/>
          <p:nvPr/>
        </p:nvSpPr>
        <p:spPr>
          <a:xfrm>
            <a:off x="6251001" y="5025061"/>
            <a:ext cx="303731" cy="338554"/>
          </a:xfrm>
          <a:prstGeom prst="rect">
            <a:avLst/>
          </a:prstGeom>
          <a:noFill/>
        </p:spPr>
        <p:txBody>
          <a:bodyPr wrap="square" rtlCol="0">
            <a:spAutoFit/>
          </a:bodyPr>
          <a:lstStyle/>
          <a:p>
            <a:r>
              <a:rPr lang="en-US" sz="1600" dirty="0" smtClean="0"/>
              <a:t>3</a:t>
            </a:r>
            <a:endParaRPr lang="en-US" sz="1600" dirty="0"/>
          </a:p>
        </p:txBody>
      </p:sp>
      <p:sp>
        <p:nvSpPr>
          <p:cNvPr id="52" name="TextBox 51"/>
          <p:cNvSpPr txBox="1"/>
          <p:nvPr/>
        </p:nvSpPr>
        <p:spPr>
          <a:xfrm>
            <a:off x="4157077" y="5251656"/>
            <a:ext cx="303731" cy="338554"/>
          </a:xfrm>
          <a:prstGeom prst="rect">
            <a:avLst/>
          </a:prstGeom>
          <a:noFill/>
        </p:spPr>
        <p:txBody>
          <a:bodyPr wrap="square" rtlCol="0">
            <a:spAutoFit/>
          </a:bodyPr>
          <a:lstStyle/>
          <a:p>
            <a:r>
              <a:rPr lang="en-US" sz="1600"/>
              <a:t>2</a:t>
            </a:r>
            <a:endParaRPr lang="en-US" sz="1600" dirty="0"/>
          </a:p>
        </p:txBody>
      </p:sp>
      <p:sp>
        <p:nvSpPr>
          <p:cNvPr id="53" name="TextBox 52"/>
          <p:cNvSpPr txBox="1"/>
          <p:nvPr/>
        </p:nvSpPr>
        <p:spPr>
          <a:xfrm>
            <a:off x="4793804" y="5688092"/>
            <a:ext cx="303731" cy="338554"/>
          </a:xfrm>
          <a:prstGeom prst="rect">
            <a:avLst/>
          </a:prstGeom>
          <a:noFill/>
        </p:spPr>
        <p:txBody>
          <a:bodyPr wrap="square" rtlCol="0">
            <a:spAutoFit/>
          </a:bodyPr>
          <a:lstStyle/>
          <a:p>
            <a:r>
              <a:rPr lang="en-US" sz="1600" dirty="0" smtClean="0"/>
              <a:t>5</a:t>
            </a:r>
            <a:endParaRPr lang="en-US" sz="1600" dirty="0"/>
          </a:p>
        </p:txBody>
      </p:sp>
      <p:sp>
        <p:nvSpPr>
          <p:cNvPr id="54" name="TextBox 53"/>
          <p:cNvSpPr txBox="1"/>
          <p:nvPr/>
        </p:nvSpPr>
        <p:spPr>
          <a:xfrm>
            <a:off x="6715619" y="5662721"/>
            <a:ext cx="303731" cy="338554"/>
          </a:xfrm>
          <a:prstGeom prst="rect">
            <a:avLst/>
          </a:prstGeom>
          <a:noFill/>
        </p:spPr>
        <p:txBody>
          <a:bodyPr wrap="square" rtlCol="0">
            <a:spAutoFit/>
          </a:bodyPr>
          <a:lstStyle/>
          <a:p>
            <a:r>
              <a:rPr lang="en-US" sz="1600" dirty="0"/>
              <a:t>4</a:t>
            </a:r>
          </a:p>
        </p:txBody>
      </p:sp>
      <p:sp>
        <p:nvSpPr>
          <p:cNvPr id="55" name="TextBox 54"/>
          <p:cNvSpPr txBox="1"/>
          <p:nvPr/>
        </p:nvSpPr>
        <p:spPr>
          <a:xfrm>
            <a:off x="7416361" y="4712194"/>
            <a:ext cx="303731" cy="338554"/>
          </a:xfrm>
          <a:prstGeom prst="rect">
            <a:avLst/>
          </a:prstGeom>
          <a:noFill/>
        </p:spPr>
        <p:txBody>
          <a:bodyPr wrap="square" rtlCol="0">
            <a:spAutoFit/>
          </a:bodyPr>
          <a:lstStyle/>
          <a:p>
            <a:r>
              <a:rPr lang="en-US" sz="1600" dirty="0" smtClean="0"/>
              <a:t>3</a:t>
            </a:r>
            <a:endParaRPr lang="en-US" sz="1600" dirty="0"/>
          </a:p>
        </p:txBody>
      </p:sp>
      <p:sp>
        <p:nvSpPr>
          <p:cNvPr id="56" name="TextBox 55"/>
          <p:cNvSpPr txBox="1"/>
          <p:nvPr/>
        </p:nvSpPr>
        <p:spPr>
          <a:xfrm>
            <a:off x="7123363" y="4174517"/>
            <a:ext cx="303731" cy="338554"/>
          </a:xfrm>
          <a:prstGeom prst="rect">
            <a:avLst/>
          </a:prstGeom>
          <a:noFill/>
        </p:spPr>
        <p:txBody>
          <a:bodyPr wrap="square" rtlCol="0">
            <a:spAutoFit/>
          </a:bodyPr>
          <a:lstStyle/>
          <a:p>
            <a:r>
              <a:rPr lang="en-US" sz="1600" dirty="0" smtClean="0"/>
              <a:t>2</a:t>
            </a:r>
            <a:endParaRPr lang="en-US" sz="1600" dirty="0"/>
          </a:p>
        </p:txBody>
      </p:sp>
      <p:sp>
        <p:nvSpPr>
          <p:cNvPr id="57" name="TextBox 56"/>
          <p:cNvSpPr txBox="1"/>
          <p:nvPr/>
        </p:nvSpPr>
        <p:spPr>
          <a:xfrm>
            <a:off x="6867580" y="4699976"/>
            <a:ext cx="303731" cy="338554"/>
          </a:xfrm>
          <a:prstGeom prst="rect">
            <a:avLst/>
          </a:prstGeom>
          <a:noFill/>
        </p:spPr>
        <p:txBody>
          <a:bodyPr wrap="square" rtlCol="0">
            <a:spAutoFit/>
          </a:bodyPr>
          <a:lstStyle/>
          <a:p>
            <a:r>
              <a:rPr lang="en-US" sz="1600" dirty="0"/>
              <a:t>4</a:t>
            </a:r>
          </a:p>
        </p:txBody>
      </p:sp>
      <p:sp>
        <p:nvSpPr>
          <p:cNvPr id="58" name="TextBox 57"/>
          <p:cNvSpPr txBox="1"/>
          <p:nvPr/>
        </p:nvSpPr>
        <p:spPr>
          <a:xfrm>
            <a:off x="8138913" y="882345"/>
            <a:ext cx="4053087" cy="2554545"/>
          </a:xfrm>
          <a:prstGeom prst="rect">
            <a:avLst/>
          </a:prstGeom>
          <a:noFill/>
        </p:spPr>
        <p:txBody>
          <a:bodyPr wrap="square" rtlCol="0">
            <a:spAutoFit/>
          </a:bodyPr>
          <a:lstStyle/>
          <a:p>
            <a:r>
              <a:rPr lang="en-US" sz="1600" b="1" dirty="0" smtClean="0"/>
              <a:t>What is the transition model</a:t>
            </a:r>
            <a:r>
              <a:rPr lang="en-US" sz="1600" dirty="0" smtClean="0"/>
              <a:t>?</a:t>
            </a:r>
            <a:endParaRPr lang="en-US" sz="1600" dirty="0"/>
          </a:p>
          <a:p>
            <a:endParaRPr lang="en-US" sz="1600" dirty="0" smtClean="0"/>
          </a:p>
          <a:p>
            <a:r>
              <a:rPr lang="en-US" sz="1600" dirty="0" smtClean="0"/>
              <a:t>State S</a:t>
            </a:r>
            <a:r>
              <a:rPr lang="en-US" sz="1600" baseline="-25000" dirty="0" smtClean="0"/>
              <a:t>1</a:t>
            </a:r>
            <a:r>
              <a:rPr lang="en-US" sz="1600" dirty="0"/>
              <a:t> </a:t>
            </a:r>
            <a:r>
              <a:rPr lang="en-US" sz="1600" dirty="0" smtClean="0"/>
              <a:t>might have actions:</a:t>
            </a:r>
          </a:p>
          <a:p>
            <a:r>
              <a:rPr lang="en-US" sz="1600" dirty="0" smtClean="0"/>
              <a:t>	</a:t>
            </a:r>
            <a:r>
              <a:rPr lang="en-US" sz="1600" i="1" dirty="0" smtClean="0"/>
              <a:t>move towards S</a:t>
            </a:r>
            <a:r>
              <a:rPr lang="en-US" sz="1600" i="1" baseline="-25000" dirty="0" smtClean="0"/>
              <a:t>2</a:t>
            </a:r>
          </a:p>
          <a:p>
            <a:r>
              <a:rPr lang="en-US" sz="1600" dirty="0" smtClean="0"/>
              <a:t>	</a:t>
            </a:r>
            <a:r>
              <a:rPr lang="en-US" sz="1600" i="1" dirty="0" smtClean="0"/>
              <a:t>move </a:t>
            </a:r>
            <a:r>
              <a:rPr lang="en-US" sz="1600" i="1" dirty="0"/>
              <a:t>towards </a:t>
            </a:r>
            <a:r>
              <a:rPr lang="en-US" sz="1600" i="1" dirty="0" smtClean="0"/>
              <a:t>S</a:t>
            </a:r>
            <a:r>
              <a:rPr lang="en-US" sz="1600" i="1" baseline="-25000" dirty="0" smtClean="0"/>
              <a:t>3</a:t>
            </a:r>
            <a:r>
              <a:rPr lang="en-US" sz="1600" i="1" dirty="0" smtClean="0"/>
              <a:t> </a:t>
            </a:r>
          </a:p>
          <a:p>
            <a:endParaRPr lang="en-US" sz="1600" dirty="0" smtClean="0"/>
          </a:p>
          <a:p>
            <a:r>
              <a:rPr lang="en-US" sz="1600" dirty="0" smtClean="0"/>
              <a:t>Then, assuming a deterministic system,</a:t>
            </a:r>
          </a:p>
          <a:p>
            <a:r>
              <a:rPr lang="en-US" sz="1600" dirty="0" smtClean="0"/>
              <a:t>	T(S</a:t>
            </a:r>
            <a:r>
              <a:rPr lang="en-US" sz="1600" baseline="-25000" dirty="0" smtClean="0"/>
              <a:t>1,</a:t>
            </a:r>
            <a:r>
              <a:rPr lang="en-US" sz="1600" dirty="0" smtClean="0"/>
              <a:t> </a:t>
            </a:r>
            <a:r>
              <a:rPr lang="en-US" sz="1600" i="1" dirty="0"/>
              <a:t>move towards </a:t>
            </a:r>
            <a:r>
              <a:rPr lang="en-US" sz="1600" i="1" dirty="0" smtClean="0"/>
              <a:t>S</a:t>
            </a:r>
            <a:r>
              <a:rPr lang="en-US" sz="1600" i="1" baseline="-25000" dirty="0" smtClean="0"/>
              <a:t>2</a:t>
            </a:r>
            <a:r>
              <a:rPr lang="en-US" sz="1600" dirty="0" smtClean="0"/>
              <a:t>) = S</a:t>
            </a:r>
            <a:r>
              <a:rPr lang="en-US" sz="1600" baseline="-25000" dirty="0" smtClean="0"/>
              <a:t>2</a:t>
            </a:r>
          </a:p>
          <a:p>
            <a:r>
              <a:rPr lang="en-US" sz="1600" dirty="0" smtClean="0"/>
              <a:t>	T(S</a:t>
            </a:r>
            <a:r>
              <a:rPr lang="en-US" sz="1600" baseline="-25000" dirty="0" smtClean="0"/>
              <a:t>1</a:t>
            </a:r>
            <a:r>
              <a:rPr lang="en-US" sz="1600" baseline="-25000" dirty="0"/>
              <a:t>,</a:t>
            </a:r>
            <a:r>
              <a:rPr lang="en-US" sz="1600" dirty="0"/>
              <a:t> </a:t>
            </a:r>
            <a:r>
              <a:rPr lang="en-US" sz="1600" i="1" dirty="0"/>
              <a:t>move towards </a:t>
            </a:r>
            <a:r>
              <a:rPr lang="en-US" sz="1600" i="1" dirty="0" smtClean="0"/>
              <a:t>S</a:t>
            </a:r>
            <a:r>
              <a:rPr lang="en-US" sz="1600" i="1" baseline="-25000" dirty="0" smtClean="0"/>
              <a:t>3</a:t>
            </a:r>
            <a:r>
              <a:rPr lang="en-US" sz="1600" dirty="0" smtClean="0"/>
              <a:t>) </a:t>
            </a:r>
            <a:r>
              <a:rPr lang="en-US" sz="1600" dirty="0"/>
              <a:t>= </a:t>
            </a:r>
            <a:r>
              <a:rPr lang="en-US" sz="1600" dirty="0" smtClean="0"/>
              <a:t>S</a:t>
            </a:r>
            <a:r>
              <a:rPr lang="en-US" sz="1600" baseline="-25000" dirty="0" smtClean="0"/>
              <a:t>3</a:t>
            </a:r>
            <a:endParaRPr lang="en-US" sz="1600" baseline="-25000" dirty="0"/>
          </a:p>
          <a:p>
            <a:r>
              <a:rPr lang="en-US" sz="1600" dirty="0" smtClean="0"/>
              <a:t> </a:t>
            </a:r>
            <a:endParaRPr lang="en-US" sz="1600" dirty="0"/>
          </a:p>
        </p:txBody>
      </p:sp>
    </p:spTree>
    <p:extLst>
      <p:ext uri="{BB962C8B-B14F-4D97-AF65-F5344CB8AC3E}">
        <p14:creationId xmlns:p14="http://schemas.microsoft.com/office/powerpoint/2010/main" val="1790033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7</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mc:AlternateContent xmlns:mc="http://schemas.openxmlformats.org/markup-compatibility/2006" xmlns:a14="http://schemas.microsoft.com/office/drawing/2010/main">
        <mc:Choice Requires="a14">
          <p:sp>
            <p:nvSpPr>
              <p:cNvPr id="8" name="TextBox 7"/>
              <p:cNvSpPr txBox="1"/>
              <p:nvPr/>
            </p:nvSpPr>
            <p:spPr>
              <a:xfrm>
                <a:off x="486629" y="753543"/>
                <a:ext cx="3913754" cy="1754326"/>
              </a:xfrm>
              <a:prstGeom prst="rect">
                <a:avLst/>
              </a:prstGeom>
              <a:noFill/>
            </p:spPr>
            <p:txBody>
              <a:bodyPr wrap="square" rtlCol="0">
                <a:spAutoFit/>
              </a:bodyPr>
              <a:lstStyle/>
              <a:p>
                <a:pPr marL="285750" indent="-285750">
                  <a:lnSpc>
                    <a:spcPct val="150000"/>
                  </a:lnSpc>
                  <a:buFont typeface="Arial" charset="0"/>
                  <a:buChar char="•"/>
                </a:pPr>
                <a:r>
                  <a:rPr lang="en-US" dirty="0" smtClean="0"/>
                  <a:t>set of </a:t>
                </a:r>
                <a:r>
                  <a:rPr lang="en-US" b="1" dirty="0" smtClean="0"/>
                  <a:t>states</a:t>
                </a:r>
                <a:r>
                  <a:rPr lang="en-US" dirty="0" smtClean="0"/>
                  <a:t> </a:t>
                </a:r>
                <a:r>
                  <a:rPr lang="en-US" i="1" dirty="0" smtClean="0"/>
                  <a:t>S</a:t>
                </a:r>
                <a:endParaRPr lang="en-US" dirty="0"/>
              </a:p>
              <a:p>
                <a:pPr marL="285750" indent="-285750">
                  <a:lnSpc>
                    <a:spcPct val="150000"/>
                  </a:lnSpc>
                  <a:buFont typeface="Arial" charset="0"/>
                  <a:buChar char="•"/>
                </a:pPr>
                <a:r>
                  <a:rPr lang="en-US" dirty="0"/>
                  <a:t>possible </a:t>
                </a:r>
                <a:r>
                  <a:rPr lang="en-US" b="1" dirty="0"/>
                  <a:t>actions</a:t>
                </a:r>
                <a:r>
                  <a:rPr lang="en-US" dirty="0"/>
                  <a:t> </a:t>
                </a:r>
                <a:r>
                  <a:rPr lang="en-US" i="1" dirty="0" smtClean="0"/>
                  <a:t>A</a:t>
                </a:r>
              </a:p>
              <a:p>
                <a:pPr marL="285750" indent="-285750">
                  <a:lnSpc>
                    <a:spcPct val="150000"/>
                  </a:lnSpc>
                  <a:buFont typeface="Arial" charset="0"/>
                  <a:buChar char="•"/>
                </a:pPr>
                <a:r>
                  <a:rPr lang="en-US" b="1" dirty="0"/>
                  <a:t>cost model</a:t>
                </a:r>
                <a:r>
                  <a:rPr lang="en-US" dirty="0"/>
                  <a:t>: </a:t>
                </a:r>
                <a14:m>
                  <m:oMath xmlns:m="http://schemas.openxmlformats.org/officeDocument/2006/math">
                    <m:r>
                      <a:rPr lang="en-US" i="1">
                        <a:latin typeface="Cambria Math" charset="0"/>
                      </a:rPr>
                      <m:t>𝐶</m:t>
                    </m:r>
                    <m:r>
                      <a:rPr lang="en-US" i="1">
                        <a:latin typeface="Cambria Math" charset="0"/>
                      </a:rPr>
                      <m:t>:</m:t>
                    </m:r>
                    <m:r>
                      <a:rPr lang="en-US" i="1">
                        <a:latin typeface="Cambria Math" charset="0"/>
                      </a:rPr>
                      <m:t>𝑆</m:t>
                    </m:r>
                    <m:r>
                      <a:rPr lang="en-US" i="1">
                        <a:latin typeface="Cambria Math" charset="0"/>
                      </a:rPr>
                      <m:t> × </m:t>
                    </m:r>
                    <m:r>
                      <a:rPr lang="en-US" i="1">
                        <a:latin typeface="Cambria Math" charset="0"/>
                      </a:rPr>
                      <m:t>𝐴</m:t>
                    </m:r>
                    <m:r>
                      <a:rPr lang="is-IS" i="1">
                        <a:latin typeface="Cambria Math" charset="0"/>
                        <a:ea typeface="Cambria Math" charset="0"/>
                        <a:cs typeface="Cambria Math" charset="0"/>
                      </a:rPr>
                      <m:t>→</m:t>
                    </m:r>
                    <m:r>
                      <a:rPr lang="is-IS" i="1">
                        <a:latin typeface="Cambria Math" charset="0"/>
                        <a:ea typeface="Cambria Math" charset="0"/>
                        <a:cs typeface="Cambria Math" charset="0"/>
                      </a:rPr>
                      <m:t>ℝ</m:t>
                    </m:r>
                  </m:oMath>
                </a14:m>
                <a:endParaRPr lang="en-US" dirty="0" smtClean="0">
                  <a:ea typeface="Cambria Math" charset="0"/>
                  <a:cs typeface="Cambria Math" charset="0"/>
                </a:endParaRPr>
              </a:p>
              <a:p>
                <a:pPr marL="285750" indent="-285750">
                  <a:lnSpc>
                    <a:spcPct val="150000"/>
                  </a:lnSpc>
                  <a:buFont typeface="Arial" charset="0"/>
                  <a:buChar char="•"/>
                </a:pPr>
                <a:r>
                  <a:rPr lang="en-US" b="1" dirty="0"/>
                  <a:t>transition model</a:t>
                </a:r>
                <a:r>
                  <a:rPr lang="en-US" dirty="0"/>
                  <a:t>: </a:t>
                </a:r>
                <a14:m>
                  <m:oMath xmlns:m="http://schemas.openxmlformats.org/officeDocument/2006/math">
                    <m:r>
                      <a:rPr lang="en-US" i="1">
                        <a:latin typeface="Cambria Math" charset="0"/>
                      </a:rPr>
                      <m:t>𝑇</m:t>
                    </m:r>
                    <m:r>
                      <a:rPr lang="en-US" i="1">
                        <a:latin typeface="Cambria Math" charset="0"/>
                      </a:rPr>
                      <m:t>:</m:t>
                    </m:r>
                    <m:r>
                      <a:rPr lang="en-US" i="1">
                        <a:latin typeface="Cambria Math" charset="0"/>
                      </a:rPr>
                      <m:t>𝑆</m:t>
                    </m:r>
                    <m:r>
                      <a:rPr lang="en-US" i="1">
                        <a:latin typeface="Cambria Math" charset="0"/>
                      </a:rPr>
                      <m:t> × </m:t>
                    </m:r>
                    <m:r>
                      <a:rPr lang="en-US" i="1">
                        <a:latin typeface="Cambria Math" charset="0"/>
                      </a:rPr>
                      <m:t>𝐴</m:t>
                    </m:r>
                    <m:r>
                      <a:rPr lang="is-IS" i="1">
                        <a:latin typeface="Cambria Math" charset="0"/>
                        <a:ea typeface="Cambria Math" charset="0"/>
                        <a:cs typeface="Cambria Math" charset="0"/>
                      </a:rPr>
                      <m:t>→</m:t>
                    </m:r>
                    <m:r>
                      <a:rPr lang="en-US" i="1">
                        <a:latin typeface="Cambria Math" charset="0"/>
                        <a:ea typeface="Cambria Math" charset="0"/>
                        <a:cs typeface="Cambria Math" charset="0"/>
                      </a:rPr>
                      <m:t>𝑆</m:t>
                    </m:r>
                  </m:oMath>
                </a14:m>
                <a:r>
                  <a:rPr lang="en-US" dirty="0"/>
                  <a:t> </a:t>
                </a:r>
                <a:r>
                  <a:rPr lang="en-US" dirty="0" smtClean="0"/>
                  <a:t> </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86629" y="753543"/>
                <a:ext cx="3913754" cy="1754326"/>
              </a:xfrm>
              <a:prstGeom prst="rect">
                <a:avLst/>
              </a:prstGeom>
              <a:blipFill rotWithShape="0">
                <a:blip r:embed="rId3"/>
                <a:stretch>
                  <a:fillRect l="-1090" b="-22648"/>
                </a:stretch>
              </a:blipFill>
            </p:spPr>
            <p:txBody>
              <a:bodyPr/>
              <a:lstStyle/>
              <a:p>
                <a:r>
                  <a:rPr lang="en-US">
                    <a:noFill/>
                  </a:rPr>
                  <a:t> </a:t>
                </a:r>
              </a:p>
            </p:txBody>
          </p:sp>
        </mc:Fallback>
      </mc:AlternateContent>
      <p:sp>
        <p:nvSpPr>
          <p:cNvPr id="13" name="Oval 12"/>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6145400" y="949065"/>
            <a:ext cx="418559" cy="400110"/>
          </a:xfrm>
          <a:prstGeom prst="rect">
            <a:avLst/>
          </a:prstGeom>
          <a:noFill/>
        </p:spPr>
        <p:txBody>
          <a:bodyPr wrap="square" rtlCol="0">
            <a:spAutoFit/>
          </a:bodyPr>
          <a:lstStyle/>
          <a:p>
            <a:r>
              <a:rPr lang="en-US" sz="2000" i="1" dirty="0">
                <a:solidFill>
                  <a:schemeClr val="accent2">
                    <a:lumMod val="50000"/>
                  </a:schemeClr>
                </a:solidFill>
              </a:rPr>
              <a:t>S</a:t>
            </a:r>
            <a:r>
              <a:rPr lang="en-US" sz="2000" i="1" baseline="-25000" dirty="0">
                <a:solidFill>
                  <a:schemeClr val="accent2">
                    <a:lumMod val="50000"/>
                  </a:schemeClr>
                </a:solidFill>
              </a:rPr>
              <a:t>0</a:t>
            </a:r>
          </a:p>
        </p:txBody>
      </p:sp>
      <p:sp>
        <p:nvSpPr>
          <p:cNvPr id="117" name="TextBox 116"/>
          <p:cNvSpPr txBox="1"/>
          <p:nvPr/>
        </p:nvSpPr>
        <p:spPr>
          <a:xfrm>
            <a:off x="4225159" y="2112580"/>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1</a:t>
            </a:r>
          </a:p>
        </p:txBody>
      </p:sp>
      <p:sp>
        <p:nvSpPr>
          <p:cNvPr id="118" name="TextBox 117"/>
          <p:cNvSpPr txBox="1"/>
          <p:nvPr/>
        </p:nvSpPr>
        <p:spPr>
          <a:xfrm>
            <a:off x="4451077" y="477549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2</a:t>
            </a:r>
            <a:endParaRPr lang="en-US" i="1" baseline="-25000" dirty="0">
              <a:solidFill>
                <a:schemeClr val="accent2">
                  <a:lumMod val="50000"/>
                </a:schemeClr>
              </a:solidFill>
            </a:endParaRPr>
          </a:p>
        </p:txBody>
      </p:sp>
      <p:sp>
        <p:nvSpPr>
          <p:cNvPr id="119" name="TextBox 118"/>
          <p:cNvSpPr txBox="1"/>
          <p:nvPr/>
        </p:nvSpPr>
        <p:spPr>
          <a:xfrm>
            <a:off x="6286341" y="312377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3</a:t>
            </a:r>
          </a:p>
        </p:txBody>
      </p:sp>
      <p:sp>
        <p:nvSpPr>
          <p:cNvPr id="120" name="TextBox 119"/>
          <p:cNvSpPr txBox="1"/>
          <p:nvPr/>
        </p:nvSpPr>
        <p:spPr>
          <a:xfrm>
            <a:off x="3549560" y="566272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6</a:t>
            </a:r>
          </a:p>
        </p:txBody>
      </p:sp>
      <p:sp>
        <p:nvSpPr>
          <p:cNvPr id="121" name="TextBox 120"/>
          <p:cNvSpPr txBox="1"/>
          <p:nvPr/>
        </p:nvSpPr>
        <p:spPr>
          <a:xfrm>
            <a:off x="5815374" y="5353362"/>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7</a:t>
            </a:r>
            <a:endParaRPr lang="en-US" i="1" baseline="-25000" dirty="0">
              <a:solidFill>
                <a:schemeClr val="accent2">
                  <a:lumMod val="50000"/>
                </a:schemeClr>
              </a:solidFill>
            </a:endParaRPr>
          </a:p>
        </p:txBody>
      </p:sp>
      <p:sp>
        <p:nvSpPr>
          <p:cNvPr id="122" name="TextBox 121"/>
          <p:cNvSpPr txBox="1"/>
          <p:nvPr/>
        </p:nvSpPr>
        <p:spPr>
          <a:xfrm>
            <a:off x="6182666" y="407135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4</a:t>
            </a:r>
            <a:endParaRPr lang="en-US" i="1" baseline="-25000" dirty="0">
              <a:solidFill>
                <a:schemeClr val="accent2">
                  <a:lumMod val="50000"/>
                </a:schemeClr>
              </a:solidFill>
            </a:endParaRPr>
          </a:p>
        </p:txBody>
      </p:sp>
      <p:sp>
        <p:nvSpPr>
          <p:cNvPr id="124" name="TextBox 123"/>
          <p:cNvSpPr txBox="1"/>
          <p:nvPr/>
        </p:nvSpPr>
        <p:spPr>
          <a:xfrm>
            <a:off x="6943222" y="5246907"/>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8</a:t>
            </a:r>
          </a:p>
        </p:txBody>
      </p:sp>
      <p:sp>
        <p:nvSpPr>
          <p:cNvPr id="125" name="TextBox 124"/>
          <p:cNvSpPr txBox="1"/>
          <p:nvPr/>
        </p:nvSpPr>
        <p:spPr>
          <a:xfrm>
            <a:off x="7624394" y="411336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9</a:t>
            </a:r>
          </a:p>
        </p:txBody>
      </p:sp>
      <p:sp>
        <p:nvSpPr>
          <p:cNvPr id="153" name="TextBox 152"/>
          <p:cNvSpPr txBox="1"/>
          <p:nvPr/>
        </p:nvSpPr>
        <p:spPr>
          <a:xfrm>
            <a:off x="6851422" y="3782909"/>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5</a:t>
            </a:r>
            <a:endParaRPr lang="en-US" i="1" baseline="-25000" dirty="0">
              <a:solidFill>
                <a:schemeClr val="accent2">
                  <a:lumMod val="50000"/>
                </a:schemeClr>
              </a:solidFill>
            </a:endParaRPr>
          </a:p>
        </p:txBody>
      </p:sp>
      <p:cxnSp>
        <p:nvCxnSpPr>
          <p:cNvPr id="26" name="Straight Connector 25"/>
          <p:cNvCxnSpPr>
            <a:stCxn id="39" idx="3"/>
            <a:endCxn id="38" idx="7"/>
          </p:cNvCxnSpPr>
          <p:nvPr/>
        </p:nvCxnSpPr>
        <p:spPr>
          <a:xfrm flipH="1">
            <a:off x="4465041" y="1247652"/>
            <a:ext cx="1513751" cy="12475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38" idx="5"/>
          </p:cNvCxnSpPr>
          <p:nvPr/>
        </p:nvCxnSpPr>
        <p:spPr>
          <a:xfrm flipH="1" flipV="1">
            <a:off x="4465041" y="2624508"/>
            <a:ext cx="1903930" cy="9554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38" idx="4"/>
          </p:cNvCxnSpPr>
          <p:nvPr/>
        </p:nvCxnSpPr>
        <p:spPr>
          <a:xfrm flipH="1" flipV="1">
            <a:off x="4400383" y="2651290"/>
            <a:ext cx="472969" cy="22765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929599" y="3644598"/>
            <a:ext cx="1466154" cy="13204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840696" y="5083929"/>
            <a:ext cx="967998" cy="97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938010" y="5083929"/>
            <a:ext cx="1093332" cy="701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60411" y="3671380"/>
            <a:ext cx="80930" cy="6552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7007520" y="4171858"/>
            <a:ext cx="454526" cy="906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360096" y="4353966"/>
            <a:ext cx="193390" cy="11582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916080" y="4263298"/>
            <a:ext cx="379358" cy="12756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187440" y="5603645"/>
            <a:ext cx="1081216" cy="2459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964792" y="4482696"/>
            <a:ext cx="1511891" cy="53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867478" y="5849588"/>
            <a:ext cx="2137082" cy="2755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6525069" y="3644598"/>
            <a:ext cx="326353" cy="4626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3"/>
            <a:endCxn id="21" idx="7"/>
          </p:cNvCxnSpPr>
          <p:nvPr/>
        </p:nvCxnSpPr>
        <p:spPr>
          <a:xfrm flipH="1">
            <a:off x="6605999" y="4236516"/>
            <a:ext cx="245423" cy="1168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55162" y="3708731"/>
            <a:ext cx="303731" cy="338554"/>
          </a:xfrm>
          <a:prstGeom prst="rect">
            <a:avLst/>
          </a:prstGeom>
          <a:noFill/>
        </p:spPr>
        <p:txBody>
          <a:bodyPr wrap="square" rtlCol="0">
            <a:spAutoFit/>
          </a:bodyPr>
          <a:lstStyle/>
          <a:p>
            <a:r>
              <a:rPr lang="en-US" sz="1600" smtClean="0"/>
              <a:t>4</a:t>
            </a:r>
            <a:endParaRPr lang="en-US" sz="1600"/>
          </a:p>
        </p:txBody>
      </p:sp>
      <p:sp>
        <p:nvSpPr>
          <p:cNvPr id="44" name="TextBox 43"/>
          <p:cNvSpPr txBox="1"/>
          <p:nvPr/>
        </p:nvSpPr>
        <p:spPr>
          <a:xfrm>
            <a:off x="5265140" y="1683566"/>
            <a:ext cx="303731" cy="338554"/>
          </a:xfrm>
          <a:prstGeom prst="rect">
            <a:avLst/>
          </a:prstGeom>
          <a:noFill/>
        </p:spPr>
        <p:txBody>
          <a:bodyPr wrap="square" rtlCol="0">
            <a:spAutoFit/>
          </a:bodyPr>
          <a:lstStyle/>
          <a:p>
            <a:r>
              <a:rPr lang="en-US" sz="1600" dirty="0"/>
              <a:t>4</a:t>
            </a:r>
          </a:p>
        </p:txBody>
      </p:sp>
      <p:sp>
        <p:nvSpPr>
          <p:cNvPr id="45" name="TextBox 44"/>
          <p:cNvSpPr txBox="1"/>
          <p:nvPr/>
        </p:nvSpPr>
        <p:spPr>
          <a:xfrm>
            <a:off x="4409345" y="3620283"/>
            <a:ext cx="303731" cy="338554"/>
          </a:xfrm>
          <a:prstGeom prst="rect">
            <a:avLst/>
          </a:prstGeom>
          <a:noFill/>
        </p:spPr>
        <p:txBody>
          <a:bodyPr wrap="square" rtlCol="0">
            <a:spAutoFit/>
          </a:bodyPr>
          <a:lstStyle/>
          <a:p>
            <a:r>
              <a:rPr lang="en-US" sz="1600" dirty="0" smtClean="0"/>
              <a:t>6</a:t>
            </a:r>
            <a:endParaRPr lang="en-US" sz="1600" dirty="0"/>
          </a:p>
        </p:txBody>
      </p:sp>
      <p:sp>
        <p:nvSpPr>
          <p:cNvPr id="46" name="TextBox 45"/>
          <p:cNvSpPr txBox="1"/>
          <p:nvPr/>
        </p:nvSpPr>
        <p:spPr>
          <a:xfrm>
            <a:off x="5276115" y="3064792"/>
            <a:ext cx="303731" cy="338554"/>
          </a:xfrm>
          <a:prstGeom prst="rect">
            <a:avLst/>
          </a:prstGeom>
          <a:noFill/>
        </p:spPr>
        <p:txBody>
          <a:bodyPr wrap="square" rtlCol="0">
            <a:spAutoFit/>
          </a:bodyPr>
          <a:lstStyle/>
          <a:p>
            <a:r>
              <a:rPr lang="en-US" sz="1600" dirty="0" smtClean="0"/>
              <a:t>5</a:t>
            </a:r>
            <a:endParaRPr lang="en-US" sz="1600" dirty="0"/>
          </a:p>
        </p:txBody>
      </p:sp>
      <p:sp>
        <p:nvSpPr>
          <p:cNvPr id="47" name="TextBox 46"/>
          <p:cNvSpPr txBox="1"/>
          <p:nvPr/>
        </p:nvSpPr>
        <p:spPr>
          <a:xfrm>
            <a:off x="6371332" y="3863586"/>
            <a:ext cx="303731" cy="338554"/>
          </a:xfrm>
          <a:prstGeom prst="rect">
            <a:avLst/>
          </a:prstGeom>
          <a:noFill/>
        </p:spPr>
        <p:txBody>
          <a:bodyPr wrap="square" rtlCol="0">
            <a:spAutoFit/>
          </a:bodyPr>
          <a:lstStyle/>
          <a:p>
            <a:r>
              <a:rPr lang="en-US" sz="1600"/>
              <a:t>2</a:t>
            </a:r>
          </a:p>
        </p:txBody>
      </p:sp>
      <p:sp>
        <p:nvSpPr>
          <p:cNvPr id="48" name="TextBox 47"/>
          <p:cNvSpPr txBox="1"/>
          <p:nvPr/>
        </p:nvSpPr>
        <p:spPr>
          <a:xfrm>
            <a:off x="6609254" y="4121392"/>
            <a:ext cx="303731" cy="338554"/>
          </a:xfrm>
          <a:prstGeom prst="rect">
            <a:avLst/>
          </a:prstGeom>
          <a:noFill/>
        </p:spPr>
        <p:txBody>
          <a:bodyPr wrap="square" rtlCol="0">
            <a:spAutoFit/>
          </a:bodyPr>
          <a:lstStyle/>
          <a:p>
            <a:r>
              <a:rPr lang="en-US" sz="1600" smtClean="0"/>
              <a:t>1</a:t>
            </a:r>
            <a:endParaRPr lang="en-US" sz="1600"/>
          </a:p>
        </p:txBody>
      </p:sp>
      <p:sp>
        <p:nvSpPr>
          <p:cNvPr id="49" name="TextBox 48"/>
          <p:cNvSpPr txBox="1"/>
          <p:nvPr/>
        </p:nvSpPr>
        <p:spPr>
          <a:xfrm>
            <a:off x="5447007" y="4039422"/>
            <a:ext cx="303731" cy="338554"/>
          </a:xfrm>
          <a:prstGeom prst="rect">
            <a:avLst/>
          </a:prstGeom>
          <a:noFill/>
        </p:spPr>
        <p:txBody>
          <a:bodyPr wrap="square" rtlCol="0">
            <a:spAutoFit/>
          </a:bodyPr>
          <a:lstStyle/>
          <a:p>
            <a:r>
              <a:rPr lang="en-US" sz="1600" dirty="0" smtClean="0"/>
              <a:t>4</a:t>
            </a:r>
            <a:endParaRPr lang="en-US" sz="1600" dirty="0"/>
          </a:p>
        </p:txBody>
      </p:sp>
      <p:sp>
        <p:nvSpPr>
          <p:cNvPr id="50" name="TextBox 49"/>
          <p:cNvSpPr txBox="1"/>
          <p:nvPr/>
        </p:nvSpPr>
        <p:spPr>
          <a:xfrm>
            <a:off x="5756032" y="4643735"/>
            <a:ext cx="303731" cy="338554"/>
          </a:xfrm>
          <a:prstGeom prst="rect">
            <a:avLst/>
          </a:prstGeom>
          <a:noFill/>
        </p:spPr>
        <p:txBody>
          <a:bodyPr wrap="square" rtlCol="0">
            <a:spAutoFit/>
          </a:bodyPr>
          <a:lstStyle/>
          <a:p>
            <a:r>
              <a:rPr lang="en-US" sz="1600" smtClean="0"/>
              <a:t>3</a:t>
            </a:r>
            <a:endParaRPr lang="en-US" sz="1600"/>
          </a:p>
        </p:txBody>
      </p:sp>
      <p:sp>
        <p:nvSpPr>
          <p:cNvPr id="51" name="TextBox 50"/>
          <p:cNvSpPr txBox="1"/>
          <p:nvPr/>
        </p:nvSpPr>
        <p:spPr>
          <a:xfrm>
            <a:off x="6251001" y="5025061"/>
            <a:ext cx="303731" cy="338554"/>
          </a:xfrm>
          <a:prstGeom prst="rect">
            <a:avLst/>
          </a:prstGeom>
          <a:noFill/>
        </p:spPr>
        <p:txBody>
          <a:bodyPr wrap="square" rtlCol="0">
            <a:spAutoFit/>
          </a:bodyPr>
          <a:lstStyle/>
          <a:p>
            <a:r>
              <a:rPr lang="en-US" sz="1600" dirty="0" smtClean="0"/>
              <a:t>3</a:t>
            </a:r>
            <a:endParaRPr lang="en-US" sz="1600" dirty="0"/>
          </a:p>
        </p:txBody>
      </p:sp>
      <p:sp>
        <p:nvSpPr>
          <p:cNvPr id="52" name="TextBox 51"/>
          <p:cNvSpPr txBox="1"/>
          <p:nvPr/>
        </p:nvSpPr>
        <p:spPr>
          <a:xfrm>
            <a:off x="4157077" y="5251656"/>
            <a:ext cx="303731" cy="338554"/>
          </a:xfrm>
          <a:prstGeom prst="rect">
            <a:avLst/>
          </a:prstGeom>
          <a:noFill/>
        </p:spPr>
        <p:txBody>
          <a:bodyPr wrap="square" rtlCol="0">
            <a:spAutoFit/>
          </a:bodyPr>
          <a:lstStyle/>
          <a:p>
            <a:r>
              <a:rPr lang="en-US" sz="1600"/>
              <a:t>2</a:t>
            </a:r>
            <a:endParaRPr lang="en-US" sz="1600" dirty="0"/>
          </a:p>
        </p:txBody>
      </p:sp>
      <p:sp>
        <p:nvSpPr>
          <p:cNvPr id="53" name="TextBox 52"/>
          <p:cNvSpPr txBox="1"/>
          <p:nvPr/>
        </p:nvSpPr>
        <p:spPr>
          <a:xfrm>
            <a:off x="4793804" y="5688092"/>
            <a:ext cx="303731" cy="338554"/>
          </a:xfrm>
          <a:prstGeom prst="rect">
            <a:avLst/>
          </a:prstGeom>
          <a:noFill/>
        </p:spPr>
        <p:txBody>
          <a:bodyPr wrap="square" rtlCol="0">
            <a:spAutoFit/>
          </a:bodyPr>
          <a:lstStyle/>
          <a:p>
            <a:r>
              <a:rPr lang="en-US" sz="1600" dirty="0" smtClean="0"/>
              <a:t>5</a:t>
            </a:r>
            <a:endParaRPr lang="en-US" sz="1600" dirty="0"/>
          </a:p>
        </p:txBody>
      </p:sp>
      <p:sp>
        <p:nvSpPr>
          <p:cNvPr id="54" name="TextBox 53"/>
          <p:cNvSpPr txBox="1"/>
          <p:nvPr/>
        </p:nvSpPr>
        <p:spPr>
          <a:xfrm>
            <a:off x="6715619" y="5662721"/>
            <a:ext cx="303731" cy="338554"/>
          </a:xfrm>
          <a:prstGeom prst="rect">
            <a:avLst/>
          </a:prstGeom>
          <a:noFill/>
        </p:spPr>
        <p:txBody>
          <a:bodyPr wrap="square" rtlCol="0">
            <a:spAutoFit/>
          </a:bodyPr>
          <a:lstStyle/>
          <a:p>
            <a:r>
              <a:rPr lang="en-US" sz="1600" dirty="0"/>
              <a:t>4</a:t>
            </a:r>
          </a:p>
        </p:txBody>
      </p:sp>
      <p:sp>
        <p:nvSpPr>
          <p:cNvPr id="55" name="TextBox 54"/>
          <p:cNvSpPr txBox="1"/>
          <p:nvPr/>
        </p:nvSpPr>
        <p:spPr>
          <a:xfrm>
            <a:off x="7416361" y="4712194"/>
            <a:ext cx="303731" cy="338554"/>
          </a:xfrm>
          <a:prstGeom prst="rect">
            <a:avLst/>
          </a:prstGeom>
          <a:noFill/>
        </p:spPr>
        <p:txBody>
          <a:bodyPr wrap="square" rtlCol="0">
            <a:spAutoFit/>
          </a:bodyPr>
          <a:lstStyle/>
          <a:p>
            <a:r>
              <a:rPr lang="en-US" sz="1600" dirty="0" smtClean="0"/>
              <a:t>3</a:t>
            </a:r>
            <a:endParaRPr lang="en-US" sz="1600" dirty="0"/>
          </a:p>
        </p:txBody>
      </p:sp>
      <p:sp>
        <p:nvSpPr>
          <p:cNvPr id="56" name="TextBox 55"/>
          <p:cNvSpPr txBox="1"/>
          <p:nvPr/>
        </p:nvSpPr>
        <p:spPr>
          <a:xfrm>
            <a:off x="7123363" y="4174517"/>
            <a:ext cx="303731" cy="338554"/>
          </a:xfrm>
          <a:prstGeom prst="rect">
            <a:avLst/>
          </a:prstGeom>
          <a:noFill/>
        </p:spPr>
        <p:txBody>
          <a:bodyPr wrap="square" rtlCol="0">
            <a:spAutoFit/>
          </a:bodyPr>
          <a:lstStyle/>
          <a:p>
            <a:r>
              <a:rPr lang="en-US" sz="1600" dirty="0" smtClean="0"/>
              <a:t>2</a:t>
            </a:r>
            <a:endParaRPr lang="en-US" sz="1600" dirty="0"/>
          </a:p>
        </p:txBody>
      </p:sp>
      <p:sp>
        <p:nvSpPr>
          <p:cNvPr id="57" name="TextBox 56"/>
          <p:cNvSpPr txBox="1"/>
          <p:nvPr/>
        </p:nvSpPr>
        <p:spPr>
          <a:xfrm>
            <a:off x="6867580" y="4699976"/>
            <a:ext cx="303731" cy="338554"/>
          </a:xfrm>
          <a:prstGeom prst="rect">
            <a:avLst/>
          </a:prstGeom>
          <a:noFill/>
        </p:spPr>
        <p:txBody>
          <a:bodyPr wrap="square" rtlCol="0">
            <a:spAutoFit/>
          </a:bodyPr>
          <a:lstStyle/>
          <a:p>
            <a:r>
              <a:rPr lang="en-US" sz="1600" dirty="0"/>
              <a:t>4</a:t>
            </a:r>
          </a:p>
        </p:txBody>
      </p:sp>
      <p:sp>
        <p:nvSpPr>
          <p:cNvPr id="58" name="TextBox 57"/>
          <p:cNvSpPr txBox="1"/>
          <p:nvPr/>
        </p:nvSpPr>
        <p:spPr>
          <a:xfrm>
            <a:off x="8138913" y="882345"/>
            <a:ext cx="4053087" cy="4770537"/>
          </a:xfrm>
          <a:prstGeom prst="rect">
            <a:avLst/>
          </a:prstGeom>
          <a:noFill/>
        </p:spPr>
        <p:txBody>
          <a:bodyPr wrap="square" rtlCol="0">
            <a:spAutoFit/>
          </a:bodyPr>
          <a:lstStyle/>
          <a:p>
            <a:r>
              <a:rPr lang="en-US" sz="1600" b="1" dirty="0" smtClean="0"/>
              <a:t>What is the transition model</a:t>
            </a:r>
            <a:r>
              <a:rPr lang="en-US" sz="1600" dirty="0" smtClean="0"/>
              <a:t>?</a:t>
            </a:r>
            <a:endParaRPr lang="en-US" sz="1600" dirty="0"/>
          </a:p>
          <a:p>
            <a:endParaRPr lang="en-US" sz="1600" dirty="0" smtClean="0"/>
          </a:p>
          <a:p>
            <a:r>
              <a:rPr lang="en-US" sz="1600" dirty="0" smtClean="0"/>
              <a:t>State S</a:t>
            </a:r>
            <a:r>
              <a:rPr lang="en-US" sz="1600" baseline="-25000" dirty="0" smtClean="0"/>
              <a:t>1</a:t>
            </a:r>
            <a:r>
              <a:rPr lang="en-US" sz="1600" dirty="0"/>
              <a:t> </a:t>
            </a:r>
            <a:r>
              <a:rPr lang="en-US" sz="1600" dirty="0" smtClean="0"/>
              <a:t>might have actions:</a:t>
            </a:r>
          </a:p>
          <a:p>
            <a:r>
              <a:rPr lang="en-US" sz="1600" dirty="0" smtClean="0"/>
              <a:t>	</a:t>
            </a:r>
            <a:r>
              <a:rPr lang="en-US" sz="1600" i="1" dirty="0" smtClean="0"/>
              <a:t>move towards S</a:t>
            </a:r>
            <a:r>
              <a:rPr lang="en-US" sz="1600" i="1" baseline="-25000" dirty="0" smtClean="0"/>
              <a:t>2</a:t>
            </a:r>
          </a:p>
          <a:p>
            <a:r>
              <a:rPr lang="en-US" sz="1600" dirty="0" smtClean="0"/>
              <a:t>	</a:t>
            </a:r>
            <a:r>
              <a:rPr lang="en-US" sz="1600" i="1" dirty="0" smtClean="0"/>
              <a:t>move </a:t>
            </a:r>
            <a:r>
              <a:rPr lang="en-US" sz="1600" i="1" dirty="0"/>
              <a:t>towards </a:t>
            </a:r>
            <a:r>
              <a:rPr lang="en-US" sz="1600" i="1" dirty="0" smtClean="0"/>
              <a:t>S</a:t>
            </a:r>
            <a:r>
              <a:rPr lang="en-US" sz="1600" i="1" baseline="-25000" dirty="0" smtClean="0"/>
              <a:t>3</a:t>
            </a:r>
            <a:r>
              <a:rPr lang="en-US" sz="1600" i="1" dirty="0" smtClean="0"/>
              <a:t> </a:t>
            </a:r>
          </a:p>
          <a:p>
            <a:endParaRPr lang="en-US" sz="1600" dirty="0" smtClean="0"/>
          </a:p>
          <a:p>
            <a:r>
              <a:rPr lang="en-US" sz="1600" dirty="0" smtClean="0"/>
              <a:t>Then, assuming a deterministic system,</a:t>
            </a:r>
          </a:p>
          <a:p>
            <a:r>
              <a:rPr lang="en-US" sz="1600" dirty="0" smtClean="0"/>
              <a:t>	T(S</a:t>
            </a:r>
            <a:r>
              <a:rPr lang="en-US" sz="1600" baseline="-25000" dirty="0" smtClean="0"/>
              <a:t>1,</a:t>
            </a:r>
            <a:r>
              <a:rPr lang="en-US" sz="1600" dirty="0" smtClean="0"/>
              <a:t> </a:t>
            </a:r>
            <a:r>
              <a:rPr lang="en-US" sz="1600" i="1" dirty="0"/>
              <a:t>move towards </a:t>
            </a:r>
            <a:r>
              <a:rPr lang="en-US" sz="1600" i="1" dirty="0" smtClean="0"/>
              <a:t>S</a:t>
            </a:r>
            <a:r>
              <a:rPr lang="en-US" sz="1600" i="1" baseline="-25000" dirty="0" smtClean="0"/>
              <a:t>2</a:t>
            </a:r>
            <a:r>
              <a:rPr lang="en-US" sz="1600" dirty="0" smtClean="0"/>
              <a:t>) = S</a:t>
            </a:r>
            <a:r>
              <a:rPr lang="en-US" sz="1600" baseline="-25000" dirty="0" smtClean="0"/>
              <a:t>2</a:t>
            </a:r>
          </a:p>
          <a:p>
            <a:r>
              <a:rPr lang="en-US" sz="1600" dirty="0" smtClean="0"/>
              <a:t>	T(S</a:t>
            </a:r>
            <a:r>
              <a:rPr lang="en-US" sz="1600" baseline="-25000" dirty="0" smtClean="0"/>
              <a:t>1</a:t>
            </a:r>
            <a:r>
              <a:rPr lang="en-US" sz="1600" baseline="-25000" dirty="0"/>
              <a:t>,</a:t>
            </a:r>
            <a:r>
              <a:rPr lang="en-US" sz="1600" dirty="0"/>
              <a:t> </a:t>
            </a:r>
            <a:r>
              <a:rPr lang="en-US" sz="1600" i="1" dirty="0"/>
              <a:t>move towards </a:t>
            </a:r>
            <a:r>
              <a:rPr lang="en-US" sz="1600" i="1" dirty="0" smtClean="0"/>
              <a:t>S</a:t>
            </a:r>
            <a:r>
              <a:rPr lang="en-US" sz="1600" i="1" baseline="-25000" dirty="0" smtClean="0"/>
              <a:t>3</a:t>
            </a:r>
            <a:r>
              <a:rPr lang="en-US" sz="1600" dirty="0" smtClean="0"/>
              <a:t>) </a:t>
            </a:r>
            <a:r>
              <a:rPr lang="en-US" sz="1600" dirty="0"/>
              <a:t>= </a:t>
            </a:r>
            <a:r>
              <a:rPr lang="en-US" sz="1600" dirty="0" smtClean="0"/>
              <a:t>S</a:t>
            </a:r>
            <a:r>
              <a:rPr lang="en-US" sz="1600" baseline="-25000" dirty="0" smtClean="0"/>
              <a:t>3</a:t>
            </a:r>
          </a:p>
          <a:p>
            <a:endParaRPr lang="en-US" sz="1600" dirty="0" smtClean="0"/>
          </a:p>
          <a:p>
            <a:r>
              <a:rPr lang="en-US" sz="1600" dirty="0"/>
              <a:t>In the future, we might not assume a deterministic system, and the transition model may be something like:</a:t>
            </a:r>
          </a:p>
          <a:p>
            <a:r>
              <a:rPr lang="en-US" sz="1600" dirty="0"/>
              <a:t>	</a:t>
            </a:r>
          </a:p>
          <a:p>
            <a:r>
              <a:rPr lang="en-US" sz="1600" dirty="0"/>
              <a:t>T(S</a:t>
            </a:r>
            <a:r>
              <a:rPr lang="en-US" sz="1600" baseline="-25000" dirty="0"/>
              <a:t>1,</a:t>
            </a:r>
            <a:r>
              <a:rPr lang="en-US" sz="1600" dirty="0"/>
              <a:t> </a:t>
            </a:r>
            <a:r>
              <a:rPr lang="en-US" sz="1600" i="1" dirty="0"/>
              <a:t>move towards S</a:t>
            </a:r>
            <a:r>
              <a:rPr lang="en-US" sz="1600" i="1" baseline="-25000" dirty="0"/>
              <a:t>2</a:t>
            </a:r>
            <a:r>
              <a:rPr lang="en-US" sz="1600" dirty="0"/>
              <a:t>) =</a:t>
            </a:r>
            <a:endParaRPr lang="en-US" sz="1600" baseline="-25000" dirty="0"/>
          </a:p>
          <a:p>
            <a:r>
              <a:rPr lang="en-US" sz="1600" dirty="0"/>
              <a:t>	</a:t>
            </a:r>
          </a:p>
          <a:p>
            <a:r>
              <a:rPr lang="en-US" sz="1600" dirty="0"/>
              <a:t>T(S</a:t>
            </a:r>
            <a:r>
              <a:rPr lang="en-US" sz="1600" baseline="-25000" dirty="0"/>
              <a:t>1,</a:t>
            </a:r>
            <a:r>
              <a:rPr lang="en-US" sz="1600" dirty="0"/>
              <a:t> </a:t>
            </a:r>
            <a:r>
              <a:rPr lang="en-US" sz="1600" i="1" dirty="0"/>
              <a:t>move towards S</a:t>
            </a:r>
            <a:r>
              <a:rPr lang="en-US" sz="1600" i="1" baseline="-25000" dirty="0"/>
              <a:t>3</a:t>
            </a:r>
            <a:r>
              <a:rPr lang="en-US" sz="1600" dirty="0"/>
              <a:t>) =</a:t>
            </a:r>
          </a:p>
          <a:p>
            <a:r>
              <a:rPr lang="en-US" sz="1600" dirty="0"/>
              <a:t> </a:t>
            </a:r>
          </a:p>
          <a:p>
            <a:endParaRPr lang="en-US" sz="1600" dirty="0"/>
          </a:p>
        </p:txBody>
      </p:sp>
      <p:sp>
        <p:nvSpPr>
          <p:cNvPr id="64" name="TextBox 63"/>
          <p:cNvSpPr txBox="1"/>
          <p:nvPr/>
        </p:nvSpPr>
        <p:spPr>
          <a:xfrm>
            <a:off x="10277977" y="4641898"/>
            <a:ext cx="2003569" cy="666849"/>
          </a:xfrm>
          <a:prstGeom prst="rect">
            <a:avLst/>
          </a:prstGeom>
          <a:noFill/>
        </p:spPr>
        <p:txBody>
          <a:bodyPr wrap="square" rtlCol="0">
            <a:spAutoFit/>
          </a:bodyPr>
          <a:lstStyle/>
          <a:p>
            <a:r>
              <a:rPr lang="en-US" sz="1400" dirty="0" smtClean="0"/>
              <a:t>S</a:t>
            </a:r>
            <a:r>
              <a:rPr lang="en-US" sz="1400" baseline="-25000" dirty="0" smtClean="0"/>
              <a:t>2</a:t>
            </a:r>
            <a:r>
              <a:rPr lang="en-US" sz="1400" dirty="0" smtClean="0"/>
              <a:t> with probability 0.2</a:t>
            </a:r>
          </a:p>
          <a:p>
            <a:r>
              <a:rPr lang="en-US" sz="1400" dirty="0" smtClean="0"/>
              <a:t>S</a:t>
            </a:r>
            <a:r>
              <a:rPr lang="en-US" sz="1400" baseline="-25000" dirty="0" smtClean="0"/>
              <a:t>3</a:t>
            </a:r>
            <a:r>
              <a:rPr lang="en-US" sz="1400" dirty="0" smtClean="0"/>
              <a:t> </a:t>
            </a:r>
            <a:r>
              <a:rPr lang="en-US" sz="1400" dirty="0"/>
              <a:t>with probability </a:t>
            </a:r>
            <a:r>
              <a:rPr lang="en-US" sz="1400" dirty="0" smtClean="0"/>
              <a:t>0.8</a:t>
            </a:r>
            <a:endParaRPr lang="en-US" sz="1400" dirty="0"/>
          </a:p>
          <a:p>
            <a:endParaRPr lang="en-US" sz="1400" baseline="-25000" dirty="0"/>
          </a:p>
        </p:txBody>
      </p:sp>
      <p:sp>
        <p:nvSpPr>
          <p:cNvPr id="65" name="TextBox 64"/>
          <p:cNvSpPr txBox="1"/>
          <p:nvPr/>
        </p:nvSpPr>
        <p:spPr>
          <a:xfrm>
            <a:off x="10279871" y="4126521"/>
            <a:ext cx="2003569" cy="666849"/>
          </a:xfrm>
          <a:prstGeom prst="rect">
            <a:avLst/>
          </a:prstGeom>
          <a:noFill/>
        </p:spPr>
        <p:txBody>
          <a:bodyPr wrap="square" rtlCol="0">
            <a:spAutoFit/>
          </a:bodyPr>
          <a:lstStyle/>
          <a:p>
            <a:r>
              <a:rPr lang="en-US" sz="1400" dirty="0" smtClean="0"/>
              <a:t>S</a:t>
            </a:r>
            <a:r>
              <a:rPr lang="en-US" sz="1400" baseline="-25000" dirty="0" smtClean="0"/>
              <a:t>2</a:t>
            </a:r>
            <a:r>
              <a:rPr lang="en-US" sz="1400" dirty="0" smtClean="0"/>
              <a:t> with probability 0.8</a:t>
            </a:r>
          </a:p>
          <a:p>
            <a:r>
              <a:rPr lang="en-US" sz="1400" dirty="0" smtClean="0"/>
              <a:t>S</a:t>
            </a:r>
            <a:r>
              <a:rPr lang="en-US" sz="1400" baseline="-25000" dirty="0" smtClean="0"/>
              <a:t>3</a:t>
            </a:r>
            <a:r>
              <a:rPr lang="en-US" sz="1400" dirty="0" smtClean="0"/>
              <a:t> </a:t>
            </a:r>
            <a:r>
              <a:rPr lang="en-US" sz="1400" dirty="0"/>
              <a:t>with probability </a:t>
            </a:r>
            <a:r>
              <a:rPr lang="en-US" sz="1400" dirty="0" smtClean="0"/>
              <a:t>0.2</a:t>
            </a:r>
            <a:endParaRPr lang="en-US" sz="1400" dirty="0"/>
          </a:p>
          <a:p>
            <a:endParaRPr lang="en-US" sz="1400" baseline="-25000" dirty="0"/>
          </a:p>
        </p:txBody>
      </p:sp>
      <p:sp>
        <p:nvSpPr>
          <p:cNvPr id="66" name="Left Bracket 65"/>
          <p:cNvSpPr/>
          <p:nvPr/>
        </p:nvSpPr>
        <p:spPr>
          <a:xfrm>
            <a:off x="10311643" y="4171086"/>
            <a:ext cx="59668" cy="427604"/>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ket 66"/>
          <p:cNvSpPr/>
          <p:nvPr/>
        </p:nvSpPr>
        <p:spPr>
          <a:xfrm>
            <a:off x="10320831" y="4699976"/>
            <a:ext cx="59668" cy="427604"/>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Left Bracket 67"/>
          <p:cNvSpPr/>
          <p:nvPr/>
        </p:nvSpPr>
        <p:spPr>
          <a:xfrm flipH="1">
            <a:off x="11955453" y="4683691"/>
            <a:ext cx="59668" cy="427604"/>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Left Bracket 68"/>
          <p:cNvSpPr/>
          <p:nvPr/>
        </p:nvSpPr>
        <p:spPr>
          <a:xfrm flipH="1">
            <a:off x="11944240" y="4174096"/>
            <a:ext cx="59668" cy="427604"/>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5026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8</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mc:AlternateContent xmlns:mc="http://schemas.openxmlformats.org/markup-compatibility/2006" xmlns:a14="http://schemas.microsoft.com/office/drawing/2010/main">
        <mc:Choice Requires="a14">
          <p:sp>
            <p:nvSpPr>
              <p:cNvPr id="8" name="TextBox 7"/>
              <p:cNvSpPr txBox="1"/>
              <p:nvPr/>
            </p:nvSpPr>
            <p:spPr>
              <a:xfrm>
                <a:off x="486629" y="753543"/>
                <a:ext cx="3913754" cy="2169825"/>
              </a:xfrm>
              <a:prstGeom prst="rect">
                <a:avLst/>
              </a:prstGeom>
              <a:noFill/>
            </p:spPr>
            <p:txBody>
              <a:bodyPr wrap="square" rtlCol="0">
                <a:spAutoFit/>
              </a:bodyPr>
              <a:lstStyle/>
              <a:p>
                <a:pPr marL="285750" indent="-285750">
                  <a:lnSpc>
                    <a:spcPct val="150000"/>
                  </a:lnSpc>
                  <a:buFont typeface="Arial" charset="0"/>
                  <a:buChar char="•"/>
                </a:pPr>
                <a:r>
                  <a:rPr lang="en-US" dirty="0" smtClean="0"/>
                  <a:t>set of </a:t>
                </a:r>
                <a:r>
                  <a:rPr lang="en-US" b="1" dirty="0" smtClean="0"/>
                  <a:t>states</a:t>
                </a:r>
                <a:r>
                  <a:rPr lang="en-US" dirty="0" smtClean="0"/>
                  <a:t> </a:t>
                </a:r>
                <a:r>
                  <a:rPr lang="en-US" i="1" dirty="0" smtClean="0"/>
                  <a:t>S</a:t>
                </a:r>
                <a:endParaRPr lang="en-US" dirty="0"/>
              </a:p>
              <a:p>
                <a:pPr marL="285750" indent="-285750">
                  <a:lnSpc>
                    <a:spcPct val="150000"/>
                  </a:lnSpc>
                  <a:buFont typeface="Arial" charset="0"/>
                  <a:buChar char="•"/>
                </a:pPr>
                <a:r>
                  <a:rPr lang="en-US" dirty="0"/>
                  <a:t>possible </a:t>
                </a:r>
                <a:r>
                  <a:rPr lang="en-US" b="1" dirty="0"/>
                  <a:t>actions</a:t>
                </a:r>
                <a:r>
                  <a:rPr lang="en-US" dirty="0"/>
                  <a:t> </a:t>
                </a:r>
                <a:r>
                  <a:rPr lang="en-US" i="1" dirty="0" smtClean="0"/>
                  <a:t>A</a:t>
                </a:r>
              </a:p>
              <a:p>
                <a:pPr marL="285750" indent="-285750">
                  <a:lnSpc>
                    <a:spcPct val="150000"/>
                  </a:lnSpc>
                  <a:buFont typeface="Arial" charset="0"/>
                  <a:buChar char="•"/>
                </a:pPr>
                <a:r>
                  <a:rPr lang="en-US" b="1" dirty="0"/>
                  <a:t>cost model</a:t>
                </a:r>
                <a:r>
                  <a:rPr lang="en-US" dirty="0"/>
                  <a:t>: </a:t>
                </a:r>
                <a14:m>
                  <m:oMath xmlns:m="http://schemas.openxmlformats.org/officeDocument/2006/math">
                    <m:r>
                      <a:rPr lang="en-US" i="1">
                        <a:latin typeface="Cambria Math" charset="0"/>
                      </a:rPr>
                      <m:t>𝐶</m:t>
                    </m:r>
                    <m:r>
                      <a:rPr lang="en-US" i="1">
                        <a:latin typeface="Cambria Math" charset="0"/>
                      </a:rPr>
                      <m:t>:</m:t>
                    </m:r>
                    <m:r>
                      <a:rPr lang="en-US" i="1">
                        <a:latin typeface="Cambria Math" charset="0"/>
                      </a:rPr>
                      <m:t>𝑆</m:t>
                    </m:r>
                    <m:r>
                      <a:rPr lang="en-US" i="1">
                        <a:latin typeface="Cambria Math" charset="0"/>
                      </a:rPr>
                      <m:t> × </m:t>
                    </m:r>
                    <m:r>
                      <a:rPr lang="en-US" i="1">
                        <a:latin typeface="Cambria Math" charset="0"/>
                      </a:rPr>
                      <m:t>𝐴</m:t>
                    </m:r>
                    <m:r>
                      <a:rPr lang="is-IS" i="1">
                        <a:latin typeface="Cambria Math" charset="0"/>
                        <a:ea typeface="Cambria Math" charset="0"/>
                        <a:cs typeface="Cambria Math" charset="0"/>
                      </a:rPr>
                      <m:t>→</m:t>
                    </m:r>
                    <m:r>
                      <a:rPr lang="is-IS" i="1">
                        <a:latin typeface="Cambria Math" charset="0"/>
                        <a:ea typeface="Cambria Math" charset="0"/>
                        <a:cs typeface="Cambria Math" charset="0"/>
                      </a:rPr>
                      <m:t>ℝ</m:t>
                    </m:r>
                  </m:oMath>
                </a14:m>
                <a:endParaRPr lang="en-US" dirty="0" smtClean="0">
                  <a:ea typeface="Cambria Math" charset="0"/>
                  <a:cs typeface="Cambria Math" charset="0"/>
                </a:endParaRPr>
              </a:p>
              <a:p>
                <a:pPr marL="285750" indent="-285750">
                  <a:lnSpc>
                    <a:spcPct val="150000"/>
                  </a:lnSpc>
                  <a:buFont typeface="Arial" charset="0"/>
                  <a:buChar char="•"/>
                </a:pPr>
                <a:r>
                  <a:rPr lang="en-US" b="1" dirty="0"/>
                  <a:t>transition model</a:t>
                </a:r>
                <a:r>
                  <a:rPr lang="en-US" dirty="0"/>
                  <a:t>: </a:t>
                </a:r>
                <a14:m>
                  <m:oMath xmlns:m="http://schemas.openxmlformats.org/officeDocument/2006/math">
                    <m:r>
                      <a:rPr lang="en-US" i="1">
                        <a:latin typeface="Cambria Math" charset="0"/>
                      </a:rPr>
                      <m:t>𝑇</m:t>
                    </m:r>
                    <m:r>
                      <a:rPr lang="en-US" i="1">
                        <a:latin typeface="Cambria Math" charset="0"/>
                      </a:rPr>
                      <m:t>:</m:t>
                    </m:r>
                    <m:r>
                      <a:rPr lang="en-US" i="1">
                        <a:latin typeface="Cambria Math" charset="0"/>
                      </a:rPr>
                      <m:t>𝑆</m:t>
                    </m:r>
                    <m:r>
                      <a:rPr lang="en-US" i="1">
                        <a:latin typeface="Cambria Math" charset="0"/>
                      </a:rPr>
                      <m:t> × </m:t>
                    </m:r>
                    <m:r>
                      <a:rPr lang="en-US" i="1">
                        <a:latin typeface="Cambria Math" charset="0"/>
                      </a:rPr>
                      <m:t>𝐴</m:t>
                    </m:r>
                    <m:r>
                      <a:rPr lang="is-IS" i="1">
                        <a:latin typeface="Cambria Math" charset="0"/>
                        <a:ea typeface="Cambria Math" charset="0"/>
                        <a:cs typeface="Cambria Math" charset="0"/>
                      </a:rPr>
                      <m:t>→</m:t>
                    </m:r>
                    <m:r>
                      <a:rPr lang="en-US" i="1">
                        <a:latin typeface="Cambria Math" charset="0"/>
                        <a:ea typeface="Cambria Math" charset="0"/>
                        <a:cs typeface="Cambria Math" charset="0"/>
                      </a:rPr>
                      <m:t>𝑆</m:t>
                    </m:r>
                  </m:oMath>
                </a14:m>
                <a:endParaRPr lang="en-US" dirty="0" smtClean="0">
                  <a:ea typeface="Cambria Math" charset="0"/>
                  <a:cs typeface="Cambria Math" charset="0"/>
                </a:endParaRPr>
              </a:p>
              <a:p>
                <a:pPr marL="285750" indent="-285750">
                  <a:lnSpc>
                    <a:spcPct val="150000"/>
                  </a:lnSpc>
                  <a:buFont typeface="Arial" charset="0"/>
                  <a:buChar char="•"/>
                </a:pPr>
                <a:r>
                  <a:rPr lang="en-US" b="1" dirty="0"/>
                  <a:t>start state</a:t>
                </a:r>
                <a:r>
                  <a:rPr lang="en-US" dirty="0"/>
                  <a:t>: </a:t>
                </a:r>
                <a:r>
                  <a:rPr lang="en-US" i="1" dirty="0" smtClean="0"/>
                  <a:t>S</a:t>
                </a:r>
                <a:r>
                  <a:rPr lang="en-US" i="1" baseline="-25000" dirty="0" smtClean="0"/>
                  <a:t>0</a:t>
                </a:r>
                <a:r>
                  <a:rPr lang="en-US" dirty="0" smtClean="0"/>
                  <a:t>  </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86629" y="753543"/>
                <a:ext cx="3913754" cy="2169825"/>
              </a:xfrm>
              <a:prstGeom prst="rect">
                <a:avLst/>
              </a:prstGeom>
              <a:blipFill rotWithShape="0">
                <a:blip r:embed="rId3"/>
                <a:stretch>
                  <a:fillRect l="-1090" b="-1685"/>
                </a:stretch>
              </a:blipFill>
            </p:spPr>
            <p:txBody>
              <a:bodyPr/>
              <a:lstStyle/>
              <a:p>
                <a:r>
                  <a:rPr lang="en-US">
                    <a:noFill/>
                  </a:rPr>
                  <a:t> </a:t>
                </a:r>
              </a:p>
            </p:txBody>
          </p:sp>
        </mc:Fallback>
      </mc:AlternateContent>
      <p:sp>
        <p:nvSpPr>
          <p:cNvPr id="13" name="Oval 12"/>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6145400" y="949065"/>
            <a:ext cx="418559" cy="400110"/>
          </a:xfrm>
          <a:prstGeom prst="rect">
            <a:avLst/>
          </a:prstGeom>
          <a:noFill/>
        </p:spPr>
        <p:txBody>
          <a:bodyPr wrap="square" rtlCol="0">
            <a:spAutoFit/>
          </a:bodyPr>
          <a:lstStyle/>
          <a:p>
            <a:r>
              <a:rPr lang="en-US" sz="2000" i="1" dirty="0">
                <a:solidFill>
                  <a:schemeClr val="accent2">
                    <a:lumMod val="50000"/>
                  </a:schemeClr>
                </a:solidFill>
              </a:rPr>
              <a:t>S</a:t>
            </a:r>
            <a:r>
              <a:rPr lang="en-US" sz="2000" i="1" baseline="-25000" dirty="0">
                <a:solidFill>
                  <a:schemeClr val="accent2">
                    <a:lumMod val="50000"/>
                  </a:schemeClr>
                </a:solidFill>
              </a:rPr>
              <a:t>0</a:t>
            </a:r>
          </a:p>
        </p:txBody>
      </p:sp>
      <p:sp>
        <p:nvSpPr>
          <p:cNvPr id="117" name="TextBox 116"/>
          <p:cNvSpPr txBox="1"/>
          <p:nvPr/>
        </p:nvSpPr>
        <p:spPr>
          <a:xfrm>
            <a:off x="4225159" y="2112580"/>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1</a:t>
            </a:r>
          </a:p>
        </p:txBody>
      </p:sp>
      <p:sp>
        <p:nvSpPr>
          <p:cNvPr id="118" name="TextBox 117"/>
          <p:cNvSpPr txBox="1"/>
          <p:nvPr/>
        </p:nvSpPr>
        <p:spPr>
          <a:xfrm>
            <a:off x="4451077" y="477549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2</a:t>
            </a:r>
            <a:endParaRPr lang="en-US" i="1" baseline="-25000" dirty="0">
              <a:solidFill>
                <a:schemeClr val="accent2">
                  <a:lumMod val="50000"/>
                </a:schemeClr>
              </a:solidFill>
            </a:endParaRPr>
          </a:p>
        </p:txBody>
      </p:sp>
      <p:sp>
        <p:nvSpPr>
          <p:cNvPr id="119" name="TextBox 118"/>
          <p:cNvSpPr txBox="1"/>
          <p:nvPr/>
        </p:nvSpPr>
        <p:spPr>
          <a:xfrm>
            <a:off x="6286341" y="312377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3</a:t>
            </a:r>
          </a:p>
        </p:txBody>
      </p:sp>
      <p:sp>
        <p:nvSpPr>
          <p:cNvPr id="120" name="TextBox 119"/>
          <p:cNvSpPr txBox="1"/>
          <p:nvPr/>
        </p:nvSpPr>
        <p:spPr>
          <a:xfrm>
            <a:off x="3549560" y="566272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6</a:t>
            </a:r>
          </a:p>
        </p:txBody>
      </p:sp>
      <p:sp>
        <p:nvSpPr>
          <p:cNvPr id="121" name="TextBox 120"/>
          <p:cNvSpPr txBox="1"/>
          <p:nvPr/>
        </p:nvSpPr>
        <p:spPr>
          <a:xfrm>
            <a:off x="5815374" y="5353362"/>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7</a:t>
            </a:r>
            <a:endParaRPr lang="en-US" i="1" baseline="-25000" dirty="0">
              <a:solidFill>
                <a:schemeClr val="accent2">
                  <a:lumMod val="50000"/>
                </a:schemeClr>
              </a:solidFill>
            </a:endParaRPr>
          </a:p>
        </p:txBody>
      </p:sp>
      <p:sp>
        <p:nvSpPr>
          <p:cNvPr id="122" name="TextBox 121"/>
          <p:cNvSpPr txBox="1"/>
          <p:nvPr/>
        </p:nvSpPr>
        <p:spPr>
          <a:xfrm>
            <a:off x="6182666" y="407135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4</a:t>
            </a:r>
            <a:endParaRPr lang="en-US" i="1" baseline="-25000" dirty="0">
              <a:solidFill>
                <a:schemeClr val="accent2">
                  <a:lumMod val="50000"/>
                </a:schemeClr>
              </a:solidFill>
            </a:endParaRPr>
          </a:p>
        </p:txBody>
      </p:sp>
      <p:sp>
        <p:nvSpPr>
          <p:cNvPr id="124" name="TextBox 123"/>
          <p:cNvSpPr txBox="1"/>
          <p:nvPr/>
        </p:nvSpPr>
        <p:spPr>
          <a:xfrm>
            <a:off x="6943222" y="5246907"/>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8</a:t>
            </a:r>
          </a:p>
        </p:txBody>
      </p:sp>
      <p:sp>
        <p:nvSpPr>
          <p:cNvPr id="125" name="TextBox 124"/>
          <p:cNvSpPr txBox="1"/>
          <p:nvPr/>
        </p:nvSpPr>
        <p:spPr>
          <a:xfrm>
            <a:off x="7624394" y="411336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9</a:t>
            </a:r>
          </a:p>
        </p:txBody>
      </p:sp>
      <p:sp>
        <p:nvSpPr>
          <p:cNvPr id="153" name="TextBox 152"/>
          <p:cNvSpPr txBox="1"/>
          <p:nvPr/>
        </p:nvSpPr>
        <p:spPr>
          <a:xfrm>
            <a:off x="6851422" y="3782909"/>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5</a:t>
            </a:r>
            <a:endParaRPr lang="en-US" i="1" baseline="-25000" dirty="0">
              <a:solidFill>
                <a:schemeClr val="accent2">
                  <a:lumMod val="50000"/>
                </a:schemeClr>
              </a:solidFill>
            </a:endParaRPr>
          </a:p>
        </p:txBody>
      </p:sp>
      <p:cxnSp>
        <p:nvCxnSpPr>
          <p:cNvPr id="26" name="Straight Connector 25"/>
          <p:cNvCxnSpPr>
            <a:stCxn id="39" idx="3"/>
            <a:endCxn id="38" idx="7"/>
          </p:cNvCxnSpPr>
          <p:nvPr/>
        </p:nvCxnSpPr>
        <p:spPr>
          <a:xfrm flipH="1">
            <a:off x="4465041" y="1247652"/>
            <a:ext cx="1513751" cy="12475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38" idx="5"/>
          </p:cNvCxnSpPr>
          <p:nvPr/>
        </p:nvCxnSpPr>
        <p:spPr>
          <a:xfrm flipH="1" flipV="1">
            <a:off x="4465041" y="2624508"/>
            <a:ext cx="1903930" cy="9554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38" idx="4"/>
          </p:cNvCxnSpPr>
          <p:nvPr/>
        </p:nvCxnSpPr>
        <p:spPr>
          <a:xfrm flipH="1" flipV="1">
            <a:off x="4400383" y="2651290"/>
            <a:ext cx="472969" cy="22765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929599" y="3644598"/>
            <a:ext cx="1466154" cy="13204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840696" y="5083929"/>
            <a:ext cx="967998" cy="97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938010" y="5083929"/>
            <a:ext cx="1093332" cy="701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60411" y="3671380"/>
            <a:ext cx="80930" cy="6552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7007520" y="4171858"/>
            <a:ext cx="454526" cy="906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360096" y="4353966"/>
            <a:ext cx="193390" cy="11582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916080" y="4263298"/>
            <a:ext cx="379358" cy="12756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187440" y="5603645"/>
            <a:ext cx="1081216" cy="2459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964792" y="4482696"/>
            <a:ext cx="1511891" cy="53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867478" y="5849588"/>
            <a:ext cx="2137082" cy="2755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6525069" y="3644598"/>
            <a:ext cx="326353" cy="4626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3"/>
            <a:endCxn id="21" idx="7"/>
          </p:cNvCxnSpPr>
          <p:nvPr/>
        </p:nvCxnSpPr>
        <p:spPr>
          <a:xfrm flipH="1">
            <a:off x="6605999" y="4236516"/>
            <a:ext cx="245423" cy="1168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55162" y="3708731"/>
            <a:ext cx="303731" cy="338554"/>
          </a:xfrm>
          <a:prstGeom prst="rect">
            <a:avLst/>
          </a:prstGeom>
          <a:noFill/>
        </p:spPr>
        <p:txBody>
          <a:bodyPr wrap="square" rtlCol="0">
            <a:spAutoFit/>
          </a:bodyPr>
          <a:lstStyle/>
          <a:p>
            <a:r>
              <a:rPr lang="en-US" sz="1600" smtClean="0"/>
              <a:t>4</a:t>
            </a:r>
            <a:endParaRPr lang="en-US" sz="1600"/>
          </a:p>
        </p:txBody>
      </p:sp>
      <p:sp>
        <p:nvSpPr>
          <p:cNvPr id="44" name="TextBox 43"/>
          <p:cNvSpPr txBox="1"/>
          <p:nvPr/>
        </p:nvSpPr>
        <p:spPr>
          <a:xfrm>
            <a:off x="5265140" y="1683566"/>
            <a:ext cx="303731" cy="338554"/>
          </a:xfrm>
          <a:prstGeom prst="rect">
            <a:avLst/>
          </a:prstGeom>
          <a:noFill/>
        </p:spPr>
        <p:txBody>
          <a:bodyPr wrap="square" rtlCol="0">
            <a:spAutoFit/>
          </a:bodyPr>
          <a:lstStyle/>
          <a:p>
            <a:r>
              <a:rPr lang="en-US" sz="1600" dirty="0"/>
              <a:t>4</a:t>
            </a:r>
          </a:p>
        </p:txBody>
      </p:sp>
      <p:sp>
        <p:nvSpPr>
          <p:cNvPr id="45" name="TextBox 44"/>
          <p:cNvSpPr txBox="1"/>
          <p:nvPr/>
        </p:nvSpPr>
        <p:spPr>
          <a:xfrm>
            <a:off x="4409345" y="3620283"/>
            <a:ext cx="303731" cy="338554"/>
          </a:xfrm>
          <a:prstGeom prst="rect">
            <a:avLst/>
          </a:prstGeom>
          <a:noFill/>
        </p:spPr>
        <p:txBody>
          <a:bodyPr wrap="square" rtlCol="0">
            <a:spAutoFit/>
          </a:bodyPr>
          <a:lstStyle/>
          <a:p>
            <a:r>
              <a:rPr lang="en-US" sz="1600" dirty="0" smtClean="0"/>
              <a:t>6</a:t>
            </a:r>
            <a:endParaRPr lang="en-US" sz="1600" dirty="0"/>
          </a:p>
        </p:txBody>
      </p:sp>
      <p:sp>
        <p:nvSpPr>
          <p:cNvPr id="46" name="TextBox 45"/>
          <p:cNvSpPr txBox="1"/>
          <p:nvPr/>
        </p:nvSpPr>
        <p:spPr>
          <a:xfrm>
            <a:off x="5276115" y="3064792"/>
            <a:ext cx="303731" cy="338554"/>
          </a:xfrm>
          <a:prstGeom prst="rect">
            <a:avLst/>
          </a:prstGeom>
          <a:noFill/>
        </p:spPr>
        <p:txBody>
          <a:bodyPr wrap="square" rtlCol="0">
            <a:spAutoFit/>
          </a:bodyPr>
          <a:lstStyle/>
          <a:p>
            <a:r>
              <a:rPr lang="en-US" sz="1600" dirty="0" smtClean="0"/>
              <a:t>5</a:t>
            </a:r>
            <a:endParaRPr lang="en-US" sz="1600" dirty="0"/>
          </a:p>
        </p:txBody>
      </p:sp>
      <p:sp>
        <p:nvSpPr>
          <p:cNvPr id="47" name="TextBox 46"/>
          <p:cNvSpPr txBox="1"/>
          <p:nvPr/>
        </p:nvSpPr>
        <p:spPr>
          <a:xfrm>
            <a:off x="6371332" y="3863586"/>
            <a:ext cx="303731" cy="338554"/>
          </a:xfrm>
          <a:prstGeom prst="rect">
            <a:avLst/>
          </a:prstGeom>
          <a:noFill/>
        </p:spPr>
        <p:txBody>
          <a:bodyPr wrap="square" rtlCol="0">
            <a:spAutoFit/>
          </a:bodyPr>
          <a:lstStyle/>
          <a:p>
            <a:r>
              <a:rPr lang="en-US" sz="1600"/>
              <a:t>2</a:t>
            </a:r>
          </a:p>
        </p:txBody>
      </p:sp>
      <p:sp>
        <p:nvSpPr>
          <p:cNvPr id="48" name="TextBox 47"/>
          <p:cNvSpPr txBox="1"/>
          <p:nvPr/>
        </p:nvSpPr>
        <p:spPr>
          <a:xfrm>
            <a:off x="6609254" y="4121392"/>
            <a:ext cx="303731" cy="338554"/>
          </a:xfrm>
          <a:prstGeom prst="rect">
            <a:avLst/>
          </a:prstGeom>
          <a:noFill/>
        </p:spPr>
        <p:txBody>
          <a:bodyPr wrap="square" rtlCol="0">
            <a:spAutoFit/>
          </a:bodyPr>
          <a:lstStyle/>
          <a:p>
            <a:r>
              <a:rPr lang="en-US" sz="1600" smtClean="0"/>
              <a:t>1</a:t>
            </a:r>
            <a:endParaRPr lang="en-US" sz="1600"/>
          </a:p>
        </p:txBody>
      </p:sp>
      <p:sp>
        <p:nvSpPr>
          <p:cNvPr id="49" name="TextBox 48"/>
          <p:cNvSpPr txBox="1"/>
          <p:nvPr/>
        </p:nvSpPr>
        <p:spPr>
          <a:xfrm>
            <a:off x="5447007" y="4039422"/>
            <a:ext cx="303731" cy="338554"/>
          </a:xfrm>
          <a:prstGeom prst="rect">
            <a:avLst/>
          </a:prstGeom>
          <a:noFill/>
        </p:spPr>
        <p:txBody>
          <a:bodyPr wrap="square" rtlCol="0">
            <a:spAutoFit/>
          </a:bodyPr>
          <a:lstStyle/>
          <a:p>
            <a:r>
              <a:rPr lang="en-US" sz="1600" dirty="0" smtClean="0"/>
              <a:t>4</a:t>
            </a:r>
            <a:endParaRPr lang="en-US" sz="1600" dirty="0"/>
          </a:p>
        </p:txBody>
      </p:sp>
      <p:sp>
        <p:nvSpPr>
          <p:cNvPr id="50" name="TextBox 49"/>
          <p:cNvSpPr txBox="1"/>
          <p:nvPr/>
        </p:nvSpPr>
        <p:spPr>
          <a:xfrm>
            <a:off x="5756032" y="4643735"/>
            <a:ext cx="303731" cy="338554"/>
          </a:xfrm>
          <a:prstGeom prst="rect">
            <a:avLst/>
          </a:prstGeom>
          <a:noFill/>
        </p:spPr>
        <p:txBody>
          <a:bodyPr wrap="square" rtlCol="0">
            <a:spAutoFit/>
          </a:bodyPr>
          <a:lstStyle/>
          <a:p>
            <a:r>
              <a:rPr lang="en-US" sz="1600" smtClean="0"/>
              <a:t>3</a:t>
            </a:r>
            <a:endParaRPr lang="en-US" sz="1600"/>
          </a:p>
        </p:txBody>
      </p:sp>
      <p:sp>
        <p:nvSpPr>
          <p:cNvPr id="51" name="TextBox 50"/>
          <p:cNvSpPr txBox="1"/>
          <p:nvPr/>
        </p:nvSpPr>
        <p:spPr>
          <a:xfrm>
            <a:off x="6251001" y="5025061"/>
            <a:ext cx="303731" cy="338554"/>
          </a:xfrm>
          <a:prstGeom prst="rect">
            <a:avLst/>
          </a:prstGeom>
          <a:noFill/>
        </p:spPr>
        <p:txBody>
          <a:bodyPr wrap="square" rtlCol="0">
            <a:spAutoFit/>
          </a:bodyPr>
          <a:lstStyle/>
          <a:p>
            <a:r>
              <a:rPr lang="en-US" sz="1600" dirty="0" smtClean="0"/>
              <a:t>3</a:t>
            </a:r>
            <a:endParaRPr lang="en-US" sz="1600" dirty="0"/>
          </a:p>
        </p:txBody>
      </p:sp>
      <p:sp>
        <p:nvSpPr>
          <p:cNvPr id="52" name="TextBox 51"/>
          <p:cNvSpPr txBox="1"/>
          <p:nvPr/>
        </p:nvSpPr>
        <p:spPr>
          <a:xfrm>
            <a:off x="4157077" y="5251656"/>
            <a:ext cx="303731" cy="338554"/>
          </a:xfrm>
          <a:prstGeom prst="rect">
            <a:avLst/>
          </a:prstGeom>
          <a:noFill/>
        </p:spPr>
        <p:txBody>
          <a:bodyPr wrap="square" rtlCol="0">
            <a:spAutoFit/>
          </a:bodyPr>
          <a:lstStyle/>
          <a:p>
            <a:r>
              <a:rPr lang="en-US" sz="1600"/>
              <a:t>2</a:t>
            </a:r>
            <a:endParaRPr lang="en-US" sz="1600" dirty="0"/>
          </a:p>
        </p:txBody>
      </p:sp>
      <p:sp>
        <p:nvSpPr>
          <p:cNvPr id="53" name="TextBox 52"/>
          <p:cNvSpPr txBox="1"/>
          <p:nvPr/>
        </p:nvSpPr>
        <p:spPr>
          <a:xfrm>
            <a:off x="4793804" y="5688092"/>
            <a:ext cx="303731" cy="338554"/>
          </a:xfrm>
          <a:prstGeom prst="rect">
            <a:avLst/>
          </a:prstGeom>
          <a:noFill/>
        </p:spPr>
        <p:txBody>
          <a:bodyPr wrap="square" rtlCol="0">
            <a:spAutoFit/>
          </a:bodyPr>
          <a:lstStyle/>
          <a:p>
            <a:r>
              <a:rPr lang="en-US" sz="1600" dirty="0" smtClean="0"/>
              <a:t>5</a:t>
            </a:r>
            <a:endParaRPr lang="en-US" sz="1600" dirty="0"/>
          </a:p>
        </p:txBody>
      </p:sp>
      <p:sp>
        <p:nvSpPr>
          <p:cNvPr id="54" name="TextBox 53"/>
          <p:cNvSpPr txBox="1"/>
          <p:nvPr/>
        </p:nvSpPr>
        <p:spPr>
          <a:xfrm>
            <a:off x="6715619" y="5662721"/>
            <a:ext cx="303731" cy="338554"/>
          </a:xfrm>
          <a:prstGeom prst="rect">
            <a:avLst/>
          </a:prstGeom>
          <a:noFill/>
        </p:spPr>
        <p:txBody>
          <a:bodyPr wrap="square" rtlCol="0">
            <a:spAutoFit/>
          </a:bodyPr>
          <a:lstStyle/>
          <a:p>
            <a:r>
              <a:rPr lang="en-US" sz="1600" dirty="0"/>
              <a:t>4</a:t>
            </a:r>
          </a:p>
        </p:txBody>
      </p:sp>
      <p:sp>
        <p:nvSpPr>
          <p:cNvPr id="55" name="TextBox 54"/>
          <p:cNvSpPr txBox="1"/>
          <p:nvPr/>
        </p:nvSpPr>
        <p:spPr>
          <a:xfrm>
            <a:off x="7416361" y="4712194"/>
            <a:ext cx="303731" cy="338554"/>
          </a:xfrm>
          <a:prstGeom prst="rect">
            <a:avLst/>
          </a:prstGeom>
          <a:noFill/>
        </p:spPr>
        <p:txBody>
          <a:bodyPr wrap="square" rtlCol="0">
            <a:spAutoFit/>
          </a:bodyPr>
          <a:lstStyle/>
          <a:p>
            <a:r>
              <a:rPr lang="en-US" sz="1600" dirty="0" smtClean="0"/>
              <a:t>3</a:t>
            </a:r>
            <a:endParaRPr lang="en-US" sz="1600" dirty="0"/>
          </a:p>
        </p:txBody>
      </p:sp>
      <p:sp>
        <p:nvSpPr>
          <p:cNvPr id="56" name="TextBox 55"/>
          <p:cNvSpPr txBox="1"/>
          <p:nvPr/>
        </p:nvSpPr>
        <p:spPr>
          <a:xfrm>
            <a:off x="7123363" y="4174517"/>
            <a:ext cx="303731" cy="338554"/>
          </a:xfrm>
          <a:prstGeom prst="rect">
            <a:avLst/>
          </a:prstGeom>
          <a:noFill/>
        </p:spPr>
        <p:txBody>
          <a:bodyPr wrap="square" rtlCol="0">
            <a:spAutoFit/>
          </a:bodyPr>
          <a:lstStyle/>
          <a:p>
            <a:r>
              <a:rPr lang="en-US" sz="1600" dirty="0" smtClean="0"/>
              <a:t>2</a:t>
            </a:r>
            <a:endParaRPr lang="en-US" sz="1600" dirty="0"/>
          </a:p>
        </p:txBody>
      </p:sp>
      <p:sp>
        <p:nvSpPr>
          <p:cNvPr id="57" name="TextBox 56"/>
          <p:cNvSpPr txBox="1"/>
          <p:nvPr/>
        </p:nvSpPr>
        <p:spPr>
          <a:xfrm>
            <a:off x="6867580" y="4699976"/>
            <a:ext cx="303731" cy="338554"/>
          </a:xfrm>
          <a:prstGeom prst="rect">
            <a:avLst/>
          </a:prstGeom>
          <a:noFill/>
        </p:spPr>
        <p:txBody>
          <a:bodyPr wrap="square" rtlCol="0">
            <a:spAutoFit/>
          </a:bodyPr>
          <a:lstStyle/>
          <a:p>
            <a:r>
              <a:rPr lang="en-US" sz="1600" dirty="0"/>
              <a:t>4</a:t>
            </a:r>
          </a:p>
        </p:txBody>
      </p:sp>
      <p:sp>
        <p:nvSpPr>
          <p:cNvPr id="63" name="Oval 62"/>
          <p:cNvSpPr/>
          <p:nvPr/>
        </p:nvSpPr>
        <p:spPr>
          <a:xfrm>
            <a:off x="5874583" y="1017142"/>
            <a:ext cx="320040" cy="320040"/>
          </a:xfrm>
          <a:prstGeom prst="ellipse">
            <a:avLst/>
          </a:prstGeom>
          <a:solidFill>
            <a:schemeClr val="accent1">
              <a:alpha val="50000"/>
            </a:schemeClr>
          </a:solidFill>
          <a:ln w="22225">
            <a:solidFill>
              <a:schemeClr val="accent1">
                <a:shade val="50000"/>
                <a:alpha val="51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151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val 69"/>
          <p:cNvSpPr/>
          <p:nvPr/>
        </p:nvSpPr>
        <p:spPr>
          <a:xfrm>
            <a:off x="6071842" y="3325564"/>
            <a:ext cx="1096743" cy="1362191"/>
          </a:xfrm>
          <a:prstGeom prst="ellipse">
            <a:avLst/>
          </a:prstGeom>
          <a:solidFill>
            <a:schemeClr val="accent1">
              <a:alpha val="50000"/>
            </a:schemeClr>
          </a:solidFill>
          <a:ln w="22225">
            <a:solidFill>
              <a:schemeClr val="accent1">
                <a:shade val="50000"/>
                <a:alpha val="51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ooter Placeholder 78"/>
          <p:cNvSpPr>
            <a:spLocks noGrp="1"/>
          </p:cNvSpPr>
          <p:nvPr>
            <p:ph type="ftr" sz="quarter" idx="11"/>
          </p:nvPr>
        </p:nvSpPr>
        <p:spPr/>
        <p:txBody>
          <a:bodyPr/>
          <a:lstStyle/>
          <a:p>
            <a:r>
              <a:rPr lang="en-US" sz="1600" dirty="0" smtClean="0"/>
              <a:t>CS182: </a:t>
            </a:r>
            <a:r>
              <a:rPr lang="en-US" sz="1600" dirty="0"/>
              <a:t>SEARCH</a:t>
            </a:r>
            <a:endParaRPr lang="en-US" sz="1600" dirty="0"/>
          </a:p>
        </p:txBody>
      </p:sp>
      <p:sp>
        <p:nvSpPr>
          <p:cNvPr id="80" name="Slide Number Placeholder 79"/>
          <p:cNvSpPr>
            <a:spLocks noGrp="1"/>
          </p:cNvSpPr>
          <p:nvPr>
            <p:ph type="sldNum" sz="quarter" idx="12"/>
          </p:nvPr>
        </p:nvSpPr>
        <p:spPr/>
        <p:txBody>
          <a:bodyPr/>
          <a:lstStyle/>
          <a:p>
            <a:fld id="{84CD050F-DFDA-A345-8418-565A81924430}" type="slidenum">
              <a:rPr lang="en-US" sz="1600" smtClean="0"/>
              <a:t>9</a:t>
            </a:fld>
            <a:endParaRPr lang="en-US" sz="1600" dirty="0"/>
          </a:p>
        </p:txBody>
      </p:sp>
      <p:sp>
        <p:nvSpPr>
          <p:cNvPr id="4" name="TextBox 3"/>
          <p:cNvSpPr txBox="1"/>
          <p:nvPr/>
        </p:nvSpPr>
        <p:spPr>
          <a:xfrm>
            <a:off x="0" y="116353"/>
            <a:ext cx="12192000" cy="400110"/>
          </a:xfrm>
          <a:prstGeom prst="rect">
            <a:avLst/>
          </a:prstGeom>
          <a:noFill/>
        </p:spPr>
        <p:txBody>
          <a:bodyPr wrap="square" rtlCol="0">
            <a:spAutoFit/>
          </a:bodyPr>
          <a:lstStyle/>
          <a:p>
            <a:pPr algn="ctr"/>
            <a:r>
              <a:rPr lang="en-US" sz="2000" b="1" dirty="0" smtClean="0"/>
              <a:t>What are </a:t>
            </a:r>
            <a:r>
              <a:rPr lang="en-US" sz="2000" b="1" smtClean="0"/>
              <a:t>the components of a search problem?</a:t>
            </a:r>
            <a:endParaRPr lang="en-US" sz="2000" b="1" dirty="0"/>
          </a:p>
        </p:txBody>
      </p:sp>
      <mc:AlternateContent xmlns:mc="http://schemas.openxmlformats.org/markup-compatibility/2006" xmlns:a14="http://schemas.microsoft.com/office/drawing/2010/main">
        <mc:Choice Requires="a14">
          <p:sp>
            <p:nvSpPr>
              <p:cNvPr id="8" name="TextBox 7"/>
              <p:cNvSpPr txBox="1"/>
              <p:nvPr/>
            </p:nvSpPr>
            <p:spPr>
              <a:xfrm>
                <a:off x="486629" y="753543"/>
                <a:ext cx="3913754" cy="3000821"/>
              </a:xfrm>
              <a:prstGeom prst="rect">
                <a:avLst/>
              </a:prstGeom>
              <a:noFill/>
            </p:spPr>
            <p:txBody>
              <a:bodyPr wrap="square" rtlCol="0">
                <a:spAutoFit/>
              </a:bodyPr>
              <a:lstStyle/>
              <a:p>
                <a:pPr marL="285750" indent="-285750">
                  <a:lnSpc>
                    <a:spcPct val="150000"/>
                  </a:lnSpc>
                  <a:buFont typeface="Arial" charset="0"/>
                  <a:buChar char="•"/>
                </a:pPr>
                <a:r>
                  <a:rPr lang="en-US" dirty="0" smtClean="0"/>
                  <a:t>set of </a:t>
                </a:r>
                <a:r>
                  <a:rPr lang="en-US" b="1" dirty="0" smtClean="0"/>
                  <a:t>states</a:t>
                </a:r>
                <a:r>
                  <a:rPr lang="en-US" dirty="0" smtClean="0"/>
                  <a:t> </a:t>
                </a:r>
                <a:r>
                  <a:rPr lang="en-US" i="1" dirty="0" smtClean="0"/>
                  <a:t>S</a:t>
                </a:r>
                <a:endParaRPr lang="en-US" dirty="0"/>
              </a:p>
              <a:p>
                <a:pPr marL="285750" indent="-285750">
                  <a:lnSpc>
                    <a:spcPct val="150000"/>
                  </a:lnSpc>
                  <a:buFont typeface="Arial" charset="0"/>
                  <a:buChar char="•"/>
                </a:pPr>
                <a:r>
                  <a:rPr lang="en-US" dirty="0"/>
                  <a:t>possible </a:t>
                </a:r>
                <a:r>
                  <a:rPr lang="en-US" b="1" dirty="0"/>
                  <a:t>actions</a:t>
                </a:r>
                <a:r>
                  <a:rPr lang="en-US" dirty="0"/>
                  <a:t> </a:t>
                </a:r>
                <a:r>
                  <a:rPr lang="en-US" i="1" dirty="0" smtClean="0"/>
                  <a:t>A</a:t>
                </a:r>
              </a:p>
              <a:p>
                <a:pPr marL="285750" indent="-285750">
                  <a:lnSpc>
                    <a:spcPct val="150000"/>
                  </a:lnSpc>
                  <a:buFont typeface="Arial" charset="0"/>
                  <a:buChar char="•"/>
                </a:pPr>
                <a:r>
                  <a:rPr lang="en-US" b="1" dirty="0"/>
                  <a:t>cost model</a:t>
                </a:r>
                <a:r>
                  <a:rPr lang="en-US" dirty="0"/>
                  <a:t>: </a:t>
                </a:r>
                <a14:m>
                  <m:oMath xmlns:m="http://schemas.openxmlformats.org/officeDocument/2006/math">
                    <m:r>
                      <a:rPr lang="en-US" i="1">
                        <a:latin typeface="Cambria Math" charset="0"/>
                      </a:rPr>
                      <m:t>𝐶</m:t>
                    </m:r>
                    <m:r>
                      <a:rPr lang="en-US" i="1">
                        <a:latin typeface="Cambria Math" charset="0"/>
                      </a:rPr>
                      <m:t>:</m:t>
                    </m:r>
                    <m:r>
                      <a:rPr lang="en-US" i="1">
                        <a:latin typeface="Cambria Math" charset="0"/>
                      </a:rPr>
                      <m:t>𝑆</m:t>
                    </m:r>
                    <m:r>
                      <a:rPr lang="en-US" i="1">
                        <a:latin typeface="Cambria Math" charset="0"/>
                      </a:rPr>
                      <m:t> × </m:t>
                    </m:r>
                    <m:r>
                      <a:rPr lang="en-US" i="1">
                        <a:latin typeface="Cambria Math" charset="0"/>
                      </a:rPr>
                      <m:t>𝐴</m:t>
                    </m:r>
                    <m:r>
                      <a:rPr lang="is-IS" i="1">
                        <a:latin typeface="Cambria Math" charset="0"/>
                        <a:ea typeface="Cambria Math" charset="0"/>
                        <a:cs typeface="Cambria Math" charset="0"/>
                      </a:rPr>
                      <m:t>→</m:t>
                    </m:r>
                    <m:r>
                      <a:rPr lang="is-IS" i="1">
                        <a:latin typeface="Cambria Math" charset="0"/>
                        <a:ea typeface="Cambria Math" charset="0"/>
                        <a:cs typeface="Cambria Math" charset="0"/>
                      </a:rPr>
                      <m:t>ℝ</m:t>
                    </m:r>
                  </m:oMath>
                </a14:m>
                <a:endParaRPr lang="en-US" dirty="0" smtClean="0">
                  <a:ea typeface="Cambria Math" charset="0"/>
                  <a:cs typeface="Cambria Math" charset="0"/>
                </a:endParaRPr>
              </a:p>
              <a:p>
                <a:pPr marL="285750" indent="-285750">
                  <a:lnSpc>
                    <a:spcPct val="150000"/>
                  </a:lnSpc>
                  <a:buFont typeface="Arial" charset="0"/>
                  <a:buChar char="•"/>
                </a:pPr>
                <a:r>
                  <a:rPr lang="en-US" b="1" dirty="0"/>
                  <a:t>transition model</a:t>
                </a:r>
                <a:r>
                  <a:rPr lang="en-US" dirty="0"/>
                  <a:t>: </a:t>
                </a:r>
                <a14:m>
                  <m:oMath xmlns:m="http://schemas.openxmlformats.org/officeDocument/2006/math">
                    <m:r>
                      <a:rPr lang="en-US" i="1">
                        <a:latin typeface="Cambria Math" charset="0"/>
                      </a:rPr>
                      <m:t>𝑇</m:t>
                    </m:r>
                    <m:r>
                      <a:rPr lang="en-US" i="1">
                        <a:latin typeface="Cambria Math" charset="0"/>
                      </a:rPr>
                      <m:t>:</m:t>
                    </m:r>
                    <m:r>
                      <a:rPr lang="en-US" i="1">
                        <a:latin typeface="Cambria Math" charset="0"/>
                      </a:rPr>
                      <m:t>𝑆</m:t>
                    </m:r>
                    <m:r>
                      <a:rPr lang="en-US" i="1">
                        <a:latin typeface="Cambria Math" charset="0"/>
                      </a:rPr>
                      <m:t> × </m:t>
                    </m:r>
                    <m:r>
                      <a:rPr lang="en-US" i="1">
                        <a:latin typeface="Cambria Math" charset="0"/>
                      </a:rPr>
                      <m:t>𝐴</m:t>
                    </m:r>
                    <m:r>
                      <a:rPr lang="is-IS" i="1">
                        <a:latin typeface="Cambria Math" charset="0"/>
                        <a:ea typeface="Cambria Math" charset="0"/>
                        <a:cs typeface="Cambria Math" charset="0"/>
                      </a:rPr>
                      <m:t>→</m:t>
                    </m:r>
                    <m:r>
                      <a:rPr lang="en-US" i="1">
                        <a:latin typeface="Cambria Math" charset="0"/>
                        <a:ea typeface="Cambria Math" charset="0"/>
                        <a:cs typeface="Cambria Math" charset="0"/>
                      </a:rPr>
                      <m:t>𝑆</m:t>
                    </m:r>
                  </m:oMath>
                </a14:m>
                <a:endParaRPr lang="en-US" dirty="0" smtClean="0">
                  <a:ea typeface="Cambria Math" charset="0"/>
                  <a:cs typeface="Cambria Math" charset="0"/>
                </a:endParaRPr>
              </a:p>
              <a:p>
                <a:pPr marL="285750" indent="-285750">
                  <a:lnSpc>
                    <a:spcPct val="150000"/>
                  </a:lnSpc>
                  <a:buFont typeface="Arial" charset="0"/>
                  <a:buChar char="•"/>
                </a:pPr>
                <a:r>
                  <a:rPr lang="en-US" b="1" dirty="0"/>
                  <a:t>start state</a:t>
                </a:r>
                <a:r>
                  <a:rPr lang="en-US" dirty="0"/>
                  <a:t>: </a:t>
                </a:r>
                <a:r>
                  <a:rPr lang="en-US" i="1" dirty="0" smtClean="0"/>
                  <a:t>S</a:t>
                </a:r>
                <a:r>
                  <a:rPr lang="en-US" i="1" baseline="-25000" dirty="0" smtClean="0"/>
                  <a:t>0</a:t>
                </a:r>
                <a:r>
                  <a:rPr lang="en-US" dirty="0" smtClean="0"/>
                  <a:t>  </a:t>
                </a:r>
              </a:p>
              <a:p>
                <a:pPr marL="285750" indent="-285750">
                  <a:lnSpc>
                    <a:spcPct val="150000"/>
                  </a:lnSpc>
                  <a:buFont typeface="Arial" charset="0"/>
                  <a:buChar char="•"/>
                </a:pPr>
                <a:r>
                  <a:rPr lang="en-US" dirty="0"/>
                  <a:t>set of </a:t>
                </a:r>
                <a:r>
                  <a:rPr lang="en-US" b="1" dirty="0"/>
                  <a:t>goal states</a:t>
                </a:r>
                <a:r>
                  <a:rPr lang="en-US" dirty="0"/>
                  <a:t>: G</a:t>
                </a:r>
              </a:p>
              <a:p>
                <a:pPr marL="285750" indent="-285750">
                  <a:lnSpc>
                    <a:spcPct val="150000"/>
                  </a:lnSpc>
                  <a:buFont typeface="Arial" charset="0"/>
                  <a:buChar char="•"/>
                </a:pP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86629" y="753543"/>
                <a:ext cx="3913754" cy="3000821"/>
              </a:xfrm>
              <a:prstGeom prst="rect">
                <a:avLst/>
              </a:prstGeom>
              <a:blipFill rotWithShape="0">
                <a:blip r:embed="rId3"/>
                <a:stretch>
                  <a:fillRect l="-1090"/>
                </a:stretch>
              </a:blipFill>
            </p:spPr>
            <p:txBody>
              <a:bodyPr/>
              <a:lstStyle/>
              <a:p>
                <a:r>
                  <a:rPr lang="en-US">
                    <a:noFill/>
                  </a:rPr>
                  <a:t> </a:t>
                </a:r>
              </a:p>
            </p:txBody>
          </p:sp>
        </mc:Fallback>
      </mc:AlternateContent>
      <p:sp>
        <p:nvSpPr>
          <p:cNvPr id="13" name="Oval 12"/>
          <p:cNvSpPr/>
          <p:nvPr/>
        </p:nvSpPr>
        <p:spPr>
          <a:xfrm>
            <a:off x="4308943" y="246841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952010" y="1091554"/>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004560" y="575814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62046" y="4171086"/>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368971" y="3488500"/>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684598" y="6033722"/>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781912" y="4927831"/>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68656" y="5512205"/>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449901" y="432659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824640" y="4080418"/>
            <a:ext cx="182880" cy="182880"/>
          </a:xfrm>
          <a:prstGeom prst="ellipse">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6145400" y="949065"/>
            <a:ext cx="418559" cy="400110"/>
          </a:xfrm>
          <a:prstGeom prst="rect">
            <a:avLst/>
          </a:prstGeom>
          <a:noFill/>
        </p:spPr>
        <p:txBody>
          <a:bodyPr wrap="square" rtlCol="0">
            <a:spAutoFit/>
          </a:bodyPr>
          <a:lstStyle/>
          <a:p>
            <a:r>
              <a:rPr lang="en-US" sz="2000" i="1" dirty="0">
                <a:solidFill>
                  <a:schemeClr val="accent2">
                    <a:lumMod val="50000"/>
                  </a:schemeClr>
                </a:solidFill>
              </a:rPr>
              <a:t>S</a:t>
            </a:r>
            <a:r>
              <a:rPr lang="en-US" sz="2000" i="1" baseline="-25000" dirty="0">
                <a:solidFill>
                  <a:schemeClr val="accent2">
                    <a:lumMod val="50000"/>
                  </a:schemeClr>
                </a:solidFill>
              </a:rPr>
              <a:t>0</a:t>
            </a:r>
          </a:p>
        </p:txBody>
      </p:sp>
      <p:sp>
        <p:nvSpPr>
          <p:cNvPr id="117" name="TextBox 116"/>
          <p:cNvSpPr txBox="1"/>
          <p:nvPr/>
        </p:nvSpPr>
        <p:spPr>
          <a:xfrm>
            <a:off x="4225159" y="2112580"/>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1</a:t>
            </a:r>
          </a:p>
        </p:txBody>
      </p:sp>
      <p:sp>
        <p:nvSpPr>
          <p:cNvPr id="118" name="TextBox 117"/>
          <p:cNvSpPr txBox="1"/>
          <p:nvPr/>
        </p:nvSpPr>
        <p:spPr>
          <a:xfrm>
            <a:off x="4451077" y="477549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2</a:t>
            </a:r>
            <a:endParaRPr lang="en-US" i="1" baseline="-25000" dirty="0">
              <a:solidFill>
                <a:schemeClr val="accent2">
                  <a:lumMod val="50000"/>
                </a:schemeClr>
              </a:solidFill>
            </a:endParaRPr>
          </a:p>
        </p:txBody>
      </p:sp>
      <p:sp>
        <p:nvSpPr>
          <p:cNvPr id="119" name="TextBox 118"/>
          <p:cNvSpPr txBox="1"/>
          <p:nvPr/>
        </p:nvSpPr>
        <p:spPr>
          <a:xfrm>
            <a:off x="6286341" y="312377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3</a:t>
            </a:r>
          </a:p>
        </p:txBody>
      </p:sp>
      <p:sp>
        <p:nvSpPr>
          <p:cNvPr id="120" name="TextBox 119"/>
          <p:cNvSpPr txBox="1"/>
          <p:nvPr/>
        </p:nvSpPr>
        <p:spPr>
          <a:xfrm>
            <a:off x="3549560" y="566272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6</a:t>
            </a:r>
          </a:p>
        </p:txBody>
      </p:sp>
      <p:sp>
        <p:nvSpPr>
          <p:cNvPr id="121" name="TextBox 120"/>
          <p:cNvSpPr txBox="1"/>
          <p:nvPr/>
        </p:nvSpPr>
        <p:spPr>
          <a:xfrm>
            <a:off x="5815374" y="5353362"/>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7</a:t>
            </a:r>
            <a:endParaRPr lang="en-US" i="1" baseline="-25000" dirty="0">
              <a:solidFill>
                <a:schemeClr val="accent2">
                  <a:lumMod val="50000"/>
                </a:schemeClr>
              </a:solidFill>
            </a:endParaRPr>
          </a:p>
        </p:txBody>
      </p:sp>
      <p:sp>
        <p:nvSpPr>
          <p:cNvPr id="122" name="TextBox 121"/>
          <p:cNvSpPr txBox="1"/>
          <p:nvPr/>
        </p:nvSpPr>
        <p:spPr>
          <a:xfrm>
            <a:off x="6182666" y="4071351"/>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4</a:t>
            </a:r>
            <a:endParaRPr lang="en-US" i="1" baseline="-25000" dirty="0">
              <a:solidFill>
                <a:schemeClr val="accent2">
                  <a:lumMod val="50000"/>
                </a:schemeClr>
              </a:solidFill>
            </a:endParaRPr>
          </a:p>
        </p:txBody>
      </p:sp>
      <p:sp>
        <p:nvSpPr>
          <p:cNvPr id="124" name="TextBox 123"/>
          <p:cNvSpPr txBox="1"/>
          <p:nvPr/>
        </p:nvSpPr>
        <p:spPr>
          <a:xfrm>
            <a:off x="6943222" y="5246907"/>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8</a:t>
            </a:r>
          </a:p>
        </p:txBody>
      </p:sp>
      <p:sp>
        <p:nvSpPr>
          <p:cNvPr id="125" name="TextBox 124"/>
          <p:cNvSpPr txBox="1"/>
          <p:nvPr/>
        </p:nvSpPr>
        <p:spPr>
          <a:xfrm>
            <a:off x="7624394" y="4113364"/>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a:solidFill>
                  <a:schemeClr val="accent2">
                    <a:lumMod val="50000"/>
                  </a:schemeClr>
                </a:solidFill>
              </a:rPr>
              <a:t>9</a:t>
            </a:r>
          </a:p>
        </p:txBody>
      </p:sp>
      <p:sp>
        <p:nvSpPr>
          <p:cNvPr id="153" name="TextBox 152"/>
          <p:cNvSpPr txBox="1"/>
          <p:nvPr/>
        </p:nvSpPr>
        <p:spPr>
          <a:xfrm>
            <a:off x="6851422" y="3782909"/>
            <a:ext cx="378372" cy="369332"/>
          </a:xfrm>
          <a:prstGeom prst="rect">
            <a:avLst/>
          </a:prstGeom>
          <a:noFill/>
        </p:spPr>
        <p:txBody>
          <a:bodyPr wrap="square" rtlCol="0">
            <a:spAutoFit/>
          </a:bodyPr>
          <a:lstStyle/>
          <a:p>
            <a:r>
              <a:rPr lang="en-US" i="1" dirty="0" smtClean="0">
                <a:solidFill>
                  <a:schemeClr val="accent2">
                    <a:lumMod val="50000"/>
                  </a:schemeClr>
                </a:solidFill>
              </a:rPr>
              <a:t>S</a:t>
            </a:r>
            <a:r>
              <a:rPr lang="en-US" i="1" baseline="-25000" dirty="0" smtClean="0">
                <a:solidFill>
                  <a:schemeClr val="accent2">
                    <a:lumMod val="50000"/>
                  </a:schemeClr>
                </a:solidFill>
              </a:rPr>
              <a:t>5</a:t>
            </a:r>
            <a:endParaRPr lang="en-US" i="1" baseline="-25000" dirty="0">
              <a:solidFill>
                <a:schemeClr val="accent2">
                  <a:lumMod val="50000"/>
                </a:schemeClr>
              </a:solidFill>
            </a:endParaRPr>
          </a:p>
        </p:txBody>
      </p:sp>
      <p:cxnSp>
        <p:nvCxnSpPr>
          <p:cNvPr id="26" name="Straight Connector 25"/>
          <p:cNvCxnSpPr>
            <a:stCxn id="39" idx="3"/>
            <a:endCxn id="38" idx="7"/>
          </p:cNvCxnSpPr>
          <p:nvPr/>
        </p:nvCxnSpPr>
        <p:spPr>
          <a:xfrm flipH="1">
            <a:off x="4465041" y="1247652"/>
            <a:ext cx="1513751" cy="124754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38" idx="5"/>
          </p:cNvCxnSpPr>
          <p:nvPr/>
        </p:nvCxnSpPr>
        <p:spPr>
          <a:xfrm flipH="1" flipV="1">
            <a:off x="4465041" y="2624508"/>
            <a:ext cx="1903930" cy="95543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38" idx="4"/>
          </p:cNvCxnSpPr>
          <p:nvPr/>
        </p:nvCxnSpPr>
        <p:spPr>
          <a:xfrm flipH="1" flipV="1">
            <a:off x="4400383" y="2651290"/>
            <a:ext cx="472969" cy="227654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4929599" y="3644598"/>
            <a:ext cx="1466154" cy="132040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3840696" y="5083929"/>
            <a:ext cx="967998" cy="97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4938010" y="5083929"/>
            <a:ext cx="1093332" cy="70100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460411" y="3671380"/>
            <a:ext cx="80930" cy="65521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7007520" y="4171858"/>
            <a:ext cx="454526" cy="9066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7360096" y="4353966"/>
            <a:ext cx="193390" cy="115823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916080" y="4263298"/>
            <a:ext cx="379358" cy="12756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187440" y="5603645"/>
            <a:ext cx="1081216" cy="24594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4964792" y="4482696"/>
            <a:ext cx="1511891" cy="5365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867478" y="5849588"/>
            <a:ext cx="2137082" cy="27557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6525069" y="3644598"/>
            <a:ext cx="326353" cy="4626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4" idx="3"/>
            <a:endCxn id="21" idx="7"/>
          </p:cNvCxnSpPr>
          <p:nvPr/>
        </p:nvCxnSpPr>
        <p:spPr>
          <a:xfrm flipH="1">
            <a:off x="6605999" y="4236516"/>
            <a:ext cx="245423" cy="1168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555162" y="3708731"/>
            <a:ext cx="303731" cy="338554"/>
          </a:xfrm>
          <a:prstGeom prst="rect">
            <a:avLst/>
          </a:prstGeom>
          <a:noFill/>
        </p:spPr>
        <p:txBody>
          <a:bodyPr wrap="square" rtlCol="0">
            <a:spAutoFit/>
          </a:bodyPr>
          <a:lstStyle/>
          <a:p>
            <a:r>
              <a:rPr lang="en-US" sz="1600" smtClean="0"/>
              <a:t>4</a:t>
            </a:r>
            <a:endParaRPr lang="en-US" sz="1600"/>
          </a:p>
        </p:txBody>
      </p:sp>
      <p:sp>
        <p:nvSpPr>
          <p:cNvPr id="44" name="TextBox 43"/>
          <p:cNvSpPr txBox="1"/>
          <p:nvPr/>
        </p:nvSpPr>
        <p:spPr>
          <a:xfrm>
            <a:off x="5265140" y="1683566"/>
            <a:ext cx="303731" cy="338554"/>
          </a:xfrm>
          <a:prstGeom prst="rect">
            <a:avLst/>
          </a:prstGeom>
          <a:noFill/>
        </p:spPr>
        <p:txBody>
          <a:bodyPr wrap="square" rtlCol="0">
            <a:spAutoFit/>
          </a:bodyPr>
          <a:lstStyle/>
          <a:p>
            <a:r>
              <a:rPr lang="en-US" sz="1600" dirty="0"/>
              <a:t>4</a:t>
            </a:r>
          </a:p>
        </p:txBody>
      </p:sp>
      <p:sp>
        <p:nvSpPr>
          <p:cNvPr id="45" name="TextBox 44"/>
          <p:cNvSpPr txBox="1"/>
          <p:nvPr/>
        </p:nvSpPr>
        <p:spPr>
          <a:xfrm>
            <a:off x="4409345" y="3620283"/>
            <a:ext cx="303731" cy="338554"/>
          </a:xfrm>
          <a:prstGeom prst="rect">
            <a:avLst/>
          </a:prstGeom>
          <a:noFill/>
        </p:spPr>
        <p:txBody>
          <a:bodyPr wrap="square" rtlCol="0">
            <a:spAutoFit/>
          </a:bodyPr>
          <a:lstStyle/>
          <a:p>
            <a:r>
              <a:rPr lang="en-US" sz="1600" dirty="0" smtClean="0"/>
              <a:t>6</a:t>
            </a:r>
            <a:endParaRPr lang="en-US" sz="1600" dirty="0"/>
          </a:p>
        </p:txBody>
      </p:sp>
      <p:sp>
        <p:nvSpPr>
          <p:cNvPr id="46" name="TextBox 45"/>
          <p:cNvSpPr txBox="1"/>
          <p:nvPr/>
        </p:nvSpPr>
        <p:spPr>
          <a:xfrm>
            <a:off x="5276115" y="3064792"/>
            <a:ext cx="303731" cy="338554"/>
          </a:xfrm>
          <a:prstGeom prst="rect">
            <a:avLst/>
          </a:prstGeom>
          <a:noFill/>
        </p:spPr>
        <p:txBody>
          <a:bodyPr wrap="square" rtlCol="0">
            <a:spAutoFit/>
          </a:bodyPr>
          <a:lstStyle/>
          <a:p>
            <a:r>
              <a:rPr lang="en-US" sz="1600" dirty="0" smtClean="0"/>
              <a:t>5</a:t>
            </a:r>
            <a:endParaRPr lang="en-US" sz="1600" dirty="0"/>
          </a:p>
        </p:txBody>
      </p:sp>
      <p:sp>
        <p:nvSpPr>
          <p:cNvPr id="47" name="TextBox 46"/>
          <p:cNvSpPr txBox="1"/>
          <p:nvPr/>
        </p:nvSpPr>
        <p:spPr>
          <a:xfrm>
            <a:off x="6371332" y="3863586"/>
            <a:ext cx="303731" cy="338554"/>
          </a:xfrm>
          <a:prstGeom prst="rect">
            <a:avLst/>
          </a:prstGeom>
          <a:noFill/>
        </p:spPr>
        <p:txBody>
          <a:bodyPr wrap="square" rtlCol="0">
            <a:spAutoFit/>
          </a:bodyPr>
          <a:lstStyle/>
          <a:p>
            <a:r>
              <a:rPr lang="en-US" sz="1600"/>
              <a:t>2</a:t>
            </a:r>
          </a:p>
        </p:txBody>
      </p:sp>
      <p:sp>
        <p:nvSpPr>
          <p:cNvPr id="48" name="TextBox 47"/>
          <p:cNvSpPr txBox="1"/>
          <p:nvPr/>
        </p:nvSpPr>
        <p:spPr>
          <a:xfrm>
            <a:off x="6609254" y="4121392"/>
            <a:ext cx="303731" cy="338554"/>
          </a:xfrm>
          <a:prstGeom prst="rect">
            <a:avLst/>
          </a:prstGeom>
          <a:noFill/>
        </p:spPr>
        <p:txBody>
          <a:bodyPr wrap="square" rtlCol="0">
            <a:spAutoFit/>
          </a:bodyPr>
          <a:lstStyle/>
          <a:p>
            <a:r>
              <a:rPr lang="en-US" sz="1600" smtClean="0"/>
              <a:t>1</a:t>
            </a:r>
            <a:endParaRPr lang="en-US" sz="1600"/>
          </a:p>
        </p:txBody>
      </p:sp>
      <p:sp>
        <p:nvSpPr>
          <p:cNvPr id="49" name="TextBox 48"/>
          <p:cNvSpPr txBox="1"/>
          <p:nvPr/>
        </p:nvSpPr>
        <p:spPr>
          <a:xfrm>
            <a:off x="5447007" y="4039422"/>
            <a:ext cx="303731" cy="338554"/>
          </a:xfrm>
          <a:prstGeom prst="rect">
            <a:avLst/>
          </a:prstGeom>
          <a:noFill/>
        </p:spPr>
        <p:txBody>
          <a:bodyPr wrap="square" rtlCol="0">
            <a:spAutoFit/>
          </a:bodyPr>
          <a:lstStyle/>
          <a:p>
            <a:r>
              <a:rPr lang="en-US" sz="1600" dirty="0" smtClean="0"/>
              <a:t>4</a:t>
            </a:r>
            <a:endParaRPr lang="en-US" sz="1600" dirty="0"/>
          </a:p>
        </p:txBody>
      </p:sp>
      <p:sp>
        <p:nvSpPr>
          <p:cNvPr id="50" name="TextBox 49"/>
          <p:cNvSpPr txBox="1"/>
          <p:nvPr/>
        </p:nvSpPr>
        <p:spPr>
          <a:xfrm>
            <a:off x="5756032" y="4643735"/>
            <a:ext cx="303731" cy="338554"/>
          </a:xfrm>
          <a:prstGeom prst="rect">
            <a:avLst/>
          </a:prstGeom>
          <a:noFill/>
        </p:spPr>
        <p:txBody>
          <a:bodyPr wrap="square" rtlCol="0">
            <a:spAutoFit/>
          </a:bodyPr>
          <a:lstStyle/>
          <a:p>
            <a:r>
              <a:rPr lang="en-US" sz="1600" smtClean="0"/>
              <a:t>3</a:t>
            </a:r>
            <a:endParaRPr lang="en-US" sz="1600"/>
          </a:p>
        </p:txBody>
      </p:sp>
      <p:sp>
        <p:nvSpPr>
          <p:cNvPr id="51" name="TextBox 50"/>
          <p:cNvSpPr txBox="1"/>
          <p:nvPr/>
        </p:nvSpPr>
        <p:spPr>
          <a:xfrm>
            <a:off x="6251001" y="5025061"/>
            <a:ext cx="303731" cy="338554"/>
          </a:xfrm>
          <a:prstGeom prst="rect">
            <a:avLst/>
          </a:prstGeom>
          <a:noFill/>
        </p:spPr>
        <p:txBody>
          <a:bodyPr wrap="square" rtlCol="0">
            <a:spAutoFit/>
          </a:bodyPr>
          <a:lstStyle/>
          <a:p>
            <a:r>
              <a:rPr lang="en-US" sz="1600" dirty="0" smtClean="0"/>
              <a:t>3</a:t>
            </a:r>
            <a:endParaRPr lang="en-US" sz="1600" dirty="0"/>
          </a:p>
        </p:txBody>
      </p:sp>
      <p:sp>
        <p:nvSpPr>
          <p:cNvPr id="52" name="TextBox 51"/>
          <p:cNvSpPr txBox="1"/>
          <p:nvPr/>
        </p:nvSpPr>
        <p:spPr>
          <a:xfrm>
            <a:off x="4157077" y="5251656"/>
            <a:ext cx="303731" cy="338554"/>
          </a:xfrm>
          <a:prstGeom prst="rect">
            <a:avLst/>
          </a:prstGeom>
          <a:noFill/>
        </p:spPr>
        <p:txBody>
          <a:bodyPr wrap="square" rtlCol="0">
            <a:spAutoFit/>
          </a:bodyPr>
          <a:lstStyle/>
          <a:p>
            <a:r>
              <a:rPr lang="en-US" sz="1600"/>
              <a:t>2</a:t>
            </a:r>
            <a:endParaRPr lang="en-US" sz="1600" dirty="0"/>
          </a:p>
        </p:txBody>
      </p:sp>
      <p:sp>
        <p:nvSpPr>
          <p:cNvPr id="53" name="TextBox 52"/>
          <p:cNvSpPr txBox="1"/>
          <p:nvPr/>
        </p:nvSpPr>
        <p:spPr>
          <a:xfrm>
            <a:off x="4793804" y="5688092"/>
            <a:ext cx="303731" cy="338554"/>
          </a:xfrm>
          <a:prstGeom prst="rect">
            <a:avLst/>
          </a:prstGeom>
          <a:noFill/>
        </p:spPr>
        <p:txBody>
          <a:bodyPr wrap="square" rtlCol="0">
            <a:spAutoFit/>
          </a:bodyPr>
          <a:lstStyle/>
          <a:p>
            <a:r>
              <a:rPr lang="en-US" sz="1600" dirty="0" smtClean="0"/>
              <a:t>5</a:t>
            </a:r>
            <a:endParaRPr lang="en-US" sz="1600" dirty="0"/>
          </a:p>
        </p:txBody>
      </p:sp>
      <p:sp>
        <p:nvSpPr>
          <p:cNvPr id="54" name="TextBox 53"/>
          <p:cNvSpPr txBox="1"/>
          <p:nvPr/>
        </p:nvSpPr>
        <p:spPr>
          <a:xfrm>
            <a:off x="6715619" y="5662721"/>
            <a:ext cx="303731" cy="338554"/>
          </a:xfrm>
          <a:prstGeom prst="rect">
            <a:avLst/>
          </a:prstGeom>
          <a:noFill/>
        </p:spPr>
        <p:txBody>
          <a:bodyPr wrap="square" rtlCol="0">
            <a:spAutoFit/>
          </a:bodyPr>
          <a:lstStyle/>
          <a:p>
            <a:r>
              <a:rPr lang="en-US" sz="1600" dirty="0"/>
              <a:t>4</a:t>
            </a:r>
          </a:p>
        </p:txBody>
      </p:sp>
      <p:sp>
        <p:nvSpPr>
          <p:cNvPr id="55" name="TextBox 54"/>
          <p:cNvSpPr txBox="1"/>
          <p:nvPr/>
        </p:nvSpPr>
        <p:spPr>
          <a:xfrm>
            <a:off x="7416361" y="4712194"/>
            <a:ext cx="303731" cy="338554"/>
          </a:xfrm>
          <a:prstGeom prst="rect">
            <a:avLst/>
          </a:prstGeom>
          <a:noFill/>
        </p:spPr>
        <p:txBody>
          <a:bodyPr wrap="square" rtlCol="0">
            <a:spAutoFit/>
          </a:bodyPr>
          <a:lstStyle/>
          <a:p>
            <a:r>
              <a:rPr lang="en-US" sz="1600" dirty="0" smtClean="0"/>
              <a:t>3</a:t>
            </a:r>
            <a:endParaRPr lang="en-US" sz="1600" dirty="0"/>
          </a:p>
        </p:txBody>
      </p:sp>
      <p:sp>
        <p:nvSpPr>
          <p:cNvPr id="56" name="TextBox 55"/>
          <p:cNvSpPr txBox="1"/>
          <p:nvPr/>
        </p:nvSpPr>
        <p:spPr>
          <a:xfrm>
            <a:off x="7123363" y="4174517"/>
            <a:ext cx="303731" cy="338554"/>
          </a:xfrm>
          <a:prstGeom prst="rect">
            <a:avLst/>
          </a:prstGeom>
          <a:noFill/>
        </p:spPr>
        <p:txBody>
          <a:bodyPr wrap="square" rtlCol="0">
            <a:spAutoFit/>
          </a:bodyPr>
          <a:lstStyle/>
          <a:p>
            <a:r>
              <a:rPr lang="en-US" sz="1600" dirty="0" smtClean="0"/>
              <a:t>2</a:t>
            </a:r>
            <a:endParaRPr lang="en-US" sz="1600" dirty="0"/>
          </a:p>
        </p:txBody>
      </p:sp>
      <p:sp>
        <p:nvSpPr>
          <p:cNvPr id="57" name="TextBox 56"/>
          <p:cNvSpPr txBox="1"/>
          <p:nvPr/>
        </p:nvSpPr>
        <p:spPr>
          <a:xfrm>
            <a:off x="6867580" y="4699976"/>
            <a:ext cx="303731" cy="338554"/>
          </a:xfrm>
          <a:prstGeom prst="rect">
            <a:avLst/>
          </a:prstGeom>
          <a:noFill/>
        </p:spPr>
        <p:txBody>
          <a:bodyPr wrap="square" rtlCol="0">
            <a:spAutoFit/>
          </a:bodyPr>
          <a:lstStyle/>
          <a:p>
            <a:r>
              <a:rPr lang="en-US" sz="1600" dirty="0"/>
              <a:t>4</a:t>
            </a:r>
          </a:p>
        </p:txBody>
      </p:sp>
      <p:sp>
        <p:nvSpPr>
          <p:cNvPr id="63" name="Oval 62"/>
          <p:cNvSpPr/>
          <p:nvPr/>
        </p:nvSpPr>
        <p:spPr>
          <a:xfrm>
            <a:off x="5874583" y="1017142"/>
            <a:ext cx="320040" cy="320040"/>
          </a:xfrm>
          <a:prstGeom prst="ellipse">
            <a:avLst/>
          </a:prstGeom>
          <a:solidFill>
            <a:schemeClr val="accent1">
              <a:alpha val="50000"/>
            </a:schemeClr>
          </a:solidFill>
          <a:ln w="22225">
            <a:solidFill>
              <a:schemeClr val="accent1">
                <a:shade val="50000"/>
                <a:alpha val="51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6695787" y="3377306"/>
            <a:ext cx="418559" cy="400110"/>
          </a:xfrm>
          <a:prstGeom prst="rect">
            <a:avLst/>
          </a:prstGeom>
          <a:noFill/>
        </p:spPr>
        <p:txBody>
          <a:bodyPr wrap="square" rtlCol="0">
            <a:spAutoFit/>
          </a:bodyPr>
          <a:lstStyle/>
          <a:p>
            <a:r>
              <a:rPr lang="en-US" sz="2000" i="1" smtClean="0">
                <a:solidFill>
                  <a:schemeClr val="accent2">
                    <a:lumMod val="50000"/>
                  </a:schemeClr>
                </a:solidFill>
              </a:rPr>
              <a:t>G</a:t>
            </a:r>
            <a:endParaRPr lang="en-US" sz="2000" i="1" baseline="-25000" dirty="0">
              <a:solidFill>
                <a:schemeClr val="accent2">
                  <a:lumMod val="50000"/>
                </a:schemeClr>
              </a:solidFill>
            </a:endParaRPr>
          </a:p>
        </p:txBody>
      </p:sp>
    </p:spTree>
    <p:extLst>
      <p:ext uri="{BB962C8B-B14F-4D97-AF65-F5344CB8AC3E}">
        <p14:creationId xmlns:p14="http://schemas.microsoft.com/office/powerpoint/2010/main" val="1554644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8915</TotalTime>
  <Words>4048</Words>
  <Application>Microsoft Macintosh PowerPoint</Application>
  <PresentationFormat>Widescreen</PresentationFormat>
  <Paragraphs>834</Paragraphs>
  <Slides>48</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Calibri</vt:lpstr>
      <vt:lpstr>Calibri Light</vt:lpstr>
      <vt:lpstr>Cambria Math</vt:lpstr>
      <vt:lpstr>Mangal</vt:lpstr>
      <vt:lpstr>Arial</vt:lpstr>
      <vt:lpstr>Retrospect</vt:lpstr>
      <vt:lpstr>CSE 182: Section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145</cp:revision>
  <dcterms:created xsi:type="dcterms:W3CDTF">2018-09-01T01:03:34Z</dcterms:created>
  <dcterms:modified xsi:type="dcterms:W3CDTF">2018-09-18T19:45:07Z</dcterms:modified>
</cp:coreProperties>
</file>