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312" r:id="rId4"/>
    <p:sldId id="295" r:id="rId5"/>
    <p:sldId id="296" r:id="rId6"/>
    <p:sldId id="297" r:id="rId7"/>
    <p:sldId id="298" r:id="rId8"/>
    <p:sldId id="301" r:id="rId9"/>
    <p:sldId id="299" r:id="rId10"/>
    <p:sldId id="300" r:id="rId11"/>
    <p:sldId id="313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</p:sldIdLst>
  <p:sldSz cx="12192000" cy="6858000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ambria Math" panose="02040503050406030204" pitchFamily="18" charset="0"/>
      <p:regular r:id="rId37"/>
    </p:embeddedFont>
    <p:embeddedFont>
      <p:font typeface="Karla" pitchFamily="2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6"/>
  </p:normalViewPr>
  <p:slideViewPr>
    <p:cSldViewPr snapToGrid="0" snapToObjects="1">
      <p:cViewPr varScale="1">
        <p:scale>
          <a:sx n="90" d="100"/>
          <a:sy n="90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Credit Chris Tanner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53e9a357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453e9a357a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453e9a357a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8274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53e9a357a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53e9a357a_0_1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453e9a357a_0_1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71611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53e9a357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453e9a357a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453e9a357a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19059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53e9a357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453e9a357a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453e9a357a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54939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53e9a357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453e9a357a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453e9a357a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60489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53e9a357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453e9a357a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453e9a357a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84812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53e9a357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453e9a357a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453e9a357a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01866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53e9a357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453e9a357a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453e9a357a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57573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53e9a357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453e9a357a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453e9a357a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74365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53e9a357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453e9a357a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453e9a357a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5725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53e9a357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453e9a357a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453e9a357a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75349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53e9a357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453e9a357a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453e9a357a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71357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53e9a357a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53e9a357a_0_1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453e9a357a_0_1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97686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53e9a357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453e9a357a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453e9a357a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94904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53e9a357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453e9a357a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453e9a357a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43804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53e9a357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453e9a357a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453e9a357a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79499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53e9a357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453e9a357a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453e9a357a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63033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53e9a357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453e9a357a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453e9a357a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55791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53e9a357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453e9a357a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453e9a357a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898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53e9a357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453e9a357a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453e9a357a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7799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53e9a357a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53e9a357a_0_1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453e9a357a_0_1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63674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53e9a357a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53e9a357a_0_1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453e9a357a_0_1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2572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53e9a357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453e9a357a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453e9a357a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3692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53e9a357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453e9a357a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453e9a357a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9395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53e9a357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453e9a357a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453e9a357a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1036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53e9a357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453e9a357a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453e9a357a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7963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53e9a357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453e9a357a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453e9a357a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5933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53e9a357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453e9a357a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453e9a357a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4151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solidFill>
          <a:srgbClr val="F9F9F9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914400" y="1694902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400"/>
              <a:buFont typeface="Karla"/>
              <a:buNone/>
              <a:defRPr sz="34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2"/>
          <p:cNvSpPr txBox="1"/>
          <p:nvPr/>
        </p:nvSpPr>
        <p:spPr>
          <a:xfrm>
            <a:off x="2082800" y="2958528"/>
            <a:ext cx="80264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Karla"/>
              <a:buNone/>
            </a:pPr>
            <a:r>
              <a:rPr lang="en-US" sz="3200" b="0" i="0" u="none" strike="noStrike" cap="none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CS109A Introduction to Data Science</a:t>
            </a:r>
            <a:endParaRPr sz="2400" b="0" i="0" u="none" strike="noStrike" cap="none" dirty="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Pavlos</a:t>
            </a:r>
            <a:r>
              <a:rPr lang="en-US" sz="2400" b="0" i="0" u="none" strike="noStrike" cap="none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n-US" sz="2400" b="0" i="0" u="none" strike="noStrike" cap="none" dirty="0" err="1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Protopapas</a:t>
            </a:r>
            <a:r>
              <a:rPr lang="en-US" sz="2400" b="0" i="0" u="none" strike="noStrike" cap="none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, Kevin Rader, and Chris Tanner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2"/>
          <p:cNvGrpSpPr/>
          <p:nvPr/>
        </p:nvGrpSpPr>
        <p:grpSpPr>
          <a:xfrm>
            <a:off x="4475134" y="4428549"/>
            <a:ext cx="3154320" cy="1764795"/>
            <a:chOff x="3383860" y="4092499"/>
            <a:chExt cx="1774304" cy="1102997"/>
          </a:xfrm>
        </p:grpSpPr>
        <p:pic>
          <p:nvPicPr>
            <p:cNvPr id="20" name="Google Shape;20;p2" descr="iacs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3383860" y="4092501"/>
              <a:ext cx="874886" cy="11029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2" descr="harvard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283769" y="4092499"/>
              <a:ext cx="874395" cy="110299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None/>
              <a:defRPr sz="2000" b="1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11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Karla"/>
              <a:buNone/>
              <a:defRPr sz="3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body" idx="1"/>
          </p:nvPr>
        </p:nvSpPr>
        <p:spPr>
          <a:xfrm rot="5400000">
            <a:off x="5040429" y="-1834346"/>
            <a:ext cx="211114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title"/>
          </p:nvPr>
        </p:nvSpPr>
        <p:spPr>
          <a:xfrm rot="5400000">
            <a:off x="7285037" y="1828804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Karla"/>
              <a:buNone/>
              <a:defRPr sz="3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body" idx="1"/>
          </p:nvPr>
        </p:nvSpPr>
        <p:spPr>
          <a:xfrm rot="5400000">
            <a:off x="1697037" y="-812797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2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416" cy="76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  <a:defRPr sz="32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833415" y="1177758"/>
            <a:ext cx="10327008" cy="2111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64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6" name="Google Shape;26;p3"/>
          <p:cNvGrpSpPr/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27" name="Google Shape;27;p3" descr="iacs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Google Shape;28;p3" descr="harvard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9" name="Google Shape;29;p3"/>
          <p:cNvCxnSpPr/>
          <p:nvPr/>
        </p:nvCxnSpPr>
        <p:spPr>
          <a:xfrm>
            <a:off x="0" y="789856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Google Shape;30;p3"/>
          <p:cNvSpPr txBox="1"/>
          <p:nvPr/>
        </p:nvSpPr>
        <p:spPr>
          <a:xfrm>
            <a:off x="5257800" y="6400800"/>
            <a:ext cx="180369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small">
                <a:solidFill>
                  <a:srgbClr val="7F7F7F"/>
                </a:solidFill>
                <a:latin typeface="Karla"/>
                <a:ea typeface="Karla"/>
                <a:cs typeface="Karla"/>
                <a:sym typeface="Karla"/>
              </a:rPr>
              <a:t>CS109A, Protopapas, Rader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Karla"/>
              <a:buNone/>
              <a:defRPr sz="4000" b="1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Content ">
  <p:cSld name="Only Content 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872951" y="357487"/>
            <a:ext cx="10327008" cy="2111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64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5"/>
          <p:cNvSpPr txBox="1"/>
          <p:nvPr/>
        </p:nvSpPr>
        <p:spPr>
          <a:xfrm>
            <a:off x="5257800" y="6400800"/>
            <a:ext cx="180369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small">
                <a:solidFill>
                  <a:srgbClr val="7F7F7F"/>
                </a:solidFill>
                <a:latin typeface="Karla"/>
                <a:ea typeface="Karla"/>
                <a:cs typeface="Karla"/>
                <a:sym typeface="Karla"/>
              </a:rPr>
              <a:t>CS109A, Protopapas, Rader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" name="Google Shape;41;p5"/>
          <p:cNvGrpSpPr/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42" name="Google Shape;42;p5" descr="iacs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" name="Google Shape;43;p5" descr="harvard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Karla"/>
              <a:buNone/>
              <a:defRPr sz="3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6"/>
          <p:cNvSpPr txBox="1"/>
          <p:nvPr/>
        </p:nvSpPr>
        <p:spPr>
          <a:xfrm>
            <a:off x="10109057" y="6109785"/>
            <a:ext cx="128913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small">
                <a:solidFill>
                  <a:srgbClr val="7F7F7F"/>
                </a:solidFill>
                <a:latin typeface="Karla"/>
                <a:ea typeface="Karla"/>
                <a:cs typeface="Karla"/>
                <a:sym typeface="Karla"/>
              </a:rPr>
              <a:t>Pavlos Protopapas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6"/>
          <p:cNvGrpSpPr/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52" name="Google Shape;52;p6" descr="iacs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" name="Google Shape;53;p6" descr="harvard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Karla"/>
              <a:buNone/>
              <a:defRPr sz="3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body" idx="3"/>
          </p:nvPr>
        </p:nvSpPr>
        <p:spPr>
          <a:xfrm>
            <a:off x="6193370" y="1535114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4"/>
          </p:nvPr>
        </p:nvSpPr>
        <p:spPr>
          <a:xfrm>
            <a:off x="6193370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2" name="Google Shape;62;p7"/>
          <p:cNvGrpSpPr/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63" name="Google Shape;63;p7" descr="iacs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Google Shape;64;p7" descr="harvard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 type="titleOnly">
  <p:cSld name="TITLE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609600" y="2739958"/>
            <a:ext cx="10972800" cy="76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Karla"/>
              <a:buNone/>
              <a:defRPr sz="3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8"/>
          <p:cNvSpPr txBox="1"/>
          <p:nvPr/>
        </p:nvSpPr>
        <p:spPr>
          <a:xfrm>
            <a:off x="5257800" y="6400800"/>
            <a:ext cx="180369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small">
                <a:solidFill>
                  <a:srgbClr val="7F7F7F"/>
                </a:solidFill>
                <a:latin typeface="Karla"/>
                <a:ea typeface="Karla"/>
                <a:cs typeface="Karla"/>
                <a:sym typeface="Karla"/>
              </a:rPr>
              <a:t>CS109A, Protopapas, Rader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" name="Google Shape;69;p8"/>
          <p:cNvGrpSpPr/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70" name="Google Shape;70;p8" descr="iacs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" name="Google Shape;71;p8" descr="harvard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9"/>
          <p:cNvSpPr txBox="1"/>
          <p:nvPr/>
        </p:nvSpPr>
        <p:spPr>
          <a:xfrm>
            <a:off x="5257800" y="6400800"/>
            <a:ext cx="180369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small">
                <a:solidFill>
                  <a:srgbClr val="7F7F7F"/>
                </a:solidFill>
                <a:latin typeface="Karla"/>
                <a:ea typeface="Karla"/>
                <a:cs typeface="Karla"/>
                <a:sym typeface="Karla"/>
              </a:rPr>
              <a:t>CS109A, Protopapas, Rader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" name="Google Shape;75;p9"/>
          <p:cNvGrpSpPr/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76" name="Google Shape;76;p9" descr="iacs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9" descr="harvard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>
            <a:spLocks noGrp="1"/>
          </p:cNvSpPr>
          <p:nvPr>
            <p:ph type="title"/>
          </p:nvPr>
        </p:nvSpPr>
        <p:spPr>
          <a:xfrm>
            <a:off x="609603" y="273051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None/>
              <a:defRPr sz="2000" b="1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body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>
            <a:spLocks noGrp="1"/>
          </p:cNvSpPr>
          <p:nvPr>
            <p:ph type="ctrTitle"/>
          </p:nvPr>
        </p:nvSpPr>
        <p:spPr>
          <a:xfrm>
            <a:off x="881750" y="168549"/>
            <a:ext cx="10363200" cy="17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400"/>
              <a:buFont typeface="Karla"/>
              <a:buNone/>
            </a:pPr>
            <a:r>
              <a:rPr lang="en-US" sz="32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Advanced Section #</a:t>
            </a:r>
            <a:r>
              <a:rPr lang="en-US" sz="3200"/>
              <a:t>5</a:t>
            </a:r>
            <a:r>
              <a:rPr lang="en-US" sz="32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:</a:t>
            </a:r>
            <a:br>
              <a:rPr lang="en-US" sz="32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-US" sz="3200"/>
              <a:t>Generalized Linear Models:</a:t>
            </a:r>
            <a:br>
              <a:rPr lang="en-US" sz="3200"/>
            </a:br>
            <a:r>
              <a:rPr lang="en-US" sz="3200"/>
              <a:t>Logistic Regression and Beyond</a:t>
            </a:r>
            <a:br>
              <a:rPr lang="en-US" sz="32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</a:br>
            <a:br>
              <a:rPr lang="en-US" sz="32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</a:br>
            <a:endParaRPr sz="32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9" name="Google Shape;109;p14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0" y="2076225"/>
            <a:ext cx="12192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2060"/>
                </a:solidFill>
                <a:latin typeface="Karla"/>
                <a:ea typeface="Karla"/>
                <a:cs typeface="Karla"/>
                <a:sym typeface="Karla"/>
              </a:rPr>
              <a:t>Nick Stern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 sz="3400" dirty="0"/>
              <a:t>Motivation</a:t>
            </a:r>
            <a:endParaRPr sz="3400" b="0" i="0" u="none" strike="noStrike" cap="none" dirty="0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B7145CA7-1AFC-964B-97A2-33EA94CEAC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420" b="3980"/>
          <a:stretch/>
        </p:blipFill>
        <p:spPr>
          <a:xfrm>
            <a:off x="3239008" y="1341120"/>
            <a:ext cx="5080000" cy="3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501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>
            <a:spLocks noGrp="1"/>
          </p:cNvSpPr>
          <p:nvPr>
            <p:ph type="title"/>
          </p:nvPr>
        </p:nvSpPr>
        <p:spPr>
          <a:xfrm>
            <a:off x="349342" y="2845431"/>
            <a:ext cx="11493300" cy="767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Anatomy</a:t>
            </a:r>
            <a:endParaRPr sz="4800" dirty="0"/>
          </a:p>
        </p:txBody>
      </p:sp>
      <p:sp>
        <p:nvSpPr>
          <p:cNvPr id="201" name="Google Shape;201;p21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6156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 sz="3400" dirty="0"/>
              <a:t>Anatomy</a:t>
            </a:r>
            <a:endParaRPr sz="3400" b="0" i="0" u="none" strike="noStrike" cap="none" dirty="0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18BCE65-3693-B742-A418-8B0F65C57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9292" y="1238718"/>
            <a:ext cx="10964884" cy="4467138"/>
          </a:xfrm>
        </p:spPr>
        <p:txBody>
          <a:bodyPr/>
          <a:lstStyle/>
          <a:p>
            <a:r>
              <a:rPr lang="en-US" sz="2600" dirty="0"/>
              <a:t>Two adjustments must be made to turn LM into GLM</a:t>
            </a:r>
          </a:p>
          <a:p>
            <a:endParaRPr lang="en-US" sz="400" dirty="0"/>
          </a:p>
          <a:p>
            <a:endParaRPr lang="en-US" sz="2600" dirty="0"/>
          </a:p>
          <a:p>
            <a:pPr marL="742950" indent="-514350">
              <a:buAutoNum type="arabicPeriod"/>
            </a:pPr>
            <a:r>
              <a:rPr lang="en-US" sz="2600" dirty="0"/>
              <a:t>Assume response variable comes from a family of distributions called the </a:t>
            </a:r>
            <a:r>
              <a:rPr lang="en-US" sz="2600" b="1" dirty="0"/>
              <a:t>exponential dispersion family (EDF)</a:t>
            </a:r>
            <a:r>
              <a:rPr lang="en-US" sz="2600" dirty="0"/>
              <a:t>.</a:t>
            </a:r>
          </a:p>
          <a:p>
            <a:pPr marL="742950" indent="-514350">
              <a:buAutoNum type="arabicPeriod"/>
            </a:pPr>
            <a:endParaRPr lang="en-US" sz="2600" dirty="0"/>
          </a:p>
          <a:p>
            <a:pPr marL="742950" indent="-514350">
              <a:buAutoNum type="arabicPeriod"/>
            </a:pPr>
            <a:r>
              <a:rPr lang="en-US" sz="2600" dirty="0"/>
              <a:t>The relationship between expected value and predictors is expressed through a </a:t>
            </a:r>
            <a:r>
              <a:rPr lang="en-US" sz="2600" b="1" dirty="0"/>
              <a:t>link function</a:t>
            </a:r>
            <a:r>
              <a:rPr lang="en-US" sz="2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6184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 sz="3400" dirty="0"/>
              <a:t>Anatomy – EDF Family</a:t>
            </a:r>
            <a:endParaRPr sz="3400" b="0" i="0" u="none" strike="noStrike" cap="none" dirty="0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A18BCE65-3693-B742-A418-8B0F65C578F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49292" y="1238718"/>
                <a:ext cx="10964884" cy="3357666"/>
              </a:xfrm>
            </p:spPr>
            <p:txBody>
              <a:bodyPr/>
              <a:lstStyle/>
              <a:p>
                <a:r>
                  <a:rPr lang="en-US" sz="2600" dirty="0"/>
                  <a:t>The EDF family contains: Normal, Poisson, gamma, and more!</a:t>
                </a:r>
              </a:p>
              <a:p>
                <a:endParaRPr lang="en-US" sz="1200" dirty="0"/>
              </a:p>
              <a:p>
                <a:pPr>
                  <a:spcAft>
                    <a:spcPts val="2400"/>
                  </a:spcAft>
                </a:pPr>
                <a:r>
                  <a:rPr lang="en-US" sz="2600" dirty="0"/>
                  <a:t>The probability density function looks like this: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d>
                                    <m:d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600" dirty="0"/>
              </a:p>
              <a:p>
                <a:r>
                  <a:rPr lang="en-US" sz="2600" dirty="0"/>
                  <a:t>Where</a:t>
                </a:r>
              </a:p>
              <a:p>
                <a:endParaRPr lang="en-US" sz="2600" dirty="0"/>
              </a:p>
            </p:txBody>
          </p:sp>
        </mc:Choice>
        <mc:Fallback xmlns="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A18BCE65-3693-B742-A418-8B0F65C578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9292" y="1238718"/>
                <a:ext cx="10964884" cy="335766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E8ED5F54-013A-5A45-AA9A-2AFB4B4B7A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8158" y="4340352"/>
                <a:ext cx="10038292" cy="182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560"/>
                  </a:spcBef>
                  <a:spcAft>
                    <a:spcPts val="0"/>
                  </a:spcAft>
                  <a:buClr>
                    <a:srgbClr val="464646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rgbClr val="464646"/>
                    </a:solidFill>
                    <a:latin typeface="Karla"/>
                    <a:ea typeface="Karla"/>
                    <a:cs typeface="Karla"/>
                    <a:sym typeface="Karla"/>
                  </a:defRPr>
                </a:lvl1pPr>
                <a:lvl2pPr marL="914400" marR="0" lvl="1" indent="-381000" algn="l" rtl="0">
                  <a:lnSpc>
                    <a:spcPct val="100000"/>
                  </a:lnSpc>
                  <a:spcBef>
                    <a:spcPts val="480"/>
                  </a:spcBef>
                  <a:spcAft>
                    <a:spcPts val="0"/>
                  </a:spcAft>
                  <a:buClr>
                    <a:srgbClr val="464646"/>
                  </a:buClr>
                  <a:buSzPts val="2400"/>
                  <a:buFont typeface="Arial"/>
                  <a:buChar char="–"/>
                  <a:defRPr sz="2400" b="0" i="0" u="none" strike="noStrike" cap="none">
                    <a:solidFill>
                      <a:srgbClr val="464646"/>
                    </a:solidFill>
                    <a:latin typeface="Karla"/>
                    <a:ea typeface="Karla"/>
                    <a:cs typeface="Karla"/>
                    <a:sym typeface="Karla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464646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rgbClr val="464646"/>
                    </a:solidFill>
                    <a:latin typeface="Karla"/>
                    <a:ea typeface="Karla"/>
                    <a:cs typeface="Karla"/>
                    <a:sym typeface="Karla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464646"/>
                  </a:buClr>
                  <a:buSzPts val="1800"/>
                  <a:buFont typeface="Arial"/>
                  <a:buChar char="–"/>
                  <a:defRPr sz="1800" b="0" i="0" u="none" strike="noStrike" cap="none">
                    <a:solidFill>
                      <a:srgbClr val="464646"/>
                    </a:solidFill>
                    <a:latin typeface="Karla"/>
                    <a:ea typeface="Karla"/>
                    <a:cs typeface="Karla"/>
                    <a:sym typeface="Karla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464646"/>
                  </a:buClr>
                  <a:buSzPts val="1800"/>
                  <a:buFont typeface="Arial"/>
                  <a:buChar char="»"/>
                  <a:defRPr sz="1800" b="0" i="0" u="none" strike="noStrike" cap="none">
                    <a:solidFill>
                      <a:srgbClr val="464646"/>
                    </a:solidFill>
                    <a:latin typeface="Karla"/>
                    <a:ea typeface="Karla"/>
                    <a:cs typeface="Karla"/>
                    <a:sym typeface="Karla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200" dirty="0"/>
                  <a:t> - “canonical parameter” </a:t>
                </a:r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200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200" dirty="0"/>
                  <a:t>- “dispersion parameter” </a:t>
                </a: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2200" dirty="0"/>
                  <a:t> - “cumulant function” </a:t>
                </a:r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r>
                  <a:rPr lang="en-US" sz="2200" dirty="0"/>
                  <a:t> - “normalization factor”</a:t>
                </a:r>
              </a:p>
            </p:txBody>
          </p:sp>
        </mc:Choice>
        <mc:Fallback xmlns="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E8ED5F54-013A-5A45-AA9A-2AFB4B4B7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58" y="4340352"/>
                <a:ext cx="10038292" cy="1828800"/>
              </a:xfrm>
              <a:prstGeom prst="rect">
                <a:avLst/>
              </a:prstGeom>
              <a:blipFill>
                <a:blip r:embed="rId4"/>
                <a:stretch>
                  <a:fillRect b="-137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78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 sz="3400" dirty="0"/>
              <a:t>Anatomy – EDF Family</a:t>
            </a:r>
            <a:endParaRPr sz="3400" b="0" i="0" u="none" strike="noStrike" cap="none" dirty="0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A18BCE65-3693-B742-A418-8B0F65C578F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49292" y="1238718"/>
                <a:ext cx="10964884" cy="5040162"/>
              </a:xfrm>
            </p:spPr>
            <p:txBody>
              <a:bodyPr/>
              <a:lstStyle/>
              <a:p>
                <a:r>
                  <a:rPr lang="en-US" sz="2600" b="1" dirty="0"/>
                  <a:t>Example:</a:t>
                </a:r>
                <a:r>
                  <a:rPr lang="en-US" sz="2600" dirty="0"/>
                  <a:t> representing Bernoulli distribution in EDF form.</a:t>
                </a:r>
              </a:p>
              <a:p>
                <a:endParaRPr lang="en-US" sz="1200" dirty="0"/>
              </a:p>
              <a:p>
                <a:r>
                  <a:rPr lang="en-US" sz="2200" dirty="0"/>
                  <a:t>PDF of a Bernoulli random variable:</a:t>
                </a:r>
              </a:p>
              <a:p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1 −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1 − 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2200" dirty="0"/>
              </a:p>
              <a:p>
                <a:endParaRPr lang="en-US" sz="1200" dirty="0"/>
              </a:p>
              <a:p>
                <a:r>
                  <a:rPr lang="en-US" sz="2200" dirty="0"/>
                  <a:t>Taking the log and then exponentiating (to cancel each other out) gives:</a:t>
                </a:r>
              </a:p>
              <a:p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2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1 −</m:t>
                                  </m:r>
                                  <m:sSub>
                                    <m:sSub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2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sz="2200" dirty="0"/>
              </a:p>
              <a:p>
                <a:endParaRPr lang="en-US" sz="1200" dirty="0"/>
              </a:p>
              <a:p>
                <a:r>
                  <a:rPr lang="en-US" sz="2200" dirty="0"/>
                  <a:t>Rearranging terms… </a:t>
                </a:r>
              </a:p>
              <a:p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2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2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A18BCE65-3693-B742-A418-8B0F65C578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9292" y="1238718"/>
                <a:ext cx="10964884" cy="504016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2589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 sz="3400" dirty="0"/>
              <a:t>Anatomy – EDF Family</a:t>
            </a:r>
            <a:endParaRPr sz="3400" b="0" i="0" u="none" strike="noStrike" cap="none" dirty="0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18BCE65-3693-B742-A418-8B0F65C57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9292" y="1238718"/>
            <a:ext cx="10964884" cy="767400"/>
          </a:xfrm>
        </p:spPr>
        <p:txBody>
          <a:bodyPr/>
          <a:lstStyle/>
          <a:p>
            <a:r>
              <a:rPr lang="en-US" sz="2600" dirty="0"/>
              <a:t>Comparing:</a:t>
            </a:r>
          </a:p>
          <a:p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8055E389-A898-1241-BFBC-18C98D2285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9563" y="2069366"/>
                <a:ext cx="5502867" cy="76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560"/>
                  </a:spcBef>
                  <a:spcAft>
                    <a:spcPts val="0"/>
                  </a:spcAft>
                  <a:buClr>
                    <a:srgbClr val="464646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rgbClr val="464646"/>
                    </a:solidFill>
                    <a:latin typeface="Karla"/>
                    <a:ea typeface="Karla"/>
                    <a:cs typeface="Karla"/>
                    <a:sym typeface="Karla"/>
                  </a:defRPr>
                </a:lvl1pPr>
                <a:lvl2pPr marL="914400" marR="0" lvl="1" indent="-381000" algn="l" rtl="0">
                  <a:lnSpc>
                    <a:spcPct val="100000"/>
                  </a:lnSpc>
                  <a:spcBef>
                    <a:spcPts val="480"/>
                  </a:spcBef>
                  <a:spcAft>
                    <a:spcPts val="0"/>
                  </a:spcAft>
                  <a:buClr>
                    <a:srgbClr val="464646"/>
                  </a:buClr>
                  <a:buSzPts val="2400"/>
                  <a:buFont typeface="Arial"/>
                  <a:buChar char="–"/>
                  <a:defRPr sz="2400" b="0" i="0" u="none" strike="noStrike" cap="none">
                    <a:solidFill>
                      <a:srgbClr val="464646"/>
                    </a:solidFill>
                    <a:latin typeface="Karla"/>
                    <a:ea typeface="Karla"/>
                    <a:cs typeface="Karla"/>
                    <a:sym typeface="Karla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464646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rgbClr val="464646"/>
                    </a:solidFill>
                    <a:latin typeface="Karla"/>
                    <a:ea typeface="Karla"/>
                    <a:cs typeface="Karla"/>
                    <a:sym typeface="Karla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464646"/>
                  </a:buClr>
                  <a:buSzPts val="1800"/>
                  <a:buFont typeface="Arial"/>
                  <a:buChar char="–"/>
                  <a:defRPr sz="1800" b="0" i="0" u="none" strike="noStrike" cap="none">
                    <a:solidFill>
                      <a:srgbClr val="464646"/>
                    </a:solidFill>
                    <a:latin typeface="Karla"/>
                    <a:ea typeface="Karla"/>
                    <a:cs typeface="Karla"/>
                    <a:sym typeface="Karla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464646"/>
                  </a:buClr>
                  <a:buSzPts val="1800"/>
                  <a:buFont typeface="Arial"/>
                  <a:buChar char="»"/>
                  <a:defRPr sz="1800" b="0" i="0" u="none" strike="noStrike" cap="none">
                    <a:solidFill>
                      <a:srgbClr val="464646"/>
                    </a:solidFill>
                    <a:latin typeface="Karla"/>
                    <a:ea typeface="Karla"/>
                    <a:cs typeface="Karla"/>
                    <a:sym typeface="Karla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8055E389-A898-1241-BFBC-18C98D228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63" y="2069366"/>
                <a:ext cx="5502867" cy="767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A7C3543A-ACCF-CD42-9A9F-97B8E6093B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39842" y="1908624"/>
                <a:ext cx="4974452" cy="8955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560"/>
                  </a:spcBef>
                  <a:spcAft>
                    <a:spcPts val="0"/>
                  </a:spcAft>
                  <a:buClr>
                    <a:srgbClr val="464646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rgbClr val="464646"/>
                    </a:solidFill>
                    <a:latin typeface="Karla"/>
                    <a:ea typeface="Karla"/>
                    <a:cs typeface="Karla"/>
                    <a:sym typeface="Karla"/>
                  </a:defRPr>
                </a:lvl1pPr>
                <a:lvl2pPr marL="914400" marR="0" lvl="1" indent="-381000" algn="l" rtl="0">
                  <a:lnSpc>
                    <a:spcPct val="100000"/>
                  </a:lnSpc>
                  <a:spcBef>
                    <a:spcPts val="480"/>
                  </a:spcBef>
                  <a:spcAft>
                    <a:spcPts val="0"/>
                  </a:spcAft>
                  <a:buClr>
                    <a:srgbClr val="464646"/>
                  </a:buClr>
                  <a:buSzPts val="2400"/>
                  <a:buFont typeface="Arial"/>
                  <a:buChar char="–"/>
                  <a:defRPr sz="2400" b="0" i="0" u="none" strike="noStrike" cap="none">
                    <a:solidFill>
                      <a:srgbClr val="464646"/>
                    </a:solidFill>
                    <a:latin typeface="Karla"/>
                    <a:ea typeface="Karla"/>
                    <a:cs typeface="Karla"/>
                    <a:sym typeface="Karla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464646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rgbClr val="464646"/>
                    </a:solidFill>
                    <a:latin typeface="Karla"/>
                    <a:ea typeface="Karla"/>
                    <a:cs typeface="Karla"/>
                    <a:sym typeface="Karla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464646"/>
                  </a:buClr>
                  <a:buSzPts val="1800"/>
                  <a:buFont typeface="Arial"/>
                  <a:buChar char="–"/>
                  <a:defRPr sz="1800" b="0" i="0" u="none" strike="noStrike" cap="none">
                    <a:solidFill>
                      <a:srgbClr val="464646"/>
                    </a:solidFill>
                    <a:latin typeface="Karla"/>
                    <a:ea typeface="Karla"/>
                    <a:cs typeface="Karla"/>
                    <a:sym typeface="Karla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464646"/>
                  </a:buClr>
                  <a:buSzPts val="1800"/>
                  <a:buFont typeface="Arial"/>
                  <a:buChar char="»"/>
                  <a:defRPr sz="1800" b="0" i="0" u="none" strike="noStrike" cap="none">
                    <a:solidFill>
                      <a:srgbClr val="464646"/>
                    </a:solidFill>
                    <a:latin typeface="Karla"/>
                    <a:ea typeface="Karla"/>
                    <a:cs typeface="Karla"/>
                    <a:sym typeface="Karla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A7C3543A-ACCF-CD42-9A9F-97B8E6093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842" y="1908624"/>
                <a:ext cx="4974452" cy="8955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DD999CF-54C9-CE46-A94A-D1990F50F0ED}"/>
              </a:ext>
            </a:extLst>
          </p:cNvPr>
          <p:cNvSpPr txBox="1">
            <a:spLocks/>
          </p:cNvSpPr>
          <p:nvPr/>
        </p:nvSpPr>
        <p:spPr>
          <a:xfrm>
            <a:off x="5610242" y="2036802"/>
            <a:ext cx="9714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64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2600" dirty="0"/>
              <a:t>vs.</a:t>
            </a:r>
          </a:p>
          <a:p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Placeholder 2">
                <a:extLst>
                  <a:ext uri="{FF2B5EF4-FFF2-40B4-BE49-F238E27FC236}">
                    <a16:creationId xmlns:a16="http://schemas.microsoft.com/office/drawing/2014/main" id="{3E7CEEB7-988E-534E-9677-4E0B27CA0B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773" y="3032298"/>
                <a:ext cx="3344884" cy="26107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560"/>
                  </a:spcBef>
                  <a:spcAft>
                    <a:spcPts val="0"/>
                  </a:spcAft>
                  <a:buClr>
                    <a:srgbClr val="464646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rgbClr val="464646"/>
                    </a:solidFill>
                    <a:latin typeface="Karla"/>
                    <a:ea typeface="Karla"/>
                    <a:cs typeface="Karla"/>
                    <a:sym typeface="Karla"/>
                  </a:defRPr>
                </a:lvl1pPr>
                <a:lvl2pPr marL="914400" marR="0" lvl="1" indent="-381000" algn="l" rtl="0">
                  <a:lnSpc>
                    <a:spcPct val="100000"/>
                  </a:lnSpc>
                  <a:spcBef>
                    <a:spcPts val="480"/>
                  </a:spcBef>
                  <a:spcAft>
                    <a:spcPts val="0"/>
                  </a:spcAft>
                  <a:buClr>
                    <a:srgbClr val="464646"/>
                  </a:buClr>
                  <a:buSzPts val="2400"/>
                  <a:buFont typeface="Arial"/>
                  <a:buChar char="–"/>
                  <a:defRPr sz="2400" b="0" i="0" u="none" strike="noStrike" cap="none">
                    <a:solidFill>
                      <a:srgbClr val="464646"/>
                    </a:solidFill>
                    <a:latin typeface="Karla"/>
                    <a:ea typeface="Karla"/>
                    <a:cs typeface="Karla"/>
                    <a:sym typeface="Karla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464646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rgbClr val="464646"/>
                    </a:solidFill>
                    <a:latin typeface="Karla"/>
                    <a:ea typeface="Karla"/>
                    <a:cs typeface="Karla"/>
                    <a:sym typeface="Karla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464646"/>
                  </a:buClr>
                  <a:buSzPts val="1800"/>
                  <a:buFont typeface="Arial"/>
                  <a:buChar char="–"/>
                  <a:defRPr sz="1800" b="0" i="0" u="none" strike="noStrike" cap="none">
                    <a:solidFill>
                      <a:srgbClr val="464646"/>
                    </a:solidFill>
                    <a:latin typeface="Karla"/>
                    <a:ea typeface="Karla"/>
                    <a:cs typeface="Karla"/>
                    <a:sym typeface="Karla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464646"/>
                  </a:buClr>
                  <a:buSzPts val="1800"/>
                  <a:buFont typeface="Arial"/>
                  <a:buChar char="»"/>
                  <a:defRPr sz="1800" b="0" i="0" u="none" strike="noStrike" cap="none">
                    <a:solidFill>
                      <a:srgbClr val="464646"/>
                    </a:solidFill>
                    <a:latin typeface="Karla"/>
                    <a:ea typeface="Karla"/>
                    <a:cs typeface="Karla"/>
                    <a:sym typeface="Karla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r>
                  <a:rPr lang="en-US" sz="2600" dirty="0"/>
                  <a:t>Choosing:</a:t>
                </a:r>
              </a:p>
              <a:p>
                <a:endParaRPr lang="en-US" sz="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200" dirty="0"/>
              </a:p>
              <a:p>
                <a:endParaRPr lang="en-US" sz="1200" dirty="0"/>
              </a:p>
            </p:txBody>
          </p:sp>
        </mc:Choice>
        <mc:Fallback xmlns="">
          <p:sp>
            <p:nvSpPr>
              <p:cNvPr id="9" name="Text Placeholder 2">
                <a:extLst>
                  <a:ext uri="{FF2B5EF4-FFF2-40B4-BE49-F238E27FC236}">
                    <a16:creationId xmlns:a16="http://schemas.microsoft.com/office/drawing/2014/main" id="{3E7CEEB7-988E-534E-9677-4E0B27CA0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773" y="3032298"/>
                <a:ext cx="3344884" cy="26107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FBBACD5-E9B9-DD46-8C07-539E63702A64}"/>
              </a:ext>
            </a:extLst>
          </p:cNvPr>
          <p:cNvCxnSpPr>
            <a:cxnSpLocks/>
          </p:cNvCxnSpPr>
          <p:nvPr/>
        </p:nvCxnSpPr>
        <p:spPr>
          <a:xfrm>
            <a:off x="4901126" y="4169519"/>
            <a:ext cx="119481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Placeholder 2">
                <a:extLst>
                  <a:ext uri="{FF2B5EF4-FFF2-40B4-BE49-F238E27FC236}">
                    <a16:creationId xmlns:a16="http://schemas.microsoft.com/office/drawing/2014/main" id="{5A2D52A3-9B5D-5E4E-9039-1AF99B66C5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89133" y="3128602"/>
                <a:ext cx="4247091" cy="24181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560"/>
                  </a:spcBef>
                  <a:spcAft>
                    <a:spcPts val="0"/>
                  </a:spcAft>
                  <a:buClr>
                    <a:srgbClr val="464646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rgbClr val="464646"/>
                    </a:solidFill>
                    <a:latin typeface="Karla"/>
                    <a:ea typeface="Karla"/>
                    <a:cs typeface="Karla"/>
                    <a:sym typeface="Karla"/>
                  </a:defRPr>
                </a:lvl1pPr>
                <a:lvl2pPr marL="914400" marR="0" lvl="1" indent="-381000" algn="l" rtl="0">
                  <a:lnSpc>
                    <a:spcPct val="100000"/>
                  </a:lnSpc>
                  <a:spcBef>
                    <a:spcPts val="480"/>
                  </a:spcBef>
                  <a:spcAft>
                    <a:spcPts val="0"/>
                  </a:spcAft>
                  <a:buClr>
                    <a:srgbClr val="464646"/>
                  </a:buClr>
                  <a:buSzPts val="2400"/>
                  <a:buFont typeface="Arial"/>
                  <a:buChar char="–"/>
                  <a:defRPr sz="2400" b="0" i="0" u="none" strike="noStrike" cap="none">
                    <a:solidFill>
                      <a:srgbClr val="464646"/>
                    </a:solidFill>
                    <a:latin typeface="Karla"/>
                    <a:ea typeface="Karla"/>
                    <a:cs typeface="Karla"/>
                    <a:sym typeface="Karla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464646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rgbClr val="464646"/>
                    </a:solidFill>
                    <a:latin typeface="Karla"/>
                    <a:ea typeface="Karla"/>
                    <a:cs typeface="Karla"/>
                    <a:sym typeface="Karla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464646"/>
                  </a:buClr>
                  <a:buSzPts val="1800"/>
                  <a:buFont typeface="Arial"/>
                  <a:buChar char="–"/>
                  <a:defRPr sz="1800" b="0" i="0" u="none" strike="noStrike" cap="none">
                    <a:solidFill>
                      <a:srgbClr val="464646"/>
                    </a:solidFill>
                    <a:latin typeface="Karla"/>
                    <a:ea typeface="Karla"/>
                    <a:cs typeface="Karla"/>
                    <a:sym typeface="Karla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464646"/>
                  </a:buClr>
                  <a:buSzPts val="1800"/>
                  <a:buFont typeface="Arial"/>
                  <a:buChar char="»"/>
                  <a:defRPr sz="1800" b="0" i="0" u="none" strike="noStrike" cap="none">
                    <a:solidFill>
                      <a:srgbClr val="464646"/>
                    </a:solidFill>
                    <a:latin typeface="Karla"/>
                    <a:ea typeface="Karla"/>
                    <a:cs typeface="Karla"/>
                    <a:sym typeface="Karla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endParaRPr lang="en-US" sz="2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en-US" sz="2200" dirty="0"/>
              </a:p>
              <a:p>
                <a:endParaRPr lang="en-US" sz="1200" dirty="0"/>
              </a:p>
            </p:txBody>
          </p:sp>
        </mc:Choice>
        <mc:Fallback xmlns="">
          <p:sp>
            <p:nvSpPr>
              <p:cNvPr id="14" name="Text Placeholder 2">
                <a:extLst>
                  <a:ext uri="{FF2B5EF4-FFF2-40B4-BE49-F238E27FC236}">
                    <a16:creationId xmlns:a16="http://schemas.microsoft.com/office/drawing/2014/main" id="{5A2D52A3-9B5D-5E4E-9039-1AF99B66C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133" y="3128602"/>
                <a:ext cx="4247091" cy="24181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D0E0730B-7DFC-7042-8AF3-81BA33FCAFF9}"/>
              </a:ext>
            </a:extLst>
          </p:cNvPr>
          <p:cNvSpPr txBox="1">
            <a:spLocks/>
          </p:cNvSpPr>
          <p:nvPr/>
        </p:nvSpPr>
        <p:spPr>
          <a:xfrm>
            <a:off x="349292" y="5037304"/>
            <a:ext cx="10964884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64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2600" dirty="0"/>
              <a:t>And we recover the EDF form of the Bernoulli distribution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4860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 sz="3400" dirty="0"/>
              <a:t>Anatomy – EDF Family</a:t>
            </a:r>
            <a:endParaRPr sz="3400" b="0" i="0" u="none" strike="noStrike" cap="none" dirty="0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A18BCE65-3693-B742-A418-8B0F65C578F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49292" y="1238718"/>
                <a:ext cx="10964884" cy="4613442"/>
              </a:xfrm>
            </p:spPr>
            <p:txBody>
              <a:bodyPr/>
              <a:lstStyle/>
              <a:p>
                <a:r>
                  <a:rPr lang="en-US" sz="2600" dirty="0"/>
                  <a:t>The EDF family has some useful properties. Namely:</a:t>
                </a:r>
              </a:p>
              <a:p>
                <a:endParaRPr lang="en-US" sz="1200" dirty="0"/>
              </a:p>
              <a:p>
                <a:pPr marL="742950" indent="-51435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742950" indent="-514350" algn="ctr">
                  <a:buFont typeface="+mj-lt"/>
                  <a:buAutoNum type="arabicPeriod"/>
                </a:pPr>
                <a:endParaRPr lang="en-US" sz="800" b="0" i="1" dirty="0">
                  <a:latin typeface="Cambria Math" panose="02040503050406030204" pitchFamily="18" charset="0"/>
                </a:endParaRPr>
              </a:p>
              <a:p>
                <a:pPr marL="742950" indent="-514350" algn="ctr">
                  <a:spcAft>
                    <a:spcPts val="12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600" dirty="0"/>
              </a:p>
              <a:p>
                <a:pPr marL="228600" indent="0" algn="ctr">
                  <a:spcAft>
                    <a:spcPts val="1800"/>
                  </a:spcAft>
                </a:pPr>
                <a:r>
                  <a:rPr lang="en-US" sz="1800" dirty="0"/>
                  <a:t>(the proofs for these identities are in the notes)</a:t>
                </a:r>
              </a:p>
              <a:p>
                <a:pPr marL="228600" indent="0">
                  <a:spcAft>
                    <a:spcPts val="1200"/>
                  </a:spcAft>
                </a:pPr>
                <a:r>
                  <a:rPr lang="en-US" sz="2600" dirty="0"/>
                  <a:t>Plugging in the values we obtained for Bernoulli, we get back:</a:t>
                </a:r>
              </a:p>
              <a:p>
                <a:pPr marL="228600" indent="0" algn="ctr"/>
                <a14:m>
                  <m:oMath xmlns:m="http://schemas.openxmlformats.org/officeDocument/2006/math">
                    <m:r>
                      <a:rPr lang="el-GR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600" dirty="0"/>
                  <a:t>,  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600" dirty="0"/>
              </a:p>
              <a:p>
                <a:r>
                  <a:rPr lang="en-US" sz="2600" dirty="0"/>
                  <a:t> </a:t>
                </a:r>
              </a:p>
              <a:p>
                <a:endParaRPr lang="en-US" sz="1200" dirty="0"/>
              </a:p>
            </p:txBody>
          </p:sp>
        </mc:Choice>
        <mc:Fallback xmlns="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A18BCE65-3693-B742-A418-8B0F65C578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9292" y="1238718"/>
                <a:ext cx="10964884" cy="461344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358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 sz="3400" dirty="0"/>
              <a:t>Anatomy – Link Function</a:t>
            </a:r>
            <a:endParaRPr sz="3400" b="0" i="0" u="none" strike="noStrike" cap="none" dirty="0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18BCE65-3693-B742-A418-8B0F65C57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9292" y="1238718"/>
            <a:ext cx="10964884" cy="4613442"/>
          </a:xfrm>
        </p:spPr>
        <p:txBody>
          <a:bodyPr/>
          <a:lstStyle/>
          <a:p>
            <a:r>
              <a:rPr lang="en-US" sz="2600" dirty="0"/>
              <a:t>Time to talk about the link function</a:t>
            </a:r>
          </a:p>
          <a:p>
            <a:endParaRPr lang="en-US" sz="2600" dirty="0"/>
          </a:p>
          <a:p>
            <a:r>
              <a:rPr lang="en-US" sz="2600" dirty="0"/>
              <a:t> </a:t>
            </a:r>
          </a:p>
          <a:p>
            <a:endParaRPr lang="en-US" sz="1200" dirty="0"/>
          </a:p>
        </p:txBody>
      </p:sp>
      <p:pic>
        <p:nvPicPr>
          <p:cNvPr id="3" name="Picture 2" descr="A close up of a toy&#10;&#10;Description automatically generated">
            <a:extLst>
              <a:ext uri="{FF2B5EF4-FFF2-40B4-BE49-F238E27FC236}">
                <a16:creationId xmlns:a16="http://schemas.microsoft.com/office/drawing/2014/main" id="{FEE01917-F990-C846-8FB3-DE519276B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1333" y="2159984"/>
            <a:ext cx="4069334" cy="369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683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 sz="3400" dirty="0"/>
              <a:t>Anatomy – Link Function</a:t>
            </a:r>
            <a:endParaRPr sz="3400" b="0" i="0" u="none" strike="noStrike" cap="none" dirty="0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A18BCE65-3693-B742-A418-8B0F65C578F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49292" y="1238718"/>
                <a:ext cx="10964884" cy="4832898"/>
              </a:xfrm>
            </p:spPr>
            <p:txBody>
              <a:bodyPr/>
              <a:lstStyle/>
              <a:p>
                <a:r>
                  <a:rPr lang="en-US" sz="2600" dirty="0"/>
                  <a:t>Recall from linear regression that:</a:t>
                </a:r>
              </a:p>
              <a:p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600" dirty="0"/>
              </a:p>
              <a:p>
                <a:endParaRPr lang="en-US" sz="1200" dirty="0"/>
              </a:p>
              <a:p>
                <a:r>
                  <a:rPr lang="en-US" sz="2600" dirty="0"/>
                  <a:t>Does this work for the Bernoulli distribution?</a:t>
                </a:r>
              </a:p>
              <a:p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600" dirty="0"/>
              </a:p>
              <a:p>
                <a:endParaRPr lang="en-US" sz="1200" dirty="0"/>
              </a:p>
              <a:p>
                <a:r>
                  <a:rPr lang="en-US" sz="2600" dirty="0"/>
                  <a:t>Solution: wrap the </a:t>
                </a:r>
                <a:r>
                  <a:rPr lang="en-US" sz="2600" i="1" u="sng" dirty="0"/>
                  <a:t>expectation</a:t>
                </a:r>
                <a:r>
                  <a:rPr lang="en-US" sz="2600" dirty="0"/>
                  <a:t> in a function called the </a:t>
                </a:r>
                <a:r>
                  <a:rPr lang="en-US" sz="2600" b="1" dirty="0"/>
                  <a:t>link function</a:t>
                </a:r>
                <a:r>
                  <a:rPr lang="en-US" sz="2600" dirty="0"/>
                  <a:t>:</a:t>
                </a:r>
              </a:p>
              <a:p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26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 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  <a:p>
                <a:endParaRPr lang="en-US" sz="1200" dirty="0"/>
              </a:p>
              <a:p>
                <a:r>
                  <a:rPr lang="en-US" sz="1800" dirty="0"/>
                  <a:t>*For the Bernoulli distribution, the link function is the “logit” function (hence “logistic” regression)</a:t>
                </a:r>
              </a:p>
            </p:txBody>
          </p:sp>
        </mc:Choice>
        <mc:Fallback xmlns="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A18BCE65-3693-B742-A418-8B0F65C578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9292" y="1238718"/>
                <a:ext cx="10964884" cy="483289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265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 sz="3400" dirty="0"/>
              <a:t>Anatomy – Link Function</a:t>
            </a:r>
            <a:endParaRPr sz="3400" b="0" i="0" u="none" strike="noStrike" cap="none" dirty="0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A18BCE65-3693-B742-A418-8B0F65C578F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49292" y="1238718"/>
                <a:ext cx="10964884" cy="4832898"/>
              </a:xfrm>
            </p:spPr>
            <p:txBody>
              <a:bodyPr/>
              <a:lstStyle/>
              <a:p>
                <a:r>
                  <a:rPr lang="en-US" sz="2600" dirty="0"/>
                  <a:t>Link functions are a </a:t>
                </a:r>
                <a:r>
                  <a:rPr lang="en-US" sz="2600" i="1" u="sng" dirty="0"/>
                  <a:t>choice</a:t>
                </a:r>
                <a:r>
                  <a:rPr lang="en-US" sz="2600" i="1" dirty="0"/>
                  <a:t>, </a:t>
                </a:r>
                <a:r>
                  <a:rPr lang="en-US" sz="2600" dirty="0"/>
                  <a:t>not a property. A good choice is:</a:t>
                </a:r>
              </a:p>
              <a:p>
                <a:endParaRPr lang="en-US" sz="1200" dirty="0"/>
              </a:p>
              <a:p>
                <a:pPr marL="742950" indent="-514350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sz="2600" dirty="0"/>
                  <a:t>Differentiable     </a:t>
                </a:r>
                <a:r>
                  <a:rPr lang="en-US" sz="2200" dirty="0"/>
                  <a:t>(implies “smoothness”)</a:t>
                </a:r>
              </a:p>
              <a:p>
                <a:pPr marL="742950" indent="-514350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sz="2600" dirty="0"/>
                  <a:t>Monotonic          </a:t>
                </a:r>
                <a:r>
                  <a:rPr lang="en-US" sz="2200" dirty="0"/>
                  <a:t>(guarantees invertibility)</a:t>
                </a:r>
              </a:p>
              <a:p>
                <a:pPr marL="1200150" lvl="1" indent="-514350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sz="2200" dirty="0"/>
                  <a:t>Typically increasing so that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200" dirty="0"/>
                  <a:t> increases w/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en-US" sz="2200" dirty="0"/>
              </a:p>
              <a:p>
                <a:pPr marL="742950" indent="-514350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sz="2600" dirty="0"/>
                  <a:t>Expands the range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600" dirty="0"/>
                  <a:t> to the entire real line</a:t>
                </a:r>
              </a:p>
              <a:p>
                <a:pPr marL="228600" indent="0">
                  <a:spcAft>
                    <a:spcPts val="1200"/>
                  </a:spcAft>
                </a:pPr>
                <a:r>
                  <a:rPr lang="en-US" sz="2200" dirty="0"/>
                  <a:t>Example: Logit function for Bernoulli</a:t>
                </a:r>
              </a:p>
              <a:p>
                <a:pPr marL="228600" indent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600" dirty="0"/>
              </a:p>
              <a:p>
                <a:pPr marL="228600" indent="0"/>
                <a:endParaRPr lang="en-US" sz="2600" dirty="0"/>
              </a:p>
            </p:txBody>
          </p:sp>
        </mc:Choice>
        <mc:Fallback xmlns="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A18BCE65-3693-B742-A418-8B0F65C578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9292" y="1238718"/>
                <a:ext cx="10964884" cy="483289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647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 sz="3400"/>
              <a:t>Outline</a:t>
            </a:r>
            <a:endParaRPr sz="34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7" name="Google Shape;117;p15"/>
          <p:cNvSpPr txBox="1">
            <a:spLocks noGrp="1"/>
          </p:cNvSpPr>
          <p:nvPr>
            <p:ph type="body" idx="1"/>
          </p:nvPr>
        </p:nvSpPr>
        <p:spPr>
          <a:xfrm>
            <a:off x="349292" y="1231200"/>
            <a:ext cx="10631100" cy="43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7850" indent="-514350">
              <a:spcAft>
                <a:spcPts val="1200"/>
              </a:spcAft>
              <a:buSzPts val="2600"/>
              <a:buFont typeface="+mj-lt"/>
              <a:buAutoNum type="arabicPeriod"/>
            </a:pPr>
            <a:r>
              <a:rPr lang="en-US" sz="3000" dirty="0"/>
              <a:t>Motivation</a:t>
            </a:r>
          </a:p>
          <a:p>
            <a:pPr marL="977900" lvl="1" indent="-457200">
              <a:spcAft>
                <a:spcPts val="1200"/>
              </a:spcAft>
              <a:buSzPts val="2600"/>
              <a:buFont typeface="Arial" panose="020B0604020202020204" pitchFamily="34" charset="0"/>
              <a:buChar char="•"/>
            </a:pPr>
            <a:r>
              <a:rPr lang="en-US" sz="2600" dirty="0"/>
              <a:t> Limitations of linear regression</a:t>
            </a:r>
          </a:p>
          <a:p>
            <a:pPr marL="577850" indent="-514350">
              <a:spcAft>
                <a:spcPts val="1200"/>
              </a:spcAft>
              <a:buSzPts val="2600"/>
              <a:buFont typeface="+mj-lt"/>
              <a:buAutoNum type="arabicPeriod"/>
            </a:pPr>
            <a:r>
              <a:rPr lang="en-US" sz="3000" dirty="0"/>
              <a:t>Anatomy</a:t>
            </a:r>
          </a:p>
          <a:p>
            <a:pPr marL="863600" lvl="1" indent="-342900">
              <a:spcAft>
                <a:spcPts val="1200"/>
              </a:spcAft>
              <a:buSzPts val="2600"/>
              <a:buFont typeface="Arial" panose="020B0604020202020204" pitchFamily="34" charset="0"/>
              <a:buChar char="•"/>
            </a:pPr>
            <a:r>
              <a:rPr lang="en-US" sz="2600" dirty="0"/>
              <a:t>  Exponential Dispersion Family (EDF)</a:t>
            </a:r>
          </a:p>
          <a:p>
            <a:pPr marL="863600" lvl="1" indent="-342900">
              <a:spcAft>
                <a:spcPts val="1200"/>
              </a:spcAft>
              <a:buSzPts val="2600"/>
              <a:buFont typeface="Arial" panose="020B0604020202020204" pitchFamily="34" charset="0"/>
              <a:buChar char="•"/>
            </a:pPr>
            <a:r>
              <a:rPr lang="en-US" sz="2600" dirty="0"/>
              <a:t>  Link function</a:t>
            </a:r>
          </a:p>
          <a:p>
            <a:pPr marL="577850" indent="-514350">
              <a:spcAft>
                <a:spcPts val="1200"/>
              </a:spcAft>
              <a:buSzPts val="2600"/>
              <a:buFont typeface="+mj-lt"/>
              <a:buAutoNum type="arabicPeriod"/>
            </a:pPr>
            <a:r>
              <a:rPr lang="en-US" sz="3000" dirty="0"/>
              <a:t>Maximum Likelihood Estimation for GLM’s</a:t>
            </a:r>
          </a:p>
          <a:p>
            <a:pPr marL="977900" lvl="1" indent="-457200">
              <a:spcAft>
                <a:spcPts val="1200"/>
              </a:spcAft>
              <a:buSzPts val="2600"/>
              <a:buFont typeface="Arial" panose="020B0604020202020204" pitchFamily="34" charset="0"/>
              <a:buChar char="•"/>
            </a:pPr>
            <a:r>
              <a:rPr lang="en-US" sz="2600" dirty="0"/>
              <a:t>Fischer Scoring  </a:t>
            </a:r>
            <a:br>
              <a:rPr lang="en-US" sz="2600" dirty="0"/>
            </a:br>
            <a:endParaRPr sz="2600" b="0" i="0" u="none" strike="noStrike" cap="none" dirty="0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8" name="Google Shape;118;p15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 sz="3400" dirty="0"/>
              <a:t>Anatomy – Link Function</a:t>
            </a:r>
            <a:endParaRPr sz="3400" b="0" i="0" u="none" strike="noStrike" cap="none" dirty="0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A18BCE65-3693-B742-A418-8B0F65C578F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49292" y="1238718"/>
                <a:ext cx="10964884" cy="4832898"/>
              </a:xfrm>
            </p:spPr>
            <p:txBody>
              <a:bodyPr/>
              <a:lstStyle/>
              <a:p>
                <a:pPr marL="228600" indent="0">
                  <a:spcAft>
                    <a:spcPts val="1200"/>
                  </a:spcAft>
                </a:pPr>
                <a:r>
                  <a:rPr lang="en-US" sz="2600" dirty="0"/>
                  <a:t>Logit function for Bernoulli looks familiar…</a:t>
                </a:r>
              </a:p>
              <a:p>
                <a:pPr marL="228600" indent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  <a:p>
                <a:pPr marL="228600" indent="0">
                  <a:spcAft>
                    <a:spcPts val="1200"/>
                  </a:spcAft>
                </a:pPr>
                <a:r>
                  <a:rPr lang="en-US" sz="2600" dirty="0"/>
                  <a:t>Choosing the link function by 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600" dirty="0"/>
                  <a:t> gives us what is known as the “</a:t>
                </a:r>
                <a:r>
                  <a:rPr lang="en-US" sz="2600" b="1" dirty="0"/>
                  <a:t>canonical link function</a:t>
                </a:r>
                <a:r>
                  <a:rPr lang="en-US" sz="2600" dirty="0"/>
                  <a:t>.” Note:</a:t>
                </a:r>
              </a:p>
              <a:p>
                <a:pPr marL="228600" indent="0" algn="ctr"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</a:t>
                </a:r>
              </a:p>
              <a:p>
                <a:pPr marL="228600" indent="0" algn="ctr">
                  <a:spcAft>
                    <a:spcPts val="1200"/>
                  </a:spcAft>
                </a:pPr>
                <a:r>
                  <a:rPr lang="en-US" sz="1800" dirty="0"/>
                  <a:t>(derivative of cumulant function must be invertible)</a:t>
                </a:r>
              </a:p>
              <a:p>
                <a:pPr marL="228600" indent="0">
                  <a:spcAft>
                    <a:spcPts val="1200"/>
                  </a:spcAft>
                </a:pPr>
                <a:r>
                  <a:rPr lang="en-US" sz="2600" dirty="0"/>
                  <a:t>This choice of link, while not always effective, has some nice properties. Take STAT 149 to find out more! </a:t>
                </a:r>
              </a:p>
              <a:p>
                <a:pPr marL="228600" indent="0"/>
                <a:endParaRPr lang="en-US" sz="2600" dirty="0"/>
              </a:p>
            </p:txBody>
          </p:sp>
        </mc:Choice>
        <mc:Fallback xmlns="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A18BCE65-3693-B742-A418-8B0F65C578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9292" y="1238718"/>
                <a:ext cx="10964884" cy="4832898"/>
              </a:xfrm>
              <a:blipFill>
                <a:blip r:embed="rId3"/>
                <a:stretch>
                  <a:fillRect b="-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776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 sz="3400" dirty="0"/>
              <a:t>Anatomy – Link Function</a:t>
            </a:r>
            <a:endParaRPr sz="3400" b="0" i="0" u="none" strike="noStrike" cap="none" dirty="0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18BCE65-3693-B742-A418-8B0F65C57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9292" y="1238718"/>
            <a:ext cx="10964884" cy="4832898"/>
          </a:xfrm>
        </p:spPr>
        <p:txBody>
          <a:bodyPr/>
          <a:lstStyle/>
          <a:p>
            <a:pPr marL="228600" indent="0">
              <a:spcAft>
                <a:spcPts val="1200"/>
              </a:spcAft>
            </a:pPr>
            <a:r>
              <a:rPr lang="en-US" sz="2600" dirty="0"/>
              <a:t>Here are some more examples (fun exercises at home)</a:t>
            </a:r>
          </a:p>
          <a:p>
            <a:pPr marL="228600" indent="0"/>
            <a:endParaRPr lang="en-US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520194D-FD20-844B-AA12-7AF6689739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7294503"/>
                  </p:ext>
                </p:extLst>
              </p:nvPr>
            </p:nvGraphicFramePr>
            <p:xfrm>
              <a:off x="1170432" y="2194560"/>
              <a:ext cx="9656064" cy="3776918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3218688">
                      <a:extLst>
                        <a:ext uri="{9D8B030D-6E8A-4147-A177-3AD203B41FA5}">
                          <a16:colId xmlns:a16="http://schemas.microsoft.com/office/drawing/2014/main" val="1910743303"/>
                        </a:ext>
                      </a:extLst>
                    </a:gridCol>
                    <a:gridCol w="3218688">
                      <a:extLst>
                        <a:ext uri="{9D8B030D-6E8A-4147-A177-3AD203B41FA5}">
                          <a16:colId xmlns:a16="http://schemas.microsoft.com/office/drawing/2014/main" val="2274685121"/>
                        </a:ext>
                      </a:extLst>
                    </a:gridCol>
                    <a:gridCol w="3218688">
                      <a:extLst>
                        <a:ext uri="{9D8B030D-6E8A-4147-A177-3AD203B41FA5}">
                          <a16:colId xmlns:a16="http://schemas.microsoft.com/office/drawing/2014/main" val="1486001096"/>
                        </a:ext>
                      </a:extLst>
                    </a:gridCol>
                  </a:tblGrid>
                  <a:tr h="5933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Distribution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Mean Function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Canonical Link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41799497"/>
                      </a:ext>
                    </a:extLst>
                  </a:tr>
                  <a:tr h="5933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Normal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5248361"/>
                      </a:ext>
                    </a:extLst>
                  </a:tr>
                  <a:tr h="5933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Bernoulli/Binomial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𝜇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1 −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𝜇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70574148"/>
                      </a:ext>
                    </a:extLst>
                  </a:tr>
                  <a:tr h="5933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Poisson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33367854"/>
                      </a:ext>
                    </a:extLst>
                  </a:tr>
                  <a:tr h="5933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Gamma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16518046"/>
                      </a:ext>
                    </a:extLst>
                  </a:tr>
                  <a:tr h="5933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Inverse Gaussian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Sup>
                                      <m:sSubSup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658954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520194D-FD20-844B-AA12-7AF6689739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7294503"/>
                  </p:ext>
                </p:extLst>
              </p:nvPr>
            </p:nvGraphicFramePr>
            <p:xfrm>
              <a:off x="1170432" y="2194560"/>
              <a:ext cx="9656064" cy="3776918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3218688">
                      <a:extLst>
                        <a:ext uri="{9D8B030D-6E8A-4147-A177-3AD203B41FA5}">
                          <a16:colId xmlns:a16="http://schemas.microsoft.com/office/drawing/2014/main" val="1910743303"/>
                        </a:ext>
                      </a:extLst>
                    </a:gridCol>
                    <a:gridCol w="3218688">
                      <a:extLst>
                        <a:ext uri="{9D8B030D-6E8A-4147-A177-3AD203B41FA5}">
                          <a16:colId xmlns:a16="http://schemas.microsoft.com/office/drawing/2014/main" val="2274685121"/>
                        </a:ext>
                      </a:extLst>
                    </a:gridCol>
                    <a:gridCol w="3218688">
                      <a:extLst>
                        <a:ext uri="{9D8B030D-6E8A-4147-A177-3AD203B41FA5}">
                          <a16:colId xmlns:a16="http://schemas.microsoft.com/office/drawing/2014/main" val="1486001096"/>
                        </a:ext>
                      </a:extLst>
                    </a:gridCol>
                  </a:tblGrid>
                  <a:tr h="5933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94" t="-2128" r="-200000" b="-5361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791" t="-2128" r="-100791" b="-5361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2128" r="-394" b="-5361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1799497"/>
                      </a:ext>
                    </a:extLst>
                  </a:tr>
                  <a:tr h="5933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Normal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791" t="-102128" r="-100791" b="-4361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102128" r="-394" b="-4361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248361"/>
                      </a:ext>
                    </a:extLst>
                  </a:tr>
                  <a:tr h="6645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Bernoulli/Binomial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791" t="-179245" r="-100791" b="-286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179245" r="-394" b="-2867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0574148"/>
                      </a:ext>
                    </a:extLst>
                  </a:tr>
                  <a:tr h="5933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Poisson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791" t="-314894" r="-100791" b="-2234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314894" r="-394" b="-2234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3367854"/>
                      </a:ext>
                    </a:extLst>
                  </a:tr>
                  <a:tr h="6532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Gamma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791" t="-382353" r="-100791" b="-1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382353" r="-394" b="-10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518046"/>
                      </a:ext>
                    </a:extLst>
                  </a:tr>
                  <a:tr h="6791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Inverse Gaussian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791" t="-455556" r="-100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455556" r="-3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58954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03475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>
            <a:spLocks noGrp="1"/>
          </p:cNvSpPr>
          <p:nvPr>
            <p:ph type="title"/>
          </p:nvPr>
        </p:nvSpPr>
        <p:spPr>
          <a:xfrm>
            <a:off x="349342" y="2845431"/>
            <a:ext cx="11493300" cy="767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Maximum Likelihood Estimation</a:t>
            </a:r>
            <a:endParaRPr sz="4800" dirty="0"/>
          </a:p>
        </p:txBody>
      </p:sp>
      <p:sp>
        <p:nvSpPr>
          <p:cNvPr id="201" name="Google Shape;201;p21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9315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 sz="3400" dirty="0"/>
              <a:t>Maximum Likelihood Estimation</a:t>
            </a:r>
            <a:endParaRPr sz="3400" b="0" i="0" u="none" strike="noStrike" cap="none" dirty="0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A18BCE65-3693-B742-A418-8B0F65C578F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49292" y="1238718"/>
                <a:ext cx="10964884" cy="4832898"/>
              </a:xfrm>
            </p:spPr>
            <p:txBody>
              <a:bodyPr/>
              <a:lstStyle/>
              <a:p>
                <a:pPr marL="228600" indent="0">
                  <a:spcAft>
                    <a:spcPts val="1200"/>
                  </a:spcAft>
                </a:pPr>
                <a:r>
                  <a:rPr lang="en-US" sz="2600" dirty="0"/>
                  <a:t>Recall from linear regression – we can estimate our parameters,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600" dirty="0"/>
                  <a:t>, by choosing those that maximize the likelihood,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endChr m:val="|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, of the data, where:</a:t>
                </a:r>
              </a:p>
              <a:p>
                <a:pPr marL="228600" indent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600" b="0" dirty="0"/>
              </a:p>
              <a:p>
                <a:pPr marL="228600" indent="0">
                  <a:spcAft>
                    <a:spcPts val="1200"/>
                  </a:spcAft>
                </a:pPr>
                <a:r>
                  <a:rPr lang="en-US" sz="2600" u="sng" dirty="0"/>
                  <a:t>In words:</a:t>
                </a:r>
                <a:r>
                  <a:rPr lang="en-US" sz="2600" dirty="0"/>
                  <a:t> likelihood is the probability of observing a set of “N” independent datapoints, given our assumptions about the generative process.</a:t>
                </a:r>
                <a:endParaRPr lang="en-US" sz="2600" b="0" dirty="0"/>
              </a:p>
              <a:p>
                <a:pPr marL="228600" indent="0">
                  <a:spcAft>
                    <a:spcPts val="1200"/>
                  </a:spcAft>
                </a:pPr>
                <a:endParaRPr lang="en-US" sz="2600" dirty="0"/>
              </a:p>
              <a:p>
                <a:pPr marL="228600" indent="0"/>
                <a:endParaRPr lang="en-US" sz="2600" dirty="0"/>
              </a:p>
            </p:txBody>
          </p:sp>
        </mc:Choice>
        <mc:Fallback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A18BCE65-3693-B742-A418-8B0F65C578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9292" y="1238718"/>
                <a:ext cx="10964884" cy="4832898"/>
              </a:xfrm>
              <a:blipFill>
                <a:blip r:embed="rId3"/>
                <a:stretch>
                  <a:fillRect r="-1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768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 sz="3400" dirty="0"/>
              <a:t>Maximum Likelihood Estimation</a:t>
            </a:r>
            <a:endParaRPr sz="3400" b="0" i="0" u="none" strike="noStrike" cap="none" dirty="0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A18BCE65-3693-B742-A418-8B0F65C578F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49292" y="1238718"/>
                <a:ext cx="10964884" cy="4832898"/>
              </a:xfrm>
            </p:spPr>
            <p:txBody>
              <a:bodyPr/>
              <a:lstStyle/>
              <a:p>
                <a:pPr marL="228600" indent="0">
                  <a:spcAft>
                    <a:spcPts val="1800"/>
                  </a:spcAft>
                </a:pPr>
                <a:r>
                  <a:rPr lang="en-US" sz="2600" dirty="0"/>
                  <a:t>For GLM’s we can plug in the PDF of the EDF family:</a:t>
                </a:r>
              </a:p>
              <a:p>
                <a:pPr marL="228600" indent="0"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6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d>
                                        <m:dPr>
                                          <m:ctrl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d>
                                    <m:d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600" b="0" dirty="0"/>
              </a:p>
              <a:p>
                <a:pPr marL="228600" indent="0">
                  <a:spcAft>
                    <a:spcPts val="1800"/>
                  </a:spcAft>
                </a:pPr>
                <a:r>
                  <a:rPr lang="en-US" sz="2600" dirty="0"/>
                  <a:t>How do we maximize this? Differentiate </a:t>
                </a:r>
                <a:r>
                  <a:rPr lang="en-US" sz="2600" dirty="0" err="1"/>
                  <a:t>w.r.t.</a:t>
                </a: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/>
                  <a:t>and set equal to 0. Taking the log first simplifies our life:</a:t>
                </a:r>
              </a:p>
              <a:p>
                <a:pPr marL="228600" indent="0"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600" dirty="0"/>
              </a:p>
              <a:p>
                <a:pPr marL="228600" indent="0"/>
                <a:endParaRPr lang="en-US" sz="2600" dirty="0"/>
              </a:p>
            </p:txBody>
          </p:sp>
        </mc:Choice>
        <mc:Fallback xmlns="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A18BCE65-3693-B742-A418-8B0F65C578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9292" y="1238718"/>
                <a:ext cx="10964884" cy="4832898"/>
              </a:xfrm>
              <a:blipFill>
                <a:blip r:embed="rId3"/>
                <a:stretch>
                  <a:fillRect t="-11549" b="-30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711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 sz="3400" dirty="0"/>
              <a:t>Maximum Likelihood Estimation</a:t>
            </a:r>
            <a:endParaRPr sz="3400" b="0" i="0" u="none" strike="noStrike" cap="none" dirty="0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AE8D9254-32CE-EB4D-A1AF-6B1CC847B54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49292" y="1238718"/>
                <a:ext cx="10964884" cy="4832898"/>
              </a:xfrm>
            </p:spPr>
            <p:txBody>
              <a:bodyPr/>
              <a:lstStyle/>
              <a:p>
                <a:pPr marL="228600" indent="0">
                  <a:spcAft>
                    <a:spcPts val="1800"/>
                  </a:spcAft>
                </a:pPr>
                <a:r>
                  <a:rPr lang="en-US" sz="2600" dirty="0"/>
                  <a:t>Through lots of calculus &amp; algebra (see notes), we can obtain the following form for the derivative of the log-likelihood:</a:t>
                </a:r>
              </a:p>
              <a:p>
                <a:pPr marL="228600" indent="0"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sz="2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𝑉𝑎𝑟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f>
                            <m:fPr>
                              <m:ctrlPr>
                                <a:rPr lang="en-US" sz="2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6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den>
                          </m:f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600" dirty="0"/>
              </a:p>
              <a:p>
                <a:pPr marL="228600" indent="0">
                  <a:spcAft>
                    <a:spcPts val="1800"/>
                  </a:spcAft>
                </a:pPr>
                <a:r>
                  <a:rPr lang="en-US" sz="2600" dirty="0"/>
                  <a:t>Setting this sum equal to 0 gives us the </a:t>
                </a:r>
                <a:r>
                  <a:rPr lang="en-US" sz="2600" b="1" dirty="0"/>
                  <a:t>generalized estimating equations:</a:t>
                </a:r>
                <a:endParaRPr lang="en-US" sz="2600" dirty="0"/>
              </a:p>
              <a:p>
                <a:pPr marL="22860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𝑉𝑎𝑟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𝜕𝛽</m:t>
                              </m:r>
                            </m:den>
                          </m:f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600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AE8D9254-32CE-EB4D-A1AF-6B1CC847B5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9292" y="1238718"/>
                <a:ext cx="10964884" cy="4832898"/>
              </a:xfrm>
              <a:blipFill>
                <a:blip r:embed="rId3"/>
                <a:stretch>
                  <a:fillRect t="-3412" b="-39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6993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 sz="3400" dirty="0"/>
              <a:t>Maximum Likelihood Estimation</a:t>
            </a:r>
            <a:endParaRPr sz="3400" b="0" i="0" u="none" strike="noStrike" cap="none" dirty="0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AE8D9254-32CE-EB4D-A1AF-6B1CC847B54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49292" y="1238718"/>
                <a:ext cx="10964884" cy="4832898"/>
              </a:xfrm>
            </p:spPr>
            <p:txBody>
              <a:bodyPr/>
              <a:lstStyle/>
              <a:p>
                <a:pPr marL="228600" indent="0">
                  <a:spcAft>
                    <a:spcPts val="1800"/>
                  </a:spcAft>
                </a:pPr>
                <a:r>
                  <a:rPr lang="en-US" sz="2600" dirty="0"/>
                  <a:t>When we use the canonical link, this simplifies to the </a:t>
                </a:r>
                <a:r>
                  <a:rPr lang="en-US" sz="2600" b="1" dirty="0"/>
                  <a:t>normal equations</a:t>
                </a:r>
                <a:r>
                  <a:rPr lang="en-US" sz="2600" dirty="0"/>
                  <a:t>:</a:t>
                </a:r>
              </a:p>
              <a:p>
                <a:pPr marL="228600" indent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sz="2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sSubSup>
                                <m:sSubSup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sz="2600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600" dirty="0"/>
              </a:p>
              <a:p>
                <a:pPr marL="228600" indent="0">
                  <a:spcAft>
                    <a:spcPts val="1200"/>
                  </a:spcAft>
                </a:pPr>
                <a:r>
                  <a:rPr lang="en-US" sz="2600" dirty="0"/>
                  <a:t>Let’s attempt to solve the normal equations for the Bernoulli distribution. Plugging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600" dirty="0"/>
                  <a:t> we get:</a:t>
                </a:r>
              </a:p>
              <a:p>
                <a:pPr marL="22860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f>
                                <m:f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Sup>
                                        <m:sSubSupPr>
                                          <m:ctrl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1 −</m:t>
                                  </m:r>
                                  <m:sSup>
                                    <m:sSup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Sup>
                                        <m:sSubSupPr>
                                          <m:ctrlP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sSubSup>
                            <m:sSub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AE8D9254-32CE-EB4D-A1AF-6B1CC847B5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9292" y="1238718"/>
                <a:ext cx="10964884" cy="4832898"/>
              </a:xfrm>
              <a:blipFill>
                <a:blip r:embed="rId3"/>
                <a:stretch>
                  <a:fillRect t="-3412" b="-35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28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 sz="3400" dirty="0"/>
              <a:t>Maximum Likelihood Estimation</a:t>
            </a:r>
            <a:endParaRPr sz="3400" b="0" i="0" u="none" strike="noStrike" cap="none" dirty="0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AE8D9254-32CE-EB4D-A1AF-6B1CC847B54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49292" y="1238718"/>
                <a:ext cx="10964884" cy="4832898"/>
              </a:xfrm>
            </p:spPr>
            <p:txBody>
              <a:bodyPr/>
              <a:lstStyle/>
              <a:p>
                <a:pPr marL="228600" indent="0">
                  <a:spcAft>
                    <a:spcPts val="1800"/>
                  </a:spcAft>
                </a:pPr>
                <a:r>
                  <a:rPr lang="en-US" sz="2600" u="sng" dirty="0"/>
                  <a:t>Sad news</a:t>
                </a:r>
                <a:r>
                  <a:rPr lang="en-US" sz="2600" dirty="0"/>
                  <a:t>: we can’t isolate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600" dirty="0"/>
                  <a:t> analytically.</a:t>
                </a:r>
              </a:p>
            </p:txBody>
          </p:sp>
        </mc:Choice>
        <mc:Fallback xmlns="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AE8D9254-32CE-EB4D-A1AF-6B1CC847B5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9292" y="1238718"/>
                <a:ext cx="10964884" cy="483289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close up of a person&#10;&#10;Description automatically generated">
            <a:extLst>
              <a:ext uri="{FF2B5EF4-FFF2-40B4-BE49-F238E27FC236}">
                <a16:creationId xmlns:a16="http://schemas.microsoft.com/office/drawing/2014/main" id="{FFE923A8-0FCD-074C-B1AB-6A70508286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1706" y="2096737"/>
            <a:ext cx="3268472" cy="382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8120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 sz="3400" dirty="0"/>
              <a:t>Maximum Likelihood Estimation</a:t>
            </a:r>
            <a:endParaRPr sz="3400" b="0" i="0" u="none" strike="noStrike" cap="none" dirty="0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AE8D9254-32CE-EB4D-A1AF-6B1CC847B54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49292" y="1238718"/>
                <a:ext cx="10964884" cy="4832898"/>
              </a:xfrm>
            </p:spPr>
            <p:txBody>
              <a:bodyPr/>
              <a:lstStyle/>
              <a:p>
                <a:pPr marL="228600" indent="0">
                  <a:spcAft>
                    <a:spcPts val="1800"/>
                  </a:spcAft>
                </a:pPr>
                <a:r>
                  <a:rPr lang="en-US" sz="2600" u="sng" dirty="0"/>
                  <a:t>Good news</a:t>
                </a:r>
                <a:r>
                  <a:rPr lang="en-US" sz="2600" dirty="0"/>
                  <a:t>: we can approximate it numerically. One choice of algorithm is the </a:t>
                </a:r>
                <a:r>
                  <a:rPr lang="en-US" sz="2600" b="1" dirty="0"/>
                  <a:t>Fisher Scoring </a:t>
                </a:r>
                <a:r>
                  <a:rPr lang="en-US" sz="2600" dirty="0"/>
                  <a:t>algorithm. </a:t>
                </a:r>
              </a:p>
              <a:p>
                <a:pPr marL="228600" indent="0">
                  <a:spcAft>
                    <a:spcPts val="1800"/>
                  </a:spcAft>
                </a:pPr>
                <a:r>
                  <a:rPr lang="en-US" sz="2200" dirty="0"/>
                  <a:t>In order to find the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200" dirty="0"/>
                  <a:t> that maximizes the log-likelihood,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:</a:t>
                </a:r>
              </a:p>
              <a:p>
                <a:pPr marL="228600" indent="0">
                  <a:spcAft>
                    <a:spcPts val="1800"/>
                  </a:spcAft>
                </a:pPr>
                <a:r>
                  <a:rPr lang="en-US" sz="2200" dirty="0"/>
                  <a:t>1. Pick a starting value for our parameter,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/>
                  <a:t>. </a:t>
                </a:r>
              </a:p>
              <a:p>
                <a:pPr marL="228600" indent="0">
                  <a:spcAft>
                    <a:spcPts val="1800"/>
                  </a:spcAft>
                </a:pPr>
                <a:r>
                  <a:rPr lang="en-US" sz="2200" dirty="0"/>
                  <a:t>2. Iteratively update this value as follows:</a:t>
                </a:r>
              </a:p>
              <a:p>
                <a:pPr marL="228600" indent="0"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ℓ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200" dirty="0"/>
              </a:p>
              <a:p>
                <a:pPr marL="228600" indent="0">
                  <a:spcAft>
                    <a:spcPts val="1800"/>
                  </a:spcAft>
                </a:pPr>
                <a:r>
                  <a:rPr lang="en-US" sz="2200" u="sng" dirty="0"/>
                  <a:t>In words</a:t>
                </a:r>
                <a:r>
                  <a:rPr lang="en-US" sz="2200" dirty="0"/>
                  <a:t>: perform gradient ascent with a learning rate inversely proportional to the expected curvature of the function at that point.</a:t>
                </a:r>
              </a:p>
            </p:txBody>
          </p:sp>
        </mc:Choice>
        <mc:Fallback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AE8D9254-32CE-EB4D-A1AF-6B1CC847B5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9292" y="1238718"/>
                <a:ext cx="10964884" cy="4832898"/>
              </a:xfrm>
              <a:blipFill>
                <a:blip r:embed="rId3"/>
                <a:stretch>
                  <a:fillRect b="-1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522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 sz="3400" dirty="0"/>
              <a:t>Maximum Likelihood Estimation</a:t>
            </a:r>
            <a:endParaRPr sz="3400" b="0" i="0" u="none" strike="noStrike" cap="none" dirty="0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E8D9254-32CE-EB4D-A1AF-6B1CC847B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9292" y="1238718"/>
            <a:ext cx="10964884" cy="4832898"/>
          </a:xfrm>
        </p:spPr>
        <p:txBody>
          <a:bodyPr/>
          <a:lstStyle/>
          <a:p>
            <a:pPr marL="228600" indent="0">
              <a:spcAft>
                <a:spcPts val="1800"/>
              </a:spcAft>
            </a:pPr>
            <a:r>
              <a:rPr lang="en-US" sz="2600" dirty="0"/>
              <a:t>Here are the results of implementing the Fisher Scoring algorithm for simple logistic regression in python: </a:t>
            </a:r>
          </a:p>
        </p:txBody>
      </p:sp>
      <p:sp>
        <p:nvSpPr>
          <p:cNvPr id="5" name="Google Shape;117;p15">
            <a:extLst>
              <a:ext uri="{FF2B5EF4-FFF2-40B4-BE49-F238E27FC236}">
                <a16:creationId xmlns:a16="http://schemas.microsoft.com/office/drawing/2014/main" id="{B534C60A-A673-404E-BF5F-B5542E53CA52}"/>
              </a:ext>
            </a:extLst>
          </p:cNvPr>
          <p:cNvSpPr txBox="1">
            <a:spLocks/>
          </p:cNvSpPr>
          <p:nvPr/>
        </p:nvSpPr>
        <p:spPr>
          <a:xfrm>
            <a:off x="780392" y="3520788"/>
            <a:ext cx="106311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64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63500" indent="0" algn="ctr">
              <a:spcBef>
                <a:spcPts val="480"/>
              </a:spcBef>
              <a:buSzPts val="2600"/>
            </a:pPr>
            <a:r>
              <a:rPr lang="en-US" sz="32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96440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>
            <a:spLocks noGrp="1"/>
          </p:cNvSpPr>
          <p:nvPr>
            <p:ph type="title"/>
          </p:nvPr>
        </p:nvSpPr>
        <p:spPr>
          <a:xfrm>
            <a:off x="349342" y="2845431"/>
            <a:ext cx="11493300" cy="767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Motivation</a:t>
            </a:r>
            <a:endParaRPr sz="4800" dirty="0"/>
          </a:p>
        </p:txBody>
      </p:sp>
      <p:sp>
        <p:nvSpPr>
          <p:cNvPr id="201" name="Google Shape;201;p21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92404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>
            <a:spLocks noGrp="1"/>
          </p:cNvSpPr>
          <p:nvPr>
            <p:ph type="title"/>
          </p:nvPr>
        </p:nvSpPr>
        <p:spPr>
          <a:xfrm>
            <a:off x="349342" y="2845431"/>
            <a:ext cx="11493300" cy="767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Questions?</a:t>
            </a:r>
            <a:endParaRPr sz="4800" dirty="0"/>
          </a:p>
        </p:txBody>
      </p:sp>
      <p:sp>
        <p:nvSpPr>
          <p:cNvPr id="201" name="Google Shape;201;p21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893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 sz="3400"/>
              <a:t>Motivation</a:t>
            </a:r>
            <a:endParaRPr sz="34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Google Shape;126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02675" y="1182225"/>
                <a:ext cx="10920900" cy="11313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480"/>
                  </a:spcBef>
                  <a:spcAft>
                    <a:spcPts val="600"/>
                  </a:spcAft>
                  <a:buClr>
                    <a:srgbClr val="464646"/>
                  </a:buClr>
                  <a:buSzPts val="2800"/>
                </a:pPr>
                <a:r>
                  <a:rPr lang="en-US" sz="2600" dirty="0"/>
                  <a:t>Linear regression framework:</a:t>
                </a: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480"/>
                  </a:spcBef>
                  <a:spcAft>
                    <a:spcPts val="0"/>
                  </a:spcAft>
                  <a:buClr>
                    <a:srgbClr val="464646"/>
                  </a:buClr>
                  <a:buSzPts val="2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480"/>
                  </a:spcBef>
                  <a:spcAft>
                    <a:spcPts val="0"/>
                  </a:spcAft>
                  <a:buClr>
                    <a:srgbClr val="464646"/>
                  </a:buClr>
                  <a:buSzPts val="2800"/>
                  <a:buFont typeface="Arial"/>
                  <a:buNone/>
                </a:pPr>
                <a:endParaRPr sz="2600" dirty="0"/>
              </a:p>
            </p:txBody>
          </p:sp>
        </mc:Choice>
        <mc:Fallback xmlns="">
          <p:sp>
            <p:nvSpPr>
              <p:cNvPr id="126" name="Google Shape;126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2675" y="1182225"/>
                <a:ext cx="10920900" cy="1131300"/>
              </a:xfrm>
              <a:prstGeom prst="rect">
                <a:avLst/>
              </a:prstGeom>
              <a:blipFill>
                <a:blip r:embed="rId3"/>
                <a:stretch>
                  <a:fillRect l="-928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Google Shape;126;p16">
                <a:extLst>
                  <a:ext uri="{FF2B5EF4-FFF2-40B4-BE49-F238E27FC236}">
                    <a16:creationId xmlns:a16="http://schemas.microsoft.com/office/drawing/2014/main" id="{39EC17E8-FFAD-0049-89E1-95927F6AC3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2675" y="3029312"/>
                <a:ext cx="10920900" cy="2895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560"/>
                  </a:spcBef>
                  <a:spcAft>
                    <a:spcPts val="0"/>
                  </a:spcAft>
                  <a:buClr>
                    <a:srgbClr val="464646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rgbClr val="464646"/>
                    </a:solidFill>
                    <a:latin typeface="Karla"/>
                    <a:ea typeface="Karla"/>
                    <a:cs typeface="Karla"/>
                    <a:sym typeface="Karla"/>
                  </a:defRPr>
                </a:lvl1pPr>
                <a:lvl2pPr marL="914400" marR="0" lvl="1" indent="-381000" algn="l" rtl="0">
                  <a:lnSpc>
                    <a:spcPct val="100000"/>
                  </a:lnSpc>
                  <a:spcBef>
                    <a:spcPts val="480"/>
                  </a:spcBef>
                  <a:spcAft>
                    <a:spcPts val="0"/>
                  </a:spcAft>
                  <a:buClr>
                    <a:srgbClr val="464646"/>
                  </a:buClr>
                  <a:buSzPts val="2400"/>
                  <a:buFont typeface="Arial"/>
                  <a:buChar char="–"/>
                  <a:defRPr sz="2400" b="0" i="0" u="none" strike="noStrike" cap="none">
                    <a:solidFill>
                      <a:srgbClr val="464646"/>
                    </a:solidFill>
                    <a:latin typeface="Karla"/>
                    <a:ea typeface="Karla"/>
                    <a:cs typeface="Karla"/>
                    <a:sym typeface="Karla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464646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rgbClr val="464646"/>
                    </a:solidFill>
                    <a:latin typeface="Karla"/>
                    <a:ea typeface="Karla"/>
                    <a:cs typeface="Karla"/>
                    <a:sym typeface="Karla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464646"/>
                  </a:buClr>
                  <a:buSzPts val="1800"/>
                  <a:buFont typeface="Arial"/>
                  <a:buChar char="–"/>
                  <a:defRPr sz="1800" b="0" i="0" u="none" strike="noStrike" cap="none">
                    <a:solidFill>
                      <a:srgbClr val="464646"/>
                    </a:solidFill>
                    <a:latin typeface="Karla"/>
                    <a:ea typeface="Karla"/>
                    <a:cs typeface="Karla"/>
                    <a:sym typeface="Karla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464646"/>
                  </a:buClr>
                  <a:buSzPts val="1800"/>
                  <a:buFont typeface="Arial"/>
                  <a:buChar char="»"/>
                  <a:defRPr sz="1800" b="0" i="0" u="none" strike="noStrike" cap="none">
                    <a:solidFill>
                      <a:srgbClr val="464646"/>
                    </a:solidFill>
                    <a:latin typeface="Karla"/>
                    <a:ea typeface="Karla"/>
                    <a:cs typeface="Karla"/>
                    <a:sym typeface="Karla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pPr marL="0" indent="0">
                  <a:spcBef>
                    <a:spcPts val="480"/>
                  </a:spcBef>
                  <a:spcAft>
                    <a:spcPts val="600"/>
                  </a:spcAft>
                </a:pPr>
                <a:r>
                  <a:rPr lang="en-US" sz="2600" dirty="0"/>
                  <a:t>Assumptions:</a:t>
                </a:r>
              </a:p>
              <a:p>
                <a:pPr indent="-457200">
                  <a:spcBef>
                    <a:spcPts val="480"/>
                  </a:spcBef>
                  <a:spcAft>
                    <a:spcPts val="600"/>
                  </a:spcAft>
                  <a:buSzPct val="100000"/>
                  <a:buFont typeface="+mj-lt"/>
                  <a:buAutoNum type="arabicPeriod"/>
                </a:pPr>
                <a:r>
                  <a:rPr lang="en-US" sz="2200" b="1" dirty="0"/>
                  <a:t>Linearity:</a:t>
                </a:r>
                <a:r>
                  <a:rPr lang="en-US" sz="2200" dirty="0"/>
                  <a:t> Linear relationship between expected value and predictors</a:t>
                </a:r>
              </a:p>
              <a:p>
                <a:pPr indent="-457200">
                  <a:spcBef>
                    <a:spcPts val="480"/>
                  </a:spcBef>
                  <a:spcAft>
                    <a:spcPts val="600"/>
                  </a:spcAft>
                  <a:buSzPct val="100000"/>
                  <a:buFont typeface="+mj-lt"/>
                  <a:buAutoNum type="arabicPeriod"/>
                </a:pPr>
                <a:r>
                  <a:rPr lang="en-US" sz="2200" b="1" dirty="0"/>
                  <a:t>Normality:</a:t>
                </a:r>
                <a:r>
                  <a:rPr lang="en-US" sz="2200" dirty="0"/>
                  <a:t> Residuals are normally distributed about expected value</a:t>
                </a:r>
              </a:p>
              <a:p>
                <a:pPr indent="-457200">
                  <a:spcBef>
                    <a:spcPts val="480"/>
                  </a:spcBef>
                  <a:spcAft>
                    <a:spcPts val="600"/>
                  </a:spcAft>
                  <a:buSzPct val="100000"/>
                  <a:buFont typeface="+mj-lt"/>
                  <a:buAutoNum type="arabicPeriod"/>
                </a:pPr>
                <a:r>
                  <a:rPr lang="en-US" sz="2200" b="1" dirty="0"/>
                  <a:t>Homoskedasticity:</a:t>
                </a:r>
                <a:r>
                  <a:rPr lang="en-US" sz="2200" dirty="0"/>
                  <a:t> Residuals have constant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200" b="0" dirty="0"/>
              </a:p>
              <a:p>
                <a:pPr indent="-457200">
                  <a:spcBef>
                    <a:spcPts val="480"/>
                  </a:spcBef>
                  <a:spcAft>
                    <a:spcPts val="600"/>
                  </a:spcAft>
                  <a:buSzPct val="100000"/>
                  <a:buFont typeface="+mj-lt"/>
                  <a:buAutoNum type="arabicPeriod"/>
                </a:pPr>
                <a:r>
                  <a:rPr lang="en-US" sz="2200" b="1" dirty="0"/>
                  <a:t>Independence:</a:t>
                </a:r>
                <a:r>
                  <a:rPr lang="en-US" sz="2200" dirty="0"/>
                  <a:t> Observations are independent of one another</a:t>
                </a:r>
              </a:p>
              <a:p>
                <a:pPr indent="-457200">
                  <a:spcBef>
                    <a:spcPts val="48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600" dirty="0"/>
              </a:p>
              <a:p>
                <a:pPr indent="-457200">
                  <a:spcBef>
                    <a:spcPts val="48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ar-AE" sz="2600" dirty="0"/>
              </a:p>
              <a:p>
                <a:pPr marL="0" indent="0">
                  <a:spcBef>
                    <a:spcPts val="480"/>
                  </a:spcBef>
                </a:pPr>
                <a:endParaRPr lang="ar-AE" sz="2600" dirty="0"/>
              </a:p>
            </p:txBody>
          </p:sp>
        </mc:Choice>
        <mc:Fallback xmlns="">
          <p:sp>
            <p:nvSpPr>
              <p:cNvPr id="12" name="Google Shape;126;p16">
                <a:extLst>
                  <a:ext uri="{FF2B5EF4-FFF2-40B4-BE49-F238E27FC236}">
                    <a16:creationId xmlns:a16="http://schemas.microsoft.com/office/drawing/2014/main" id="{39EC17E8-FFAD-0049-89E1-95927F6AC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75" y="3029312"/>
                <a:ext cx="10920900" cy="2895999"/>
              </a:xfrm>
              <a:prstGeom prst="rect">
                <a:avLst/>
              </a:prstGeom>
              <a:blipFill>
                <a:blip r:embed="rId4"/>
                <a:stretch>
                  <a:fillRect l="-929" b="-449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345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 sz="3400"/>
              <a:t>Motivation</a:t>
            </a:r>
            <a:endParaRPr sz="34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54FA125-1D1F-5146-81D2-09D6835913E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49292" y="1202142"/>
                <a:ext cx="5746708" cy="5198658"/>
              </a:xfrm>
            </p:spPr>
            <p:txBody>
              <a:bodyPr/>
              <a:lstStyle/>
              <a:p>
                <a:r>
                  <a:rPr lang="en-US" sz="2600" dirty="0"/>
                  <a:t>Expressed mathematically…</a:t>
                </a:r>
              </a:p>
              <a:p>
                <a:endParaRPr lang="en-US" sz="400" dirty="0"/>
              </a:p>
              <a:p>
                <a:pPr marL="742950" indent="-5143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/>
                  <a:t>Linearity</a:t>
                </a:r>
              </a:p>
              <a:p>
                <a:pPr marL="228600" indent="0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22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200" dirty="0"/>
              </a:p>
              <a:p>
                <a:pPr marL="742950" indent="-5143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/>
                  <a:t>Normality</a:t>
                </a:r>
              </a:p>
              <a:p>
                <a:pPr marL="228600" indent="0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  <a:p>
                <a:pPr marL="742950" indent="-5143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/>
                  <a:t>Homoskedasticity</a:t>
                </a:r>
              </a:p>
              <a:p>
                <a:pPr marL="228600" indent="0" algn="ctr">
                  <a:spcAft>
                    <a:spcPts val="6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0" dirty="0"/>
                  <a:t>(instead of)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200" dirty="0"/>
              </a:p>
              <a:p>
                <a:pPr marL="742950" indent="-5143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/>
                  <a:t>Independence</a:t>
                </a:r>
              </a:p>
              <a:p>
                <a:pPr marL="228600" indent="0" algn="ctr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for</a:t>
                </a: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54FA125-1D1F-5146-81D2-09D6835913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9292" y="1202142"/>
                <a:ext cx="5746708" cy="519865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oogle Shape;174;p19">
            <a:extLst>
              <a:ext uri="{FF2B5EF4-FFF2-40B4-BE49-F238E27FC236}">
                <a16:creationId xmlns:a16="http://schemas.microsoft.com/office/drawing/2014/main" id="{54F3B9B1-F0DB-0F40-87C5-D3A0845C25E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44539" y="1677701"/>
            <a:ext cx="5746708" cy="43329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 sz="3400"/>
              <a:t>Motivation</a:t>
            </a:r>
            <a:endParaRPr sz="34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FA125-1D1F-5146-81D2-09D683591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9292" y="1202142"/>
            <a:ext cx="10964884" cy="4881666"/>
          </a:xfrm>
        </p:spPr>
        <p:txBody>
          <a:bodyPr/>
          <a:lstStyle/>
          <a:p>
            <a:r>
              <a:rPr lang="en-US" sz="2600" dirty="0"/>
              <a:t>What happens when our assumptions break down?</a:t>
            </a:r>
          </a:p>
        </p:txBody>
      </p:sp>
      <p:pic>
        <p:nvPicPr>
          <p:cNvPr id="4" name="Picture 3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3279EFD3-6AEE-674A-8E09-5C9B28C29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081" y="2088050"/>
            <a:ext cx="4931722" cy="3665913"/>
          </a:xfrm>
          <a:prstGeom prst="rect">
            <a:avLst/>
          </a:prstGeom>
        </p:spPr>
      </p:pic>
      <p:pic>
        <p:nvPicPr>
          <p:cNvPr id="7" name="Graphic 6" descr="Siren">
            <a:extLst>
              <a:ext uri="{FF2B5EF4-FFF2-40B4-BE49-F238E27FC236}">
                <a16:creationId xmlns:a16="http://schemas.microsoft.com/office/drawing/2014/main" id="{CC8589EA-F3C4-154F-AF46-BD93E5B2F8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7708" y="3112623"/>
            <a:ext cx="1706996" cy="1706996"/>
          </a:xfrm>
          <a:prstGeom prst="rect">
            <a:avLst/>
          </a:prstGeom>
        </p:spPr>
      </p:pic>
      <p:pic>
        <p:nvPicPr>
          <p:cNvPr id="11" name="Graphic 10" descr="Siren">
            <a:extLst>
              <a:ext uri="{FF2B5EF4-FFF2-40B4-BE49-F238E27FC236}">
                <a16:creationId xmlns:a16="http://schemas.microsoft.com/office/drawing/2014/main" id="{2871A4D9-3B51-0D45-801F-00E15AF5EF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44000" y="3067508"/>
            <a:ext cx="1706996" cy="170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17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 sz="3400"/>
              <a:t>Motivation</a:t>
            </a:r>
            <a:endParaRPr sz="34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FA125-1D1F-5146-81D2-09D683591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9292" y="1202142"/>
            <a:ext cx="10964884" cy="767400"/>
          </a:xfrm>
        </p:spPr>
        <p:txBody>
          <a:bodyPr/>
          <a:lstStyle/>
          <a:p>
            <a:r>
              <a:rPr lang="en-US" sz="2600" dirty="0"/>
              <a:t>We have options within the framework of linear regression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6F9D29-7CB7-B34A-BD51-86368D2F2D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66" t="7500" r="7333" b="3523"/>
          <a:stretch/>
        </p:blipFill>
        <p:spPr>
          <a:xfrm>
            <a:off x="658368" y="2322887"/>
            <a:ext cx="5062194" cy="3113515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919C92-3D58-F243-8BEB-7C7050BFB937}"/>
              </a:ext>
            </a:extLst>
          </p:cNvPr>
          <p:cNvSpPr txBox="1">
            <a:spLocks/>
          </p:cNvSpPr>
          <p:nvPr/>
        </p:nvSpPr>
        <p:spPr>
          <a:xfrm>
            <a:off x="1137063" y="5523671"/>
            <a:ext cx="4104804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64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 sz="1800" dirty="0"/>
              <a:t>Transform X or Y</a:t>
            </a:r>
          </a:p>
          <a:p>
            <a:pPr algn="ctr"/>
            <a:r>
              <a:rPr lang="en-US" sz="1800" dirty="0"/>
              <a:t>(Polynomial Regression)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E18DD40-9BF9-AB48-AE81-157C4275B7EA}"/>
              </a:ext>
            </a:extLst>
          </p:cNvPr>
          <p:cNvSpPr txBox="1">
            <a:spLocks/>
          </p:cNvSpPr>
          <p:nvPr/>
        </p:nvSpPr>
        <p:spPr>
          <a:xfrm>
            <a:off x="1137063" y="1851918"/>
            <a:ext cx="4104804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64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 sz="2200" dirty="0"/>
              <a:t>Nonlinearity</a:t>
            </a: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947861-21B6-F64C-9C84-2645491EE1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34" t="9412" r="7333" b="2500"/>
          <a:stretch/>
        </p:blipFill>
        <p:spPr>
          <a:xfrm>
            <a:off x="6303264" y="2414016"/>
            <a:ext cx="5064131" cy="3023218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194AEEC8-3634-5140-8B75-13935C75ED2F}"/>
              </a:ext>
            </a:extLst>
          </p:cNvPr>
          <p:cNvSpPr txBox="1">
            <a:spLocks/>
          </p:cNvSpPr>
          <p:nvPr/>
        </p:nvSpPr>
        <p:spPr>
          <a:xfrm>
            <a:off x="6950133" y="5523671"/>
            <a:ext cx="4104804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64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 sz="1800" dirty="0"/>
              <a:t>Weight observations</a:t>
            </a:r>
          </a:p>
          <a:p>
            <a:pPr algn="ctr"/>
            <a:r>
              <a:rPr lang="en-US" sz="1800" dirty="0"/>
              <a:t>(WLS Regression)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95219BEE-DBF9-8345-8918-DF781E611923}"/>
              </a:ext>
            </a:extLst>
          </p:cNvPr>
          <p:cNvSpPr txBox="1">
            <a:spLocks/>
          </p:cNvSpPr>
          <p:nvPr/>
        </p:nvSpPr>
        <p:spPr>
          <a:xfrm>
            <a:off x="6782927" y="1836819"/>
            <a:ext cx="4104804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64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 sz="2200" dirty="0"/>
              <a:t>Heteroskedasticity</a:t>
            </a:r>
          </a:p>
        </p:txBody>
      </p:sp>
    </p:spTree>
    <p:extLst>
      <p:ext uri="{BB962C8B-B14F-4D97-AF65-F5344CB8AC3E}">
        <p14:creationId xmlns:p14="http://schemas.microsoft.com/office/powerpoint/2010/main" val="1773009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 sz="3400"/>
              <a:t>Motivation</a:t>
            </a:r>
            <a:endParaRPr sz="34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FA125-1D1F-5146-81D2-09D683591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9292" y="1202142"/>
            <a:ext cx="10964884" cy="4552482"/>
          </a:xfrm>
        </p:spPr>
        <p:txBody>
          <a:bodyPr/>
          <a:lstStyle/>
          <a:p>
            <a:r>
              <a:rPr lang="en-US" sz="2600" dirty="0"/>
              <a:t>But assuming Normality can be pretty limiting…</a:t>
            </a:r>
          </a:p>
          <a:p>
            <a:endParaRPr lang="en-US" sz="2600" dirty="0"/>
          </a:p>
          <a:p>
            <a:pPr>
              <a:spcAft>
                <a:spcPts val="600"/>
              </a:spcAft>
            </a:pPr>
            <a:r>
              <a:rPr lang="en-US" sz="2600" dirty="0"/>
              <a:t>Consider modeling the following random variables: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sz="2200" dirty="0"/>
              <a:t>Whether a coin flip is heads or tails (Bernoulli)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sz="2200" dirty="0"/>
              <a:t>Counts of species in a given area (Poisson)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sz="2200" dirty="0"/>
              <a:t>Time between stochastic events that occur w/ constant rate (gamma)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sz="2200" dirty="0"/>
              <a:t>Vote counts for multiple candidates in a poll (multinomial)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3632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 sz="3400"/>
              <a:t>Motivation</a:t>
            </a:r>
            <a:endParaRPr sz="34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FA125-1D1F-5146-81D2-09D683591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9292" y="1202142"/>
            <a:ext cx="10964884" cy="767400"/>
          </a:xfrm>
        </p:spPr>
        <p:txBody>
          <a:bodyPr/>
          <a:lstStyle/>
          <a:p>
            <a:r>
              <a:rPr lang="en-US" sz="2600" dirty="0"/>
              <a:t>We can extend the framework for linear regression. </a:t>
            </a:r>
          </a:p>
          <a:p>
            <a:r>
              <a:rPr lang="en-US" sz="2600" dirty="0"/>
              <a:t>Enter: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397306A-63EB-B245-B7F5-2DBD0C31F68F}"/>
              </a:ext>
            </a:extLst>
          </p:cNvPr>
          <p:cNvSpPr txBox="1">
            <a:spLocks/>
          </p:cNvSpPr>
          <p:nvPr/>
        </p:nvSpPr>
        <p:spPr>
          <a:xfrm>
            <a:off x="3213603" y="2360645"/>
            <a:ext cx="5764678" cy="767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spcFirstLastPara="1" wrap="square" lIns="91425" tIns="45700" rIns="91425" bIns="457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64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 sz="2600" b="1" dirty="0"/>
              <a:t>Generalized Linear Models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3FA3A12-3ACC-F64F-A628-5A99F9C7C981}"/>
              </a:ext>
            </a:extLst>
          </p:cNvPr>
          <p:cNvSpPr txBox="1">
            <a:spLocks/>
          </p:cNvSpPr>
          <p:nvPr/>
        </p:nvSpPr>
        <p:spPr>
          <a:xfrm>
            <a:off x="349292" y="3519148"/>
            <a:ext cx="10964884" cy="1784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64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2600" dirty="0"/>
              <a:t>Relaxes: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sz="2600" dirty="0"/>
              <a:t>Normality assumption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sz="2600" dirty="0"/>
              <a:t>Homoskedasticity assumption</a:t>
            </a:r>
          </a:p>
        </p:txBody>
      </p:sp>
    </p:spTree>
    <p:extLst>
      <p:ext uri="{BB962C8B-B14F-4D97-AF65-F5344CB8AC3E}">
        <p14:creationId xmlns:p14="http://schemas.microsoft.com/office/powerpoint/2010/main" val="1160932446"/>
      </p:ext>
    </p:extLst>
  </p:cSld>
  <p:clrMapOvr>
    <a:masterClrMapping/>
  </p:clrMapOvr>
</p:sld>
</file>

<file path=ppt/theme/theme1.xml><?xml version="1.0" encoding="utf-8"?>
<a:theme xmlns:a="http://schemas.openxmlformats.org/drawingml/2006/main" name="GEC_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1581</TotalTime>
  <Words>1178</Words>
  <Application>Microsoft Macintosh PowerPoint</Application>
  <PresentationFormat>Widescreen</PresentationFormat>
  <Paragraphs>260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Karla</vt:lpstr>
      <vt:lpstr>Calibri</vt:lpstr>
      <vt:lpstr>Cambria Math</vt:lpstr>
      <vt:lpstr>Arial</vt:lpstr>
      <vt:lpstr>GEC_template</vt:lpstr>
      <vt:lpstr>Advanced Section #5: Generalized Linear Models: Logistic Regression and Beyond  </vt:lpstr>
      <vt:lpstr>Outline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Anatomy</vt:lpstr>
      <vt:lpstr>Anatomy</vt:lpstr>
      <vt:lpstr>Anatomy – EDF Family</vt:lpstr>
      <vt:lpstr>Anatomy – EDF Family</vt:lpstr>
      <vt:lpstr>Anatomy – EDF Family</vt:lpstr>
      <vt:lpstr>Anatomy – EDF Family</vt:lpstr>
      <vt:lpstr>Anatomy – Link Function</vt:lpstr>
      <vt:lpstr>Anatomy – Link Function</vt:lpstr>
      <vt:lpstr>Anatomy – Link Function</vt:lpstr>
      <vt:lpstr>Anatomy – Link Function</vt:lpstr>
      <vt:lpstr>Anatomy – Link Function</vt:lpstr>
      <vt:lpstr>Maximum Likelihood Estimation</vt:lpstr>
      <vt:lpstr>Maximum Likelihood Estimation</vt:lpstr>
      <vt:lpstr>Maximum Likelihood Estimation</vt:lpstr>
      <vt:lpstr>Maximum Likelihood Estimation</vt:lpstr>
      <vt:lpstr>Maximum Likelihood Estimation</vt:lpstr>
      <vt:lpstr>Maximum Likelihood Estimation</vt:lpstr>
      <vt:lpstr>Maximum Likelihood Estimation</vt:lpstr>
      <vt:lpstr>Maximum Likelihood Estimation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Section #5: Generalized Linear Models: Logistic Regression and Beyond  </dc:title>
  <cp:lastModifiedBy>Stern, Nicholas Zachary</cp:lastModifiedBy>
  <cp:revision>60</cp:revision>
  <cp:lastPrinted>2019-10-08T23:44:15Z</cp:lastPrinted>
  <dcterms:modified xsi:type="dcterms:W3CDTF">2019-10-09T16:58:25Z</dcterms:modified>
</cp:coreProperties>
</file>