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336" r:id="rId2"/>
    <p:sldId id="257" r:id="rId3"/>
    <p:sldId id="343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CF"/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0"/>
    <p:restoredTop sz="83622"/>
  </p:normalViewPr>
  <p:slideViewPr>
    <p:cSldViewPr snapToGrid="0" snapToObjects="1" showGuides="1">
      <p:cViewPr varScale="1">
        <p:scale>
          <a:sx n="80" d="100"/>
          <a:sy n="80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1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stock should we place in the our trained model?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much data is in the training set?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it a good representation?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stock should we place in the our trained model?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much data is in the training set?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it a good representation?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3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5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Rader,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5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1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1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3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5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61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8647" y="6400803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90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8647" y="6400803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6F5-6059-4A40-9B2E-8FB0AE5E16B1}" type="datetime1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3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60" y="6109787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3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1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1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9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8647" y="6400803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8647" y="6400803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9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1" indent="0">
              <a:buNone/>
              <a:defRPr sz="1000"/>
            </a:lvl3pPr>
            <a:lvl4pPr marL="1371511" indent="0">
              <a:buNone/>
              <a:defRPr sz="900"/>
            </a:lvl4pPr>
            <a:lvl5pPr marL="1828681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defTabSz="457171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78" indent="-342878" algn="l" defTabSz="45717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45717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45717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45717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5" algn="l" defTabSz="45717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1C8C-87CE-B24F-827F-93CE4F96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EFFF1-20E2-AF49-877F-F26F0374BC60}"/>
              </a:ext>
            </a:extLst>
          </p:cNvPr>
          <p:cNvSpPr txBox="1"/>
          <p:nvPr/>
        </p:nvSpPr>
        <p:spPr>
          <a:xfrm>
            <a:off x="4602100" y="5470826"/>
            <a:ext cx="354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LAB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C1C8C-2BF8-FB4E-95C1-23B2EAC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1" y="0"/>
            <a:ext cx="9413833" cy="5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304694" y="791391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2094466" y="252979"/>
            <a:ext cx="2261286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000101" y="791390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030996" y="146088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75DC3-A2A0-9646-8814-1822F1EB65D1}"/>
              </a:ext>
            </a:extLst>
          </p:cNvPr>
          <p:cNvSpPr txBox="1"/>
          <p:nvPr/>
        </p:nvSpPr>
        <p:spPr>
          <a:xfrm>
            <a:off x="2397211" y="849860"/>
            <a:ext cx="200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55 obs.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01D3-B88A-F24B-8F00-900B89D0179B}"/>
              </a:ext>
            </a:extLst>
          </p:cNvPr>
          <p:cNvSpPr txBox="1">
            <a:spLocks/>
          </p:cNvSpPr>
          <p:nvPr/>
        </p:nvSpPr>
        <p:spPr>
          <a:xfrm>
            <a:off x="4819135" y="844937"/>
            <a:ext cx="1950310" cy="5884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5 obs.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F57DAE-3C61-A549-83A2-92F9D2EA2425}"/>
              </a:ext>
            </a:extLst>
          </p:cNvPr>
          <p:cNvSpPr txBox="1">
            <a:spLocks/>
          </p:cNvSpPr>
          <p:nvPr/>
        </p:nvSpPr>
        <p:spPr>
          <a:xfrm>
            <a:off x="4565980" y="252980"/>
            <a:ext cx="243412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A83478-6174-1548-AC71-8AA92AD01238}"/>
              </a:ext>
            </a:extLst>
          </p:cNvPr>
          <p:cNvSpPr txBox="1">
            <a:spLocks/>
          </p:cNvSpPr>
          <p:nvPr/>
        </p:nvSpPr>
        <p:spPr>
          <a:xfrm>
            <a:off x="1458258" y="1943916"/>
            <a:ext cx="10280662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Now we at least have some feedback as to our model’s performance before we deem the model to be final.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9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304694" y="791391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2094466" y="252979"/>
            <a:ext cx="2261286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000101" y="791390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030996" y="146088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75DC3-A2A0-9646-8814-1822F1EB65D1}"/>
              </a:ext>
            </a:extLst>
          </p:cNvPr>
          <p:cNvSpPr txBox="1"/>
          <p:nvPr/>
        </p:nvSpPr>
        <p:spPr>
          <a:xfrm>
            <a:off x="2397211" y="849860"/>
            <a:ext cx="200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55 obs.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01D3-B88A-F24B-8F00-900B89D0179B}"/>
              </a:ext>
            </a:extLst>
          </p:cNvPr>
          <p:cNvSpPr txBox="1">
            <a:spLocks/>
          </p:cNvSpPr>
          <p:nvPr/>
        </p:nvSpPr>
        <p:spPr>
          <a:xfrm>
            <a:off x="4819135" y="844937"/>
            <a:ext cx="1950310" cy="5884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5 obs.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F57DAE-3C61-A549-83A2-92F9D2EA2425}"/>
              </a:ext>
            </a:extLst>
          </p:cNvPr>
          <p:cNvSpPr txBox="1">
            <a:spLocks/>
          </p:cNvSpPr>
          <p:nvPr/>
        </p:nvSpPr>
        <p:spPr>
          <a:xfrm>
            <a:off x="4565980" y="252980"/>
            <a:ext cx="243412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A83478-6174-1548-AC71-8AA92AD01238}"/>
              </a:ext>
            </a:extLst>
          </p:cNvPr>
          <p:cNvSpPr txBox="1">
            <a:spLocks/>
          </p:cNvSpPr>
          <p:nvPr/>
        </p:nvSpPr>
        <p:spPr>
          <a:xfrm>
            <a:off x="1458258" y="1943916"/>
            <a:ext cx="10280662" cy="3208852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Now we at least have some feedback as to our model’s performance before we deem the model to be final.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Set</a:t>
            </a:r>
            <a:r>
              <a:rPr lang="en-US" sz="2800" dirty="0"/>
              <a:t>” is also called “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Development Set</a:t>
            </a:r>
            <a:r>
              <a:rPr lang="en-US" sz="2800" dirty="0"/>
              <a:t>”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But some of the same issues exist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15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304694" y="791391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2094466" y="252979"/>
            <a:ext cx="2261286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000101" y="791390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030996" y="146088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75DC3-A2A0-9646-8814-1822F1EB65D1}"/>
              </a:ext>
            </a:extLst>
          </p:cNvPr>
          <p:cNvSpPr txBox="1"/>
          <p:nvPr/>
        </p:nvSpPr>
        <p:spPr>
          <a:xfrm>
            <a:off x="2397211" y="849860"/>
            <a:ext cx="200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55 obs.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01D3-B88A-F24B-8F00-900B89D0179B}"/>
              </a:ext>
            </a:extLst>
          </p:cNvPr>
          <p:cNvSpPr txBox="1">
            <a:spLocks/>
          </p:cNvSpPr>
          <p:nvPr/>
        </p:nvSpPr>
        <p:spPr>
          <a:xfrm>
            <a:off x="4819135" y="844937"/>
            <a:ext cx="1950310" cy="5884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5 obs.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F57DAE-3C61-A549-83A2-92F9D2EA2425}"/>
              </a:ext>
            </a:extLst>
          </p:cNvPr>
          <p:cNvSpPr txBox="1">
            <a:spLocks/>
          </p:cNvSpPr>
          <p:nvPr/>
        </p:nvSpPr>
        <p:spPr>
          <a:xfrm>
            <a:off x="4565980" y="252980"/>
            <a:ext cx="243412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A83478-6174-1548-AC71-8AA92AD01238}"/>
              </a:ext>
            </a:extLst>
          </p:cNvPr>
          <p:cNvSpPr txBox="1">
            <a:spLocks/>
          </p:cNvSpPr>
          <p:nvPr/>
        </p:nvSpPr>
        <p:spPr>
          <a:xfrm>
            <a:off x="1458258" y="1943916"/>
            <a:ext cx="10280662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set </a:t>
            </a:r>
            <a:r>
              <a:rPr lang="en-US" sz="2800" dirty="0"/>
              <a:t>may be small.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set</a:t>
            </a:r>
            <a:r>
              <a:rPr lang="en-US" sz="2800" dirty="0"/>
              <a:t> may be small.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In order to (1) train on more data, and; (2) have a more accurate, thorough assessment of our model’s performance, we can use ALL of our training data as validation data (in a round-robin fashion)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This is </a:t>
            </a:r>
            <a:r>
              <a:rPr lang="en-US" sz="2800" u="sng" dirty="0"/>
              <a:t>cross-validation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2604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2554050" y="1503038"/>
            <a:ext cx="2261286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9709220" y="1348803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9740115" y="703501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F57DAE-3C61-A549-83A2-92F9D2EA2425}"/>
              </a:ext>
            </a:extLst>
          </p:cNvPr>
          <p:cNvSpPr txBox="1">
            <a:spLocks/>
          </p:cNvSpPr>
          <p:nvPr/>
        </p:nvSpPr>
        <p:spPr>
          <a:xfrm>
            <a:off x="5025564" y="1503039"/>
            <a:ext cx="243412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Validation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6680A-8A5F-474C-80A9-7698BAC9BBC3}"/>
              </a:ext>
            </a:extLst>
          </p:cNvPr>
          <p:cNvSpPr txBox="1">
            <a:spLocks/>
          </p:cNvSpPr>
          <p:nvPr/>
        </p:nvSpPr>
        <p:spPr>
          <a:xfrm>
            <a:off x="849307" y="1507314"/>
            <a:ext cx="1890257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Run #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E93E34-212A-C548-BC81-32814F8CD2B2}"/>
              </a:ext>
            </a:extLst>
          </p:cNvPr>
          <p:cNvCxnSpPr/>
          <p:nvPr/>
        </p:nvCxnSpPr>
        <p:spPr>
          <a:xfrm>
            <a:off x="453565" y="2053604"/>
            <a:ext cx="700612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30D2E5-FE57-4646-87F2-CF8613221D97}"/>
              </a:ext>
            </a:extLst>
          </p:cNvPr>
          <p:cNvSpPr txBox="1">
            <a:spLocks/>
          </p:cNvSpPr>
          <p:nvPr/>
        </p:nvSpPr>
        <p:spPr>
          <a:xfrm>
            <a:off x="1108117" y="2244007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36613C-CD2E-5A40-8F49-DD99E7A0FE90}"/>
              </a:ext>
            </a:extLst>
          </p:cNvPr>
          <p:cNvSpPr txBox="1">
            <a:spLocks/>
          </p:cNvSpPr>
          <p:nvPr/>
        </p:nvSpPr>
        <p:spPr>
          <a:xfrm>
            <a:off x="3163689" y="2271815"/>
            <a:ext cx="1771440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55</a:t>
            </a:r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C99AD5-E213-8045-938D-6A4C6DFB9387}"/>
              </a:ext>
            </a:extLst>
          </p:cNvPr>
          <p:cNvSpPr txBox="1">
            <a:spLocks/>
          </p:cNvSpPr>
          <p:nvPr/>
        </p:nvSpPr>
        <p:spPr>
          <a:xfrm>
            <a:off x="5808038" y="2271814"/>
            <a:ext cx="1771440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56</a:t>
            </a:r>
            <a:r>
              <a:rPr lang="en-US" sz="2800" dirty="0"/>
              <a:t> – x</a:t>
            </a:r>
            <a:r>
              <a:rPr lang="en-US" sz="2800" baseline="-25000" dirty="0"/>
              <a:t>60</a:t>
            </a:r>
            <a:endParaRPr lang="en-US" sz="28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DDF398-5DC9-774B-836E-898D13017C6E}"/>
              </a:ext>
            </a:extLst>
          </p:cNvPr>
          <p:cNvSpPr txBox="1">
            <a:spLocks/>
          </p:cNvSpPr>
          <p:nvPr/>
        </p:nvSpPr>
        <p:spPr>
          <a:xfrm>
            <a:off x="831296" y="353777"/>
            <a:ext cx="767932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For a specific parameterization of a model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CA5720-50E5-5047-BA4C-F60E20BC615C}"/>
              </a:ext>
            </a:extLst>
          </p:cNvPr>
          <p:cNvCxnSpPr/>
          <p:nvPr/>
        </p:nvCxnSpPr>
        <p:spPr>
          <a:xfrm>
            <a:off x="453565" y="2910043"/>
            <a:ext cx="700612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1EC4BEC-67C8-DF42-BC0A-71ACD229E0ED}"/>
              </a:ext>
            </a:extLst>
          </p:cNvPr>
          <p:cNvSpPr txBox="1">
            <a:spLocks/>
          </p:cNvSpPr>
          <p:nvPr/>
        </p:nvSpPr>
        <p:spPr>
          <a:xfrm>
            <a:off x="1108117" y="3100446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ACB4186-07C4-D94C-901D-2DEC41FCE1FE}"/>
              </a:ext>
            </a:extLst>
          </p:cNvPr>
          <p:cNvSpPr txBox="1">
            <a:spLocks/>
          </p:cNvSpPr>
          <p:nvPr/>
        </p:nvSpPr>
        <p:spPr>
          <a:xfrm>
            <a:off x="3163688" y="3128254"/>
            <a:ext cx="2884185" cy="768775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50</a:t>
            </a:r>
            <a:r>
              <a:rPr lang="en-US" sz="2800" dirty="0"/>
              <a:t>;x</a:t>
            </a:r>
            <a:r>
              <a:rPr lang="en-US" sz="2800" baseline="-25000" dirty="0"/>
              <a:t>56</a:t>
            </a:r>
            <a:r>
              <a:rPr lang="en-US" sz="2800" dirty="0"/>
              <a:t> – x</a:t>
            </a:r>
            <a:r>
              <a:rPr lang="en-US" sz="2800" baseline="-25000" dirty="0"/>
              <a:t>60 </a:t>
            </a:r>
            <a:endParaRPr lang="en-US" sz="2800" dirty="0"/>
          </a:p>
          <a:p>
            <a:pPr marL="0" indent="0">
              <a:spcAft>
                <a:spcPts val="500"/>
              </a:spcAft>
              <a:buNone/>
            </a:pPr>
            <a:endParaRPr lang="en-US" sz="28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03CA556-C025-3440-808A-B02260D654EF}"/>
              </a:ext>
            </a:extLst>
          </p:cNvPr>
          <p:cNvSpPr txBox="1">
            <a:spLocks/>
          </p:cNvSpPr>
          <p:nvPr/>
        </p:nvSpPr>
        <p:spPr>
          <a:xfrm>
            <a:off x="5808038" y="3128253"/>
            <a:ext cx="1771440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51</a:t>
            </a:r>
            <a:r>
              <a:rPr lang="en-US" sz="2800" dirty="0"/>
              <a:t> – x</a:t>
            </a:r>
            <a:r>
              <a:rPr lang="en-US" sz="2800" baseline="-25000" dirty="0"/>
              <a:t>55</a:t>
            </a:r>
            <a:endParaRPr lang="en-US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7D01C0-ECDF-5F4D-9935-F3897293F56A}"/>
              </a:ext>
            </a:extLst>
          </p:cNvPr>
          <p:cNvCxnSpPr/>
          <p:nvPr/>
        </p:nvCxnSpPr>
        <p:spPr>
          <a:xfrm>
            <a:off x="453565" y="4827075"/>
            <a:ext cx="700612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C1B92AC-AF15-FE45-A2B7-8B98BAC96FD3}"/>
              </a:ext>
            </a:extLst>
          </p:cNvPr>
          <p:cNvSpPr txBox="1">
            <a:spLocks/>
          </p:cNvSpPr>
          <p:nvPr/>
        </p:nvSpPr>
        <p:spPr>
          <a:xfrm>
            <a:off x="1108117" y="5017478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11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1CBCFEC-FC08-314D-B34E-65F1047370C4}"/>
              </a:ext>
            </a:extLst>
          </p:cNvPr>
          <p:cNvSpPr txBox="1">
            <a:spLocks/>
          </p:cNvSpPr>
          <p:nvPr/>
        </p:nvSpPr>
        <p:spPr>
          <a:xfrm>
            <a:off x="3373243" y="5045285"/>
            <a:ext cx="1652321" cy="768775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6</a:t>
            </a:r>
            <a:r>
              <a:rPr lang="en-US" sz="2800" dirty="0"/>
              <a:t> – x</a:t>
            </a:r>
            <a:r>
              <a:rPr lang="en-US" sz="2800" baseline="-25000" dirty="0"/>
              <a:t>60</a:t>
            </a:r>
            <a:endParaRPr lang="en-US" sz="2800" dirty="0"/>
          </a:p>
          <a:p>
            <a:pPr marL="0" indent="0">
              <a:spcAft>
                <a:spcPts val="500"/>
              </a:spcAft>
              <a:buNone/>
            </a:pPr>
            <a:endParaRPr lang="en-US" sz="28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8697A6-F244-FD46-82EF-AE107F6CA849}"/>
              </a:ext>
            </a:extLst>
          </p:cNvPr>
          <p:cNvSpPr txBox="1">
            <a:spLocks/>
          </p:cNvSpPr>
          <p:nvPr/>
        </p:nvSpPr>
        <p:spPr>
          <a:xfrm>
            <a:off x="5808038" y="5045285"/>
            <a:ext cx="1771440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  <a:endParaRPr lang="en-US" sz="28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6478634-5813-0848-95AE-62C530213729}"/>
              </a:ext>
            </a:extLst>
          </p:cNvPr>
          <p:cNvSpPr txBox="1">
            <a:spLocks/>
          </p:cNvSpPr>
          <p:nvPr/>
        </p:nvSpPr>
        <p:spPr>
          <a:xfrm>
            <a:off x="1108116" y="3042709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7200" dirty="0"/>
              <a:t>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A2C2EEF-A765-D64D-9CF7-67C53A2F5003}"/>
              </a:ext>
            </a:extLst>
          </p:cNvPr>
          <p:cNvSpPr txBox="1">
            <a:spLocks/>
          </p:cNvSpPr>
          <p:nvPr/>
        </p:nvSpPr>
        <p:spPr>
          <a:xfrm>
            <a:off x="1108116" y="3384367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7200" dirty="0"/>
              <a:t>.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9F68A6F-E87E-EC41-A01C-D769586D309B}"/>
              </a:ext>
            </a:extLst>
          </p:cNvPr>
          <p:cNvSpPr txBox="1">
            <a:spLocks/>
          </p:cNvSpPr>
          <p:nvPr/>
        </p:nvSpPr>
        <p:spPr>
          <a:xfrm>
            <a:off x="1108115" y="3695352"/>
            <a:ext cx="58115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7200" dirty="0"/>
              <a:t>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27856F-5DA8-7847-A99D-33EE2B5AE1CB}"/>
              </a:ext>
            </a:extLst>
          </p:cNvPr>
          <p:cNvCxnSpPr/>
          <p:nvPr/>
        </p:nvCxnSpPr>
        <p:spPr>
          <a:xfrm>
            <a:off x="453565" y="3695352"/>
            <a:ext cx="700612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4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14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A83478-6174-1548-AC71-8AA92AD01238}"/>
              </a:ext>
            </a:extLst>
          </p:cNvPr>
          <p:cNvSpPr txBox="1">
            <a:spLocks/>
          </p:cNvSpPr>
          <p:nvPr/>
        </p:nvSpPr>
        <p:spPr>
          <a:xfrm>
            <a:off x="1442216" y="1510779"/>
            <a:ext cx="10280662" cy="2178905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 all </a:t>
            </a:r>
            <a:r>
              <a:rPr lang="en-US" sz="2800" dirty="0">
                <a:solidFill>
                  <a:srgbClr val="C00000"/>
                </a:solidFill>
              </a:rPr>
              <a:t>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runs (</a:t>
            </a:r>
            <a:r>
              <a:rPr lang="en-US" sz="2800" dirty="0">
                <a:solidFill>
                  <a:srgbClr val="C00000"/>
                </a:solidFill>
              </a:rPr>
              <a:t>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-fold cross validation) for each model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you care to investigate. Average the </a:t>
            </a:r>
            <a:r>
              <a:rPr lang="en-US" sz="2800" dirty="0">
                <a:solidFill>
                  <a:srgbClr val="C00000"/>
                </a:solidFill>
              </a:rPr>
              <a:t>k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performances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5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Pick the model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gives the highest average performance</a:t>
            </a:r>
          </a:p>
          <a:p>
            <a:pPr>
              <a:spcAft>
                <a:spcPts val="5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Retrain that model on all of the original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you received (e.g., all 60 observations)</a:t>
            </a:r>
          </a:p>
        </p:txBody>
      </p:sp>
    </p:spTree>
    <p:extLst>
      <p:ext uri="{BB962C8B-B14F-4D97-AF65-F5344CB8AC3E}">
        <p14:creationId xmlns:p14="http://schemas.microsoft.com/office/powerpoint/2010/main" val="370900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#4: Demonstration of Dataset Splits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2DE3A-C3D5-DB4E-8609-AB055504742F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We are given this data and can do whatever we want with it.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5041674" y="4602759"/>
            <a:ext cx="951391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767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We are given this data and can do whatever we want with it.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We can use it to train a model!</a:t>
            </a:r>
          </a:p>
          <a:p>
            <a:pPr>
              <a:spcAft>
                <a:spcPts val="5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16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We are given this data and can do whatever we want with it.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We can use it to train a model!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The assumption is that there exists some other, hidden data elsewhere for us to apply our model on. During the training of our model, we never have access to it.</a:t>
            </a:r>
          </a:p>
          <a:p>
            <a:pPr>
              <a:spcAft>
                <a:spcPts val="500"/>
              </a:spcAft>
            </a:pP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951571" y="5153325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982466" y="4508023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3413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The assumption (and hope) is that our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is representative of the ever-elusive </a:t>
            </a:r>
            <a:r>
              <a:rPr lang="en-US" sz="2800" dirty="0">
                <a:solidFill>
                  <a:srgbClr val="C00000"/>
                </a:solidFill>
              </a:rPr>
              <a:t>testing data </a:t>
            </a:r>
            <a:r>
              <a:rPr lang="en-US" sz="2800" dirty="0"/>
              <a:t>that our trained model will use</a:t>
            </a:r>
          </a:p>
          <a:p>
            <a:pPr>
              <a:spcAft>
                <a:spcPts val="500"/>
              </a:spcAft>
            </a:pP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951571" y="5153325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982466" y="4508023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22578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The assumption (and hope) is that our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is representative of the ever-elusive </a:t>
            </a:r>
            <a:r>
              <a:rPr lang="en-US" sz="2800" dirty="0">
                <a:solidFill>
                  <a:srgbClr val="C00000"/>
                </a:solidFill>
              </a:rPr>
              <a:t>testing data </a:t>
            </a:r>
            <a:r>
              <a:rPr lang="en-US" sz="2800" dirty="0"/>
              <a:t>that our trained model will use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Let’s say that our model performed poorly on the </a:t>
            </a:r>
            <a:r>
              <a:rPr lang="en-US" sz="2800" dirty="0">
                <a:solidFill>
                  <a:srgbClr val="C00000"/>
                </a:solidFill>
              </a:rPr>
              <a:t>testing data.</a:t>
            </a:r>
            <a:r>
              <a:rPr lang="en-US" sz="2800" dirty="0"/>
              <a:t> What are possible causes?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951571" y="5153325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982466" y="4508023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6403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9650467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The assumption (and hope) is that our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is representative of the ever-elusive </a:t>
            </a:r>
            <a:r>
              <a:rPr lang="en-US" sz="2800" dirty="0">
                <a:solidFill>
                  <a:srgbClr val="C00000"/>
                </a:solidFill>
              </a:rPr>
              <a:t>testing data </a:t>
            </a:r>
            <a:r>
              <a:rPr lang="en-US" sz="2800" dirty="0"/>
              <a:t>that our trained model will use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Let’s say that our model performed poorly on the </a:t>
            </a:r>
            <a:r>
              <a:rPr lang="en-US" sz="2800" dirty="0">
                <a:solidFill>
                  <a:srgbClr val="C00000"/>
                </a:solidFill>
              </a:rPr>
              <a:t>testing data.</a:t>
            </a:r>
            <a:r>
              <a:rPr lang="en-US" sz="2800" dirty="0"/>
              <a:t> What are possible causes?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How do we know our trained model was trained well?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951571" y="5153325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982466" y="4508023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16028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3256164" y="5153326"/>
            <a:ext cx="4522413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60 observations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DE834-CC07-0E41-B7E2-0108AA7E1244}"/>
              </a:ext>
            </a:extLst>
          </p:cNvPr>
          <p:cNvSpPr txBox="1">
            <a:spLocks/>
          </p:cNvSpPr>
          <p:nvPr/>
        </p:nvSpPr>
        <p:spPr>
          <a:xfrm>
            <a:off x="3972776" y="4602759"/>
            <a:ext cx="3089188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Training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625B1-3FCF-D341-A872-3B904ADFA559}"/>
              </a:ext>
            </a:extLst>
          </p:cNvPr>
          <p:cNvSpPr txBox="1">
            <a:spLocks/>
          </p:cNvSpPr>
          <p:nvPr/>
        </p:nvSpPr>
        <p:spPr>
          <a:xfrm>
            <a:off x="1421187" y="572316"/>
            <a:ext cx="10280662" cy="1268841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sz="2800" dirty="0"/>
              <a:t>The assumption (and hope) is that our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training data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is representative of the ever-elusive </a:t>
            </a:r>
            <a:r>
              <a:rPr lang="en-US" sz="2800" dirty="0">
                <a:solidFill>
                  <a:srgbClr val="C00000"/>
                </a:solidFill>
              </a:rPr>
              <a:t>testing data </a:t>
            </a:r>
            <a:r>
              <a:rPr lang="en-US" sz="2800" dirty="0"/>
              <a:t>that our trained model will use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Let’s say that our model performed poorly on the </a:t>
            </a:r>
            <a:r>
              <a:rPr lang="en-US" sz="2800" dirty="0">
                <a:solidFill>
                  <a:srgbClr val="C00000"/>
                </a:solidFill>
              </a:rPr>
              <a:t>testing data.</a:t>
            </a:r>
            <a:r>
              <a:rPr lang="en-US" sz="2800" dirty="0"/>
              <a:t> What are possible causes?</a:t>
            </a:r>
          </a:p>
          <a:p>
            <a:pPr>
              <a:spcAft>
                <a:spcPts val="500"/>
              </a:spcAft>
            </a:pPr>
            <a:r>
              <a:rPr lang="en-US" sz="2800" dirty="0"/>
              <a:t>How do we know our trained model was trained well?</a:t>
            </a:r>
          </a:p>
          <a:p>
            <a:pPr lvl="1">
              <a:spcAft>
                <a:spcPts val="500"/>
              </a:spcAft>
            </a:pPr>
            <a:r>
              <a:rPr lang="en-US" sz="2400" dirty="0"/>
              <a:t>Let’s make a synthetic “test” set from our training, for evaluation purposes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62A457-21EE-2D4E-86C1-52A7881809AA}"/>
              </a:ext>
            </a:extLst>
          </p:cNvPr>
          <p:cNvSpPr txBox="1">
            <a:spLocks/>
          </p:cNvSpPr>
          <p:nvPr/>
        </p:nvSpPr>
        <p:spPr>
          <a:xfrm>
            <a:off x="7951571" y="5153325"/>
            <a:ext cx="1989441" cy="7048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10 obs.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62A52-3497-0C4D-961C-1CA6A402BC2F}"/>
              </a:ext>
            </a:extLst>
          </p:cNvPr>
          <p:cNvSpPr txBox="1">
            <a:spLocks/>
          </p:cNvSpPr>
          <p:nvPr/>
        </p:nvSpPr>
        <p:spPr>
          <a:xfrm>
            <a:off x="7982466" y="4508023"/>
            <a:ext cx="2113004" cy="550567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50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284133832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6251</TotalTime>
  <Words>695</Words>
  <Application>Microsoft Macintosh PowerPoint</Application>
  <PresentationFormat>Widescreen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Karla</vt:lpstr>
      <vt:lpstr>GEC_template</vt:lpstr>
      <vt:lpstr>PowerPoint Presentation</vt:lpstr>
      <vt:lpstr>Lab #4: Demonstration of Dataset Splits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375</cp:revision>
  <cp:lastPrinted>2019-09-11T17:12:29Z</cp:lastPrinted>
  <dcterms:created xsi:type="dcterms:W3CDTF">2018-06-24T22:03:35Z</dcterms:created>
  <dcterms:modified xsi:type="dcterms:W3CDTF">2019-09-26T19:50:43Z</dcterms:modified>
</cp:coreProperties>
</file>