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dp" ContentType="image/vnd.ms-photo"/>
  <Default Extension="jpg" ContentType="image/jpeg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5" r:id="rId2"/>
    <p:sldMasterId id="2147483735" r:id="rId3"/>
  </p:sldMasterIdLst>
  <p:notesMasterIdLst>
    <p:notesMasterId r:id="rId45"/>
  </p:notesMasterIdLst>
  <p:sldIdLst>
    <p:sldId id="256" r:id="rId4"/>
    <p:sldId id="262" r:id="rId5"/>
    <p:sldId id="314" r:id="rId6"/>
    <p:sldId id="339" r:id="rId7"/>
    <p:sldId id="351" r:id="rId8"/>
    <p:sldId id="328" r:id="rId9"/>
    <p:sldId id="340" r:id="rId10"/>
    <p:sldId id="299" r:id="rId11"/>
    <p:sldId id="331" r:id="rId12"/>
    <p:sldId id="332" r:id="rId13"/>
    <p:sldId id="352" r:id="rId14"/>
    <p:sldId id="353" r:id="rId15"/>
    <p:sldId id="354" r:id="rId16"/>
    <p:sldId id="333" r:id="rId17"/>
    <p:sldId id="334" r:id="rId18"/>
    <p:sldId id="335" r:id="rId19"/>
    <p:sldId id="355" r:id="rId20"/>
    <p:sldId id="336" r:id="rId21"/>
    <p:sldId id="370" r:id="rId22"/>
    <p:sldId id="337" r:id="rId23"/>
    <p:sldId id="338" r:id="rId24"/>
    <p:sldId id="341" r:id="rId25"/>
    <p:sldId id="342" r:id="rId26"/>
    <p:sldId id="343" r:id="rId27"/>
    <p:sldId id="344" r:id="rId28"/>
    <p:sldId id="356" r:id="rId29"/>
    <p:sldId id="363" r:id="rId30"/>
    <p:sldId id="362" r:id="rId31"/>
    <p:sldId id="365" r:id="rId32"/>
    <p:sldId id="366" r:id="rId33"/>
    <p:sldId id="367" r:id="rId34"/>
    <p:sldId id="358" r:id="rId35"/>
    <p:sldId id="368" r:id="rId36"/>
    <p:sldId id="359" r:id="rId37"/>
    <p:sldId id="345" r:id="rId38"/>
    <p:sldId id="346" r:id="rId39"/>
    <p:sldId id="371" r:id="rId40"/>
    <p:sldId id="347" r:id="rId41"/>
    <p:sldId id="348" r:id="rId42"/>
    <p:sldId id="350" r:id="rId43"/>
    <p:sldId id="25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porelli" initials="a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8C7"/>
    <a:srgbClr val="A6A6A6"/>
    <a:srgbClr val="ED1B34"/>
    <a:srgbClr val="4DB848"/>
    <a:srgbClr val="940D23"/>
    <a:srgbClr val="F76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5353" autoAdjust="0"/>
  </p:normalViewPr>
  <p:slideViewPr>
    <p:cSldViewPr snapToGrid="0">
      <p:cViewPr varScale="1">
        <p:scale>
          <a:sx n="77" d="100"/>
          <a:sy n="77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commentAuthors" Target="commentAuthor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171B0-F5FF-A145-A5EA-3A0526418D1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0EF01-42B1-6243-84B4-3AEE3B87B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35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24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9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4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6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44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17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sz="2400" b="1" dirty="0">
                <a:latin typeface="Karla" pitchFamily="2" charset="0"/>
              </a:rPr>
              <a:t>API server </a:t>
            </a:r>
            <a:r>
              <a:rPr lang="en-US" sz="2400" dirty="0">
                <a:latin typeface="Karla" pitchFamily="2" charset="0"/>
              </a:rPr>
              <a:t>contains various methods to directly access the Kubernetes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latin typeface="Karla" pitchFamily="2" charset="0"/>
              </a:rPr>
              <a:t>Scheduler </a:t>
            </a:r>
            <a:r>
              <a:rPr lang="en-US" sz="2400" dirty="0">
                <a:latin typeface="Karla" pitchFamily="2" charset="0"/>
              </a:rPr>
              <a:t>assigns to each worker node an application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latin typeface="Karla" pitchFamily="2" charset="0"/>
              </a:rPr>
              <a:t>Controller manager</a:t>
            </a:r>
          </a:p>
          <a:p>
            <a:pPr lvl="1"/>
            <a:r>
              <a:rPr lang="en-US" sz="2400" dirty="0">
                <a:latin typeface="Karla" pitchFamily="2" charset="0"/>
              </a:rPr>
              <a:t>3a) Keeps track of worker nodes</a:t>
            </a:r>
          </a:p>
          <a:p>
            <a:pPr lvl="1"/>
            <a:r>
              <a:rPr lang="en-US" sz="2400" dirty="0">
                <a:latin typeface="Karla" pitchFamily="2" charset="0"/>
              </a:rPr>
              <a:t>3b) Handles node failures and replicates if needed</a:t>
            </a:r>
          </a:p>
          <a:p>
            <a:pPr lvl="1"/>
            <a:r>
              <a:rPr lang="en-US" sz="2400" dirty="0">
                <a:latin typeface="Karla" pitchFamily="2" charset="0"/>
              </a:rPr>
              <a:t>3c) Provide endpoints to access the application from the outside world</a:t>
            </a:r>
          </a:p>
          <a:p>
            <a:r>
              <a:rPr lang="en-US" sz="2400" b="1" dirty="0">
                <a:latin typeface="Karla" pitchFamily="2" charset="0"/>
              </a:rPr>
              <a:t>4) Cloud controller </a:t>
            </a:r>
            <a:r>
              <a:rPr lang="en-US" sz="2400" dirty="0">
                <a:latin typeface="Karla" pitchFamily="2" charset="0"/>
              </a:rPr>
              <a:t>communicates with cloud provide regarding resources such as nodes and IP addresses</a:t>
            </a:r>
          </a:p>
          <a:p>
            <a:r>
              <a:rPr lang="en-US" sz="2400" b="1" dirty="0">
                <a:latin typeface="Karla" pitchFamily="2" charset="0"/>
              </a:rPr>
              <a:t>5) </a:t>
            </a:r>
            <a:r>
              <a:rPr lang="en-US" sz="2400" b="1" dirty="0" err="1">
                <a:latin typeface="Karla" pitchFamily="2" charset="0"/>
              </a:rPr>
              <a:t>Etcd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works as backend for service discovery that stores the cluster’s state and its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9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Karla" pitchFamily="2" charset="0"/>
              </a:rPr>
              <a:t>A worker node consists of:</a:t>
            </a:r>
          </a:p>
          <a:p>
            <a:endParaRPr lang="en-US" sz="1200" dirty="0">
              <a:latin typeface="Karla" pitchFamily="2" charset="0"/>
            </a:endParaRPr>
          </a:p>
          <a:p>
            <a:pPr marL="457200" indent="-457200">
              <a:buAutoNum type="arabicParenR"/>
            </a:pPr>
            <a:r>
              <a:rPr lang="en-US" sz="1200" b="1" dirty="0">
                <a:latin typeface="Karla" pitchFamily="2" charset="0"/>
              </a:rPr>
              <a:t>Container runtime </a:t>
            </a:r>
            <a:r>
              <a:rPr lang="en-US" sz="1200" dirty="0">
                <a:latin typeface="Karla" pitchFamily="2" charset="0"/>
              </a:rPr>
              <a:t>that pulls a specified Docker image and deploys it on a worker node</a:t>
            </a:r>
          </a:p>
          <a:p>
            <a:endParaRPr lang="en-US" sz="1200" dirty="0">
              <a:latin typeface="Karla" pitchFamily="2" charset="0"/>
            </a:endParaRPr>
          </a:p>
          <a:p>
            <a:r>
              <a:rPr lang="en-US" sz="1200" b="1" dirty="0">
                <a:latin typeface="Karla" pitchFamily="2" charset="0"/>
              </a:rPr>
              <a:t>2) </a:t>
            </a:r>
            <a:r>
              <a:rPr lang="en-US" sz="1200" b="1" dirty="0" err="1">
                <a:latin typeface="Karla" pitchFamily="2" charset="0"/>
              </a:rPr>
              <a:t>Kubelet</a:t>
            </a:r>
            <a:r>
              <a:rPr lang="en-US" sz="1200" b="1" dirty="0">
                <a:latin typeface="Karla" pitchFamily="2" charset="0"/>
              </a:rPr>
              <a:t> </a:t>
            </a:r>
            <a:r>
              <a:rPr lang="en-US" sz="1200" dirty="0">
                <a:latin typeface="Karla" pitchFamily="2" charset="0"/>
              </a:rPr>
              <a:t>talks to the API server and manages containers on its node</a:t>
            </a:r>
          </a:p>
          <a:p>
            <a:endParaRPr lang="en-US" sz="1200" dirty="0">
              <a:latin typeface="Karla" pitchFamily="2" charset="0"/>
            </a:endParaRPr>
          </a:p>
          <a:p>
            <a:r>
              <a:rPr lang="en-US" sz="1200" b="1" dirty="0">
                <a:latin typeface="Karla" pitchFamily="2" charset="0"/>
              </a:rPr>
              <a:t>3) </a:t>
            </a:r>
            <a:r>
              <a:rPr lang="en-US" sz="1200" b="1" dirty="0" err="1">
                <a:latin typeface="Karla" pitchFamily="2" charset="0"/>
              </a:rPr>
              <a:t>Kube</a:t>
            </a:r>
            <a:r>
              <a:rPr lang="en-US" sz="1200" b="1" dirty="0">
                <a:latin typeface="Karla" pitchFamily="2" charset="0"/>
              </a:rPr>
              <a:t>-proxy </a:t>
            </a:r>
            <a:r>
              <a:rPr lang="en-US" sz="1200" dirty="0">
                <a:latin typeface="Karla" pitchFamily="2" charset="0"/>
              </a:rPr>
              <a:t>load-balances network traffic between application components and the outside world</a:t>
            </a:r>
          </a:p>
          <a:p>
            <a:endParaRPr lang="en-US" sz="1200" dirty="0">
              <a:latin typeface="Karl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1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94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9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EAA4B1-176E-48FF-B628-6B591A0F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291D827-73CB-467B-B19C-B9ACC9F71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9EE301-9C3D-4633-999F-EA383828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9EED86-1C8C-4811-BDED-2A534000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C863B0-A980-4C69-9412-A65F4121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F658B-B5FC-4BF2-BC9A-7B639FA8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796A781-9941-4453-95FF-A4EBF952E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C75A8B-9EFA-4D9F-848C-CA2C4E26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522827-3030-423A-80CA-2F14C435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E0C98C-009C-4AAD-A3DA-8034CCB8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0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85A0F50-FA69-437C-8BE2-888C9484C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C5C50B-22F0-4727-AD93-4F93DFB7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A3FBA5-7A61-4004-A386-D4942DE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35B490-D0F7-4698-98E5-19A3C937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44B467-A8D1-46B1-8FD7-1E7E459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C0F96-B884-4783-8546-5B63C1923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ABE59A-B973-4914-A87A-160681FAC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C56467-0E80-4186-B483-A2D6C28B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7B770E-6257-4619-9715-6632B46F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CBF21C-B65B-4C6C-8492-0E5ADB6B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45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29822-BE94-474F-B0E5-995B335C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96DE3C-6D02-485D-AF4A-E6A65A2D5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006F97-9BE6-4032-BC81-3B063889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404F1D-63FD-4AB3-988B-87D05510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F74033-16EF-464C-B147-12F5EFED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B3B084-0E32-42FD-A7A0-6104CFA2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43D040-A17D-469A-996A-7C552B7C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79A30B-7613-4730-A675-A2115A73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C5DDBD-CB47-416E-8175-3FBF6AB2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7E6DB7-CAE2-4FCD-B3E8-6231B1C8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6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69F328-E252-40D9-BC3D-3282F644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B2F339-E578-4FF1-8D6F-6B84F06CB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39D6ED0-638B-46D3-A1C0-24FEE8341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179BD2-BF0C-42C9-AEAA-7C7A2247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6C923F-A0AF-43AE-B008-729389A1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A6CF54-6A81-4EC1-8A76-D27D031C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4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B74C8E-2EFC-4160-AABE-1FF72142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F18FF6-67F1-4B6A-AF69-552500442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05621C-D772-41A9-806A-403FAAB45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B53A51E-99BD-4C1A-A074-5C6CE9368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95D48C7-AFED-4305-86D0-D795E3EB7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48D0C76-7E10-4917-A0FC-0E0870F7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9B9EDB8-6EFB-4747-B5B6-22B76F32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E3B12DB-AFBB-405F-BA53-B2770D4A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29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29320-B6A0-4392-B66E-7FE22263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E70D717-5251-4854-BB14-F871590E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B6AF8B-F435-48B2-9AC7-FF1B8D0C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24DEE1-F5F4-473C-885D-60A0ABE3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2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CB896E-3D03-41C8-B360-0471B89F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C90461-7C0C-445A-9850-E1DB8A02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5486F7-6405-4102-BA7C-FFB9D70F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4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DC97AF-36CE-4124-984C-A7BF9224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8F9A7A-2E99-4C4B-ABD7-5510175A7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5AAA68-FAC5-4F49-9D56-C0A2D10AA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470BAD-71B5-49E4-A40D-2007CBD9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295AC7-DDFE-45F9-AF74-ED2BF514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017491-FF63-4589-BD29-E347DD91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4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01AB10-7FA3-4503-8DBF-1DBBD987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8EB3F-BC9C-4CB3-BBD1-8F35F93F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91FE0B-89BA-4C65-BAD4-893E4CF8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4509CC-D797-42C5-B117-606DE2BD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8E99D-8351-46EB-BB50-58441E21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23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084232-CC6E-45E9-8D06-14B26BBF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D8E7B1D-2455-4EC7-B316-622029CA0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6DC3B0E-BD3D-4894-9317-4AE56E24C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B79ED9-E7FF-4ABD-AF2B-36A68B85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66FB14-B30B-439D-9D8E-5782CD14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F192CD-1497-469A-8AFD-53125098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18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B3DCE4-2746-4ED9-9DD4-E09C31E3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9F3E9CE-C5CD-4F70-9F96-AFC989D13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2543F3-C6B0-402D-98E9-C5509B40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9D4596-099F-4050-B8B0-2DAD883D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19931A-EEB6-4EAB-8AFA-38FE3176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2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B2A112-4197-46E0-9ECA-A89E4D51E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C1BA8C7-A039-446C-9936-9FCEF4A66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46D427-AC0A-4820-8935-166B3233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FDF01E-C1DB-4C4A-852C-AA435D89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898AAF-CB35-4C05-A61C-2EAD7431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54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 dirty="0"/>
              <a:t>Talk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4215645"/>
            <a:ext cx="10192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  <a:p>
            <a:pPr algn="ctr"/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Karla" charset="0"/>
                <a:ea typeface="Karla" charset="0"/>
                <a:cs typeface="Karla" charset="0"/>
              </a:rPr>
              <a:t>Institute for Applied</a:t>
            </a:r>
            <a:r>
              <a:rPr lang="en-US" sz="1600" b="0" i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Karla" charset="0"/>
                <a:ea typeface="Karla" charset="0"/>
                <a:cs typeface="Karla" charset="0"/>
              </a:rPr>
              <a:t> Computational Science, Harvard</a:t>
            </a: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866931" y="5190565"/>
            <a:ext cx="2409984" cy="1348350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637FB94-059C-4EA6-A553-1FB978C79D3F}"/>
              </a:ext>
            </a:extLst>
          </p:cNvPr>
          <p:cNvSpPr/>
          <p:nvPr/>
        </p:nvSpPr>
        <p:spPr>
          <a:xfrm>
            <a:off x="5387184" y="3459656"/>
            <a:ext cx="1295898" cy="647949"/>
          </a:xfrm>
          <a:prstGeom prst="rect">
            <a:avLst/>
          </a:prstGeom>
          <a:solidFill>
            <a:srgbClr val="940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Karla" charset="0"/>
                <a:ea typeface="Karla" charset="0"/>
                <a:cs typeface="Karla" charset="0"/>
              </a:rPr>
              <a:t>AC295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8388" y="6397361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BB05C14-85FE-410B-8AD5-1D038FDD03F1}"/>
              </a:ext>
            </a:extLst>
          </p:cNvPr>
          <p:cNvCxnSpPr>
            <a:cxnSpLocks/>
          </p:cNvCxnSpPr>
          <p:nvPr/>
        </p:nvCxnSpPr>
        <p:spPr>
          <a:xfrm>
            <a:off x="3930650" y="987254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A0BBE32-C829-4534-92AA-0A9402AC0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A3D46243-E60C-4C42-8F85-FC3B9343AFAF}"/>
              </a:ext>
            </a:extLst>
          </p:cNvPr>
          <p:cNvGrpSpPr/>
          <p:nvPr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xmlns="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xmlns="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8388" y="6397361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BB05C14-85FE-410B-8AD5-1D038FDD03F1}"/>
              </a:ext>
            </a:extLst>
          </p:cNvPr>
          <p:cNvCxnSpPr>
            <a:cxnSpLocks/>
          </p:cNvCxnSpPr>
          <p:nvPr/>
        </p:nvCxnSpPr>
        <p:spPr>
          <a:xfrm>
            <a:off x="3930650" y="987254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0258" y="6331054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4846866" y="6355080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 FIUBA, June 2018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9" name="Picture 8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0" name="Picture 9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2" name="Picture 11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8545E2-B05B-417F-A808-39B23536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8B6301-CE95-481A-8E07-6D136FD0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E904A7-C088-4DA7-8A0C-08AE432B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9FC91C-1512-41F2-ABA7-00C1D6A4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C96D90-74B5-467C-83E1-AD10429F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336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6760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2247"/>
            <a:ext cx="28448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4846320" y="6359122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 FIUBA, June 2018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B0D16A-4BE1-4324-9465-EA5372E54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54A4463-C390-4D80-8900-E3783BBAE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9F748D-A959-4741-B0CB-E2258A82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989003-AAF3-4BFC-A67F-DF6F9539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2010D9-9443-435E-BA0D-07B5F6E3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875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D21F40-B884-4EB9-990B-7ACFD96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893" y="6389362"/>
            <a:ext cx="27432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A0BBE32-C829-4534-92AA-0A9402AC06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BB05C14-85FE-410B-8AD5-1D038FDD03F1}"/>
              </a:ext>
            </a:extLst>
          </p:cNvPr>
          <p:cNvCxnSpPr>
            <a:cxnSpLocks/>
          </p:cNvCxnSpPr>
          <p:nvPr userDrawn="1"/>
        </p:nvCxnSpPr>
        <p:spPr>
          <a:xfrm>
            <a:off x="3930650" y="987254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3D46243-E60C-4C42-8F85-FC3B9343AFAF}"/>
              </a:ext>
            </a:extLst>
          </p:cNvPr>
          <p:cNvGrpSpPr/>
          <p:nvPr userDrawn="1"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xmlns="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3200" y="1821235"/>
            <a:ext cx="6794500" cy="4049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xmlns="" id="{34EE5573-A9CB-4BD1-BEAD-BE9DA2AD4B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17913" y="174690"/>
            <a:ext cx="7172187" cy="644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800" b="1"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78277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a_slide_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D21F40-B884-4EB9-990B-7ACFD96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893" y="6389362"/>
            <a:ext cx="27432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03B777CA-3AD4-4055-A6F3-D229173E3BA8}"/>
              </a:ext>
            </a:extLst>
          </p:cNvPr>
          <p:cNvSpPr txBox="1">
            <a:spLocks/>
          </p:cNvSpPr>
          <p:nvPr userDrawn="1"/>
        </p:nvSpPr>
        <p:spPr>
          <a:xfrm>
            <a:off x="2743738" y="401358"/>
            <a:ext cx="6793424" cy="647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b="1" dirty="0">
              <a:latin typeface="Karla" panose="020F0502020204030204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A0BBE32-C829-4534-92AA-0A9402AC06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BB05C14-85FE-410B-8AD5-1D038FDD03F1}"/>
              </a:ext>
            </a:extLst>
          </p:cNvPr>
          <p:cNvCxnSpPr>
            <a:cxnSpLocks/>
          </p:cNvCxnSpPr>
          <p:nvPr userDrawn="1"/>
        </p:nvCxnSpPr>
        <p:spPr>
          <a:xfrm>
            <a:off x="3930650" y="1199286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3D46243-E60C-4C42-8F85-FC3B9343AFAF}"/>
              </a:ext>
            </a:extLst>
          </p:cNvPr>
          <p:cNvGrpSpPr/>
          <p:nvPr userDrawn="1"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xmlns="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821235"/>
            <a:ext cx="5705475" cy="3837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trike="noStrike"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Text slide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xmlns="" id="{D405074A-E0C4-4294-A5E4-68039E1DF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43200" y="401607"/>
            <a:ext cx="6794500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F14F5B9-510A-4D5A-82FC-79B9376B2E7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88480" y="1820862"/>
            <a:ext cx="4297363" cy="3837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63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b_slide_withou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D21F40-B884-4EB9-990B-7ACFD96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893" y="6389362"/>
            <a:ext cx="27432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03B777CA-3AD4-4055-A6F3-D229173E3BA8}"/>
              </a:ext>
            </a:extLst>
          </p:cNvPr>
          <p:cNvSpPr txBox="1">
            <a:spLocks/>
          </p:cNvSpPr>
          <p:nvPr userDrawn="1"/>
        </p:nvSpPr>
        <p:spPr>
          <a:xfrm>
            <a:off x="2743738" y="401358"/>
            <a:ext cx="6793424" cy="647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b="1" dirty="0">
              <a:latin typeface="Karla" panose="020F0502020204030204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A0BBE32-C829-4534-92AA-0A9402AC06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3D46243-E60C-4C42-8F85-FC3B9343AFAF}"/>
              </a:ext>
            </a:extLst>
          </p:cNvPr>
          <p:cNvGrpSpPr/>
          <p:nvPr userDrawn="1"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xmlns="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068789"/>
            <a:ext cx="5705475" cy="3837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Text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F14F5B9-510A-4D5A-82FC-79B9376B2E7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88480" y="1068416"/>
            <a:ext cx="4297363" cy="3837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0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7BDE40-4BCA-4C56-93FF-F8764A08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29D98C-6468-4128-B47F-A8D94FCEE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BEEB5D-817C-45C5-B6D7-BC06D4592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CAFE06-E0F6-433B-B431-DB140A8F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19226A-A3B3-4461-8A66-B33065D9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507117-1063-44AD-BD8B-B27F9641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7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17CEB9-76FD-4489-A547-D148A97C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0821FA-BDBB-44CE-925E-6F98DAAAF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A987B2-92A3-49EA-B1F2-FAE564DF3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9275FB-9B9D-43F6-9B2D-9DEFE7C72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80EAD8C-7AC9-4618-80AF-C45AB3567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03315E4-EE7E-48CE-9952-4BE6A8C5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81804EE-6320-4D09-AA4E-17A5D5EC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73D3369-B232-4B10-9152-AE9E7229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8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ECC1D-978C-4656-926C-7005F7C2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22DB57-28C0-4337-B98F-4880BC5F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9A6C94-5C84-4C4D-8E46-BBCA87D0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E31DCEC-5A87-4EC1-8C3D-3834F06B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8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ECF1389-A811-4CC3-9757-E404BCCD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F5D00A7-E11B-4283-80FC-E96FC47F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DDECAC-1BA0-45DD-9410-D7C82A52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9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A79B95-E114-4974-ACFC-32C726FE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85E4DD-5A43-422E-8374-D240F26B1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51926F-A9C9-425F-AE43-144A72CF4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F62D3E-3BB5-4FE4-9797-5CE62527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10E72E-180F-4EF1-84EB-73F7A487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4F1A70E-C0D7-4B23-AFCC-8A4BF5F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4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293A6-9CB5-47D8-BD15-81410E14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16FBD3-9EDD-49CE-B404-D47738AF9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93F8D6-E106-40B4-874C-6717036C5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42A0EA-C3FA-4D14-8EB9-FBE2E979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44ADC1-9EAA-416C-952A-4D941E4A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BA87F3-3F76-44AD-8E43-0F584B92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3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39.xml"/><Relationship Id="rId18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0A1AB2E-16A6-4887-876A-49594E61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E453CE-7404-45C9-A80F-8105D4ECD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1D16C9-27E9-4B12-92AD-979B07A03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05E7-376B-42E9-BFB9-A2253E2039E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BEED2D-1472-47E7-AEE6-C6BE70184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F294B9-EA6D-4E37-B34E-497AE0FE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6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0097276-5F48-4683-897F-DD890010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3852B7-E958-4F5F-A92B-C22521B5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B69767-0449-4280-96CA-821753CCB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35935-76DD-4851-A117-087A288262A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066207-82C9-416B-AE5C-16B9B9814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2A124F-25E6-4367-96C7-45506538E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4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05E7-376B-42E9-BFB9-A2253E2039E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660" r:id="rId16"/>
    <p:sldLayoutId id="2147483661" r:id="rId17"/>
  </p:sldLayoutIdLst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more%20on%20etcd%20link%20https:/medium.com/better-programming/a-closer-look-at-etcd-the-brain-of-a-kubernetes-cluster-788c8ea759a5" TargetMode="External"/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3.png"/><Relationship Id="rId3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hyperlink" Target="https://harvard-iacs.github.io/2019-CS207/lectures/lecture25_exercise/notebook/" TargetMode="External"/><Relationship Id="rId3" Type="http://schemas.openxmlformats.org/officeDocument/2006/relationships/hyperlink" Target="https://harvard-iacs.github.io/2019-CS207/lectures/lecture25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6.PNG"/><Relationship Id="rId3" Type="http://schemas.openxmlformats.org/officeDocument/2006/relationships/hyperlink" Target="https://kubernetes.i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7.png"/><Relationship Id="rId3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637FB94-059C-4EA6-A553-1FB978C79D3F}"/>
              </a:ext>
            </a:extLst>
          </p:cNvPr>
          <p:cNvSpPr/>
          <p:nvPr/>
        </p:nvSpPr>
        <p:spPr>
          <a:xfrm>
            <a:off x="5448051" y="2228862"/>
            <a:ext cx="1295898" cy="647949"/>
          </a:xfrm>
          <a:prstGeom prst="rect">
            <a:avLst/>
          </a:prstGeom>
          <a:solidFill>
            <a:srgbClr val="940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Karla" charset="0"/>
                <a:ea typeface="Karla" charset="0"/>
                <a:cs typeface="Karla" charset="0"/>
              </a:rPr>
              <a:t>AC295</a:t>
            </a:r>
            <a:endParaRPr lang="en-US" b="1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CDA50-CF96-4EC0-B465-54F452A3A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702" y="465779"/>
            <a:ext cx="9700591" cy="1388361"/>
          </a:xfrm>
        </p:spPr>
        <p:txBody>
          <a:bodyPr anchor="ctr">
            <a:noAutofit/>
          </a:bodyPr>
          <a:lstStyle/>
          <a:p>
            <a:r>
              <a:rPr lang="en-US" sz="4000" dirty="0">
                <a:latin typeface="Karla" panose="020F0502020204030204" pitchFamily="2" charset="0"/>
                <a:ea typeface="Futura" panose="02020800000000000000" pitchFamily="18" charset="0"/>
                <a:cs typeface="Futura" panose="02020800000000000000" pitchFamily="18" charset="0"/>
              </a:rPr>
              <a:t>Lecture 3: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285106-558C-4A6C-94DC-B85D920F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9766" y="2843265"/>
            <a:ext cx="6452461" cy="16889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Karla" charset="0"/>
              </a:rPr>
              <a:t>AC295</a:t>
            </a:r>
          </a:p>
          <a:p>
            <a:r>
              <a:rPr lang="en-US" b="1" dirty="0">
                <a:latin typeface="Karla" charset="0"/>
              </a:rPr>
              <a:t> </a:t>
            </a:r>
            <a:r>
              <a:rPr lang="en-US" dirty="0">
                <a:latin typeface="Karla" charset="0"/>
              </a:rPr>
              <a:t>Advanced Practical Data Science</a:t>
            </a:r>
          </a:p>
          <a:p>
            <a:r>
              <a:rPr lang="en-US" sz="2000" dirty="0" err="1">
                <a:latin typeface="Karla" charset="0"/>
              </a:rPr>
              <a:t>Pavlos</a:t>
            </a:r>
            <a:r>
              <a:rPr lang="en-US" sz="2000" dirty="0">
                <a:latin typeface="Karla" charset="0"/>
              </a:rPr>
              <a:t> </a:t>
            </a:r>
            <a:r>
              <a:rPr lang="en-US" sz="2000" dirty="0" err="1">
                <a:latin typeface="Karla" charset="0"/>
              </a:rPr>
              <a:t>Protopapas</a:t>
            </a:r>
            <a:endParaRPr lang="en-US" sz="12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92DDC66-5920-460A-8C3C-6792EA79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370" y="4532245"/>
            <a:ext cx="3075258" cy="18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9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263909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Velocity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40D9DE-ACA1-40C5-9770-2BD1B3232BBF}"/>
              </a:ext>
            </a:extLst>
          </p:cNvPr>
          <p:cNvSpPr/>
          <p:nvPr/>
        </p:nvSpPr>
        <p:spPr>
          <a:xfrm>
            <a:off x="926494" y="1161941"/>
            <a:ext cx="105104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It is the speed with which you can respond to innovations developed by others (e.g. change in software industry from shipping CDs to delivering over the network)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Velocity is measured not in terms of the number of things you can ship while maintaining a highly available service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B7DE3A12-FCB9-4A4C-A644-0DA5DFBCAC97}"/>
              </a:ext>
            </a:extLst>
          </p:cNvPr>
          <p:cNvGrpSpPr/>
          <p:nvPr/>
        </p:nvGrpSpPr>
        <p:grpSpPr>
          <a:xfrm>
            <a:off x="3759579" y="3288901"/>
            <a:ext cx="6778006" cy="3438617"/>
            <a:chOff x="3175379" y="3288901"/>
            <a:chExt cx="6778006" cy="34386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75CDDBD0-330E-4831-8217-DCBA998DF6B8}"/>
                </a:ext>
              </a:extLst>
            </p:cNvPr>
            <p:cNvGrpSpPr/>
            <p:nvPr/>
          </p:nvGrpSpPr>
          <p:grpSpPr>
            <a:xfrm>
              <a:off x="3175379" y="3288901"/>
              <a:ext cx="6778006" cy="3438617"/>
              <a:chOff x="2777156" y="3129746"/>
              <a:chExt cx="7151249" cy="362796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xmlns="" id="{53EE7471-F6A4-4F39-BD06-3587500F15DB}"/>
                  </a:ext>
                </a:extLst>
              </p:cNvPr>
              <p:cNvGrpSpPr/>
              <p:nvPr/>
            </p:nvGrpSpPr>
            <p:grpSpPr>
              <a:xfrm>
                <a:off x="2777156" y="3559534"/>
                <a:ext cx="7151249" cy="3198181"/>
                <a:chOff x="8216504" y="2106867"/>
                <a:chExt cx="6750584" cy="313624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xmlns="" id="{109D5B2E-E02C-4F34-825D-D00069262A46}"/>
                    </a:ext>
                  </a:extLst>
                </p:cNvPr>
                <p:cNvSpPr/>
                <p:nvPr/>
              </p:nvSpPr>
              <p:spPr>
                <a:xfrm>
                  <a:off x="8262040" y="2106867"/>
                  <a:ext cx="6705048" cy="2104711"/>
                </a:xfrm>
                <a:custGeom>
                  <a:avLst/>
                  <a:gdLst>
                    <a:gd name="connsiteX0" fmla="*/ 0 w 6705048"/>
                    <a:gd name="connsiteY0" fmla="*/ 0 h 2104711"/>
                    <a:gd name="connsiteX1" fmla="*/ 625804 w 6705048"/>
                    <a:gd name="connsiteY1" fmla="*/ 0 h 2104711"/>
                    <a:gd name="connsiteX2" fmla="*/ 1184558 w 6705048"/>
                    <a:gd name="connsiteY2" fmla="*/ 0 h 2104711"/>
                    <a:gd name="connsiteX3" fmla="*/ 1810363 w 6705048"/>
                    <a:gd name="connsiteY3" fmla="*/ 0 h 2104711"/>
                    <a:gd name="connsiteX4" fmla="*/ 2436167 w 6705048"/>
                    <a:gd name="connsiteY4" fmla="*/ 0 h 2104711"/>
                    <a:gd name="connsiteX5" fmla="*/ 2994921 w 6705048"/>
                    <a:gd name="connsiteY5" fmla="*/ 0 h 2104711"/>
                    <a:gd name="connsiteX6" fmla="*/ 3687776 w 6705048"/>
                    <a:gd name="connsiteY6" fmla="*/ 0 h 2104711"/>
                    <a:gd name="connsiteX7" fmla="*/ 4380631 w 6705048"/>
                    <a:gd name="connsiteY7" fmla="*/ 0 h 2104711"/>
                    <a:gd name="connsiteX8" fmla="*/ 4872335 w 6705048"/>
                    <a:gd name="connsiteY8" fmla="*/ 0 h 2104711"/>
                    <a:gd name="connsiteX9" fmla="*/ 5431089 w 6705048"/>
                    <a:gd name="connsiteY9" fmla="*/ 0 h 2104711"/>
                    <a:gd name="connsiteX10" fmla="*/ 6123944 w 6705048"/>
                    <a:gd name="connsiteY10" fmla="*/ 0 h 2104711"/>
                    <a:gd name="connsiteX11" fmla="*/ 6705048 w 6705048"/>
                    <a:gd name="connsiteY11" fmla="*/ 0 h 2104711"/>
                    <a:gd name="connsiteX12" fmla="*/ 6705048 w 6705048"/>
                    <a:gd name="connsiteY12" fmla="*/ 568272 h 2104711"/>
                    <a:gd name="connsiteX13" fmla="*/ 6705048 w 6705048"/>
                    <a:gd name="connsiteY13" fmla="*/ 1031308 h 2104711"/>
                    <a:gd name="connsiteX14" fmla="*/ 6705048 w 6705048"/>
                    <a:gd name="connsiteY14" fmla="*/ 1599580 h 2104711"/>
                    <a:gd name="connsiteX15" fmla="*/ 6705048 w 6705048"/>
                    <a:gd name="connsiteY15" fmla="*/ 2104711 h 2104711"/>
                    <a:gd name="connsiteX16" fmla="*/ 6079244 w 6705048"/>
                    <a:gd name="connsiteY16" fmla="*/ 2104711 h 2104711"/>
                    <a:gd name="connsiteX17" fmla="*/ 5453439 w 6705048"/>
                    <a:gd name="connsiteY17" fmla="*/ 2104711 h 2104711"/>
                    <a:gd name="connsiteX18" fmla="*/ 5095836 w 6705048"/>
                    <a:gd name="connsiteY18" fmla="*/ 2104711 h 2104711"/>
                    <a:gd name="connsiteX19" fmla="*/ 4738234 w 6705048"/>
                    <a:gd name="connsiteY19" fmla="*/ 2104711 h 2104711"/>
                    <a:gd name="connsiteX20" fmla="*/ 4313581 w 6705048"/>
                    <a:gd name="connsiteY20" fmla="*/ 2104711 h 2104711"/>
                    <a:gd name="connsiteX21" fmla="*/ 3620726 w 6705048"/>
                    <a:gd name="connsiteY21" fmla="*/ 2104711 h 2104711"/>
                    <a:gd name="connsiteX22" fmla="*/ 3196073 w 6705048"/>
                    <a:gd name="connsiteY22" fmla="*/ 2104711 h 2104711"/>
                    <a:gd name="connsiteX23" fmla="*/ 2637319 w 6705048"/>
                    <a:gd name="connsiteY23" fmla="*/ 2104711 h 2104711"/>
                    <a:gd name="connsiteX24" fmla="*/ 1944464 w 6705048"/>
                    <a:gd name="connsiteY24" fmla="*/ 2104711 h 2104711"/>
                    <a:gd name="connsiteX25" fmla="*/ 1251609 w 6705048"/>
                    <a:gd name="connsiteY25" fmla="*/ 2104711 h 2104711"/>
                    <a:gd name="connsiteX26" fmla="*/ 625804 w 6705048"/>
                    <a:gd name="connsiteY26" fmla="*/ 2104711 h 2104711"/>
                    <a:gd name="connsiteX27" fmla="*/ 0 w 6705048"/>
                    <a:gd name="connsiteY27" fmla="*/ 2104711 h 2104711"/>
                    <a:gd name="connsiteX28" fmla="*/ 0 w 6705048"/>
                    <a:gd name="connsiteY28" fmla="*/ 1578533 h 2104711"/>
                    <a:gd name="connsiteX29" fmla="*/ 0 w 6705048"/>
                    <a:gd name="connsiteY29" fmla="*/ 1115497 h 2104711"/>
                    <a:gd name="connsiteX30" fmla="*/ 0 w 6705048"/>
                    <a:gd name="connsiteY30" fmla="*/ 589319 h 2104711"/>
                    <a:gd name="connsiteX31" fmla="*/ 0 w 6705048"/>
                    <a:gd name="connsiteY31" fmla="*/ 0 h 2104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6705048" h="2104711" fill="none" extrusionOk="0">
                      <a:moveTo>
                        <a:pt x="0" y="0"/>
                      </a:moveTo>
                      <a:cubicBezTo>
                        <a:pt x="222813" y="-10288"/>
                        <a:pt x="377784" y="60472"/>
                        <a:pt x="625804" y="0"/>
                      </a:cubicBezTo>
                      <a:cubicBezTo>
                        <a:pt x="873824" y="-60472"/>
                        <a:pt x="908823" y="17535"/>
                        <a:pt x="1184558" y="0"/>
                      </a:cubicBezTo>
                      <a:cubicBezTo>
                        <a:pt x="1460293" y="-17535"/>
                        <a:pt x="1665674" y="15894"/>
                        <a:pt x="1810363" y="0"/>
                      </a:cubicBezTo>
                      <a:cubicBezTo>
                        <a:pt x="1955052" y="-15894"/>
                        <a:pt x="2263792" y="38929"/>
                        <a:pt x="2436167" y="0"/>
                      </a:cubicBezTo>
                      <a:cubicBezTo>
                        <a:pt x="2608542" y="-38929"/>
                        <a:pt x="2757600" y="8222"/>
                        <a:pt x="2994921" y="0"/>
                      </a:cubicBezTo>
                      <a:cubicBezTo>
                        <a:pt x="3232242" y="-8222"/>
                        <a:pt x="3441988" y="1556"/>
                        <a:pt x="3687776" y="0"/>
                      </a:cubicBezTo>
                      <a:cubicBezTo>
                        <a:pt x="3933564" y="-1556"/>
                        <a:pt x="4047616" y="30225"/>
                        <a:pt x="4380631" y="0"/>
                      </a:cubicBezTo>
                      <a:cubicBezTo>
                        <a:pt x="4713647" y="-30225"/>
                        <a:pt x="4709319" y="9097"/>
                        <a:pt x="4872335" y="0"/>
                      </a:cubicBezTo>
                      <a:cubicBezTo>
                        <a:pt x="5035351" y="-9097"/>
                        <a:pt x="5312743" y="54600"/>
                        <a:pt x="5431089" y="0"/>
                      </a:cubicBezTo>
                      <a:cubicBezTo>
                        <a:pt x="5549435" y="-54600"/>
                        <a:pt x="5785378" y="35022"/>
                        <a:pt x="6123944" y="0"/>
                      </a:cubicBezTo>
                      <a:cubicBezTo>
                        <a:pt x="6462510" y="-35022"/>
                        <a:pt x="6509847" y="7817"/>
                        <a:pt x="6705048" y="0"/>
                      </a:cubicBezTo>
                      <a:cubicBezTo>
                        <a:pt x="6744715" y="116810"/>
                        <a:pt x="6704025" y="436458"/>
                        <a:pt x="6705048" y="568272"/>
                      </a:cubicBezTo>
                      <a:cubicBezTo>
                        <a:pt x="6706071" y="700086"/>
                        <a:pt x="6685476" y="850916"/>
                        <a:pt x="6705048" y="1031308"/>
                      </a:cubicBezTo>
                      <a:cubicBezTo>
                        <a:pt x="6724620" y="1211700"/>
                        <a:pt x="6698906" y="1352780"/>
                        <a:pt x="6705048" y="1599580"/>
                      </a:cubicBezTo>
                      <a:cubicBezTo>
                        <a:pt x="6711190" y="1846380"/>
                        <a:pt x="6683226" y="2001855"/>
                        <a:pt x="6705048" y="2104711"/>
                      </a:cubicBezTo>
                      <a:cubicBezTo>
                        <a:pt x="6565149" y="2104817"/>
                        <a:pt x="6337008" y="2077769"/>
                        <a:pt x="6079244" y="2104711"/>
                      </a:cubicBezTo>
                      <a:cubicBezTo>
                        <a:pt x="5821480" y="2131653"/>
                        <a:pt x="5652569" y="2099921"/>
                        <a:pt x="5453439" y="2104711"/>
                      </a:cubicBezTo>
                      <a:cubicBezTo>
                        <a:pt x="5254309" y="2109501"/>
                        <a:pt x="5253976" y="2085827"/>
                        <a:pt x="5095836" y="2104711"/>
                      </a:cubicBezTo>
                      <a:cubicBezTo>
                        <a:pt x="4937696" y="2123595"/>
                        <a:pt x="4895564" y="2094615"/>
                        <a:pt x="4738234" y="2104711"/>
                      </a:cubicBezTo>
                      <a:cubicBezTo>
                        <a:pt x="4580904" y="2114807"/>
                        <a:pt x="4500832" y="2089412"/>
                        <a:pt x="4313581" y="2104711"/>
                      </a:cubicBezTo>
                      <a:cubicBezTo>
                        <a:pt x="4126330" y="2120010"/>
                        <a:pt x="3761291" y="2088599"/>
                        <a:pt x="3620726" y="2104711"/>
                      </a:cubicBezTo>
                      <a:cubicBezTo>
                        <a:pt x="3480162" y="2120823"/>
                        <a:pt x="3407441" y="2088319"/>
                        <a:pt x="3196073" y="2104711"/>
                      </a:cubicBezTo>
                      <a:cubicBezTo>
                        <a:pt x="2984705" y="2121103"/>
                        <a:pt x="2769295" y="2077579"/>
                        <a:pt x="2637319" y="2104711"/>
                      </a:cubicBezTo>
                      <a:cubicBezTo>
                        <a:pt x="2505343" y="2131843"/>
                        <a:pt x="2087777" y="2100014"/>
                        <a:pt x="1944464" y="2104711"/>
                      </a:cubicBezTo>
                      <a:cubicBezTo>
                        <a:pt x="1801151" y="2109408"/>
                        <a:pt x="1582159" y="2074846"/>
                        <a:pt x="1251609" y="2104711"/>
                      </a:cubicBezTo>
                      <a:cubicBezTo>
                        <a:pt x="921059" y="2134576"/>
                        <a:pt x="879949" y="2058035"/>
                        <a:pt x="625804" y="2104711"/>
                      </a:cubicBezTo>
                      <a:cubicBezTo>
                        <a:pt x="371659" y="2151387"/>
                        <a:pt x="132541" y="2086709"/>
                        <a:pt x="0" y="2104711"/>
                      </a:cubicBezTo>
                      <a:cubicBezTo>
                        <a:pt x="-40328" y="1896741"/>
                        <a:pt x="297" y="1735874"/>
                        <a:pt x="0" y="1578533"/>
                      </a:cubicBezTo>
                      <a:cubicBezTo>
                        <a:pt x="-297" y="1421192"/>
                        <a:pt x="29672" y="1326987"/>
                        <a:pt x="0" y="1115497"/>
                      </a:cubicBezTo>
                      <a:cubicBezTo>
                        <a:pt x="-29672" y="904007"/>
                        <a:pt x="41186" y="821566"/>
                        <a:pt x="0" y="589319"/>
                      </a:cubicBezTo>
                      <a:cubicBezTo>
                        <a:pt x="-41186" y="357072"/>
                        <a:pt x="20449" y="194762"/>
                        <a:pt x="0" y="0"/>
                      </a:cubicBezTo>
                      <a:close/>
                    </a:path>
                    <a:path w="6705048" h="2104711" stroke="0" extrusionOk="0">
                      <a:moveTo>
                        <a:pt x="0" y="0"/>
                      </a:moveTo>
                      <a:cubicBezTo>
                        <a:pt x="81745" y="-22616"/>
                        <a:pt x="259006" y="32895"/>
                        <a:pt x="357603" y="0"/>
                      </a:cubicBezTo>
                      <a:cubicBezTo>
                        <a:pt x="456200" y="-32895"/>
                        <a:pt x="728676" y="29953"/>
                        <a:pt x="849306" y="0"/>
                      </a:cubicBezTo>
                      <a:cubicBezTo>
                        <a:pt x="969936" y="-29953"/>
                        <a:pt x="1343228" y="38047"/>
                        <a:pt x="1475111" y="0"/>
                      </a:cubicBezTo>
                      <a:cubicBezTo>
                        <a:pt x="1606995" y="-38047"/>
                        <a:pt x="1816095" y="10165"/>
                        <a:pt x="2100915" y="0"/>
                      </a:cubicBezTo>
                      <a:cubicBezTo>
                        <a:pt x="2385735" y="-10165"/>
                        <a:pt x="2396294" y="33965"/>
                        <a:pt x="2525568" y="0"/>
                      </a:cubicBezTo>
                      <a:cubicBezTo>
                        <a:pt x="2654842" y="-33965"/>
                        <a:pt x="2757692" y="39842"/>
                        <a:pt x="2883171" y="0"/>
                      </a:cubicBezTo>
                      <a:cubicBezTo>
                        <a:pt x="3008650" y="-39842"/>
                        <a:pt x="3192741" y="62353"/>
                        <a:pt x="3441925" y="0"/>
                      </a:cubicBezTo>
                      <a:cubicBezTo>
                        <a:pt x="3691109" y="-62353"/>
                        <a:pt x="3816802" y="4374"/>
                        <a:pt x="4000679" y="0"/>
                      </a:cubicBezTo>
                      <a:cubicBezTo>
                        <a:pt x="4184556" y="-4374"/>
                        <a:pt x="4350674" y="7849"/>
                        <a:pt x="4626483" y="0"/>
                      </a:cubicBezTo>
                      <a:cubicBezTo>
                        <a:pt x="4902292" y="-7849"/>
                        <a:pt x="4908292" y="22023"/>
                        <a:pt x="4984086" y="0"/>
                      </a:cubicBezTo>
                      <a:cubicBezTo>
                        <a:pt x="5059880" y="-22023"/>
                        <a:pt x="5304190" y="15257"/>
                        <a:pt x="5475789" y="0"/>
                      </a:cubicBezTo>
                      <a:cubicBezTo>
                        <a:pt x="5647388" y="-15257"/>
                        <a:pt x="5758658" y="66601"/>
                        <a:pt x="6034543" y="0"/>
                      </a:cubicBezTo>
                      <a:cubicBezTo>
                        <a:pt x="6310428" y="-66601"/>
                        <a:pt x="6548286" y="44506"/>
                        <a:pt x="6705048" y="0"/>
                      </a:cubicBezTo>
                      <a:cubicBezTo>
                        <a:pt x="6766362" y="239758"/>
                        <a:pt x="6701620" y="271508"/>
                        <a:pt x="6705048" y="526178"/>
                      </a:cubicBezTo>
                      <a:cubicBezTo>
                        <a:pt x="6708476" y="780848"/>
                        <a:pt x="6685918" y="797537"/>
                        <a:pt x="6705048" y="1052356"/>
                      </a:cubicBezTo>
                      <a:cubicBezTo>
                        <a:pt x="6724178" y="1307175"/>
                        <a:pt x="6649336" y="1411446"/>
                        <a:pt x="6705048" y="1599580"/>
                      </a:cubicBezTo>
                      <a:cubicBezTo>
                        <a:pt x="6760760" y="1787714"/>
                        <a:pt x="6686401" y="1852254"/>
                        <a:pt x="6705048" y="2104711"/>
                      </a:cubicBezTo>
                      <a:cubicBezTo>
                        <a:pt x="6583820" y="2123165"/>
                        <a:pt x="6520868" y="2096313"/>
                        <a:pt x="6347445" y="2104711"/>
                      </a:cubicBezTo>
                      <a:cubicBezTo>
                        <a:pt x="6174022" y="2113109"/>
                        <a:pt x="6068003" y="2084966"/>
                        <a:pt x="5922792" y="2104711"/>
                      </a:cubicBezTo>
                      <a:cubicBezTo>
                        <a:pt x="5777581" y="2124456"/>
                        <a:pt x="5691909" y="2055252"/>
                        <a:pt x="5498139" y="2104711"/>
                      </a:cubicBezTo>
                      <a:cubicBezTo>
                        <a:pt x="5304369" y="2154170"/>
                        <a:pt x="5315088" y="2085370"/>
                        <a:pt x="5140537" y="2104711"/>
                      </a:cubicBezTo>
                      <a:cubicBezTo>
                        <a:pt x="4965986" y="2124052"/>
                        <a:pt x="4683531" y="2102842"/>
                        <a:pt x="4514732" y="2104711"/>
                      </a:cubicBezTo>
                      <a:cubicBezTo>
                        <a:pt x="4345934" y="2106580"/>
                        <a:pt x="4223630" y="2065960"/>
                        <a:pt x="3955978" y="2104711"/>
                      </a:cubicBezTo>
                      <a:cubicBezTo>
                        <a:pt x="3688326" y="2143462"/>
                        <a:pt x="3406581" y="2036926"/>
                        <a:pt x="3263123" y="2104711"/>
                      </a:cubicBezTo>
                      <a:cubicBezTo>
                        <a:pt x="3119666" y="2172496"/>
                        <a:pt x="2787297" y="2055483"/>
                        <a:pt x="2637319" y="2104711"/>
                      </a:cubicBezTo>
                      <a:cubicBezTo>
                        <a:pt x="2487341" y="2153939"/>
                        <a:pt x="2266132" y="2094327"/>
                        <a:pt x="2078565" y="2104711"/>
                      </a:cubicBezTo>
                      <a:cubicBezTo>
                        <a:pt x="1890998" y="2115095"/>
                        <a:pt x="1631896" y="2065360"/>
                        <a:pt x="1385710" y="2104711"/>
                      </a:cubicBezTo>
                      <a:cubicBezTo>
                        <a:pt x="1139525" y="2144062"/>
                        <a:pt x="924352" y="2044924"/>
                        <a:pt x="692855" y="2104711"/>
                      </a:cubicBezTo>
                      <a:cubicBezTo>
                        <a:pt x="461359" y="2164498"/>
                        <a:pt x="256692" y="2084538"/>
                        <a:pt x="0" y="2104711"/>
                      </a:cubicBezTo>
                      <a:cubicBezTo>
                        <a:pt x="-5429" y="2005906"/>
                        <a:pt x="49039" y="1776430"/>
                        <a:pt x="0" y="1641675"/>
                      </a:cubicBezTo>
                      <a:cubicBezTo>
                        <a:pt x="-49039" y="1506920"/>
                        <a:pt x="16028" y="1332205"/>
                        <a:pt x="0" y="1178638"/>
                      </a:cubicBezTo>
                      <a:cubicBezTo>
                        <a:pt x="-16028" y="1025071"/>
                        <a:pt x="66600" y="891376"/>
                        <a:pt x="0" y="610366"/>
                      </a:cubicBezTo>
                      <a:cubicBezTo>
                        <a:pt x="-66600" y="329356"/>
                        <a:pt x="40401" y="126222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rgbClr val="4E88C7"/>
                  </a:solidFill>
                  <a:prstDash val="lgDash"/>
                  <a:extLst>
                    <a:ext uri="{C807C97D-BFC1-408E-A445-0C87EB9F89A2}">
                      <ask:lineSketchStyleProps xmlns:ask="http://schemas.microsoft.com/office/drawing/2018/sketchyshapes" xmlns="" sd="1490146077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>
                      <a:solidFill>
                        <a:schemeClr val="tx1"/>
                      </a:solidFill>
                      <a:latin typeface="Karla" pitchFamily="2" charset="0"/>
                    </a:rPr>
                    <a:t>K8s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xmlns="" id="{12ADDAE5-D979-41EC-A98D-8D7CD37EC61F}"/>
                    </a:ext>
                  </a:extLst>
                </p:cNvPr>
                <p:cNvSpPr/>
                <p:nvPr/>
              </p:nvSpPr>
              <p:spPr>
                <a:xfrm>
                  <a:off x="8216504" y="4730662"/>
                  <a:ext cx="2196615" cy="512450"/>
                </a:xfrm>
                <a:prstGeom prst="rect">
                  <a:avLst/>
                </a:prstGeom>
                <a:noFill/>
                <a:ln w="28575">
                  <a:noFill/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Karla" pitchFamily="2" charset="0"/>
                    </a:rPr>
                    <a:t>Maggie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xmlns="" id="{F56EAA3F-2FAE-4653-AC9F-700FADB319FF}"/>
                    </a:ext>
                  </a:extLst>
                </p:cNvPr>
                <p:cNvSpPr/>
                <p:nvPr/>
              </p:nvSpPr>
              <p:spPr>
                <a:xfrm>
                  <a:off x="8407222" y="2555285"/>
                  <a:ext cx="1768155" cy="158013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A6A6A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Karla" pitchFamily="2" charset="0"/>
                    </a:rPr>
                    <a:t>API</a:t>
                  </a:r>
                </a:p>
                <a:p>
                  <a:pPr algn="ctr"/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Karla" pitchFamily="2" charset="0"/>
                    </a:rPr>
                    <a:t>&lt;</a:t>
                  </a:r>
                  <a:r>
                    <a:rPr lang="en-US" b="1" dirty="0" err="1">
                      <a:solidFill>
                        <a:schemeClr val="bg1">
                          <a:lumMod val="50000"/>
                        </a:schemeClr>
                      </a:solidFill>
                      <a:latin typeface="Karla" pitchFamily="2" charset="0"/>
                    </a:rPr>
                    <a:t>kubectl</a:t>
                  </a:r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Karla" pitchFamily="2" charset="0"/>
                    </a:rPr>
                    <a:t>&gt;</a:t>
                  </a:r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xmlns="" id="{E3F83625-923F-4AAB-9136-DCAEC9B0F5E2}"/>
                  </a:ext>
                </a:extLst>
              </p:cNvPr>
              <p:cNvGrpSpPr/>
              <p:nvPr/>
            </p:nvGrpSpPr>
            <p:grpSpPr>
              <a:xfrm>
                <a:off x="5653833" y="4016809"/>
                <a:ext cx="4168261" cy="1611342"/>
                <a:chOff x="5653833" y="4174403"/>
                <a:chExt cx="4168261" cy="161134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xmlns="" id="{164D31A3-54C8-4B2B-9E77-8F03213775C9}"/>
                    </a:ext>
                  </a:extLst>
                </p:cNvPr>
                <p:cNvSpPr/>
                <p:nvPr/>
              </p:nvSpPr>
              <p:spPr>
                <a:xfrm>
                  <a:off x="5653833" y="4174403"/>
                  <a:ext cx="4168261" cy="161134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>
                      <a:latin typeface="Karla" pitchFamily="2" charset="0"/>
                    </a:rPr>
                    <a:t>K8s &lt;nodes&gt;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xmlns="" id="{1FCAC61C-E221-4672-97D8-44F14274D8AB}"/>
                    </a:ext>
                  </a:extLst>
                </p:cNvPr>
                <p:cNvSpPr/>
                <p:nvPr/>
              </p:nvSpPr>
              <p:spPr>
                <a:xfrm>
                  <a:off x="5755016" y="4638022"/>
                  <a:ext cx="1281109" cy="778872"/>
                </a:xfrm>
                <a:prstGeom prst="rect">
                  <a:avLst/>
                </a:prstGeom>
                <a:solidFill>
                  <a:srgbClr val="4E88C7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VM</a:t>
                  </a:r>
                  <a:r>
                    <a:rPr lang="en-US" sz="1600" dirty="0"/>
                    <a:t> </a:t>
                  </a:r>
                </a:p>
                <a:p>
                  <a:pPr algn="ctr"/>
                  <a:r>
                    <a:rPr lang="en-US" sz="1600" dirty="0"/>
                    <a:t>&lt;database&gt;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xmlns="" id="{D0ED5738-C286-44E5-997F-306071F4E90C}"/>
                    </a:ext>
                  </a:extLst>
                </p:cNvPr>
                <p:cNvSpPr/>
                <p:nvPr/>
              </p:nvSpPr>
              <p:spPr>
                <a:xfrm>
                  <a:off x="7103463" y="4638022"/>
                  <a:ext cx="1281109" cy="778872"/>
                </a:xfrm>
                <a:prstGeom prst="rect">
                  <a:avLst/>
                </a:prstGeom>
                <a:solidFill>
                  <a:srgbClr val="4E88C7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VM</a:t>
                  </a:r>
                  <a:r>
                    <a:rPr lang="en-US" sz="1600" dirty="0"/>
                    <a:t> </a:t>
                  </a:r>
                </a:p>
                <a:p>
                  <a:pPr algn="ctr"/>
                  <a:r>
                    <a:rPr lang="en-US" sz="1600" dirty="0"/>
                    <a:t>&lt;model1&gt;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xmlns="" id="{FC337886-083C-41D3-B408-916581C1B2E8}"/>
                    </a:ext>
                  </a:extLst>
                </p:cNvPr>
                <p:cNvSpPr/>
                <p:nvPr/>
              </p:nvSpPr>
              <p:spPr>
                <a:xfrm>
                  <a:off x="8441637" y="4640216"/>
                  <a:ext cx="1281109" cy="778872"/>
                </a:xfrm>
                <a:prstGeom prst="rect">
                  <a:avLst/>
                </a:prstGeom>
                <a:solidFill>
                  <a:srgbClr val="4E88C7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VM</a:t>
                  </a:r>
                  <a:r>
                    <a:rPr lang="en-US" sz="1600" dirty="0"/>
                    <a:t> </a:t>
                  </a:r>
                </a:p>
                <a:p>
                  <a:pPr algn="ctr"/>
                  <a:r>
                    <a:rPr lang="en-US" sz="1600" dirty="0"/>
                    <a:t>&lt;frontend&gt;</a:t>
                  </a:r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90FFA708-60B5-479A-B203-A2527BC41BA6}"/>
                  </a:ext>
                </a:extLst>
              </p:cNvPr>
              <p:cNvSpPr/>
              <p:nvPr/>
            </p:nvSpPr>
            <p:spPr>
              <a:xfrm>
                <a:off x="7170802" y="5978842"/>
                <a:ext cx="1281109" cy="778872"/>
              </a:xfrm>
              <a:prstGeom prst="rect">
                <a:avLst/>
              </a:prstGeom>
              <a:solidFill>
                <a:srgbClr val="ED1B3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VM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&lt;model2&gt;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xmlns="" id="{AF1237C4-535B-43BD-A547-F82EA24483CC}"/>
                  </a:ext>
                </a:extLst>
              </p:cNvPr>
              <p:cNvGrpSpPr/>
              <p:nvPr/>
            </p:nvGrpSpPr>
            <p:grpSpPr>
              <a:xfrm rot="10800000">
                <a:off x="7361854" y="5327905"/>
                <a:ext cx="285326" cy="607487"/>
                <a:chOff x="13235950" y="3760147"/>
                <a:chExt cx="244997" cy="752607"/>
              </a:xfrm>
            </p:grpSpPr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xmlns="" id="{3DEB5FC1-140B-412F-8B9B-A35856F95AAB}"/>
                    </a:ext>
                  </a:extLst>
                </p:cNvPr>
                <p:cNvSpPr/>
                <p:nvPr/>
              </p:nvSpPr>
              <p:spPr>
                <a:xfrm rot="21314528">
                  <a:off x="13235950" y="3760147"/>
                  <a:ext cx="244997" cy="117158"/>
                </a:xfrm>
                <a:prstGeom prst="triangle">
                  <a:avLst/>
                </a:prstGeom>
                <a:solidFill>
                  <a:srgbClr val="ED1B34"/>
                </a:solidFill>
                <a:ln w="127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xmlns="" id="{3A016AFB-64EA-4040-8239-82F0B147D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361272" y="3905268"/>
                  <a:ext cx="4860" cy="607486"/>
                </a:xfrm>
                <a:prstGeom prst="line">
                  <a:avLst/>
                </a:prstGeom>
                <a:solidFill>
                  <a:srgbClr val="ED1B34"/>
                </a:solidFill>
                <a:ln w="12700">
                  <a:solidFill>
                    <a:srgbClr val="FF0000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xmlns="" id="{1C2C691A-DED7-4EBB-8051-77F14261CC33}"/>
                  </a:ext>
                </a:extLst>
              </p:cNvPr>
              <p:cNvGrpSpPr/>
              <p:nvPr/>
            </p:nvGrpSpPr>
            <p:grpSpPr>
              <a:xfrm>
                <a:off x="7823760" y="5297005"/>
                <a:ext cx="285326" cy="607487"/>
                <a:chOff x="13235950" y="3760147"/>
                <a:chExt cx="244997" cy="752607"/>
              </a:xfrm>
            </p:grpSpPr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xmlns="" id="{973F5577-5C3D-4438-8F85-658B42E0D958}"/>
                    </a:ext>
                  </a:extLst>
                </p:cNvPr>
                <p:cNvSpPr/>
                <p:nvPr/>
              </p:nvSpPr>
              <p:spPr>
                <a:xfrm rot="21314528">
                  <a:off x="13235950" y="3760147"/>
                  <a:ext cx="244997" cy="117158"/>
                </a:xfrm>
                <a:prstGeom prst="triangle">
                  <a:avLst/>
                </a:prstGeom>
                <a:solidFill>
                  <a:srgbClr val="ED1B34"/>
                </a:solidFill>
                <a:ln w="127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FBD295DC-767E-49F1-9BE0-3D401498CB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361272" y="3905268"/>
                  <a:ext cx="4860" cy="607486"/>
                </a:xfrm>
                <a:prstGeom prst="line">
                  <a:avLst/>
                </a:prstGeom>
                <a:solidFill>
                  <a:srgbClr val="ED1B34"/>
                </a:solidFill>
                <a:ln w="12700">
                  <a:solidFill>
                    <a:srgbClr val="FF0000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BD3F2334-B912-457A-A215-0DD1F6EC59B3}"/>
                  </a:ext>
                </a:extLst>
              </p:cNvPr>
              <p:cNvSpPr/>
              <p:nvPr/>
            </p:nvSpPr>
            <p:spPr>
              <a:xfrm>
                <a:off x="6785621" y="3129746"/>
                <a:ext cx="2051471" cy="478589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ML Application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xmlns="" id="{70F9A3AE-F03C-44E4-94F9-CC433D300B9F}"/>
                  </a:ext>
                </a:extLst>
              </p:cNvPr>
              <p:cNvGrpSpPr/>
              <p:nvPr/>
            </p:nvGrpSpPr>
            <p:grpSpPr>
              <a:xfrm rot="5400000">
                <a:off x="5112907" y="4518735"/>
                <a:ext cx="285326" cy="607487"/>
                <a:chOff x="13235950" y="3760147"/>
                <a:chExt cx="244997" cy="752607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xmlns="" id="{4F2AAAA9-447E-4975-9468-5EEC80DF0530}"/>
                    </a:ext>
                  </a:extLst>
                </p:cNvPr>
                <p:cNvSpPr/>
                <p:nvPr/>
              </p:nvSpPr>
              <p:spPr>
                <a:xfrm rot="21314528">
                  <a:off x="13235950" y="3760147"/>
                  <a:ext cx="244997" cy="117158"/>
                </a:xfrm>
                <a:prstGeom prst="triangl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ED1B34"/>
                    </a:highlight>
                  </a:endParaRP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540EB2E0-211D-441F-9B92-CDCD04DA9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361272" y="3905268"/>
                  <a:ext cx="4860" cy="607486"/>
                </a:xfrm>
                <a:prstGeom prst="lin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BBD32282-BB30-44BF-82AF-8B2A332F4F63}"/>
                </a:ext>
              </a:extLst>
            </p:cNvPr>
            <p:cNvGrpSpPr/>
            <p:nvPr/>
          </p:nvGrpSpPr>
          <p:grpSpPr>
            <a:xfrm rot="16200000">
              <a:off x="3942408" y="5955097"/>
              <a:ext cx="575781" cy="270434"/>
              <a:chOff x="4068148" y="6077210"/>
              <a:chExt cx="575781" cy="270434"/>
            </a:xfrm>
          </p:grpSpPr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xmlns="" id="{47827253-BAC4-49AB-90DD-7768C786C7E3}"/>
                  </a:ext>
                </a:extLst>
              </p:cNvPr>
              <p:cNvSpPr/>
              <p:nvPr/>
            </p:nvSpPr>
            <p:spPr>
              <a:xfrm rot="5114528">
                <a:off x="4463896" y="6167611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xmlns="" id="{3349D09B-A30F-403C-851E-B01C6AD4B69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297843" y="5985847"/>
                <a:ext cx="5365" cy="464756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2360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Velocity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40D9DE-ACA1-40C5-9770-2BD1B3232BBF}"/>
              </a:ext>
            </a:extLst>
          </p:cNvPr>
          <p:cNvSpPr/>
          <p:nvPr/>
        </p:nvSpPr>
        <p:spPr>
          <a:xfrm>
            <a:off x="678891" y="1271435"/>
            <a:ext cx="108342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Velocity is enabled by: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Immutable system: </a:t>
            </a:r>
            <a:r>
              <a:rPr lang="en-US" sz="2400" dirty="0">
                <a:latin typeface="Karla" pitchFamily="2" charset="0"/>
              </a:rPr>
              <a:t>you can't change running container, but you create a new one and replace it in case of failure (allows for keeping track of the history and load older images)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A91BB850-CDC8-43BB-A28F-A84BAE72177C}"/>
              </a:ext>
            </a:extLst>
          </p:cNvPr>
          <p:cNvGrpSpPr/>
          <p:nvPr/>
        </p:nvGrpSpPr>
        <p:grpSpPr>
          <a:xfrm>
            <a:off x="3892352" y="3321872"/>
            <a:ext cx="4972248" cy="3373256"/>
            <a:chOff x="5886252" y="3169472"/>
            <a:chExt cx="4972248" cy="33732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AD491109-69E2-4853-8ED9-1BA9B4F010A6}"/>
                </a:ext>
              </a:extLst>
            </p:cNvPr>
            <p:cNvGrpSpPr/>
            <p:nvPr/>
          </p:nvGrpSpPr>
          <p:grpSpPr>
            <a:xfrm>
              <a:off x="5945643" y="3634876"/>
              <a:ext cx="4912857" cy="2907852"/>
              <a:chOff x="5653833" y="4290581"/>
              <a:chExt cx="4168261" cy="24671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xmlns="" id="{C72B9D8E-6544-4B96-A1E8-7BA058A347FA}"/>
                  </a:ext>
                </a:extLst>
              </p:cNvPr>
              <p:cNvGrpSpPr/>
              <p:nvPr/>
            </p:nvGrpSpPr>
            <p:grpSpPr>
              <a:xfrm>
                <a:off x="5653833" y="4290581"/>
                <a:ext cx="4168261" cy="1219045"/>
                <a:chOff x="5653833" y="4448175"/>
                <a:chExt cx="4168261" cy="121904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1A793BB0-A27F-4A1B-B5AB-80C97A54D759}"/>
                    </a:ext>
                  </a:extLst>
                </p:cNvPr>
                <p:cNvSpPr/>
                <p:nvPr/>
              </p:nvSpPr>
              <p:spPr>
                <a:xfrm>
                  <a:off x="5653833" y="4448175"/>
                  <a:ext cx="4168261" cy="1219045"/>
                </a:xfrm>
                <a:custGeom>
                  <a:avLst/>
                  <a:gdLst>
                    <a:gd name="connsiteX0" fmla="*/ 0 w 4168261"/>
                    <a:gd name="connsiteY0" fmla="*/ 0 h 1219045"/>
                    <a:gd name="connsiteX1" fmla="*/ 470418 w 4168261"/>
                    <a:gd name="connsiteY1" fmla="*/ 0 h 1219045"/>
                    <a:gd name="connsiteX2" fmla="*/ 1149249 w 4168261"/>
                    <a:gd name="connsiteY2" fmla="*/ 0 h 1219045"/>
                    <a:gd name="connsiteX3" fmla="*/ 1744715 w 4168261"/>
                    <a:gd name="connsiteY3" fmla="*/ 0 h 1219045"/>
                    <a:gd name="connsiteX4" fmla="*/ 2215133 w 4168261"/>
                    <a:gd name="connsiteY4" fmla="*/ 0 h 1219045"/>
                    <a:gd name="connsiteX5" fmla="*/ 2768916 w 4168261"/>
                    <a:gd name="connsiteY5" fmla="*/ 0 h 1219045"/>
                    <a:gd name="connsiteX6" fmla="*/ 3364382 w 4168261"/>
                    <a:gd name="connsiteY6" fmla="*/ 0 h 1219045"/>
                    <a:gd name="connsiteX7" fmla="*/ 4168261 w 4168261"/>
                    <a:gd name="connsiteY7" fmla="*/ 0 h 1219045"/>
                    <a:gd name="connsiteX8" fmla="*/ 4168261 w 4168261"/>
                    <a:gd name="connsiteY8" fmla="*/ 381967 h 1219045"/>
                    <a:gd name="connsiteX9" fmla="*/ 4168261 w 4168261"/>
                    <a:gd name="connsiteY9" fmla="*/ 751744 h 1219045"/>
                    <a:gd name="connsiteX10" fmla="*/ 4168261 w 4168261"/>
                    <a:gd name="connsiteY10" fmla="*/ 1219045 h 1219045"/>
                    <a:gd name="connsiteX11" fmla="*/ 3572795 w 4168261"/>
                    <a:gd name="connsiteY11" fmla="*/ 1219045 h 1219045"/>
                    <a:gd name="connsiteX12" fmla="*/ 2977329 w 4168261"/>
                    <a:gd name="connsiteY12" fmla="*/ 1219045 h 1219045"/>
                    <a:gd name="connsiteX13" fmla="*/ 2381863 w 4168261"/>
                    <a:gd name="connsiteY13" fmla="*/ 1219045 h 1219045"/>
                    <a:gd name="connsiteX14" fmla="*/ 1744715 w 4168261"/>
                    <a:gd name="connsiteY14" fmla="*/ 1219045 h 1219045"/>
                    <a:gd name="connsiteX15" fmla="*/ 1232614 w 4168261"/>
                    <a:gd name="connsiteY15" fmla="*/ 1219045 h 1219045"/>
                    <a:gd name="connsiteX16" fmla="*/ 595466 w 4168261"/>
                    <a:gd name="connsiteY16" fmla="*/ 1219045 h 1219045"/>
                    <a:gd name="connsiteX17" fmla="*/ 0 w 4168261"/>
                    <a:gd name="connsiteY17" fmla="*/ 1219045 h 1219045"/>
                    <a:gd name="connsiteX18" fmla="*/ 0 w 4168261"/>
                    <a:gd name="connsiteY18" fmla="*/ 800506 h 1219045"/>
                    <a:gd name="connsiteX19" fmla="*/ 0 w 4168261"/>
                    <a:gd name="connsiteY19" fmla="*/ 369777 h 1219045"/>
                    <a:gd name="connsiteX20" fmla="*/ 0 w 4168261"/>
                    <a:gd name="connsiteY20" fmla="*/ 0 h 1219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168261" h="1219045" extrusionOk="0">
                      <a:moveTo>
                        <a:pt x="0" y="0"/>
                      </a:moveTo>
                      <a:cubicBezTo>
                        <a:pt x="190116" y="-49266"/>
                        <a:pt x="245952" y="51172"/>
                        <a:pt x="470418" y="0"/>
                      </a:cubicBezTo>
                      <a:cubicBezTo>
                        <a:pt x="694884" y="-51172"/>
                        <a:pt x="952197" y="24893"/>
                        <a:pt x="1149249" y="0"/>
                      </a:cubicBezTo>
                      <a:cubicBezTo>
                        <a:pt x="1346301" y="-24893"/>
                        <a:pt x="1564201" y="63144"/>
                        <a:pt x="1744715" y="0"/>
                      </a:cubicBezTo>
                      <a:cubicBezTo>
                        <a:pt x="1925229" y="-63144"/>
                        <a:pt x="2055197" y="137"/>
                        <a:pt x="2215133" y="0"/>
                      </a:cubicBezTo>
                      <a:cubicBezTo>
                        <a:pt x="2375069" y="-137"/>
                        <a:pt x="2591202" y="58887"/>
                        <a:pt x="2768916" y="0"/>
                      </a:cubicBezTo>
                      <a:cubicBezTo>
                        <a:pt x="2946630" y="-58887"/>
                        <a:pt x="3071675" y="50513"/>
                        <a:pt x="3364382" y="0"/>
                      </a:cubicBezTo>
                      <a:cubicBezTo>
                        <a:pt x="3657089" y="-50513"/>
                        <a:pt x="3943094" y="77932"/>
                        <a:pt x="4168261" y="0"/>
                      </a:cubicBezTo>
                      <a:cubicBezTo>
                        <a:pt x="4200058" y="173062"/>
                        <a:pt x="4124328" y="271092"/>
                        <a:pt x="4168261" y="381967"/>
                      </a:cubicBezTo>
                      <a:cubicBezTo>
                        <a:pt x="4212194" y="492842"/>
                        <a:pt x="4166590" y="617168"/>
                        <a:pt x="4168261" y="751744"/>
                      </a:cubicBezTo>
                      <a:cubicBezTo>
                        <a:pt x="4169932" y="886320"/>
                        <a:pt x="4129144" y="1117968"/>
                        <a:pt x="4168261" y="1219045"/>
                      </a:cubicBezTo>
                      <a:cubicBezTo>
                        <a:pt x="3946300" y="1274015"/>
                        <a:pt x="3754896" y="1195037"/>
                        <a:pt x="3572795" y="1219045"/>
                      </a:cubicBezTo>
                      <a:cubicBezTo>
                        <a:pt x="3390694" y="1243053"/>
                        <a:pt x="3098173" y="1161070"/>
                        <a:pt x="2977329" y="1219045"/>
                      </a:cubicBezTo>
                      <a:cubicBezTo>
                        <a:pt x="2856485" y="1277020"/>
                        <a:pt x="2557184" y="1174913"/>
                        <a:pt x="2381863" y="1219045"/>
                      </a:cubicBezTo>
                      <a:cubicBezTo>
                        <a:pt x="2206542" y="1263177"/>
                        <a:pt x="2024866" y="1193191"/>
                        <a:pt x="1744715" y="1219045"/>
                      </a:cubicBezTo>
                      <a:cubicBezTo>
                        <a:pt x="1464564" y="1244899"/>
                        <a:pt x="1394633" y="1188146"/>
                        <a:pt x="1232614" y="1219045"/>
                      </a:cubicBezTo>
                      <a:cubicBezTo>
                        <a:pt x="1070595" y="1249944"/>
                        <a:pt x="894882" y="1143974"/>
                        <a:pt x="595466" y="1219045"/>
                      </a:cubicBezTo>
                      <a:cubicBezTo>
                        <a:pt x="296050" y="1294116"/>
                        <a:pt x="193905" y="1211623"/>
                        <a:pt x="0" y="1219045"/>
                      </a:cubicBezTo>
                      <a:cubicBezTo>
                        <a:pt x="-39728" y="1121980"/>
                        <a:pt x="50050" y="939585"/>
                        <a:pt x="0" y="800506"/>
                      </a:cubicBezTo>
                      <a:cubicBezTo>
                        <a:pt x="-50050" y="661427"/>
                        <a:pt x="39505" y="481975"/>
                        <a:pt x="0" y="369777"/>
                      </a:cubicBezTo>
                      <a:cubicBezTo>
                        <a:pt x="-39505" y="257579"/>
                        <a:pt x="8903" y="154006"/>
                        <a:pt x="0" y="0"/>
                      </a:cubicBezTo>
                      <a:close/>
                    </a:path>
                  </a:pathLst>
                </a:custGeom>
                <a:noFill/>
                <a:ln w="28575">
                  <a:solidFill>
                    <a:srgbClr val="4E88C7"/>
                  </a:solidFill>
                  <a:prstDash val="lgDash"/>
                  <a:extLst>
                    <a:ext uri="{C807C97D-BFC1-408E-A445-0C87EB9F89A2}">
                      <ask:lineSketchStyleProps xmlns:ask="http://schemas.microsoft.com/office/drawing/2018/sketchyshapes" xmlns="" sd="2873877304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b="1" dirty="0">
                    <a:solidFill>
                      <a:schemeClr val="tx1"/>
                    </a:solidFill>
                    <a:latin typeface="Karla" pitchFamily="2" charset="0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xmlns="" id="{AB7EC9EF-B8B5-495E-BB55-9F7947C7B4C6}"/>
                    </a:ext>
                  </a:extLst>
                </p:cNvPr>
                <p:cNvSpPr/>
                <p:nvPr/>
              </p:nvSpPr>
              <p:spPr>
                <a:xfrm>
                  <a:off x="5755016" y="4638022"/>
                  <a:ext cx="1281109" cy="77887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VM</a:t>
                  </a:r>
                  <a:r>
                    <a:rPr lang="en-US" dirty="0"/>
                    <a:t> </a:t>
                  </a:r>
                </a:p>
                <a:p>
                  <a:pPr algn="ctr"/>
                  <a:r>
                    <a:rPr lang="en-US" dirty="0"/>
                    <a:t>&lt;database&gt;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xmlns="" id="{A28B2F13-50DC-48B2-A092-5A2004285C5F}"/>
                    </a:ext>
                  </a:extLst>
                </p:cNvPr>
                <p:cNvSpPr/>
                <p:nvPr/>
              </p:nvSpPr>
              <p:spPr>
                <a:xfrm>
                  <a:off x="7103463" y="4638022"/>
                  <a:ext cx="1281109" cy="77887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VM</a:t>
                  </a:r>
                  <a:r>
                    <a:rPr lang="en-US" dirty="0"/>
                    <a:t> </a:t>
                  </a:r>
                </a:p>
                <a:p>
                  <a:pPr algn="ctr"/>
                  <a:r>
                    <a:rPr lang="en-US" dirty="0"/>
                    <a:t>&lt;model_v2.0&gt;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xmlns="" id="{C9199B37-D03D-465C-AF5A-CBA054F7FEA9}"/>
                    </a:ext>
                  </a:extLst>
                </p:cNvPr>
                <p:cNvSpPr/>
                <p:nvPr/>
              </p:nvSpPr>
              <p:spPr>
                <a:xfrm>
                  <a:off x="8441637" y="4640216"/>
                  <a:ext cx="1281109" cy="77887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VM</a:t>
                  </a:r>
                  <a:r>
                    <a:rPr lang="en-US" dirty="0"/>
                    <a:t> </a:t>
                  </a:r>
                </a:p>
                <a:p>
                  <a:pPr algn="ctr"/>
                  <a:r>
                    <a:rPr lang="en-US" dirty="0"/>
                    <a:t>&lt;frontend&gt;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03FD37AB-4AB9-443D-829C-DEA88C9AAE54}"/>
                  </a:ext>
                </a:extLst>
              </p:cNvPr>
              <p:cNvSpPr/>
              <p:nvPr/>
            </p:nvSpPr>
            <p:spPr>
              <a:xfrm>
                <a:off x="7170802" y="5978842"/>
                <a:ext cx="1281109" cy="778872"/>
              </a:xfrm>
              <a:prstGeom prst="rect">
                <a:avLst/>
              </a:prstGeom>
              <a:solidFill>
                <a:srgbClr val="4E88C7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VM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&lt;model_v1.0&gt;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6067ADC2-7E7D-4034-8B08-439BEC6E0CBB}"/>
                  </a:ext>
                </a:extLst>
              </p:cNvPr>
              <p:cNvGrpSpPr/>
              <p:nvPr/>
            </p:nvGrpSpPr>
            <p:grpSpPr>
              <a:xfrm rot="10800000">
                <a:off x="7361854" y="5327905"/>
                <a:ext cx="285326" cy="607487"/>
                <a:chOff x="13235950" y="3760147"/>
                <a:chExt cx="244997" cy="752607"/>
              </a:xfrm>
            </p:grpSpPr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xmlns="" id="{36F0CDE1-CBF3-475C-9794-C71278AB8BBF}"/>
                    </a:ext>
                  </a:extLst>
                </p:cNvPr>
                <p:cNvSpPr/>
                <p:nvPr/>
              </p:nvSpPr>
              <p:spPr>
                <a:xfrm rot="21314528">
                  <a:off x="13235950" y="3760147"/>
                  <a:ext cx="244997" cy="117158"/>
                </a:xfrm>
                <a:prstGeom prst="triangle">
                  <a:avLst/>
                </a:prstGeom>
                <a:solidFill>
                  <a:srgbClr val="4E88C7"/>
                </a:solidFill>
                <a:ln w="12700">
                  <a:solidFill>
                    <a:srgbClr val="4E88C7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xmlns="" id="{CAECF606-603F-4850-A41C-306BAA9AE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361272" y="3905268"/>
                  <a:ext cx="4860" cy="607486"/>
                </a:xfrm>
                <a:prstGeom prst="line">
                  <a:avLst/>
                </a:prstGeom>
                <a:solidFill>
                  <a:srgbClr val="4E88C7"/>
                </a:solidFill>
                <a:ln w="12700">
                  <a:solidFill>
                    <a:srgbClr val="4E88C7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xmlns="" id="{A7BB0AD2-E371-43E1-B5B4-84DA4B8CE280}"/>
                  </a:ext>
                </a:extLst>
              </p:cNvPr>
              <p:cNvGrpSpPr/>
              <p:nvPr/>
            </p:nvGrpSpPr>
            <p:grpSpPr>
              <a:xfrm>
                <a:off x="7823760" y="5297005"/>
                <a:ext cx="285326" cy="607487"/>
                <a:chOff x="13235950" y="3760147"/>
                <a:chExt cx="244997" cy="752607"/>
              </a:xfrm>
            </p:grpSpPr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xmlns="" id="{810BCD4F-3CF2-463B-8DF8-4781052752A8}"/>
                    </a:ext>
                  </a:extLst>
                </p:cNvPr>
                <p:cNvSpPr/>
                <p:nvPr/>
              </p:nvSpPr>
              <p:spPr>
                <a:xfrm rot="21314528">
                  <a:off x="13235950" y="3760147"/>
                  <a:ext cx="244997" cy="117158"/>
                </a:xfrm>
                <a:prstGeom prst="triangle">
                  <a:avLst/>
                </a:prstGeom>
                <a:solidFill>
                  <a:srgbClr val="4E88C7"/>
                </a:solidFill>
                <a:ln w="12700">
                  <a:solidFill>
                    <a:srgbClr val="4E88C7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xmlns="" id="{7748256D-2FA6-41F1-8A71-D8A53FC668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361272" y="3905268"/>
                  <a:ext cx="4860" cy="607486"/>
                </a:xfrm>
                <a:prstGeom prst="line">
                  <a:avLst/>
                </a:prstGeom>
                <a:solidFill>
                  <a:srgbClr val="4E88C7"/>
                </a:solidFill>
                <a:ln w="12700">
                  <a:solidFill>
                    <a:srgbClr val="4E88C7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8879F9FB-0FFD-4F35-89FC-0E12C380173F}"/>
                </a:ext>
              </a:extLst>
            </p:cNvPr>
            <p:cNvSpPr/>
            <p:nvPr/>
          </p:nvSpPr>
          <p:spPr>
            <a:xfrm>
              <a:off x="5886252" y="3169472"/>
              <a:ext cx="15552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Karla" pitchFamily="2" charset="0"/>
                </a:rPr>
                <a:t>K8s &lt;nodes&gt;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7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Velocity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40D9DE-ACA1-40C5-9770-2BD1B3232BBF}"/>
              </a:ext>
            </a:extLst>
          </p:cNvPr>
          <p:cNvSpPr/>
          <p:nvPr/>
        </p:nvSpPr>
        <p:spPr>
          <a:xfrm>
            <a:off x="678891" y="1271435"/>
            <a:ext cx="108342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Velocity is enabled by: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Declarative configuration: </a:t>
            </a:r>
            <a:r>
              <a:rPr lang="en-US" sz="2400" dirty="0">
                <a:latin typeface="Karla" pitchFamily="2" charset="0"/>
              </a:rPr>
              <a:t>you can define the desired state of the system restating the previous declarative state to go back. </a:t>
            </a:r>
            <a:r>
              <a:rPr lang="en-US" sz="2400" b="1" i="1" dirty="0">
                <a:solidFill>
                  <a:schemeClr val="tx2"/>
                </a:solidFill>
                <a:latin typeface="Karla" pitchFamily="2" charset="0"/>
              </a:rPr>
              <a:t>Imperative</a:t>
            </a:r>
            <a:r>
              <a:rPr lang="en-US" sz="2400" dirty="0">
                <a:solidFill>
                  <a:schemeClr val="tx2"/>
                </a:solidFill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configuration are defined by the execution of a series of instructions, but not the other way around.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638C776-885B-47EF-BF13-F8BAB5C8FB1F}"/>
              </a:ext>
            </a:extLst>
          </p:cNvPr>
          <p:cNvGrpSpPr/>
          <p:nvPr/>
        </p:nvGrpSpPr>
        <p:grpSpPr>
          <a:xfrm>
            <a:off x="1835287" y="3888214"/>
            <a:ext cx="9220865" cy="1932322"/>
            <a:chOff x="1543187" y="3429000"/>
            <a:chExt cx="9220865" cy="193232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A91BB850-CDC8-43BB-A28F-A84BAE72177C}"/>
                </a:ext>
              </a:extLst>
            </p:cNvPr>
            <p:cNvGrpSpPr/>
            <p:nvPr/>
          </p:nvGrpSpPr>
          <p:grpSpPr>
            <a:xfrm>
              <a:off x="1543187" y="3429000"/>
              <a:ext cx="9220865" cy="1932322"/>
              <a:chOff x="3245589" y="3169472"/>
              <a:chExt cx="9220865" cy="193232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xmlns="" id="{AD491109-69E2-4853-8ED9-1BA9B4F010A6}"/>
                  </a:ext>
                </a:extLst>
              </p:cNvPr>
              <p:cNvGrpSpPr/>
              <p:nvPr/>
            </p:nvGrpSpPr>
            <p:grpSpPr>
              <a:xfrm>
                <a:off x="3245589" y="3538805"/>
                <a:ext cx="9220865" cy="1562989"/>
                <a:chOff x="3363000" y="4209068"/>
                <a:chExt cx="7823344" cy="1326099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xmlns="" id="{C72B9D8E-6544-4B96-A1E8-7BA058A347FA}"/>
                    </a:ext>
                  </a:extLst>
                </p:cNvPr>
                <p:cNvGrpSpPr/>
                <p:nvPr/>
              </p:nvGrpSpPr>
              <p:grpSpPr>
                <a:xfrm>
                  <a:off x="5653834" y="4290581"/>
                  <a:ext cx="5532510" cy="1219045"/>
                  <a:chOff x="5653834" y="4448175"/>
                  <a:chExt cx="5532510" cy="1219045"/>
                </a:xfrm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xmlns="" id="{1A793BB0-A27F-4A1B-B5AB-80C97A54D759}"/>
                      </a:ext>
                    </a:extLst>
                  </p:cNvPr>
                  <p:cNvSpPr/>
                  <p:nvPr/>
                </p:nvSpPr>
                <p:spPr>
                  <a:xfrm>
                    <a:off x="5653834" y="4448175"/>
                    <a:ext cx="5532510" cy="1219045"/>
                  </a:xfrm>
                  <a:custGeom>
                    <a:avLst/>
                    <a:gdLst>
                      <a:gd name="connsiteX0" fmla="*/ 0 w 5532510"/>
                      <a:gd name="connsiteY0" fmla="*/ 0 h 1219045"/>
                      <a:gd name="connsiteX1" fmla="*/ 387276 w 5532510"/>
                      <a:gd name="connsiteY1" fmla="*/ 0 h 1219045"/>
                      <a:gd name="connsiteX2" fmla="*/ 1051177 w 5532510"/>
                      <a:gd name="connsiteY2" fmla="*/ 0 h 1219045"/>
                      <a:gd name="connsiteX3" fmla="*/ 1604428 w 5532510"/>
                      <a:gd name="connsiteY3" fmla="*/ 0 h 1219045"/>
                      <a:gd name="connsiteX4" fmla="*/ 1991704 w 5532510"/>
                      <a:gd name="connsiteY4" fmla="*/ 0 h 1219045"/>
                      <a:gd name="connsiteX5" fmla="*/ 2489630 w 5532510"/>
                      <a:gd name="connsiteY5" fmla="*/ 0 h 1219045"/>
                      <a:gd name="connsiteX6" fmla="*/ 3042881 w 5532510"/>
                      <a:gd name="connsiteY6" fmla="*/ 0 h 1219045"/>
                      <a:gd name="connsiteX7" fmla="*/ 3596132 w 5532510"/>
                      <a:gd name="connsiteY7" fmla="*/ 0 h 1219045"/>
                      <a:gd name="connsiteX8" fmla="*/ 4038732 w 5532510"/>
                      <a:gd name="connsiteY8" fmla="*/ 0 h 1219045"/>
                      <a:gd name="connsiteX9" fmla="*/ 4702634 w 5532510"/>
                      <a:gd name="connsiteY9" fmla="*/ 0 h 1219045"/>
                      <a:gd name="connsiteX10" fmla="*/ 5532510 w 5532510"/>
                      <a:gd name="connsiteY10" fmla="*/ 0 h 1219045"/>
                      <a:gd name="connsiteX11" fmla="*/ 5532510 w 5532510"/>
                      <a:gd name="connsiteY11" fmla="*/ 381967 h 1219045"/>
                      <a:gd name="connsiteX12" fmla="*/ 5532510 w 5532510"/>
                      <a:gd name="connsiteY12" fmla="*/ 800506 h 1219045"/>
                      <a:gd name="connsiteX13" fmla="*/ 5532510 w 5532510"/>
                      <a:gd name="connsiteY13" fmla="*/ 1219045 h 1219045"/>
                      <a:gd name="connsiteX14" fmla="*/ 4979259 w 5532510"/>
                      <a:gd name="connsiteY14" fmla="*/ 1219045 h 1219045"/>
                      <a:gd name="connsiteX15" fmla="*/ 4536658 w 5532510"/>
                      <a:gd name="connsiteY15" fmla="*/ 1219045 h 1219045"/>
                      <a:gd name="connsiteX16" fmla="*/ 3928082 w 5532510"/>
                      <a:gd name="connsiteY16" fmla="*/ 1219045 h 1219045"/>
                      <a:gd name="connsiteX17" fmla="*/ 3319506 w 5532510"/>
                      <a:gd name="connsiteY17" fmla="*/ 1219045 h 1219045"/>
                      <a:gd name="connsiteX18" fmla="*/ 2710930 w 5532510"/>
                      <a:gd name="connsiteY18" fmla="*/ 1219045 h 1219045"/>
                      <a:gd name="connsiteX19" fmla="*/ 2213004 w 5532510"/>
                      <a:gd name="connsiteY19" fmla="*/ 1219045 h 1219045"/>
                      <a:gd name="connsiteX20" fmla="*/ 1659753 w 5532510"/>
                      <a:gd name="connsiteY20" fmla="*/ 1219045 h 1219045"/>
                      <a:gd name="connsiteX21" fmla="*/ 1106502 w 5532510"/>
                      <a:gd name="connsiteY21" fmla="*/ 1219045 h 1219045"/>
                      <a:gd name="connsiteX22" fmla="*/ 0 w 5532510"/>
                      <a:gd name="connsiteY22" fmla="*/ 1219045 h 1219045"/>
                      <a:gd name="connsiteX23" fmla="*/ 0 w 5532510"/>
                      <a:gd name="connsiteY23" fmla="*/ 812697 h 1219045"/>
                      <a:gd name="connsiteX24" fmla="*/ 0 w 5532510"/>
                      <a:gd name="connsiteY24" fmla="*/ 442920 h 1219045"/>
                      <a:gd name="connsiteX25" fmla="*/ 0 w 5532510"/>
                      <a:gd name="connsiteY25" fmla="*/ 0 h 12190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532510" h="1219045" extrusionOk="0">
                        <a:moveTo>
                          <a:pt x="0" y="0"/>
                        </a:moveTo>
                        <a:cubicBezTo>
                          <a:pt x="108339" y="-35791"/>
                          <a:pt x="239423" y="13768"/>
                          <a:pt x="387276" y="0"/>
                        </a:cubicBezTo>
                        <a:cubicBezTo>
                          <a:pt x="535129" y="-13768"/>
                          <a:pt x="797090" y="12601"/>
                          <a:pt x="1051177" y="0"/>
                        </a:cubicBezTo>
                        <a:cubicBezTo>
                          <a:pt x="1305264" y="-12601"/>
                          <a:pt x="1430484" y="61494"/>
                          <a:pt x="1604428" y="0"/>
                        </a:cubicBezTo>
                        <a:cubicBezTo>
                          <a:pt x="1778372" y="-61494"/>
                          <a:pt x="1854821" y="25547"/>
                          <a:pt x="1991704" y="0"/>
                        </a:cubicBezTo>
                        <a:cubicBezTo>
                          <a:pt x="2128587" y="-25547"/>
                          <a:pt x="2385418" y="17737"/>
                          <a:pt x="2489630" y="0"/>
                        </a:cubicBezTo>
                        <a:cubicBezTo>
                          <a:pt x="2593842" y="-17737"/>
                          <a:pt x="2920402" y="55164"/>
                          <a:pt x="3042881" y="0"/>
                        </a:cubicBezTo>
                        <a:cubicBezTo>
                          <a:pt x="3165360" y="-55164"/>
                          <a:pt x="3448889" y="51843"/>
                          <a:pt x="3596132" y="0"/>
                        </a:cubicBezTo>
                        <a:cubicBezTo>
                          <a:pt x="3743375" y="-51843"/>
                          <a:pt x="3946140" y="52730"/>
                          <a:pt x="4038732" y="0"/>
                        </a:cubicBezTo>
                        <a:cubicBezTo>
                          <a:pt x="4131324" y="-52730"/>
                          <a:pt x="4431454" y="19911"/>
                          <a:pt x="4702634" y="0"/>
                        </a:cubicBezTo>
                        <a:cubicBezTo>
                          <a:pt x="4973814" y="-19911"/>
                          <a:pt x="5317723" y="70446"/>
                          <a:pt x="5532510" y="0"/>
                        </a:cubicBezTo>
                        <a:cubicBezTo>
                          <a:pt x="5540141" y="126435"/>
                          <a:pt x="5501570" y="218776"/>
                          <a:pt x="5532510" y="381967"/>
                        </a:cubicBezTo>
                        <a:cubicBezTo>
                          <a:pt x="5563450" y="545158"/>
                          <a:pt x="5492487" y="600967"/>
                          <a:pt x="5532510" y="800506"/>
                        </a:cubicBezTo>
                        <a:cubicBezTo>
                          <a:pt x="5572533" y="1000045"/>
                          <a:pt x="5529947" y="1095222"/>
                          <a:pt x="5532510" y="1219045"/>
                        </a:cubicBezTo>
                        <a:cubicBezTo>
                          <a:pt x="5299219" y="1224770"/>
                          <a:pt x="5179636" y="1206543"/>
                          <a:pt x="4979259" y="1219045"/>
                        </a:cubicBezTo>
                        <a:cubicBezTo>
                          <a:pt x="4778882" y="1231547"/>
                          <a:pt x="4692198" y="1218171"/>
                          <a:pt x="4536658" y="1219045"/>
                        </a:cubicBezTo>
                        <a:cubicBezTo>
                          <a:pt x="4381118" y="1219919"/>
                          <a:pt x="4085796" y="1200136"/>
                          <a:pt x="3928082" y="1219045"/>
                        </a:cubicBezTo>
                        <a:cubicBezTo>
                          <a:pt x="3770368" y="1237954"/>
                          <a:pt x="3540063" y="1170827"/>
                          <a:pt x="3319506" y="1219045"/>
                        </a:cubicBezTo>
                        <a:cubicBezTo>
                          <a:pt x="3098949" y="1267263"/>
                          <a:pt x="2953720" y="1210353"/>
                          <a:pt x="2710930" y="1219045"/>
                        </a:cubicBezTo>
                        <a:cubicBezTo>
                          <a:pt x="2468140" y="1227737"/>
                          <a:pt x="2393461" y="1213969"/>
                          <a:pt x="2213004" y="1219045"/>
                        </a:cubicBezTo>
                        <a:cubicBezTo>
                          <a:pt x="2032547" y="1224121"/>
                          <a:pt x="1887990" y="1179540"/>
                          <a:pt x="1659753" y="1219045"/>
                        </a:cubicBezTo>
                        <a:cubicBezTo>
                          <a:pt x="1431516" y="1258550"/>
                          <a:pt x="1347938" y="1176657"/>
                          <a:pt x="1106502" y="1219045"/>
                        </a:cubicBezTo>
                        <a:cubicBezTo>
                          <a:pt x="865066" y="1261433"/>
                          <a:pt x="278862" y="1101281"/>
                          <a:pt x="0" y="1219045"/>
                        </a:cubicBezTo>
                        <a:cubicBezTo>
                          <a:pt x="-32476" y="1083739"/>
                          <a:pt x="42242" y="999474"/>
                          <a:pt x="0" y="812697"/>
                        </a:cubicBezTo>
                        <a:cubicBezTo>
                          <a:pt x="-42242" y="625920"/>
                          <a:pt x="23140" y="542241"/>
                          <a:pt x="0" y="442920"/>
                        </a:cubicBezTo>
                        <a:cubicBezTo>
                          <a:pt x="-23140" y="343599"/>
                          <a:pt x="19814" y="186904"/>
                          <a:pt x="0" y="0"/>
                        </a:cubicBezTo>
                        <a:close/>
                      </a:path>
                    </a:pathLst>
                  </a:custGeom>
                  <a:noFill/>
                  <a:ln w="28575">
                    <a:solidFill>
                      <a:srgbClr val="4E88C7"/>
                    </a:solidFill>
                    <a:prstDash val="lgDash"/>
                    <a:extLst>
                      <a:ext uri="{C807C97D-BFC1-408E-A445-0C87EB9F89A2}">
                        <ask:lineSketchStyleProps xmlns:ask="http://schemas.microsoft.com/office/drawing/2018/sketchyshapes" xmlns="" sd="2873877304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b="1" dirty="0">
                      <a:solidFill>
                        <a:schemeClr val="tx1"/>
                      </a:solidFill>
                      <a:latin typeface="Karla" pitchFamily="2" charset="0"/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xmlns="" id="{AB7EC9EF-B8B5-495E-BB55-9F7947C7B4C6}"/>
                      </a:ext>
                    </a:extLst>
                  </p:cNvPr>
                  <p:cNvSpPr/>
                  <p:nvPr/>
                </p:nvSpPr>
                <p:spPr>
                  <a:xfrm>
                    <a:off x="5755016" y="4638022"/>
                    <a:ext cx="1281109" cy="778872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VM</a:t>
                    </a:r>
                    <a:r>
                      <a:rPr lang="en-US" dirty="0"/>
                      <a:t> </a:t>
                    </a:r>
                  </a:p>
                  <a:p>
                    <a:pPr algn="ctr"/>
                    <a:r>
                      <a:rPr lang="en-US" dirty="0"/>
                      <a:t>&lt;database&gt;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xmlns="" id="{A28B2F13-50DC-48B2-A092-5A2004285C5F}"/>
                      </a:ext>
                    </a:extLst>
                  </p:cNvPr>
                  <p:cNvSpPr/>
                  <p:nvPr/>
                </p:nvSpPr>
                <p:spPr>
                  <a:xfrm>
                    <a:off x="8444586" y="4638022"/>
                    <a:ext cx="1281109" cy="778872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VM</a:t>
                    </a:r>
                    <a:r>
                      <a:rPr lang="en-US" dirty="0"/>
                      <a:t> </a:t>
                    </a:r>
                  </a:p>
                  <a:p>
                    <a:pPr algn="ctr"/>
                    <a:r>
                      <a:rPr lang="en-US" dirty="0"/>
                      <a:t>&lt;model_v1.0&gt;</a:t>
                    </a: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xmlns="" id="{C9199B37-D03D-465C-AF5A-CBA054F7FEA9}"/>
                      </a:ext>
                    </a:extLst>
                  </p:cNvPr>
                  <p:cNvSpPr/>
                  <p:nvPr/>
                </p:nvSpPr>
                <p:spPr>
                  <a:xfrm>
                    <a:off x="9782760" y="4640216"/>
                    <a:ext cx="1281109" cy="778872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VM</a:t>
                    </a:r>
                    <a:r>
                      <a:rPr lang="en-US" dirty="0"/>
                      <a:t> </a:t>
                    </a:r>
                  </a:p>
                  <a:p>
                    <a:pPr algn="ctr"/>
                    <a:r>
                      <a:rPr lang="en-US" dirty="0"/>
                      <a:t>&lt;frontend&gt;</a:t>
                    </a:r>
                  </a:p>
                </p:txBody>
              </p:sp>
            </p:grp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xmlns="" id="{03FD37AB-4AB9-443D-829C-DEA88C9AAE54}"/>
                    </a:ext>
                  </a:extLst>
                </p:cNvPr>
                <p:cNvSpPr/>
                <p:nvPr/>
              </p:nvSpPr>
              <p:spPr>
                <a:xfrm>
                  <a:off x="3363000" y="4209068"/>
                  <a:ext cx="1498626" cy="1326099"/>
                </a:xfrm>
                <a:prstGeom prst="rect">
                  <a:avLst/>
                </a:prstGeom>
                <a:solidFill>
                  <a:srgbClr val="4E88C7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YAML</a:t>
                  </a:r>
                </a:p>
                <a:p>
                  <a:pPr algn="ctr"/>
                  <a:r>
                    <a:rPr lang="en-US" dirty="0"/>
                    <a:t>&lt;</a:t>
                  </a:r>
                  <a:r>
                    <a:rPr lang="en-US" dirty="0" err="1"/>
                    <a:t>app.yaml</a:t>
                  </a:r>
                  <a:r>
                    <a:rPr lang="en-US" dirty="0"/>
                    <a:t>&gt;</a:t>
                  </a:r>
                </a:p>
                <a:p>
                  <a:pPr algn="ctr"/>
                  <a:r>
                    <a:rPr lang="en-US" dirty="0"/>
                    <a:t>2 database</a:t>
                  </a:r>
                </a:p>
                <a:p>
                  <a:pPr algn="ctr"/>
                  <a:r>
                    <a:rPr lang="en-US" dirty="0"/>
                    <a:t>1 model</a:t>
                  </a:r>
                </a:p>
                <a:p>
                  <a:pPr algn="ctr"/>
                  <a:r>
                    <a:rPr lang="en-US" dirty="0"/>
                    <a:t>1 frontend</a:t>
                  </a: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8879F9FB-0FFD-4F35-89FC-0E12C380173F}"/>
                  </a:ext>
                </a:extLst>
              </p:cNvPr>
              <p:cNvSpPr/>
              <p:nvPr/>
            </p:nvSpPr>
            <p:spPr>
              <a:xfrm>
                <a:off x="5886252" y="3169472"/>
                <a:ext cx="15552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Karla" pitchFamily="2" charset="0"/>
                  </a:rPr>
                  <a:t>K8s &lt;nodes&gt;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14219187-7C5A-42CB-ADD1-436FBEE39A1A}"/>
                </a:ext>
              </a:extLst>
            </p:cNvPr>
            <p:cNvGrpSpPr/>
            <p:nvPr/>
          </p:nvGrpSpPr>
          <p:grpSpPr>
            <a:xfrm rot="16200000">
              <a:off x="3599997" y="4193028"/>
              <a:ext cx="336295" cy="716006"/>
              <a:chOff x="5964877" y="5009899"/>
              <a:chExt cx="336295" cy="716006"/>
            </a:xfrm>
          </p:grpSpPr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xmlns="" id="{96A946DD-A977-4691-94CC-E45A7B12AF4F}"/>
                  </a:ext>
                </a:extLst>
              </p:cNvPr>
              <p:cNvSpPr/>
              <p:nvPr/>
            </p:nvSpPr>
            <p:spPr>
              <a:xfrm rot="10514528">
                <a:off x="5964877" y="5614445"/>
                <a:ext cx="336295" cy="111460"/>
              </a:xfrm>
              <a:prstGeom prst="triangle">
                <a:avLst/>
              </a:prstGeom>
              <a:solidFill>
                <a:srgbClr val="4E88C7"/>
              </a:solidFill>
              <a:ln w="1270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621AE7B6-7933-4EF4-A65D-CC9CC61821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22478" y="5009899"/>
                <a:ext cx="6671" cy="577943"/>
              </a:xfrm>
              <a:prstGeom prst="line">
                <a:avLst/>
              </a:prstGeom>
              <a:solidFill>
                <a:srgbClr val="4E88C7"/>
              </a:solidFill>
              <a:ln w="1270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CE278C89-5767-402C-8C36-9D36B2C121B0}"/>
                </a:ext>
              </a:extLst>
            </p:cNvPr>
            <p:cNvSpPr/>
            <p:nvPr/>
          </p:nvSpPr>
          <p:spPr>
            <a:xfrm>
              <a:off x="5941361" y="4099237"/>
              <a:ext cx="1509959" cy="9180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VM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&lt;database&gt;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47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Velocity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40D9DE-ACA1-40C5-9770-2BD1B3232BBF}"/>
              </a:ext>
            </a:extLst>
          </p:cNvPr>
          <p:cNvSpPr/>
          <p:nvPr/>
        </p:nvSpPr>
        <p:spPr>
          <a:xfrm>
            <a:off x="678891" y="1271435"/>
            <a:ext cx="108342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Velocity is enabled by: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Online self-healing systems: </a:t>
            </a:r>
            <a:r>
              <a:rPr lang="en-US" sz="2400" dirty="0">
                <a:latin typeface="Karla" pitchFamily="2" charset="0"/>
              </a:rPr>
              <a:t>k8s takes actions to ensure that the current state matches the desired state (as opposed to an operator enacting the repair)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9ECE0768-9DAD-4804-8754-2B94098CB7DE}"/>
              </a:ext>
            </a:extLst>
          </p:cNvPr>
          <p:cNvGrpSpPr/>
          <p:nvPr/>
        </p:nvGrpSpPr>
        <p:grpSpPr>
          <a:xfrm>
            <a:off x="1835287" y="3308875"/>
            <a:ext cx="9220865" cy="3299451"/>
            <a:chOff x="1835287" y="3308875"/>
            <a:chExt cx="9220865" cy="329945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D638C776-885B-47EF-BF13-F8BAB5C8FB1F}"/>
                </a:ext>
              </a:extLst>
            </p:cNvPr>
            <p:cNvGrpSpPr/>
            <p:nvPr/>
          </p:nvGrpSpPr>
          <p:grpSpPr>
            <a:xfrm>
              <a:off x="1835287" y="3308875"/>
              <a:ext cx="9220865" cy="1932322"/>
              <a:chOff x="1543187" y="3429000"/>
              <a:chExt cx="9220865" cy="193232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xmlns="" id="{A91BB850-CDC8-43BB-A28F-A84BAE72177C}"/>
                  </a:ext>
                </a:extLst>
              </p:cNvPr>
              <p:cNvGrpSpPr/>
              <p:nvPr/>
            </p:nvGrpSpPr>
            <p:grpSpPr>
              <a:xfrm>
                <a:off x="1543187" y="3429000"/>
                <a:ext cx="9220865" cy="1932322"/>
                <a:chOff x="3245589" y="3169472"/>
                <a:chExt cx="9220865" cy="1932322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xmlns="" id="{AD491109-69E2-4853-8ED9-1BA9B4F010A6}"/>
                    </a:ext>
                  </a:extLst>
                </p:cNvPr>
                <p:cNvGrpSpPr/>
                <p:nvPr/>
              </p:nvGrpSpPr>
              <p:grpSpPr>
                <a:xfrm>
                  <a:off x="3245589" y="3538805"/>
                  <a:ext cx="9220865" cy="1562989"/>
                  <a:chOff x="3363000" y="4209068"/>
                  <a:chExt cx="7823344" cy="1326099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xmlns="" id="{C72B9D8E-6544-4B96-A1E8-7BA058A347FA}"/>
                      </a:ext>
                    </a:extLst>
                  </p:cNvPr>
                  <p:cNvGrpSpPr/>
                  <p:nvPr/>
                </p:nvGrpSpPr>
                <p:grpSpPr>
                  <a:xfrm>
                    <a:off x="5653834" y="4290581"/>
                    <a:ext cx="5532510" cy="1219045"/>
                    <a:chOff x="5653834" y="4448175"/>
                    <a:chExt cx="5532510" cy="1219045"/>
                  </a:xfrm>
                </p:grpSpPr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xmlns="" id="{1A793BB0-A27F-4A1B-B5AB-80C97A54D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53834" y="4448175"/>
                      <a:ext cx="5532510" cy="1219045"/>
                    </a:xfrm>
                    <a:custGeom>
                      <a:avLst/>
                      <a:gdLst>
                        <a:gd name="connsiteX0" fmla="*/ 0 w 5532510"/>
                        <a:gd name="connsiteY0" fmla="*/ 0 h 1219045"/>
                        <a:gd name="connsiteX1" fmla="*/ 387276 w 5532510"/>
                        <a:gd name="connsiteY1" fmla="*/ 0 h 1219045"/>
                        <a:gd name="connsiteX2" fmla="*/ 1051177 w 5532510"/>
                        <a:gd name="connsiteY2" fmla="*/ 0 h 1219045"/>
                        <a:gd name="connsiteX3" fmla="*/ 1604428 w 5532510"/>
                        <a:gd name="connsiteY3" fmla="*/ 0 h 1219045"/>
                        <a:gd name="connsiteX4" fmla="*/ 1991704 w 5532510"/>
                        <a:gd name="connsiteY4" fmla="*/ 0 h 1219045"/>
                        <a:gd name="connsiteX5" fmla="*/ 2489630 w 5532510"/>
                        <a:gd name="connsiteY5" fmla="*/ 0 h 1219045"/>
                        <a:gd name="connsiteX6" fmla="*/ 3042881 w 5532510"/>
                        <a:gd name="connsiteY6" fmla="*/ 0 h 1219045"/>
                        <a:gd name="connsiteX7" fmla="*/ 3596132 w 5532510"/>
                        <a:gd name="connsiteY7" fmla="*/ 0 h 1219045"/>
                        <a:gd name="connsiteX8" fmla="*/ 4038732 w 5532510"/>
                        <a:gd name="connsiteY8" fmla="*/ 0 h 1219045"/>
                        <a:gd name="connsiteX9" fmla="*/ 4702634 w 5532510"/>
                        <a:gd name="connsiteY9" fmla="*/ 0 h 1219045"/>
                        <a:gd name="connsiteX10" fmla="*/ 5532510 w 5532510"/>
                        <a:gd name="connsiteY10" fmla="*/ 0 h 1219045"/>
                        <a:gd name="connsiteX11" fmla="*/ 5532510 w 5532510"/>
                        <a:gd name="connsiteY11" fmla="*/ 381967 h 1219045"/>
                        <a:gd name="connsiteX12" fmla="*/ 5532510 w 5532510"/>
                        <a:gd name="connsiteY12" fmla="*/ 800506 h 1219045"/>
                        <a:gd name="connsiteX13" fmla="*/ 5532510 w 5532510"/>
                        <a:gd name="connsiteY13" fmla="*/ 1219045 h 1219045"/>
                        <a:gd name="connsiteX14" fmla="*/ 4979259 w 5532510"/>
                        <a:gd name="connsiteY14" fmla="*/ 1219045 h 1219045"/>
                        <a:gd name="connsiteX15" fmla="*/ 4536658 w 5532510"/>
                        <a:gd name="connsiteY15" fmla="*/ 1219045 h 1219045"/>
                        <a:gd name="connsiteX16" fmla="*/ 3928082 w 5532510"/>
                        <a:gd name="connsiteY16" fmla="*/ 1219045 h 1219045"/>
                        <a:gd name="connsiteX17" fmla="*/ 3319506 w 5532510"/>
                        <a:gd name="connsiteY17" fmla="*/ 1219045 h 1219045"/>
                        <a:gd name="connsiteX18" fmla="*/ 2710930 w 5532510"/>
                        <a:gd name="connsiteY18" fmla="*/ 1219045 h 1219045"/>
                        <a:gd name="connsiteX19" fmla="*/ 2213004 w 5532510"/>
                        <a:gd name="connsiteY19" fmla="*/ 1219045 h 1219045"/>
                        <a:gd name="connsiteX20" fmla="*/ 1659753 w 5532510"/>
                        <a:gd name="connsiteY20" fmla="*/ 1219045 h 1219045"/>
                        <a:gd name="connsiteX21" fmla="*/ 1106502 w 5532510"/>
                        <a:gd name="connsiteY21" fmla="*/ 1219045 h 1219045"/>
                        <a:gd name="connsiteX22" fmla="*/ 0 w 5532510"/>
                        <a:gd name="connsiteY22" fmla="*/ 1219045 h 1219045"/>
                        <a:gd name="connsiteX23" fmla="*/ 0 w 5532510"/>
                        <a:gd name="connsiteY23" fmla="*/ 812697 h 1219045"/>
                        <a:gd name="connsiteX24" fmla="*/ 0 w 5532510"/>
                        <a:gd name="connsiteY24" fmla="*/ 442920 h 1219045"/>
                        <a:gd name="connsiteX25" fmla="*/ 0 w 5532510"/>
                        <a:gd name="connsiteY25" fmla="*/ 0 h 12190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5532510" h="1219045" extrusionOk="0">
                          <a:moveTo>
                            <a:pt x="0" y="0"/>
                          </a:moveTo>
                          <a:cubicBezTo>
                            <a:pt x="108339" y="-35791"/>
                            <a:pt x="239423" y="13768"/>
                            <a:pt x="387276" y="0"/>
                          </a:cubicBezTo>
                          <a:cubicBezTo>
                            <a:pt x="535129" y="-13768"/>
                            <a:pt x="797090" y="12601"/>
                            <a:pt x="1051177" y="0"/>
                          </a:cubicBezTo>
                          <a:cubicBezTo>
                            <a:pt x="1305264" y="-12601"/>
                            <a:pt x="1430484" y="61494"/>
                            <a:pt x="1604428" y="0"/>
                          </a:cubicBezTo>
                          <a:cubicBezTo>
                            <a:pt x="1778372" y="-61494"/>
                            <a:pt x="1854821" y="25547"/>
                            <a:pt x="1991704" y="0"/>
                          </a:cubicBezTo>
                          <a:cubicBezTo>
                            <a:pt x="2128587" y="-25547"/>
                            <a:pt x="2385418" y="17737"/>
                            <a:pt x="2489630" y="0"/>
                          </a:cubicBezTo>
                          <a:cubicBezTo>
                            <a:pt x="2593842" y="-17737"/>
                            <a:pt x="2920402" y="55164"/>
                            <a:pt x="3042881" y="0"/>
                          </a:cubicBezTo>
                          <a:cubicBezTo>
                            <a:pt x="3165360" y="-55164"/>
                            <a:pt x="3448889" y="51843"/>
                            <a:pt x="3596132" y="0"/>
                          </a:cubicBezTo>
                          <a:cubicBezTo>
                            <a:pt x="3743375" y="-51843"/>
                            <a:pt x="3946140" y="52730"/>
                            <a:pt x="4038732" y="0"/>
                          </a:cubicBezTo>
                          <a:cubicBezTo>
                            <a:pt x="4131324" y="-52730"/>
                            <a:pt x="4431454" y="19911"/>
                            <a:pt x="4702634" y="0"/>
                          </a:cubicBezTo>
                          <a:cubicBezTo>
                            <a:pt x="4973814" y="-19911"/>
                            <a:pt x="5317723" y="70446"/>
                            <a:pt x="5532510" y="0"/>
                          </a:cubicBezTo>
                          <a:cubicBezTo>
                            <a:pt x="5540141" y="126435"/>
                            <a:pt x="5501570" y="218776"/>
                            <a:pt x="5532510" y="381967"/>
                          </a:cubicBezTo>
                          <a:cubicBezTo>
                            <a:pt x="5563450" y="545158"/>
                            <a:pt x="5492487" y="600967"/>
                            <a:pt x="5532510" y="800506"/>
                          </a:cubicBezTo>
                          <a:cubicBezTo>
                            <a:pt x="5572533" y="1000045"/>
                            <a:pt x="5529947" y="1095222"/>
                            <a:pt x="5532510" y="1219045"/>
                          </a:cubicBezTo>
                          <a:cubicBezTo>
                            <a:pt x="5299219" y="1224770"/>
                            <a:pt x="5179636" y="1206543"/>
                            <a:pt x="4979259" y="1219045"/>
                          </a:cubicBezTo>
                          <a:cubicBezTo>
                            <a:pt x="4778882" y="1231547"/>
                            <a:pt x="4692198" y="1218171"/>
                            <a:pt x="4536658" y="1219045"/>
                          </a:cubicBezTo>
                          <a:cubicBezTo>
                            <a:pt x="4381118" y="1219919"/>
                            <a:pt x="4085796" y="1200136"/>
                            <a:pt x="3928082" y="1219045"/>
                          </a:cubicBezTo>
                          <a:cubicBezTo>
                            <a:pt x="3770368" y="1237954"/>
                            <a:pt x="3540063" y="1170827"/>
                            <a:pt x="3319506" y="1219045"/>
                          </a:cubicBezTo>
                          <a:cubicBezTo>
                            <a:pt x="3098949" y="1267263"/>
                            <a:pt x="2953720" y="1210353"/>
                            <a:pt x="2710930" y="1219045"/>
                          </a:cubicBezTo>
                          <a:cubicBezTo>
                            <a:pt x="2468140" y="1227737"/>
                            <a:pt x="2393461" y="1213969"/>
                            <a:pt x="2213004" y="1219045"/>
                          </a:cubicBezTo>
                          <a:cubicBezTo>
                            <a:pt x="2032547" y="1224121"/>
                            <a:pt x="1887990" y="1179540"/>
                            <a:pt x="1659753" y="1219045"/>
                          </a:cubicBezTo>
                          <a:cubicBezTo>
                            <a:pt x="1431516" y="1258550"/>
                            <a:pt x="1347938" y="1176657"/>
                            <a:pt x="1106502" y="1219045"/>
                          </a:cubicBezTo>
                          <a:cubicBezTo>
                            <a:pt x="865066" y="1261433"/>
                            <a:pt x="278862" y="1101281"/>
                            <a:pt x="0" y="1219045"/>
                          </a:cubicBezTo>
                          <a:cubicBezTo>
                            <a:pt x="-32476" y="1083739"/>
                            <a:pt x="42242" y="999474"/>
                            <a:pt x="0" y="812697"/>
                          </a:cubicBezTo>
                          <a:cubicBezTo>
                            <a:pt x="-42242" y="625920"/>
                            <a:pt x="23140" y="542241"/>
                            <a:pt x="0" y="442920"/>
                          </a:cubicBezTo>
                          <a:cubicBezTo>
                            <a:pt x="-23140" y="343599"/>
                            <a:pt x="19814" y="186904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4E88C7"/>
                      </a:solidFill>
                      <a:prstDash val="lgDash"/>
                      <a:extLst>
                        <a:ext uri="{C807C97D-BFC1-408E-A445-0C87EB9F89A2}">
                          <ask:lineSketchStyleProps xmlns:ask="http://schemas.microsoft.com/office/drawing/2018/sketchyshapes" xmlns="" sd="2873877304">
                            <a:prstGeom prst="rect">
                              <a:avLst/>
                            </a:prstGeom>
                            <ask:type>
                              <ask:lineSketchScribbl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Karla" pitchFamily="2" charset="0"/>
                      </a:endParaRPr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xmlns="" id="{AB7EC9EF-B8B5-495E-BB55-9F7947C7B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5016" y="4638022"/>
                      <a:ext cx="1281109" cy="778872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/>
                        <a:t>VM</a:t>
                      </a:r>
                      <a:r>
                        <a:rPr lang="en-US" dirty="0"/>
                        <a:t> </a:t>
                      </a:r>
                    </a:p>
                    <a:p>
                      <a:pPr algn="ctr"/>
                      <a:r>
                        <a:rPr lang="en-US" dirty="0"/>
                        <a:t>&lt;database&gt;</a:t>
                      </a:r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xmlns="" id="{A28B2F13-50DC-48B2-A092-5A2004285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4586" y="4638022"/>
                      <a:ext cx="1281109" cy="778872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/>
                        <a:t>VM</a:t>
                      </a:r>
                      <a:r>
                        <a:rPr lang="en-US" dirty="0"/>
                        <a:t> </a:t>
                      </a:r>
                    </a:p>
                    <a:p>
                      <a:pPr algn="ctr"/>
                      <a:r>
                        <a:rPr lang="en-US" dirty="0"/>
                        <a:t>&lt;model_v2.0&gt;</a:t>
                      </a: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xmlns="" id="{C9199B37-D03D-465C-AF5A-CBA054F7FE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2760" y="4640216"/>
                      <a:ext cx="1281109" cy="778872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/>
                        <a:t>VM</a:t>
                      </a:r>
                      <a:r>
                        <a:rPr lang="en-US" dirty="0"/>
                        <a:t> </a:t>
                      </a:r>
                    </a:p>
                    <a:p>
                      <a:pPr algn="ctr"/>
                      <a:r>
                        <a:rPr lang="en-US" dirty="0"/>
                        <a:t>&lt;frontend&gt;</a:t>
                      </a:r>
                    </a:p>
                  </p:txBody>
                </p:sp>
              </p:grp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xmlns="" id="{03FD37AB-4AB9-443D-829C-DEA88C9AAE54}"/>
                      </a:ext>
                    </a:extLst>
                  </p:cNvPr>
                  <p:cNvSpPr/>
                  <p:nvPr/>
                </p:nvSpPr>
                <p:spPr>
                  <a:xfrm>
                    <a:off x="3363000" y="4209068"/>
                    <a:ext cx="1498626" cy="1326099"/>
                  </a:xfrm>
                  <a:prstGeom prst="rect">
                    <a:avLst/>
                  </a:prstGeom>
                  <a:solidFill>
                    <a:srgbClr val="4E88C7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YAML</a:t>
                    </a:r>
                  </a:p>
                  <a:p>
                    <a:pPr algn="ctr"/>
                    <a:r>
                      <a:rPr lang="en-US" dirty="0"/>
                      <a:t>&lt;</a:t>
                    </a:r>
                    <a:r>
                      <a:rPr lang="en-US" dirty="0" err="1"/>
                      <a:t>app.yaml</a:t>
                    </a:r>
                    <a:r>
                      <a:rPr lang="en-US" dirty="0"/>
                      <a:t>&gt;</a:t>
                    </a:r>
                  </a:p>
                  <a:p>
                    <a:pPr algn="ctr"/>
                    <a:r>
                      <a:rPr lang="en-US" dirty="0"/>
                      <a:t>2 database</a:t>
                    </a:r>
                  </a:p>
                  <a:p>
                    <a:pPr algn="ctr"/>
                    <a:r>
                      <a:rPr lang="en-US" dirty="0"/>
                      <a:t>1 model</a:t>
                    </a:r>
                  </a:p>
                  <a:p>
                    <a:pPr algn="ctr"/>
                    <a:r>
                      <a:rPr lang="en-US" dirty="0"/>
                      <a:t>1 frontend</a:t>
                    </a:r>
                  </a:p>
                </p:txBody>
              </p: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xmlns="" id="{8879F9FB-0FFD-4F35-89FC-0E12C380173F}"/>
                    </a:ext>
                  </a:extLst>
                </p:cNvPr>
                <p:cNvSpPr/>
                <p:nvPr/>
              </p:nvSpPr>
              <p:spPr>
                <a:xfrm>
                  <a:off x="5886252" y="3169472"/>
                  <a:ext cx="15552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latin typeface="Karla" pitchFamily="2" charset="0"/>
                    </a:rPr>
                    <a:t>K8s &lt;nodes&gt;</a:t>
                  </a:r>
                </a:p>
              </p:txBody>
            </p: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CE278C89-5767-402C-8C36-9D36B2C121B0}"/>
                  </a:ext>
                </a:extLst>
              </p:cNvPr>
              <p:cNvSpPr/>
              <p:nvPr/>
            </p:nvSpPr>
            <p:spPr>
              <a:xfrm>
                <a:off x="5941361" y="4099237"/>
                <a:ext cx="1509959" cy="91800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VM 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&lt;database&gt;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6A76094-247E-4168-BD85-29EEA4890145}"/>
                </a:ext>
              </a:extLst>
            </p:cNvPr>
            <p:cNvSpPr/>
            <p:nvPr/>
          </p:nvSpPr>
          <p:spPr>
            <a:xfrm>
              <a:off x="6325236" y="5690319"/>
              <a:ext cx="1509960" cy="918007"/>
            </a:xfrm>
            <a:prstGeom prst="rect">
              <a:avLst/>
            </a:prstGeom>
            <a:solidFill>
              <a:srgbClr val="4E88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VM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&lt; database &gt;</a:t>
              </a: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CCF18789-7717-481D-877C-350250E79BD2}"/>
                </a:ext>
              </a:extLst>
            </p:cNvPr>
            <p:cNvSpPr/>
            <p:nvPr/>
          </p:nvSpPr>
          <p:spPr>
            <a:xfrm rot="21314528">
              <a:off x="6947558" y="4910128"/>
              <a:ext cx="336295" cy="11146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27C74A1E-FC34-4A1B-A65A-2D1044371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9581" y="5048191"/>
              <a:ext cx="6671" cy="577943"/>
            </a:xfrm>
            <a:prstGeom prst="lin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4F2C9BC9-5668-4C6E-9E90-F38DB2710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7901" y="3928521"/>
              <a:ext cx="1527847" cy="1057976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ED1B34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FA2989CE-1ACB-4B9D-BC7D-6DC016388E23}"/>
                </a:ext>
              </a:extLst>
            </p:cNvPr>
            <p:cNvCxnSpPr>
              <a:cxnSpLocks/>
            </p:cNvCxnSpPr>
            <p:nvPr/>
          </p:nvCxnSpPr>
          <p:spPr>
            <a:xfrm>
              <a:off x="6545831" y="3898765"/>
              <a:ext cx="830107" cy="1100580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ED1B34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xmlns="" id="{0F47603A-0C72-4403-A05E-2C0888FF5865}"/>
                </a:ext>
              </a:extLst>
            </p:cNvPr>
            <p:cNvSpPr/>
            <p:nvPr/>
          </p:nvSpPr>
          <p:spPr>
            <a:xfrm rot="15914528">
              <a:off x="3589825" y="4375175"/>
              <a:ext cx="336295" cy="111460"/>
            </a:xfrm>
            <a:prstGeom prst="triangle">
              <a:avLst/>
            </a:prstGeom>
            <a:solidFill>
              <a:srgbClr val="ED1B34"/>
            </a:solidFill>
            <a:ln w="12700">
              <a:solidFill>
                <a:srgbClr val="ED1B3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721DCBB0-0038-4568-8DCD-4D1305E2C08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25941" y="4134723"/>
              <a:ext cx="6671" cy="577943"/>
            </a:xfrm>
            <a:prstGeom prst="line">
              <a:avLst/>
            </a:prstGeom>
            <a:solidFill>
              <a:srgbClr val="ED1B34"/>
            </a:solidFill>
            <a:ln w="12700">
              <a:solidFill>
                <a:srgbClr val="ED1B34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F3F65E4A-88B6-4CAB-807F-DD98D2BEEF6E}"/>
                </a:ext>
              </a:extLst>
            </p:cNvPr>
            <p:cNvCxnSpPr>
              <a:cxnSpLocks/>
            </p:cNvCxnSpPr>
            <p:nvPr/>
          </p:nvCxnSpPr>
          <p:spPr>
            <a:xfrm>
              <a:off x="2861010" y="5320854"/>
              <a:ext cx="1" cy="74211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7AACB0E5-D7A9-426D-BFE9-8F7B63ABDB3A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>
              <a:off x="2861010" y="6062964"/>
              <a:ext cx="3174277" cy="55467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xmlns="" id="{8BCBDC6C-CB8F-4CDF-BC34-7CA0D69033CA}"/>
                </a:ext>
              </a:extLst>
            </p:cNvPr>
            <p:cNvSpPr/>
            <p:nvPr/>
          </p:nvSpPr>
          <p:spPr>
            <a:xfrm rot="5400000">
              <a:off x="5922869" y="6062700"/>
              <a:ext cx="336295" cy="11146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899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Velocity &lt;recap&gt;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40D9DE-ACA1-40C5-9770-2BD1B3232BBF}"/>
              </a:ext>
            </a:extLst>
          </p:cNvPr>
          <p:cNvSpPr/>
          <p:nvPr/>
        </p:nvSpPr>
        <p:spPr>
          <a:xfrm>
            <a:off x="678891" y="1271435"/>
            <a:ext cx="112464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Velocity is enabled by: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Immutable system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Declarative configuration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Online self-healing systems</a:t>
            </a:r>
          </a:p>
          <a:p>
            <a:pPr lvl="1"/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All these aspects relate to each other to speed up process that can reliably deploy software.</a:t>
            </a:r>
          </a:p>
        </p:txBody>
      </p:sp>
    </p:spTree>
    <p:extLst>
      <p:ext uri="{BB962C8B-B14F-4D97-AF65-F5344CB8AC3E}">
        <p14:creationId xmlns:p14="http://schemas.microsoft.com/office/powerpoint/2010/main" val="139921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Scaling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B8233D0-0895-4FB1-AB54-08D2E9F5AEA0}"/>
              </a:ext>
            </a:extLst>
          </p:cNvPr>
          <p:cNvSpPr/>
          <p:nvPr/>
        </p:nvSpPr>
        <p:spPr>
          <a:xfrm>
            <a:off x="1480281" y="3063476"/>
            <a:ext cx="92314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As your product grows, it’s inevitable that you will need to scale: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Software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Team/s that develop 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515632A-0AD7-4A5A-966A-FE852CA71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26" y="1116959"/>
            <a:ext cx="2167097" cy="17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2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Scaling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40D9DE-ACA1-40C5-9770-2BD1B3232BBF}"/>
              </a:ext>
            </a:extLst>
          </p:cNvPr>
          <p:cNvSpPr/>
          <p:nvPr/>
        </p:nvSpPr>
        <p:spPr>
          <a:xfrm>
            <a:off x="678891" y="1271435"/>
            <a:ext cx="108342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Karla" pitchFamily="2" charset="0"/>
              </a:rPr>
              <a:t>Kubernetes</a:t>
            </a:r>
            <a:r>
              <a:rPr lang="en-US" sz="2400" dirty="0">
                <a:latin typeface="Karla" pitchFamily="2" charset="0"/>
              </a:rPr>
              <a:t> provides numerous advantages to address scaling: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Decoupled architectures</a:t>
            </a:r>
            <a:r>
              <a:rPr lang="en-US" sz="2400" dirty="0">
                <a:latin typeface="Karla" pitchFamily="2" charset="0"/>
              </a:rPr>
              <a:t>: each component is separated from other components by defined APIs and </a:t>
            </a:r>
            <a:r>
              <a:rPr lang="en-US" sz="2400" i="1" u="sng" dirty="0">
                <a:latin typeface="Karla" pitchFamily="2" charset="0"/>
              </a:rPr>
              <a:t>service load balancers</a:t>
            </a:r>
            <a:r>
              <a:rPr lang="en-US" sz="2400" dirty="0">
                <a:latin typeface="Karla" pitchFamily="2" charset="0"/>
              </a:rPr>
              <a:t>. </a:t>
            </a:r>
          </a:p>
          <a:p>
            <a:pPr lvl="1"/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Easy scaling for applications and clusters</a:t>
            </a:r>
            <a:r>
              <a:rPr lang="en-US" sz="2400" dirty="0">
                <a:latin typeface="Karla" pitchFamily="2" charset="0"/>
              </a:rPr>
              <a:t>: simply changing a number in a configuration file, k8s takes care of the rest (part of declarative).</a:t>
            </a:r>
          </a:p>
          <a:p>
            <a:pPr lvl="1"/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Scaling development teams with microservices</a:t>
            </a:r>
            <a:r>
              <a:rPr lang="en-US" sz="2400" dirty="0">
                <a:latin typeface="Karla" pitchFamily="2" charset="0"/>
              </a:rPr>
              <a:t>: small team is responsible for the design and delivery of a service that is consumed by other small teams (optimal group size: 2 pizzas team).</a:t>
            </a:r>
          </a:p>
        </p:txBody>
      </p:sp>
    </p:spTree>
    <p:extLst>
      <p:ext uri="{BB962C8B-B14F-4D97-AF65-F5344CB8AC3E}">
        <p14:creationId xmlns:p14="http://schemas.microsoft.com/office/powerpoint/2010/main" val="277801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Scaling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C325BFE4-BC9B-4287-81FC-DF02A304280A}"/>
              </a:ext>
            </a:extLst>
          </p:cNvPr>
          <p:cNvGrpSpPr/>
          <p:nvPr/>
        </p:nvGrpSpPr>
        <p:grpSpPr>
          <a:xfrm>
            <a:off x="7054598" y="1400733"/>
            <a:ext cx="3680995" cy="2055050"/>
            <a:chOff x="2213923" y="1884706"/>
            <a:chExt cx="4202557" cy="2346231"/>
          </a:xfrm>
          <a:solidFill>
            <a:srgbClr val="4E88C7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854E1E3A-BC89-4870-93B1-8F7440B25BE4}"/>
                </a:ext>
              </a:extLst>
            </p:cNvPr>
            <p:cNvSpPr/>
            <p:nvPr/>
          </p:nvSpPr>
          <p:spPr>
            <a:xfrm>
              <a:off x="2213923" y="1884706"/>
              <a:ext cx="4202557" cy="23462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E88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Microservice 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6CB959B-D7EB-492E-96A3-1BF1B6AE0AC5}"/>
                </a:ext>
              </a:extLst>
            </p:cNvPr>
            <p:cNvSpPr/>
            <p:nvPr/>
          </p:nvSpPr>
          <p:spPr>
            <a:xfrm>
              <a:off x="2694197" y="2313875"/>
              <a:ext cx="3154767" cy="17268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2180891-5F6E-4BC7-A02E-629AA9AC374B}"/>
              </a:ext>
            </a:extLst>
          </p:cNvPr>
          <p:cNvGrpSpPr/>
          <p:nvPr/>
        </p:nvGrpSpPr>
        <p:grpSpPr>
          <a:xfrm>
            <a:off x="3513577" y="2654312"/>
            <a:ext cx="951760" cy="446507"/>
            <a:chOff x="3291743" y="3921105"/>
            <a:chExt cx="999156" cy="468742"/>
          </a:xfrm>
          <a:solidFill>
            <a:srgbClr val="4E88C7"/>
          </a:solidFill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xmlns="" id="{8A99285E-7FCC-407F-80D5-88F6CF3BF378}"/>
                </a:ext>
              </a:extLst>
            </p:cNvPr>
            <p:cNvSpPr/>
            <p:nvPr/>
          </p:nvSpPr>
          <p:spPr>
            <a:xfrm rot="13324677">
              <a:off x="3291743" y="4224351"/>
              <a:ext cx="346080" cy="165496"/>
            </a:xfrm>
            <a:prstGeom prst="triangle">
              <a:avLst/>
            </a:prstGeom>
            <a:grpFill/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8C45E3B1-98CE-4750-906B-5FD2B1201B3C}"/>
                </a:ext>
              </a:extLst>
            </p:cNvPr>
            <p:cNvCxnSpPr>
              <a:cxnSpLocks/>
            </p:cNvCxnSpPr>
            <p:nvPr/>
          </p:nvCxnSpPr>
          <p:spPr>
            <a:xfrm rot="13610149" flipV="1">
              <a:off x="3858402" y="3495474"/>
              <a:ext cx="6865" cy="858128"/>
            </a:xfrm>
            <a:prstGeom prst="line">
              <a:avLst/>
            </a:prstGeom>
            <a:grpFill/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7022896" y="3939765"/>
            <a:ext cx="3680995" cy="2055050"/>
            <a:chOff x="4532794" y="3856684"/>
            <a:chExt cx="3680995" cy="205505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204D47D6-3FE2-4225-968B-C1CBBBB38E14}"/>
                </a:ext>
              </a:extLst>
            </p:cNvPr>
            <p:cNvSpPr/>
            <p:nvPr/>
          </p:nvSpPr>
          <p:spPr>
            <a:xfrm>
              <a:off x="4532794" y="3856684"/>
              <a:ext cx="3680995" cy="20550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E88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Microservice 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E57AEBE2-6DC7-40C3-B1AE-0E3F407E31AB}"/>
                </a:ext>
              </a:extLst>
            </p:cNvPr>
            <p:cNvSpPr/>
            <p:nvPr/>
          </p:nvSpPr>
          <p:spPr>
            <a:xfrm>
              <a:off x="5128059" y="4271694"/>
              <a:ext cx="2620347" cy="134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 2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D734EBF2-7167-41D4-B15D-836995E283EE}"/>
              </a:ext>
            </a:extLst>
          </p:cNvPr>
          <p:cNvSpPr/>
          <p:nvPr/>
        </p:nvSpPr>
        <p:spPr>
          <a:xfrm>
            <a:off x="1984194" y="3203065"/>
            <a:ext cx="1572990" cy="741925"/>
          </a:xfrm>
          <a:prstGeom prst="rect">
            <a:avLst/>
          </a:prstGeom>
          <a:solidFill>
            <a:srgbClr val="4E88C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LOAD BALANCER</a:t>
            </a: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BE5FF749-240C-4E3A-AC70-2A251EA2F2E1}"/>
              </a:ext>
            </a:extLst>
          </p:cNvPr>
          <p:cNvGrpSpPr/>
          <p:nvPr/>
        </p:nvGrpSpPr>
        <p:grpSpPr>
          <a:xfrm rot="4821307">
            <a:off x="3384291" y="4280162"/>
            <a:ext cx="951761" cy="446507"/>
            <a:chOff x="3291743" y="3921105"/>
            <a:chExt cx="999156" cy="468742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xmlns="" id="{38344484-CE0B-43BC-9CC1-27CC1E75AC51}"/>
                </a:ext>
              </a:extLst>
            </p:cNvPr>
            <p:cNvSpPr/>
            <p:nvPr/>
          </p:nvSpPr>
          <p:spPr>
            <a:xfrm rot="13324677">
              <a:off x="3291743" y="4224351"/>
              <a:ext cx="346080" cy="165496"/>
            </a:xfrm>
            <a:prstGeom prst="triangl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A7D416A3-A0DD-48B3-A387-47F9BCF09D07}"/>
                </a:ext>
              </a:extLst>
            </p:cNvPr>
            <p:cNvCxnSpPr>
              <a:cxnSpLocks/>
            </p:cNvCxnSpPr>
            <p:nvPr/>
          </p:nvCxnSpPr>
          <p:spPr>
            <a:xfrm rot="13610149" flipV="1">
              <a:off x="3858402" y="3495474"/>
              <a:ext cx="6865" cy="858128"/>
            </a:xfrm>
            <a:prstGeom prst="line">
              <a:avLst/>
            </a:prstGeom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FC1BAEFE-D141-49FB-A61C-C2ED0185C2A8}"/>
              </a:ext>
            </a:extLst>
          </p:cNvPr>
          <p:cNvGrpSpPr/>
          <p:nvPr/>
        </p:nvGrpSpPr>
        <p:grpSpPr>
          <a:xfrm rot="2624225">
            <a:off x="744998" y="3436103"/>
            <a:ext cx="951761" cy="446507"/>
            <a:chOff x="3291743" y="3921105"/>
            <a:chExt cx="999156" cy="468742"/>
          </a:xfrm>
        </p:grpSpPr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xmlns="" id="{C649C628-B422-4E31-B7EF-9AA055486D1C}"/>
                </a:ext>
              </a:extLst>
            </p:cNvPr>
            <p:cNvSpPr/>
            <p:nvPr/>
          </p:nvSpPr>
          <p:spPr>
            <a:xfrm rot="13324677">
              <a:off x="3291743" y="4224351"/>
              <a:ext cx="346080" cy="165496"/>
            </a:xfrm>
            <a:prstGeom prst="triangle">
              <a:avLst/>
            </a:prstGeom>
            <a:ln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6C3EE9EA-8CFC-42BD-BBEC-9BDA69A5BDAC}"/>
                </a:ext>
              </a:extLst>
            </p:cNvPr>
            <p:cNvCxnSpPr>
              <a:cxnSpLocks/>
            </p:cNvCxnSpPr>
            <p:nvPr/>
          </p:nvCxnSpPr>
          <p:spPr>
            <a:xfrm rot="13610149" flipV="1">
              <a:off x="3858402" y="3495474"/>
              <a:ext cx="6865" cy="858128"/>
            </a:xfrm>
            <a:prstGeom prst="line">
              <a:avLst/>
            </a:prstGeom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B5B7A602-C2AE-45B5-8723-3EA72FCC80A5}"/>
              </a:ext>
            </a:extLst>
          </p:cNvPr>
          <p:cNvGrpSpPr/>
          <p:nvPr/>
        </p:nvGrpSpPr>
        <p:grpSpPr>
          <a:xfrm rot="2551700">
            <a:off x="5921147" y="2305195"/>
            <a:ext cx="870404" cy="408340"/>
            <a:chOff x="3291743" y="3921105"/>
            <a:chExt cx="999156" cy="468742"/>
          </a:xfrm>
          <a:solidFill>
            <a:srgbClr val="4E88C7"/>
          </a:solidFill>
        </p:grpSpPr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xmlns="" id="{AC641D5E-3D6D-411F-955E-88F447292CDC}"/>
                </a:ext>
              </a:extLst>
            </p:cNvPr>
            <p:cNvSpPr/>
            <p:nvPr/>
          </p:nvSpPr>
          <p:spPr>
            <a:xfrm rot="13324677">
              <a:off x="3291743" y="4224351"/>
              <a:ext cx="346080" cy="165496"/>
            </a:xfrm>
            <a:prstGeom prst="triangle">
              <a:avLst/>
            </a:prstGeom>
            <a:grpFill/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9F4764B8-95F9-4237-93BB-084A47F66B69}"/>
                </a:ext>
              </a:extLst>
            </p:cNvPr>
            <p:cNvCxnSpPr>
              <a:cxnSpLocks/>
            </p:cNvCxnSpPr>
            <p:nvPr/>
          </p:nvCxnSpPr>
          <p:spPr>
            <a:xfrm rot="13610149" flipV="1">
              <a:off x="3858402" y="3495474"/>
              <a:ext cx="6865" cy="858128"/>
            </a:xfrm>
            <a:prstGeom prst="line">
              <a:avLst/>
            </a:prstGeom>
            <a:grpFill/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68719" y="4407836"/>
            <a:ext cx="2662083" cy="1294469"/>
            <a:chOff x="9057867" y="4555450"/>
            <a:chExt cx="2662083" cy="12944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46E92304-5C09-48B9-8D96-26E777C19A92}"/>
                </a:ext>
              </a:extLst>
            </p:cNvPr>
            <p:cNvGrpSpPr/>
            <p:nvPr/>
          </p:nvGrpSpPr>
          <p:grpSpPr>
            <a:xfrm>
              <a:off x="9057867" y="4555450"/>
              <a:ext cx="1954158" cy="1294469"/>
              <a:chOff x="6784566" y="4490988"/>
              <a:chExt cx="2051471" cy="135893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16F994C9-B310-4793-A3E7-B7ADC99013A9}"/>
                  </a:ext>
                </a:extLst>
              </p:cNvPr>
              <p:cNvSpPr/>
              <p:nvPr/>
            </p:nvSpPr>
            <p:spPr>
              <a:xfrm>
                <a:off x="7039249" y="4490988"/>
                <a:ext cx="1651322" cy="778872"/>
              </a:xfrm>
              <a:prstGeom prst="rect">
                <a:avLst/>
              </a:prstGeom>
              <a:solidFill>
                <a:srgbClr val="4E88C7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API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xmlns="" id="{47D5865C-639C-41BE-874C-CC256101D76A}"/>
                  </a:ext>
                </a:extLst>
              </p:cNvPr>
              <p:cNvSpPr/>
              <p:nvPr/>
            </p:nvSpPr>
            <p:spPr>
              <a:xfrm>
                <a:off x="6784566" y="5371330"/>
                <a:ext cx="2051471" cy="478589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Team John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742F3A22-581E-4C90-B699-F228130E3233}"/>
                </a:ext>
              </a:extLst>
            </p:cNvPr>
            <p:cNvGrpSpPr/>
            <p:nvPr/>
          </p:nvGrpSpPr>
          <p:grpSpPr>
            <a:xfrm rot="2584709">
              <a:off x="10856221" y="4834131"/>
              <a:ext cx="863729" cy="413435"/>
              <a:chOff x="5546088" y="1968863"/>
              <a:chExt cx="991494" cy="474592"/>
            </a:xfrm>
            <a:solidFill>
              <a:srgbClr val="4E88C7"/>
            </a:solidFill>
          </p:grpSpPr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xmlns="" id="{AB4BDCEC-8C79-4278-A906-5A821D374D86}"/>
                  </a:ext>
                </a:extLst>
              </p:cNvPr>
              <p:cNvSpPr/>
              <p:nvPr/>
            </p:nvSpPr>
            <p:spPr>
              <a:xfrm rot="13324677">
                <a:off x="5546088" y="2277959"/>
                <a:ext cx="346080" cy="165496"/>
              </a:xfrm>
              <a:prstGeom prst="triangle">
                <a:avLst/>
              </a:prstGeom>
              <a:grpFill/>
              <a:ln w="28575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Z</a:t>
                </a:r>
                <a:endParaRPr lang="en-US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xmlns="" id="{8727A2F4-4862-4724-AFC1-8BA75F30347B}"/>
                  </a:ext>
                </a:extLst>
              </p:cNvPr>
              <p:cNvCxnSpPr>
                <a:cxnSpLocks/>
              </p:cNvCxnSpPr>
              <p:nvPr/>
            </p:nvCxnSpPr>
            <p:spPr>
              <a:xfrm rot="13610149" flipV="1">
                <a:off x="6105085" y="1543232"/>
                <a:ext cx="6865" cy="858128"/>
              </a:xfrm>
              <a:prstGeom prst="line">
                <a:avLst/>
              </a:prstGeom>
              <a:grpFill/>
              <a:ln w="28575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B1BC355A-65D3-43B9-8473-98B86B1032BD}"/>
              </a:ext>
            </a:extLst>
          </p:cNvPr>
          <p:cNvGrpSpPr/>
          <p:nvPr/>
        </p:nvGrpSpPr>
        <p:grpSpPr>
          <a:xfrm>
            <a:off x="4029338" y="2025952"/>
            <a:ext cx="1954158" cy="1263260"/>
            <a:chOff x="6784567" y="2004213"/>
            <a:chExt cx="2051471" cy="132616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E2968CE5-DCE3-4DFC-8C64-FBCB2642CF97}"/>
                </a:ext>
              </a:extLst>
            </p:cNvPr>
            <p:cNvSpPr/>
            <p:nvPr/>
          </p:nvSpPr>
          <p:spPr>
            <a:xfrm>
              <a:off x="6784567" y="2851792"/>
              <a:ext cx="2051471" cy="47858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Karla" pitchFamily="2" charset="0"/>
                </a:rPr>
                <a:t>Team Maggie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34519D11-5F3C-4405-84F8-F006A49DCEEC}"/>
                </a:ext>
              </a:extLst>
            </p:cNvPr>
            <p:cNvSpPr/>
            <p:nvPr/>
          </p:nvSpPr>
          <p:spPr>
            <a:xfrm>
              <a:off x="7039250" y="2004213"/>
              <a:ext cx="1651322" cy="778873"/>
            </a:xfrm>
            <a:prstGeom prst="rect">
              <a:avLst/>
            </a:prstGeom>
            <a:solidFill>
              <a:srgbClr val="4E88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API</a:t>
              </a:r>
              <a:r>
                <a:rPr lang="en-US" dirty="0"/>
                <a:t> 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03CD0EEB-30AF-41B7-A6AC-48D1546C1CD0}"/>
              </a:ext>
            </a:extLst>
          </p:cNvPr>
          <p:cNvSpPr/>
          <p:nvPr/>
        </p:nvSpPr>
        <p:spPr>
          <a:xfrm>
            <a:off x="1638300" y="1332304"/>
            <a:ext cx="9436100" cy="4827195"/>
          </a:xfrm>
          <a:solidFill>
            <a:srgbClr val="4E88C7"/>
          </a:solidFill>
          <a:ln w="57150">
            <a:solidFill>
              <a:srgbClr val="A6A6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Karla" pitchFamily="2" charset="0"/>
              </a:rPr>
              <a:t>k8s</a:t>
            </a:r>
          </a:p>
        </p:txBody>
      </p:sp>
    </p:spTree>
    <p:extLst>
      <p:ext uri="{BB962C8B-B14F-4D97-AF65-F5344CB8AC3E}">
        <p14:creationId xmlns:p14="http://schemas.microsoft.com/office/powerpoint/2010/main" val="1677561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Scaling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40D9DE-ACA1-40C5-9770-2BD1B3232BBF}"/>
              </a:ext>
            </a:extLst>
          </p:cNvPr>
          <p:cNvSpPr/>
          <p:nvPr/>
        </p:nvSpPr>
        <p:spPr>
          <a:xfrm>
            <a:off x="678891" y="1415273"/>
            <a:ext cx="1083421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Karla" pitchFamily="2" charset="0"/>
              </a:rPr>
              <a:t>Kubernetes</a:t>
            </a:r>
            <a:r>
              <a:rPr lang="en-US" sz="2400" dirty="0">
                <a:latin typeface="Karla" pitchFamily="2" charset="0"/>
              </a:rPr>
              <a:t> provides numerous </a:t>
            </a:r>
            <a:r>
              <a:rPr lang="en-US" sz="2400" b="1" dirty="0">
                <a:solidFill>
                  <a:schemeClr val="tx2"/>
                </a:solidFill>
                <a:latin typeface="Karla" pitchFamily="2" charset="0"/>
              </a:rPr>
              <a:t>abstractions</a:t>
            </a:r>
            <a:r>
              <a:rPr lang="en-US" sz="2400" dirty="0">
                <a:latin typeface="Karla" pitchFamily="2" charset="0"/>
              </a:rPr>
              <a:t> and APIs that help building these decoupled microservice architectures: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Pods</a:t>
            </a:r>
            <a:r>
              <a:rPr lang="en-US" sz="2400" dirty="0">
                <a:latin typeface="Karla" pitchFamily="2" charset="0"/>
              </a:rPr>
              <a:t> can group together container images developed by different teams into a single deployable unit (similar to docker-compose)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Other services to isolate </a:t>
            </a:r>
            <a:r>
              <a:rPr lang="en-US" sz="2400" dirty="0">
                <a:latin typeface="Karla" pitchFamily="2" charset="0"/>
              </a:rPr>
              <a:t>one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microservice from another such (e.g. load balancing, naming, and discovery)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Namespaces</a:t>
            </a:r>
            <a:r>
              <a:rPr lang="en-US" sz="2400" dirty="0">
                <a:latin typeface="Karla" pitchFamily="2" charset="0"/>
              </a:rPr>
              <a:t> control the interaction among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Ingress</a:t>
            </a:r>
            <a:r>
              <a:rPr lang="en-US" sz="2400" dirty="0">
                <a:latin typeface="Karla" pitchFamily="2" charset="0"/>
              </a:rPr>
              <a:t> combine multiple microservices into a single externalized API (easy-to-use frontend)</a:t>
            </a:r>
          </a:p>
          <a:p>
            <a:pPr lvl="3"/>
            <a:endParaRPr lang="en-US" sz="2400" dirty="0">
              <a:latin typeface="Karla" pitchFamily="2" charset="0"/>
            </a:endParaRPr>
          </a:p>
          <a:p>
            <a:r>
              <a:rPr lang="en-US" dirty="0">
                <a:latin typeface="Karla" pitchFamily="2" charset="0"/>
              </a:rPr>
              <a:t>K8s provides full spectrum of solutions between doing it “the hard way” and a fully managed service</a:t>
            </a:r>
          </a:p>
        </p:txBody>
      </p:sp>
    </p:spTree>
    <p:extLst>
      <p:ext uri="{BB962C8B-B14F-4D97-AF65-F5344CB8AC3E}">
        <p14:creationId xmlns:p14="http://schemas.microsoft.com/office/powerpoint/2010/main" val="2875322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Scaling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257300"/>
            <a:ext cx="11045952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2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b="1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7: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11523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Abstracting your infrastructure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B8233D0-0895-4FB1-AB54-08D2E9F5AEA0}"/>
              </a:ext>
            </a:extLst>
          </p:cNvPr>
          <p:cNvSpPr/>
          <p:nvPr/>
        </p:nvSpPr>
        <p:spPr>
          <a:xfrm>
            <a:off x="977864" y="2909497"/>
            <a:ext cx="104077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Kubernetes allows to build, deploy, and manage your application in a way that is portable across a wide variety of environments. The move to application-oriented container APIs like Kubernetes has two concrete benefits: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separation</a:t>
            </a:r>
            <a:r>
              <a:rPr lang="en-US" sz="2400" dirty="0">
                <a:latin typeface="Karla" pitchFamily="2" charset="0"/>
              </a:rPr>
              <a:t>: developers from specific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portability</a:t>
            </a:r>
            <a:r>
              <a:rPr lang="en-US" sz="2400" dirty="0">
                <a:latin typeface="Karla" pitchFamily="2" charset="0"/>
              </a:rPr>
              <a:t>: simply a matter of sending the declarative config to a new cluster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515632A-0AD7-4A5A-966A-FE852CA71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26" y="1116959"/>
            <a:ext cx="2167097" cy="17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15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Efficiency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B8233D0-0895-4FB1-AB54-08D2E9F5AEA0}"/>
              </a:ext>
            </a:extLst>
          </p:cNvPr>
          <p:cNvSpPr/>
          <p:nvPr/>
        </p:nvSpPr>
        <p:spPr>
          <a:xfrm>
            <a:off x="977864" y="1511987"/>
            <a:ext cx="1040772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There are concrete economic benefit to the abstraction because tasks from multiple users can be packed tightly onto fewer machines: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Consume less energy </a:t>
            </a:r>
            <a:r>
              <a:rPr lang="en-US" sz="2400" dirty="0">
                <a:latin typeface="Karla" pitchFamily="2" charset="0"/>
              </a:rPr>
              <a:t>(ratio of the useful to the total amount)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Limit costs of running a server </a:t>
            </a:r>
            <a:r>
              <a:rPr lang="en-US" sz="2400" dirty="0">
                <a:latin typeface="Karla" pitchFamily="2" charset="0"/>
              </a:rPr>
              <a:t>(power usage, cooling requirements, datacenter space, and raw compute power)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Create quickly a developer’s test environment</a:t>
            </a:r>
            <a:r>
              <a:rPr lang="en-US" sz="2400" dirty="0">
                <a:latin typeface="Karla" pitchFamily="2" charset="0"/>
              </a:rPr>
              <a:t> as a set of containers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Reduce cost of development instances in your stack</a:t>
            </a:r>
            <a:r>
              <a:rPr lang="en-US" sz="2400" dirty="0">
                <a:latin typeface="Karla" pitchFamily="2" charset="0"/>
              </a:rPr>
              <a:t>, liberating resources to develop others that were cost-prohibitive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1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7: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16017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Creating and Running Containers | Review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B8233D0-0895-4FB1-AB54-08D2E9F5AEA0}"/>
              </a:ext>
            </a:extLst>
          </p:cNvPr>
          <p:cNvSpPr/>
          <p:nvPr/>
        </p:nvSpPr>
        <p:spPr>
          <a:xfrm>
            <a:off x="977864" y="1511987"/>
            <a:ext cx="104077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We have already seen how to package an application using the Docker image format and how to start an application using the Docker container runtime: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We discussed what containers are and what you should use them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How to build images and update an existing image using Docker (i.e. </a:t>
            </a:r>
            <a:r>
              <a:rPr lang="en-US" sz="2400" dirty="0" err="1">
                <a:latin typeface="Karla" pitchFamily="2" charset="0"/>
              </a:rPr>
              <a:t>Dockerfile</a:t>
            </a:r>
            <a:r>
              <a:rPr lang="en-US" sz="2400" dirty="0">
                <a:latin typeface="Karla" pitchFamily="2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How to store images in a remote registry (i.e. tag and push to </a:t>
            </a:r>
            <a:r>
              <a:rPr lang="en-US" sz="2400" dirty="0" err="1">
                <a:latin typeface="Karla" pitchFamily="2" charset="0"/>
              </a:rPr>
              <a:t>DockerHub</a:t>
            </a:r>
            <a:r>
              <a:rPr lang="en-US" sz="2400" dirty="0">
                <a:latin typeface="Karla" pitchFamily="2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How to run container with Docker (generally in Kubernetes containers are launched by a daemon on each node called the </a:t>
            </a:r>
            <a:r>
              <a:rPr lang="en-US" sz="2400" dirty="0" err="1">
                <a:latin typeface="Karla" pitchFamily="2" charset="0"/>
              </a:rPr>
              <a:t>kubelet</a:t>
            </a:r>
            <a:r>
              <a:rPr lang="en-US" sz="2400" dirty="0">
                <a:latin typeface="Karl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8504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7: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203243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B8233D0-0895-4FB1-AB54-08D2E9F5AEA0}"/>
              </a:ext>
            </a:extLst>
          </p:cNvPr>
          <p:cNvSpPr/>
          <p:nvPr/>
        </p:nvSpPr>
        <p:spPr>
          <a:xfrm>
            <a:off x="1162050" y="1511987"/>
            <a:ext cx="104077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K8s works on a cluster of machines/nodes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This could be VMs on your local machine or a group of machines through a cloud provider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The cluster includes one master node and at least one worker node</a:t>
            </a:r>
          </a:p>
        </p:txBody>
      </p:sp>
    </p:spTree>
    <p:extLst>
      <p:ext uri="{BB962C8B-B14F-4D97-AF65-F5344CB8AC3E}">
        <p14:creationId xmlns:p14="http://schemas.microsoft.com/office/powerpoint/2010/main" val="829250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F268ED11-527F-44DC-A913-D3CD1DF7F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70" y="1314279"/>
            <a:ext cx="10167993" cy="481467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5924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xmlns="" id="{CBC92D72-9C03-4BEE-8C94-33192637D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93" y="1346885"/>
            <a:ext cx="9957672" cy="474053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817" y="315280"/>
            <a:ext cx="11973697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Master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635889-CB9A-41F8-BE92-E1CCE7A78A10}"/>
              </a:ext>
            </a:extLst>
          </p:cNvPr>
          <p:cNvSpPr/>
          <p:nvPr/>
        </p:nvSpPr>
        <p:spPr>
          <a:xfrm>
            <a:off x="8204075" y="6173388"/>
            <a:ext cx="280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Karla" pitchFamily="2" charset="0"/>
              </a:rPr>
              <a:t>&gt; </a:t>
            </a:r>
            <a:r>
              <a:rPr lang="en-US" dirty="0">
                <a:latin typeface="Karla" pitchFamily="2" charset="0"/>
                <a:hlinkClick r:id="rId4"/>
              </a:rPr>
              <a:t> to learn more on </a:t>
            </a:r>
            <a:r>
              <a:rPr lang="en-US" dirty="0" err="1">
                <a:latin typeface="Karla" pitchFamily="2" charset="0"/>
                <a:hlinkClick r:id="rId4"/>
              </a:rPr>
              <a:t>etcd</a:t>
            </a:r>
            <a:r>
              <a:rPr lang="en-US" dirty="0">
                <a:latin typeface="Karla" pitchFamily="2" charset="0"/>
              </a:rPr>
              <a:t> &lt;</a:t>
            </a:r>
          </a:p>
        </p:txBody>
      </p:sp>
    </p:spTree>
    <p:extLst>
      <p:ext uri="{BB962C8B-B14F-4D97-AF65-F5344CB8AC3E}">
        <p14:creationId xmlns:p14="http://schemas.microsoft.com/office/powerpoint/2010/main" val="4215762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812" y="315280"/>
            <a:ext cx="10646375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Master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B8233D0-0895-4FB1-AB54-08D2E9F5AEA0}"/>
              </a:ext>
            </a:extLst>
          </p:cNvPr>
          <p:cNvSpPr/>
          <p:nvPr/>
        </p:nvSpPr>
        <p:spPr>
          <a:xfrm>
            <a:off x="772812" y="1279741"/>
            <a:ext cx="1126884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Karla" pitchFamily="2" charset="0"/>
              </a:rPr>
              <a:t>Master node main task</a:t>
            </a:r>
            <a:r>
              <a:rPr lang="en-US" sz="2400" dirty="0">
                <a:latin typeface="Karla" pitchFamily="2" charset="0"/>
              </a:rPr>
              <a:t> is to manage the worker node(s) to run an application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The master node consists of:</a:t>
            </a:r>
          </a:p>
          <a:p>
            <a:pPr marL="457200" indent="-457200">
              <a:buAutoNum type="arabicParenR"/>
            </a:pPr>
            <a:r>
              <a:rPr lang="en-US" sz="2400" b="1" dirty="0">
                <a:latin typeface="Karla" pitchFamily="2" charset="0"/>
              </a:rPr>
              <a:t>API server </a:t>
            </a:r>
            <a:r>
              <a:rPr lang="en-US" sz="2400" dirty="0">
                <a:latin typeface="Karla" pitchFamily="2" charset="0"/>
              </a:rPr>
              <a:t>contains various methods to directly access the Kubernetes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latin typeface="Karla" pitchFamily="2" charset="0"/>
              </a:rPr>
              <a:t>Scheduler </a:t>
            </a:r>
            <a:r>
              <a:rPr lang="en-US" sz="2400" dirty="0">
                <a:latin typeface="Karla" pitchFamily="2" charset="0"/>
              </a:rPr>
              <a:t>assigns to each worker node an application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latin typeface="Karla" pitchFamily="2" charset="0"/>
              </a:rPr>
              <a:t>Controller manager</a:t>
            </a:r>
          </a:p>
          <a:p>
            <a:pPr lvl="1"/>
            <a:r>
              <a:rPr lang="en-US" sz="2400" dirty="0">
                <a:latin typeface="Karla" pitchFamily="2" charset="0"/>
              </a:rPr>
              <a:t>3a) Keeps track of worker nodes</a:t>
            </a:r>
          </a:p>
          <a:p>
            <a:pPr lvl="1"/>
            <a:r>
              <a:rPr lang="en-US" sz="2400" dirty="0">
                <a:latin typeface="Karla" pitchFamily="2" charset="0"/>
              </a:rPr>
              <a:t>3b) Handles node failures and replicates if needed</a:t>
            </a:r>
          </a:p>
          <a:p>
            <a:pPr lvl="1"/>
            <a:r>
              <a:rPr lang="en-US" sz="2400" dirty="0">
                <a:latin typeface="Karla" pitchFamily="2" charset="0"/>
              </a:rPr>
              <a:t>3c) Provide endpoints to access the application from the outside world</a:t>
            </a:r>
          </a:p>
          <a:p>
            <a:r>
              <a:rPr lang="en-US" sz="2400" b="1" dirty="0">
                <a:latin typeface="Karla" pitchFamily="2" charset="0"/>
              </a:rPr>
              <a:t>4) Cloud controller </a:t>
            </a:r>
            <a:r>
              <a:rPr lang="en-US" sz="2400" dirty="0">
                <a:latin typeface="Karla" pitchFamily="2" charset="0"/>
              </a:rPr>
              <a:t>communicates with cloud provide regarding resources such as nodes and IP addresses</a:t>
            </a:r>
          </a:p>
          <a:p>
            <a:r>
              <a:rPr lang="en-US" sz="2400" b="1" dirty="0">
                <a:latin typeface="Karla" pitchFamily="2" charset="0"/>
              </a:rPr>
              <a:t>5) </a:t>
            </a:r>
            <a:r>
              <a:rPr lang="en-US" sz="2400" b="1" dirty="0" err="1">
                <a:latin typeface="Karla" pitchFamily="2" charset="0"/>
              </a:rPr>
              <a:t>Etcd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works as backend for service discovery that stores the cluster’s state and its configuration</a:t>
            </a:r>
          </a:p>
          <a:p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24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xmlns="" id="{5B3DF25F-7EE3-419B-B520-A11120CA3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08" y="1260916"/>
            <a:ext cx="10037416" cy="48265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817" y="315280"/>
            <a:ext cx="11973697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Worker Nodes</a:t>
            </a:r>
          </a:p>
        </p:txBody>
      </p:sp>
    </p:spTree>
    <p:extLst>
      <p:ext uri="{BB962C8B-B14F-4D97-AF65-F5344CB8AC3E}">
        <p14:creationId xmlns:p14="http://schemas.microsoft.com/office/powerpoint/2010/main" val="51689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Communications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754000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b="1" dirty="0"/>
              <a:t>Feedback from week 1 reading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600" dirty="0"/>
              <a:t>More user cases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600" dirty="0"/>
              <a:t>Difficulty: For some right for some needed searching many terms. </a:t>
            </a:r>
          </a:p>
          <a:p>
            <a:pPr>
              <a:spcAft>
                <a:spcPts val="600"/>
              </a:spcAft>
            </a:pPr>
            <a:endParaRPr lang="en-US" sz="2600" dirty="0"/>
          </a:p>
          <a:p>
            <a:pPr>
              <a:spcAft>
                <a:spcPts val="600"/>
              </a:spcAft>
            </a:pPr>
            <a:r>
              <a:rPr lang="en-US" sz="2600" b="1" dirty="0"/>
              <a:t>Exercise week 1 (</a:t>
            </a:r>
            <a:r>
              <a:rPr lang="en-US" sz="2600" b="1" dirty="0" err="1"/>
              <a:t>DockerHub</a:t>
            </a:r>
            <a:r>
              <a:rPr lang="en-US" sz="2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15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812" y="315280"/>
            <a:ext cx="11027891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Worker Nodes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B8233D0-0895-4FB1-AB54-08D2E9F5AEA0}"/>
              </a:ext>
            </a:extLst>
          </p:cNvPr>
          <p:cNvSpPr/>
          <p:nvPr/>
        </p:nvSpPr>
        <p:spPr>
          <a:xfrm>
            <a:off x="772812" y="1440379"/>
            <a:ext cx="112688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A worker node consists of:</a:t>
            </a:r>
          </a:p>
          <a:p>
            <a:endParaRPr lang="en-US" sz="2400" dirty="0">
              <a:latin typeface="Karla" pitchFamily="2" charset="0"/>
            </a:endParaRPr>
          </a:p>
          <a:p>
            <a:pPr marL="457200" indent="-457200">
              <a:buAutoNum type="arabicParenR"/>
            </a:pPr>
            <a:r>
              <a:rPr lang="en-US" sz="2400" b="1" dirty="0">
                <a:latin typeface="Karla" pitchFamily="2" charset="0"/>
              </a:rPr>
              <a:t>Container runtime </a:t>
            </a:r>
            <a:r>
              <a:rPr lang="en-US" sz="2400" dirty="0">
                <a:latin typeface="Karla" pitchFamily="2" charset="0"/>
              </a:rPr>
              <a:t>that pulls a specified Docker image and deploys it on a worker node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2) </a:t>
            </a:r>
            <a:r>
              <a:rPr lang="en-US" sz="2400" b="1" dirty="0" err="1">
                <a:latin typeface="Karla" pitchFamily="2" charset="0"/>
              </a:rPr>
              <a:t>Kubelet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talks to the API server and manages containers on its node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3) </a:t>
            </a:r>
            <a:r>
              <a:rPr lang="en-US" sz="2400" b="1" dirty="0" err="1">
                <a:latin typeface="Karla" pitchFamily="2" charset="0"/>
              </a:rPr>
              <a:t>Kube</a:t>
            </a:r>
            <a:r>
              <a:rPr lang="en-US" sz="2400" b="1" dirty="0">
                <a:latin typeface="Karla" pitchFamily="2" charset="0"/>
              </a:rPr>
              <a:t>-proxy </a:t>
            </a:r>
            <a:r>
              <a:rPr lang="en-US" sz="2400" dirty="0">
                <a:latin typeface="Karla" pitchFamily="2" charset="0"/>
              </a:rPr>
              <a:t>load-balances network traffic between application components and the outside world</a:t>
            </a:r>
          </a:p>
          <a:p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41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7: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306121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Deploying a Kubernetes Cluster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B8233D0-0895-4FB1-AB54-08D2E9F5AEA0}"/>
              </a:ext>
            </a:extLst>
          </p:cNvPr>
          <p:cNvSpPr/>
          <p:nvPr/>
        </p:nvSpPr>
        <p:spPr>
          <a:xfrm>
            <a:off x="862398" y="1511987"/>
            <a:ext cx="106386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To deploy your cluster you must install Kubernetes. In the exercise you are going to use </a:t>
            </a:r>
            <a:r>
              <a:rPr lang="en-US" sz="2400" dirty="0" err="1">
                <a:latin typeface="Karla" pitchFamily="2" charset="0"/>
              </a:rPr>
              <a:t>minikube</a:t>
            </a:r>
            <a:r>
              <a:rPr lang="en-US" sz="2400" dirty="0">
                <a:latin typeface="Karla" pitchFamily="2" charset="0"/>
              </a:rPr>
              <a:t> to deploy a cluster in local mode. 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After installing </a:t>
            </a:r>
            <a:r>
              <a:rPr lang="en-US" sz="2400" dirty="0" err="1">
                <a:latin typeface="Karla" pitchFamily="2" charset="0"/>
              </a:rPr>
              <a:t>minikube</a:t>
            </a:r>
            <a:r>
              <a:rPr lang="en-US" sz="2400" dirty="0">
                <a:latin typeface="Karla" pitchFamily="2" charset="0"/>
              </a:rPr>
              <a:t>, use </a:t>
            </a:r>
            <a:r>
              <a:rPr lang="en-US" sz="2400" i="1" dirty="0">
                <a:latin typeface="Karla" pitchFamily="2" charset="0"/>
              </a:rPr>
              <a:t>start</a:t>
            </a:r>
            <a:r>
              <a:rPr lang="en-US" sz="2400" dirty="0">
                <a:latin typeface="Karla" pitchFamily="2" charset="0"/>
              </a:rPr>
              <a:t> to begin your session creating a virtual machine, </a:t>
            </a:r>
            <a:r>
              <a:rPr lang="en-US" sz="2400" i="1" dirty="0">
                <a:latin typeface="Karla" pitchFamily="2" charset="0"/>
              </a:rPr>
              <a:t>stop </a:t>
            </a:r>
            <a:r>
              <a:rPr lang="en-US" sz="2400" dirty="0">
                <a:latin typeface="Karla" pitchFamily="2" charset="0"/>
              </a:rPr>
              <a:t>to </a:t>
            </a:r>
            <a:r>
              <a:rPr lang="en-US" sz="2400" dirty="0" err="1">
                <a:latin typeface="Karla" pitchFamily="2" charset="0"/>
              </a:rPr>
              <a:t>interupt</a:t>
            </a:r>
            <a:r>
              <a:rPr lang="en-US" sz="2400" dirty="0">
                <a:latin typeface="Karla" pitchFamily="2" charset="0"/>
              </a:rPr>
              <a:t> it, and </a:t>
            </a:r>
            <a:r>
              <a:rPr lang="en-US" sz="2400" i="1" dirty="0">
                <a:latin typeface="Karla" pitchFamily="2" charset="0"/>
              </a:rPr>
              <a:t>delete</a:t>
            </a:r>
            <a:r>
              <a:rPr lang="en-US" sz="2400" dirty="0">
                <a:latin typeface="Karla" pitchFamily="2" charset="0"/>
              </a:rPr>
              <a:t> to remove the VM. Below are the commands to execute these tasks:</a:t>
            </a:r>
          </a:p>
          <a:p>
            <a:pPr lvl="1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</a:t>
            </a:r>
          </a:p>
          <a:p>
            <a:pPr lvl="1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dirty="0">
              <a:latin typeface="Karla" pitchFamily="2" charset="0"/>
            </a:endParaRP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  <a:p>
            <a:pPr lvl="1"/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35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Deploying a Kubernetes Cluster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B8233D0-0895-4FB1-AB54-08D2E9F5AEA0}"/>
              </a:ext>
            </a:extLst>
          </p:cNvPr>
          <p:cNvSpPr/>
          <p:nvPr/>
        </p:nvSpPr>
        <p:spPr>
          <a:xfrm>
            <a:off x="862398" y="1511987"/>
            <a:ext cx="1063865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You can easily access the Kubernetes Client using the following command: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to check your cluster status use:</a:t>
            </a:r>
          </a:p>
          <a:p>
            <a:pPr lvl="1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componentstatuses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and should see output below: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  <a:p>
            <a:pPr lvl="1"/>
            <a:endParaRPr lang="en-US" sz="2400" dirty="0">
              <a:latin typeface="Karla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4A561CA-8B3F-4878-A8F1-E4FE83F66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98" y="4531659"/>
            <a:ext cx="6974179" cy="133344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F268ED11-527F-44DC-A913-D3CD1DF7F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7" y="2193343"/>
            <a:ext cx="4054851" cy="19200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14447" y="2312894"/>
            <a:ext cx="1492624" cy="1669758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9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/>
              <a:t>Deploying a Kubernetes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B8233D0-0895-4FB1-AB54-08D2E9F5AEA0}"/>
              </a:ext>
            </a:extLst>
          </p:cNvPr>
          <p:cNvSpPr/>
          <p:nvPr/>
        </p:nvSpPr>
        <p:spPr>
          <a:xfrm>
            <a:off x="1063004" y="1511987"/>
            <a:ext cx="108487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You can easily access the Kubernetes Client using the following command: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to list the nodes in your cluster use:</a:t>
            </a:r>
          </a:p>
          <a:p>
            <a:pPr lvl="1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nodes</a:t>
            </a:r>
          </a:p>
          <a:p>
            <a:pPr lvl="1"/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and should see output below: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CF27B6E-27EE-45C8-9AB2-8754CCC79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4351758"/>
            <a:ext cx="6450098" cy="173448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F268ED11-527F-44DC-A913-D3CD1DF7F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7" y="2193343"/>
            <a:ext cx="4054851" cy="19200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793371" y="3075708"/>
            <a:ext cx="1877698" cy="707437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80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7: Common </a:t>
            </a:r>
            <a:r>
              <a:rPr lang="en-US" sz="2600" b="1" dirty="0" err="1"/>
              <a:t>kubectl</a:t>
            </a:r>
            <a:r>
              <a:rPr lang="en-US" sz="2600" b="1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237799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Common </a:t>
            </a:r>
            <a:r>
              <a:rPr lang="en-US" sz="4000" b="1" dirty="0" err="1"/>
              <a:t>kubectl</a:t>
            </a:r>
            <a:r>
              <a:rPr lang="en-US" sz="4000" b="1" dirty="0"/>
              <a:t> Commands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B8233D0-0895-4FB1-AB54-08D2E9F5AEA0}"/>
              </a:ext>
            </a:extLst>
          </p:cNvPr>
          <p:cNvSpPr/>
          <p:nvPr/>
        </p:nvSpPr>
        <p:spPr>
          <a:xfrm>
            <a:off x="1560769" y="1413515"/>
            <a:ext cx="9640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Let’s practice Kubernetes! Access the exercise using the link below: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E5F614C9-580D-4226-949F-552B26689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27FEA53C-50CF-4743-A2EC-978205D7A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A44942D-9D00-4949-B64E-8786B04E87C5}"/>
              </a:ext>
            </a:extLst>
          </p:cNvPr>
          <p:cNvSpPr/>
          <p:nvPr/>
        </p:nvSpPr>
        <p:spPr>
          <a:xfrm>
            <a:off x="4614665" y="3244334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Karla" pitchFamily="2" charset="0"/>
              </a:rPr>
              <a:t>&gt; </a:t>
            </a:r>
            <a:r>
              <a:rPr lang="en-US" sz="2400" dirty="0">
                <a:latin typeface="Karla" pitchFamily="2" charset="0"/>
                <a:hlinkClick r:id="rId2"/>
              </a:rPr>
              <a:t>LINK TO EXERCISE</a:t>
            </a:r>
            <a:r>
              <a:rPr lang="en-US" sz="2400" dirty="0">
                <a:latin typeface="Karla" pitchFamily="2" charset="0"/>
              </a:rPr>
              <a:t> &lt;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CD0A71-AB65-40BA-B3B3-4303EA3A0BA7}"/>
              </a:ext>
            </a:extLst>
          </p:cNvPr>
          <p:cNvSpPr/>
          <p:nvPr/>
        </p:nvSpPr>
        <p:spPr>
          <a:xfrm>
            <a:off x="4438333" y="3869346"/>
            <a:ext cx="3501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Karla" pitchFamily="2" charset="0"/>
              </a:rPr>
              <a:t>&gt; </a:t>
            </a:r>
            <a:r>
              <a:rPr lang="en-US" sz="2400" dirty="0">
                <a:latin typeface="Karla" pitchFamily="2" charset="0"/>
                <a:hlinkClick r:id="rId2"/>
              </a:rPr>
              <a:t>LINK TO </a:t>
            </a:r>
            <a:r>
              <a:rPr lang="en-US" sz="2400" dirty="0">
                <a:latin typeface="Karla" pitchFamily="2" charset="0"/>
                <a:hlinkClick r:id="rId3"/>
              </a:rPr>
              <a:t>RESOURCES</a:t>
            </a:r>
            <a:r>
              <a:rPr lang="en-US" sz="2400" dirty="0">
                <a:latin typeface="Karla" pitchFamily="2" charset="0"/>
                <a:hlinkClick r:id="rId2"/>
              </a:rPr>
              <a:t> </a:t>
            </a:r>
            <a:r>
              <a:rPr lang="en-US" sz="2400" dirty="0">
                <a:latin typeface="Karla" pitchFamily="2" charset="0"/>
              </a:rPr>
              <a:t> &lt;</a:t>
            </a:r>
          </a:p>
        </p:txBody>
      </p:sp>
    </p:spTree>
    <p:extLst>
      <p:ext uri="{BB962C8B-B14F-4D97-AF65-F5344CB8AC3E}">
        <p14:creationId xmlns:p14="http://schemas.microsoft.com/office/powerpoint/2010/main" val="766413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Common </a:t>
            </a:r>
            <a:r>
              <a:rPr lang="en-US" sz="4000" b="1" dirty="0" err="1"/>
              <a:t>kubectl</a:t>
            </a:r>
            <a:r>
              <a:rPr lang="en-US" sz="4000" b="1" dirty="0"/>
              <a:t> Commands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B8233D0-0895-4FB1-AB54-08D2E9F5AEA0}"/>
              </a:ext>
            </a:extLst>
          </p:cNvPr>
          <p:cNvSpPr/>
          <p:nvPr/>
        </p:nvSpPr>
        <p:spPr>
          <a:xfrm>
            <a:off x="630195" y="1197758"/>
            <a:ext cx="10972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Useful commands to complete </a:t>
            </a:r>
            <a:r>
              <a:rPr lang="en-US" sz="2400">
                <a:latin typeface="Karla" pitchFamily="2" charset="0"/>
              </a:rPr>
              <a:t>the exercise:</a:t>
            </a:r>
            <a:endParaRPr lang="en-US" sz="2400" dirty="0">
              <a:latin typeface="Karla" pitchFamily="2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app-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deploymnet.yaml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deployment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pods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pods /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-o=custom-columns=NAME:.metadata.name,IP:.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status.podIP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app-server-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deploymnet.yaml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expose deployment / </a:t>
            </a:r>
          </a:p>
          <a:p>
            <a:pPr lvl="1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app-deployment --type=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LoadBalancer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services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service app-deployment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deployment app-server-deployment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deployment app-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-deployment</a:t>
            </a:r>
            <a:endParaRPr lang="en-US" sz="2400" dirty="0">
              <a:latin typeface="Karla" pitchFamily="2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E5F614C9-580D-4226-949F-552B26689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27FEA53C-50CF-4743-A2EC-978205D7A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28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7: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135066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Pods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B8233D0-0895-4FB1-AB54-08D2E9F5AEA0}"/>
              </a:ext>
            </a:extLst>
          </p:cNvPr>
          <p:cNvSpPr/>
          <p:nvPr/>
        </p:nvSpPr>
        <p:spPr>
          <a:xfrm>
            <a:off x="977864" y="1511987"/>
            <a:ext cx="10407721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Pods represent the atomic unit of work in a Kubernetes cluster. Pods are comprised of one or more containers working together symbiotically. 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To create a Pod, you write a Pod manifest and submit it to the Kubernetes API server by using the command-line tool or (less frequently) by making HTTP and JSON calls to the server directly.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Once you’ve submitted the manifest to the API server, the Kubernetes scheduler finds a machine where the Pod can fit and schedules the Pod to that machine. 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Once scheduled, the </a:t>
            </a:r>
            <a:r>
              <a:rPr lang="en-US" sz="2400" dirty="0" err="1">
                <a:latin typeface="Karla" pitchFamily="2" charset="0"/>
              </a:rPr>
              <a:t>kubelet</a:t>
            </a:r>
            <a:r>
              <a:rPr lang="en-US" sz="2400" dirty="0">
                <a:latin typeface="Karla" pitchFamily="2" charset="0"/>
              </a:rPr>
              <a:t> daemon on that machine is responsible for creating the containers that correspond to the Pod, as well as performing any health checks defined in the Pod manifest.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Once a Pod is scheduled to a node, no rescheduling occurs if that node fails. Additionally, to create multiple replicas of the same Pod you have to create and name them manually. 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In a later chapter we introduce the </a:t>
            </a:r>
            <a:r>
              <a:rPr lang="en-US" sz="2400" dirty="0" err="1">
                <a:latin typeface="Karla" pitchFamily="2" charset="0"/>
              </a:rPr>
              <a:t>ReplicaSet</a:t>
            </a:r>
            <a:r>
              <a:rPr lang="en-US" sz="2400" dirty="0">
                <a:latin typeface="Karla" pitchFamily="2" charset="0"/>
              </a:rPr>
              <a:t> object and show how you can automate the creation of multiple identical Pods and ensure that they are recreated in the event of a node machine failure.</a:t>
            </a:r>
          </a:p>
        </p:txBody>
      </p:sp>
    </p:spTree>
    <p:extLst>
      <p:ext uri="{BB962C8B-B14F-4D97-AF65-F5344CB8AC3E}">
        <p14:creationId xmlns:p14="http://schemas.microsoft.com/office/powerpoint/2010/main" val="1265226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7: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218127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Labels and Annotations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B8233D0-0895-4FB1-AB54-08D2E9F5AEA0}"/>
              </a:ext>
            </a:extLst>
          </p:cNvPr>
          <p:cNvSpPr/>
          <p:nvPr/>
        </p:nvSpPr>
        <p:spPr>
          <a:xfrm>
            <a:off x="977864" y="1511987"/>
            <a:ext cx="1040772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Labels are used to identify and optionally group objects in a Kubernetes cluster.</a:t>
            </a:r>
          </a:p>
          <a:p>
            <a:r>
              <a:rPr lang="en-US" sz="2400" dirty="0">
                <a:latin typeface="Karla" pitchFamily="2" charset="0"/>
              </a:rPr>
              <a:t>Labels are also used in selector queries to provide flexible runtime grouping of objects such as Pods.</a:t>
            </a:r>
          </a:p>
          <a:p>
            <a:r>
              <a:rPr lang="en-US" sz="2400" dirty="0">
                <a:latin typeface="Karla" pitchFamily="2" charset="0"/>
              </a:rPr>
              <a:t>Annotations provide object-scoped key/value storage of metadata that can be used by automation tooling and client libraries. Annotations can also be used to hold configuration data for external tools such as third-party schedulers and monitoring tools.</a:t>
            </a:r>
          </a:p>
          <a:p>
            <a:r>
              <a:rPr lang="en-US" sz="2400" dirty="0">
                <a:latin typeface="Karla" pitchFamily="2" charset="0"/>
              </a:rPr>
              <a:t>Labels and annotations are vital to understanding how key components in a Kubernetes cluster work together to ensure the desired cluster state. </a:t>
            </a:r>
          </a:p>
          <a:p>
            <a:r>
              <a:rPr lang="en-US" sz="2400" dirty="0">
                <a:latin typeface="Karla" pitchFamily="2" charset="0"/>
              </a:rPr>
              <a:t>Using labels and annotations properly unlocks the true power of Kubernetes’s flexibility and provides the starting point for building automation tools and deployment workflows.</a:t>
            </a:r>
          </a:p>
          <a:p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40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79E9732-DC5F-4E31-AE99-47AF6D30A725}"/>
              </a:ext>
            </a:extLst>
          </p:cNvPr>
          <p:cNvGrpSpPr/>
          <p:nvPr/>
        </p:nvGrpSpPr>
        <p:grpSpPr>
          <a:xfrm>
            <a:off x="4005599" y="5376276"/>
            <a:ext cx="5124700" cy="647949"/>
            <a:chOff x="3708399" y="5562182"/>
            <a:chExt cx="5124700" cy="64794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A7CF9C45-FF07-4721-888A-CDC8D2C9F429}"/>
                </a:ext>
              </a:extLst>
            </p:cNvPr>
            <p:cNvSpPr/>
            <p:nvPr/>
          </p:nvSpPr>
          <p:spPr>
            <a:xfrm>
              <a:off x="3708400" y="5562182"/>
              <a:ext cx="1295898" cy="647949"/>
            </a:xfrm>
            <a:prstGeom prst="rect">
              <a:avLst/>
            </a:prstGeom>
            <a:solidFill>
              <a:srgbClr val="940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xmlns="" id="{EEC03D37-031E-4AFA-B1FF-7E1E0DB75EDA}"/>
                </a:ext>
              </a:extLst>
            </p:cNvPr>
            <p:cNvSpPr txBox="1">
              <a:spLocks/>
            </p:cNvSpPr>
            <p:nvPr/>
          </p:nvSpPr>
          <p:spPr>
            <a:xfrm>
              <a:off x="3708399" y="5699174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9F8140DE-DF19-4E67-BA8B-FDEFA75CDC53}"/>
                </a:ext>
              </a:extLst>
            </p:cNvPr>
            <p:cNvSpPr/>
            <p:nvPr/>
          </p:nvSpPr>
          <p:spPr>
            <a:xfrm>
              <a:off x="5004298" y="5593768"/>
              <a:ext cx="3828801" cy="584775"/>
            </a:xfrm>
            <a:custGeom>
              <a:avLst/>
              <a:gdLst>
                <a:gd name="connsiteX0" fmla="*/ 0 w 3828801"/>
                <a:gd name="connsiteY0" fmla="*/ 0 h 584775"/>
                <a:gd name="connsiteX1" fmla="*/ 714710 w 3828801"/>
                <a:gd name="connsiteY1" fmla="*/ 0 h 584775"/>
                <a:gd name="connsiteX2" fmla="*/ 1391131 w 3828801"/>
                <a:gd name="connsiteY2" fmla="*/ 0 h 584775"/>
                <a:gd name="connsiteX3" fmla="*/ 2067553 w 3828801"/>
                <a:gd name="connsiteY3" fmla="*/ 0 h 584775"/>
                <a:gd name="connsiteX4" fmla="*/ 2590822 w 3828801"/>
                <a:gd name="connsiteY4" fmla="*/ 0 h 584775"/>
                <a:gd name="connsiteX5" fmla="*/ 3152379 w 3828801"/>
                <a:gd name="connsiteY5" fmla="*/ 0 h 584775"/>
                <a:gd name="connsiteX6" fmla="*/ 3828801 w 3828801"/>
                <a:gd name="connsiteY6" fmla="*/ 0 h 584775"/>
                <a:gd name="connsiteX7" fmla="*/ 3828801 w 3828801"/>
                <a:gd name="connsiteY7" fmla="*/ 584775 h 584775"/>
                <a:gd name="connsiteX8" fmla="*/ 3190668 w 3828801"/>
                <a:gd name="connsiteY8" fmla="*/ 584775 h 584775"/>
                <a:gd name="connsiteX9" fmla="*/ 2667398 w 3828801"/>
                <a:gd name="connsiteY9" fmla="*/ 584775 h 584775"/>
                <a:gd name="connsiteX10" fmla="*/ 2144129 w 3828801"/>
                <a:gd name="connsiteY10" fmla="*/ 584775 h 584775"/>
                <a:gd name="connsiteX11" fmla="*/ 1467707 w 3828801"/>
                <a:gd name="connsiteY11" fmla="*/ 584775 h 584775"/>
                <a:gd name="connsiteX12" fmla="*/ 906150 w 3828801"/>
                <a:gd name="connsiteY12" fmla="*/ 584775 h 584775"/>
                <a:gd name="connsiteX13" fmla="*/ 0 w 3828801"/>
                <a:gd name="connsiteY13" fmla="*/ 584775 h 584775"/>
                <a:gd name="connsiteX14" fmla="*/ 0 w 3828801"/>
                <a:gd name="connsiteY14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8801" h="584775" fill="none" extrusionOk="0">
                  <a:moveTo>
                    <a:pt x="0" y="0"/>
                  </a:moveTo>
                  <a:cubicBezTo>
                    <a:pt x="348003" y="-20745"/>
                    <a:pt x="367434" y="27532"/>
                    <a:pt x="714710" y="0"/>
                  </a:cubicBezTo>
                  <a:cubicBezTo>
                    <a:pt x="1061986" y="-27532"/>
                    <a:pt x="1066457" y="-7668"/>
                    <a:pt x="1391131" y="0"/>
                  </a:cubicBezTo>
                  <a:cubicBezTo>
                    <a:pt x="1715805" y="7668"/>
                    <a:pt x="1897352" y="-31783"/>
                    <a:pt x="2067553" y="0"/>
                  </a:cubicBezTo>
                  <a:cubicBezTo>
                    <a:pt x="2237754" y="31783"/>
                    <a:pt x="2443578" y="9100"/>
                    <a:pt x="2590822" y="0"/>
                  </a:cubicBezTo>
                  <a:cubicBezTo>
                    <a:pt x="2738066" y="-9100"/>
                    <a:pt x="2948803" y="21392"/>
                    <a:pt x="3152379" y="0"/>
                  </a:cubicBezTo>
                  <a:cubicBezTo>
                    <a:pt x="3355955" y="-21392"/>
                    <a:pt x="3531707" y="-32995"/>
                    <a:pt x="3828801" y="0"/>
                  </a:cubicBezTo>
                  <a:cubicBezTo>
                    <a:pt x="3847120" y="145862"/>
                    <a:pt x="3808109" y="433896"/>
                    <a:pt x="3828801" y="584775"/>
                  </a:cubicBezTo>
                  <a:cubicBezTo>
                    <a:pt x="3633808" y="585971"/>
                    <a:pt x="3497714" y="596897"/>
                    <a:pt x="3190668" y="584775"/>
                  </a:cubicBezTo>
                  <a:cubicBezTo>
                    <a:pt x="2883622" y="572653"/>
                    <a:pt x="2788161" y="585870"/>
                    <a:pt x="2667398" y="584775"/>
                  </a:cubicBezTo>
                  <a:cubicBezTo>
                    <a:pt x="2546635" y="583681"/>
                    <a:pt x="2313184" y="572839"/>
                    <a:pt x="2144129" y="584775"/>
                  </a:cubicBezTo>
                  <a:cubicBezTo>
                    <a:pt x="1975074" y="596711"/>
                    <a:pt x="1798810" y="567035"/>
                    <a:pt x="1467707" y="584775"/>
                  </a:cubicBezTo>
                  <a:cubicBezTo>
                    <a:pt x="1136604" y="602515"/>
                    <a:pt x="1135156" y="604702"/>
                    <a:pt x="906150" y="584775"/>
                  </a:cubicBezTo>
                  <a:cubicBezTo>
                    <a:pt x="677144" y="564848"/>
                    <a:pt x="375882" y="604932"/>
                    <a:pt x="0" y="584775"/>
                  </a:cubicBezTo>
                  <a:cubicBezTo>
                    <a:pt x="-6303" y="445539"/>
                    <a:pt x="-13732" y="241777"/>
                    <a:pt x="0" y="0"/>
                  </a:cubicBezTo>
                  <a:close/>
                </a:path>
                <a:path w="3828801" h="584775" stroke="0" extrusionOk="0">
                  <a:moveTo>
                    <a:pt x="0" y="0"/>
                  </a:moveTo>
                  <a:cubicBezTo>
                    <a:pt x="244066" y="-18668"/>
                    <a:pt x="315116" y="-7371"/>
                    <a:pt x="599845" y="0"/>
                  </a:cubicBezTo>
                  <a:cubicBezTo>
                    <a:pt x="884574" y="7371"/>
                    <a:pt x="862043" y="6614"/>
                    <a:pt x="1123115" y="0"/>
                  </a:cubicBezTo>
                  <a:cubicBezTo>
                    <a:pt x="1384187" y="-6614"/>
                    <a:pt x="1496465" y="-14535"/>
                    <a:pt x="1837824" y="0"/>
                  </a:cubicBezTo>
                  <a:cubicBezTo>
                    <a:pt x="2179183" y="14535"/>
                    <a:pt x="2141354" y="-17438"/>
                    <a:pt x="2437670" y="0"/>
                  </a:cubicBezTo>
                  <a:cubicBezTo>
                    <a:pt x="2733986" y="17438"/>
                    <a:pt x="2873325" y="11806"/>
                    <a:pt x="3037515" y="0"/>
                  </a:cubicBezTo>
                  <a:cubicBezTo>
                    <a:pt x="3201705" y="-11806"/>
                    <a:pt x="3439546" y="-5188"/>
                    <a:pt x="3828801" y="0"/>
                  </a:cubicBezTo>
                  <a:cubicBezTo>
                    <a:pt x="3826040" y="282673"/>
                    <a:pt x="3828418" y="341227"/>
                    <a:pt x="3828801" y="584775"/>
                  </a:cubicBezTo>
                  <a:cubicBezTo>
                    <a:pt x="3651954" y="582316"/>
                    <a:pt x="3387391" y="614455"/>
                    <a:pt x="3190668" y="584775"/>
                  </a:cubicBezTo>
                  <a:cubicBezTo>
                    <a:pt x="2993945" y="555095"/>
                    <a:pt x="2793334" y="604406"/>
                    <a:pt x="2667398" y="584775"/>
                  </a:cubicBezTo>
                  <a:cubicBezTo>
                    <a:pt x="2541462" y="565145"/>
                    <a:pt x="2207504" y="585378"/>
                    <a:pt x="2029265" y="584775"/>
                  </a:cubicBezTo>
                  <a:cubicBezTo>
                    <a:pt x="1851026" y="584172"/>
                    <a:pt x="1632137" y="595298"/>
                    <a:pt x="1391131" y="584775"/>
                  </a:cubicBezTo>
                  <a:cubicBezTo>
                    <a:pt x="1150125" y="574252"/>
                    <a:pt x="1026340" y="581042"/>
                    <a:pt x="791286" y="584775"/>
                  </a:cubicBezTo>
                  <a:cubicBezTo>
                    <a:pt x="556233" y="588508"/>
                    <a:pt x="235797" y="598758"/>
                    <a:pt x="0" y="584775"/>
                  </a:cubicBezTo>
                  <a:cubicBezTo>
                    <a:pt x="8947" y="456293"/>
                    <a:pt x="29051" y="250004"/>
                    <a:pt x="0" y="0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xmlns="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Karla" charset="0"/>
                </a:rPr>
                <a:t>Advanced Practical Data Science</a:t>
              </a:r>
            </a:p>
            <a:p>
              <a:r>
                <a:rPr lang="en-US" sz="1400" b="1" dirty="0" err="1">
                  <a:latin typeface="Karla" charset="0"/>
                </a:rPr>
                <a:t>Pavlos</a:t>
              </a:r>
              <a:r>
                <a:rPr lang="en-US" sz="1400" b="1" dirty="0">
                  <a:latin typeface="Karla" charset="0"/>
                </a:rPr>
                <a:t> </a:t>
              </a:r>
              <a:r>
                <a:rPr lang="en-US" sz="1400" b="1" dirty="0" err="1">
                  <a:latin typeface="Karla" charset="0"/>
                </a:rPr>
                <a:t>Protopapas</a:t>
              </a:r>
              <a:endParaRPr lang="en-US" sz="10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97859" y="1061884"/>
            <a:ext cx="101321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pPr algn="ctr"/>
            <a:r>
              <a:rPr lang="en-US" sz="3600" dirty="0">
                <a:latin typeface="Karla" charset="0"/>
                <a:ea typeface="Karla" charset="0"/>
                <a:cs typeface="Karla" charset="0"/>
              </a:rPr>
              <a:t>THANK YOU 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53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Recap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F203B0B-75F4-42CB-B80D-DB9356742F83}"/>
              </a:ext>
            </a:extLst>
          </p:cNvPr>
          <p:cNvSpPr/>
          <p:nvPr/>
        </p:nvSpPr>
        <p:spPr>
          <a:xfrm>
            <a:off x="837846" y="1424020"/>
            <a:ext cx="3385094" cy="1769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Virtual Environment</a:t>
            </a:r>
          </a:p>
          <a:p>
            <a:pPr algn="ctr"/>
            <a:endParaRPr lang="en-US" b="1" dirty="0"/>
          </a:p>
          <a:p>
            <a:pPr algn="ctr"/>
            <a:r>
              <a:rPr lang="en-US" sz="1400" b="1" dirty="0">
                <a:latin typeface="Karla" pitchFamily="2" charset="0"/>
              </a:rPr>
              <a:t>Pros: </a:t>
            </a:r>
            <a:r>
              <a:rPr lang="en-US" sz="1400" dirty="0">
                <a:latin typeface="Karla" pitchFamily="2" charset="0"/>
              </a:rPr>
              <a:t>remove complexity</a:t>
            </a:r>
          </a:p>
          <a:p>
            <a:pPr algn="ctr"/>
            <a:r>
              <a:rPr lang="en-US" sz="1400" b="1" dirty="0">
                <a:latin typeface="Karla" pitchFamily="2" charset="0"/>
              </a:rPr>
              <a:t>Cons: </a:t>
            </a:r>
            <a:r>
              <a:rPr lang="en-US" sz="1400" dirty="0">
                <a:latin typeface="Karla" pitchFamily="2" charset="0"/>
              </a:rPr>
              <a:t>does not isolate from 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29C28D2-3A51-4218-8626-BC9E907A16CA}"/>
              </a:ext>
            </a:extLst>
          </p:cNvPr>
          <p:cNvSpPr/>
          <p:nvPr/>
        </p:nvSpPr>
        <p:spPr>
          <a:xfrm>
            <a:off x="4460629" y="1424020"/>
            <a:ext cx="3385094" cy="1769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Virtual Machines</a:t>
            </a:r>
          </a:p>
          <a:p>
            <a:pPr algn="ctr"/>
            <a:endParaRPr lang="en-US" b="1" dirty="0"/>
          </a:p>
          <a:p>
            <a:pPr algn="ctr"/>
            <a:r>
              <a:rPr lang="en-US" sz="1400" b="1" dirty="0">
                <a:latin typeface="Karla" pitchFamily="2" charset="0"/>
              </a:rPr>
              <a:t>Pros: </a:t>
            </a:r>
            <a:r>
              <a:rPr lang="en-US" sz="1400" dirty="0">
                <a:latin typeface="Karla" pitchFamily="2" charset="0"/>
              </a:rPr>
              <a:t>isolate OS guest from host</a:t>
            </a:r>
          </a:p>
          <a:p>
            <a:pPr algn="ctr"/>
            <a:r>
              <a:rPr lang="en-US" sz="1400" b="1" dirty="0">
                <a:latin typeface="Karla" pitchFamily="2" charset="0"/>
              </a:rPr>
              <a:t>Cons: </a:t>
            </a:r>
            <a:r>
              <a:rPr lang="en-US" sz="1400" dirty="0">
                <a:latin typeface="Karla" pitchFamily="2" charset="0"/>
              </a:rPr>
              <a:t>intensive use hardware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0F88498-54ED-404D-ACBD-217022EB336E}"/>
              </a:ext>
            </a:extLst>
          </p:cNvPr>
          <p:cNvSpPr/>
          <p:nvPr/>
        </p:nvSpPr>
        <p:spPr>
          <a:xfrm>
            <a:off x="8083412" y="1424020"/>
            <a:ext cx="3385094" cy="1769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Containers</a:t>
            </a:r>
          </a:p>
          <a:p>
            <a:pPr algn="ctr"/>
            <a:endParaRPr lang="en-US" b="1" dirty="0"/>
          </a:p>
          <a:p>
            <a:pPr algn="ctr"/>
            <a:r>
              <a:rPr lang="en-US" sz="1400" b="1" dirty="0">
                <a:latin typeface="Karla" pitchFamily="2" charset="0"/>
              </a:rPr>
              <a:t>Pros: </a:t>
            </a:r>
            <a:r>
              <a:rPr lang="en-US" sz="1400" dirty="0">
                <a:latin typeface="Karla" pitchFamily="2" charset="0"/>
              </a:rPr>
              <a:t>lightweight</a:t>
            </a:r>
          </a:p>
          <a:p>
            <a:pPr algn="ctr"/>
            <a:r>
              <a:rPr lang="en-US" sz="1400" b="1" dirty="0">
                <a:latin typeface="Karla" pitchFamily="2" charset="0"/>
              </a:rPr>
              <a:t>Cons: </a:t>
            </a:r>
            <a:r>
              <a:rPr lang="en-US" sz="1400" dirty="0">
                <a:latin typeface="Karla" pitchFamily="2" charset="0"/>
              </a:rPr>
              <a:t>issues with security, scalability, and control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xmlns="" id="{82DE2B53-8D4E-413B-8855-0833005771BE}"/>
              </a:ext>
            </a:extLst>
          </p:cNvPr>
          <p:cNvSpPr/>
          <p:nvPr/>
        </p:nvSpPr>
        <p:spPr>
          <a:xfrm>
            <a:off x="1880171" y="3952163"/>
            <a:ext cx="2070368" cy="1784800"/>
          </a:xfrm>
          <a:prstGeom prst="hexagon">
            <a:avLst/>
          </a:prstGeom>
          <a:solidFill>
            <a:srgbClr val="4E88C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Monolithic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310F2049-9DA3-4730-9D10-7D3AA1CA3BFD}"/>
              </a:ext>
            </a:extLst>
          </p:cNvPr>
          <p:cNvGrpSpPr/>
          <p:nvPr/>
        </p:nvGrpSpPr>
        <p:grpSpPr>
          <a:xfrm>
            <a:off x="4751696" y="3952164"/>
            <a:ext cx="3058480" cy="1784800"/>
            <a:chOff x="4566760" y="3952163"/>
            <a:chExt cx="3755307" cy="204794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10879F98-0AEE-426F-8931-DA8A04B9F6E6}"/>
                </a:ext>
              </a:extLst>
            </p:cNvPr>
            <p:cNvGrpSpPr/>
            <p:nvPr/>
          </p:nvGrpSpPr>
          <p:grpSpPr>
            <a:xfrm>
              <a:off x="4700020" y="4075621"/>
              <a:ext cx="3488372" cy="863768"/>
              <a:chOff x="5755016" y="4638022"/>
              <a:chExt cx="3967730" cy="7810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DC6A7DAF-B528-4898-8AC9-E51550C3DB62}"/>
                  </a:ext>
                </a:extLst>
              </p:cNvPr>
              <p:cNvSpPr/>
              <p:nvPr/>
            </p:nvSpPr>
            <p:spPr>
              <a:xfrm>
                <a:off x="5755016" y="4638022"/>
                <a:ext cx="1281109" cy="7788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container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E37F7BFF-AD42-41C7-A04F-C7B2FA56AE3B}"/>
                  </a:ext>
                </a:extLst>
              </p:cNvPr>
              <p:cNvSpPr/>
              <p:nvPr/>
            </p:nvSpPr>
            <p:spPr>
              <a:xfrm>
                <a:off x="7103463" y="4638022"/>
                <a:ext cx="1281109" cy="7788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8F4853D2-2E7E-47E6-AFB8-3DB0B35E1DBE}"/>
                  </a:ext>
                </a:extLst>
              </p:cNvPr>
              <p:cNvSpPr/>
              <p:nvPr/>
            </p:nvSpPr>
            <p:spPr>
              <a:xfrm>
                <a:off x="8441637" y="4640216"/>
                <a:ext cx="1281109" cy="7788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52BD1739-A6A0-4B8B-A286-5557388020AE}"/>
                </a:ext>
              </a:extLst>
            </p:cNvPr>
            <p:cNvSpPr/>
            <p:nvPr/>
          </p:nvSpPr>
          <p:spPr>
            <a:xfrm>
              <a:off x="4687141" y="5013219"/>
              <a:ext cx="1126333" cy="861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13638CE4-5721-4ACC-BD54-AAC80FF5069C}"/>
                </a:ext>
              </a:extLst>
            </p:cNvPr>
            <p:cNvSpPr/>
            <p:nvPr/>
          </p:nvSpPr>
          <p:spPr>
            <a:xfrm>
              <a:off x="5872676" y="5013219"/>
              <a:ext cx="1126333" cy="861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90F5D11F-505A-4CE2-BDE2-78223DD4E5D9}"/>
                </a:ext>
              </a:extLst>
            </p:cNvPr>
            <p:cNvSpPr/>
            <p:nvPr/>
          </p:nvSpPr>
          <p:spPr>
            <a:xfrm>
              <a:off x="7049180" y="5015645"/>
              <a:ext cx="1126333" cy="861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19A96D45-13EC-4114-BAC9-0F8562FAC1EE}"/>
                </a:ext>
              </a:extLst>
            </p:cNvPr>
            <p:cNvSpPr/>
            <p:nvPr/>
          </p:nvSpPr>
          <p:spPr>
            <a:xfrm>
              <a:off x="4566760" y="3952163"/>
              <a:ext cx="3755307" cy="2047945"/>
            </a:xfrm>
            <a:custGeom>
              <a:avLst/>
              <a:gdLst>
                <a:gd name="connsiteX0" fmla="*/ 0 w 3058480"/>
                <a:gd name="connsiteY0" fmla="*/ 0 h 1784800"/>
                <a:gd name="connsiteX1" fmla="*/ 417992 w 3058480"/>
                <a:gd name="connsiteY1" fmla="*/ 0 h 1784800"/>
                <a:gd name="connsiteX2" fmla="*/ 988909 w 3058480"/>
                <a:gd name="connsiteY2" fmla="*/ 0 h 1784800"/>
                <a:gd name="connsiteX3" fmla="*/ 1498655 w 3058480"/>
                <a:gd name="connsiteY3" fmla="*/ 0 h 1784800"/>
                <a:gd name="connsiteX4" fmla="*/ 1916647 w 3058480"/>
                <a:gd name="connsiteY4" fmla="*/ 0 h 1784800"/>
                <a:gd name="connsiteX5" fmla="*/ 2395809 w 3058480"/>
                <a:gd name="connsiteY5" fmla="*/ 0 h 1784800"/>
                <a:gd name="connsiteX6" fmla="*/ 3058480 w 3058480"/>
                <a:gd name="connsiteY6" fmla="*/ 0 h 1784800"/>
                <a:gd name="connsiteX7" fmla="*/ 3058480 w 3058480"/>
                <a:gd name="connsiteY7" fmla="*/ 594933 h 1784800"/>
                <a:gd name="connsiteX8" fmla="*/ 3058480 w 3058480"/>
                <a:gd name="connsiteY8" fmla="*/ 1172019 h 1784800"/>
                <a:gd name="connsiteX9" fmla="*/ 3058480 w 3058480"/>
                <a:gd name="connsiteY9" fmla="*/ 1784800 h 1784800"/>
                <a:gd name="connsiteX10" fmla="*/ 2609903 w 3058480"/>
                <a:gd name="connsiteY10" fmla="*/ 1784800 h 1784800"/>
                <a:gd name="connsiteX11" fmla="*/ 2069571 w 3058480"/>
                <a:gd name="connsiteY11" fmla="*/ 1784800 h 1784800"/>
                <a:gd name="connsiteX12" fmla="*/ 1559825 w 3058480"/>
                <a:gd name="connsiteY12" fmla="*/ 1784800 h 1784800"/>
                <a:gd name="connsiteX13" fmla="*/ 1050078 w 3058480"/>
                <a:gd name="connsiteY13" fmla="*/ 1784800 h 1784800"/>
                <a:gd name="connsiteX14" fmla="*/ 509747 w 3058480"/>
                <a:gd name="connsiteY14" fmla="*/ 1784800 h 1784800"/>
                <a:gd name="connsiteX15" fmla="*/ 0 w 3058480"/>
                <a:gd name="connsiteY15" fmla="*/ 1784800 h 1784800"/>
                <a:gd name="connsiteX16" fmla="*/ 0 w 3058480"/>
                <a:gd name="connsiteY16" fmla="*/ 1172019 h 1784800"/>
                <a:gd name="connsiteX17" fmla="*/ 0 w 3058480"/>
                <a:gd name="connsiteY17" fmla="*/ 541389 h 1784800"/>
                <a:gd name="connsiteX18" fmla="*/ 0 w 3058480"/>
                <a:gd name="connsiteY18" fmla="*/ 0 h 178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58480" h="1784800" extrusionOk="0">
                  <a:moveTo>
                    <a:pt x="0" y="0"/>
                  </a:moveTo>
                  <a:cubicBezTo>
                    <a:pt x="96743" y="-5866"/>
                    <a:pt x="241635" y="43165"/>
                    <a:pt x="417992" y="0"/>
                  </a:cubicBezTo>
                  <a:cubicBezTo>
                    <a:pt x="594349" y="-43165"/>
                    <a:pt x="728682" y="53763"/>
                    <a:pt x="988909" y="0"/>
                  </a:cubicBezTo>
                  <a:cubicBezTo>
                    <a:pt x="1249136" y="-53763"/>
                    <a:pt x="1351405" y="51258"/>
                    <a:pt x="1498655" y="0"/>
                  </a:cubicBezTo>
                  <a:cubicBezTo>
                    <a:pt x="1645905" y="-51258"/>
                    <a:pt x="1746092" y="49907"/>
                    <a:pt x="1916647" y="0"/>
                  </a:cubicBezTo>
                  <a:cubicBezTo>
                    <a:pt x="2087202" y="-49907"/>
                    <a:pt x="2210624" y="53102"/>
                    <a:pt x="2395809" y="0"/>
                  </a:cubicBezTo>
                  <a:cubicBezTo>
                    <a:pt x="2580994" y="-53102"/>
                    <a:pt x="2859733" y="28614"/>
                    <a:pt x="3058480" y="0"/>
                  </a:cubicBezTo>
                  <a:cubicBezTo>
                    <a:pt x="3114945" y="195538"/>
                    <a:pt x="3009351" y="381763"/>
                    <a:pt x="3058480" y="594933"/>
                  </a:cubicBezTo>
                  <a:cubicBezTo>
                    <a:pt x="3107609" y="808103"/>
                    <a:pt x="3004442" y="903746"/>
                    <a:pt x="3058480" y="1172019"/>
                  </a:cubicBezTo>
                  <a:cubicBezTo>
                    <a:pt x="3112518" y="1440292"/>
                    <a:pt x="3040984" y="1605835"/>
                    <a:pt x="3058480" y="1784800"/>
                  </a:cubicBezTo>
                  <a:cubicBezTo>
                    <a:pt x="2867569" y="1827416"/>
                    <a:pt x="2702603" y="1746338"/>
                    <a:pt x="2609903" y="1784800"/>
                  </a:cubicBezTo>
                  <a:cubicBezTo>
                    <a:pt x="2517203" y="1823262"/>
                    <a:pt x="2212364" y="1728811"/>
                    <a:pt x="2069571" y="1784800"/>
                  </a:cubicBezTo>
                  <a:cubicBezTo>
                    <a:pt x="1926778" y="1840789"/>
                    <a:pt x="1687412" y="1734997"/>
                    <a:pt x="1559825" y="1784800"/>
                  </a:cubicBezTo>
                  <a:cubicBezTo>
                    <a:pt x="1432238" y="1834603"/>
                    <a:pt x="1161415" y="1736746"/>
                    <a:pt x="1050078" y="1784800"/>
                  </a:cubicBezTo>
                  <a:cubicBezTo>
                    <a:pt x="938741" y="1832854"/>
                    <a:pt x="735886" y="1720048"/>
                    <a:pt x="509747" y="1784800"/>
                  </a:cubicBezTo>
                  <a:cubicBezTo>
                    <a:pt x="283608" y="1849552"/>
                    <a:pt x="252154" y="1751408"/>
                    <a:pt x="0" y="1784800"/>
                  </a:cubicBezTo>
                  <a:cubicBezTo>
                    <a:pt x="-13020" y="1610260"/>
                    <a:pt x="35098" y="1332531"/>
                    <a:pt x="0" y="1172019"/>
                  </a:cubicBezTo>
                  <a:cubicBezTo>
                    <a:pt x="-35098" y="1011507"/>
                    <a:pt x="55508" y="784910"/>
                    <a:pt x="0" y="541389"/>
                  </a:cubicBezTo>
                  <a:cubicBezTo>
                    <a:pt x="-55508" y="297868"/>
                    <a:pt x="44985" y="247404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rgbClr val="4E88C7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xmlns="" sd="2873877304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b="1" dirty="0">
                <a:solidFill>
                  <a:schemeClr val="tx1"/>
                </a:solidFill>
                <a:latin typeface="Karla" pitchFamily="2" charset="0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741C49B-3F2D-4775-8EB0-0123498F51A5}"/>
              </a:ext>
            </a:extLst>
          </p:cNvPr>
          <p:cNvSpPr/>
          <p:nvPr/>
        </p:nvSpPr>
        <p:spPr>
          <a:xfrm>
            <a:off x="4728352" y="355183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Karla" pitchFamily="2" charset="0"/>
              </a:rPr>
              <a:t>microservices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DD67228C-25DC-470F-A785-6894740031F0}"/>
              </a:ext>
            </a:extLst>
          </p:cNvPr>
          <p:cNvGrpSpPr/>
          <p:nvPr/>
        </p:nvGrpSpPr>
        <p:grpSpPr>
          <a:xfrm rot="5400000">
            <a:off x="4109928" y="4532337"/>
            <a:ext cx="390912" cy="564533"/>
            <a:chOff x="9312300" y="4738820"/>
            <a:chExt cx="336295" cy="716006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xmlns="" id="{F6E584B8-38A4-4973-BE4F-BE509A51DB4F}"/>
                </a:ext>
              </a:extLst>
            </p:cNvPr>
            <p:cNvSpPr/>
            <p:nvPr/>
          </p:nvSpPr>
          <p:spPr>
            <a:xfrm rot="21314528">
              <a:off x="9312300" y="4738820"/>
              <a:ext cx="336295" cy="11146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F6EE70DB-6149-4AA2-8376-DB8456789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4323" y="4876883"/>
              <a:ext cx="6671" cy="577943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6A1B8E14-09D9-40A3-ADDF-E40B81461FDC}"/>
              </a:ext>
            </a:extLst>
          </p:cNvPr>
          <p:cNvGrpSpPr/>
          <p:nvPr/>
        </p:nvGrpSpPr>
        <p:grpSpPr>
          <a:xfrm rot="5400000">
            <a:off x="8111740" y="4544825"/>
            <a:ext cx="390912" cy="564533"/>
            <a:chOff x="9312300" y="4738820"/>
            <a:chExt cx="336295" cy="716006"/>
          </a:xfrm>
        </p:grpSpPr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xmlns="" id="{4529F3B3-00EA-45BB-83E6-B9C3C5CF954B}"/>
                </a:ext>
              </a:extLst>
            </p:cNvPr>
            <p:cNvSpPr/>
            <p:nvPr/>
          </p:nvSpPr>
          <p:spPr>
            <a:xfrm rot="21314528">
              <a:off x="9312300" y="4738820"/>
              <a:ext cx="336295" cy="11146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186252FD-DB90-4BCF-B91C-BB349B672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4323" y="4876883"/>
              <a:ext cx="6671" cy="577943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CD538F80-746C-4F25-B7AC-5229E6E96B42}"/>
              </a:ext>
            </a:extLst>
          </p:cNvPr>
          <p:cNvSpPr/>
          <p:nvPr/>
        </p:nvSpPr>
        <p:spPr>
          <a:xfrm>
            <a:off x="8798991" y="4465166"/>
            <a:ext cx="22844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Karla" pitchFamily="2" charset="0"/>
              </a:rPr>
              <a:t>How to manage microservices?</a:t>
            </a:r>
          </a:p>
          <a:p>
            <a:endParaRPr lang="en-US" sz="2000" b="1" dirty="0">
              <a:latin typeface="Karla" pitchFamily="2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B5464485-EC59-40A2-A3CA-A1060C0E6F69}"/>
              </a:ext>
            </a:extLst>
          </p:cNvPr>
          <p:cNvGrpSpPr/>
          <p:nvPr/>
        </p:nvGrpSpPr>
        <p:grpSpPr>
          <a:xfrm rot="8153499">
            <a:off x="7491987" y="3359031"/>
            <a:ext cx="756262" cy="295093"/>
            <a:chOff x="11834929" y="3588345"/>
            <a:chExt cx="564533" cy="390912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xmlns="" id="{902C0FB0-6652-4A44-B064-8BEA3FB7ADCF}"/>
                </a:ext>
              </a:extLst>
            </p:cNvPr>
            <p:cNvSpPr/>
            <p:nvPr/>
          </p:nvSpPr>
          <p:spPr>
            <a:xfrm rot="5114528">
              <a:off x="12160066" y="3739861"/>
              <a:ext cx="390912" cy="8788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F5E758A-11C0-4D65-B1C5-6F298FD8742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058891" y="3564345"/>
              <a:ext cx="7754" cy="455678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605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43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Recap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40D9DE-ACA1-40C5-9770-2BD1B3232BBF}"/>
              </a:ext>
            </a:extLst>
          </p:cNvPr>
          <p:cNvSpPr/>
          <p:nvPr/>
        </p:nvSpPr>
        <p:spPr>
          <a:xfrm>
            <a:off x="971550" y="1260973"/>
            <a:ext cx="102298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We talked about pros/cons of </a:t>
            </a:r>
            <a:r>
              <a:rPr lang="en-US" sz="2400" b="1" dirty="0">
                <a:latin typeface="Karla" pitchFamily="2" charset="0"/>
              </a:rPr>
              <a:t>environments</a:t>
            </a:r>
            <a:r>
              <a:rPr lang="en-US" sz="2400" dirty="0">
                <a:latin typeface="Karla" pitchFamily="2" charset="0"/>
              </a:rPr>
              <a:t> (removed complexity/does not isolate from OS), </a:t>
            </a:r>
            <a:r>
              <a:rPr lang="en-US" sz="2400" b="1" dirty="0">
                <a:latin typeface="Karla" pitchFamily="2" charset="0"/>
              </a:rPr>
              <a:t>virtual machines </a:t>
            </a:r>
            <a:r>
              <a:rPr lang="en-US" sz="2400" dirty="0">
                <a:latin typeface="Karla" pitchFamily="2" charset="0"/>
              </a:rPr>
              <a:t>(isolate OS guest from host/intensive use of the hardware), and </a:t>
            </a:r>
            <a:r>
              <a:rPr lang="en-US" sz="2400" b="1" dirty="0">
                <a:latin typeface="Karla" pitchFamily="2" charset="0"/>
              </a:rPr>
              <a:t>containers</a:t>
            </a:r>
            <a:r>
              <a:rPr lang="en-US" sz="2400" dirty="0">
                <a:latin typeface="Karla" pitchFamily="2" charset="0"/>
              </a:rPr>
              <a:t> (lightweight/issue with security, scalability, and control)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Goal: </a:t>
            </a:r>
            <a:r>
              <a:rPr lang="en-US" sz="2400" b="1" dirty="0">
                <a:latin typeface="Karla" pitchFamily="2" charset="0"/>
              </a:rPr>
              <a:t>find effective ways to deploy our apps </a:t>
            </a:r>
            <a:r>
              <a:rPr lang="en-US" sz="2400" dirty="0">
                <a:latin typeface="Karla" pitchFamily="2" charset="0"/>
              </a:rPr>
              <a:t>(more difficult than we might initially imagine) and to </a:t>
            </a:r>
            <a:r>
              <a:rPr lang="en-US" sz="2400" b="1" dirty="0">
                <a:latin typeface="Karla" pitchFamily="2" charset="0"/>
              </a:rPr>
              <a:t>break down a complex application </a:t>
            </a:r>
            <a:r>
              <a:rPr lang="en-US" sz="2400" dirty="0">
                <a:latin typeface="Karla" pitchFamily="2" charset="0"/>
              </a:rPr>
              <a:t>into smaller ones (</a:t>
            </a:r>
            <a:r>
              <a:rPr lang="en-US" sz="2400" i="1" dirty="0">
                <a:latin typeface="Karla" pitchFamily="2" charset="0"/>
              </a:rPr>
              <a:t>i.e. microservices</a:t>
            </a:r>
            <a:r>
              <a:rPr lang="en-US" sz="2400" dirty="0">
                <a:latin typeface="Karla" pitchFamily="2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Issues we have fixed so far</a:t>
            </a:r>
            <a:r>
              <a:rPr lang="en-US" sz="2400" dirty="0">
                <a:latin typeface="Karla" pitchFamily="2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conflicting/different operating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different dependencies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"inexplicable" strange behavior </a:t>
            </a:r>
            <a:endParaRPr lang="en-US" sz="20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9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7: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423384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9EC4DA4-C5C0-4F06-8992-FE59D49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26" y="1116959"/>
            <a:ext cx="2167097" cy="179253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Introduction to Kubernetes &lt;K8s&gt;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40D9DE-ACA1-40C5-9770-2BD1B3232BBF}"/>
              </a:ext>
            </a:extLst>
          </p:cNvPr>
          <p:cNvSpPr/>
          <p:nvPr/>
        </p:nvSpPr>
        <p:spPr>
          <a:xfrm>
            <a:off x="1398494" y="2510847"/>
            <a:ext cx="96124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K8s manages containers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K8s is an open-source platform for container management developed by Google and introduced in 2014.  It has become the standard API for building cloud-native applications, present in nearly every public cloud.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K8s users define rules for how container management should occur, and then K8s handles the rest!</a:t>
            </a:r>
          </a:p>
          <a:p>
            <a:pPr algn="r"/>
            <a:endParaRPr lang="en-US" sz="2000" dirty="0">
              <a:latin typeface="Karla" pitchFamily="2" charset="0"/>
            </a:endParaRPr>
          </a:p>
          <a:p>
            <a:pPr algn="r"/>
            <a:r>
              <a:rPr lang="en-US" sz="2000" dirty="0">
                <a:latin typeface="Karla" pitchFamily="2" charset="0"/>
              </a:rPr>
              <a:t>&gt; </a:t>
            </a:r>
            <a:r>
              <a:rPr lang="en-US" sz="2000" dirty="0">
                <a:latin typeface="Karla" pitchFamily="2" charset="0"/>
                <a:hlinkClick r:id="rId3"/>
              </a:rPr>
              <a:t>link to website</a:t>
            </a:r>
            <a:r>
              <a:rPr lang="en-US" sz="2000" dirty="0">
                <a:latin typeface="Karla" pitchFamily="2" charset="0"/>
              </a:rPr>
              <a:t> &lt;</a:t>
            </a:r>
            <a:endParaRPr lang="en-US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Introduction to Kubernetes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40D9DE-ACA1-40C5-9770-2BD1B3232BBF}"/>
              </a:ext>
            </a:extLst>
          </p:cNvPr>
          <p:cNvSpPr/>
          <p:nvPr/>
        </p:nvSpPr>
        <p:spPr>
          <a:xfrm>
            <a:off x="1015854" y="2090172"/>
            <a:ext cx="72682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There are many reasons why people come to use </a:t>
            </a:r>
          </a:p>
          <a:p>
            <a:r>
              <a:rPr lang="en-US" sz="2400" dirty="0">
                <a:latin typeface="Karla" pitchFamily="2" charset="0"/>
              </a:rPr>
              <a:t>containers and container APIs like Kubernetes: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Velocity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Scaling (of both software and teams)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Abstracting the infrastructure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Efficiency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6B7D8A0F-5CC7-4C5C-BF2E-16D85A025EC1}"/>
              </a:ext>
            </a:extLst>
          </p:cNvPr>
          <p:cNvGrpSpPr/>
          <p:nvPr/>
        </p:nvGrpSpPr>
        <p:grpSpPr>
          <a:xfrm>
            <a:off x="9120324" y="1316660"/>
            <a:ext cx="2055822" cy="4746261"/>
            <a:chOff x="7625525" y="1159043"/>
            <a:chExt cx="2055822" cy="4746261"/>
          </a:xfrm>
        </p:grpSpPr>
        <p:pic>
          <p:nvPicPr>
            <p:cNvPr id="98" name="Graphic 97" descr="Syncing cloud">
              <a:extLst>
                <a:ext uri="{FF2B5EF4-FFF2-40B4-BE49-F238E27FC236}">
                  <a16:creationId xmlns:a16="http://schemas.microsoft.com/office/drawing/2014/main" xmlns="" id="{3E48BDCA-510E-4A71-BFFB-AFC2D2474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625525" y="1159043"/>
              <a:ext cx="2055822" cy="2157388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CDB91D5D-B659-4E82-8155-A7FF97CC4A33}"/>
                </a:ext>
              </a:extLst>
            </p:cNvPr>
            <p:cNvGrpSpPr/>
            <p:nvPr/>
          </p:nvGrpSpPr>
          <p:grpSpPr>
            <a:xfrm>
              <a:off x="7629876" y="3390062"/>
              <a:ext cx="2051471" cy="2515242"/>
              <a:chOff x="7877824" y="2328617"/>
              <a:chExt cx="2196615" cy="269319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A0571766-8246-4AE6-ABA3-83DEA4602987}"/>
                  </a:ext>
                </a:extLst>
              </p:cNvPr>
              <p:cNvSpPr/>
              <p:nvPr/>
            </p:nvSpPr>
            <p:spPr>
              <a:xfrm>
                <a:off x="7877824" y="2328617"/>
                <a:ext cx="2196615" cy="172534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latin typeface="Karla" pitchFamily="2" charset="0"/>
                  </a:rPr>
                  <a:t>k8s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101FF86A-6096-4DCA-AAFA-802F9EB9FCFA}"/>
                  </a:ext>
                </a:extLst>
              </p:cNvPr>
              <p:cNvSpPr/>
              <p:nvPr/>
            </p:nvSpPr>
            <p:spPr>
              <a:xfrm>
                <a:off x="7877824" y="4509366"/>
                <a:ext cx="2196615" cy="51245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User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DA135A82-3B10-40BF-B02C-6469485FF837}"/>
                  </a:ext>
                </a:extLst>
              </p:cNvPr>
              <p:cNvSpPr/>
              <p:nvPr/>
            </p:nvSpPr>
            <p:spPr>
              <a:xfrm>
                <a:off x="8101970" y="2825038"/>
                <a:ext cx="1768155" cy="833978"/>
              </a:xfrm>
              <a:prstGeom prst="rect">
                <a:avLst/>
              </a:prstGeom>
              <a:solidFill>
                <a:srgbClr val="4E88C7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API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&lt;</a:t>
                </a:r>
                <a:r>
                  <a:rPr lang="en-US" dirty="0" err="1"/>
                  <a:t>kube</a:t>
                </a:r>
                <a:r>
                  <a:rPr lang="en-US" dirty="0"/>
                  <a:t>-service&gt;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xmlns="" id="{A9D701B6-E4D7-4523-823C-D849E1E4753C}"/>
                </a:ext>
              </a:extLst>
            </p:cNvPr>
            <p:cNvGrpSpPr/>
            <p:nvPr/>
          </p:nvGrpSpPr>
          <p:grpSpPr>
            <a:xfrm rot="5400000">
              <a:off x="8288568" y="4978193"/>
              <a:ext cx="752606" cy="244997"/>
              <a:chOff x="11797234" y="4033593"/>
              <a:chExt cx="752606" cy="244997"/>
            </a:xfrm>
          </p:grpSpPr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xmlns="" id="{609FD5F0-7D0B-4528-B954-6AAC76671A3C}"/>
                  </a:ext>
                </a:extLst>
              </p:cNvPr>
              <p:cNvSpPr/>
              <p:nvPr/>
            </p:nvSpPr>
            <p:spPr>
              <a:xfrm rot="15914528">
                <a:off x="11733314" y="4097513"/>
                <a:ext cx="244997" cy="11715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xmlns="" id="{10DC9808-C6AB-46E3-8714-6BC20DBEBB7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2243667" y="3847096"/>
                <a:ext cx="4860" cy="607486"/>
              </a:xfrm>
              <a:prstGeom prst="line">
                <a:avLst/>
              </a:prstGeom>
              <a:ln w="28575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xmlns="" id="{894FE7EC-F4EA-4F80-B12B-B90361470057}"/>
                </a:ext>
              </a:extLst>
            </p:cNvPr>
            <p:cNvGrpSpPr/>
            <p:nvPr/>
          </p:nvGrpSpPr>
          <p:grpSpPr>
            <a:xfrm rot="5400000">
              <a:off x="8277132" y="3219605"/>
              <a:ext cx="752606" cy="244997"/>
              <a:chOff x="11797234" y="4033593"/>
              <a:chExt cx="752606" cy="244997"/>
            </a:xfrm>
          </p:grpSpPr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xmlns="" id="{A9F27613-8961-4211-BAFD-4CD589569AA4}"/>
                  </a:ext>
                </a:extLst>
              </p:cNvPr>
              <p:cNvSpPr/>
              <p:nvPr/>
            </p:nvSpPr>
            <p:spPr>
              <a:xfrm rot="15914528">
                <a:off x="11733314" y="4097513"/>
                <a:ext cx="244997" cy="11715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xmlns="" id="{534BFFED-1E73-4247-B7C3-5385A6DCCFE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2243667" y="3847096"/>
                <a:ext cx="4860" cy="607486"/>
              </a:xfrm>
              <a:prstGeom prst="line">
                <a:avLst/>
              </a:prstGeom>
              <a:ln w="28575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36997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Template" id="{B34C016E-0C6D-1F44-AAEA-E9B93A3FD154}" vid="{3C94EAC1-1335-F549-90CC-70892BD4532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5762</TotalTime>
  <Words>2330</Words>
  <Application>Microsoft Macintosh PowerPoint</Application>
  <PresentationFormat>Widescreen</PresentationFormat>
  <Paragraphs>380</Paragraphs>
  <Slides>41</Slides>
  <Notes>11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Calibri</vt:lpstr>
      <vt:lpstr>Calibri Light</vt:lpstr>
      <vt:lpstr>Courier New</vt:lpstr>
      <vt:lpstr>Futura</vt:lpstr>
      <vt:lpstr>Karla</vt:lpstr>
      <vt:lpstr>Arial</vt:lpstr>
      <vt:lpstr>Custom Design</vt:lpstr>
      <vt:lpstr>1_Custom Design</vt:lpstr>
      <vt:lpstr>GEC_template</vt:lpstr>
      <vt:lpstr>Lecture 3: Kubernetes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  INTRODUCTION</dc:title>
  <dc:creator>andrea porelli</dc:creator>
  <cp:lastModifiedBy>Microsoft Office User</cp:lastModifiedBy>
  <cp:revision>284</cp:revision>
  <cp:lastPrinted>2020-01-30T04:24:14Z</cp:lastPrinted>
  <dcterms:created xsi:type="dcterms:W3CDTF">2020-01-23T20:36:42Z</dcterms:created>
  <dcterms:modified xsi:type="dcterms:W3CDTF">2020-02-11T19:44:18Z</dcterms:modified>
</cp:coreProperties>
</file>