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6"/>
  </p:notesMasterIdLst>
  <p:sldIdLst>
    <p:sldId id="256" r:id="rId4"/>
    <p:sldId id="262" r:id="rId5"/>
    <p:sldId id="287" r:id="rId6"/>
    <p:sldId id="293" r:id="rId7"/>
    <p:sldId id="280" r:id="rId8"/>
    <p:sldId id="281" r:id="rId9"/>
    <p:sldId id="282" r:id="rId10"/>
    <p:sldId id="284" r:id="rId11"/>
    <p:sldId id="269" r:id="rId12"/>
    <p:sldId id="270" r:id="rId13"/>
    <p:sldId id="275" r:id="rId14"/>
    <p:sldId id="271" r:id="rId15"/>
    <p:sldId id="285" r:id="rId16"/>
    <p:sldId id="289" r:id="rId17"/>
    <p:sldId id="290" r:id="rId18"/>
    <p:sldId id="292" r:id="rId19"/>
    <p:sldId id="277" r:id="rId20"/>
    <p:sldId id="273" r:id="rId21"/>
    <p:sldId id="272" r:id="rId22"/>
    <p:sldId id="263" r:id="rId23"/>
    <p:sldId id="278"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87" d="100"/>
          <a:sy n="87" d="100"/>
        </p:scale>
        <p:origin x="936"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39EE301-9C3D-4633-999F-EA38382898A5}"/>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 xmlns:a16="http://schemas.microsoft.com/office/drawing/2014/main"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C75A8B-9EFA-4D9F-848C-CA2C4E26877C}"/>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 xmlns:a16="http://schemas.microsoft.com/office/drawing/2014/main"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A3FBA5-7A61-4004-A386-D4942DE347DE}"/>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 xmlns:a16="http://schemas.microsoft.com/office/drawing/2014/main"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BC56467-0E80-4186-B483-A2D6C28B9987}"/>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 xmlns:a16="http://schemas.microsoft.com/office/drawing/2014/main"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006F97-9BE6-4032-BC81-3B063889003C}"/>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 xmlns:a16="http://schemas.microsoft.com/office/drawing/2014/main"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779A30B-7613-4730-A675-A2115A735AFD}"/>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 xmlns:a16="http://schemas.microsoft.com/office/drawing/2014/main"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0179BD2-BF0C-42C9-AEAA-7C7A2247CE7F}"/>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6" name="Footer Placeholder 5">
            <a:extLst>
              <a:ext uri="{FF2B5EF4-FFF2-40B4-BE49-F238E27FC236}">
                <a16:creationId xmlns="" xmlns:a16="http://schemas.microsoft.com/office/drawing/2014/main"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8D0C76-7E10-4917-A0FC-0E0870F729BC}"/>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8" name="Footer Placeholder 7">
            <a:extLst>
              <a:ext uri="{FF2B5EF4-FFF2-40B4-BE49-F238E27FC236}">
                <a16:creationId xmlns="" xmlns:a16="http://schemas.microsoft.com/office/drawing/2014/main"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E70D717-5251-4854-BB14-F871590E80EC}"/>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4" name="Footer Placeholder 3">
            <a:extLst>
              <a:ext uri="{FF2B5EF4-FFF2-40B4-BE49-F238E27FC236}">
                <a16:creationId xmlns="" xmlns:a16="http://schemas.microsoft.com/office/drawing/2014/main"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CB896E-3D03-41C8-B360-0471B89FB3DF}"/>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3" name="Footer Placeholder 2">
            <a:extLst>
              <a:ext uri="{FF2B5EF4-FFF2-40B4-BE49-F238E27FC236}">
                <a16:creationId xmlns="" xmlns:a16="http://schemas.microsoft.com/office/drawing/2014/main"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8470BAD-71B5-49E4-A40D-2007CBD9EBEA}"/>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6" name="Footer Placeholder 5">
            <a:extLst>
              <a:ext uri="{FF2B5EF4-FFF2-40B4-BE49-F238E27FC236}">
                <a16:creationId xmlns="" xmlns:a16="http://schemas.microsoft.com/office/drawing/2014/main"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91FE0B-89BA-4C65-BAD4-893E4CF8F3C0}"/>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 xmlns:a16="http://schemas.microsoft.com/office/drawing/2014/main"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3B79ED9-E7FF-4ABD-AF2B-36A68B859562}"/>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6" name="Footer Placeholder 5">
            <a:extLst>
              <a:ext uri="{FF2B5EF4-FFF2-40B4-BE49-F238E27FC236}">
                <a16:creationId xmlns="" xmlns:a16="http://schemas.microsoft.com/office/drawing/2014/main"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52543F3-C6B0-402D-98E9-C5509B403DC2}"/>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 xmlns:a16="http://schemas.microsoft.com/office/drawing/2014/main"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46D427-AC0A-4820-8935-166B3233FD22}"/>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 xmlns:a16="http://schemas.microsoft.com/office/drawing/2014/main"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a16="http://schemas.microsoft.com/office/drawing/2014/main" xmlns=""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a16="http://schemas.microsoft.com/office/drawing/2014/main" xmlns=""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2E904A7-C088-4DA7-8A0C-08AE432B9655}"/>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 xmlns:a16="http://schemas.microsoft.com/office/drawing/2014/main"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1/27/20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B9F748D-A959-4741-B0CB-E2258A828813}"/>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a:extLst>
              <a:ext uri="{FF2B5EF4-FFF2-40B4-BE49-F238E27FC236}">
                <a16:creationId xmlns="" xmlns:a16="http://schemas.microsoft.com/office/drawing/2014/main"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 xmlns:a16="http://schemas.microsoft.com/office/drawing/2014/main"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 xmlns:a16="http://schemas.microsoft.com/office/drawing/2014/main"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 xmlns:a16="http://schemas.microsoft.com/office/drawing/2014/main"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 xmlns:a16="http://schemas.microsoft.com/office/drawing/2014/main"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 xmlns:a16="http://schemas.microsoft.com/office/drawing/2014/main"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 xmlns:a16="http://schemas.microsoft.com/office/drawing/2014/main"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 xmlns:a16="http://schemas.microsoft.com/office/drawing/2014/main"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9CAFE06-E0F6-433B-B431-DB140A8FA4A3}"/>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6" name="Footer Placeholder 5">
            <a:extLst>
              <a:ext uri="{FF2B5EF4-FFF2-40B4-BE49-F238E27FC236}">
                <a16:creationId xmlns="" xmlns:a16="http://schemas.microsoft.com/office/drawing/2014/main"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 xmlns:a16="http://schemas.microsoft.com/office/drawing/2014/main"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 xmlns:a16="http://schemas.microsoft.com/office/drawing/2014/main"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03315E4-EE7E-48CE-9952-4BE6A8C50260}"/>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8" name="Footer Placeholder 7">
            <a:extLst>
              <a:ext uri="{FF2B5EF4-FFF2-40B4-BE49-F238E27FC236}">
                <a16:creationId xmlns="" xmlns:a16="http://schemas.microsoft.com/office/drawing/2014/main"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922DB57-28C0-4337-B98F-4880BC5F9EF0}"/>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4" name="Footer Placeholder 3">
            <a:extLst>
              <a:ext uri="{FF2B5EF4-FFF2-40B4-BE49-F238E27FC236}">
                <a16:creationId xmlns="" xmlns:a16="http://schemas.microsoft.com/office/drawing/2014/main"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CF1389-A811-4CC3-9757-E404BCCDAB91}"/>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3" name="Footer Placeholder 2">
            <a:extLst>
              <a:ext uri="{FF2B5EF4-FFF2-40B4-BE49-F238E27FC236}">
                <a16:creationId xmlns="" xmlns:a16="http://schemas.microsoft.com/office/drawing/2014/main"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F62D3E-3BB5-4FE4-9797-5CE62527EFA2}"/>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6" name="Footer Placeholder 5">
            <a:extLst>
              <a:ext uri="{FF2B5EF4-FFF2-40B4-BE49-F238E27FC236}">
                <a16:creationId xmlns="" xmlns:a16="http://schemas.microsoft.com/office/drawing/2014/main"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342A0EA-C3FA-4D14-8EB9-FBE2E9799A76}"/>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6" name="Footer Placeholder 5">
            <a:extLst>
              <a:ext uri="{FF2B5EF4-FFF2-40B4-BE49-F238E27FC236}">
                <a16:creationId xmlns="" xmlns:a16="http://schemas.microsoft.com/office/drawing/2014/main"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1/27/20</a:t>
            </a:fld>
            <a:endParaRPr lang="en-US"/>
          </a:p>
        </p:txBody>
      </p:sp>
      <p:sp>
        <p:nvSpPr>
          <p:cNvPr id="5" name="Footer Placeholder 4">
            <a:extLst>
              <a:ext uri="{FF2B5EF4-FFF2-40B4-BE49-F238E27FC236}">
                <a16:creationId xmlns="" xmlns:a16="http://schemas.microsoft.com/office/drawing/2014/main"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1/27/20</a:t>
            </a:fld>
            <a:endParaRPr lang="en-US"/>
          </a:p>
        </p:txBody>
      </p:sp>
      <p:sp>
        <p:nvSpPr>
          <p:cNvPr id="5" name="Footer Placeholder 4">
            <a:extLst>
              <a:ext uri="{FF2B5EF4-FFF2-40B4-BE49-F238E27FC236}">
                <a16:creationId xmlns="" xmlns:a16="http://schemas.microsoft.com/office/drawing/2014/main"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1/27/20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 xmlns:a16="http://schemas.microsoft.com/office/drawing/2014/main" id="{7E285106-558C-4A6C-94DC-B85D920FDF44}"/>
              </a:ext>
            </a:extLst>
          </p:cNvPr>
          <p:cNvSpPr>
            <a:spLocks noGrp="1"/>
          </p:cNvSpPr>
          <p:nvPr>
            <p:ph type="subTitle" idx="1"/>
          </p:nvPr>
        </p:nvSpPr>
        <p:spPr>
          <a:xfrm>
            <a:off x="2869768" y="2366682"/>
            <a:ext cx="6452461" cy="1770530"/>
          </a:xfrm>
        </p:spPr>
        <p:txBody>
          <a:bodyPr>
            <a:normAutofit/>
          </a:bodyPr>
          <a:lstStyle/>
          <a:p>
            <a:r>
              <a:rPr lang="en-US" b="1" dirty="0">
                <a:solidFill>
                  <a:schemeClr val="bg1"/>
                </a:solidFill>
                <a:latin typeface="Karla" charset="0"/>
              </a:rPr>
              <a:t>AC295</a:t>
            </a:r>
          </a:p>
          <a:p>
            <a:r>
              <a:rPr lang="en-US" b="1" dirty="0">
                <a:latin typeface="Karla" charset="0"/>
              </a:rPr>
              <a:t> </a:t>
            </a:r>
          </a:p>
          <a:p>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 xmlns:a16="http://schemas.microsoft.com/office/drawing/2014/main"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 xmlns:a16="http://schemas.microsoft.com/office/drawing/2014/main"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 xmlns:a16="http://schemas.microsoft.com/office/drawing/2014/main"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 xmlns:a16="http://schemas.microsoft.com/office/drawing/2014/main"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 xmlns:a16="http://schemas.microsoft.com/office/drawing/2014/main"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970989" y="1334538"/>
            <a:ext cx="10039350"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endParaRPr lang="en-US" sz="2400" dirty="0" smtClean="0"/>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 xmlns:a16="http://schemas.microsoft.com/office/drawing/2014/main"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 xmlns:a16="http://schemas.microsoft.com/office/drawing/2014/main"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a:t>Intro to Transfer Learning: Basic Transfer Learning and SOTA Models </a:t>
            </a:r>
            <a:endParaRPr lang="en-US" dirty="0" smtClean="0"/>
          </a:p>
          <a:p>
            <a:pPr marL="1428750" lvl="2" indent="-514350" algn="l">
              <a:spcAft>
                <a:spcPts val="1800"/>
              </a:spcAft>
              <a:buFont typeface="+mj-lt"/>
              <a:buAutoNum type="alphaUcPeriod"/>
            </a:pPr>
            <a:r>
              <a:rPr lang="en-US" dirty="0"/>
              <a:t>	</a:t>
            </a:r>
            <a:r>
              <a:rPr lang="en-US" dirty="0"/>
              <a:t>Transfer Learning across Tasks</a:t>
            </a:r>
            <a:endParaRPr lang="en-US" dirty="0" smtClean="0"/>
          </a:p>
          <a:p>
            <a:pPr marL="1428750" lvl="2" indent="-514350" algn="l">
              <a:spcAft>
                <a:spcPts val="1800"/>
              </a:spcAft>
              <a:buFont typeface="+mj-lt"/>
              <a:buAutoNum type="alphaUcPeriod"/>
            </a:pPr>
            <a:r>
              <a:rPr lang="en-US" dirty="0"/>
              <a:t>	</a:t>
            </a:r>
            <a:r>
              <a:rPr lang="en-US" dirty="0"/>
              <a:t>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 xmlns:a16="http://schemas.microsoft.com/office/drawing/2014/main"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a:t>
            </a:r>
            <a:r>
              <a:rPr lang="en-US" dirty="0"/>
              <a:t>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a:t>
            </a:r>
            <a:r>
              <a:rPr lang="en-US" dirty="0"/>
              <a:t>Convolutional Neural Networks for Image Data</a:t>
            </a:r>
            <a:endParaRPr lang="en-US" dirty="0" smtClean="0"/>
          </a:p>
          <a:p>
            <a:pPr marL="1428750" lvl="2" indent="-514350" algn="l">
              <a:spcAft>
                <a:spcPts val="1800"/>
              </a:spcAft>
              <a:buFont typeface="+mj-lt"/>
              <a:buAutoNum type="alphaUcPeriod"/>
            </a:pPr>
            <a:r>
              <a:rPr lang="en-US" dirty="0"/>
              <a:t>	</a:t>
            </a:r>
            <a:r>
              <a:rPr lang="en-US" dirty="0"/>
              <a:t>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 xmlns:a16="http://schemas.microsoft.com/office/drawing/2014/main"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209550"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 xmlns:a16="http://schemas.microsoft.com/office/drawing/2014/main" id="{2EBE70B4-6F47-4375-8249-34C81C29B910}"/>
              </a:ext>
            </a:extLst>
          </p:cNvPr>
          <p:cNvGrpSpPr/>
          <p:nvPr/>
        </p:nvGrpSpPr>
        <p:grpSpPr>
          <a:xfrm>
            <a:off x="557526" y="2568886"/>
            <a:ext cx="10195384" cy="3125827"/>
            <a:chOff x="440568" y="2690433"/>
            <a:chExt cx="10195384" cy="3125827"/>
          </a:xfrm>
        </p:grpSpPr>
        <p:grpSp>
          <p:nvGrpSpPr>
            <p:cNvPr id="53" name="Group 52">
              <a:extLst>
                <a:ext uri="{FF2B5EF4-FFF2-40B4-BE49-F238E27FC236}">
                  <a16:creationId xmlns="" xmlns:a16="http://schemas.microsoft.com/office/drawing/2014/main"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 xmlns:a16="http://schemas.microsoft.com/office/drawing/2014/main"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 xmlns:a16="http://schemas.microsoft.com/office/drawing/2014/main"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 xmlns:a16="http://schemas.microsoft.com/office/drawing/2014/main"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 xmlns:a16="http://schemas.microsoft.com/office/drawing/2014/main"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 xmlns:a16="http://schemas.microsoft.com/office/drawing/2014/main"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 xmlns:a16="http://schemas.microsoft.com/office/drawing/2014/main"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 xmlns:a16="http://schemas.microsoft.com/office/drawing/2014/main"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 xmlns:a16="http://schemas.microsoft.com/office/drawing/2014/main"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 xmlns:a16="http://schemas.microsoft.com/office/drawing/2014/main"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 xmlns:a16="http://schemas.microsoft.com/office/drawing/2014/main"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133EDDA2-B987-4623-A307-1EA588AEE619}"/>
                </a:ext>
              </a:extLst>
            </p:cNvPr>
            <p:cNvSpPr/>
            <p:nvPr/>
          </p:nvSpPr>
          <p:spPr>
            <a:xfrm>
              <a:off x="1353791"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 xmlns:a16="http://schemas.microsoft.com/office/drawing/2014/main"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 xmlns:a16="http://schemas.microsoft.com/office/drawing/2014/main"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 xmlns:a16="http://schemas.microsoft.com/office/drawing/2014/main"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 xmlns:a16="http://schemas.microsoft.com/office/drawing/2014/main"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 xmlns:a16="http://schemas.microsoft.com/office/drawing/2014/main"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 xmlns:a16="http://schemas.microsoft.com/office/drawing/2014/main"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 xmlns:a16="http://schemas.microsoft.com/office/drawing/2014/main"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dirty="0" smtClean="0"/>
              <a:t>Workload</a:t>
            </a:r>
            <a:endParaRPr lang="en-US" dirty="0"/>
          </a:p>
        </p:txBody>
      </p:sp>
      <p:sp>
        <p:nvSpPr>
          <p:cNvPr id="9" name="Rectangle 8">
            <a:extLst>
              <a:ext uri="{FF2B5EF4-FFF2-40B4-BE49-F238E27FC236}">
                <a16:creationId xmlns="" xmlns:a16="http://schemas.microsoft.com/office/drawing/2014/main"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 xmlns:a16="http://schemas.microsoft.com/office/drawing/2014/main"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4"/>
          </p:nvPr>
        </p:nvSpPr>
        <p:spPr>
          <a:xfrm>
            <a:off x="848139" y="401607"/>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3"/>
          </p:nvPr>
        </p:nvSpPr>
        <p:spPr>
          <a:xfrm>
            <a:off x="848139" y="401607"/>
            <a:ext cx="10357954" cy="2407854"/>
          </a:xfrm>
        </p:spPr>
        <p:txBody>
          <a:bodyPr/>
          <a:lstStyle/>
          <a:p>
            <a:r>
              <a:rPr lang="en-US" dirty="0"/>
              <a:t>7: Grades</a:t>
            </a:r>
          </a:p>
        </p:txBody>
      </p:sp>
      <p:pic>
        <p:nvPicPr>
          <p:cNvPr id="4" name="Picture 3">
            <a:extLst>
              <a:ext uri="{FF2B5EF4-FFF2-40B4-BE49-F238E27FC236}">
                <a16:creationId xmlns="" xmlns:a16="http://schemas.microsoft.com/office/drawing/2014/main"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E79E9732-DC5F-4E31-AE99-47AF6D30A725}"/>
              </a:ext>
            </a:extLst>
          </p:cNvPr>
          <p:cNvGrpSpPr/>
          <p:nvPr/>
        </p:nvGrpSpPr>
        <p:grpSpPr>
          <a:xfrm>
            <a:off x="3843366" y="4314393"/>
            <a:ext cx="5124700" cy="647949"/>
            <a:chOff x="3708399" y="5562182"/>
            <a:chExt cx="5124700" cy="647949"/>
          </a:xfrm>
        </p:grpSpPr>
        <p:sp>
          <p:nvSpPr>
            <p:cNvPr id="18" name="Rectangle 17">
              <a:extLst>
                <a:ext uri="{FF2B5EF4-FFF2-40B4-BE49-F238E27FC236}">
                  <a16:creationId xmlns="" xmlns:a16="http://schemas.microsoft.com/office/drawing/2014/main"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 xmlns:a16="http://schemas.microsoft.com/office/drawing/2014/main"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 xmlns:a16="http://schemas.microsoft.com/office/drawing/2014/main"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2031325"/>
          </a:xfrm>
          <a:prstGeom prst="rect">
            <a:avLst/>
          </a:prstGeom>
          <a:noFill/>
        </p:spPr>
        <p:txBody>
          <a:bodyPr wrap="square" rtlCol="0">
            <a:spAutoFit/>
          </a:bodyPr>
          <a:lstStyle/>
          <a:p>
            <a:r>
              <a:rPr lang="en-US" dirty="0"/>
              <a:t>This is the first time we are giving the course, so your feedback will be vital in tuning it this year and improving it for future years</a:t>
            </a:r>
            <a:r>
              <a:rPr lang="en-US" dirty="0" smtClean="0"/>
              <a:t>.</a:t>
            </a:r>
          </a:p>
          <a:p>
            <a:endParaRPr lang="en-US" dirty="0"/>
          </a:p>
          <a:p>
            <a:r>
              <a:rPr lang="en-US" dirty="0" smtClean="0"/>
              <a:t>However, we are making every effort to have a well organized course with as little glitches as possible and we promise you an exciting semester </a:t>
            </a:r>
            <a:endParaRPr lang="en-US" dirty="0"/>
          </a:p>
          <a:p>
            <a:r>
              <a:rPr lang="en-US" dirty="0"/>
              <a:t/>
            </a:r>
            <a:br>
              <a:rPr lang="en-US" dirty="0"/>
            </a:br>
            <a:endParaRPr lang="en-US"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a:t>command</a:t>
            </a:r>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from Data Science Series to Real World </a:t>
            </a:r>
          </a:p>
        </p:txBody>
      </p:sp>
      <p:sp>
        <p:nvSpPr>
          <p:cNvPr id="21" name="Rectangle 20">
            <a:extLst>
              <a:ext uri="{FF2B5EF4-FFF2-40B4-BE49-F238E27FC236}">
                <a16:creationId xmlns="" xmlns:a16="http://schemas.microsoft.com/office/drawing/2014/main"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 xmlns:a16="http://schemas.microsoft.com/office/drawing/2014/main"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 xmlns:a16="http://schemas.microsoft.com/office/drawing/2014/main"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 xmlns:a16="http://schemas.microsoft.com/office/drawing/2014/main"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 xmlns:a16="http://schemas.microsoft.com/office/drawing/2014/main"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 xmlns:a16="http://schemas.microsoft.com/office/drawing/2014/main"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 xmlns:a16="http://schemas.microsoft.com/office/drawing/2014/main"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 xmlns:a16="http://schemas.microsoft.com/office/drawing/2014/main"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 xmlns:a16="http://schemas.microsoft.com/office/drawing/2014/main"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 xmlns:a16="http://schemas.microsoft.com/office/drawing/2014/main"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 xmlns:a16="http://schemas.microsoft.com/office/drawing/2014/main"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 xmlns:a16="http://schemas.microsoft.com/office/drawing/2014/main"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 xmlns:a16="http://schemas.microsoft.com/office/drawing/2014/main"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 xmlns:a16="http://schemas.microsoft.com/office/drawing/2014/main"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 xmlns:a16="http://schemas.microsoft.com/office/drawing/2014/main"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Series</a:t>
            </a: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 xmlns:a16="http://schemas.microsoft.com/office/drawing/2014/main"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 xmlns:a16="http://schemas.microsoft.com/office/drawing/2014/main"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 xmlns:a16="http://schemas.microsoft.com/office/drawing/2014/main"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 xmlns:a16="http://schemas.microsoft.com/office/drawing/2014/main"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 xmlns:a16="http://schemas.microsoft.com/office/drawing/2014/main"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 xmlns:a16="http://schemas.microsoft.com/office/drawing/2014/main"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 xmlns:a16="http://schemas.microsoft.com/office/drawing/2014/main"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 xmlns:a16="http://schemas.microsoft.com/office/drawing/2014/main"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 xmlns:a16="http://schemas.microsoft.com/office/drawing/2014/main"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 xmlns:a16="http://schemas.microsoft.com/office/drawing/2014/main"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 xmlns:a16="http://schemas.microsoft.com/office/drawing/2014/main"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 xmlns:a16="http://schemas.microsoft.com/office/drawing/2014/main"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 xmlns:a16="http://schemas.microsoft.com/office/drawing/2014/main"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 xmlns:a16="http://schemas.microsoft.com/office/drawing/2014/main"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 xmlns:a16="http://schemas.microsoft.com/office/drawing/2014/main"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 xmlns:a16="http://schemas.microsoft.com/office/drawing/2014/main"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 xmlns:a16="http://schemas.microsoft.com/office/drawing/2014/main"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 xmlns:a16="http://schemas.microsoft.com/office/drawing/2014/main"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 xmlns:a16="http://schemas.microsoft.com/office/drawing/2014/main"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 xmlns:a16="http://schemas.microsoft.com/office/drawing/2014/main"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 xmlns:a16="http://schemas.microsoft.com/office/drawing/2014/main"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 xmlns:a16="http://schemas.microsoft.com/office/drawing/2014/main"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 xmlns:a16="http://schemas.microsoft.com/office/drawing/2014/main"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 xmlns:a16="http://schemas.microsoft.com/office/drawing/2014/main"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 xmlns:a16="http://schemas.microsoft.com/office/drawing/2014/main"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Real World Example</a:t>
            </a:r>
          </a:p>
        </p:txBody>
      </p:sp>
      <p:sp>
        <p:nvSpPr>
          <p:cNvPr id="21" name="Rectangle 20">
            <a:extLst>
              <a:ext uri="{FF2B5EF4-FFF2-40B4-BE49-F238E27FC236}">
                <a16:creationId xmlns="" xmlns:a16="http://schemas.microsoft.com/office/drawing/2014/main"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 xmlns:a16="http://schemas.microsoft.com/office/drawing/2014/main"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 xmlns:a16="http://schemas.microsoft.com/office/drawing/2014/main"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 xmlns:a16="http://schemas.microsoft.com/office/drawing/2014/main"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 xmlns:a16="http://schemas.microsoft.com/office/drawing/2014/main"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 xmlns:a16="http://schemas.microsoft.com/office/drawing/2014/main"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 xmlns:a16="http://schemas.microsoft.com/office/drawing/2014/main"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 xmlns:a16="http://schemas.microsoft.com/office/drawing/2014/main"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 xmlns:a16="http://schemas.microsoft.com/office/drawing/2014/main"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 xmlns:a16="http://schemas.microsoft.com/office/drawing/2014/main"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 xmlns:a16="http://schemas.microsoft.com/office/drawing/2014/main"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 xmlns:a16="http://schemas.microsoft.com/office/drawing/2014/main"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 xmlns:a16="http://schemas.microsoft.com/office/drawing/2014/main"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 xmlns:a16="http://schemas.microsoft.com/office/drawing/2014/main"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 xmlns:a16="http://schemas.microsoft.com/office/drawing/2014/main"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 xmlns:a16="http://schemas.microsoft.com/office/drawing/2014/main"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 xmlns:a16="http://schemas.microsoft.com/office/drawing/2014/main"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 xmlns:a16="http://schemas.microsoft.com/office/drawing/2014/main"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 xmlns:a16="http://schemas.microsoft.com/office/drawing/2014/main"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 xmlns:a16="http://schemas.microsoft.com/office/drawing/2014/main"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 xmlns:a16="http://schemas.microsoft.com/office/drawing/2014/main"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 xmlns:a16="http://schemas.microsoft.com/office/drawing/2014/main"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Real World Example EDA</a:t>
            </a:r>
          </a:p>
        </p:txBody>
      </p:sp>
      <p:sp>
        <p:nvSpPr>
          <p:cNvPr id="38" name="Rectangle 37">
            <a:extLst>
              <a:ext uri="{FF2B5EF4-FFF2-40B4-BE49-F238E27FC236}">
                <a16:creationId xmlns="" xmlns:a16="http://schemas.microsoft.com/office/drawing/2014/main" id="{B4887982-9C9C-43B9-AE2B-DE2A2A5D434B}"/>
              </a:ext>
            </a:extLst>
          </p:cNvPr>
          <p:cNvSpPr/>
          <p:nvPr/>
        </p:nvSpPr>
        <p:spPr>
          <a:xfrm>
            <a:off x="701749" y="1942226"/>
            <a:ext cx="3223780" cy="4462760"/>
          </a:xfrm>
          <a:prstGeom prst="rect">
            <a:avLst/>
          </a:prstGeom>
        </p:spPr>
        <p:txBody>
          <a:bodyPr wrap="square">
            <a:spAutoFit/>
          </a:bodyPr>
          <a:lstStyle/>
          <a:p>
            <a:pPr algn="ctr"/>
            <a:r>
              <a:rPr lang="en-US" dirty="0">
                <a:latin typeface="Karla" pitchFamily="2" charset="0"/>
              </a:rPr>
              <a:t>Huge</a:t>
            </a:r>
          </a:p>
          <a:p>
            <a:pPr algn="ctr"/>
            <a:r>
              <a:rPr lang="en-US" dirty="0">
                <a:latin typeface="Karla" pitchFamily="2" charset="0"/>
              </a:rPr>
              <a:t>database or task (i.e.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 xmlns:a16="http://schemas.microsoft.com/office/drawing/2014/main"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 xmlns:a16="http://schemas.microsoft.com/office/drawing/2014/main"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 xmlns:a16="http://schemas.microsoft.com/office/drawing/2014/main"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 xmlns:a16="http://schemas.microsoft.com/office/drawing/2014/main"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 xmlns:a16="http://schemas.microsoft.com/office/drawing/2014/main"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 xmlns:a16="http://schemas.microsoft.com/office/drawing/2014/main"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 xmlns:a16="http://schemas.microsoft.com/office/drawing/2014/main"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 xmlns:a16="http://schemas.microsoft.com/office/drawing/2014/main"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 xmlns:a16="http://schemas.microsoft.com/office/drawing/2014/main"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 xmlns:a16="http://schemas.microsoft.com/office/drawing/2014/main"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 xmlns:a16="http://schemas.microsoft.com/office/drawing/2014/main"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 xmlns:a16="http://schemas.microsoft.com/office/drawing/2014/main"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 xmlns:a16="http://schemas.microsoft.com/office/drawing/2014/main"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 xmlns:a16="http://schemas.microsoft.com/office/drawing/2014/main"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 xmlns:a16="http://schemas.microsoft.com/office/drawing/2014/main"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 xmlns:a16="http://schemas.microsoft.com/office/drawing/2014/main"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 xmlns:a16="http://schemas.microsoft.com/office/drawing/2014/main"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 xmlns:a16="http://schemas.microsoft.com/office/drawing/2014/main"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 xmlns:a16="http://schemas.microsoft.com/office/drawing/2014/main"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 xmlns:a16="http://schemas.microsoft.com/office/drawing/2014/main"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 xmlns:a16="http://schemas.microsoft.com/office/drawing/2014/main"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 xmlns:a16="http://schemas.microsoft.com/office/drawing/2014/main"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 xmlns:a16="http://schemas.microsoft.com/office/drawing/2014/main"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 xmlns:a16="http://schemas.microsoft.com/office/drawing/2014/main"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 xmlns:a16="http://schemas.microsoft.com/office/drawing/2014/main"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 xmlns:a16="http://schemas.microsoft.com/office/drawing/2014/main"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 xmlns:a16="http://schemas.microsoft.com/office/drawing/2014/main"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 xmlns:a16="http://schemas.microsoft.com/office/drawing/2014/main"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 xmlns:a16="http://schemas.microsoft.com/office/drawing/2014/main"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 xmlns:a16="http://schemas.microsoft.com/office/drawing/2014/main"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 xmlns:a16="http://schemas.microsoft.com/office/drawing/2014/main"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 xmlns:a16="http://schemas.microsoft.com/office/drawing/2014/main"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 xmlns:a16="http://schemas.microsoft.com/office/drawing/2014/main"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 xmlns:a16="http://schemas.microsoft.com/office/drawing/2014/main"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 xmlns:a16="http://schemas.microsoft.com/office/drawing/2014/main"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 xmlns:a16="http://schemas.microsoft.com/office/drawing/2014/main"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 xmlns:a16="http://schemas.microsoft.com/office/drawing/2014/main"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 xmlns:a16="http://schemas.microsoft.com/office/drawing/2014/main"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 xmlns:a16="http://schemas.microsoft.com/office/drawing/2014/main"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 xmlns:a16="http://schemas.microsoft.com/office/drawing/2014/main"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 xmlns:a16="http://schemas.microsoft.com/office/drawing/2014/main"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 xmlns:a16="http://schemas.microsoft.com/office/drawing/2014/main"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 xmlns:a16="http://schemas.microsoft.com/office/drawing/2014/main"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 xmlns:a16="http://schemas.microsoft.com/office/drawing/2014/main"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 xmlns:a16="http://schemas.microsoft.com/office/drawing/2014/main"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 xmlns:a16="http://schemas.microsoft.com/office/drawing/2014/main"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 xmlns:a16="http://schemas.microsoft.com/office/drawing/2014/main"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 xmlns:a16="http://schemas.microsoft.com/office/drawing/2014/main"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 xmlns:a16="http://schemas.microsoft.com/office/drawing/2014/main"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 xmlns:a16="http://schemas.microsoft.com/office/drawing/2014/main"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 xmlns:a16="http://schemas.microsoft.com/office/drawing/2014/main"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 xmlns:a16="http://schemas.microsoft.com/office/drawing/2014/main"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 xmlns:a16="http://schemas.microsoft.com/office/drawing/2014/main"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 xmlns:a16="http://schemas.microsoft.com/office/drawing/2014/main"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 xmlns:a16="http://schemas.microsoft.com/office/drawing/2014/main"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 xmlns:a16="http://schemas.microsoft.com/office/drawing/2014/main"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109 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 xmlns:a16="http://schemas.microsoft.com/office/drawing/2014/main"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 xmlns:a16="http://schemas.microsoft.com/office/drawing/2014/main"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 xmlns:a16="http://schemas.microsoft.com/office/drawing/2014/main"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a:t>
            </a:r>
            <a:r>
              <a:rPr lang="en-US" b="1" dirty="0">
                <a:solidFill>
                  <a:schemeClr val="tx1">
                    <a:lumMod val="95000"/>
                    <a:lumOff val="5000"/>
                  </a:schemeClr>
                </a:solidFill>
                <a:latin typeface="Karla"/>
                <a:ea typeface="+mj-ea"/>
                <a:cs typeface="Karla"/>
              </a:rPr>
              <a:t>?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endParaRPr lang="en-US" b="1" dirty="0">
              <a:solidFill>
                <a:schemeClr val="tx1">
                  <a:lumMod val="95000"/>
                  <a:lumOff val="5000"/>
                </a:schemeClr>
              </a:solidFill>
              <a:latin typeface="Karla"/>
              <a:ea typeface="+mj-ea"/>
              <a:cs typeface="Karla"/>
            </a:endParaRP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788</Words>
  <Application>Microsoft Macintosh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146</cp:revision>
  <dcterms:created xsi:type="dcterms:W3CDTF">2020-01-23T20:36:42Z</dcterms:created>
  <dcterms:modified xsi:type="dcterms:W3CDTF">2020-01-28T05:33:11Z</dcterms:modified>
</cp:coreProperties>
</file>