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28"/>
  </p:notesMasterIdLst>
  <p:sldIdLst>
    <p:sldId id="256" r:id="rId4"/>
    <p:sldId id="262" r:id="rId5"/>
    <p:sldId id="287" r:id="rId6"/>
    <p:sldId id="293" r:id="rId7"/>
    <p:sldId id="280" r:id="rId8"/>
    <p:sldId id="281" r:id="rId9"/>
    <p:sldId id="282" r:id="rId10"/>
    <p:sldId id="294" r:id="rId11"/>
    <p:sldId id="284" r:id="rId12"/>
    <p:sldId id="269" r:id="rId13"/>
    <p:sldId id="270" r:id="rId14"/>
    <p:sldId id="275" r:id="rId15"/>
    <p:sldId id="271" r:id="rId16"/>
    <p:sldId id="285" r:id="rId17"/>
    <p:sldId id="289" r:id="rId18"/>
    <p:sldId id="290" r:id="rId19"/>
    <p:sldId id="292" r:id="rId20"/>
    <p:sldId id="277" r:id="rId21"/>
    <p:sldId id="273" r:id="rId22"/>
    <p:sldId id="272" r:id="rId23"/>
    <p:sldId id="263" r:id="rId24"/>
    <p:sldId id="278" r:id="rId25"/>
    <p:sldId id="295" r:id="rId26"/>
    <p:sldId id="25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87" d="100"/>
          <a:sy n="87" d="100"/>
        </p:scale>
        <p:origin x="144" y="3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smtClean="0"/>
              <a:t>Talk Title</a:t>
            </a:r>
            <a:endParaRPr lang="en-US" dirty="0"/>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smtClean="0">
                <a:solidFill>
                  <a:schemeClr val="tx1">
                    <a:lumMod val="95000"/>
                    <a:lumOff val="5000"/>
                  </a:schemeClr>
                </a:solidFill>
                <a:latin typeface="Karla" charset="0"/>
                <a:ea typeface="Karla" charset="0"/>
                <a:cs typeface="Karla" charset="0"/>
              </a:rPr>
              <a:t>Pavlos Protopapas</a:t>
            </a:r>
          </a:p>
          <a:p>
            <a:pPr algn="ctr"/>
            <a:r>
              <a:rPr lang="en-US" sz="1600" b="0" i="0" dirty="0" smtClean="0">
                <a:solidFill>
                  <a:schemeClr val="tx1">
                    <a:lumMod val="95000"/>
                    <a:lumOff val="5000"/>
                  </a:schemeClr>
                </a:solidFill>
                <a:latin typeface="Karla" charset="0"/>
                <a:ea typeface="Karla" charset="0"/>
                <a:cs typeface="Karla" charset="0"/>
              </a:rPr>
              <a:t>Institute for Applied</a:t>
            </a:r>
            <a:r>
              <a:rPr lang="en-US" sz="1600" b="0" i="0" baseline="0" dirty="0" smtClean="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Karla" charset="0"/>
                <a:ea typeface="Karla" charset="0"/>
                <a:cs typeface="Karla" charset="0"/>
              </a:rPr>
              <a:t>AC295</a:t>
            </a:r>
            <a:endParaRPr lang="en-US" sz="2800" dirty="0">
              <a:latin typeface="Karla" charset="0"/>
              <a:ea typeface="Karla" charset="0"/>
              <a:cs typeface="Karla" charset="0"/>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3FDEE-31B2-4A81-9764-6BBEE99A1C5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1/28/20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hyperlink" Target="https://docs.google.com/spreadsheets/d/1SfY3EagfKNQ1MdBoaOoMkx229od8zgqOd6tCQOrMRWg/edit#gid=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document/d/1TQuPat76TSobGVAxPl4DR-68UMuME5_M66J5rkAUr-k/edit" TargetMode="External"/><Relationship Id="rId3" Type="http://schemas.openxmlformats.org/officeDocument/2006/relationships/hyperlink" Target="https://docs.google.com/document/d/1uvl7lc2cmSO7hLi9akVD704VHshoTVIVye-xKGT-aGQ/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7.png"/><Relationship Id="rId6" Type="http://schemas.openxmlformats.org/officeDocument/2006/relationships/image" Target="../media/image7.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a:t>
            </a:r>
            <a:r>
              <a:rPr lang="en-US" sz="4800" dirty="0" smtClean="0">
                <a:latin typeface="Karla" panose="020F0502020204030204" pitchFamily="2" charset="0"/>
                <a:ea typeface="Futura" panose="02020800000000000000" pitchFamily="18" charset="0"/>
                <a:cs typeface="Futura" panose="02020800000000000000" pitchFamily="18" charset="0"/>
              </a:rPr>
              <a:t>1</a:t>
            </a:r>
            <a:r>
              <a:rPr lang="en-US" sz="4800" dirty="0">
                <a:latin typeface="Karla" panose="020F0502020204030204" pitchFamily="2" charset="0"/>
                <a:ea typeface="Futura" panose="02020800000000000000" pitchFamily="18" charset="0"/>
                <a:cs typeface="Futura" panose="02020800000000000000" pitchFamily="18" charset="0"/>
              </a:rPr>
              <a:t>: Introduction</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smtClean="0">
                <a:latin typeface="Karla" charset="0"/>
              </a:rPr>
              <a:t>Advanced </a:t>
            </a:r>
            <a:r>
              <a:rPr lang="en-US" dirty="0">
                <a:latin typeface="Karla" charset="0"/>
              </a:rPr>
              <a:t>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xmlns=""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p>
        </p:txBody>
      </p:sp>
      <p:sp>
        <p:nvSpPr>
          <p:cNvPr id="2" name="TextBox 1"/>
          <p:cNvSpPr txBox="1"/>
          <p:nvPr/>
        </p:nvSpPr>
        <p:spPr>
          <a:xfrm>
            <a:off x="726141" y="1824493"/>
            <a:ext cx="7597588" cy="3785652"/>
          </a:xfrm>
          <a:prstGeom prst="rect">
            <a:avLst/>
          </a:prstGeom>
          <a:noFill/>
        </p:spPr>
        <p:txBody>
          <a:bodyPr wrap="square" rtlCol="0">
            <a:spAutoFit/>
          </a:bodyPr>
          <a:lstStyle/>
          <a:p>
            <a:r>
              <a:rPr lang="en-US" sz="2800" b="1" dirty="0"/>
              <a:t>Michael S. </a:t>
            </a:r>
            <a:r>
              <a:rPr lang="en-US" sz="2800" b="1" dirty="0" smtClean="0"/>
              <a:t>Emanuel</a:t>
            </a:r>
          </a:p>
          <a:p>
            <a:endParaRPr lang="en-US" sz="2800" b="1" dirty="0"/>
          </a:p>
          <a:p>
            <a:r>
              <a:rPr lang="en-US" sz="26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600" b="1" dirty="0"/>
          </a:p>
          <a:p>
            <a:r>
              <a:rPr lang="en-US" sz="2800" dirty="0"/>
              <a:t> </a:t>
            </a:r>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xmlns=""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769942" cy="3837477"/>
          </a:xfrm>
        </p:spPr>
        <p:txBody>
          <a:bodyPr>
            <a:normAutofit/>
          </a:bodyPr>
          <a:lstStyle/>
          <a:p>
            <a:pPr algn="l"/>
            <a:r>
              <a:rPr lang="en-US" b="1" dirty="0"/>
              <a:t>Andrea Porelli</a:t>
            </a:r>
          </a:p>
          <a:p>
            <a:pPr algn="l"/>
            <a:r>
              <a:rPr lang="en-US" sz="2600"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smtClean="0">
                <a:solidFill>
                  <a:schemeClr val="tx1">
                    <a:lumMod val="95000"/>
                    <a:lumOff val="5000"/>
                  </a:schemeClr>
                </a:solidFill>
                <a:latin typeface="Karla"/>
                <a:ea typeface="+mj-ea"/>
                <a:cs typeface="Karla"/>
              </a:rPr>
              <a:t>Who? (</a:t>
            </a:r>
            <a:r>
              <a:rPr lang="en-US" sz="3200" dirty="0" err="1" smtClean="0">
                <a:solidFill>
                  <a:schemeClr val="tx1">
                    <a:lumMod val="95000"/>
                    <a:lumOff val="5000"/>
                  </a:schemeClr>
                </a:solidFill>
                <a:latin typeface="Karla"/>
                <a:ea typeface="+mj-ea"/>
                <a:cs typeface="Karla"/>
              </a:rPr>
              <a:t>cont</a:t>
            </a:r>
            <a:r>
              <a:rPr lang="en-US" sz="3200" dirty="0" smtClean="0">
                <a:solidFill>
                  <a:schemeClr val="tx1">
                    <a:lumMod val="95000"/>
                    <a:lumOff val="5000"/>
                  </a:schemeClr>
                </a:solidFill>
                <a:latin typeface="Karla"/>
                <a:ea typeface="+mj-ea"/>
                <a:cs typeface="Karla"/>
              </a:rPr>
              <a:t>)</a:t>
            </a:r>
            <a:endParaRPr lang="en-US" sz="3200" dirty="0">
              <a:solidFill>
                <a:schemeClr val="tx1">
                  <a:lumMod val="95000"/>
                  <a:lumOff val="5000"/>
                </a:schemeClr>
              </a:solidFill>
              <a:latin typeface="Karla"/>
              <a:ea typeface="+mj-ea"/>
              <a:cs typeface="Karla"/>
            </a:endParaRP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xmlns=""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937822" cy="3837477"/>
          </a:xfrm>
        </p:spPr>
        <p:txBody>
          <a:bodyPr>
            <a:normAutofit/>
          </a:bodyPr>
          <a:lstStyle/>
          <a:p>
            <a:pPr algn="l"/>
            <a:r>
              <a:rPr lang="en-US" b="1" dirty="0"/>
              <a:t>Giulia </a:t>
            </a:r>
            <a:r>
              <a:rPr lang="en-US" b="1" dirty="0" err="1"/>
              <a:t>Zerbini</a:t>
            </a:r>
            <a:endParaRPr lang="en-US" b="1" dirty="0"/>
          </a:p>
          <a:p>
            <a:pPr algn="l"/>
            <a:r>
              <a:rPr lang="en-US" sz="2600" dirty="0"/>
              <a:t>Data Designer. Creative technologist at </a:t>
            </a:r>
            <a:r>
              <a:rPr lang="en-US" sz="2600" i="1" dirty="0"/>
              <a:t>The Visual Agency </a:t>
            </a:r>
            <a:r>
              <a:rPr lang="en-US" sz="2600" dirty="0"/>
              <a:t>in Milan, MA Graduate at </a:t>
            </a:r>
            <a:r>
              <a:rPr lang="en-US" sz="2600" dirty="0" err="1"/>
              <a:t>Politecnico</a:t>
            </a:r>
            <a:r>
              <a:rPr lang="en-US" sz="2600" dirty="0"/>
              <a:t> di Milano. Designing and developing visualizations and interfaces based on data. Passionate about using visualizations for discovering patterns in data and communicating information in intuitive terms to a broad audience</a:t>
            </a:r>
            <a:r>
              <a:rPr lang="en-US" dirty="0"/>
              <a:t>.</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a:solidFill>
                  <a:schemeClr val="tx1">
                    <a:lumMod val="95000"/>
                    <a:lumOff val="5000"/>
                  </a:schemeClr>
                </a:solidFill>
                <a:latin typeface="Karla"/>
                <a:ea typeface="+mj-ea"/>
                <a:cs typeface="Karla"/>
              </a:rPr>
              <a:t>Who? (</a:t>
            </a:r>
            <a:r>
              <a:rPr lang="en-US" sz="3200" dirty="0" err="1">
                <a:solidFill>
                  <a:schemeClr val="tx1">
                    <a:lumMod val="95000"/>
                    <a:lumOff val="5000"/>
                  </a:schemeClr>
                </a:solidFill>
                <a:latin typeface="Karla"/>
                <a:ea typeface="+mj-ea"/>
                <a:cs typeface="Karla"/>
              </a:rPr>
              <a:t>cont</a:t>
            </a:r>
            <a:r>
              <a:rPr lang="en-US" sz="3200" dirty="0">
                <a:solidFill>
                  <a:schemeClr val="tx1">
                    <a:lumMod val="95000"/>
                    <a:lumOff val="5000"/>
                  </a:schemeClr>
                </a:solidFill>
                <a:latin typeface="Karla"/>
                <a:ea typeface="+mj-ea"/>
                <a:cs typeface="Karla"/>
              </a:rPr>
              <a:t>)</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571219" y="1334537"/>
            <a:ext cx="11221011" cy="4293815"/>
          </a:xfrm>
        </p:spPr>
        <p:txBody>
          <a:bodyPr>
            <a:noAutofit/>
          </a:bodyPr>
          <a:lstStyle/>
          <a:p>
            <a:pPr algn="l">
              <a:spcAft>
                <a:spcPts val="1200"/>
              </a:spcAft>
            </a:pPr>
            <a:r>
              <a:rPr lang="en-US" sz="2400" b="1" dirty="0"/>
              <a:t>Modules: </a:t>
            </a:r>
            <a:endParaRPr lang="en-US" sz="2400" b="1" dirty="0" smtClean="0"/>
          </a:p>
          <a:p>
            <a:pPr lvl="1" algn="l">
              <a:spcAft>
                <a:spcPts val="1200"/>
              </a:spcAft>
            </a:pPr>
            <a:r>
              <a:rPr lang="en-US" sz="2200" dirty="0" smtClean="0"/>
              <a:t>1</a:t>
            </a:r>
            <a:r>
              <a:rPr lang="en-US" sz="2200" dirty="0"/>
              <a:t>.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a:t>
            </a:r>
          </a:p>
          <a:p>
            <a:pPr algn="l">
              <a:spcAft>
                <a:spcPts val="1800"/>
              </a:spcAft>
            </a:pPr>
            <a:r>
              <a:rPr lang="en-US" sz="2400" b="1" dirty="0"/>
              <a:t>Activities: </a:t>
            </a:r>
            <a:endParaRPr lang="en-US" sz="2400" b="1" dirty="0" smtClean="0"/>
          </a:p>
          <a:p>
            <a:pPr algn="l">
              <a:spcAft>
                <a:spcPts val="1800"/>
              </a:spcAft>
            </a:pPr>
            <a:r>
              <a:rPr lang="en-US" sz="2400" b="1" dirty="0"/>
              <a:t>	</a:t>
            </a:r>
            <a:r>
              <a:rPr lang="en-US" sz="2400" dirty="0" smtClean="0"/>
              <a:t>lectures</a:t>
            </a:r>
            <a:r>
              <a:rPr lang="en-US" sz="2400" dirty="0"/>
              <a:t>, </a:t>
            </a:r>
            <a:r>
              <a:rPr lang="en-US" sz="2400" dirty="0" smtClean="0"/>
              <a:t>reading </a:t>
            </a:r>
            <a:r>
              <a:rPr lang="en-US" sz="2400" dirty="0"/>
              <a:t>discussions, </a:t>
            </a:r>
            <a:r>
              <a:rPr lang="en-US" sz="2400" dirty="0" smtClean="0"/>
              <a:t>exercises, quizzes, </a:t>
            </a:r>
            <a:r>
              <a:rPr lang="en-US" sz="2400" dirty="0" smtClean="0"/>
              <a:t>practicums</a:t>
            </a:r>
            <a:r>
              <a:rPr lang="en-US" sz="2400" dirty="0"/>
              <a:t>, projects</a:t>
            </a:r>
          </a:p>
          <a:p>
            <a:pPr algn="l">
              <a:spcAft>
                <a:spcPts val="1800"/>
              </a:spcAft>
            </a:pPr>
            <a:r>
              <a:rPr lang="en-US" sz="2400" b="1" dirty="0"/>
              <a:t>Lectures: </a:t>
            </a:r>
            <a:r>
              <a:rPr lang="en-US" sz="2400" dirty="0"/>
              <a:t>Tuesday and Thursday 4:30‐5:45 pm in Cruft </a:t>
            </a:r>
            <a:r>
              <a:rPr lang="en-US" sz="2400" dirty="0" smtClean="0"/>
              <a:t>309</a:t>
            </a:r>
          </a:p>
          <a:p>
            <a:pPr algn="l">
              <a:spcAft>
                <a:spcPts val="1800"/>
              </a:spcAft>
            </a:pPr>
            <a:r>
              <a:rPr lang="en-US" sz="2400" b="1" dirty="0" smtClean="0"/>
              <a:t>Office Hours: </a:t>
            </a:r>
            <a:r>
              <a:rPr lang="en-US" sz="2400" dirty="0" smtClean="0"/>
              <a:t>TBD</a:t>
            </a:r>
          </a:p>
          <a:p>
            <a:pPr algn="l">
              <a:spcAft>
                <a:spcPts val="1800"/>
              </a:spcAft>
            </a:pPr>
            <a:endParaRPr lang="en-US" sz="2400" dirty="0" smtClean="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smtClean="0"/>
              <a:t>Deploy data science (integration + scalability)</a:t>
            </a:r>
          </a:p>
          <a:p>
            <a:pPr marL="1428750" lvl="2" indent="-514350" algn="l">
              <a:spcAft>
                <a:spcPts val="1800"/>
              </a:spcAft>
              <a:buFont typeface="+mj-lt"/>
              <a:buAutoNum type="alphaUcPeriod"/>
            </a:pPr>
            <a:r>
              <a:rPr lang="en-US" dirty="0"/>
              <a:t>	</a:t>
            </a:r>
            <a:r>
              <a:rPr lang="en-US" dirty="0" smtClean="0"/>
              <a:t>Virtual </a:t>
            </a:r>
            <a:r>
              <a:rPr lang="en-US" dirty="0"/>
              <a:t>Environments, Virtual Boxes, and Containers </a:t>
            </a:r>
            <a:endParaRPr lang="en-US" dirty="0" smtClean="0"/>
          </a:p>
          <a:p>
            <a:pPr marL="1428750" lvl="2" indent="-514350" algn="l">
              <a:spcAft>
                <a:spcPts val="1800"/>
              </a:spcAft>
              <a:buFont typeface="+mj-lt"/>
              <a:buAutoNum type="alphaUcPeriod"/>
            </a:pPr>
            <a:r>
              <a:rPr lang="en-US" dirty="0"/>
              <a:t>	</a:t>
            </a:r>
            <a:r>
              <a:rPr lang="en-US" dirty="0" smtClean="0"/>
              <a:t>Kubernetes</a:t>
            </a:r>
          </a:p>
          <a:p>
            <a:pPr marL="1428750" lvl="2" indent="-514350" algn="l">
              <a:spcAft>
                <a:spcPts val="1800"/>
              </a:spcAft>
              <a:buFont typeface="+mj-lt"/>
              <a:buAutoNum type="alphaUcPeriod"/>
            </a:pPr>
            <a:r>
              <a:rPr lang="en-US" dirty="0" smtClean="0"/>
              <a:t>	</a:t>
            </a:r>
            <a:r>
              <a:rPr lang="en-US" dirty="0" err="1" smtClean="0"/>
              <a:t>Dask</a:t>
            </a:r>
            <a:endParaRPr lang="en-US" dirty="0" smtClean="0"/>
          </a:p>
          <a:p>
            <a:pPr lvl="1" algn="l">
              <a:spcAft>
                <a:spcPts val="1800"/>
              </a:spcAft>
            </a:pPr>
            <a:r>
              <a:rPr lang="en-US" dirty="0"/>
              <a:t>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03249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218373" y="1531183"/>
            <a:ext cx="11544581"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dirty="0"/>
              <a:t>	</a:t>
            </a:r>
            <a:r>
              <a:rPr lang="en-US" dirty="0" smtClean="0"/>
              <a:t>Basic </a:t>
            </a:r>
            <a:r>
              <a:rPr lang="en-US" dirty="0"/>
              <a:t>Transfer Learning and SOTA Models </a:t>
            </a:r>
            <a:endParaRPr lang="en-US" dirty="0" smtClean="0"/>
          </a:p>
          <a:p>
            <a:pPr marL="1428750" lvl="2" indent="-514350" algn="l">
              <a:spcAft>
                <a:spcPts val="1800"/>
              </a:spcAft>
              <a:buFont typeface="+mj-lt"/>
              <a:buAutoNum type="alphaUcPeriod"/>
            </a:pPr>
            <a:r>
              <a:rPr lang="en-US" dirty="0"/>
              <a:t>	Transfer Learning across Tasks</a:t>
            </a:r>
            <a:endParaRPr lang="en-US" dirty="0" smtClean="0"/>
          </a:p>
          <a:p>
            <a:pPr marL="1428750" lvl="2" indent="-514350" algn="l">
              <a:spcAft>
                <a:spcPts val="1800"/>
              </a:spcAft>
              <a:buFont typeface="+mj-lt"/>
              <a:buAutoNum type="alphaUcPeriod"/>
            </a:pPr>
            <a:r>
              <a:rPr lang="en-US" dirty="0"/>
              <a:t>	Distillation and Compression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6589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endParaRPr lang="en-US" dirty="0" smtClean="0"/>
          </a:p>
          <a:p>
            <a:pPr marL="1428750" lvl="2" indent="-514350" algn="l">
              <a:spcAft>
                <a:spcPts val="1800"/>
              </a:spcAft>
              <a:buFont typeface="+mj-lt"/>
              <a:buAutoNum type="alphaUcPeriod"/>
            </a:pPr>
            <a:r>
              <a:rPr lang="en-US" dirty="0"/>
              <a:t>	Introduction and Overview of </a:t>
            </a:r>
            <a:r>
              <a:rPr lang="en-US" dirty="0" err="1"/>
              <a:t>Viz</a:t>
            </a:r>
            <a:r>
              <a:rPr lang="en-US" dirty="0"/>
              <a:t> for Deep </a:t>
            </a:r>
            <a:r>
              <a:rPr lang="en-US" dirty="0" smtClean="0"/>
              <a:t>Models</a:t>
            </a:r>
          </a:p>
          <a:p>
            <a:pPr marL="1428750" lvl="2" indent="-514350" algn="l">
              <a:spcAft>
                <a:spcPts val="1800"/>
              </a:spcAft>
              <a:buFont typeface="+mj-lt"/>
              <a:buAutoNum type="alphaUcPeriod"/>
            </a:pPr>
            <a:r>
              <a:rPr lang="en-US" dirty="0"/>
              <a:t>	Convolutional Neural Networks for Image Data</a:t>
            </a:r>
            <a:endParaRPr lang="en-US" dirty="0" smtClean="0"/>
          </a:p>
          <a:p>
            <a:pPr marL="1428750" lvl="2" indent="-514350" algn="l">
              <a:spcAft>
                <a:spcPts val="1800"/>
              </a:spcAft>
              <a:buFont typeface="+mj-lt"/>
              <a:buAutoNum type="alphaUcPeriod"/>
            </a:pPr>
            <a:r>
              <a:rPr lang="en-US" dirty="0"/>
              <a:t>	Recurrent Neural Networks for Text Data</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2634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smtClean="0"/>
              <a:t>Calendar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70" y="-10410"/>
            <a:ext cx="8089630" cy="6858000"/>
          </a:xfrm>
          <a:prstGeom prst="rect">
            <a:avLst/>
          </a:prstGeom>
        </p:spPr>
      </p:pic>
      <p:cxnSp>
        <p:nvCxnSpPr>
          <p:cNvPr id="5" name="Straight Connector 4">
            <a:extLst>
              <a:ext uri="{FF2B5EF4-FFF2-40B4-BE49-F238E27FC236}">
                <a16:creationId xmlns:a16="http://schemas.microsoft.com/office/drawing/2014/main" xmlns=""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3"/>
              </a:rPr>
              <a:t>Link to </a:t>
            </a:r>
            <a:r>
              <a:rPr lang="en-US" i="1" dirty="0" smtClean="0">
                <a:hlinkClick r:id="rId3"/>
              </a:rPr>
              <a:t>Calendar </a:t>
            </a:r>
            <a:r>
              <a:rPr lang="en-US" dirty="0" smtClean="0"/>
              <a:t>&lt;</a:t>
            </a:r>
            <a:endParaRPr lang="en-US" dirty="0"/>
          </a:p>
        </p:txBody>
      </p:sp>
    </p:spTree>
    <p:extLst>
      <p:ext uri="{BB962C8B-B14F-4D97-AF65-F5344CB8AC3E}">
        <p14:creationId xmlns:p14="http://schemas.microsoft.com/office/powerpoint/2010/main" val="85332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607756"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grpSp>
        <p:nvGrpSpPr>
          <p:cNvPr id="54" name="Group 53">
            <a:extLst>
              <a:ext uri="{FF2B5EF4-FFF2-40B4-BE49-F238E27FC236}">
                <a16:creationId xmlns:a16="http://schemas.microsoft.com/office/drawing/2014/main" xmlns="" id="{2EBE70B4-6F47-4375-8249-34C81C29B910}"/>
              </a:ext>
            </a:extLst>
          </p:cNvPr>
          <p:cNvGrpSpPr/>
          <p:nvPr/>
        </p:nvGrpSpPr>
        <p:grpSpPr>
          <a:xfrm>
            <a:off x="1029474" y="2575302"/>
            <a:ext cx="10195384" cy="3125827"/>
            <a:chOff x="440568" y="2690433"/>
            <a:chExt cx="10195384" cy="3125827"/>
          </a:xfrm>
        </p:grpSpPr>
        <p:grpSp>
          <p:nvGrpSpPr>
            <p:cNvPr id="53" name="Group 52">
              <a:extLst>
                <a:ext uri="{FF2B5EF4-FFF2-40B4-BE49-F238E27FC236}">
                  <a16:creationId xmlns:a16="http://schemas.microsoft.com/office/drawing/2014/main" xmlns=""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a16="http://schemas.microsoft.com/office/drawing/2014/main" xmlns=""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a16="http://schemas.microsoft.com/office/drawing/2014/main" xmlns=""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xmlns=""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xmlns=""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xmlns=""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xmlns=""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xmlns=""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xmlns=""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xmlns=""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133EDDA2-B987-4623-A307-1EA588AEE619}"/>
                </a:ext>
              </a:extLst>
            </p:cNvPr>
            <p:cNvSpPr/>
            <p:nvPr/>
          </p:nvSpPr>
          <p:spPr>
            <a:xfrm>
              <a:off x="1442279"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smtClean="0">
                  <a:latin typeface="Karla" pitchFamily="2" charset="0"/>
                </a:rPr>
                <a:t>Final Reading List</a:t>
              </a:r>
              <a:endParaRPr lang="en-US" dirty="0"/>
            </a:p>
          </p:txBody>
        </p:sp>
        <p:sp>
          <p:nvSpPr>
            <p:cNvPr id="22" name="Rectangle 21">
              <a:extLst>
                <a:ext uri="{FF2B5EF4-FFF2-40B4-BE49-F238E27FC236}">
                  <a16:creationId xmlns:a16="http://schemas.microsoft.com/office/drawing/2014/main" xmlns=""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xmlns=""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xmlns=""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xmlns=""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
        <p:nvSpPr>
          <p:cNvPr id="30" name="Rectangle 29">
            <a:extLst>
              <a:ext uri="{FF2B5EF4-FFF2-40B4-BE49-F238E27FC236}">
                <a16:creationId xmlns:a16="http://schemas.microsoft.com/office/drawing/2014/main" xmlns="" id="{141B7CC9-0A8F-4D7F-B181-FB0605322490}"/>
              </a:ext>
            </a:extLst>
          </p:cNvPr>
          <p:cNvSpPr/>
          <p:nvPr/>
        </p:nvSpPr>
        <p:spPr>
          <a:xfrm>
            <a:off x="1152811" y="2965365"/>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06997" y="2567791"/>
            <a:ext cx="286684" cy="369332"/>
          </a:xfrm>
          <a:prstGeom prst="rect">
            <a:avLst/>
          </a:prstGeom>
          <a:noFill/>
        </p:spPr>
        <p:txBody>
          <a:bodyPr wrap="square" rtlCol="0">
            <a:spAutoFit/>
          </a:bodyPr>
          <a:lstStyle/>
          <a:p>
            <a:r>
              <a:rPr lang="en-US" b="1" dirty="0" smtClean="0">
                <a:latin typeface="Karla" charset="0"/>
                <a:ea typeface="Karla" charset="0"/>
                <a:cs typeface="Karla" charset="0"/>
              </a:rPr>
              <a:t>F</a:t>
            </a:r>
            <a:endParaRPr lang="en-US" b="1" dirty="0">
              <a:latin typeface="Karla" charset="0"/>
              <a:ea typeface="Karla" charset="0"/>
              <a:cs typeface="Karla" charset="0"/>
            </a:endParaRPr>
          </a:p>
        </p:txBody>
      </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smtClean="0">
                <a:latin typeface="Karla" pitchFamily="2" charset="0"/>
              </a:rPr>
              <a:t>** </a:t>
            </a:r>
            <a:r>
              <a:rPr lang="en-US" sz="1400" dirty="0">
                <a:latin typeface="Karla" pitchFamily="2" charset="0"/>
              </a:rPr>
              <a:t>3 practicums and  1 final project (2 weeks long)</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dirty="0" smtClean="0"/>
              <a:t>Workload</a:t>
            </a:r>
            <a:endParaRPr lang="en-US"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3077766"/>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3 hours reading</a:t>
            </a:r>
          </a:p>
          <a:p>
            <a:pPr algn="ctr"/>
            <a:r>
              <a:rPr lang="en-US" sz="2000" dirty="0">
                <a:latin typeface="Karla" pitchFamily="2" charset="0"/>
              </a:rPr>
              <a:t>2 hours exercise</a:t>
            </a:r>
          </a:p>
          <a:p>
            <a:pPr algn="ctr"/>
            <a:r>
              <a:rPr lang="en-US" sz="2000" dirty="0">
                <a:latin typeface="Karla" pitchFamily="2" charset="0"/>
              </a:rPr>
              <a:t>4</a:t>
            </a:r>
            <a:r>
              <a:rPr lang="en-US" sz="2000" dirty="0" smtClean="0">
                <a:latin typeface="Karla" pitchFamily="2" charset="0"/>
              </a:rPr>
              <a:t> </a:t>
            </a:r>
            <a:r>
              <a:rPr lang="en-US" sz="2000" dirty="0">
                <a:latin typeface="Karla" pitchFamily="2" charset="0"/>
              </a:rPr>
              <a:t>hours presentation*</a:t>
            </a:r>
          </a:p>
          <a:p>
            <a:pPr algn="ctr"/>
            <a:endParaRPr lang="en-US" sz="2000" dirty="0">
              <a:latin typeface="Karla" pitchFamily="2" charset="0"/>
            </a:endParaRPr>
          </a:p>
          <a:p>
            <a:pPr algn="ctr"/>
            <a:r>
              <a:rPr lang="en-US" sz="2000" dirty="0">
                <a:latin typeface="Karla" pitchFamily="2" charset="0"/>
              </a:rPr>
              <a:t>~ </a:t>
            </a:r>
            <a:r>
              <a:rPr lang="en-US" sz="2000" dirty="0" smtClean="0">
                <a:latin typeface="Karla" pitchFamily="2" charset="0"/>
              </a:rPr>
              <a:t>12 </a:t>
            </a:r>
            <a:r>
              <a:rPr lang="en-US" sz="2000" dirty="0">
                <a:latin typeface="Karla" pitchFamily="2" charset="0"/>
              </a:rPr>
              <a:t>hours/week</a:t>
            </a:r>
          </a:p>
          <a:p>
            <a:pPr algn="ctr"/>
            <a:endParaRPr lang="en-US" dirty="0">
              <a:latin typeface="Karla" pitchFamily="2" charset="0"/>
            </a:endParaRPr>
          </a:p>
          <a:p>
            <a:pPr algn="ctr"/>
            <a:r>
              <a:rPr lang="en-US" sz="1400" dirty="0">
                <a:latin typeface="Karla" pitchFamily="2" charset="0"/>
              </a:rPr>
              <a:t>* 1 presentation per module per group (3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smtClean="0"/>
              <a:t>We will be asking </a:t>
            </a:r>
            <a:r>
              <a:rPr lang="en-US" sz="2400" smtClean="0"/>
              <a:t>for your feedback on the workload</a:t>
            </a:r>
            <a:endParaRPr lang="en-US" sz="2400" dirty="0"/>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t>
            </a:r>
            <a:r>
              <a:rPr lang="en-US" sz="2600" dirty="0" smtClean="0"/>
              <a:t>and </a:t>
            </a:r>
            <a:r>
              <a:rPr lang="en-US" sz="2600" dirty="0"/>
              <a:t>why </a:t>
            </a:r>
            <a:r>
              <a:rPr lang="en-US" sz="2600" dirty="0" smtClean="0"/>
              <a:t>not</a:t>
            </a:r>
            <a:endParaRPr lang="en-US" sz="2600" dirty="0"/>
          </a:p>
          <a:p>
            <a:pPr>
              <a:spcAft>
                <a:spcPts val="600"/>
              </a:spcAft>
            </a:pPr>
            <a:r>
              <a:rPr lang="en-US" sz="2600" dirty="0"/>
              <a:t>2: </a:t>
            </a:r>
            <a:r>
              <a:rPr lang="en-US" sz="2600" dirty="0" smtClean="0"/>
              <a:t>Who are we</a:t>
            </a:r>
            <a:endParaRPr lang="en-US" sz="2600" dirty="0"/>
          </a:p>
          <a:p>
            <a:pPr>
              <a:spcAft>
                <a:spcPts val="600"/>
              </a:spcAft>
            </a:pPr>
            <a:r>
              <a:rPr lang="en-US" sz="2600" dirty="0"/>
              <a:t>3: Course </a:t>
            </a:r>
            <a:r>
              <a:rPr lang="en-US" sz="2600" dirty="0" smtClean="0"/>
              <a:t>structure </a:t>
            </a:r>
            <a:r>
              <a:rPr lang="en-US" sz="2600" dirty="0"/>
              <a:t>and </a:t>
            </a:r>
            <a:r>
              <a:rPr lang="en-US" sz="2600" dirty="0" smtClean="0"/>
              <a:t>activities</a:t>
            </a:r>
            <a:endParaRPr lang="en-US" sz="2600" dirty="0"/>
          </a:p>
          <a:p>
            <a:pPr>
              <a:spcAft>
                <a:spcPts val="600"/>
              </a:spcAft>
            </a:pPr>
            <a:r>
              <a:rPr lang="en-US" sz="2600" dirty="0"/>
              <a:t>4: Expectations</a:t>
            </a:r>
          </a:p>
          <a:p>
            <a:pPr>
              <a:spcAft>
                <a:spcPts val="600"/>
              </a:spcAft>
            </a:pPr>
            <a:r>
              <a:rPr lang="en-US" sz="2600" dirty="0"/>
              <a:t>5: </a:t>
            </a:r>
            <a:r>
              <a:rPr lang="en-US" sz="2600" dirty="0" smtClean="0"/>
              <a:t>Workload</a:t>
            </a:r>
            <a:endParaRPr lang="en-US" sz="2600" dirty="0"/>
          </a:p>
          <a:p>
            <a:pPr>
              <a:spcAft>
                <a:spcPts val="600"/>
              </a:spcAft>
            </a:pPr>
            <a:r>
              <a:rPr lang="en-US" sz="2600" dirty="0"/>
              <a:t>6: Logistics</a:t>
            </a:r>
          </a:p>
          <a:p>
            <a:pPr>
              <a:spcAft>
                <a:spcPts val="600"/>
              </a:spcAft>
            </a:pPr>
            <a:r>
              <a:rPr lang="en-US" sz="2600" dirty="0"/>
              <a:t>7: </a:t>
            </a:r>
            <a:r>
              <a:rPr lang="en-US" sz="2600" dirty="0" smtClean="0"/>
              <a:t>Grades</a:t>
            </a:r>
            <a:endParaRPr lang="en-US" sz="2600" dirty="0"/>
          </a:p>
        </p:txBody>
      </p:sp>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a:t>
            </a:r>
            <a:r>
              <a:rPr lang="en-US" b="1" dirty="0" smtClean="0"/>
              <a:t>material</a:t>
            </a:r>
          </a:p>
          <a:p>
            <a:pPr>
              <a:spcAft>
                <a:spcPts val="1800"/>
              </a:spcAft>
            </a:pPr>
            <a:r>
              <a:rPr lang="en-US" i="1" dirty="0" smtClean="0"/>
              <a:t>&gt; </a:t>
            </a:r>
            <a:r>
              <a:rPr lang="en-US" i="1" dirty="0" smtClean="0">
                <a:hlinkClick r:id="rId2"/>
              </a:rPr>
              <a:t>Link to  Reading Guidelines </a:t>
            </a:r>
            <a:r>
              <a:rPr lang="en-US" dirty="0" smtClean="0"/>
              <a:t>&lt;</a:t>
            </a:r>
          </a:p>
          <a:p>
            <a:pPr>
              <a:spcAft>
                <a:spcPts val="1800"/>
              </a:spcAft>
            </a:pPr>
            <a:r>
              <a:rPr lang="en-US" dirty="0" smtClean="0"/>
              <a:t>&gt; </a:t>
            </a:r>
            <a:r>
              <a:rPr lang="en-US" i="1" dirty="0">
                <a:hlinkClick r:id="rId3"/>
              </a:rPr>
              <a:t>Link to  </a:t>
            </a:r>
            <a:r>
              <a:rPr lang="en-US" i="1" dirty="0" smtClean="0">
                <a:hlinkClick r:id="rId3"/>
              </a:rPr>
              <a:t>Presentation Guidelines </a:t>
            </a:r>
            <a:r>
              <a:rPr lang="en-US" dirty="0" smtClean="0"/>
              <a:t>&lt;</a:t>
            </a: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Expectations</a:t>
            </a:r>
            <a:endParaRPr lang="en-US" dirty="0"/>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a:t>
            </a:r>
            <a:r>
              <a:rPr lang="en-US" sz="1400" dirty="0" smtClean="0"/>
              <a:t>slot (white background) </a:t>
            </a:r>
            <a:r>
              <a:rPr lang="en-US" sz="1400" dirty="0"/>
              <a:t>in each </a:t>
            </a:r>
            <a:r>
              <a:rPr lang="en-US" sz="1400" dirty="0" smtClean="0"/>
              <a:t>module </a:t>
            </a:r>
            <a:endParaRPr lang="en-US" sz="1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848139" y="342615"/>
            <a:ext cx="10357954" cy="2407854"/>
          </a:xfrm>
        </p:spPr>
        <p:txBody>
          <a:bodyPr/>
          <a:lstStyle/>
          <a:p>
            <a:r>
              <a:rPr lang="en-US" dirty="0" smtClean="0"/>
              <a:t>Logistics</a:t>
            </a:r>
            <a:endParaRPr lang="en-US" dirty="0"/>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Grades</a:t>
            </a:r>
            <a:endParaRPr lang="en-US" b="1" dirty="0"/>
          </a:p>
        </p:txBody>
      </p:sp>
      <p:pic>
        <p:nvPicPr>
          <p:cNvPr id="4" name="Picture 3">
            <a:extLst>
              <a:ext uri="{FF2B5EF4-FFF2-40B4-BE49-F238E27FC236}">
                <a16:creationId xmlns:a16="http://schemas.microsoft.com/office/drawing/2014/main" xmlns=""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Final Details</a:t>
            </a:r>
            <a:endParaRPr lang="en-US" b="1" dirty="0"/>
          </a:p>
        </p:txBody>
      </p:sp>
      <p:sp>
        <p:nvSpPr>
          <p:cNvPr id="5" name="TextBox 4"/>
          <p:cNvSpPr txBox="1"/>
          <p:nvPr/>
        </p:nvSpPr>
        <p:spPr>
          <a:xfrm>
            <a:off x="1297859" y="1253613"/>
            <a:ext cx="10132142" cy="2677656"/>
          </a:xfrm>
          <a:prstGeom prst="rect">
            <a:avLst/>
          </a:prstGeom>
          <a:noFill/>
        </p:spPr>
        <p:txBody>
          <a:bodyPr wrap="square" rtlCol="0">
            <a:spAutoFit/>
          </a:bodyPr>
          <a:lstStyle/>
          <a:p>
            <a:pPr marL="342900" indent="-342900">
              <a:buFont typeface="Arial" charset="0"/>
              <a:buChar char="•"/>
            </a:pPr>
            <a:r>
              <a:rPr lang="en-US" sz="2400" dirty="0" smtClean="0">
                <a:latin typeface="Karla" charset="0"/>
                <a:ea typeface="Karla" charset="0"/>
                <a:cs typeface="Karla" charset="0"/>
              </a:rPr>
              <a:t>We will be using ED for discussions, announcements and quizzes.  </a:t>
            </a:r>
          </a:p>
          <a:p>
            <a:pPr marL="342900" indent="-342900">
              <a:buFont typeface="Arial" charset="0"/>
              <a:buChar char="•"/>
            </a:pPr>
            <a:endParaRPr lang="en-US" sz="2400" dirty="0" smtClean="0">
              <a:latin typeface="Karla" charset="0"/>
              <a:ea typeface="Karla" charset="0"/>
              <a:cs typeface="Karla" charset="0"/>
            </a:endParaRPr>
          </a:p>
          <a:p>
            <a:pPr marL="342900" indent="-342900">
              <a:buFont typeface="Arial" charset="0"/>
              <a:buChar char="•"/>
            </a:pPr>
            <a:r>
              <a:rPr lang="en-US" sz="2400" dirty="0" smtClean="0">
                <a:latin typeface="Karla" charset="0"/>
                <a:ea typeface="Karla" charset="0"/>
                <a:cs typeface="Karla" charset="0"/>
              </a:rPr>
              <a:t>S</a:t>
            </a:r>
            <a:r>
              <a:rPr lang="en-US" sz="2400" dirty="0" smtClean="0">
                <a:latin typeface="Karla" charset="0"/>
                <a:ea typeface="Karla" charset="0"/>
                <a:cs typeface="Karla" charset="0"/>
              </a:rPr>
              <a:t>ubmissions for exercises, reports, presentations </a:t>
            </a:r>
            <a:r>
              <a:rPr lang="en-US" sz="2400" dirty="0" err="1" smtClean="0">
                <a:latin typeface="Karla" charset="0"/>
                <a:ea typeface="Karla" charset="0"/>
                <a:cs typeface="Karla" charset="0"/>
              </a:rPr>
              <a:t>etc</a:t>
            </a:r>
            <a:r>
              <a:rPr lang="en-US" sz="2400" dirty="0" smtClean="0">
                <a:latin typeface="Karla" charset="0"/>
                <a:ea typeface="Karla" charset="0"/>
                <a:cs typeface="Karla" charset="0"/>
              </a:rPr>
              <a:t> we will be using </a:t>
            </a:r>
            <a:r>
              <a:rPr lang="en-US" sz="2400" dirty="0" err="1" smtClean="0">
                <a:latin typeface="Karla" charset="0"/>
                <a:ea typeface="Karla" charset="0"/>
                <a:cs typeface="Karla" charset="0"/>
              </a:rPr>
              <a:t>github</a:t>
            </a:r>
            <a:r>
              <a:rPr lang="en-US" sz="2400" dirty="0" smtClean="0">
                <a:latin typeface="Karla" charset="0"/>
                <a:ea typeface="Karla" charset="0"/>
                <a:cs typeface="Karla" charset="0"/>
              </a:rPr>
              <a:t>  (details soon). </a:t>
            </a:r>
          </a:p>
          <a:p>
            <a:endParaRPr lang="en-US" sz="2400" dirty="0" smtClean="0">
              <a:latin typeface="Karla" charset="0"/>
              <a:ea typeface="Karla" charset="0"/>
              <a:cs typeface="Karla" charset="0"/>
            </a:endParaRPr>
          </a:p>
          <a:p>
            <a:pPr marL="342900" indent="-342900">
              <a:buFont typeface="Arial" charset="0"/>
              <a:buChar char="•"/>
            </a:pPr>
            <a:endParaRPr lang="en-US" sz="2400" dirty="0" smtClean="0">
              <a:latin typeface="Karla" charset="0"/>
              <a:ea typeface="Karla" charset="0"/>
              <a:cs typeface="Karla" charset="0"/>
            </a:endParaRPr>
          </a:p>
          <a:p>
            <a:endParaRPr lang="en-US" sz="2400" dirty="0"/>
          </a:p>
        </p:txBody>
      </p:sp>
    </p:spTree>
    <p:extLst>
      <p:ext uri="{BB962C8B-B14F-4D97-AF65-F5344CB8AC3E}">
        <p14:creationId xmlns:p14="http://schemas.microsoft.com/office/powerpoint/2010/main" val="20623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3970318"/>
          </a:xfrm>
          <a:prstGeom prst="rect">
            <a:avLst/>
          </a:prstGeom>
          <a:noFill/>
        </p:spPr>
        <p:txBody>
          <a:bodyPr wrap="square" rtlCol="0">
            <a:spAutoFit/>
          </a:bodyPr>
          <a:lstStyle/>
          <a:p>
            <a:r>
              <a:rPr lang="en-US" sz="2400" dirty="0">
                <a:latin typeface="Karla" charset="0"/>
                <a:ea typeface="Karla" charset="0"/>
                <a:cs typeface="Karla" charset="0"/>
              </a:rPr>
              <a:t>This is the first time we are </a:t>
            </a:r>
            <a:r>
              <a:rPr lang="en-US" sz="2400" dirty="0" smtClean="0">
                <a:latin typeface="Karla" charset="0"/>
                <a:ea typeface="Karla" charset="0"/>
                <a:cs typeface="Karla" charset="0"/>
              </a:rPr>
              <a:t>offering the </a:t>
            </a:r>
            <a:r>
              <a:rPr lang="en-US" sz="2400" dirty="0">
                <a:latin typeface="Karla" charset="0"/>
                <a:ea typeface="Karla" charset="0"/>
                <a:cs typeface="Karla" charset="0"/>
              </a:rPr>
              <a:t>course, so your feedback will be vital in tuning it this year and improving it for future years</a:t>
            </a:r>
            <a:r>
              <a:rPr lang="en-US" sz="2400" dirty="0" smtClean="0">
                <a:latin typeface="Karla" charset="0"/>
                <a:ea typeface="Karla" charset="0"/>
                <a:cs typeface="Karla" charset="0"/>
              </a:rPr>
              <a:t>.</a:t>
            </a:r>
          </a:p>
          <a:p>
            <a:endParaRPr lang="en-US" sz="2400" dirty="0">
              <a:latin typeface="Karla" charset="0"/>
              <a:ea typeface="Karla" charset="0"/>
              <a:cs typeface="Karla" charset="0"/>
            </a:endParaRPr>
          </a:p>
          <a:p>
            <a:r>
              <a:rPr lang="en-US" sz="2400" dirty="0" smtClean="0">
                <a:latin typeface="Karla" charset="0"/>
                <a:ea typeface="Karla" charset="0"/>
                <a:cs typeface="Karla" charset="0"/>
              </a:rPr>
              <a:t>However, we are making every effort to have a well organized course </a:t>
            </a:r>
            <a:r>
              <a:rPr lang="en-US" sz="2400" dirty="0" smtClean="0">
                <a:latin typeface="Karla" charset="0"/>
                <a:ea typeface="Karla" charset="0"/>
                <a:cs typeface="Karla" charset="0"/>
              </a:rPr>
              <a:t>and we </a:t>
            </a:r>
            <a:r>
              <a:rPr lang="en-US" sz="2400" dirty="0" smtClean="0">
                <a:latin typeface="Karla" charset="0"/>
                <a:ea typeface="Karla" charset="0"/>
                <a:cs typeface="Karla" charset="0"/>
              </a:rPr>
              <a:t>promise you an exciting semester </a:t>
            </a:r>
            <a:r>
              <a:rPr lang="en-US" sz="2400" dirty="0" smtClean="0">
                <a:latin typeface="Karla" charset="0"/>
                <a:ea typeface="Karla" charset="0"/>
                <a:cs typeface="Karla" charset="0"/>
              </a:rPr>
              <a:t>full of learning!</a:t>
            </a:r>
          </a:p>
          <a:p>
            <a:endParaRPr lang="en-US" sz="2400" dirty="0"/>
          </a:p>
          <a:p>
            <a:endParaRPr lang="en-US" sz="2400" dirty="0" smtClean="0"/>
          </a:p>
          <a:p>
            <a:pPr algn="ctr"/>
            <a:r>
              <a:rPr lang="en-US" sz="3600" dirty="0" smtClean="0">
                <a:latin typeface="Karla" charset="0"/>
                <a:ea typeface="Karla" charset="0"/>
                <a:cs typeface="Karla" charset="0"/>
              </a:rPr>
              <a:t>THANK YOU </a:t>
            </a:r>
            <a:endParaRPr lang="en-US" sz="3600" dirty="0">
              <a:latin typeface="Karla" charset="0"/>
              <a:ea typeface="Karla" charset="0"/>
              <a:cs typeface="Karla" charset="0"/>
            </a:endParaRP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latin typeface="Karla" charset="0"/>
                <a:ea typeface="Karla" charset="0"/>
                <a:cs typeface="Karla" charset="0"/>
              </a:rPr>
              <a:t> Why you should take this class</a:t>
            </a:r>
            <a:endParaRPr lang="en-US" b="1" dirty="0">
              <a:latin typeface="Karla" charset="0"/>
              <a:ea typeface="Karla" charset="0"/>
              <a:cs typeface="Karla" charset="0"/>
            </a:endParaRP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smtClean="0">
                <a:latin typeface="Karla" charset="0"/>
                <a:ea typeface="Karla" charset="0"/>
                <a:cs typeface="Karla" charset="0"/>
              </a:rPr>
              <a:t>Because you want to learn how to</a:t>
            </a:r>
            <a:r>
              <a:rPr lang="en-US" sz="2600" dirty="0" smtClean="0">
                <a:latin typeface="Karla" charset="0"/>
                <a:ea typeface="Karla" charset="0"/>
                <a:cs typeface="Karla" charset="0"/>
              </a:rPr>
              <a:t>:</a:t>
            </a:r>
          </a:p>
          <a:p>
            <a:pPr>
              <a:spcAft>
                <a:spcPts val="1800"/>
              </a:spcAft>
            </a:pPr>
            <a:r>
              <a:rPr lang="en-US" sz="2600" dirty="0" smtClean="0">
                <a:latin typeface="Karla" charset="0"/>
                <a:ea typeface="Karla" charset="0"/>
                <a:cs typeface="Karla" charset="0"/>
              </a:rPr>
              <a:t>Put your model in production</a:t>
            </a:r>
          </a:p>
          <a:p>
            <a:pPr>
              <a:spcAft>
                <a:spcPts val="1800"/>
              </a:spcAft>
            </a:pPr>
            <a:r>
              <a:rPr lang="en-US" sz="2600" dirty="0" smtClean="0">
                <a:latin typeface="Karla" charset="0"/>
                <a:ea typeface="Karla" charset="0"/>
                <a:cs typeface="Karla" charset="0"/>
              </a:rPr>
              <a:t>Integrate and orchestrate applications</a:t>
            </a:r>
          </a:p>
          <a:p>
            <a:pPr>
              <a:spcAft>
                <a:spcPts val="1800"/>
              </a:spcAft>
            </a:pPr>
            <a:r>
              <a:rPr lang="en-US" sz="2600" dirty="0" smtClean="0">
                <a:latin typeface="Karla" charset="0"/>
                <a:ea typeface="Karla" charset="0"/>
                <a:cs typeface="Karla" charset="0"/>
              </a:rPr>
              <a:t>Deploy increasing amount of data</a:t>
            </a:r>
          </a:p>
          <a:p>
            <a:pPr>
              <a:spcAft>
                <a:spcPts val="1800"/>
              </a:spcAft>
            </a:pPr>
            <a:r>
              <a:rPr lang="en-US" sz="2600" dirty="0" smtClean="0">
                <a:latin typeface="Karla" charset="0"/>
                <a:ea typeface="Karla" charset="0"/>
                <a:cs typeface="Karla" charset="0"/>
              </a:rPr>
              <a:t>Take advantage of available models</a:t>
            </a:r>
          </a:p>
          <a:p>
            <a:pPr>
              <a:spcAft>
                <a:spcPts val="1800"/>
              </a:spcAft>
            </a:pPr>
            <a:r>
              <a:rPr lang="en-US" sz="2600" dirty="0" smtClean="0">
                <a:latin typeface="Karla" charset="0"/>
                <a:ea typeface="Karla" charset="0"/>
                <a:cs typeface="Karla" charset="0"/>
              </a:rPr>
              <a:t>Evaluate and debug model using visualization</a:t>
            </a:r>
          </a:p>
          <a:p>
            <a:pPr>
              <a:spcAft>
                <a:spcPts val="1800"/>
              </a:spcAft>
            </a:pPr>
            <a:endParaRPr lang="en-US" sz="2400" dirty="0" smtClean="0">
              <a:latin typeface="Karla" charset="0"/>
              <a:ea typeface="Karla" charset="0"/>
              <a:cs typeface="Karla" charset="0"/>
            </a:endParaRPr>
          </a:p>
          <a:p>
            <a:endParaRPr lang="en-US" sz="2400" dirty="0" smtClean="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smtClean="0">
                <a:latin typeface="Karla" charset="0"/>
                <a:ea typeface="Karla" charset="0"/>
                <a:cs typeface="Karla" charset="0"/>
              </a:rPr>
              <a:t>If you have attended </a:t>
            </a:r>
            <a:r>
              <a:rPr lang="en-US" sz="2400" b="1" dirty="0" err="1" smtClean="0">
                <a:latin typeface="Karla" charset="0"/>
                <a:ea typeface="Karla" charset="0"/>
                <a:cs typeface="Karla" charset="0"/>
              </a:rPr>
              <a:t>ComputeFest</a:t>
            </a:r>
            <a:r>
              <a:rPr lang="en-US" sz="2400" dirty="0" smtClean="0">
                <a:latin typeface="Karla" charset="0"/>
                <a:ea typeface="Karla" charset="0"/>
                <a:cs typeface="Karla" charset="0"/>
              </a:rPr>
              <a:t> and found the topics interesting this class will also be interesting</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r>
              <a:rPr lang="en-US" dirty="0">
                <a:solidFill>
                  <a:srgbClr val="C00000"/>
                </a:solidFill>
                <a:latin typeface="Karla" charset="0"/>
                <a:ea typeface="Karla" charset="0"/>
                <a:cs typeface="Karla" charset="0"/>
              </a:rPr>
              <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smtClean="0"/>
              <a:t>Basic </a:t>
            </a:r>
            <a:r>
              <a:rPr lang="en-US" sz="2400" dirty="0" err="1" smtClean="0"/>
              <a:t>linux</a:t>
            </a:r>
            <a:r>
              <a:rPr lang="en-US" sz="2400" dirty="0" smtClean="0"/>
              <a:t> </a:t>
            </a:r>
            <a:r>
              <a:rPr lang="en-US" sz="2400" dirty="0" smtClean="0"/>
              <a:t>commands</a:t>
            </a:r>
            <a:endParaRPr lang="en-US" sz="2400" dirty="0"/>
          </a:p>
          <a:p>
            <a:endParaRPr lang="en-US" sz="2400" dirty="0"/>
          </a:p>
          <a:p>
            <a:endParaRPr lang="en-US" sz="2400" dirty="0"/>
          </a:p>
        </p:txBody>
      </p:sp>
      <p:sp>
        <p:nvSpPr>
          <p:cNvPr id="4" name="TextBox 3"/>
          <p:cNvSpPr txBox="1"/>
          <p:nvPr/>
        </p:nvSpPr>
        <p:spPr>
          <a:xfrm>
            <a:off x="0" y="5875729"/>
            <a:ext cx="12192000" cy="523220"/>
          </a:xfrm>
          <a:prstGeom prst="rect">
            <a:avLst/>
          </a:prstGeom>
          <a:solidFill>
            <a:schemeClr val="bg2">
              <a:lumMod val="90000"/>
            </a:schemeClr>
          </a:solidFill>
        </p:spPr>
        <p:txBody>
          <a:bodyPr wrap="square" rtlCol="0">
            <a:spAutoFit/>
          </a:bodyPr>
          <a:lstStyle/>
          <a:p>
            <a:pPr algn="ctr"/>
            <a:r>
              <a:rPr lang="en-US" sz="2800" b="1" dirty="0" smtClean="0">
                <a:solidFill>
                  <a:srgbClr val="C00000"/>
                </a:solidFill>
              </a:rPr>
              <a:t>Remember</a:t>
            </a:r>
            <a:r>
              <a:rPr lang="en-US" sz="2800" dirty="0" smtClean="0"/>
              <a:t>, this course will be offered again in the fall! </a:t>
            </a:r>
            <a:endParaRPr lang="en-US" sz="28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smtClean="0"/>
              <a:t>Data </a:t>
            </a:r>
            <a:r>
              <a:rPr lang="en-US" dirty="0"/>
              <a:t>Science Series to Real World </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xmlns=""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xmlns=""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xmlns=""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xmlns=""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xmlns=""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xmlns=""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xmlns=""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xmlns=""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xmlns=""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xmlns=""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xmlns=""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xmlns=""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xmlns=""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xmlns=""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a:t>
            </a:r>
            <a:r>
              <a:rPr lang="en-US" sz="2400" b="1" dirty="0" smtClean="0">
                <a:latin typeface="Karla" pitchFamily="2" charset="0"/>
              </a:rPr>
              <a:t>Series 109A/B</a:t>
            </a:r>
            <a:endParaRPr lang="en-US" sz="2400" b="1" dirty="0">
              <a:latin typeface="Karla" pitchFamily="2" charset="0"/>
            </a:endParaRP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xmlns=""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xmlns=""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xmlns=""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xmlns=""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xmlns=""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xmlns=""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xmlns=""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xmlns=""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xmlns=""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xmlns=""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xmlns=""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21" name="Rectangle 20">
            <a:extLst>
              <a:ext uri="{FF2B5EF4-FFF2-40B4-BE49-F238E27FC236}">
                <a16:creationId xmlns:a16="http://schemas.microsoft.com/office/drawing/2014/main" xmlns=""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xmlns=""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xmlns=""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xmlns=""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xmlns=""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xmlns=""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xmlns=""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xmlns=""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smtClean="0">
                <a:latin typeface="Karla" pitchFamily="2" charset="0"/>
              </a:rPr>
              <a:t>Multiple tasks or models </a:t>
            </a:r>
            <a:r>
              <a:rPr lang="en-US" dirty="0">
                <a:latin typeface="Karla" pitchFamily="2" charset="0"/>
              </a:rPr>
              <a:t>(i.e.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3631763"/>
          </a:xfrm>
          <a:prstGeom prst="rect">
            <a:avLst/>
          </a:prstGeom>
        </p:spPr>
        <p:txBody>
          <a:bodyPr wrap="square">
            <a:spAutoFit/>
          </a:bodyPr>
          <a:lstStyle/>
          <a:p>
            <a:pPr algn="ctr"/>
            <a:r>
              <a:rPr lang="en-US" dirty="0" smtClean="0">
                <a:latin typeface="Karla" pitchFamily="2" charset="0"/>
              </a:rPr>
              <a:t>Model too expensive to train</a:t>
            </a:r>
          </a:p>
          <a:p>
            <a:pPr algn="ctr"/>
            <a:r>
              <a:rPr lang="en-US" dirty="0" smtClean="0">
                <a:latin typeface="Karla" pitchFamily="2" charset="0"/>
              </a:rPr>
              <a:t>Or not enough training data</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r>
              <a:rPr lang="en-US" dirty="0" smtClean="0">
                <a:latin typeface="Karla" pitchFamily="2" charset="0"/>
              </a:rPr>
              <a:t>Use pre-trained model</a:t>
            </a: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Model</a:t>
            </a:r>
            <a:endParaRPr lang="en-US" b="1" dirty="0">
              <a:latin typeface="Karla" pitchFamily="2" charset="0"/>
            </a:endParaRP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07376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sp>
        <p:nvSpPr>
          <p:cNvPr id="73" name="Rectangle 72">
            <a:extLst>
              <a:ext uri="{FF2B5EF4-FFF2-40B4-BE49-F238E27FC236}">
                <a16:creationId xmlns:a16="http://schemas.microsoft.com/office/drawing/2014/main" xmlns="" id="{65132692-C58F-42AA-BA8C-204C3941DF87}"/>
              </a:ext>
            </a:extLst>
          </p:cNvPr>
          <p:cNvSpPr/>
          <p:nvPr/>
        </p:nvSpPr>
        <p:spPr>
          <a:xfrm>
            <a:off x="4063763" y="5580210"/>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Karla" pitchFamily="2" charset="0"/>
              </a:rPr>
              <a:t>Pre Trained Model</a:t>
            </a:r>
            <a:endParaRPr lang="en-US" b="1" dirty="0">
              <a:latin typeface="Karla" pitchFamily="2" charset="0"/>
            </a:endParaRPr>
          </a:p>
        </p:txBody>
      </p:sp>
      <p:grpSp>
        <p:nvGrpSpPr>
          <p:cNvPr id="74" name="Group 73">
            <a:extLst>
              <a:ext uri="{FF2B5EF4-FFF2-40B4-BE49-F238E27FC236}">
                <a16:creationId xmlns:a16="http://schemas.microsoft.com/office/drawing/2014/main" xmlns="" id="{318D644E-43F5-4E6C-A640-528243A4A283}"/>
              </a:ext>
            </a:extLst>
          </p:cNvPr>
          <p:cNvGrpSpPr/>
          <p:nvPr/>
        </p:nvGrpSpPr>
        <p:grpSpPr>
          <a:xfrm rot="10800000">
            <a:off x="4557149" y="4136872"/>
            <a:ext cx="259470" cy="1407375"/>
            <a:chOff x="6181724" y="3429000"/>
            <a:chExt cx="287543" cy="1820416"/>
          </a:xfrm>
        </p:grpSpPr>
        <p:sp>
          <p:nvSpPr>
            <p:cNvPr id="75"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5" name="Rectangle 84">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Rectangle 112">
            <a:extLst>
              <a:ext uri="{FF2B5EF4-FFF2-40B4-BE49-F238E27FC236}">
                <a16:creationId xmlns:a16="http://schemas.microsoft.com/office/drawing/2014/main" xmlns="" id="{B4887982-9C9C-43B9-AE2B-DE2A2A5D434B}"/>
              </a:ext>
            </a:extLst>
          </p:cNvPr>
          <p:cNvSpPr/>
          <p:nvPr/>
        </p:nvSpPr>
        <p:spPr>
          <a:xfrm>
            <a:off x="8666562" y="3893929"/>
            <a:ext cx="3223780" cy="2800767"/>
          </a:xfrm>
          <a:prstGeom prst="rect">
            <a:avLst/>
          </a:prstGeom>
        </p:spPr>
        <p:txBody>
          <a:bodyPr wrap="square">
            <a:spAutoFit/>
          </a:bodyPr>
          <a:lstStyle/>
          <a:p>
            <a:pPr algn="ctr"/>
            <a:r>
              <a:rPr lang="en-US" dirty="0" smtClean="0">
                <a:latin typeface="Karla" pitchFamily="2" charset="0"/>
              </a:rPr>
              <a:t>Final Results</a:t>
            </a: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endParaRPr lang="en-US" dirty="0">
              <a:latin typeface="Karla" pitchFamily="2" charset="0"/>
            </a:endParaRPr>
          </a:p>
          <a:p>
            <a:pPr algn="ctr"/>
            <a:endParaRPr lang="en-US" dirty="0" smtClean="0">
              <a:latin typeface="Karla" pitchFamily="2" charset="0"/>
            </a:endParaRPr>
          </a:p>
          <a:p>
            <a:pPr algn="ctr"/>
            <a:r>
              <a:rPr lang="en-US" dirty="0">
                <a:latin typeface="Karla" pitchFamily="2" charset="0"/>
              </a:rPr>
              <a:t>Present </a:t>
            </a:r>
            <a:r>
              <a:rPr lang="en-US" dirty="0" smtClean="0">
                <a:latin typeface="Karla" pitchFamily="2" charset="0"/>
              </a:rPr>
              <a:t>results</a:t>
            </a:r>
            <a:endParaRPr lang="en-US" dirty="0">
              <a:latin typeface="Karla" pitchFamily="2" charset="0"/>
            </a:endParaRPr>
          </a:p>
          <a:p>
            <a:pPr algn="ctr"/>
            <a:endParaRPr lang="en-US" dirty="0">
              <a:latin typeface="Karla" pitchFamily="2" charset="0"/>
            </a:endParaRPr>
          </a:p>
          <a:p>
            <a:pPr algn="ctr"/>
            <a:endParaRPr lang="en-US" sz="1400" dirty="0">
              <a:latin typeface="Karla" pitchFamily="2" charset="0"/>
            </a:endParaRPr>
          </a:p>
        </p:txBody>
      </p:sp>
    </p:spTree>
    <p:extLst>
      <p:ext uri="{BB962C8B-B14F-4D97-AF65-F5344CB8AC3E}">
        <p14:creationId xmlns:p14="http://schemas.microsoft.com/office/powerpoint/2010/main" val="797190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smtClean="0">
                <a:solidFill>
                  <a:schemeClr val="tx1">
                    <a:lumMod val="95000"/>
                    <a:lumOff val="5000"/>
                  </a:schemeClr>
                </a:solidFill>
                <a:latin typeface="Karla" charset="0"/>
                <a:ea typeface="Karla" charset="0"/>
                <a:cs typeface="Karla" charset="0"/>
              </a:rPr>
              <a:t>Teaches </a:t>
            </a:r>
            <a:r>
              <a:rPr lang="en-US" sz="2600" dirty="0">
                <a:solidFill>
                  <a:schemeClr val="tx1">
                    <a:lumMod val="95000"/>
                    <a:lumOff val="5000"/>
                  </a:schemeClr>
                </a:solidFill>
                <a:latin typeface="Karla" charset="0"/>
                <a:ea typeface="Karla" charset="0"/>
                <a:cs typeface="Karla" charset="0"/>
              </a:rPr>
              <a:t>CS109(a/b), the data science capstone course, and AC295 (advanced practical data science). </a:t>
            </a:r>
            <a:r>
              <a:rPr lang="en-US" sz="2600" dirty="0" smtClean="0">
                <a:solidFill>
                  <a:schemeClr val="tx1">
                    <a:lumMod val="95000"/>
                    <a:lumOff val="5000"/>
                  </a:schemeClr>
                </a:solidFill>
                <a:latin typeface="Karla" charset="0"/>
                <a:ea typeface="Karla" charset="0"/>
                <a:cs typeface="Karla" charset="0"/>
              </a:rPr>
              <a:t>Research </a:t>
            </a:r>
            <a:r>
              <a:rPr lang="en-US" sz="2600" dirty="0">
                <a:solidFill>
                  <a:schemeClr val="tx1">
                    <a:lumMod val="95000"/>
                    <a:lumOff val="5000"/>
                  </a:schemeClr>
                </a:solidFill>
                <a:latin typeface="Karla" charset="0"/>
                <a:ea typeface="Karla" charset="0"/>
                <a:cs typeface="Karla" charset="0"/>
              </a:rPr>
              <a:t>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endParaRPr lang="en-US" sz="2600" dirty="0" smtClean="0">
              <a:solidFill>
                <a:schemeClr val="tx1">
                  <a:lumMod val="95000"/>
                  <a:lumOff val="5000"/>
                </a:schemeClr>
              </a:solidFill>
              <a:latin typeface="Karla" charset="0"/>
              <a:ea typeface="Karla" charset="0"/>
              <a:cs typeface="Karla" charset="0"/>
            </a:endParaRP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a:t>
            </a:r>
            <a:r>
              <a:rPr lang="en-US" sz="2600" dirty="0" smtClean="0">
                <a:solidFill>
                  <a:schemeClr val="tx1">
                    <a:lumMod val="95000"/>
                    <a:lumOff val="5000"/>
                  </a:schemeClr>
                </a:solidFill>
                <a:latin typeface="Karla" charset="0"/>
                <a:ea typeface="Karla" charset="0"/>
                <a:cs typeface="Karla" charset="0"/>
              </a:rPr>
              <a:t>109s </a:t>
            </a:r>
            <a:r>
              <a:rPr lang="en-US" sz="2600" dirty="0">
                <a:solidFill>
                  <a:schemeClr val="tx1">
                    <a:lumMod val="95000"/>
                    <a:lumOff val="5000"/>
                  </a:schemeClr>
                </a:solidFill>
                <a:latin typeface="Karla" charset="0"/>
                <a:ea typeface="Karla" charset="0"/>
                <a:cs typeface="Karla" charset="0"/>
              </a:rPr>
              <a:t>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a16="http://schemas.microsoft.com/office/drawing/2014/main" xmlns=""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83933"/>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854</Words>
  <Application>Microsoft Macintosh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Calibri</vt:lpstr>
      <vt:lpstr>Calibri Light</vt:lpstr>
      <vt:lpstr>Futura</vt:lpstr>
      <vt:lpstr>Karla</vt:lpstr>
      <vt:lpstr>Arial</vt:lpstr>
      <vt:lpstr>Custom Design</vt:lpstr>
      <vt:lpstr>1_Custom Design</vt:lpstr>
      <vt:lpstr>GEC_template</vt:lpstr>
      <vt:lpstr>Lecture 1: Introduction</vt:lpstr>
      <vt:lpstr>PowerPoint Presentation</vt:lpstr>
      <vt:lpstr>PowerPoint Presentation</vt:lpstr>
      <vt:lpstr> Why you shouldn’t take this class </vt:lpstr>
      <vt:lpstr>PowerPoint Presentation</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166</cp:revision>
  <dcterms:created xsi:type="dcterms:W3CDTF">2020-01-23T20:36:42Z</dcterms:created>
  <dcterms:modified xsi:type="dcterms:W3CDTF">2020-01-29T01:48:34Z</dcterms:modified>
</cp:coreProperties>
</file>