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7.xml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b="0" i="0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19" name="Google Shape;1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" name="Google Shape;20;p2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/>
        </p:nvSpPr>
        <p:spPr>
          <a:xfrm>
            <a:off x="4971666" y="6400800"/>
            <a:ext cx="23759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Glickman, Tanner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9F9F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lang="en-US" sz="32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b="0" i="0" sz="24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Protopapas,</a:t>
            </a:r>
            <a:r>
              <a:rPr b="0" i="0" lang="en-US" sz="24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i="0" lang="en-US" sz="24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Kevin Rader and Chris Tanner</a:t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descr="iacs.png" id="26" name="Google Shape;26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7" name="Google Shape;2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Content ">
  <p:cSld name="Only Content 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Rader, Tanner</a:t>
            </a:r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34" name="Google Shape;3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b="1" i="0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49" name="Google Shape;49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50" name="Google Shape;5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60" name="Google Shape;60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1" name="Google Shape;6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Rader, Tanner</a:t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67" name="Google Shape;67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8" name="Google Shape;6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5015747" y="6400800"/>
            <a:ext cx="228780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cap="small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Rader, Tanner</a:t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3" name="Google Shape;73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4" name="Google Shape;7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rvard-iacs.github.io/2020-CS109B/pages/syllabus.html" TargetMode="External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cs109b2020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600"/>
              <a:buNone/>
            </a:pPr>
            <a:r>
              <a:rPr lang="en-US" sz="3600"/>
              <a:t>Introduction to CS109B</a:t>
            </a:r>
            <a:br>
              <a:rPr lang="en-US" sz="3600"/>
            </a:br>
            <a:r>
              <a:rPr lang="en-US" sz="2400"/>
              <a:t>a.k.a. STAT121B, AC209B, CSCI E-109B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398799" y="2765681"/>
            <a:ext cx="11394401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2: Advanced Topics in Data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 flipH="1">
            <a:off x="1605979" y="3641853"/>
            <a:ext cx="89800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Pavlos Protopapas, Mark Glickman, and Chris Tanner</a:t>
            </a:r>
            <a:endParaRPr/>
          </a:p>
        </p:txBody>
      </p:sp>
      <p:pic>
        <p:nvPicPr>
          <p:cNvPr descr="A picture containing drawing&#10;&#10;Description automatically generated"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492" y="4696642"/>
            <a:ext cx="5127015" cy="140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Who? Head TF</a:t>
            </a:r>
            <a:br>
              <a:rPr lang="en-US"/>
            </a:br>
            <a:endParaRPr/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21253" y="1753311"/>
            <a:ext cx="648515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Chris Gumb</a:t>
            </a:r>
            <a:endParaRPr b="1" sz="24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Chris is currently working towards a graduate degree in Data Science from Harvard Extension School with a particular focus on NLP.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His other interests and hobbies include</a:t>
            </a:r>
            <a:r>
              <a:rPr lang="en-US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r>
              <a:rPr lang="en-US" sz="2400">
                <a:solidFill>
                  <a:srgbClr val="C00000"/>
                </a:solidFill>
                <a:latin typeface="Karla"/>
                <a:ea typeface="Karla"/>
                <a:cs typeface="Karla"/>
                <a:sym typeface="Karla"/>
              </a:rPr>
              <a:t>music theory &amp; jazz improvisation; and film history.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2774" y="1209923"/>
            <a:ext cx="4587973" cy="33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Who? Teaching Fellows/Lab Instructors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838710" y="1663429"/>
            <a:ext cx="4462339" cy="4117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Marios Matthaiakis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Cecilia Garrafo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Cedric Flamant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Javier Zazo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Jin Yun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Ethan Cowan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Rachel Moon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Robert Struyven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653794" y="1633456"/>
            <a:ext cx="4462339" cy="4117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Ioana Zelko</a:t>
            </a:r>
            <a:endParaRPr sz="28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Rashmi Banthia</a:t>
            </a:r>
            <a:endParaRPr sz="28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Brandon Walker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Evan MacKay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Sol Girouard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Javier Machin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Alex Spiride</a:t>
            </a:r>
            <a:endParaRPr sz="28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Ani Suresh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Magical Mystery Tour of the 109B syllabus</a:t>
            </a:r>
            <a:br>
              <a:rPr lang="en-US"/>
            </a:b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, food&#10;&#10;Description automatically generated" id="194" name="Google Shape;194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68" y="1460500"/>
            <a:ext cx="11990863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Help</a:t>
            </a:r>
            <a:br>
              <a:rPr lang="en-US"/>
            </a:b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986" y="1190171"/>
            <a:ext cx="7097486" cy="473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Help</a:t>
            </a:r>
            <a:br>
              <a:rPr lang="en-US"/>
            </a:b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630238" y="1104900"/>
            <a:ext cx="11358562" cy="4589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rPr lang="en-US" sz="2400"/>
              <a:t>The process to get help is: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/>
              <a:t>Post the question in Ed and hopefully your peers will answer. We monitor the posts and we will respond within 8 hours from the posting time.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/>
              <a:t>Go to Office Hours, this is the best way to get help.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/>
              <a:t>For private matters send an email to the Helpline: </a:t>
            </a:r>
            <a:r>
              <a:rPr b="1" lang="en-US" sz="2400" u="sng">
                <a:solidFill>
                  <a:schemeClr val="hlink"/>
                </a:solidFill>
                <a:hlinkClick r:id="rId3"/>
              </a:rPr>
              <a:t>cs109b2020@gmail.com</a:t>
            </a:r>
            <a:r>
              <a:rPr b="1" lang="en-US" sz="2400"/>
              <a:t>. </a:t>
            </a:r>
            <a:r>
              <a:rPr lang="en-US" sz="2400"/>
              <a:t>The Helpline is monitored by all the instructors and TFs.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 sz="2400"/>
              <a:t>For personal matters send an email to Pavlos, Mark and Chris.</a:t>
            </a:r>
            <a:endParaRPr/>
          </a:p>
          <a:p>
            <a:pPr indent="-304800" lvl="0" marL="45720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Sundays will be slow days, so please be patient!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3415" y="1795596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Char char="•"/>
            </a:pPr>
            <a:r>
              <a:rPr lang="en-US"/>
              <a:t>From 109A to 109B</a:t>
            </a:r>
            <a:endParaRPr/>
          </a:p>
          <a:p>
            <a:pPr indent="-457200" lvl="0" marL="457200" rtl="0" algn="l">
              <a:spcBef>
                <a:spcPts val="23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Char char="•"/>
            </a:pPr>
            <a:r>
              <a:rPr lang="en-US"/>
              <a:t>Who are we?</a:t>
            </a:r>
            <a:endParaRPr/>
          </a:p>
          <a:p>
            <a:pPr indent="-457200" lvl="0" marL="457200" rtl="0" algn="l">
              <a:spcBef>
                <a:spcPts val="236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A walk through the syllabus (i.e., the rules of the road!)</a:t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833415" y="4737146"/>
            <a:ext cx="9102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half of today’s lecture starts the new course material!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CS109A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833414" y="1177758"/>
            <a:ext cx="11009293" cy="558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Basic statistics, visualization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Regression with continuous outcome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Regression with a binary outcome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Ethics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PCA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Decision trees and ensemble methods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Basics of Neural Nets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Experimental Design </a:t>
            </a:r>
            <a:endParaRPr/>
          </a:p>
          <a:p>
            <a:pPr indent="-3365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CS109B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3415" y="995195"/>
            <a:ext cx="11009293" cy="558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Smoothing, basis functions, generalized additive models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Unsupervised learning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Crash course in Bayesian statistics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Text Analysis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Neural Networks: </a:t>
            </a:r>
            <a:endParaRPr/>
          </a:p>
          <a:p>
            <a:pPr indent="-457200" lvl="1" marL="120012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Char char="•"/>
            </a:pPr>
            <a:r>
              <a:rPr lang="en-US" sz="2800"/>
              <a:t>CNNs</a:t>
            </a:r>
            <a:endParaRPr/>
          </a:p>
          <a:p>
            <a:pPr indent="-457200" lvl="1" marL="120012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Char char="•"/>
            </a:pPr>
            <a:r>
              <a:rPr lang="en-US" sz="2800"/>
              <a:t>RNNs</a:t>
            </a:r>
            <a:endParaRPr/>
          </a:p>
          <a:p>
            <a:pPr indent="-457200" lvl="1" marL="120012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Char char="•"/>
            </a:pPr>
            <a:r>
              <a:rPr lang="en-US" sz="2800"/>
              <a:t>Generative models 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 Reinforcement Learning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AC209B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3415" y="995195"/>
            <a:ext cx="11009293" cy="558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Transfer Learning including distillation and compression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Segmentation Techniques 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Echo State Networks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Variational Inference 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Cycle GANS and other GANS techniques </a:t>
            </a:r>
            <a:endParaRPr/>
          </a:p>
          <a:p>
            <a:pPr indent="-514350" lvl="0" marL="51435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Calibri"/>
              <a:buAutoNum type="arabicPeriod"/>
            </a:pPr>
            <a:r>
              <a:rPr lang="en-US"/>
              <a:t>Deep Reinforcement Learning</a:t>
            </a:r>
            <a:endParaRPr sz="2800"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Who?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02784" y="983807"/>
            <a:ext cx="7914856" cy="566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rPr b="1" lang="en-US" sz="2400"/>
              <a:t>Pavlos Protopapas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rPr lang="en-US" sz="2400"/>
              <a:t>Scientific Director of the Institute for Applied Computational Science (IACS)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rPr lang="en-US" sz="2400"/>
              <a:t>Teaches CS109(a/b), the data science capstone course and AC295 (advanced practical data science).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rPr lang="en-US" sz="2400"/>
              <a:t>Research in astrostatistics: machine learning, statistical learning, big data for astronomical problems.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rPr lang="en-US" sz="2400"/>
              <a:t>He has picked some new hobbies besides 109 and </a:t>
            </a:r>
            <a:r>
              <a:rPr b="1" lang="en-US" sz="2400"/>
              <a:t>eating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Going to BSO (see you there), cross country ski (completed Engadin skimarathon), cheese making and being a TikToker (check me out @pavlosprotopapas)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680"/>
              </a:spcBef>
              <a:spcAft>
                <a:spcPts val="0"/>
              </a:spcAft>
              <a:buClr>
                <a:srgbClr val="464646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7640" y="1889666"/>
            <a:ext cx="2949770" cy="36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Who?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02785" y="983807"/>
            <a:ext cx="6975272" cy="566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b="1" lang="en-US"/>
              <a:t>Mark Glickman</a:t>
            </a:r>
            <a:endParaRPr/>
          </a:p>
          <a:p>
            <a:pPr indent="0" lvl="0" marL="0" rtl="0" algn="l">
              <a:spcBef>
                <a:spcPts val="1740"/>
              </a:spcBef>
              <a:spcAft>
                <a:spcPts val="0"/>
              </a:spcAft>
              <a:buClr>
                <a:srgbClr val="464646"/>
              </a:buClr>
              <a:buSzPts val="2700"/>
              <a:buNone/>
            </a:pPr>
            <a:r>
              <a:rPr lang="en-US" sz="2700"/>
              <a:t>Senior Lecturer in Statistics</a:t>
            </a:r>
            <a:endParaRPr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Clr>
                <a:srgbClr val="464646"/>
              </a:buClr>
              <a:buSzPts val="2700"/>
              <a:buNone/>
            </a:pPr>
            <a:r>
              <a:rPr lang="en-US" sz="2700"/>
              <a:t>Chess master, inventor of Glicko and Glicko-2 rating systems for head-to-head competition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Director of the Harvard Sports Analytics Laboratory </a:t>
            </a:r>
            <a:endParaRPr/>
          </a:p>
          <a:p>
            <a:pPr indent="0" lvl="0" marL="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Fellow of the American Statistical Association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9521" y="1016101"/>
            <a:ext cx="4669299" cy="35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698584" y="4700652"/>
            <a:ext cx="113600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Board of Directors member of the American Statistical Association (ASA); Co-Chair of the Ad Hoc Advisory Committee on Data Science of the ASA.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Plays in a rock band called “Errors in Bars” with three other statisticians.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Who? Instructor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702785" y="983807"/>
            <a:ext cx="6337404" cy="5662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b="1" lang="en-US"/>
              <a:t>Chris Tanner</a:t>
            </a:r>
            <a:endParaRPr/>
          </a:p>
          <a:p>
            <a:pPr indent="0" lvl="0" marL="0" rtl="0" algn="l">
              <a:spcBef>
                <a:spcPts val="17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Lecturer at IACS, teaching CS109A and AC297R (capstone) now, and CS109B in the Spring.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Research interests are within Natural Language Processing and Deep Learning.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rPr lang="en-US"/>
              <a:t>Hobbies include hiking and camping, </a:t>
            </a:r>
            <a:r>
              <a:rPr lang="en-US">
                <a:solidFill>
                  <a:srgbClr val="FF0000"/>
                </a:solidFill>
              </a:rPr>
              <a:t>designing/sewing hiking bags</a:t>
            </a:r>
            <a:r>
              <a:rPr lang="en-US"/>
              <a:t>, and photography. </a:t>
            </a:r>
            <a:endParaRPr b="1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330" y="1386437"/>
            <a:ext cx="4251960" cy="425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Who? Lab instructors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502508" y="983807"/>
            <a:ext cx="602186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Eleni Kaxiras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Eleni is the assist. Director for Data Science and Computation at SEAS. She has been this course’s Head TF for the last 3 years and she is now a lab instructor. She is currently a doctoral student. She is interested in the application of deep learning in analyzing biological signals.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Karla"/>
                <a:ea typeface="Karla"/>
                <a:cs typeface="Karla"/>
                <a:sym typeface="Karla"/>
              </a:rPr>
              <a:t>She owns olive trees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in the  island of Crete.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775" y="1136200"/>
            <a:ext cx="4663050" cy="4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