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5" r:id="rId2"/>
    <p:sldMasterId id="2147483735" r:id="rId3"/>
  </p:sldMasterIdLst>
  <p:notesMasterIdLst>
    <p:notesMasterId r:id="rId41"/>
  </p:notesMasterIdLst>
  <p:sldIdLst>
    <p:sldId id="256" r:id="rId4"/>
    <p:sldId id="262" r:id="rId5"/>
    <p:sldId id="314" r:id="rId6"/>
    <p:sldId id="386" r:id="rId7"/>
    <p:sldId id="351" r:id="rId8"/>
    <p:sldId id="385" r:id="rId9"/>
    <p:sldId id="328" r:id="rId10"/>
    <p:sldId id="387" r:id="rId11"/>
    <p:sldId id="372" r:id="rId12"/>
    <p:sldId id="379" r:id="rId13"/>
    <p:sldId id="377" r:id="rId14"/>
    <p:sldId id="378" r:id="rId15"/>
    <p:sldId id="383" r:id="rId16"/>
    <p:sldId id="382" r:id="rId17"/>
    <p:sldId id="380" r:id="rId18"/>
    <p:sldId id="384" r:id="rId19"/>
    <p:sldId id="388" r:id="rId20"/>
    <p:sldId id="331" r:id="rId21"/>
    <p:sldId id="332" r:id="rId22"/>
    <p:sldId id="352" r:id="rId23"/>
    <p:sldId id="353" r:id="rId24"/>
    <p:sldId id="354" r:id="rId25"/>
    <p:sldId id="334" r:id="rId26"/>
    <p:sldId id="335" r:id="rId27"/>
    <p:sldId id="355" r:id="rId28"/>
    <p:sldId id="336" r:id="rId29"/>
    <p:sldId id="370" r:id="rId30"/>
    <p:sldId id="337" r:id="rId31"/>
    <p:sldId id="338" r:id="rId32"/>
    <p:sldId id="367" r:id="rId33"/>
    <p:sldId id="358" r:id="rId34"/>
    <p:sldId id="368" r:id="rId35"/>
    <p:sldId id="359" r:id="rId36"/>
    <p:sldId id="345" r:id="rId37"/>
    <p:sldId id="371" r:id="rId38"/>
    <p:sldId id="350" r:id="rId39"/>
    <p:sldId id="25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porelli" initials="a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4E88C7"/>
    <a:srgbClr val="ED1B34"/>
    <a:srgbClr val="4DB848"/>
    <a:srgbClr val="940D23"/>
    <a:srgbClr val="F76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1" autoAdjust="0"/>
    <p:restoredTop sz="89474" autoAdjust="0"/>
  </p:normalViewPr>
  <p:slideViewPr>
    <p:cSldViewPr snapToGrid="0">
      <p:cViewPr varScale="1">
        <p:scale>
          <a:sx n="60" d="100"/>
          <a:sy n="60" d="100"/>
        </p:scale>
        <p:origin x="10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171B0-F5FF-A145-A5EA-3A0526418D11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0EF01-42B1-6243-84B4-3AEE3B87B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48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35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38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29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94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96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97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37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32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18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atin typeface="Karla" pitchFamily="2" charset="0"/>
              </a:rPr>
              <a:t>The master server consists of various components including a</a:t>
            </a:r>
          </a:p>
          <a:p>
            <a:pPr marL="0" indent="0">
              <a:buNone/>
            </a:pPr>
            <a:endParaRPr lang="en-US" sz="2400" b="1" dirty="0">
              <a:latin typeface="Karla" pitchFamily="2" charset="0"/>
            </a:endParaRPr>
          </a:p>
          <a:p>
            <a:pPr marL="457200" indent="-457200">
              <a:buAutoNum type="arabicParenR"/>
            </a:pPr>
            <a:r>
              <a:rPr lang="en-US" sz="2400" b="1" dirty="0">
                <a:latin typeface="Karla" pitchFamily="2" charset="0"/>
              </a:rPr>
              <a:t>API server </a:t>
            </a:r>
            <a:r>
              <a:rPr lang="en-US" sz="2400" dirty="0">
                <a:latin typeface="Karla" pitchFamily="2" charset="0"/>
              </a:rPr>
              <a:t>contains various methods to directly access the Kubernetes</a:t>
            </a:r>
          </a:p>
          <a:p>
            <a:pPr marL="457200" indent="-457200">
              <a:buAutoNum type="arabicParenR" startAt="2"/>
            </a:pPr>
            <a:r>
              <a:rPr lang="en-US" sz="2400" b="1" dirty="0">
                <a:latin typeface="Karla" pitchFamily="2" charset="0"/>
              </a:rPr>
              <a:t>Scheduler </a:t>
            </a:r>
            <a:r>
              <a:rPr lang="en-US" sz="2400" dirty="0">
                <a:latin typeface="Karla" pitchFamily="2" charset="0"/>
              </a:rPr>
              <a:t>assigns to each worker node an application</a:t>
            </a:r>
          </a:p>
          <a:p>
            <a:pPr marL="457200" indent="-457200">
              <a:buAutoNum type="arabicParenR" startAt="2"/>
            </a:pPr>
            <a:r>
              <a:rPr lang="en-US" sz="2400" b="1" dirty="0">
                <a:latin typeface="Karla" pitchFamily="2" charset="0"/>
              </a:rPr>
              <a:t>Controller manager</a:t>
            </a:r>
          </a:p>
          <a:p>
            <a:pPr lvl="1"/>
            <a:r>
              <a:rPr lang="en-US" sz="2400" dirty="0">
                <a:latin typeface="Karla" pitchFamily="2" charset="0"/>
              </a:rPr>
              <a:t>3a) Keeps track of worker nodes</a:t>
            </a:r>
          </a:p>
          <a:p>
            <a:pPr lvl="1"/>
            <a:r>
              <a:rPr lang="en-US" sz="2400" dirty="0">
                <a:latin typeface="Karla" pitchFamily="2" charset="0"/>
              </a:rPr>
              <a:t>3b) Handles node failures and replicates if needed</a:t>
            </a:r>
          </a:p>
          <a:p>
            <a:pPr lvl="1"/>
            <a:r>
              <a:rPr lang="en-US" sz="2400" dirty="0">
                <a:latin typeface="Karla" pitchFamily="2" charset="0"/>
              </a:rPr>
              <a:t>3c) Provide endpoints to access the application from the outside world</a:t>
            </a:r>
          </a:p>
          <a:p>
            <a:r>
              <a:rPr lang="en-US" sz="2400" b="1" dirty="0">
                <a:latin typeface="Karla" pitchFamily="2" charset="0"/>
              </a:rPr>
              <a:t>4) Cloud controller </a:t>
            </a:r>
            <a:r>
              <a:rPr lang="en-US" sz="2400" dirty="0">
                <a:latin typeface="Karla" pitchFamily="2" charset="0"/>
              </a:rPr>
              <a:t>communicates with cloud provide regarding resources such as nodes and IP addresses</a:t>
            </a:r>
          </a:p>
          <a:p>
            <a:r>
              <a:rPr lang="en-US" sz="2400" b="1" dirty="0">
                <a:latin typeface="Karla" pitchFamily="2" charset="0"/>
              </a:rPr>
              <a:t>5) </a:t>
            </a:r>
            <a:r>
              <a:rPr lang="en-US" sz="2400" b="1" dirty="0" err="1">
                <a:latin typeface="Karla" pitchFamily="2" charset="0"/>
              </a:rPr>
              <a:t>Etcd</a:t>
            </a:r>
            <a:r>
              <a:rPr lang="en-US" sz="2400" b="1" dirty="0">
                <a:latin typeface="Karla" pitchFamily="2" charset="0"/>
              </a:rPr>
              <a:t> </a:t>
            </a:r>
            <a:r>
              <a:rPr lang="en-US" sz="2400" dirty="0">
                <a:latin typeface="Karla" pitchFamily="2" charset="0"/>
              </a:rPr>
              <a:t>works as backend for service discovery that stores the cluster’s state and its configuration</a:t>
            </a:r>
          </a:p>
          <a:p>
            <a:endParaRPr lang="en-US" sz="2400" dirty="0">
              <a:latin typeface="Karla" pitchFamily="2" charset="0"/>
            </a:endParaRPr>
          </a:p>
          <a:p>
            <a:r>
              <a:rPr lang="en-US" sz="2400" dirty="0">
                <a:latin typeface="Karla" pitchFamily="2" charset="0"/>
              </a:rPr>
              <a:t>A worker node consists of:</a:t>
            </a:r>
          </a:p>
          <a:p>
            <a:r>
              <a:rPr lang="en-US" sz="2400" b="1" dirty="0">
                <a:latin typeface="Karla" pitchFamily="2" charset="0"/>
              </a:rPr>
              <a:t>1) Container runtime </a:t>
            </a:r>
            <a:r>
              <a:rPr lang="en-US" sz="2400" dirty="0">
                <a:latin typeface="Karla" pitchFamily="2" charset="0"/>
              </a:rPr>
              <a:t>that pulls a specified Docker image and deploys it on a worker node</a:t>
            </a:r>
          </a:p>
          <a:p>
            <a:r>
              <a:rPr lang="en-US" sz="2400" b="1" dirty="0">
                <a:latin typeface="Karla" pitchFamily="2" charset="0"/>
              </a:rPr>
              <a:t>2) </a:t>
            </a:r>
            <a:r>
              <a:rPr lang="en-US" sz="2400" b="1" dirty="0" err="1">
                <a:latin typeface="Karla" pitchFamily="2" charset="0"/>
              </a:rPr>
              <a:t>Kubelet</a:t>
            </a:r>
            <a:r>
              <a:rPr lang="en-US" sz="2400" b="1" dirty="0">
                <a:latin typeface="Karla" pitchFamily="2" charset="0"/>
              </a:rPr>
              <a:t> </a:t>
            </a:r>
            <a:r>
              <a:rPr lang="en-US" sz="2400" dirty="0">
                <a:latin typeface="Karla" pitchFamily="2" charset="0"/>
              </a:rPr>
              <a:t>talks to the API server and manages containers on its node</a:t>
            </a:r>
          </a:p>
          <a:p>
            <a:r>
              <a:rPr lang="en-US" sz="2400" b="1" dirty="0">
                <a:latin typeface="Karla" pitchFamily="2" charset="0"/>
              </a:rPr>
              <a:t>3) </a:t>
            </a:r>
            <a:r>
              <a:rPr lang="en-US" sz="2400" b="1" dirty="0" err="1">
                <a:latin typeface="Karla" pitchFamily="2" charset="0"/>
              </a:rPr>
              <a:t>Kube</a:t>
            </a:r>
            <a:r>
              <a:rPr lang="en-US" sz="2400" b="1" dirty="0">
                <a:latin typeface="Karla" pitchFamily="2" charset="0"/>
              </a:rPr>
              <a:t>-proxy </a:t>
            </a:r>
            <a:r>
              <a:rPr lang="en-US" sz="2400" dirty="0">
                <a:latin typeface="Karla" pitchFamily="2" charset="0"/>
              </a:rPr>
              <a:t>load-balances network traffic between application components and the outside world</a:t>
            </a:r>
          </a:p>
          <a:p>
            <a:endParaRPr lang="en-US" sz="2400" dirty="0">
              <a:latin typeface="Karl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98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29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01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95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A4B1-176E-48FF-B628-6B591A0F2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1D827-73CB-467B-B19C-B9ACC9F71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EE301-9C3D-4633-999F-EA3838289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EED86-1C8C-4811-BDED-2A534000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863B0-A980-4C69-9412-A65F4121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658B-B5FC-4BF2-BC9A-7B639FA8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6A781-9941-4453-95FF-A4EBF952E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75A8B-9EFA-4D9F-848C-CA2C4E26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22827-3030-423A-80CA-2F14C435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0C98C-009C-4AAD-A3DA-8034CCB8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0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5A0F50-FA69-437C-8BE2-888C9484C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5C50B-22F0-4727-AD93-4F93DFB7F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3FBA5-7A61-4004-A386-D4942DE3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5B490-D0F7-4698-98E5-19A3C937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4B467-A8D1-46B1-8FD7-1E7E4599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6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C0F96-B884-4783-8546-5B63C1923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BE59A-B973-4914-A87A-160681FAC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56467-0E80-4186-B483-A2D6C28B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B770E-6257-4619-9715-6632B46F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BF21C-B65B-4C6C-8492-0E5ADB6B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45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29822-BE94-474F-B0E5-995B335C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6DE3C-6D02-485D-AF4A-E6A65A2D5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06F97-9BE6-4032-BC81-3B0638890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04F1D-63FD-4AB3-988B-87D05510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74033-16EF-464C-B147-12F5EFED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6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3B084-0E32-42FD-A7A0-6104CFA2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3D040-A17D-469A-996A-7C552B7C3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9A30B-7613-4730-A675-A2115A73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5DDBD-CB47-416E-8175-3FBF6AB2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E6DB7-CAE2-4FCD-B3E8-6231B1C8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66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F328-E252-40D9-BC3D-3282F644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F339-E578-4FF1-8D6F-6B84F06CB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D6ED0-638B-46D3-A1C0-24FEE8341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79BD2-BF0C-42C9-AEAA-7C7A2247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C923F-A0AF-43AE-B008-729389A1F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6CF54-6A81-4EC1-8A76-D27D031C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4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4C8E-2EFC-4160-AABE-1FF721424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18FF6-67F1-4B6A-AF69-552500442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5621C-D772-41A9-806A-403FAAB45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53A51E-99BD-4C1A-A074-5C6CE9368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5D48C7-AFED-4305-86D0-D795E3EB7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D0C76-7E10-4917-A0FC-0E0870F7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9EDB8-6EFB-4747-B5B6-22B76F32F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B12DB-AFBB-405F-BA53-B2770D4A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29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9320-B6A0-4392-B66E-7FE22263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70D717-5251-4854-BB14-F871590E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6AF8B-F435-48B2-9AC7-FF1B8D0C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4DEE1-F5F4-473C-885D-60A0ABE3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62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CB896E-3D03-41C8-B360-0471B89FB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90461-7C0C-445A-9850-E1DB8A022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486F7-6405-4102-BA7C-FFB9D70F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547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C97AF-36CE-4124-984C-A7BF9224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F9A7A-2E99-4C4B-ABD7-5510175A7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AA68-FAC5-4F49-9D56-C0A2D10AA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70BAD-71B5-49E4-A40D-2007CBD9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95AC7-DDFE-45F9-AF74-ED2BF514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17491-FF63-4589-BD29-E347DD916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4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AB10-7FA3-4503-8DBF-1DBBD987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8EB3F-BC9C-4CB3-BBD1-8F35F93FC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1FE0B-89BA-4C65-BAD4-893E4CF8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509CC-D797-42C5-B117-606DE2BD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8E99D-8351-46EB-BB50-58441E21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235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4232-CC6E-45E9-8D06-14B26BBFC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8E7B1D-2455-4EC7-B316-622029CA0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C3B0E-BD3D-4894-9317-4AE56E24C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79ED9-E7FF-4ABD-AF2B-36A68B85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6FB14-B30B-439D-9D8E-5782CD14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192CD-1497-469A-8AFD-53125098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18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DCE4-2746-4ED9-9DD4-E09C31E3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3E9CE-C5CD-4F70-9F96-AFC989D13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543F3-C6B0-402D-98E9-C5509B40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D4596-099F-4050-B8B0-2DAD883D6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9931A-EEB6-4EAB-8AFA-38FE3176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22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B2A112-4197-46E0-9ECA-A89E4D51E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BA8C7-A039-446C-9936-9FCEF4A66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6D427-AC0A-4820-8935-166B3233F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DF01E-C1DB-4C4A-852C-AA435D89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98AAF-CB35-4C05-A61C-2EAD7431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549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3400" b="0" i="0" baseline="0">
                <a:solidFill>
                  <a:schemeClr val="tx1">
                    <a:lumMod val="95000"/>
                    <a:lumOff val="5000"/>
                  </a:schemeClr>
                </a:solidFill>
                <a:latin typeface="Karla" charset="0"/>
                <a:ea typeface="Karla" charset="0"/>
                <a:cs typeface="Karla" charset="0"/>
              </a:defRPr>
            </a:lvl1pPr>
          </a:lstStyle>
          <a:p>
            <a:r>
              <a:rPr lang="en-US" dirty="0"/>
              <a:t>Talk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400" y="4215645"/>
            <a:ext cx="10192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 Protopapas</a:t>
            </a:r>
          </a:p>
          <a:p>
            <a:pPr algn="ctr"/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latin typeface="Karla" charset="0"/>
                <a:ea typeface="Karla" charset="0"/>
                <a:cs typeface="Karla" charset="0"/>
              </a:rPr>
              <a:t>Institute for Applied</a:t>
            </a:r>
            <a:r>
              <a:rPr lang="en-US" sz="1600" b="0" i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Karla" charset="0"/>
                <a:ea typeface="Karla" charset="0"/>
                <a:cs typeface="Karla" charset="0"/>
              </a:rPr>
              <a:t> Computational Science, Harvard</a:t>
            </a:r>
            <a:endParaRPr lang="en-US" sz="1600" b="0" i="0" dirty="0">
              <a:solidFill>
                <a:schemeClr val="tx1">
                  <a:lumMod val="95000"/>
                  <a:lumOff val="5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4866931" y="5190565"/>
            <a:ext cx="2409984" cy="1348350"/>
            <a:chOff x="3383860" y="4092499"/>
            <a:chExt cx="1774304" cy="1102997"/>
          </a:xfrm>
        </p:grpSpPr>
        <p:pic>
          <p:nvPicPr>
            <p:cNvPr id="13" name="Picture 12" descr="iacs.png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</p:spPr>
        </p:pic>
        <p:pic>
          <p:nvPicPr>
            <p:cNvPr id="14" name="Picture 13" descr="harvard.png"/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637FB94-059C-4EA6-A553-1FB978C79D3F}"/>
              </a:ext>
            </a:extLst>
          </p:cNvPr>
          <p:cNvSpPr/>
          <p:nvPr/>
        </p:nvSpPr>
        <p:spPr>
          <a:xfrm>
            <a:off x="5387184" y="3459656"/>
            <a:ext cx="1295898" cy="647949"/>
          </a:xfrm>
          <a:prstGeom prst="rect">
            <a:avLst/>
          </a:prstGeom>
          <a:solidFill>
            <a:srgbClr val="940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Karla" charset="0"/>
                <a:ea typeface="Karla" charset="0"/>
                <a:cs typeface="Karla" charset="0"/>
              </a:rPr>
              <a:t>AC295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8388" y="6397361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B05C14-85FE-410B-8AD5-1D038FDD03F1}"/>
              </a:ext>
            </a:extLst>
          </p:cNvPr>
          <p:cNvCxnSpPr>
            <a:cxnSpLocks/>
          </p:cNvCxnSpPr>
          <p:nvPr/>
        </p:nvCxnSpPr>
        <p:spPr>
          <a:xfrm>
            <a:off x="3930650" y="987254"/>
            <a:ext cx="44196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A0BBE32-C829-4534-92AA-0A9402AC0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06093" y="6238082"/>
            <a:ext cx="844809" cy="51095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3D46243-E60C-4C42-8F85-FC3B9343AFAF}"/>
              </a:ext>
            </a:extLst>
          </p:cNvPr>
          <p:cNvGrpSpPr/>
          <p:nvPr/>
        </p:nvGrpSpPr>
        <p:grpSpPr>
          <a:xfrm>
            <a:off x="0" y="6238082"/>
            <a:ext cx="3302003" cy="589321"/>
            <a:chOff x="464927" y="6019573"/>
            <a:chExt cx="3302003" cy="58932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9F7269-A063-44EA-B098-36C03E952B4A}"/>
                </a:ext>
              </a:extLst>
            </p:cNvPr>
            <p:cNvSpPr/>
            <p:nvPr/>
          </p:nvSpPr>
          <p:spPr>
            <a:xfrm>
              <a:off x="675860" y="6019573"/>
              <a:ext cx="874035" cy="43701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Subtitle 2">
              <a:extLst>
                <a:ext uri="{FF2B5EF4-FFF2-40B4-BE49-F238E27FC236}">
                  <a16:creationId xmlns:a16="http://schemas.microsoft.com/office/drawing/2014/main" id="{FC20886B-EE56-477E-B213-33D73F60992C}"/>
                </a:ext>
              </a:extLst>
            </p:cNvPr>
            <p:cNvSpPr txBox="1">
              <a:spLocks/>
            </p:cNvSpPr>
            <p:nvPr/>
          </p:nvSpPr>
          <p:spPr>
            <a:xfrm>
              <a:off x="464927" y="6097938"/>
              <a:ext cx="1295899" cy="5109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solidFill>
                    <a:schemeClr val="bg1"/>
                  </a:solidFill>
                  <a:latin typeface="Karla" charset="0"/>
                </a:rPr>
                <a:t>AC295</a:t>
              </a:r>
              <a:endParaRPr lang="en-US" sz="1800" b="1" dirty="0">
                <a:solidFill>
                  <a:schemeClr val="bg1"/>
                </a:solidFill>
                <a:latin typeface="Karla" charset="0"/>
              </a:endParaRPr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41B169CF-1DA2-49FF-A171-CA3011076EC0}"/>
                </a:ext>
              </a:extLst>
            </p:cNvPr>
            <p:cNvSpPr/>
            <p:nvPr/>
          </p:nvSpPr>
          <p:spPr>
            <a:xfrm>
              <a:off x="1549897" y="6041219"/>
              <a:ext cx="2217033" cy="400110"/>
            </a:xfrm>
            <a:custGeom>
              <a:avLst/>
              <a:gdLst>
                <a:gd name="connsiteX0" fmla="*/ 0 w 2217033"/>
                <a:gd name="connsiteY0" fmla="*/ 0 h 400110"/>
                <a:gd name="connsiteX1" fmla="*/ 532088 w 2217033"/>
                <a:gd name="connsiteY1" fmla="*/ 0 h 400110"/>
                <a:gd name="connsiteX2" fmla="*/ 1086346 w 2217033"/>
                <a:gd name="connsiteY2" fmla="*/ 0 h 400110"/>
                <a:gd name="connsiteX3" fmla="*/ 1640604 w 2217033"/>
                <a:gd name="connsiteY3" fmla="*/ 0 h 400110"/>
                <a:gd name="connsiteX4" fmla="*/ 2217033 w 2217033"/>
                <a:gd name="connsiteY4" fmla="*/ 0 h 400110"/>
                <a:gd name="connsiteX5" fmla="*/ 2217033 w 2217033"/>
                <a:gd name="connsiteY5" fmla="*/ 400110 h 400110"/>
                <a:gd name="connsiteX6" fmla="*/ 1662775 w 2217033"/>
                <a:gd name="connsiteY6" fmla="*/ 400110 h 400110"/>
                <a:gd name="connsiteX7" fmla="*/ 1152857 w 2217033"/>
                <a:gd name="connsiteY7" fmla="*/ 400110 h 400110"/>
                <a:gd name="connsiteX8" fmla="*/ 642940 w 2217033"/>
                <a:gd name="connsiteY8" fmla="*/ 400110 h 400110"/>
                <a:gd name="connsiteX9" fmla="*/ 0 w 2217033"/>
                <a:gd name="connsiteY9" fmla="*/ 400110 h 400110"/>
                <a:gd name="connsiteX10" fmla="*/ 0 w 2217033"/>
                <a:gd name="connsiteY10" fmla="*/ 0 h 40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7033" h="400110" fill="none" extrusionOk="0">
                  <a:moveTo>
                    <a:pt x="0" y="0"/>
                  </a:moveTo>
                  <a:cubicBezTo>
                    <a:pt x="263038" y="-7925"/>
                    <a:pt x="420560" y="1517"/>
                    <a:pt x="532088" y="0"/>
                  </a:cubicBezTo>
                  <a:cubicBezTo>
                    <a:pt x="643616" y="-1517"/>
                    <a:pt x="935144" y="292"/>
                    <a:pt x="1086346" y="0"/>
                  </a:cubicBezTo>
                  <a:cubicBezTo>
                    <a:pt x="1237548" y="-292"/>
                    <a:pt x="1501094" y="11016"/>
                    <a:pt x="1640604" y="0"/>
                  </a:cubicBezTo>
                  <a:cubicBezTo>
                    <a:pt x="1780114" y="-11016"/>
                    <a:pt x="1938923" y="9180"/>
                    <a:pt x="2217033" y="0"/>
                  </a:cubicBezTo>
                  <a:cubicBezTo>
                    <a:pt x="2212614" y="151559"/>
                    <a:pt x="2204076" y="313461"/>
                    <a:pt x="2217033" y="400110"/>
                  </a:cubicBezTo>
                  <a:cubicBezTo>
                    <a:pt x="2047578" y="378810"/>
                    <a:pt x="1914228" y="388589"/>
                    <a:pt x="1662775" y="400110"/>
                  </a:cubicBezTo>
                  <a:cubicBezTo>
                    <a:pt x="1411322" y="411631"/>
                    <a:pt x="1285485" y="408772"/>
                    <a:pt x="1152857" y="400110"/>
                  </a:cubicBezTo>
                  <a:cubicBezTo>
                    <a:pt x="1020229" y="391448"/>
                    <a:pt x="848944" y="401236"/>
                    <a:pt x="642940" y="400110"/>
                  </a:cubicBezTo>
                  <a:cubicBezTo>
                    <a:pt x="436936" y="398984"/>
                    <a:pt x="274007" y="426601"/>
                    <a:pt x="0" y="400110"/>
                  </a:cubicBezTo>
                  <a:cubicBezTo>
                    <a:pt x="14541" y="299461"/>
                    <a:pt x="-743" y="112982"/>
                    <a:pt x="0" y="0"/>
                  </a:cubicBezTo>
                  <a:close/>
                </a:path>
                <a:path w="2217033" h="400110" stroke="0" extrusionOk="0">
                  <a:moveTo>
                    <a:pt x="0" y="0"/>
                  </a:moveTo>
                  <a:cubicBezTo>
                    <a:pt x="207304" y="10404"/>
                    <a:pt x="309475" y="21847"/>
                    <a:pt x="532088" y="0"/>
                  </a:cubicBezTo>
                  <a:cubicBezTo>
                    <a:pt x="754701" y="-21847"/>
                    <a:pt x="777942" y="-4739"/>
                    <a:pt x="1019835" y="0"/>
                  </a:cubicBezTo>
                  <a:cubicBezTo>
                    <a:pt x="1261728" y="4739"/>
                    <a:pt x="1468228" y="-23737"/>
                    <a:pt x="1618434" y="0"/>
                  </a:cubicBezTo>
                  <a:cubicBezTo>
                    <a:pt x="1768640" y="23737"/>
                    <a:pt x="2032619" y="4821"/>
                    <a:pt x="2217033" y="0"/>
                  </a:cubicBezTo>
                  <a:cubicBezTo>
                    <a:pt x="2228653" y="88236"/>
                    <a:pt x="2227179" y="309932"/>
                    <a:pt x="2217033" y="400110"/>
                  </a:cubicBezTo>
                  <a:cubicBezTo>
                    <a:pt x="1978161" y="393684"/>
                    <a:pt x="1830757" y="404926"/>
                    <a:pt x="1707115" y="400110"/>
                  </a:cubicBezTo>
                  <a:cubicBezTo>
                    <a:pt x="1583473" y="395294"/>
                    <a:pt x="1347118" y="414480"/>
                    <a:pt x="1197198" y="400110"/>
                  </a:cubicBezTo>
                  <a:cubicBezTo>
                    <a:pt x="1047278" y="385740"/>
                    <a:pt x="777614" y="377421"/>
                    <a:pt x="598599" y="400110"/>
                  </a:cubicBezTo>
                  <a:cubicBezTo>
                    <a:pt x="419584" y="422799"/>
                    <a:pt x="177415" y="426553"/>
                    <a:pt x="0" y="400110"/>
                  </a:cubicBezTo>
                  <a:cubicBezTo>
                    <a:pt x="4306" y="228309"/>
                    <a:pt x="-14020" y="145186"/>
                    <a:pt x="0" y="0"/>
                  </a:cubicBezTo>
                  <a:close/>
                </a:path>
              </a:pathLst>
            </a:custGeom>
            <a:ln w="19050">
              <a:solidFill>
                <a:schemeClr val="bg1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Advanced Practical Data Science</a:t>
              </a:r>
            </a:p>
            <a:p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Pavlos</a:t>
              </a:r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 </a:t>
              </a:r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Protopapas</a:t>
              </a:r>
              <a:endParaRPr 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8388" y="6397361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B05C14-85FE-410B-8AD5-1D038FDD03F1}"/>
              </a:ext>
            </a:extLst>
          </p:cNvPr>
          <p:cNvCxnSpPr>
            <a:cxnSpLocks/>
          </p:cNvCxnSpPr>
          <p:nvPr/>
        </p:nvCxnSpPr>
        <p:spPr>
          <a:xfrm>
            <a:off x="3930650" y="987254"/>
            <a:ext cx="44196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0258" y="6331054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>
            <a:grpSpLocks/>
          </p:cNvGrpSpPr>
          <p:nvPr/>
        </p:nvGrpSpPr>
        <p:grpSpPr>
          <a:xfrm>
            <a:off x="667462" y="6153741"/>
            <a:ext cx="812363" cy="461756"/>
            <a:chOff x="8442646" y="6356350"/>
            <a:chExt cx="482609" cy="274320"/>
          </a:xfrm>
        </p:grpSpPr>
        <p:pic>
          <p:nvPicPr>
            <p:cNvPr id="7" name="Picture 6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8" name="Picture 7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4846866" y="6355080"/>
            <a:ext cx="2428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,  FIUBA, June 2018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>
            <a:grpSpLocks/>
          </p:cNvGrpSpPr>
          <p:nvPr/>
        </p:nvGrpSpPr>
        <p:grpSpPr>
          <a:xfrm>
            <a:off x="667462" y="6153741"/>
            <a:ext cx="812363" cy="461756"/>
            <a:chOff x="8442646" y="6356350"/>
            <a:chExt cx="482609" cy="274320"/>
          </a:xfrm>
        </p:grpSpPr>
        <p:pic>
          <p:nvPicPr>
            <p:cNvPr id="9" name="Picture 8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0" name="Picture 9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058" y="6153741"/>
            <a:ext cx="475488" cy="4754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>
            <a:grpSpLocks/>
          </p:cNvGrpSpPr>
          <p:nvPr/>
        </p:nvGrpSpPr>
        <p:grpSpPr>
          <a:xfrm>
            <a:off x="667462" y="6153741"/>
            <a:ext cx="812363" cy="461756"/>
            <a:chOff x="8442646" y="6356350"/>
            <a:chExt cx="482609" cy="274320"/>
          </a:xfrm>
        </p:grpSpPr>
        <p:pic>
          <p:nvPicPr>
            <p:cNvPr id="11" name="Picture 10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2" name="Picture 11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058" y="6153741"/>
            <a:ext cx="475488" cy="4754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45E2-B05B-417F-A808-39B23536D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B6301-CE95-481A-8E07-6D136FD0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904A7-C088-4DA7-8A0C-08AE432B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FC91C-1512-41F2-ABA7-00C1D6A4F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96D90-74B5-467C-83E1-AD10429F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336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67608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2247"/>
            <a:ext cx="2844800" cy="365125"/>
          </a:xfrm>
        </p:spPr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>
          <a:xfrm>
            <a:off x="667462" y="6153741"/>
            <a:ext cx="812363" cy="461756"/>
            <a:chOff x="8442646" y="6356350"/>
            <a:chExt cx="482609" cy="274320"/>
          </a:xfrm>
        </p:grpSpPr>
        <p:pic>
          <p:nvPicPr>
            <p:cNvPr id="7" name="Picture 6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8" name="Picture 7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4846320" y="6359122"/>
            <a:ext cx="2428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,  FIUBA, June 2018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96482"/>
            <a:ext cx="10972800" cy="21111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D16A-4BE1-4324-9465-EA5372E54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A4463-C390-4D80-8900-E3783BBAE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F748D-A959-4741-B0CB-E2258A82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89003-AAF3-4BFC-A67F-DF6F9539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010D9-9443-435E-BA0D-07B5F6E3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875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21F40-B884-4EB9-990B-7ACFD96E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2893" y="6389362"/>
            <a:ext cx="2743200" cy="365125"/>
          </a:xfrm>
        </p:spPr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0BBE32-C829-4534-92AA-0A9402AC06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06093" y="6238082"/>
            <a:ext cx="844809" cy="51095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B05C14-85FE-410B-8AD5-1D038FDD03F1}"/>
              </a:ext>
            </a:extLst>
          </p:cNvPr>
          <p:cNvCxnSpPr>
            <a:cxnSpLocks/>
          </p:cNvCxnSpPr>
          <p:nvPr userDrawn="1"/>
        </p:nvCxnSpPr>
        <p:spPr>
          <a:xfrm>
            <a:off x="3930650" y="987254"/>
            <a:ext cx="44196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3D46243-E60C-4C42-8F85-FC3B9343AFAF}"/>
              </a:ext>
            </a:extLst>
          </p:cNvPr>
          <p:cNvGrpSpPr/>
          <p:nvPr userDrawn="1"/>
        </p:nvGrpSpPr>
        <p:grpSpPr>
          <a:xfrm>
            <a:off x="0" y="6238082"/>
            <a:ext cx="3302003" cy="589321"/>
            <a:chOff x="464927" y="6019573"/>
            <a:chExt cx="3302003" cy="58932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9F7269-A063-44EA-B098-36C03E952B4A}"/>
                </a:ext>
              </a:extLst>
            </p:cNvPr>
            <p:cNvSpPr/>
            <p:nvPr/>
          </p:nvSpPr>
          <p:spPr>
            <a:xfrm>
              <a:off x="675860" y="6019573"/>
              <a:ext cx="874035" cy="43701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C20886B-EE56-477E-B213-33D73F60992C}"/>
                </a:ext>
              </a:extLst>
            </p:cNvPr>
            <p:cNvSpPr txBox="1">
              <a:spLocks/>
            </p:cNvSpPr>
            <p:nvPr/>
          </p:nvSpPr>
          <p:spPr>
            <a:xfrm>
              <a:off x="464927" y="6097938"/>
              <a:ext cx="1295899" cy="5109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solidFill>
                    <a:schemeClr val="bg1"/>
                  </a:solidFill>
                  <a:latin typeface="Karla" charset="0"/>
                </a:rPr>
                <a:t>AC295</a:t>
              </a:r>
              <a:endParaRPr lang="en-US" sz="1800" b="1" dirty="0">
                <a:solidFill>
                  <a:schemeClr val="bg1"/>
                </a:solidFill>
                <a:latin typeface="Karla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B169CF-1DA2-49FF-A171-CA3011076EC0}"/>
                </a:ext>
              </a:extLst>
            </p:cNvPr>
            <p:cNvSpPr/>
            <p:nvPr/>
          </p:nvSpPr>
          <p:spPr>
            <a:xfrm>
              <a:off x="1549897" y="6041219"/>
              <a:ext cx="2217033" cy="400110"/>
            </a:xfrm>
            <a:custGeom>
              <a:avLst/>
              <a:gdLst>
                <a:gd name="connsiteX0" fmla="*/ 0 w 2217033"/>
                <a:gd name="connsiteY0" fmla="*/ 0 h 400110"/>
                <a:gd name="connsiteX1" fmla="*/ 532088 w 2217033"/>
                <a:gd name="connsiteY1" fmla="*/ 0 h 400110"/>
                <a:gd name="connsiteX2" fmla="*/ 1086346 w 2217033"/>
                <a:gd name="connsiteY2" fmla="*/ 0 h 400110"/>
                <a:gd name="connsiteX3" fmla="*/ 1640604 w 2217033"/>
                <a:gd name="connsiteY3" fmla="*/ 0 h 400110"/>
                <a:gd name="connsiteX4" fmla="*/ 2217033 w 2217033"/>
                <a:gd name="connsiteY4" fmla="*/ 0 h 400110"/>
                <a:gd name="connsiteX5" fmla="*/ 2217033 w 2217033"/>
                <a:gd name="connsiteY5" fmla="*/ 400110 h 400110"/>
                <a:gd name="connsiteX6" fmla="*/ 1662775 w 2217033"/>
                <a:gd name="connsiteY6" fmla="*/ 400110 h 400110"/>
                <a:gd name="connsiteX7" fmla="*/ 1152857 w 2217033"/>
                <a:gd name="connsiteY7" fmla="*/ 400110 h 400110"/>
                <a:gd name="connsiteX8" fmla="*/ 642940 w 2217033"/>
                <a:gd name="connsiteY8" fmla="*/ 400110 h 400110"/>
                <a:gd name="connsiteX9" fmla="*/ 0 w 2217033"/>
                <a:gd name="connsiteY9" fmla="*/ 400110 h 400110"/>
                <a:gd name="connsiteX10" fmla="*/ 0 w 2217033"/>
                <a:gd name="connsiteY10" fmla="*/ 0 h 40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7033" h="400110" fill="none" extrusionOk="0">
                  <a:moveTo>
                    <a:pt x="0" y="0"/>
                  </a:moveTo>
                  <a:cubicBezTo>
                    <a:pt x="263038" y="-7925"/>
                    <a:pt x="420560" y="1517"/>
                    <a:pt x="532088" y="0"/>
                  </a:cubicBezTo>
                  <a:cubicBezTo>
                    <a:pt x="643616" y="-1517"/>
                    <a:pt x="935144" y="292"/>
                    <a:pt x="1086346" y="0"/>
                  </a:cubicBezTo>
                  <a:cubicBezTo>
                    <a:pt x="1237548" y="-292"/>
                    <a:pt x="1501094" y="11016"/>
                    <a:pt x="1640604" y="0"/>
                  </a:cubicBezTo>
                  <a:cubicBezTo>
                    <a:pt x="1780114" y="-11016"/>
                    <a:pt x="1938923" y="9180"/>
                    <a:pt x="2217033" y="0"/>
                  </a:cubicBezTo>
                  <a:cubicBezTo>
                    <a:pt x="2212614" y="151559"/>
                    <a:pt x="2204076" y="313461"/>
                    <a:pt x="2217033" y="400110"/>
                  </a:cubicBezTo>
                  <a:cubicBezTo>
                    <a:pt x="2047578" y="378810"/>
                    <a:pt x="1914228" y="388589"/>
                    <a:pt x="1662775" y="400110"/>
                  </a:cubicBezTo>
                  <a:cubicBezTo>
                    <a:pt x="1411322" y="411631"/>
                    <a:pt x="1285485" y="408772"/>
                    <a:pt x="1152857" y="400110"/>
                  </a:cubicBezTo>
                  <a:cubicBezTo>
                    <a:pt x="1020229" y="391448"/>
                    <a:pt x="848944" y="401236"/>
                    <a:pt x="642940" y="400110"/>
                  </a:cubicBezTo>
                  <a:cubicBezTo>
                    <a:pt x="436936" y="398984"/>
                    <a:pt x="274007" y="426601"/>
                    <a:pt x="0" y="400110"/>
                  </a:cubicBezTo>
                  <a:cubicBezTo>
                    <a:pt x="14541" y="299461"/>
                    <a:pt x="-743" y="112982"/>
                    <a:pt x="0" y="0"/>
                  </a:cubicBezTo>
                  <a:close/>
                </a:path>
                <a:path w="2217033" h="400110" stroke="0" extrusionOk="0">
                  <a:moveTo>
                    <a:pt x="0" y="0"/>
                  </a:moveTo>
                  <a:cubicBezTo>
                    <a:pt x="207304" y="10404"/>
                    <a:pt x="309475" y="21847"/>
                    <a:pt x="532088" y="0"/>
                  </a:cubicBezTo>
                  <a:cubicBezTo>
                    <a:pt x="754701" y="-21847"/>
                    <a:pt x="777942" y="-4739"/>
                    <a:pt x="1019835" y="0"/>
                  </a:cubicBezTo>
                  <a:cubicBezTo>
                    <a:pt x="1261728" y="4739"/>
                    <a:pt x="1468228" y="-23737"/>
                    <a:pt x="1618434" y="0"/>
                  </a:cubicBezTo>
                  <a:cubicBezTo>
                    <a:pt x="1768640" y="23737"/>
                    <a:pt x="2032619" y="4821"/>
                    <a:pt x="2217033" y="0"/>
                  </a:cubicBezTo>
                  <a:cubicBezTo>
                    <a:pt x="2228653" y="88236"/>
                    <a:pt x="2227179" y="309932"/>
                    <a:pt x="2217033" y="400110"/>
                  </a:cubicBezTo>
                  <a:cubicBezTo>
                    <a:pt x="1978161" y="393684"/>
                    <a:pt x="1830757" y="404926"/>
                    <a:pt x="1707115" y="400110"/>
                  </a:cubicBezTo>
                  <a:cubicBezTo>
                    <a:pt x="1583473" y="395294"/>
                    <a:pt x="1347118" y="414480"/>
                    <a:pt x="1197198" y="400110"/>
                  </a:cubicBezTo>
                  <a:cubicBezTo>
                    <a:pt x="1047278" y="385740"/>
                    <a:pt x="777614" y="377421"/>
                    <a:pt x="598599" y="400110"/>
                  </a:cubicBezTo>
                  <a:cubicBezTo>
                    <a:pt x="419584" y="422799"/>
                    <a:pt x="177415" y="426553"/>
                    <a:pt x="0" y="400110"/>
                  </a:cubicBezTo>
                  <a:cubicBezTo>
                    <a:pt x="4306" y="228309"/>
                    <a:pt x="-14020" y="145186"/>
                    <a:pt x="0" y="0"/>
                  </a:cubicBezTo>
                  <a:close/>
                </a:path>
              </a:pathLst>
            </a:custGeom>
            <a:ln w="19050">
              <a:solidFill>
                <a:schemeClr val="bg1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Advanced Practical Data Science</a:t>
              </a:r>
            </a:p>
            <a:p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Pavlos</a:t>
              </a:r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 </a:t>
              </a:r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Protopapas</a:t>
              </a:r>
              <a:endParaRPr 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4EE5573-A9CB-4BD1-BEAD-BE9DA2AD4B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43200" y="1821235"/>
            <a:ext cx="6794500" cy="4049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Karla" pitchFamily="2" charset="0"/>
              </a:defRPr>
            </a:lvl1pPr>
            <a:lvl2pPr marL="457200" indent="0" algn="ctr">
              <a:buNone/>
              <a:defRPr>
                <a:latin typeface="Karla" pitchFamily="2" charset="0"/>
              </a:defRPr>
            </a:lvl2pPr>
            <a:lvl3pPr marL="914400" indent="0" algn="ctr">
              <a:buNone/>
              <a:defRPr>
                <a:latin typeface="Karla" pitchFamily="2" charset="0"/>
              </a:defRPr>
            </a:lvl3pPr>
            <a:lvl4pPr marL="1371600" indent="0" algn="ctr">
              <a:buNone/>
              <a:defRPr>
                <a:latin typeface="Karla" pitchFamily="2" charset="0"/>
              </a:defRPr>
            </a:lvl4pPr>
            <a:lvl5pPr marL="1828800" indent="0" algn="ctr">
              <a:buNone/>
              <a:defRPr>
                <a:latin typeface="Karla" pitchFamily="2" charset="0"/>
              </a:defRPr>
            </a:lvl5pPr>
          </a:lstStyle>
          <a:p>
            <a:pPr lvl="0"/>
            <a:r>
              <a:rPr lang="en-US" dirty="0"/>
              <a:t>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34EE5573-A9CB-4BD1-BEAD-BE9DA2AD4B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17913" y="174690"/>
            <a:ext cx="7172187" cy="644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800" b="1">
                <a:latin typeface="Karla" pitchFamily="2" charset="0"/>
              </a:defRPr>
            </a:lvl1pPr>
            <a:lvl2pPr marL="457200" indent="0" algn="ctr">
              <a:buNone/>
              <a:defRPr>
                <a:latin typeface="Karla" pitchFamily="2" charset="0"/>
              </a:defRPr>
            </a:lvl2pPr>
            <a:lvl3pPr marL="914400" indent="0" algn="ctr">
              <a:buNone/>
              <a:defRPr>
                <a:latin typeface="Karla" pitchFamily="2" charset="0"/>
              </a:defRPr>
            </a:lvl3pPr>
            <a:lvl4pPr marL="1371600" indent="0" algn="ctr">
              <a:buNone/>
              <a:defRPr>
                <a:latin typeface="Karla" pitchFamily="2" charset="0"/>
              </a:defRPr>
            </a:lvl4pPr>
            <a:lvl5pPr marL="1828800" indent="0" algn="ctr">
              <a:buNone/>
              <a:defRPr>
                <a:latin typeface="Karla" pitchFamily="2" charset="0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78277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a_slide_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21F40-B884-4EB9-990B-7ACFD96E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2893" y="6389362"/>
            <a:ext cx="2743200" cy="365125"/>
          </a:xfrm>
        </p:spPr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B777CA-3AD4-4055-A6F3-D229173E3BA8}"/>
              </a:ext>
            </a:extLst>
          </p:cNvPr>
          <p:cNvSpPr txBox="1">
            <a:spLocks/>
          </p:cNvSpPr>
          <p:nvPr userDrawn="1"/>
        </p:nvSpPr>
        <p:spPr>
          <a:xfrm>
            <a:off x="2743738" y="401358"/>
            <a:ext cx="6793424" cy="6479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b="1" dirty="0">
              <a:latin typeface="Karla" panose="020F0502020204030204" pitchFamily="2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0BBE32-C829-4534-92AA-0A9402AC06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06093" y="6238082"/>
            <a:ext cx="844809" cy="51095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B05C14-85FE-410B-8AD5-1D038FDD03F1}"/>
              </a:ext>
            </a:extLst>
          </p:cNvPr>
          <p:cNvCxnSpPr>
            <a:cxnSpLocks/>
          </p:cNvCxnSpPr>
          <p:nvPr userDrawn="1"/>
        </p:nvCxnSpPr>
        <p:spPr>
          <a:xfrm>
            <a:off x="3930650" y="1199286"/>
            <a:ext cx="44196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3D46243-E60C-4C42-8F85-FC3B9343AFAF}"/>
              </a:ext>
            </a:extLst>
          </p:cNvPr>
          <p:cNvGrpSpPr/>
          <p:nvPr userDrawn="1"/>
        </p:nvGrpSpPr>
        <p:grpSpPr>
          <a:xfrm>
            <a:off x="0" y="6238082"/>
            <a:ext cx="3302003" cy="589321"/>
            <a:chOff x="464927" y="6019573"/>
            <a:chExt cx="3302003" cy="58932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9F7269-A063-44EA-B098-36C03E952B4A}"/>
                </a:ext>
              </a:extLst>
            </p:cNvPr>
            <p:cNvSpPr/>
            <p:nvPr/>
          </p:nvSpPr>
          <p:spPr>
            <a:xfrm>
              <a:off x="675860" y="6019573"/>
              <a:ext cx="874035" cy="43701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C20886B-EE56-477E-B213-33D73F60992C}"/>
                </a:ext>
              </a:extLst>
            </p:cNvPr>
            <p:cNvSpPr txBox="1">
              <a:spLocks/>
            </p:cNvSpPr>
            <p:nvPr/>
          </p:nvSpPr>
          <p:spPr>
            <a:xfrm>
              <a:off x="464927" y="6097938"/>
              <a:ext cx="1295899" cy="5109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solidFill>
                    <a:schemeClr val="bg1"/>
                  </a:solidFill>
                  <a:latin typeface="Karla" charset="0"/>
                </a:rPr>
                <a:t>AC295</a:t>
              </a:r>
              <a:endParaRPr lang="en-US" sz="1800" b="1" dirty="0">
                <a:solidFill>
                  <a:schemeClr val="bg1"/>
                </a:solidFill>
                <a:latin typeface="Karla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B169CF-1DA2-49FF-A171-CA3011076EC0}"/>
                </a:ext>
              </a:extLst>
            </p:cNvPr>
            <p:cNvSpPr/>
            <p:nvPr/>
          </p:nvSpPr>
          <p:spPr>
            <a:xfrm>
              <a:off x="1549897" y="6041219"/>
              <a:ext cx="2217033" cy="400110"/>
            </a:xfrm>
            <a:custGeom>
              <a:avLst/>
              <a:gdLst>
                <a:gd name="connsiteX0" fmla="*/ 0 w 2217033"/>
                <a:gd name="connsiteY0" fmla="*/ 0 h 400110"/>
                <a:gd name="connsiteX1" fmla="*/ 532088 w 2217033"/>
                <a:gd name="connsiteY1" fmla="*/ 0 h 400110"/>
                <a:gd name="connsiteX2" fmla="*/ 1086346 w 2217033"/>
                <a:gd name="connsiteY2" fmla="*/ 0 h 400110"/>
                <a:gd name="connsiteX3" fmla="*/ 1640604 w 2217033"/>
                <a:gd name="connsiteY3" fmla="*/ 0 h 400110"/>
                <a:gd name="connsiteX4" fmla="*/ 2217033 w 2217033"/>
                <a:gd name="connsiteY4" fmla="*/ 0 h 400110"/>
                <a:gd name="connsiteX5" fmla="*/ 2217033 w 2217033"/>
                <a:gd name="connsiteY5" fmla="*/ 400110 h 400110"/>
                <a:gd name="connsiteX6" fmla="*/ 1662775 w 2217033"/>
                <a:gd name="connsiteY6" fmla="*/ 400110 h 400110"/>
                <a:gd name="connsiteX7" fmla="*/ 1152857 w 2217033"/>
                <a:gd name="connsiteY7" fmla="*/ 400110 h 400110"/>
                <a:gd name="connsiteX8" fmla="*/ 642940 w 2217033"/>
                <a:gd name="connsiteY8" fmla="*/ 400110 h 400110"/>
                <a:gd name="connsiteX9" fmla="*/ 0 w 2217033"/>
                <a:gd name="connsiteY9" fmla="*/ 400110 h 400110"/>
                <a:gd name="connsiteX10" fmla="*/ 0 w 2217033"/>
                <a:gd name="connsiteY10" fmla="*/ 0 h 40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7033" h="400110" fill="none" extrusionOk="0">
                  <a:moveTo>
                    <a:pt x="0" y="0"/>
                  </a:moveTo>
                  <a:cubicBezTo>
                    <a:pt x="263038" y="-7925"/>
                    <a:pt x="420560" y="1517"/>
                    <a:pt x="532088" y="0"/>
                  </a:cubicBezTo>
                  <a:cubicBezTo>
                    <a:pt x="643616" y="-1517"/>
                    <a:pt x="935144" y="292"/>
                    <a:pt x="1086346" y="0"/>
                  </a:cubicBezTo>
                  <a:cubicBezTo>
                    <a:pt x="1237548" y="-292"/>
                    <a:pt x="1501094" y="11016"/>
                    <a:pt x="1640604" y="0"/>
                  </a:cubicBezTo>
                  <a:cubicBezTo>
                    <a:pt x="1780114" y="-11016"/>
                    <a:pt x="1938923" y="9180"/>
                    <a:pt x="2217033" y="0"/>
                  </a:cubicBezTo>
                  <a:cubicBezTo>
                    <a:pt x="2212614" y="151559"/>
                    <a:pt x="2204076" y="313461"/>
                    <a:pt x="2217033" y="400110"/>
                  </a:cubicBezTo>
                  <a:cubicBezTo>
                    <a:pt x="2047578" y="378810"/>
                    <a:pt x="1914228" y="388589"/>
                    <a:pt x="1662775" y="400110"/>
                  </a:cubicBezTo>
                  <a:cubicBezTo>
                    <a:pt x="1411322" y="411631"/>
                    <a:pt x="1285485" y="408772"/>
                    <a:pt x="1152857" y="400110"/>
                  </a:cubicBezTo>
                  <a:cubicBezTo>
                    <a:pt x="1020229" y="391448"/>
                    <a:pt x="848944" y="401236"/>
                    <a:pt x="642940" y="400110"/>
                  </a:cubicBezTo>
                  <a:cubicBezTo>
                    <a:pt x="436936" y="398984"/>
                    <a:pt x="274007" y="426601"/>
                    <a:pt x="0" y="400110"/>
                  </a:cubicBezTo>
                  <a:cubicBezTo>
                    <a:pt x="14541" y="299461"/>
                    <a:pt x="-743" y="112982"/>
                    <a:pt x="0" y="0"/>
                  </a:cubicBezTo>
                  <a:close/>
                </a:path>
                <a:path w="2217033" h="400110" stroke="0" extrusionOk="0">
                  <a:moveTo>
                    <a:pt x="0" y="0"/>
                  </a:moveTo>
                  <a:cubicBezTo>
                    <a:pt x="207304" y="10404"/>
                    <a:pt x="309475" y="21847"/>
                    <a:pt x="532088" y="0"/>
                  </a:cubicBezTo>
                  <a:cubicBezTo>
                    <a:pt x="754701" y="-21847"/>
                    <a:pt x="777942" y="-4739"/>
                    <a:pt x="1019835" y="0"/>
                  </a:cubicBezTo>
                  <a:cubicBezTo>
                    <a:pt x="1261728" y="4739"/>
                    <a:pt x="1468228" y="-23737"/>
                    <a:pt x="1618434" y="0"/>
                  </a:cubicBezTo>
                  <a:cubicBezTo>
                    <a:pt x="1768640" y="23737"/>
                    <a:pt x="2032619" y="4821"/>
                    <a:pt x="2217033" y="0"/>
                  </a:cubicBezTo>
                  <a:cubicBezTo>
                    <a:pt x="2228653" y="88236"/>
                    <a:pt x="2227179" y="309932"/>
                    <a:pt x="2217033" y="400110"/>
                  </a:cubicBezTo>
                  <a:cubicBezTo>
                    <a:pt x="1978161" y="393684"/>
                    <a:pt x="1830757" y="404926"/>
                    <a:pt x="1707115" y="400110"/>
                  </a:cubicBezTo>
                  <a:cubicBezTo>
                    <a:pt x="1583473" y="395294"/>
                    <a:pt x="1347118" y="414480"/>
                    <a:pt x="1197198" y="400110"/>
                  </a:cubicBezTo>
                  <a:cubicBezTo>
                    <a:pt x="1047278" y="385740"/>
                    <a:pt x="777614" y="377421"/>
                    <a:pt x="598599" y="400110"/>
                  </a:cubicBezTo>
                  <a:cubicBezTo>
                    <a:pt x="419584" y="422799"/>
                    <a:pt x="177415" y="426553"/>
                    <a:pt x="0" y="400110"/>
                  </a:cubicBezTo>
                  <a:cubicBezTo>
                    <a:pt x="4306" y="228309"/>
                    <a:pt x="-14020" y="145186"/>
                    <a:pt x="0" y="0"/>
                  </a:cubicBezTo>
                  <a:close/>
                </a:path>
              </a:pathLst>
            </a:custGeom>
            <a:ln w="19050">
              <a:solidFill>
                <a:schemeClr val="bg1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Advanced Practical Data Science</a:t>
              </a:r>
            </a:p>
            <a:p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Pavlos</a:t>
              </a:r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 </a:t>
              </a:r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Protopapas</a:t>
              </a:r>
              <a:endParaRPr 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4EE5573-A9CB-4BD1-BEAD-BE9DA2AD4B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821235"/>
            <a:ext cx="5705475" cy="383747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trike="noStrike">
                <a:latin typeface="Karla" pitchFamily="2" charset="0"/>
              </a:defRPr>
            </a:lvl1pPr>
            <a:lvl2pPr marL="457200" indent="0" algn="ctr">
              <a:buNone/>
              <a:defRPr>
                <a:latin typeface="Karla" pitchFamily="2" charset="0"/>
              </a:defRPr>
            </a:lvl2pPr>
            <a:lvl3pPr marL="914400" indent="0" algn="ctr">
              <a:buNone/>
              <a:defRPr>
                <a:latin typeface="Karla" pitchFamily="2" charset="0"/>
              </a:defRPr>
            </a:lvl3pPr>
            <a:lvl4pPr marL="1371600" indent="0" algn="ctr">
              <a:buNone/>
              <a:defRPr>
                <a:latin typeface="Karla" pitchFamily="2" charset="0"/>
              </a:defRPr>
            </a:lvl4pPr>
            <a:lvl5pPr marL="1828800" indent="0" algn="ctr">
              <a:buNone/>
              <a:defRPr>
                <a:latin typeface="Karla" pitchFamily="2" charset="0"/>
              </a:defRPr>
            </a:lvl5pPr>
          </a:lstStyle>
          <a:p>
            <a:pPr lvl="0"/>
            <a:r>
              <a:rPr lang="en-US" dirty="0"/>
              <a:t>Text slide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D405074A-E0C4-4294-A5E4-68039E1DF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43200" y="401607"/>
            <a:ext cx="6794500" cy="647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 b="1">
                <a:latin typeface="Karla" pitchFamily="2" charset="0"/>
              </a:defRPr>
            </a:lvl1pPr>
            <a:lvl2pPr marL="457200" indent="0" algn="ctr">
              <a:buNone/>
              <a:defRPr>
                <a:latin typeface="Karla" pitchFamily="2" charset="0"/>
              </a:defRPr>
            </a:lvl2pPr>
            <a:lvl3pPr marL="914400" indent="0" algn="ctr">
              <a:buNone/>
              <a:defRPr>
                <a:latin typeface="Karla" pitchFamily="2" charset="0"/>
              </a:defRPr>
            </a:lvl3pPr>
            <a:lvl4pPr marL="1371600" indent="0" algn="ctr">
              <a:buNone/>
              <a:defRPr>
                <a:latin typeface="Karla" pitchFamily="2" charset="0"/>
              </a:defRPr>
            </a:lvl4pPr>
            <a:lvl5pPr marL="1828800" indent="0" algn="ctr">
              <a:buNone/>
              <a:defRPr>
                <a:latin typeface="Karla" pitchFamily="2" charset="0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14F5B9-510A-4D5A-82FC-79B9376B2E7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88480" y="1820862"/>
            <a:ext cx="4297363" cy="3837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963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b_slide_without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21F40-B884-4EB9-990B-7ACFD96E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2893" y="6389362"/>
            <a:ext cx="2743200" cy="365125"/>
          </a:xfrm>
        </p:spPr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B777CA-3AD4-4055-A6F3-D229173E3BA8}"/>
              </a:ext>
            </a:extLst>
          </p:cNvPr>
          <p:cNvSpPr txBox="1">
            <a:spLocks/>
          </p:cNvSpPr>
          <p:nvPr userDrawn="1"/>
        </p:nvSpPr>
        <p:spPr>
          <a:xfrm>
            <a:off x="2743738" y="401358"/>
            <a:ext cx="6793424" cy="6479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b="1" dirty="0">
              <a:latin typeface="Karla" panose="020F0502020204030204" pitchFamily="2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0BBE32-C829-4534-92AA-0A9402AC06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06093" y="6238082"/>
            <a:ext cx="844809" cy="51095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3D46243-E60C-4C42-8F85-FC3B9343AFAF}"/>
              </a:ext>
            </a:extLst>
          </p:cNvPr>
          <p:cNvGrpSpPr/>
          <p:nvPr userDrawn="1"/>
        </p:nvGrpSpPr>
        <p:grpSpPr>
          <a:xfrm>
            <a:off x="0" y="6238082"/>
            <a:ext cx="3302003" cy="589321"/>
            <a:chOff x="464927" y="6019573"/>
            <a:chExt cx="3302003" cy="58932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9F7269-A063-44EA-B098-36C03E952B4A}"/>
                </a:ext>
              </a:extLst>
            </p:cNvPr>
            <p:cNvSpPr/>
            <p:nvPr/>
          </p:nvSpPr>
          <p:spPr>
            <a:xfrm>
              <a:off x="675860" y="6019573"/>
              <a:ext cx="874035" cy="43701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C20886B-EE56-477E-B213-33D73F60992C}"/>
                </a:ext>
              </a:extLst>
            </p:cNvPr>
            <p:cNvSpPr txBox="1">
              <a:spLocks/>
            </p:cNvSpPr>
            <p:nvPr/>
          </p:nvSpPr>
          <p:spPr>
            <a:xfrm>
              <a:off x="464927" y="6097938"/>
              <a:ext cx="1295899" cy="5109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solidFill>
                    <a:schemeClr val="bg1"/>
                  </a:solidFill>
                  <a:latin typeface="Karla" charset="0"/>
                </a:rPr>
                <a:t>AC295</a:t>
              </a:r>
              <a:endParaRPr lang="en-US" sz="1800" b="1" dirty="0">
                <a:solidFill>
                  <a:schemeClr val="bg1"/>
                </a:solidFill>
                <a:latin typeface="Karla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B169CF-1DA2-49FF-A171-CA3011076EC0}"/>
                </a:ext>
              </a:extLst>
            </p:cNvPr>
            <p:cNvSpPr/>
            <p:nvPr/>
          </p:nvSpPr>
          <p:spPr>
            <a:xfrm>
              <a:off x="1549897" y="6041219"/>
              <a:ext cx="2217033" cy="400110"/>
            </a:xfrm>
            <a:custGeom>
              <a:avLst/>
              <a:gdLst>
                <a:gd name="connsiteX0" fmla="*/ 0 w 2217033"/>
                <a:gd name="connsiteY0" fmla="*/ 0 h 400110"/>
                <a:gd name="connsiteX1" fmla="*/ 532088 w 2217033"/>
                <a:gd name="connsiteY1" fmla="*/ 0 h 400110"/>
                <a:gd name="connsiteX2" fmla="*/ 1086346 w 2217033"/>
                <a:gd name="connsiteY2" fmla="*/ 0 h 400110"/>
                <a:gd name="connsiteX3" fmla="*/ 1640604 w 2217033"/>
                <a:gd name="connsiteY3" fmla="*/ 0 h 400110"/>
                <a:gd name="connsiteX4" fmla="*/ 2217033 w 2217033"/>
                <a:gd name="connsiteY4" fmla="*/ 0 h 400110"/>
                <a:gd name="connsiteX5" fmla="*/ 2217033 w 2217033"/>
                <a:gd name="connsiteY5" fmla="*/ 400110 h 400110"/>
                <a:gd name="connsiteX6" fmla="*/ 1662775 w 2217033"/>
                <a:gd name="connsiteY6" fmla="*/ 400110 h 400110"/>
                <a:gd name="connsiteX7" fmla="*/ 1152857 w 2217033"/>
                <a:gd name="connsiteY7" fmla="*/ 400110 h 400110"/>
                <a:gd name="connsiteX8" fmla="*/ 642940 w 2217033"/>
                <a:gd name="connsiteY8" fmla="*/ 400110 h 400110"/>
                <a:gd name="connsiteX9" fmla="*/ 0 w 2217033"/>
                <a:gd name="connsiteY9" fmla="*/ 400110 h 400110"/>
                <a:gd name="connsiteX10" fmla="*/ 0 w 2217033"/>
                <a:gd name="connsiteY10" fmla="*/ 0 h 40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7033" h="400110" fill="none" extrusionOk="0">
                  <a:moveTo>
                    <a:pt x="0" y="0"/>
                  </a:moveTo>
                  <a:cubicBezTo>
                    <a:pt x="263038" y="-7925"/>
                    <a:pt x="420560" y="1517"/>
                    <a:pt x="532088" y="0"/>
                  </a:cubicBezTo>
                  <a:cubicBezTo>
                    <a:pt x="643616" y="-1517"/>
                    <a:pt x="935144" y="292"/>
                    <a:pt x="1086346" y="0"/>
                  </a:cubicBezTo>
                  <a:cubicBezTo>
                    <a:pt x="1237548" y="-292"/>
                    <a:pt x="1501094" y="11016"/>
                    <a:pt x="1640604" y="0"/>
                  </a:cubicBezTo>
                  <a:cubicBezTo>
                    <a:pt x="1780114" y="-11016"/>
                    <a:pt x="1938923" y="9180"/>
                    <a:pt x="2217033" y="0"/>
                  </a:cubicBezTo>
                  <a:cubicBezTo>
                    <a:pt x="2212614" y="151559"/>
                    <a:pt x="2204076" y="313461"/>
                    <a:pt x="2217033" y="400110"/>
                  </a:cubicBezTo>
                  <a:cubicBezTo>
                    <a:pt x="2047578" y="378810"/>
                    <a:pt x="1914228" y="388589"/>
                    <a:pt x="1662775" y="400110"/>
                  </a:cubicBezTo>
                  <a:cubicBezTo>
                    <a:pt x="1411322" y="411631"/>
                    <a:pt x="1285485" y="408772"/>
                    <a:pt x="1152857" y="400110"/>
                  </a:cubicBezTo>
                  <a:cubicBezTo>
                    <a:pt x="1020229" y="391448"/>
                    <a:pt x="848944" y="401236"/>
                    <a:pt x="642940" y="400110"/>
                  </a:cubicBezTo>
                  <a:cubicBezTo>
                    <a:pt x="436936" y="398984"/>
                    <a:pt x="274007" y="426601"/>
                    <a:pt x="0" y="400110"/>
                  </a:cubicBezTo>
                  <a:cubicBezTo>
                    <a:pt x="14541" y="299461"/>
                    <a:pt x="-743" y="112982"/>
                    <a:pt x="0" y="0"/>
                  </a:cubicBezTo>
                  <a:close/>
                </a:path>
                <a:path w="2217033" h="400110" stroke="0" extrusionOk="0">
                  <a:moveTo>
                    <a:pt x="0" y="0"/>
                  </a:moveTo>
                  <a:cubicBezTo>
                    <a:pt x="207304" y="10404"/>
                    <a:pt x="309475" y="21847"/>
                    <a:pt x="532088" y="0"/>
                  </a:cubicBezTo>
                  <a:cubicBezTo>
                    <a:pt x="754701" y="-21847"/>
                    <a:pt x="777942" y="-4739"/>
                    <a:pt x="1019835" y="0"/>
                  </a:cubicBezTo>
                  <a:cubicBezTo>
                    <a:pt x="1261728" y="4739"/>
                    <a:pt x="1468228" y="-23737"/>
                    <a:pt x="1618434" y="0"/>
                  </a:cubicBezTo>
                  <a:cubicBezTo>
                    <a:pt x="1768640" y="23737"/>
                    <a:pt x="2032619" y="4821"/>
                    <a:pt x="2217033" y="0"/>
                  </a:cubicBezTo>
                  <a:cubicBezTo>
                    <a:pt x="2228653" y="88236"/>
                    <a:pt x="2227179" y="309932"/>
                    <a:pt x="2217033" y="400110"/>
                  </a:cubicBezTo>
                  <a:cubicBezTo>
                    <a:pt x="1978161" y="393684"/>
                    <a:pt x="1830757" y="404926"/>
                    <a:pt x="1707115" y="400110"/>
                  </a:cubicBezTo>
                  <a:cubicBezTo>
                    <a:pt x="1583473" y="395294"/>
                    <a:pt x="1347118" y="414480"/>
                    <a:pt x="1197198" y="400110"/>
                  </a:cubicBezTo>
                  <a:cubicBezTo>
                    <a:pt x="1047278" y="385740"/>
                    <a:pt x="777614" y="377421"/>
                    <a:pt x="598599" y="400110"/>
                  </a:cubicBezTo>
                  <a:cubicBezTo>
                    <a:pt x="419584" y="422799"/>
                    <a:pt x="177415" y="426553"/>
                    <a:pt x="0" y="400110"/>
                  </a:cubicBezTo>
                  <a:cubicBezTo>
                    <a:pt x="4306" y="228309"/>
                    <a:pt x="-14020" y="145186"/>
                    <a:pt x="0" y="0"/>
                  </a:cubicBezTo>
                  <a:close/>
                </a:path>
              </a:pathLst>
            </a:custGeom>
            <a:ln w="19050">
              <a:solidFill>
                <a:schemeClr val="bg1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Advanced Practical Data Science</a:t>
              </a:r>
            </a:p>
            <a:p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Pavlos</a:t>
              </a:r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 </a:t>
              </a:r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Protopapas</a:t>
              </a:r>
              <a:endParaRPr 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4EE5573-A9CB-4BD1-BEAD-BE9DA2AD4B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068789"/>
            <a:ext cx="5705475" cy="383747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latin typeface="Karla" pitchFamily="2" charset="0"/>
              </a:defRPr>
            </a:lvl1pPr>
            <a:lvl2pPr marL="457200" indent="0" algn="ctr">
              <a:buNone/>
              <a:defRPr>
                <a:latin typeface="Karla" pitchFamily="2" charset="0"/>
              </a:defRPr>
            </a:lvl2pPr>
            <a:lvl3pPr marL="914400" indent="0" algn="ctr">
              <a:buNone/>
              <a:defRPr>
                <a:latin typeface="Karla" pitchFamily="2" charset="0"/>
              </a:defRPr>
            </a:lvl3pPr>
            <a:lvl4pPr marL="1371600" indent="0" algn="ctr">
              <a:buNone/>
              <a:defRPr>
                <a:latin typeface="Karla" pitchFamily="2" charset="0"/>
              </a:defRPr>
            </a:lvl4pPr>
            <a:lvl5pPr marL="1828800" indent="0" algn="ctr">
              <a:buNone/>
              <a:defRPr>
                <a:latin typeface="Karla" pitchFamily="2" charset="0"/>
              </a:defRPr>
            </a:lvl5pPr>
          </a:lstStyle>
          <a:p>
            <a:pPr lvl="0"/>
            <a:r>
              <a:rPr lang="en-US" dirty="0"/>
              <a:t>Text slide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14F5B9-510A-4D5A-82FC-79B9376B2E7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88480" y="1068416"/>
            <a:ext cx="4297363" cy="3837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0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DE40-4BCA-4C56-93FF-F8764A08C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9D98C-6468-4128-B47F-A8D94FCEE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EEB5D-817C-45C5-B6D7-BC06D4592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AFE06-E0F6-433B-B431-DB140A8FA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9226A-A3B3-4461-8A66-B33065D9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07117-1063-44AD-BD8B-B27F9641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7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CEB9-76FD-4489-A547-D148A97CD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821FA-BDBB-44CE-925E-6F98DAAAF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987B2-92A3-49EA-B1F2-FAE564DF3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9275FB-9B9D-43F6-9B2D-9DEFE7C72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0EAD8C-7AC9-4618-80AF-C45AB3567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315E4-EE7E-48CE-9952-4BE6A8C5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1804EE-6320-4D09-AA4E-17A5D5EC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3D3369-B232-4B10-9152-AE9E7229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8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ECC1D-978C-4656-926C-7005F7C24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22DB57-28C0-4337-B98F-4880BC5F9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A6C94-5C84-4C4D-8E46-BBCA87D09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1DCEC-5A87-4EC1-8C3D-3834F06B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8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F1389-A811-4CC3-9757-E404BCCD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D00A7-E11B-4283-80FC-E96FC47F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DECAC-1BA0-45DD-9410-D7C82A52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9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79B95-E114-4974-ACFC-32C726FE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5E4DD-5A43-422E-8374-D240F26B1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1926F-A9C9-425F-AE43-144A72CF4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62D3E-3BB5-4FE4-9797-5CE62527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0E72E-180F-4EF1-84EB-73F7A487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1A70E-C0D7-4B23-AFCC-8A4BF5F3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4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93A6-9CB5-47D8-BD15-81410E14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16FBD3-9EDD-49CE-B404-D47738AF9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3F8D6-E106-40B4-874C-6717036C5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2A0EA-C3FA-4D14-8EB9-FBE2E979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4ADC1-9EAA-416C-952A-4D941E4A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A87F3-3F76-44AD-8E43-0F584B922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3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A1AB2E-16A6-4887-876A-49594E615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453CE-7404-45C9-A80F-8105D4ECD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D16C9-27E9-4B12-92AD-979B07A03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B05E7-376B-42E9-BFB9-A2253E2039E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EED2D-1472-47E7-AEE6-C6BE70184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294B9-EA6D-4E37-B34E-497AE0FE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6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97276-5F48-4683-897F-DD890010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852B7-E958-4F5F-A92B-C22521B5A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69767-0449-4280-96CA-821753CCB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35935-76DD-4851-A117-087A288262AA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6207-82C9-416B-AE5C-16B9B9814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A124F-25E6-4367-96C7-45506538E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4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B05E7-376B-42E9-BFB9-A2253E2039E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660" r:id="rId16"/>
    <p:sldLayoutId id="2147483661" r:id="rId17"/>
  </p:sldLayoutIdLst>
  <p:txStyles>
    <p:titleStyle>
      <a:lvl1pPr algn="ctr" defTabSz="457182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Karla"/>
          <a:ea typeface="+mj-ea"/>
          <a:cs typeface="Karla"/>
        </a:defRPr>
      </a:lvl1pPr>
    </p:titleStyle>
    <p:bodyStyle>
      <a:lvl1pPr marL="342887" indent="-342887" algn="l" defTabSz="45718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45718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45718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45718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45718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37FB94-059C-4EA6-A553-1FB978C79D3F}"/>
              </a:ext>
            </a:extLst>
          </p:cNvPr>
          <p:cNvSpPr/>
          <p:nvPr/>
        </p:nvSpPr>
        <p:spPr>
          <a:xfrm>
            <a:off x="5448051" y="2228862"/>
            <a:ext cx="1295898" cy="647949"/>
          </a:xfrm>
          <a:prstGeom prst="rect">
            <a:avLst/>
          </a:prstGeom>
          <a:solidFill>
            <a:srgbClr val="940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Karla" charset="0"/>
                <a:ea typeface="Karla" charset="0"/>
                <a:cs typeface="Karla" charset="0"/>
              </a:rPr>
              <a:t>AC295</a:t>
            </a:r>
            <a:endParaRPr lang="en-US" b="1" dirty="0"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CDA50-CF96-4EC0-B465-54F452A3A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5702" y="465779"/>
            <a:ext cx="9700591" cy="1388361"/>
          </a:xfrm>
        </p:spPr>
        <p:txBody>
          <a:bodyPr anchor="ctr">
            <a:noAutofit/>
          </a:bodyPr>
          <a:lstStyle/>
          <a:p>
            <a:r>
              <a:rPr lang="en-US" sz="4000" dirty="0">
                <a:latin typeface="Karla" panose="020F0502020204030204" pitchFamily="2" charset="0"/>
                <a:ea typeface="Futura" panose="02020800000000000000" pitchFamily="18" charset="0"/>
                <a:cs typeface="Futura" panose="02020800000000000000" pitchFamily="18" charset="0"/>
              </a:rPr>
              <a:t>Lecture 3: 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85106-558C-4A6C-94DC-B85D920FD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9766" y="2843265"/>
            <a:ext cx="6452461" cy="16889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Karla" charset="0"/>
              </a:rPr>
              <a:t>AC295</a:t>
            </a:r>
          </a:p>
          <a:p>
            <a:r>
              <a:rPr lang="en-US" b="1" dirty="0">
                <a:latin typeface="Karla" charset="0"/>
              </a:rPr>
              <a:t> </a:t>
            </a:r>
            <a:r>
              <a:rPr lang="en-US" dirty="0">
                <a:latin typeface="Karla" charset="0"/>
              </a:rPr>
              <a:t>Advanced Practical Data Science</a:t>
            </a:r>
          </a:p>
          <a:p>
            <a:r>
              <a:rPr lang="en-US" sz="2000" dirty="0" err="1">
                <a:latin typeface="Karla" charset="0"/>
              </a:rPr>
              <a:t>Pavlos</a:t>
            </a:r>
            <a:r>
              <a:rPr lang="en-US" sz="2000" dirty="0">
                <a:latin typeface="Karla" charset="0"/>
              </a:rPr>
              <a:t> </a:t>
            </a:r>
            <a:r>
              <a:rPr lang="en-US" sz="2000" dirty="0" err="1">
                <a:latin typeface="Karla" charset="0"/>
              </a:rPr>
              <a:t>Protopapas</a:t>
            </a:r>
            <a:endParaRPr lang="en-US" sz="1200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2DDC66-5920-460A-8C3C-6792EA796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370" y="4532245"/>
            <a:ext cx="3075258" cy="185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93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9EC4DA4-C5C0-4F06-8992-FE59D4905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955" y="1116959"/>
            <a:ext cx="1776090" cy="146911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230219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Kubernetes to the Rescue &lt;K8s&gt;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0D9DE-ACA1-40C5-9770-2BD1B3232BBF}"/>
              </a:ext>
            </a:extLst>
          </p:cNvPr>
          <p:cNvSpPr/>
          <p:nvPr/>
        </p:nvSpPr>
        <p:spPr>
          <a:xfrm>
            <a:off x="1398494" y="2680557"/>
            <a:ext cx="994417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Karla" pitchFamily="2" charset="0"/>
              </a:rPr>
              <a:t>K8s is an orchestration tool for </a:t>
            </a:r>
            <a:r>
              <a:rPr lang="en-US" sz="2200" b="1" dirty="0">
                <a:latin typeface="Karla" pitchFamily="2" charset="0"/>
              </a:rPr>
              <a:t>managing distributed services </a:t>
            </a:r>
            <a:r>
              <a:rPr lang="en-US" sz="2200" dirty="0">
                <a:latin typeface="Karla" pitchFamily="2" charset="0"/>
              </a:rPr>
              <a:t>or containerized applications across a distributed cluster of nodes.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Karl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Karla" pitchFamily="2" charset="0"/>
              </a:rPr>
              <a:t>K8s</a:t>
            </a:r>
            <a:r>
              <a:rPr lang="en-US" sz="2200" b="0" i="0" dirty="0">
                <a:effectLst/>
                <a:latin typeface="Karla" pitchFamily="2" charset="0"/>
              </a:rPr>
              <a:t> itself follows a </a:t>
            </a:r>
            <a:r>
              <a:rPr lang="en-US" sz="2200" b="1" i="0" dirty="0">
                <a:effectLst/>
                <a:latin typeface="Karla" pitchFamily="2" charset="0"/>
              </a:rPr>
              <a:t>client-server architecture with a master and worker nodes</a:t>
            </a:r>
            <a:r>
              <a:rPr lang="en-US" sz="2200" b="0" i="0" dirty="0">
                <a:effectLst/>
                <a:latin typeface="Karla" pitchFamily="2" charset="0"/>
              </a:rPr>
              <a:t>. Core concepts in Kubernetes include </a:t>
            </a:r>
            <a:r>
              <a:rPr lang="en-US" sz="2200" b="0" i="0" u="none" strike="noStrike" dirty="0">
                <a:effectLst/>
                <a:latin typeface="Karla" pitchFamily="2" charset="0"/>
              </a:rPr>
              <a:t>pods</a:t>
            </a:r>
            <a:r>
              <a:rPr lang="en-US" sz="2200" b="0" i="0" dirty="0">
                <a:effectLst/>
                <a:latin typeface="Karla" pitchFamily="2" charset="0"/>
              </a:rPr>
              <a:t>, services (logical pods with a stable IP address) and deployments (a definition of the desired state for a pod or replica set).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0" i="0" dirty="0">
              <a:effectLst/>
              <a:latin typeface="Karl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Karla" pitchFamily="2" charset="0"/>
              </a:rPr>
              <a:t>K8s </a:t>
            </a:r>
            <a:r>
              <a:rPr lang="en-US" sz="2200" b="1" dirty="0">
                <a:latin typeface="Karla" pitchFamily="2" charset="0"/>
              </a:rPr>
              <a:t>users define rules </a:t>
            </a:r>
            <a:r>
              <a:rPr lang="en-US" sz="2200" dirty="0">
                <a:latin typeface="Karla" pitchFamily="2" charset="0"/>
              </a:rPr>
              <a:t>for how container management should occur, and then K8s handles the rest!</a:t>
            </a:r>
            <a:endParaRPr lang="en-US" sz="2400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458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35E9D1-1191-480B-BF21-C9230449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Karla" pitchFamily="2" charset="0"/>
                <a:ea typeface="+mn-ea"/>
                <a:cs typeface="+mn-cs"/>
              </a:rPr>
              <a:t>How do we build it with K8s? Components &amp; Architecture</a:t>
            </a:r>
            <a:br>
              <a:rPr lang="en-US" sz="3800" dirty="0">
                <a:solidFill>
                  <a:schemeClr val="tx1"/>
                </a:solidFill>
                <a:latin typeface="Karla" pitchFamily="2" charset="0"/>
                <a:ea typeface="+mn-ea"/>
                <a:cs typeface="+mn-cs"/>
              </a:rPr>
            </a:br>
            <a:endParaRPr lang="en-US" sz="3800" dirty="0">
              <a:solidFill>
                <a:schemeClr val="tx1"/>
              </a:solidFill>
              <a:latin typeface="Karla" pitchFamily="2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0D9DE-ACA1-40C5-9770-2BD1B3232BBF}"/>
              </a:ext>
            </a:extLst>
          </p:cNvPr>
          <p:cNvSpPr/>
          <p:nvPr/>
        </p:nvSpPr>
        <p:spPr>
          <a:xfrm>
            <a:off x="502381" y="1376863"/>
            <a:ext cx="28634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Karla" pitchFamily="2" charset="0"/>
              </a:rPr>
              <a:t>Maggie Is going to develop a cool application for AC295. She decided to use K8s to build the Online Store (?) Application</a:t>
            </a:r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0B272BCF-440E-4898-8649-444E7DC8E653}"/>
              </a:ext>
            </a:extLst>
          </p:cNvPr>
          <p:cNvGrpSpPr/>
          <p:nvPr/>
        </p:nvGrpSpPr>
        <p:grpSpPr>
          <a:xfrm>
            <a:off x="349292" y="1555961"/>
            <a:ext cx="11201492" cy="4748892"/>
            <a:chOff x="-421922" y="1555961"/>
            <a:chExt cx="11201492" cy="4748892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DD428DD-3A09-4F16-A6D7-47A94B8F79EA}"/>
                </a:ext>
              </a:extLst>
            </p:cNvPr>
            <p:cNvSpPr txBox="1"/>
            <p:nvPr/>
          </p:nvSpPr>
          <p:spPr>
            <a:xfrm>
              <a:off x="7534231" y="1625035"/>
              <a:ext cx="20150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Karla" pitchFamily="2" charset="0"/>
                </a:rPr>
                <a:t>&lt;Worker Node 1&gt;</a:t>
              </a:r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099E6373-F0FE-4A4F-9BC5-4369353A7C2A}"/>
                </a:ext>
              </a:extLst>
            </p:cNvPr>
            <p:cNvGrpSpPr/>
            <p:nvPr/>
          </p:nvGrpSpPr>
          <p:grpSpPr>
            <a:xfrm>
              <a:off x="7537447" y="1594254"/>
              <a:ext cx="3242123" cy="1417526"/>
              <a:chOff x="6863143" y="1788985"/>
              <a:chExt cx="5468557" cy="2770316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291C2634-300C-4789-ACAF-BDAF675F4933}"/>
                  </a:ext>
                </a:extLst>
              </p:cNvPr>
              <p:cNvSpPr/>
              <p:nvPr/>
            </p:nvSpPr>
            <p:spPr>
              <a:xfrm>
                <a:off x="8981870" y="2527732"/>
                <a:ext cx="3169404" cy="1815553"/>
              </a:xfrm>
              <a:custGeom>
                <a:avLst/>
                <a:gdLst>
                  <a:gd name="connsiteX0" fmla="*/ 0 w 3169404"/>
                  <a:gd name="connsiteY0" fmla="*/ 0 h 1815553"/>
                  <a:gd name="connsiteX1" fmla="*/ 528234 w 3169404"/>
                  <a:gd name="connsiteY1" fmla="*/ 0 h 1815553"/>
                  <a:gd name="connsiteX2" fmla="*/ 961386 w 3169404"/>
                  <a:gd name="connsiteY2" fmla="*/ 0 h 1815553"/>
                  <a:gd name="connsiteX3" fmla="*/ 1489620 w 3169404"/>
                  <a:gd name="connsiteY3" fmla="*/ 0 h 1815553"/>
                  <a:gd name="connsiteX4" fmla="*/ 2081242 w 3169404"/>
                  <a:gd name="connsiteY4" fmla="*/ 0 h 1815553"/>
                  <a:gd name="connsiteX5" fmla="*/ 2641170 w 3169404"/>
                  <a:gd name="connsiteY5" fmla="*/ 0 h 1815553"/>
                  <a:gd name="connsiteX6" fmla="*/ 3169404 w 3169404"/>
                  <a:gd name="connsiteY6" fmla="*/ 0 h 1815553"/>
                  <a:gd name="connsiteX7" fmla="*/ 3169404 w 3169404"/>
                  <a:gd name="connsiteY7" fmla="*/ 453888 h 1815553"/>
                  <a:gd name="connsiteX8" fmla="*/ 3169404 w 3169404"/>
                  <a:gd name="connsiteY8" fmla="*/ 925932 h 1815553"/>
                  <a:gd name="connsiteX9" fmla="*/ 3169404 w 3169404"/>
                  <a:gd name="connsiteY9" fmla="*/ 1361665 h 1815553"/>
                  <a:gd name="connsiteX10" fmla="*/ 3169404 w 3169404"/>
                  <a:gd name="connsiteY10" fmla="*/ 1815553 h 1815553"/>
                  <a:gd name="connsiteX11" fmla="*/ 2577782 w 3169404"/>
                  <a:gd name="connsiteY11" fmla="*/ 1815553 h 1815553"/>
                  <a:gd name="connsiteX12" fmla="*/ 2017854 w 3169404"/>
                  <a:gd name="connsiteY12" fmla="*/ 1815553 h 1815553"/>
                  <a:gd name="connsiteX13" fmla="*/ 1489620 w 3169404"/>
                  <a:gd name="connsiteY13" fmla="*/ 1815553 h 1815553"/>
                  <a:gd name="connsiteX14" fmla="*/ 1056468 w 3169404"/>
                  <a:gd name="connsiteY14" fmla="*/ 1815553 h 1815553"/>
                  <a:gd name="connsiteX15" fmla="*/ 623316 w 3169404"/>
                  <a:gd name="connsiteY15" fmla="*/ 1815553 h 1815553"/>
                  <a:gd name="connsiteX16" fmla="*/ 0 w 3169404"/>
                  <a:gd name="connsiteY16" fmla="*/ 1815553 h 1815553"/>
                  <a:gd name="connsiteX17" fmla="*/ 0 w 3169404"/>
                  <a:gd name="connsiteY17" fmla="*/ 1325354 h 1815553"/>
                  <a:gd name="connsiteX18" fmla="*/ 0 w 3169404"/>
                  <a:gd name="connsiteY18" fmla="*/ 889621 h 1815553"/>
                  <a:gd name="connsiteX19" fmla="*/ 0 w 3169404"/>
                  <a:gd name="connsiteY19" fmla="*/ 435733 h 1815553"/>
                  <a:gd name="connsiteX20" fmla="*/ 0 w 3169404"/>
                  <a:gd name="connsiteY20" fmla="*/ 0 h 1815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169404" h="1815553" fill="none" extrusionOk="0">
                    <a:moveTo>
                      <a:pt x="0" y="0"/>
                    </a:moveTo>
                    <a:cubicBezTo>
                      <a:pt x="165682" y="-26799"/>
                      <a:pt x="387287" y="31014"/>
                      <a:pt x="528234" y="0"/>
                    </a:cubicBezTo>
                    <a:cubicBezTo>
                      <a:pt x="669181" y="-31014"/>
                      <a:pt x="854265" y="24348"/>
                      <a:pt x="961386" y="0"/>
                    </a:cubicBezTo>
                    <a:cubicBezTo>
                      <a:pt x="1068507" y="-24348"/>
                      <a:pt x="1298770" y="50922"/>
                      <a:pt x="1489620" y="0"/>
                    </a:cubicBezTo>
                    <a:cubicBezTo>
                      <a:pt x="1680470" y="-50922"/>
                      <a:pt x="1911500" y="51996"/>
                      <a:pt x="2081242" y="0"/>
                    </a:cubicBezTo>
                    <a:cubicBezTo>
                      <a:pt x="2250984" y="-51996"/>
                      <a:pt x="2480078" y="4329"/>
                      <a:pt x="2641170" y="0"/>
                    </a:cubicBezTo>
                    <a:cubicBezTo>
                      <a:pt x="2802262" y="-4329"/>
                      <a:pt x="2941640" y="56398"/>
                      <a:pt x="3169404" y="0"/>
                    </a:cubicBezTo>
                    <a:cubicBezTo>
                      <a:pt x="3193766" y="149383"/>
                      <a:pt x="3158125" y="277811"/>
                      <a:pt x="3169404" y="453888"/>
                    </a:cubicBezTo>
                    <a:cubicBezTo>
                      <a:pt x="3180683" y="629965"/>
                      <a:pt x="3160743" y="816588"/>
                      <a:pt x="3169404" y="925932"/>
                    </a:cubicBezTo>
                    <a:cubicBezTo>
                      <a:pt x="3178065" y="1035276"/>
                      <a:pt x="3168946" y="1224975"/>
                      <a:pt x="3169404" y="1361665"/>
                    </a:cubicBezTo>
                    <a:cubicBezTo>
                      <a:pt x="3169862" y="1498355"/>
                      <a:pt x="3156072" y="1704444"/>
                      <a:pt x="3169404" y="1815553"/>
                    </a:cubicBezTo>
                    <a:cubicBezTo>
                      <a:pt x="2986479" y="1827868"/>
                      <a:pt x="2803988" y="1753042"/>
                      <a:pt x="2577782" y="1815553"/>
                    </a:cubicBezTo>
                    <a:cubicBezTo>
                      <a:pt x="2351576" y="1878064"/>
                      <a:pt x="2179987" y="1766269"/>
                      <a:pt x="2017854" y="1815553"/>
                    </a:cubicBezTo>
                    <a:cubicBezTo>
                      <a:pt x="1855721" y="1864837"/>
                      <a:pt x="1643616" y="1785733"/>
                      <a:pt x="1489620" y="1815553"/>
                    </a:cubicBezTo>
                    <a:cubicBezTo>
                      <a:pt x="1335624" y="1845373"/>
                      <a:pt x="1212434" y="1811210"/>
                      <a:pt x="1056468" y="1815553"/>
                    </a:cubicBezTo>
                    <a:cubicBezTo>
                      <a:pt x="900502" y="1819896"/>
                      <a:pt x="806904" y="1793217"/>
                      <a:pt x="623316" y="1815553"/>
                    </a:cubicBezTo>
                    <a:cubicBezTo>
                      <a:pt x="439728" y="1837889"/>
                      <a:pt x="144366" y="1752968"/>
                      <a:pt x="0" y="1815553"/>
                    </a:cubicBezTo>
                    <a:cubicBezTo>
                      <a:pt x="-35716" y="1632941"/>
                      <a:pt x="33756" y="1559099"/>
                      <a:pt x="0" y="1325354"/>
                    </a:cubicBezTo>
                    <a:cubicBezTo>
                      <a:pt x="-33756" y="1091609"/>
                      <a:pt x="7680" y="981144"/>
                      <a:pt x="0" y="889621"/>
                    </a:cubicBezTo>
                    <a:cubicBezTo>
                      <a:pt x="-7680" y="798098"/>
                      <a:pt x="35805" y="543214"/>
                      <a:pt x="0" y="435733"/>
                    </a:cubicBezTo>
                    <a:cubicBezTo>
                      <a:pt x="-35805" y="328252"/>
                      <a:pt x="17975" y="94672"/>
                      <a:pt x="0" y="0"/>
                    </a:cubicBezTo>
                    <a:close/>
                  </a:path>
                  <a:path w="3169404" h="1815553" stroke="0" extrusionOk="0">
                    <a:moveTo>
                      <a:pt x="0" y="0"/>
                    </a:moveTo>
                    <a:cubicBezTo>
                      <a:pt x="185808" y="-35546"/>
                      <a:pt x="365802" y="25261"/>
                      <a:pt x="496540" y="0"/>
                    </a:cubicBezTo>
                    <a:cubicBezTo>
                      <a:pt x="627278" y="-25261"/>
                      <a:pt x="838807" y="2341"/>
                      <a:pt x="961386" y="0"/>
                    </a:cubicBezTo>
                    <a:cubicBezTo>
                      <a:pt x="1083965" y="-2341"/>
                      <a:pt x="1262658" y="30085"/>
                      <a:pt x="1394538" y="0"/>
                    </a:cubicBezTo>
                    <a:cubicBezTo>
                      <a:pt x="1526418" y="-30085"/>
                      <a:pt x="1840254" y="34777"/>
                      <a:pt x="1954466" y="0"/>
                    </a:cubicBezTo>
                    <a:cubicBezTo>
                      <a:pt x="2068678" y="-34777"/>
                      <a:pt x="2246570" y="47875"/>
                      <a:pt x="2482700" y="0"/>
                    </a:cubicBezTo>
                    <a:cubicBezTo>
                      <a:pt x="2718830" y="-47875"/>
                      <a:pt x="2933134" y="23774"/>
                      <a:pt x="3169404" y="0"/>
                    </a:cubicBezTo>
                    <a:cubicBezTo>
                      <a:pt x="3203948" y="146920"/>
                      <a:pt x="3130608" y="238099"/>
                      <a:pt x="3169404" y="417577"/>
                    </a:cubicBezTo>
                    <a:cubicBezTo>
                      <a:pt x="3208200" y="597055"/>
                      <a:pt x="3155726" y="665837"/>
                      <a:pt x="3169404" y="853310"/>
                    </a:cubicBezTo>
                    <a:cubicBezTo>
                      <a:pt x="3183082" y="1040783"/>
                      <a:pt x="3133823" y="1133819"/>
                      <a:pt x="3169404" y="1289043"/>
                    </a:cubicBezTo>
                    <a:cubicBezTo>
                      <a:pt x="3204985" y="1444267"/>
                      <a:pt x="3112715" y="1638740"/>
                      <a:pt x="3169404" y="1815553"/>
                    </a:cubicBezTo>
                    <a:cubicBezTo>
                      <a:pt x="2904017" y="1832529"/>
                      <a:pt x="2828217" y="1784293"/>
                      <a:pt x="2609476" y="1815553"/>
                    </a:cubicBezTo>
                    <a:cubicBezTo>
                      <a:pt x="2390735" y="1846813"/>
                      <a:pt x="2328073" y="1795310"/>
                      <a:pt x="2081242" y="1815553"/>
                    </a:cubicBezTo>
                    <a:cubicBezTo>
                      <a:pt x="1834411" y="1835796"/>
                      <a:pt x="1681878" y="1791028"/>
                      <a:pt x="1521314" y="1815553"/>
                    </a:cubicBezTo>
                    <a:cubicBezTo>
                      <a:pt x="1360750" y="1840078"/>
                      <a:pt x="1253079" y="1779369"/>
                      <a:pt x="1056468" y="1815553"/>
                    </a:cubicBezTo>
                    <a:cubicBezTo>
                      <a:pt x="859857" y="1851737"/>
                      <a:pt x="677991" y="1779064"/>
                      <a:pt x="464846" y="1815553"/>
                    </a:cubicBezTo>
                    <a:cubicBezTo>
                      <a:pt x="251701" y="1852042"/>
                      <a:pt x="141276" y="1780691"/>
                      <a:pt x="0" y="1815553"/>
                    </a:cubicBezTo>
                    <a:cubicBezTo>
                      <a:pt x="-31957" y="1580617"/>
                      <a:pt x="4641" y="1455623"/>
                      <a:pt x="0" y="1325354"/>
                    </a:cubicBezTo>
                    <a:cubicBezTo>
                      <a:pt x="-4641" y="1195085"/>
                      <a:pt x="46456" y="996659"/>
                      <a:pt x="0" y="835154"/>
                    </a:cubicBezTo>
                    <a:cubicBezTo>
                      <a:pt x="-46456" y="673649"/>
                      <a:pt x="36642" y="629165"/>
                      <a:pt x="0" y="435733"/>
                    </a:cubicBezTo>
                    <a:cubicBezTo>
                      <a:pt x="-36642" y="242301"/>
                      <a:pt x="261" y="167345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A6A6A6"/>
                </a:solidFill>
                <a:prstDash val="lgDash"/>
                <a:extLst>
                  <a:ext uri="{C807C97D-BFC1-408E-A445-0C87EB9F89A2}">
                    <ask:lineSketchStyleProps xmlns:ask="http://schemas.microsoft.com/office/drawing/2018/sketchyshapes" sd="317174097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b="1" dirty="0">
                  <a:solidFill>
                    <a:schemeClr val="tx1"/>
                  </a:solidFill>
                  <a:latin typeface="Karla" pitchFamily="2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B2F0D750-C925-4625-B20D-BDFB67C6EE50}"/>
                  </a:ext>
                </a:extLst>
              </p:cNvPr>
              <p:cNvSpPr/>
              <p:nvPr/>
            </p:nvSpPr>
            <p:spPr>
              <a:xfrm>
                <a:off x="6863143" y="1788985"/>
                <a:ext cx="5468557" cy="2770316"/>
              </a:xfrm>
              <a:custGeom>
                <a:avLst/>
                <a:gdLst>
                  <a:gd name="connsiteX0" fmla="*/ 0 w 5468557"/>
                  <a:gd name="connsiteY0" fmla="*/ 0 h 2770316"/>
                  <a:gd name="connsiteX1" fmla="*/ 382799 w 5468557"/>
                  <a:gd name="connsiteY1" fmla="*/ 0 h 2770316"/>
                  <a:gd name="connsiteX2" fmla="*/ 874969 w 5468557"/>
                  <a:gd name="connsiteY2" fmla="*/ 0 h 2770316"/>
                  <a:gd name="connsiteX3" fmla="*/ 1312454 w 5468557"/>
                  <a:gd name="connsiteY3" fmla="*/ 0 h 2770316"/>
                  <a:gd name="connsiteX4" fmla="*/ 1859309 w 5468557"/>
                  <a:gd name="connsiteY4" fmla="*/ 0 h 2770316"/>
                  <a:gd name="connsiteX5" fmla="*/ 2406165 w 5468557"/>
                  <a:gd name="connsiteY5" fmla="*/ 0 h 2770316"/>
                  <a:gd name="connsiteX6" fmla="*/ 3062392 w 5468557"/>
                  <a:gd name="connsiteY6" fmla="*/ 0 h 2770316"/>
                  <a:gd name="connsiteX7" fmla="*/ 3554562 w 5468557"/>
                  <a:gd name="connsiteY7" fmla="*/ 0 h 2770316"/>
                  <a:gd name="connsiteX8" fmla="*/ 4101418 w 5468557"/>
                  <a:gd name="connsiteY8" fmla="*/ 0 h 2770316"/>
                  <a:gd name="connsiteX9" fmla="*/ 4702959 w 5468557"/>
                  <a:gd name="connsiteY9" fmla="*/ 0 h 2770316"/>
                  <a:gd name="connsiteX10" fmla="*/ 5468557 w 5468557"/>
                  <a:gd name="connsiteY10" fmla="*/ 0 h 2770316"/>
                  <a:gd name="connsiteX11" fmla="*/ 5468557 w 5468557"/>
                  <a:gd name="connsiteY11" fmla="*/ 498657 h 2770316"/>
                  <a:gd name="connsiteX12" fmla="*/ 5468557 w 5468557"/>
                  <a:gd name="connsiteY12" fmla="*/ 997314 h 2770316"/>
                  <a:gd name="connsiteX13" fmla="*/ 5468557 w 5468557"/>
                  <a:gd name="connsiteY13" fmla="*/ 1495971 h 2770316"/>
                  <a:gd name="connsiteX14" fmla="*/ 5468557 w 5468557"/>
                  <a:gd name="connsiteY14" fmla="*/ 2105440 h 2770316"/>
                  <a:gd name="connsiteX15" fmla="*/ 5468557 w 5468557"/>
                  <a:gd name="connsiteY15" fmla="*/ 2770316 h 2770316"/>
                  <a:gd name="connsiteX16" fmla="*/ 5031072 w 5468557"/>
                  <a:gd name="connsiteY16" fmla="*/ 2770316 h 2770316"/>
                  <a:gd name="connsiteX17" fmla="*/ 4593588 w 5468557"/>
                  <a:gd name="connsiteY17" fmla="*/ 2770316 h 2770316"/>
                  <a:gd name="connsiteX18" fmla="*/ 4046732 w 5468557"/>
                  <a:gd name="connsiteY18" fmla="*/ 2770316 h 2770316"/>
                  <a:gd name="connsiteX19" fmla="*/ 3390505 w 5468557"/>
                  <a:gd name="connsiteY19" fmla="*/ 2770316 h 2770316"/>
                  <a:gd name="connsiteX20" fmla="*/ 2843650 w 5468557"/>
                  <a:gd name="connsiteY20" fmla="*/ 2770316 h 2770316"/>
                  <a:gd name="connsiteX21" fmla="*/ 2460851 w 5468557"/>
                  <a:gd name="connsiteY21" fmla="*/ 2770316 h 2770316"/>
                  <a:gd name="connsiteX22" fmla="*/ 2078052 w 5468557"/>
                  <a:gd name="connsiteY22" fmla="*/ 2770316 h 2770316"/>
                  <a:gd name="connsiteX23" fmla="*/ 1640567 w 5468557"/>
                  <a:gd name="connsiteY23" fmla="*/ 2770316 h 2770316"/>
                  <a:gd name="connsiteX24" fmla="*/ 1203083 w 5468557"/>
                  <a:gd name="connsiteY24" fmla="*/ 2770316 h 2770316"/>
                  <a:gd name="connsiteX25" fmla="*/ 820284 w 5468557"/>
                  <a:gd name="connsiteY25" fmla="*/ 2770316 h 2770316"/>
                  <a:gd name="connsiteX26" fmla="*/ 0 w 5468557"/>
                  <a:gd name="connsiteY26" fmla="*/ 2770316 h 2770316"/>
                  <a:gd name="connsiteX27" fmla="*/ 0 w 5468557"/>
                  <a:gd name="connsiteY27" fmla="*/ 2271659 h 2770316"/>
                  <a:gd name="connsiteX28" fmla="*/ 0 w 5468557"/>
                  <a:gd name="connsiteY28" fmla="*/ 1773002 h 2770316"/>
                  <a:gd name="connsiteX29" fmla="*/ 0 w 5468557"/>
                  <a:gd name="connsiteY29" fmla="*/ 1246642 h 2770316"/>
                  <a:gd name="connsiteX30" fmla="*/ 0 w 5468557"/>
                  <a:gd name="connsiteY30" fmla="*/ 664876 h 2770316"/>
                  <a:gd name="connsiteX31" fmla="*/ 0 w 5468557"/>
                  <a:gd name="connsiteY31" fmla="*/ 0 h 2770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468557" h="2770316" extrusionOk="0">
                    <a:moveTo>
                      <a:pt x="0" y="0"/>
                    </a:moveTo>
                    <a:cubicBezTo>
                      <a:pt x="111538" y="-10871"/>
                      <a:pt x="289988" y="44865"/>
                      <a:pt x="382799" y="0"/>
                    </a:cubicBezTo>
                    <a:cubicBezTo>
                      <a:pt x="475610" y="-44865"/>
                      <a:pt x="702489" y="27239"/>
                      <a:pt x="874969" y="0"/>
                    </a:cubicBezTo>
                    <a:cubicBezTo>
                      <a:pt x="1047449" y="-27239"/>
                      <a:pt x="1152097" y="12229"/>
                      <a:pt x="1312454" y="0"/>
                    </a:cubicBezTo>
                    <a:cubicBezTo>
                      <a:pt x="1472812" y="-12229"/>
                      <a:pt x="1685928" y="56535"/>
                      <a:pt x="1859309" y="0"/>
                    </a:cubicBezTo>
                    <a:cubicBezTo>
                      <a:pt x="2032691" y="-56535"/>
                      <a:pt x="2134493" y="52266"/>
                      <a:pt x="2406165" y="0"/>
                    </a:cubicBezTo>
                    <a:cubicBezTo>
                      <a:pt x="2677837" y="-52266"/>
                      <a:pt x="2766751" y="17141"/>
                      <a:pt x="3062392" y="0"/>
                    </a:cubicBezTo>
                    <a:cubicBezTo>
                      <a:pt x="3358033" y="-17141"/>
                      <a:pt x="3308541" y="20210"/>
                      <a:pt x="3554562" y="0"/>
                    </a:cubicBezTo>
                    <a:cubicBezTo>
                      <a:pt x="3800583" y="-20210"/>
                      <a:pt x="3982744" y="41612"/>
                      <a:pt x="4101418" y="0"/>
                    </a:cubicBezTo>
                    <a:cubicBezTo>
                      <a:pt x="4220092" y="-41612"/>
                      <a:pt x="4512078" y="54813"/>
                      <a:pt x="4702959" y="0"/>
                    </a:cubicBezTo>
                    <a:cubicBezTo>
                      <a:pt x="4893840" y="-54813"/>
                      <a:pt x="5225299" y="58103"/>
                      <a:pt x="5468557" y="0"/>
                    </a:cubicBezTo>
                    <a:cubicBezTo>
                      <a:pt x="5477031" y="121871"/>
                      <a:pt x="5434972" y="372181"/>
                      <a:pt x="5468557" y="498657"/>
                    </a:cubicBezTo>
                    <a:cubicBezTo>
                      <a:pt x="5502142" y="625133"/>
                      <a:pt x="5459533" y="854722"/>
                      <a:pt x="5468557" y="997314"/>
                    </a:cubicBezTo>
                    <a:cubicBezTo>
                      <a:pt x="5477581" y="1139906"/>
                      <a:pt x="5457220" y="1314782"/>
                      <a:pt x="5468557" y="1495971"/>
                    </a:cubicBezTo>
                    <a:cubicBezTo>
                      <a:pt x="5479894" y="1677160"/>
                      <a:pt x="5403378" y="1913949"/>
                      <a:pt x="5468557" y="2105440"/>
                    </a:cubicBezTo>
                    <a:cubicBezTo>
                      <a:pt x="5533736" y="2296931"/>
                      <a:pt x="5426472" y="2440308"/>
                      <a:pt x="5468557" y="2770316"/>
                    </a:cubicBezTo>
                    <a:cubicBezTo>
                      <a:pt x="5327880" y="2778236"/>
                      <a:pt x="5200019" y="2747896"/>
                      <a:pt x="5031072" y="2770316"/>
                    </a:cubicBezTo>
                    <a:cubicBezTo>
                      <a:pt x="4862126" y="2792736"/>
                      <a:pt x="4787325" y="2746255"/>
                      <a:pt x="4593588" y="2770316"/>
                    </a:cubicBezTo>
                    <a:cubicBezTo>
                      <a:pt x="4399851" y="2794377"/>
                      <a:pt x="4277480" y="2743026"/>
                      <a:pt x="4046732" y="2770316"/>
                    </a:cubicBezTo>
                    <a:cubicBezTo>
                      <a:pt x="3815984" y="2797606"/>
                      <a:pt x="3617009" y="2737651"/>
                      <a:pt x="3390505" y="2770316"/>
                    </a:cubicBezTo>
                    <a:cubicBezTo>
                      <a:pt x="3164001" y="2802981"/>
                      <a:pt x="3105785" y="2746141"/>
                      <a:pt x="2843650" y="2770316"/>
                    </a:cubicBezTo>
                    <a:cubicBezTo>
                      <a:pt x="2581515" y="2794491"/>
                      <a:pt x="2559970" y="2764936"/>
                      <a:pt x="2460851" y="2770316"/>
                    </a:cubicBezTo>
                    <a:cubicBezTo>
                      <a:pt x="2361732" y="2775696"/>
                      <a:pt x="2171787" y="2743585"/>
                      <a:pt x="2078052" y="2770316"/>
                    </a:cubicBezTo>
                    <a:cubicBezTo>
                      <a:pt x="1984317" y="2797047"/>
                      <a:pt x="1812912" y="2754134"/>
                      <a:pt x="1640567" y="2770316"/>
                    </a:cubicBezTo>
                    <a:cubicBezTo>
                      <a:pt x="1468222" y="2786498"/>
                      <a:pt x="1354202" y="2725301"/>
                      <a:pt x="1203083" y="2770316"/>
                    </a:cubicBezTo>
                    <a:cubicBezTo>
                      <a:pt x="1051964" y="2815331"/>
                      <a:pt x="942666" y="2757628"/>
                      <a:pt x="820284" y="2770316"/>
                    </a:cubicBezTo>
                    <a:cubicBezTo>
                      <a:pt x="697902" y="2783004"/>
                      <a:pt x="264224" y="2675871"/>
                      <a:pt x="0" y="2770316"/>
                    </a:cubicBezTo>
                    <a:cubicBezTo>
                      <a:pt x="-6694" y="2583208"/>
                      <a:pt x="54674" y="2448057"/>
                      <a:pt x="0" y="2271659"/>
                    </a:cubicBezTo>
                    <a:cubicBezTo>
                      <a:pt x="-54674" y="2095261"/>
                      <a:pt x="32152" y="1906810"/>
                      <a:pt x="0" y="1773002"/>
                    </a:cubicBezTo>
                    <a:cubicBezTo>
                      <a:pt x="-32152" y="1639194"/>
                      <a:pt x="11964" y="1490749"/>
                      <a:pt x="0" y="1246642"/>
                    </a:cubicBezTo>
                    <a:cubicBezTo>
                      <a:pt x="-11964" y="1002535"/>
                      <a:pt x="20353" y="847252"/>
                      <a:pt x="0" y="664876"/>
                    </a:cubicBezTo>
                    <a:cubicBezTo>
                      <a:pt x="-20353" y="482500"/>
                      <a:pt x="5897" y="191224"/>
                      <a:pt x="0" y="0"/>
                    </a:cubicBezTo>
                    <a:close/>
                  </a:path>
                </a:pathLst>
              </a:custGeom>
              <a:noFill/>
              <a:ln w="28575">
                <a:solidFill>
                  <a:srgbClr val="4E88C7"/>
                </a:solidFill>
                <a:prstDash val="lgDash"/>
                <a:extLst>
                  <a:ext uri="{C807C97D-BFC1-408E-A445-0C87EB9F89A2}">
                    <ask:lineSketchStyleProps xmlns:ask="http://schemas.microsoft.com/office/drawing/2018/sketchyshapes" sd="4290182811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b="1" dirty="0">
                  <a:solidFill>
                    <a:schemeClr val="tx1"/>
                  </a:solidFill>
                  <a:latin typeface="Karla" pitchFamily="2" charset="0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96ED131-583C-4D37-B3A0-29AA59A2EA08}"/>
                  </a:ext>
                </a:extLst>
              </p:cNvPr>
              <p:cNvSpPr txBox="1"/>
              <p:nvPr/>
            </p:nvSpPr>
            <p:spPr>
              <a:xfrm>
                <a:off x="9035380" y="2570939"/>
                <a:ext cx="26229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Karla" pitchFamily="2" charset="0"/>
                  </a:rPr>
                  <a:t>&lt;docker&gt;</a:t>
                </a:r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274CE277-9A68-4F9D-A01D-103C649C3D69}"/>
                </a:ext>
              </a:extLst>
            </p:cNvPr>
            <p:cNvGrpSpPr/>
            <p:nvPr/>
          </p:nvGrpSpPr>
          <p:grpSpPr>
            <a:xfrm>
              <a:off x="3034403" y="1555961"/>
              <a:ext cx="3224844" cy="4722085"/>
              <a:chOff x="3675461" y="1032302"/>
              <a:chExt cx="3224844" cy="4722085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09D5B2E-E02C-4F34-825D-D00069262A46}"/>
                  </a:ext>
                </a:extLst>
              </p:cNvPr>
              <p:cNvSpPr/>
              <p:nvPr/>
            </p:nvSpPr>
            <p:spPr>
              <a:xfrm>
                <a:off x="3675461" y="1032302"/>
                <a:ext cx="3224844" cy="4722085"/>
              </a:xfrm>
              <a:custGeom>
                <a:avLst/>
                <a:gdLst>
                  <a:gd name="connsiteX0" fmla="*/ 0 w 3224844"/>
                  <a:gd name="connsiteY0" fmla="*/ 0 h 4722085"/>
                  <a:gd name="connsiteX1" fmla="*/ 569722 w 3224844"/>
                  <a:gd name="connsiteY1" fmla="*/ 0 h 4722085"/>
                  <a:gd name="connsiteX2" fmla="*/ 1139445 w 3224844"/>
                  <a:gd name="connsiteY2" fmla="*/ 0 h 4722085"/>
                  <a:gd name="connsiteX3" fmla="*/ 1741416 w 3224844"/>
                  <a:gd name="connsiteY3" fmla="*/ 0 h 4722085"/>
                  <a:gd name="connsiteX4" fmla="*/ 2343387 w 3224844"/>
                  <a:gd name="connsiteY4" fmla="*/ 0 h 4722085"/>
                  <a:gd name="connsiteX5" fmla="*/ 3224844 w 3224844"/>
                  <a:gd name="connsiteY5" fmla="*/ 0 h 4722085"/>
                  <a:gd name="connsiteX6" fmla="*/ 3224844 w 3224844"/>
                  <a:gd name="connsiteY6" fmla="*/ 495819 h 4722085"/>
                  <a:gd name="connsiteX7" fmla="*/ 3224844 w 3224844"/>
                  <a:gd name="connsiteY7" fmla="*/ 1086080 h 4722085"/>
                  <a:gd name="connsiteX8" fmla="*/ 3224844 w 3224844"/>
                  <a:gd name="connsiteY8" fmla="*/ 1723561 h 4722085"/>
                  <a:gd name="connsiteX9" fmla="*/ 3224844 w 3224844"/>
                  <a:gd name="connsiteY9" fmla="*/ 2361043 h 4722085"/>
                  <a:gd name="connsiteX10" fmla="*/ 3224844 w 3224844"/>
                  <a:gd name="connsiteY10" fmla="*/ 2809641 h 4722085"/>
                  <a:gd name="connsiteX11" fmla="*/ 3224844 w 3224844"/>
                  <a:gd name="connsiteY11" fmla="*/ 3447122 h 4722085"/>
                  <a:gd name="connsiteX12" fmla="*/ 3224844 w 3224844"/>
                  <a:gd name="connsiteY12" fmla="*/ 4037383 h 4722085"/>
                  <a:gd name="connsiteX13" fmla="*/ 3224844 w 3224844"/>
                  <a:gd name="connsiteY13" fmla="*/ 4722085 h 4722085"/>
                  <a:gd name="connsiteX14" fmla="*/ 2687370 w 3224844"/>
                  <a:gd name="connsiteY14" fmla="*/ 4722085 h 4722085"/>
                  <a:gd name="connsiteX15" fmla="*/ 2149896 w 3224844"/>
                  <a:gd name="connsiteY15" fmla="*/ 4722085 h 4722085"/>
                  <a:gd name="connsiteX16" fmla="*/ 1612422 w 3224844"/>
                  <a:gd name="connsiteY16" fmla="*/ 4722085 h 4722085"/>
                  <a:gd name="connsiteX17" fmla="*/ 1074948 w 3224844"/>
                  <a:gd name="connsiteY17" fmla="*/ 4722085 h 4722085"/>
                  <a:gd name="connsiteX18" fmla="*/ 569722 w 3224844"/>
                  <a:gd name="connsiteY18" fmla="*/ 4722085 h 4722085"/>
                  <a:gd name="connsiteX19" fmla="*/ 0 w 3224844"/>
                  <a:gd name="connsiteY19" fmla="*/ 4722085 h 4722085"/>
                  <a:gd name="connsiteX20" fmla="*/ 0 w 3224844"/>
                  <a:gd name="connsiteY20" fmla="*/ 4037383 h 4722085"/>
                  <a:gd name="connsiteX21" fmla="*/ 0 w 3224844"/>
                  <a:gd name="connsiteY21" fmla="*/ 3494343 h 4722085"/>
                  <a:gd name="connsiteX22" fmla="*/ 0 w 3224844"/>
                  <a:gd name="connsiteY22" fmla="*/ 3045745 h 4722085"/>
                  <a:gd name="connsiteX23" fmla="*/ 0 w 3224844"/>
                  <a:gd name="connsiteY23" fmla="*/ 2361043 h 4722085"/>
                  <a:gd name="connsiteX24" fmla="*/ 0 w 3224844"/>
                  <a:gd name="connsiteY24" fmla="*/ 1676340 h 4722085"/>
                  <a:gd name="connsiteX25" fmla="*/ 0 w 3224844"/>
                  <a:gd name="connsiteY25" fmla="*/ 1133300 h 4722085"/>
                  <a:gd name="connsiteX26" fmla="*/ 0 w 3224844"/>
                  <a:gd name="connsiteY26" fmla="*/ 543040 h 4722085"/>
                  <a:gd name="connsiteX27" fmla="*/ 0 w 3224844"/>
                  <a:gd name="connsiteY27" fmla="*/ 0 h 4722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224844" h="4722085" fill="none" extrusionOk="0">
                    <a:moveTo>
                      <a:pt x="0" y="0"/>
                    </a:moveTo>
                    <a:cubicBezTo>
                      <a:pt x="182664" y="-16692"/>
                      <a:pt x="344295" y="1253"/>
                      <a:pt x="569722" y="0"/>
                    </a:cubicBezTo>
                    <a:cubicBezTo>
                      <a:pt x="795149" y="-1253"/>
                      <a:pt x="886317" y="4793"/>
                      <a:pt x="1139445" y="0"/>
                    </a:cubicBezTo>
                    <a:cubicBezTo>
                      <a:pt x="1392573" y="-4793"/>
                      <a:pt x="1494749" y="47609"/>
                      <a:pt x="1741416" y="0"/>
                    </a:cubicBezTo>
                    <a:cubicBezTo>
                      <a:pt x="1988083" y="-47609"/>
                      <a:pt x="2113772" y="71644"/>
                      <a:pt x="2343387" y="0"/>
                    </a:cubicBezTo>
                    <a:cubicBezTo>
                      <a:pt x="2573002" y="-71644"/>
                      <a:pt x="2881486" y="44223"/>
                      <a:pt x="3224844" y="0"/>
                    </a:cubicBezTo>
                    <a:cubicBezTo>
                      <a:pt x="3255768" y="199791"/>
                      <a:pt x="3212822" y="290105"/>
                      <a:pt x="3224844" y="495819"/>
                    </a:cubicBezTo>
                    <a:cubicBezTo>
                      <a:pt x="3236866" y="701533"/>
                      <a:pt x="3212672" y="947718"/>
                      <a:pt x="3224844" y="1086080"/>
                    </a:cubicBezTo>
                    <a:cubicBezTo>
                      <a:pt x="3237016" y="1224442"/>
                      <a:pt x="3186135" y="1529393"/>
                      <a:pt x="3224844" y="1723561"/>
                    </a:cubicBezTo>
                    <a:cubicBezTo>
                      <a:pt x="3263553" y="1917729"/>
                      <a:pt x="3156899" y="2066447"/>
                      <a:pt x="3224844" y="2361043"/>
                    </a:cubicBezTo>
                    <a:cubicBezTo>
                      <a:pt x="3292789" y="2655639"/>
                      <a:pt x="3220752" y="2585886"/>
                      <a:pt x="3224844" y="2809641"/>
                    </a:cubicBezTo>
                    <a:cubicBezTo>
                      <a:pt x="3228936" y="3033396"/>
                      <a:pt x="3173353" y="3166412"/>
                      <a:pt x="3224844" y="3447122"/>
                    </a:cubicBezTo>
                    <a:cubicBezTo>
                      <a:pt x="3276335" y="3727832"/>
                      <a:pt x="3193172" y="3786008"/>
                      <a:pt x="3224844" y="4037383"/>
                    </a:cubicBezTo>
                    <a:cubicBezTo>
                      <a:pt x="3256516" y="4288758"/>
                      <a:pt x="3145721" y="4545065"/>
                      <a:pt x="3224844" y="4722085"/>
                    </a:cubicBezTo>
                    <a:cubicBezTo>
                      <a:pt x="3078033" y="4752809"/>
                      <a:pt x="2843714" y="4716247"/>
                      <a:pt x="2687370" y="4722085"/>
                    </a:cubicBezTo>
                    <a:cubicBezTo>
                      <a:pt x="2531026" y="4727923"/>
                      <a:pt x="2303049" y="4708991"/>
                      <a:pt x="2149896" y="4722085"/>
                    </a:cubicBezTo>
                    <a:cubicBezTo>
                      <a:pt x="1996743" y="4735179"/>
                      <a:pt x="1725620" y="4718920"/>
                      <a:pt x="1612422" y="4722085"/>
                    </a:cubicBezTo>
                    <a:cubicBezTo>
                      <a:pt x="1499224" y="4725250"/>
                      <a:pt x="1210834" y="4708900"/>
                      <a:pt x="1074948" y="4722085"/>
                    </a:cubicBezTo>
                    <a:cubicBezTo>
                      <a:pt x="939062" y="4735270"/>
                      <a:pt x="804254" y="4684282"/>
                      <a:pt x="569722" y="4722085"/>
                    </a:cubicBezTo>
                    <a:cubicBezTo>
                      <a:pt x="335190" y="4759888"/>
                      <a:pt x="205201" y="4665671"/>
                      <a:pt x="0" y="4722085"/>
                    </a:cubicBezTo>
                    <a:cubicBezTo>
                      <a:pt x="-3168" y="4469668"/>
                      <a:pt x="70646" y="4202464"/>
                      <a:pt x="0" y="4037383"/>
                    </a:cubicBezTo>
                    <a:cubicBezTo>
                      <a:pt x="-70646" y="3872302"/>
                      <a:pt x="16930" y="3742707"/>
                      <a:pt x="0" y="3494343"/>
                    </a:cubicBezTo>
                    <a:cubicBezTo>
                      <a:pt x="-16930" y="3245979"/>
                      <a:pt x="45421" y="3238390"/>
                      <a:pt x="0" y="3045745"/>
                    </a:cubicBezTo>
                    <a:cubicBezTo>
                      <a:pt x="-45421" y="2853100"/>
                      <a:pt x="59839" y="2510738"/>
                      <a:pt x="0" y="2361043"/>
                    </a:cubicBezTo>
                    <a:cubicBezTo>
                      <a:pt x="-59839" y="2211348"/>
                      <a:pt x="19275" y="1923703"/>
                      <a:pt x="0" y="1676340"/>
                    </a:cubicBezTo>
                    <a:cubicBezTo>
                      <a:pt x="-19275" y="1428977"/>
                      <a:pt x="61070" y="1319860"/>
                      <a:pt x="0" y="1133300"/>
                    </a:cubicBezTo>
                    <a:cubicBezTo>
                      <a:pt x="-61070" y="946740"/>
                      <a:pt x="60951" y="737290"/>
                      <a:pt x="0" y="543040"/>
                    </a:cubicBezTo>
                    <a:cubicBezTo>
                      <a:pt x="-60951" y="348790"/>
                      <a:pt x="5439" y="141692"/>
                      <a:pt x="0" y="0"/>
                    </a:cubicBezTo>
                    <a:close/>
                  </a:path>
                  <a:path w="3224844" h="4722085" stroke="0" extrusionOk="0">
                    <a:moveTo>
                      <a:pt x="0" y="0"/>
                    </a:moveTo>
                    <a:cubicBezTo>
                      <a:pt x="208966" y="-38036"/>
                      <a:pt x="240532" y="25327"/>
                      <a:pt x="440729" y="0"/>
                    </a:cubicBezTo>
                    <a:cubicBezTo>
                      <a:pt x="640926" y="-25327"/>
                      <a:pt x="738853" y="53098"/>
                      <a:pt x="945954" y="0"/>
                    </a:cubicBezTo>
                    <a:cubicBezTo>
                      <a:pt x="1153055" y="-53098"/>
                      <a:pt x="1347124" y="8547"/>
                      <a:pt x="1515677" y="0"/>
                    </a:cubicBezTo>
                    <a:cubicBezTo>
                      <a:pt x="1684230" y="-8547"/>
                      <a:pt x="1964927" y="8444"/>
                      <a:pt x="2085399" y="0"/>
                    </a:cubicBezTo>
                    <a:cubicBezTo>
                      <a:pt x="2205871" y="-8444"/>
                      <a:pt x="2378829" y="20370"/>
                      <a:pt x="2558376" y="0"/>
                    </a:cubicBezTo>
                    <a:cubicBezTo>
                      <a:pt x="2737923" y="-20370"/>
                      <a:pt x="3071329" y="7258"/>
                      <a:pt x="3224844" y="0"/>
                    </a:cubicBezTo>
                    <a:cubicBezTo>
                      <a:pt x="3228409" y="118093"/>
                      <a:pt x="3181275" y="298149"/>
                      <a:pt x="3224844" y="590261"/>
                    </a:cubicBezTo>
                    <a:cubicBezTo>
                      <a:pt x="3268413" y="882373"/>
                      <a:pt x="3220979" y="948495"/>
                      <a:pt x="3224844" y="1227742"/>
                    </a:cubicBezTo>
                    <a:cubicBezTo>
                      <a:pt x="3228709" y="1506989"/>
                      <a:pt x="3197357" y="1562133"/>
                      <a:pt x="3224844" y="1676340"/>
                    </a:cubicBezTo>
                    <a:cubicBezTo>
                      <a:pt x="3252331" y="1790547"/>
                      <a:pt x="3162136" y="2085891"/>
                      <a:pt x="3224844" y="2266601"/>
                    </a:cubicBezTo>
                    <a:cubicBezTo>
                      <a:pt x="3287552" y="2447311"/>
                      <a:pt x="3196799" y="2598988"/>
                      <a:pt x="3224844" y="2715199"/>
                    </a:cubicBezTo>
                    <a:cubicBezTo>
                      <a:pt x="3252889" y="2831410"/>
                      <a:pt x="3174063" y="3025364"/>
                      <a:pt x="3224844" y="3258239"/>
                    </a:cubicBezTo>
                    <a:cubicBezTo>
                      <a:pt x="3275625" y="3491114"/>
                      <a:pt x="3200529" y="3511487"/>
                      <a:pt x="3224844" y="3706837"/>
                    </a:cubicBezTo>
                    <a:cubicBezTo>
                      <a:pt x="3249159" y="3902187"/>
                      <a:pt x="3209697" y="4065519"/>
                      <a:pt x="3224844" y="4155435"/>
                    </a:cubicBezTo>
                    <a:cubicBezTo>
                      <a:pt x="3239991" y="4245351"/>
                      <a:pt x="3162646" y="4570316"/>
                      <a:pt x="3224844" y="4722085"/>
                    </a:cubicBezTo>
                    <a:cubicBezTo>
                      <a:pt x="3061956" y="4746034"/>
                      <a:pt x="2939947" y="4701885"/>
                      <a:pt x="2655122" y="4722085"/>
                    </a:cubicBezTo>
                    <a:cubicBezTo>
                      <a:pt x="2370297" y="4742285"/>
                      <a:pt x="2383470" y="4679352"/>
                      <a:pt x="2214393" y="4722085"/>
                    </a:cubicBezTo>
                    <a:cubicBezTo>
                      <a:pt x="2045316" y="4764818"/>
                      <a:pt x="1866270" y="4694483"/>
                      <a:pt x="1644670" y="4722085"/>
                    </a:cubicBezTo>
                    <a:cubicBezTo>
                      <a:pt x="1423070" y="4749687"/>
                      <a:pt x="1283936" y="4701303"/>
                      <a:pt x="1171693" y="4722085"/>
                    </a:cubicBezTo>
                    <a:cubicBezTo>
                      <a:pt x="1059450" y="4742867"/>
                      <a:pt x="922889" y="4683484"/>
                      <a:pt x="698716" y="4722085"/>
                    </a:cubicBezTo>
                    <a:cubicBezTo>
                      <a:pt x="474543" y="4760686"/>
                      <a:pt x="299254" y="4680043"/>
                      <a:pt x="0" y="4722085"/>
                    </a:cubicBezTo>
                    <a:cubicBezTo>
                      <a:pt x="-32909" y="4466577"/>
                      <a:pt x="64245" y="4299530"/>
                      <a:pt x="0" y="4084604"/>
                    </a:cubicBezTo>
                    <a:cubicBezTo>
                      <a:pt x="-64245" y="3869678"/>
                      <a:pt x="46190" y="3715304"/>
                      <a:pt x="0" y="3447122"/>
                    </a:cubicBezTo>
                    <a:cubicBezTo>
                      <a:pt x="-46190" y="3178940"/>
                      <a:pt x="2123" y="2899508"/>
                      <a:pt x="0" y="2762420"/>
                    </a:cubicBezTo>
                    <a:cubicBezTo>
                      <a:pt x="-2123" y="2625332"/>
                      <a:pt x="23493" y="2352799"/>
                      <a:pt x="0" y="2219380"/>
                    </a:cubicBezTo>
                    <a:cubicBezTo>
                      <a:pt x="-23493" y="2085961"/>
                      <a:pt x="35463" y="1798100"/>
                      <a:pt x="0" y="1676340"/>
                    </a:cubicBezTo>
                    <a:cubicBezTo>
                      <a:pt x="-35463" y="1554580"/>
                      <a:pt x="73140" y="1180055"/>
                      <a:pt x="0" y="1038859"/>
                    </a:cubicBezTo>
                    <a:cubicBezTo>
                      <a:pt x="-73140" y="897663"/>
                      <a:pt x="7330" y="445864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4E88C7"/>
                </a:solidFill>
                <a:prstDash val="lgDash"/>
                <a:extLst>
                  <a:ext uri="{C807C97D-BFC1-408E-A445-0C87EB9F89A2}">
                    <ask:lineSketchStyleProps xmlns:ask="http://schemas.microsoft.com/office/drawing/2018/sketchyshapes" sd="149014607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b="1" dirty="0">
                  <a:solidFill>
                    <a:schemeClr val="tx1"/>
                  </a:solidFill>
                  <a:latin typeface="Karla" pitchFamily="2" charset="0"/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9DC33F5-D9F3-457D-BB6F-D1D90C571AB3}"/>
                  </a:ext>
                </a:extLst>
              </p:cNvPr>
              <p:cNvSpPr txBox="1"/>
              <p:nvPr/>
            </p:nvSpPr>
            <p:spPr>
              <a:xfrm>
                <a:off x="4320531" y="3578436"/>
                <a:ext cx="1835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  <a:latin typeface="Karla" pitchFamily="2" charset="0"/>
                  </a:rPr>
                  <a:t>&lt;Master Node&gt;</a:t>
                </a:r>
              </a:p>
            </p:txBody>
          </p:sp>
        </p:grp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CAC4220B-8398-4E72-AA77-A067F3F9B605}"/>
                </a:ext>
              </a:extLst>
            </p:cNvPr>
            <p:cNvSpPr/>
            <p:nvPr/>
          </p:nvSpPr>
          <p:spPr>
            <a:xfrm rot="3260158">
              <a:off x="7194226" y="2378506"/>
              <a:ext cx="270434" cy="89631"/>
            </a:xfrm>
            <a:prstGeom prst="triangle">
              <a:avLst/>
            </a:prstGeom>
            <a:solidFill>
              <a:srgbClr val="4E88C7"/>
            </a:solidFill>
            <a:ln w="19050">
              <a:solidFill>
                <a:srgbClr val="4E88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ED1B34"/>
                </a:highlight>
              </a:endParaRPr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BA7B602-B8B9-496E-82B6-2BB89B4EDD6B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V="1">
              <a:off x="6356024" y="4288839"/>
              <a:ext cx="778641" cy="1562"/>
            </a:xfrm>
            <a:prstGeom prst="line">
              <a:avLst/>
            </a:prstGeom>
            <a:solidFill>
              <a:srgbClr val="4E88C7"/>
            </a:solidFill>
            <a:ln w="19050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37B7861-A2CD-475E-8193-C3A69533C9B2}"/>
                </a:ext>
              </a:extLst>
            </p:cNvPr>
            <p:cNvGrpSpPr/>
            <p:nvPr/>
          </p:nvGrpSpPr>
          <p:grpSpPr>
            <a:xfrm>
              <a:off x="-421922" y="3932182"/>
              <a:ext cx="3405777" cy="1662076"/>
              <a:chOff x="-236862" y="3485868"/>
              <a:chExt cx="3405777" cy="1662076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A449E8C1-494C-4832-A8AE-94FB902B274C}"/>
                  </a:ext>
                </a:extLst>
              </p:cNvPr>
              <p:cNvGrpSpPr/>
              <p:nvPr/>
            </p:nvGrpSpPr>
            <p:grpSpPr>
              <a:xfrm>
                <a:off x="1530084" y="3485868"/>
                <a:ext cx="1638831" cy="715834"/>
                <a:chOff x="1936414" y="3342849"/>
                <a:chExt cx="1638831" cy="715834"/>
              </a:xfrm>
            </p:grpSpPr>
            <p:sp>
              <p:nvSpPr>
                <p:cNvPr id="58" name="Isosceles Triangle 57">
                  <a:extLst>
                    <a:ext uri="{FF2B5EF4-FFF2-40B4-BE49-F238E27FC236}">
                      <a16:creationId xmlns:a16="http://schemas.microsoft.com/office/drawing/2014/main" id="{50A618EA-C9FF-4C66-888D-93A8374491E1}"/>
                    </a:ext>
                  </a:extLst>
                </p:cNvPr>
                <p:cNvSpPr/>
                <p:nvPr/>
              </p:nvSpPr>
              <p:spPr>
                <a:xfrm rot="5114528">
                  <a:off x="3395212" y="3698809"/>
                  <a:ext cx="270434" cy="89632"/>
                </a:xfrm>
                <a:prstGeom prst="triangle">
                  <a:avLst/>
                </a:prstGeom>
                <a:solidFill>
                  <a:srgbClr val="4E88C7"/>
                </a:solidFill>
                <a:ln w="19050">
                  <a:solidFill>
                    <a:srgbClr val="4E88C7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highlight>
                      <a:srgbClr val="ED1B34"/>
                    </a:highlight>
                  </a:endParaRP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356852EC-9046-4D24-B94C-9F3D3BE98D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2467" y="3746739"/>
                  <a:ext cx="217592" cy="0"/>
                </a:xfrm>
                <a:prstGeom prst="line">
                  <a:avLst/>
                </a:prstGeom>
                <a:solidFill>
                  <a:srgbClr val="4E88C7"/>
                </a:solidFill>
                <a:ln w="19050">
                  <a:solidFill>
                    <a:srgbClr val="4E88C7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F119087-466D-4166-86EA-56BBC98267FA}"/>
                    </a:ext>
                  </a:extLst>
                </p:cNvPr>
                <p:cNvSpPr/>
                <p:nvPr/>
              </p:nvSpPr>
              <p:spPr>
                <a:xfrm>
                  <a:off x="1936414" y="3342849"/>
                  <a:ext cx="1249580" cy="71583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A6A6A6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Karla" pitchFamily="2" charset="0"/>
                    </a:rPr>
                    <a:t>CLI</a:t>
                  </a:r>
                </a:p>
                <a:p>
                  <a:pPr algn="ctr"/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Karla" pitchFamily="2" charset="0"/>
                    </a:rPr>
                    <a:t>&lt;</a:t>
                  </a:r>
                  <a:r>
                    <a:rPr lang="en-US" sz="1600" b="1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Karla" pitchFamily="2" charset="0"/>
                    </a:rPr>
                    <a:t>kubectl</a:t>
                  </a:r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Karla" pitchFamily="2" charset="0"/>
                    </a:rPr>
                    <a:t>&gt;</a:t>
                  </a:r>
                </a:p>
              </p:txBody>
            </p: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6CC5A910-B254-4C6E-B500-BC89AFB16F31}"/>
                  </a:ext>
                </a:extLst>
              </p:cNvPr>
              <p:cNvGrpSpPr/>
              <p:nvPr/>
            </p:nvGrpSpPr>
            <p:grpSpPr>
              <a:xfrm>
                <a:off x="-236862" y="3761863"/>
                <a:ext cx="2205538" cy="1386081"/>
                <a:chOff x="-255079" y="2529400"/>
                <a:chExt cx="2205538" cy="1386081"/>
              </a:xfrm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FB17B976-2800-4FB2-8DA4-EAF4A9BC8AE0}"/>
                    </a:ext>
                  </a:extLst>
                </p:cNvPr>
                <p:cNvSpPr/>
                <p:nvPr/>
              </p:nvSpPr>
              <p:spPr>
                <a:xfrm>
                  <a:off x="-255079" y="3420185"/>
                  <a:ext cx="2205538" cy="495296"/>
                </a:xfrm>
                <a:prstGeom prst="rect">
                  <a:avLst/>
                </a:prstGeom>
                <a:noFill/>
                <a:ln w="28575">
                  <a:noFill/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latin typeface="Karla" pitchFamily="2" charset="0"/>
                    </a:rPr>
                    <a:t>Maggie</a:t>
                  </a:r>
                </a:p>
              </p:txBody>
            </p:sp>
            <p:sp>
              <p:nvSpPr>
                <p:cNvPr id="89" name="Isosceles Triangle 88">
                  <a:extLst>
                    <a:ext uri="{FF2B5EF4-FFF2-40B4-BE49-F238E27FC236}">
                      <a16:creationId xmlns:a16="http://schemas.microsoft.com/office/drawing/2014/main" id="{D5A9D0BA-EF93-416B-9276-A313DF5DC2C3}"/>
                    </a:ext>
                  </a:extLst>
                </p:cNvPr>
                <p:cNvSpPr/>
                <p:nvPr/>
              </p:nvSpPr>
              <p:spPr>
                <a:xfrm rot="5114528">
                  <a:off x="1243439" y="2619801"/>
                  <a:ext cx="270434" cy="89632"/>
                </a:xfrm>
                <a:prstGeom prst="triangle">
                  <a:avLst/>
                </a:prstGeom>
                <a:solidFill>
                  <a:srgbClr val="4E88C7"/>
                </a:solidFill>
                <a:ln w="19050">
                  <a:solidFill>
                    <a:srgbClr val="4E88C7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highlight>
                      <a:srgbClr val="ED1B34"/>
                    </a:highlight>
                  </a:endParaRPr>
                </a:p>
              </p:txBody>
            </p: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F6C9A3CD-334B-4D32-9411-4BBF0B8183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077386" y="2438037"/>
                  <a:ext cx="5365" cy="464756"/>
                </a:xfrm>
                <a:prstGeom prst="line">
                  <a:avLst/>
                </a:prstGeom>
                <a:solidFill>
                  <a:srgbClr val="4E88C7"/>
                </a:solidFill>
                <a:ln w="19050">
                  <a:solidFill>
                    <a:srgbClr val="4E88C7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F573E599-8BCF-4576-B795-34E202D520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7290" y="3898826"/>
                <a:ext cx="2" cy="809702"/>
              </a:xfrm>
              <a:prstGeom prst="lin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24B11F5-09CC-4990-8B0F-9D8034CBB0D5}"/>
                </a:ext>
              </a:extLst>
            </p:cNvPr>
            <p:cNvCxnSpPr>
              <a:cxnSpLocks/>
              <a:endCxn id="164" idx="3"/>
            </p:cNvCxnSpPr>
            <p:nvPr/>
          </p:nvCxnSpPr>
          <p:spPr>
            <a:xfrm flipV="1">
              <a:off x="6356024" y="2449450"/>
              <a:ext cx="937009" cy="1745039"/>
            </a:xfrm>
            <a:prstGeom prst="line">
              <a:avLst/>
            </a:prstGeom>
            <a:solidFill>
              <a:srgbClr val="4E88C7"/>
            </a:solidFill>
            <a:ln w="19050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B1A54A17-DFF9-435F-A4A9-884DABE711C3}"/>
                </a:ext>
              </a:extLst>
            </p:cNvPr>
            <p:cNvSpPr/>
            <p:nvPr/>
          </p:nvSpPr>
          <p:spPr>
            <a:xfrm rot="5400000">
              <a:off x="7044263" y="4244023"/>
              <a:ext cx="270434" cy="89631"/>
            </a:xfrm>
            <a:prstGeom prst="triangle">
              <a:avLst/>
            </a:prstGeom>
            <a:solidFill>
              <a:srgbClr val="4E88C7"/>
            </a:solidFill>
            <a:ln w="19050">
              <a:solidFill>
                <a:srgbClr val="4E88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ED1B34"/>
                </a:highlight>
              </a:endParaRP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692591F-4F33-42B3-A800-ACEBD920A18D}"/>
                </a:ext>
              </a:extLst>
            </p:cNvPr>
            <p:cNvCxnSpPr>
              <a:cxnSpLocks/>
              <a:endCxn id="234" idx="3"/>
            </p:cNvCxnSpPr>
            <p:nvPr/>
          </p:nvCxnSpPr>
          <p:spPr>
            <a:xfrm>
              <a:off x="6356024" y="4351875"/>
              <a:ext cx="942350" cy="1399854"/>
            </a:xfrm>
            <a:prstGeom prst="line">
              <a:avLst/>
            </a:prstGeom>
            <a:solidFill>
              <a:srgbClr val="4E88C7"/>
            </a:solidFill>
            <a:ln w="19050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2301EF34-41DB-4570-AE3C-DDC505EE93A4}"/>
                </a:ext>
              </a:extLst>
            </p:cNvPr>
            <p:cNvGrpSpPr/>
            <p:nvPr/>
          </p:nvGrpSpPr>
          <p:grpSpPr>
            <a:xfrm>
              <a:off x="7528963" y="3288105"/>
              <a:ext cx="3242123" cy="1417526"/>
              <a:chOff x="6863143" y="1788985"/>
              <a:chExt cx="5468557" cy="2770316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6668C5B0-F483-4701-AF02-E979483DE495}"/>
                  </a:ext>
                </a:extLst>
              </p:cNvPr>
              <p:cNvSpPr/>
              <p:nvPr/>
            </p:nvSpPr>
            <p:spPr>
              <a:xfrm>
                <a:off x="8981870" y="2573995"/>
                <a:ext cx="3169404" cy="1769292"/>
              </a:xfrm>
              <a:custGeom>
                <a:avLst/>
                <a:gdLst>
                  <a:gd name="connsiteX0" fmla="*/ 0 w 3169404"/>
                  <a:gd name="connsiteY0" fmla="*/ 0 h 1769292"/>
                  <a:gd name="connsiteX1" fmla="*/ 433152 w 3169404"/>
                  <a:gd name="connsiteY1" fmla="*/ 0 h 1769292"/>
                  <a:gd name="connsiteX2" fmla="*/ 897998 w 3169404"/>
                  <a:gd name="connsiteY2" fmla="*/ 0 h 1769292"/>
                  <a:gd name="connsiteX3" fmla="*/ 1426232 w 3169404"/>
                  <a:gd name="connsiteY3" fmla="*/ 0 h 1769292"/>
                  <a:gd name="connsiteX4" fmla="*/ 1859384 w 3169404"/>
                  <a:gd name="connsiteY4" fmla="*/ 0 h 1769292"/>
                  <a:gd name="connsiteX5" fmla="*/ 2387618 w 3169404"/>
                  <a:gd name="connsiteY5" fmla="*/ 0 h 1769292"/>
                  <a:gd name="connsiteX6" fmla="*/ 3169404 w 3169404"/>
                  <a:gd name="connsiteY6" fmla="*/ 0 h 1769292"/>
                  <a:gd name="connsiteX7" fmla="*/ 3169404 w 3169404"/>
                  <a:gd name="connsiteY7" fmla="*/ 607457 h 1769292"/>
                  <a:gd name="connsiteX8" fmla="*/ 3169404 w 3169404"/>
                  <a:gd name="connsiteY8" fmla="*/ 1214914 h 1769292"/>
                  <a:gd name="connsiteX9" fmla="*/ 3169404 w 3169404"/>
                  <a:gd name="connsiteY9" fmla="*/ 1769292 h 1769292"/>
                  <a:gd name="connsiteX10" fmla="*/ 2609476 w 3169404"/>
                  <a:gd name="connsiteY10" fmla="*/ 1769292 h 1769292"/>
                  <a:gd name="connsiteX11" fmla="*/ 2112936 w 3169404"/>
                  <a:gd name="connsiteY11" fmla="*/ 1769292 h 1769292"/>
                  <a:gd name="connsiteX12" fmla="*/ 1679784 w 3169404"/>
                  <a:gd name="connsiteY12" fmla="*/ 1769292 h 1769292"/>
                  <a:gd name="connsiteX13" fmla="*/ 1151550 w 3169404"/>
                  <a:gd name="connsiteY13" fmla="*/ 1769292 h 1769292"/>
                  <a:gd name="connsiteX14" fmla="*/ 591622 w 3169404"/>
                  <a:gd name="connsiteY14" fmla="*/ 1769292 h 1769292"/>
                  <a:gd name="connsiteX15" fmla="*/ 0 w 3169404"/>
                  <a:gd name="connsiteY15" fmla="*/ 1769292 h 1769292"/>
                  <a:gd name="connsiteX16" fmla="*/ 0 w 3169404"/>
                  <a:gd name="connsiteY16" fmla="*/ 1232607 h 1769292"/>
                  <a:gd name="connsiteX17" fmla="*/ 0 w 3169404"/>
                  <a:gd name="connsiteY17" fmla="*/ 642843 h 1769292"/>
                  <a:gd name="connsiteX18" fmla="*/ 0 w 3169404"/>
                  <a:gd name="connsiteY18" fmla="*/ 0 h 1769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169404" h="1769292" fill="none" extrusionOk="0">
                    <a:moveTo>
                      <a:pt x="0" y="0"/>
                    </a:moveTo>
                    <a:cubicBezTo>
                      <a:pt x="122763" y="-26554"/>
                      <a:pt x="300582" y="35563"/>
                      <a:pt x="433152" y="0"/>
                    </a:cubicBezTo>
                    <a:cubicBezTo>
                      <a:pt x="565722" y="-35563"/>
                      <a:pt x="773838" y="24809"/>
                      <a:pt x="897998" y="0"/>
                    </a:cubicBezTo>
                    <a:cubicBezTo>
                      <a:pt x="1022158" y="-24809"/>
                      <a:pt x="1285285" y="31014"/>
                      <a:pt x="1426232" y="0"/>
                    </a:cubicBezTo>
                    <a:cubicBezTo>
                      <a:pt x="1567179" y="-31014"/>
                      <a:pt x="1752263" y="24348"/>
                      <a:pt x="1859384" y="0"/>
                    </a:cubicBezTo>
                    <a:cubicBezTo>
                      <a:pt x="1966505" y="-24348"/>
                      <a:pt x="2196768" y="50922"/>
                      <a:pt x="2387618" y="0"/>
                    </a:cubicBezTo>
                    <a:cubicBezTo>
                      <a:pt x="2578468" y="-50922"/>
                      <a:pt x="2818563" y="1719"/>
                      <a:pt x="3169404" y="0"/>
                    </a:cubicBezTo>
                    <a:cubicBezTo>
                      <a:pt x="3234877" y="280157"/>
                      <a:pt x="3155004" y="305315"/>
                      <a:pt x="3169404" y="607457"/>
                    </a:cubicBezTo>
                    <a:cubicBezTo>
                      <a:pt x="3183804" y="909599"/>
                      <a:pt x="3115850" y="997377"/>
                      <a:pt x="3169404" y="1214914"/>
                    </a:cubicBezTo>
                    <a:cubicBezTo>
                      <a:pt x="3222958" y="1432451"/>
                      <a:pt x="3152036" y="1564506"/>
                      <a:pt x="3169404" y="1769292"/>
                    </a:cubicBezTo>
                    <a:cubicBezTo>
                      <a:pt x="2993497" y="1808502"/>
                      <a:pt x="2771551" y="1725731"/>
                      <a:pt x="2609476" y="1769292"/>
                    </a:cubicBezTo>
                    <a:cubicBezTo>
                      <a:pt x="2447401" y="1812853"/>
                      <a:pt x="2225384" y="1751685"/>
                      <a:pt x="2112936" y="1769292"/>
                    </a:cubicBezTo>
                    <a:cubicBezTo>
                      <a:pt x="2000488" y="1786899"/>
                      <a:pt x="1792743" y="1765267"/>
                      <a:pt x="1679784" y="1769292"/>
                    </a:cubicBezTo>
                    <a:cubicBezTo>
                      <a:pt x="1566825" y="1773317"/>
                      <a:pt x="1314373" y="1712020"/>
                      <a:pt x="1151550" y="1769292"/>
                    </a:cubicBezTo>
                    <a:cubicBezTo>
                      <a:pt x="988727" y="1826564"/>
                      <a:pt x="753755" y="1720008"/>
                      <a:pt x="591622" y="1769292"/>
                    </a:cubicBezTo>
                    <a:cubicBezTo>
                      <a:pt x="429489" y="1818576"/>
                      <a:pt x="132482" y="1734309"/>
                      <a:pt x="0" y="1769292"/>
                    </a:cubicBezTo>
                    <a:cubicBezTo>
                      <a:pt x="-13296" y="1555440"/>
                      <a:pt x="48711" y="1465376"/>
                      <a:pt x="0" y="1232607"/>
                    </a:cubicBezTo>
                    <a:cubicBezTo>
                      <a:pt x="-48711" y="999839"/>
                      <a:pt x="28176" y="841018"/>
                      <a:pt x="0" y="642843"/>
                    </a:cubicBezTo>
                    <a:cubicBezTo>
                      <a:pt x="-28176" y="444668"/>
                      <a:pt x="57827" y="158563"/>
                      <a:pt x="0" y="0"/>
                    </a:cubicBezTo>
                    <a:close/>
                  </a:path>
                  <a:path w="3169404" h="1769292" stroke="0" extrusionOk="0">
                    <a:moveTo>
                      <a:pt x="0" y="0"/>
                    </a:moveTo>
                    <a:cubicBezTo>
                      <a:pt x="185808" y="-35546"/>
                      <a:pt x="365802" y="25261"/>
                      <a:pt x="496540" y="0"/>
                    </a:cubicBezTo>
                    <a:cubicBezTo>
                      <a:pt x="627278" y="-25261"/>
                      <a:pt x="838807" y="2341"/>
                      <a:pt x="961386" y="0"/>
                    </a:cubicBezTo>
                    <a:cubicBezTo>
                      <a:pt x="1083965" y="-2341"/>
                      <a:pt x="1262658" y="30085"/>
                      <a:pt x="1394538" y="0"/>
                    </a:cubicBezTo>
                    <a:cubicBezTo>
                      <a:pt x="1526418" y="-30085"/>
                      <a:pt x="1840254" y="34777"/>
                      <a:pt x="1954466" y="0"/>
                    </a:cubicBezTo>
                    <a:cubicBezTo>
                      <a:pt x="2068678" y="-34777"/>
                      <a:pt x="2246570" y="47875"/>
                      <a:pt x="2482700" y="0"/>
                    </a:cubicBezTo>
                    <a:cubicBezTo>
                      <a:pt x="2718830" y="-47875"/>
                      <a:pt x="2933134" y="23774"/>
                      <a:pt x="3169404" y="0"/>
                    </a:cubicBezTo>
                    <a:cubicBezTo>
                      <a:pt x="3228568" y="156881"/>
                      <a:pt x="3150237" y="374772"/>
                      <a:pt x="3169404" y="554378"/>
                    </a:cubicBezTo>
                    <a:cubicBezTo>
                      <a:pt x="3188571" y="733984"/>
                      <a:pt x="3137641" y="957724"/>
                      <a:pt x="3169404" y="1126449"/>
                    </a:cubicBezTo>
                    <a:cubicBezTo>
                      <a:pt x="3201167" y="1295174"/>
                      <a:pt x="3132283" y="1451010"/>
                      <a:pt x="3169404" y="1769292"/>
                    </a:cubicBezTo>
                    <a:cubicBezTo>
                      <a:pt x="2982884" y="1779965"/>
                      <a:pt x="2832846" y="1737240"/>
                      <a:pt x="2736252" y="1769292"/>
                    </a:cubicBezTo>
                    <a:cubicBezTo>
                      <a:pt x="2639658" y="1801344"/>
                      <a:pt x="2449338" y="1722949"/>
                      <a:pt x="2208018" y="1769292"/>
                    </a:cubicBezTo>
                    <a:cubicBezTo>
                      <a:pt x="1966698" y="1815635"/>
                      <a:pt x="1926615" y="1749049"/>
                      <a:pt x="1679784" y="1769292"/>
                    </a:cubicBezTo>
                    <a:cubicBezTo>
                      <a:pt x="1432953" y="1789535"/>
                      <a:pt x="1280420" y="1744767"/>
                      <a:pt x="1119856" y="1769292"/>
                    </a:cubicBezTo>
                    <a:cubicBezTo>
                      <a:pt x="959292" y="1793817"/>
                      <a:pt x="851621" y="1733108"/>
                      <a:pt x="655010" y="1769292"/>
                    </a:cubicBezTo>
                    <a:cubicBezTo>
                      <a:pt x="458399" y="1805476"/>
                      <a:pt x="193547" y="1719899"/>
                      <a:pt x="0" y="1769292"/>
                    </a:cubicBezTo>
                    <a:cubicBezTo>
                      <a:pt x="-34871" y="1661022"/>
                      <a:pt x="29184" y="1447511"/>
                      <a:pt x="0" y="1232607"/>
                    </a:cubicBezTo>
                    <a:cubicBezTo>
                      <a:pt x="-29184" y="1017703"/>
                      <a:pt x="60027" y="842284"/>
                      <a:pt x="0" y="642843"/>
                    </a:cubicBezTo>
                    <a:cubicBezTo>
                      <a:pt x="-60027" y="443402"/>
                      <a:pt x="58504" y="30482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A6A6A6"/>
                </a:solidFill>
                <a:prstDash val="lgDash"/>
                <a:extLst>
                  <a:ext uri="{C807C97D-BFC1-408E-A445-0C87EB9F89A2}">
                    <ask:lineSketchStyleProps xmlns:ask="http://schemas.microsoft.com/office/drawing/2018/sketchyshapes" sd="317174097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b="1" dirty="0">
                  <a:solidFill>
                    <a:schemeClr val="tx1"/>
                  </a:solidFill>
                  <a:latin typeface="Karla" pitchFamily="2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600F4026-EB04-4578-B43B-138FD22C1088}"/>
                  </a:ext>
                </a:extLst>
              </p:cNvPr>
              <p:cNvSpPr/>
              <p:nvPr/>
            </p:nvSpPr>
            <p:spPr>
              <a:xfrm>
                <a:off x="6863143" y="1788985"/>
                <a:ext cx="5468557" cy="2770316"/>
              </a:xfrm>
              <a:custGeom>
                <a:avLst/>
                <a:gdLst>
                  <a:gd name="connsiteX0" fmla="*/ 0 w 5468557"/>
                  <a:gd name="connsiteY0" fmla="*/ 0 h 2770316"/>
                  <a:gd name="connsiteX1" fmla="*/ 382799 w 5468557"/>
                  <a:gd name="connsiteY1" fmla="*/ 0 h 2770316"/>
                  <a:gd name="connsiteX2" fmla="*/ 874969 w 5468557"/>
                  <a:gd name="connsiteY2" fmla="*/ 0 h 2770316"/>
                  <a:gd name="connsiteX3" fmla="*/ 1312454 w 5468557"/>
                  <a:gd name="connsiteY3" fmla="*/ 0 h 2770316"/>
                  <a:gd name="connsiteX4" fmla="*/ 1859309 w 5468557"/>
                  <a:gd name="connsiteY4" fmla="*/ 0 h 2770316"/>
                  <a:gd name="connsiteX5" fmla="*/ 2406165 w 5468557"/>
                  <a:gd name="connsiteY5" fmla="*/ 0 h 2770316"/>
                  <a:gd name="connsiteX6" fmla="*/ 3062392 w 5468557"/>
                  <a:gd name="connsiteY6" fmla="*/ 0 h 2770316"/>
                  <a:gd name="connsiteX7" fmla="*/ 3554562 w 5468557"/>
                  <a:gd name="connsiteY7" fmla="*/ 0 h 2770316"/>
                  <a:gd name="connsiteX8" fmla="*/ 4101418 w 5468557"/>
                  <a:gd name="connsiteY8" fmla="*/ 0 h 2770316"/>
                  <a:gd name="connsiteX9" fmla="*/ 4702959 w 5468557"/>
                  <a:gd name="connsiteY9" fmla="*/ 0 h 2770316"/>
                  <a:gd name="connsiteX10" fmla="*/ 5468557 w 5468557"/>
                  <a:gd name="connsiteY10" fmla="*/ 0 h 2770316"/>
                  <a:gd name="connsiteX11" fmla="*/ 5468557 w 5468557"/>
                  <a:gd name="connsiteY11" fmla="*/ 498657 h 2770316"/>
                  <a:gd name="connsiteX12" fmla="*/ 5468557 w 5468557"/>
                  <a:gd name="connsiteY12" fmla="*/ 997314 h 2770316"/>
                  <a:gd name="connsiteX13" fmla="*/ 5468557 w 5468557"/>
                  <a:gd name="connsiteY13" fmla="*/ 1495971 h 2770316"/>
                  <a:gd name="connsiteX14" fmla="*/ 5468557 w 5468557"/>
                  <a:gd name="connsiteY14" fmla="*/ 2105440 h 2770316"/>
                  <a:gd name="connsiteX15" fmla="*/ 5468557 w 5468557"/>
                  <a:gd name="connsiteY15" fmla="*/ 2770316 h 2770316"/>
                  <a:gd name="connsiteX16" fmla="*/ 5031072 w 5468557"/>
                  <a:gd name="connsiteY16" fmla="*/ 2770316 h 2770316"/>
                  <a:gd name="connsiteX17" fmla="*/ 4593588 w 5468557"/>
                  <a:gd name="connsiteY17" fmla="*/ 2770316 h 2770316"/>
                  <a:gd name="connsiteX18" fmla="*/ 4046732 w 5468557"/>
                  <a:gd name="connsiteY18" fmla="*/ 2770316 h 2770316"/>
                  <a:gd name="connsiteX19" fmla="*/ 3390505 w 5468557"/>
                  <a:gd name="connsiteY19" fmla="*/ 2770316 h 2770316"/>
                  <a:gd name="connsiteX20" fmla="*/ 2843650 w 5468557"/>
                  <a:gd name="connsiteY20" fmla="*/ 2770316 h 2770316"/>
                  <a:gd name="connsiteX21" fmla="*/ 2460851 w 5468557"/>
                  <a:gd name="connsiteY21" fmla="*/ 2770316 h 2770316"/>
                  <a:gd name="connsiteX22" fmla="*/ 2078052 w 5468557"/>
                  <a:gd name="connsiteY22" fmla="*/ 2770316 h 2770316"/>
                  <a:gd name="connsiteX23" fmla="*/ 1640567 w 5468557"/>
                  <a:gd name="connsiteY23" fmla="*/ 2770316 h 2770316"/>
                  <a:gd name="connsiteX24" fmla="*/ 1203083 w 5468557"/>
                  <a:gd name="connsiteY24" fmla="*/ 2770316 h 2770316"/>
                  <a:gd name="connsiteX25" fmla="*/ 820284 w 5468557"/>
                  <a:gd name="connsiteY25" fmla="*/ 2770316 h 2770316"/>
                  <a:gd name="connsiteX26" fmla="*/ 0 w 5468557"/>
                  <a:gd name="connsiteY26" fmla="*/ 2770316 h 2770316"/>
                  <a:gd name="connsiteX27" fmla="*/ 0 w 5468557"/>
                  <a:gd name="connsiteY27" fmla="*/ 2271659 h 2770316"/>
                  <a:gd name="connsiteX28" fmla="*/ 0 w 5468557"/>
                  <a:gd name="connsiteY28" fmla="*/ 1773002 h 2770316"/>
                  <a:gd name="connsiteX29" fmla="*/ 0 w 5468557"/>
                  <a:gd name="connsiteY29" fmla="*/ 1246642 h 2770316"/>
                  <a:gd name="connsiteX30" fmla="*/ 0 w 5468557"/>
                  <a:gd name="connsiteY30" fmla="*/ 664876 h 2770316"/>
                  <a:gd name="connsiteX31" fmla="*/ 0 w 5468557"/>
                  <a:gd name="connsiteY31" fmla="*/ 0 h 2770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468557" h="2770316" extrusionOk="0">
                    <a:moveTo>
                      <a:pt x="0" y="0"/>
                    </a:moveTo>
                    <a:cubicBezTo>
                      <a:pt x="111538" y="-10871"/>
                      <a:pt x="289988" y="44865"/>
                      <a:pt x="382799" y="0"/>
                    </a:cubicBezTo>
                    <a:cubicBezTo>
                      <a:pt x="475610" y="-44865"/>
                      <a:pt x="702489" y="27239"/>
                      <a:pt x="874969" y="0"/>
                    </a:cubicBezTo>
                    <a:cubicBezTo>
                      <a:pt x="1047449" y="-27239"/>
                      <a:pt x="1152097" y="12229"/>
                      <a:pt x="1312454" y="0"/>
                    </a:cubicBezTo>
                    <a:cubicBezTo>
                      <a:pt x="1472812" y="-12229"/>
                      <a:pt x="1685928" y="56535"/>
                      <a:pt x="1859309" y="0"/>
                    </a:cubicBezTo>
                    <a:cubicBezTo>
                      <a:pt x="2032691" y="-56535"/>
                      <a:pt x="2134493" y="52266"/>
                      <a:pt x="2406165" y="0"/>
                    </a:cubicBezTo>
                    <a:cubicBezTo>
                      <a:pt x="2677837" y="-52266"/>
                      <a:pt x="2766751" y="17141"/>
                      <a:pt x="3062392" y="0"/>
                    </a:cubicBezTo>
                    <a:cubicBezTo>
                      <a:pt x="3358033" y="-17141"/>
                      <a:pt x="3308541" y="20210"/>
                      <a:pt x="3554562" y="0"/>
                    </a:cubicBezTo>
                    <a:cubicBezTo>
                      <a:pt x="3800583" y="-20210"/>
                      <a:pt x="3982744" y="41612"/>
                      <a:pt x="4101418" y="0"/>
                    </a:cubicBezTo>
                    <a:cubicBezTo>
                      <a:pt x="4220092" y="-41612"/>
                      <a:pt x="4512078" y="54813"/>
                      <a:pt x="4702959" y="0"/>
                    </a:cubicBezTo>
                    <a:cubicBezTo>
                      <a:pt x="4893840" y="-54813"/>
                      <a:pt x="5225299" y="58103"/>
                      <a:pt x="5468557" y="0"/>
                    </a:cubicBezTo>
                    <a:cubicBezTo>
                      <a:pt x="5477031" y="121871"/>
                      <a:pt x="5434972" y="372181"/>
                      <a:pt x="5468557" y="498657"/>
                    </a:cubicBezTo>
                    <a:cubicBezTo>
                      <a:pt x="5502142" y="625133"/>
                      <a:pt x="5459533" y="854722"/>
                      <a:pt x="5468557" y="997314"/>
                    </a:cubicBezTo>
                    <a:cubicBezTo>
                      <a:pt x="5477581" y="1139906"/>
                      <a:pt x="5457220" y="1314782"/>
                      <a:pt x="5468557" y="1495971"/>
                    </a:cubicBezTo>
                    <a:cubicBezTo>
                      <a:pt x="5479894" y="1677160"/>
                      <a:pt x="5403378" y="1913949"/>
                      <a:pt x="5468557" y="2105440"/>
                    </a:cubicBezTo>
                    <a:cubicBezTo>
                      <a:pt x="5533736" y="2296931"/>
                      <a:pt x="5426472" y="2440308"/>
                      <a:pt x="5468557" y="2770316"/>
                    </a:cubicBezTo>
                    <a:cubicBezTo>
                      <a:pt x="5327880" y="2778236"/>
                      <a:pt x="5200019" y="2747896"/>
                      <a:pt x="5031072" y="2770316"/>
                    </a:cubicBezTo>
                    <a:cubicBezTo>
                      <a:pt x="4862126" y="2792736"/>
                      <a:pt x="4787325" y="2746255"/>
                      <a:pt x="4593588" y="2770316"/>
                    </a:cubicBezTo>
                    <a:cubicBezTo>
                      <a:pt x="4399851" y="2794377"/>
                      <a:pt x="4277480" y="2743026"/>
                      <a:pt x="4046732" y="2770316"/>
                    </a:cubicBezTo>
                    <a:cubicBezTo>
                      <a:pt x="3815984" y="2797606"/>
                      <a:pt x="3617009" y="2737651"/>
                      <a:pt x="3390505" y="2770316"/>
                    </a:cubicBezTo>
                    <a:cubicBezTo>
                      <a:pt x="3164001" y="2802981"/>
                      <a:pt x="3105785" y="2746141"/>
                      <a:pt x="2843650" y="2770316"/>
                    </a:cubicBezTo>
                    <a:cubicBezTo>
                      <a:pt x="2581515" y="2794491"/>
                      <a:pt x="2559970" y="2764936"/>
                      <a:pt x="2460851" y="2770316"/>
                    </a:cubicBezTo>
                    <a:cubicBezTo>
                      <a:pt x="2361732" y="2775696"/>
                      <a:pt x="2171787" y="2743585"/>
                      <a:pt x="2078052" y="2770316"/>
                    </a:cubicBezTo>
                    <a:cubicBezTo>
                      <a:pt x="1984317" y="2797047"/>
                      <a:pt x="1812912" y="2754134"/>
                      <a:pt x="1640567" y="2770316"/>
                    </a:cubicBezTo>
                    <a:cubicBezTo>
                      <a:pt x="1468222" y="2786498"/>
                      <a:pt x="1354202" y="2725301"/>
                      <a:pt x="1203083" y="2770316"/>
                    </a:cubicBezTo>
                    <a:cubicBezTo>
                      <a:pt x="1051964" y="2815331"/>
                      <a:pt x="942666" y="2757628"/>
                      <a:pt x="820284" y="2770316"/>
                    </a:cubicBezTo>
                    <a:cubicBezTo>
                      <a:pt x="697902" y="2783004"/>
                      <a:pt x="264224" y="2675871"/>
                      <a:pt x="0" y="2770316"/>
                    </a:cubicBezTo>
                    <a:cubicBezTo>
                      <a:pt x="-6694" y="2583208"/>
                      <a:pt x="54674" y="2448057"/>
                      <a:pt x="0" y="2271659"/>
                    </a:cubicBezTo>
                    <a:cubicBezTo>
                      <a:pt x="-54674" y="2095261"/>
                      <a:pt x="32152" y="1906810"/>
                      <a:pt x="0" y="1773002"/>
                    </a:cubicBezTo>
                    <a:cubicBezTo>
                      <a:pt x="-32152" y="1639194"/>
                      <a:pt x="11964" y="1490749"/>
                      <a:pt x="0" y="1246642"/>
                    </a:cubicBezTo>
                    <a:cubicBezTo>
                      <a:pt x="-11964" y="1002535"/>
                      <a:pt x="20353" y="847252"/>
                      <a:pt x="0" y="664876"/>
                    </a:cubicBezTo>
                    <a:cubicBezTo>
                      <a:pt x="-20353" y="482500"/>
                      <a:pt x="5897" y="191224"/>
                      <a:pt x="0" y="0"/>
                    </a:cubicBezTo>
                    <a:close/>
                  </a:path>
                </a:pathLst>
              </a:custGeom>
              <a:noFill/>
              <a:ln w="28575">
                <a:solidFill>
                  <a:srgbClr val="4E88C7"/>
                </a:solidFill>
                <a:prstDash val="lgDash"/>
                <a:extLst>
                  <a:ext uri="{C807C97D-BFC1-408E-A445-0C87EB9F89A2}">
                    <ask:lineSketchStyleProps xmlns:ask="http://schemas.microsoft.com/office/drawing/2018/sketchyshapes" sd="4290182811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b="1" dirty="0">
                  <a:solidFill>
                    <a:schemeClr val="tx1"/>
                  </a:solidFill>
                  <a:latin typeface="Karla" pitchFamily="2" charset="0"/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1BD0152-6BA4-4459-A886-4DCFAA44003F}"/>
                  </a:ext>
                </a:extLst>
              </p:cNvPr>
              <p:cNvSpPr txBox="1"/>
              <p:nvPr/>
            </p:nvSpPr>
            <p:spPr>
              <a:xfrm>
                <a:off x="9037468" y="2573995"/>
                <a:ext cx="26229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Karla" pitchFamily="2" charset="0"/>
                  </a:rPr>
                  <a:t>&lt;docker&gt;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501DCE0-B2C1-415F-8A09-4F3FB10A6172}"/>
                </a:ext>
              </a:extLst>
            </p:cNvPr>
            <p:cNvGrpSpPr/>
            <p:nvPr/>
          </p:nvGrpSpPr>
          <p:grpSpPr>
            <a:xfrm>
              <a:off x="7537447" y="4887327"/>
              <a:ext cx="3242123" cy="1417526"/>
              <a:chOff x="6863143" y="1788985"/>
              <a:chExt cx="5468557" cy="2770316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090FBE6E-ED63-4370-9C20-5F04E70ED1E9}"/>
                  </a:ext>
                </a:extLst>
              </p:cNvPr>
              <p:cNvSpPr/>
              <p:nvPr/>
            </p:nvSpPr>
            <p:spPr>
              <a:xfrm>
                <a:off x="8981870" y="2649784"/>
                <a:ext cx="3169404" cy="1693503"/>
              </a:xfrm>
              <a:custGeom>
                <a:avLst/>
                <a:gdLst>
                  <a:gd name="connsiteX0" fmla="*/ 0 w 3169404"/>
                  <a:gd name="connsiteY0" fmla="*/ 0 h 1693503"/>
                  <a:gd name="connsiteX1" fmla="*/ 433152 w 3169404"/>
                  <a:gd name="connsiteY1" fmla="*/ 0 h 1693503"/>
                  <a:gd name="connsiteX2" fmla="*/ 897998 w 3169404"/>
                  <a:gd name="connsiteY2" fmla="*/ 0 h 1693503"/>
                  <a:gd name="connsiteX3" fmla="*/ 1426232 w 3169404"/>
                  <a:gd name="connsiteY3" fmla="*/ 0 h 1693503"/>
                  <a:gd name="connsiteX4" fmla="*/ 1859384 w 3169404"/>
                  <a:gd name="connsiteY4" fmla="*/ 0 h 1693503"/>
                  <a:gd name="connsiteX5" fmla="*/ 2387618 w 3169404"/>
                  <a:gd name="connsiteY5" fmla="*/ 0 h 1693503"/>
                  <a:gd name="connsiteX6" fmla="*/ 3169404 w 3169404"/>
                  <a:gd name="connsiteY6" fmla="*/ 0 h 1693503"/>
                  <a:gd name="connsiteX7" fmla="*/ 3169404 w 3169404"/>
                  <a:gd name="connsiteY7" fmla="*/ 581436 h 1693503"/>
                  <a:gd name="connsiteX8" fmla="*/ 3169404 w 3169404"/>
                  <a:gd name="connsiteY8" fmla="*/ 1162872 h 1693503"/>
                  <a:gd name="connsiteX9" fmla="*/ 3169404 w 3169404"/>
                  <a:gd name="connsiteY9" fmla="*/ 1693503 h 1693503"/>
                  <a:gd name="connsiteX10" fmla="*/ 2609476 w 3169404"/>
                  <a:gd name="connsiteY10" fmla="*/ 1693503 h 1693503"/>
                  <a:gd name="connsiteX11" fmla="*/ 2112936 w 3169404"/>
                  <a:gd name="connsiteY11" fmla="*/ 1693503 h 1693503"/>
                  <a:gd name="connsiteX12" fmla="*/ 1679784 w 3169404"/>
                  <a:gd name="connsiteY12" fmla="*/ 1693503 h 1693503"/>
                  <a:gd name="connsiteX13" fmla="*/ 1151550 w 3169404"/>
                  <a:gd name="connsiteY13" fmla="*/ 1693503 h 1693503"/>
                  <a:gd name="connsiteX14" fmla="*/ 591622 w 3169404"/>
                  <a:gd name="connsiteY14" fmla="*/ 1693503 h 1693503"/>
                  <a:gd name="connsiteX15" fmla="*/ 0 w 3169404"/>
                  <a:gd name="connsiteY15" fmla="*/ 1693503 h 1693503"/>
                  <a:gd name="connsiteX16" fmla="*/ 0 w 3169404"/>
                  <a:gd name="connsiteY16" fmla="*/ 1179807 h 1693503"/>
                  <a:gd name="connsiteX17" fmla="*/ 0 w 3169404"/>
                  <a:gd name="connsiteY17" fmla="*/ 615306 h 1693503"/>
                  <a:gd name="connsiteX18" fmla="*/ 0 w 3169404"/>
                  <a:gd name="connsiteY18" fmla="*/ 0 h 1693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169404" h="1693503" fill="none" extrusionOk="0">
                    <a:moveTo>
                      <a:pt x="0" y="0"/>
                    </a:moveTo>
                    <a:cubicBezTo>
                      <a:pt x="122763" y="-26554"/>
                      <a:pt x="300582" y="35563"/>
                      <a:pt x="433152" y="0"/>
                    </a:cubicBezTo>
                    <a:cubicBezTo>
                      <a:pt x="565722" y="-35563"/>
                      <a:pt x="773838" y="24809"/>
                      <a:pt x="897998" y="0"/>
                    </a:cubicBezTo>
                    <a:cubicBezTo>
                      <a:pt x="1022158" y="-24809"/>
                      <a:pt x="1285285" y="31014"/>
                      <a:pt x="1426232" y="0"/>
                    </a:cubicBezTo>
                    <a:cubicBezTo>
                      <a:pt x="1567179" y="-31014"/>
                      <a:pt x="1752263" y="24348"/>
                      <a:pt x="1859384" y="0"/>
                    </a:cubicBezTo>
                    <a:cubicBezTo>
                      <a:pt x="1966505" y="-24348"/>
                      <a:pt x="2196768" y="50922"/>
                      <a:pt x="2387618" y="0"/>
                    </a:cubicBezTo>
                    <a:cubicBezTo>
                      <a:pt x="2578468" y="-50922"/>
                      <a:pt x="2818563" y="1719"/>
                      <a:pt x="3169404" y="0"/>
                    </a:cubicBezTo>
                    <a:cubicBezTo>
                      <a:pt x="3228900" y="148714"/>
                      <a:pt x="3136234" y="362238"/>
                      <a:pt x="3169404" y="581436"/>
                    </a:cubicBezTo>
                    <a:cubicBezTo>
                      <a:pt x="3202574" y="800634"/>
                      <a:pt x="3148312" y="940406"/>
                      <a:pt x="3169404" y="1162872"/>
                    </a:cubicBezTo>
                    <a:cubicBezTo>
                      <a:pt x="3190496" y="1385338"/>
                      <a:pt x="3118861" y="1566352"/>
                      <a:pt x="3169404" y="1693503"/>
                    </a:cubicBezTo>
                    <a:cubicBezTo>
                      <a:pt x="2993497" y="1732713"/>
                      <a:pt x="2771551" y="1649942"/>
                      <a:pt x="2609476" y="1693503"/>
                    </a:cubicBezTo>
                    <a:cubicBezTo>
                      <a:pt x="2447401" y="1737064"/>
                      <a:pt x="2225384" y="1675896"/>
                      <a:pt x="2112936" y="1693503"/>
                    </a:cubicBezTo>
                    <a:cubicBezTo>
                      <a:pt x="2000488" y="1711110"/>
                      <a:pt x="1792743" y="1689478"/>
                      <a:pt x="1679784" y="1693503"/>
                    </a:cubicBezTo>
                    <a:cubicBezTo>
                      <a:pt x="1566825" y="1697528"/>
                      <a:pt x="1314373" y="1636231"/>
                      <a:pt x="1151550" y="1693503"/>
                    </a:cubicBezTo>
                    <a:cubicBezTo>
                      <a:pt x="988727" y="1750775"/>
                      <a:pt x="753755" y="1644219"/>
                      <a:pt x="591622" y="1693503"/>
                    </a:cubicBezTo>
                    <a:cubicBezTo>
                      <a:pt x="429489" y="1742787"/>
                      <a:pt x="132482" y="1658520"/>
                      <a:pt x="0" y="1693503"/>
                    </a:cubicBezTo>
                    <a:cubicBezTo>
                      <a:pt x="-45539" y="1454610"/>
                      <a:pt x="12495" y="1352735"/>
                      <a:pt x="0" y="1179807"/>
                    </a:cubicBezTo>
                    <a:cubicBezTo>
                      <a:pt x="-12495" y="1006879"/>
                      <a:pt x="19093" y="819014"/>
                      <a:pt x="0" y="615306"/>
                    </a:cubicBezTo>
                    <a:cubicBezTo>
                      <a:pt x="-19093" y="411598"/>
                      <a:pt x="20268" y="188946"/>
                      <a:pt x="0" y="0"/>
                    </a:cubicBezTo>
                    <a:close/>
                  </a:path>
                  <a:path w="3169404" h="1693503" stroke="0" extrusionOk="0">
                    <a:moveTo>
                      <a:pt x="0" y="0"/>
                    </a:moveTo>
                    <a:cubicBezTo>
                      <a:pt x="185808" y="-35546"/>
                      <a:pt x="365802" y="25261"/>
                      <a:pt x="496540" y="0"/>
                    </a:cubicBezTo>
                    <a:cubicBezTo>
                      <a:pt x="627278" y="-25261"/>
                      <a:pt x="838807" y="2341"/>
                      <a:pt x="961386" y="0"/>
                    </a:cubicBezTo>
                    <a:cubicBezTo>
                      <a:pt x="1083965" y="-2341"/>
                      <a:pt x="1262658" y="30085"/>
                      <a:pt x="1394538" y="0"/>
                    </a:cubicBezTo>
                    <a:cubicBezTo>
                      <a:pt x="1526418" y="-30085"/>
                      <a:pt x="1840254" y="34777"/>
                      <a:pt x="1954466" y="0"/>
                    </a:cubicBezTo>
                    <a:cubicBezTo>
                      <a:pt x="2068678" y="-34777"/>
                      <a:pt x="2246570" y="47875"/>
                      <a:pt x="2482700" y="0"/>
                    </a:cubicBezTo>
                    <a:cubicBezTo>
                      <a:pt x="2718830" y="-47875"/>
                      <a:pt x="2933134" y="23774"/>
                      <a:pt x="3169404" y="0"/>
                    </a:cubicBezTo>
                    <a:cubicBezTo>
                      <a:pt x="3191704" y="210216"/>
                      <a:pt x="3120863" y="423740"/>
                      <a:pt x="3169404" y="530631"/>
                    </a:cubicBezTo>
                    <a:cubicBezTo>
                      <a:pt x="3217945" y="637522"/>
                      <a:pt x="3142520" y="859201"/>
                      <a:pt x="3169404" y="1078197"/>
                    </a:cubicBezTo>
                    <a:cubicBezTo>
                      <a:pt x="3196288" y="1297193"/>
                      <a:pt x="3145609" y="1559648"/>
                      <a:pt x="3169404" y="1693503"/>
                    </a:cubicBezTo>
                    <a:cubicBezTo>
                      <a:pt x="2982884" y="1704176"/>
                      <a:pt x="2832846" y="1661451"/>
                      <a:pt x="2736252" y="1693503"/>
                    </a:cubicBezTo>
                    <a:cubicBezTo>
                      <a:pt x="2639658" y="1725555"/>
                      <a:pt x="2449338" y="1647160"/>
                      <a:pt x="2208018" y="1693503"/>
                    </a:cubicBezTo>
                    <a:cubicBezTo>
                      <a:pt x="1966698" y="1739846"/>
                      <a:pt x="1926615" y="1673260"/>
                      <a:pt x="1679784" y="1693503"/>
                    </a:cubicBezTo>
                    <a:cubicBezTo>
                      <a:pt x="1432953" y="1713746"/>
                      <a:pt x="1280420" y="1668978"/>
                      <a:pt x="1119856" y="1693503"/>
                    </a:cubicBezTo>
                    <a:cubicBezTo>
                      <a:pt x="959292" y="1718028"/>
                      <a:pt x="851621" y="1657319"/>
                      <a:pt x="655010" y="1693503"/>
                    </a:cubicBezTo>
                    <a:cubicBezTo>
                      <a:pt x="458399" y="1729687"/>
                      <a:pt x="193547" y="1644110"/>
                      <a:pt x="0" y="1693503"/>
                    </a:cubicBezTo>
                    <a:cubicBezTo>
                      <a:pt x="-17582" y="1514932"/>
                      <a:pt x="47920" y="1348834"/>
                      <a:pt x="0" y="1179807"/>
                    </a:cubicBezTo>
                    <a:cubicBezTo>
                      <a:pt x="-47920" y="1010780"/>
                      <a:pt x="35129" y="741850"/>
                      <a:pt x="0" y="615306"/>
                    </a:cubicBezTo>
                    <a:cubicBezTo>
                      <a:pt x="-35129" y="488762"/>
                      <a:pt x="24191" y="12951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A6A6A6"/>
                </a:solidFill>
                <a:prstDash val="lgDash"/>
                <a:extLst>
                  <a:ext uri="{C807C97D-BFC1-408E-A445-0C87EB9F89A2}">
                    <ask:lineSketchStyleProps xmlns:ask="http://schemas.microsoft.com/office/drawing/2018/sketchyshapes" sd="317174097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b="1" dirty="0">
                  <a:solidFill>
                    <a:schemeClr val="tx1"/>
                  </a:solidFill>
                  <a:latin typeface="Karla" pitchFamily="2" charset="0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E6C042A1-7536-4FA8-9ED6-53F5E6380F57}"/>
                  </a:ext>
                </a:extLst>
              </p:cNvPr>
              <p:cNvSpPr/>
              <p:nvPr/>
            </p:nvSpPr>
            <p:spPr>
              <a:xfrm>
                <a:off x="6863143" y="1788985"/>
                <a:ext cx="5468557" cy="2770316"/>
              </a:xfrm>
              <a:custGeom>
                <a:avLst/>
                <a:gdLst>
                  <a:gd name="connsiteX0" fmla="*/ 0 w 5468557"/>
                  <a:gd name="connsiteY0" fmla="*/ 0 h 2770316"/>
                  <a:gd name="connsiteX1" fmla="*/ 382799 w 5468557"/>
                  <a:gd name="connsiteY1" fmla="*/ 0 h 2770316"/>
                  <a:gd name="connsiteX2" fmla="*/ 874969 w 5468557"/>
                  <a:gd name="connsiteY2" fmla="*/ 0 h 2770316"/>
                  <a:gd name="connsiteX3" fmla="*/ 1312454 w 5468557"/>
                  <a:gd name="connsiteY3" fmla="*/ 0 h 2770316"/>
                  <a:gd name="connsiteX4" fmla="*/ 1859309 w 5468557"/>
                  <a:gd name="connsiteY4" fmla="*/ 0 h 2770316"/>
                  <a:gd name="connsiteX5" fmla="*/ 2406165 w 5468557"/>
                  <a:gd name="connsiteY5" fmla="*/ 0 h 2770316"/>
                  <a:gd name="connsiteX6" fmla="*/ 3062392 w 5468557"/>
                  <a:gd name="connsiteY6" fmla="*/ 0 h 2770316"/>
                  <a:gd name="connsiteX7" fmla="*/ 3554562 w 5468557"/>
                  <a:gd name="connsiteY7" fmla="*/ 0 h 2770316"/>
                  <a:gd name="connsiteX8" fmla="*/ 4101418 w 5468557"/>
                  <a:gd name="connsiteY8" fmla="*/ 0 h 2770316"/>
                  <a:gd name="connsiteX9" fmla="*/ 4702959 w 5468557"/>
                  <a:gd name="connsiteY9" fmla="*/ 0 h 2770316"/>
                  <a:gd name="connsiteX10" fmla="*/ 5468557 w 5468557"/>
                  <a:gd name="connsiteY10" fmla="*/ 0 h 2770316"/>
                  <a:gd name="connsiteX11" fmla="*/ 5468557 w 5468557"/>
                  <a:gd name="connsiteY11" fmla="*/ 498657 h 2770316"/>
                  <a:gd name="connsiteX12" fmla="*/ 5468557 w 5468557"/>
                  <a:gd name="connsiteY12" fmla="*/ 997314 h 2770316"/>
                  <a:gd name="connsiteX13" fmla="*/ 5468557 w 5468557"/>
                  <a:gd name="connsiteY13" fmla="*/ 1495971 h 2770316"/>
                  <a:gd name="connsiteX14" fmla="*/ 5468557 w 5468557"/>
                  <a:gd name="connsiteY14" fmla="*/ 2105440 h 2770316"/>
                  <a:gd name="connsiteX15" fmla="*/ 5468557 w 5468557"/>
                  <a:gd name="connsiteY15" fmla="*/ 2770316 h 2770316"/>
                  <a:gd name="connsiteX16" fmla="*/ 5031072 w 5468557"/>
                  <a:gd name="connsiteY16" fmla="*/ 2770316 h 2770316"/>
                  <a:gd name="connsiteX17" fmla="*/ 4593588 w 5468557"/>
                  <a:gd name="connsiteY17" fmla="*/ 2770316 h 2770316"/>
                  <a:gd name="connsiteX18" fmla="*/ 4046732 w 5468557"/>
                  <a:gd name="connsiteY18" fmla="*/ 2770316 h 2770316"/>
                  <a:gd name="connsiteX19" fmla="*/ 3390505 w 5468557"/>
                  <a:gd name="connsiteY19" fmla="*/ 2770316 h 2770316"/>
                  <a:gd name="connsiteX20" fmla="*/ 2843650 w 5468557"/>
                  <a:gd name="connsiteY20" fmla="*/ 2770316 h 2770316"/>
                  <a:gd name="connsiteX21" fmla="*/ 2460851 w 5468557"/>
                  <a:gd name="connsiteY21" fmla="*/ 2770316 h 2770316"/>
                  <a:gd name="connsiteX22" fmla="*/ 2078052 w 5468557"/>
                  <a:gd name="connsiteY22" fmla="*/ 2770316 h 2770316"/>
                  <a:gd name="connsiteX23" fmla="*/ 1640567 w 5468557"/>
                  <a:gd name="connsiteY23" fmla="*/ 2770316 h 2770316"/>
                  <a:gd name="connsiteX24" fmla="*/ 1203083 w 5468557"/>
                  <a:gd name="connsiteY24" fmla="*/ 2770316 h 2770316"/>
                  <a:gd name="connsiteX25" fmla="*/ 820284 w 5468557"/>
                  <a:gd name="connsiteY25" fmla="*/ 2770316 h 2770316"/>
                  <a:gd name="connsiteX26" fmla="*/ 0 w 5468557"/>
                  <a:gd name="connsiteY26" fmla="*/ 2770316 h 2770316"/>
                  <a:gd name="connsiteX27" fmla="*/ 0 w 5468557"/>
                  <a:gd name="connsiteY27" fmla="*/ 2271659 h 2770316"/>
                  <a:gd name="connsiteX28" fmla="*/ 0 w 5468557"/>
                  <a:gd name="connsiteY28" fmla="*/ 1773002 h 2770316"/>
                  <a:gd name="connsiteX29" fmla="*/ 0 w 5468557"/>
                  <a:gd name="connsiteY29" fmla="*/ 1246642 h 2770316"/>
                  <a:gd name="connsiteX30" fmla="*/ 0 w 5468557"/>
                  <a:gd name="connsiteY30" fmla="*/ 664876 h 2770316"/>
                  <a:gd name="connsiteX31" fmla="*/ 0 w 5468557"/>
                  <a:gd name="connsiteY31" fmla="*/ 0 h 2770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468557" h="2770316" extrusionOk="0">
                    <a:moveTo>
                      <a:pt x="0" y="0"/>
                    </a:moveTo>
                    <a:cubicBezTo>
                      <a:pt x="111538" y="-10871"/>
                      <a:pt x="289988" y="44865"/>
                      <a:pt x="382799" y="0"/>
                    </a:cubicBezTo>
                    <a:cubicBezTo>
                      <a:pt x="475610" y="-44865"/>
                      <a:pt x="702489" y="27239"/>
                      <a:pt x="874969" y="0"/>
                    </a:cubicBezTo>
                    <a:cubicBezTo>
                      <a:pt x="1047449" y="-27239"/>
                      <a:pt x="1152097" y="12229"/>
                      <a:pt x="1312454" y="0"/>
                    </a:cubicBezTo>
                    <a:cubicBezTo>
                      <a:pt x="1472812" y="-12229"/>
                      <a:pt x="1685928" y="56535"/>
                      <a:pt x="1859309" y="0"/>
                    </a:cubicBezTo>
                    <a:cubicBezTo>
                      <a:pt x="2032691" y="-56535"/>
                      <a:pt x="2134493" y="52266"/>
                      <a:pt x="2406165" y="0"/>
                    </a:cubicBezTo>
                    <a:cubicBezTo>
                      <a:pt x="2677837" y="-52266"/>
                      <a:pt x="2766751" y="17141"/>
                      <a:pt x="3062392" y="0"/>
                    </a:cubicBezTo>
                    <a:cubicBezTo>
                      <a:pt x="3358033" y="-17141"/>
                      <a:pt x="3308541" y="20210"/>
                      <a:pt x="3554562" y="0"/>
                    </a:cubicBezTo>
                    <a:cubicBezTo>
                      <a:pt x="3800583" y="-20210"/>
                      <a:pt x="3982744" y="41612"/>
                      <a:pt x="4101418" y="0"/>
                    </a:cubicBezTo>
                    <a:cubicBezTo>
                      <a:pt x="4220092" y="-41612"/>
                      <a:pt x="4512078" y="54813"/>
                      <a:pt x="4702959" y="0"/>
                    </a:cubicBezTo>
                    <a:cubicBezTo>
                      <a:pt x="4893840" y="-54813"/>
                      <a:pt x="5225299" y="58103"/>
                      <a:pt x="5468557" y="0"/>
                    </a:cubicBezTo>
                    <a:cubicBezTo>
                      <a:pt x="5477031" y="121871"/>
                      <a:pt x="5434972" y="372181"/>
                      <a:pt x="5468557" y="498657"/>
                    </a:cubicBezTo>
                    <a:cubicBezTo>
                      <a:pt x="5502142" y="625133"/>
                      <a:pt x="5459533" y="854722"/>
                      <a:pt x="5468557" y="997314"/>
                    </a:cubicBezTo>
                    <a:cubicBezTo>
                      <a:pt x="5477581" y="1139906"/>
                      <a:pt x="5457220" y="1314782"/>
                      <a:pt x="5468557" y="1495971"/>
                    </a:cubicBezTo>
                    <a:cubicBezTo>
                      <a:pt x="5479894" y="1677160"/>
                      <a:pt x="5403378" y="1913949"/>
                      <a:pt x="5468557" y="2105440"/>
                    </a:cubicBezTo>
                    <a:cubicBezTo>
                      <a:pt x="5533736" y="2296931"/>
                      <a:pt x="5426472" y="2440308"/>
                      <a:pt x="5468557" y="2770316"/>
                    </a:cubicBezTo>
                    <a:cubicBezTo>
                      <a:pt x="5327880" y="2778236"/>
                      <a:pt x="5200019" y="2747896"/>
                      <a:pt x="5031072" y="2770316"/>
                    </a:cubicBezTo>
                    <a:cubicBezTo>
                      <a:pt x="4862126" y="2792736"/>
                      <a:pt x="4787325" y="2746255"/>
                      <a:pt x="4593588" y="2770316"/>
                    </a:cubicBezTo>
                    <a:cubicBezTo>
                      <a:pt x="4399851" y="2794377"/>
                      <a:pt x="4277480" y="2743026"/>
                      <a:pt x="4046732" y="2770316"/>
                    </a:cubicBezTo>
                    <a:cubicBezTo>
                      <a:pt x="3815984" y="2797606"/>
                      <a:pt x="3617009" y="2737651"/>
                      <a:pt x="3390505" y="2770316"/>
                    </a:cubicBezTo>
                    <a:cubicBezTo>
                      <a:pt x="3164001" y="2802981"/>
                      <a:pt x="3105785" y="2746141"/>
                      <a:pt x="2843650" y="2770316"/>
                    </a:cubicBezTo>
                    <a:cubicBezTo>
                      <a:pt x="2581515" y="2794491"/>
                      <a:pt x="2559970" y="2764936"/>
                      <a:pt x="2460851" y="2770316"/>
                    </a:cubicBezTo>
                    <a:cubicBezTo>
                      <a:pt x="2361732" y="2775696"/>
                      <a:pt x="2171787" y="2743585"/>
                      <a:pt x="2078052" y="2770316"/>
                    </a:cubicBezTo>
                    <a:cubicBezTo>
                      <a:pt x="1984317" y="2797047"/>
                      <a:pt x="1812912" y="2754134"/>
                      <a:pt x="1640567" y="2770316"/>
                    </a:cubicBezTo>
                    <a:cubicBezTo>
                      <a:pt x="1468222" y="2786498"/>
                      <a:pt x="1354202" y="2725301"/>
                      <a:pt x="1203083" y="2770316"/>
                    </a:cubicBezTo>
                    <a:cubicBezTo>
                      <a:pt x="1051964" y="2815331"/>
                      <a:pt x="942666" y="2757628"/>
                      <a:pt x="820284" y="2770316"/>
                    </a:cubicBezTo>
                    <a:cubicBezTo>
                      <a:pt x="697902" y="2783004"/>
                      <a:pt x="264224" y="2675871"/>
                      <a:pt x="0" y="2770316"/>
                    </a:cubicBezTo>
                    <a:cubicBezTo>
                      <a:pt x="-6694" y="2583208"/>
                      <a:pt x="54674" y="2448057"/>
                      <a:pt x="0" y="2271659"/>
                    </a:cubicBezTo>
                    <a:cubicBezTo>
                      <a:pt x="-54674" y="2095261"/>
                      <a:pt x="32152" y="1906810"/>
                      <a:pt x="0" y="1773002"/>
                    </a:cubicBezTo>
                    <a:cubicBezTo>
                      <a:pt x="-32152" y="1639194"/>
                      <a:pt x="11964" y="1490749"/>
                      <a:pt x="0" y="1246642"/>
                    </a:cubicBezTo>
                    <a:cubicBezTo>
                      <a:pt x="-11964" y="1002535"/>
                      <a:pt x="20353" y="847252"/>
                      <a:pt x="0" y="664876"/>
                    </a:cubicBezTo>
                    <a:cubicBezTo>
                      <a:pt x="-20353" y="482500"/>
                      <a:pt x="5897" y="191224"/>
                      <a:pt x="0" y="0"/>
                    </a:cubicBezTo>
                    <a:close/>
                  </a:path>
                </a:pathLst>
              </a:custGeom>
              <a:noFill/>
              <a:ln w="28575">
                <a:solidFill>
                  <a:srgbClr val="4E88C7"/>
                </a:solidFill>
                <a:prstDash val="lgDash"/>
                <a:extLst>
                  <a:ext uri="{C807C97D-BFC1-408E-A445-0C87EB9F89A2}">
                    <ask:lineSketchStyleProps xmlns:ask="http://schemas.microsoft.com/office/drawing/2018/sketchyshapes" sd="4290182811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b="1" dirty="0">
                  <a:solidFill>
                    <a:schemeClr val="tx1"/>
                  </a:solidFill>
                  <a:latin typeface="Karla" pitchFamily="2" charset="0"/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6DBCB1A-C21C-4CCE-ADF9-098F5D7DB5FD}"/>
                  </a:ext>
                </a:extLst>
              </p:cNvPr>
              <p:cNvSpPr txBox="1"/>
              <p:nvPr/>
            </p:nvSpPr>
            <p:spPr>
              <a:xfrm>
                <a:off x="9098144" y="2615583"/>
                <a:ext cx="26229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Karla" pitchFamily="2" charset="0"/>
                  </a:rPr>
                  <a:t>&lt;docker&gt;</a:t>
                </a:r>
              </a:p>
            </p:txBody>
          </p:sp>
        </p:grpSp>
        <p:sp>
          <p:nvSpPr>
            <p:cNvPr id="234" name="Isosceles Triangle 233">
              <a:extLst>
                <a:ext uri="{FF2B5EF4-FFF2-40B4-BE49-F238E27FC236}">
                  <a16:creationId xmlns:a16="http://schemas.microsoft.com/office/drawing/2014/main" id="{7BE05E1E-BDBB-4C9B-851E-DB00FB540C7C}"/>
                </a:ext>
              </a:extLst>
            </p:cNvPr>
            <p:cNvSpPr/>
            <p:nvPr/>
          </p:nvSpPr>
          <p:spPr>
            <a:xfrm rot="6784682">
              <a:off x="7204386" y="5724480"/>
              <a:ext cx="270434" cy="89631"/>
            </a:xfrm>
            <a:prstGeom prst="triangle">
              <a:avLst/>
            </a:prstGeom>
            <a:solidFill>
              <a:srgbClr val="4E88C7"/>
            </a:solidFill>
            <a:ln w="19050">
              <a:solidFill>
                <a:srgbClr val="4E88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ED1B34"/>
                </a:highlight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A280A58-321E-41FD-BD73-DE60DC1C27C2}"/>
                </a:ext>
              </a:extLst>
            </p:cNvPr>
            <p:cNvSpPr txBox="1"/>
            <p:nvPr/>
          </p:nvSpPr>
          <p:spPr>
            <a:xfrm>
              <a:off x="7526985" y="3335820"/>
              <a:ext cx="20150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Karla" pitchFamily="2" charset="0"/>
                </a:rPr>
                <a:t>&lt;Worker Node 2&gt;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302BB0F7-4263-4A33-8EC2-1AF2F2DF8BF9}"/>
                </a:ext>
              </a:extLst>
            </p:cNvPr>
            <p:cNvSpPr txBox="1"/>
            <p:nvPr/>
          </p:nvSpPr>
          <p:spPr>
            <a:xfrm>
              <a:off x="7536942" y="4923500"/>
              <a:ext cx="22057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Karla" pitchFamily="2" charset="0"/>
                </a:rPr>
                <a:t>&lt;Worker Node 3&gt;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2071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35E9D1-1191-480B-BF21-C9230449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  <a:spcAft>
                <a:spcPts val="1800"/>
              </a:spcAft>
            </a:pPr>
            <a:r>
              <a:rPr lang="en-US" sz="3600" dirty="0">
                <a:solidFill>
                  <a:schemeClr val="tx1"/>
                </a:solidFill>
                <a:latin typeface="Karla" pitchFamily="2" charset="0"/>
                <a:ea typeface="+mn-ea"/>
                <a:cs typeface="+mn-cs"/>
              </a:rPr>
              <a:t>K8s Components &amp; Architecture &lt;</a:t>
            </a:r>
            <a:r>
              <a:rPr lang="en-US" sz="3600" dirty="0" err="1">
                <a:solidFill>
                  <a:schemeClr val="tx1"/>
                </a:solidFill>
                <a:latin typeface="Karla" pitchFamily="2" charset="0"/>
                <a:ea typeface="+mn-ea"/>
                <a:cs typeface="+mn-cs"/>
              </a:rPr>
              <a:t>cont</a:t>
            </a:r>
            <a:r>
              <a:rPr lang="en-US" sz="3600" dirty="0">
                <a:solidFill>
                  <a:schemeClr val="tx1"/>
                </a:solidFill>
                <a:latin typeface="Karla" pitchFamily="2" charset="0"/>
                <a:ea typeface="+mn-ea"/>
                <a:cs typeface="+mn-cs"/>
              </a:rPr>
              <a:t>&gt;</a:t>
            </a:r>
            <a:endParaRPr lang="en-US" sz="4000" dirty="0">
              <a:solidFill>
                <a:schemeClr val="tx1"/>
              </a:solidFill>
              <a:latin typeface="Karla" pitchFamily="2" charset="0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EEDF7B5-DF19-4388-B2B9-2B0A30014931}"/>
              </a:ext>
            </a:extLst>
          </p:cNvPr>
          <p:cNvGrpSpPr/>
          <p:nvPr/>
        </p:nvGrpSpPr>
        <p:grpSpPr>
          <a:xfrm>
            <a:off x="3034403" y="1079467"/>
            <a:ext cx="5154137" cy="5198579"/>
            <a:chOff x="3034403" y="1133897"/>
            <a:chExt cx="5154137" cy="519857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F8D4DFE-59A5-468F-A9E5-65A45B45C7D8}"/>
                </a:ext>
              </a:extLst>
            </p:cNvPr>
            <p:cNvGrpSpPr/>
            <p:nvPr/>
          </p:nvGrpSpPr>
          <p:grpSpPr>
            <a:xfrm>
              <a:off x="3034403" y="1133897"/>
              <a:ext cx="3224844" cy="5198579"/>
              <a:chOff x="3034403" y="1133897"/>
              <a:chExt cx="3224844" cy="5198579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274CE277-9A68-4F9D-A01D-103C649C3D69}"/>
                  </a:ext>
                </a:extLst>
              </p:cNvPr>
              <p:cNvGrpSpPr/>
              <p:nvPr/>
            </p:nvGrpSpPr>
            <p:grpSpPr>
              <a:xfrm>
                <a:off x="3034403" y="1133897"/>
                <a:ext cx="3224844" cy="5198579"/>
                <a:chOff x="3675461" y="555808"/>
                <a:chExt cx="3224844" cy="5198579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53EE7471-F6A4-4F39-BD06-3587500F15DB}"/>
                    </a:ext>
                  </a:extLst>
                </p:cNvPr>
                <p:cNvGrpSpPr/>
                <p:nvPr/>
              </p:nvGrpSpPr>
              <p:grpSpPr>
                <a:xfrm>
                  <a:off x="3675461" y="1032302"/>
                  <a:ext cx="3224844" cy="4722085"/>
                  <a:chOff x="7371243" y="521312"/>
                  <a:chExt cx="3211799" cy="4885627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109D5B2E-E02C-4F34-825D-D00069262A46}"/>
                      </a:ext>
                    </a:extLst>
                  </p:cNvPr>
                  <p:cNvSpPr/>
                  <p:nvPr/>
                </p:nvSpPr>
                <p:spPr>
                  <a:xfrm>
                    <a:off x="7371243" y="521312"/>
                    <a:ext cx="3211799" cy="4885627"/>
                  </a:xfrm>
                  <a:custGeom>
                    <a:avLst/>
                    <a:gdLst>
                      <a:gd name="connsiteX0" fmla="*/ 0 w 3211799"/>
                      <a:gd name="connsiteY0" fmla="*/ 0 h 4885627"/>
                      <a:gd name="connsiteX1" fmla="*/ 599536 w 3211799"/>
                      <a:gd name="connsiteY1" fmla="*/ 0 h 4885627"/>
                      <a:gd name="connsiteX2" fmla="*/ 1199072 w 3211799"/>
                      <a:gd name="connsiteY2" fmla="*/ 0 h 4885627"/>
                      <a:gd name="connsiteX3" fmla="*/ 1670135 w 3211799"/>
                      <a:gd name="connsiteY3" fmla="*/ 0 h 4885627"/>
                      <a:gd name="connsiteX4" fmla="*/ 2205435 w 3211799"/>
                      <a:gd name="connsiteY4" fmla="*/ 0 h 4885627"/>
                      <a:gd name="connsiteX5" fmla="*/ 3211799 w 3211799"/>
                      <a:gd name="connsiteY5" fmla="*/ 0 h 4885627"/>
                      <a:gd name="connsiteX6" fmla="*/ 3211799 w 3211799"/>
                      <a:gd name="connsiteY6" fmla="*/ 591704 h 4885627"/>
                      <a:gd name="connsiteX7" fmla="*/ 3211799 w 3211799"/>
                      <a:gd name="connsiteY7" fmla="*/ 987982 h 4885627"/>
                      <a:gd name="connsiteX8" fmla="*/ 3211799 w 3211799"/>
                      <a:gd name="connsiteY8" fmla="*/ 1579686 h 4885627"/>
                      <a:gd name="connsiteX9" fmla="*/ 3211799 w 3211799"/>
                      <a:gd name="connsiteY9" fmla="*/ 2122534 h 4885627"/>
                      <a:gd name="connsiteX10" fmla="*/ 3211799 w 3211799"/>
                      <a:gd name="connsiteY10" fmla="*/ 2763093 h 4885627"/>
                      <a:gd name="connsiteX11" fmla="*/ 3211799 w 3211799"/>
                      <a:gd name="connsiteY11" fmla="*/ 3305941 h 4885627"/>
                      <a:gd name="connsiteX12" fmla="*/ 3211799 w 3211799"/>
                      <a:gd name="connsiteY12" fmla="*/ 3897645 h 4885627"/>
                      <a:gd name="connsiteX13" fmla="*/ 3211799 w 3211799"/>
                      <a:gd name="connsiteY13" fmla="*/ 4342780 h 4885627"/>
                      <a:gd name="connsiteX14" fmla="*/ 3211799 w 3211799"/>
                      <a:gd name="connsiteY14" fmla="*/ 4885627 h 4885627"/>
                      <a:gd name="connsiteX15" fmla="*/ 2772853 w 3211799"/>
                      <a:gd name="connsiteY15" fmla="*/ 4885627 h 4885627"/>
                      <a:gd name="connsiteX16" fmla="*/ 2301789 w 3211799"/>
                      <a:gd name="connsiteY16" fmla="*/ 4885627 h 4885627"/>
                      <a:gd name="connsiteX17" fmla="*/ 1702253 w 3211799"/>
                      <a:gd name="connsiteY17" fmla="*/ 4885627 h 4885627"/>
                      <a:gd name="connsiteX18" fmla="*/ 1102718 w 3211799"/>
                      <a:gd name="connsiteY18" fmla="*/ 4885627 h 4885627"/>
                      <a:gd name="connsiteX19" fmla="*/ 535300 w 3211799"/>
                      <a:gd name="connsiteY19" fmla="*/ 4885627 h 4885627"/>
                      <a:gd name="connsiteX20" fmla="*/ 0 w 3211799"/>
                      <a:gd name="connsiteY20" fmla="*/ 4885627 h 4885627"/>
                      <a:gd name="connsiteX21" fmla="*/ 0 w 3211799"/>
                      <a:gd name="connsiteY21" fmla="*/ 4489348 h 4885627"/>
                      <a:gd name="connsiteX22" fmla="*/ 0 w 3211799"/>
                      <a:gd name="connsiteY22" fmla="*/ 3995357 h 4885627"/>
                      <a:gd name="connsiteX23" fmla="*/ 0 w 3211799"/>
                      <a:gd name="connsiteY23" fmla="*/ 3452510 h 4885627"/>
                      <a:gd name="connsiteX24" fmla="*/ 0 w 3211799"/>
                      <a:gd name="connsiteY24" fmla="*/ 2909662 h 4885627"/>
                      <a:gd name="connsiteX25" fmla="*/ 0 w 3211799"/>
                      <a:gd name="connsiteY25" fmla="*/ 2415671 h 4885627"/>
                      <a:gd name="connsiteX26" fmla="*/ 0 w 3211799"/>
                      <a:gd name="connsiteY26" fmla="*/ 1872824 h 4885627"/>
                      <a:gd name="connsiteX27" fmla="*/ 0 w 3211799"/>
                      <a:gd name="connsiteY27" fmla="*/ 1232264 h 4885627"/>
                      <a:gd name="connsiteX28" fmla="*/ 0 w 3211799"/>
                      <a:gd name="connsiteY28" fmla="*/ 689416 h 4885627"/>
                      <a:gd name="connsiteX29" fmla="*/ 0 w 3211799"/>
                      <a:gd name="connsiteY29" fmla="*/ 0 h 48856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3211799" h="4885627" fill="none" extrusionOk="0">
                        <a:moveTo>
                          <a:pt x="0" y="0"/>
                        </a:moveTo>
                        <a:cubicBezTo>
                          <a:pt x="175536" y="-34804"/>
                          <a:pt x="333312" y="21428"/>
                          <a:pt x="599536" y="0"/>
                        </a:cubicBezTo>
                        <a:cubicBezTo>
                          <a:pt x="865760" y="-21428"/>
                          <a:pt x="1039035" y="58606"/>
                          <a:pt x="1199072" y="0"/>
                        </a:cubicBezTo>
                        <a:cubicBezTo>
                          <a:pt x="1359109" y="-58606"/>
                          <a:pt x="1464213" y="54553"/>
                          <a:pt x="1670135" y="0"/>
                        </a:cubicBezTo>
                        <a:cubicBezTo>
                          <a:pt x="1876057" y="-54553"/>
                          <a:pt x="1948036" y="11127"/>
                          <a:pt x="2205435" y="0"/>
                        </a:cubicBezTo>
                        <a:cubicBezTo>
                          <a:pt x="2462834" y="-11127"/>
                          <a:pt x="2991468" y="8398"/>
                          <a:pt x="3211799" y="0"/>
                        </a:cubicBezTo>
                        <a:cubicBezTo>
                          <a:pt x="3263909" y="209113"/>
                          <a:pt x="3174975" y="318523"/>
                          <a:pt x="3211799" y="591704"/>
                        </a:cubicBezTo>
                        <a:cubicBezTo>
                          <a:pt x="3248623" y="864885"/>
                          <a:pt x="3167612" y="856793"/>
                          <a:pt x="3211799" y="987982"/>
                        </a:cubicBezTo>
                        <a:cubicBezTo>
                          <a:pt x="3255986" y="1119171"/>
                          <a:pt x="3173981" y="1374986"/>
                          <a:pt x="3211799" y="1579686"/>
                        </a:cubicBezTo>
                        <a:cubicBezTo>
                          <a:pt x="3249617" y="1784386"/>
                          <a:pt x="3160307" y="1882552"/>
                          <a:pt x="3211799" y="2122534"/>
                        </a:cubicBezTo>
                        <a:cubicBezTo>
                          <a:pt x="3263291" y="2362516"/>
                          <a:pt x="3193867" y="2484932"/>
                          <a:pt x="3211799" y="2763093"/>
                        </a:cubicBezTo>
                        <a:cubicBezTo>
                          <a:pt x="3229731" y="3041254"/>
                          <a:pt x="3150862" y="3153910"/>
                          <a:pt x="3211799" y="3305941"/>
                        </a:cubicBezTo>
                        <a:cubicBezTo>
                          <a:pt x="3272736" y="3457972"/>
                          <a:pt x="3210079" y="3760786"/>
                          <a:pt x="3211799" y="3897645"/>
                        </a:cubicBezTo>
                        <a:cubicBezTo>
                          <a:pt x="3213519" y="4034504"/>
                          <a:pt x="3202043" y="4212491"/>
                          <a:pt x="3211799" y="4342780"/>
                        </a:cubicBezTo>
                        <a:cubicBezTo>
                          <a:pt x="3221555" y="4473070"/>
                          <a:pt x="3169016" y="4654226"/>
                          <a:pt x="3211799" y="4885627"/>
                        </a:cubicBezTo>
                        <a:cubicBezTo>
                          <a:pt x="3078082" y="4907838"/>
                          <a:pt x="2935931" y="4858124"/>
                          <a:pt x="2772853" y="4885627"/>
                        </a:cubicBezTo>
                        <a:cubicBezTo>
                          <a:pt x="2609775" y="4913130"/>
                          <a:pt x="2441558" y="4846505"/>
                          <a:pt x="2301789" y="4885627"/>
                        </a:cubicBezTo>
                        <a:cubicBezTo>
                          <a:pt x="2162020" y="4924749"/>
                          <a:pt x="1912716" y="4843666"/>
                          <a:pt x="1702253" y="4885627"/>
                        </a:cubicBezTo>
                        <a:cubicBezTo>
                          <a:pt x="1491790" y="4927588"/>
                          <a:pt x="1315717" y="4865754"/>
                          <a:pt x="1102718" y="4885627"/>
                        </a:cubicBezTo>
                        <a:cubicBezTo>
                          <a:pt x="889720" y="4905500"/>
                          <a:pt x="731573" y="4875304"/>
                          <a:pt x="535300" y="4885627"/>
                        </a:cubicBezTo>
                        <a:cubicBezTo>
                          <a:pt x="339027" y="4895950"/>
                          <a:pt x="159414" y="4823096"/>
                          <a:pt x="0" y="4885627"/>
                        </a:cubicBezTo>
                        <a:cubicBezTo>
                          <a:pt x="-44287" y="4792972"/>
                          <a:pt x="43308" y="4685834"/>
                          <a:pt x="0" y="4489348"/>
                        </a:cubicBezTo>
                        <a:cubicBezTo>
                          <a:pt x="-43308" y="4292862"/>
                          <a:pt x="58498" y="4172198"/>
                          <a:pt x="0" y="3995357"/>
                        </a:cubicBezTo>
                        <a:cubicBezTo>
                          <a:pt x="-58498" y="3818516"/>
                          <a:pt x="45162" y="3596631"/>
                          <a:pt x="0" y="3452510"/>
                        </a:cubicBezTo>
                        <a:cubicBezTo>
                          <a:pt x="-45162" y="3308389"/>
                          <a:pt x="37995" y="3060538"/>
                          <a:pt x="0" y="2909662"/>
                        </a:cubicBezTo>
                        <a:cubicBezTo>
                          <a:pt x="-37995" y="2758786"/>
                          <a:pt x="37044" y="2661005"/>
                          <a:pt x="0" y="2415671"/>
                        </a:cubicBezTo>
                        <a:cubicBezTo>
                          <a:pt x="-37044" y="2170337"/>
                          <a:pt x="44114" y="2071863"/>
                          <a:pt x="0" y="1872824"/>
                        </a:cubicBezTo>
                        <a:cubicBezTo>
                          <a:pt x="-44114" y="1673785"/>
                          <a:pt x="40506" y="1532391"/>
                          <a:pt x="0" y="1232264"/>
                        </a:cubicBezTo>
                        <a:cubicBezTo>
                          <a:pt x="-40506" y="932137"/>
                          <a:pt x="6431" y="921360"/>
                          <a:pt x="0" y="689416"/>
                        </a:cubicBezTo>
                        <a:cubicBezTo>
                          <a:pt x="-6431" y="457472"/>
                          <a:pt x="51827" y="218846"/>
                          <a:pt x="0" y="0"/>
                        </a:cubicBezTo>
                        <a:close/>
                      </a:path>
                      <a:path w="3211799" h="4885627" stroke="0" extrusionOk="0">
                        <a:moveTo>
                          <a:pt x="0" y="0"/>
                        </a:moveTo>
                        <a:cubicBezTo>
                          <a:pt x="100362" y="-47205"/>
                          <a:pt x="334868" y="31207"/>
                          <a:pt x="438946" y="0"/>
                        </a:cubicBezTo>
                        <a:cubicBezTo>
                          <a:pt x="543024" y="-31207"/>
                          <a:pt x="792867" y="27171"/>
                          <a:pt x="942128" y="0"/>
                        </a:cubicBezTo>
                        <a:cubicBezTo>
                          <a:pt x="1091389" y="-27171"/>
                          <a:pt x="1307219" y="51954"/>
                          <a:pt x="1509546" y="0"/>
                        </a:cubicBezTo>
                        <a:cubicBezTo>
                          <a:pt x="1711873" y="-51954"/>
                          <a:pt x="1931216" y="11747"/>
                          <a:pt x="2076963" y="0"/>
                        </a:cubicBezTo>
                        <a:cubicBezTo>
                          <a:pt x="2222710" y="-11747"/>
                          <a:pt x="2444074" y="14245"/>
                          <a:pt x="2548027" y="0"/>
                        </a:cubicBezTo>
                        <a:cubicBezTo>
                          <a:pt x="2651980" y="-14245"/>
                          <a:pt x="3054843" y="28898"/>
                          <a:pt x="3211799" y="0"/>
                        </a:cubicBezTo>
                        <a:cubicBezTo>
                          <a:pt x="3241078" y="256771"/>
                          <a:pt x="3167884" y="415192"/>
                          <a:pt x="3211799" y="542847"/>
                        </a:cubicBezTo>
                        <a:cubicBezTo>
                          <a:pt x="3255714" y="670502"/>
                          <a:pt x="3145228" y="923844"/>
                          <a:pt x="3211799" y="1134551"/>
                        </a:cubicBezTo>
                        <a:cubicBezTo>
                          <a:pt x="3278370" y="1345258"/>
                          <a:pt x="3196270" y="1345407"/>
                          <a:pt x="3211799" y="1530830"/>
                        </a:cubicBezTo>
                        <a:cubicBezTo>
                          <a:pt x="3227328" y="1716253"/>
                          <a:pt x="3170217" y="1804412"/>
                          <a:pt x="3211799" y="2073677"/>
                        </a:cubicBezTo>
                        <a:cubicBezTo>
                          <a:pt x="3253381" y="2342942"/>
                          <a:pt x="3173426" y="2310161"/>
                          <a:pt x="3211799" y="2469956"/>
                        </a:cubicBezTo>
                        <a:cubicBezTo>
                          <a:pt x="3250172" y="2629751"/>
                          <a:pt x="3164400" y="2718570"/>
                          <a:pt x="3211799" y="2963947"/>
                        </a:cubicBezTo>
                        <a:cubicBezTo>
                          <a:pt x="3259198" y="3209324"/>
                          <a:pt x="3184671" y="3236425"/>
                          <a:pt x="3211799" y="3360226"/>
                        </a:cubicBezTo>
                        <a:cubicBezTo>
                          <a:pt x="3238927" y="3484027"/>
                          <a:pt x="3201319" y="3598351"/>
                          <a:pt x="3211799" y="3756504"/>
                        </a:cubicBezTo>
                        <a:cubicBezTo>
                          <a:pt x="3222279" y="3914657"/>
                          <a:pt x="3169024" y="4120700"/>
                          <a:pt x="3211799" y="4299352"/>
                        </a:cubicBezTo>
                        <a:cubicBezTo>
                          <a:pt x="3254574" y="4478004"/>
                          <a:pt x="3197720" y="4703555"/>
                          <a:pt x="3211799" y="4885627"/>
                        </a:cubicBezTo>
                        <a:cubicBezTo>
                          <a:pt x="2990979" y="4909789"/>
                          <a:pt x="2911694" y="4847268"/>
                          <a:pt x="2740735" y="4885627"/>
                        </a:cubicBezTo>
                        <a:cubicBezTo>
                          <a:pt x="2569776" y="4923986"/>
                          <a:pt x="2307874" y="4827509"/>
                          <a:pt x="2173317" y="4885627"/>
                        </a:cubicBezTo>
                        <a:cubicBezTo>
                          <a:pt x="2038760" y="4943745"/>
                          <a:pt x="1873077" y="4869122"/>
                          <a:pt x="1702253" y="4885627"/>
                        </a:cubicBezTo>
                        <a:cubicBezTo>
                          <a:pt x="1531429" y="4902132"/>
                          <a:pt x="1326180" y="4876731"/>
                          <a:pt x="1231190" y="4885627"/>
                        </a:cubicBezTo>
                        <a:cubicBezTo>
                          <a:pt x="1136200" y="4894523"/>
                          <a:pt x="991773" y="4850542"/>
                          <a:pt x="792244" y="4885627"/>
                        </a:cubicBezTo>
                        <a:cubicBezTo>
                          <a:pt x="592715" y="4920712"/>
                          <a:pt x="374767" y="4814299"/>
                          <a:pt x="0" y="4885627"/>
                        </a:cubicBezTo>
                        <a:cubicBezTo>
                          <a:pt x="-29000" y="4663595"/>
                          <a:pt x="49658" y="4582949"/>
                          <a:pt x="0" y="4342780"/>
                        </a:cubicBezTo>
                        <a:cubicBezTo>
                          <a:pt x="-49658" y="4102611"/>
                          <a:pt x="30781" y="3968609"/>
                          <a:pt x="0" y="3702220"/>
                        </a:cubicBezTo>
                        <a:cubicBezTo>
                          <a:pt x="-30781" y="3435831"/>
                          <a:pt x="31122" y="3389517"/>
                          <a:pt x="0" y="3208228"/>
                        </a:cubicBezTo>
                        <a:cubicBezTo>
                          <a:pt x="-31122" y="3026939"/>
                          <a:pt x="26766" y="2874035"/>
                          <a:pt x="0" y="2714237"/>
                        </a:cubicBezTo>
                        <a:cubicBezTo>
                          <a:pt x="-26766" y="2554439"/>
                          <a:pt x="59488" y="2328112"/>
                          <a:pt x="0" y="2122534"/>
                        </a:cubicBezTo>
                        <a:cubicBezTo>
                          <a:pt x="-59488" y="1916956"/>
                          <a:pt x="40284" y="1849303"/>
                          <a:pt x="0" y="1628542"/>
                        </a:cubicBezTo>
                        <a:cubicBezTo>
                          <a:pt x="-40284" y="1407781"/>
                          <a:pt x="21890" y="1175671"/>
                          <a:pt x="0" y="1036839"/>
                        </a:cubicBezTo>
                        <a:cubicBezTo>
                          <a:pt x="-21890" y="898007"/>
                          <a:pt x="4203" y="803217"/>
                          <a:pt x="0" y="640560"/>
                        </a:cubicBezTo>
                        <a:cubicBezTo>
                          <a:pt x="-4203" y="477903"/>
                          <a:pt x="13781" y="272574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rgbClr val="4E88C7"/>
                    </a:solidFill>
                    <a:prstDash val="lgDash"/>
                    <a:extLst>
                      <a:ext uri="{C807C97D-BFC1-408E-A445-0C87EB9F89A2}">
                        <ask:lineSketchStyleProps xmlns:ask="http://schemas.microsoft.com/office/drawing/2018/sketchyshapes" sd="1490146077">
                          <a:prstGeom prst="rect">
                            <a:avLst/>
                          </a:pr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b="1" dirty="0">
                      <a:solidFill>
                        <a:schemeClr val="tx1"/>
                      </a:solidFill>
                      <a:latin typeface="Karla" pitchFamily="2" charset="0"/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F56EAA3F-2FAE-4653-AC9F-700FADB319FF}"/>
                      </a:ext>
                    </a:extLst>
                  </p:cNvPr>
                  <p:cNvSpPr/>
                  <p:nvPr/>
                </p:nvSpPr>
                <p:spPr>
                  <a:xfrm>
                    <a:off x="8115124" y="2979830"/>
                    <a:ext cx="1952549" cy="741249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A6A6A6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arla" pitchFamily="2" charset="0"/>
                      </a:rPr>
                      <a:t>API server</a:t>
                    </a:r>
                  </a:p>
                  <a:p>
                    <a:pPr algn="ctr"/>
                    <a:r>
                      <a:rPr 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arla" pitchFamily="2" charset="0"/>
                      </a:rPr>
                      <a:t>&lt;</a:t>
                    </a:r>
                    <a:r>
                      <a:rPr lang="en-US" sz="1600" b="1" dirty="0" err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arla" pitchFamily="2" charset="0"/>
                      </a:rPr>
                      <a:t>kube-apiserver</a:t>
                    </a:r>
                    <a:r>
                      <a:rPr 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arla" pitchFamily="2" charset="0"/>
                      </a:rPr>
                      <a:t>&gt;</a:t>
                    </a:r>
                  </a:p>
                </p:txBody>
              </p:sp>
            </p:grpSp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D3B572AE-BAA6-467B-8DD0-28FFC4987482}"/>
                    </a:ext>
                  </a:extLst>
                </p:cNvPr>
                <p:cNvGrpSpPr/>
                <p:nvPr/>
              </p:nvGrpSpPr>
              <p:grpSpPr>
                <a:xfrm>
                  <a:off x="3794685" y="555808"/>
                  <a:ext cx="3005432" cy="5004406"/>
                  <a:chOff x="3794685" y="555808"/>
                  <a:chExt cx="3005432" cy="5004406"/>
                </a:xfrm>
              </p:grpSpPr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3EB62AE8-071B-4FAF-BF57-C4E94BED8D58}"/>
                      </a:ext>
                    </a:extLst>
                  </p:cNvPr>
                  <p:cNvSpPr/>
                  <p:nvPr/>
                </p:nvSpPr>
                <p:spPr>
                  <a:xfrm>
                    <a:off x="4516332" y="4821993"/>
                    <a:ext cx="1443294" cy="738221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 err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arla" pitchFamily="2" charset="0"/>
                      </a:rPr>
                      <a:t>etcd</a:t>
                    </a:r>
                    <a:endPara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Karla" pitchFamily="2" charset="0"/>
                    </a:endParaRPr>
                  </a:p>
                </p:txBody>
              </p:sp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0416BB1A-75C7-49DC-983B-88BE7116F671}"/>
                      </a:ext>
                    </a:extLst>
                  </p:cNvPr>
                  <p:cNvGrpSpPr/>
                  <p:nvPr/>
                </p:nvGrpSpPr>
                <p:grpSpPr>
                  <a:xfrm>
                    <a:off x="5174672" y="4252020"/>
                    <a:ext cx="270434" cy="452457"/>
                    <a:chOff x="5174672" y="4252020"/>
                    <a:chExt cx="270434" cy="452457"/>
                  </a:xfrm>
                  <a:solidFill>
                    <a:schemeClr val="bg1">
                      <a:lumMod val="65000"/>
                    </a:schemeClr>
                  </a:solidFill>
                </p:grpSpPr>
                <p:sp>
                  <p:nvSpPr>
                    <p:cNvPr id="92" name="Isosceles Triangle 91">
                      <a:extLst>
                        <a:ext uri="{FF2B5EF4-FFF2-40B4-BE49-F238E27FC236}">
                          <a16:creationId xmlns:a16="http://schemas.microsoft.com/office/drawing/2014/main" id="{450A702E-4E12-4F86-9523-235DBBDDCB1E}"/>
                        </a:ext>
                      </a:extLst>
                    </p:cNvPr>
                    <p:cNvSpPr/>
                    <p:nvPr/>
                  </p:nvSpPr>
                  <p:spPr>
                    <a:xfrm rot="10514528">
                      <a:off x="5174672" y="4614846"/>
                      <a:ext cx="270434" cy="89631"/>
                    </a:xfrm>
                    <a:prstGeom prst="triangle">
                      <a:avLst/>
                    </a:prstGeom>
                    <a:grpFill/>
                    <a:ln w="1270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93" name="Straight Connector 92">
                      <a:extLst>
                        <a:ext uri="{FF2B5EF4-FFF2-40B4-BE49-F238E27FC236}">
                          <a16:creationId xmlns:a16="http://schemas.microsoft.com/office/drawing/2014/main" id="{66066852-3363-415C-BBF8-C9F5BC06A1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287883" y="4252020"/>
                      <a:ext cx="13527" cy="341436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EC930B82-BCFA-4C08-8853-079940981B3B}"/>
                      </a:ext>
                    </a:extLst>
                  </p:cNvPr>
                  <p:cNvSpPr/>
                  <p:nvPr/>
                </p:nvSpPr>
                <p:spPr>
                  <a:xfrm>
                    <a:off x="3794685" y="2083699"/>
                    <a:ext cx="1312184" cy="67526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Karla" pitchFamily="2" charset="0"/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96C2DF29-F16D-451C-B0CD-FF81991CFEEA}"/>
                      </a:ext>
                    </a:extLst>
                  </p:cNvPr>
                  <p:cNvSpPr/>
                  <p:nvPr/>
                </p:nvSpPr>
                <p:spPr>
                  <a:xfrm>
                    <a:off x="5482567" y="2072268"/>
                    <a:ext cx="1317550" cy="687149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Karla" pitchFamily="2" charset="0"/>
                    </a:endParaRPr>
                  </a:p>
                </p:txBody>
              </p:sp>
              <p:grpSp>
                <p:nvGrpSpPr>
                  <p:cNvPr id="100" name="Group 99">
                    <a:extLst>
                      <a:ext uri="{FF2B5EF4-FFF2-40B4-BE49-F238E27FC236}">
                        <a16:creationId xmlns:a16="http://schemas.microsoft.com/office/drawing/2014/main" id="{FDC45091-71C0-4A6E-BAFA-F9371BADCCB8}"/>
                      </a:ext>
                    </a:extLst>
                  </p:cNvPr>
                  <p:cNvGrpSpPr/>
                  <p:nvPr/>
                </p:nvGrpSpPr>
                <p:grpSpPr>
                  <a:xfrm>
                    <a:off x="4640341" y="2862852"/>
                    <a:ext cx="270434" cy="441668"/>
                    <a:chOff x="5120242" y="4371669"/>
                    <a:chExt cx="270434" cy="441668"/>
                  </a:xfrm>
                  <a:solidFill>
                    <a:schemeClr val="bg1">
                      <a:lumMod val="65000"/>
                    </a:schemeClr>
                  </a:solidFill>
                </p:grpSpPr>
                <p:sp>
                  <p:nvSpPr>
                    <p:cNvPr id="101" name="Isosceles Triangle 100">
                      <a:extLst>
                        <a:ext uri="{FF2B5EF4-FFF2-40B4-BE49-F238E27FC236}">
                          <a16:creationId xmlns:a16="http://schemas.microsoft.com/office/drawing/2014/main" id="{780A0DE4-A251-424C-8729-C4CAF5DC31E6}"/>
                        </a:ext>
                      </a:extLst>
                    </p:cNvPr>
                    <p:cNvSpPr/>
                    <p:nvPr/>
                  </p:nvSpPr>
                  <p:spPr>
                    <a:xfrm rot="10514528">
                      <a:off x="5120242" y="4723706"/>
                      <a:ext cx="270434" cy="89631"/>
                    </a:xfrm>
                    <a:prstGeom prst="triangle">
                      <a:avLst/>
                    </a:prstGeom>
                    <a:grpFill/>
                    <a:ln w="1270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102" name="Straight Connector 101">
                      <a:extLst>
                        <a:ext uri="{FF2B5EF4-FFF2-40B4-BE49-F238E27FC236}">
                          <a16:creationId xmlns:a16="http://schemas.microsoft.com/office/drawing/2014/main" id="{B6B7F9E0-4CB3-4320-81D4-EC337F018FE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246979" y="4371669"/>
                      <a:ext cx="1" cy="330647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299F0120-3B05-4A80-A627-3C63D348EBDC}"/>
                      </a:ext>
                    </a:extLst>
                  </p:cNvPr>
                  <p:cNvGrpSpPr/>
                  <p:nvPr/>
                </p:nvGrpSpPr>
                <p:grpSpPr>
                  <a:xfrm>
                    <a:off x="5794069" y="2841569"/>
                    <a:ext cx="270434" cy="493046"/>
                    <a:chOff x="5174672" y="4320291"/>
                    <a:chExt cx="270434" cy="493046"/>
                  </a:xfrm>
                  <a:solidFill>
                    <a:schemeClr val="bg1">
                      <a:lumMod val="65000"/>
                    </a:schemeClr>
                  </a:solidFill>
                </p:grpSpPr>
                <p:sp>
                  <p:nvSpPr>
                    <p:cNvPr id="104" name="Isosceles Triangle 103">
                      <a:extLst>
                        <a:ext uri="{FF2B5EF4-FFF2-40B4-BE49-F238E27FC236}">
                          <a16:creationId xmlns:a16="http://schemas.microsoft.com/office/drawing/2014/main" id="{EE22EDA5-3A51-4BBB-ABBD-07E8B6B94930}"/>
                        </a:ext>
                      </a:extLst>
                    </p:cNvPr>
                    <p:cNvSpPr/>
                    <p:nvPr/>
                  </p:nvSpPr>
                  <p:spPr>
                    <a:xfrm rot="10514528">
                      <a:off x="5174672" y="4723706"/>
                      <a:ext cx="270434" cy="89631"/>
                    </a:xfrm>
                    <a:prstGeom prst="triangle">
                      <a:avLst/>
                    </a:prstGeom>
                    <a:grpFill/>
                    <a:ln w="1270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105" name="Straight Connector 104">
                      <a:extLst>
                        <a:ext uri="{FF2B5EF4-FFF2-40B4-BE49-F238E27FC236}">
                          <a16:creationId xmlns:a16="http://schemas.microsoft.com/office/drawing/2014/main" id="{F4097418-DE92-40D5-A099-8DA57A329B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01410" y="4320291"/>
                      <a:ext cx="0" cy="382025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29DC33F5-D9F3-457D-BB6F-D1D90C571AB3}"/>
                      </a:ext>
                    </a:extLst>
                  </p:cNvPr>
                  <p:cNvSpPr txBox="1"/>
                  <p:nvPr/>
                </p:nvSpPr>
                <p:spPr>
                  <a:xfrm>
                    <a:off x="4214637" y="555808"/>
                    <a:ext cx="237593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  <a:latin typeface="Karla" pitchFamily="2" charset="0"/>
                      </a:rPr>
                      <a:t>&lt;Master Node&gt;</a:t>
                    </a:r>
                  </a:p>
                </p:txBody>
              </p:sp>
            </p:grp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5B8E6F-7BD8-49E1-B270-7C41ADDE2FEA}"/>
                  </a:ext>
                </a:extLst>
              </p:cNvPr>
              <p:cNvSpPr/>
              <p:nvPr/>
            </p:nvSpPr>
            <p:spPr>
              <a:xfrm>
                <a:off x="3729093" y="1765399"/>
                <a:ext cx="1844393" cy="6752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arla" pitchFamily="2" charset="0"/>
                </a:endParaRP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534430E5-6B65-4E77-B4A1-77858CAD49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889" y="2525205"/>
                <a:ext cx="0" cy="1290564"/>
              </a:xfrm>
              <a:prstGeom prst="line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9FB8E8D4-93E4-4B02-9EEA-35CD17407C49}"/>
                  </a:ext>
                </a:extLst>
              </p:cNvPr>
              <p:cNvSpPr/>
              <p:nvPr/>
            </p:nvSpPr>
            <p:spPr>
              <a:xfrm>
                <a:off x="4532683" y="2532175"/>
                <a:ext cx="270434" cy="89631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79F949A-9564-4F8D-9AF5-F7EEC62E0FDC}"/>
                </a:ext>
              </a:extLst>
            </p:cNvPr>
            <p:cNvGrpSpPr/>
            <p:nvPr/>
          </p:nvGrpSpPr>
          <p:grpSpPr>
            <a:xfrm>
              <a:off x="5658859" y="1734251"/>
              <a:ext cx="2529681" cy="664719"/>
              <a:chOff x="5658859" y="1734251"/>
              <a:chExt cx="2529681" cy="664719"/>
            </a:xfrm>
          </p:grpSpPr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B51C3F23-3944-4670-BCB6-28E87961B5EC}"/>
                  </a:ext>
                </a:extLst>
              </p:cNvPr>
              <p:cNvSpPr/>
              <p:nvPr/>
            </p:nvSpPr>
            <p:spPr>
              <a:xfrm>
                <a:off x="6829502" y="1734251"/>
                <a:ext cx="1359038" cy="6647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arla" pitchFamily="2" charset="0"/>
                </a:endParaRPr>
              </a:p>
            </p:txBody>
          </p:sp>
          <p:sp>
            <p:nvSpPr>
              <p:cNvPr id="96" name="Isosceles Triangle 95">
                <a:extLst>
                  <a:ext uri="{FF2B5EF4-FFF2-40B4-BE49-F238E27FC236}">
                    <a16:creationId xmlns:a16="http://schemas.microsoft.com/office/drawing/2014/main" id="{674D9817-C68F-4839-AB86-9C272C1E66C0}"/>
                  </a:ext>
                </a:extLst>
              </p:cNvPr>
              <p:cNvSpPr/>
              <p:nvPr/>
            </p:nvSpPr>
            <p:spPr>
              <a:xfrm rot="5114528">
                <a:off x="6609626" y="2043481"/>
                <a:ext cx="270434" cy="89631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ED1B34"/>
                  </a:highlight>
                </a:endParaRP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BC2E2292-BE77-44BC-8112-F878CE0954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58859" y="2096778"/>
                <a:ext cx="1019776" cy="20341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37B7861-A2CD-475E-8193-C3A69533C9B2}"/>
              </a:ext>
            </a:extLst>
          </p:cNvPr>
          <p:cNvGrpSpPr/>
          <p:nvPr/>
        </p:nvGrpSpPr>
        <p:grpSpPr>
          <a:xfrm>
            <a:off x="-421922" y="3932182"/>
            <a:ext cx="3904680" cy="1662076"/>
            <a:chOff x="-236862" y="3485868"/>
            <a:chExt cx="3904680" cy="1662076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A449E8C1-494C-4832-A8AE-94FB902B274C}"/>
                </a:ext>
              </a:extLst>
            </p:cNvPr>
            <p:cNvGrpSpPr/>
            <p:nvPr/>
          </p:nvGrpSpPr>
          <p:grpSpPr>
            <a:xfrm>
              <a:off x="1530084" y="3485868"/>
              <a:ext cx="2137734" cy="715834"/>
              <a:chOff x="1936414" y="3342849"/>
              <a:chExt cx="2137734" cy="715834"/>
            </a:xfrm>
          </p:grpSpPr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50A618EA-C9FF-4C66-888D-93A8374491E1}"/>
                  </a:ext>
                </a:extLst>
              </p:cNvPr>
              <p:cNvSpPr/>
              <p:nvPr/>
            </p:nvSpPr>
            <p:spPr>
              <a:xfrm rot="5114528">
                <a:off x="3894115" y="3698808"/>
                <a:ext cx="270434" cy="89632"/>
              </a:xfrm>
              <a:prstGeom prst="triangl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ED1B34"/>
                  </a:highlight>
                </a:endParaRP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56852EC-9046-4D24-B94C-9F3D3BE98DB5}"/>
                  </a:ext>
                </a:extLst>
              </p:cNvPr>
              <p:cNvCxnSpPr>
                <a:cxnSpLocks/>
                <a:endCxn id="58" idx="3"/>
              </p:cNvCxnSpPr>
              <p:nvPr/>
            </p:nvCxnSpPr>
            <p:spPr>
              <a:xfrm>
                <a:off x="3282467" y="3746739"/>
                <a:ext cx="702203" cy="602"/>
              </a:xfrm>
              <a:prstGeom prst="lin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F119087-466D-4166-86EA-56BBC98267FA}"/>
                  </a:ext>
                </a:extLst>
              </p:cNvPr>
              <p:cNvSpPr/>
              <p:nvPr/>
            </p:nvSpPr>
            <p:spPr>
              <a:xfrm>
                <a:off x="1936414" y="3342849"/>
                <a:ext cx="1249580" cy="71583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6A6A6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CLI</a:t>
                </a:r>
              </a:p>
              <a:p>
                <a:pPr algn="ctr"/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&lt;</a:t>
                </a:r>
                <a:r>
                  <a:rPr lang="en-US" sz="16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kubectl</a:t>
                </a:r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&gt;</a:t>
                </a: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6CC5A910-B254-4C6E-B500-BC89AFB16F31}"/>
                </a:ext>
              </a:extLst>
            </p:cNvPr>
            <p:cNvGrpSpPr/>
            <p:nvPr/>
          </p:nvGrpSpPr>
          <p:grpSpPr>
            <a:xfrm>
              <a:off x="-236862" y="3761863"/>
              <a:ext cx="2205538" cy="1386081"/>
              <a:chOff x="-255079" y="2529400"/>
              <a:chExt cx="2205538" cy="1386081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B17B976-2800-4FB2-8DA4-EAF4A9BC8AE0}"/>
                  </a:ext>
                </a:extLst>
              </p:cNvPr>
              <p:cNvSpPr/>
              <p:nvPr/>
            </p:nvSpPr>
            <p:spPr>
              <a:xfrm>
                <a:off x="-255079" y="3420185"/>
                <a:ext cx="2205538" cy="495296"/>
              </a:xfrm>
              <a:prstGeom prst="rect">
                <a:avLst/>
              </a:prstGeom>
              <a:noFill/>
              <a:ln w="28575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Karla" pitchFamily="2" charset="0"/>
                  </a:rPr>
                  <a:t>Maggie</a:t>
                </a:r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D5A9D0BA-EF93-416B-9276-A313DF5DC2C3}"/>
                  </a:ext>
                </a:extLst>
              </p:cNvPr>
              <p:cNvSpPr/>
              <p:nvPr/>
            </p:nvSpPr>
            <p:spPr>
              <a:xfrm rot="5114528">
                <a:off x="1243439" y="2619801"/>
                <a:ext cx="270434" cy="89632"/>
              </a:xfrm>
              <a:prstGeom prst="triangl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ED1B34"/>
                  </a:highlight>
                </a:endParaRP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F6C9A3CD-334B-4D32-9411-4BBF0B8183E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077386" y="2438037"/>
                <a:ext cx="5365" cy="464756"/>
              </a:xfrm>
              <a:prstGeom prst="lin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F573E599-8BCF-4576-B795-34E202D520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7290" y="3898826"/>
              <a:ext cx="2" cy="809702"/>
            </a:xfrm>
            <a:prstGeom prst="line">
              <a:avLst/>
            </a:prstGeom>
            <a:solidFill>
              <a:srgbClr val="4E88C7"/>
            </a:solidFill>
            <a:ln w="19050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DFC3CA10-9C8A-41BF-A19E-8E406317D4C9}"/>
              </a:ext>
            </a:extLst>
          </p:cNvPr>
          <p:cNvSpPr txBox="1"/>
          <p:nvPr/>
        </p:nvSpPr>
        <p:spPr>
          <a:xfrm>
            <a:off x="6829502" y="2650895"/>
            <a:ext cx="506701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sz="2000" dirty="0">
                <a:latin typeface="Karla" pitchFamily="2" charset="0"/>
              </a:rPr>
              <a:t>The master node has:</a:t>
            </a:r>
          </a:p>
          <a:p>
            <a:pPr marL="0" lvl="1" indent="-285750">
              <a:buFontTx/>
              <a:buChar char="-"/>
            </a:pPr>
            <a:endParaRPr lang="en-US" sz="2000" dirty="0">
              <a:latin typeface="Karla" pitchFamily="2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Karla" pitchFamily="2" charset="0"/>
              </a:rPr>
              <a:t>API server </a:t>
            </a:r>
            <a:r>
              <a:rPr lang="en-US" sz="2000" dirty="0">
                <a:latin typeface="Karla" pitchFamily="2" charset="0"/>
              </a:rPr>
              <a:t>contains various methods to directly access the Kubernetes</a:t>
            </a:r>
          </a:p>
          <a:p>
            <a:pPr marL="0" lvl="1"/>
            <a:endParaRPr lang="en-US" sz="2000" dirty="0">
              <a:latin typeface="Karla" pitchFamily="2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Karla" pitchFamily="2" charset="0"/>
              </a:rPr>
              <a:t>etcd</a:t>
            </a:r>
            <a:r>
              <a:rPr lang="en-US" sz="2000" b="1" dirty="0">
                <a:latin typeface="Karla" pitchFamily="2" charset="0"/>
              </a:rPr>
              <a:t> </a:t>
            </a:r>
            <a:r>
              <a:rPr lang="en-US" sz="2000" dirty="0">
                <a:latin typeface="Karla" pitchFamily="2" charset="0"/>
              </a:rPr>
              <a:t>works as backend for service discovery that stores the cluster’s state and its configuration</a:t>
            </a:r>
          </a:p>
          <a:p>
            <a:pPr marL="0" lvl="1"/>
            <a:endParaRPr lang="en-US" sz="2000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003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35E9D1-1191-480B-BF21-C9230449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  <a:spcAft>
                <a:spcPts val="1800"/>
              </a:spcAft>
            </a:pPr>
            <a:r>
              <a:rPr lang="en-US" sz="4000" dirty="0">
                <a:solidFill>
                  <a:schemeClr val="tx1"/>
                </a:solidFill>
                <a:latin typeface="Karla" pitchFamily="2" charset="0"/>
                <a:ea typeface="+mn-ea"/>
                <a:cs typeface="+mn-cs"/>
              </a:rPr>
              <a:t>K8s Components &amp; Architecture &lt;</a:t>
            </a:r>
            <a:r>
              <a:rPr lang="en-US" sz="4000" dirty="0" err="1">
                <a:solidFill>
                  <a:schemeClr val="tx1"/>
                </a:solidFill>
                <a:latin typeface="Karla" pitchFamily="2" charset="0"/>
                <a:ea typeface="+mn-ea"/>
                <a:cs typeface="+mn-cs"/>
              </a:rPr>
              <a:t>cont</a:t>
            </a:r>
            <a:r>
              <a:rPr lang="en-US" sz="4000" dirty="0">
                <a:solidFill>
                  <a:schemeClr val="tx1"/>
                </a:solidFill>
                <a:latin typeface="Karla" pitchFamily="2" charset="0"/>
                <a:ea typeface="+mn-ea"/>
                <a:cs typeface="+mn-cs"/>
              </a:rPr>
              <a:t>&gt;</a:t>
            </a:r>
            <a:endParaRPr lang="en-US" sz="3800" dirty="0">
              <a:solidFill>
                <a:schemeClr val="tx1"/>
              </a:solidFill>
              <a:latin typeface="Karla" pitchFamily="2" charset="0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EEDF7B5-DF19-4388-B2B9-2B0A30014931}"/>
              </a:ext>
            </a:extLst>
          </p:cNvPr>
          <p:cNvGrpSpPr/>
          <p:nvPr/>
        </p:nvGrpSpPr>
        <p:grpSpPr>
          <a:xfrm>
            <a:off x="3034403" y="1079467"/>
            <a:ext cx="5154137" cy="5198579"/>
            <a:chOff x="3034403" y="1133897"/>
            <a:chExt cx="5154137" cy="519857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F8D4DFE-59A5-468F-A9E5-65A45B45C7D8}"/>
                </a:ext>
              </a:extLst>
            </p:cNvPr>
            <p:cNvGrpSpPr/>
            <p:nvPr/>
          </p:nvGrpSpPr>
          <p:grpSpPr>
            <a:xfrm>
              <a:off x="3034403" y="1133897"/>
              <a:ext cx="3224844" cy="5198579"/>
              <a:chOff x="3034403" y="1133897"/>
              <a:chExt cx="3224844" cy="5198579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274CE277-9A68-4F9D-A01D-103C649C3D69}"/>
                  </a:ext>
                </a:extLst>
              </p:cNvPr>
              <p:cNvGrpSpPr/>
              <p:nvPr/>
            </p:nvGrpSpPr>
            <p:grpSpPr>
              <a:xfrm>
                <a:off x="3034403" y="1133897"/>
                <a:ext cx="3224844" cy="5198579"/>
                <a:chOff x="3675461" y="555808"/>
                <a:chExt cx="3224844" cy="5198579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53EE7471-F6A4-4F39-BD06-3587500F15DB}"/>
                    </a:ext>
                  </a:extLst>
                </p:cNvPr>
                <p:cNvGrpSpPr/>
                <p:nvPr/>
              </p:nvGrpSpPr>
              <p:grpSpPr>
                <a:xfrm>
                  <a:off x="3675461" y="1032302"/>
                  <a:ext cx="3224844" cy="4722085"/>
                  <a:chOff x="7371243" y="521312"/>
                  <a:chExt cx="3211799" cy="4885627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109D5B2E-E02C-4F34-825D-D00069262A46}"/>
                      </a:ext>
                    </a:extLst>
                  </p:cNvPr>
                  <p:cNvSpPr/>
                  <p:nvPr/>
                </p:nvSpPr>
                <p:spPr>
                  <a:xfrm>
                    <a:off x="7371243" y="521312"/>
                    <a:ext cx="3211799" cy="4885627"/>
                  </a:xfrm>
                  <a:custGeom>
                    <a:avLst/>
                    <a:gdLst>
                      <a:gd name="connsiteX0" fmla="*/ 0 w 3211799"/>
                      <a:gd name="connsiteY0" fmla="*/ 0 h 4885627"/>
                      <a:gd name="connsiteX1" fmla="*/ 599536 w 3211799"/>
                      <a:gd name="connsiteY1" fmla="*/ 0 h 4885627"/>
                      <a:gd name="connsiteX2" fmla="*/ 1199072 w 3211799"/>
                      <a:gd name="connsiteY2" fmla="*/ 0 h 4885627"/>
                      <a:gd name="connsiteX3" fmla="*/ 1670135 w 3211799"/>
                      <a:gd name="connsiteY3" fmla="*/ 0 h 4885627"/>
                      <a:gd name="connsiteX4" fmla="*/ 2205435 w 3211799"/>
                      <a:gd name="connsiteY4" fmla="*/ 0 h 4885627"/>
                      <a:gd name="connsiteX5" fmla="*/ 3211799 w 3211799"/>
                      <a:gd name="connsiteY5" fmla="*/ 0 h 4885627"/>
                      <a:gd name="connsiteX6" fmla="*/ 3211799 w 3211799"/>
                      <a:gd name="connsiteY6" fmla="*/ 591704 h 4885627"/>
                      <a:gd name="connsiteX7" fmla="*/ 3211799 w 3211799"/>
                      <a:gd name="connsiteY7" fmla="*/ 987982 h 4885627"/>
                      <a:gd name="connsiteX8" fmla="*/ 3211799 w 3211799"/>
                      <a:gd name="connsiteY8" fmla="*/ 1579686 h 4885627"/>
                      <a:gd name="connsiteX9" fmla="*/ 3211799 w 3211799"/>
                      <a:gd name="connsiteY9" fmla="*/ 2122534 h 4885627"/>
                      <a:gd name="connsiteX10" fmla="*/ 3211799 w 3211799"/>
                      <a:gd name="connsiteY10" fmla="*/ 2763093 h 4885627"/>
                      <a:gd name="connsiteX11" fmla="*/ 3211799 w 3211799"/>
                      <a:gd name="connsiteY11" fmla="*/ 3305941 h 4885627"/>
                      <a:gd name="connsiteX12" fmla="*/ 3211799 w 3211799"/>
                      <a:gd name="connsiteY12" fmla="*/ 3897645 h 4885627"/>
                      <a:gd name="connsiteX13" fmla="*/ 3211799 w 3211799"/>
                      <a:gd name="connsiteY13" fmla="*/ 4342780 h 4885627"/>
                      <a:gd name="connsiteX14" fmla="*/ 3211799 w 3211799"/>
                      <a:gd name="connsiteY14" fmla="*/ 4885627 h 4885627"/>
                      <a:gd name="connsiteX15" fmla="*/ 2772853 w 3211799"/>
                      <a:gd name="connsiteY15" fmla="*/ 4885627 h 4885627"/>
                      <a:gd name="connsiteX16" fmla="*/ 2301789 w 3211799"/>
                      <a:gd name="connsiteY16" fmla="*/ 4885627 h 4885627"/>
                      <a:gd name="connsiteX17" fmla="*/ 1702253 w 3211799"/>
                      <a:gd name="connsiteY17" fmla="*/ 4885627 h 4885627"/>
                      <a:gd name="connsiteX18" fmla="*/ 1102718 w 3211799"/>
                      <a:gd name="connsiteY18" fmla="*/ 4885627 h 4885627"/>
                      <a:gd name="connsiteX19" fmla="*/ 535300 w 3211799"/>
                      <a:gd name="connsiteY19" fmla="*/ 4885627 h 4885627"/>
                      <a:gd name="connsiteX20" fmla="*/ 0 w 3211799"/>
                      <a:gd name="connsiteY20" fmla="*/ 4885627 h 4885627"/>
                      <a:gd name="connsiteX21" fmla="*/ 0 w 3211799"/>
                      <a:gd name="connsiteY21" fmla="*/ 4489348 h 4885627"/>
                      <a:gd name="connsiteX22" fmla="*/ 0 w 3211799"/>
                      <a:gd name="connsiteY22" fmla="*/ 3995357 h 4885627"/>
                      <a:gd name="connsiteX23" fmla="*/ 0 w 3211799"/>
                      <a:gd name="connsiteY23" fmla="*/ 3452510 h 4885627"/>
                      <a:gd name="connsiteX24" fmla="*/ 0 w 3211799"/>
                      <a:gd name="connsiteY24" fmla="*/ 2909662 h 4885627"/>
                      <a:gd name="connsiteX25" fmla="*/ 0 w 3211799"/>
                      <a:gd name="connsiteY25" fmla="*/ 2415671 h 4885627"/>
                      <a:gd name="connsiteX26" fmla="*/ 0 w 3211799"/>
                      <a:gd name="connsiteY26" fmla="*/ 1872824 h 4885627"/>
                      <a:gd name="connsiteX27" fmla="*/ 0 w 3211799"/>
                      <a:gd name="connsiteY27" fmla="*/ 1232264 h 4885627"/>
                      <a:gd name="connsiteX28" fmla="*/ 0 w 3211799"/>
                      <a:gd name="connsiteY28" fmla="*/ 689416 h 4885627"/>
                      <a:gd name="connsiteX29" fmla="*/ 0 w 3211799"/>
                      <a:gd name="connsiteY29" fmla="*/ 0 h 48856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3211799" h="4885627" fill="none" extrusionOk="0">
                        <a:moveTo>
                          <a:pt x="0" y="0"/>
                        </a:moveTo>
                        <a:cubicBezTo>
                          <a:pt x="175536" y="-34804"/>
                          <a:pt x="333312" y="21428"/>
                          <a:pt x="599536" y="0"/>
                        </a:cubicBezTo>
                        <a:cubicBezTo>
                          <a:pt x="865760" y="-21428"/>
                          <a:pt x="1039035" y="58606"/>
                          <a:pt x="1199072" y="0"/>
                        </a:cubicBezTo>
                        <a:cubicBezTo>
                          <a:pt x="1359109" y="-58606"/>
                          <a:pt x="1464213" y="54553"/>
                          <a:pt x="1670135" y="0"/>
                        </a:cubicBezTo>
                        <a:cubicBezTo>
                          <a:pt x="1876057" y="-54553"/>
                          <a:pt x="1948036" y="11127"/>
                          <a:pt x="2205435" y="0"/>
                        </a:cubicBezTo>
                        <a:cubicBezTo>
                          <a:pt x="2462834" y="-11127"/>
                          <a:pt x="2991468" y="8398"/>
                          <a:pt x="3211799" y="0"/>
                        </a:cubicBezTo>
                        <a:cubicBezTo>
                          <a:pt x="3263909" y="209113"/>
                          <a:pt x="3174975" y="318523"/>
                          <a:pt x="3211799" y="591704"/>
                        </a:cubicBezTo>
                        <a:cubicBezTo>
                          <a:pt x="3248623" y="864885"/>
                          <a:pt x="3167612" y="856793"/>
                          <a:pt x="3211799" y="987982"/>
                        </a:cubicBezTo>
                        <a:cubicBezTo>
                          <a:pt x="3255986" y="1119171"/>
                          <a:pt x="3173981" y="1374986"/>
                          <a:pt x="3211799" y="1579686"/>
                        </a:cubicBezTo>
                        <a:cubicBezTo>
                          <a:pt x="3249617" y="1784386"/>
                          <a:pt x="3160307" y="1882552"/>
                          <a:pt x="3211799" y="2122534"/>
                        </a:cubicBezTo>
                        <a:cubicBezTo>
                          <a:pt x="3263291" y="2362516"/>
                          <a:pt x="3193867" y="2484932"/>
                          <a:pt x="3211799" y="2763093"/>
                        </a:cubicBezTo>
                        <a:cubicBezTo>
                          <a:pt x="3229731" y="3041254"/>
                          <a:pt x="3150862" y="3153910"/>
                          <a:pt x="3211799" y="3305941"/>
                        </a:cubicBezTo>
                        <a:cubicBezTo>
                          <a:pt x="3272736" y="3457972"/>
                          <a:pt x="3210079" y="3760786"/>
                          <a:pt x="3211799" y="3897645"/>
                        </a:cubicBezTo>
                        <a:cubicBezTo>
                          <a:pt x="3213519" y="4034504"/>
                          <a:pt x="3202043" y="4212491"/>
                          <a:pt x="3211799" y="4342780"/>
                        </a:cubicBezTo>
                        <a:cubicBezTo>
                          <a:pt x="3221555" y="4473070"/>
                          <a:pt x="3169016" y="4654226"/>
                          <a:pt x="3211799" y="4885627"/>
                        </a:cubicBezTo>
                        <a:cubicBezTo>
                          <a:pt x="3078082" y="4907838"/>
                          <a:pt x="2935931" y="4858124"/>
                          <a:pt x="2772853" y="4885627"/>
                        </a:cubicBezTo>
                        <a:cubicBezTo>
                          <a:pt x="2609775" y="4913130"/>
                          <a:pt x="2441558" y="4846505"/>
                          <a:pt x="2301789" y="4885627"/>
                        </a:cubicBezTo>
                        <a:cubicBezTo>
                          <a:pt x="2162020" y="4924749"/>
                          <a:pt x="1912716" y="4843666"/>
                          <a:pt x="1702253" y="4885627"/>
                        </a:cubicBezTo>
                        <a:cubicBezTo>
                          <a:pt x="1491790" y="4927588"/>
                          <a:pt x="1315717" y="4865754"/>
                          <a:pt x="1102718" y="4885627"/>
                        </a:cubicBezTo>
                        <a:cubicBezTo>
                          <a:pt x="889720" y="4905500"/>
                          <a:pt x="731573" y="4875304"/>
                          <a:pt x="535300" y="4885627"/>
                        </a:cubicBezTo>
                        <a:cubicBezTo>
                          <a:pt x="339027" y="4895950"/>
                          <a:pt x="159414" y="4823096"/>
                          <a:pt x="0" y="4885627"/>
                        </a:cubicBezTo>
                        <a:cubicBezTo>
                          <a:pt x="-44287" y="4792972"/>
                          <a:pt x="43308" y="4685834"/>
                          <a:pt x="0" y="4489348"/>
                        </a:cubicBezTo>
                        <a:cubicBezTo>
                          <a:pt x="-43308" y="4292862"/>
                          <a:pt x="58498" y="4172198"/>
                          <a:pt x="0" y="3995357"/>
                        </a:cubicBezTo>
                        <a:cubicBezTo>
                          <a:pt x="-58498" y="3818516"/>
                          <a:pt x="45162" y="3596631"/>
                          <a:pt x="0" y="3452510"/>
                        </a:cubicBezTo>
                        <a:cubicBezTo>
                          <a:pt x="-45162" y="3308389"/>
                          <a:pt x="37995" y="3060538"/>
                          <a:pt x="0" y="2909662"/>
                        </a:cubicBezTo>
                        <a:cubicBezTo>
                          <a:pt x="-37995" y="2758786"/>
                          <a:pt x="37044" y="2661005"/>
                          <a:pt x="0" y="2415671"/>
                        </a:cubicBezTo>
                        <a:cubicBezTo>
                          <a:pt x="-37044" y="2170337"/>
                          <a:pt x="44114" y="2071863"/>
                          <a:pt x="0" y="1872824"/>
                        </a:cubicBezTo>
                        <a:cubicBezTo>
                          <a:pt x="-44114" y="1673785"/>
                          <a:pt x="40506" y="1532391"/>
                          <a:pt x="0" y="1232264"/>
                        </a:cubicBezTo>
                        <a:cubicBezTo>
                          <a:pt x="-40506" y="932137"/>
                          <a:pt x="6431" y="921360"/>
                          <a:pt x="0" y="689416"/>
                        </a:cubicBezTo>
                        <a:cubicBezTo>
                          <a:pt x="-6431" y="457472"/>
                          <a:pt x="51827" y="218846"/>
                          <a:pt x="0" y="0"/>
                        </a:cubicBezTo>
                        <a:close/>
                      </a:path>
                      <a:path w="3211799" h="4885627" stroke="0" extrusionOk="0">
                        <a:moveTo>
                          <a:pt x="0" y="0"/>
                        </a:moveTo>
                        <a:cubicBezTo>
                          <a:pt x="100362" y="-47205"/>
                          <a:pt x="334868" y="31207"/>
                          <a:pt x="438946" y="0"/>
                        </a:cubicBezTo>
                        <a:cubicBezTo>
                          <a:pt x="543024" y="-31207"/>
                          <a:pt x="792867" y="27171"/>
                          <a:pt x="942128" y="0"/>
                        </a:cubicBezTo>
                        <a:cubicBezTo>
                          <a:pt x="1091389" y="-27171"/>
                          <a:pt x="1307219" y="51954"/>
                          <a:pt x="1509546" y="0"/>
                        </a:cubicBezTo>
                        <a:cubicBezTo>
                          <a:pt x="1711873" y="-51954"/>
                          <a:pt x="1931216" y="11747"/>
                          <a:pt x="2076963" y="0"/>
                        </a:cubicBezTo>
                        <a:cubicBezTo>
                          <a:pt x="2222710" y="-11747"/>
                          <a:pt x="2444074" y="14245"/>
                          <a:pt x="2548027" y="0"/>
                        </a:cubicBezTo>
                        <a:cubicBezTo>
                          <a:pt x="2651980" y="-14245"/>
                          <a:pt x="3054843" y="28898"/>
                          <a:pt x="3211799" y="0"/>
                        </a:cubicBezTo>
                        <a:cubicBezTo>
                          <a:pt x="3241078" y="256771"/>
                          <a:pt x="3167884" y="415192"/>
                          <a:pt x="3211799" y="542847"/>
                        </a:cubicBezTo>
                        <a:cubicBezTo>
                          <a:pt x="3255714" y="670502"/>
                          <a:pt x="3145228" y="923844"/>
                          <a:pt x="3211799" y="1134551"/>
                        </a:cubicBezTo>
                        <a:cubicBezTo>
                          <a:pt x="3278370" y="1345258"/>
                          <a:pt x="3196270" y="1345407"/>
                          <a:pt x="3211799" y="1530830"/>
                        </a:cubicBezTo>
                        <a:cubicBezTo>
                          <a:pt x="3227328" y="1716253"/>
                          <a:pt x="3170217" y="1804412"/>
                          <a:pt x="3211799" y="2073677"/>
                        </a:cubicBezTo>
                        <a:cubicBezTo>
                          <a:pt x="3253381" y="2342942"/>
                          <a:pt x="3173426" y="2310161"/>
                          <a:pt x="3211799" y="2469956"/>
                        </a:cubicBezTo>
                        <a:cubicBezTo>
                          <a:pt x="3250172" y="2629751"/>
                          <a:pt x="3164400" y="2718570"/>
                          <a:pt x="3211799" y="2963947"/>
                        </a:cubicBezTo>
                        <a:cubicBezTo>
                          <a:pt x="3259198" y="3209324"/>
                          <a:pt x="3184671" y="3236425"/>
                          <a:pt x="3211799" y="3360226"/>
                        </a:cubicBezTo>
                        <a:cubicBezTo>
                          <a:pt x="3238927" y="3484027"/>
                          <a:pt x="3201319" y="3598351"/>
                          <a:pt x="3211799" y="3756504"/>
                        </a:cubicBezTo>
                        <a:cubicBezTo>
                          <a:pt x="3222279" y="3914657"/>
                          <a:pt x="3169024" y="4120700"/>
                          <a:pt x="3211799" y="4299352"/>
                        </a:cubicBezTo>
                        <a:cubicBezTo>
                          <a:pt x="3254574" y="4478004"/>
                          <a:pt x="3197720" y="4703555"/>
                          <a:pt x="3211799" y="4885627"/>
                        </a:cubicBezTo>
                        <a:cubicBezTo>
                          <a:pt x="2990979" y="4909789"/>
                          <a:pt x="2911694" y="4847268"/>
                          <a:pt x="2740735" y="4885627"/>
                        </a:cubicBezTo>
                        <a:cubicBezTo>
                          <a:pt x="2569776" y="4923986"/>
                          <a:pt x="2307874" y="4827509"/>
                          <a:pt x="2173317" y="4885627"/>
                        </a:cubicBezTo>
                        <a:cubicBezTo>
                          <a:pt x="2038760" y="4943745"/>
                          <a:pt x="1873077" y="4869122"/>
                          <a:pt x="1702253" y="4885627"/>
                        </a:cubicBezTo>
                        <a:cubicBezTo>
                          <a:pt x="1531429" y="4902132"/>
                          <a:pt x="1326180" y="4876731"/>
                          <a:pt x="1231190" y="4885627"/>
                        </a:cubicBezTo>
                        <a:cubicBezTo>
                          <a:pt x="1136200" y="4894523"/>
                          <a:pt x="991773" y="4850542"/>
                          <a:pt x="792244" y="4885627"/>
                        </a:cubicBezTo>
                        <a:cubicBezTo>
                          <a:pt x="592715" y="4920712"/>
                          <a:pt x="374767" y="4814299"/>
                          <a:pt x="0" y="4885627"/>
                        </a:cubicBezTo>
                        <a:cubicBezTo>
                          <a:pt x="-29000" y="4663595"/>
                          <a:pt x="49658" y="4582949"/>
                          <a:pt x="0" y="4342780"/>
                        </a:cubicBezTo>
                        <a:cubicBezTo>
                          <a:pt x="-49658" y="4102611"/>
                          <a:pt x="30781" y="3968609"/>
                          <a:pt x="0" y="3702220"/>
                        </a:cubicBezTo>
                        <a:cubicBezTo>
                          <a:pt x="-30781" y="3435831"/>
                          <a:pt x="31122" y="3389517"/>
                          <a:pt x="0" y="3208228"/>
                        </a:cubicBezTo>
                        <a:cubicBezTo>
                          <a:pt x="-31122" y="3026939"/>
                          <a:pt x="26766" y="2874035"/>
                          <a:pt x="0" y="2714237"/>
                        </a:cubicBezTo>
                        <a:cubicBezTo>
                          <a:pt x="-26766" y="2554439"/>
                          <a:pt x="59488" y="2328112"/>
                          <a:pt x="0" y="2122534"/>
                        </a:cubicBezTo>
                        <a:cubicBezTo>
                          <a:pt x="-59488" y="1916956"/>
                          <a:pt x="40284" y="1849303"/>
                          <a:pt x="0" y="1628542"/>
                        </a:cubicBezTo>
                        <a:cubicBezTo>
                          <a:pt x="-40284" y="1407781"/>
                          <a:pt x="21890" y="1175671"/>
                          <a:pt x="0" y="1036839"/>
                        </a:cubicBezTo>
                        <a:cubicBezTo>
                          <a:pt x="-21890" y="898007"/>
                          <a:pt x="4203" y="803217"/>
                          <a:pt x="0" y="640560"/>
                        </a:cubicBezTo>
                        <a:cubicBezTo>
                          <a:pt x="-4203" y="477903"/>
                          <a:pt x="13781" y="272574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rgbClr val="4E88C7"/>
                    </a:solidFill>
                    <a:prstDash val="lgDash"/>
                    <a:extLst>
                      <a:ext uri="{C807C97D-BFC1-408E-A445-0C87EB9F89A2}">
                        <ask:lineSketchStyleProps xmlns:ask="http://schemas.microsoft.com/office/drawing/2018/sketchyshapes" sd="1490146077">
                          <a:prstGeom prst="rect">
                            <a:avLst/>
                          </a:pr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b="1" dirty="0">
                      <a:solidFill>
                        <a:schemeClr val="tx1"/>
                      </a:solidFill>
                      <a:latin typeface="Karla" pitchFamily="2" charset="0"/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F56EAA3F-2FAE-4653-AC9F-700FADB319FF}"/>
                      </a:ext>
                    </a:extLst>
                  </p:cNvPr>
                  <p:cNvSpPr/>
                  <p:nvPr/>
                </p:nvSpPr>
                <p:spPr>
                  <a:xfrm>
                    <a:off x="8115124" y="2979830"/>
                    <a:ext cx="1952549" cy="741249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A6A6A6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arla" pitchFamily="2" charset="0"/>
                      </a:rPr>
                      <a:t>API server</a:t>
                    </a:r>
                  </a:p>
                  <a:p>
                    <a:pPr algn="ctr"/>
                    <a:r>
                      <a:rPr 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arla" pitchFamily="2" charset="0"/>
                      </a:rPr>
                      <a:t>&lt;</a:t>
                    </a:r>
                    <a:r>
                      <a:rPr lang="en-US" sz="1600" b="1" dirty="0" err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arla" pitchFamily="2" charset="0"/>
                      </a:rPr>
                      <a:t>kube-apiserver</a:t>
                    </a:r>
                    <a:r>
                      <a:rPr 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arla" pitchFamily="2" charset="0"/>
                      </a:rPr>
                      <a:t>&gt;</a:t>
                    </a:r>
                  </a:p>
                </p:txBody>
              </p:sp>
            </p:grpSp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D3B572AE-BAA6-467B-8DD0-28FFC4987482}"/>
                    </a:ext>
                  </a:extLst>
                </p:cNvPr>
                <p:cNvGrpSpPr/>
                <p:nvPr/>
              </p:nvGrpSpPr>
              <p:grpSpPr>
                <a:xfrm>
                  <a:off x="3794685" y="555808"/>
                  <a:ext cx="3005432" cy="5004406"/>
                  <a:chOff x="3794685" y="555808"/>
                  <a:chExt cx="3005432" cy="5004406"/>
                </a:xfrm>
              </p:grpSpPr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3EB62AE8-071B-4FAF-BF57-C4E94BED8D58}"/>
                      </a:ext>
                    </a:extLst>
                  </p:cNvPr>
                  <p:cNvSpPr/>
                  <p:nvPr/>
                </p:nvSpPr>
                <p:spPr>
                  <a:xfrm>
                    <a:off x="4516332" y="4821993"/>
                    <a:ext cx="1443294" cy="738221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 err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arla" pitchFamily="2" charset="0"/>
                      </a:rPr>
                      <a:t>etcd</a:t>
                    </a:r>
                    <a:endPara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Karla" pitchFamily="2" charset="0"/>
                    </a:endParaRPr>
                  </a:p>
                </p:txBody>
              </p:sp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0416BB1A-75C7-49DC-983B-88BE7116F671}"/>
                      </a:ext>
                    </a:extLst>
                  </p:cNvPr>
                  <p:cNvGrpSpPr/>
                  <p:nvPr/>
                </p:nvGrpSpPr>
                <p:grpSpPr>
                  <a:xfrm>
                    <a:off x="5174672" y="4252020"/>
                    <a:ext cx="270434" cy="452457"/>
                    <a:chOff x="5174672" y="4252020"/>
                    <a:chExt cx="270434" cy="452457"/>
                  </a:xfrm>
                  <a:solidFill>
                    <a:schemeClr val="bg1">
                      <a:lumMod val="65000"/>
                    </a:schemeClr>
                  </a:solidFill>
                </p:grpSpPr>
                <p:sp>
                  <p:nvSpPr>
                    <p:cNvPr id="92" name="Isosceles Triangle 91">
                      <a:extLst>
                        <a:ext uri="{FF2B5EF4-FFF2-40B4-BE49-F238E27FC236}">
                          <a16:creationId xmlns:a16="http://schemas.microsoft.com/office/drawing/2014/main" id="{450A702E-4E12-4F86-9523-235DBBDDCB1E}"/>
                        </a:ext>
                      </a:extLst>
                    </p:cNvPr>
                    <p:cNvSpPr/>
                    <p:nvPr/>
                  </p:nvSpPr>
                  <p:spPr>
                    <a:xfrm rot="10514528">
                      <a:off x="5174672" y="4614846"/>
                      <a:ext cx="270434" cy="89631"/>
                    </a:xfrm>
                    <a:prstGeom prst="triangle">
                      <a:avLst/>
                    </a:prstGeom>
                    <a:grpFill/>
                    <a:ln w="1270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93" name="Straight Connector 92">
                      <a:extLst>
                        <a:ext uri="{FF2B5EF4-FFF2-40B4-BE49-F238E27FC236}">
                          <a16:creationId xmlns:a16="http://schemas.microsoft.com/office/drawing/2014/main" id="{66066852-3363-415C-BBF8-C9F5BC06A1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287883" y="4252020"/>
                      <a:ext cx="13527" cy="341436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EC930B82-BCFA-4C08-8853-079940981B3B}"/>
                      </a:ext>
                    </a:extLst>
                  </p:cNvPr>
                  <p:cNvSpPr/>
                  <p:nvPr/>
                </p:nvSpPr>
                <p:spPr>
                  <a:xfrm>
                    <a:off x="3794685" y="2083699"/>
                    <a:ext cx="1312184" cy="67526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arla" pitchFamily="2" charset="0"/>
                      </a:rPr>
                      <a:t>controller manager</a:t>
                    </a: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96C2DF29-F16D-451C-B0CD-FF81991CFEEA}"/>
                      </a:ext>
                    </a:extLst>
                  </p:cNvPr>
                  <p:cNvSpPr/>
                  <p:nvPr/>
                </p:nvSpPr>
                <p:spPr>
                  <a:xfrm>
                    <a:off x="5482567" y="2072268"/>
                    <a:ext cx="1317550" cy="687149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arla" pitchFamily="2" charset="0"/>
                      </a:rPr>
                      <a:t>scheduler</a:t>
                    </a:r>
                  </a:p>
                </p:txBody>
              </p:sp>
              <p:grpSp>
                <p:nvGrpSpPr>
                  <p:cNvPr id="100" name="Group 99">
                    <a:extLst>
                      <a:ext uri="{FF2B5EF4-FFF2-40B4-BE49-F238E27FC236}">
                        <a16:creationId xmlns:a16="http://schemas.microsoft.com/office/drawing/2014/main" id="{FDC45091-71C0-4A6E-BAFA-F9371BADCCB8}"/>
                      </a:ext>
                    </a:extLst>
                  </p:cNvPr>
                  <p:cNvGrpSpPr/>
                  <p:nvPr/>
                </p:nvGrpSpPr>
                <p:grpSpPr>
                  <a:xfrm>
                    <a:off x="4640341" y="2862852"/>
                    <a:ext cx="270434" cy="441668"/>
                    <a:chOff x="5120242" y="4371669"/>
                    <a:chExt cx="270434" cy="441668"/>
                  </a:xfrm>
                  <a:solidFill>
                    <a:schemeClr val="bg1">
                      <a:lumMod val="65000"/>
                    </a:schemeClr>
                  </a:solidFill>
                </p:grpSpPr>
                <p:sp>
                  <p:nvSpPr>
                    <p:cNvPr id="101" name="Isosceles Triangle 100">
                      <a:extLst>
                        <a:ext uri="{FF2B5EF4-FFF2-40B4-BE49-F238E27FC236}">
                          <a16:creationId xmlns:a16="http://schemas.microsoft.com/office/drawing/2014/main" id="{780A0DE4-A251-424C-8729-C4CAF5DC31E6}"/>
                        </a:ext>
                      </a:extLst>
                    </p:cNvPr>
                    <p:cNvSpPr/>
                    <p:nvPr/>
                  </p:nvSpPr>
                  <p:spPr>
                    <a:xfrm rot="10514528">
                      <a:off x="5120242" y="4723706"/>
                      <a:ext cx="270434" cy="89631"/>
                    </a:xfrm>
                    <a:prstGeom prst="triangle">
                      <a:avLst/>
                    </a:prstGeom>
                    <a:grpFill/>
                    <a:ln w="1270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102" name="Straight Connector 101">
                      <a:extLst>
                        <a:ext uri="{FF2B5EF4-FFF2-40B4-BE49-F238E27FC236}">
                          <a16:creationId xmlns:a16="http://schemas.microsoft.com/office/drawing/2014/main" id="{B6B7F9E0-4CB3-4320-81D4-EC337F018FE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246979" y="4371669"/>
                      <a:ext cx="1" cy="330647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299F0120-3B05-4A80-A627-3C63D348EBDC}"/>
                      </a:ext>
                    </a:extLst>
                  </p:cNvPr>
                  <p:cNvGrpSpPr/>
                  <p:nvPr/>
                </p:nvGrpSpPr>
                <p:grpSpPr>
                  <a:xfrm>
                    <a:off x="5794069" y="2841569"/>
                    <a:ext cx="270434" cy="493046"/>
                    <a:chOff x="5174672" y="4320291"/>
                    <a:chExt cx="270434" cy="493046"/>
                  </a:xfrm>
                  <a:solidFill>
                    <a:schemeClr val="bg1">
                      <a:lumMod val="65000"/>
                    </a:schemeClr>
                  </a:solidFill>
                </p:grpSpPr>
                <p:sp>
                  <p:nvSpPr>
                    <p:cNvPr id="104" name="Isosceles Triangle 103">
                      <a:extLst>
                        <a:ext uri="{FF2B5EF4-FFF2-40B4-BE49-F238E27FC236}">
                          <a16:creationId xmlns:a16="http://schemas.microsoft.com/office/drawing/2014/main" id="{EE22EDA5-3A51-4BBB-ABBD-07E8B6B94930}"/>
                        </a:ext>
                      </a:extLst>
                    </p:cNvPr>
                    <p:cNvSpPr/>
                    <p:nvPr/>
                  </p:nvSpPr>
                  <p:spPr>
                    <a:xfrm rot="10514528">
                      <a:off x="5174672" y="4723706"/>
                      <a:ext cx="270434" cy="89631"/>
                    </a:xfrm>
                    <a:prstGeom prst="triangle">
                      <a:avLst/>
                    </a:prstGeom>
                    <a:grpFill/>
                    <a:ln w="1270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105" name="Straight Connector 104">
                      <a:extLst>
                        <a:ext uri="{FF2B5EF4-FFF2-40B4-BE49-F238E27FC236}">
                          <a16:creationId xmlns:a16="http://schemas.microsoft.com/office/drawing/2014/main" id="{F4097418-DE92-40D5-A099-8DA57A329B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01410" y="4320291"/>
                      <a:ext cx="0" cy="382025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29DC33F5-D9F3-457D-BB6F-D1D90C571AB3}"/>
                      </a:ext>
                    </a:extLst>
                  </p:cNvPr>
                  <p:cNvSpPr txBox="1"/>
                  <p:nvPr/>
                </p:nvSpPr>
                <p:spPr>
                  <a:xfrm>
                    <a:off x="4214637" y="555808"/>
                    <a:ext cx="237593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  <a:latin typeface="Karla" pitchFamily="2" charset="0"/>
                      </a:rPr>
                      <a:t>&lt;Master Node&gt;</a:t>
                    </a:r>
                  </a:p>
                </p:txBody>
              </p:sp>
            </p:grp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5B8E6F-7BD8-49E1-B270-7C41ADDE2FEA}"/>
                  </a:ext>
                </a:extLst>
              </p:cNvPr>
              <p:cNvSpPr/>
              <p:nvPr/>
            </p:nvSpPr>
            <p:spPr>
              <a:xfrm>
                <a:off x="3729093" y="1765399"/>
                <a:ext cx="1844393" cy="6752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arla" pitchFamily="2" charset="0"/>
                </a:endParaRP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534430E5-6B65-4E77-B4A1-77858CAD49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889" y="2525205"/>
                <a:ext cx="0" cy="1290564"/>
              </a:xfrm>
              <a:prstGeom prst="line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9FB8E8D4-93E4-4B02-9EEA-35CD17407C49}"/>
                  </a:ext>
                </a:extLst>
              </p:cNvPr>
              <p:cNvSpPr/>
              <p:nvPr/>
            </p:nvSpPr>
            <p:spPr>
              <a:xfrm>
                <a:off x="4532683" y="2532175"/>
                <a:ext cx="270434" cy="89631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79F949A-9564-4F8D-9AF5-F7EEC62E0FDC}"/>
                </a:ext>
              </a:extLst>
            </p:cNvPr>
            <p:cNvGrpSpPr/>
            <p:nvPr/>
          </p:nvGrpSpPr>
          <p:grpSpPr>
            <a:xfrm>
              <a:off x="5658859" y="1734251"/>
              <a:ext cx="2529681" cy="664719"/>
              <a:chOff x="5658859" y="1734251"/>
              <a:chExt cx="2529681" cy="664719"/>
            </a:xfrm>
          </p:grpSpPr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B51C3F23-3944-4670-BCB6-28E87961B5EC}"/>
                  </a:ext>
                </a:extLst>
              </p:cNvPr>
              <p:cNvSpPr/>
              <p:nvPr/>
            </p:nvSpPr>
            <p:spPr>
              <a:xfrm>
                <a:off x="6829502" y="1734251"/>
                <a:ext cx="1359038" cy="6647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arla" pitchFamily="2" charset="0"/>
                </a:endParaRPr>
              </a:p>
            </p:txBody>
          </p:sp>
          <p:sp>
            <p:nvSpPr>
              <p:cNvPr id="96" name="Isosceles Triangle 95">
                <a:extLst>
                  <a:ext uri="{FF2B5EF4-FFF2-40B4-BE49-F238E27FC236}">
                    <a16:creationId xmlns:a16="http://schemas.microsoft.com/office/drawing/2014/main" id="{674D9817-C68F-4839-AB86-9C272C1E66C0}"/>
                  </a:ext>
                </a:extLst>
              </p:cNvPr>
              <p:cNvSpPr/>
              <p:nvPr/>
            </p:nvSpPr>
            <p:spPr>
              <a:xfrm rot="5114528">
                <a:off x="6609626" y="2043481"/>
                <a:ext cx="270434" cy="89631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ED1B34"/>
                  </a:highlight>
                </a:endParaRP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BC2E2292-BE77-44BC-8112-F878CE0954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58859" y="2096778"/>
                <a:ext cx="1019776" cy="20341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37B7861-A2CD-475E-8193-C3A69533C9B2}"/>
              </a:ext>
            </a:extLst>
          </p:cNvPr>
          <p:cNvGrpSpPr/>
          <p:nvPr/>
        </p:nvGrpSpPr>
        <p:grpSpPr>
          <a:xfrm>
            <a:off x="-421922" y="3932182"/>
            <a:ext cx="3904680" cy="1662076"/>
            <a:chOff x="-236862" y="3485868"/>
            <a:chExt cx="3904680" cy="1662076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A449E8C1-494C-4832-A8AE-94FB902B274C}"/>
                </a:ext>
              </a:extLst>
            </p:cNvPr>
            <p:cNvGrpSpPr/>
            <p:nvPr/>
          </p:nvGrpSpPr>
          <p:grpSpPr>
            <a:xfrm>
              <a:off x="1530084" y="3485868"/>
              <a:ext cx="2137734" cy="715834"/>
              <a:chOff x="1936414" y="3342849"/>
              <a:chExt cx="2137734" cy="715834"/>
            </a:xfrm>
          </p:grpSpPr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50A618EA-C9FF-4C66-888D-93A8374491E1}"/>
                  </a:ext>
                </a:extLst>
              </p:cNvPr>
              <p:cNvSpPr/>
              <p:nvPr/>
            </p:nvSpPr>
            <p:spPr>
              <a:xfrm rot="5114528">
                <a:off x="3894115" y="3698808"/>
                <a:ext cx="270434" cy="89632"/>
              </a:xfrm>
              <a:prstGeom prst="triangl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ED1B34"/>
                  </a:highlight>
                </a:endParaRP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56852EC-9046-4D24-B94C-9F3D3BE98DB5}"/>
                  </a:ext>
                </a:extLst>
              </p:cNvPr>
              <p:cNvCxnSpPr>
                <a:cxnSpLocks/>
                <a:endCxn id="58" idx="3"/>
              </p:cNvCxnSpPr>
              <p:nvPr/>
            </p:nvCxnSpPr>
            <p:spPr>
              <a:xfrm>
                <a:off x="3282467" y="3746739"/>
                <a:ext cx="702203" cy="602"/>
              </a:xfrm>
              <a:prstGeom prst="lin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F119087-466D-4166-86EA-56BBC98267FA}"/>
                  </a:ext>
                </a:extLst>
              </p:cNvPr>
              <p:cNvSpPr/>
              <p:nvPr/>
            </p:nvSpPr>
            <p:spPr>
              <a:xfrm>
                <a:off x="1936414" y="3342849"/>
                <a:ext cx="1249580" cy="71583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6A6A6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CLI</a:t>
                </a:r>
              </a:p>
              <a:p>
                <a:pPr algn="ctr"/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&lt;</a:t>
                </a:r>
                <a:r>
                  <a:rPr lang="en-US" sz="16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kubectl</a:t>
                </a:r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&gt;</a:t>
                </a: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6CC5A910-B254-4C6E-B500-BC89AFB16F31}"/>
                </a:ext>
              </a:extLst>
            </p:cNvPr>
            <p:cNvGrpSpPr/>
            <p:nvPr/>
          </p:nvGrpSpPr>
          <p:grpSpPr>
            <a:xfrm>
              <a:off x="-236862" y="3761863"/>
              <a:ext cx="2205538" cy="1386081"/>
              <a:chOff x="-255079" y="2529400"/>
              <a:chExt cx="2205538" cy="1386081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B17B976-2800-4FB2-8DA4-EAF4A9BC8AE0}"/>
                  </a:ext>
                </a:extLst>
              </p:cNvPr>
              <p:cNvSpPr/>
              <p:nvPr/>
            </p:nvSpPr>
            <p:spPr>
              <a:xfrm>
                <a:off x="-255079" y="3420185"/>
                <a:ext cx="2205538" cy="495296"/>
              </a:xfrm>
              <a:prstGeom prst="rect">
                <a:avLst/>
              </a:prstGeom>
              <a:noFill/>
              <a:ln w="28575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Karla" pitchFamily="2" charset="0"/>
                  </a:rPr>
                  <a:t>Maggie</a:t>
                </a:r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D5A9D0BA-EF93-416B-9276-A313DF5DC2C3}"/>
                  </a:ext>
                </a:extLst>
              </p:cNvPr>
              <p:cNvSpPr/>
              <p:nvPr/>
            </p:nvSpPr>
            <p:spPr>
              <a:xfrm rot="5114528">
                <a:off x="1243439" y="2619801"/>
                <a:ext cx="270434" cy="89632"/>
              </a:xfrm>
              <a:prstGeom prst="triangl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ED1B34"/>
                  </a:highlight>
                </a:endParaRP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F6C9A3CD-334B-4D32-9411-4BBF0B8183E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077386" y="2438037"/>
                <a:ext cx="5365" cy="464756"/>
              </a:xfrm>
              <a:prstGeom prst="lin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F573E599-8BCF-4576-B795-34E202D520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7290" y="3898826"/>
              <a:ext cx="2" cy="809702"/>
            </a:xfrm>
            <a:prstGeom prst="line">
              <a:avLst/>
            </a:prstGeom>
            <a:solidFill>
              <a:srgbClr val="4E88C7"/>
            </a:solidFill>
            <a:ln w="19050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DFC3CA10-9C8A-41BF-A19E-8E406317D4C9}"/>
              </a:ext>
            </a:extLst>
          </p:cNvPr>
          <p:cNvSpPr txBox="1"/>
          <p:nvPr/>
        </p:nvSpPr>
        <p:spPr>
          <a:xfrm>
            <a:off x="6829502" y="2650895"/>
            <a:ext cx="506701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Karla" pitchFamily="2" charset="0"/>
              </a:rPr>
              <a:t>Scheduler </a:t>
            </a:r>
            <a:r>
              <a:rPr lang="en-US" sz="2000" dirty="0">
                <a:latin typeface="Karla" pitchFamily="2" charset="0"/>
              </a:rPr>
              <a:t>assigns to each worker node an application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000" b="1" dirty="0">
              <a:latin typeface="Karla" pitchFamily="2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Karla" pitchFamily="2" charset="0"/>
              </a:rPr>
              <a:t>Controller manager: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Karla" pitchFamily="2" charset="0"/>
              </a:rPr>
              <a:t> Keeps track of worker nodes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Karla" pitchFamily="2" charset="0"/>
              </a:rPr>
              <a:t>Handles node failures and replicates if needed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Karla" pitchFamily="2" charset="0"/>
              </a:rPr>
              <a:t>Provide endpoints to access the application from the outside world</a:t>
            </a:r>
          </a:p>
          <a:p>
            <a:pPr marL="0" lvl="1"/>
            <a:endParaRPr lang="en-US" sz="2000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348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35E9D1-1191-480B-BF21-C9230449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  <a:spcAft>
                <a:spcPts val="1800"/>
              </a:spcAft>
            </a:pPr>
            <a:r>
              <a:rPr lang="en-US" sz="4000" dirty="0">
                <a:solidFill>
                  <a:schemeClr val="tx1"/>
                </a:solidFill>
                <a:latin typeface="Karla" pitchFamily="2" charset="0"/>
                <a:ea typeface="+mn-ea"/>
                <a:cs typeface="+mn-cs"/>
              </a:rPr>
              <a:t>K8s Components &amp; Architecture &lt;</a:t>
            </a:r>
            <a:r>
              <a:rPr lang="en-US" sz="4000" dirty="0" err="1">
                <a:solidFill>
                  <a:schemeClr val="tx1"/>
                </a:solidFill>
                <a:latin typeface="Karla" pitchFamily="2" charset="0"/>
                <a:ea typeface="+mn-ea"/>
                <a:cs typeface="+mn-cs"/>
              </a:rPr>
              <a:t>cont</a:t>
            </a:r>
            <a:r>
              <a:rPr lang="en-US" sz="4000" dirty="0">
                <a:solidFill>
                  <a:schemeClr val="tx1"/>
                </a:solidFill>
                <a:latin typeface="Karla" pitchFamily="2" charset="0"/>
                <a:ea typeface="+mn-ea"/>
                <a:cs typeface="+mn-cs"/>
              </a:rPr>
              <a:t>&gt;</a:t>
            </a:r>
            <a:endParaRPr lang="en-US" sz="3800" dirty="0">
              <a:solidFill>
                <a:schemeClr val="tx1"/>
              </a:solidFill>
              <a:latin typeface="Karla" pitchFamily="2" charset="0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EEDF7B5-DF19-4388-B2B9-2B0A30014931}"/>
              </a:ext>
            </a:extLst>
          </p:cNvPr>
          <p:cNvGrpSpPr/>
          <p:nvPr/>
        </p:nvGrpSpPr>
        <p:grpSpPr>
          <a:xfrm>
            <a:off x="3034403" y="1079467"/>
            <a:ext cx="5154137" cy="5198579"/>
            <a:chOff x="3034403" y="1133897"/>
            <a:chExt cx="5154137" cy="519857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F8D4DFE-59A5-468F-A9E5-65A45B45C7D8}"/>
                </a:ext>
              </a:extLst>
            </p:cNvPr>
            <p:cNvGrpSpPr/>
            <p:nvPr/>
          </p:nvGrpSpPr>
          <p:grpSpPr>
            <a:xfrm>
              <a:off x="3034403" y="1133897"/>
              <a:ext cx="3224844" cy="5198579"/>
              <a:chOff x="3034403" y="1133897"/>
              <a:chExt cx="3224844" cy="5198579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274CE277-9A68-4F9D-A01D-103C649C3D69}"/>
                  </a:ext>
                </a:extLst>
              </p:cNvPr>
              <p:cNvGrpSpPr/>
              <p:nvPr/>
            </p:nvGrpSpPr>
            <p:grpSpPr>
              <a:xfrm>
                <a:off x="3034403" y="1133897"/>
                <a:ext cx="3224844" cy="5198579"/>
                <a:chOff x="3675461" y="555808"/>
                <a:chExt cx="3224844" cy="5198579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53EE7471-F6A4-4F39-BD06-3587500F15DB}"/>
                    </a:ext>
                  </a:extLst>
                </p:cNvPr>
                <p:cNvGrpSpPr/>
                <p:nvPr/>
              </p:nvGrpSpPr>
              <p:grpSpPr>
                <a:xfrm>
                  <a:off x="3675461" y="1032302"/>
                  <a:ext cx="3224844" cy="4722085"/>
                  <a:chOff x="7371243" y="521312"/>
                  <a:chExt cx="3211799" cy="4885627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109D5B2E-E02C-4F34-825D-D00069262A46}"/>
                      </a:ext>
                    </a:extLst>
                  </p:cNvPr>
                  <p:cNvSpPr/>
                  <p:nvPr/>
                </p:nvSpPr>
                <p:spPr>
                  <a:xfrm>
                    <a:off x="7371243" y="521312"/>
                    <a:ext cx="3211799" cy="4885627"/>
                  </a:xfrm>
                  <a:custGeom>
                    <a:avLst/>
                    <a:gdLst>
                      <a:gd name="connsiteX0" fmla="*/ 0 w 3211799"/>
                      <a:gd name="connsiteY0" fmla="*/ 0 h 4885627"/>
                      <a:gd name="connsiteX1" fmla="*/ 599536 w 3211799"/>
                      <a:gd name="connsiteY1" fmla="*/ 0 h 4885627"/>
                      <a:gd name="connsiteX2" fmla="*/ 1199072 w 3211799"/>
                      <a:gd name="connsiteY2" fmla="*/ 0 h 4885627"/>
                      <a:gd name="connsiteX3" fmla="*/ 1670135 w 3211799"/>
                      <a:gd name="connsiteY3" fmla="*/ 0 h 4885627"/>
                      <a:gd name="connsiteX4" fmla="*/ 2205435 w 3211799"/>
                      <a:gd name="connsiteY4" fmla="*/ 0 h 4885627"/>
                      <a:gd name="connsiteX5" fmla="*/ 3211799 w 3211799"/>
                      <a:gd name="connsiteY5" fmla="*/ 0 h 4885627"/>
                      <a:gd name="connsiteX6" fmla="*/ 3211799 w 3211799"/>
                      <a:gd name="connsiteY6" fmla="*/ 591704 h 4885627"/>
                      <a:gd name="connsiteX7" fmla="*/ 3211799 w 3211799"/>
                      <a:gd name="connsiteY7" fmla="*/ 987982 h 4885627"/>
                      <a:gd name="connsiteX8" fmla="*/ 3211799 w 3211799"/>
                      <a:gd name="connsiteY8" fmla="*/ 1579686 h 4885627"/>
                      <a:gd name="connsiteX9" fmla="*/ 3211799 w 3211799"/>
                      <a:gd name="connsiteY9" fmla="*/ 2122534 h 4885627"/>
                      <a:gd name="connsiteX10" fmla="*/ 3211799 w 3211799"/>
                      <a:gd name="connsiteY10" fmla="*/ 2763093 h 4885627"/>
                      <a:gd name="connsiteX11" fmla="*/ 3211799 w 3211799"/>
                      <a:gd name="connsiteY11" fmla="*/ 3305941 h 4885627"/>
                      <a:gd name="connsiteX12" fmla="*/ 3211799 w 3211799"/>
                      <a:gd name="connsiteY12" fmla="*/ 3897645 h 4885627"/>
                      <a:gd name="connsiteX13" fmla="*/ 3211799 w 3211799"/>
                      <a:gd name="connsiteY13" fmla="*/ 4342780 h 4885627"/>
                      <a:gd name="connsiteX14" fmla="*/ 3211799 w 3211799"/>
                      <a:gd name="connsiteY14" fmla="*/ 4885627 h 4885627"/>
                      <a:gd name="connsiteX15" fmla="*/ 2772853 w 3211799"/>
                      <a:gd name="connsiteY15" fmla="*/ 4885627 h 4885627"/>
                      <a:gd name="connsiteX16" fmla="*/ 2301789 w 3211799"/>
                      <a:gd name="connsiteY16" fmla="*/ 4885627 h 4885627"/>
                      <a:gd name="connsiteX17" fmla="*/ 1702253 w 3211799"/>
                      <a:gd name="connsiteY17" fmla="*/ 4885627 h 4885627"/>
                      <a:gd name="connsiteX18" fmla="*/ 1102718 w 3211799"/>
                      <a:gd name="connsiteY18" fmla="*/ 4885627 h 4885627"/>
                      <a:gd name="connsiteX19" fmla="*/ 535300 w 3211799"/>
                      <a:gd name="connsiteY19" fmla="*/ 4885627 h 4885627"/>
                      <a:gd name="connsiteX20" fmla="*/ 0 w 3211799"/>
                      <a:gd name="connsiteY20" fmla="*/ 4885627 h 4885627"/>
                      <a:gd name="connsiteX21" fmla="*/ 0 w 3211799"/>
                      <a:gd name="connsiteY21" fmla="*/ 4489348 h 4885627"/>
                      <a:gd name="connsiteX22" fmla="*/ 0 w 3211799"/>
                      <a:gd name="connsiteY22" fmla="*/ 3995357 h 4885627"/>
                      <a:gd name="connsiteX23" fmla="*/ 0 w 3211799"/>
                      <a:gd name="connsiteY23" fmla="*/ 3452510 h 4885627"/>
                      <a:gd name="connsiteX24" fmla="*/ 0 w 3211799"/>
                      <a:gd name="connsiteY24" fmla="*/ 2909662 h 4885627"/>
                      <a:gd name="connsiteX25" fmla="*/ 0 w 3211799"/>
                      <a:gd name="connsiteY25" fmla="*/ 2415671 h 4885627"/>
                      <a:gd name="connsiteX26" fmla="*/ 0 w 3211799"/>
                      <a:gd name="connsiteY26" fmla="*/ 1872824 h 4885627"/>
                      <a:gd name="connsiteX27" fmla="*/ 0 w 3211799"/>
                      <a:gd name="connsiteY27" fmla="*/ 1232264 h 4885627"/>
                      <a:gd name="connsiteX28" fmla="*/ 0 w 3211799"/>
                      <a:gd name="connsiteY28" fmla="*/ 689416 h 4885627"/>
                      <a:gd name="connsiteX29" fmla="*/ 0 w 3211799"/>
                      <a:gd name="connsiteY29" fmla="*/ 0 h 48856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3211799" h="4885627" fill="none" extrusionOk="0">
                        <a:moveTo>
                          <a:pt x="0" y="0"/>
                        </a:moveTo>
                        <a:cubicBezTo>
                          <a:pt x="175536" y="-34804"/>
                          <a:pt x="333312" y="21428"/>
                          <a:pt x="599536" y="0"/>
                        </a:cubicBezTo>
                        <a:cubicBezTo>
                          <a:pt x="865760" y="-21428"/>
                          <a:pt x="1039035" y="58606"/>
                          <a:pt x="1199072" y="0"/>
                        </a:cubicBezTo>
                        <a:cubicBezTo>
                          <a:pt x="1359109" y="-58606"/>
                          <a:pt x="1464213" y="54553"/>
                          <a:pt x="1670135" y="0"/>
                        </a:cubicBezTo>
                        <a:cubicBezTo>
                          <a:pt x="1876057" y="-54553"/>
                          <a:pt x="1948036" y="11127"/>
                          <a:pt x="2205435" y="0"/>
                        </a:cubicBezTo>
                        <a:cubicBezTo>
                          <a:pt x="2462834" y="-11127"/>
                          <a:pt x="2991468" y="8398"/>
                          <a:pt x="3211799" y="0"/>
                        </a:cubicBezTo>
                        <a:cubicBezTo>
                          <a:pt x="3263909" y="209113"/>
                          <a:pt x="3174975" y="318523"/>
                          <a:pt x="3211799" y="591704"/>
                        </a:cubicBezTo>
                        <a:cubicBezTo>
                          <a:pt x="3248623" y="864885"/>
                          <a:pt x="3167612" y="856793"/>
                          <a:pt x="3211799" y="987982"/>
                        </a:cubicBezTo>
                        <a:cubicBezTo>
                          <a:pt x="3255986" y="1119171"/>
                          <a:pt x="3173981" y="1374986"/>
                          <a:pt x="3211799" y="1579686"/>
                        </a:cubicBezTo>
                        <a:cubicBezTo>
                          <a:pt x="3249617" y="1784386"/>
                          <a:pt x="3160307" y="1882552"/>
                          <a:pt x="3211799" y="2122534"/>
                        </a:cubicBezTo>
                        <a:cubicBezTo>
                          <a:pt x="3263291" y="2362516"/>
                          <a:pt x="3193867" y="2484932"/>
                          <a:pt x="3211799" y="2763093"/>
                        </a:cubicBezTo>
                        <a:cubicBezTo>
                          <a:pt x="3229731" y="3041254"/>
                          <a:pt x="3150862" y="3153910"/>
                          <a:pt x="3211799" y="3305941"/>
                        </a:cubicBezTo>
                        <a:cubicBezTo>
                          <a:pt x="3272736" y="3457972"/>
                          <a:pt x="3210079" y="3760786"/>
                          <a:pt x="3211799" y="3897645"/>
                        </a:cubicBezTo>
                        <a:cubicBezTo>
                          <a:pt x="3213519" y="4034504"/>
                          <a:pt x="3202043" y="4212491"/>
                          <a:pt x="3211799" y="4342780"/>
                        </a:cubicBezTo>
                        <a:cubicBezTo>
                          <a:pt x="3221555" y="4473070"/>
                          <a:pt x="3169016" y="4654226"/>
                          <a:pt x="3211799" y="4885627"/>
                        </a:cubicBezTo>
                        <a:cubicBezTo>
                          <a:pt x="3078082" y="4907838"/>
                          <a:pt x="2935931" y="4858124"/>
                          <a:pt x="2772853" y="4885627"/>
                        </a:cubicBezTo>
                        <a:cubicBezTo>
                          <a:pt x="2609775" y="4913130"/>
                          <a:pt x="2441558" y="4846505"/>
                          <a:pt x="2301789" y="4885627"/>
                        </a:cubicBezTo>
                        <a:cubicBezTo>
                          <a:pt x="2162020" y="4924749"/>
                          <a:pt x="1912716" y="4843666"/>
                          <a:pt x="1702253" y="4885627"/>
                        </a:cubicBezTo>
                        <a:cubicBezTo>
                          <a:pt x="1491790" y="4927588"/>
                          <a:pt x="1315717" y="4865754"/>
                          <a:pt x="1102718" y="4885627"/>
                        </a:cubicBezTo>
                        <a:cubicBezTo>
                          <a:pt x="889720" y="4905500"/>
                          <a:pt x="731573" y="4875304"/>
                          <a:pt x="535300" y="4885627"/>
                        </a:cubicBezTo>
                        <a:cubicBezTo>
                          <a:pt x="339027" y="4895950"/>
                          <a:pt x="159414" y="4823096"/>
                          <a:pt x="0" y="4885627"/>
                        </a:cubicBezTo>
                        <a:cubicBezTo>
                          <a:pt x="-44287" y="4792972"/>
                          <a:pt x="43308" y="4685834"/>
                          <a:pt x="0" y="4489348"/>
                        </a:cubicBezTo>
                        <a:cubicBezTo>
                          <a:pt x="-43308" y="4292862"/>
                          <a:pt x="58498" y="4172198"/>
                          <a:pt x="0" y="3995357"/>
                        </a:cubicBezTo>
                        <a:cubicBezTo>
                          <a:pt x="-58498" y="3818516"/>
                          <a:pt x="45162" y="3596631"/>
                          <a:pt x="0" y="3452510"/>
                        </a:cubicBezTo>
                        <a:cubicBezTo>
                          <a:pt x="-45162" y="3308389"/>
                          <a:pt x="37995" y="3060538"/>
                          <a:pt x="0" y="2909662"/>
                        </a:cubicBezTo>
                        <a:cubicBezTo>
                          <a:pt x="-37995" y="2758786"/>
                          <a:pt x="37044" y="2661005"/>
                          <a:pt x="0" y="2415671"/>
                        </a:cubicBezTo>
                        <a:cubicBezTo>
                          <a:pt x="-37044" y="2170337"/>
                          <a:pt x="44114" y="2071863"/>
                          <a:pt x="0" y="1872824"/>
                        </a:cubicBezTo>
                        <a:cubicBezTo>
                          <a:pt x="-44114" y="1673785"/>
                          <a:pt x="40506" y="1532391"/>
                          <a:pt x="0" y="1232264"/>
                        </a:cubicBezTo>
                        <a:cubicBezTo>
                          <a:pt x="-40506" y="932137"/>
                          <a:pt x="6431" y="921360"/>
                          <a:pt x="0" y="689416"/>
                        </a:cubicBezTo>
                        <a:cubicBezTo>
                          <a:pt x="-6431" y="457472"/>
                          <a:pt x="51827" y="218846"/>
                          <a:pt x="0" y="0"/>
                        </a:cubicBezTo>
                        <a:close/>
                      </a:path>
                      <a:path w="3211799" h="4885627" stroke="0" extrusionOk="0">
                        <a:moveTo>
                          <a:pt x="0" y="0"/>
                        </a:moveTo>
                        <a:cubicBezTo>
                          <a:pt x="100362" y="-47205"/>
                          <a:pt x="334868" y="31207"/>
                          <a:pt x="438946" y="0"/>
                        </a:cubicBezTo>
                        <a:cubicBezTo>
                          <a:pt x="543024" y="-31207"/>
                          <a:pt x="792867" y="27171"/>
                          <a:pt x="942128" y="0"/>
                        </a:cubicBezTo>
                        <a:cubicBezTo>
                          <a:pt x="1091389" y="-27171"/>
                          <a:pt x="1307219" y="51954"/>
                          <a:pt x="1509546" y="0"/>
                        </a:cubicBezTo>
                        <a:cubicBezTo>
                          <a:pt x="1711873" y="-51954"/>
                          <a:pt x="1931216" y="11747"/>
                          <a:pt x="2076963" y="0"/>
                        </a:cubicBezTo>
                        <a:cubicBezTo>
                          <a:pt x="2222710" y="-11747"/>
                          <a:pt x="2444074" y="14245"/>
                          <a:pt x="2548027" y="0"/>
                        </a:cubicBezTo>
                        <a:cubicBezTo>
                          <a:pt x="2651980" y="-14245"/>
                          <a:pt x="3054843" y="28898"/>
                          <a:pt x="3211799" y="0"/>
                        </a:cubicBezTo>
                        <a:cubicBezTo>
                          <a:pt x="3241078" y="256771"/>
                          <a:pt x="3167884" y="415192"/>
                          <a:pt x="3211799" y="542847"/>
                        </a:cubicBezTo>
                        <a:cubicBezTo>
                          <a:pt x="3255714" y="670502"/>
                          <a:pt x="3145228" y="923844"/>
                          <a:pt x="3211799" y="1134551"/>
                        </a:cubicBezTo>
                        <a:cubicBezTo>
                          <a:pt x="3278370" y="1345258"/>
                          <a:pt x="3196270" y="1345407"/>
                          <a:pt x="3211799" y="1530830"/>
                        </a:cubicBezTo>
                        <a:cubicBezTo>
                          <a:pt x="3227328" y="1716253"/>
                          <a:pt x="3170217" y="1804412"/>
                          <a:pt x="3211799" y="2073677"/>
                        </a:cubicBezTo>
                        <a:cubicBezTo>
                          <a:pt x="3253381" y="2342942"/>
                          <a:pt x="3173426" y="2310161"/>
                          <a:pt x="3211799" y="2469956"/>
                        </a:cubicBezTo>
                        <a:cubicBezTo>
                          <a:pt x="3250172" y="2629751"/>
                          <a:pt x="3164400" y="2718570"/>
                          <a:pt x="3211799" y="2963947"/>
                        </a:cubicBezTo>
                        <a:cubicBezTo>
                          <a:pt x="3259198" y="3209324"/>
                          <a:pt x="3184671" y="3236425"/>
                          <a:pt x="3211799" y="3360226"/>
                        </a:cubicBezTo>
                        <a:cubicBezTo>
                          <a:pt x="3238927" y="3484027"/>
                          <a:pt x="3201319" y="3598351"/>
                          <a:pt x="3211799" y="3756504"/>
                        </a:cubicBezTo>
                        <a:cubicBezTo>
                          <a:pt x="3222279" y="3914657"/>
                          <a:pt x="3169024" y="4120700"/>
                          <a:pt x="3211799" y="4299352"/>
                        </a:cubicBezTo>
                        <a:cubicBezTo>
                          <a:pt x="3254574" y="4478004"/>
                          <a:pt x="3197720" y="4703555"/>
                          <a:pt x="3211799" y="4885627"/>
                        </a:cubicBezTo>
                        <a:cubicBezTo>
                          <a:pt x="2990979" y="4909789"/>
                          <a:pt x="2911694" y="4847268"/>
                          <a:pt x="2740735" y="4885627"/>
                        </a:cubicBezTo>
                        <a:cubicBezTo>
                          <a:pt x="2569776" y="4923986"/>
                          <a:pt x="2307874" y="4827509"/>
                          <a:pt x="2173317" y="4885627"/>
                        </a:cubicBezTo>
                        <a:cubicBezTo>
                          <a:pt x="2038760" y="4943745"/>
                          <a:pt x="1873077" y="4869122"/>
                          <a:pt x="1702253" y="4885627"/>
                        </a:cubicBezTo>
                        <a:cubicBezTo>
                          <a:pt x="1531429" y="4902132"/>
                          <a:pt x="1326180" y="4876731"/>
                          <a:pt x="1231190" y="4885627"/>
                        </a:cubicBezTo>
                        <a:cubicBezTo>
                          <a:pt x="1136200" y="4894523"/>
                          <a:pt x="991773" y="4850542"/>
                          <a:pt x="792244" y="4885627"/>
                        </a:cubicBezTo>
                        <a:cubicBezTo>
                          <a:pt x="592715" y="4920712"/>
                          <a:pt x="374767" y="4814299"/>
                          <a:pt x="0" y="4885627"/>
                        </a:cubicBezTo>
                        <a:cubicBezTo>
                          <a:pt x="-29000" y="4663595"/>
                          <a:pt x="49658" y="4582949"/>
                          <a:pt x="0" y="4342780"/>
                        </a:cubicBezTo>
                        <a:cubicBezTo>
                          <a:pt x="-49658" y="4102611"/>
                          <a:pt x="30781" y="3968609"/>
                          <a:pt x="0" y="3702220"/>
                        </a:cubicBezTo>
                        <a:cubicBezTo>
                          <a:pt x="-30781" y="3435831"/>
                          <a:pt x="31122" y="3389517"/>
                          <a:pt x="0" y="3208228"/>
                        </a:cubicBezTo>
                        <a:cubicBezTo>
                          <a:pt x="-31122" y="3026939"/>
                          <a:pt x="26766" y="2874035"/>
                          <a:pt x="0" y="2714237"/>
                        </a:cubicBezTo>
                        <a:cubicBezTo>
                          <a:pt x="-26766" y="2554439"/>
                          <a:pt x="59488" y="2328112"/>
                          <a:pt x="0" y="2122534"/>
                        </a:cubicBezTo>
                        <a:cubicBezTo>
                          <a:pt x="-59488" y="1916956"/>
                          <a:pt x="40284" y="1849303"/>
                          <a:pt x="0" y="1628542"/>
                        </a:cubicBezTo>
                        <a:cubicBezTo>
                          <a:pt x="-40284" y="1407781"/>
                          <a:pt x="21890" y="1175671"/>
                          <a:pt x="0" y="1036839"/>
                        </a:cubicBezTo>
                        <a:cubicBezTo>
                          <a:pt x="-21890" y="898007"/>
                          <a:pt x="4203" y="803217"/>
                          <a:pt x="0" y="640560"/>
                        </a:cubicBezTo>
                        <a:cubicBezTo>
                          <a:pt x="-4203" y="477903"/>
                          <a:pt x="13781" y="272574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rgbClr val="4E88C7"/>
                    </a:solidFill>
                    <a:prstDash val="lgDash"/>
                    <a:extLst>
                      <a:ext uri="{C807C97D-BFC1-408E-A445-0C87EB9F89A2}">
                        <ask:lineSketchStyleProps xmlns:ask="http://schemas.microsoft.com/office/drawing/2018/sketchyshapes" sd="1490146077">
                          <a:prstGeom prst="rect">
                            <a:avLst/>
                          </a:pr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b="1" dirty="0">
                      <a:solidFill>
                        <a:schemeClr val="tx1"/>
                      </a:solidFill>
                      <a:latin typeface="Karla" pitchFamily="2" charset="0"/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F56EAA3F-2FAE-4653-AC9F-700FADB319FF}"/>
                      </a:ext>
                    </a:extLst>
                  </p:cNvPr>
                  <p:cNvSpPr/>
                  <p:nvPr/>
                </p:nvSpPr>
                <p:spPr>
                  <a:xfrm>
                    <a:off x="8115124" y="2979830"/>
                    <a:ext cx="1952549" cy="741249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A6A6A6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arla" pitchFamily="2" charset="0"/>
                      </a:rPr>
                      <a:t>API server</a:t>
                    </a:r>
                  </a:p>
                  <a:p>
                    <a:pPr algn="ctr"/>
                    <a:r>
                      <a:rPr 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arla" pitchFamily="2" charset="0"/>
                      </a:rPr>
                      <a:t>&lt;</a:t>
                    </a:r>
                    <a:r>
                      <a:rPr lang="en-US" sz="1600" b="1" dirty="0" err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arla" pitchFamily="2" charset="0"/>
                      </a:rPr>
                      <a:t>kube-apiserver</a:t>
                    </a:r>
                    <a:r>
                      <a:rPr 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arla" pitchFamily="2" charset="0"/>
                      </a:rPr>
                      <a:t>&gt;</a:t>
                    </a:r>
                  </a:p>
                </p:txBody>
              </p:sp>
            </p:grpSp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D3B572AE-BAA6-467B-8DD0-28FFC4987482}"/>
                    </a:ext>
                  </a:extLst>
                </p:cNvPr>
                <p:cNvGrpSpPr/>
                <p:nvPr/>
              </p:nvGrpSpPr>
              <p:grpSpPr>
                <a:xfrm>
                  <a:off x="3794685" y="555808"/>
                  <a:ext cx="3005432" cy="5004406"/>
                  <a:chOff x="3794685" y="555808"/>
                  <a:chExt cx="3005432" cy="5004406"/>
                </a:xfrm>
              </p:grpSpPr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3EB62AE8-071B-4FAF-BF57-C4E94BED8D58}"/>
                      </a:ext>
                    </a:extLst>
                  </p:cNvPr>
                  <p:cNvSpPr/>
                  <p:nvPr/>
                </p:nvSpPr>
                <p:spPr>
                  <a:xfrm>
                    <a:off x="4516332" y="4821993"/>
                    <a:ext cx="1443294" cy="738221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 err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arla" pitchFamily="2" charset="0"/>
                      </a:rPr>
                      <a:t>etcd</a:t>
                    </a:r>
                    <a:endPara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Karla" pitchFamily="2" charset="0"/>
                    </a:endParaRPr>
                  </a:p>
                </p:txBody>
              </p:sp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0416BB1A-75C7-49DC-983B-88BE7116F671}"/>
                      </a:ext>
                    </a:extLst>
                  </p:cNvPr>
                  <p:cNvGrpSpPr/>
                  <p:nvPr/>
                </p:nvGrpSpPr>
                <p:grpSpPr>
                  <a:xfrm>
                    <a:off x="5174672" y="4252020"/>
                    <a:ext cx="270434" cy="452457"/>
                    <a:chOff x="5174672" y="4252020"/>
                    <a:chExt cx="270434" cy="452457"/>
                  </a:xfrm>
                  <a:solidFill>
                    <a:schemeClr val="bg1">
                      <a:lumMod val="65000"/>
                    </a:schemeClr>
                  </a:solidFill>
                </p:grpSpPr>
                <p:sp>
                  <p:nvSpPr>
                    <p:cNvPr id="92" name="Isosceles Triangle 91">
                      <a:extLst>
                        <a:ext uri="{FF2B5EF4-FFF2-40B4-BE49-F238E27FC236}">
                          <a16:creationId xmlns:a16="http://schemas.microsoft.com/office/drawing/2014/main" id="{450A702E-4E12-4F86-9523-235DBBDDCB1E}"/>
                        </a:ext>
                      </a:extLst>
                    </p:cNvPr>
                    <p:cNvSpPr/>
                    <p:nvPr/>
                  </p:nvSpPr>
                  <p:spPr>
                    <a:xfrm rot="10514528">
                      <a:off x="5174672" y="4614846"/>
                      <a:ext cx="270434" cy="89631"/>
                    </a:xfrm>
                    <a:prstGeom prst="triangle">
                      <a:avLst/>
                    </a:prstGeom>
                    <a:grpFill/>
                    <a:ln w="1270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93" name="Straight Connector 92">
                      <a:extLst>
                        <a:ext uri="{FF2B5EF4-FFF2-40B4-BE49-F238E27FC236}">
                          <a16:creationId xmlns:a16="http://schemas.microsoft.com/office/drawing/2014/main" id="{66066852-3363-415C-BBF8-C9F5BC06A1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287883" y="4252020"/>
                      <a:ext cx="13527" cy="341436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EC930B82-BCFA-4C08-8853-079940981B3B}"/>
                      </a:ext>
                    </a:extLst>
                  </p:cNvPr>
                  <p:cNvSpPr/>
                  <p:nvPr/>
                </p:nvSpPr>
                <p:spPr>
                  <a:xfrm>
                    <a:off x="3794685" y="2083699"/>
                    <a:ext cx="1312184" cy="67526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arla" pitchFamily="2" charset="0"/>
                      </a:rPr>
                      <a:t>controller manager</a:t>
                    </a: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96C2DF29-F16D-451C-B0CD-FF81991CFEEA}"/>
                      </a:ext>
                    </a:extLst>
                  </p:cNvPr>
                  <p:cNvSpPr/>
                  <p:nvPr/>
                </p:nvSpPr>
                <p:spPr>
                  <a:xfrm>
                    <a:off x="5482567" y="2072268"/>
                    <a:ext cx="1317550" cy="687149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arla" pitchFamily="2" charset="0"/>
                      </a:rPr>
                      <a:t>scheduler</a:t>
                    </a:r>
                  </a:p>
                </p:txBody>
              </p:sp>
              <p:grpSp>
                <p:nvGrpSpPr>
                  <p:cNvPr id="100" name="Group 99">
                    <a:extLst>
                      <a:ext uri="{FF2B5EF4-FFF2-40B4-BE49-F238E27FC236}">
                        <a16:creationId xmlns:a16="http://schemas.microsoft.com/office/drawing/2014/main" id="{FDC45091-71C0-4A6E-BAFA-F9371BADCCB8}"/>
                      </a:ext>
                    </a:extLst>
                  </p:cNvPr>
                  <p:cNvGrpSpPr/>
                  <p:nvPr/>
                </p:nvGrpSpPr>
                <p:grpSpPr>
                  <a:xfrm>
                    <a:off x="4640341" y="2862852"/>
                    <a:ext cx="270434" cy="441668"/>
                    <a:chOff x="5120242" y="4371669"/>
                    <a:chExt cx="270434" cy="441668"/>
                  </a:xfrm>
                  <a:solidFill>
                    <a:schemeClr val="bg1">
                      <a:lumMod val="65000"/>
                    </a:schemeClr>
                  </a:solidFill>
                </p:grpSpPr>
                <p:sp>
                  <p:nvSpPr>
                    <p:cNvPr id="101" name="Isosceles Triangle 100">
                      <a:extLst>
                        <a:ext uri="{FF2B5EF4-FFF2-40B4-BE49-F238E27FC236}">
                          <a16:creationId xmlns:a16="http://schemas.microsoft.com/office/drawing/2014/main" id="{780A0DE4-A251-424C-8729-C4CAF5DC31E6}"/>
                        </a:ext>
                      </a:extLst>
                    </p:cNvPr>
                    <p:cNvSpPr/>
                    <p:nvPr/>
                  </p:nvSpPr>
                  <p:spPr>
                    <a:xfrm rot="10514528">
                      <a:off x="5120242" y="4723706"/>
                      <a:ext cx="270434" cy="89631"/>
                    </a:xfrm>
                    <a:prstGeom prst="triangle">
                      <a:avLst/>
                    </a:prstGeom>
                    <a:grpFill/>
                    <a:ln w="1270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102" name="Straight Connector 101">
                      <a:extLst>
                        <a:ext uri="{FF2B5EF4-FFF2-40B4-BE49-F238E27FC236}">
                          <a16:creationId xmlns:a16="http://schemas.microsoft.com/office/drawing/2014/main" id="{B6B7F9E0-4CB3-4320-81D4-EC337F018FE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246979" y="4371669"/>
                      <a:ext cx="1" cy="330647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299F0120-3B05-4A80-A627-3C63D348EBDC}"/>
                      </a:ext>
                    </a:extLst>
                  </p:cNvPr>
                  <p:cNvGrpSpPr/>
                  <p:nvPr/>
                </p:nvGrpSpPr>
                <p:grpSpPr>
                  <a:xfrm>
                    <a:off x="5794069" y="2841569"/>
                    <a:ext cx="270434" cy="493046"/>
                    <a:chOff x="5174672" y="4320291"/>
                    <a:chExt cx="270434" cy="493046"/>
                  </a:xfrm>
                  <a:solidFill>
                    <a:schemeClr val="bg1">
                      <a:lumMod val="65000"/>
                    </a:schemeClr>
                  </a:solidFill>
                </p:grpSpPr>
                <p:sp>
                  <p:nvSpPr>
                    <p:cNvPr id="104" name="Isosceles Triangle 103">
                      <a:extLst>
                        <a:ext uri="{FF2B5EF4-FFF2-40B4-BE49-F238E27FC236}">
                          <a16:creationId xmlns:a16="http://schemas.microsoft.com/office/drawing/2014/main" id="{EE22EDA5-3A51-4BBB-ABBD-07E8B6B94930}"/>
                        </a:ext>
                      </a:extLst>
                    </p:cNvPr>
                    <p:cNvSpPr/>
                    <p:nvPr/>
                  </p:nvSpPr>
                  <p:spPr>
                    <a:xfrm rot="10514528">
                      <a:off x="5174672" y="4723706"/>
                      <a:ext cx="270434" cy="89631"/>
                    </a:xfrm>
                    <a:prstGeom prst="triangle">
                      <a:avLst/>
                    </a:prstGeom>
                    <a:grpFill/>
                    <a:ln w="1270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105" name="Straight Connector 104">
                      <a:extLst>
                        <a:ext uri="{FF2B5EF4-FFF2-40B4-BE49-F238E27FC236}">
                          <a16:creationId xmlns:a16="http://schemas.microsoft.com/office/drawing/2014/main" id="{F4097418-DE92-40D5-A099-8DA57A329B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01410" y="4320291"/>
                      <a:ext cx="0" cy="382025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29DC33F5-D9F3-457D-BB6F-D1D90C571AB3}"/>
                      </a:ext>
                    </a:extLst>
                  </p:cNvPr>
                  <p:cNvSpPr txBox="1"/>
                  <p:nvPr/>
                </p:nvSpPr>
                <p:spPr>
                  <a:xfrm>
                    <a:off x="4214637" y="555808"/>
                    <a:ext cx="237593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  <a:latin typeface="Karla" pitchFamily="2" charset="0"/>
                      </a:rPr>
                      <a:t>&lt;Master Node&gt;</a:t>
                    </a:r>
                  </a:p>
                </p:txBody>
              </p:sp>
            </p:grp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5B8E6F-7BD8-49E1-B270-7C41ADDE2FEA}"/>
                  </a:ext>
                </a:extLst>
              </p:cNvPr>
              <p:cNvSpPr/>
              <p:nvPr/>
            </p:nvSpPr>
            <p:spPr>
              <a:xfrm>
                <a:off x="3729093" y="1765399"/>
                <a:ext cx="1844393" cy="6752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cloud-controller manager</a:t>
                </a: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534430E5-6B65-4E77-B4A1-77858CAD49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889" y="2525205"/>
                <a:ext cx="0" cy="1290564"/>
              </a:xfrm>
              <a:prstGeom prst="line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9FB8E8D4-93E4-4B02-9EEA-35CD17407C49}"/>
                  </a:ext>
                </a:extLst>
              </p:cNvPr>
              <p:cNvSpPr/>
              <p:nvPr/>
            </p:nvSpPr>
            <p:spPr>
              <a:xfrm>
                <a:off x="4532683" y="2532175"/>
                <a:ext cx="270434" cy="89631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79F949A-9564-4F8D-9AF5-F7EEC62E0FDC}"/>
                </a:ext>
              </a:extLst>
            </p:cNvPr>
            <p:cNvGrpSpPr/>
            <p:nvPr/>
          </p:nvGrpSpPr>
          <p:grpSpPr>
            <a:xfrm>
              <a:off x="5658859" y="1734251"/>
              <a:ext cx="2529681" cy="664719"/>
              <a:chOff x="5658859" y="1734251"/>
              <a:chExt cx="2529681" cy="664719"/>
            </a:xfrm>
          </p:grpSpPr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B51C3F23-3944-4670-BCB6-28E87961B5EC}"/>
                  </a:ext>
                </a:extLst>
              </p:cNvPr>
              <p:cNvSpPr/>
              <p:nvPr/>
            </p:nvSpPr>
            <p:spPr>
              <a:xfrm>
                <a:off x="6829502" y="1734251"/>
                <a:ext cx="1359038" cy="6647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cloud provider API</a:t>
                </a:r>
              </a:p>
            </p:txBody>
          </p:sp>
          <p:sp>
            <p:nvSpPr>
              <p:cNvPr id="96" name="Isosceles Triangle 95">
                <a:extLst>
                  <a:ext uri="{FF2B5EF4-FFF2-40B4-BE49-F238E27FC236}">
                    <a16:creationId xmlns:a16="http://schemas.microsoft.com/office/drawing/2014/main" id="{674D9817-C68F-4839-AB86-9C272C1E66C0}"/>
                  </a:ext>
                </a:extLst>
              </p:cNvPr>
              <p:cNvSpPr/>
              <p:nvPr/>
            </p:nvSpPr>
            <p:spPr>
              <a:xfrm rot="5114528">
                <a:off x="6609626" y="2043481"/>
                <a:ext cx="270434" cy="89631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ED1B34"/>
                  </a:highlight>
                </a:endParaRP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BC2E2292-BE77-44BC-8112-F878CE0954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58859" y="2096778"/>
                <a:ext cx="1019776" cy="20341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37B7861-A2CD-475E-8193-C3A69533C9B2}"/>
              </a:ext>
            </a:extLst>
          </p:cNvPr>
          <p:cNvGrpSpPr/>
          <p:nvPr/>
        </p:nvGrpSpPr>
        <p:grpSpPr>
          <a:xfrm>
            <a:off x="-421922" y="3932182"/>
            <a:ext cx="3904680" cy="1662076"/>
            <a:chOff x="-236862" y="3485868"/>
            <a:chExt cx="3904680" cy="1662076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A449E8C1-494C-4832-A8AE-94FB902B274C}"/>
                </a:ext>
              </a:extLst>
            </p:cNvPr>
            <p:cNvGrpSpPr/>
            <p:nvPr/>
          </p:nvGrpSpPr>
          <p:grpSpPr>
            <a:xfrm>
              <a:off x="1530084" y="3485868"/>
              <a:ext cx="2137734" cy="715834"/>
              <a:chOff x="1936414" y="3342849"/>
              <a:chExt cx="2137734" cy="715834"/>
            </a:xfrm>
          </p:grpSpPr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50A618EA-C9FF-4C66-888D-93A8374491E1}"/>
                  </a:ext>
                </a:extLst>
              </p:cNvPr>
              <p:cNvSpPr/>
              <p:nvPr/>
            </p:nvSpPr>
            <p:spPr>
              <a:xfrm rot="5114528">
                <a:off x="3894115" y="3698808"/>
                <a:ext cx="270434" cy="89632"/>
              </a:xfrm>
              <a:prstGeom prst="triangl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ED1B34"/>
                  </a:highlight>
                </a:endParaRP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56852EC-9046-4D24-B94C-9F3D3BE98DB5}"/>
                  </a:ext>
                </a:extLst>
              </p:cNvPr>
              <p:cNvCxnSpPr>
                <a:cxnSpLocks/>
                <a:endCxn id="58" idx="3"/>
              </p:cNvCxnSpPr>
              <p:nvPr/>
            </p:nvCxnSpPr>
            <p:spPr>
              <a:xfrm>
                <a:off x="3282467" y="3746739"/>
                <a:ext cx="702203" cy="602"/>
              </a:xfrm>
              <a:prstGeom prst="lin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F119087-466D-4166-86EA-56BBC98267FA}"/>
                  </a:ext>
                </a:extLst>
              </p:cNvPr>
              <p:cNvSpPr/>
              <p:nvPr/>
            </p:nvSpPr>
            <p:spPr>
              <a:xfrm>
                <a:off x="1936414" y="3342849"/>
                <a:ext cx="1249580" cy="71583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6A6A6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CLI</a:t>
                </a:r>
              </a:p>
              <a:p>
                <a:pPr algn="ctr"/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&lt;</a:t>
                </a:r>
                <a:r>
                  <a:rPr lang="en-US" sz="16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kubectl</a:t>
                </a:r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&gt;</a:t>
                </a: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6CC5A910-B254-4C6E-B500-BC89AFB16F31}"/>
                </a:ext>
              </a:extLst>
            </p:cNvPr>
            <p:cNvGrpSpPr/>
            <p:nvPr/>
          </p:nvGrpSpPr>
          <p:grpSpPr>
            <a:xfrm>
              <a:off x="-236862" y="3761863"/>
              <a:ext cx="2205538" cy="1386081"/>
              <a:chOff x="-255079" y="2529400"/>
              <a:chExt cx="2205538" cy="1386081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B17B976-2800-4FB2-8DA4-EAF4A9BC8AE0}"/>
                  </a:ext>
                </a:extLst>
              </p:cNvPr>
              <p:cNvSpPr/>
              <p:nvPr/>
            </p:nvSpPr>
            <p:spPr>
              <a:xfrm>
                <a:off x="-255079" y="3420185"/>
                <a:ext cx="2205538" cy="495296"/>
              </a:xfrm>
              <a:prstGeom prst="rect">
                <a:avLst/>
              </a:prstGeom>
              <a:noFill/>
              <a:ln w="28575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Karla" pitchFamily="2" charset="0"/>
                  </a:rPr>
                  <a:t>Maggie</a:t>
                </a:r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D5A9D0BA-EF93-416B-9276-A313DF5DC2C3}"/>
                  </a:ext>
                </a:extLst>
              </p:cNvPr>
              <p:cNvSpPr/>
              <p:nvPr/>
            </p:nvSpPr>
            <p:spPr>
              <a:xfrm rot="5114528">
                <a:off x="1243439" y="2619801"/>
                <a:ext cx="270434" cy="89632"/>
              </a:xfrm>
              <a:prstGeom prst="triangl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ED1B34"/>
                  </a:highlight>
                </a:endParaRP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F6C9A3CD-334B-4D32-9411-4BBF0B8183E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077386" y="2438037"/>
                <a:ext cx="5365" cy="464756"/>
              </a:xfrm>
              <a:prstGeom prst="lin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F573E599-8BCF-4576-B795-34E202D520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7290" y="3898826"/>
              <a:ext cx="2" cy="809702"/>
            </a:xfrm>
            <a:prstGeom prst="line">
              <a:avLst/>
            </a:prstGeom>
            <a:solidFill>
              <a:srgbClr val="4E88C7"/>
            </a:solidFill>
            <a:ln w="19050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DFC3CA10-9C8A-41BF-A19E-8E406317D4C9}"/>
              </a:ext>
            </a:extLst>
          </p:cNvPr>
          <p:cNvSpPr txBox="1"/>
          <p:nvPr/>
        </p:nvSpPr>
        <p:spPr>
          <a:xfrm>
            <a:off x="6829502" y="2939501"/>
            <a:ext cx="506701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Karla" pitchFamily="2" charset="0"/>
              </a:rPr>
              <a:t>Cloud controller </a:t>
            </a:r>
            <a:r>
              <a:rPr lang="en-US" sz="2000" dirty="0">
                <a:latin typeface="Karla" pitchFamily="2" charset="0"/>
              </a:rPr>
              <a:t>communicates with cloud provide regarding resources such as nodes and IP addresses</a:t>
            </a:r>
          </a:p>
        </p:txBody>
      </p:sp>
    </p:spTree>
    <p:extLst>
      <p:ext uri="{BB962C8B-B14F-4D97-AF65-F5344CB8AC3E}">
        <p14:creationId xmlns:p14="http://schemas.microsoft.com/office/powerpoint/2010/main" val="4065905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35E9D1-1191-480B-BF21-C9230449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  <a:spcAft>
                <a:spcPts val="1800"/>
              </a:spcAft>
            </a:pPr>
            <a:r>
              <a:rPr lang="en-US" sz="4000" dirty="0">
                <a:solidFill>
                  <a:schemeClr val="tx1"/>
                </a:solidFill>
                <a:latin typeface="Karla" pitchFamily="2" charset="0"/>
                <a:ea typeface="+mn-ea"/>
                <a:cs typeface="+mn-cs"/>
              </a:rPr>
              <a:t>K8s Components &amp; Architecture &lt;</a:t>
            </a:r>
            <a:r>
              <a:rPr lang="en-US" sz="4000" dirty="0" err="1">
                <a:solidFill>
                  <a:schemeClr val="tx1"/>
                </a:solidFill>
                <a:latin typeface="Karla" pitchFamily="2" charset="0"/>
                <a:ea typeface="+mn-ea"/>
                <a:cs typeface="+mn-cs"/>
              </a:rPr>
              <a:t>cont</a:t>
            </a:r>
            <a:r>
              <a:rPr lang="en-US" sz="4000" dirty="0">
                <a:solidFill>
                  <a:schemeClr val="tx1"/>
                </a:solidFill>
                <a:latin typeface="Karla" pitchFamily="2" charset="0"/>
                <a:ea typeface="+mn-ea"/>
                <a:cs typeface="+mn-cs"/>
              </a:rPr>
              <a:t>&gt;</a:t>
            </a:r>
            <a:endParaRPr lang="en-US" sz="3800" dirty="0">
              <a:solidFill>
                <a:schemeClr val="tx1"/>
              </a:solidFill>
              <a:latin typeface="Karla" pitchFamily="2" charset="0"/>
              <a:ea typeface="+mn-ea"/>
              <a:cs typeface="+mn-cs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DD428DD-3A09-4F16-A6D7-47A94B8F79EA}"/>
              </a:ext>
            </a:extLst>
          </p:cNvPr>
          <p:cNvSpPr txBox="1"/>
          <p:nvPr/>
        </p:nvSpPr>
        <p:spPr>
          <a:xfrm>
            <a:off x="8220073" y="2500593"/>
            <a:ext cx="262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Karla" pitchFamily="2" charset="0"/>
              </a:rPr>
              <a:t>&lt;Worker Node x&gt;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99E6373-F0FE-4A4F-9BC5-4369353A7C2A}"/>
              </a:ext>
            </a:extLst>
          </p:cNvPr>
          <p:cNvGrpSpPr/>
          <p:nvPr/>
        </p:nvGrpSpPr>
        <p:grpSpPr>
          <a:xfrm>
            <a:off x="6562122" y="2955639"/>
            <a:ext cx="5468557" cy="2390971"/>
            <a:chOff x="6863143" y="1788985"/>
            <a:chExt cx="5468557" cy="2770316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91C2634-300C-4789-ACAF-BDAF675F4933}"/>
                </a:ext>
              </a:extLst>
            </p:cNvPr>
            <p:cNvSpPr/>
            <p:nvPr/>
          </p:nvSpPr>
          <p:spPr>
            <a:xfrm>
              <a:off x="8981871" y="2101192"/>
              <a:ext cx="3169404" cy="2242095"/>
            </a:xfrm>
            <a:custGeom>
              <a:avLst/>
              <a:gdLst>
                <a:gd name="connsiteX0" fmla="*/ 0 w 3169404"/>
                <a:gd name="connsiteY0" fmla="*/ 0 h 2242095"/>
                <a:gd name="connsiteX1" fmla="*/ 528234 w 3169404"/>
                <a:gd name="connsiteY1" fmla="*/ 0 h 2242095"/>
                <a:gd name="connsiteX2" fmla="*/ 961386 w 3169404"/>
                <a:gd name="connsiteY2" fmla="*/ 0 h 2242095"/>
                <a:gd name="connsiteX3" fmla="*/ 1489620 w 3169404"/>
                <a:gd name="connsiteY3" fmla="*/ 0 h 2242095"/>
                <a:gd name="connsiteX4" fmla="*/ 2081242 w 3169404"/>
                <a:gd name="connsiteY4" fmla="*/ 0 h 2242095"/>
                <a:gd name="connsiteX5" fmla="*/ 2641170 w 3169404"/>
                <a:gd name="connsiteY5" fmla="*/ 0 h 2242095"/>
                <a:gd name="connsiteX6" fmla="*/ 3169404 w 3169404"/>
                <a:gd name="connsiteY6" fmla="*/ 0 h 2242095"/>
                <a:gd name="connsiteX7" fmla="*/ 3169404 w 3169404"/>
                <a:gd name="connsiteY7" fmla="*/ 560524 h 2242095"/>
                <a:gd name="connsiteX8" fmla="*/ 3169404 w 3169404"/>
                <a:gd name="connsiteY8" fmla="*/ 1143468 h 2242095"/>
                <a:gd name="connsiteX9" fmla="*/ 3169404 w 3169404"/>
                <a:gd name="connsiteY9" fmla="*/ 1681571 h 2242095"/>
                <a:gd name="connsiteX10" fmla="*/ 3169404 w 3169404"/>
                <a:gd name="connsiteY10" fmla="*/ 2242095 h 2242095"/>
                <a:gd name="connsiteX11" fmla="*/ 2577782 w 3169404"/>
                <a:gd name="connsiteY11" fmla="*/ 2242095 h 2242095"/>
                <a:gd name="connsiteX12" fmla="*/ 2017854 w 3169404"/>
                <a:gd name="connsiteY12" fmla="*/ 2242095 h 2242095"/>
                <a:gd name="connsiteX13" fmla="*/ 1489620 w 3169404"/>
                <a:gd name="connsiteY13" fmla="*/ 2242095 h 2242095"/>
                <a:gd name="connsiteX14" fmla="*/ 1056468 w 3169404"/>
                <a:gd name="connsiteY14" fmla="*/ 2242095 h 2242095"/>
                <a:gd name="connsiteX15" fmla="*/ 623316 w 3169404"/>
                <a:gd name="connsiteY15" fmla="*/ 2242095 h 2242095"/>
                <a:gd name="connsiteX16" fmla="*/ 0 w 3169404"/>
                <a:gd name="connsiteY16" fmla="*/ 2242095 h 2242095"/>
                <a:gd name="connsiteX17" fmla="*/ 0 w 3169404"/>
                <a:gd name="connsiteY17" fmla="*/ 1636729 h 2242095"/>
                <a:gd name="connsiteX18" fmla="*/ 0 w 3169404"/>
                <a:gd name="connsiteY18" fmla="*/ 1098627 h 2242095"/>
                <a:gd name="connsiteX19" fmla="*/ 0 w 3169404"/>
                <a:gd name="connsiteY19" fmla="*/ 538103 h 2242095"/>
                <a:gd name="connsiteX20" fmla="*/ 0 w 3169404"/>
                <a:gd name="connsiteY20" fmla="*/ 0 h 2242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69404" h="2242095" fill="none" extrusionOk="0">
                  <a:moveTo>
                    <a:pt x="0" y="0"/>
                  </a:moveTo>
                  <a:cubicBezTo>
                    <a:pt x="165682" y="-26799"/>
                    <a:pt x="387287" y="31014"/>
                    <a:pt x="528234" y="0"/>
                  </a:cubicBezTo>
                  <a:cubicBezTo>
                    <a:pt x="669181" y="-31014"/>
                    <a:pt x="854265" y="24348"/>
                    <a:pt x="961386" y="0"/>
                  </a:cubicBezTo>
                  <a:cubicBezTo>
                    <a:pt x="1068507" y="-24348"/>
                    <a:pt x="1298770" y="50922"/>
                    <a:pt x="1489620" y="0"/>
                  </a:cubicBezTo>
                  <a:cubicBezTo>
                    <a:pt x="1680470" y="-50922"/>
                    <a:pt x="1911500" y="51996"/>
                    <a:pt x="2081242" y="0"/>
                  </a:cubicBezTo>
                  <a:cubicBezTo>
                    <a:pt x="2250984" y="-51996"/>
                    <a:pt x="2480078" y="4329"/>
                    <a:pt x="2641170" y="0"/>
                  </a:cubicBezTo>
                  <a:cubicBezTo>
                    <a:pt x="2802262" y="-4329"/>
                    <a:pt x="2941640" y="56398"/>
                    <a:pt x="3169404" y="0"/>
                  </a:cubicBezTo>
                  <a:cubicBezTo>
                    <a:pt x="3171183" y="175956"/>
                    <a:pt x="3138165" y="403392"/>
                    <a:pt x="3169404" y="560524"/>
                  </a:cubicBezTo>
                  <a:cubicBezTo>
                    <a:pt x="3200643" y="717656"/>
                    <a:pt x="3137659" y="951420"/>
                    <a:pt x="3169404" y="1143468"/>
                  </a:cubicBezTo>
                  <a:cubicBezTo>
                    <a:pt x="3201149" y="1335516"/>
                    <a:pt x="3132194" y="1533196"/>
                    <a:pt x="3169404" y="1681571"/>
                  </a:cubicBezTo>
                  <a:cubicBezTo>
                    <a:pt x="3206614" y="1829946"/>
                    <a:pt x="3139650" y="2002155"/>
                    <a:pt x="3169404" y="2242095"/>
                  </a:cubicBezTo>
                  <a:cubicBezTo>
                    <a:pt x="2986479" y="2254410"/>
                    <a:pt x="2803988" y="2179584"/>
                    <a:pt x="2577782" y="2242095"/>
                  </a:cubicBezTo>
                  <a:cubicBezTo>
                    <a:pt x="2351576" y="2304606"/>
                    <a:pt x="2179987" y="2192811"/>
                    <a:pt x="2017854" y="2242095"/>
                  </a:cubicBezTo>
                  <a:cubicBezTo>
                    <a:pt x="1855721" y="2291379"/>
                    <a:pt x="1643616" y="2212275"/>
                    <a:pt x="1489620" y="2242095"/>
                  </a:cubicBezTo>
                  <a:cubicBezTo>
                    <a:pt x="1335624" y="2271915"/>
                    <a:pt x="1212434" y="2237752"/>
                    <a:pt x="1056468" y="2242095"/>
                  </a:cubicBezTo>
                  <a:cubicBezTo>
                    <a:pt x="900502" y="2246438"/>
                    <a:pt x="806904" y="2219759"/>
                    <a:pt x="623316" y="2242095"/>
                  </a:cubicBezTo>
                  <a:cubicBezTo>
                    <a:pt x="439728" y="2264431"/>
                    <a:pt x="144366" y="2179510"/>
                    <a:pt x="0" y="2242095"/>
                  </a:cubicBezTo>
                  <a:cubicBezTo>
                    <a:pt x="-25402" y="1941306"/>
                    <a:pt x="34883" y="1757814"/>
                    <a:pt x="0" y="1636729"/>
                  </a:cubicBezTo>
                  <a:cubicBezTo>
                    <a:pt x="-34883" y="1515644"/>
                    <a:pt x="63860" y="1293569"/>
                    <a:pt x="0" y="1098627"/>
                  </a:cubicBezTo>
                  <a:cubicBezTo>
                    <a:pt x="-63860" y="903685"/>
                    <a:pt x="10663" y="741955"/>
                    <a:pt x="0" y="538103"/>
                  </a:cubicBezTo>
                  <a:cubicBezTo>
                    <a:pt x="-10663" y="334251"/>
                    <a:pt x="43297" y="268800"/>
                    <a:pt x="0" y="0"/>
                  </a:cubicBezTo>
                  <a:close/>
                </a:path>
                <a:path w="3169404" h="2242095" stroke="0" extrusionOk="0">
                  <a:moveTo>
                    <a:pt x="0" y="0"/>
                  </a:moveTo>
                  <a:cubicBezTo>
                    <a:pt x="185808" y="-35546"/>
                    <a:pt x="365802" y="25261"/>
                    <a:pt x="496540" y="0"/>
                  </a:cubicBezTo>
                  <a:cubicBezTo>
                    <a:pt x="627278" y="-25261"/>
                    <a:pt x="838807" y="2341"/>
                    <a:pt x="961386" y="0"/>
                  </a:cubicBezTo>
                  <a:cubicBezTo>
                    <a:pt x="1083965" y="-2341"/>
                    <a:pt x="1262658" y="30085"/>
                    <a:pt x="1394538" y="0"/>
                  </a:cubicBezTo>
                  <a:cubicBezTo>
                    <a:pt x="1526418" y="-30085"/>
                    <a:pt x="1840254" y="34777"/>
                    <a:pt x="1954466" y="0"/>
                  </a:cubicBezTo>
                  <a:cubicBezTo>
                    <a:pt x="2068678" y="-34777"/>
                    <a:pt x="2246570" y="47875"/>
                    <a:pt x="2482700" y="0"/>
                  </a:cubicBezTo>
                  <a:cubicBezTo>
                    <a:pt x="2718830" y="-47875"/>
                    <a:pt x="2933134" y="23774"/>
                    <a:pt x="3169404" y="0"/>
                  </a:cubicBezTo>
                  <a:cubicBezTo>
                    <a:pt x="3228386" y="157200"/>
                    <a:pt x="3144949" y="405426"/>
                    <a:pt x="3169404" y="515682"/>
                  </a:cubicBezTo>
                  <a:cubicBezTo>
                    <a:pt x="3193859" y="625938"/>
                    <a:pt x="3141431" y="834706"/>
                    <a:pt x="3169404" y="1053785"/>
                  </a:cubicBezTo>
                  <a:cubicBezTo>
                    <a:pt x="3197377" y="1272864"/>
                    <a:pt x="3106316" y="1381850"/>
                    <a:pt x="3169404" y="1591887"/>
                  </a:cubicBezTo>
                  <a:cubicBezTo>
                    <a:pt x="3232492" y="1801924"/>
                    <a:pt x="3141854" y="1962503"/>
                    <a:pt x="3169404" y="2242095"/>
                  </a:cubicBezTo>
                  <a:cubicBezTo>
                    <a:pt x="2904017" y="2259071"/>
                    <a:pt x="2828217" y="2210835"/>
                    <a:pt x="2609476" y="2242095"/>
                  </a:cubicBezTo>
                  <a:cubicBezTo>
                    <a:pt x="2390735" y="2273355"/>
                    <a:pt x="2328073" y="2221852"/>
                    <a:pt x="2081242" y="2242095"/>
                  </a:cubicBezTo>
                  <a:cubicBezTo>
                    <a:pt x="1834411" y="2262338"/>
                    <a:pt x="1681878" y="2217570"/>
                    <a:pt x="1521314" y="2242095"/>
                  </a:cubicBezTo>
                  <a:cubicBezTo>
                    <a:pt x="1360750" y="2266620"/>
                    <a:pt x="1253079" y="2205911"/>
                    <a:pt x="1056468" y="2242095"/>
                  </a:cubicBezTo>
                  <a:cubicBezTo>
                    <a:pt x="859857" y="2278279"/>
                    <a:pt x="677991" y="2205606"/>
                    <a:pt x="464846" y="2242095"/>
                  </a:cubicBezTo>
                  <a:cubicBezTo>
                    <a:pt x="251701" y="2278584"/>
                    <a:pt x="141276" y="2207233"/>
                    <a:pt x="0" y="2242095"/>
                  </a:cubicBezTo>
                  <a:cubicBezTo>
                    <a:pt x="-30858" y="2097151"/>
                    <a:pt x="60419" y="1852135"/>
                    <a:pt x="0" y="1636729"/>
                  </a:cubicBezTo>
                  <a:cubicBezTo>
                    <a:pt x="-60419" y="1421323"/>
                    <a:pt x="9867" y="1278035"/>
                    <a:pt x="0" y="1031364"/>
                  </a:cubicBezTo>
                  <a:cubicBezTo>
                    <a:pt x="-9867" y="784693"/>
                    <a:pt x="37389" y="739202"/>
                    <a:pt x="0" y="538103"/>
                  </a:cubicBezTo>
                  <a:cubicBezTo>
                    <a:pt x="-37389" y="337004"/>
                    <a:pt x="27053" y="225096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A6A6A6"/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3171740970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b="1" dirty="0">
                <a:solidFill>
                  <a:schemeClr val="tx1"/>
                </a:solidFill>
                <a:latin typeface="Karla" pitchFamily="2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2F0D750-C925-4625-B20D-BDFB67C6EE50}"/>
                </a:ext>
              </a:extLst>
            </p:cNvPr>
            <p:cNvSpPr/>
            <p:nvPr/>
          </p:nvSpPr>
          <p:spPr>
            <a:xfrm>
              <a:off x="6863143" y="1788985"/>
              <a:ext cx="5468557" cy="2770316"/>
            </a:xfrm>
            <a:custGeom>
              <a:avLst/>
              <a:gdLst>
                <a:gd name="connsiteX0" fmla="*/ 0 w 5468557"/>
                <a:gd name="connsiteY0" fmla="*/ 0 h 2770316"/>
                <a:gd name="connsiteX1" fmla="*/ 382799 w 5468557"/>
                <a:gd name="connsiteY1" fmla="*/ 0 h 2770316"/>
                <a:gd name="connsiteX2" fmla="*/ 874969 w 5468557"/>
                <a:gd name="connsiteY2" fmla="*/ 0 h 2770316"/>
                <a:gd name="connsiteX3" fmla="*/ 1312454 w 5468557"/>
                <a:gd name="connsiteY3" fmla="*/ 0 h 2770316"/>
                <a:gd name="connsiteX4" fmla="*/ 1859309 w 5468557"/>
                <a:gd name="connsiteY4" fmla="*/ 0 h 2770316"/>
                <a:gd name="connsiteX5" fmla="*/ 2406165 w 5468557"/>
                <a:gd name="connsiteY5" fmla="*/ 0 h 2770316"/>
                <a:gd name="connsiteX6" fmla="*/ 3062392 w 5468557"/>
                <a:gd name="connsiteY6" fmla="*/ 0 h 2770316"/>
                <a:gd name="connsiteX7" fmla="*/ 3554562 w 5468557"/>
                <a:gd name="connsiteY7" fmla="*/ 0 h 2770316"/>
                <a:gd name="connsiteX8" fmla="*/ 4101418 w 5468557"/>
                <a:gd name="connsiteY8" fmla="*/ 0 h 2770316"/>
                <a:gd name="connsiteX9" fmla="*/ 4702959 w 5468557"/>
                <a:gd name="connsiteY9" fmla="*/ 0 h 2770316"/>
                <a:gd name="connsiteX10" fmla="*/ 5468557 w 5468557"/>
                <a:gd name="connsiteY10" fmla="*/ 0 h 2770316"/>
                <a:gd name="connsiteX11" fmla="*/ 5468557 w 5468557"/>
                <a:gd name="connsiteY11" fmla="*/ 498657 h 2770316"/>
                <a:gd name="connsiteX12" fmla="*/ 5468557 w 5468557"/>
                <a:gd name="connsiteY12" fmla="*/ 997314 h 2770316"/>
                <a:gd name="connsiteX13" fmla="*/ 5468557 w 5468557"/>
                <a:gd name="connsiteY13" fmla="*/ 1495971 h 2770316"/>
                <a:gd name="connsiteX14" fmla="*/ 5468557 w 5468557"/>
                <a:gd name="connsiteY14" fmla="*/ 2105440 h 2770316"/>
                <a:gd name="connsiteX15" fmla="*/ 5468557 w 5468557"/>
                <a:gd name="connsiteY15" fmla="*/ 2770316 h 2770316"/>
                <a:gd name="connsiteX16" fmla="*/ 5031072 w 5468557"/>
                <a:gd name="connsiteY16" fmla="*/ 2770316 h 2770316"/>
                <a:gd name="connsiteX17" fmla="*/ 4593588 w 5468557"/>
                <a:gd name="connsiteY17" fmla="*/ 2770316 h 2770316"/>
                <a:gd name="connsiteX18" fmla="*/ 4046732 w 5468557"/>
                <a:gd name="connsiteY18" fmla="*/ 2770316 h 2770316"/>
                <a:gd name="connsiteX19" fmla="*/ 3390505 w 5468557"/>
                <a:gd name="connsiteY19" fmla="*/ 2770316 h 2770316"/>
                <a:gd name="connsiteX20" fmla="*/ 2843650 w 5468557"/>
                <a:gd name="connsiteY20" fmla="*/ 2770316 h 2770316"/>
                <a:gd name="connsiteX21" fmla="*/ 2460851 w 5468557"/>
                <a:gd name="connsiteY21" fmla="*/ 2770316 h 2770316"/>
                <a:gd name="connsiteX22" fmla="*/ 2078052 w 5468557"/>
                <a:gd name="connsiteY22" fmla="*/ 2770316 h 2770316"/>
                <a:gd name="connsiteX23" fmla="*/ 1640567 w 5468557"/>
                <a:gd name="connsiteY23" fmla="*/ 2770316 h 2770316"/>
                <a:gd name="connsiteX24" fmla="*/ 1203083 w 5468557"/>
                <a:gd name="connsiteY24" fmla="*/ 2770316 h 2770316"/>
                <a:gd name="connsiteX25" fmla="*/ 820284 w 5468557"/>
                <a:gd name="connsiteY25" fmla="*/ 2770316 h 2770316"/>
                <a:gd name="connsiteX26" fmla="*/ 0 w 5468557"/>
                <a:gd name="connsiteY26" fmla="*/ 2770316 h 2770316"/>
                <a:gd name="connsiteX27" fmla="*/ 0 w 5468557"/>
                <a:gd name="connsiteY27" fmla="*/ 2271659 h 2770316"/>
                <a:gd name="connsiteX28" fmla="*/ 0 w 5468557"/>
                <a:gd name="connsiteY28" fmla="*/ 1773002 h 2770316"/>
                <a:gd name="connsiteX29" fmla="*/ 0 w 5468557"/>
                <a:gd name="connsiteY29" fmla="*/ 1246642 h 2770316"/>
                <a:gd name="connsiteX30" fmla="*/ 0 w 5468557"/>
                <a:gd name="connsiteY30" fmla="*/ 664876 h 2770316"/>
                <a:gd name="connsiteX31" fmla="*/ 0 w 5468557"/>
                <a:gd name="connsiteY31" fmla="*/ 0 h 2770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68557" h="2770316" extrusionOk="0">
                  <a:moveTo>
                    <a:pt x="0" y="0"/>
                  </a:moveTo>
                  <a:cubicBezTo>
                    <a:pt x="111538" y="-10871"/>
                    <a:pt x="289988" y="44865"/>
                    <a:pt x="382799" y="0"/>
                  </a:cubicBezTo>
                  <a:cubicBezTo>
                    <a:pt x="475610" y="-44865"/>
                    <a:pt x="702489" y="27239"/>
                    <a:pt x="874969" y="0"/>
                  </a:cubicBezTo>
                  <a:cubicBezTo>
                    <a:pt x="1047449" y="-27239"/>
                    <a:pt x="1152097" y="12229"/>
                    <a:pt x="1312454" y="0"/>
                  </a:cubicBezTo>
                  <a:cubicBezTo>
                    <a:pt x="1472812" y="-12229"/>
                    <a:pt x="1685928" y="56535"/>
                    <a:pt x="1859309" y="0"/>
                  </a:cubicBezTo>
                  <a:cubicBezTo>
                    <a:pt x="2032691" y="-56535"/>
                    <a:pt x="2134493" y="52266"/>
                    <a:pt x="2406165" y="0"/>
                  </a:cubicBezTo>
                  <a:cubicBezTo>
                    <a:pt x="2677837" y="-52266"/>
                    <a:pt x="2766751" y="17141"/>
                    <a:pt x="3062392" y="0"/>
                  </a:cubicBezTo>
                  <a:cubicBezTo>
                    <a:pt x="3358033" y="-17141"/>
                    <a:pt x="3308541" y="20210"/>
                    <a:pt x="3554562" y="0"/>
                  </a:cubicBezTo>
                  <a:cubicBezTo>
                    <a:pt x="3800583" y="-20210"/>
                    <a:pt x="3982744" y="41612"/>
                    <a:pt x="4101418" y="0"/>
                  </a:cubicBezTo>
                  <a:cubicBezTo>
                    <a:pt x="4220092" y="-41612"/>
                    <a:pt x="4512078" y="54813"/>
                    <a:pt x="4702959" y="0"/>
                  </a:cubicBezTo>
                  <a:cubicBezTo>
                    <a:pt x="4893840" y="-54813"/>
                    <a:pt x="5225299" y="58103"/>
                    <a:pt x="5468557" y="0"/>
                  </a:cubicBezTo>
                  <a:cubicBezTo>
                    <a:pt x="5477031" y="121871"/>
                    <a:pt x="5434972" y="372181"/>
                    <a:pt x="5468557" y="498657"/>
                  </a:cubicBezTo>
                  <a:cubicBezTo>
                    <a:pt x="5502142" y="625133"/>
                    <a:pt x="5459533" y="854722"/>
                    <a:pt x="5468557" y="997314"/>
                  </a:cubicBezTo>
                  <a:cubicBezTo>
                    <a:pt x="5477581" y="1139906"/>
                    <a:pt x="5457220" y="1314782"/>
                    <a:pt x="5468557" y="1495971"/>
                  </a:cubicBezTo>
                  <a:cubicBezTo>
                    <a:pt x="5479894" y="1677160"/>
                    <a:pt x="5403378" y="1913949"/>
                    <a:pt x="5468557" y="2105440"/>
                  </a:cubicBezTo>
                  <a:cubicBezTo>
                    <a:pt x="5533736" y="2296931"/>
                    <a:pt x="5426472" y="2440308"/>
                    <a:pt x="5468557" y="2770316"/>
                  </a:cubicBezTo>
                  <a:cubicBezTo>
                    <a:pt x="5327880" y="2778236"/>
                    <a:pt x="5200019" y="2747896"/>
                    <a:pt x="5031072" y="2770316"/>
                  </a:cubicBezTo>
                  <a:cubicBezTo>
                    <a:pt x="4862126" y="2792736"/>
                    <a:pt x="4787325" y="2746255"/>
                    <a:pt x="4593588" y="2770316"/>
                  </a:cubicBezTo>
                  <a:cubicBezTo>
                    <a:pt x="4399851" y="2794377"/>
                    <a:pt x="4277480" y="2743026"/>
                    <a:pt x="4046732" y="2770316"/>
                  </a:cubicBezTo>
                  <a:cubicBezTo>
                    <a:pt x="3815984" y="2797606"/>
                    <a:pt x="3617009" y="2737651"/>
                    <a:pt x="3390505" y="2770316"/>
                  </a:cubicBezTo>
                  <a:cubicBezTo>
                    <a:pt x="3164001" y="2802981"/>
                    <a:pt x="3105785" y="2746141"/>
                    <a:pt x="2843650" y="2770316"/>
                  </a:cubicBezTo>
                  <a:cubicBezTo>
                    <a:pt x="2581515" y="2794491"/>
                    <a:pt x="2559970" y="2764936"/>
                    <a:pt x="2460851" y="2770316"/>
                  </a:cubicBezTo>
                  <a:cubicBezTo>
                    <a:pt x="2361732" y="2775696"/>
                    <a:pt x="2171787" y="2743585"/>
                    <a:pt x="2078052" y="2770316"/>
                  </a:cubicBezTo>
                  <a:cubicBezTo>
                    <a:pt x="1984317" y="2797047"/>
                    <a:pt x="1812912" y="2754134"/>
                    <a:pt x="1640567" y="2770316"/>
                  </a:cubicBezTo>
                  <a:cubicBezTo>
                    <a:pt x="1468222" y="2786498"/>
                    <a:pt x="1354202" y="2725301"/>
                    <a:pt x="1203083" y="2770316"/>
                  </a:cubicBezTo>
                  <a:cubicBezTo>
                    <a:pt x="1051964" y="2815331"/>
                    <a:pt x="942666" y="2757628"/>
                    <a:pt x="820284" y="2770316"/>
                  </a:cubicBezTo>
                  <a:cubicBezTo>
                    <a:pt x="697902" y="2783004"/>
                    <a:pt x="264224" y="2675871"/>
                    <a:pt x="0" y="2770316"/>
                  </a:cubicBezTo>
                  <a:cubicBezTo>
                    <a:pt x="-6694" y="2583208"/>
                    <a:pt x="54674" y="2448057"/>
                    <a:pt x="0" y="2271659"/>
                  </a:cubicBezTo>
                  <a:cubicBezTo>
                    <a:pt x="-54674" y="2095261"/>
                    <a:pt x="32152" y="1906810"/>
                    <a:pt x="0" y="1773002"/>
                  </a:cubicBezTo>
                  <a:cubicBezTo>
                    <a:pt x="-32152" y="1639194"/>
                    <a:pt x="11964" y="1490749"/>
                    <a:pt x="0" y="1246642"/>
                  </a:cubicBezTo>
                  <a:cubicBezTo>
                    <a:pt x="-11964" y="1002535"/>
                    <a:pt x="20353" y="847252"/>
                    <a:pt x="0" y="664876"/>
                  </a:cubicBezTo>
                  <a:cubicBezTo>
                    <a:pt x="-20353" y="482500"/>
                    <a:pt x="5897" y="191224"/>
                    <a:pt x="0" y="0"/>
                  </a:cubicBezTo>
                  <a:close/>
                </a:path>
              </a:pathLst>
            </a:custGeom>
            <a:noFill/>
            <a:ln w="28575">
              <a:solidFill>
                <a:srgbClr val="4E88C7"/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4290182811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b="1" dirty="0">
                <a:solidFill>
                  <a:schemeClr val="tx1"/>
                </a:solidFill>
                <a:latin typeface="Karla" pitchFamily="2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31BA7A9-9F69-4606-A211-640141DBE8E2}"/>
                </a:ext>
              </a:extLst>
            </p:cNvPr>
            <p:cNvSpPr/>
            <p:nvPr/>
          </p:nvSpPr>
          <p:spPr>
            <a:xfrm>
              <a:off x="7264513" y="3423952"/>
              <a:ext cx="1345233" cy="7218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A6A6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Karla" pitchFamily="2" charset="0"/>
                </a:rPr>
                <a:t>kubelet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arla" pitchFamily="2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5797FD7-7526-4495-BC3D-4D6C8109BF5C}"/>
                </a:ext>
              </a:extLst>
            </p:cNvPr>
            <p:cNvSpPr/>
            <p:nvPr/>
          </p:nvSpPr>
          <p:spPr>
            <a:xfrm>
              <a:off x="7249890" y="2564780"/>
              <a:ext cx="1345234" cy="7218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arla" pitchFamily="2" charset="0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96ED131-583C-4D37-B3A0-29AA59A2EA08}"/>
                </a:ext>
              </a:extLst>
            </p:cNvPr>
            <p:cNvSpPr txBox="1"/>
            <p:nvPr/>
          </p:nvSpPr>
          <p:spPr>
            <a:xfrm>
              <a:off x="9245035" y="2108092"/>
              <a:ext cx="26229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Karla" pitchFamily="2" charset="0"/>
                </a:rPr>
                <a:t>&lt;docker&gt;</a:t>
              </a: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6B6DF1CF-2895-4B6E-ACA7-453DDC93180B}"/>
                </a:ext>
              </a:extLst>
            </p:cNvPr>
            <p:cNvGrpSpPr/>
            <p:nvPr/>
          </p:nvGrpSpPr>
          <p:grpSpPr>
            <a:xfrm>
              <a:off x="8681163" y="3642543"/>
              <a:ext cx="597625" cy="270435"/>
              <a:chOff x="9024657" y="3655395"/>
              <a:chExt cx="597625" cy="270435"/>
            </a:xfrm>
          </p:grpSpPr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1538B6CD-D30A-47B2-8765-744D49F57863}"/>
                  </a:ext>
                </a:extLst>
              </p:cNvPr>
              <p:cNvGrpSpPr/>
              <p:nvPr/>
            </p:nvGrpSpPr>
            <p:grpSpPr>
              <a:xfrm>
                <a:off x="9137221" y="3655396"/>
                <a:ext cx="485061" cy="270434"/>
                <a:chOff x="6726539" y="3639293"/>
                <a:chExt cx="485061" cy="270434"/>
              </a:xfrm>
            </p:grpSpPr>
            <p:sp>
              <p:nvSpPr>
                <p:cNvPr id="176" name="Isosceles Triangle 175">
                  <a:extLst>
                    <a:ext uri="{FF2B5EF4-FFF2-40B4-BE49-F238E27FC236}">
                      <a16:creationId xmlns:a16="http://schemas.microsoft.com/office/drawing/2014/main" id="{8CA6C70B-5922-4704-B384-BF58738409E2}"/>
                    </a:ext>
                  </a:extLst>
                </p:cNvPr>
                <p:cNvSpPr/>
                <p:nvPr/>
              </p:nvSpPr>
              <p:spPr>
                <a:xfrm rot="5114528">
                  <a:off x="7031568" y="3729694"/>
                  <a:ext cx="270434" cy="89631"/>
                </a:xfrm>
                <a:prstGeom prst="triangle">
                  <a:avLst/>
                </a:prstGeom>
                <a:solidFill>
                  <a:srgbClr val="4E88C7"/>
                </a:solidFill>
                <a:ln w="19050">
                  <a:solidFill>
                    <a:srgbClr val="4E88C7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highlight>
                      <a:srgbClr val="ED1B34"/>
                    </a:highlight>
                  </a:endParaRPr>
                </a:p>
              </p:txBody>
            </p: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CE9CDB6D-000F-4B4F-B300-6AB13DD7CE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26539" y="3766817"/>
                  <a:ext cx="374038" cy="16174"/>
                </a:xfrm>
                <a:prstGeom prst="line">
                  <a:avLst/>
                </a:prstGeom>
                <a:solidFill>
                  <a:srgbClr val="4E88C7"/>
                </a:solidFill>
                <a:ln w="19050">
                  <a:solidFill>
                    <a:srgbClr val="4E88C7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1" name="Isosceles Triangle 180">
                <a:extLst>
                  <a:ext uri="{FF2B5EF4-FFF2-40B4-BE49-F238E27FC236}">
                    <a16:creationId xmlns:a16="http://schemas.microsoft.com/office/drawing/2014/main" id="{D35E68E0-C7A5-46A7-93D5-F9D9A7DCBEB0}"/>
                  </a:ext>
                </a:extLst>
              </p:cNvPr>
              <p:cNvSpPr/>
              <p:nvPr/>
            </p:nvSpPr>
            <p:spPr>
              <a:xfrm rot="15849171">
                <a:off x="8934256" y="3745796"/>
                <a:ext cx="270434" cy="89631"/>
              </a:xfrm>
              <a:prstGeom prst="triangl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ED1B34"/>
                  </a:highlight>
                </a:endParaRPr>
              </a:p>
            </p:txBody>
          </p: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085DD621-537F-4753-955C-BF400C358A62}"/>
                </a:ext>
              </a:extLst>
            </p:cNvPr>
            <p:cNvGrpSpPr/>
            <p:nvPr/>
          </p:nvGrpSpPr>
          <p:grpSpPr>
            <a:xfrm>
              <a:off x="9350899" y="2727749"/>
              <a:ext cx="1311040" cy="1372447"/>
              <a:chOff x="9106671" y="3096767"/>
              <a:chExt cx="1311040" cy="1372447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EFE21AAC-F6F0-45E1-9303-1F3372718554}"/>
                  </a:ext>
                </a:extLst>
              </p:cNvPr>
              <p:cNvGrpSpPr/>
              <p:nvPr/>
            </p:nvGrpSpPr>
            <p:grpSpPr>
              <a:xfrm>
                <a:off x="9106671" y="3096767"/>
                <a:ext cx="1311040" cy="1372447"/>
                <a:chOff x="9182871" y="3096767"/>
                <a:chExt cx="1311040" cy="1372447"/>
              </a:xfrm>
            </p:grpSpPr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8BABFA6F-500A-416E-AC97-C77C0DFC8E70}"/>
                    </a:ext>
                  </a:extLst>
                </p:cNvPr>
                <p:cNvGrpSpPr/>
                <p:nvPr/>
              </p:nvGrpSpPr>
              <p:grpSpPr>
                <a:xfrm>
                  <a:off x="9232662" y="3096767"/>
                  <a:ext cx="1261249" cy="1372447"/>
                  <a:chOff x="9232662" y="3096767"/>
                  <a:chExt cx="1261249" cy="1372447"/>
                </a:xfrm>
              </p:grpSpPr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1F27FF88-DF20-43EF-A0AA-11A8F17DA6BD}"/>
                      </a:ext>
                    </a:extLst>
                  </p:cNvPr>
                  <p:cNvSpPr/>
                  <p:nvPr/>
                </p:nvSpPr>
                <p:spPr>
                  <a:xfrm>
                    <a:off x="9232662" y="3096767"/>
                    <a:ext cx="1261249" cy="1372447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Karla" pitchFamily="2" charset="0"/>
                    </a:endParaRPr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C2D158E5-7E88-4D4B-9542-4C586D99D67D}"/>
                      </a:ext>
                    </a:extLst>
                  </p:cNvPr>
                  <p:cNvSpPr/>
                  <p:nvPr/>
                </p:nvSpPr>
                <p:spPr>
                  <a:xfrm>
                    <a:off x="9337287" y="3530141"/>
                    <a:ext cx="1024952" cy="25285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container 1 </a:t>
                    </a:r>
                  </a:p>
                </p:txBody>
              </p:sp>
            </p:grp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D80B7FD4-84EE-49EE-917B-B8BE6CA05098}"/>
                    </a:ext>
                  </a:extLst>
                </p:cNvPr>
                <p:cNvSpPr txBox="1"/>
                <p:nvPr/>
              </p:nvSpPr>
              <p:spPr>
                <a:xfrm>
                  <a:off x="9182871" y="3130347"/>
                  <a:ext cx="776178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Karla" pitchFamily="2" charset="0"/>
                    </a:rPr>
                    <a:t>pod 1</a:t>
                  </a:r>
                </a:p>
              </p:txBody>
            </p:sp>
          </p:grp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50BA1F2-AC42-45A2-89DF-2CC785284483}"/>
                  </a:ext>
                </a:extLst>
              </p:cNvPr>
              <p:cNvSpPr/>
              <p:nvPr/>
            </p:nvSpPr>
            <p:spPr>
              <a:xfrm>
                <a:off x="9261087" y="3834941"/>
                <a:ext cx="1024952" cy="2528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container 2 </a:t>
                </a: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CDF5C1D-004C-4F1A-8621-B2A74BF43845}"/>
                  </a:ext>
                </a:extLst>
              </p:cNvPr>
              <p:cNvSpPr/>
              <p:nvPr/>
            </p:nvSpPr>
            <p:spPr>
              <a:xfrm>
                <a:off x="9249316" y="4129092"/>
                <a:ext cx="1024952" cy="2528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container n </a:t>
                </a:r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424DB51A-5DA4-464A-99A2-CDC5B00CC72B}"/>
                </a:ext>
              </a:extLst>
            </p:cNvPr>
            <p:cNvGrpSpPr/>
            <p:nvPr/>
          </p:nvGrpSpPr>
          <p:grpSpPr>
            <a:xfrm>
              <a:off x="10714573" y="2727749"/>
              <a:ext cx="1311040" cy="1372447"/>
              <a:chOff x="9106671" y="3096767"/>
              <a:chExt cx="1311040" cy="1372447"/>
            </a:xfrm>
          </p:grpSpPr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7D6921A2-18B9-4A97-BC56-F777C8D034F1}"/>
                  </a:ext>
                </a:extLst>
              </p:cNvPr>
              <p:cNvGrpSpPr/>
              <p:nvPr/>
            </p:nvGrpSpPr>
            <p:grpSpPr>
              <a:xfrm>
                <a:off x="9106671" y="3096767"/>
                <a:ext cx="1311040" cy="1372447"/>
                <a:chOff x="9182871" y="3096767"/>
                <a:chExt cx="1311040" cy="1372447"/>
              </a:xfrm>
            </p:grpSpPr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1EF03CC4-5BBC-49F6-A20A-557B731C4F20}"/>
                    </a:ext>
                  </a:extLst>
                </p:cNvPr>
                <p:cNvGrpSpPr/>
                <p:nvPr/>
              </p:nvGrpSpPr>
              <p:grpSpPr>
                <a:xfrm>
                  <a:off x="9232662" y="3096767"/>
                  <a:ext cx="1261249" cy="1372447"/>
                  <a:chOff x="9232662" y="3096767"/>
                  <a:chExt cx="1261249" cy="1372447"/>
                </a:xfrm>
              </p:grpSpPr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2608CF78-DA9D-47CA-AEEC-478D43B67322}"/>
                      </a:ext>
                    </a:extLst>
                  </p:cNvPr>
                  <p:cNvSpPr/>
                  <p:nvPr/>
                </p:nvSpPr>
                <p:spPr>
                  <a:xfrm>
                    <a:off x="9232662" y="3096767"/>
                    <a:ext cx="1261249" cy="1372447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Karla" pitchFamily="2" charset="0"/>
                    </a:endParaRPr>
                  </a:p>
                </p:txBody>
              </p:sp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574E78B7-307B-4240-91A6-16FB4BE52EFC}"/>
                      </a:ext>
                    </a:extLst>
                  </p:cNvPr>
                  <p:cNvSpPr/>
                  <p:nvPr/>
                </p:nvSpPr>
                <p:spPr>
                  <a:xfrm>
                    <a:off x="9337287" y="3530141"/>
                    <a:ext cx="1024952" cy="25285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container 1 </a:t>
                    </a:r>
                  </a:p>
                </p:txBody>
              </p:sp>
            </p:grp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3920FDB2-02E4-46AF-8943-2CFA7DDAB80C}"/>
                    </a:ext>
                  </a:extLst>
                </p:cNvPr>
                <p:cNvSpPr txBox="1"/>
                <p:nvPr/>
              </p:nvSpPr>
              <p:spPr>
                <a:xfrm>
                  <a:off x="9182871" y="3130347"/>
                  <a:ext cx="776178" cy="39226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Karla" pitchFamily="2" charset="0"/>
                    </a:rPr>
                    <a:t>pod 2</a:t>
                  </a:r>
                </a:p>
              </p:txBody>
            </p:sp>
          </p:grp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AB6FBC55-FF04-4921-A1DC-4EFEFE92CEEA}"/>
                  </a:ext>
                </a:extLst>
              </p:cNvPr>
              <p:cNvSpPr/>
              <p:nvPr/>
            </p:nvSpPr>
            <p:spPr>
              <a:xfrm>
                <a:off x="9261087" y="3834941"/>
                <a:ext cx="1024952" cy="2528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container 2 </a:t>
                </a: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0C2F43AA-A512-486A-AFF4-E2831BA0D159}"/>
                  </a:ext>
                </a:extLst>
              </p:cNvPr>
              <p:cNvSpPr/>
              <p:nvPr/>
            </p:nvSpPr>
            <p:spPr>
              <a:xfrm>
                <a:off x="9249316" y="4129092"/>
                <a:ext cx="1024952" cy="2528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container n </a:t>
                </a:r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9D14DFC7-9439-47CF-A284-9E6D2E614EDD}"/>
                </a:ext>
              </a:extLst>
            </p:cNvPr>
            <p:cNvGrpSpPr/>
            <p:nvPr/>
          </p:nvGrpSpPr>
          <p:grpSpPr>
            <a:xfrm>
              <a:off x="8705808" y="2811284"/>
              <a:ext cx="584042" cy="270434"/>
              <a:chOff x="6627558" y="3639293"/>
              <a:chExt cx="584042" cy="270434"/>
            </a:xfrm>
          </p:grpSpPr>
          <p:sp>
            <p:nvSpPr>
              <p:cNvPr id="200" name="Isosceles Triangle 199">
                <a:extLst>
                  <a:ext uri="{FF2B5EF4-FFF2-40B4-BE49-F238E27FC236}">
                    <a16:creationId xmlns:a16="http://schemas.microsoft.com/office/drawing/2014/main" id="{FBA8265C-C033-4890-8CDC-4F8951EF4493}"/>
                  </a:ext>
                </a:extLst>
              </p:cNvPr>
              <p:cNvSpPr/>
              <p:nvPr/>
            </p:nvSpPr>
            <p:spPr>
              <a:xfrm rot="5114528">
                <a:off x="7031568" y="3729694"/>
                <a:ext cx="270434" cy="89631"/>
              </a:xfrm>
              <a:prstGeom prst="triangl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ED1B34"/>
                  </a:highlight>
                </a:endParaRPr>
              </a:p>
            </p:txBody>
          </p: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136D0112-6FD8-40F1-A2BA-A21186DB1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7558" y="3753690"/>
                <a:ext cx="473019" cy="29301"/>
              </a:xfrm>
              <a:prstGeom prst="lin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EEDF7B5-DF19-4388-B2B9-2B0A30014931}"/>
              </a:ext>
            </a:extLst>
          </p:cNvPr>
          <p:cNvGrpSpPr/>
          <p:nvPr/>
        </p:nvGrpSpPr>
        <p:grpSpPr>
          <a:xfrm>
            <a:off x="3034403" y="1068172"/>
            <a:ext cx="5154137" cy="5209874"/>
            <a:chOff x="3034403" y="1122602"/>
            <a:chExt cx="5154137" cy="520987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F8D4DFE-59A5-468F-A9E5-65A45B45C7D8}"/>
                </a:ext>
              </a:extLst>
            </p:cNvPr>
            <p:cNvGrpSpPr/>
            <p:nvPr/>
          </p:nvGrpSpPr>
          <p:grpSpPr>
            <a:xfrm>
              <a:off x="3034403" y="1122602"/>
              <a:ext cx="3817537" cy="5209874"/>
              <a:chOff x="3034403" y="1122602"/>
              <a:chExt cx="3817537" cy="520987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AB986BB-3D0D-4C80-A7BA-FA6F7F1730DB}"/>
                  </a:ext>
                </a:extLst>
              </p:cNvPr>
              <p:cNvGrpSpPr/>
              <p:nvPr/>
            </p:nvGrpSpPr>
            <p:grpSpPr>
              <a:xfrm>
                <a:off x="3034403" y="1122602"/>
                <a:ext cx="3817537" cy="5209874"/>
                <a:chOff x="3034403" y="676288"/>
                <a:chExt cx="3817537" cy="5209874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74CE277-9A68-4F9D-A01D-103C649C3D69}"/>
                    </a:ext>
                  </a:extLst>
                </p:cNvPr>
                <p:cNvGrpSpPr/>
                <p:nvPr/>
              </p:nvGrpSpPr>
              <p:grpSpPr>
                <a:xfrm>
                  <a:off x="3034403" y="676288"/>
                  <a:ext cx="3224844" cy="5209874"/>
                  <a:chOff x="3675461" y="544513"/>
                  <a:chExt cx="3224844" cy="5209874"/>
                </a:xfrm>
              </p:grpSpPr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53EE7471-F6A4-4F39-BD06-3587500F15DB}"/>
                      </a:ext>
                    </a:extLst>
                  </p:cNvPr>
                  <p:cNvGrpSpPr/>
                  <p:nvPr/>
                </p:nvGrpSpPr>
                <p:grpSpPr>
                  <a:xfrm>
                    <a:off x="3675461" y="1032302"/>
                    <a:ext cx="3224844" cy="4722085"/>
                    <a:chOff x="7371243" y="521312"/>
                    <a:chExt cx="3211799" cy="4885627"/>
                  </a:xfrm>
                </p:grpSpPr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109D5B2E-E02C-4F34-825D-D00069262A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71243" y="521312"/>
                      <a:ext cx="3211799" cy="4885627"/>
                    </a:xfrm>
                    <a:custGeom>
                      <a:avLst/>
                      <a:gdLst>
                        <a:gd name="connsiteX0" fmla="*/ 0 w 3211799"/>
                        <a:gd name="connsiteY0" fmla="*/ 0 h 4885627"/>
                        <a:gd name="connsiteX1" fmla="*/ 599536 w 3211799"/>
                        <a:gd name="connsiteY1" fmla="*/ 0 h 4885627"/>
                        <a:gd name="connsiteX2" fmla="*/ 1199072 w 3211799"/>
                        <a:gd name="connsiteY2" fmla="*/ 0 h 4885627"/>
                        <a:gd name="connsiteX3" fmla="*/ 1670135 w 3211799"/>
                        <a:gd name="connsiteY3" fmla="*/ 0 h 4885627"/>
                        <a:gd name="connsiteX4" fmla="*/ 2205435 w 3211799"/>
                        <a:gd name="connsiteY4" fmla="*/ 0 h 4885627"/>
                        <a:gd name="connsiteX5" fmla="*/ 3211799 w 3211799"/>
                        <a:gd name="connsiteY5" fmla="*/ 0 h 4885627"/>
                        <a:gd name="connsiteX6" fmla="*/ 3211799 w 3211799"/>
                        <a:gd name="connsiteY6" fmla="*/ 591704 h 4885627"/>
                        <a:gd name="connsiteX7" fmla="*/ 3211799 w 3211799"/>
                        <a:gd name="connsiteY7" fmla="*/ 987982 h 4885627"/>
                        <a:gd name="connsiteX8" fmla="*/ 3211799 w 3211799"/>
                        <a:gd name="connsiteY8" fmla="*/ 1579686 h 4885627"/>
                        <a:gd name="connsiteX9" fmla="*/ 3211799 w 3211799"/>
                        <a:gd name="connsiteY9" fmla="*/ 2122534 h 4885627"/>
                        <a:gd name="connsiteX10" fmla="*/ 3211799 w 3211799"/>
                        <a:gd name="connsiteY10" fmla="*/ 2763093 h 4885627"/>
                        <a:gd name="connsiteX11" fmla="*/ 3211799 w 3211799"/>
                        <a:gd name="connsiteY11" fmla="*/ 3305941 h 4885627"/>
                        <a:gd name="connsiteX12" fmla="*/ 3211799 w 3211799"/>
                        <a:gd name="connsiteY12" fmla="*/ 3897645 h 4885627"/>
                        <a:gd name="connsiteX13" fmla="*/ 3211799 w 3211799"/>
                        <a:gd name="connsiteY13" fmla="*/ 4342780 h 4885627"/>
                        <a:gd name="connsiteX14" fmla="*/ 3211799 w 3211799"/>
                        <a:gd name="connsiteY14" fmla="*/ 4885627 h 4885627"/>
                        <a:gd name="connsiteX15" fmla="*/ 2772853 w 3211799"/>
                        <a:gd name="connsiteY15" fmla="*/ 4885627 h 4885627"/>
                        <a:gd name="connsiteX16" fmla="*/ 2301789 w 3211799"/>
                        <a:gd name="connsiteY16" fmla="*/ 4885627 h 4885627"/>
                        <a:gd name="connsiteX17" fmla="*/ 1702253 w 3211799"/>
                        <a:gd name="connsiteY17" fmla="*/ 4885627 h 4885627"/>
                        <a:gd name="connsiteX18" fmla="*/ 1102718 w 3211799"/>
                        <a:gd name="connsiteY18" fmla="*/ 4885627 h 4885627"/>
                        <a:gd name="connsiteX19" fmla="*/ 535300 w 3211799"/>
                        <a:gd name="connsiteY19" fmla="*/ 4885627 h 4885627"/>
                        <a:gd name="connsiteX20" fmla="*/ 0 w 3211799"/>
                        <a:gd name="connsiteY20" fmla="*/ 4885627 h 4885627"/>
                        <a:gd name="connsiteX21" fmla="*/ 0 w 3211799"/>
                        <a:gd name="connsiteY21" fmla="*/ 4489348 h 4885627"/>
                        <a:gd name="connsiteX22" fmla="*/ 0 w 3211799"/>
                        <a:gd name="connsiteY22" fmla="*/ 3995357 h 4885627"/>
                        <a:gd name="connsiteX23" fmla="*/ 0 w 3211799"/>
                        <a:gd name="connsiteY23" fmla="*/ 3452510 h 4885627"/>
                        <a:gd name="connsiteX24" fmla="*/ 0 w 3211799"/>
                        <a:gd name="connsiteY24" fmla="*/ 2909662 h 4885627"/>
                        <a:gd name="connsiteX25" fmla="*/ 0 w 3211799"/>
                        <a:gd name="connsiteY25" fmla="*/ 2415671 h 4885627"/>
                        <a:gd name="connsiteX26" fmla="*/ 0 w 3211799"/>
                        <a:gd name="connsiteY26" fmla="*/ 1872824 h 4885627"/>
                        <a:gd name="connsiteX27" fmla="*/ 0 w 3211799"/>
                        <a:gd name="connsiteY27" fmla="*/ 1232264 h 4885627"/>
                        <a:gd name="connsiteX28" fmla="*/ 0 w 3211799"/>
                        <a:gd name="connsiteY28" fmla="*/ 689416 h 4885627"/>
                        <a:gd name="connsiteX29" fmla="*/ 0 w 3211799"/>
                        <a:gd name="connsiteY29" fmla="*/ 0 h 48856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</a:cxnLst>
                      <a:rect l="l" t="t" r="r" b="b"/>
                      <a:pathLst>
                        <a:path w="3211799" h="4885627" fill="none" extrusionOk="0">
                          <a:moveTo>
                            <a:pt x="0" y="0"/>
                          </a:moveTo>
                          <a:cubicBezTo>
                            <a:pt x="175536" y="-34804"/>
                            <a:pt x="333312" y="21428"/>
                            <a:pt x="599536" y="0"/>
                          </a:cubicBezTo>
                          <a:cubicBezTo>
                            <a:pt x="865760" y="-21428"/>
                            <a:pt x="1039035" y="58606"/>
                            <a:pt x="1199072" y="0"/>
                          </a:cubicBezTo>
                          <a:cubicBezTo>
                            <a:pt x="1359109" y="-58606"/>
                            <a:pt x="1464213" y="54553"/>
                            <a:pt x="1670135" y="0"/>
                          </a:cubicBezTo>
                          <a:cubicBezTo>
                            <a:pt x="1876057" y="-54553"/>
                            <a:pt x="1948036" y="11127"/>
                            <a:pt x="2205435" y="0"/>
                          </a:cubicBezTo>
                          <a:cubicBezTo>
                            <a:pt x="2462834" y="-11127"/>
                            <a:pt x="2991468" y="8398"/>
                            <a:pt x="3211799" y="0"/>
                          </a:cubicBezTo>
                          <a:cubicBezTo>
                            <a:pt x="3263909" y="209113"/>
                            <a:pt x="3174975" y="318523"/>
                            <a:pt x="3211799" y="591704"/>
                          </a:cubicBezTo>
                          <a:cubicBezTo>
                            <a:pt x="3248623" y="864885"/>
                            <a:pt x="3167612" y="856793"/>
                            <a:pt x="3211799" y="987982"/>
                          </a:cubicBezTo>
                          <a:cubicBezTo>
                            <a:pt x="3255986" y="1119171"/>
                            <a:pt x="3173981" y="1374986"/>
                            <a:pt x="3211799" y="1579686"/>
                          </a:cubicBezTo>
                          <a:cubicBezTo>
                            <a:pt x="3249617" y="1784386"/>
                            <a:pt x="3160307" y="1882552"/>
                            <a:pt x="3211799" y="2122534"/>
                          </a:cubicBezTo>
                          <a:cubicBezTo>
                            <a:pt x="3263291" y="2362516"/>
                            <a:pt x="3193867" y="2484932"/>
                            <a:pt x="3211799" y="2763093"/>
                          </a:cubicBezTo>
                          <a:cubicBezTo>
                            <a:pt x="3229731" y="3041254"/>
                            <a:pt x="3150862" y="3153910"/>
                            <a:pt x="3211799" y="3305941"/>
                          </a:cubicBezTo>
                          <a:cubicBezTo>
                            <a:pt x="3272736" y="3457972"/>
                            <a:pt x="3210079" y="3760786"/>
                            <a:pt x="3211799" y="3897645"/>
                          </a:cubicBezTo>
                          <a:cubicBezTo>
                            <a:pt x="3213519" y="4034504"/>
                            <a:pt x="3202043" y="4212491"/>
                            <a:pt x="3211799" y="4342780"/>
                          </a:cubicBezTo>
                          <a:cubicBezTo>
                            <a:pt x="3221555" y="4473070"/>
                            <a:pt x="3169016" y="4654226"/>
                            <a:pt x="3211799" y="4885627"/>
                          </a:cubicBezTo>
                          <a:cubicBezTo>
                            <a:pt x="3078082" y="4907838"/>
                            <a:pt x="2935931" y="4858124"/>
                            <a:pt x="2772853" y="4885627"/>
                          </a:cubicBezTo>
                          <a:cubicBezTo>
                            <a:pt x="2609775" y="4913130"/>
                            <a:pt x="2441558" y="4846505"/>
                            <a:pt x="2301789" y="4885627"/>
                          </a:cubicBezTo>
                          <a:cubicBezTo>
                            <a:pt x="2162020" y="4924749"/>
                            <a:pt x="1912716" y="4843666"/>
                            <a:pt x="1702253" y="4885627"/>
                          </a:cubicBezTo>
                          <a:cubicBezTo>
                            <a:pt x="1491790" y="4927588"/>
                            <a:pt x="1315717" y="4865754"/>
                            <a:pt x="1102718" y="4885627"/>
                          </a:cubicBezTo>
                          <a:cubicBezTo>
                            <a:pt x="889720" y="4905500"/>
                            <a:pt x="731573" y="4875304"/>
                            <a:pt x="535300" y="4885627"/>
                          </a:cubicBezTo>
                          <a:cubicBezTo>
                            <a:pt x="339027" y="4895950"/>
                            <a:pt x="159414" y="4823096"/>
                            <a:pt x="0" y="4885627"/>
                          </a:cubicBezTo>
                          <a:cubicBezTo>
                            <a:pt x="-44287" y="4792972"/>
                            <a:pt x="43308" y="4685834"/>
                            <a:pt x="0" y="4489348"/>
                          </a:cubicBezTo>
                          <a:cubicBezTo>
                            <a:pt x="-43308" y="4292862"/>
                            <a:pt x="58498" y="4172198"/>
                            <a:pt x="0" y="3995357"/>
                          </a:cubicBezTo>
                          <a:cubicBezTo>
                            <a:pt x="-58498" y="3818516"/>
                            <a:pt x="45162" y="3596631"/>
                            <a:pt x="0" y="3452510"/>
                          </a:cubicBezTo>
                          <a:cubicBezTo>
                            <a:pt x="-45162" y="3308389"/>
                            <a:pt x="37995" y="3060538"/>
                            <a:pt x="0" y="2909662"/>
                          </a:cubicBezTo>
                          <a:cubicBezTo>
                            <a:pt x="-37995" y="2758786"/>
                            <a:pt x="37044" y="2661005"/>
                            <a:pt x="0" y="2415671"/>
                          </a:cubicBezTo>
                          <a:cubicBezTo>
                            <a:pt x="-37044" y="2170337"/>
                            <a:pt x="44114" y="2071863"/>
                            <a:pt x="0" y="1872824"/>
                          </a:cubicBezTo>
                          <a:cubicBezTo>
                            <a:pt x="-44114" y="1673785"/>
                            <a:pt x="40506" y="1532391"/>
                            <a:pt x="0" y="1232264"/>
                          </a:cubicBezTo>
                          <a:cubicBezTo>
                            <a:pt x="-40506" y="932137"/>
                            <a:pt x="6431" y="921360"/>
                            <a:pt x="0" y="689416"/>
                          </a:cubicBezTo>
                          <a:cubicBezTo>
                            <a:pt x="-6431" y="457472"/>
                            <a:pt x="51827" y="218846"/>
                            <a:pt x="0" y="0"/>
                          </a:cubicBezTo>
                          <a:close/>
                        </a:path>
                        <a:path w="3211799" h="4885627" stroke="0" extrusionOk="0">
                          <a:moveTo>
                            <a:pt x="0" y="0"/>
                          </a:moveTo>
                          <a:cubicBezTo>
                            <a:pt x="100362" y="-47205"/>
                            <a:pt x="334868" y="31207"/>
                            <a:pt x="438946" y="0"/>
                          </a:cubicBezTo>
                          <a:cubicBezTo>
                            <a:pt x="543024" y="-31207"/>
                            <a:pt x="792867" y="27171"/>
                            <a:pt x="942128" y="0"/>
                          </a:cubicBezTo>
                          <a:cubicBezTo>
                            <a:pt x="1091389" y="-27171"/>
                            <a:pt x="1307219" y="51954"/>
                            <a:pt x="1509546" y="0"/>
                          </a:cubicBezTo>
                          <a:cubicBezTo>
                            <a:pt x="1711873" y="-51954"/>
                            <a:pt x="1931216" y="11747"/>
                            <a:pt x="2076963" y="0"/>
                          </a:cubicBezTo>
                          <a:cubicBezTo>
                            <a:pt x="2222710" y="-11747"/>
                            <a:pt x="2444074" y="14245"/>
                            <a:pt x="2548027" y="0"/>
                          </a:cubicBezTo>
                          <a:cubicBezTo>
                            <a:pt x="2651980" y="-14245"/>
                            <a:pt x="3054843" y="28898"/>
                            <a:pt x="3211799" y="0"/>
                          </a:cubicBezTo>
                          <a:cubicBezTo>
                            <a:pt x="3241078" y="256771"/>
                            <a:pt x="3167884" y="415192"/>
                            <a:pt x="3211799" y="542847"/>
                          </a:cubicBezTo>
                          <a:cubicBezTo>
                            <a:pt x="3255714" y="670502"/>
                            <a:pt x="3145228" y="923844"/>
                            <a:pt x="3211799" y="1134551"/>
                          </a:cubicBezTo>
                          <a:cubicBezTo>
                            <a:pt x="3278370" y="1345258"/>
                            <a:pt x="3196270" y="1345407"/>
                            <a:pt x="3211799" y="1530830"/>
                          </a:cubicBezTo>
                          <a:cubicBezTo>
                            <a:pt x="3227328" y="1716253"/>
                            <a:pt x="3170217" y="1804412"/>
                            <a:pt x="3211799" y="2073677"/>
                          </a:cubicBezTo>
                          <a:cubicBezTo>
                            <a:pt x="3253381" y="2342942"/>
                            <a:pt x="3173426" y="2310161"/>
                            <a:pt x="3211799" y="2469956"/>
                          </a:cubicBezTo>
                          <a:cubicBezTo>
                            <a:pt x="3250172" y="2629751"/>
                            <a:pt x="3164400" y="2718570"/>
                            <a:pt x="3211799" y="2963947"/>
                          </a:cubicBezTo>
                          <a:cubicBezTo>
                            <a:pt x="3259198" y="3209324"/>
                            <a:pt x="3184671" y="3236425"/>
                            <a:pt x="3211799" y="3360226"/>
                          </a:cubicBezTo>
                          <a:cubicBezTo>
                            <a:pt x="3238927" y="3484027"/>
                            <a:pt x="3201319" y="3598351"/>
                            <a:pt x="3211799" y="3756504"/>
                          </a:cubicBezTo>
                          <a:cubicBezTo>
                            <a:pt x="3222279" y="3914657"/>
                            <a:pt x="3169024" y="4120700"/>
                            <a:pt x="3211799" y="4299352"/>
                          </a:cubicBezTo>
                          <a:cubicBezTo>
                            <a:pt x="3254574" y="4478004"/>
                            <a:pt x="3197720" y="4703555"/>
                            <a:pt x="3211799" y="4885627"/>
                          </a:cubicBezTo>
                          <a:cubicBezTo>
                            <a:pt x="2990979" y="4909789"/>
                            <a:pt x="2911694" y="4847268"/>
                            <a:pt x="2740735" y="4885627"/>
                          </a:cubicBezTo>
                          <a:cubicBezTo>
                            <a:pt x="2569776" y="4923986"/>
                            <a:pt x="2307874" y="4827509"/>
                            <a:pt x="2173317" y="4885627"/>
                          </a:cubicBezTo>
                          <a:cubicBezTo>
                            <a:pt x="2038760" y="4943745"/>
                            <a:pt x="1873077" y="4869122"/>
                            <a:pt x="1702253" y="4885627"/>
                          </a:cubicBezTo>
                          <a:cubicBezTo>
                            <a:pt x="1531429" y="4902132"/>
                            <a:pt x="1326180" y="4876731"/>
                            <a:pt x="1231190" y="4885627"/>
                          </a:cubicBezTo>
                          <a:cubicBezTo>
                            <a:pt x="1136200" y="4894523"/>
                            <a:pt x="991773" y="4850542"/>
                            <a:pt x="792244" y="4885627"/>
                          </a:cubicBezTo>
                          <a:cubicBezTo>
                            <a:pt x="592715" y="4920712"/>
                            <a:pt x="374767" y="4814299"/>
                            <a:pt x="0" y="4885627"/>
                          </a:cubicBezTo>
                          <a:cubicBezTo>
                            <a:pt x="-29000" y="4663595"/>
                            <a:pt x="49658" y="4582949"/>
                            <a:pt x="0" y="4342780"/>
                          </a:cubicBezTo>
                          <a:cubicBezTo>
                            <a:pt x="-49658" y="4102611"/>
                            <a:pt x="30781" y="3968609"/>
                            <a:pt x="0" y="3702220"/>
                          </a:cubicBezTo>
                          <a:cubicBezTo>
                            <a:pt x="-30781" y="3435831"/>
                            <a:pt x="31122" y="3389517"/>
                            <a:pt x="0" y="3208228"/>
                          </a:cubicBezTo>
                          <a:cubicBezTo>
                            <a:pt x="-31122" y="3026939"/>
                            <a:pt x="26766" y="2874035"/>
                            <a:pt x="0" y="2714237"/>
                          </a:cubicBezTo>
                          <a:cubicBezTo>
                            <a:pt x="-26766" y="2554439"/>
                            <a:pt x="59488" y="2328112"/>
                            <a:pt x="0" y="2122534"/>
                          </a:cubicBezTo>
                          <a:cubicBezTo>
                            <a:pt x="-59488" y="1916956"/>
                            <a:pt x="40284" y="1849303"/>
                            <a:pt x="0" y="1628542"/>
                          </a:cubicBezTo>
                          <a:cubicBezTo>
                            <a:pt x="-40284" y="1407781"/>
                            <a:pt x="21890" y="1175671"/>
                            <a:pt x="0" y="1036839"/>
                          </a:cubicBezTo>
                          <a:cubicBezTo>
                            <a:pt x="-21890" y="898007"/>
                            <a:pt x="4203" y="803217"/>
                            <a:pt x="0" y="640560"/>
                          </a:cubicBezTo>
                          <a:cubicBezTo>
                            <a:pt x="-4203" y="477903"/>
                            <a:pt x="13781" y="272574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28575">
                      <a:solidFill>
                        <a:srgbClr val="4E88C7"/>
                      </a:solidFill>
                      <a:prstDash val="lgDash"/>
                      <a:extLst>
                        <a:ext uri="{C807C97D-BFC1-408E-A445-0C87EB9F89A2}">
                          <ask:lineSketchStyleProps xmlns:ask="http://schemas.microsoft.com/office/drawing/2018/sketchyshapes" sd="1490146077">
                            <a:prstGeom prst="rect">
                              <a:avLst/>
                            </a:prstGeom>
                            <ask:type>
                              <ask:lineSketchScribbl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endParaRPr lang="en-US" b="1" dirty="0">
                        <a:solidFill>
                          <a:schemeClr val="tx1"/>
                        </a:solidFill>
                        <a:latin typeface="Karla" pitchFamily="2" charset="0"/>
                      </a:endParaRPr>
                    </a:p>
                  </p:txBody>
                </p:sp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F56EAA3F-2FAE-4653-AC9F-700FADB319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15124" y="2979830"/>
                      <a:ext cx="1952549" cy="7412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A6A6A6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arla" pitchFamily="2" charset="0"/>
                        </a:rPr>
                        <a:t>API server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arla" pitchFamily="2" charset="0"/>
                        </a:rPr>
                        <a:t>&lt;</a:t>
                      </a:r>
                      <a:r>
                        <a:rPr lang="en-US" sz="16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arla" pitchFamily="2" charset="0"/>
                        </a:rPr>
                        <a:t>kube-apiserver</a:t>
                      </a:r>
                      <a:r>
                        <a:rPr 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arla" pitchFamily="2" charset="0"/>
                        </a:rPr>
                        <a:t>&gt;</a:t>
                      </a:r>
                    </a:p>
                  </p:txBody>
                </p:sp>
              </p:grpSp>
              <p:grpSp>
                <p:nvGrpSpPr>
                  <p:cNvPr id="160" name="Group 159">
                    <a:extLst>
                      <a:ext uri="{FF2B5EF4-FFF2-40B4-BE49-F238E27FC236}">
                        <a16:creationId xmlns:a16="http://schemas.microsoft.com/office/drawing/2014/main" id="{D3B572AE-BAA6-467B-8DD0-28FFC4987482}"/>
                      </a:ext>
                    </a:extLst>
                  </p:cNvPr>
                  <p:cNvGrpSpPr/>
                  <p:nvPr/>
                </p:nvGrpSpPr>
                <p:grpSpPr>
                  <a:xfrm>
                    <a:off x="3794685" y="544513"/>
                    <a:ext cx="3015120" cy="5015701"/>
                    <a:chOff x="3794685" y="544513"/>
                    <a:chExt cx="3015120" cy="5015701"/>
                  </a:xfrm>
                </p:grpSpPr>
                <p:sp>
                  <p:nvSpPr>
                    <p:cNvPr id="91" name="Rectangle 90">
                      <a:extLst>
                        <a:ext uri="{FF2B5EF4-FFF2-40B4-BE49-F238E27FC236}">
                          <a16:creationId xmlns:a16="http://schemas.microsoft.com/office/drawing/2014/main" id="{3EB62AE8-071B-4FAF-BF57-C4E94BED8D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6332" y="4821993"/>
                      <a:ext cx="1443294" cy="738221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285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arla" pitchFamily="2" charset="0"/>
                        </a:rPr>
                        <a:t>etcd</a:t>
                      </a:r>
                      <a:endParaRPr 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arla" pitchFamily="2" charset="0"/>
                      </a:endParaRPr>
                    </a:p>
                  </p:txBody>
                </p:sp>
                <p:grpSp>
                  <p:nvGrpSpPr>
                    <p:cNvPr id="99" name="Group 98">
                      <a:extLst>
                        <a:ext uri="{FF2B5EF4-FFF2-40B4-BE49-F238E27FC236}">
                          <a16:creationId xmlns:a16="http://schemas.microsoft.com/office/drawing/2014/main" id="{0416BB1A-75C7-49DC-983B-88BE7116F6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74672" y="4252020"/>
                      <a:ext cx="270434" cy="452457"/>
                      <a:chOff x="5174672" y="4252020"/>
                      <a:chExt cx="270434" cy="452457"/>
                    </a:xfrm>
                    <a:solidFill>
                      <a:schemeClr val="bg1">
                        <a:lumMod val="65000"/>
                      </a:schemeClr>
                    </a:solidFill>
                  </p:grpSpPr>
                  <p:sp>
                    <p:nvSpPr>
                      <p:cNvPr id="92" name="Isosceles Triangle 91">
                        <a:extLst>
                          <a:ext uri="{FF2B5EF4-FFF2-40B4-BE49-F238E27FC236}">
                            <a16:creationId xmlns:a16="http://schemas.microsoft.com/office/drawing/2014/main" id="{450A702E-4E12-4F86-9523-235DBBDDCB1E}"/>
                          </a:ext>
                        </a:extLst>
                      </p:cNvPr>
                      <p:cNvSpPr/>
                      <p:nvPr/>
                    </p:nvSpPr>
                    <p:spPr>
                      <a:xfrm rot="10514528">
                        <a:off x="5174672" y="4614846"/>
                        <a:ext cx="270434" cy="89631"/>
                      </a:xfrm>
                      <a:prstGeom prst="triangle">
                        <a:avLst/>
                      </a:prstGeom>
                      <a:grpFill/>
                      <a:ln w="12700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93" name="Straight Connector 92">
                        <a:extLst>
                          <a:ext uri="{FF2B5EF4-FFF2-40B4-BE49-F238E27FC236}">
                            <a16:creationId xmlns:a16="http://schemas.microsoft.com/office/drawing/2014/main" id="{66066852-3363-415C-BBF8-C9F5BC06A18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287883" y="4252020"/>
                        <a:ext cx="13527" cy="341436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EC930B82-BCFA-4C08-8853-079940981B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4685" y="2083699"/>
                      <a:ext cx="1312184" cy="67526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285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arla" pitchFamily="2" charset="0"/>
                        </a:rPr>
                        <a:t>controller manager</a:t>
                      </a:r>
                    </a:p>
                  </p:txBody>
                </p:sp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96C2DF29-F16D-451C-B0CD-FF81991CFE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82567" y="2072268"/>
                      <a:ext cx="1317550" cy="687149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285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arla" pitchFamily="2" charset="0"/>
                        </a:rPr>
                        <a:t>scheduler</a:t>
                      </a:r>
                    </a:p>
                  </p:txBody>
                </p:sp>
                <p:grpSp>
                  <p:nvGrpSpPr>
                    <p:cNvPr id="100" name="Group 99">
                      <a:extLst>
                        <a:ext uri="{FF2B5EF4-FFF2-40B4-BE49-F238E27FC236}">
                          <a16:creationId xmlns:a16="http://schemas.microsoft.com/office/drawing/2014/main" id="{FDC45091-71C0-4A6E-BAFA-F9371BADCC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0341" y="2862852"/>
                      <a:ext cx="270434" cy="441668"/>
                      <a:chOff x="5120242" y="4371669"/>
                      <a:chExt cx="270434" cy="441668"/>
                    </a:xfrm>
                    <a:solidFill>
                      <a:schemeClr val="bg1">
                        <a:lumMod val="65000"/>
                      </a:schemeClr>
                    </a:solidFill>
                  </p:grpSpPr>
                  <p:sp>
                    <p:nvSpPr>
                      <p:cNvPr id="101" name="Isosceles Triangle 100">
                        <a:extLst>
                          <a:ext uri="{FF2B5EF4-FFF2-40B4-BE49-F238E27FC236}">
                            <a16:creationId xmlns:a16="http://schemas.microsoft.com/office/drawing/2014/main" id="{780A0DE4-A251-424C-8729-C4CAF5DC31E6}"/>
                          </a:ext>
                        </a:extLst>
                      </p:cNvPr>
                      <p:cNvSpPr/>
                      <p:nvPr/>
                    </p:nvSpPr>
                    <p:spPr>
                      <a:xfrm rot="10514528">
                        <a:off x="5120242" y="4723706"/>
                        <a:ext cx="270434" cy="89631"/>
                      </a:xfrm>
                      <a:prstGeom prst="triangle">
                        <a:avLst/>
                      </a:prstGeom>
                      <a:grpFill/>
                      <a:ln w="12700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02" name="Straight Connector 101">
                        <a:extLst>
                          <a:ext uri="{FF2B5EF4-FFF2-40B4-BE49-F238E27FC236}">
                            <a16:creationId xmlns:a16="http://schemas.microsoft.com/office/drawing/2014/main" id="{B6B7F9E0-4CB3-4320-81D4-EC337F018FE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246979" y="4371669"/>
                        <a:ext cx="1" cy="330647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03" name="Group 102">
                      <a:extLst>
                        <a:ext uri="{FF2B5EF4-FFF2-40B4-BE49-F238E27FC236}">
                          <a16:creationId xmlns:a16="http://schemas.microsoft.com/office/drawing/2014/main" id="{299F0120-3B05-4A80-A627-3C63D348EB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4069" y="2841569"/>
                      <a:ext cx="270434" cy="493046"/>
                      <a:chOff x="5174672" y="4320291"/>
                      <a:chExt cx="270434" cy="493046"/>
                    </a:xfrm>
                    <a:solidFill>
                      <a:schemeClr val="bg1">
                        <a:lumMod val="65000"/>
                      </a:schemeClr>
                    </a:solidFill>
                  </p:grpSpPr>
                  <p:sp>
                    <p:nvSpPr>
                      <p:cNvPr id="104" name="Isosceles Triangle 103">
                        <a:extLst>
                          <a:ext uri="{FF2B5EF4-FFF2-40B4-BE49-F238E27FC236}">
                            <a16:creationId xmlns:a16="http://schemas.microsoft.com/office/drawing/2014/main" id="{EE22EDA5-3A51-4BBB-ABBD-07E8B6B94930}"/>
                          </a:ext>
                        </a:extLst>
                      </p:cNvPr>
                      <p:cNvSpPr/>
                      <p:nvPr/>
                    </p:nvSpPr>
                    <p:spPr>
                      <a:xfrm rot="10514528">
                        <a:off x="5174672" y="4723706"/>
                        <a:ext cx="270434" cy="89631"/>
                      </a:xfrm>
                      <a:prstGeom prst="triangle">
                        <a:avLst/>
                      </a:prstGeom>
                      <a:grpFill/>
                      <a:ln w="12700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05" name="Straight Connector 104">
                        <a:extLst>
                          <a:ext uri="{FF2B5EF4-FFF2-40B4-BE49-F238E27FC236}">
                            <a16:creationId xmlns:a16="http://schemas.microsoft.com/office/drawing/2014/main" id="{F4097418-DE92-40D5-A099-8DA57A329BA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301410" y="4320291"/>
                        <a:ext cx="0" cy="382025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29DC33F5-D9F3-457D-BB6F-D1D90C571A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33875" y="544513"/>
                      <a:ext cx="23759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Karla" pitchFamily="2" charset="0"/>
                        </a:rPr>
                        <a:t>&lt;Master Node&gt;</a:t>
                      </a:r>
                    </a:p>
                  </p:txBody>
                </p:sp>
              </p:grpSp>
            </p:grp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FF4FB8AD-8860-4ACD-A35E-420E04E5284C}"/>
                    </a:ext>
                  </a:extLst>
                </p:cNvPr>
                <p:cNvGrpSpPr/>
                <p:nvPr/>
              </p:nvGrpSpPr>
              <p:grpSpPr>
                <a:xfrm>
                  <a:off x="5833324" y="3448981"/>
                  <a:ext cx="1018616" cy="456823"/>
                  <a:chOff x="6259595" y="3317688"/>
                  <a:chExt cx="1018616" cy="456823"/>
                </a:xfrm>
              </p:grpSpPr>
              <p:sp>
                <p:nvSpPr>
                  <p:cNvPr id="164" name="Isosceles Triangle 163">
                    <a:extLst>
                      <a:ext uri="{FF2B5EF4-FFF2-40B4-BE49-F238E27FC236}">
                        <a16:creationId xmlns:a16="http://schemas.microsoft.com/office/drawing/2014/main" id="{CAC4220B-8398-4E72-AA77-A067F3F9B60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098179" y="3408089"/>
                    <a:ext cx="270434" cy="89631"/>
                  </a:xfrm>
                  <a:prstGeom prst="triangle">
                    <a:avLst/>
                  </a:prstGeom>
                  <a:solidFill>
                    <a:srgbClr val="4E88C7"/>
                  </a:solidFill>
                  <a:ln w="19050">
                    <a:solidFill>
                      <a:srgbClr val="4E88C7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highlight>
                        <a:srgbClr val="ED1B34"/>
                      </a:highlight>
                    </a:endParaRPr>
                  </a:p>
                </p:txBody>
              </p:sp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2BA7B602-B8B9-496E-82B6-2BB89B4EDD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59595" y="3767223"/>
                    <a:ext cx="269699" cy="7288"/>
                  </a:xfrm>
                  <a:prstGeom prst="line">
                    <a:avLst/>
                  </a:prstGeom>
                  <a:solidFill>
                    <a:srgbClr val="4E88C7"/>
                  </a:solidFill>
                  <a:ln w="19050">
                    <a:solidFill>
                      <a:srgbClr val="4E88C7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5B8E6F-7BD8-49E1-B270-7C41ADDE2FEA}"/>
                  </a:ext>
                </a:extLst>
              </p:cNvPr>
              <p:cNvSpPr/>
              <p:nvPr/>
            </p:nvSpPr>
            <p:spPr>
              <a:xfrm>
                <a:off x="3729093" y="1765399"/>
                <a:ext cx="1844393" cy="6752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cloud-controller manager</a:t>
                </a: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534430E5-6B65-4E77-B4A1-77858CAD49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889" y="2525205"/>
                <a:ext cx="0" cy="1290564"/>
              </a:xfrm>
              <a:prstGeom prst="line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9FB8E8D4-93E4-4B02-9EEA-35CD17407C49}"/>
                  </a:ext>
                </a:extLst>
              </p:cNvPr>
              <p:cNvSpPr/>
              <p:nvPr/>
            </p:nvSpPr>
            <p:spPr>
              <a:xfrm>
                <a:off x="4532683" y="2532175"/>
                <a:ext cx="270434" cy="89631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79F949A-9564-4F8D-9AF5-F7EEC62E0FDC}"/>
                </a:ext>
              </a:extLst>
            </p:cNvPr>
            <p:cNvGrpSpPr/>
            <p:nvPr/>
          </p:nvGrpSpPr>
          <p:grpSpPr>
            <a:xfrm>
              <a:off x="5658859" y="1734251"/>
              <a:ext cx="2529681" cy="664719"/>
              <a:chOff x="5658859" y="1734251"/>
              <a:chExt cx="2529681" cy="664719"/>
            </a:xfrm>
          </p:grpSpPr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B51C3F23-3944-4670-BCB6-28E87961B5EC}"/>
                  </a:ext>
                </a:extLst>
              </p:cNvPr>
              <p:cNvSpPr/>
              <p:nvPr/>
            </p:nvSpPr>
            <p:spPr>
              <a:xfrm>
                <a:off x="6829502" y="1734251"/>
                <a:ext cx="1359038" cy="6647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cloud provider API</a:t>
                </a:r>
              </a:p>
            </p:txBody>
          </p:sp>
          <p:sp>
            <p:nvSpPr>
              <p:cNvPr id="96" name="Isosceles Triangle 95">
                <a:extLst>
                  <a:ext uri="{FF2B5EF4-FFF2-40B4-BE49-F238E27FC236}">
                    <a16:creationId xmlns:a16="http://schemas.microsoft.com/office/drawing/2014/main" id="{674D9817-C68F-4839-AB86-9C272C1E66C0}"/>
                  </a:ext>
                </a:extLst>
              </p:cNvPr>
              <p:cNvSpPr/>
              <p:nvPr/>
            </p:nvSpPr>
            <p:spPr>
              <a:xfrm rot="5114528">
                <a:off x="6609626" y="2043481"/>
                <a:ext cx="270434" cy="89631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ED1B34"/>
                  </a:highlight>
                </a:endParaRP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BC2E2292-BE77-44BC-8112-F878CE0954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58859" y="2096778"/>
                <a:ext cx="1019776" cy="20341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37B7861-A2CD-475E-8193-C3A69533C9B2}"/>
              </a:ext>
            </a:extLst>
          </p:cNvPr>
          <p:cNvGrpSpPr/>
          <p:nvPr/>
        </p:nvGrpSpPr>
        <p:grpSpPr>
          <a:xfrm>
            <a:off x="-421922" y="3932182"/>
            <a:ext cx="3904680" cy="1662076"/>
            <a:chOff x="-236862" y="3485868"/>
            <a:chExt cx="3904680" cy="1662076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A449E8C1-494C-4832-A8AE-94FB902B274C}"/>
                </a:ext>
              </a:extLst>
            </p:cNvPr>
            <p:cNvGrpSpPr/>
            <p:nvPr/>
          </p:nvGrpSpPr>
          <p:grpSpPr>
            <a:xfrm>
              <a:off x="1530084" y="3485868"/>
              <a:ext cx="2137734" cy="715834"/>
              <a:chOff x="1936414" y="3342849"/>
              <a:chExt cx="2137734" cy="715834"/>
            </a:xfrm>
          </p:grpSpPr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50A618EA-C9FF-4C66-888D-93A8374491E1}"/>
                  </a:ext>
                </a:extLst>
              </p:cNvPr>
              <p:cNvSpPr/>
              <p:nvPr/>
            </p:nvSpPr>
            <p:spPr>
              <a:xfrm rot="5114528">
                <a:off x="3894115" y="3698808"/>
                <a:ext cx="270434" cy="89632"/>
              </a:xfrm>
              <a:prstGeom prst="triangl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ED1B34"/>
                  </a:highlight>
                </a:endParaRP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56852EC-9046-4D24-B94C-9F3D3BE98DB5}"/>
                  </a:ext>
                </a:extLst>
              </p:cNvPr>
              <p:cNvCxnSpPr>
                <a:cxnSpLocks/>
                <a:endCxn id="58" idx="3"/>
              </p:cNvCxnSpPr>
              <p:nvPr/>
            </p:nvCxnSpPr>
            <p:spPr>
              <a:xfrm>
                <a:off x="3282467" y="3746739"/>
                <a:ext cx="702203" cy="602"/>
              </a:xfrm>
              <a:prstGeom prst="lin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F119087-466D-4166-86EA-56BBC98267FA}"/>
                  </a:ext>
                </a:extLst>
              </p:cNvPr>
              <p:cNvSpPr/>
              <p:nvPr/>
            </p:nvSpPr>
            <p:spPr>
              <a:xfrm>
                <a:off x="1936414" y="3342849"/>
                <a:ext cx="1249580" cy="71583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6A6A6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CLI</a:t>
                </a:r>
              </a:p>
              <a:p>
                <a:pPr algn="ctr"/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&lt;</a:t>
                </a:r>
                <a:r>
                  <a:rPr lang="en-US" sz="16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kubectl</a:t>
                </a:r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&gt;</a:t>
                </a: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6CC5A910-B254-4C6E-B500-BC89AFB16F31}"/>
                </a:ext>
              </a:extLst>
            </p:cNvPr>
            <p:cNvGrpSpPr/>
            <p:nvPr/>
          </p:nvGrpSpPr>
          <p:grpSpPr>
            <a:xfrm>
              <a:off x="-236862" y="3761863"/>
              <a:ext cx="2205538" cy="1386081"/>
              <a:chOff x="-255079" y="2529400"/>
              <a:chExt cx="2205538" cy="1386081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B17B976-2800-4FB2-8DA4-EAF4A9BC8AE0}"/>
                  </a:ext>
                </a:extLst>
              </p:cNvPr>
              <p:cNvSpPr/>
              <p:nvPr/>
            </p:nvSpPr>
            <p:spPr>
              <a:xfrm>
                <a:off x="-255079" y="3420185"/>
                <a:ext cx="2205538" cy="495296"/>
              </a:xfrm>
              <a:prstGeom prst="rect">
                <a:avLst/>
              </a:prstGeom>
              <a:noFill/>
              <a:ln w="28575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Karla" pitchFamily="2" charset="0"/>
                  </a:rPr>
                  <a:t>Maggie</a:t>
                </a:r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D5A9D0BA-EF93-416B-9276-A313DF5DC2C3}"/>
                  </a:ext>
                </a:extLst>
              </p:cNvPr>
              <p:cNvSpPr/>
              <p:nvPr/>
            </p:nvSpPr>
            <p:spPr>
              <a:xfrm rot="5114528">
                <a:off x="1243439" y="2619801"/>
                <a:ext cx="270434" cy="89632"/>
              </a:xfrm>
              <a:prstGeom prst="triangl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ED1B34"/>
                  </a:highlight>
                </a:endParaRP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F6C9A3CD-334B-4D32-9411-4BBF0B8183E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077386" y="2438037"/>
                <a:ext cx="5365" cy="464756"/>
              </a:xfrm>
              <a:prstGeom prst="lin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F573E599-8BCF-4576-B795-34E202D520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7290" y="3898826"/>
              <a:ext cx="2" cy="809702"/>
            </a:xfrm>
            <a:prstGeom prst="line">
              <a:avLst/>
            </a:prstGeom>
            <a:solidFill>
              <a:srgbClr val="4E88C7"/>
            </a:solidFill>
            <a:ln w="19050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24B11F5-09CC-4990-8B0F-9D8034CBB0D5}"/>
              </a:ext>
            </a:extLst>
          </p:cNvPr>
          <p:cNvCxnSpPr>
            <a:cxnSpLocks/>
          </p:cNvCxnSpPr>
          <p:nvPr/>
        </p:nvCxnSpPr>
        <p:spPr>
          <a:xfrm>
            <a:off x="6091784" y="3975279"/>
            <a:ext cx="744712" cy="3"/>
          </a:xfrm>
          <a:prstGeom prst="line">
            <a:avLst/>
          </a:prstGeom>
          <a:solidFill>
            <a:srgbClr val="4E88C7"/>
          </a:solidFill>
          <a:ln w="19050">
            <a:solidFill>
              <a:srgbClr val="4E88C7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08A865F-F9A0-43F8-A9AC-07E5A1C808FD}"/>
              </a:ext>
            </a:extLst>
          </p:cNvPr>
          <p:cNvCxnSpPr>
            <a:cxnSpLocks/>
          </p:cNvCxnSpPr>
          <p:nvPr/>
        </p:nvCxnSpPr>
        <p:spPr>
          <a:xfrm flipV="1">
            <a:off x="6093166" y="3973911"/>
            <a:ext cx="0" cy="731720"/>
          </a:xfrm>
          <a:prstGeom prst="line">
            <a:avLst/>
          </a:prstGeom>
          <a:solidFill>
            <a:srgbClr val="4E88C7"/>
          </a:solidFill>
          <a:ln w="19050">
            <a:solidFill>
              <a:srgbClr val="4E88C7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B1A54A17-DFF9-435F-A4A9-884DABE711C3}"/>
              </a:ext>
            </a:extLst>
          </p:cNvPr>
          <p:cNvSpPr/>
          <p:nvPr/>
        </p:nvSpPr>
        <p:spPr>
          <a:xfrm rot="5400000">
            <a:off x="6705014" y="4645079"/>
            <a:ext cx="270434" cy="89631"/>
          </a:xfrm>
          <a:prstGeom prst="triangle">
            <a:avLst/>
          </a:prstGeom>
          <a:solidFill>
            <a:srgbClr val="4E88C7"/>
          </a:solidFill>
          <a:ln w="19050">
            <a:solidFill>
              <a:srgbClr val="4E88C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ED1B34"/>
              </a:highlight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692591F-4F33-42B3-A800-ACEBD920A18D}"/>
              </a:ext>
            </a:extLst>
          </p:cNvPr>
          <p:cNvCxnSpPr>
            <a:cxnSpLocks/>
          </p:cNvCxnSpPr>
          <p:nvPr/>
        </p:nvCxnSpPr>
        <p:spPr>
          <a:xfrm>
            <a:off x="6102093" y="4705631"/>
            <a:ext cx="744712" cy="3"/>
          </a:xfrm>
          <a:prstGeom prst="line">
            <a:avLst/>
          </a:prstGeom>
          <a:solidFill>
            <a:srgbClr val="4E88C7"/>
          </a:solidFill>
          <a:ln w="19050">
            <a:solidFill>
              <a:srgbClr val="4E88C7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D625D60-291E-46D4-9E91-C8CB989F1A70}"/>
              </a:ext>
            </a:extLst>
          </p:cNvPr>
          <p:cNvSpPr txBox="1"/>
          <p:nvPr/>
        </p:nvSpPr>
        <p:spPr>
          <a:xfrm>
            <a:off x="6829502" y="5435983"/>
            <a:ext cx="506701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sz="2000" dirty="0">
                <a:latin typeface="Karla" pitchFamily="2" charset="0"/>
              </a:rPr>
              <a:t>The worker node consists of:</a:t>
            </a:r>
          </a:p>
          <a:p>
            <a:pPr marL="0" lvl="1" indent="-285750">
              <a:buFontTx/>
              <a:buChar char="-"/>
            </a:pPr>
            <a:endParaRPr lang="en-US" sz="2000" dirty="0">
              <a:latin typeface="Karla" pitchFamily="2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Karla" pitchFamily="2" charset="0"/>
              </a:rPr>
              <a:t>Kubelet</a:t>
            </a:r>
            <a:r>
              <a:rPr lang="en-US" sz="2000" b="1" dirty="0">
                <a:latin typeface="Karla" pitchFamily="2" charset="0"/>
              </a:rPr>
              <a:t> </a:t>
            </a:r>
            <a:r>
              <a:rPr lang="en-US" sz="2000" dirty="0">
                <a:latin typeface="Karla" pitchFamily="2" charset="0"/>
              </a:rPr>
              <a:t>talks to the API server and manages containers on its node</a:t>
            </a:r>
          </a:p>
          <a:p>
            <a:pPr marL="0" lvl="1"/>
            <a:endParaRPr lang="en-US" sz="2000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484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35E9D1-1191-480B-BF21-C9230449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  <a:spcAft>
                <a:spcPts val="1800"/>
              </a:spcAft>
            </a:pPr>
            <a:r>
              <a:rPr lang="en-US" sz="4000" dirty="0">
                <a:solidFill>
                  <a:schemeClr val="tx1"/>
                </a:solidFill>
                <a:latin typeface="Karla" pitchFamily="2" charset="0"/>
                <a:ea typeface="+mn-ea"/>
                <a:cs typeface="+mn-cs"/>
              </a:rPr>
              <a:t>K8s Components &amp; Architecture &lt;</a:t>
            </a:r>
            <a:r>
              <a:rPr lang="en-US" sz="4000" dirty="0" err="1">
                <a:solidFill>
                  <a:schemeClr val="tx1"/>
                </a:solidFill>
                <a:latin typeface="Karla" pitchFamily="2" charset="0"/>
                <a:ea typeface="+mn-ea"/>
                <a:cs typeface="+mn-cs"/>
              </a:rPr>
              <a:t>cont</a:t>
            </a:r>
            <a:r>
              <a:rPr lang="en-US" sz="4000" dirty="0">
                <a:solidFill>
                  <a:schemeClr val="tx1"/>
                </a:solidFill>
                <a:latin typeface="Karla" pitchFamily="2" charset="0"/>
                <a:ea typeface="+mn-ea"/>
                <a:cs typeface="+mn-cs"/>
              </a:rPr>
              <a:t>&gt;</a:t>
            </a:r>
            <a:endParaRPr lang="en-US" sz="3800" dirty="0">
              <a:solidFill>
                <a:schemeClr val="tx1"/>
              </a:solidFill>
              <a:latin typeface="Karla" pitchFamily="2" charset="0"/>
              <a:ea typeface="+mn-ea"/>
              <a:cs typeface="+mn-cs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DD428DD-3A09-4F16-A6D7-47A94B8F79EA}"/>
              </a:ext>
            </a:extLst>
          </p:cNvPr>
          <p:cNvSpPr txBox="1"/>
          <p:nvPr/>
        </p:nvSpPr>
        <p:spPr>
          <a:xfrm>
            <a:off x="8220073" y="2500593"/>
            <a:ext cx="262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Karla" pitchFamily="2" charset="0"/>
              </a:rPr>
              <a:t>&lt;Worker Node x&gt;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99E6373-F0FE-4A4F-9BC5-4369353A7C2A}"/>
              </a:ext>
            </a:extLst>
          </p:cNvPr>
          <p:cNvGrpSpPr/>
          <p:nvPr/>
        </p:nvGrpSpPr>
        <p:grpSpPr>
          <a:xfrm>
            <a:off x="6562122" y="2955639"/>
            <a:ext cx="5468557" cy="2390971"/>
            <a:chOff x="6863143" y="1788985"/>
            <a:chExt cx="5468557" cy="2770316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91C2634-300C-4789-ACAF-BDAF675F4933}"/>
                </a:ext>
              </a:extLst>
            </p:cNvPr>
            <p:cNvSpPr/>
            <p:nvPr/>
          </p:nvSpPr>
          <p:spPr>
            <a:xfrm>
              <a:off x="8981871" y="2101192"/>
              <a:ext cx="3169404" cy="2242095"/>
            </a:xfrm>
            <a:custGeom>
              <a:avLst/>
              <a:gdLst>
                <a:gd name="connsiteX0" fmla="*/ 0 w 3169404"/>
                <a:gd name="connsiteY0" fmla="*/ 0 h 2242095"/>
                <a:gd name="connsiteX1" fmla="*/ 528234 w 3169404"/>
                <a:gd name="connsiteY1" fmla="*/ 0 h 2242095"/>
                <a:gd name="connsiteX2" fmla="*/ 961386 w 3169404"/>
                <a:gd name="connsiteY2" fmla="*/ 0 h 2242095"/>
                <a:gd name="connsiteX3" fmla="*/ 1489620 w 3169404"/>
                <a:gd name="connsiteY3" fmla="*/ 0 h 2242095"/>
                <a:gd name="connsiteX4" fmla="*/ 2081242 w 3169404"/>
                <a:gd name="connsiteY4" fmla="*/ 0 h 2242095"/>
                <a:gd name="connsiteX5" fmla="*/ 2641170 w 3169404"/>
                <a:gd name="connsiteY5" fmla="*/ 0 h 2242095"/>
                <a:gd name="connsiteX6" fmla="*/ 3169404 w 3169404"/>
                <a:gd name="connsiteY6" fmla="*/ 0 h 2242095"/>
                <a:gd name="connsiteX7" fmla="*/ 3169404 w 3169404"/>
                <a:gd name="connsiteY7" fmla="*/ 560524 h 2242095"/>
                <a:gd name="connsiteX8" fmla="*/ 3169404 w 3169404"/>
                <a:gd name="connsiteY8" fmla="*/ 1143468 h 2242095"/>
                <a:gd name="connsiteX9" fmla="*/ 3169404 w 3169404"/>
                <a:gd name="connsiteY9" fmla="*/ 1681571 h 2242095"/>
                <a:gd name="connsiteX10" fmla="*/ 3169404 w 3169404"/>
                <a:gd name="connsiteY10" fmla="*/ 2242095 h 2242095"/>
                <a:gd name="connsiteX11" fmla="*/ 2577782 w 3169404"/>
                <a:gd name="connsiteY11" fmla="*/ 2242095 h 2242095"/>
                <a:gd name="connsiteX12" fmla="*/ 2017854 w 3169404"/>
                <a:gd name="connsiteY12" fmla="*/ 2242095 h 2242095"/>
                <a:gd name="connsiteX13" fmla="*/ 1489620 w 3169404"/>
                <a:gd name="connsiteY13" fmla="*/ 2242095 h 2242095"/>
                <a:gd name="connsiteX14" fmla="*/ 1056468 w 3169404"/>
                <a:gd name="connsiteY14" fmla="*/ 2242095 h 2242095"/>
                <a:gd name="connsiteX15" fmla="*/ 623316 w 3169404"/>
                <a:gd name="connsiteY15" fmla="*/ 2242095 h 2242095"/>
                <a:gd name="connsiteX16" fmla="*/ 0 w 3169404"/>
                <a:gd name="connsiteY16" fmla="*/ 2242095 h 2242095"/>
                <a:gd name="connsiteX17" fmla="*/ 0 w 3169404"/>
                <a:gd name="connsiteY17" fmla="*/ 1636729 h 2242095"/>
                <a:gd name="connsiteX18" fmla="*/ 0 w 3169404"/>
                <a:gd name="connsiteY18" fmla="*/ 1098627 h 2242095"/>
                <a:gd name="connsiteX19" fmla="*/ 0 w 3169404"/>
                <a:gd name="connsiteY19" fmla="*/ 538103 h 2242095"/>
                <a:gd name="connsiteX20" fmla="*/ 0 w 3169404"/>
                <a:gd name="connsiteY20" fmla="*/ 0 h 2242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69404" h="2242095" fill="none" extrusionOk="0">
                  <a:moveTo>
                    <a:pt x="0" y="0"/>
                  </a:moveTo>
                  <a:cubicBezTo>
                    <a:pt x="165682" y="-26799"/>
                    <a:pt x="387287" y="31014"/>
                    <a:pt x="528234" y="0"/>
                  </a:cubicBezTo>
                  <a:cubicBezTo>
                    <a:pt x="669181" y="-31014"/>
                    <a:pt x="854265" y="24348"/>
                    <a:pt x="961386" y="0"/>
                  </a:cubicBezTo>
                  <a:cubicBezTo>
                    <a:pt x="1068507" y="-24348"/>
                    <a:pt x="1298770" y="50922"/>
                    <a:pt x="1489620" y="0"/>
                  </a:cubicBezTo>
                  <a:cubicBezTo>
                    <a:pt x="1680470" y="-50922"/>
                    <a:pt x="1911500" y="51996"/>
                    <a:pt x="2081242" y="0"/>
                  </a:cubicBezTo>
                  <a:cubicBezTo>
                    <a:pt x="2250984" y="-51996"/>
                    <a:pt x="2480078" y="4329"/>
                    <a:pt x="2641170" y="0"/>
                  </a:cubicBezTo>
                  <a:cubicBezTo>
                    <a:pt x="2802262" y="-4329"/>
                    <a:pt x="2941640" y="56398"/>
                    <a:pt x="3169404" y="0"/>
                  </a:cubicBezTo>
                  <a:cubicBezTo>
                    <a:pt x="3171183" y="175956"/>
                    <a:pt x="3138165" y="403392"/>
                    <a:pt x="3169404" y="560524"/>
                  </a:cubicBezTo>
                  <a:cubicBezTo>
                    <a:pt x="3200643" y="717656"/>
                    <a:pt x="3137659" y="951420"/>
                    <a:pt x="3169404" y="1143468"/>
                  </a:cubicBezTo>
                  <a:cubicBezTo>
                    <a:pt x="3201149" y="1335516"/>
                    <a:pt x="3132194" y="1533196"/>
                    <a:pt x="3169404" y="1681571"/>
                  </a:cubicBezTo>
                  <a:cubicBezTo>
                    <a:pt x="3206614" y="1829946"/>
                    <a:pt x="3139650" y="2002155"/>
                    <a:pt x="3169404" y="2242095"/>
                  </a:cubicBezTo>
                  <a:cubicBezTo>
                    <a:pt x="2986479" y="2254410"/>
                    <a:pt x="2803988" y="2179584"/>
                    <a:pt x="2577782" y="2242095"/>
                  </a:cubicBezTo>
                  <a:cubicBezTo>
                    <a:pt x="2351576" y="2304606"/>
                    <a:pt x="2179987" y="2192811"/>
                    <a:pt x="2017854" y="2242095"/>
                  </a:cubicBezTo>
                  <a:cubicBezTo>
                    <a:pt x="1855721" y="2291379"/>
                    <a:pt x="1643616" y="2212275"/>
                    <a:pt x="1489620" y="2242095"/>
                  </a:cubicBezTo>
                  <a:cubicBezTo>
                    <a:pt x="1335624" y="2271915"/>
                    <a:pt x="1212434" y="2237752"/>
                    <a:pt x="1056468" y="2242095"/>
                  </a:cubicBezTo>
                  <a:cubicBezTo>
                    <a:pt x="900502" y="2246438"/>
                    <a:pt x="806904" y="2219759"/>
                    <a:pt x="623316" y="2242095"/>
                  </a:cubicBezTo>
                  <a:cubicBezTo>
                    <a:pt x="439728" y="2264431"/>
                    <a:pt x="144366" y="2179510"/>
                    <a:pt x="0" y="2242095"/>
                  </a:cubicBezTo>
                  <a:cubicBezTo>
                    <a:pt x="-25402" y="1941306"/>
                    <a:pt x="34883" y="1757814"/>
                    <a:pt x="0" y="1636729"/>
                  </a:cubicBezTo>
                  <a:cubicBezTo>
                    <a:pt x="-34883" y="1515644"/>
                    <a:pt x="63860" y="1293569"/>
                    <a:pt x="0" y="1098627"/>
                  </a:cubicBezTo>
                  <a:cubicBezTo>
                    <a:pt x="-63860" y="903685"/>
                    <a:pt x="10663" y="741955"/>
                    <a:pt x="0" y="538103"/>
                  </a:cubicBezTo>
                  <a:cubicBezTo>
                    <a:pt x="-10663" y="334251"/>
                    <a:pt x="43297" y="268800"/>
                    <a:pt x="0" y="0"/>
                  </a:cubicBezTo>
                  <a:close/>
                </a:path>
                <a:path w="3169404" h="2242095" stroke="0" extrusionOk="0">
                  <a:moveTo>
                    <a:pt x="0" y="0"/>
                  </a:moveTo>
                  <a:cubicBezTo>
                    <a:pt x="185808" y="-35546"/>
                    <a:pt x="365802" y="25261"/>
                    <a:pt x="496540" y="0"/>
                  </a:cubicBezTo>
                  <a:cubicBezTo>
                    <a:pt x="627278" y="-25261"/>
                    <a:pt x="838807" y="2341"/>
                    <a:pt x="961386" y="0"/>
                  </a:cubicBezTo>
                  <a:cubicBezTo>
                    <a:pt x="1083965" y="-2341"/>
                    <a:pt x="1262658" y="30085"/>
                    <a:pt x="1394538" y="0"/>
                  </a:cubicBezTo>
                  <a:cubicBezTo>
                    <a:pt x="1526418" y="-30085"/>
                    <a:pt x="1840254" y="34777"/>
                    <a:pt x="1954466" y="0"/>
                  </a:cubicBezTo>
                  <a:cubicBezTo>
                    <a:pt x="2068678" y="-34777"/>
                    <a:pt x="2246570" y="47875"/>
                    <a:pt x="2482700" y="0"/>
                  </a:cubicBezTo>
                  <a:cubicBezTo>
                    <a:pt x="2718830" y="-47875"/>
                    <a:pt x="2933134" y="23774"/>
                    <a:pt x="3169404" y="0"/>
                  </a:cubicBezTo>
                  <a:cubicBezTo>
                    <a:pt x="3228386" y="157200"/>
                    <a:pt x="3144949" y="405426"/>
                    <a:pt x="3169404" y="515682"/>
                  </a:cubicBezTo>
                  <a:cubicBezTo>
                    <a:pt x="3193859" y="625938"/>
                    <a:pt x="3141431" y="834706"/>
                    <a:pt x="3169404" y="1053785"/>
                  </a:cubicBezTo>
                  <a:cubicBezTo>
                    <a:pt x="3197377" y="1272864"/>
                    <a:pt x="3106316" y="1381850"/>
                    <a:pt x="3169404" y="1591887"/>
                  </a:cubicBezTo>
                  <a:cubicBezTo>
                    <a:pt x="3232492" y="1801924"/>
                    <a:pt x="3141854" y="1962503"/>
                    <a:pt x="3169404" y="2242095"/>
                  </a:cubicBezTo>
                  <a:cubicBezTo>
                    <a:pt x="2904017" y="2259071"/>
                    <a:pt x="2828217" y="2210835"/>
                    <a:pt x="2609476" y="2242095"/>
                  </a:cubicBezTo>
                  <a:cubicBezTo>
                    <a:pt x="2390735" y="2273355"/>
                    <a:pt x="2328073" y="2221852"/>
                    <a:pt x="2081242" y="2242095"/>
                  </a:cubicBezTo>
                  <a:cubicBezTo>
                    <a:pt x="1834411" y="2262338"/>
                    <a:pt x="1681878" y="2217570"/>
                    <a:pt x="1521314" y="2242095"/>
                  </a:cubicBezTo>
                  <a:cubicBezTo>
                    <a:pt x="1360750" y="2266620"/>
                    <a:pt x="1253079" y="2205911"/>
                    <a:pt x="1056468" y="2242095"/>
                  </a:cubicBezTo>
                  <a:cubicBezTo>
                    <a:pt x="859857" y="2278279"/>
                    <a:pt x="677991" y="2205606"/>
                    <a:pt x="464846" y="2242095"/>
                  </a:cubicBezTo>
                  <a:cubicBezTo>
                    <a:pt x="251701" y="2278584"/>
                    <a:pt x="141276" y="2207233"/>
                    <a:pt x="0" y="2242095"/>
                  </a:cubicBezTo>
                  <a:cubicBezTo>
                    <a:pt x="-30858" y="2097151"/>
                    <a:pt x="60419" y="1852135"/>
                    <a:pt x="0" y="1636729"/>
                  </a:cubicBezTo>
                  <a:cubicBezTo>
                    <a:pt x="-60419" y="1421323"/>
                    <a:pt x="9867" y="1278035"/>
                    <a:pt x="0" y="1031364"/>
                  </a:cubicBezTo>
                  <a:cubicBezTo>
                    <a:pt x="-9867" y="784693"/>
                    <a:pt x="37389" y="739202"/>
                    <a:pt x="0" y="538103"/>
                  </a:cubicBezTo>
                  <a:cubicBezTo>
                    <a:pt x="-37389" y="337004"/>
                    <a:pt x="27053" y="225096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A6A6A6"/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3171740970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b="1" dirty="0">
                <a:solidFill>
                  <a:schemeClr val="tx1"/>
                </a:solidFill>
                <a:latin typeface="Karla" pitchFamily="2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2F0D750-C925-4625-B20D-BDFB67C6EE50}"/>
                </a:ext>
              </a:extLst>
            </p:cNvPr>
            <p:cNvSpPr/>
            <p:nvPr/>
          </p:nvSpPr>
          <p:spPr>
            <a:xfrm>
              <a:off x="6863143" y="1788985"/>
              <a:ext cx="5468557" cy="2770316"/>
            </a:xfrm>
            <a:custGeom>
              <a:avLst/>
              <a:gdLst>
                <a:gd name="connsiteX0" fmla="*/ 0 w 5468557"/>
                <a:gd name="connsiteY0" fmla="*/ 0 h 2770316"/>
                <a:gd name="connsiteX1" fmla="*/ 382799 w 5468557"/>
                <a:gd name="connsiteY1" fmla="*/ 0 h 2770316"/>
                <a:gd name="connsiteX2" fmla="*/ 874969 w 5468557"/>
                <a:gd name="connsiteY2" fmla="*/ 0 h 2770316"/>
                <a:gd name="connsiteX3" fmla="*/ 1312454 w 5468557"/>
                <a:gd name="connsiteY3" fmla="*/ 0 h 2770316"/>
                <a:gd name="connsiteX4" fmla="*/ 1859309 w 5468557"/>
                <a:gd name="connsiteY4" fmla="*/ 0 h 2770316"/>
                <a:gd name="connsiteX5" fmla="*/ 2406165 w 5468557"/>
                <a:gd name="connsiteY5" fmla="*/ 0 h 2770316"/>
                <a:gd name="connsiteX6" fmla="*/ 3062392 w 5468557"/>
                <a:gd name="connsiteY6" fmla="*/ 0 h 2770316"/>
                <a:gd name="connsiteX7" fmla="*/ 3554562 w 5468557"/>
                <a:gd name="connsiteY7" fmla="*/ 0 h 2770316"/>
                <a:gd name="connsiteX8" fmla="*/ 4101418 w 5468557"/>
                <a:gd name="connsiteY8" fmla="*/ 0 h 2770316"/>
                <a:gd name="connsiteX9" fmla="*/ 4702959 w 5468557"/>
                <a:gd name="connsiteY9" fmla="*/ 0 h 2770316"/>
                <a:gd name="connsiteX10" fmla="*/ 5468557 w 5468557"/>
                <a:gd name="connsiteY10" fmla="*/ 0 h 2770316"/>
                <a:gd name="connsiteX11" fmla="*/ 5468557 w 5468557"/>
                <a:gd name="connsiteY11" fmla="*/ 498657 h 2770316"/>
                <a:gd name="connsiteX12" fmla="*/ 5468557 w 5468557"/>
                <a:gd name="connsiteY12" fmla="*/ 997314 h 2770316"/>
                <a:gd name="connsiteX13" fmla="*/ 5468557 w 5468557"/>
                <a:gd name="connsiteY13" fmla="*/ 1495971 h 2770316"/>
                <a:gd name="connsiteX14" fmla="*/ 5468557 w 5468557"/>
                <a:gd name="connsiteY14" fmla="*/ 2105440 h 2770316"/>
                <a:gd name="connsiteX15" fmla="*/ 5468557 w 5468557"/>
                <a:gd name="connsiteY15" fmla="*/ 2770316 h 2770316"/>
                <a:gd name="connsiteX16" fmla="*/ 5031072 w 5468557"/>
                <a:gd name="connsiteY16" fmla="*/ 2770316 h 2770316"/>
                <a:gd name="connsiteX17" fmla="*/ 4593588 w 5468557"/>
                <a:gd name="connsiteY17" fmla="*/ 2770316 h 2770316"/>
                <a:gd name="connsiteX18" fmla="*/ 4046732 w 5468557"/>
                <a:gd name="connsiteY18" fmla="*/ 2770316 h 2770316"/>
                <a:gd name="connsiteX19" fmla="*/ 3390505 w 5468557"/>
                <a:gd name="connsiteY19" fmla="*/ 2770316 h 2770316"/>
                <a:gd name="connsiteX20" fmla="*/ 2843650 w 5468557"/>
                <a:gd name="connsiteY20" fmla="*/ 2770316 h 2770316"/>
                <a:gd name="connsiteX21" fmla="*/ 2460851 w 5468557"/>
                <a:gd name="connsiteY21" fmla="*/ 2770316 h 2770316"/>
                <a:gd name="connsiteX22" fmla="*/ 2078052 w 5468557"/>
                <a:gd name="connsiteY22" fmla="*/ 2770316 h 2770316"/>
                <a:gd name="connsiteX23" fmla="*/ 1640567 w 5468557"/>
                <a:gd name="connsiteY23" fmla="*/ 2770316 h 2770316"/>
                <a:gd name="connsiteX24" fmla="*/ 1203083 w 5468557"/>
                <a:gd name="connsiteY24" fmla="*/ 2770316 h 2770316"/>
                <a:gd name="connsiteX25" fmla="*/ 820284 w 5468557"/>
                <a:gd name="connsiteY25" fmla="*/ 2770316 h 2770316"/>
                <a:gd name="connsiteX26" fmla="*/ 0 w 5468557"/>
                <a:gd name="connsiteY26" fmla="*/ 2770316 h 2770316"/>
                <a:gd name="connsiteX27" fmla="*/ 0 w 5468557"/>
                <a:gd name="connsiteY27" fmla="*/ 2271659 h 2770316"/>
                <a:gd name="connsiteX28" fmla="*/ 0 w 5468557"/>
                <a:gd name="connsiteY28" fmla="*/ 1773002 h 2770316"/>
                <a:gd name="connsiteX29" fmla="*/ 0 w 5468557"/>
                <a:gd name="connsiteY29" fmla="*/ 1246642 h 2770316"/>
                <a:gd name="connsiteX30" fmla="*/ 0 w 5468557"/>
                <a:gd name="connsiteY30" fmla="*/ 664876 h 2770316"/>
                <a:gd name="connsiteX31" fmla="*/ 0 w 5468557"/>
                <a:gd name="connsiteY31" fmla="*/ 0 h 2770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68557" h="2770316" extrusionOk="0">
                  <a:moveTo>
                    <a:pt x="0" y="0"/>
                  </a:moveTo>
                  <a:cubicBezTo>
                    <a:pt x="111538" y="-10871"/>
                    <a:pt x="289988" y="44865"/>
                    <a:pt x="382799" y="0"/>
                  </a:cubicBezTo>
                  <a:cubicBezTo>
                    <a:pt x="475610" y="-44865"/>
                    <a:pt x="702489" y="27239"/>
                    <a:pt x="874969" y="0"/>
                  </a:cubicBezTo>
                  <a:cubicBezTo>
                    <a:pt x="1047449" y="-27239"/>
                    <a:pt x="1152097" y="12229"/>
                    <a:pt x="1312454" y="0"/>
                  </a:cubicBezTo>
                  <a:cubicBezTo>
                    <a:pt x="1472812" y="-12229"/>
                    <a:pt x="1685928" y="56535"/>
                    <a:pt x="1859309" y="0"/>
                  </a:cubicBezTo>
                  <a:cubicBezTo>
                    <a:pt x="2032691" y="-56535"/>
                    <a:pt x="2134493" y="52266"/>
                    <a:pt x="2406165" y="0"/>
                  </a:cubicBezTo>
                  <a:cubicBezTo>
                    <a:pt x="2677837" y="-52266"/>
                    <a:pt x="2766751" y="17141"/>
                    <a:pt x="3062392" y="0"/>
                  </a:cubicBezTo>
                  <a:cubicBezTo>
                    <a:pt x="3358033" y="-17141"/>
                    <a:pt x="3308541" y="20210"/>
                    <a:pt x="3554562" y="0"/>
                  </a:cubicBezTo>
                  <a:cubicBezTo>
                    <a:pt x="3800583" y="-20210"/>
                    <a:pt x="3982744" y="41612"/>
                    <a:pt x="4101418" y="0"/>
                  </a:cubicBezTo>
                  <a:cubicBezTo>
                    <a:pt x="4220092" y="-41612"/>
                    <a:pt x="4512078" y="54813"/>
                    <a:pt x="4702959" y="0"/>
                  </a:cubicBezTo>
                  <a:cubicBezTo>
                    <a:pt x="4893840" y="-54813"/>
                    <a:pt x="5225299" y="58103"/>
                    <a:pt x="5468557" y="0"/>
                  </a:cubicBezTo>
                  <a:cubicBezTo>
                    <a:pt x="5477031" y="121871"/>
                    <a:pt x="5434972" y="372181"/>
                    <a:pt x="5468557" y="498657"/>
                  </a:cubicBezTo>
                  <a:cubicBezTo>
                    <a:pt x="5502142" y="625133"/>
                    <a:pt x="5459533" y="854722"/>
                    <a:pt x="5468557" y="997314"/>
                  </a:cubicBezTo>
                  <a:cubicBezTo>
                    <a:pt x="5477581" y="1139906"/>
                    <a:pt x="5457220" y="1314782"/>
                    <a:pt x="5468557" y="1495971"/>
                  </a:cubicBezTo>
                  <a:cubicBezTo>
                    <a:pt x="5479894" y="1677160"/>
                    <a:pt x="5403378" y="1913949"/>
                    <a:pt x="5468557" y="2105440"/>
                  </a:cubicBezTo>
                  <a:cubicBezTo>
                    <a:pt x="5533736" y="2296931"/>
                    <a:pt x="5426472" y="2440308"/>
                    <a:pt x="5468557" y="2770316"/>
                  </a:cubicBezTo>
                  <a:cubicBezTo>
                    <a:pt x="5327880" y="2778236"/>
                    <a:pt x="5200019" y="2747896"/>
                    <a:pt x="5031072" y="2770316"/>
                  </a:cubicBezTo>
                  <a:cubicBezTo>
                    <a:pt x="4862126" y="2792736"/>
                    <a:pt x="4787325" y="2746255"/>
                    <a:pt x="4593588" y="2770316"/>
                  </a:cubicBezTo>
                  <a:cubicBezTo>
                    <a:pt x="4399851" y="2794377"/>
                    <a:pt x="4277480" y="2743026"/>
                    <a:pt x="4046732" y="2770316"/>
                  </a:cubicBezTo>
                  <a:cubicBezTo>
                    <a:pt x="3815984" y="2797606"/>
                    <a:pt x="3617009" y="2737651"/>
                    <a:pt x="3390505" y="2770316"/>
                  </a:cubicBezTo>
                  <a:cubicBezTo>
                    <a:pt x="3164001" y="2802981"/>
                    <a:pt x="3105785" y="2746141"/>
                    <a:pt x="2843650" y="2770316"/>
                  </a:cubicBezTo>
                  <a:cubicBezTo>
                    <a:pt x="2581515" y="2794491"/>
                    <a:pt x="2559970" y="2764936"/>
                    <a:pt x="2460851" y="2770316"/>
                  </a:cubicBezTo>
                  <a:cubicBezTo>
                    <a:pt x="2361732" y="2775696"/>
                    <a:pt x="2171787" y="2743585"/>
                    <a:pt x="2078052" y="2770316"/>
                  </a:cubicBezTo>
                  <a:cubicBezTo>
                    <a:pt x="1984317" y="2797047"/>
                    <a:pt x="1812912" y="2754134"/>
                    <a:pt x="1640567" y="2770316"/>
                  </a:cubicBezTo>
                  <a:cubicBezTo>
                    <a:pt x="1468222" y="2786498"/>
                    <a:pt x="1354202" y="2725301"/>
                    <a:pt x="1203083" y="2770316"/>
                  </a:cubicBezTo>
                  <a:cubicBezTo>
                    <a:pt x="1051964" y="2815331"/>
                    <a:pt x="942666" y="2757628"/>
                    <a:pt x="820284" y="2770316"/>
                  </a:cubicBezTo>
                  <a:cubicBezTo>
                    <a:pt x="697902" y="2783004"/>
                    <a:pt x="264224" y="2675871"/>
                    <a:pt x="0" y="2770316"/>
                  </a:cubicBezTo>
                  <a:cubicBezTo>
                    <a:pt x="-6694" y="2583208"/>
                    <a:pt x="54674" y="2448057"/>
                    <a:pt x="0" y="2271659"/>
                  </a:cubicBezTo>
                  <a:cubicBezTo>
                    <a:pt x="-54674" y="2095261"/>
                    <a:pt x="32152" y="1906810"/>
                    <a:pt x="0" y="1773002"/>
                  </a:cubicBezTo>
                  <a:cubicBezTo>
                    <a:pt x="-32152" y="1639194"/>
                    <a:pt x="11964" y="1490749"/>
                    <a:pt x="0" y="1246642"/>
                  </a:cubicBezTo>
                  <a:cubicBezTo>
                    <a:pt x="-11964" y="1002535"/>
                    <a:pt x="20353" y="847252"/>
                    <a:pt x="0" y="664876"/>
                  </a:cubicBezTo>
                  <a:cubicBezTo>
                    <a:pt x="-20353" y="482500"/>
                    <a:pt x="5897" y="191224"/>
                    <a:pt x="0" y="0"/>
                  </a:cubicBezTo>
                  <a:close/>
                </a:path>
              </a:pathLst>
            </a:custGeom>
            <a:noFill/>
            <a:ln w="28575">
              <a:solidFill>
                <a:srgbClr val="4E88C7"/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4290182811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b="1" dirty="0">
                <a:solidFill>
                  <a:schemeClr val="tx1"/>
                </a:solidFill>
                <a:latin typeface="Karla" pitchFamily="2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31BA7A9-9F69-4606-A211-640141DBE8E2}"/>
                </a:ext>
              </a:extLst>
            </p:cNvPr>
            <p:cNvSpPr/>
            <p:nvPr/>
          </p:nvSpPr>
          <p:spPr>
            <a:xfrm>
              <a:off x="7264513" y="3423952"/>
              <a:ext cx="1345233" cy="7218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A6A6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Karla" pitchFamily="2" charset="0"/>
                </a:rPr>
                <a:t>kubelet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arla" pitchFamily="2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5797FD7-7526-4495-BC3D-4D6C8109BF5C}"/>
                </a:ext>
              </a:extLst>
            </p:cNvPr>
            <p:cNvSpPr/>
            <p:nvPr/>
          </p:nvSpPr>
          <p:spPr>
            <a:xfrm>
              <a:off x="7249890" y="2564780"/>
              <a:ext cx="1345234" cy="7218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Karla" pitchFamily="2" charset="0"/>
                </a:rPr>
                <a:t>kube</a:t>
              </a: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arla" pitchFamily="2" charset="0"/>
                </a:rPr>
                <a:t>-proxy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96ED131-583C-4D37-B3A0-29AA59A2EA08}"/>
                </a:ext>
              </a:extLst>
            </p:cNvPr>
            <p:cNvSpPr txBox="1"/>
            <p:nvPr/>
          </p:nvSpPr>
          <p:spPr>
            <a:xfrm>
              <a:off x="9245035" y="2108092"/>
              <a:ext cx="26229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Karla" pitchFamily="2" charset="0"/>
                </a:rPr>
                <a:t>&lt;docker&gt;</a:t>
              </a: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6B6DF1CF-2895-4B6E-ACA7-453DDC93180B}"/>
                </a:ext>
              </a:extLst>
            </p:cNvPr>
            <p:cNvGrpSpPr/>
            <p:nvPr/>
          </p:nvGrpSpPr>
          <p:grpSpPr>
            <a:xfrm>
              <a:off x="8681163" y="3642543"/>
              <a:ext cx="597625" cy="270435"/>
              <a:chOff x="9024657" y="3655395"/>
              <a:chExt cx="597625" cy="270435"/>
            </a:xfrm>
          </p:grpSpPr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1538B6CD-D30A-47B2-8765-744D49F57863}"/>
                  </a:ext>
                </a:extLst>
              </p:cNvPr>
              <p:cNvGrpSpPr/>
              <p:nvPr/>
            </p:nvGrpSpPr>
            <p:grpSpPr>
              <a:xfrm>
                <a:off x="9137221" y="3655396"/>
                <a:ext cx="485061" cy="270434"/>
                <a:chOff x="6726539" y="3639293"/>
                <a:chExt cx="485061" cy="270434"/>
              </a:xfrm>
            </p:grpSpPr>
            <p:sp>
              <p:nvSpPr>
                <p:cNvPr id="176" name="Isosceles Triangle 175">
                  <a:extLst>
                    <a:ext uri="{FF2B5EF4-FFF2-40B4-BE49-F238E27FC236}">
                      <a16:creationId xmlns:a16="http://schemas.microsoft.com/office/drawing/2014/main" id="{8CA6C70B-5922-4704-B384-BF58738409E2}"/>
                    </a:ext>
                  </a:extLst>
                </p:cNvPr>
                <p:cNvSpPr/>
                <p:nvPr/>
              </p:nvSpPr>
              <p:spPr>
                <a:xfrm rot="5114528">
                  <a:off x="7031568" y="3729694"/>
                  <a:ext cx="270434" cy="89631"/>
                </a:xfrm>
                <a:prstGeom prst="triangle">
                  <a:avLst/>
                </a:prstGeom>
                <a:solidFill>
                  <a:srgbClr val="4E88C7"/>
                </a:solidFill>
                <a:ln w="19050">
                  <a:solidFill>
                    <a:srgbClr val="4E88C7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highlight>
                      <a:srgbClr val="ED1B34"/>
                    </a:highlight>
                  </a:endParaRPr>
                </a:p>
              </p:txBody>
            </p: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CE9CDB6D-000F-4B4F-B300-6AB13DD7CE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26539" y="3766817"/>
                  <a:ext cx="374038" cy="16174"/>
                </a:xfrm>
                <a:prstGeom prst="line">
                  <a:avLst/>
                </a:prstGeom>
                <a:solidFill>
                  <a:srgbClr val="4E88C7"/>
                </a:solidFill>
                <a:ln w="19050">
                  <a:solidFill>
                    <a:srgbClr val="4E88C7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1" name="Isosceles Triangle 180">
                <a:extLst>
                  <a:ext uri="{FF2B5EF4-FFF2-40B4-BE49-F238E27FC236}">
                    <a16:creationId xmlns:a16="http://schemas.microsoft.com/office/drawing/2014/main" id="{D35E68E0-C7A5-46A7-93D5-F9D9A7DCBEB0}"/>
                  </a:ext>
                </a:extLst>
              </p:cNvPr>
              <p:cNvSpPr/>
              <p:nvPr/>
            </p:nvSpPr>
            <p:spPr>
              <a:xfrm rot="15849171">
                <a:off x="8934256" y="3745796"/>
                <a:ext cx="270434" cy="89631"/>
              </a:xfrm>
              <a:prstGeom prst="triangl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ED1B34"/>
                  </a:highlight>
                </a:endParaRPr>
              </a:p>
            </p:txBody>
          </p: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085DD621-537F-4753-955C-BF400C358A62}"/>
                </a:ext>
              </a:extLst>
            </p:cNvPr>
            <p:cNvGrpSpPr/>
            <p:nvPr/>
          </p:nvGrpSpPr>
          <p:grpSpPr>
            <a:xfrm>
              <a:off x="9350899" y="2727749"/>
              <a:ext cx="1311040" cy="1372447"/>
              <a:chOff x="9106671" y="3096767"/>
              <a:chExt cx="1311040" cy="1372447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EFE21AAC-F6F0-45E1-9303-1F3372718554}"/>
                  </a:ext>
                </a:extLst>
              </p:cNvPr>
              <p:cNvGrpSpPr/>
              <p:nvPr/>
            </p:nvGrpSpPr>
            <p:grpSpPr>
              <a:xfrm>
                <a:off x="9106671" y="3096767"/>
                <a:ext cx="1311040" cy="1372447"/>
                <a:chOff x="9182871" y="3096767"/>
                <a:chExt cx="1311040" cy="1372447"/>
              </a:xfrm>
            </p:grpSpPr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8BABFA6F-500A-416E-AC97-C77C0DFC8E70}"/>
                    </a:ext>
                  </a:extLst>
                </p:cNvPr>
                <p:cNvGrpSpPr/>
                <p:nvPr/>
              </p:nvGrpSpPr>
              <p:grpSpPr>
                <a:xfrm>
                  <a:off x="9232662" y="3096767"/>
                  <a:ext cx="1261249" cy="1372447"/>
                  <a:chOff x="9232662" y="3096767"/>
                  <a:chExt cx="1261249" cy="1372447"/>
                </a:xfrm>
              </p:grpSpPr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1F27FF88-DF20-43EF-A0AA-11A8F17DA6BD}"/>
                      </a:ext>
                    </a:extLst>
                  </p:cNvPr>
                  <p:cNvSpPr/>
                  <p:nvPr/>
                </p:nvSpPr>
                <p:spPr>
                  <a:xfrm>
                    <a:off x="9232662" y="3096767"/>
                    <a:ext cx="1261249" cy="1372447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Karla" pitchFamily="2" charset="0"/>
                    </a:endParaRPr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C2D158E5-7E88-4D4B-9542-4C586D99D67D}"/>
                      </a:ext>
                    </a:extLst>
                  </p:cNvPr>
                  <p:cNvSpPr/>
                  <p:nvPr/>
                </p:nvSpPr>
                <p:spPr>
                  <a:xfrm>
                    <a:off x="9337287" y="3530141"/>
                    <a:ext cx="1024952" cy="25285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container 1 </a:t>
                    </a:r>
                  </a:p>
                </p:txBody>
              </p:sp>
            </p:grp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D80B7FD4-84EE-49EE-917B-B8BE6CA05098}"/>
                    </a:ext>
                  </a:extLst>
                </p:cNvPr>
                <p:cNvSpPr txBox="1"/>
                <p:nvPr/>
              </p:nvSpPr>
              <p:spPr>
                <a:xfrm>
                  <a:off x="9182871" y="3130347"/>
                  <a:ext cx="776178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Karla" pitchFamily="2" charset="0"/>
                    </a:rPr>
                    <a:t>pod 1</a:t>
                  </a:r>
                </a:p>
              </p:txBody>
            </p:sp>
          </p:grp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50BA1F2-AC42-45A2-89DF-2CC785284483}"/>
                  </a:ext>
                </a:extLst>
              </p:cNvPr>
              <p:cNvSpPr/>
              <p:nvPr/>
            </p:nvSpPr>
            <p:spPr>
              <a:xfrm>
                <a:off x="9261087" y="3834941"/>
                <a:ext cx="1024952" cy="2528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container 2 </a:t>
                </a: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CDF5C1D-004C-4F1A-8621-B2A74BF43845}"/>
                  </a:ext>
                </a:extLst>
              </p:cNvPr>
              <p:cNvSpPr/>
              <p:nvPr/>
            </p:nvSpPr>
            <p:spPr>
              <a:xfrm>
                <a:off x="9249316" y="4129092"/>
                <a:ext cx="1024952" cy="2528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container n </a:t>
                </a:r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424DB51A-5DA4-464A-99A2-CDC5B00CC72B}"/>
                </a:ext>
              </a:extLst>
            </p:cNvPr>
            <p:cNvGrpSpPr/>
            <p:nvPr/>
          </p:nvGrpSpPr>
          <p:grpSpPr>
            <a:xfrm>
              <a:off x="10714573" y="2727749"/>
              <a:ext cx="1311040" cy="1372447"/>
              <a:chOff x="9106671" y="3096767"/>
              <a:chExt cx="1311040" cy="1372447"/>
            </a:xfrm>
          </p:grpSpPr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7D6921A2-18B9-4A97-BC56-F777C8D034F1}"/>
                  </a:ext>
                </a:extLst>
              </p:cNvPr>
              <p:cNvGrpSpPr/>
              <p:nvPr/>
            </p:nvGrpSpPr>
            <p:grpSpPr>
              <a:xfrm>
                <a:off x="9106671" y="3096767"/>
                <a:ext cx="1311040" cy="1372447"/>
                <a:chOff x="9182871" y="3096767"/>
                <a:chExt cx="1311040" cy="1372447"/>
              </a:xfrm>
            </p:grpSpPr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1EF03CC4-5BBC-49F6-A20A-557B731C4F20}"/>
                    </a:ext>
                  </a:extLst>
                </p:cNvPr>
                <p:cNvGrpSpPr/>
                <p:nvPr/>
              </p:nvGrpSpPr>
              <p:grpSpPr>
                <a:xfrm>
                  <a:off x="9232662" y="3096767"/>
                  <a:ext cx="1261249" cy="1372447"/>
                  <a:chOff x="9232662" y="3096767"/>
                  <a:chExt cx="1261249" cy="1372447"/>
                </a:xfrm>
              </p:grpSpPr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2608CF78-DA9D-47CA-AEEC-478D43B67322}"/>
                      </a:ext>
                    </a:extLst>
                  </p:cNvPr>
                  <p:cNvSpPr/>
                  <p:nvPr/>
                </p:nvSpPr>
                <p:spPr>
                  <a:xfrm>
                    <a:off x="9232662" y="3096767"/>
                    <a:ext cx="1261249" cy="1372447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Karla" pitchFamily="2" charset="0"/>
                    </a:endParaRPr>
                  </a:p>
                </p:txBody>
              </p:sp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574E78B7-307B-4240-91A6-16FB4BE52EFC}"/>
                      </a:ext>
                    </a:extLst>
                  </p:cNvPr>
                  <p:cNvSpPr/>
                  <p:nvPr/>
                </p:nvSpPr>
                <p:spPr>
                  <a:xfrm>
                    <a:off x="9337287" y="3530141"/>
                    <a:ext cx="1024952" cy="25285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container 1 </a:t>
                    </a:r>
                  </a:p>
                </p:txBody>
              </p:sp>
            </p:grp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3920FDB2-02E4-46AF-8943-2CFA7DDAB80C}"/>
                    </a:ext>
                  </a:extLst>
                </p:cNvPr>
                <p:cNvSpPr txBox="1"/>
                <p:nvPr/>
              </p:nvSpPr>
              <p:spPr>
                <a:xfrm>
                  <a:off x="9182871" y="3130347"/>
                  <a:ext cx="776178" cy="39226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Karla" pitchFamily="2" charset="0"/>
                    </a:rPr>
                    <a:t>pod 2</a:t>
                  </a:r>
                </a:p>
              </p:txBody>
            </p:sp>
          </p:grp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AB6FBC55-FF04-4921-A1DC-4EFEFE92CEEA}"/>
                  </a:ext>
                </a:extLst>
              </p:cNvPr>
              <p:cNvSpPr/>
              <p:nvPr/>
            </p:nvSpPr>
            <p:spPr>
              <a:xfrm>
                <a:off x="9261087" y="3834941"/>
                <a:ext cx="1024952" cy="2528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container 2 </a:t>
                </a: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0C2F43AA-A512-486A-AFF4-E2831BA0D159}"/>
                  </a:ext>
                </a:extLst>
              </p:cNvPr>
              <p:cNvSpPr/>
              <p:nvPr/>
            </p:nvSpPr>
            <p:spPr>
              <a:xfrm>
                <a:off x="9249316" y="4129092"/>
                <a:ext cx="1024952" cy="2528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container n </a:t>
                </a:r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9D14DFC7-9439-47CF-A284-9E6D2E614EDD}"/>
                </a:ext>
              </a:extLst>
            </p:cNvPr>
            <p:cNvGrpSpPr/>
            <p:nvPr/>
          </p:nvGrpSpPr>
          <p:grpSpPr>
            <a:xfrm>
              <a:off x="8705808" y="2811284"/>
              <a:ext cx="584042" cy="270434"/>
              <a:chOff x="6627558" y="3639293"/>
              <a:chExt cx="584042" cy="270434"/>
            </a:xfrm>
          </p:grpSpPr>
          <p:sp>
            <p:nvSpPr>
              <p:cNvPr id="200" name="Isosceles Triangle 199">
                <a:extLst>
                  <a:ext uri="{FF2B5EF4-FFF2-40B4-BE49-F238E27FC236}">
                    <a16:creationId xmlns:a16="http://schemas.microsoft.com/office/drawing/2014/main" id="{FBA8265C-C033-4890-8CDC-4F8951EF4493}"/>
                  </a:ext>
                </a:extLst>
              </p:cNvPr>
              <p:cNvSpPr/>
              <p:nvPr/>
            </p:nvSpPr>
            <p:spPr>
              <a:xfrm rot="5114528">
                <a:off x="7031568" y="3729694"/>
                <a:ext cx="270434" cy="89631"/>
              </a:xfrm>
              <a:prstGeom prst="triangl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ED1B34"/>
                  </a:highlight>
                </a:endParaRPr>
              </a:p>
            </p:txBody>
          </p: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136D0112-6FD8-40F1-A2BA-A21186DB1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7558" y="3753690"/>
                <a:ext cx="473019" cy="29301"/>
              </a:xfrm>
              <a:prstGeom prst="lin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EEDF7B5-DF19-4388-B2B9-2B0A30014931}"/>
              </a:ext>
            </a:extLst>
          </p:cNvPr>
          <p:cNvGrpSpPr/>
          <p:nvPr/>
        </p:nvGrpSpPr>
        <p:grpSpPr>
          <a:xfrm>
            <a:off x="3034403" y="1068172"/>
            <a:ext cx="5154137" cy="5209874"/>
            <a:chOff x="3034403" y="1122602"/>
            <a:chExt cx="5154137" cy="520987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F8D4DFE-59A5-468F-A9E5-65A45B45C7D8}"/>
                </a:ext>
              </a:extLst>
            </p:cNvPr>
            <p:cNvGrpSpPr/>
            <p:nvPr/>
          </p:nvGrpSpPr>
          <p:grpSpPr>
            <a:xfrm>
              <a:off x="3034403" y="1122602"/>
              <a:ext cx="3817537" cy="5209874"/>
              <a:chOff x="3034403" y="1122602"/>
              <a:chExt cx="3817537" cy="520987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AB986BB-3D0D-4C80-A7BA-FA6F7F1730DB}"/>
                  </a:ext>
                </a:extLst>
              </p:cNvPr>
              <p:cNvGrpSpPr/>
              <p:nvPr/>
            </p:nvGrpSpPr>
            <p:grpSpPr>
              <a:xfrm>
                <a:off x="3034403" y="1122602"/>
                <a:ext cx="3817537" cy="5209874"/>
                <a:chOff x="3034403" y="676288"/>
                <a:chExt cx="3817537" cy="5209874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74CE277-9A68-4F9D-A01D-103C649C3D69}"/>
                    </a:ext>
                  </a:extLst>
                </p:cNvPr>
                <p:cNvGrpSpPr/>
                <p:nvPr/>
              </p:nvGrpSpPr>
              <p:grpSpPr>
                <a:xfrm>
                  <a:off x="3034403" y="676288"/>
                  <a:ext cx="3224844" cy="5209874"/>
                  <a:chOff x="3675461" y="544513"/>
                  <a:chExt cx="3224844" cy="5209874"/>
                </a:xfrm>
              </p:grpSpPr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53EE7471-F6A4-4F39-BD06-3587500F15DB}"/>
                      </a:ext>
                    </a:extLst>
                  </p:cNvPr>
                  <p:cNvGrpSpPr/>
                  <p:nvPr/>
                </p:nvGrpSpPr>
                <p:grpSpPr>
                  <a:xfrm>
                    <a:off x="3675461" y="1032302"/>
                    <a:ext cx="3224844" cy="4722085"/>
                    <a:chOff x="7371243" y="521312"/>
                    <a:chExt cx="3211799" cy="4885627"/>
                  </a:xfrm>
                </p:grpSpPr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109D5B2E-E02C-4F34-825D-D00069262A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71243" y="521312"/>
                      <a:ext cx="3211799" cy="4885627"/>
                    </a:xfrm>
                    <a:custGeom>
                      <a:avLst/>
                      <a:gdLst>
                        <a:gd name="connsiteX0" fmla="*/ 0 w 3211799"/>
                        <a:gd name="connsiteY0" fmla="*/ 0 h 4885627"/>
                        <a:gd name="connsiteX1" fmla="*/ 599536 w 3211799"/>
                        <a:gd name="connsiteY1" fmla="*/ 0 h 4885627"/>
                        <a:gd name="connsiteX2" fmla="*/ 1199072 w 3211799"/>
                        <a:gd name="connsiteY2" fmla="*/ 0 h 4885627"/>
                        <a:gd name="connsiteX3" fmla="*/ 1670135 w 3211799"/>
                        <a:gd name="connsiteY3" fmla="*/ 0 h 4885627"/>
                        <a:gd name="connsiteX4" fmla="*/ 2205435 w 3211799"/>
                        <a:gd name="connsiteY4" fmla="*/ 0 h 4885627"/>
                        <a:gd name="connsiteX5" fmla="*/ 3211799 w 3211799"/>
                        <a:gd name="connsiteY5" fmla="*/ 0 h 4885627"/>
                        <a:gd name="connsiteX6" fmla="*/ 3211799 w 3211799"/>
                        <a:gd name="connsiteY6" fmla="*/ 591704 h 4885627"/>
                        <a:gd name="connsiteX7" fmla="*/ 3211799 w 3211799"/>
                        <a:gd name="connsiteY7" fmla="*/ 987982 h 4885627"/>
                        <a:gd name="connsiteX8" fmla="*/ 3211799 w 3211799"/>
                        <a:gd name="connsiteY8" fmla="*/ 1579686 h 4885627"/>
                        <a:gd name="connsiteX9" fmla="*/ 3211799 w 3211799"/>
                        <a:gd name="connsiteY9" fmla="*/ 2122534 h 4885627"/>
                        <a:gd name="connsiteX10" fmla="*/ 3211799 w 3211799"/>
                        <a:gd name="connsiteY10" fmla="*/ 2763093 h 4885627"/>
                        <a:gd name="connsiteX11" fmla="*/ 3211799 w 3211799"/>
                        <a:gd name="connsiteY11" fmla="*/ 3305941 h 4885627"/>
                        <a:gd name="connsiteX12" fmla="*/ 3211799 w 3211799"/>
                        <a:gd name="connsiteY12" fmla="*/ 3897645 h 4885627"/>
                        <a:gd name="connsiteX13" fmla="*/ 3211799 w 3211799"/>
                        <a:gd name="connsiteY13" fmla="*/ 4342780 h 4885627"/>
                        <a:gd name="connsiteX14" fmla="*/ 3211799 w 3211799"/>
                        <a:gd name="connsiteY14" fmla="*/ 4885627 h 4885627"/>
                        <a:gd name="connsiteX15" fmla="*/ 2772853 w 3211799"/>
                        <a:gd name="connsiteY15" fmla="*/ 4885627 h 4885627"/>
                        <a:gd name="connsiteX16" fmla="*/ 2301789 w 3211799"/>
                        <a:gd name="connsiteY16" fmla="*/ 4885627 h 4885627"/>
                        <a:gd name="connsiteX17" fmla="*/ 1702253 w 3211799"/>
                        <a:gd name="connsiteY17" fmla="*/ 4885627 h 4885627"/>
                        <a:gd name="connsiteX18" fmla="*/ 1102718 w 3211799"/>
                        <a:gd name="connsiteY18" fmla="*/ 4885627 h 4885627"/>
                        <a:gd name="connsiteX19" fmla="*/ 535300 w 3211799"/>
                        <a:gd name="connsiteY19" fmla="*/ 4885627 h 4885627"/>
                        <a:gd name="connsiteX20" fmla="*/ 0 w 3211799"/>
                        <a:gd name="connsiteY20" fmla="*/ 4885627 h 4885627"/>
                        <a:gd name="connsiteX21" fmla="*/ 0 w 3211799"/>
                        <a:gd name="connsiteY21" fmla="*/ 4489348 h 4885627"/>
                        <a:gd name="connsiteX22" fmla="*/ 0 w 3211799"/>
                        <a:gd name="connsiteY22" fmla="*/ 3995357 h 4885627"/>
                        <a:gd name="connsiteX23" fmla="*/ 0 w 3211799"/>
                        <a:gd name="connsiteY23" fmla="*/ 3452510 h 4885627"/>
                        <a:gd name="connsiteX24" fmla="*/ 0 w 3211799"/>
                        <a:gd name="connsiteY24" fmla="*/ 2909662 h 4885627"/>
                        <a:gd name="connsiteX25" fmla="*/ 0 w 3211799"/>
                        <a:gd name="connsiteY25" fmla="*/ 2415671 h 4885627"/>
                        <a:gd name="connsiteX26" fmla="*/ 0 w 3211799"/>
                        <a:gd name="connsiteY26" fmla="*/ 1872824 h 4885627"/>
                        <a:gd name="connsiteX27" fmla="*/ 0 w 3211799"/>
                        <a:gd name="connsiteY27" fmla="*/ 1232264 h 4885627"/>
                        <a:gd name="connsiteX28" fmla="*/ 0 w 3211799"/>
                        <a:gd name="connsiteY28" fmla="*/ 689416 h 4885627"/>
                        <a:gd name="connsiteX29" fmla="*/ 0 w 3211799"/>
                        <a:gd name="connsiteY29" fmla="*/ 0 h 48856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</a:cxnLst>
                      <a:rect l="l" t="t" r="r" b="b"/>
                      <a:pathLst>
                        <a:path w="3211799" h="4885627" fill="none" extrusionOk="0">
                          <a:moveTo>
                            <a:pt x="0" y="0"/>
                          </a:moveTo>
                          <a:cubicBezTo>
                            <a:pt x="175536" y="-34804"/>
                            <a:pt x="333312" y="21428"/>
                            <a:pt x="599536" y="0"/>
                          </a:cubicBezTo>
                          <a:cubicBezTo>
                            <a:pt x="865760" y="-21428"/>
                            <a:pt x="1039035" y="58606"/>
                            <a:pt x="1199072" y="0"/>
                          </a:cubicBezTo>
                          <a:cubicBezTo>
                            <a:pt x="1359109" y="-58606"/>
                            <a:pt x="1464213" y="54553"/>
                            <a:pt x="1670135" y="0"/>
                          </a:cubicBezTo>
                          <a:cubicBezTo>
                            <a:pt x="1876057" y="-54553"/>
                            <a:pt x="1948036" y="11127"/>
                            <a:pt x="2205435" y="0"/>
                          </a:cubicBezTo>
                          <a:cubicBezTo>
                            <a:pt x="2462834" y="-11127"/>
                            <a:pt x="2991468" y="8398"/>
                            <a:pt x="3211799" y="0"/>
                          </a:cubicBezTo>
                          <a:cubicBezTo>
                            <a:pt x="3263909" y="209113"/>
                            <a:pt x="3174975" y="318523"/>
                            <a:pt x="3211799" y="591704"/>
                          </a:cubicBezTo>
                          <a:cubicBezTo>
                            <a:pt x="3248623" y="864885"/>
                            <a:pt x="3167612" y="856793"/>
                            <a:pt x="3211799" y="987982"/>
                          </a:cubicBezTo>
                          <a:cubicBezTo>
                            <a:pt x="3255986" y="1119171"/>
                            <a:pt x="3173981" y="1374986"/>
                            <a:pt x="3211799" y="1579686"/>
                          </a:cubicBezTo>
                          <a:cubicBezTo>
                            <a:pt x="3249617" y="1784386"/>
                            <a:pt x="3160307" y="1882552"/>
                            <a:pt x="3211799" y="2122534"/>
                          </a:cubicBezTo>
                          <a:cubicBezTo>
                            <a:pt x="3263291" y="2362516"/>
                            <a:pt x="3193867" y="2484932"/>
                            <a:pt x="3211799" y="2763093"/>
                          </a:cubicBezTo>
                          <a:cubicBezTo>
                            <a:pt x="3229731" y="3041254"/>
                            <a:pt x="3150862" y="3153910"/>
                            <a:pt x="3211799" y="3305941"/>
                          </a:cubicBezTo>
                          <a:cubicBezTo>
                            <a:pt x="3272736" y="3457972"/>
                            <a:pt x="3210079" y="3760786"/>
                            <a:pt x="3211799" y="3897645"/>
                          </a:cubicBezTo>
                          <a:cubicBezTo>
                            <a:pt x="3213519" y="4034504"/>
                            <a:pt x="3202043" y="4212491"/>
                            <a:pt x="3211799" y="4342780"/>
                          </a:cubicBezTo>
                          <a:cubicBezTo>
                            <a:pt x="3221555" y="4473070"/>
                            <a:pt x="3169016" y="4654226"/>
                            <a:pt x="3211799" y="4885627"/>
                          </a:cubicBezTo>
                          <a:cubicBezTo>
                            <a:pt x="3078082" y="4907838"/>
                            <a:pt x="2935931" y="4858124"/>
                            <a:pt x="2772853" y="4885627"/>
                          </a:cubicBezTo>
                          <a:cubicBezTo>
                            <a:pt x="2609775" y="4913130"/>
                            <a:pt x="2441558" y="4846505"/>
                            <a:pt x="2301789" y="4885627"/>
                          </a:cubicBezTo>
                          <a:cubicBezTo>
                            <a:pt x="2162020" y="4924749"/>
                            <a:pt x="1912716" y="4843666"/>
                            <a:pt x="1702253" y="4885627"/>
                          </a:cubicBezTo>
                          <a:cubicBezTo>
                            <a:pt x="1491790" y="4927588"/>
                            <a:pt x="1315717" y="4865754"/>
                            <a:pt x="1102718" y="4885627"/>
                          </a:cubicBezTo>
                          <a:cubicBezTo>
                            <a:pt x="889720" y="4905500"/>
                            <a:pt x="731573" y="4875304"/>
                            <a:pt x="535300" y="4885627"/>
                          </a:cubicBezTo>
                          <a:cubicBezTo>
                            <a:pt x="339027" y="4895950"/>
                            <a:pt x="159414" y="4823096"/>
                            <a:pt x="0" y="4885627"/>
                          </a:cubicBezTo>
                          <a:cubicBezTo>
                            <a:pt x="-44287" y="4792972"/>
                            <a:pt x="43308" y="4685834"/>
                            <a:pt x="0" y="4489348"/>
                          </a:cubicBezTo>
                          <a:cubicBezTo>
                            <a:pt x="-43308" y="4292862"/>
                            <a:pt x="58498" y="4172198"/>
                            <a:pt x="0" y="3995357"/>
                          </a:cubicBezTo>
                          <a:cubicBezTo>
                            <a:pt x="-58498" y="3818516"/>
                            <a:pt x="45162" y="3596631"/>
                            <a:pt x="0" y="3452510"/>
                          </a:cubicBezTo>
                          <a:cubicBezTo>
                            <a:pt x="-45162" y="3308389"/>
                            <a:pt x="37995" y="3060538"/>
                            <a:pt x="0" y="2909662"/>
                          </a:cubicBezTo>
                          <a:cubicBezTo>
                            <a:pt x="-37995" y="2758786"/>
                            <a:pt x="37044" y="2661005"/>
                            <a:pt x="0" y="2415671"/>
                          </a:cubicBezTo>
                          <a:cubicBezTo>
                            <a:pt x="-37044" y="2170337"/>
                            <a:pt x="44114" y="2071863"/>
                            <a:pt x="0" y="1872824"/>
                          </a:cubicBezTo>
                          <a:cubicBezTo>
                            <a:pt x="-44114" y="1673785"/>
                            <a:pt x="40506" y="1532391"/>
                            <a:pt x="0" y="1232264"/>
                          </a:cubicBezTo>
                          <a:cubicBezTo>
                            <a:pt x="-40506" y="932137"/>
                            <a:pt x="6431" y="921360"/>
                            <a:pt x="0" y="689416"/>
                          </a:cubicBezTo>
                          <a:cubicBezTo>
                            <a:pt x="-6431" y="457472"/>
                            <a:pt x="51827" y="218846"/>
                            <a:pt x="0" y="0"/>
                          </a:cubicBezTo>
                          <a:close/>
                        </a:path>
                        <a:path w="3211799" h="4885627" stroke="0" extrusionOk="0">
                          <a:moveTo>
                            <a:pt x="0" y="0"/>
                          </a:moveTo>
                          <a:cubicBezTo>
                            <a:pt x="100362" y="-47205"/>
                            <a:pt x="334868" y="31207"/>
                            <a:pt x="438946" y="0"/>
                          </a:cubicBezTo>
                          <a:cubicBezTo>
                            <a:pt x="543024" y="-31207"/>
                            <a:pt x="792867" y="27171"/>
                            <a:pt x="942128" y="0"/>
                          </a:cubicBezTo>
                          <a:cubicBezTo>
                            <a:pt x="1091389" y="-27171"/>
                            <a:pt x="1307219" y="51954"/>
                            <a:pt x="1509546" y="0"/>
                          </a:cubicBezTo>
                          <a:cubicBezTo>
                            <a:pt x="1711873" y="-51954"/>
                            <a:pt x="1931216" y="11747"/>
                            <a:pt x="2076963" y="0"/>
                          </a:cubicBezTo>
                          <a:cubicBezTo>
                            <a:pt x="2222710" y="-11747"/>
                            <a:pt x="2444074" y="14245"/>
                            <a:pt x="2548027" y="0"/>
                          </a:cubicBezTo>
                          <a:cubicBezTo>
                            <a:pt x="2651980" y="-14245"/>
                            <a:pt x="3054843" y="28898"/>
                            <a:pt x="3211799" y="0"/>
                          </a:cubicBezTo>
                          <a:cubicBezTo>
                            <a:pt x="3241078" y="256771"/>
                            <a:pt x="3167884" y="415192"/>
                            <a:pt x="3211799" y="542847"/>
                          </a:cubicBezTo>
                          <a:cubicBezTo>
                            <a:pt x="3255714" y="670502"/>
                            <a:pt x="3145228" y="923844"/>
                            <a:pt x="3211799" y="1134551"/>
                          </a:cubicBezTo>
                          <a:cubicBezTo>
                            <a:pt x="3278370" y="1345258"/>
                            <a:pt x="3196270" y="1345407"/>
                            <a:pt x="3211799" y="1530830"/>
                          </a:cubicBezTo>
                          <a:cubicBezTo>
                            <a:pt x="3227328" y="1716253"/>
                            <a:pt x="3170217" y="1804412"/>
                            <a:pt x="3211799" y="2073677"/>
                          </a:cubicBezTo>
                          <a:cubicBezTo>
                            <a:pt x="3253381" y="2342942"/>
                            <a:pt x="3173426" y="2310161"/>
                            <a:pt x="3211799" y="2469956"/>
                          </a:cubicBezTo>
                          <a:cubicBezTo>
                            <a:pt x="3250172" y="2629751"/>
                            <a:pt x="3164400" y="2718570"/>
                            <a:pt x="3211799" y="2963947"/>
                          </a:cubicBezTo>
                          <a:cubicBezTo>
                            <a:pt x="3259198" y="3209324"/>
                            <a:pt x="3184671" y="3236425"/>
                            <a:pt x="3211799" y="3360226"/>
                          </a:cubicBezTo>
                          <a:cubicBezTo>
                            <a:pt x="3238927" y="3484027"/>
                            <a:pt x="3201319" y="3598351"/>
                            <a:pt x="3211799" y="3756504"/>
                          </a:cubicBezTo>
                          <a:cubicBezTo>
                            <a:pt x="3222279" y="3914657"/>
                            <a:pt x="3169024" y="4120700"/>
                            <a:pt x="3211799" y="4299352"/>
                          </a:cubicBezTo>
                          <a:cubicBezTo>
                            <a:pt x="3254574" y="4478004"/>
                            <a:pt x="3197720" y="4703555"/>
                            <a:pt x="3211799" y="4885627"/>
                          </a:cubicBezTo>
                          <a:cubicBezTo>
                            <a:pt x="2990979" y="4909789"/>
                            <a:pt x="2911694" y="4847268"/>
                            <a:pt x="2740735" y="4885627"/>
                          </a:cubicBezTo>
                          <a:cubicBezTo>
                            <a:pt x="2569776" y="4923986"/>
                            <a:pt x="2307874" y="4827509"/>
                            <a:pt x="2173317" y="4885627"/>
                          </a:cubicBezTo>
                          <a:cubicBezTo>
                            <a:pt x="2038760" y="4943745"/>
                            <a:pt x="1873077" y="4869122"/>
                            <a:pt x="1702253" y="4885627"/>
                          </a:cubicBezTo>
                          <a:cubicBezTo>
                            <a:pt x="1531429" y="4902132"/>
                            <a:pt x="1326180" y="4876731"/>
                            <a:pt x="1231190" y="4885627"/>
                          </a:cubicBezTo>
                          <a:cubicBezTo>
                            <a:pt x="1136200" y="4894523"/>
                            <a:pt x="991773" y="4850542"/>
                            <a:pt x="792244" y="4885627"/>
                          </a:cubicBezTo>
                          <a:cubicBezTo>
                            <a:pt x="592715" y="4920712"/>
                            <a:pt x="374767" y="4814299"/>
                            <a:pt x="0" y="4885627"/>
                          </a:cubicBezTo>
                          <a:cubicBezTo>
                            <a:pt x="-29000" y="4663595"/>
                            <a:pt x="49658" y="4582949"/>
                            <a:pt x="0" y="4342780"/>
                          </a:cubicBezTo>
                          <a:cubicBezTo>
                            <a:pt x="-49658" y="4102611"/>
                            <a:pt x="30781" y="3968609"/>
                            <a:pt x="0" y="3702220"/>
                          </a:cubicBezTo>
                          <a:cubicBezTo>
                            <a:pt x="-30781" y="3435831"/>
                            <a:pt x="31122" y="3389517"/>
                            <a:pt x="0" y="3208228"/>
                          </a:cubicBezTo>
                          <a:cubicBezTo>
                            <a:pt x="-31122" y="3026939"/>
                            <a:pt x="26766" y="2874035"/>
                            <a:pt x="0" y="2714237"/>
                          </a:cubicBezTo>
                          <a:cubicBezTo>
                            <a:pt x="-26766" y="2554439"/>
                            <a:pt x="59488" y="2328112"/>
                            <a:pt x="0" y="2122534"/>
                          </a:cubicBezTo>
                          <a:cubicBezTo>
                            <a:pt x="-59488" y="1916956"/>
                            <a:pt x="40284" y="1849303"/>
                            <a:pt x="0" y="1628542"/>
                          </a:cubicBezTo>
                          <a:cubicBezTo>
                            <a:pt x="-40284" y="1407781"/>
                            <a:pt x="21890" y="1175671"/>
                            <a:pt x="0" y="1036839"/>
                          </a:cubicBezTo>
                          <a:cubicBezTo>
                            <a:pt x="-21890" y="898007"/>
                            <a:pt x="4203" y="803217"/>
                            <a:pt x="0" y="640560"/>
                          </a:cubicBezTo>
                          <a:cubicBezTo>
                            <a:pt x="-4203" y="477903"/>
                            <a:pt x="13781" y="272574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28575">
                      <a:solidFill>
                        <a:srgbClr val="4E88C7"/>
                      </a:solidFill>
                      <a:prstDash val="lgDash"/>
                      <a:extLst>
                        <a:ext uri="{C807C97D-BFC1-408E-A445-0C87EB9F89A2}">
                          <ask:lineSketchStyleProps xmlns:ask="http://schemas.microsoft.com/office/drawing/2018/sketchyshapes" sd="1490146077">
                            <a:prstGeom prst="rect">
                              <a:avLst/>
                            </a:prstGeom>
                            <ask:type>
                              <ask:lineSketchScribbl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endParaRPr lang="en-US" b="1" dirty="0">
                        <a:solidFill>
                          <a:schemeClr val="tx1"/>
                        </a:solidFill>
                        <a:latin typeface="Karla" pitchFamily="2" charset="0"/>
                      </a:endParaRPr>
                    </a:p>
                  </p:txBody>
                </p:sp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F56EAA3F-2FAE-4653-AC9F-700FADB319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15124" y="2979830"/>
                      <a:ext cx="1952549" cy="7412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A6A6A6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arla" pitchFamily="2" charset="0"/>
                        </a:rPr>
                        <a:t>API server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arla" pitchFamily="2" charset="0"/>
                        </a:rPr>
                        <a:t>&lt;</a:t>
                      </a:r>
                      <a:r>
                        <a:rPr lang="en-US" sz="16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arla" pitchFamily="2" charset="0"/>
                        </a:rPr>
                        <a:t>kube-apiserver</a:t>
                      </a:r>
                      <a:r>
                        <a:rPr 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arla" pitchFamily="2" charset="0"/>
                        </a:rPr>
                        <a:t>&gt;</a:t>
                      </a:r>
                    </a:p>
                  </p:txBody>
                </p:sp>
              </p:grpSp>
              <p:grpSp>
                <p:nvGrpSpPr>
                  <p:cNvPr id="160" name="Group 159">
                    <a:extLst>
                      <a:ext uri="{FF2B5EF4-FFF2-40B4-BE49-F238E27FC236}">
                        <a16:creationId xmlns:a16="http://schemas.microsoft.com/office/drawing/2014/main" id="{D3B572AE-BAA6-467B-8DD0-28FFC4987482}"/>
                      </a:ext>
                    </a:extLst>
                  </p:cNvPr>
                  <p:cNvGrpSpPr/>
                  <p:nvPr/>
                </p:nvGrpSpPr>
                <p:grpSpPr>
                  <a:xfrm>
                    <a:off x="3794685" y="544513"/>
                    <a:ext cx="3015120" cy="5015701"/>
                    <a:chOff x="3794685" y="544513"/>
                    <a:chExt cx="3015120" cy="5015701"/>
                  </a:xfrm>
                </p:grpSpPr>
                <p:sp>
                  <p:nvSpPr>
                    <p:cNvPr id="91" name="Rectangle 90">
                      <a:extLst>
                        <a:ext uri="{FF2B5EF4-FFF2-40B4-BE49-F238E27FC236}">
                          <a16:creationId xmlns:a16="http://schemas.microsoft.com/office/drawing/2014/main" id="{3EB62AE8-071B-4FAF-BF57-C4E94BED8D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6332" y="4821993"/>
                      <a:ext cx="1443294" cy="738221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285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arla" pitchFamily="2" charset="0"/>
                        </a:rPr>
                        <a:t>etcd</a:t>
                      </a:r>
                      <a:endParaRPr 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arla" pitchFamily="2" charset="0"/>
                      </a:endParaRPr>
                    </a:p>
                  </p:txBody>
                </p:sp>
                <p:grpSp>
                  <p:nvGrpSpPr>
                    <p:cNvPr id="99" name="Group 98">
                      <a:extLst>
                        <a:ext uri="{FF2B5EF4-FFF2-40B4-BE49-F238E27FC236}">
                          <a16:creationId xmlns:a16="http://schemas.microsoft.com/office/drawing/2014/main" id="{0416BB1A-75C7-49DC-983B-88BE7116F6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74672" y="4252020"/>
                      <a:ext cx="270434" cy="452457"/>
                      <a:chOff x="5174672" y="4252020"/>
                      <a:chExt cx="270434" cy="452457"/>
                    </a:xfrm>
                    <a:solidFill>
                      <a:schemeClr val="bg1">
                        <a:lumMod val="65000"/>
                      </a:schemeClr>
                    </a:solidFill>
                  </p:grpSpPr>
                  <p:sp>
                    <p:nvSpPr>
                      <p:cNvPr id="92" name="Isosceles Triangle 91">
                        <a:extLst>
                          <a:ext uri="{FF2B5EF4-FFF2-40B4-BE49-F238E27FC236}">
                            <a16:creationId xmlns:a16="http://schemas.microsoft.com/office/drawing/2014/main" id="{450A702E-4E12-4F86-9523-235DBBDDCB1E}"/>
                          </a:ext>
                        </a:extLst>
                      </p:cNvPr>
                      <p:cNvSpPr/>
                      <p:nvPr/>
                    </p:nvSpPr>
                    <p:spPr>
                      <a:xfrm rot="10514528">
                        <a:off x="5174672" y="4614846"/>
                        <a:ext cx="270434" cy="89631"/>
                      </a:xfrm>
                      <a:prstGeom prst="triangle">
                        <a:avLst/>
                      </a:prstGeom>
                      <a:grpFill/>
                      <a:ln w="12700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93" name="Straight Connector 92">
                        <a:extLst>
                          <a:ext uri="{FF2B5EF4-FFF2-40B4-BE49-F238E27FC236}">
                            <a16:creationId xmlns:a16="http://schemas.microsoft.com/office/drawing/2014/main" id="{66066852-3363-415C-BBF8-C9F5BC06A18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287883" y="4252020"/>
                        <a:ext cx="13527" cy="341436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EC930B82-BCFA-4C08-8853-079940981B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4685" y="2083699"/>
                      <a:ext cx="1312184" cy="67526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285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arla" pitchFamily="2" charset="0"/>
                        </a:rPr>
                        <a:t>controller manager</a:t>
                      </a:r>
                    </a:p>
                  </p:txBody>
                </p:sp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96C2DF29-F16D-451C-B0CD-FF81991CFE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82567" y="2072268"/>
                      <a:ext cx="1317550" cy="687149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285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arla" pitchFamily="2" charset="0"/>
                        </a:rPr>
                        <a:t>scheduler</a:t>
                      </a:r>
                    </a:p>
                  </p:txBody>
                </p:sp>
                <p:grpSp>
                  <p:nvGrpSpPr>
                    <p:cNvPr id="100" name="Group 99">
                      <a:extLst>
                        <a:ext uri="{FF2B5EF4-FFF2-40B4-BE49-F238E27FC236}">
                          <a16:creationId xmlns:a16="http://schemas.microsoft.com/office/drawing/2014/main" id="{FDC45091-71C0-4A6E-BAFA-F9371BADCC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0341" y="2862852"/>
                      <a:ext cx="270434" cy="441668"/>
                      <a:chOff x="5120242" y="4371669"/>
                      <a:chExt cx="270434" cy="441668"/>
                    </a:xfrm>
                    <a:solidFill>
                      <a:schemeClr val="bg1">
                        <a:lumMod val="65000"/>
                      </a:schemeClr>
                    </a:solidFill>
                  </p:grpSpPr>
                  <p:sp>
                    <p:nvSpPr>
                      <p:cNvPr id="101" name="Isosceles Triangle 100">
                        <a:extLst>
                          <a:ext uri="{FF2B5EF4-FFF2-40B4-BE49-F238E27FC236}">
                            <a16:creationId xmlns:a16="http://schemas.microsoft.com/office/drawing/2014/main" id="{780A0DE4-A251-424C-8729-C4CAF5DC31E6}"/>
                          </a:ext>
                        </a:extLst>
                      </p:cNvPr>
                      <p:cNvSpPr/>
                      <p:nvPr/>
                    </p:nvSpPr>
                    <p:spPr>
                      <a:xfrm rot="10514528">
                        <a:off x="5120242" y="4723706"/>
                        <a:ext cx="270434" cy="89631"/>
                      </a:xfrm>
                      <a:prstGeom prst="triangle">
                        <a:avLst/>
                      </a:prstGeom>
                      <a:grpFill/>
                      <a:ln w="12700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02" name="Straight Connector 101">
                        <a:extLst>
                          <a:ext uri="{FF2B5EF4-FFF2-40B4-BE49-F238E27FC236}">
                            <a16:creationId xmlns:a16="http://schemas.microsoft.com/office/drawing/2014/main" id="{B6B7F9E0-4CB3-4320-81D4-EC337F018FE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246979" y="4371669"/>
                        <a:ext cx="1" cy="330647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03" name="Group 102">
                      <a:extLst>
                        <a:ext uri="{FF2B5EF4-FFF2-40B4-BE49-F238E27FC236}">
                          <a16:creationId xmlns:a16="http://schemas.microsoft.com/office/drawing/2014/main" id="{299F0120-3B05-4A80-A627-3C63D348EB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4069" y="2841569"/>
                      <a:ext cx="270434" cy="493046"/>
                      <a:chOff x="5174672" y="4320291"/>
                      <a:chExt cx="270434" cy="493046"/>
                    </a:xfrm>
                    <a:solidFill>
                      <a:schemeClr val="bg1">
                        <a:lumMod val="65000"/>
                      </a:schemeClr>
                    </a:solidFill>
                  </p:grpSpPr>
                  <p:sp>
                    <p:nvSpPr>
                      <p:cNvPr id="104" name="Isosceles Triangle 103">
                        <a:extLst>
                          <a:ext uri="{FF2B5EF4-FFF2-40B4-BE49-F238E27FC236}">
                            <a16:creationId xmlns:a16="http://schemas.microsoft.com/office/drawing/2014/main" id="{EE22EDA5-3A51-4BBB-ABBD-07E8B6B94930}"/>
                          </a:ext>
                        </a:extLst>
                      </p:cNvPr>
                      <p:cNvSpPr/>
                      <p:nvPr/>
                    </p:nvSpPr>
                    <p:spPr>
                      <a:xfrm rot="10514528">
                        <a:off x="5174672" y="4723706"/>
                        <a:ext cx="270434" cy="89631"/>
                      </a:xfrm>
                      <a:prstGeom prst="triangle">
                        <a:avLst/>
                      </a:prstGeom>
                      <a:grpFill/>
                      <a:ln w="12700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05" name="Straight Connector 104">
                        <a:extLst>
                          <a:ext uri="{FF2B5EF4-FFF2-40B4-BE49-F238E27FC236}">
                            <a16:creationId xmlns:a16="http://schemas.microsoft.com/office/drawing/2014/main" id="{F4097418-DE92-40D5-A099-8DA57A329BA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301410" y="4320291"/>
                        <a:ext cx="0" cy="382025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29DC33F5-D9F3-457D-BB6F-D1D90C571A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33875" y="544513"/>
                      <a:ext cx="23759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Karla" pitchFamily="2" charset="0"/>
                        </a:rPr>
                        <a:t>&lt;Master Node&gt;</a:t>
                      </a:r>
                    </a:p>
                  </p:txBody>
                </p:sp>
              </p:grpSp>
            </p:grp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FF4FB8AD-8860-4ACD-A35E-420E04E5284C}"/>
                    </a:ext>
                  </a:extLst>
                </p:cNvPr>
                <p:cNvGrpSpPr/>
                <p:nvPr/>
              </p:nvGrpSpPr>
              <p:grpSpPr>
                <a:xfrm>
                  <a:off x="5833324" y="3448981"/>
                  <a:ext cx="1018616" cy="456823"/>
                  <a:chOff x="6259595" y="3317688"/>
                  <a:chExt cx="1018616" cy="456823"/>
                </a:xfrm>
              </p:grpSpPr>
              <p:sp>
                <p:nvSpPr>
                  <p:cNvPr id="164" name="Isosceles Triangle 163">
                    <a:extLst>
                      <a:ext uri="{FF2B5EF4-FFF2-40B4-BE49-F238E27FC236}">
                        <a16:creationId xmlns:a16="http://schemas.microsoft.com/office/drawing/2014/main" id="{CAC4220B-8398-4E72-AA77-A067F3F9B60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098179" y="3408089"/>
                    <a:ext cx="270434" cy="89631"/>
                  </a:xfrm>
                  <a:prstGeom prst="triangle">
                    <a:avLst/>
                  </a:prstGeom>
                  <a:solidFill>
                    <a:srgbClr val="4E88C7"/>
                  </a:solidFill>
                  <a:ln w="19050">
                    <a:solidFill>
                      <a:srgbClr val="4E88C7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highlight>
                        <a:srgbClr val="ED1B34"/>
                      </a:highlight>
                    </a:endParaRPr>
                  </a:p>
                </p:txBody>
              </p:sp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2BA7B602-B8B9-496E-82B6-2BB89B4EDD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59595" y="3767223"/>
                    <a:ext cx="269699" cy="7288"/>
                  </a:xfrm>
                  <a:prstGeom prst="line">
                    <a:avLst/>
                  </a:prstGeom>
                  <a:solidFill>
                    <a:srgbClr val="4E88C7"/>
                  </a:solidFill>
                  <a:ln w="19050">
                    <a:solidFill>
                      <a:srgbClr val="4E88C7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5B8E6F-7BD8-49E1-B270-7C41ADDE2FEA}"/>
                  </a:ext>
                </a:extLst>
              </p:cNvPr>
              <p:cNvSpPr/>
              <p:nvPr/>
            </p:nvSpPr>
            <p:spPr>
              <a:xfrm>
                <a:off x="3729093" y="1765399"/>
                <a:ext cx="1844393" cy="6752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cloud-controller manager</a:t>
                </a: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534430E5-6B65-4E77-B4A1-77858CAD49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889" y="2525205"/>
                <a:ext cx="0" cy="1290564"/>
              </a:xfrm>
              <a:prstGeom prst="line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9FB8E8D4-93E4-4B02-9EEA-35CD17407C49}"/>
                  </a:ext>
                </a:extLst>
              </p:cNvPr>
              <p:cNvSpPr/>
              <p:nvPr/>
            </p:nvSpPr>
            <p:spPr>
              <a:xfrm>
                <a:off x="4532683" y="2532175"/>
                <a:ext cx="270434" cy="89631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79F949A-9564-4F8D-9AF5-F7EEC62E0FDC}"/>
                </a:ext>
              </a:extLst>
            </p:cNvPr>
            <p:cNvGrpSpPr/>
            <p:nvPr/>
          </p:nvGrpSpPr>
          <p:grpSpPr>
            <a:xfrm>
              <a:off x="5658859" y="1734251"/>
              <a:ext cx="2529681" cy="664719"/>
              <a:chOff x="5658859" y="1734251"/>
              <a:chExt cx="2529681" cy="664719"/>
            </a:xfrm>
          </p:grpSpPr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B51C3F23-3944-4670-BCB6-28E87961B5EC}"/>
                  </a:ext>
                </a:extLst>
              </p:cNvPr>
              <p:cNvSpPr/>
              <p:nvPr/>
            </p:nvSpPr>
            <p:spPr>
              <a:xfrm>
                <a:off x="6829502" y="1734251"/>
                <a:ext cx="1359038" cy="6647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cloud provider API</a:t>
                </a:r>
              </a:p>
            </p:txBody>
          </p:sp>
          <p:sp>
            <p:nvSpPr>
              <p:cNvPr id="96" name="Isosceles Triangle 95">
                <a:extLst>
                  <a:ext uri="{FF2B5EF4-FFF2-40B4-BE49-F238E27FC236}">
                    <a16:creationId xmlns:a16="http://schemas.microsoft.com/office/drawing/2014/main" id="{674D9817-C68F-4839-AB86-9C272C1E66C0}"/>
                  </a:ext>
                </a:extLst>
              </p:cNvPr>
              <p:cNvSpPr/>
              <p:nvPr/>
            </p:nvSpPr>
            <p:spPr>
              <a:xfrm rot="5114528">
                <a:off x="6609626" y="2043481"/>
                <a:ext cx="270434" cy="89631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ED1B34"/>
                  </a:highlight>
                </a:endParaRP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BC2E2292-BE77-44BC-8112-F878CE0954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58859" y="2096778"/>
                <a:ext cx="1019776" cy="20341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37B7861-A2CD-475E-8193-C3A69533C9B2}"/>
              </a:ext>
            </a:extLst>
          </p:cNvPr>
          <p:cNvGrpSpPr/>
          <p:nvPr/>
        </p:nvGrpSpPr>
        <p:grpSpPr>
          <a:xfrm>
            <a:off x="-421922" y="3932182"/>
            <a:ext cx="3904680" cy="1662076"/>
            <a:chOff x="-236862" y="3485868"/>
            <a:chExt cx="3904680" cy="1662076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A449E8C1-494C-4832-A8AE-94FB902B274C}"/>
                </a:ext>
              </a:extLst>
            </p:cNvPr>
            <p:cNvGrpSpPr/>
            <p:nvPr/>
          </p:nvGrpSpPr>
          <p:grpSpPr>
            <a:xfrm>
              <a:off x="1530084" y="3485868"/>
              <a:ext cx="2137734" cy="715834"/>
              <a:chOff x="1936414" y="3342849"/>
              <a:chExt cx="2137734" cy="715834"/>
            </a:xfrm>
          </p:grpSpPr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50A618EA-C9FF-4C66-888D-93A8374491E1}"/>
                  </a:ext>
                </a:extLst>
              </p:cNvPr>
              <p:cNvSpPr/>
              <p:nvPr/>
            </p:nvSpPr>
            <p:spPr>
              <a:xfrm rot="5114528">
                <a:off x="3894115" y="3698808"/>
                <a:ext cx="270434" cy="89632"/>
              </a:xfrm>
              <a:prstGeom prst="triangl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ED1B34"/>
                  </a:highlight>
                </a:endParaRP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56852EC-9046-4D24-B94C-9F3D3BE98DB5}"/>
                  </a:ext>
                </a:extLst>
              </p:cNvPr>
              <p:cNvCxnSpPr>
                <a:cxnSpLocks/>
                <a:endCxn id="58" idx="3"/>
              </p:cNvCxnSpPr>
              <p:nvPr/>
            </p:nvCxnSpPr>
            <p:spPr>
              <a:xfrm>
                <a:off x="3282467" y="3746739"/>
                <a:ext cx="702203" cy="602"/>
              </a:xfrm>
              <a:prstGeom prst="lin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F119087-466D-4166-86EA-56BBC98267FA}"/>
                  </a:ext>
                </a:extLst>
              </p:cNvPr>
              <p:cNvSpPr/>
              <p:nvPr/>
            </p:nvSpPr>
            <p:spPr>
              <a:xfrm>
                <a:off x="1936414" y="3342849"/>
                <a:ext cx="1249580" cy="71583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6A6A6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CLI</a:t>
                </a:r>
              </a:p>
              <a:p>
                <a:pPr algn="ctr"/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&lt;</a:t>
                </a:r>
                <a:r>
                  <a:rPr lang="en-US" sz="16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kubectl</a:t>
                </a:r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&gt;</a:t>
                </a: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6CC5A910-B254-4C6E-B500-BC89AFB16F31}"/>
                </a:ext>
              </a:extLst>
            </p:cNvPr>
            <p:cNvGrpSpPr/>
            <p:nvPr/>
          </p:nvGrpSpPr>
          <p:grpSpPr>
            <a:xfrm>
              <a:off x="-236862" y="3761863"/>
              <a:ext cx="2205538" cy="1386081"/>
              <a:chOff x="-255079" y="2529400"/>
              <a:chExt cx="2205538" cy="1386081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B17B976-2800-4FB2-8DA4-EAF4A9BC8AE0}"/>
                  </a:ext>
                </a:extLst>
              </p:cNvPr>
              <p:cNvSpPr/>
              <p:nvPr/>
            </p:nvSpPr>
            <p:spPr>
              <a:xfrm>
                <a:off x="-255079" y="3420185"/>
                <a:ext cx="2205538" cy="495296"/>
              </a:xfrm>
              <a:prstGeom prst="rect">
                <a:avLst/>
              </a:prstGeom>
              <a:noFill/>
              <a:ln w="28575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Karla" pitchFamily="2" charset="0"/>
                  </a:rPr>
                  <a:t>Maggie</a:t>
                </a:r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D5A9D0BA-EF93-416B-9276-A313DF5DC2C3}"/>
                  </a:ext>
                </a:extLst>
              </p:cNvPr>
              <p:cNvSpPr/>
              <p:nvPr/>
            </p:nvSpPr>
            <p:spPr>
              <a:xfrm rot="5114528">
                <a:off x="1243439" y="2619801"/>
                <a:ext cx="270434" cy="89632"/>
              </a:xfrm>
              <a:prstGeom prst="triangl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ED1B34"/>
                  </a:highlight>
                </a:endParaRP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F6C9A3CD-334B-4D32-9411-4BBF0B8183E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077386" y="2438037"/>
                <a:ext cx="5365" cy="464756"/>
              </a:xfrm>
              <a:prstGeom prst="lin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F573E599-8BCF-4576-B795-34E202D520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7290" y="3898826"/>
              <a:ext cx="2" cy="809702"/>
            </a:xfrm>
            <a:prstGeom prst="line">
              <a:avLst/>
            </a:prstGeom>
            <a:solidFill>
              <a:srgbClr val="4E88C7"/>
            </a:solidFill>
            <a:ln w="19050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24B11F5-09CC-4990-8B0F-9D8034CBB0D5}"/>
              </a:ext>
            </a:extLst>
          </p:cNvPr>
          <p:cNvCxnSpPr>
            <a:cxnSpLocks/>
          </p:cNvCxnSpPr>
          <p:nvPr/>
        </p:nvCxnSpPr>
        <p:spPr>
          <a:xfrm>
            <a:off x="6091784" y="3975279"/>
            <a:ext cx="744712" cy="3"/>
          </a:xfrm>
          <a:prstGeom prst="line">
            <a:avLst/>
          </a:prstGeom>
          <a:solidFill>
            <a:srgbClr val="4E88C7"/>
          </a:solidFill>
          <a:ln w="19050">
            <a:solidFill>
              <a:srgbClr val="4E88C7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08A865F-F9A0-43F8-A9AC-07E5A1C808FD}"/>
              </a:ext>
            </a:extLst>
          </p:cNvPr>
          <p:cNvCxnSpPr>
            <a:cxnSpLocks/>
          </p:cNvCxnSpPr>
          <p:nvPr/>
        </p:nvCxnSpPr>
        <p:spPr>
          <a:xfrm flipV="1">
            <a:off x="6093166" y="3973911"/>
            <a:ext cx="0" cy="731720"/>
          </a:xfrm>
          <a:prstGeom prst="line">
            <a:avLst/>
          </a:prstGeom>
          <a:solidFill>
            <a:srgbClr val="4E88C7"/>
          </a:solidFill>
          <a:ln w="19050">
            <a:solidFill>
              <a:srgbClr val="4E88C7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B1A54A17-DFF9-435F-A4A9-884DABE711C3}"/>
              </a:ext>
            </a:extLst>
          </p:cNvPr>
          <p:cNvSpPr/>
          <p:nvPr/>
        </p:nvSpPr>
        <p:spPr>
          <a:xfrm rot="5400000">
            <a:off x="6705014" y="4645079"/>
            <a:ext cx="270434" cy="89631"/>
          </a:xfrm>
          <a:prstGeom prst="triangle">
            <a:avLst/>
          </a:prstGeom>
          <a:solidFill>
            <a:srgbClr val="4E88C7"/>
          </a:solidFill>
          <a:ln w="19050">
            <a:solidFill>
              <a:srgbClr val="4E88C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ED1B34"/>
              </a:highlight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692591F-4F33-42B3-A800-ACEBD920A18D}"/>
              </a:ext>
            </a:extLst>
          </p:cNvPr>
          <p:cNvCxnSpPr>
            <a:cxnSpLocks/>
          </p:cNvCxnSpPr>
          <p:nvPr/>
        </p:nvCxnSpPr>
        <p:spPr>
          <a:xfrm>
            <a:off x="6102093" y="4705631"/>
            <a:ext cx="744712" cy="3"/>
          </a:xfrm>
          <a:prstGeom prst="line">
            <a:avLst/>
          </a:prstGeom>
          <a:solidFill>
            <a:srgbClr val="4E88C7"/>
          </a:solidFill>
          <a:ln w="19050">
            <a:solidFill>
              <a:srgbClr val="4E88C7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D625D60-291E-46D4-9E91-C8CB989F1A70}"/>
              </a:ext>
            </a:extLst>
          </p:cNvPr>
          <p:cNvSpPr txBox="1"/>
          <p:nvPr/>
        </p:nvSpPr>
        <p:spPr>
          <a:xfrm>
            <a:off x="6829502" y="5603553"/>
            <a:ext cx="506701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Karla" pitchFamily="2" charset="0"/>
              </a:rPr>
              <a:t>Kube</a:t>
            </a:r>
            <a:r>
              <a:rPr lang="en-US" sz="2000" b="1" dirty="0">
                <a:latin typeface="Karla" pitchFamily="2" charset="0"/>
              </a:rPr>
              <a:t>-proxy </a:t>
            </a:r>
            <a:r>
              <a:rPr lang="en-US" sz="2000" dirty="0">
                <a:latin typeface="Karla" pitchFamily="2" charset="0"/>
              </a:rPr>
              <a:t>load-balances network traffic between application components and the outside world</a:t>
            </a:r>
          </a:p>
        </p:txBody>
      </p:sp>
    </p:spTree>
    <p:extLst>
      <p:ext uri="{BB962C8B-B14F-4D97-AF65-F5344CB8AC3E}">
        <p14:creationId xmlns:p14="http://schemas.microsoft.com/office/powerpoint/2010/main" val="3227094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2FB9-5FAE-4342-BE2F-559B191D9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3968" y="294031"/>
            <a:ext cx="10357954" cy="67751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Karla" charset="0"/>
                <a:ea typeface="Karla" charset="0"/>
                <a:cs typeface="Karla" charset="0"/>
              </a:rPr>
              <a:t>Outline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DD40E0-632F-425B-B5E9-5E8CC8FCE6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9268" y="1620436"/>
            <a:ext cx="8867355" cy="405279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1: Communications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2: Recap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3: Introduction to Kubernetes</a:t>
            </a:r>
          </a:p>
          <a:p>
            <a:pPr>
              <a:spcAft>
                <a:spcPts val="600"/>
              </a:spcAft>
            </a:pPr>
            <a:r>
              <a:rPr lang="en-US" sz="2600" b="1" dirty="0"/>
              <a:t>4: Advantages of using Kubernetes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5: Deploying a Kubernetes Cluster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6: Common </a:t>
            </a:r>
            <a:r>
              <a:rPr lang="en-US" sz="2600" dirty="0" err="1"/>
              <a:t>kubectl</a:t>
            </a:r>
            <a:r>
              <a:rPr lang="en-US" sz="2600" dirty="0"/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209875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220223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Advantages of using Kubernetes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0D9DE-ACA1-40C5-9770-2BD1B3232BBF}"/>
              </a:ext>
            </a:extLst>
          </p:cNvPr>
          <p:cNvSpPr/>
          <p:nvPr/>
        </p:nvSpPr>
        <p:spPr>
          <a:xfrm>
            <a:off x="1015854" y="2090172"/>
            <a:ext cx="781980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There are many reasons why people come to use </a:t>
            </a:r>
          </a:p>
          <a:p>
            <a:r>
              <a:rPr lang="en-US" sz="2400" dirty="0">
                <a:latin typeface="Karla" pitchFamily="2" charset="0"/>
              </a:rPr>
              <a:t>containers and container APIs like Kubernetes:</a:t>
            </a:r>
          </a:p>
          <a:p>
            <a:endParaRPr lang="en-US" sz="2400" dirty="0">
              <a:latin typeface="Karla" pitchFamily="2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>
                <a:latin typeface="Karla" pitchFamily="2" charset="0"/>
              </a:rPr>
              <a:t>Velocity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>
                <a:latin typeface="Karla" pitchFamily="2" charset="0"/>
              </a:rPr>
              <a:t>Scaling</a:t>
            </a:r>
            <a:r>
              <a:rPr lang="en-US" sz="2400" dirty="0">
                <a:latin typeface="Karla" pitchFamily="2" charset="0"/>
              </a:rPr>
              <a:t> (of both software and teams)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>
                <a:latin typeface="Karla" pitchFamily="2" charset="0"/>
              </a:rPr>
              <a:t>Abstracting the infrastructure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>
                <a:latin typeface="Karla" pitchFamily="2" charset="0"/>
              </a:rPr>
              <a:t>Efficiency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>
              <a:latin typeface="Karla" pitchFamily="2" charset="0"/>
            </a:endParaRPr>
          </a:p>
          <a:p>
            <a:r>
              <a:rPr lang="en-US" sz="2400" b="1" dirty="0">
                <a:latin typeface="Karla" pitchFamily="2" charset="0"/>
              </a:rPr>
              <a:t>All these aspects relate to each other to speed up process that can reliably deploy software.</a:t>
            </a:r>
          </a:p>
          <a:p>
            <a:pPr lvl="1"/>
            <a:endParaRPr lang="en-US" sz="2400" b="1" dirty="0">
              <a:latin typeface="Karla" pitchFamily="2" charset="0"/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B7D8A0F-5CC7-4C5C-BF2E-16D85A025EC1}"/>
              </a:ext>
            </a:extLst>
          </p:cNvPr>
          <p:cNvGrpSpPr/>
          <p:nvPr/>
        </p:nvGrpSpPr>
        <p:grpSpPr>
          <a:xfrm>
            <a:off x="9120324" y="1316660"/>
            <a:ext cx="2055822" cy="4746261"/>
            <a:chOff x="7625525" y="1159043"/>
            <a:chExt cx="2055822" cy="4746261"/>
          </a:xfrm>
        </p:grpSpPr>
        <p:pic>
          <p:nvPicPr>
            <p:cNvPr id="98" name="Graphic 97" descr="Syncing cloud">
              <a:extLst>
                <a:ext uri="{FF2B5EF4-FFF2-40B4-BE49-F238E27FC236}">
                  <a16:creationId xmlns:a16="http://schemas.microsoft.com/office/drawing/2014/main" id="{3E48BDCA-510E-4A71-BFFB-AFC2D2474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25525" y="1159043"/>
              <a:ext cx="2055822" cy="2157388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DB91D5D-B659-4E82-8155-A7FF97CC4A33}"/>
                </a:ext>
              </a:extLst>
            </p:cNvPr>
            <p:cNvGrpSpPr/>
            <p:nvPr/>
          </p:nvGrpSpPr>
          <p:grpSpPr>
            <a:xfrm>
              <a:off x="7629876" y="3390062"/>
              <a:ext cx="2051471" cy="2515242"/>
              <a:chOff x="7877824" y="2328617"/>
              <a:chExt cx="2196615" cy="2693199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0571766-8246-4AE6-ABA3-83DEA4602987}"/>
                  </a:ext>
                </a:extLst>
              </p:cNvPr>
              <p:cNvSpPr/>
              <p:nvPr/>
            </p:nvSpPr>
            <p:spPr>
              <a:xfrm>
                <a:off x="7877824" y="2328617"/>
                <a:ext cx="2196615" cy="172534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latin typeface="Karla" pitchFamily="2" charset="0"/>
                  </a:rPr>
                  <a:t>k8s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01FF86A-6096-4DCA-AAFA-802F9EB9FCFA}"/>
                  </a:ext>
                </a:extLst>
              </p:cNvPr>
              <p:cNvSpPr/>
              <p:nvPr/>
            </p:nvSpPr>
            <p:spPr>
              <a:xfrm>
                <a:off x="7877824" y="4509366"/>
                <a:ext cx="2196615" cy="512450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Karla" pitchFamily="2" charset="0"/>
                  </a:rPr>
                  <a:t>User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A135A82-3B10-40BF-B02C-6469485FF837}"/>
                  </a:ext>
                </a:extLst>
              </p:cNvPr>
              <p:cNvSpPr/>
              <p:nvPr/>
            </p:nvSpPr>
            <p:spPr>
              <a:xfrm>
                <a:off x="8101970" y="2825038"/>
                <a:ext cx="1768155" cy="833978"/>
              </a:xfrm>
              <a:prstGeom prst="rect">
                <a:avLst/>
              </a:prstGeom>
              <a:solidFill>
                <a:srgbClr val="4E88C7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API</a:t>
                </a:r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&lt;</a:t>
                </a:r>
                <a:r>
                  <a:rPr lang="en-US" dirty="0" err="1"/>
                  <a:t>kube</a:t>
                </a:r>
                <a:r>
                  <a:rPr lang="en-US" dirty="0"/>
                  <a:t>-service&gt;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A9D701B6-E4D7-4523-823C-D849E1E4753C}"/>
                </a:ext>
              </a:extLst>
            </p:cNvPr>
            <p:cNvGrpSpPr/>
            <p:nvPr/>
          </p:nvGrpSpPr>
          <p:grpSpPr>
            <a:xfrm rot="5400000">
              <a:off x="8288568" y="4978193"/>
              <a:ext cx="752606" cy="244997"/>
              <a:chOff x="11797234" y="4033593"/>
              <a:chExt cx="752606" cy="244997"/>
            </a:xfrm>
          </p:grpSpPr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609FD5F0-7D0B-4528-B954-6AAC76671A3C}"/>
                  </a:ext>
                </a:extLst>
              </p:cNvPr>
              <p:cNvSpPr/>
              <p:nvPr/>
            </p:nvSpPr>
            <p:spPr>
              <a:xfrm rot="15914528">
                <a:off x="11733314" y="4097513"/>
                <a:ext cx="244997" cy="117158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10DC9808-C6AB-46E3-8714-6BC20DBEBB7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2243667" y="3847096"/>
                <a:ext cx="4860" cy="607486"/>
              </a:xfrm>
              <a:prstGeom prst="line">
                <a:avLst/>
              </a:prstGeom>
              <a:ln w="28575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94FE7EC-F4EA-4F80-B12B-B90361470057}"/>
                </a:ext>
              </a:extLst>
            </p:cNvPr>
            <p:cNvGrpSpPr/>
            <p:nvPr/>
          </p:nvGrpSpPr>
          <p:grpSpPr>
            <a:xfrm rot="5400000">
              <a:off x="8277132" y="3219605"/>
              <a:ext cx="752606" cy="244997"/>
              <a:chOff x="11797234" y="4033593"/>
              <a:chExt cx="752606" cy="244997"/>
            </a:xfrm>
          </p:grpSpPr>
          <p:sp>
            <p:nvSpPr>
              <p:cNvPr id="107" name="Isosceles Triangle 106">
                <a:extLst>
                  <a:ext uri="{FF2B5EF4-FFF2-40B4-BE49-F238E27FC236}">
                    <a16:creationId xmlns:a16="http://schemas.microsoft.com/office/drawing/2014/main" id="{A9F27613-8961-4211-BAFD-4CD589569AA4}"/>
                  </a:ext>
                </a:extLst>
              </p:cNvPr>
              <p:cNvSpPr/>
              <p:nvPr/>
            </p:nvSpPr>
            <p:spPr>
              <a:xfrm rot="15914528">
                <a:off x="11733314" y="4097513"/>
                <a:ext cx="244997" cy="117158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534BFFED-1E73-4247-B7C3-5385A6DCCFE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2243667" y="3847096"/>
                <a:ext cx="4860" cy="607486"/>
              </a:xfrm>
              <a:prstGeom prst="line">
                <a:avLst/>
              </a:prstGeom>
              <a:ln w="28575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3699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263909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Advantages of using Kubernetes: Velocity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0D9DE-ACA1-40C5-9770-2BD1B3232BBF}"/>
              </a:ext>
            </a:extLst>
          </p:cNvPr>
          <p:cNvSpPr/>
          <p:nvPr/>
        </p:nvSpPr>
        <p:spPr>
          <a:xfrm>
            <a:off x="926494" y="1161941"/>
            <a:ext cx="105104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It is the speed with which you can respond to innovations developed by others (e.g. change in software industry from shipping CDs to delivering over the network)</a:t>
            </a:r>
          </a:p>
          <a:p>
            <a:endParaRPr lang="en-US" sz="2400" dirty="0">
              <a:latin typeface="Karla" pitchFamily="2" charset="0"/>
            </a:endParaRPr>
          </a:p>
          <a:p>
            <a:r>
              <a:rPr lang="en-US" sz="2400" dirty="0">
                <a:latin typeface="Karla" pitchFamily="2" charset="0"/>
              </a:rPr>
              <a:t>Velocity is measured not in terms of the number of things you can ship while </a:t>
            </a:r>
            <a:r>
              <a:rPr lang="en-US" sz="2400" b="1" dirty="0">
                <a:latin typeface="Karla" pitchFamily="2" charset="0"/>
              </a:rPr>
              <a:t>maintaining a highly available service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7DE3A12-FCB9-4A4C-A644-0DA5DFBCAC97}"/>
              </a:ext>
            </a:extLst>
          </p:cNvPr>
          <p:cNvGrpSpPr/>
          <p:nvPr/>
        </p:nvGrpSpPr>
        <p:grpSpPr>
          <a:xfrm>
            <a:off x="3759579" y="3288901"/>
            <a:ext cx="6778006" cy="3438617"/>
            <a:chOff x="3175379" y="3288901"/>
            <a:chExt cx="6778006" cy="343861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5CDDBD0-330E-4831-8217-DCBA998DF6B8}"/>
                </a:ext>
              </a:extLst>
            </p:cNvPr>
            <p:cNvGrpSpPr/>
            <p:nvPr/>
          </p:nvGrpSpPr>
          <p:grpSpPr>
            <a:xfrm>
              <a:off x="3175379" y="3288901"/>
              <a:ext cx="6778006" cy="3438617"/>
              <a:chOff x="2777156" y="3129746"/>
              <a:chExt cx="7151249" cy="3627969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3EE7471-F6A4-4F39-BD06-3587500F15DB}"/>
                  </a:ext>
                </a:extLst>
              </p:cNvPr>
              <p:cNvGrpSpPr/>
              <p:nvPr/>
            </p:nvGrpSpPr>
            <p:grpSpPr>
              <a:xfrm>
                <a:off x="2777156" y="3559534"/>
                <a:ext cx="7151249" cy="3198181"/>
                <a:chOff x="8216504" y="2106867"/>
                <a:chExt cx="6750584" cy="3136245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09D5B2E-E02C-4F34-825D-D00069262A46}"/>
                    </a:ext>
                  </a:extLst>
                </p:cNvPr>
                <p:cNvSpPr/>
                <p:nvPr/>
              </p:nvSpPr>
              <p:spPr>
                <a:xfrm>
                  <a:off x="8262040" y="2106867"/>
                  <a:ext cx="6705048" cy="2104711"/>
                </a:xfrm>
                <a:custGeom>
                  <a:avLst/>
                  <a:gdLst>
                    <a:gd name="connsiteX0" fmla="*/ 0 w 6705048"/>
                    <a:gd name="connsiteY0" fmla="*/ 0 h 2104711"/>
                    <a:gd name="connsiteX1" fmla="*/ 625804 w 6705048"/>
                    <a:gd name="connsiteY1" fmla="*/ 0 h 2104711"/>
                    <a:gd name="connsiteX2" fmla="*/ 1184558 w 6705048"/>
                    <a:gd name="connsiteY2" fmla="*/ 0 h 2104711"/>
                    <a:gd name="connsiteX3" fmla="*/ 1810363 w 6705048"/>
                    <a:gd name="connsiteY3" fmla="*/ 0 h 2104711"/>
                    <a:gd name="connsiteX4" fmla="*/ 2436167 w 6705048"/>
                    <a:gd name="connsiteY4" fmla="*/ 0 h 2104711"/>
                    <a:gd name="connsiteX5" fmla="*/ 2994921 w 6705048"/>
                    <a:gd name="connsiteY5" fmla="*/ 0 h 2104711"/>
                    <a:gd name="connsiteX6" fmla="*/ 3687776 w 6705048"/>
                    <a:gd name="connsiteY6" fmla="*/ 0 h 2104711"/>
                    <a:gd name="connsiteX7" fmla="*/ 4380631 w 6705048"/>
                    <a:gd name="connsiteY7" fmla="*/ 0 h 2104711"/>
                    <a:gd name="connsiteX8" fmla="*/ 4872335 w 6705048"/>
                    <a:gd name="connsiteY8" fmla="*/ 0 h 2104711"/>
                    <a:gd name="connsiteX9" fmla="*/ 5431089 w 6705048"/>
                    <a:gd name="connsiteY9" fmla="*/ 0 h 2104711"/>
                    <a:gd name="connsiteX10" fmla="*/ 6123944 w 6705048"/>
                    <a:gd name="connsiteY10" fmla="*/ 0 h 2104711"/>
                    <a:gd name="connsiteX11" fmla="*/ 6705048 w 6705048"/>
                    <a:gd name="connsiteY11" fmla="*/ 0 h 2104711"/>
                    <a:gd name="connsiteX12" fmla="*/ 6705048 w 6705048"/>
                    <a:gd name="connsiteY12" fmla="*/ 568272 h 2104711"/>
                    <a:gd name="connsiteX13" fmla="*/ 6705048 w 6705048"/>
                    <a:gd name="connsiteY13" fmla="*/ 1031308 h 2104711"/>
                    <a:gd name="connsiteX14" fmla="*/ 6705048 w 6705048"/>
                    <a:gd name="connsiteY14" fmla="*/ 1599580 h 2104711"/>
                    <a:gd name="connsiteX15" fmla="*/ 6705048 w 6705048"/>
                    <a:gd name="connsiteY15" fmla="*/ 2104711 h 2104711"/>
                    <a:gd name="connsiteX16" fmla="*/ 6079244 w 6705048"/>
                    <a:gd name="connsiteY16" fmla="*/ 2104711 h 2104711"/>
                    <a:gd name="connsiteX17" fmla="*/ 5453439 w 6705048"/>
                    <a:gd name="connsiteY17" fmla="*/ 2104711 h 2104711"/>
                    <a:gd name="connsiteX18" fmla="*/ 5095836 w 6705048"/>
                    <a:gd name="connsiteY18" fmla="*/ 2104711 h 2104711"/>
                    <a:gd name="connsiteX19" fmla="*/ 4738234 w 6705048"/>
                    <a:gd name="connsiteY19" fmla="*/ 2104711 h 2104711"/>
                    <a:gd name="connsiteX20" fmla="*/ 4313581 w 6705048"/>
                    <a:gd name="connsiteY20" fmla="*/ 2104711 h 2104711"/>
                    <a:gd name="connsiteX21" fmla="*/ 3620726 w 6705048"/>
                    <a:gd name="connsiteY21" fmla="*/ 2104711 h 2104711"/>
                    <a:gd name="connsiteX22" fmla="*/ 3196073 w 6705048"/>
                    <a:gd name="connsiteY22" fmla="*/ 2104711 h 2104711"/>
                    <a:gd name="connsiteX23" fmla="*/ 2637319 w 6705048"/>
                    <a:gd name="connsiteY23" fmla="*/ 2104711 h 2104711"/>
                    <a:gd name="connsiteX24" fmla="*/ 1944464 w 6705048"/>
                    <a:gd name="connsiteY24" fmla="*/ 2104711 h 2104711"/>
                    <a:gd name="connsiteX25" fmla="*/ 1251609 w 6705048"/>
                    <a:gd name="connsiteY25" fmla="*/ 2104711 h 2104711"/>
                    <a:gd name="connsiteX26" fmla="*/ 625804 w 6705048"/>
                    <a:gd name="connsiteY26" fmla="*/ 2104711 h 2104711"/>
                    <a:gd name="connsiteX27" fmla="*/ 0 w 6705048"/>
                    <a:gd name="connsiteY27" fmla="*/ 2104711 h 2104711"/>
                    <a:gd name="connsiteX28" fmla="*/ 0 w 6705048"/>
                    <a:gd name="connsiteY28" fmla="*/ 1578533 h 2104711"/>
                    <a:gd name="connsiteX29" fmla="*/ 0 w 6705048"/>
                    <a:gd name="connsiteY29" fmla="*/ 1115497 h 2104711"/>
                    <a:gd name="connsiteX30" fmla="*/ 0 w 6705048"/>
                    <a:gd name="connsiteY30" fmla="*/ 589319 h 2104711"/>
                    <a:gd name="connsiteX31" fmla="*/ 0 w 6705048"/>
                    <a:gd name="connsiteY31" fmla="*/ 0 h 2104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6705048" h="2104711" fill="none" extrusionOk="0">
                      <a:moveTo>
                        <a:pt x="0" y="0"/>
                      </a:moveTo>
                      <a:cubicBezTo>
                        <a:pt x="222813" y="-10288"/>
                        <a:pt x="377784" y="60472"/>
                        <a:pt x="625804" y="0"/>
                      </a:cubicBezTo>
                      <a:cubicBezTo>
                        <a:pt x="873824" y="-60472"/>
                        <a:pt x="908823" y="17535"/>
                        <a:pt x="1184558" y="0"/>
                      </a:cubicBezTo>
                      <a:cubicBezTo>
                        <a:pt x="1460293" y="-17535"/>
                        <a:pt x="1665674" y="15894"/>
                        <a:pt x="1810363" y="0"/>
                      </a:cubicBezTo>
                      <a:cubicBezTo>
                        <a:pt x="1955052" y="-15894"/>
                        <a:pt x="2263792" y="38929"/>
                        <a:pt x="2436167" y="0"/>
                      </a:cubicBezTo>
                      <a:cubicBezTo>
                        <a:pt x="2608542" y="-38929"/>
                        <a:pt x="2757600" y="8222"/>
                        <a:pt x="2994921" y="0"/>
                      </a:cubicBezTo>
                      <a:cubicBezTo>
                        <a:pt x="3232242" y="-8222"/>
                        <a:pt x="3441988" y="1556"/>
                        <a:pt x="3687776" y="0"/>
                      </a:cubicBezTo>
                      <a:cubicBezTo>
                        <a:pt x="3933564" y="-1556"/>
                        <a:pt x="4047616" y="30225"/>
                        <a:pt x="4380631" y="0"/>
                      </a:cubicBezTo>
                      <a:cubicBezTo>
                        <a:pt x="4713647" y="-30225"/>
                        <a:pt x="4709319" y="9097"/>
                        <a:pt x="4872335" y="0"/>
                      </a:cubicBezTo>
                      <a:cubicBezTo>
                        <a:pt x="5035351" y="-9097"/>
                        <a:pt x="5312743" y="54600"/>
                        <a:pt x="5431089" y="0"/>
                      </a:cubicBezTo>
                      <a:cubicBezTo>
                        <a:pt x="5549435" y="-54600"/>
                        <a:pt x="5785378" y="35022"/>
                        <a:pt x="6123944" y="0"/>
                      </a:cubicBezTo>
                      <a:cubicBezTo>
                        <a:pt x="6462510" y="-35022"/>
                        <a:pt x="6509847" y="7817"/>
                        <a:pt x="6705048" y="0"/>
                      </a:cubicBezTo>
                      <a:cubicBezTo>
                        <a:pt x="6744715" y="116810"/>
                        <a:pt x="6704025" y="436458"/>
                        <a:pt x="6705048" y="568272"/>
                      </a:cubicBezTo>
                      <a:cubicBezTo>
                        <a:pt x="6706071" y="700086"/>
                        <a:pt x="6685476" y="850916"/>
                        <a:pt x="6705048" y="1031308"/>
                      </a:cubicBezTo>
                      <a:cubicBezTo>
                        <a:pt x="6724620" y="1211700"/>
                        <a:pt x="6698906" y="1352780"/>
                        <a:pt x="6705048" y="1599580"/>
                      </a:cubicBezTo>
                      <a:cubicBezTo>
                        <a:pt x="6711190" y="1846380"/>
                        <a:pt x="6683226" y="2001855"/>
                        <a:pt x="6705048" y="2104711"/>
                      </a:cubicBezTo>
                      <a:cubicBezTo>
                        <a:pt x="6565149" y="2104817"/>
                        <a:pt x="6337008" y="2077769"/>
                        <a:pt x="6079244" y="2104711"/>
                      </a:cubicBezTo>
                      <a:cubicBezTo>
                        <a:pt x="5821480" y="2131653"/>
                        <a:pt x="5652569" y="2099921"/>
                        <a:pt x="5453439" y="2104711"/>
                      </a:cubicBezTo>
                      <a:cubicBezTo>
                        <a:pt x="5254309" y="2109501"/>
                        <a:pt x="5253976" y="2085827"/>
                        <a:pt x="5095836" y="2104711"/>
                      </a:cubicBezTo>
                      <a:cubicBezTo>
                        <a:pt x="4937696" y="2123595"/>
                        <a:pt x="4895564" y="2094615"/>
                        <a:pt x="4738234" y="2104711"/>
                      </a:cubicBezTo>
                      <a:cubicBezTo>
                        <a:pt x="4580904" y="2114807"/>
                        <a:pt x="4500832" y="2089412"/>
                        <a:pt x="4313581" y="2104711"/>
                      </a:cubicBezTo>
                      <a:cubicBezTo>
                        <a:pt x="4126330" y="2120010"/>
                        <a:pt x="3761291" y="2088599"/>
                        <a:pt x="3620726" y="2104711"/>
                      </a:cubicBezTo>
                      <a:cubicBezTo>
                        <a:pt x="3480162" y="2120823"/>
                        <a:pt x="3407441" y="2088319"/>
                        <a:pt x="3196073" y="2104711"/>
                      </a:cubicBezTo>
                      <a:cubicBezTo>
                        <a:pt x="2984705" y="2121103"/>
                        <a:pt x="2769295" y="2077579"/>
                        <a:pt x="2637319" y="2104711"/>
                      </a:cubicBezTo>
                      <a:cubicBezTo>
                        <a:pt x="2505343" y="2131843"/>
                        <a:pt x="2087777" y="2100014"/>
                        <a:pt x="1944464" y="2104711"/>
                      </a:cubicBezTo>
                      <a:cubicBezTo>
                        <a:pt x="1801151" y="2109408"/>
                        <a:pt x="1582159" y="2074846"/>
                        <a:pt x="1251609" y="2104711"/>
                      </a:cubicBezTo>
                      <a:cubicBezTo>
                        <a:pt x="921059" y="2134576"/>
                        <a:pt x="879949" y="2058035"/>
                        <a:pt x="625804" y="2104711"/>
                      </a:cubicBezTo>
                      <a:cubicBezTo>
                        <a:pt x="371659" y="2151387"/>
                        <a:pt x="132541" y="2086709"/>
                        <a:pt x="0" y="2104711"/>
                      </a:cubicBezTo>
                      <a:cubicBezTo>
                        <a:pt x="-40328" y="1896741"/>
                        <a:pt x="297" y="1735874"/>
                        <a:pt x="0" y="1578533"/>
                      </a:cubicBezTo>
                      <a:cubicBezTo>
                        <a:pt x="-297" y="1421192"/>
                        <a:pt x="29672" y="1326987"/>
                        <a:pt x="0" y="1115497"/>
                      </a:cubicBezTo>
                      <a:cubicBezTo>
                        <a:pt x="-29672" y="904007"/>
                        <a:pt x="41186" y="821566"/>
                        <a:pt x="0" y="589319"/>
                      </a:cubicBezTo>
                      <a:cubicBezTo>
                        <a:pt x="-41186" y="357072"/>
                        <a:pt x="20449" y="194762"/>
                        <a:pt x="0" y="0"/>
                      </a:cubicBezTo>
                      <a:close/>
                    </a:path>
                    <a:path w="6705048" h="2104711" stroke="0" extrusionOk="0">
                      <a:moveTo>
                        <a:pt x="0" y="0"/>
                      </a:moveTo>
                      <a:cubicBezTo>
                        <a:pt x="81745" y="-22616"/>
                        <a:pt x="259006" y="32895"/>
                        <a:pt x="357603" y="0"/>
                      </a:cubicBezTo>
                      <a:cubicBezTo>
                        <a:pt x="456200" y="-32895"/>
                        <a:pt x="728676" y="29953"/>
                        <a:pt x="849306" y="0"/>
                      </a:cubicBezTo>
                      <a:cubicBezTo>
                        <a:pt x="969936" y="-29953"/>
                        <a:pt x="1343228" y="38047"/>
                        <a:pt x="1475111" y="0"/>
                      </a:cubicBezTo>
                      <a:cubicBezTo>
                        <a:pt x="1606995" y="-38047"/>
                        <a:pt x="1816095" y="10165"/>
                        <a:pt x="2100915" y="0"/>
                      </a:cubicBezTo>
                      <a:cubicBezTo>
                        <a:pt x="2385735" y="-10165"/>
                        <a:pt x="2396294" y="33965"/>
                        <a:pt x="2525568" y="0"/>
                      </a:cubicBezTo>
                      <a:cubicBezTo>
                        <a:pt x="2654842" y="-33965"/>
                        <a:pt x="2757692" y="39842"/>
                        <a:pt x="2883171" y="0"/>
                      </a:cubicBezTo>
                      <a:cubicBezTo>
                        <a:pt x="3008650" y="-39842"/>
                        <a:pt x="3192741" y="62353"/>
                        <a:pt x="3441925" y="0"/>
                      </a:cubicBezTo>
                      <a:cubicBezTo>
                        <a:pt x="3691109" y="-62353"/>
                        <a:pt x="3816802" y="4374"/>
                        <a:pt x="4000679" y="0"/>
                      </a:cubicBezTo>
                      <a:cubicBezTo>
                        <a:pt x="4184556" y="-4374"/>
                        <a:pt x="4350674" y="7849"/>
                        <a:pt x="4626483" y="0"/>
                      </a:cubicBezTo>
                      <a:cubicBezTo>
                        <a:pt x="4902292" y="-7849"/>
                        <a:pt x="4908292" y="22023"/>
                        <a:pt x="4984086" y="0"/>
                      </a:cubicBezTo>
                      <a:cubicBezTo>
                        <a:pt x="5059880" y="-22023"/>
                        <a:pt x="5304190" y="15257"/>
                        <a:pt x="5475789" y="0"/>
                      </a:cubicBezTo>
                      <a:cubicBezTo>
                        <a:pt x="5647388" y="-15257"/>
                        <a:pt x="5758658" y="66601"/>
                        <a:pt x="6034543" y="0"/>
                      </a:cubicBezTo>
                      <a:cubicBezTo>
                        <a:pt x="6310428" y="-66601"/>
                        <a:pt x="6548286" y="44506"/>
                        <a:pt x="6705048" y="0"/>
                      </a:cubicBezTo>
                      <a:cubicBezTo>
                        <a:pt x="6766362" y="239758"/>
                        <a:pt x="6701620" y="271508"/>
                        <a:pt x="6705048" y="526178"/>
                      </a:cubicBezTo>
                      <a:cubicBezTo>
                        <a:pt x="6708476" y="780848"/>
                        <a:pt x="6685918" y="797537"/>
                        <a:pt x="6705048" y="1052356"/>
                      </a:cubicBezTo>
                      <a:cubicBezTo>
                        <a:pt x="6724178" y="1307175"/>
                        <a:pt x="6649336" y="1411446"/>
                        <a:pt x="6705048" y="1599580"/>
                      </a:cubicBezTo>
                      <a:cubicBezTo>
                        <a:pt x="6760760" y="1787714"/>
                        <a:pt x="6686401" y="1852254"/>
                        <a:pt x="6705048" y="2104711"/>
                      </a:cubicBezTo>
                      <a:cubicBezTo>
                        <a:pt x="6583820" y="2123165"/>
                        <a:pt x="6520868" y="2096313"/>
                        <a:pt x="6347445" y="2104711"/>
                      </a:cubicBezTo>
                      <a:cubicBezTo>
                        <a:pt x="6174022" y="2113109"/>
                        <a:pt x="6068003" y="2084966"/>
                        <a:pt x="5922792" y="2104711"/>
                      </a:cubicBezTo>
                      <a:cubicBezTo>
                        <a:pt x="5777581" y="2124456"/>
                        <a:pt x="5691909" y="2055252"/>
                        <a:pt x="5498139" y="2104711"/>
                      </a:cubicBezTo>
                      <a:cubicBezTo>
                        <a:pt x="5304369" y="2154170"/>
                        <a:pt x="5315088" y="2085370"/>
                        <a:pt x="5140537" y="2104711"/>
                      </a:cubicBezTo>
                      <a:cubicBezTo>
                        <a:pt x="4965986" y="2124052"/>
                        <a:pt x="4683531" y="2102842"/>
                        <a:pt x="4514732" y="2104711"/>
                      </a:cubicBezTo>
                      <a:cubicBezTo>
                        <a:pt x="4345934" y="2106580"/>
                        <a:pt x="4223630" y="2065960"/>
                        <a:pt x="3955978" y="2104711"/>
                      </a:cubicBezTo>
                      <a:cubicBezTo>
                        <a:pt x="3688326" y="2143462"/>
                        <a:pt x="3406581" y="2036926"/>
                        <a:pt x="3263123" y="2104711"/>
                      </a:cubicBezTo>
                      <a:cubicBezTo>
                        <a:pt x="3119666" y="2172496"/>
                        <a:pt x="2787297" y="2055483"/>
                        <a:pt x="2637319" y="2104711"/>
                      </a:cubicBezTo>
                      <a:cubicBezTo>
                        <a:pt x="2487341" y="2153939"/>
                        <a:pt x="2266132" y="2094327"/>
                        <a:pt x="2078565" y="2104711"/>
                      </a:cubicBezTo>
                      <a:cubicBezTo>
                        <a:pt x="1890998" y="2115095"/>
                        <a:pt x="1631896" y="2065360"/>
                        <a:pt x="1385710" y="2104711"/>
                      </a:cubicBezTo>
                      <a:cubicBezTo>
                        <a:pt x="1139525" y="2144062"/>
                        <a:pt x="924352" y="2044924"/>
                        <a:pt x="692855" y="2104711"/>
                      </a:cubicBezTo>
                      <a:cubicBezTo>
                        <a:pt x="461359" y="2164498"/>
                        <a:pt x="256692" y="2084538"/>
                        <a:pt x="0" y="2104711"/>
                      </a:cubicBezTo>
                      <a:cubicBezTo>
                        <a:pt x="-5429" y="2005906"/>
                        <a:pt x="49039" y="1776430"/>
                        <a:pt x="0" y="1641675"/>
                      </a:cubicBezTo>
                      <a:cubicBezTo>
                        <a:pt x="-49039" y="1506920"/>
                        <a:pt x="16028" y="1332205"/>
                        <a:pt x="0" y="1178638"/>
                      </a:cubicBezTo>
                      <a:cubicBezTo>
                        <a:pt x="-16028" y="1025071"/>
                        <a:pt x="66600" y="891376"/>
                        <a:pt x="0" y="610366"/>
                      </a:cubicBezTo>
                      <a:cubicBezTo>
                        <a:pt x="-66600" y="329356"/>
                        <a:pt x="40401" y="126222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rgbClr val="4E88C7"/>
                  </a:solidFill>
                  <a:prstDash val="lgDash"/>
                  <a:extLst>
                    <a:ext uri="{C807C97D-BFC1-408E-A445-0C87EB9F89A2}">
                      <ask:lineSketchStyleProps xmlns:ask="http://schemas.microsoft.com/office/drawing/2018/sketchyshapes" sd="1490146077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b="1" dirty="0">
                      <a:solidFill>
                        <a:schemeClr val="tx1"/>
                      </a:solidFill>
                      <a:latin typeface="Karla" pitchFamily="2" charset="0"/>
                    </a:rPr>
                    <a:t>K8s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2ADDAE5-D979-41EC-A98D-8D7CD37EC61F}"/>
                    </a:ext>
                  </a:extLst>
                </p:cNvPr>
                <p:cNvSpPr/>
                <p:nvPr/>
              </p:nvSpPr>
              <p:spPr>
                <a:xfrm>
                  <a:off x="8216504" y="4730662"/>
                  <a:ext cx="2196615" cy="512450"/>
                </a:xfrm>
                <a:prstGeom prst="rect">
                  <a:avLst/>
                </a:prstGeom>
                <a:noFill/>
                <a:ln w="28575">
                  <a:noFill/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latin typeface="Karla" pitchFamily="2" charset="0"/>
                    </a:rPr>
                    <a:t>Maggie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F56EAA3F-2FAE-4653-AC9F-700FADB319FF}"/>
                    </a:ext>
                  </a:extLst>
                </p:cNvPr>
                <p:cNvSpPr/>
                <p:nvPr/>
              </p:nvSpPr>
              <p:spPr>
                <a:xfrm>
                  <a:off x="8407222" y="2555285"/>
                  <a:ext cx="1768155" cy="158013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A6A6A6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bg1">
                          <a:lumMod val="50000"/>
                        </a:schemeClr>
                      </a:solidFill>
                      <a:latin typeface="Karla" pitchFamily="2" charset="0"/>
                    </a:rPr>
                    <a:t>API</a:t>
                  </a:r>
                </a:p>
                <a:p>
                  <a:pPr algn="ctr"/>
                  <a:r>
                    <a:rPr lang="en-US" b="1" dirty="0">
                      <a:solidFill>
                        <a:schemeClr val="bg1">
                          <a:lumMod val="50000"/>
                        </a:schemeClr>
                      </a:solidFill>
                      <a:latin typeface="Karla" pitchFamily="2" charset="0"/>
                    </a:rPr>
                    <a:t>&lt;</a:t>
                  </a:r>
                  <a:r>
                    <a:rPr lang="en-US" b="1" dirty="0" err="1">
                      <a:solidFill>
                        <a:schemeClr val="bg1">
                          <a:lumMod val="50000"/>
                        </a:schemeClr>
                      </a:solidFill>
                      <a:latin typeface="Karla" pitchFamily="2" charset="0"/>
                    </a:rPr>
                    <a:t>kubectl</a:t>
                  </a:r>
                  <a:r>
                    <a:rPr lang="en-US" b="1" dirty="0">
                      <a:solidFill>
                        <a:schemeClr val="bg1">
                          <a:lumMod val="50000"/>
                        </a:schemeClr>
                      </a:solidFill>
                      <a:latin typeface="Karla" pitchFamily="2" charset="0"/>
                    </a:rPr>
                    <a:t>&gt;</a:t>
                  </a:r>
                  <a:endParaRPr lang="en-US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E3F83625-923F-4AAB-9136-DCAEC9B0F5E2}"/>
                  </a:ext>
                </a:extLst>
              </p:cNvPr>
              <p:cNvGrpSpPr/>
              <p:nvPr/>
            </p:nvGrpSpPr>
            <p:grpSpPr>
              <a:xfrm>
                <a:off x="5653833" y="4016809"/>
                <a:ext cx="4168261" cy="1611342"/>
                <a:chOff x="5653833" y="4174403"/>
                <a:chExt cx="4168261" cy="1611342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64D31A3-54C8-4B2B-9E77-8F03213775C9}"/>
                    </a:ext>
                  </a:extLst>
                </p:cNvPr>
                <p:cNvSpPr/>
                <p:nvPr/>
              </p:nvSpPr>
              <p:spPr>
                <a:xfrm>
                  <a:off x="5653833" y="4174403"/>
                  <a:ext cx="4168261" cy="1611342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b="1" dirty="0">
                      <a:latin typeface="Karla" pitchFamily="2" charset="0"/>
                    </a:rPr>
                    <a:t>K8s &lt;nodes&gt;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1FCAC61C-E221-4672-97D8-44F14274D8AB}"/>
                    </a:ext>
                  </a:extLst>
                </p:cNvPr>
                <p:cNvSpPr/>
                <p:nvPr/>
              </p:nvSpPr>
              <p:spPr>
                <a:xfrm>
                  <a:off x="5755016" y="4638022"/>
                  <a:ext cx="1281109" cy="778872"/>
                </a:xfrm>
                <a:prstGeom prst="rect">
                  <a:avLst/>
                </a:prstGeom>
                <a:solidFill>
                  <a:srgbClr val="4E88C7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/>
                    <a:t>VM</a:t>
                  </a:r>
                  <a:r>
                    <a:rPr lang="en-US" sz="1600" dirty="0"/>
                    <a:t> </a:t>
                  </a:r>
                </a:p>
                <a:p>
                  <a:pPr algn="ctr"/>
                  <a:r>
                    <a:rPr lang="en-US" sz="1600" dirty="0"/>
                    <a:t>&lt;database&gt;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0ED5738-C286-44E5-997F-306071F4E90C}"/>
                    </a:ext>
                  </a:extLst>
                </p:cNvPr>
                <p:cNvSpPr/>
                <p:nvPr/>
              </p:nvSpPr>
              <p:spPr>
                <a:xfrm>
                  <a:off x="7103463" y="4638022"/>
                  <a:ext cx="1281109" cy="778872"/>
                </a:xfrm>
                <a:prstGeom prst="rect">
                  <a:avLst/>
                </a:prstGeom>
                <a:solidFill>
                  <a:srgbClr val="4E88C7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/>
                    <a:t>VM</a:t>
                  </a:r>
                  <a:r>
                    <a:rPr lang="en-US" sz="1600" dirty="0"/>
                    <a:t> </a:t>
                  </a:r>
                </a:p>
                <a:p>
                  <a:pPr algn="ctr"/>
                  <a:r>
                    <a:rPr lang="en-US" sz="1600" dirty="0"/>
                    <a:t>&lt;model1&gt;</a:t>
                  </a: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C337886-083C-41D3-B408-916581C1B2E8}"/>
                    </a:ext>
                  </a:extLst>
                </p:cNvPr>
                <p:cNvSpPr/>
                <p:nvPr/>
              </p:nvSpPr>
              <p:spPr>
                <a:xfrm>
                  <a:off x="8441637" y="4640216"/>
                  <a:ext cx="1281109" cy="778872"/>
                </a:xfrm>
                <a:prstGeom prst="rect">
                  <a:avLst/>
                </a:prstGeom>
                <a:solidFill>
                  <a:srgbClr val="4E88C7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/>
                    <a:t>VM</a:t>
                  </a:r>
                  <a:r>
                    <a:rPr lang="en-US" sz="1600" dirty="0"/>
                    <a:t> </a:t>
                  </a:r>
                </a:p>
                <a:p>
                  <a:pPr algn="ctr"/>
                  <a:r>
                    <a:rPr lang="en-US" sz="1600" dirty="0"/>
                    <a:t>&lt;frontend&gt;</a:t>
                  </a:r>
                </a:p>
              </p:txBody>
            </p:sp>
          </p:grp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0FFA708-60B5-479A-B203-A2527BC41BA6}"/>
                  </a:ext>
                </a:extLst>
              </p:cNvPr>
              <p:cNvSpPr/>
              <p:nvPr/>
            </p:nvSpPr>
            <p:spPr>
              <a:xfrm>
                <a:off x="7170802" y="5978842"/>
                <a:ext cx="1281109" cy="778872"/>
              </a:xfrm>
              <a:prstGeom prst="rect">
                <a:avLst/>
              </a:prstGeom>
              <a:solidFill>
                <a:srgbClr val="ED1B3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VM</a:t>
                </a:r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&lt;model2&gt;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F1237C4-535B-43BD-A547-F82EA24483CC}"/>
                  </a:ext>
                </a:extLst>
              </p:cNvPr>
              <p:cNvGrpSpPr/>
              <p:nvPr/>
            </p:nvGrpSpPr>
            <p:grpSpPr>
              <a:xfrm rot="10800000">
                <a:off x="7361854" y="5327905"/>
                <a:ext cx="285326" cy="607487"/>
                <a:chOff x="13235950" y="3760147"/>
                <a:chExt cx="244997" cy="752607"/>
              </a:xfrm>
            </p:grpSpPr>
            <p:sp>
              <p:nvSpPr>
                <p:cNvPr id="14" name="Isosceles Triangle 13">
                  <a:extLst>
                    <a:ext uri="{FF2B5EF4-FFF2-40B4-BE49-F238E27FC236}">
                      <a16:creationId xmlns:a16="http://schemas.microsoft.com/office/drawing/2014/main" id="{3DEB5FC1-140B-412F-8B9B-A35856F95AAB}"/>
                    </a:ext>
                  </a:extLst>
                </p:cNvPr>
                <p:cNvSpPr/>
                <p:nvPr/>
              </p:nvSpPr>
              <p:spPr>
                <a:xfrm rot="21314528">
                  <a:off x="13235950" y="3760147"/>
                  <a:ext cx="244997" cy="117158"/>
                </a:xfrm>
                <a:prstGeom prst="triangle">
                  <a:avLst/>
                </a:prstGeom>
                <a:solidFill>
                  <a:srgbClr val="ED1B34"/>
                </a:solidFill>
                <a:ln w="127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A016AFB-64EA-4040-8239-82F0B147D6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361272" y="3905268"/>
                  <a:ext cx="4860" cy="607486"/>
                </a:xfrm>
                <a:prstGeom prst="line">
                  <a:avLst/>
                </a:prstGeom>
                <a:solidFill>
                  <a:srgbClr val="ED1B34"/>
                </a:solidFill>
                <a:ln w="12700">
                  <a:solidFill>
                    <a:srgbClr val="FF0000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1C2C691A-DED7-4EBB-8051-77F14261CC33}"/>
                  </a:ext>
                </a:extLst>
              </p:cNvPr>
              <p:cNvGrpSpPr/>
              <p:nvPr/>
            </p:nvGrpSpPr>
            <p:grpSpPr>
              <a:xfrm>
                <a:off x="7823760" y="5297005"/>
                <a:ext cx="285326" cy="607487"/>
                <a:chOff x="13235950" y="3760147"/>
                <a:chExt cx="244997" cy="752607"/>
              </a:xfrm>
            </p:grpSpPr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973F5577-5C3D-4438-8F85-658B42E0D958}"/>
                    </a:ext>
                  </a:extLst>
                </p:cNvPr>
                <p:cNvSpPr/>
                <p:nvPr/>
              </p:nvSpPr>
              <p:spPr>
                <a:xfrm rot="21314528">
                  <a:off x="13235950" y="3760147"/>
                  <a:ext cx="244997" cy="117158"/>
                </a:xfrm>
                <a:prstGeom prst="triangle">
                  <a:avLst/>
                </a:prstGeom>
                <a:solidFill>
                  <a:srgbClr val="ED1B34"/>
                </a:solidFill>
                <a:ln w="127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FBD295DC-767E-49F1-9BE0-3D401498CB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361272" y="3905268"/>
                  <a:ext cx="4860" cy="607486"/>
                </a:xfrm>
                <a:prstGeom prst="line">
                  <a:avLst/>
                </a:prstGeom>
                <a:solidFill>
                  <a:srgbClr val="ED1B34"/>
                </a:solidFill>
                <a:ln w="12700">
                  <a:solidFill>
                    <a:srgbClr val="FF0000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D3F2334-B912-457A-A215-0DD1F6EC59B3}"/>
                  </a:ext>
                </a:extLst>
              </p:cNvPr>
              <p:cNvSpPr/>
              <p:nvPr/>
            </p:nvSpPr>
            <p:spPr>
              <a:xfrm>
                <a:off x="6785621" y="3129746"/>
                <a:ext cx="2051471" cy="478589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Karla" pitchFamily="2" charset="0"/>
                  </a:rPr>
                  <a:t>ML Application</a:t>
                </a: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0F9A3AE-F03C-44E4-94F9-CC433D300B9F}"/>
                  </a:ext>
                </a:extLst>
              </p:cNvPr>
              <p:cNvGrpSpPr/>
              <p:nvPr/>
            </p:nvGrpSpPr>
            <p:grpSpPr>
              <a:xfrm rot="5400000">
                <a:off x="5112907" y="4518735"/>
                <a:ext cx="285326" cy="607487"/>
                <a:chOff x="13235950" y="3760147"/>
                <a:chExt cx="244997" cy="752607"/>
              </a:xfrm>
            </p:grpSpPr>
            <p:sp>
              <p:nvSpPr>
                <p:cNvPr id="46" name="Isosceles Triangle 45">
                  <a:extLst>
                    <a:ext uri="{FF2B5EF4-FFF2-40B4-BE49-F238E27FC236}">
                      <a16:creationId xmlns:a16="http://schemas.microsoft.com/office/drawing/2014/main" id="{4F2AAAA9-447E-4975-9468-5EEC80DF0530}"/>
                    </a:ext>
                  </a:extLst>
                </p:cNvPr>
                <p:cNvSpPr/>
                <p:nvPr/>
              </p:nvSpPr>
              <p:spPr>
                <a:xfrm rot="21314528">
                  <a:off x="13235950" y="3760147"/>
                  <a:ext cx="244997" cy="117158"/>
                </a:xfrm>
                <a:prstGeom prst="triangle">
                  <a:avLst/>
                </a:prstGeom>
                <a:solidFill>
                  <a:srgbClr val="4E88C7"/>
                </a:solidFill>
                <a:ln w="19050">
                  <a:solidFill>
                    <a:srgbClr val="4E88C7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highlight>
                      <a:srgbClr val="ED1B34"/>
                    </a:highlight>
                  </a:endParaRPr>
                </a:p>
              </p:txBody>
            </p: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540EB2E0-211D-441F-9B92-CDCD04DA9F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361272" y="3905268"/>
                  <a:ext cx="4860" cy="607486"/>
                </a:xfrm>
                <a:prstGeom prst="line">
                  <a:avLst/>
                </a:prstGeom>
                <a:solidFill>
                  <a:srgbClr val="4E88C7"/>
                </a:solidFill>
                <a:ln w="19050">
                  <a:solidFill>
                    <a:srgbClr val="4E88C7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BD32282-BB30-44BF-82AF-8B2A332F4F63}"/>
                </a:ext>
              </a:extLst>
            </p:cNvPr>
            <p:cNvGrpSpPr/>
            <p:nvPr/>
          </p:nvGrpSpPr>
          <p:grpSpPr>
            <a:xfrm rot="16200000">
              <a:off x="3942408" y="5955097"/>
              <a:ext cx="575781" cy="270434"/>
              <a:chOff x="4068148" y="6077210"/>
              <a:chExt cx="575781" cy="270434"/>
            </a:xfrm>
          </p:grpSpPr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47827253-BAC4-49AB-90DD-7768C786C7E3}"/>
                  </a:ext>
                </a:extLst>
              </p:cNvPr>
              <p:cNvSpPr/>
              <p:nvPr/>
            </p:nvSpPr>
            <p:spPr>
              <a:xfrm rot="5114528">
                <a:off x="4463896" y="6167611"/>
                <a:ext cx="270434" cy="89632"/>
              </a:xfrm>
              <a:prstGeom prst="triangl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ED1B34"/>
                  </a:highlight>
                </a:endParaRP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349D09B-A30F-403C-851E-B01C6AD4B69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4297843" y="5985847"/>
                <a:ext cx="5365" cy="464756"/>
              </a:xfrm>
              <a:prstGeom prst="lin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2360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2FB9-5FAE-4342-BE2F-559B191D9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3968" y="294031"/>
            <a:ext cx="10357954" cy="67751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Karla" charset="0"/>
                <a:ea typeface="Karla" charset="0"/>
                <a:cs typeface="Karla" charset="0"/>
              </a:rPr>
              <a:t>Outline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DD40E0-632F-425B-B5E9-5E8CC8FCE6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9268" y="1620436"/>
            <a:ext cx="8867355" cy="405279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600" b="1" dirty="0"/>
              <a:t>1: Communications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2: Recap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3: Introduction to Kubernetes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4: Advantages of using Kubernetes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5: Deploying a Kubernetes Cluster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6: Common </a:t>
            </a:r>
            <a:r>
              <a:rPr lang="en-US" sz="2600" dirty="0" err="1"/>
              <a:t>kubectl</a:t>
            </a:r>
            <a:r>
              <a:rPr lang="en-US" sz="2600" dirty="0"/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115239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Velocity &lt;</a:t>
            </a:r>
            <a:r>
              <a:rPr lang="en-US" sz="3800" b="1" dirty="0" err="1"/>
              <a:t>cont</a:t>
            </a:r>
            <a:r>
              <a:rPr lang="en-US" sz="3800" b="1" dirty="0"/>
              <a:t>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0D9DE-ACA1-40C5-9770-2BD1B3232BBF}"/>
              </a:ext>
            </a:extLst>
          </p:cNvPr>
          <p:cNvSpPr/>
          <p:nvPr/>
        </p:nvSpPr>
        <p:spPr>
          <a:xfrm>
            <a:off x="678891" y="1271435"/>
            <a:ext cx="108342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Velocity is enabled by:</a:t>
            </a:r>
          </a:p>
          <a:p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Immutable system: </a:t>
            </a:r>
            <a:r>
              <a:rPr lang="en-US" sz="2400" dirty="0">
                <a:latin typeface="Karla" pitchFamily="2" charset="0"/>
              </a:rPr>
              <a:t>you can't change running container, but you create a new one and replace it in case of failure (allows for keeping track of the history and load older images)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91BB850-CDC8-43BB-A28F-A84BAE72177C}"/>
              </a:ext>
            </a:extLst>
          </p:cNvPr>
          <p:cNvGrpSpPr/>
          <p:nvPr/>
        </p:nvGrpSpPr>
        <p:grpSpPr>
          <a:xfrm>
            <a:off x="3892352" y="3321872"/>
            <a:ext cx="4972248" cy="3373256"/>
            <a:chOff x="5886252" y="3169472"/>
            <a:chExt cx="4972248" cy="33732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D491109-69E2-4853-8ED9-1BA9B4F010A6}"/>
                </a:ext>
              </a:extLst>
            </p:cNvPr>
            <p:cNvGrpSpPr/>
            <p:nvPr/>
          </p:nvGrpSpPr>
          <p:grpSpPr>
            <a:xfrm>
              <a:off x="5945643" y="3634876"/>
              <a:ext cx="4912857" cy="2907852"/>
              <a:chOff x="5653833" y="4290581"/>
              <a:chExt cx="4168261" cy="246713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72B9D8E-6544-4B96-A1E8-7BA058A347FA}"/>
                  </a:ext>
                </a:extLst>
              </p:cNvPr>
              <p:cNvGrpSpPr/>
              <p:nvPr/>
            </p:nvGrpSpPr>
            <p:grpSpPr>
              <a:xfrm>
                <a:off x="5653833" y="4290581"/>
                <a:ext cx="4168261" cy="1219045"/>
                <a:chOff x="5653833" y="4448175"/>
                <a:chExt cx="4168261" cy="121904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A793BB0-A27F-4A1B-B5AB-80C97A54D759}"/>
                    </a:ext>
                  </a:extLst>
                </p:cNvPr>
                <p:cNvSpPr/>
                <p:nvPr/>
              </p:nvSpPr>
              <p:spPr>
                <a:xfrm>
                  <a:off x="5653833" y="4448175"/>
                  <a:ext cx="4168261" cy="1219045"/>
                </a:xfrm>
                <a:custGeom>
                  <a:avLst/>
                  <a:gdLst>
                    <a:gd name="connsiteX0" fmla="*/ 0 w 4168261"/>
                    <a:gd name="connsiteY0" fmla="*/ 0 h 1219045"/>
                    <a:gd name="connsiteX1" fmla="*/ 470418 w 4168261"/>
                    <a:gd name="connsiteY1" fmla="*/ 0 h 1219045"/>
                    <a:gd name="connsiteX2" fmla="*/ 1149249 w 4168261"/>
                    <a:gd name="connsiteY2" fmla="*/ 0 h 1219045"/>
                    <a:gd name="connsiteX3" fmla="*/ 1744715 w 4168261"/>
                    <a:gd name="connsiteY3" fmla="*/ 0 h 1219045"/>
                    <a:gd name="connsiteX4" fmla="*/ 2215133 w 4168261"/>
                    <a:gd name="connsiteY4" fmla="*/ 0 h 1219045"/>
                    <a:gd name="connsiteX5" fmla="*/ 2768916 w 4168261"/>
                    <a:gd name="connsiteY5" fmla="*/ 0 h 1219045"/>
                    <a:gd name="connsiteX6" fmla="*/ 3364382 w 4168261"/>
                    <a:gd name="connsiteY6" fmla="*/ 0 h 1219045"/>
                    <a:gd name="connsiteX7" fmla="*/ 4168261 w 4168261"/>
                    <a:gd name="connsiteY7" fmla="*/ 0 h 1219045"/>
                    <a:gd name="connsiteX8" fmla="*/ 4168261 w 4168261"/>
                    <a:gd name="connsiteY8" fmla="*/ 381967 h 1219045"/>
                    <a:gd name="connsiteX9" fmla="*/ 4168261 w 4168261"/>
                    <a:gd name="connsiteY9" fmla="*/ 751744 h 1219045"/>
                    <a:gd name="connsiteX10" fmla="*/ 4168261 w 4168261"/>
                    <a:gd name="connsiteY10" fmla="*/ 1219045 h 1219045"/>
                    <a:gd name="connsiteX11" fmla="*/ 3572795 w 4168261"/>
                    <a:gd name="connsiteY11" fmla="*/ 1219045 h 1219045"/>
                    <a:gd name="connsiteX12" fmla="*/ 2977329 w 4168261"/>
                    <a:gd name="connsiteY12" fmla="*/ 1219045 h 1219045"/>
                    <a:gd name="connsiteX13" fmla="*/ 2381863 w 4168261"/>
                    <a:gd name="connsiteY13" fmla="*/ 1219045 h 1219045"/>
                    <a:gd name="connsiteX14" fmla="*/ 1744715 w 4168261"/>
                    <a:gd name="connsiteY14" fmla="*/ 1219045 h 1219045"/>
                    <a:gd name="connsiteX15" fmla="*/ 1232614 w 4168261"/>
                    <a:gd name="connsiteY15" fmla="*/ 1219045 h 1219045"/>
                    <a:gd name="connsiteX16" fmla="*/ 595466 w 4168261"/>
                    <a:gd name="connsiteY16" fmla="*/ 1219045 h 1219045"/>
                    <a:gd name="connsiteX17" fmla="*/ 0 w 4168261"/>
                    <a:gd name="connsiteY17" fmla="*/ 1219045 h 1219045"/>
                    <a:gd name="connsiteX18" fmla="*/ 0 w 4168261"/>
                    <a:gd name="connsiteY18" fmla="*/ 800506 h 1219045"/>
                    <a:gd name="connsiteX19" fmla="*/ 0 w 4168261"/>
                    <a:gd name="connsiteY19" fmla="*/ 369777 h 1219045"/>
                    <a:gd name="connsiteX20" fmla="*/ 0 w 4168261"/>
                    <a:gd name="connsiteY20" fmla="*/ 0 h 1219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168261" h="1219045" extrusionOk="0">
                      <a:moveTo>
                        <a:pt x="0" y="0"/>
                      </a:moveTo>
                      <a:cubicBezTo>
                        <a:pt x="190116" y="-49266"/>
                        <a:pt x="245952" y="51172"/>
                        <a:pt x="470418" y="0"/>
                      </a:cubicBezTo>
                      <a:cubicBezTo>
                        <a:pt x="694884" y="-51172"/>
                        <a:pt x="952197" y="24893"/>
                        <a:pt x="1149249" y="0"/>
                      </a:cubicBezTo>
                      <a:cubicBezTo>
                        <a:pt x="1346301" y="-24893"/>
                        <a:pt x="1564201" y="63144"/>
                        <a:pt x="1744715" y="0"/>
                      </a:cubicBezTo>
                      <a:cubicBezTo>
                        <a:pt x="1925229" y="-63144"/>
                        <a:pt x="2055197" y="137"/>
                        <a:pt x="2215133" y="0"/>
                      </a:cubicBezTo>
                      <a:cubicBezTo>
                        <a:pt x="2375069" y="-137"/>
                        <a:pt x="2591202" y="58887"/>
                        <a:pt x="2768916" y="0"/>
                      </a:cubicBezTo>
                      <a:cubicBezTo>
                        <a:pt x="2946630" y="-58887"/>
                        <a:pt x="3071675" y="50513"/>
                        <a:pt x="3364382" y="0"/>
                      </a:cubicBezTo>
                      <a:cubicBezTo>
                        <a:pt x="3657089" y="-50513"/>
                        <a:pt x="3943094" y="77932"/>
                        <a:pt x="4168261" y="0"/>
                      </a:cubicBezTo>
                      <a:cubicBezTo>
                        <a:pt x="4200058" y="173062"/>
                        <a:pt x="4124328" y="271092"/>
                        <a:pt x="4168261" y="381967"/>
                      </a:cubicBezTo>
                      <a:cubicBezTo>
                        <a:pt x="4212194" y="492842"/>
                        <a:pt x="4166590" y="617168"/>
                        <a:pt x="4168261" y="751744"/>
                      </a:cubicBezTo>
                      <a:cubicBezTo>
                        <a:pt x="4169932" y="886320"/>
                        <a:pt x="4129144" y="1117968"/>
                        <a:pt x="4168261" y="1219045"/>
                      </a:cubicBezTo>
                      <a:cubicBezTo>
                        <a:pt x="3946300" y="1274015"/>
                        <a:pt x="3754896" y="1195037"/>
                        <a:pt x="3572795" y="1219045"/>
                      </a:cubicBezTo>
                      <a:cubicBezTo>
                        <a:pt x="3390694" y="1243053"/>
                        <a:pt x="3098173" y="1161070"/>
                        <a:pt x="2977329" y="1219045"/>
                      </a:cubicBezTo>
                      <a:cubicBezTo>
                        <a:pt x="2856485" y="1277020"/>
                        <a:pt x="2557184" y="1174913"/>
                        <a:pt x="2381863" y="1219045"/>
                      </a:cubicBezTo>
                      <a:cubicBezTo>
                        <a:pt x="2206542" y="1263177"/>
                        <a:pt x="2024866" y="1193191"/>
                        <a:pt x="1744715" y="1219045"/>
                      </a:cubicBezTo>
                      <a:cubicBezTo>
                        <a:pt x="1464564" y="1244899"/>
                        <a:pt x="1394633" y="1188146"/>
                        <a:pt x="1232614" y="1219045"/>
                      </a:cubicBezTo>
                      <a:cubicBezTo>
                        <a:pt x="1070595" y="1249944"/>
                        <a:pt x="894882" y="1143974"/>
                        <a:pt x="595466" y="1219045"/>
                      </a:cubicBezTo>
                      <a:cubicBezTo>
                        <a:pt x="296050" y="1294116"/>
                        <a:pt x="193905" y="1211623"/>
                        <a:pt x="0" y="1219045"/>
                      </a:cubicBezTo>
                      <a:cubicBezTo>
                        <a:pt x="-39728" y="1121980"/>
                        <a:pt x="50050" y="939585"/>
                        <a:pt x="0" y="800506"/>
                      </a:cubicBezTo>
                      <a:cubicBezTo>
                        <a:pt x="-50050" y="661427"/>
                        <a:pt x="39505" y="481975"/>
                        <a:pt x="0" y="369777"/>
                      </a:cubicBezTo>
                      <a:cubicBezTo>
                        <a:pt x="-39505" y="257579"/>
                        <a:pt x="8903" y="154006"/>
                        <a:pt x="0" y="0"/>
                      </a:cubicBezTo>
                      <a:close/>
                    </a:path>
                  </a:pathLst>
                </a:custGeom>
                <a:noFill/>
                <a:ln w="28575">
                  <a:solidFill>
                    <a:srgbClr val="4E88C7"/>
                  </a:solidFill>
                  <a:prstDash val="lgDash"/>
                  <a:extLst>
                    <a:ext uri="{C807C97D-BFC1-408E-A445-0C87EB9F89A2}">
                      <ask:lineSketchStyleProps xmlns:ask="http://schemas.microsoft.com/office/drawing/2018/sketchyshapes" sd="2873877304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b="1" dirty="0">
                    <a:solidFill>
                      <a:schemeClr val="tx1"/>
                    </a:solidFill>
                    <a:latin typeface="Karla" pitchFamily="2" charset="0"/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AB7EC9EF-B8B5-495E-BB55-9F7947C7B4C6}"/>
                    </a:ext>
                  </a:extLst>
                </p:cNvPr>
                <p:cNvSpPr/>
                <p:nvPr/>
              </p:nvSpPr>
              <p:spPr>
                <a:xfrm>
                  <a:off x="5755016" y="4638022"/>
                  <a:ext cx="1281109" cy="778872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VM</a:t>
                  </a:r>
                  <a:r>
                    <a:rPr lang="en-US" dirty="0"/>
                    <a:t> </a:t>
                  </a:r>
                </a:p>
                <a:p>
                  <a:pPr algn="ctr"/>
                  <a:r>
                    <a:rPr lang="en-US" dirty="0"/>
                    <a:t>&lt;database&gt;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28B2F13-50DC-48B2-A092-5A2004285C5F}"/>
                    </a:ext>
                  </a:extLst>
                </p:cNvPr>
                <p:cNvSpPr/>
                <p:nvPr/>
              </p:nvSpPr>
              <p:spPr>
                <a:xfrm>
                  <a:off x="7103463" y="4638022"/>
                  <a:ext cx="1281109" cy="778872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VM</a:t>
                  </a:r>
                  <a:r>
                    <a:rPr lang="en-US" dirty="0"/>
                    <a:t> </a:t>
                  </a:r>
                </a:p>
                <a:p>
                  <a:pPr algn="ctr"/>
                  <a:r>
                    <a:rPr lang="en-US" dirty="0"/>
                    <a:t>&lt;model_v2.0&gt;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9199B37-D03D-465C-AF5A-CBA054F7FEA9}"/>
                    </a:ext>
                  </a:extLst>
                </p:cNvPr>
                <p:cNvSpPr/>
                <p:nvPr/>
              </p:nvSpPr>
              <p:spPr>
                <a:xfrm>
                  <a:off x="8441637" y="4640216"/>
                  <a:ext cx="1281109" cy="778872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VM</a:t>
                  </a:r>
                  <a:r>
                    <a:rPr lang="en-US" dirty="0"/>
                    <a:t> </a:t>
                  </a:r>
                </a:p>
                <a:p>
                  <a:pPr algn="ctr"/>
                  <a:r>
                    <a:rPr lang="en-US" dirty="0"/>
                    <a:t>&lt;frontend&gt;</a:t>
                  </a:r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3FD37AB-4AB9-443D-829C-DEA88C9AAE54}"/>
                  </a:ext>
                </a:extLst>
              </p:cNvPr>
              <p:cNvSpPr/>
              <p:nvPr/>
            </p:nvSpPr>
            <p:spPr>
              <a:xfrm>
                <a:off x="7170802" y="5978842"/>
                <a:ext cx="1281109" cy="778872"/>
              </a:xfrm>
              <a:prstGeom prst="rect">
                <a:avLst/>
              </a:prstGeom>
              <a:solidFill>
                <a:srgbClr val="4E88C7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VM</a:t>
                </a:r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&lt;model_v1.0&gt;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067ADC2-7E7D-4034-8B08-439BEC6E0CBB}"/>
                  </a:ext>
                </a:extLst>
              </p:cNvPr>
              <p:cNvGrpSpPr/>
              <p:nvPr/>
            </p:nvGrpSpPr>
            <p:grpSpPr>
              <a:xfrm rot="10800000">
                <a:off x="7361854" y="5327905"/>
                <a:ext cx="285326" cy="607487"/>
                <a:chOff x="13235950" y="3760147"/>
                <a:chExt cx="244997" cy="752607"/>
              </a:xfrm>
            </p:grpSpPr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id="{36F0CDE1-CBF3-475C-9794-C71278AB8BBF}"/>
                    </a:ext>
                  </a:extLst>
                </p:cNvPr>
                <p:cNvSpPr/>
                <p:nvPr/>
              </p:nvSpPr>
              <p:spPr>
                <a:xfrm rot="21314528">
                  <a:off x="13235950" y="3760147"/>
                  <a:ext cx="244997" cy="117158"/>
                </a:xfrm>
                <a:prstGeom prst="triangle">
                  <a:avLst/>
                </a:prstGeom>
                <a:solidFill>
                  <a:srgbClr val="4E88C7"/>
                </a:solidFill>
                <a:ln w="12700">
                  <a:solidFill>
                    <a:srgbClr val="4E88C7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CAECF606-603F-4850-A41C-306BAA9AE4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361272" y="3905268"/>
                  <a:ext cx="4860" cy="607486"/>
                </a:xfrm>
                <a:prstGeom prst="line">
                  <a:avLst/>
                </a:prstGeom>
                <a:solidFill>
                  <a:srgbClr val="4E88C7"/>
                </a:solidFill>
                <a:ln w="12700">
                  <a:solidFill>
                    <a:srgbClr val="4E88C7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7BB0AD2-E371-43E1-B5B4-84DA4B8CE280}"/>
                  </a:ext>
                </a:extLst>
              </p:cNvPr>
              <p:cNvGrpSpPr/>
              <p:nvPr/>
            </p:nvGrpSpPr>
            <p:grpSpPr>
              <a:xfrm>
                <a:off x="7823760" y="5297005"/>
                <a:ext cx="285326" cy="607487"/>
                <a:chOff x="13235950" y="3760147"/>
                <a:chExt cx="244997" cy="752607"/>
              </a:xfrm>
            </p:grpSpPr>
            <p:sp>
              <p:nvSpPr>
                <p:cNvPr id="22" name="Isosceles Triangle 21">
                  <a:extLst>
                    <a:ext uri="{FF2B5EF4-FFF2-40B4-BE49-F238E27FC236}">
                      <a16:creationId xmlns:a16="http://schemas.microsoft.com/office/drawing/2014/main" id="{810BCD4F-3CF2-463B-8DF8-4781052752A8}"/>
                    </a:ext>
                  </a:extLst>
                </p:cNvPr>
                <p:cNvSpPr/>
                <p:nvPr/>
              </p:nvSpPr>
              <p:spPr>
                <a:xfrm rot="21314528">
                  <a:off x="13235950" y="3760147"/>
                  <a:ext cx="244997" cy="117158"/>
                </a:xfrm>
                <a:prstGeom prst="triangle">
                  <a:avLst/>
                </a:prstGeom>
                <a:solidFill>
                  <a:srgbClr val="4E88C7"/>
                </a:solidFill>
                <a:ln w="12700">
                  <a:solidFill>
                    <a:srgbClr val="4E88C7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7748256D-2FA6-41F1-8A71-D8A53FC668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361272" y="3905268"/>
                  <a:ext cx="4860" cy="607486"/>
                </a:xfrm>
                <a:prstGeom prst="line">
                  <a:avLst/>
                </a:prstGeom>
                <a:solidFill>
                  <a:srgbClr val="4E88C7"/>
                </a:solidFill>
                <a:ln w="12700">
                  <a:solidFill>
                    <a:srgbClr val="4E88C7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79F9FB-0FFD-4F35-89FC-0E12C380173F}"/>
                </a:ext>
              </a:extLst>
            </p:cNvPr>
            <p:cNvSpPr/>
            <p:nvPr/>
          </p:nvSpPr>
          <p:spPr>
            <a:xfrm>
              <a:off x="5886252" y="3169472"/>
              <a:ext cx="15552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Karla" pitchFamily="2" charset="0"/>
                </a:rPr>
                <a:t>K8s &lt;nodes&gt;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972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Velocity &lt;</a:t>
            </a:r>
            <a:r>
              <a:rPr lang="en-US" sz="3800" b="1" dirty="0" err="1"/>
              <a:t>cont</a:t>
            </a:r>
            <a:r>
              <a:rPr lang="en-US" sz="3800" b="1" dirty="0"/>
              <a:t>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0D9DE-ACA1-40C5-9770-2BD1B3232BBF}"/>
              </a:ext>
            </a:extLst>
          </p:cNvPr>
          <p:cNvSpPr/>
          <p:nvPr/>
        </p:nvSpPr>
        <p:spPr>
          <a:xfrm>
            <a:off x="678891" y="1271435"/>
            <a:ext cx="108342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Velocity is enabled by:</a:t>
            </a:r>
          </a:p>
          <a:p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Declarative configuration: </a:t>
            </a:r>
            <a:r>
              <a:rPr lang="en-US" sz="2400" dirty="0">
                <a:latin typeface="Karla" pitchFamily="2" charset="0"/>
              </a:rPr>
              <a:t>you can define the desired state of the system restating the previous declarative state to go back. </a:t>
            </a:r>
            <a:r>
              <a:rPr lang="en-US" sz="2400" b="1" i="1" dirty="0">
                <a:solidFill>
                  <a:schemeClr val="tx2"/>
                </a:solidFill>
                <a:latin typeface="Karla" pitchFamily="2" charset="0"/>
              </a:rPr>
              <a:t>Imperative</a:t>
            </a:r>
            <a:r>
              <a:rPr lang="en-US" sz="2400" dirty="0">
                <a:solidFill>
                  <a:schemeClr val="tx2"/>
                </a:solidFill>
                <a:latin typeface="Karla" pitchFamily="2" charset="0"/>
              </a:rPr>
              <a:t> </a:t>
            </a:r>
            <a:r>
              <a:rPr lang="en-US" sz="2400" dirty="0">
                <a:latin typeface="Karla" pitchFamily="2" charset="0"/>
              </a:rPr>
              <a:t>configuration are defined by the execution of a series of instructions, but not the other way around.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38C776-885B-47EF-BF13-F8BAB5C8FB1F}"/>
              </a:ext>
            </a:extLst>
          </p:cNvPr>
          <p:cNvGrpSpPr/>
          <p:nvPr/>
        </p:nvGrpSpPr>
        <p:grpSpPr>
          <a:xfrm>
            <a:off x="1835287" y="3888214"/>
            <a:ext cx="9220865" cy="1932322"/>
            <a:chOff x="1543187" y="3429000"/>
            <a:chExt cx="9220865" cy="193232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91BB850-CDC8-43BB-A28F-A84BAE72177C}"/>
                </a:ext>
              </a:extLst>
            </p:cNvPr>
            <p:cNvGrpSpPr/>
            <p:nvPr/>
          </p:nvGrpSpPr>
          <p:grpSpPr>
            <a:xfrm>
              <a:off x="1543187" y="3429000"/>
              <a:ext cx="9220865" cy="1932322"/>
              <a:chOff x="3245589" y="3169472"/>
              <a:chExt cx="9220865" cy="193232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D491109-69E2-4853-8ED9-1BA9B4F010A6}"/>
                  </a:ext>
                </a:extLst>
              </p:cNvPr>
              <p:cNvGrpSpPr/>
              <p:nvPr/>
            </p:nvGrpSpPr>
            <p:grpSpPr>
              <a:xfrm>
                <a:off x="3245589" y="3538805"/>
                <a:ext cx="9220865" cy="1562989"/>
                <a:chOff x="3363000" y="4209068"/>
                <a:chExt cx="7823344" cy="1326099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C72B9D8E-6544-4B96-A1E8-7BA058A347FA}"/>
                    </a:ext>
                  </a:extLst>
                </p:cNvPr>
                <p:cNvGrpSpPr/>
                <p:nvPr/>
              </p:nvGrpSpPr>
              <p:grpSpPr>
                <a:xfrm>
                  <a:off x="5653834" y="4290581"/>
                  <a:ext cx="5532510" cy="1219045"/>
                  <a:chOff x="5653834" y="4448175"/>
                  <a:chExt cx="5532510" cy="1219045"/>
                </a:xfrm>
              </p:grpSpPr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1A793BB0-A27F-4A1B-B5AB-80C97A54D759}"/>
                      </a:ext>
                    </a:extLst>
                  </p:cNvPr>
                  <p:cNvSpPr/>
                  <p:nvPr/>
                </p:nvSpPr>
                <p:spPr>
                  <a:xfrm>
                    <a:off x="5653834" y="4448175"/>
                    <a:ext cx="5532510" cy="1219045"/>
                  </a:xfrm>
                  <a:custGeom>
                    <a:avLst/>
                    <a:gdLst>
                      <a:gd name="connsiteX0" fmla="*/ 0 w 5532510"/>
                      <a:gd name="connsiteY0" fmla="*/ 0 h 1219045"/>
                      <a:gd name="connsiteX1" fmla="*/ 387276 w 5532510"/>
                      <a:gd name="connsiteY1" fmla="*/ 0 h 1219045"/>
                      <a:gd name="connsiteX2" fmla="*/ 1051177 w 5532510"/>
                      <a:gd name="connsiteY2" fmla="*/ 0 h 1219045"/>
                      <a:gd name="connsiteX3" fmla="*/ 1604428 w 5532510"/>
                      <a:gd name="connsiteY3" fmla="*/ 0 h 1219045"/>
                      <a:gd name="connsiteX4" fmla="*/ 1991704 w 5532510"/>
                      <a:gd name="connsiteY4" fmla="*/ 0 h 1219045"/>
                      <a:gd name="connsiteX5" fmla="*/ 2489630 w 5532510"/>
                      <a:gd name="connsiteY5" fmla="*/ 0 h 1219045"/>
                      <a:gd name="connsiteX6" fmla="*/ 3042881 w 5532510"/>
                      <a:gd name="connsiteY6" fmla="*/ 0 h 1219045"/>
                      <a:gd name="connsiteX7" fmla="*/ 3596132 w 5532510"/>
                      <a:gd name="connsiteY7" fmla="*/ 0 h 1219045"/>
                      <a:gd name="connsiteX8" fmla="*/ 4038732 w 5532510"/>
                      <a:gd name="connsiteY8" fmla="*/ 0 h 1219045"/>
                      <a:gd name="connsiteX9" fmla="*/ 4702634 w 5532510"/>
                      <a:gd name="connsiteY9" fmla="*/ 0 h 1219045"/>
                      <a:gd name="connsiteX10" fmla="*/ 5532510 w 5532510"/>
                      <a:gd name="connsiteY10" fmla="*/ 0 h 1219045"/>
                      <a:gd name="connsiteX11" fmla="*/ 5532510 w 5532510"/>
                      <a:gd name="connsiteY11" fmla="*/ 381967 h 1219045"/>
                      <a:gd name="connsiteX12" fmla="*/ 5532510 w 5532510"/>
                      <a:gd name="connsiteY12" fmla="*/ 800506 h 1219045"/>
                      <a:gd name="connsiteX13" fmla="*/ 5532510 w 5532510"/>
                      <a:gd name="connsiteY13" fmla="*/ 1219045 h 1219045"/>
                      <a:gd name="connsiteX14" fmla="*/ 4979259 w 5532510"/>
                      <a:gd name="connsiteY14" fmla="*/ 1219045 h 1219045"/>
                      <a:gd name="connsiteX15" fmla="*/ 4536658 w 5532510"/>
                      <a:gd name="connsiteY15" fmla="*/ 1219045 h 1219045"/>
                      <a:gd name="connsiteX16" fmla="*/ 3928082 w 5532510"/>
                      <a:gd name="connsiteY16" fmla="*/ 1219045 h 1219045"/>
                      <a:gd name="connsiteX17" fmla="*/ 3319506 w 5532510"/>
                      <a:gd name="connsiteY17" fmla="*/ 1219045 h 1219045"/>
                      <a:gd name="connsiteX18" fmla="*/ 2710930 w 5532510"/>
                      <a:gd name="connsiteY18" fmla="*/ 1219045 h 1219045"/>
                      <a:gd name="connsiteX19" fmla="*/ 2213004 w 5532510"/>
                      <a:gd name="connsiteY19" fmla="*/ 1219045 h 1219045"/>
                      <a:gd name="connsiteX20" fmla="*/ 1659753 w 5532510"/>
                      <a:gd name="connsiteY20" fmla="*/ 1219045 h 1219045"/>
                      <a:gd name="connsiteX21" fmla="*/ 1106502 w 5532510"/>
                      <a:gd name="connsiteY21" fmla="*/ 1219045 h 1219045"/>
                      <a:gd name="connsiteX22" fmla="*/ 0 w 5532510"/>
                      <a:gd name="connsiteY22" fmla="*/ 1219045 h 1219045"/>
                      <a:gd name="connsiteX23" fmla="*/ 0 w 5532510"/>
                      <a:gd name="connsiteY23" fmla="*/ 812697 h 1219045"/>
                      <a:gd name="connsiteX24" fmla="*/ 0 w 5532510"/>
                      <a:gd name="connsiteY24" fmla="*/ 442920 h 1219045"/>
                      <a:gd name="connsiteX25" fmla="*/ 0 w 5532510"/>
                      <a:gd name="connsiteY25" fmla="*/ 0 h 12190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5532510" h="1219045" extrusionOk="0">
                        <a:moveTo>
                          <a:pt x="0" y="0"/>
                        </a:moveTo>
                        <a:cubicBezTo>
                          <a:pt x="108339" y="-35791"/>
                          <a:pt x="239423" y="13768"/>
                          <a:pt x="387276" y="0"/>
                        </a:cubicBezTo>
                        <a:cubicBezTo>
                          <a:pt x="535129" y="-13768"/>
                          <a:pt x="797090" y="12601"/>
                          <a:pt x="1051177" y="0"/>
                        </a:cubicBezTo>
                        <a:cubicBezTo>
                          <a:pt x="1305264" y="-12601"/>
                          <a:pt x="1430484" y="61494"/>
                          <a:pt x="1604428" y="0"/>
                        </a:cubicBezTo>
                        <a:cubicBezTo>
                          <a:pt x="1778372" y="-61494"/>
                          <a:pt x="1854821" y="25547"/>
                          <a:pt x="1991704" y="0"/>
                        </a:cubicBezTo>
                        <a:cubicBezTo>
                          <a:pt x="2128587" y="-25547"/>
                          <a:pt x="2385418" y="17737"/>
                          <a:pt x="2489630" y="0"/>
                        </a:cubicBezTo>
                        <a:cubicBezTo>
                          <a:pt x="2593842" y="-17737"/>
                          <a:pt x="2920402" y="55164"/>
                          <a:pt x="3042881" y="0"/>
                        </a:cubicBezTo>
                        <a:cubicBezTo>
                          <a:pt x="3165360" y="-55164"/>
                          <a:pt x="3448889" y="51843"/>
                          <a:pt x="3596132" y="0"/>
                        </a:cubicBezTo>
                        <a:cubicBezTo>
                          <a:pt x="3743375" y="-51843"/>
                          <a:pt x="3946140" y="52730"/>
                          <a:pt x="4038732" y="0"/>
                        </a:cubicBezTo>
                        <a:cubicBezTo>
                          <a:pt x="4131324" y="-52730"/>
                          <a:pt x="4431454" y="19911"/>
                          <a:pt x="4702634" y="0"/>
                        </a:cubicBezTo>
                        <a:cubicBezTo>
                          <a:pt x="4973814" y="-19911"/>
                          <a:pt x="5317723" y="70446"/>
                          <a:pt x="5532510" y="0"/>
                        </a:cubicBezTo>
                        <a:cubicBezTo>
                          <a:pt x="5540141" y="126435"/>
                          <a:pt x="5501570" y="218776"/>
                          <a:pt x="5532510" y="381967"/>
                        </a:cubicBezTo>
                        <a:cubicBezTo>
                          <a:pt x="5563450" y="545158"/>
                          <a:pt x="5492487" y="600967"/>
                          <a:pt x="5532510" y="800506"/>
                        </a:cubicBezTo>
                        <a:cubicBezTo>
                          <a:pt x="5572533" y="1000045"/>
                          <a:pt x="5529947" y="1095222"/>
                          <a:pt x="5532510" y="1219045"/>
                        </a:cubicBezTo>
                        <a:cubicBezTo>
                          <a:pt x="5299219" y="1224770"/>
                          <a:pt x="5179636" y="1206543"/>
                          <a:pt x="4979259" y="1219045"/>
                        </a:cubicBezTo>
                        <a:cubicBezTo>
                          <a:pt x="4778882" y="1231547"/>
                          <a:pt x="4692198" y="1218171"/>
                          <a:pt x="4536658" y="1219045"/>
                        </a:cubicBezTo>
                        <a:cubicBezTo>
                          <a:pt x="4381118" y="1219919"/>
                          <a:pt x="4085796" y="1200136"/>
                          <a:pt x="3928082" y="1219045"/>
                        </a:cubicBezTo>
                        <a:cubicBezTo>
                          <a:pt x="3770368" y="1237954"/>
                          <a:pt x="3540063" y="1170827"/>
                          <a:pt x="3319506" y="1219045"/>
                        </a:cubicBezTo>
                        <a:cubicBezTo>
                          <a:pt x="3098949" y="1267263"/>
                          <a:pt x="2953720" y="1210353"/>
                          <a:pt x="2710930" y="1219045"/>
                        </a:cubicBezTo>
                        <a:cubicBezTo>
                          <a:pt x="2468140" y="1227737"/>
                          <a:pt x="2393461" y="1213969"/>
                          <a:pt x="2213004" y="1219045"/>
                        </a:cubicBezTo>
                        <a:cubicBezTo>
                          <a:pt x="2032547" y="1224121"/>
                          <a:pt x="1887990" y="1179540"/>
                          <a:pt x="1659753" y="1219045"/>
                        </a:cubicBezTo>
                        <a:cubicBezTo>
                          <a:pt x="1431516" y="1258550"/>
                          <a:pt x="1347938" y="1176657"/>
                          <a:pt x="1106502" y="1219045"/>
                        </a:cubicBezTo>
                        <a:cubicBezTo>
                          <a:pt x="865066" y="1261433"/>
                          <a:pt x="278862" y="1101281"/>
                          <a:pt x="0" y="1219045"/>
                        </a:cubicBezTo>
                        <a:cubicBezTo>
                          <a:pt x="-32476" y="1083739"/>
                          <a:pt x="42242" y="999474"/>
                          <a:pt x="0" y="812697"/>
                        </a:cubicBezTo>
                        <a:cubicBezTo>
                          <a:pt x="-42242" y="625920"/>
                          <a:pt x="23140" y="542241"/>
                          <a:pt x="0" y="442920"/>
                        </a:cubicBezTo>
                        <a:cubicBezTo>
                          <a:pt x="-23140" y="343599"/>
                          <a:pt x="19814" y="186904"/>
                          <a:pt x="0" y="0"/>
                        </a:cubicBezTo>
                        <a:close/>
                      </a:path>
                    </a:pathLst>
                  </a:custGeom>
                  <a:noFill/>
                  <a:ln w="28575">
                    <a:solidFill>
                      <a:srgbClr val="4E88C7"/>
                    </a:solidFill>
                    <a:prstDash val="lgDash"/>
                    <a:extLst>
                      <a:ext uri="{C807C97D-BFC1-408E-A445-0C87EB9F89A2}">
                        <ask:lineSketchStyleProps xmlns:ask="http://schemas.microsoft.com/office/drawing/2018/sketchyshapes" sd="2873877304">
                          <a:prstGeom prst="rect">
                            <a:avLst/>
                          </a:pr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b="1" dirty="0">
                      <a:solidFill>
                        <a:schemeClr val="tx1"/>
                      </a:solidFill>
                      <a:latin typeface="Karla" pitchFamily="2" charset="0"/>
                    </a:endParaRPr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AB7EC9EF-B8B5-495E-BB55-9F7947C7B4C6}"/>
                      </a:ext>
                    </a:extLst>
                  </p:cNvPr>
                  <p:cNvSpPr/>
                  <p:nvPr/>
                </p:nvSpPr>
                <p:spPr>
                  <a:xfrm>
                    <a:off x="5755016" y="4638022"/>
                    <a:ext cx="1281109" cy="778872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/>
                      <a:t>VM</a:t>
                    </a:r>
                    <a:r>
                      <a:rPr lang="en-US" dirty="0"/>
                      <a:t> </a:t>
                    </a:r>
                  </a:p>
                  <a:p>
                    <a:pPr algn="ctr"/>
                    <a:r>
                      <a:rPr lang="en-US" dirty="0"/>
                      <a:t>&lt;database&gt;</a:t>
                    </a: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A28B2F13-50DC-48B2-A092-5A2004285C5F}"/>
                      </a:ext>
                    </a:extLst>
                  </p:cNvPr>
                  <p:cNvSpPr/>
                  <p:nvPr/>
                </p:nvSpPr>
                <p:spPr>
                  <a:xfrm>
                    <a:off x="8444586" y="4638022"/>
                    <a:ext cx="1281109" cy="778872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/>
                      <a:t>VM</a:t>
                    </a:r>
                    <a:r>
                      <a:rPr lang="en-US" dirty="0"/>
                      <a:t> </a:t>
                    </a:r>
                  </a:p>
                  <a:p>
                    <a:pPr algn="ctr"/>
                    <a:r>
                      <a:rPr lang="en-US" dirty="0"/>
                      <a:t>&lt;model_v1.0&gt;</a:t>
                    </a: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C9199B37-D03D-465C-AF5A-CBA054F7FEA9}"/>
                      </a:ext>
                    </a:extLst>
                  </p:cNvPr>
                  <p:cNvSpPr/>
                  <p:nvPr/>
                </p:nvSpPr>
                <p:spPr>
                  <a:xfrm>
                    <a:off x="9782760" y="4640216"/>
                    <a:ext cx="1281109" cy="778872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/>
                      <a:t>VM</a:t>
                    </a:r>
                    <a:r>
                      <a:rPr lang="en-US" dirty="0"/>
                      <a:t> </a:t>
                    </a:r>
                  </a:p>
                  <a:p>
                    <a:pPr algn="ctr"/>
                    <a:r>
                      <a:rPr lang="en-US" dirty="0"/>
                      <a:t>&lt;frontend&gt;</a:t>
                    </a:r>
                  </a:p>
                </p:txBody>
              </p:sp>
            </p:grp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3FD37AB-4AB9-443D-829C-DEA88C9AAE54}"/>
                    </a:ext>
                  </a:extLst>
                </p:cNvPr>
                <p:cNvSpPr/>
                <p:nvPr/>
              </p:nvSpPr>
              <p:spPr>
                <a:xfrm>
                  <a:off x="3363000" y="4209068"/>
                  <a:ext cx="1498626" cy="1326099"/>
                </a:xfrm>
                <a:prstGeom prst="rect">
                  <a:avLst/>
                </a:prstGeom>
                <a:solidFill>
                  <a:srgbClr val="4E88C7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YAML</a:t>
                  </a:r>
                </a:p>
                <a:p>
                  <a:pPr algn="ctr"/>
                  <a:r>
                    <a:rPr lang="en-US" dirty="0"/>
                    <a:t>&lt;</a:t>
                  </a:r>
                  <a:r>
                    <a:rPr lang="en-US" dirty="0" err="1"/>
                    <a:t>app.yaml</a:t>
                  </a:r>
                  <a:r>
                    <a:rPr lang="en-US" dirty="0"/>
                    <a:t>&gt;</a:t>
                  </a:r>
                </a:p>
                <a:p>
                  <a:pPr algn="ctr"/>
                  <a:r>
                    <a:rPr lang="en-US" dirty="0"/>
                    <a:t>2 database</a:t>
                  </a:r>
                </a:p>
                <a:p>
                  <a:pPr algn="ctr"/>
                  <a:r>
                    <a:rPr lang="en-US" dirty="0"/>
                    <a:t>1 model</a:t>
                  </a:r>
                </a:p>
                <a:p>
                  <a:pPr algn="ctr"/>
                  <a:r>
                    <a:rPr lang="en-US" dirty="0"/>
                    <a:t>1 frontend</a:t>
                  </a:r>
                </a:p>
              </p:txBody>
            </p:sp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879F9FB-0FFD-4F35-89FC-0E12C380173F}"/>
                  </a:ext>
                </a:extLst>
              </p:cNvPr>
              <p:cNvSpPr/>
              <p:nvPr/>
            </p:nvSpPr>
            <p:spPr>
              <a:xfrm>
                <a:off x="5886252" y="3169472"/>
                <a:ext cx="15552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Karla" pitchFamily="2" charset="0"/>
                  </a:rPr>
                  <a:t>K8s &lt;nodes&gt;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219187-7C5A-42CB-ADD1-436FBEE39A1A}"/>
                </a:ext>
              </a:extLst>
            </p:cNvPr>
            <p:cNvGrpSpPr/>
            <p:nvPr/>
          </p:nvGrpSpPr>
          <p:grpSpPr>
            <a:xfrm rot="16200000">
              <a:off x="3599997" y="4193028"/>
              <a:ext cx="336295" cy="716006"/>
              <a:chOff x="5964877" y="5009899"/>
              <a:chExt cx="336295" cy="716006"/>
            </a:xfrm>
          </p:grpSpPr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96A946DD-A977-4691-94CC-E45A7B12AF4F}"/>
                  </a:ext>
                </a:extLst>
              </p:cNvPr>
              <p:cNvSpPr/>
              <p:nvPr/>
            </p:nvSpPr>
            <p:spPr>
              <a:xfrm rot="10514528">
                <a:off x="5964877" y="5614445"/>
                <a:ext cx="336295" cy="111460"/>
              </a:xfrm>
              <a:prstGeom prst="triangle">
                <a:avLst/>
              </a:prstGeom>
              <a:solidFill>
                <a:srgbClr val="4E88C7"/>
              </a:solidFill>
              <a:ln w="12700">
                <a:solidFill>
                  <a:srgbClr val="4E88C7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21AE7B6-7933-4EF4-A65D-CC9CC61821B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122478" y="5009899"/>
                <a:ext cx="6671" cy="577943"/>
              </a:xfrm>
              <a:prstGeom prst="line">
                <a:avLst/>
              </a:prstGeom>
              <a:solidFill>
                <a:srgbClr val="4E88C7"/>
              </a:solidFill>
              <a:ln w="12700">
                <a:solidFill>
                  <a:srgbClr val="4E88C7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E278C89-5767-402C-8C36-9D36B2C121B0}"/>
                </a:ext>
              </a:extLst>
            </p:cNvPr>
            <p:cNvSpPr/>
            <p:nvPr/>
          </p:nvSpPr>
          <p:spPr>
            <a:xfrm>
              <a:off x="5941361" y="4099237"/>
              <a:ext cx="1509959" cy="9180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VM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/>
                <a:t>&lt;database&gt;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9474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Velocity &lt;</a:t>
            </a:r>
            <a:r>
              <a:rPr lang="en-US" sz="3800" b="1" dirty="0" err="1"/>
              <a:t>cont</a:t>
            </a:r>
            <a:r>
              <a:rPr lang="en-US" sz="3800" b="1" dirty="0"/>
              <a:t>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0D9DE-ACA1-40C5-9770-2BD1B3232BBF}"/>
              </a:ext>
            </a:extLst>
          </p:cNvPr>
          <p:cNvSpPr/>
          <p:nvPr/>
        </p:nvSpPr>
        <p:spPr>
          <a:xfrm>
            <a:off x="678891" y="1271435"/>
            <a:ext cx="108342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Velocity is enabled by:</a:t>
            </a:r>
          </a:p>
          <a:p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Online self-healing systems: </a:t>
            </a:r>
            <a:r>
              <a:rPr lang="en-US" sz="2400" dirty="0">
                <a:latin typeface="Karla" pitchFamily="2" charset="0"/>
              </a:rPr>
              <a:t>k8s takes actions to ensure that the current state matches the desired state (as opposed to an operator enacting the repair)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Karla" pitchFamily="2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ECE0768-9DAD-4804-8754-2B94098CB7DE}"/>
              </a:ext>
            </a:extLst>
          </p:cNvPr>
          <p:cNvGrpSpPr/>
          <p:nvPr/>
        </p:nvGrpSpPr>
        <p:grpSpPr>
          <a:xfrm>
            <a:off x="1835287" y="3308875"/>
            <a:ext cx="9220865" cy="3299451"/>
            <a:chOff x="1835287" y="3308875"/>
            <a:chExt cx="9220865" cy="329945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638C776-885B-47EF-BF13-F8BAB5C8FB1F}"/>
                </a:ext>
              </a:extLst>
            </p:cNvPr>
            <p:cNvGrpSpPr/>
            <p:nvPr/>
          </p:nvGrpSpPr>
          <p:grpSpPr>
            <a:xfrm>
              <a:off x="1835287" y="3308875"/>
              <a:ext cx="9220865" cy="1932322"/>
              <a:chOff x="1543187" y="3429000"/>
              <a:chExt cx="9220865" cy="1932322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A91BB850-CDC8-43BB-A28F-A84BAE72177C}"/>
                  </a:ext>
                </a:extLst>
              </p:cNvPr>
              <p:cNvGrpSpPr/>
              <p:nvPr/>
            </p:nvGrpSpPr>
            <p:grpSpPr>
              <a:xfrm>
                <a:off x="1543187" y="3429000"/>
                <a:ext cx="9220865" cy="1932322"/>
                <a:chOff x="3245589" y="3169472"/>
                <a:chExt cx="9220865" cy="1932322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AD491109-69E2-4853-8ED9-1BA9B4F010A6}"/>
                    </a:ext>
                  </a:extLst>
                </p:cNvPr>
                <p:cNvGrpSpPr/>
                <p:nvPr/>
              </p:nvGrpSpPr>
              <p:grpSpPr>
                <a:xfrm>
                  <a:off x="3245589" y="3538805"/>
                  <a:ext cx="9220865" cy="1562989"/>
                  <a:chOff x="3363000" y="4209068"/>
                  <a:chExt cx="7823344" cy="1326099"/>
                </a:xfrm>
              </p:grpSpPr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C72B9D8E-6544-4B96-A1E8-7BA058A347FA}"/>
                      </a:ext>
                    </a:extLst>
                  </p:cNvPr>
                  <p:cNvGrpSpPr/>
                  <p:nvPr/>
                </p:nvGrpSpPr>
                <p:grpSpPr>
                  <a:xfrm>
                    <a:off x="5653834" y="4290581"/>
                    <a:ext cx="5532510" cy="1219045"/>
                    <a:chOff x="5653834" y="4448175"/>
                    <a:chExt cx="5532510" cy="1219045"/>
                  </a:xfrm>
                </p:grpSpPr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1A793BB0-A27F-4A1B-B5AB-80C97A54D7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53834" y="4448175"/>
                      <a:ext cx="5532510" cy="1219045"/>
                    </a:xfrm>
                    <a:custGeom>
                      <a:avLst/>
                      <a:gdLst>
                        <a:gd name="connsiteX0" fmla="*/ 0 w 5532510"/>
                        <a:gd name="connsiteY0" fmla="*/ 0 h 1219045"/>
                        <a:gd name="connsiteX1" fmla="*/ 387276 w 5532510"/>
                        <a:gd name="connsiteY1" fmla="*/ 0 h 1219045"/>
                        <a:gd name="connsiteX2" fmla="*/ 1051177 w 5532510"/>
                        <a:gd name="connsiteY2" fmla="*/ 0 h 1219045"/>
                        <a:gd name="connsiteX3" fmla="*/ 1604428 w 5532510"/>
                        <a:gd name="connsiteY3" fmla="*/ 0 h 1219045"/>
                        <a:gd name="connsiteX4" fmla="*/ 1991704 w 5532510"/>
                        <a:gd name="connsiteY4" fmla="*/ 0 h 1219045"/>
                        <a:gd name="connsiteX5" fmla="*/ 2489630 w 5532510"/>
                        <a:gd name="connsiteY5" fmla="*/ 0 h 1219045"/>
                        <a:gd name="connsiteX6" fmla="*/ 3042881 w 5532510"/>
                        <a:gd name="connsiteY6" fmla="*/ 0 h 1219045"/>
                        <a:gd name="connsiteX7" fmla="*/ 3596132 w 5532510"/>
                        <a:gd name="connsiteY7" fmla="*/ 0 h 1219045"/>
                        <a:gd name="connsiteX8" fmla="*/ 4038732 w 5532510"/>
                        <a:gd name="connsiteY8" fmla="*/ 0 h 1219045"/>
                        <a:gd name="connsiteX9" fmla="*/ 4702634 w 5532510"/>
                        <a:gd name="connsiteY9" fmla="*/ 0 h 1219045"/>
                        <a:gd name="connsiteX10" fmla="*/ 5532510 w 5532510"/>
                        <a:gd name="connsiteY10" fmla="*/ 0 h 1219045"/>
                        <a:gd name="connsiteX11" fmla="*/ 5532510 w 5532510"/>
                        <a:gd name="connsiteY11" fmla="*/ 381967 h 1219045"/>
                        <a:gd name="connsiteX12" fmla="*/ 5532510 w 5532510"/>
                        <a:gd name="connsiteY12" fmla="*/ 800506 h 1219045"/>
                        <a:gd name="connsiteX13" fmla="*/ 5532510 w 5532510"/>
                        <a:gd name="connsiteY13" fmla="*/ 1219045 h 1219045"/>
                        <a:gd name="connsiteX14" fmla="*/ 4979259 w 5532510"/>
                        <a:gd name="connsiteY14" fmla="*/ 1219045 h 1219045"/>
                        <a:gd name="connsiteX15" fmla="*/ 4536658 w 5532510"/>
                        <a:gd name="connsiteY15" fmla="*/ 1219045 h 1219045"/>
                        <a:gd name="connsiteX16" fmla="*/ 3928082 w 5532510"/>
                        <a:gd name="connsiteY16" fmla="*/ 1219045 h 1219045"/>
                        <a:gd name="connsiteX17" fmla="*/ 3319506 w 5532510"/>
                        <a:gd name="connsiteY17" fmla="*/ 1219045 h 1219045"/>
                        <a:gd name="connsiteX18" fmla="*/ 2710930 w 5532510"/>
                        <a:gd name="connsiteY18" fmla="*/ 1219045 h 1219045"/>
                        <a:gd name="connsiteX19" fmla="*/ 2213004 w 5532510"/>
                        <a:gd name="connsiteY19" fmla="*/ 1219045 h 1219045"/>
                        <a:gd name="connsiteX20" fmla="*/ 1659753 w 5532510"/>
                        <a:gd name="connsiteY20" fmla="*/ 1219045 h 1219045"/>
                        <a:gd name="connsiteX21" fmla="*/ 1106502 w 5532510"/>
                        <a:gd name="connsiteY21" fmla="*/ 1219045 h 1219045"/>
                        <a:gd name="connsiteX22" fmla="*/ 0 w 5532510"/>
                        <a:gd name="connsiteY22" fmla="*/ 1219045 h 1219045"/>
                        <a:gd name="connsiteX23" fmla="*/ 0 w 5532510"/>
                        <a:gd name="connsiteY23" fmla="*/ 812697 h 1219045"/>
                        <a:gd name="connsiteX24" fmla="*/ 0 w 5532510"/>
                        <a:gd name="connsiteY24" fmla="*/ 442920 h 1219045"/>
                        <a:gd name="connsiteX25" fmla="*/ 0 w 5532510"/>
                        <a:gd name="connsiteY25" fmla="*/ 0 h 12190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5532510" h="1219045" extrusionOk="0">
                          <a:moveTo>
                            <a:pt x="0" y="0"/>
                          </a:moveTo>
                          <a:cubicBezTo>
                            <a:pt x="108339" y="-35791"/>
                            <a:pt x="239423" y="13768"/>
                            <a:pt x="387276" y="0"/>
                          </a:cubicBezTo>
                          <a:cubicBezTo>
                            <a:pt x="535129" y="-13768"/>
                            <a:pt x="797090" y="12601"/>
                            <a:pt x="1051177" y="0"/>
                          </a:cubicBezTo>
                          <a:cubicBezTo>
                            <a:pt x="1305264" y="-12601"/>
                            <a:pt x="1430484" y="61494"/>
                            <a:pt x="1604428" y="0"/>
                          </a:cubicBezTo>
                          <a:cubicBezTo>
                            <a:pt x="1778372" y="-61494"/>
                            <a:pt x="1854821" y="25547"/>
                            <a:pt x="1991704" y="0"/>
                          </a:cubicBezTo>
                          <a:cubicBezTo>
                            <a:pt x="2128587" y="-25547"/>
                            <a:pt x="2385418" y="17737"/>
                            <a:pt x="2489630" y="0"/>
                          </a:cubicBezTo>
                          <a:cubicBezTo>
                            <a:pt x="2593842" y="-17737"/>
                            <a:pt x="2920402" y="55164"/>
                            <a:pt x="3042881" y="0"/>
                          </a:cubicBezTo>
                          <a:cubicBezTo>
                            <a:pt x="3165360" y="-55164"/>
                            <a:pt x="3448889" y="51843"/>
                            <a:pt x="3596132" y="0"/>
                          </a:cubicBezTo>
                          <a:cubicBezTo>
                            <a:pt x="3743375" y="-51843"/>
                            <a:pt x="3946140" y="52730"/>
                            <a:pt x="4038732" y="0"/>
                          </a:cubicBezTo>
                          <a:cubicBezTo>
                            <a:pt x="4131324" y="-52730"/>
                            <a:pt x="4431454" y="19911"/>
                            <a:pt x="4702634" y="0"/>
                          </a:cubicBezTo>
                          <a:cubicBezTo>
                            <a:pt x="4973814" y="-19911"/>
                            <a:pt x="5317723" y="70446"/>
                            <a:pt x="5532510" y="0"/>
                          </a:cubicBezTo>
                          <a:cubicBezTo>
                            <a:pt x="5540141" y="126435"/>
                            <a:pt x="5501570" y="218776"/>
                            <a:pt x="5532510" y="381967"/>
                          </a:cubicBezTo>
                          <a:cubicBezTo>
                            <a:pt x="5563450" y="545158"/>
                            <a:pt x="5492487" y="600967"/>
                            <a:pt x="5532510" y="800506"/>
                          </a:cubicBezTo>
                          <a:cubicBezTo>
                            <a:pt x="5572533" y="1000045"/>
                            <a:pt x="5529947" y="1095222"/>
                            <a:pt x="5532510" y="1219045"/>
                          </a:cubicBezTo>
                          <a:cubicBezTo>
                            <a:pt x="5299219" y="1224770"/>
                            <a:pt x="5179636" y="1206543"/>
                            <a:pt x="4979259" y="1219045"/>
                          </a:cubicBezTo>
                          <a:cubicBezTo>
                            <a:pt x="4778882" y="1231547"/>
                            <a:pt x="4692198" y="1218171"/>
                            <a:pt x="4536658" y="1219045"/>
                          </a:cubicBezTo>
                          <a:cubicBezTo>
                            <a:pt x="4381118" y="1219919"/>
                            <a:pt x="4085796" y="1200136"/>
                            <a:pt x="3928082" y="1219045"/>
                          </a:cubicBezTo>
                          <a:cubicBezTo>
                            <a:pt x="3770368" y="1237954"/>
                            <a:pt x="3540063" y="1170827"/>
                            <a:pt x="3319506" y="1219045"/>
                          </a:cubicBezTo>
                          <a:cubicBezTo>
                            <a:pt x="3098949" y="1267263"/>
                            <a:pt x="2953720" y="1210353"/>
                            <a:pt x="2710930" y="1219045"/>
                          </a:cubicBezTo>
                          <a:cubicBezTo>
                            <a:pt x="2468140" y="1227737"/>
                            <a:pt x="2393461" y="1213969"/>
                            <a:pt x="2213004" y="1219045"/>
                          </a:cubicBezTo>
                          <a:cubicBezTo>
                            <a:pt x="2032547" y="1224121"/>
                            <a:pt x="1887990" y="1179540"/>
                            <a:pt x="1659753" y="1219045"/>
                          </a:cubicBezTo>
                          <a:cubicBezTo>
                            <a:pt x="1431516" y="1258550"/>
                            <a:pt x="1347938" y="1176657"/>
                            <a:pt x="1106502" y="1219045"/>
                          </a:cubicBezTo>
                          <a:cubicBezTo>
                            <a:pt x="865066" y="1261433"/>
                            <a:pt x="278862" y="1101281"/>
                            <a:pt x="0" y="1219045"/>
                          </a:cubicBezTo>
                          <a:cubicBezTo>
                            <a:pt x="-32476" y="1083739"/>
                            <a:pt x="42242" y="999474"/>
                            <a:pt x="0" y="812697"/>
                          </a:cubicBezTo>
                          <a:cubicBezTo>
                            <a:pt x="-42242" y="625920"/>
                            <a:pt x="23140" y="542241"/>
                            <a:pt x="0" y="442920"/>
                          </a:cubicBezTo>
                          <a:cubicBezTo>
                            <a:pt x="-23140" y="343599"/>
                            <a:pt x="19814" y="186904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4E88C7"/>
                      </a:solidFill>
                      <a:prstDash val="lgDash"/>
                      <a:extLst>
                        <a:ext uri="{C807C97D-BFC1-408E-A445-0C87EB9F89A2}">
                          <ask:lineSketchStyleProps xmlns:ask="http://schemas.microsoft.com/office/drawing/2018/sketchyshapes" sd="2873877304">
                            <a:prstGeom prst="rect">
                              <a:avLst/>
                            </a:prstGeom>
                            <ask:type>
                              <ask:lineSketchScribbl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endParaRPr lang="en-US" b="1" dirty="0">
                        <a:solidFill>
                          <a:schemeClr val="tx1"/>
                        </a:solidFill>
                        <a:latin typeface="Karla" pitchFamily="2" charset="0"/>
                      </a:endParaRPr>
                    </a:p>
                  </p:txBody>
                </p:sp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AB7EC9EF-B8B5-495E-BB55-9F7947C7B4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5016" y="4638022"/>
                      <a:ext cx="1281109" cy="778872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/>
                        <a:t>VM</a:t>
                      </a:r>
                      <a:r>
                        <a:rPr lang="en-US" dirty="0"/>
                        <a:t> </a:t>
                      </a:r>
                    </a:p>
                    <a:p>
                      <a:pPr algn="ctr"/>
                      <a:r>
                        <a:rPr lang="en-US" dirty="0"/>
                        <a:t>&lt;database&gt;</a:t>
                      </a:r>
                    </a:p>
                  </p:txBody>
                </p:sp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A28B2F13-50DC-48B2-A092-5A2004285C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44586" y="4638022"/>
                      <a:ext cx="1281109" cy="778872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/>
                        <a:t>VM</a:t>
                      </a:r>
                      <a:r>
                        <a:rPr lang="en-US" dirty="0"/>
                        <a:t> </a:t>
                      </a:r>
                    </a:p>
                    <a:p>
                      <a:pPr algn="ctr"/>
                      <a:r>
                        <a:rPr lang="en-US" dirty="0"/>
                        <a:t>&lt;model_v2.0&gt;</a:t>
                      </a:r>
                    </a:p>
                  </p:txBody>
                </p:sp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C9199B37-D03D-465C-AF5A-CBA054F7FE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2760" y="4640216"/>
                      <a:ext cx="1281109" cy="778872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/>
                        <a:t>VM</a:t>
                      </a:r>
                      <a:r>
                        <a:rPr lang="en-US" dirty="0"/>
                        <a:t> </a:t>
                      </a:r>
                    </a:p>
                    <a:p>
                      <a:pPr algn="ctr"/>
                      <a:r>
                        <a:rPr lang="en-US" dirty="0"/>
                        <a:t>&lt;frontend&gt;</a:t>
                      </a:r>
                    </a:p>
                  </p:txBody>
                </p:sp>
              </p:grp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03FD37AB-4AB9-443D-829C-DEA88C9AAE54}"/>
                      </a:ext>
                    </a:extLst>
                  </p:cNvPr>
                  <p:cNvSpPr/>
                  <p:nvPr/>
                </p:nvSpPr>
                <p:spPr>
                  <a:xfrm>
                    <a:off x="3363000" y="4209068"/>
                    <a:ext cx="1498626" cy="1326099"/>
                  </a:xfrm>
                  <a:prstGeom prst="rect">
                    <a:avLst/>
                  </a:prstGeom>
                  <a:solidFill>
                    <a:srgbClr val="4E88C7"/>
                  </a:solidFill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/>
                      <a:t>YAML</a:t>
                    </a:r>
                  </a:p>
                  <a:p>
                    <a:pPr algn="ctr"/>
                    <a:r>
                      <a:rPr lang="en-US" dirty="0"/>
                      <a:t>&lt;</a:t>
                    </a:r>
                    <a:r>
                      <a:rPr lang="en-US" dirty="0" err="1"/>
                      <a:t>app.yaml</a:t>
                    </a:r>
                    <a:r>
                      <a:rPr lang="en-US" dirty="0"/>
                      <a:t>&gt;</a:t>
                    </a:r>
                  </a:p>
                  <a:p>
                    <a:pPr algn="ctr"/>
                    <a:r>
                      <a:rPr lang="en-US" dirty="0"/>
                      <a:t>2 database</a:t>
                    </a:r>
                  </a:p>
                  <a:p>
                    <a:pPr algn="ctr"/>
                    <a:r>
                      <a:rPr lang="en-US" dirty="0"/>
                      <a:t>1 model</a:t>
                    </a:r>
                  </a:p>
                  <a:p>
                    <a:pPr algn="ctr"/>
                    <a:r>
                      <a:rPr lang="en-US" dirty="0"/>
                      <a:t>1 frontend</a:t>
                    </a:r>
                  </a:p>
                </p:txBody>
              </p:sp>
            </p:grp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879F9FB-0FFD-4F35-89FC-0E12C380173F}"/>
                    </a:ext>
                  </a:extLst>
                </p:cNvPr>
                <p:cNvSpPr/>
                <p:nvPr/>
              </p:nvSpPr>
              <p:spPr>
                <a:xfrm>
                  <a:off x="5886252" y="3169472"/>
                  <a:ext cx="15552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latin typeface="Karla" pitchFamily="2" charset="0"/>
                    </a:rPr>
                    <a:t>K8s &lt;nodes&gt;</a:t>
                  </a:r>
                </a:p>
              </p:txBody>
            </p:sp>
          </p:grp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E278C89-5767-402C-8C36-9D36B2C121B0}"/>
                  </a:ext>
                </a:extLst>
              </p:cNvPr>
              <p:cNvSpPr/>
              <p:nvPr/>
            </p:nvSpPr>
            <p:spPr>
              <a:xfrm>
                <a:off x="5941361" y="4099237"/>
                <a:ext cx="1509959" cy="91800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VM </a:t>
                </a:r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&lt;database&gt;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6A76094-247E-4168-BD85-29EEA4890145}"/>
                </a:ext>
              </a:extLst>
            </p:cNvPr>
            <p:cNvSpPr/>
            <p:nvPr/>
          </p:nvSpPr>
          <p:spPr>
            <a:xfrm>
              <a:off x="6325236" y="5690319"/>
              <a:ext cx="1509960" cy="918007"/>
            </a:xfrm>
            <a:prstGeom prst="rect">
              <a:avLst/>
            </a:prstGeom>
            <a:solidFill>
              <a:srgbClr val="4E88C7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VM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/>
                <a:t>&lt; database &gt;</a:t>
              </a:r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CCF18789-7717-481D-877C-350250E79BD2}"/>
                </a:ext>
              </a:extLst>
            </p:cNvPr>
            <p:cNvSpPr/>
            <p:nvPr/>
          </p:nvSpPr>
          <p:spPr>
            <a:xfrm rot="21314528">
              <a:off x="6947558" y="4910128"/>
              <a:ext cx="336295" cy="111460"/>
            </a:xfrm>
            <a:prstGeom prst="triangle">
              <a:avLst/>
            </a:prstGeom>
            <a:solidFill>
              <a:srgbClr val="4E88C7"/>
            </a:solidFill>
            <a:ln w="12700">
              <a:solidFill>
                <a:srgbClr val="4E88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7C74A1E-FC34-4A1B-A65A-2D10443713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9581" y="5048191"/>
              <a:ext cx="6671" cy="577943"/>
            </a:xfrm>
            <a:prstGeom prst="line">
              <a:avLst/>
            </a:prstGeom>
            <a:solidFill>
              <a:srgbClr val="4E88C7"/>
            </a:solidFill>
            <a:ln w="12700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F2C9BC9-5668-4C6E-9E90-F38DB2710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7901" y="3928521"/>
              <a:ext cx="1527847" cy="1057976"/>
            </a:xfrm>
            <a:prstGeom prst="line">
              <a:avLst/>
            </a:prstGeom>
            <a:solidFill>
              <a:srgbClr val="4E88C7"/>
            </a:solidFill>
            <a:ln w="19050">
              <a:solidFill>
                <a:srgbClr val="ED1B34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A2989CE-1ACB-4B9D-BC7D-6DC016388E23}"/>
                </a:ext>
              </a:extLst>
            </p:cNvPr>
            <p:cNvCxnSpPr>
              <a:cxnSpLocks/>
            </p:cNvCxnSpPr>
            <p:nvPr/>
          </p:nvCxnSpPr>
          <p:spPr>
            <a:xfrm>
              <a:off x="6545831" y="3898765"/>
              <a:ext cx="830107" cy="1100580"/>
            </a:xfrm>
            <a:prstGeom prst="line">
              <a:avLst/>
            </a:prstGeom>
            <a:solidFill>
              <a:srgbClr val="4E88C7"/>
            </a:solidFill>
            <a:ln w="19050">
              <a:solidFill>
                <a:srgbClr val="ED1B34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0F47603A-0C72-4403-A05E-2C0888FF5865}"/>
                </a:ext>
              </a:extLst>
            </p:cNvPr>
            <p:cNvSpPr/>
            <p:nvPr/>
          </p:nvSpPr>
          <p:spPr>
            <a:xfrm rot="15914528">
              <a:off x="3589825" y="4375175"/>
              <a:ext cx="336295" cy="111460"/>
            </a:xfrm>
            <a:prstGeom prst="triangle">
              <a:avLst/>
            </a:prstGeom>
            <a:solidFill>
              <a:srgbClr val="ED1B34"/>
            </a:solidFill>
            <a:ln w="12700">
              <a:solidFill>
                <a:srgbClr val="ED1B3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1DCBB0-0038-4568-8DCD-4D1305E2C08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125941" y="4134723"/>
              <a:ext cx="6671" cy="577943"/>
            </a:xfrm>
            <a:prstGeom prst="line">
              <a:avLst/>
            </a:prstGeom>
            <a:solidFill>
              <a:srgbClr val="ED1B34"/>
            </a:solidFill>
            <a:ln w="12700">
              <a:solidFill>
                <a:srgbClr val="ED1B34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3F65E4A-88B6-4CAB-807F-DD98D2BEEF6E}"/>
                </a:ext>
              </a:extLst>
            </p:cNvPr>
            <p:cNvCxnSpPr>
              <a:cxnSpLocks/>
            </p:cNvCxnSpPr>
            <p:nvPr/>
          </p:nvCxnSpPr>
          <p:spPr>
            <a:xfrm>
              <a:off x="2861010" y="5320854"/>
              <a:ext cx="1" cy="742110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AACB0E5-D7A9-426D-BFE9-8F7B63ABDB3A}"/>
                </a:ext>
              </a:extLst>
            </p:cNvPr>
            <p:cNvCxnSpPr>
              <a:cxnSpLocks/>
              <a:endCxn id="49" idx="3"/>
            </p:cNvCxnSpPr>
            <p:nvPr/>
          </p:nvCxnSpPr>
          <p:spPr>
            <a:xfrm>
              <a:off x="2861010" y="6062964"/>
              <a:ext cx="3174277" cy="55467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8BCBDC6C-CB8F-4CDF-BC34-7CA0D69033CA}"/>
                </a:ext>
              </a:extLst>
            </p:cNvPr>
            <p:cNvSpPr/>
            <p:nvPr/>
          </p:nvSpPr>
          <p:spPr>
            <a:xfrm rot="5400000">
              <a:off x="5922869" y="6062700"/>
              <a:ext cx="336295" cy="111460"/>
            </a:xfrm>
            <a:prstGeom prst="triangle">
              <a:avLst/>
            </a:prstGeom>
            <a:solidFill>
              <a:srgbClr val="4E88C7"/>
            </a:solidFill>
            <a:ln w="12700">
              <a:solidFill>
                <a:srgbClr val="4E88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88990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Advantages of using Kubernetes: Scaling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233D0-0895-4FB1-AB54-08D2E9F5AEA0}"/>
              </a:ext>
            </a:extLst>
          </p:cNvPr>
          <p:cNvSpPr/>
          <p:nvPr/>
        </p:nvSpPr>
        <p:spPr>
          <a:xfrm>
            <a:off x="1480281" y="3063476"/>
            <a:ext cx="92314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As your product grows, it’s inevitable that you will need to scale:</a:t>
            </a:r>
          </a:p>
          <a:p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Software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Team/s that develop 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Karla" pitchFamily="2" charset="0"/>
            </a:endParaRP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515632A-0AD7-4A5A-966A-FE852CA71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926" y="1116959"/>
            <a:ext cx="2167097" cy="179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22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Scaling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0D9DE-ACA1-40C5-9770-2BD1B3232BBF}"/>
              </a:ext>
            </a:extLst>
          </p:cNvPr>
          <p:cNvSpPr/>
          <p:nvPr/>
        </p:nvSpPr>
        <p:spPr>
          <a:xfrm>
            <a:off x="678891" y="1271435"/>
            <a:ext cx="1083421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Karla" pitchFamily="2" charset="0"/>
              </a:rPr>
              <a:t>Kubernetes</a:t>
            </a:r>
            <a:r>
              <a:rPr lang="en-US" sz="2400" dirty="0">
                <a:latin typeface="Karla" pitchFamily="2" charset="0"/>
              </a:rPr>
              <a:t> provides numerous advantages to address scaling:</a:t>
            </a:r>
          </a:p>
          <a:p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Decoupled architectures</a:t>
            </a:r>
            <a:r>
              <a:rPr lang="en-US" sz="2400" dirty="0">
                <a:latin typeface="Karla" pitchFamily="2" charset="0"/>
              </a:rPr>
              <a:t>: each component is separated from other components by defined APIs and </a:t>
            </a:r>
            <a:r>
              <a:rPr lang="en-US" sz="2400" i="1" u="sng" dirty="0">
                <a:latin typeface="Karla" pitchFamily="2" charset="0"/>
              </a:rPr>
              <a:t>service load balancers</a:t>
            </a:r>
            <a:r>
              <a:rPr lang="en-US" sz="2400" dirty="0">
                <a:latin typeface="Karla" pitchFamily="2" charset="0"/>
              </a:rPr>
              <a:t>. </a:t>
            </a:r>
          </a:p>
          <a:p>
            <a:pPr lvl="1"/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Easy scaling for applications and clusters</a:t>
            </a:r>
            <a:r>
              <a:rPr lang="en-US" sz="2400" dirty="0">
                <a:latin typeface="Karla" pitchFamily="2" charset="0"/>
              </a:rPr>
              <a:t>: simply changing a number in a configuration file, k8s takes care of the rest (part of declarative).</a:t>
            </a:r>
          </a:p>
          <a:p>
            <a:pPr lvl="1"/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Scaling development teams with microservices</a:t>
            </a:r>
            <a:r>
              <a:rPr lang="en-US" sz="2400" dirty="0">
                <a:latin typeface="Karla" pitchFamily="2" charset="0"/>
              </a:rPr>
              <a:t>: small team is responsible for the design and delivery of a service that is consumed by other small teams (optimal group size: 2 pizzas team).</a:t>
            </a:r>
          </a:p>
        </p:txBody>
      </p:sp>
    </p:spTree>
    <p:extLst>
      <p:ext uri="{BB962C8B-B14F-4D97-AF65-F5344CB8AC3E}">
        <p14:creationId xmlns:p14="http://schemas.microsoft.com/office/powerpoint/2010/main" val="2778012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Scaling &lt;</a:t>
            </a:r>
            <a:r>
              <a:rPr lang="en-US" sz="3800" b="1" dirty="0" err="1"/>
              <a:t>cont</a:t>
            </a:r>
            <a:r>
              <a:rPr lang="en-US" sz="3800" b="1" dirty="0"/>
              <a:t>&gt;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325BFE4-BC9B-4287-81FC-DF02A304280A}"/>
              </a:ext>
            </a:extLst>
          </p:cNvPr>
          <p:cNvGrpSpPr/>
          <p:nvPr/>
        </p:nvGrpSpPr>
        <p:grpSpPr>
          <a:xfrm>
            <a:off x="7054598" y="1400733"/>
            <a:ext cx="3680995" cy="2055050"/>
            <a:chOff x="2213923" y="1884706"/>
            <a:chExt cx="4202557" cy="2346231"/>
          </a:xfrm>
          <a:solidFill>
            <a:srgbClr val="4E88C7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54E1E3A-BC89-4870-93B1-8F7440B25BE4}"/>
                </a:ext>
              </a:extLst>
            </p:cNvPr>
            <p:cNvSpPr/>
            <p:nvPr/>
          </p:nvSpPr>
          <p:spPr>
            <a:xfrm>
              <a:off x="2213923" y="1884706"/>
              <a:ext cx="4202557" cy="23462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E88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Microservice 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CB959B-D7EB-492E-96A3-1BF1B6AE0AC5}"/>
                </a:ext>
              </a:extLst>
            </p:cNvPr>
            <p:cNvSpPr/>
            <p:nvPr/>
          </p:nvSpPr>
          <p:spPr>
            <a:xfrm>
              <a:off x="2694197" y="2313875"/>
              <a:ext cx="3154767" cy="172688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Container 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2180891-5F6E-4BC7-A02E-629AA9AC374B}"/>
              </a:ext>
            </a:extLst>
          </p:cNvPr>
          <p:cNvGrpSpPr/>
          <p:nvPr/>
        </p:nvGrpSpPr>
        <p:grpSpPr>
          <a:xfrm>
            <a:off x="3513577" y="2654312"/>
            <a:ext cx="951760" cy="446507"/>
            <a:chOff x="3291743" y="3921105"/>
            <a:chExt cx="999156" cy="468742"/>
          </a:xfrm>
          <a:solidFill>
            <a:srgbClr val="4E88C7"/>
          </a:solidFill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8A99285E-7FCC-407F-80D5-88F6CF3BF378}"/>
                </a:ext>
              </a:extLst>
            </p:cNvPr>
            <p:cNvSpPr/>
            <p:nvPr/>
          </p:nvSpPr>
          <p:spPr>
            <a:xfrm rot="13324677">
              <a:off x="3291743" y="4224351"/>
              <a:ext cx="346080" cy="165496"/>
            </a:xfrm>
            <a:prstGeom prst="triangle">
              <a:avLst/>
            </a:prstGeom>
            <a:grpFill/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C45E3B1-98CE-4750-906B-5FD2B1201B3C}"/>
                </a:ext>
              </a:extLst>
            </p:cNvPr>
            <p:cNvCxnSpPr>
              <a:cxnSpLocks/>
            </p:cNvCxnSpPr>
            <p:nvPr/>
          </p:nvCxnSpPr>
          <p:spPr>
            <a:xfrm rot="13610149" flipV="1">
              <a:off x="3858402" y="3495474"/>
              <a:ext cx="6865" cy="858128"/>
            </a:xfrm>
            <a:prstGeom prst="line">
              <a:avLst/>
            </a:prstGeom>
            <a:grpFill/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7022896" y="3939765"/>
            <a:ext cx="3680995" cy="2055050"/>
            <a:chOff x="4532794" y="3856684"/>
            <a:chExt cx="3680995" cy="205505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04D47D6-3FE2-4225-968B-C1CBBBB38E14}"/>
                </a:ext>
              </a:extLst>
            </p:cNvPr>
            <p:cNvSpPr/>
            <p:nvPr/>
          </p:nvSpPr>
          <p:spPr>
            <a:xfrm>
              <a:off x="4532794" y="3856684"/>
              <a:ext cx="3680995" cy="205505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E88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Microservice 2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7AEBE2-6DC7-40C3-B1AE-0E3F407E31AB}"/>
                </a:ext>
              </a:extLst>
            </p:cNvPr>
            <p:cNvSpPr/>
            <p:nvPr/>
          </p:nvSpPr>
          <p:spPr>
            <a:xfrm>
              <a:off x="5128059" y="4271694"/>
              <a:ext cx="2620347" cy="134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Container 2</a:t>
              </a: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D734EBF2-7167-41D4-B15D-836995E283EE}"/>
              </a:ext>
            </a:extLst>
          </p:cNvPr>
          <p:cNvSpPr/>
          <p:nvPr/>
        </p:nvSpPr>
        <p:spPr>
          <a:xfrm>
            <a:off x="1984194" y="3203065"/>
            <a:ext cx="1572990" cy="741925"/>
          </a:xfrm>
          <a:prstGeom prst="rect">
            <a:avLst/>
          </a:prstGeom>
          <a:solidFill>
            <a:srgbClr val="4E88C7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LOAD BALANCER</a:t>
            </a:r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E5FF749-240C-4E3A-AC70-2A251EA2F2E1}"/>
              </a:ext>
            </a:extLst>
          </p:cNvPr>
          <p:cNvGrpSpPr/>
          <p:nvPr/>
        </p:nvGrpSpPr>
        <p:grpSpPr>
          <a:xfrm rot="4821307">
            <a:off x="3384291" y="4280162"/>
            <a:ext cx="951761" cy="446507"/>
            <a:chOff x="3291743" y="3921105"/>
            <a:chExt cx="999156" cy="468742"/>
          </a:xfrm>
        </p:grpSpPr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38344484-CE0B-43BC-9CC1-27CC1E75AC51}"/>
                </a:ext>
              </a:extLst>
            </p:cNvPr>
            <p:cNvSpPr/>
            <p:nvPr/>
          </p:nvSpPr>
          <p:spPr>
            <a:xfrm rot="13324677">
              <a:off x="3291743" y="4224351"/>
              <a:ext cx="346080" cy="165496"/>
            </a:xfrm>
            <a:prstGeom prst="triangle">
              <a:avLst/>
            </a:prstGeom>
            <a:solidFill>
              <a:srgbClr val="4E88C7"/>
            </a:solidFill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7D416A3-A0DD-48B3-A387-47F9BCF09D07}"/>
                </a:ext>
              </a:extLst>
            </p:cNvPr>
            <p:cNvCxnSpPr>
              <a:cxnSpLocks/>
            </p:cNvCxnSpPr>
            <p:nvPr/>
          </p:nvCxnSpPr>
          <p:spPr>
            <a:xfrm rot="13610149" flipV="1">
              <a:off x="3858402" y="3495474"/>
              <a:ext cx="6865" cy="858128"/>
            </a:xfrm>
            <a:prstGeom prst="line">
              <a:avLst/>
            </a:prstGeom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C1BAEFE-D141-49FB-A61C-C2ED0185C2A8}"/>
              </a:ext>
            </a:extLst>
          </p:cNvPr>
          <p:cNvGrpSpPr/>
          <p:nvPr/>
        </p:nvGrpSpPr>
        <p:grpSpPr>
          <a:xfrm rot="2624225">
            <a:off x="744998" y="3436103"/>
            <a:ext cx="951761" cy="446507"/>
            <a:chOff x="3291743" y="3921105"/>
            <a:chExt cx="999156" cy="468742"/>
          </a:xfrm>
        </p:grpSpPr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C649C628-B422-4E31-B7EF-9AA055486D1C}"/>
                </a:ext>
              </a:extLst>
            </p:cNvPr>
            <p:cNvSpPr/>
            <p:nvPr/>
          </p:nvSpPr>
          <p:spPr>
            <a:xfrm rot="13324677">
              <a:off x="3291743" y="4224351"/>
              <a:ext cx="346080" cy="165496"/>
            </a:xfrm>
            <a:prstGeom prst="triangle">
              <a:avLst/>
            </a:prstGeom>
            <a:ln>
              <a:solidFill>
                <a:srgbClr val="4E88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C3EE9EA-8CFC-42BD-BBEC-9BDA69A5BDAC}"/>
                </a:ext>
              </a:extLst>
            </p:cNvPr>
            <p:cNvCxnSpPr>
              <a:cxnSpLocks/>
            </p:cNvCxnSpPr>
            <p:nvPr/>
          </p:nvCxnSpPr>
          <p:spPr>
            <a:xfrm rot="13610149" flipV="1">
              <a:off x="3858402" y="3495474"/>
              <a:ext cx="6865" cy="858128"/>
            </a:xfrm>
            <a:prstGeom prst="line">
              <a:avLst/>
            </a:prstGeom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5B7A602-C2AE-45B5-8723-3EA72FCC80A5}"/>
              </a:ext>
            </a:extLst>
          </p:cNvPr>
          <p:cNvGrpSpPr/>
          <p:nvPr/>
        </p:nvGrpSpPr>
        <p:grpSpPr>
          <a:xfrm rot="2551700">
            <a:off x="5921147" y="2305195"/>
            <a:ext cx="870404" cy="408340"/>
            <a:chOff x="3291743" y="3921105"/>
            <a:chExt cx="999156" cy="468742"/>
          </a:xfrm>
          <a:solidFill>
            <a:srgbClr val="4E88C7"/>
          </a:solidFill>
        </p:grpSpPr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AC641D5E-3D6D-411F-955E-88F447292CDC}"/>
                </a:ext>
              </a:extLst>
            </p:cNvPr>
            <p:cNvSpPr/>
            <p:nvPr/>
          </p:nvSpPr>
          <p:spPr>
            <a:xfrm rot="13324677">
              <a:off x="3291743" y="4224351"/>
              <a:ext cx="346080" cy="165496"/>
            </a:xfrm>
            <a:prstGeom prst="triangle">
              <a:avLst/>
            </a:prstGeom>
            <a:grpFill/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F4764B8-95F9-4237-93BB-084A47F66B69}"/>
                </a:ext>
              </a:extLst>
            </p:cNvPr>
            <p:cNvCxnSpPr>
              <a:cxnSpLocks/>
            </p:cNvCxnSpPr>
            <p:nvPr/>
          </p:nvCxnSpPr>
          <p:spPr>
            <a:xfrm rot="13610149" flipV="1">
              <a:off x="3858402" y="3495474"/>
              <a:ext cx="6865" cy="858128"/>
            </a:xfrm>
            <a:prstGeom prst="line">
              <a:avLst/>
            </a:prstGeom>
            <a:grpFill/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68719" y="4407836"/>
            <a:ext cx="2662083" cy="1294469"/>
            <a:chOff x="9057867" y="4555450"/>
            <a:chExt cx="2662083" cy="129446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6E92304-5C09-48B9-8D96-26E777C19A92}"/>
                </a:ext>
              </a:extLst>
            </p:cNvPr>
            <p:cNvGrpSpPr/>
            <p:nvPr/>
          </p:nvGrpSpPr>
          <p:grpSpPr>
            <a:xfrm>
              <a:off x="9057867" y="4555450"/>
              <a:ext cx="1954158" cy="1294469"/>
              <a:chOff x="6784566" y="4490988"/>
              <a:chExt cx="2051471" cy="1358931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6F994C9-B310-4793-A3E7-B7ADC99013A9}"/>
                  </a:ext>
                </a:extLst>
              </p:cNvPr>
              <p:cNvSpPr/>
              <p:nvPr/>
            </p:nvSpPr>
            <p:spPr>
              <a:xfrm>
                <a:off x="7039249" y="4490988"/>
                <a:ext cx="1651322" cy="778872"/>
              </a:xfrm>
              <a:prstGeom prst="rect">
                <a:avLst/>
              </a:prstGeom>
              <a:solidFill>
                <a:srgbClr val="4E88C7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API</a:t>
                </a:r>
                <a:r>
                  <a:rPr lang="en-US" dirty="0"/>
                  <a:t> 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7D5865C-639C-41BE-874C-CC256101D76A}"/>
                  </a:ext>
                </a:extLst>
              </p:cNvPr>
              <p:cNvSpPr/>
              <p:nvPr/>
            </p:nvSpPr>
            <p:spPr>
              <a:xfrm>
                <a:off x="6784566" y="5371330"/>
                <a:ext cx="2051471" cy="478589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Karla" pitchFamily="2" charset="0"/>
                  </a:rPr>
                  <a:t>Team John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42F3A22-581E-4C90-B699-F228130E3233}"/>
                </a:ext>
              </a:extLst>
            </p:cNvPr>
            <p:cNvGrpSpPr/>
            <p:nvPr/>
          </p:nvGrpSpPr>
          <p:grpSpPr>
            <a:xfrm rot="2584709">
              <a:off x="10856221" y="4834131"/>
              <a:ext cx="863729" cy="413435"/>
              <a:chOff x="5546088" y="1968863"/>
              <a:chExt cx="991494" cy="474592"/>
            </a:xfrm>
            <a:solidFill>
              <a:srgbClr val="4E88C7"/>
            </a:solidFill>
          </p:grpSpPr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AB4BDCEC-8C79-4278-A906-5A821D374D86}"/>
                  </a:ext>
                </a:extLst>
              </p:cNvPr>
              <p:cNvSpPr/>
              <p:nvPr/>
            </p:nvSpPr>
            <p:spPr>
              <a:xfrm rot="13324677">
                <a:off x="5546088" y="2277959"/>
                <a:ext cx="346080" cy="165496"/>
              </a:xfrm>
              <a:prstGeom prst="triangle">
                <a:avLst/>
              </a:prstGeom>
              <a:grpFill/>
              <a:ln w="28575">
                <a:solidFill>
                  <a:srgbClr val="4E88C7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Z</a:t>
                </a:r>
                <a:endParaRPr lang="en-US" dirty="0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727A2F4-4862-4724-AFC1-8BA75F30347B}"/>
                  </a:ext>
                </a:extLst>
              </p:cNvPr>
              <p:cNvCxnSpPr>
                <a:cxnSpLocks/>
              </p:cNvCxnSpPr>
              <p:nvPr/>
            </p:nvCxnSpPr>
            <p:spPr>
              <a:xfrm rot="13610149" flipV="1">
                <a:off x="6105085" y="1543232"/>
                <a:ext cx="6865" cy="858128"/>
              </a:xfrm>
              <a:prstGeom prst="line">
                <a:avLst/>
              </a:prstGeom>
              <a:grpFill/>
              <a:ln w="28575">
                <a:solidFill>
                  <a:srgbClr val="4E88C7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1BC355A-65D3-43B9-8473-98B86B1032BD}"/>
              </a:ext>
            </a:extLst>
          </p:cNvPr>
          <p:cNvGrpSpPr/>
          <p:nvPr/>
        </p:nvGrpSpPr>
        <p:grpSpPr>
          <a:xfrm>
            <a:off x="4029338" y="2025952"/>
            <a:ext cx="1954158" cy="1263260"/>
            <a:chOff x="6784567" y="2004213"/>
            <a:chExt cx="2051471" cy="132616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2968CE5-DCE3-4DFC-8C64-FBCB2642CF97}"/>
                </a:ext>
              </a:extLst>
            </p:cNvPr>
            <p:cNvSpPr/>
            <p:nvPr/>
          </p:nvSpPr>
          <p:spPr>
            <a:xfrm>
              <a:off x="6784567" y="2851792"/>
              <a:ext cx="2051471" cy="47858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Karla" pitchFamily="2" charset="0"/>
                </a:rPr>
                <a:t>Team Maggie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4519D11-5F3C-4405-84F8-F006A49DCEEC}"/>
                </a:ext>
              </a:extLst>
            </p:cNvPr>
            <p:cNvSpPr/>
            <p:nvPr/>
          </p:nvSpPr>
          <p:spPr>
            <a:xfrm>
              <a:off x="7039250" y="2004213"/>
              <a:ext cx="1651322" cy="778873"/>
            </a:xfrm>
            <a:prstGeom prst="rect">
              <a:avLst/>
            </a:prstGeom>
            <a:solidFill>
              <a:srgbClr val="4E88C7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API</a:t>
              </a:r>
              <a:r>
                <a:rPr lang="en-US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7561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Scaling &lt;</a:t>
            </a:r>
            <a:r>
              <a:rPr lang="en-US" sz="3800" b="1" dirty="0" err="1"/>
              <a:t>cont</a:t>
            </a:r>
            <a:r>
              <a:rPr lang="en-US" sz="3800" b="1" dirty="0"/>
              <a:t>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0D9DE-ACA1-40C5-9770-2BD1B3232BBF}"/>
              </a:ext>
            </a:extLst>
          </p:cNvPr>
          <p:cNvSpPr/>
          <p:nvPr/>
        </p:nvSpPr>
        <p:spPr>
          <a:xfrm>
            <a:off x="678891" y="1415273"/>
            <a:ext cx="1083421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Karla" pitchFamily="2" charset="0"/>
              </a:rPr>
              <a:t>Kubernetes</a:t>
            </a:r>
            <a:r>
              <a:rPr lang="en-US" sz="2400" dirty="0">
                <a:latin typeface="Karla" pitchFamily="2" charset="0"/>
              </a:rPr>
              <a:t> provides numerous </a:t>
            </a:r>
            <a:r>
              <a:rPr lang="en-US" sz="2400" b="1" dirty="0">
                <a:latin typeface="Karla" pitchFamily="2" charset="0"/>
              </a:rPr>
              <a:t>abstractions</a:t>
            </a:r>
            <a:r>
              <a:rPr lang="en-US" sz="2400" dirty="0">
                <a:latin typeface="Karla" pitchFamily="2" charset="0"/>
              </a:rPr>
              <a:t> and APIs that help building these decoupled microservice architectures:</a:t>
            </a:r>
          </a:p>
          <a:p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Pods</a:t>
            </a:r>
            <a:r>
              <a:rPr lang="en-US" sz="2400" dirty="0">
                <a:latin typeface="Karla" pitchFamily="2" charset="0"/>
              </a:rPr>
              <a:t> can group together container images developed by different teams into a single deployable unit (similar to docker-compose)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Other services to isolate </a:t>
            </a:r>
            <a:r>
              <a:rPr lang="en-US" sz="2400" dirty="0">
                <a:latin typeface="Karla" pitchFamily="2" charset="0"/>
              </a:rPr>
              <a:t>one</a:t>
            </a:r>
            <a:r>
              <a:rPr lang="en-US" sz="2400" b="1" dirty="0">
                <a:latin typeface="Karla" pitchFamily="2" charset="0"/>
              </a:rPr>
              <a:t> </a:t>
            </a:r>
            <a:r>
              <a:rPr lang="en-US" sz="2400" dirty="0">
                <a:latin typeface="Karla" pitchFamily="2" charset="0"/>
              </a:rPr>
              <a:t>microservice from another such (e.g. load balancing, naming, and discovery)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Namespaces</a:t>
            </a:r>
            <a:r>
              <a:rPr lang="en-US" sz="2400" dirty="0">
                <a:latin typeface="Karla" pitchFamily="2" charset="0"/>
              </a:rPr>
              <a:t> control the interaction among services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Ingress</a:t>
            </a:r>
            <a:r>
              <a:rPr lang="en-US" sz="2400" dirty="0">
                <a:latin typeface="Karla" pitchFamily="2" charset="0"/>
              </a:rPr>
              <a:t> combine multiple microservices into a single externalized API (easy-to-use frontend)</a:t>
            </a:r>
          </a:p>
          <a:p>
            <a:pPr lvl="3"/>
            <a:endParaRPr lang="en-US" sz="2400" dirty="0">
              <a:latin typeface="Karla" pitchFamily="2" charset="0"/>
            </a:endParaRPr>
          </a:p>
          <a:p>
            <a:r>
              <a:rPr lang="en-US" dirty="0">
                <a:latin typeface="Karla" pitchFamily="2" charset="0"/>
              </a:rPr>
              <a:t>K8s provides full spectrum of solutions between doing it “the hard way” and a fully managed service</a:t>
            </a:r>
          </a:p>
        </p:txBody>
      </p:sp>
    </p:spTree>
    <p:extLst>
      <p:ext uri="{BB962C8B-B14F-4D97-AF65-F5344CB8AC3E}">
        <p14:creationId xmlns:p14="http://schemas.microsoft.com/office/powerpoint/2010/main" val="2875322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Scaling &lt;</a:t>
            </a:r>
            <a:r>
              <a:rPr lang="en-US" sz="3800" b="1" dirty="0" err="1"/>
              <a:t>cont</a:t>
            </a:r>
            <a:r>
              <a:rPr lang="en-US" sz="3800" b="1" dirty="0"/>
              <a:t>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93" y="1658678"/>
            <a:ext cx="10175808" cy="398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28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4037" y="315280"/>
            <a:ext cx="11376837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b="1" dirty="0"/>
              <a:t>Advantages of using K8s: Abstracting your infrastructure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233D0-0895-4FB1-AB54-08D2E9F5AEA0}"/>
              </a:ext>
            </a:extLst>
          </p:cNvPr>
          <p:cNvSpPr/>
          <p:nvPr/>
        </p:nvSpPr>
        <p:spPr>
          <a:xfrm>
            <a:off x="977864" y="2909497"/>
            <a:ext cx="1040772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Kubernetes allows to build, deploy, and manage your application in a way that is portable across a wide variety of environments. The move to application-oriented container APIs like Kubernetes has two concrete benefits:</a:t>
            </a:r>
          </a:p>
          <a:p>
            <a:endParaRPr lang="en-US" sz="2400" dirty="0">
              <a:latin typeface="Karl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separation</a:t>
            </a:r>
            <a:r>
              <a:rPr lang="en-US" sz="2400" dirty="0">
                <a:latin typeface="Karla" pitchFamily="2" charset="0"/>
              </a:rPr>
              <a:t>: developers from specific machines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portability</a:t>
            </a:r>
            <a:r>
              <a:rPr lang="en-US" sz="2400" dirty="0">
                <a:latin typeface="Karla" pitchFamily="2" charset="0"/>
              </a:rPr>
              <a:t>: simply a matter of sending the declarative config to a new cluster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515632A-0AD7-4A5A-966A-FE852CA71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926" y="1116959"/>
            <a:ext cx="2167097" cy="179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15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/>
              <a:t>Advantages of using K8s: </a:t>
            </a:r>
            <a:r>
              <a:rPr lang="en-US" sz="3800" b="1" dirty="0"/>
              <a:t>Efficiency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233D0-0895-4FB1-AB54-08D2E9F5AEA0}"/>
              </a:ext>
            </a:extLst>
          </p:cNvPr>
          <p:cNvSpPr/>
          <p:nvPr/>
        </p:nvSpPr>
        <p:spPr>
          <a:xfrm>
            <a:off x="977864" y="1511987"/>
            <a:ext cx="1040772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There are concrete economic benefit to the abstraction because tasks from multiple users can be packed tightly onto fewer machines:</a:t>
            </a:r>
          </a:p>
          <a:p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Consume less energy </a:t>
            </a:r>
            <a:r>
              <a:rPr lang="en-US" sz="2400" dirty="0">
                <a:latin typeface="Karla" pitchFamily="2" charset="0"/>
              </a:rPr>
              <a:t>(ratio of the useful to the total amount)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Limit costs of running a server </a:t>
            </a:r>
            <a:r>
              <a:rPr lang="en-US" sz="2400" dirty="0">
                <a:latin typeface="Karla" pitchFamily="2" charset="0"/>
              </a:rPr>
              <a:t>(power usage, cooling requirements, datacenter space, and raw compute power)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Create quickly a developer’s test environment</a:t>
            </a:r>
            <a:r>
              <a:rPr lang="en-US" sz="2400" dirty="0">
                <a:latin typeface="Karla" pitchFamily="2" charset="0"/>
              </a:rPr>
              <a:t> as a set of containers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Reduce cost of development instances in your stack</a:t>
            </a:r>
            <a:r>
              <a:rPr lang="en-US" sz="2400" dirty="0">
                <a:latin typeface="Karla" pitchFamily="2" charset="0"/>
              </a:rPr>
              <a:t>, liberating resources to develop others that were cost-prohibitive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21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2FB9-5FAE-4342-BE2F-559B191D9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3968" y="294031"/>
            <a:ext cx="10357954" cy="67751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Karla" charset="0"/>
                <a:ea typeface="Karla" charset="0"/>
                <a:cs typeface="Karla" charset="0"/>
              </a:rPr>
              <a:t>Communications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DD40E0-632F-425B-B5E9-5E8CC8FCE6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9268" y="1754000"/>
            <a:ext cx="8867355" cy="405279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 </a:t>
            </a:r>
          </a:p>
          <a:p>
            <a:pPr>
              <a:spcAft>
                <a:spcPts val="600"/>
              </a:spcAft>
            </a:pPr>
            <a:endParaRPr lang="en-US" sz="2600" dirty="0"/>
          </a:p>
          <a:p>
            <a:pPr>
              <a:spcAft>
                <a:spcPts val="600"/>
              </a:spcAft>
            </a:pPr>
            <a:r>
              <a:rPr lang="en-US" sz="2600" b="1" dirty="0"/>
              <a:t>Exercise week 1 due today </a:t>
            </a:r>
          </a:p>
          <a:p>
            <a:pPr>
              <a:spcAft>
                <a:spcPts val="600"/>
              </a:spcAft>
            </a:pPr>
            <a:r>
              <a:rPr lang="en-US" sz="2600" b="1" dirty="0"/>
              <a:t>Exercise week 2 will be released today</a:t>
            </a:r>
          </a:p>
        </p:txBody>
      </p:sp>
    </p:spTree>
    <p:extLst>
      <p:ext uri="{BB962C8B-B14F-4D97-AF65-F5344CB8AC3E}">
        <p14:creationId xmlns:p14="http://schemas.microsoft.com/office/powerpoint/2010/main" val="2900843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2FB9-5FAE-4342-BE2F-559B191D9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3968" y="294031"/>
            <a:ext cx="10357954" cy="67751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Karla" charset="0"/>
                <a:ea typeface="Karla" charset="0"/>
                <a:cs typeface="Karla" charset="0"/>
              </a:rPr>
              <a:t>Outline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DD40E0-632F-425B-B5E9-5E8CC8FCE6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9268" y="1620436"/>
            <a:ext cx="8867355" cy="405279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1: Communications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2: Recap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3: Introduction to Kubernetes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4: Creating and Running Containers | Review</a:t>
            </a:r>
          </a:p>
          <a:p>
            <a:pPr>
              <a:spcAft>
                <a:spcPts val="600"/>
              </a:spcAft>
            </a:pPr>
            <a:r>
              <a:rPr lang="en-US" sz="2600" b="1" dirty="0"/>
              <a:t>5: Deploying a Kubernetes Cluster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6: Common </a:t>
            </a:r>
            <a:r>
              <a:rPr lang="en-US" sz="2600" dirty="0" err="1"/>
              <a:t>kubectl</a:t>
            </a:r>
            <a:r>
              <a:rPr lang="en-US" sz="2600" dirty="0"/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306121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/>
              <a:t>Deploying a Kubernetes Cluster</a:t>
            </a:r>
            <a:endParaRPr lang="en-US" sz="3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233D0-0895-4FB1-AB54-08D2E9F5AEA0}"/>
              </a:ext>
            </a:extLst>
          </p:cNvPr>
          <p:cNvSpPr/>
          <p:nvPr/>
        </p:nvSpPr>
        <p:spPr>
          <a:xfrm>
            <a:off x="862398" y="1511987"/>
            <a:ext cx="1063865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To deploy your cluster you must install Kubernetes. In the exercise you are going to use </a:t>
            </a:r>
            <a:r>
              <a:rPr lang="en-US" sz="2400" dirty="0" err="1">
                <a:latin typeface="Karla" pitchFamily="2" charset="0"/>
              </a:rPr>
              <a:t>minikube</a:t>
            </a:r>
            <a:r>
              <a:rPr lang="en-US" sz="2400" dirty="0">
                <a:latin typeface="Karla" pitchFamily="2" charset="0"/>
              </a:rPr>
              <a:t> to deploy a cluster in local mode. </a:t>
            </a:r>
          </a:p>
          <a:p>
            <a:endParaRPr lang="en-US" sz="2400" dirty="0">
              <a:latin typeface="Karl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After installing </a:t>
            </a:r>
            <a:r>
              <a:rPr lang="en-US" sz="2400" dirty="0" err="1">
                <a:latin typeface="Karla" pitchFamily="2" charset="0"/>
              </a:rPr>
              <a:t>minikube</a:t>
            </a:r>
            <a:r>
              <a:rPr lang="en-US" sz="2400" dirty="0">
                <a:latin typeface="Karla" pitchFamily="2" charset="0"/>
              </a:rPr>
              <a:t>, use </a:t>
            </a:r>
            <a:r>
              <a:rPr lang="en-US" sz="2400" i="1" dirty="0">
                <a:latin typeface="Karla" pitchFamily="2" charset="0"/>
              </a:rPr>
              <a:t>start</a:t>
            </a:r>
            <a:r>
              <a:rPr lang="en-US" sz="2400" dirty="0">
                <a:latin typeface="Karla" pitchFamily="2" charset="0"/>
              </a:rPr>
              <a:t> to begin your session creating a virtual machine, </a:t>
            </a:r>
            <a:r>
              <a:rPr lang="en-US" sz="2400" i="1" dirty="0">
                <a:latin typeface="Karla" pitchFamily="2" charset="0"/>
              </a:rPr>
              <a:t>stop </a:t>
            </a:r>
            <a:r>
              <a:rPr lang="en-US" sz="2400" dirty="0">
                <a:latin typeface="Karla" pitchFamily="2" charset="0"/>
              </a:rPr>
              <a:t>to </a:t>
            </a:r>
            <a:r>
              <a:rPr lang="en-US" sz="2400" dirty="0" err="1">
                <a:latin typeface="Karla" pitchFamily="2" charset="0"/>
              </a:rPr>
              <a:t>interupt</a:t>
            </a:r>
            <a:r>
              <a:rPr lang="en-US" sz="2400" dirty="0">
                <a:latin typeface="Karla" pitchFamily="2" charset="0"/>
              </a:rPr>
              <a:t> it, and </a:t>
            </a:r>
            <a:r>
              <a:rPr lang="en-US" sz="2400" i="1" dirty="0">
                <a:latin typeface="Karla" pitchFamily="2" charset="0"/>
              </a:rPr>
              <a:t>delete</a:t>
            </a:r>
            <a:r>
              <a:rPr lang="en-US" sz="2400" dirty="0">
                <a:latin typeface="Karla" pitchFamily="2" charset="0"/>
              </a:rPr>
              <a:t> to remove the VM. Below are the commands to execute these tasks:</a:t>
            </a:r>
          </a:p>
          <a:p>
            <a:pPr lvl="1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minikube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minikube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stop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minikube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delete</a:t>
            </a:r>
          </a:p>
          <a:p>
            <a:pPr lvl="1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400" dirty="0">
              <a:latin typeface="Karla" pitchFamily="2" charset="0"/>
            </a:endParaRPr>
          </a:p>
          <a:p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Karla" pitchFamily="2" charset="0"/>
            </a:endParaRPr>
          </a:p>
          <a:p>
            <a:pPr lvl="1"/>
            <a:endParaRPr lang="en-US" sz="2400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835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/>
              <a:t>Deploying a Kubernetes Cluster</a:t>
            </a:r>
            <a:endParaRPr lang="en-US" sz="3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233D0-0895-4FB1-AB54-08D2E9F5AEA0}"/>
              </a:ext>
            </a:extLst>
          </p:cNvPr>
          <p:cNvSpPr/>
          <p:nvPr/>
        </p:nvSpPr>
        <p:spPr>
          <a:xfrm>
            <a:off x="862398" y="1511987"/>
            <a:ext cx="1063865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You can easily access the Kubernetes Client using the following command:</a:t>
            </a:r>
          </a:p>
          <a:p>
            <a:endParaRPr lang="en-US" sz="2400" dirty="0">
              <a:latin typeface="Karl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to check your cluster status use:</a:t>
            </a:r>
          </a:p>
          <a:p>
            <a:pPr lvl="1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componentstatuses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400" dirty="0">
              <a:latin typeface="Karl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and should see output below: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Karla" pitchFamily="2" charset="0"/>
            </a:endParaRPr>
          </a:p>
          <a:p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Karla" pitchFamily="2" charset="0"/>
            </a:endParaRPr>
          </a:p>
          <a:p>
            <a:pPr lvl="1"/>
            <a:endParaRPr lang="en-US" sz="2400" dirty="0">
              <a:latin typeface="Karla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A561CA-8B3F-4878-A8F1-E4FE83F66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98" y="4531659"/>
            <a:ext cx="6974179" cy="133344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8ED11-527F-44DC-A913-D3CD1DF7F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77" y="2193343"/>
            <a:ext cx="4054851" cy="19200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014447" y="2312894"/>
            <a:ext cx="1492624" cy="1669758"/>
          </a:xfrm>
          <a:prstGeom prst="rect">
            <a:avLst/>
          </a:prstGeom>
          <a:solidFill>
            <a:schemeClr val="bg1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69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/>
              <a:t>Deploying a Kubernetes Cluster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233D0-0895-4FB1-AB54-08D2E9F5AEA0}"/>
              </a:ext>
            </a:extLst>
          </p:cNvPr>
          <p:cNvSpPr/>
          <p:nvPr/>
        </p:nvSpPr>
        <p:spPr>
          <a:xfrm>
            <a:off x="1063004" y="1511987"/>
            <a:ext cx="108487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You can easily access the Kubernetes Client using the following command:</a:t>
            </a:r>
          </a:p>
          <a:p>
            <a:endParaRPr lang="en-US" sz="2400" dirty="0">
              <a:latin typeface="Karl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to list the nodes in your cluster use:</a:t>
            </a:r>
          </a:p>
          <a:p>
            <a:pPr lvl="1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get nodes</a:t>
            </a:r>
          </a:p>
          <a:p>
            <a:pPr lvl="1"/>
            <a:endParaRPr lang="en-US" sz="2400" dirty="0">
              <a:latin typeface="Karl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and should see output below: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F27B6E-27EE-45C8-9AB2-8754CCC79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4351758"/>
            <a:ext cx="6450098" cy="1734481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8ED11-527F-44DC-A913-D3CD1DF7F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77" y="2193343"/>
            <a:ext cx="4054851" cy="19200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793371" y="3075708"/>
            <a:ext cx="1877698" cy="707437"/>
          </a:xfrm>
          <a:prstGeom prst="rect">
            <a:avLst/>
          </a:prstGeom>
          <a:solidFill>
            <a:schemeClr val="bg1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804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2FB9-5FAE-4342-BE2F-559B191D9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3968" y="294031"/>
            <a:ext cx="10357954" cy="67751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Karla" charset="0"/>
                <a:ea typeface="Karla" charset="0"/>
                <a:cs typeface="Karla" charset="0"/>
              </a:rPr>
              <a:t>Outline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DD40E0-632F-425B-B5E9-5E8CC8FCE6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9268" y="1620436"/>
            <a:ext cx="8867355" cy="405279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1: Communications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2: Recap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3: Introduction to Kubernetes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4: Creating and Running Containers | Review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5: Anatomy of a Kubernetes Cluster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6: Deploying a Kubernetes Cluster</a:t>
            </a:r>
          </a:p>
          <a:p>
            <a:pPr>
              <a:spcAft>
                <a:spcPts val="600"/>
              </a:spcAft>
            </a:pPr>
            <a:r>
              <a:rPr lang="en-US" sz="2600" b="1" dirty="0"/>
              <a:t>7: Common </a:t>
            </a:r>
            <a:r>
              <a:rPr lang="en-US" sz="2600" b="1" dirty="0" err="1"/>
              <a:t>kubectl</a:t>
            </a:r>
            <a:r>
              <a:rPr lang="en-US" sz="2600" b="1" dirty="0"/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237799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/>
              <a:t>Common </a:t>
            </a:r>
            <a:r>
              <a:rPr lang="en-US" sz="4000" b="1" dirty="0" err="1"/>
              <a:t>kubectl</a:t>
            </a:r>
            <a:r>
              <a:rPr lang="en-US" sz="4000" b="1" dirty="0"/>
              <a:t> Commands</a:t>
            </a:r>
            <a:endParaRPr lang="en-US" sz="3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233D0-0895-4FB1-AB54-08D2E9F5AEA0}"/>
              </a:ext>
            </a:extLst>
          </p:cNvPr>
          <p:cNvSpPr/>
          <p:nvPr/>
        </p:nvSpPr>
        <p:spPr>
          <a:xfrm>
            <a:off x="630195" y="1197758"/>
            <a:ext cx="109728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Let’s practice Kubernetes! </a:t>
            </a:r>
            <a:r>
              <a:rPr lang="en-US" sz="2400" dirty="0">
                <a:latin typeface="Karla" pitchFamily="2" charset="0"/>
              </a:rPr>
              <a:t>Useful commands to complete the exercise: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-f app-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deploymnet.yaml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get deployment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get pods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get pods /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-o=custom-columns=NAME:.metadata.name,IP:.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status.podIP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-f app-server-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deploymnet.yaml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expose deployment / </a:t>
            </a:r>
          </a:p>
          <a:p>
            <a:pPr lvl="1"/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app-deployment --type=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LoadBalancer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--port=8080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get services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delete service app-deployment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delete deployment app-server-deployment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delete deployment app-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-deployment</a:t>
            </a:r>
            <a:endParaRPr lang="en-US" sz="2400" dirty="0">
              <a:latin typeface="Karla" pitchFamily="2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E5F614C9-580D-4226-949F-552B26689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27FEA53C-50CF-4743-A2EC-978205D7A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9284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/>
              <a:t>Labels and Annotations</a:t>
            </a:r>
            <a:endParaRPr lang="en-US" sz="3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233D0-0895-4FB1-AB54-08D2E9F5AEA0}"/>
              </a:ext>
            </a:extLst>
          </p:cNvPr>
          <p:cNvSpPr/>
          <p:nvPr/>
        </p:nvSpPr>
        <p:spPr>
          <a:xfrm>
            <a:off x="977864" y="1511987"/>
            <a:ext cx="1040772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Labels are used to identify and optionally group objects in a Kubernetes cluster.</a:t>
            </a:r>
          </a:p>
          <a:p>
            <a:r>
              <a:rPr lang="en-US" sz="2400" dirty="0">
                <a:latin typeface="Karla" pitchFamily="2" charset="0"/>
              </a:rPr>
              <a:t>Labels are also used in selector queries to provide flexible runtime grouping of objects such as Pods.</a:t>
            </a:r>
          </a:p>
          <a:p>
            <a:r>
              <a:rPr lang="en-US" sz="2400" dirty="0">
                <a:latin typeface="Karla" pitchFamily="2" charset="0"/>
              </a:rPr>
              <a:t>Annotations provide object-scoped key/value storage of metadata that can be used by automation tooling and client libraries. Annotations can also be used to hold configuration data for external tools such as third-party schedulers and monitoring tools.</a:t>
            </a:r>
          </a:p>
          <a:p>
            <a:r>
              <a:rPr lang="en-US" sz="2400" dirty="0">
                <a:latin typeface="Karla" pitchFamily="2" charset="0"/>
              </a:rPr>
              <a:t>Labels and annotations are vital to understanding how key components in a Kubernetes cluster work together to ensure the desired cluster state. </a:t>
            </a:r>
          </a:p>
          <a:p>
            <a:r>
              <a:rPr lang="en-US" sz="2400" dirty="0">
                <a:latin typeface="Karla" pitchFamily="2" charset="0"/>
              </a:rPr>
              <a:t>Using labels and annotations properly unlocks the true power of Kubernetes’s flexibility and provides the starting point for building automation tools and deployment workflows.</a:t>
            </a:r>
          </a:p>
          <a:p>
            <a:endParaRPr lang="en-US" sz="2400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0407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9E9732-DC5F-4E31-AE99-47AF6D30A725}"/>
              </a:ext>
            </a:extLst>
          </p:cNvPr>
          <p:cNvGrpSpPr/>
          <p:nvPr/>
        </p:nvGrpSpPr>
        <p:grpSpPr>
          <a:xfrm>
            <a:off x="4005599" y="5376276"/>
            <a:ext cx="5124700" cy="647949"/>
            <a:chOff x="3708399" y="5562182"/>
            <a:chExt cx="5124700" cy="64794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7CF9C45-FF07-4721-888A-CDC8D2C9F429}"/>
                </a:ext>
              </a:extLst>
            </p:cNvPr>
            <p:cNvSpPr/>
            <p:nvPr/>
          </p:nvSpPr>
          <p:spPr>
            <a:xfrm>
              <a:off x="3708400" y="5562182"/>
              <a:ext cx="1295898" cy="647949"/>
            </a:xfrm>
            <a:prstGeom prst="rect">
              <a:avLst/>
            </a:prstGeom>
            <a:solidFill>
              <a:srgbClr val="940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Subtitle 2">
              <a:extLst>
                <a:ext uri="{FF2B5EF4-FFF2-40B4-BE49-F238E27FC236}">
                  <a16:creationId xmlns:a16="http://schemas.microsoft.com/office/drawing/2014/main" id="{EEC03D37-031E-4AFA-B1FF-7E1E0DB75EDA}"/>
                </a:ext>
              </a:extLst>
            </p:cNvPr>
            <p:cNvSpPr txBox="1">
              <a:spLocks/>
            </p:cNvSpPr>
            <p:nvPr/>
          </p:nvSpPr>
          <p:spPr>
            <a:xfrm>
              <a:off x="3708399" y="5699174"/>
              <a:ext cx="1295899" cy="5109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>
                  <a:solidFill>
                    <a:schemeClr val="bg1"/>
                  </a:solidFill>
                  <a:latin typeface="Karla" charset="0"/>
                </a:rPr>
                <a:t>AC295</a:t>
              </a:r>
              <a:endParaRPr lang="en-US" b="1" dirty="0">
                <a:solidFill>
                  <a:schemeClr val="bg1"/>
                </a:solidFill>
                <a:latin typeface="Karla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F8140DE-DF19-4E67-BA8B-FDEFA75CDC53}"/>
                </a:ext>
              </a:extLst>
            </p:cNvPr>
            <p:cNvSpPr/>
            <p:nvPr/>
          </p:nvSpPr>
          <p:spPr>
            <a:xfrm>
              <a:off x="5004298" y="5593768"/>
              <a:ext cx="3828801" cy="584775"/>
            </a:xfrm>
            <a:custGeom>
              <a:avLst/>
              <a:gdLst>
                <a:gd name="connsiteX0" fmla="*/ 0 w 3828801"/>
                <a:gd name="connsiteY0" fmla="*/ 0 h 584775"/>
                <a:gd name="connsiteX1" fmla="*/ 714710 w 3828801"/>
                <a:gd name="connsiteY1" fmla="*/ 0 h 584775"/>
                <a:gd name="connsiteX2" fmla="*/ 1391131 w 3828801"/>
                <a:gd name="connsiteY2" fmla="*/ 0 h 584775"/>
                <a:gd name="connsiteX3" fmla="*/ 2067553 w 3828801"/>
                <a:gd name="connsiteY3" fmla="*/ 0 h 584775"/>
                <a:gd name="connsiteX4" fmla="*/ 2590822 w 3828801"/>
                <a:gd name="connsiteY4" fmla="*/ 0 h 584775"/>
                <a:gd name="connsiteX5" fmla="*/ 3152379 w 3828801"/>
                <a:gd name="connsiteY5" fmla="*/ 0 h 584775"/>
                <a:gd name="connsiteX6" fmla="*/ 3828801 w 3828801"/>
                <a:gd name="connsiteY6" fmla="*/ 0 h 584775"/>
                <a:gd name="connsiteX7" fmla="*/ 3828801 w 3828801"/>
                <a:gd name="connsiteY7" fmla="*/ 584775 h 584775"/>
                <a:gd name="connsiteX8" fmla="*/ 3190668 w 3828801"/>
                <a:gd name="connsiteY8" fmla="*/ 584775 h 584775"/>
                <a:gd name="connsiteX9" fmla="*/ 2667398 w 3828801"/>
                <a:gd name="connsiteY9" fmla="*/ 584775 h 584775"/>
                <a:gd name="connsiteX10" fmla="*/ 2144129 w 3828801"/>
                <a:gd name="connsiteY10" fmla="*/ 584775 h 584775"/>
                <a:gd name="connsiteX11" fmla="*/ 1467707 w 3828801"/>
                <a:gd name="connsiteY11" fmla="*/ 584775 h 584775"/>
                <a:gd name="connsiteX12" fmla="*/ 906150 w 3828801"/>
                <a:gd name="connsiteY12" fmla="*/ 584775 h 584775"/>
                <a:gd name="connsiteX13" fmla="*/ 0 w 3828801"/>
                <a:gd name="connsiteY13" fmla="*/ 584775 h 584775"/>
                <a:gd name="connsiteX14" fmla="*/ 0 w 3828801"/>
                <a:gd name="connsiteY14" fmla="*/ 0 h 5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8801" h="584775" fill="none" extrusionOk="0">
                  <a:moveTo>
                    <a:pt x="0" y="0"/>
                  </a:moveTo>
                  <a:cubicBezTo>
                    <a:pt x="348003" y="-20745"/>
                    <a:pt x="367434" y="27532"/>
                    <a:pt x="714710" y="0"/>
                  </a:cubicBezTo>
                  <a:cubicBezTo>
                    <a:pt x="1061986" y="-27532"/>
                    <a:pt x="1066457" y="-7668"/>
                    <a:pt x="1391131" y="0"/>
                  </a:cubicBezTo>
                  <a:cubicBezTo>
                    <a:pt x="1715805" y="7668"/>
                    <a:pt x="1897352" y="-31783"/>
                    <a:pt x="2067553" y="0"/>
                  </a:cubicBezTo>
                  <a:cubicBezTo>
                    <a:pt x="2237754" y="31783"/>
                    <a:pt x="2443578" y="9100"/>
                    <a:pt x="2590822" y="0"/>
                  </a:cubicBezTo>
                  <a:cubicBezTo>
                    <a:pt x="2738066" y="-9100"/>
                    <a:pt x="2948803" y="21392"/>
                    <a:pt x="3152379" y="0"/>
                  </a:cubicBezTo>
                  <a:cubicBezTo>
                    <a:pt x="3355955" y="-21392"/>
                    <a:pt x="3531707" y="-32995"/>
                    <a:pt x="3828801" y="0"/>
                  </a:cubicBezTo>
                  <a:cubicBezTo>
                    <a:pt x="3847120" y="145862"/>
                    <a:pt x="3808109" y="433896"/>
                    <a:pt x="3828801" y="584775"/>
                  </a:cubicBezTo>
                  <a:cubicBezTo>
                    <a:pt x="3633808" y="585971"/>
                    <a:pt x="3497714" y="596897"/>
                    <a:pt x="3190668" y="584775"/>
                  </a:cubicBezTo>
                  <a:cubicBezTo>
                    <a:pt x="2883622" y="572653"/>
                    <a:pt x="2788161" y="585870"/>
                    <a:pt x="2667398" y="584775"/>
                  </a:cubicBezTo>
                  <a:cubicBezTo>
                    <a:pt x="2546635" y="583681"/>
                    <a:pt x="2313184" y="572839"/>
                    <a:pt x="2144129" y="584775"/>
                  </a:cubicBezTo>
                  <a:cubicBezTo>
                    <a:pt x="1975074" y="596711"/>
                    <a:pt x="1798810" y="567035"/>
                    <a:pt x="1467707" y="584775"/>
                  </a:cubicBezTo>
                  <a:cubicBezTo>
                    <a:pt x="1136604" y="602515"/>
                    <a:pt x="1135156" y="604702"/>
                    <a:pt x="906150" y="584775"/>
                  </a:cubicBezTo>
                  <a:cubicBezTo>
                    <a:pt x="677144" y="564848"/>
                    <a:pt x="375882" y="604932"/>
                    <a:pt x="0" y="584775"/>
                  </a:cubicBezTo>
                  <a:cubicBezTo>
                    <a:pt x="-6303" y="445539"/>
                    <a:pt x="-13732" y="241777"/>
                    <a:pt x="0" y="0"/>
                  </a:cubicBezTo>
                  <a:close/>
                </a:path>
                <a:path w="3828801" h="584775" stroke="0" extrusionOk="0">
                  <a:moveTo>
                    <a:pt x="0" y="0"/>
                  </a:moveTo>
                  <a:cubicBezTo>
                    <a:pt x="244066" y="-18668"/>
                    <a:pt x="315116" y="-7371"/>
                    <a:pt x="599845" y="0"/>
                  </a:cubicBezTo>
                  <a:cubicBezTo>
                    <a:pt x="884574" y="7371"/>
                    <a:pt x="862043" y="6614"/>
                    <a:pt x="1123115" y="0"/>
                  </a:cubicBezTo>
                  <a:cubicBezTo>
                    <a:pt x="1384187" y="-6614"/>
                    <a:pt x="1496465" y="-14535"/>
                    <a:pt x="1837824" y="0"/>
                  </a:cubicBezTo>
                  <a:cubicBezTo>
                    <a:pt x="2179183" y="14535"/>
                    <a:pt x="2141354" y="-17438"/>
                    <a:pt x="2437670" y="0"/>
                  </a:cubicBezTo>
                  <a:cubicBezTo>
                    <a:pt x="2733986" y="17438"/>
                    <a:pt x="2873325" y="11806"/>
                    <a:pt x="3037515" y="0"/>
                  </a:cubicBezTo>
                  <a:cubicBezTo>
                    <a:pt x="3201705" y="-11806"/>
                    <a:pt x="3439546" y="-5188"/>
                    <a:pt x="3828801" y="0"/>
                  </a:cubicBezTo>
                  <a:cubicBezTo>
                    <a:pt x="3826040" y="282673"/>
                    <a:pt x="3828418" y="341227"/>
                    <a:pt x="3828801" y="584775"/>
                  </a:cubicBezTo>
                  <a:cubicBezTo>
                    <a:pt x="3651954" y="582316"/>
                    <a:pt x="3387391" y="614455"/>
                    <a:pt x="3190668" y="584775"/>
                  </a:cubicBezTo>
                  <a:cubicBezTo>
                    <a:pt x="2993945" y="555095"/>
                    <a:pt x="2793334" y="604406"/>
                    <a:pt x="2667398" y="584775"/>
                  </a:cubicBezTo>
                  <a:cubicBezTo>
                    <a:pt x="2541462" y="565145"/>
                    <a:pt x="2207504" y="585378"/>
                    <a:pt x="2029265" y="584775"/>
                  </a:cubicBezTo>
                  <a:cubicBezTo>
                    <a:pt x="1851026" y="584172"/>
                    <a:pt x="1632137" y="595298"/>
                    <a:pt x="1391131" y="584775"/>
                  </a:cubicBezTo>
                  <a:cubicBezTo>
                    <a:pt x="1150125" y="574252"/>
                    <a:pt x="1026340" y="581042"/>
                    <a:pt x="791286" y="584775"/>
                  </a:cubicBezTo>
                  <a:cubicBezTo>
                    <a:pt x="556233" y="588508"/>
                    <a:pt x="235797" y="598758"/>
                    <a:pt x="0" y="584775"/>
                  </a:cubicBezTo>
                  <a:cubicBezTo>
                    <a:pt x="8947" y="456293"/>
                    <a:pt x="29051" y="250004"/>
                    <a:pt x="0" y="0"/>
                  </a:cubicBezTo>
                  <a:close/>
                </a:path>
              </a:pathLst>
            </a:custGeom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Karla" charset="0"/>
                </a:rPr>
                <a:t>Advanced Practical Data Science</a:t>
              </a:r>
            </a:p>
            <a:p>
              <a:r>
                <a:rPr lang="en-US" sz="1400" b="1" dirty="0" err="1">
                  <a:latin typeface="Karla" charset="0"/>
                </a:rPr>
                <a:t>Pavlos</a:t>
              </a:r>
              <a:r>
                <a:rPr lang="en-US" sz="1400" b="1" dirty="0">
                  <a:latin typeface="Karla" charset="0"/>
                </a:rPr>
                <a:t> </a:t>
              </a:r>
              <a:r>
                <a:rPr lang="en-US" sz="1400" b="1" dirty="0" err="1">
                  <a:latin typeface="Karla" charset="0"/>
                </a:rPr>
                <a:t>Protopapas</a:t>
              </a:r>
              <a:endParaRPr lang="en-US" sz="10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97859" y="1061884"/>
            <a:ext cx="101321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pPr algn="ctr"/>
            <a:r>
              <a:rPr lang="en-US" sz="3600" dirty="0">
                <a:latin typeface="Karla" charset="0"/>
                <a:ea typeface="Karla" charset="0"/>
                <a:cs typeface="Karla" charset="0"/>
              </a:rPr>
              <a:t>THANK YOU </a:t>
            </a:r>
          </a:p>
          <a:p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53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2FB9-5FAE-4342-BE2F-559B191D9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3968" y="294031"/>
            <a:ext cx="10357954" cy="67751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Karla" charset="0"/>
                <a:ea typeface="Karla" charset="0"/>
                <a:cs typeface="Karla" charset="0"/>
              </a:rPr>
              <a:t>Outline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DD40E0-632F-425B-B5E9-5E8CC8FCE6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9268" y="1620436"/>
            <a:ext cx="8867355" cy="405279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1: Communications</a:t>
            </a:r>
          </a:p>
          <a:p>
            <a:pPr>
              <a:spcAft>
                <a:spcPts val="600"/>
              </a:spcAft>
            </a:pPr>
            <a:r>
              <a:rPr lang="en-US" sz="2600" b="1" dirty="0"/>
              <a:t>2: Recap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3: Introduction to Kubernetes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4: Advantages of using Kubernetes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5: Deploying a Kubernetes Cluster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6: Common </a:t>
            </a:r>
            <a:r>
              <a:rPr lang="en-US" sz="2600" dirty="0" err="1"/>
              <a:t>kubectl</a:t>
            </a:r>
            <a:r>
              <a:rPr lang="en-US" sz="2600" dirty="0"/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151438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Recap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203B0B-75F4-42CB-B80D-DB9356742F83}"/>
              </a:ext>
            </a:extLst>
          </p:cNvPr>
          <p:cNvSpPr/>
          <p:nvPr/>
        </p:nvSpPr>
        <p:spPr>
          <a:xfrm>
            <a:off x="837846" y="1424020"/>
            <a:ext cx="3385094" cy="176929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Karla" pitchFamily="2" charset="0"/>
              </a:rPr>
              <a:t>Virtual Environment</a:t>
            </a:r>
          </a:p>
          <a:p>
            <a:pPr algn="ctr"/>
            <a:endParaRPr lang="en-US" b="1" dirty="0"/>
          </a:p>
          <a:p>
            <a:pPr algn="ctr"/>
            <a:r>
              <a:rPr lang="en-US" sz="1400" b="1" dirty="0">
                <a:latin typeface="Karla" pitchFamily="2" charset="0"/>
              </a:rPr>
              <a:t>Pros: </a:t>
            </a:r>
            <a:r>
              <a:rPr lang="en-US" sz="1400" dirty="0">
                <a:latin typeface="Karla" pitchFamily="2" charset="0"/>
              </a:rPr>
              <a:t>remove complexity</a:t>
            </a:r>
          </a:p>
          <a:p>
            <a:pPr algn="ctr"/>
            <a:r>
              <a:rPr lang="en-US" sz="1400" b="1" dirty="0">
                <a:latin typeface="Karla" pitchFamily="2" charset="0"/>
              </a:rPr>
              <a:t>Cons: </a:t>
            </a:r>
            <a:r>
              <a:rPr lang="en-US" sz="1400" dirty="0">
                <a:latin typeface="Karla" pitchFamily="2" charset="0"/>
              </a:rPr>
              <a:t>does not isolate from OS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9C28D2-3A51-4218-8626-BC9E907A16CA}"/>
              </a:ext>
            </a:extLst>
          </p:cNvPr>
          <p:cNvSpPr/>
          <p:nvPr/>
        </p:nvSpPr>
        <p:spPr>
          <a:xfrm>
            <a:off x="4460629" y="1424020"/>
            <a:ext cx="3385094" cy="176929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Karla" pitchFamily="2" charset="0"/>
              </a:rPr>
              <a:t>Virtual Machines</a:t>
            </a:r>
          </a:p>
          <a:p>
            <a:pPr algn="ctr"/>
            <a:endParaRPr lang="en-US" b="1" dirty="0"/>
          </a:p>
          <a:p>
            <a:pPr algn="ctr"/>
            <a:r>
              <a:rPr lang="en-US" sz="1400" b="1" dirty="0">
                <a:latin typeface="Karla" pitchFamily="2" charset="0"/>
              </a:rPr>
              <a:t>Pros: </a:t>
            </a:r>
            <a:r>
              <a:rPr lang="en-US" sz="1400" dirty="0">
                <a:latin typeface="Karla" pitchFamily="2" charset="0"/>
              </a:rPr>
              <a:t>isolate OS guest from host</a:t>
            </a:r>
          </a:p>
          <a:p>
            <a:pPr algn="ctr"/>
            <a:r>
              <a:rPr lang="en-US" sz="1400" b="1" dirty="0">
                <a:latin typeface="Karla" pitchFamily="2" charset="0"/>
              </a:rPr>
              <a:t>Cons: </a:t>
            </a:r>
            <a:r>
              <a:rPr lang="en-US" sz="1400" dirty="0">
                <a:latin typeface="Karla" pitchFamily="2" charset="0"/>
              </a:rPr>
              <a:t>intensive use hardware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F88498-54ED-404D-ACBD-217022EB336E}"/>
              </a:ext>
            </a:extLst>
          </p:cNvPr>
          <p:cNvSpPr/>
          <p:nvPr/>
        </p:nvSpPr>
        <p:spPr>
          <a:xfrm>
            <a:off x="8083412" y="1424020"/>
            <a:ext cx="3385094" cy="176929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Karla" pitchFamily="2" charset="0"/>
              </a:rPr>
              <a:t>Containers</a:t>
            </a:r>
          </a:p>
          <a:p>
            <a:pPr algn="ctr"/>
            <a:endParaRPr lang="en-US" b="1" dirty="0"/>
          </a:p>
          <a:p>
            <a:pPr algn="ctr"/>
            <a:r>
              <a:rPr lang="en-US" sz="1400" b="1" dirty="0">
                <a:latin typeface="Karla" pitchFamily="2" charset="0"/>
              </a:rPr>
              <a:t>Pros: </a:t>
            </a:r>
            <a:r>
              <a:rPr lang="en-US" sz="1400" dirty="0">
                <a:latin typeface="Karla" pitchFamily="2" charset="0"/>
              </a:rPr>
              <a:t>lightweight</a:t>
            </a:r>
          </a:p>
          <a:p>
            <a:pPr algn="ctr"/>
            <a:r>
              <a:rPr lang="en-US" sz="1400" b="1" dirty="0">
                <a:latin typeface="Karla" pitchFamily="2" charset="0"/>
              </a:rPr>
              <a:t>Cons: </a:t>
            </a:r>
            <a:r>
              <a:rPr lang="en-US" sz="1400" dirty="0">
                <a:latin typeface="Karla" pitchFamily="2" charset="0"/>
              </a:rPr>
              <a:t>issues with security, scalability, and control</a:t>
            </a: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82DE2B53-8D4E-413B-8855-0833005771BE}"/>
              </a:ext>
            </a:extLst>
          </p:cNvPr>
          <p:cNvSpPr/>
          <p:nvPr/>
        </p:nvSpPr>
        <p:spPr>
          <a:xfrm>
            <a:off x="1880171" y="3952163"/>
            <a:ext cx="2070368" cy="1784800"/>
          </a:xfrm>
          <a:prstGeom prst="hexagon">
            <a:avLst/>
          </a:prstGeom>
          <a:solidFill>
            <a:srgbClr val="4E88C7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Karla" pitchFamily="2" charset="0"/>
              </a:rPr>
              <a:t>Monolithic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0F2049-9DA3-4730-9D10-7D3AA1CA3BFD}"/>
              </a:ext>
            </a:extLst>
          </p:cNvPr>
          <p:cNvGrpSpPr/>
          <p:nvPr/>
        </p:nvGrpSpPr>
        <p:grpSpPr>
          <a:xfrm>
            <a:off x="4751696" y="3952164"/>
            <a:ext cx="3058480" cy="1784800"/>
            <a:chOff x="4566760" y="3952163"/>
            <a:chExt cx="3755307" cy="204794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0879F98-0AEE-426F-8931-DA8A04B9F6E6}"/>
                </a:ext>
              </a:extLst>
            </p:cNvPr>
            <p:cNvGrpSpPr/>
            <p:nvPr/>
          </p:nvGrpSpPr>
          <p:grpSpPr>
            <a:xfrm>
              <a:off x="4700020" y="4075621"/>
              <a:ext cx="3488372" cy="863768"/>
              <a:chOff x="5755016" y="4638022"/>
              <a:chExt cx="3967730" cy="78106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C6A7DAF-B528-4898-8AC9-E51550C3DB62}"/>
                  </a:ext>
                </a:extLst>
              </p:cNvPr>
              <p:cNvSpPr/>
              <p:nvPr/>
            </p:nvSpPr>
            <p:spPr>
              <a:xfrm>
                <a:off x="5755016" y="4638022"/>
                <a:ext cx="1281109" cy="7788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container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37F7BFF-AD42-41C7-A04F-C7B2FA56AE3B}"/>
                  </a:ext>
                </a:extLst>
              </p:cNvPr>
              <p:cNvSpPr/>
              <p:nvPr/>
            </p:nvSpPr>
            <p:spPr>
              <a:xfrm>
                <a:off x="7103463" y="4638022"/>
                <a:ext cx="1281109" cy="7788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F4853D2-2E7E-47E6-AFB8-3DB0B35E1DBE}"/>
                  </a:ext>
                </a:extLst>
              </p:cNvPr>
              <p:cNvSpPr/>
              <p:nvPr/>
            </p:nvSpPr>
            <p:spPr>
              <a:xfrm>
                <a:off x="8441637" y="4640216"/>
                <a:ext cx="1281109" cy="7788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2BD1739-A6A0-4B8B-A286-5557388020AE}"/>
                </a:ext>
              </a:extLst>
            </p:cNvPr>
            <p:cNvSpPr/>
            <p:nvPr/>
          </p:nvSpPr>
          <p:spPr>
            <a:xfrm>
              <a:off x="4687141" y="5013219"/>
              <a:ext cx="1126333" cy="861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3638CE4-5721-4ACC-BD54-AAC80FF5069C}"/>
                </a:ext>
              </a:extLst>
            </p:cNvPr>
            <p:cNvSpPr/>
            <p:nvPr/>
          </p:nvSpPr>
          <p:spPr>
            <a:xfrm>
              <a:off x="5872676" y="5013219"/>
              <a:ext cx="1126333" cy="861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0F5D11F-505A-4CE2-BDE2-78223DD4E5D9}"/>
                </a:ext>
              </a:extLst>
            </p:cNvPr>
            <p:cNvSpPr/>
            <p:nvPr/>
          </p:nvSpPr>
          <p:spPr>
            <a:xfrm>
              <a:off x="7049180" y="5015645"/>
              <a:ext cx="1126333" cy="861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9A96D45-13EC-4114-BAC9-0F8562FAC1EE}"/>
                </a:ext>
              </a:extLst>
            </p:cNvPr>
            <p:cNvSpPr/>
            <p:nvPr/>
          </p:nvSpPr>
          <p:spPr>
            <a:xfrm>
              <a:off x="4566760" y="3952163"/>
              <a:ext cx="3755307" cy="2047945"/>
            </a:xfrm>
            <a:custGeom>
              <a:avLst/>
              <a:gdLst>
                <a:gd name="connsiteX0" fmla="*/ 0 w 3755307"/>
                <a:gd name="connsiteY0" fmla="*/ 0 h 2047945"/>
                <a:gd name="connsiteX1" fmla="*/ 423813 w 3755307"/>
                <a:gd name="connsiteY1" fmla="*/ 0 h 2047945"/>
                <a:gd name="connsiteX2" fmla="*/ 1035392 w 3755307"/>
                <a:gd name="connsiteY2" fmla="*/ 0 h 2047945"/>
                <a:gd name="connsiteX3" fmla="*/ 1571864 w 3755307"/>
                <a:gd name="connsiteY3" fmla="*/ 0 h 2047945"/>
                <a:gd name="connsiteX4" fmla="*/ 1995677 w 3755307"/>
                <a:gd name="connsiteY4" fmla="*/ 0 h 2047945"/>
                <a:gd name="connsiteX5" fmla="*/ 2494597 w 3755307"/>
                <a:gd name="connsiteY5" fmla="*/ 0 h 2047945"/>
                <a:gd name="connsiteX6" fmla="*/ 3031069 w 3755307"/>
                <a:gd name="connsiteY6" fmla="*/ 0 h 2047945"/>
                <a:gd name="connsiteX7" fmla="*/ 3755307 w 3755307"/>
                <a:gd name="connsiteY7" fmla="*/ 0 h 2047945"/>
                <a:gd name="connsiteX8" fmla="*/ 3755307 w 3755307"/>
                <a:gd name="connsiteY8" fmla="*/ 471027 h 2047945"/>
                <a:gd name="connsiteX9" fmla="*/ 3755307 w 3755307"/>
                <a:gd name="connsiteY9" fmla="*/ 921575 h 2047945"/>
                <a:gd name="connsiteX10" fmla="*/ 3755307 w 3755307"/>
                <a:gd name="connsiteY10" fmla="*/ 1392603 h 2047945"/>
                <a:gd name="connsiteX11" fmla="*/ 3755307 w 3755307"/>
                <a:gd name="connsiteY11" fmla="*/ 2047945 h 2047945"/>
                <a:gd name="connsiteX12" fmla="*/ 3181282 w 3755307"/>
                <a:gd name="connsiteY12" fmla="*/ 2047945 h 2047945"/>
                <a:gd name="connsiteX13" fmla="*/ 2644809 w 3755307"/>
                <a:gd name="connsiteY13" fmla="*/ 2047945 h 2047945"/>
                <a:gd name="connsiteX14" fmla="*/ 2070784 w 3755307"/>
                <a:gd name="connsiteY14" fmla="*/ 2047945 h 2047945"/>
                <a:gd name="connsiteX15" fmla="*/ 1609417 w 3755307"/>
                <a:gd name="connsiteY15" fmla="*/ 2047945 h 2047945"/>
                <a:gd name="connsiteX16" fmla="*/ 1035392 w 3755307"/>
                <a:gd name="connsiteY16" fmla="*/ 2047945 h 2047945"/>
                <a:gd name="connsiteX17" fmla="*/ 461366 w 3755307"/>
                <a:gd name="connsiteY17" fmla="*/ 2047945 h 2047945"/>
                <a:gd name="connsiteX18" fmla="*/ 0 w 3755307"/>
                <a:gd name="connsiteY18" fmla="*/ 2047945 h 2047945"/>
                <a:gd name="connsiteX19" fmla="*/ 0 w 3755307"/>
                <a:gd name="connsiteY19" fmla="*/ 1556438 h 2047945"/>
                <a:gd name="connsiteX20" fmla="*/ 0 w 3755307"/>
                <a:gd name="connsiteY20" fmla="*/ 1003493 h 2047945"/>
                <a:gd name="connsiteX21" fmla="*/ 0 w 3755307"/>
                <a:gd name="connsiteY21" fmla="*/ 532466 h 2047945"/>
                <a:gd name="connsiteX22" fmla="*/ 0 w 3755307"/>
                <a:gd name="connsiteY22" fmla="*/ 0 h 204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55307" h="2047945" extrusionOk="0">
                  <a:moveTo>
                    <a:pt x="0" y="0"/>
                  </a:moveTo>
                  <a:cubicBezTo>
                    <a:pt x="163029" y="-42803"/>
                    <a:pt x="230860" y="6413"/>
                    <a:pt x="423813" y="0"/>
                  </a:cubicBezTo>
                  <a:cubicBezTo>
                    <a:pt x="616766" y="-6413"/>
                    <a:pt x="827633" y="71962"/>
                    <a:pt x="1035392" y="0"/>
                  </a:cubicBezTo>
                  <a:cubicBezTo>
                    <a:pt x="1243151" y="-71962"/>
                    <a:pt x="1338453" y="27974"/>
                    <a:pt x="1571864" y="0"/>
                  </a:cubicBezTo>
                  <a:cubicBezTo>
                    <a:pt x="1805275" y="-27974"/>
                    <a:pt x="1823546" y="26584"/>
                    <a:pt x="1995677" y="0"/>
                  </a:cubicBezTo>
                  <a:cubicBezTo>
                    <a:pt x="2167808" y="-26584"/>
                    <a:pt x="2388424" y="24972"/>
                    <a:pt x="2494597" y="0"/>
                  </a:cubicBezTo>
                  <a:cubicBezTo>
                    <a:pt x="2600770" y="-24972"/>
                    <a:pt x="2919424" y="47115"/>
                    <a:pt x="3031069" y="0"/>
                  </a:cubicBezTo>
                  <a:cubicBezTo>
                    <a:pt x="3142714" y="-47115"/>
                    <a:pt x="3523956" y="80309"/>
                    <a:pt x="3755307" y="0"/>
                  </a:cubicBezTo>
                  <a:cubicBezTo>
                    <a:pt x="3768055" y="151684"/>
                    <a:pt x="3745814" y="236517"/>
                    <a:pt x="3755307" y="471027"/>
                  </a:cubicBezTo>
                  <a:cubicBezTo>
                    <a:pt x="3764800" y="705537"/>
                    <a:pt x="3713766" y="742511"/>
                    <a:pt x="3755307" y="921575"/>
                  </a:cubicBezTo>
                  <a:cubicBezTo>
                    <a:pt x="3796848" y="1100639"/>
                    <a:pt x="3716260" y="1220553"/>
                    <a:pt x="3755307" y="1392603"/>
                  </a:cubicBezTo>
                  <a:cubicBezTo>
                    <a:pt x="3794354" y="1564653"/>
                    <a:pt x="3684562" y="1726464"/>
                    <a:pt x="3755307" y="2047945"/>
                  </a:cubicBezTo>
                  <a:cubicBezTo>
                    <a:pt x="3519171" y="2060158"/>
                    <a:pt x="3373876" y="2016467"/>
                    <a:pt x="3181282" y="2047945"/>
                  </a:cubicBezTo>
                  <a:cubicBezTo>
                    <a:pt x="2988688" y="2079423"/>
                    <a:pt x="2836547" y="2047409"/>
                    <a:pt x="2644809" y="2047945"/>
                  </a:cubicBezTo>
                  <a:cubicBezTo>
                    <a:pt x="2453071" y="2048481"/>
                    <a:pt x="2225266" y="1985521"/>
                    <a:pt x="2070784" y="2047945"/>
                  </a:cubicBezTo>
                  <a:cubicBezTo>
                    <a:pt x="1916303" y="2110369"/>
                    <a:pt x="1811850" y="2008496"/>
                    <a:pt x="1609417" y="2047945"/>
                  </a:cubicBezTo>
                  <a:cubicBezTo>
                    <a:pt x="1406984" y="2087394"/>
                    <a:pt x="1274742" y="1999529"/>
                    <a:pt x="1035392" y="2047945"/>
                  </a:cubicBezTo>
                  <a:cubicBezTo>
                    <a:pt x="796042" y="2096361"/>
                    <a:pt x="604068" y="2042881"/>
                    <a:pt x="461366" y="2047945"/>
                  </a:cubicBezTo>
                  <a:cubicBezTo>
                    <a:pt x="318664" y="2053009"/>
                    <a:pt x="229946" y="2024056"/>
                    <a:pt x="0" y="2047945"/>
                  </a:cubicBezTo>
                  <a:cubicBezTo>
                    <a:pt x="-8905" y="1910470"/>
                    <a:pt x="18762" y="1748389"/>
                    <a:pt x="0" y="1556438"/>
                  </a:cubicBezTo>
                  <a:cubicBezTo>
                    <a:pt x="-18762" y="1364487"/>
                    <a:pt x="23701" y="1244187"/>
                    <a:pt x="0" y="1003493"/>
                  </a:cubicBezTo>
                  <a:cubicBezTo>
                    <a:pt x="-23701" y="762799"/>
                    <a:pt x="36446" y="694064"/>
                    <a:pt x="0" y="532466"/>
                  </a:cubicBezTo>
                  <a:cubicBezTo>
                    <a:pt x="-36446" y="370868"/>
                    <a:pt x="34267" y="145748"/>
                    <a:pt x="0" y="0"/>
                  </a:cubicBezTo>
                  <a:close/>
                </a:path>
              </a:pathLst>
            </a:custGeom>
            <a:noFill/>
            <a:ln w="28575">
              <a:solidFill>
                <a:srgbClr val="4E88C7"/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2873877304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b="1" dirty="0">
                <a:solidFill>
                  <a:schemeClr val="tx1"/>
                </a:solidFill>
                <a:latin typeface="Karla" pitchFamily="2" charset="0"/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5741C49B-3F2D-4775-8EB0-0123498F51A5}"/>
              </a:ext>
            </a:extLst>
          </p:cNvPr>
          <p:cNvSpPr/>
          <p:nvPr/>
        </p:nvSpPr>
        <p:spPr>
          <a:xfrm>
            <a:off x="4728352" y="3551831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Karla" pitchFamily="2" charset="0"/>
              </a:rPr>
              <a:t>microservices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D67228C-25DC-470F-A785-6894740031F0}"/>
              </a:ext>
            </a:extLst>
          </p:cNvPr>
          <p:cNvGrpSpPr/>
          <p:nvPr/>
        </p:nvGrpSpPr>
        <p:grpSpPr>
          <a:xfrm rot="5400000">
            <a:off x="4109928" y="4532337"/>
            <a:ext cx="390912" cy="564533"/>
            <a:chOff x="9312300" y="4738820"/>
            <a:chExt cx="336295" cy="716006"/>
          </a:xfrm>
        </p:grpSpPr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F6E584B8-38A4-4973-BE4F-BE509A51DB4F}"/>
                </a:ext>
              </a:extLst>
            </p:cNvPr>
            <p:cNvSpPr/>
            <p:nvPr/>
          </p:nvSpPr>
          <p:spPr>
            <a:xfrm rot="21314528">
              <a:off x="9312300" y="4738820"/>
              <a:ext cx="336295" cy="111460"/>
            </a:xfrm>
            <a:prstGeom prst="triangle">
              <a:avLst/>
            </a:prstGeom>
            <a:solidFill>
              <a:srgbClr val="4E88C7"/>
            </a:solidFill>
            <a:ln w="12700">
              <a:solidFill>
                <a:srgbClr val="4E88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6EE70DB-6149-4AA2-8376-DB84567894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4323" y="4876883"/>
              <a:ext cx="6671" cy="577943"/>
            </a:xfrm>
            <a:prstGeom prst="line">
              <a:avLst/>
            </a:prstGeom>
            <a:solidFill>
              <a:srgbClr val="4E88C7"/>
            </a:solidFill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A1B8E14-09D9-40A3-ADDF-E40B81461FDC}"/>
              </a:ext>
            </a:extLst>
          </p:cNvPr>
          <p:cNvGrpSpPr/>
          <p:nvPr/>
        </p:nvGrpSpPr>
        <p:grpSpPr>
          <a:xfrm rot="5400000">
            <a:off x="8111740" y="4544825"/>
            <a:ext cx="390912" cy="564533"/>
            <a:chOff x="9312300" y="4738820"/>
            <a:chExt cx="336295" cy="716006"/>
          </a:xfrm>
        </p:grpSpPr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4529F3B3-00EA-45BB-83E6-B9C3C5CF954B}"/>
                </a:ext>
              </a:extLst>
            </p:cNvPr>
            <p:cNvSpPr/>
            <p:nvPr/>
          </p:nvSpPr>
          <p:spPr>
            <a:xfrm rot="21314528">
              <a:off x="9312300" y="4738820"/>
              <a:ext cx="336295" cy="111460"/>
            </a:xfrm>
            <a:prstGeom prst="triangle">
              <a:avLst/>
            </a:prstGeom>
            <a:solidFill>
              <a:srgbClr val="4E88C7"/>
            </a:solidFill>
            <a:ln w="12700">
              <a:solidFill>
                <a:srgbClr val="4E88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86252FD-DB90-4BCF-B91C-BB349B672C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4323" y="4876883"/>
              <a:ext cx="6671" cy="577943"/>
            </a:xfrm>
            <a:prstGeom prst="line">
              <a:avLst/>
            </a:prstGeom>
            <a:solidFill>
              <a:srgbClr val="4E88C7"/>
            </a:solidFill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CD538F80-746C-4F25-B7AC-5229E6E96B42}"/>
              </a:ext>
            </a:extLst>
          </p:cNvPr>
          <p:cNvSpPr/>
          <p:nvPr/>
        </p:nvSpPr>
        <p:spPr>
          <a:xfrm>
            <a:off x="8798991" y="4465166"/>
            <a:ext cx="22844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Karla" pitchFamily="2" charset="0"/>
              </a:rPr>
              <a:t>How to manage microservices?</a:t>
            </a:r>
          </a:p>
          <a:p>
            <a:endParaRPr lang="en-US" sz="2000" b="1" dirty="0">
              <a:latin typeface="Karla" pitchFamily="2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5464485-EC59-40A2-A3CA-A1060C0E6F69}"/>
              </a:ext>
            </a:extLst>
          </p:cNvPr>
          <p:cNvGrpSpPr/>
          <p:nvPr/>
        </p:nvGrpSpPr>
        <p:grpSpPr>
          <a:xfrm rot="8153499">
            <a:off x="7491987" y="3359031"/>
            <a:ext cx="756262" cy="295093"/>
            <a:chOff x="11834929" y="3588345"/>
            <a:chExt cx="564533" cy="390912"/>
          </a:xfrm>
        </p:grpSpPr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902C0FB0-6652-4A44-B064-8BEA3FB7ADCF}"/>
                </a:ext>
              </a:extLst>
            </p:cNvPr>
            <p:cNvSpPr/>
            <p:nvPr/>
          </p:nvSpPr>
          <p:spPr>
            <a:xfrm rot="5114528">
              <a:off x="12160066" y="3739861"/>
              <a:ext cx="390912" cy="87880"/>
            </a:xfrm>
            <a:prstGeom prst="triangle">
              <a:avLst/>
            </a:prstGeom>
            <a:solidFill>
              <a:srgbClr val="4E88C7"/>
            </a:solidFill>
            <a:ln w="12700">
              <a:solidFill>
                <a:srgbClr val="4E88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F5E758A-11C0-4D65-B1C5-6F298FD8742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058891" y="3564345"/>
              <a:ext cx="7754" cy="455678"/>
            </a:xfrm>
            <a:prstGeom prst="line">
              <a:avLst/>
            </a:prstGeom>
            <a:solidFill>
              <a:srgbClr val="4E88C7"/>
            </a:solidFill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605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43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Recap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0A803-69C1-AA47-B94C-C2381774D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744" y="1250950"/>
            <a:ext cx="6362700" cy="4660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55D4C5-9189-2E45-B999-6407AEB0A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295" y="2454442"/>
            <a:ext cx="4454357" cy="250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82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Recap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0D9DE-ACA1-40C5-9770-2BD1B3232BBF}"/>
              </a:ext>
            </a:extLst>
          </p:cNvPr>
          <p:cNvSpPr/>
          <p:nvPr/>
        </p:nvSpPr>
        <p:spPr>
          <a:xfrm>
            <a:off x="971550" y="1260973"/>
            <a:ext cx="102298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We talked about pros/cons of </a:t>
            </a:r>
            <a:r>
              <a:rPr lang="en-US" sz="2400" b="1" dirty="0">
                <a:latin typeface="Karla" pitchFamily="2" charset="0"/>
              </a:rPr>
              <a:t>environments</a:t>
            </a:r>
            <a:r>
              <a:rPr lang="en-US" sz="2400" dirty="0">
                <a:latin typeface="Karla" pitchFamily="2" charset="0"/>
              </a:rPr>
              <a:t> (removed complexity/does not isolate from OS), </a:t>
            </a:r>
            <a:r>
              <a:rPr lang="en-US" sz="2400" b="1" dirty="0">
                <a:latin typeface="Karla" pitchFamily="2" charset="0"/>
              </a:rPr>
              <a:t>virtual machines </a:t>
            </a:r>
            <a:r>
              <a:rPr lang="en-US" sz="2400" dirty="0">
                <a:latin typeface="Karla" pitchFamily="2" charset="0"/>
              </a:rPr>
              <a:t>(isolate OS guest from host/intensive use of the hardware), and </a:t>
            </a:r>
            <a:r>
              <a:rPr lang="en-US" sz="2400" b="1" dirty="0">
                <a:latin typeface="Karla" pitchFamily="2" charset="0"/>
              </a:rPr>
              <a:t>containers</a:t>
            </a:r>
            <a:r>
              <a:rPr lang="en-US" sz="2400" dirty="0">
                <a:latin typeface="Karla" pitchFamily="2" charset="0"/>
              </a:rPr>
              <a:t> (lightweight/issue with security, scalability, and control)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Karla" pitchFamily="2" charset="0"/>
            </a:endParaRPr>
          </a:p>
          <a:p>
            <a:r>
              <a:rPr lang="en-US" sz="2400" dirty="0">
                <a:latin typeface="Karla" pitchFamily="2" charset="0"/>
              </a:rPr>
              <a:t>Goal: </a:t>
            </a:r>
            <a:r>
              <a:rPr lang="en-US" sz="2400" b="1" dirty="0">
                <a:latin typeface="Karla" pitchFamily="2" charset="0"/>
              </a:rPr>
              <a:t>find effective ways to deploy our apps </a:t>
            </a:r>
            <a:r>
              <a:rPr lang="en-US" sz="2400" dirty="0">
                <a:latin typeface="Karla" pitchFamily="2" charset="0"/>
              </a:rPr>
              <a:t>(more difficult than we might initially imagine) and to </a:t>
            </a:r>
            <a:r>
              <a:rPr lang="en-US" sz="2400" b="1" dirty="0">
                <a:latin typeface="Karla" pitchFamily="2" charset="0"/>
              </a:rPr>
              <a:t>break down a complex application </a:t>
            </a:r>
            <a:r>
              <a:rPr lang="en-US" sz="2400" dirty="0">
                <a:latin typeface="Karla" pitchFamily="2" charset="0"/>
              </a:rPr>
              <a:t>into smaller ones (</a:t>
            </a:r>
            <a:r>
              <a:rPr lang="en-US" sz="2400" i="1" dirty="0">
                <a:latin typeface="Karla" pitchFamily="2" charset="0"/>
              </a:rPr>
              <a:t>i.e. microservices</a:t>
            </a:r>
            <a:r>
              <a:rPr lang="en-US" sz="2400" dirty="0">
                <a:latin typeface="Karla" pitchFamily="2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Karla" pitchFamily="2" charset="0"/>
            </a:endParaRPr>
          </a:p>
          <a:p>
            <a:r>
              <a:rPr lang="en-US" sz="2400" b="1" dirty="0">
                <a:latin typeface="Karla" pitchFamily="2" charset="0"/>
              </a:rPr>
              <a:t>Issues we have fixed so far</a:t>
            </a:r>
            <a:r>
              <a:rPr lang="en-US" sz="2400" dirty="0">
                <a:latin typeface="Karla" pitchFamily="2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conflicting/different operating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different dependencies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"inexplicable" strange behavior </a:t>
            </a:r>
            <a:endParaRPr lang="en-US" sz="2000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983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2FB9-5FAE-4342-BE2F-559B191D9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3968" y="294031"/>
            <a:ext cx="10357954" cy="67751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Karla" charset="0"/>
                <a:ea typeface="Karla" charset="0"/>
                <a:cs typeface="Karla" charset="0"/>
              </a:rPr>
              <a:t>Outline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DD40E0-632F-425B-B5E9-5E8CC8FCE6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9268" y="1620436"/>
            <a:ext cx="8867355" cy="405279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1: Communications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2: Recap</a:t>
            </a:r>
          </a:p>
          <a:p>
            <a:pPr>
              <a:spcAft>
                <a:spcPts val="600"/>
              </a:spcAft>
            </a:pPr>
            <a:r>
              <a:rPr lang="en-US" sz="2600" b="1" dirty="0"/>
              <a:t>3: Introduction to Kubernetes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4: Advantages of using Kubernetes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5: Deploying a Kubernetes Cluster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6: Common </a:t>
            </a:r>
            <a:r>
              <a:rPr lang="en-US" sz="2600" dirty="0" err="1"/>
              <a:t>kubectl</a:t>
            </a:r>
            <a:r>
              <a:rPr lang="en-US" sz="2600" dirty="0"/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416995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Use Microservice Architecture to build App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6F5927-CAC7-483D-B881-C081A2D93283}"/>
              </a:ext>
            </a:extLst>
          </p:cNvPr>
          <p:cNvSpPr/>
          <p:nvPr/>
        </p:nvSpPr>
        <p:spPr>
          <a:xfrm>
            <a:off x="4278527" y="2859373"/>
            <a:ext cx="1282823" cy="1787577"/>
          </a:xfrm>
          <a:prstGeom prst="rect">
            <a:avLst/>
          </a:prstGeom>
          <a:solidFill>
            <a:srgbClr val="ED1B3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API </a:t>
            </a:r>
          </a:p>
          <a:p>
            <a:pPr algn="ctr"/>
            <a:r>
              <a:rPr lang="en-US" b="1" dirty="0"/>
              <a:t>Gateway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1221F6-66C2-440F-92D5-F2DD6E80437B}"/>
              </a:ext>
            </a:extLst>
          </p:cNvPr>
          <p:cNvSpPr/>
          <p:nvPr/>
        </p:nvSpPr>
        <p:spPr>
          <a:xfrm>
            <a:off x="1484025" y="2004934"/>
            <a:ext cx="1728867" cy="629587"/>
          </a:xfrm>
          <a:prstGeom prst="rect">
            <a:avLst/>
          </a:prstGeom>
          <a:solidFill>
            <a:srgbClr val="4E88C7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User Interface UI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1C01F7-A899-402B-BAE9-C1DFACE884C5}"/>
              </a:ext>
            </a:extLst>
          </p:cNvPr>
          <p:cNvSpPr/>
          <p:nvPr/>
        </p:nvSpPr>
        <p:spPr>
          <a:xfrm>
            <a:off x="552899" y="3173991"/>
            <a:ext cx="1728867" cy="629587"/>
          </a:xfrm>
          <a:prstGeom prst="rect">
            <a:avLst/>
          </a:prstGeom>
          <a:solidFill>
            <a:srgbClr val="4E88C7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Browser</a:t>
            </a:r>
            <a:endParaRPr lang="en-US" sz="16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AD400F4-D135-409E-A410-FF1BEB4489E0}"/>
              </a:ext>
            </a:extLst>
          </p:cNvPr>
          <p:cNvGrpSpPr/>
          <p:nvPr/>
        </p:nvGrpSpPr>
        <p:grpSpPr>
          <a:xfrm>
            <a:off x="5681272" y="2529096"/>
            <a:ext cx="1139583" cy="959688"/>
            <a:chOff x="5681272" y="2529096"/>
            <a:chExt cx="1139583" cy="959688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BF80493A-B100-4CF3-863B-E41767B2D51A}"/>
                </a:ext>
              </a:extLst>
            </p:cNvPr>
            <p:cNvSpPr/>
            <p:nvPr/>
          </p:nvSpPr>
          <p:spPr>
            <a:xfrm rot="2597148">
              <a:off x="6550421" y="2529096"/>
              <a:ext cx="270434" cy="89632"/>
            </a:xfrm>
            <a:prstGeom prst="triangle">
              <a:avLst/>
            </a:prstGeom>
            <a:solidFill>
              <a:srgbClr val="4E88C7"/>
            </a:solidFill>
            <a:ln w="19050">
              <a:solidFill>
                <a:srgbClr val="4E88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ED1B34"/>
                </a:highligh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AC5E673-AA97-4A23-8569-1BAFA238A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1272" y="2624484"/>
              <a:ext cx="960799" cy="864300"/>
            </a:xfrm>
            <a:prstGeom prst="line">
              <a:avLst/>
            </a:prstGeom>
            <a:solidFill>
              <a:srgbClr val="4E88C7"/>
            </a:solidFill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1DF78E0-ED8C-48D0-A4B6-0DFCD54A5584}"/>
              </a:ext>
            </a:extLst>
          </p:cNvPr>
          <p:cNvSpPr/>
          <p:nvPr/>
        </p:nvSpPr>
        <p:spPr>
          <a:xfrm>
            <a:off x="619591" y="4780436"/>
            <a:ext cx="1728867" cy="629587"/>
          </a:xfrm>
          <a:prstGeom prst="rect">
            <a:avLst/>
          </a:prstGeom>
          <a:solidFill>
            <a:srgbClr val="4E88C7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Mobile Device</a:t>
            </a:r>
            <a:endParaRPr lang="en-US" sz="1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D7D12C8-52B8-4CB4-9EA8-FFBE45E9B8AA}"/>
              </a:ext>
            </a:extLst>
          </p:cNvPr>
          <p:cNvGrpSpPr/>
          <p:nvPr/>
        </p:nvGrpSpPr>
        <p:grpSpPr>
          <a:xfrm>
            <a:off x="6809367" y="2128602"/>
            <a:ext cx="4942922" cy="629587"/>
            <a:chOff x="6809367" y="2128602"/>
            <a:chExt cx="4942922" cy="62958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D5BE155-F4D2-4408-A3A1-E3D49314CE95}"/>
                </a:ext>
              </a:extLst>
            </p:cNvPr>
            <p:cNvSpPr/>
            <p:nvPr/>
          </p:nvSpPr>
          <p:spPr>
            <a:xfrm>
              <a:off x="9595039" y="2128602"/>
              <a:ext cx="2157250" cy="629587"/>
            </a:xfrm>
            <a:prstGeom prst="rect">
              <a:avLst/>
            </a:prstGeom>
            <a:solidFill>
              <a:srgbClr val="4E88C7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Service 1</a:t>
              </a:r>
              <a:r>
                <a:rPr lang="en-US" sz="1600" dirty="0"/>
                <a:t> </a:t>
              </a:r>
            </a:p>
            <a:p>
              <a:pPr algn="ctr"/>
              <a:r>
                <a:rPr lang="en-US" sz="1600" dirty="0"/>
                <a:t>&lt;database&gt;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5F2998-EA97-475B-9776-BE759EDFC611}"/>
                </a:ext>
              </a:extLst>
            </p:cNvPr>
            <p:cNvSpPr/>
            <p:nvPr/>
          </p:nvSpPr>
          <p:spPr>
            <a:xfrm>
              <a:off x="6809367" y="2128602"/>
              <a:ext cx="2157250" cy="629587"/>
            </a:xfrm>
            <a:prstGeom prst="rect">
              <a:avLst/>
            </a:prstGeom>
            <a:solidFill>
              <a:srgbClr val="4E88C7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Service 1</a:t>
              </a:r>
              <a:r>
                <a:rPr lang="en-US" sz="1600" dirty="0"/>
                <a:t> 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67AB7B4-6B7C-445B-8B1A-4BA2013055B3}"/>
                </a:ext>
              </a:extLst>
            </p:cNvPr>
            <p:cNvCxnSpPr>
              <a:cxnSpLocks/>
              <a:stCxn id="7" idx="3"/>
              <a:endCxn id="2" idx="1"/>
            </p:cNvCxnSpPr>
            <p:nvPr/>
          </p:nvCxnSpPr>
          <p:spPr>
            <a:xfrm>
              <a:off x="8966617" y="2443396"/>
              <a:ext cx="628422" cy="0"/>
            </a:xfrm>
            <a:prstGeom prst="line">
              <a:avLst/>
            </a:prstGeom>
            <a:solidFill>
              <a:srgbClr val="4E88C7"/>
            </a:solidFill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6C8EC9-DAFD-4E5E-AF1A-7B654CF9F99C}"/>
              </a:ext>
            </a:extLst>
          </p:cNvPr>
          <p:cNvGrpSpPr/>
          <p:nvPr/>
        </p:nvGrpSpPr>
        <p:grpSpPr>
          <a:xfrm>
            <a:off x="6796876" y="3450233"/>
            <a:ext cx="4942922" cy="629587"/>
            <a:chOff x="6809367" y="2128602"/>
            <a:chExt cx="4942922" cy="62958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D6897-CCAF-4E1C-8F99-1B9DDA6472C0}"/>
                </a:ext>
              </a:extLst>
            </p:cNvPr>
            <p:cNvSpPr/>
            <p:nvPr/>
          </p:nvSpPr>
          <p:spPr>
            <a:xfrm>
              <a:off x="9595039" y="2128602"/>
              <a:ext cx="2157250" cy="629587"/>
            </a:xfrm>
            <a:prstGeom prst="rect">
              <a:avLst/>
            </a:prstGeom>
            <a:solidFill>
              <a:srgbClr val="4E88C7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Service 2</a:t>
              </a:r>
              <a:r>
                <a:rPr lang="en-US" sz="1600" dirty="0"/>
                <a:t> </a:t>
              </a:r>
            </a:p>
            <a:p>
              <a:pPr algn="ctr"/>
              <a:r>
                <a:rPr lang="en-US" sz="1600" dirty="0"/>
                <a:t>&lt;database&gt;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C695A6D-2B8F-402D-AFDC-B482953FC3D3}"/>
                </a:ext>
              </a:extLst>
            </p:cNvPr>
            <p:cNvSpPr/>
            <p:nvPr/>
          </p:nvSpPr>
          <p:spPr>
            <a:xfrm>
              <a:off x="6809367" y="2128602"/>
              <a:ext cx="2157250" cy="629587"/>
            </a:xfrm>
            <a:prstGeom prst="rect">
              <a:avLst/>
            </a:prstGeom>
            <a:solidFill>
              <a:srgbClr val="4E88C7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Service 2</a:t>
              </a:r>
              <a:endParaRPr lang="en-US" sz="1600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F378F79-A8B0-4346-A703-896E36708011}"/>
                </a:ext>
              </a:extLst>
            </p:cNvPr>
            <p:cNvCxnSpPr>
              <a:cxnSpLocks/>
              <a:stCxn id="26" idx="3"/>
              <a:endCxn id="25" idx="1"/>
            </p:cNvCxnSpPr>
            <p:nvPr/>
          </p:nvCxnSpPr>
          <p:spPr>
            <a:xfrm>
              <a:off x="8966617" y="2443396"/>
              <a:ext cx="628422" cy="0"/>
            </a:xfrm>
            <a:prstGeom prst="line">
              <a:avLst/>
            </a:prstGeom>
            <a:solidFill>
              <a:srgbClr val="4E88C7"/>
            </a:solidFill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4E865F9-30D2-44A7-BF62-F82148554A13}"/>
              </a:ext>
            </a:extLst>
          </p:cNvPr>
          <p:cNvGrpSpPr/>
          <p:nvPr/>
        </p:nvGrpSpPr>
        <p:grpSpPr>
          <a:xfrm>
            <a:off x="6826857" y="4799348"/>
            <a:ext cx="4942922" cy="629587"/>
            <a:chOff x="6809367" y="2128602"/>
            <a:chExt cx="4942922" cy="62958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E33B96D-F22E-4C36-AE4F-64A9C381E507}"/>
                </a:ext>
              </a:extLst>
            </p:cNvPr>
            <p:cNvSpPr/>
            <p:nvPr/>
          </p:nvSpPr>
          <p:spPr>
            <a:xfrm>
              <a:off x="9595039" y="2128602"/>
              <a:ext cx="2157250" cy="629587"/>
            </a:xfrm>
            <a:prstGeom prst="rect">
              <a:avLst/>
            </a:prstGeom>
            <a:solidFill>
              <a:srgbClr val="4E88C7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Service 3</a:t>
              </a:r>
              <a:r>
                <a:rPr lang="en-US" sz="1600" dirty="0"/>
                <a:t> </a:t>
              </a:r>
            </a:p>
            <a:p>
              <a:pPr algn="ctr"/>
              <a:r>
                <a:rPr lang="en-US" sz="1600" dirty="0"/>
                <a:t>&lt;database&gt;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D16C882-E339-4E59-877E-04D299CDB60C}"/>
                </a:ext>
              </a:extLst>
            </p:cNvPr>
            <p:cNvSpPr/>
            <p:nvPr/>
          </p:nvSpPr>
          <p:spPr>
            <a:xfrm>
              <a:off x="6809367" y="2128602"/>
              <a:ext cx="2157250" cy="629587"/>
            </a:xfrm>
            <a:prstGeom prst="rect">
              <a:avLst/>
            </a:prstGeom>
            <a:solidFill>
              <a:srgbClr val="4E88C7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Service 3</a:t>
              </a:r>
              <a:r>
                <a:rPr lang="en-US" sz="1600" dirty="0"/>
                <a:t> 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669ED02-869C-48D0-812C-02DF93B0DD7E}"/>
                </a:ext>
              </a:extLst>
            </p:cNvPr>
            <p:cNvCxnSpPr>
              <a:cxnSpLocks/>
              <a:stCxn id="30" idx="3"/>
              <a:endCxn id="29" idx="1"/>
            </p:cNvCxnSpPr>
            <p:nvPr/>
          </p:nvCxnSpPr>
          <p:spPr>
            <a:xfrm>
              <a:off x="8966617" y="2443396"/>
              <a:ext cx="628422" cy="0"/>
            </a:xfrm>
            <a:prstGeom prst="line">
              <a:avLst/>
            </a:prstGeom>
            <a:solidFill>
              <a:srgbClr val="4E88C7"/>
            </a:solidFill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8C56F31-A823-4B93-BB52-B878C0FDFF74}"/>
              </a:ext>
            </a:extLst>
          </p:cNvPr>
          <p:cNvSpPr/>
          <p:nvPr/>
        </p:nvSpPr>
        <p:spPr>
          <a:xfrm rot="5400000">
            <a:off x="6474413" y="3715229"/>
            <a:ext cx="270434" cy="89632"/>
          </a:xfrm>
          <a:prstGeom prst="triangle">
            <a:avLst/>
          </a:prstGeom>
          <a:solidFill>
            <a:srgbClr val="4E88C7"/>
          </a:solidFill>
          <a:ln w="19050">
            <a:solidFill>
              <a:srgbClr val="4E88C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ED1B34"/>
              </a:highlight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FB42920-E768-4BCB-AEFF-C80C5EFA8057}"/>
              </a:ext>
            </a:extLst>
          </p:cNvPr>
          <p:cNvCxnSpPr>
            <a:cxnSpLocks/>
            <a:endCxn id="33" idx="3"/>
          </p:cNvCxnSpPr>
          <p:nvPr/>
        </p:nvCxnSpPr>
        <p:spPr>
          <a:xfrm>
            <a:off x="5671185" y="3753161"/>
            <a:ext cx="893629" cy="6884"/>
          </a:xfrm>
          <a:prstGeom prst="line">
            <a:avLst/>
          </a:prstGeom>
          <a:solidFill>
            <a:srgbClr val="4E88C7"/>
          </a:solidFill>
          <a:ln w="28575">
            <a:solidFill>
              <a:srgbClr val="4E88C7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D691288-FBAC-448F-AE5B-C4C0A257A049}"/>
              </a:ext>
            </a:extLst>
          </p:cNvPr>
          <p:cNvGrpSpPr/>
          <p:nvPr/>
        </p:nvGrpSpPr>
        <p:grpSpPr>
          <a:xfrm>
            <a:off x="5682344" y="4079820"/>
            <a:ext cx="1034562" cy="1137073"/>
            <a:chOff x="5682344" y="4079820"/>
            <a:chExt cx="1034562" cy="1137073"/>
          </a:xfrm>
        </p:grpSpPr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D0FD9D8F-0713-4056-B29D-01345054B7A3}"/>
                </a:ext>
              </a:extLst>
            </p:cNvPr>
            <p:cNvSpPr/>
            <p:nvPr/>
          </p:nvSpPr>
          <p:spPr>
            <a:xfrm rot="6734940">
              <a:off x="6536873" y="5036860"/>
              <a:ext cx="270434" cy="89632"/>
            </a:xfrm>
            <a:prstGeom prst="triangle">
              <a:avLst/>
            </a:prstGeom>
            <a:solidFill>
              <a:srgbClr val="4E88C7"/>
            </a:solidFill>
            <a:ln w="19050">
              <a:solidFill>
                <a:srgbClr val="4E88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ED1B34"/>
                </a:highlight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F3DB6A6-C9CF-49BC-910C-D914EF8C3ACC}"/>
                </a:ext>
              </a:extLst>
            </p:cNvPr>
            <p:cNvCxnSpPr>
              <a:cxnSpLocks/>
              <a:endCxn id="37" idx="3"/>
            </p:cNvCxnSpPr>
            <p:nvPr/>
          </p:nvCxnSpPr>
          <p:spPr>
            <a:xfrm>
              <a:off x="5682344" y="4079820"/>
              <a:ext cx="948267" cy="984887"/>
            </a:xfrm>
            <a:prstGeom prst="line">
              <a:avLst/>
            </a:prstGeom>
            <a:solidFill>
              <a:srgbClr val="4E88C7"/>
            </a:solidFill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8C45B27-EFCF-4054-A4D0-3A0249A70670}"/>
              </a:ext>
            </a:extLst>
          </p:cNvPr>
          <p:cNvGrpSpPr/>
          <p:nvPr/>
        </p:nvGrpSpPr>
        <p:grpSpPr>
          <a:xfrm>
            <a:off x="3272485" y="2609306"/>
            <a:ext cx="853618" cy="961169"/>
            <a:chOff x="5863288" y="4255724"/>
            <a:chExt cx="853618" cy="961169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E7CF3232-CD91-4FAC-880A-68A110A39106}"/>
                </a:ext>
              </a:extLst>
            </p:cNvPr>
            <p:cNvSpPr/>
            <p:nvPr/>
          </p:nvSpPr>
          <p:spPr>
            <a:xfrm rot="6734940">
              <a:off x="6536873" y="5036860"/>
              <a:ext cx="270434" cy="89632"/>
            </a:xfrm>
            <a:prstGeom prst="triangle">
              <a:avLst/>
            </a:prstGeom>
            <a:solidFill>
              <a:srgbClr val="4E88C7"/>
            </a:solidFill>
            <a:ln w="19050">
              <a:solidFill>
                <a:srgbClr val="4E88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ED1B34"/>
                </a:highlight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99E0D6F-5B13-44BA-A212-CDCBAABB2FBC}"/>
                </a:ext>
              </a:extLst>
            </p:cNvPr>
            <p:cNvCxnSpPr>
              <a:cxnSpLocks/>
              <a:endCxn id="48" idx="3"/>
            </p:cNvCxnSpPr>
            <p:nvPr/>
          </p:nvCxnSpPr>
          <p:spPr>
            <a:xfrm>
              <a:off x="5863288" y="4255724"/>
              <a:ext cx="767323" cy="808983"/>
            </a:xfrm>
            <a:prstGeom prst="line">
              <a:avLst/>
            </a:prstGeom>
            <a:solidFill>
              <a:srgbClr val="4E88C7"/>
            </a:solidFill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23AA5DE-B4CB-4B0B-BFF8-3E71AFABADFB}"/>
              </a:ext>
            </a:extLst>
          </p:cNvPr>
          <p:cNvGrpSpPr/>
          <p:nvPr/>
        </p:nvGrpSpPr>
        <p:grpSpPr>
          <a:xfrm>
            <a:off x="2508306" y="4051070"/>
            <a:ext cx="1725251" cy="1063071"/>
            <a:chOff x="5095604" y="2529096"/>
            <a:chExt cx="1725251" cy="1063071"/>
          </a:xfrm>
        </p:grpSpPr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4D78F89C-ECBC-4C19-B0C6-DD1DB6C431AF}"/>
                </a:ext>
              </a:extLst>
            </p:cNvPr>
            <p:cNvSpPr/>
            <p:nvPr/>
          </p:nvSpPr>
          <p:spPr>
            <a:xfrm rot="2597148">
              <a:off x="6550421" y="2529096"/>
              <a:ext cx="270434" cy="89632"/>
            </a:xfrm>
            <a:prstGeom prst="triangle">
              <a:avLst/>
            </a:prstGeom>
            <a:solidFill>
              <a:srgbClr val="4E88C7"/>
            </a:solidFill>
            <a:ln w="19050">
              <a:solidFill>
                <a:srgbClr val="4E88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ED1B34"/>
                </a:highlight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E493128-1412-4950-9B53-0F0272FC65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5604" y="2624484"/>
              <a:ext cx="1546467" cy="967683"/>
            </a:xfrm>
            <a:prstGeom prst="line">
              <a:avLst/>
            </a:prstGeom>
            <a:solidFill>
              <a:srgbClr val="4E88C7"/>
            </a:solidFill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07C5F42-818A-4613-9627-ED5D2FCF7FD2}"/>
              </a:ext>
            </a:extLst>
          </p:cNvPr>
          <p:cNvGrpSpPr/>
          <p:nvPr/>
        </p:nvGrpSpPr>
        <p:grpSpPr>
          <a:xfrm rot="19574756">
            <a:off x="2609865" y="3478087"/>
            <a:ext cx="1516528" cy="825691"/>
            <a:chOff x="5320225" y="4391203"/>
            <a:chExt cx="1516528" cy="825691"/>
          </a:xfrm>
        </p:grpSpPr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685A3186-D0D5-4D28-BF4C-46C68BC54285}"/>
                </a:ext>
              </a:extLst>
            </p:cNvPr>
            <p:cNvSpPr/>
            <p:nvPr/>
          </p:nvSpPr>
          <p:spPr>
            <a:xfrm rot="7425244">
              <a:off x="6536872" y="5036861"/>
              <a:ext cx="270434" cy="89632"/>
            </a:xfrm>
            <a:prstGeom prst="triangle">
              <a:avLst/>
            </a:prstGeom>
            <a:solidFill>
              <a:srgbClr val="4E88C7"/>
            </a:solidFill>
            <a:ln w="19050">
              <a:solidFill>
                <a:srgbClr val="4E88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ED1B34"/>
                </a:highlight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77B733E-B9DC-4FEF-8A3C-D46914B8244F}"/>
                </a:ext>
              </a:extLst>
            </p:cNvPr>
            <p:cNvCxnSpPr>
              <a:cxnSpLocks/>
              <a:endCxn id="60" idx="3"/>
            </p:cNvCxnSpPr>
            <p:nvPr/>
          </p:nvCxnSpPr>
          <p:spPr>
            <a:xfrm rot="2025244">
              <a:off x="5320225" y="4391203"/>
              <a:ext cx="1516528" cy="266742"/>
            </a:xfrm>
            <a:prstGeom prst="line">
              <a:avLst/>
            </a:prstGeom>
            <a:solidFill>
              <a:srgbClr val="4E88C7"/>
            </a:solidFill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C8B83A2-0D5E-4B88-82AB-AB85001E67B0}"/>
              </a:ext>
            </a:extLst>
          </p:cNvPr>
          <p:cNvGrpSpPr/>
          <p:nvPr/>
        </p:nvGrpSpPr>
        <p:grpSpPr>
          <a:xfrm rot="16391209">
            <a:off x="1763183" y="2598601"/>
            <a:ext cx="345651" cy="508336"/>
            <a:chOff x="6371254" y="4708558"/>
            <a:chExt cx="345651" cy="508336"/>
          </a:xfrm>
        </p:grpSpPr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373C2BDF-E80A-4E5D-BB2F-223D8674FE7B}"/>
                </a:ext>
              </a:extLst>
            </p:cNvPr>
            <p:cNvSpPr/>
            <p:nvPr/>
          </p:nvSpPr>
          <p:spPr>
            <a:xfrm rot="7425244">
              <a:off x="6536872" y="5036861"/>
              <a:ext cx="270434" cy="89632"/>
            </a:xfrm>
            <a:prstGeom prst="triangle">
              <a:avLst/>
            </a:prstGeom>
            <a:solidFill>
              <a:srgbClr val="4E88C7"/>
            </a:solidFill>
            <a:ln w="19050">
              <a:solidFill>
                <a:srgbClr val="4E88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ED1B34"/>
                </a:highlight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4E288CA-6BF0-4E8D-AE86-284739E0CD65}"/>
                </a:ext>
              </a:extLst>
            </p:cNvPr>
            <p:cNvCxnSpPr>
              <a:cxnSpLocks/>
              <a:endCxn id="65" idx="3"/>
            </p:cNvCxnSpPr>
            <p:nvPr/>
          </p:nvCxnSpPr>
          <p:spPr>
            <a:xfrm rot="5208791" flipV="1">
              <a:off x="6320423" y="4759389"/>
              <a:ext cx="355550" cy="253887"/>
            </a:xfrm>
            <a:prstGeom prst="line">
              <a:avLst/>
            </a:prstGeom>
            <a:solidFill>
              <a:srgbClr val="4E88C7"/>
            </a:solidFill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5CBF9F67-3455-44CC-8689-9BA0AC4D50F2}"/>
              </a:ext>
            </a:extLst>
          </p:cNvPr>
          <p:cNvSpPr/>
          <p:nvPr/>
        </p:nvSpPr>
        <p:spPr>
          <a:xfrm>
            <a:off x="493148" y="2544579"/>
            <a:ext cx="1728867" cy="62958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HTML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3F21460-592B-4B51-AED7-6CF14C703253}"/>
              </a:ext>
            </a:extLst>
          </p:cNvPr>
          <p:cNvSpPr/>
          <p:nvPr/>
        </p:nvSpPr>
        <p:spPr>
          <a:xfrm>
            <a:off x="2953061" y="2438945"/>
            <a:ext cx="1728867" cy="62958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38FBA47-DB74-4EBC-A124-54173BD679B6}"/>
              </a:ext>
            </a:extLst>
          </p:cNvPr>
          <p:cNvSpPr/>
          <p:nvPr/>
        </p:nvSpPr>
        <p:spPr>
          <a:xfrm>
            <a:off x="2248314" y="4150849"/>
            <a:ext cx="1728867" cy="62958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CF7900-E09B-42DB-8C23-32FB68FC14CA}"/>
              </a:ext>
            </a:extLst>
          </p:cNvPr>
          <p:cNvSpPr/>
          <p:nvPr/>
        </p:nvSpPr>
        <p:spPr>
          <a:xfrm>
            <a:off x="2401688" y="3162374"/>
            <a:ext cx="1728867" cy="62958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448FAD-119A-44D9-AC7B-5F706DBA5F02}"/>
              </a:ext>
            </a:extLst>
          </p:cNvPr>
          <p:cNvSpPr/>
          <p:nvPr/>
        </p:nvSpPr>
        <p:spPr>
          <a:xfrm>
            <a:off x="6761994" y="1713967"/>
            <a:ext cx="5084110" cy="1134687"/>
          </a:xfrm>
          <a:custGeom>
            <a:avLst/>
            <a:gdLst>
              <a:gd name="connsiteX0" fmla="*/ 0 w 5084110"/>
              <a:gd name="connsiteY0" fmla="*/ 0 h 1134687"/>
              <a:gd name="connsiteX1" fmla="*/ 412378 w 5084110"/>
              <a:gd name="connsiteY1" fmla="*/ 0 h 1134687"/>
              <a:gd name="connsiteX2" fmla="*/ 926438 w 5084110"/>
              <a:gd name="connsiteY2" fmla="*/ 0 h 1134687"/>
              <a:gd name="connsiteX3" fmla="*/ 1389657 w 5084110"/>
              <a:gd name="connsiteY3" fmla="*/ 0 h 1134687"/>
              <a:gd name="connsiteX4" fmla="*/ 1954558 w 5084110"/>
              <a:gd name="connsiteY4" fmla="*/ 0 h 1134687"/>
              <a:gd name="connsiteX5" fmla="*/ 2519459 w 5084110"/>
              <a:gd name="connsiteY5" fmla="*/ 0 h 1134687"/>
              <a:gd name="connsiteX6" fmla="*/ 3186042 w 5084110"/>
              <a:gd name="connsiteY6" fmla="*/ 0 h 1134687"/>
              <a:gd name="connsiteX7" fmla="*/ 3700102 w 5084110"/>
              <a:gd name="connsiteY7" fmla="*/ 0 h 1134687"/>
              <a:gd name="connsiteX8" fmla="*/ 4265003 w 5084110"/>
              <a:gd name="connsiteY8" fmla="*/ 0 h 1134687"/>
              <a:gd name="connsiteX9" fmla="*/ 5084110 w 5084110"/>
              <a:gd name="connsiteY9" fmla="*/ 0 h 1134687"/>
              <a:gd name="connsiteX10" fmla="*/ 5084110 w 5084110"/>
              <a:gd name="connsiteY10" fmla="*/ 590037 h 1134687"/>
              <a:gd name="connsiteX11" fmla="*/ 5084110 w 5084110"/>
              <a:gd name="connsiteY11" fmla="*/ 1134687 h 1134687"/>
              <a:gd name="connsiteX12" fmla="*/ 4620891 w 5084110"/>
              <a:gd name="connsiteY12" fmla="*/ 1134687 h 1134687"/>
              <a:gd name="connsiteX13" fmla="*/ 3954308 w 5084110"/>
              <a:gd name="connsiteY13" fmla="*/ 1134687 h 1134687"/>
              <a:gd name="connsiteX14" fmla="*/ 3440248 w 5084110"/>
              <a:gd name="connsiteY14" fmla="*/ 1134687 h 1134687"/>
              <a:gd name="connsiteX15" fmla="*/ 2977029 w 5084110"/>
              <a:gd name="connsiteY15" fmla="*/ 1134687 h 1134687"/>
              <a:gd name="connsiteX16" fmla="*/ 2361287 w 5084110"/>
              <a:gd name="connsiteY16" fmla="*/ 1134687 h 1134687"/>
              <a:gd name="connsiteX17" fmla="*/ 1898068 w 5084110"/>
              <a:gd name="connsiteY17" fmla="*/ 1134687 h 1134687"/>
              <a:gd name="connsiteX18" fmla="*/ 1333167 w 5084110"/>
              <a:gd name="connsiteY18" fmla="*/ 1134687 h 1134687"/>
              <a:gd name="connsiteX19" fmla="*/ 666583 w 5084110"/>
              <a:gd name="connsiteY19" fmla="*/ 1134687 h 1134687"/>
              <a:gd name="connsiteX20" fmla="*/ 0 w 5084110"/>
              <a:gd name="connsiteY20" fmla="*/ 1134687 h 1134687"/>
              <a:gd name="connsiteX21" fmla="*/ 0 w 5084110"/>
              <a:gd name="connsiteY21" fmla="*/ 601384 h 1134687"/>
              <a:gd name="connsiteX22" fmla="*/ 0 w 5084110"/>
              <a:gd name="connsiteY22" fmla="*/ 0 h 1134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084110" h="1134687" extrusionOk="0">
                <a:moveTo>
                  <a:pt x="0" y="0"/>
                </a:moveTo>
                <a:cubicBezTo>
                  <a:pt x="91964" y="-34165"/>
                  <a:pt x="295611" y="14480"/>
                  <a:pt x="412378" y="0"/>
                </a:cubicBezTo>
                <a:cubicBezTo>
                  <a:pt x="529145" y="-14480"/>
                  <a:pt x="770414" y="42307"/>
                  <a:pt x="926438" y="0"/>
                </a:cubicBezTo>
                <a:cubicBezTo>
                  <a:pt x="1082462" y="-42307"/>
                  <a:pt x="1173983" y="31293"/>
                  <a:pt x="1389657" y="0"/>
                </a:cubicBezTo>
                <a:cubicBezTo>
                  <a:pt x="1605331" y="-31293"/>
                  <a:pt x="1771871" y="64860"/>
                  <a:pt x="1954558" y="0"/>
                </a:cubicBezTo>
                <a:cubicBezTo>
                  <a:pt x="2137245" y="-64860"/>
                  <a:pt x="2367279" y="27544"/>
                  <a:pt x="2519459" y="0"/>
                </a:cubicBezTo>
                <a:cubicBezTo>
                  <a:pt x="2671639" y="-27544"/>
                  <a:pt x="2944250" y="16884"/>
                  <a:pt x="3186042" y="0"/>
                </a:cubicBezTo>
                <a:cubicBezTo>
                  <a:pt x="3427834" y="-16884"/>
                  <a:pt x="3585169" y="44147"/>
                  <a:pt x="3700102" y="0"/>
                </a:cubicBezTo>
                <a:cubicBezTo>
                  <a:pt x="3815035" y="-44147"/>
                  <a:pt x="4037639" y="1449"/>
                  <a:pt x="4265003" y="0"/>
                </a:cubicBezTo>
                <a:cubicBezTo>
                  <a:pt x="4492367" y="-1449"/>
                  <a:pt x="4809176" y="32896"/>
                  <a:pt x="5084110" y="0"/>
                </a:cubicBezTo>
                <a:cubicBezTo>
                  <a:pt x="5152864" y="157539"/>
                  <a:pt x="5031158" y="466889"/>
                  <a:pt x="5084110" y="590037"/>
                </a:cubicBezTo>
                <a:cubicBezTo>
                  <a:pt x="5137062" y="713185"/>
                  <a:pt x="5034860" y="1016054"/>
                  <a:pt x="5084110" y="1134687"/>
                </a:cubicBezTo>
                <a:cubicBezTo>
                  <a:pt x="4980766" y="1151231"/>
                  <a:pt x="4808601" y="1102841"/>
                  <a:pt x="4620891" y="1134687"/>
                </a:cubicBezTo>
                <a:cubicBezTo>
                  <a:pt x="4433181" y="1166533"/>
                  <a:pt x="4133706" y="1125878"/>
                  <a:pt x="3954308" y="1134687"/>
                </a:cubicBezTo>
                <a:cubicBezTo>
                  <a:pt x="3774910" y="1143496"/>
                  <a:pt x="3690136" y="1110673"/>
                  <a:pt x="3440248" y="1134687"/>
                </a:cubicBezTo>
                <a:cubicBezTo>
                  <a:pt x="3190360" y="1158701"/>
                  <a:pt x="3177534" y="1111624"/>
                  <a:pt x="2977029" y="1134687"/>
                </a:cubicBezTo>
                <a:cubicBezTo>
                  <a:pt x="2776524" y="1157750"/>
                  <a:pt x="2544928" y="1104017"/>
                  <a:pt x="2361287" y="1134687"/>
                </a:cubicBezTo>
                <a:cubicBezTo>
                  <a:pt x="2177646" y="1165357"/>
                  <a:pt x="2035931" y="1115656"/>
                  <a:pt x="1898068" y="1134687"/>
                </a:cubicBezTo>
                <a:cubicBezTo>
                  <a:pt x="1760205" y="1153718"/>
                  <a:pt x="1500596" y="1102423"/>
                  <a:pt x="1333167" y="1134687"/>
                </a:cubicBezTo>
                <a:cubicBezTo>
                  <a:pt x="1165738" y="1166951"/>
                  <a:pt x="925264" y="1069885"/>
                  <a:pt x="666583" y="1134687"/>
                </a:cubicBezTo>
                <a:cubicBezTo>
                  <a:pt x="407902" y="1199489"/>
                  <a:pt x="296425" y="1088135"/>
                  <a:pt x="0" y="1134687"/>
                </a:cubicBezTo>
                <a:cubicBezTo>
                  <a:pt x="-30588" y="872551"/>
                  <a:pt x="57460" y="745285"/>
                  <a:pt x="0" y="601384"/>
                </a:cubicBezTo>
                <a:cubicBezTo>
                  <a:pt x="-57460" y="457483"/>
                  <a:pt x="54981" y="212638"/>
                  <a:pt x="0" y="0"/>
                </a:cubicBezTo>
                <a:close/>
              </a:path>
            </a:pathLst>
          </a:custGeom>
          <a:noFill/>
          <a:ln w="28575">
            <a:solidFill>
              <a:srgbClr val="4E88C7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429018281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b="1" dirty="0">
              <a:solidFill>
                <a:schemeClr val="tx1"/>
              </a:solidFill>
              <a:latin typeface="Karl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CA789-16AD-4045-B7BC-FD8D9348C991}"/>
              </a:ext>
            </a:extLst>
          </p:cNvPr>
          <p:cNvSpPr txBox="1"/>
          <p:nvPr/>
        </p:nvSpPr>
        <p:spPr>
          <a:xfrm>
            <a:off x="8439334" y="1713967"/>
            <a:ext cx="1717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Karla" pitchFamily="2" charset="0"/>
              </a:rPr>
              <a:t>Microservice 1</a:t>
            </a:r>
          </a:p>
        </p:txBody>
      </p:sp>
    </p:spTree>
    <p:extLst>
      <p:ext uri="{BB962C8B-B14F-4D97-AF65-F5344CB8AC3E}">
        <p14:creationId xmlns:p14="http://schemas.microsoft.com/office/powerpoint/2010/main" val="201961908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GE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ectureTemplate" id="{B34C016E-0C6D-1F44-AAEA-E9B93A3FD154}" vid="{3C94EAC1-1335-F549-90CC-70892BD4532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7181</TotalTime>
  <Words>2142</Words>
  <Application>Microsoft Office PowerPoint</Application>
  <PresentationFormat>Widescreen</PresentationFormat>
  <Paragraphs>425</Paragraphs>
  <Slides>37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Karla</vt:lpstr>
      <vt:lpstr>Custom Design</vt:lpstr>
      <vt:lpstr>1_Custom Design</vt:lpstr>
      <vt:lpstr>GEC_template</vt:lpstr>
      <vt:lpstr>Lecture 3: Kubernetes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we build it with K8s? Components &amp; Architecture </vt:lpstr>
      <vt:lpstr>K8s Components &amp; Architecture &lt;cont&gt;</vt:lpstr>
      <vt:lpstr>K8s Components &amp; Architecture &lt;cont&gt;</vt:lpstr>
      <vt:lpstr>K8s Components &amp; Architecture &lt;cont&gt;</vt:lpstr>
      <vt:lpstr>K8s Components &amp; Architecture &lt;cont&gt;</vt:lpstr>
      <vt:lpstr>K8s Components &amp; Architecture &lt;cont&gt;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  INTRODUCTION</dc:title>
  <dc:creator>andrea porelli</dc:creator>
  <cp:lastModifiedBy>andrea porelli</cp:lastModifiedBy>
  <cp:revision>323</cp:revision>
  <cp:lastPrinted>2020-01-30T04:24:14Z</cp:lastPrinted>
  <dcterms:created xsi:type="dcterms:W3CDTF">2020-01-23T20:36:42Z</dcterms:created>
  <dcterms:modified xsi:type="dcterms:W3CDTF">2020-09-15T14:26:03Z</dcterms:modified>
</cp:coreProperties>
</file>