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735" r:id="rId3"/>
  </p:sldMasterIdLst>
  <p:notesMasterIdLst>
    <p:notesMasterId r:id="rId20"/>
  </p:notesMasterIdLst>
  <p:sldIdLst>
    <p:sldId id="256" r:id="rId4"/>
    <p:sldId id="262" r:id="rId5"/>
    <p:sldId id="314" r:id="rId6"/>
    <p:sldId id="510" r:id="rId7"/>
    <p:sldId id="481" r:id="rId8"/>
    <p:sldId id="514" r:id="rId9"/>
    <p:sldId id="515" r:id="rId10"/>
    <p:sldId id="519" r:id="rId11"/>
    <p:sldId id="517" r:id="rId12"/>
    <p:sldId id="521" r:id="rId13"/>
    <p:sldId id="522" r:id="rId14"/>
    <p:sldId id="523" r:id="rId15"/>
    <p:sldId id="513" r:id="rId16"/>
    <p:sldId id="511" r:id="rId17"/>
    <p:sldId id="512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porelli" initials="a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8C7"/>
    <a:srgbClr val="A6A6A6"/>
    <a:srgbClr val="ED1B34"/>
    <a:srgbClr val="4DB848"/>
    <a:srgbClr val="940D23"/>
    <a:srgbClr val="F76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1361" autoAdjust="0"/>
  </p:normalViewPr>
  <p:slideViewPr>
    <p:cSldViewPr snapToGrid="0">
      <p:cViewPr varScale="1">
        <p:scale>
          <a:sx n="98" d="100"/>
          <a:sy n="98" d="100"/>
        </p:scale>
        <p:origin x="1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171B0-F5FF-A145-A5EA-3A0526418D1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0EF01-42B1-6243-84B4-3AEE3B87B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36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819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6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86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A8E2F61-23A0-8A45-A698-1498CD88C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bullet maybe confusing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5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24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37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40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93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5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4B1-176E-48FF-B628-6B591A0F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1D827-73CB-467B-B19C-B9ACC9F7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E301-9C3D-4633-999F-EA38382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ED86-1C8C-4811-BDED-2A534000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63B0-A980-4C69-9412-A65F4121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658B-B5FC-4BF2-BC9A-7B639FA8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6A781-9941-4453-95FF-A4EBF952E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5A8B-9EFA-4D9F-848C-CA2C4E2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2827-3030-423A-80CA-2F14C435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C98C-009C-4AAD-A3DA-8034CCB8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A0F50-FA69-437C-8BE2-888C9484C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C50B-22F0-4727-AD93-4F93DFB7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FBA5-7A61-4004-A386-D4942DE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B490-D0F7-4698-98E5-19A3C937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B467-A8D1-46B1-8FD7-1E7E459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0F96-B884-4783-8546-5B63C192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BE59A-B973-4914-A87A-160681FA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6467-0E80-4186-B483-A2D6C28B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70E-6257-4619-9715-6632B46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F21C-B65B-4C6C-8492-0E5ADB6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5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9822-BE94-474F-B0E5-995B335C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DE3C-6D02-485D-AF4A-E6A65A2D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6F97-9BE6-4032-BC81-3B063889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4F1D-63FD-4AB3-988B-87D05510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4033-16EF-464C-B147-12F5EFED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B084-0E32-42FD-A7A0-6104CFA2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3D040-A17D-469A-996A-7C552B7C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A30B-7613-4730-A675-A2115A7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DDBD-CB47-416E-8175-3FBF6AB2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6DB7-CAE2-4FCD-B3E8-6231B1C8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F328-E252-40D9-BC3D-3282F644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F339-E578-4FF1-8D6F-6B84F06CB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D6ED0-638B-46D3-A1C0-24FEE8341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9BD2-BF0C-42C9-AEAA-7C7A2247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923F-A0AF-43AE-B008-729389A1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CF54-6A81-4EC1-8A76-D27D031C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4C8E-2EFC-4160-AABE-1FF72142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8FF6-67F1-4B6A-AF69-55250044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5621C-D772-41A9-806A-403FAAB45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3A51E-99BD-4C1A-A074-5C6CE9368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48C7-AFED-4305-86D0-D795E3EB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D0C76-7E10-4917-A0FC-0E0870F7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9EDB8-6EFB-4747-B5B6-22B76F32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B12DB-AFBB-405F-BA53-B2770D4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9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9320-B6A0-4392-B66E-7FE22263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0D717-5251-4854-BB14-F871590E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6AF8B-F435-48B2-9AC7-FF1B8D0C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DEE1-F5F4-473C-885D-60A0ABE3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2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B896E-3D03-41C8-B360-0471B89F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90461-7C0C-445A-9850-E1DB8A02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486F7-6405-4102-BA7C-FFB9D70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4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97AF-36CE-4124-984C-A7BF922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9A7A-2E99-4C4B-ABD7-5510175A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A68-FAC5-4F49-9D56-C0A2D10A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0BAD-71B5-49E4-A40D-2007CBD9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95AC7-DDFE-45F9-AF74-ED2BF514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7491-FF63-4589-BD29-E347DD91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AB10-7FA3-4503-8DBF-1DBBD98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B3F-BC9C-4CB3-BBD1-8F35F93F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FE0B-89BA-4C65-BAD4-893E4CF8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09CC-D797-42C5-B117-606DE2BD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E99D-8351-46EB-BB50-58441E21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3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4232-CC6E-45E9-8D06-14B26BBF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E7B1D-2455-4EC7-B316-622029CA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3B0E-BD3D-4894-9317-4AE56E24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9ED9-E7FF-4ABD-AF2B-36A68B85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6FB14-B30B-439D-9D8E-5782CD14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92CD-1497-469A-8AFD-53125098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DCE4-2746-4ED9-9DD4-E09C31E3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3E9CE-C5CD-4F70-9F96-AFC989D1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3F3-C6B0-402D-98E9-C5509B40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4596-099F-4050-B8B0-2DAD883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931A-EEB6-4EAB-8AFA-38FE3176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2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2A112-4197-46E0-9ECA-A89E4D51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BA8C7-A039-446C-9936-9FCEF4A6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D427-AC0A-4820-8935-166B3233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F01E-C1DB-4C4A-852C-AA435D89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8AAF-CB35-4C05-A61C-2EAD7431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4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4215645"/>
            <a:ext cx="1019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  <a:p>
            <a:pPr algn="ctr"/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Science, Harvard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866931" y="5190565"/>
            <a:ext cx="2409984" cy="1348350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387184" y="3459656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Karla" charset="0"/>
                <a:ea typeface="Karla" charset="0"/>
                <a:cs typeface="Karla" charset="0"/>
              </a:rPr>
              <a:t>AC295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388" y="6397361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388" y="6397361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846866" y="635508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 FIUBA, June 2018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9" name="Picture 8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0" name="Picture 9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45E2-B05B-417F-A808-39B23536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6301-CE95-481A-8E07-6D136FD0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04A7-C088-4DA7-8A0C-08AE432B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C91C-1512-41F2-ABA7-00C1D6A4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6D90-74B5-467C-83E1-AD10429F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3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760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2247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846320" y="6359122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 FIUBA, June 2018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D16A-4BE1-4324-9465-EA5372E54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A4463-C390-4D80-8900-E3783BBA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748D-A959-4741-B0CB-E2258A82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9003-AAF3-4BFC-A67F-DF6F953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10D9-9443-435E-BA0D-07B5F6E3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75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821235"/>
            <a:ext cx="6794500" cy="4049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7913" y="174690"/>
            <a:ext cx="7172187" cy="644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8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7827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slide_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821235"/>
            <a:ext cx="5705475" cy="3837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trike="noStrike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405074A-E0C4-4294-A5E4-68039E1DF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401607"/>
            <a:ext cx="6794500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820862"/>
            <a:ext cx="4297363" cy="3837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63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slide_withou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068789"/>
            <a:ext cx="5705475" cy="3837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068416"/>
            <a:ext cx="4297363" cy="3837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DE40-4BCA-4C56-93FF-F8764A08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D98C-6468-4128-B47F-A8D94FCE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EB5D-817C-45C5-B6D7-BC06D459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AFE06-E0F6-433B-B431-DB140A8F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26A-A3B3-4461-8A66-B33065D9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07117-1063-44AD-BD8B-B27F964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CEB9-76FD-4489-A547-D148A97C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821FA-BDBB-44CE-925E-6F98DAAA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987B2-92A3-49EA-B1F2-FAE564DF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275FB-9B9D-43F6-9B2D-9DEFE7C72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EAD8C-7AC9-4618-80AF-C45AB3567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315E4-EE7E-48CE-9952-4BE6A8C5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804EE-6320-4D09-AA4E-17A5D5EC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D3369-B232-4B10-9152-AE9E7229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CC1D-978C-4656-926C-7005F7C2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2DB57-28C0-4337-B98F-4880BC5F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A6C94-5C84-4C4D-8E46-BBCA87D0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1DCEC-5A87-4EC1-8C3D-3834F06B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F1389-A811-4CC3-9757-E404BCCD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D00A7-E11B-4283-80FC-E96FC47F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ECAC-1BA0-45DD-9410-D7C82A5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9B95-E114-4974-ACFC-32C726FE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4DD-5A43-422E-8374-D240F26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926F-A9C9-425F-AE43-144A72C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2D3E-3BB5-4FE4-9797-5CE62527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0E72E-180F-4EF1-84EB-73F7A487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A70E-C0D7-4B23-AFCC-8A4BF5F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93A6-9CB5-47D8-BD15-81410E1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6FBD3-9EDD-49CE-B404-D47738AF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F8D6-E106-40B4-874C-6717036C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A0EA-C3FA-4D14-8EB9-FBE2E979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4ADC1-9EAA-416C-952A-4D941E4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87F3-3F76-44AD-8E43-0F584B92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1AB2E-16A6-4887-876A-49594E61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53CE-7404-45C9-A80F-8105D4EC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16C9-27E9-4B12-92AD-979B07A03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EED2D-1472-47E7-AEE6-C6BE7018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94B9-EA6D-4E37-B34E-497AE0FE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97276-5F48-4683-897F-DD890010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852B7-E958-4F5F-A92B-C22521B5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9767-0449-4280-96CA-821753CC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5935-76DD-4851-A117-087A288262A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6207-82C9-416B-AE5C-16B9B9814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124F-25E6-4367-96C7-45506538E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660" r:id="rId16"/>
    <p:sldLayoutId id="2147483661" r:id="rId17"/>
  </p:sldLayoutIdLst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onstructing-bert-part-2-visualizing-the-inner-workings-of-attention-60a16d86b5c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onstructing-bert-part-2-visualizing-the-inner-workings-of-attention-60a16d86b5c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onstructing-bert-part-2-visualizing-the-inner-workings-of-attention-60a16d86b5c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AxuLPWwmZQzF4EZryLzUE5Ynqaanzhr/view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rive.google.com/file/d/1vZ8xf0pQV-RRZ4b6X_Qe8jz2DhfEe8SP/view?usp=sharing" TargetMode="External"/><Relationship Id="rId4" Type="http://schemas.openxmlformats.org/officeDocument/2006/relationships/hyperlink" Target="https://drive.google.com/file/d/1Nqrd73UyrxFIH5mpddnQS6EPGIlA0c-R/view?usp=shar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HfVks42673oGkw28c8cs_HDV9y7lhl6e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stm.seas.harvard.ed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6" Type="http://schemas.openxmlformats.org/officeDocument/2006/relationships/hyperlink" Target="https://medium.com/pytorch/introduction-to-captum-a-model-interpretability-library-for-pytorch-d236592d8afa" TargetMode="External"/><Relationship Id="rId5" Type="http://schemas.openxmlformats.org/officeDocument/2006/relationships/hyperlink" Target="https://debug-ml-iclr2019.github.io/cameraready/DebugML-19_paper_2.pdf" TargetMode="External"/><Relationship Id="rId4" Type="http://schemas.openxmlformats.org/officeDocument/2006/relationships/hyperlink" Target="https://towardsdatascience.com/deconstructing-bert-part-2-visualizing-the-inner-workings-of-attention-60a16d86b5c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onstructing-bert-part-2-visualizing-the-inner-workings-of-attention-60a16d86b5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onstructing-bert-part-2-visualizing-the-inner-workings-of-attention-60a16d86b5c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onstructing-bert-part-2-visualizing-the-inner-workings-of-attention-60a16d86b5c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448051" y="2228862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Karla" charset="0"/>
                <a:ea typeface="Karla" charset="0"/>
                <a:cs typeface="Karla" charset="0"/>
              </a:rPr>
              <a:t>AC295</a:t>
            </a:r>
            <a:endParaRPr lang="en-US" b="1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59" y="368886"/>
            <a:ext cx="11219379" cy="1388361"/>
          </a:xfrm>
        </p:spPr>
        <p:txBody>
          <a:bodyPr anchor="ctr">
            <a:noAutofit/>
          </a:bodyPr>
          <a:lstStyle/>
          <a:p>
            <a:r>
              <a:rPr lang="en-US" sz="36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Lecture 12: </a:t>
            </a:r>
            <a:r>
              <a:rPr lang="en-US" sz="3600" dirty="0"/>
              <a:t>Interpretation Machine </a:t>
            </a:r>
            <a:r>
              <a:rPr lang="en-US" sz="36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Learning Model for Text Data: </a:t>
            </a:r>
            <a:br>
              <a:rPr lang="en-US" sz="36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2800" dirty="0" err="1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BertViz</a:t>
            </a:r>
            <a:r>
              <a:rPr lang="en-US" sz="28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, </a:t>
            </a:r>
            <a:r>
              <a:rPr lang="en-US" sz="2800" dirty="0" err="1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Captum</a:t>
            </a:r>
            <a:r>
              <a:rPr lang="en-US" sz="28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, and </a:t>
            </a:r>
            <a:r>
              <a:rPr lang="en-US" sz="2800" dirty="0" err="1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Latam</a:t>
            </a:r>
            <a:endParaRPr lang="en-US" sz="3600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5106-558C-4A6C-94DC-B85D920F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766" y="2843265"/>
            <a:ext cx="6452461" cy="16889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  <a:p>
            <a:r>
              <a:rPr lang="en-US" b="1" dirty="0">
                <a:latin typeface="Karla" charset="0"/>
              </a:rPr>
              <a:t> </a:t>
            </a:r>
            <a:r>
              <a:rPr lang="en-US" dirty="0">
                <a:latin typeface="Karla" charset="0"/>
              </a:rPr>
              <a:t>Advanced Practical Data Science</a:t>
            </a:r>
          </a:p>
          <a:p>
            <a:r>
              <a:rPr lang="en-US" sz="2000" dirty="0" err="1">
                <a:latin typeface="Karla" charset="0"/>
              </a:rPr>
              <a:t>Pavlos</a:t>
            </a:r>
            <a:r>
              <a:rPr lang="en-US" sz="2000" dirty="0">
                <a:latin typeface="Karla" charset="0"/>
              </a:rPr>
              <a:t> </a:t>
            </a:r>
            <a:r>
              <a:rPr lang="en-US" sz="2000" dirty="0" err="1">
                <a:latin typeface="Karla" charset="0"/>
              </a:rPr>
              <a:t>Protopapas</a:t>
            </a:r>
            <a:endParaRPr lang="en-US" sz="1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70" y="4532245"/>
            <a:ext cx="3075258" cy="1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Visualizing Attention: Attention-head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35EB4-2EF2-4F0B-9852-DCDA0D2A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67" y="1484026"/>
            <a:ext cx="4962524" cy="4383374"/>
          </a:xfrm>
        </p:spPr>
        <p:txBody>
          <a:bodyPr/>
          <a:lstStyle/>
          <a:p>
            <a:pPr>
              <a:spcBef>
                <a:spcPts val="2133"/>
              </a:spcBef>
            </a:pPr>
            <a:r>
              <a:rPr lang="en-US" sz="2200" dirty="0"/>
              <a:t>The model seems to understand that it should relate words to other words in the same sentence to understand their context best.</a:t>
            </a:r>
          </a:p>
          <a:p>
            <a:pPr>
              <a:spcBef>
                <a:spcPts val="2133"/>
              </a:spcBef>
            </a:pPr>
            <a:r>
              <a:rPr lang="en-US" sz="2200" dirty="0"/>
              <a:t>Some specific word pairs have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higher attention weights </a:t>
            </a:r>
            <a:r>
              <a:rPr lang="en-US" sz="2200" dirty="0"/>
              <a:t>than others.</a:t>
            </a:r>
          </a:p>
          <a:p>
            <a:pPr>
              <a:spcBef>
                <a:spcPts val="2133"/>
              </a:spcBef>
            </a:pPr>
            <a:r>
              <a:rPr lang="en-US" sz="2200" dirty="0"/>
              <a:t>In</a:t>
            </a:r>
            <a:r>
              <a:rPr lang="en-US" sz="2200" i="1" dirty="0"/>
              <a:t> </a:t>
            </a:r>
            <a:r>
              <a:rPr lang="en-US" sz="2200" dirty="0"/>
              <a:t>this example,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understanding</a:t>
            </a:r>
            <a:r>
              <a:rPr lang="en-US" sz="2200" dirty="0"/>
              <a:t> the relationship between these words might help the model determine that this is a description of a nature scene as opposed to a foodie’s review.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BD06-CFD3-4EDF-99B2-ADC0CD0DE451}"/>
              </a:ext>
            </a:extLst>
          </p:cNvPr>
          <p:cNvSpPr/>
          <p:nvPr/>
        </p:nvSpPr>
        <p:spPr>
          <a:xfrm>
            <a:off x="4457700" y="6179813"/>
            <a:ext cx="6635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Jesse </a:t>
            </a:r>
            <a:r>
              <a:rPr lang="en-US" sz="1400" dirty="0" err="1">
                <a:solidFill>
                  <a:srgbClr val="292929"/>
                </a:solidFill>
                <a:latin typeface="Karla" pitchFamily="2" charset="0"/>
              </a:rPr>
              <a:t>Vig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 for Toward Data Science, </a:t>
            </a:r>
            <a:r>
              <a:rPr lang="en-US" sz="1400" i="1" dirty="0">
                <a:solidFill>
                  <a:srgbClr val="292929"/>
                </a:solidFill>
                <a:latin typeface="Karla" pitchFamily="2" charset="0"/>
                <a:hlinkClick r:id="rId3"/>
              </a:rPr>
              <a:t>Deconstructing BERT [Part 2]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,  2020</a:t>
            </a:r>
          </a:p>
          <a:p>
            <a:endParaRPr lang="en-US" dirty="0">
              <a:latin typeface="Karl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80C75-887C-4ADB-A036-536316191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3" y="1374282"/>
            <a:ext cx="5877626" cy="44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Visualizing Attention: Model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35EB4-2EF2-4F0B-9852-DCDA0D2A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9" y="1484026"/>
            <a:ext cx="4000500" cy="4383374"/>
          </a:xfrm>
        </p:spPr>
        <p:txBody>
          <a:bodyPr/>
          <a:lstStyle/>
          <a:p>
            <a:pPr>
              <a:spcBef>
                <a:spcPts val="2133"/>
              </a:spcBef>
            </a:pPr>
            <a:r>
              <a:rPr lang="en-US" sz="2400" dirty="0"/>
              <a:t>BERT learns multiple attention mechanisms, called 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heads</a:t>
            </a:r>
            <a:r>
              <a:rPr lang="en-US" sz="2400" dirty="0"/>
              <a:t>, which operate in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parallel</a:t>
            </a:r>
            <a:r>
              <a:rPr lang="en-US" sz="2400" dirty="0"/>
              <a:t> to one another.</a:t>
            </a:r>
          </a:p>
          <a:p>
            <a:pPr>
              <a:spcBef>
                <a:spcPts val="2133"/>
              </a:spcBef>
            </a:pPr>
            <a:r>
              <a:rPr lang="en-US" sz="2400" dirty="0"/>
              <a:t>BERT also stacks multiple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layers</a:t>
            </a:r>
            <a:r>
              <a:rPr lang="en-US" sz="2400" dirty="0"/>
              <a:t> of attention, each of which operates on the output of the layer that came before.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BD06-CFD3-4EDF-99B2-ADC0CD0DE451}"/>
              </a:ext>
            </a:extLst>
          </p:cNvPr>
          <p:cNvSpPr/>
          <p:nvPr/>
        </p:nvSpPr>
        <p:spPr>
          <a:xfrm>
            <a:off x="4457700" y="6179813"/>
            <a:ext cx="6635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Jesse </a:t>
            </a:r>
            <a:r>
              <a:rPr lang="en-US" sz="1400" dirty="0" err="1">
                <a:solidFill>
                  <a:srgbClr val="292929"/>
                </a:solidFill>
                <a:latin typeface="Karla" pitchFamily="2" charset="0"/>
              </a:rPr>
              <a:t>Vig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 for Toward Data Science, </a:t>
            </a:r>
            <a:r>
              <a:rPr lang="en-US" sz="1400" i="1" dirty="0">
                <a:solidFill>
                  <a:srgbClr val="292929"/>
                </a:solidFill>
                <a:latin typeface="Karla" pitchFamily="2" charset="0"/>
                <a:hlinkClick r:id="rId3"/>
              </a:rPr>
              <a:t>Deconstructing BERT [Part 2]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,  2020</a:t>
            </a:r>
          </a:p>
          <a:p>
            <a:endParaRPr lang="en-US" dirty="0">
              <a:latin typeface="Karl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0183A-FE96-4048-813F-D437A929F3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8" t="1662" r="1003" b="1754"/>
          <a:stretch/>
        </p:blipFill>
        <p:spPr>
          <a:xfrm>
            <a:off x="4784683" y="1127316"/>
            <a:ext cx="7058025" cy="3981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4B7BE4-EDE4-404E-886D-A97C674D381A}"/>
              </a:ext>
            </a:extLst>
          </p:cNvPr>
          <p:cNvSpPr txBox="1"/>
          <p:nvPr/>
        </p:nvSpPr>
        <p:spPr>
          <a:xfrm>
            <a:off x="5207220" y="5451529"/>
            <a:ext cx="66354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sz="1600" dirty="0">
                <a:latin typeface="Karla" pitchFamily="2" charset="0"/>
              </a:rPr>
              <a:t>The version of BERT (base) considered</a:t>
            </a:r>
            <a:r>
              <a:rPr lang="en-US" sz="1600" i="1" dirty="0">
                <a:latin typeface="Karla" pitchFamily="2" charset="0"/>
              </a:rPr>
              <a:t> </a:t>
            </a:r>
            <a:r>
              <a:rPr lang="en-US" sz="1600" dirty="0">
                <a:latin typeface="Karla" pitchFamily="2" charset="0"/>
              </a:rPr>
              <a:t>has 12 layers and 12 heads (144 distinct attention mechanisms). Only 5 layers are plotted.</a:t>
            </a:r>
          </a:p>
        </p:txBody>
      </p:sp>
    </p:spTree>
    <p:extLst>
      <p:ext uri="{BB962C8B-B14F-4D97-AF65-F5344CB8AC3E}">
        <p14:creationId xmlns:p14="http://schemas.microsoft.com/office/powerpoint/2010/main" val="19210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Visualizing Attention: Neuron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35EB4-2EF2-4F0B-9852-DCDA0D2A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65" y="1314450"/>
            <a:ext cx="4808560" cy="4552950"/>
          </a:xfrm>
        </p:spPr>
        <p:txBody>
          <a:bodyPr/>
          <a:lstStyle/>
          <a:p>
            <a:pPr>
              <a:spcBef>
                <a:spcPts val="2133"/>
              </a:spcBef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Neuron View </a:t>
            </a:r>
            <a:r>
              <a:rPr lang="en-US" sz="2200" dirty="0"/>
              <a:t>visualizes how attention weights are computed from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sz="2200" dirty="0"/>
              <a:t> and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200" dirty="0"/>
              <a:t> vectors (top image show the math, bottom </a:t>
            </a:r>
            <a:r>
              <a:rPr lang="en-US" sz="2200" dirty="0" err="1"/>
              <a:t>VizBert</a:t>
            </a:r>
            <a:r>
              <a:rPr lang="en-US" sz="2200" dirty="0"/>
              <a:t>)</a:t>
            </a:r>
            <a:r>
              <a:rPr lang="en-US" sz="2200" i="1" dirty="0"/>
              <a:t>.</a:t>
            </a:r>
          </a:p>
          <a:p>
            <a:pPr>
              <a:spcBef>
                <a:spcPts val="2133"/>
              </a:spcBef>
            </a:pPr>
            <a:r>
              <a:rPr lang="en-US" sz="2200" dirty="0"/>
              <a:t>The Neuron View show the computation of attention from the selected word on the left to the complete sequence of words on the right. </a:t>
            </a:r>
          </a:p>
          <a:p>
            <a:pPr>
              <a:spcBef>
                <a:spcPts val="2133"/>
              </a:spcBef>
            </a:pPr>
            <a:r>
              <a:rPr lang="en-US" sz="2200" dirty="0"/>
              <a:t>Positive values are colored blue and negative values orange.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BD06-CFD3-4EDF-99B2-ADC0CD0DE451}"/>
              </a:ext>
            </a:extLst>
          </p:cNvPr>
          <p:cNvSpPr/>
          <p:nvPr/>
        </p:nvSpPr>
        <p:spPr>
          <a:xfrm>
            <a:off x="4457700" y="6179813"/>
            <a:ext cx="6635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Jesse </a:t>
            </a:r>
            <a:r>
              <a:rPr lang="en-US" sz="1400" dirty="0" err="1">
                <a:solidFill>
                  <a:srgbClr val="292929"/>
                </a:solidFill>
                <a:latin typeface="Karla" pitchFamily="2" charset="0"/>
              </a:rPr>
              <a:t>Vig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 for Toward Data Science, </a:t>
            </a:r>
            <a:r>
              <a:rPr lang="en-US" sz="1400" i="1" dirty="0">
                <a:solidFill>
                  <a:srgbClr val="292929"/>
                </a:solidFill>
                <a:latin typeface="Karla" pitchFamily="2" charset="0"/>
                <a:hlinkClick r:id="rId3"/>
              </a:rPr>
              <a:t>Deconstructing BERT [Part 2]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,  2020</a:t>
            </a:r>
          </a:p>
          <a:p>
            <a:endParaRPr lang="en-US" dirty="0">
              <a:latin typeface="Karl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CB154-5A5A-4078-A13F-762C08D4F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53"/>
          <a:stretch/>
        </p:blipFill>
        <p:spPr>
          <a:xfrm>
            <a:off x="6211549" y="1116421"/>
            <a:ext cx="5341961" cy="1961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05904-4B1B-4623-9F94-A02F1A53C1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46"/>
          <a:stretch/>
        </p:blipFill>
        <p:spPr>
          <a:xfrm>
            <a:off x="5741245" y="3284940"/>
            <a:ext cx="6101463" cy="26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0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 the notebooks!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2F296-CD07-4404-8218-870DEBB22F29}"/>
              </a:ext>
            </a:extLst>
          </p:cNvPr>
          <p:cNvSpPr/>
          <p:nvPr/>
        </p:nvSpPr>
        <p:spPr>
          <a:xfrm>
            <a:off x="971550" y="2459477"/>
            <a:ext cx="106489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Karla" pitchFamily="2" charset="0"/>
              </a:rPr>
              <a:t>Attention-head View [</a:t>
            </a:r>
            <a:r>
              <a:rPr lang="en-US" sz="3600" dirty="0">
                <a:solidFill>
                  <a:srgbClr val="292929"/>
                </a:solidFill>
                <a:latin typeface="Karla" pitchFamily="2" charset="0"/>
                <a:hlinkClick r:id="rId3"/>
              </a:rPr>
              <a:t>Link</a:t>
            </a:r>
            <a:r>
              <a:rPr lang="en-US" sz="3600" dirty="0">
                <a:solidFill>
                  <a:srgbClr val="292929"/>
                </a:solidFill>
                <a:latin typeface="Karla" pitchFamily="2" charset="0"/>
              </a:rPr>
              <a:t>]</a:t>
            </a:r>
          </a:p>
          <a:p>
            <a:pPr algn="ctr"/>
            <a:r>
              <a:rPr lang="en-US" sz="3600" dirty="0">
                <a:latin typeface="Karla" pitchFamily="2" charset="0"/>
              </a:rPr>
              <a:t>Model View [</a:t>
            </a:r>
            <a:r>
              <a:rPr lang="en-US" sz="3600" dirty="0">
                <a:solidFill>
                  <a:srgbClr val="292929"/>
                </a:solidFill>
                <a:latin typeface="Karla" pitchFamily="2" charset="0"/>
                <a:hlinkClick r:id="rId4"/>
              </a:rPr>
              <a:t>Link</a:t>
            </a:r>
            <a:r>
              <a:rPr lang="en-US" sz="3600" dirty="0">
                <a:solidFill>
                  <a:srgbClr val="292929"/>
                </a:solidFill>
                <a:latin typeface="Karla" pitchFamily="2" charset="0"/>
              </a:rPr>
              <a:t>]</a:t>
            </a:r>
          </a:p>
          <a:p>
            <a:pPr algn="ctr"/>
            <a:r>
              <a:rPr lang="en-US" sz="3600" dirty="0">
                <a:latin typeface="Karla" pitchFamily="2" charset="0"/>
              </a:rPr>
              <a:t>Neuron View [</a:t>
            </a:r>
            <a:r>
              <a:rPr lang="en-US" sz="3600" dirty="0">
                <a:solidFill>
                  <a:srgbClr val="292929"/>
                </a:solidFill>
                <a:latin typeface="Karla" pitchFamily="2" charset="0"/>
                <a:hlinkClick r:id="rId5"/>
              </a:rPr>
              <a:t>Link</a:t>
            </a:r>
            <a:r>
              <a:rPr lang="en-US" sz="3600" dirty="0">
                <a:solidFill>
                  <a:srgbClr val="292929"/>
                </a:solidFill>
                <a:latin typeface="Karla" pitchFamily="2" charset="0"/>
              </a:rPr>
              <a:t>]</a:t>
            </a:r>
          </a:p>
          <a:p>
            <a:endParaRPr lang="en-US" sz="2800" dirty="0">
              <a:solidFill>
                <a:srgbClr val="292929"/>
              </a:solidFill>
              <a:latin typeface="Karla" pitchFamily="2" charset="0"/>
            </a:endParaRPr>
          </a:p>
          <a:p>
            <a:endParaRPr lang="en-US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6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515697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</a:t>
            </a:r>
            <a:r>
              <a:rPr lang="en-US" sz="2600" dirty="0" err="1"/>
              <a:t>BertViz</a:t>
            </a:r>
            <a:r>
              <a:rPr lang="en-US" sz="2600" dirty="0"/>
              <a:t> &gt;&gt; Demo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3: Attention with </a:t>
            </a:r>
            <a:r>
              <a:rPr lang="en-US" sz="2600" b="1" dirty="0" err="1"/>
              <a:t>captum</a:t>
            </a:r>
            <a:r>
              <a:rPr lang="en-US" sz="2600" b="1" dirty="0"/>
              <a:t> &gt;&gt; Demo [</a:t>
            </a:r>
            <a:r>
              <a:rPr lang="en-US" sz="2600" b="1" dirty="0">
                <a:hlinkClick r:id="rId3"/>
              </a:rPr>
              <a:t>LINK</a:t>
            </a:r>
            <a:r>
              <a:rPr lang="en-US" sz="2600" b="1" dirty="0"/>
              <a:t>]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232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Karla" charset="0"/>
                <a:ea typeface="Karla" charset="0"/>
                <a:cs typeface="Karla" charset="0"/>
              </a:rPr>
              <a:t>Reading</a:t>
            </a:r>
            <a:endParaRPr lang="en-US" b="1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515697"/>
            <a:ext cx="10157121" cy="4052791"/>
          </a:xfrm>
        </p:spPr>
        <p:txBody>
          <a:bodyPr>
            <a:norm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hlinkClick r:id="rId3"/>
              </a:rPr>
              <a:t>LSTMViz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hlinkClick r:id="rId4"/>
              </a:rPr>
              <a:t>Deconstructing BERT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hlinkClick r:id="rId5"/>
              </a:rPr>
              <a:t>BERTVIZ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</a:t>
            </a:r>
            <a:r>
              <a:rPr lang="en-US" sz="26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Captum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591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9E9732-DC5F-4E31-AE99-47AF6D30A725}"/>
              </a:ext>
            </a:extLst>
          </p:cNvPr>
          <p:cNvGrpSpPr/>
          <p:nvPr/>
        </p:nvGrpSpPr>
        <p:grpSpPr>
          <a:xfrm>
            <a:off x="4005599" y="5376276"/>
            <a:ext cx="5124700" cy="647949"/>
            <a:chOff x="3708399" y="5562182"/>
            <a:chExt cx="5124700" cy="6479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F9C45-FF07-4721-888A-CDC8D2C9F429}"/>
                </a:ext>
              </a:extLst>
            </p:cNvPr>
            <p:cNvSpPr/>
            <p:nvPr/>
          </p:nvSpPr>
          <p:spPr>
            <a:xfrm>
              <a:off x="3708400" y="5562182"/>
              <a:ext cx="1295898" cy="647949"/>
            </a:xfrm>
            <a:prstGeom prst="rect">
              <a:avLst/>
            </a:prstGeom>
            <a:solidFill>
              <a:srgbClr val="94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EC03D37-031E-4AFA-B1FF-7E1E0DB75EDA}"/>
                </a:ext>
              </a:extLst>
            </p:cNvPr>
            <p:cNvSpPr txBox="1">
              <a:spLocks/>
            </p:cNvSpPr>
            <p:nvPr/>
          </p:nvSpPr>
          <p:spPr>
            <a:xfrm>
              <a:off x="3708399" y="5699174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8140DE-DF19-4E67-BA8B-FDEFA75CDC53}"/>
                </a:ext>
              </a:extLst>
            </p:cNvPr>
            <p:cNvSpPr/>
            <p:nvPr/>
          </p:nvSpPr>
          <p:spPr>
            <a:xfrm>
              <a:off x="5004298" y="5593768"/>
              <a:ext cx="3828801" cy="584775"/>
            </a:xfrm>
            <a:custGeom>
              <a:avLst/>
              <a:gdLst>
                <a:gd name="connsiteX0" fmla="*/ 0 w 3828801"/>
                <a:gd name="connsiteY0" fmla="*/ 0 h 584775"/>
                <a:gd name="connsiteX1" fmla="*/ 714710 w 3828801"/>
                <a:gd name="connsiteY1" fmla="*/ 0 h 584775"/>
                <a:gd name="connsiteX2" fmla="*/ 1391131 w 3828801"/>
                <a:gd name="connsiteY2" fmla="*/ 0 h 584775"/>
                <a:gd name="connsiteX3" fmla="*/ 2067553 w 3828801"/>
                <a:gd name="connsiteY3" fmla="*/ 0 h 584775"/>
                <a:gd name="connsiteX4" fmla="*/ 2590822 w 3828801"/>
                <a:gd name="connsiteY4" fmla="*/ 0 h 584775"/>
                <a:gd name="connsiteX5" fmla="*/ 3152379 w 3828801"/>
                <a:gd name="connsiteY5" fmla="*/ 0 h 584775"/>
                <a:gd name="connsiteX6" fmla="*/ 3828801 w 3828801"/>
                <a:gd name="connsiteY6" fmla="*/ 0 h 584775"/>
                <a:gd name="connsiteX7" fmla="*/ 3828801 w 3828801"/>
                <a:gd name="connsiteY7" fmla="*/ 584775 h 584775"/>
                <a:gd name="connsiteX8" fmla="*/ 3190668 w 3828801"/>
                <a:gd name="connsiteY8" fmla="*/ 584775 h 584775"/>
                <a:gd name="connsiteX9" fmla="*/ 2667398 w 3828801"/>
                <a:gd name="connsiteY9" fmla="*/ 584775 h 584775"/>
                <a:gd name="connsiteX10" fmla="*/ 2144129 w 3828801"/>
                <a:gd name="connsiteY10" fmla="*/ 584775 h 584775"/>
                <a:gd name="connsiteX11" fmla="*/ 1467707 w 3828801"/>
                <a:gd name="connsiteY11" fmla="*/ 584775 h 584775"/>
                <a:gd name="connsiteX12" fmla="*/ 906150 w 3828801"/>
                <a:gd name="connsiteY12" fmla="*/ 584775 h 584775"/>
                <a:gd name="connsiteX13" fmla="*/ 0 w 3828801"/>
                <a:gd name="connsiteY13" fmla="*/ 584775 h 584775"/>
                <a:gd name="connsiteX14" fmla="*/ 0 w 3828801"/>
                <a:gd name="connsiteY14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8801" h="584775" fill="none" extrusionOk="0">
                  <a:moveTo>
                    <a:pt x="0" y="0"/>
                  </a:moveTo>
                  <a:cubicBezTo>
                    <a:pt x="348003" y="-20745"/>
                    <a:pt x="367434" y="27532"/>
                    <a:pt x="714710" y="0"/>
                  </a:cubicBezTo>
                  <a:cubicBezTo>
                    <a:pt x="1061986" y="-27532"/>
                    <a:pt x="1066457" y="-7668"/>
                    <a:pt x="1391131" y="0"/>
                  </a:cubicBezTo>
                  <a:cubicBezTo>
                    <a:pt x="1715805" y="7668"/>
                    <a:pt x="1897352" y="-31783"/>
                    <a:pt x="2067553" y="0"/>
                  </a:cubicBezTo>
                  <a:cubicBezTo>
                    <a:pt x="2237754" y="31783"/>
                    <a:pt x="2443578" y="9100"/>
                    <a:pt x="2590822" y="0"/>
                  </a:cubicBezTo>
                  <a:cubicBezTo>
                    <a:pt x="2738066" y="-9100"/>
                    <a:pt x="2948803" y="21392"/>
                    <a:pt x="3152379" y="0"/>
                  </a:cubicBezTo>
                  <a:cubicBezTo>
                    <a:pt x="3355955" y="-21392"/>
                    <a:pt x="3531707" y="-32995"/>
                    <a:pt x="3828801" y="0"/>
                  </a:cubicBezTo>
                  <a:cubicBezTo>
                    <a:pt x="3847120" y="145862"/>
                    <a:pt x="3808109" y="433896"/>
                    <a:pt x="3828801" y="584775"/>
                  </a:cubicBezTo>
                  <a:cubicBezTo>
                    <a:pt x="3633808" y="585971"/>
                    <a:pt x="3497714" y="596897"/>
                    <a:pt x="3190668" y="584775"/>
                  </a:cubicBezTo>
                  <a:cubicBezTo>
                    <a:pt x="2883622" y="572653"/>
                    <a:pt x="2788161" y="585870"/>
                    <a:pt x="2667398" y="584775"/>
                  </a:cubicBezTo>
                  <a:cubicBezTo>
                    <a:pt x="2546635" y="583681"/>
                    <a:pt x="2313184" y="572839"/>
                    <a:pt x="2144129" y="584775"/>
                  </a:cubicBezTo>
                  <a:cubicBezTo>
                    <a:pt x="1975074" y="596711"/>
                    <a:pt x="1798810" y="567035"/>
                    <a:pt x="1467707" y="584775"/>
                  </a:cubicBezTo>
                  <a:cubicBezTo>
                    <a:pt x="1136604" y="602515"/>
                    <a:pt x="1135156" y="604702"/>
                    <a:pt x="906150" y="584775"/>
                  </a:cubicBezTo>
                  <a:cubicBezTo>
                    <a:pt x="677144" y="564848"/>
                    <a:pt x="375882" y="604932"/>
                    <a:pt x="0" y="584775"/>
                  </a:cubicBezTo>
                  <a:cubicBezTo>
                    <a:pt x="-6303" y="445539"/>
                    <a:pt x="-13732" y="241777"/>
                    <a:pt x="0" y="0"/>
                  </a:cubicBezTo>
                  <a:close/>
                </a:path>
                <a:path w="3828801" h="584775" stroke="0" extrusionOk="0">
                  <a:moveTo>
                    <a:pt x="0" y="0"/>
                  </a:moveTo>
                  <a:cubicBezTo>
                    <a:pt x="244066" y="-18668"/>
                    <a:pt x="315116" y="-7371"/>
                    <a:pt x="599845" y="0"/>
                  </a:cubicBezTo>
                  <a:cubicBezTo>
                    <a:pt x="884574" y="7371"/>
                    <a:pt x="862043" y="6614"/>
                    <a:pt x="1123115" y="0"/>
                  </a:cubicBezTo>
                  <a:cubicBezTo>
                    <a:pt x="1384187" y="-6614"/>
                    <a:pt x="1496465" y="-14535"/>
                    <a:pt x="1837824" y="0"/>
                  </a:cubicBezTo>
                  <a:cubicBezTo>
                    <a:pt x="2179183" y="14535"/>
                    <a:pt x="2141354" y="-17438"/>
                    <a:pt x="2437670" y="0"/>
                  </a:cubicBezTo>
                  <a:cubicBezTo>
                    <a:pt x="2733986" y="17438"/>
                    <a:pt x="2873325" y="11806"/>
                    <a:pt x="3037515" y="0"/>
                  </a:cubicBezTo>
                  <a:cubicBezTo>
                    <a:pt x="3201705" y="-11806"/>
                    <a:pt x="3439546" y="-5188"/>
                    <a:pt x="3828801" y="0"/>
                  </a:cubicBezTo>
                  <a:cubicBezTo>
                    <a:pt x="3826040" y="282673"/>
                    <a:pt x="3828418" y="341227"/>
                    <a:pt x="3828801" y="584775"/>
                  </a:cubicBezTo>
                  <a:cubicBezTo>
                    <a:pt x="3651954" y="582316"/>
                    <a:pt x="3387391" y="614455"/>
                    <a:pt x="3190668" y="584775"/>
                  </a:cubicBezTo>
                  <a:cubicBezTo>
                    <a:pt x="2993945" y="555095"/>
                    <a:pt x="2793334" y="604406"/>
                    <a:pt x="2667398" y="584775"/>
                  </a:cubicBezTo>
                  <a:cubicBezTo>
                    <a:pt x="2541462" y="565145"/>
                    <a:pt x="2207504" y="585378"/>
                    <a:pt x="2029265" y="584775"/>
                  </a:cubicBezTo>
                  <a:cubicBezTo>
                    <a:pt x="1851026" y="584172"/>
                    <a:pt x="1632137" y="595298"/>
                    <a:pt x="1391131" y="584775"/>
                  </a:cubicBezTo>
                  <a:cubicBezTo>
                    <a:pt x="1150125" y="574252"/>
                    <a:pt x="1026340" y="581042"/>
                    <a:pt x="791286" y="584775"/>
                  </a:cubicBezTo>
                  <a:cubicBezTo>
                    <a:pt x="556233" y="588508"/>
                    <a:pt x="235797" y="598758"/>
                    <a:pt x="0" y="584775"/>
                  </a:cubicBezTo>
                  <a:cubicBezTo>
                    <a:pt x="8947" y="456293"/>
                    <a:pt x="29051" y="250004"/>
                    <a:pt x="0" y="0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charset="0"/>
                </a:rPr>
                <a:t>Advanced Practical Data Science</a:t>
              </a:r>
            </a:p>
            <a:p>
              <a:r>
                <a:rPr lang="en-US" sz="1400" b="1" dirty="0" err="1">
                  <a:latin typeface="Karla" charset="0"/>
                </a:rPr>
                <a:t>Pavlos</a:t>
              </a:r>
              <a:r>
                <a:rPr lang="en-US" sz="1400" b="1" dirty="0">
                  <a:latin typeface="Karla" charset="0"/>
                </a:rPr>
                <a:t> </a:t>
              </a:r>
              <a:r>
                <a:rPr lang="en-US" sz="1400" b="1" dirty="0" err="1">
                  <a:latin typeface="Karla" charset="0"/>
                </a:rPr>
                <a:t>Protopapas</a:t>
              </a:r>
              <a:endParaRPr lang="en-US" sz="10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97859" y="1061884"/>
            <a:ext cx="10132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3600" dirty="0">
                <a:latin typeface="Karla" charset="0"/>
                <a:ea typeface="Karla" charset="0"/>
                <a:cs typeface="Karla" charset="0"/>
              </a:rPr>
              <a:t>THANK YOU 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515697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</a:t>
            </a:r>
            <a:r>
              <a:rPr lang="en-US" sz="2600" dirty="0" err="1"/>
              <a:t>BertViz</a:t>
            </a:r>
            <a:r>
              <a:rPr lang="en-US" sz="2600" dirty="0"/>
              <a:t> &gt;&gt; Demo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Attention with </a:t>
            </a:r>
            <a:r>
              <a:rPr lang="en-US" sz="2600" dirty="0" err="1"/>
              <a:t>captum</a:t>
            </a:r>
            <a:r>
              <a:rPr lang="en-US" sz="2600" dirty="0"/>
              <a:t> &gt;&gt; Demo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23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Communications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754000"/>
            <a:ext cx="8867355" cy="4052791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600" dirty="0"/>
              <a:t>M</a:t>
            </a:r>
            <a:r>
              <a:rPr lang="en-US" sz="2600" b="1" dirty="0"/>
              <a:t>ilestone 3 (due 12/03)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200" dirty="0"/>
              <a:t>Submit code with EDA + baseline model. 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200" dirty="0"/>
              <a:t>A short writeup that explains what you have done so far and what you plan to achieve in next ~week.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/>
              <a:t>Milestone 4 (due 12/11 &amp; 12/15) </a:t>
            </a:r>
          </a:p>
          <a:p>
            <a:pPr marL="971550" lvl="2" indent="-454025" algn="l">
              <a:buFont typeface="Arial" panose="020B0604020202020204" pitchFamily="34" charset="0"/>
              <a:buChar char="•"/>
            </a:pPr>
            <a:r>
              <a:rPr lang="en-US" sz="2200" dirty="0"/>
              <a:t>Submit video presentation (~6 mins per group) by 12/11 </a:t>
            </a:r>
          </a:p>
          <a:p>
            <a:pPr marL="971550" lvl="2" indent="-454025" algn="l">
              <a:buFont typeface="Arial" panose="020B0604020202020204" pitchFamily="34" charset="0"/>
              <a:buChar char="•"/>
            </a:pPr>
            <a:r>
              <a:rPr lang="en-US" sz="2200" dirty="0"/>
              <a:t>Submit code and medium post and peer review by 12/15. </a:t>
            </a:r>
            <a:br>
              <a:rPr lang="en-US" sz="2200" dirty="0"/>
            </a:br>
            <a:r>
              <a:rPr lang="en-US" sz="2200" dirty="0"/>
              <a:t>We will have class 12/15 10:30 am  where we will discuss few projects.</a:t>
            </a:r>
          </a:p>
        </p:txBody>
      </p:sp>
    </p:spTree>
    <p:extLst>
      <p:ext uri="{BB962C8B-B14F-4D97-AF65-F5344CB8AC3E}">
        <p14:creationId xmlns:p14="http://schemas.microsoft.com/office/powerpoint/2010/main" val="24715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515697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2: </a:t>
            </a:r>
            <a:r>
              <a:rPr lang="en-US" sz="2600" b="1" dirty="0" err="1"/>
              <a:t>BertViz</a:t>
            </a:r>
            <a:r>
              <a:rPr lang="en-US" sz="2600" b="1" dirty="0"/>
              <a:t> &gt;&gt; Demo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Attention with </a:t>
            </a:r>
            <a:r>
              <a:rPr lang="en-US" sz="2600" dirty="0" err="1"/>
              <a:t>captum</a:t>
            </a:r>
            <a:r>
              <a:rPr lang="en-US" sz="2600" dirty="0"/>
              <a:t> &gt;&gt; Demo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2552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Model to Interpret Text Data</a:t>
            </a:r>
            <a:b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35EB4-2EF2-4F0B-9852-DCDA0D2A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11" y="1191837"/>
            <a:ext cx="9994377" cy="4730794"/>
          </a:xfrm>
        </p:spPr>
        <p:txBody>
          <a:bodyPr/>
          <a:lstStyle/>
          <a:p>
            <a:pPr>
              <a:spcBef>
                <a:spcPts val="2133"/>
              </a:spcBef>
            </a:pPr>
            <a:r>
              <a:rPr lang="en-US" sz="2200" dirty="0"/>
              <a:t>In just the last few years, a quiet revolution has been taking place in the field of Natural Language Processing (NLP). This was enabled by:</a:t>
            </a:r>
          </a:p>
          <a:p>
            <a:pPr marL="1257270" lvl="1" indent="-514350">
              <a:spcBef>
                <a:spcPts val="2133"/>
              </a:spcBef>
              <a:buFont typeface="+mj-lt"/>
              <a:buAutoNum type="arabicPeriod"/>
            </a:pPr>
            <a:r>
              <a:rPr lang="en-US" sz="2200" dirty="0"/>
              <a:t>New Deep Learning models that dramatically improved the ability of machines to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understand language</a:t>
            </a:r>
            <a:r>
              <a:rPr lang="en-US" sz="2200" dirty="0"/>
              <a:t>.</a:t>
            </a:r>
          </a:p>
          <a:p>
            <a:pPr marL="1257270" lvl="1" indent="-514350">
              <a:spcBef>
                <a:spcPts val="2133"/>
              </a:spcBef>
              <a:buFont typeface="+mj-lt"/>
              <a:buAutoNum type="arabicPeriod"/>
            </a:pPr>
            <a:r>
              <a:rPr lang="en-US" sz="2200" dirty="0"/>
              <a:t>Perhaps the most well-known of these models is BERT that builds on two recent trends in the field of NLP: </a:t>
            </a:r>
          </a:p>
          <a:p>
            <a:pPr marL="1657304" lvl="2" indent="-514350">
              <a:spcBef>
                <a:spcPts val="2133"/>
              </a:spcBef>
              <a:buFont typeface="+mj-lt"/>
              <a:buAutoNum type="romanLcPeriod"/>
            </a:pPr>
            <a:r>
              <a:rPr lang="en-US" sz="2200" dirty="0"/>
              <a:t>Transformer model that - unlike traditional recurrent networks processes – forms direct connections between individual elements through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attention</a:t>
            </a:r>
            <a:r>
              <a:rPr lang="en-US" sz="2200" dirty="0"/>
              <a:t>.</a:t>
            </a:r>
          </a:p>
          <a:p>
            <a:pPr marL="1657304" lvl="2" indent="-514350">
              <a:spcBef>
                <a:spcPts val="2133"/>
              </a:spcBef>
              <a:buFont typeface="+mj-lt"/>
              <a:buAutoNum type="romanLcPeriod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Transfer learning </a:t>
            </a:r>
            <a:r>
              <a:rPr lang="en-US" sz="2200" dirty="0"/>
              <a:t>that leverage the knowledge acquired in one domain to improve the model’s performance in another one. </a:t>
            </a:r>
          </a:p>
        </p:txBody>
      </p:sp>
    </p:spTree>
    <p:extLst>
      <p:ext uri="{BB962C8B-B14F-4D97-AF65-F5344CB8AC3E}">
        <p14:creationId xmlns:p14="http://schemas.microsoft.com/office/powerpoint/2010/main" val="5279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Attention for Language Model Review</a:t>
            </a:r>
            <a:b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35EB4-2EF2-4F0B-9852-DCDA0D2A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11" y="1484026"/>
            <a:ext cx="9994377" cy="4383374"/>
          </a:xfrm>
        </p:spPr>
        <p:txBody>
          <a:bodyPr/>
          <a:lstStyle/>
          <a:p>
            <a:pPr>
              <a:spcBef>
                <a:spcPts val="2133"/>
              </a:spcBef>
            </a:pPr>
            <a:r>
              <a:rPr lang="en-US" sz="2400" dirty="0"/>
              <a:t>Let’s drill deeper into BERT’s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attention mechanism</a:t>
            </a:r>
            <a:r>
              <a:rPr lang="en-US" sz="2400" b="1" dirty="0"/>
              <a:t>:</a:t>
            </a:r>
            <a:endParaRPr lang="en-US" sz="2400" dirty="0"/>
          </a:p>
          <a:p>
            <a:pPr marL="342900" indent="-3429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Attention is a way for a model to assign weight to input features based on their importance to some task.</a:t>
            </a:r>
          </a:p>
          <a:p>
            <a:pPr marL="342900" indent="-3429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For example, a language model trying to complete a sentence may want to pay more attention to the subject because it is more important for predicting the next word than knowing where the subject is.</a:t>
            </a:r>
          </a:p>
          <a:p>
            <a:pPr marL="342900" indent="-3429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Attention can also be used to form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connections</a:t>
            </a:r>
            <a:r>
              <a:rPr lang="en-US" sz="2400" dirty="0"/>
              <a:t> between words.</a:t>
            </a:r>
          </a:p>
        </p:txBody>
      </p:sp>
    </p:spTree>
    <p:extLst>
      <p:ext uri="{BB962C8B-B14F-4D97-AF65-F5344CB8AC3E}">
        <p14:creationId xmlns:p14="http://schemas.microsoft.com/office/powerpoint/2010/main" val="339999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531"/>
            <a:ext cx="12192000" cy="767276"/>
          </a:xfrm>
        </p:spPr>
        <p:txBody>
          <a:bodyPr/>
          <a:lstStyle/>
          <a:p>
            <a:r>
              <a:rPr lang="en-US" sz="3800" dirty="0"/>
              <a:t>Attention for Language Model Review</a:t>
            </a:r>
            <a:r>
              <a:rPr lang="en-US" sz="2400" dirty="0">
                <a:solidFill>
                  <a:srgbClr val="292929"/>
                </a:solidFill>
                <a:latin typeface="sohne"/>
              </a:rPr>
              <a:t> </a:t>
            </a:r>
            <a:r>
              <a:rPr lang="en-US" sz="3800" dirty="0"/>
              <a:t>&lt;</a:t>
            </a:r>
            <a:r>
              <a:rPr lang="en-US" sz="3800" dirty="0" err="1"/>
              <a:t>cont</a:t>
            </a:r>
            <a:r>
              <a:rPr lang="en-US" sz="3800" dirty="0"/>
              <a:t>&gt;</a:t>
            </a:r>
            <a:b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35EB4-2EF2-4F0B-9852-DCDA0D2A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04974"/>
            <a:ext cx="4087599" cy="4162425"/>
          </a:xfrm>
        </p:spPr>
        <p:txBody>
          <a:bodyPr/>
          <a:lstStyle/>
          <a:p>
            <a:pPr>
              <a:spcBef>
                <a:spcPts val="2133"/>
              </a:spcBef>
            </a:pPr>
            <a:r>
              <a:rPr lang="en-US" sz="2400" dirty="0"/>
              <a:t>Attention (self attention here) is a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2400" dirty="0"/>
              <a:t> that takes </a:t>
            </a:r>
            <a:r>
              <a:rPr lang="en-US" sz="2400" b="1" dirty="0"/>
              <a:t>X</a:t>
            </a:r>
            <a:r>
              <a:rPr lang="en-US" sz="2400" i="1" dirty="0"/>
              <a:t> </a:t>
            </a:r>
            <a:r>
              <a:rPr lang="en-US" sz="2400" dirty="0"/>
              <a:t>as input and returns another sequence </a:t>
            </a:r>
            <a:r>
              <a:rPr lang="en-US" sz="2400" b="1" dirty="0"/>
              <a:t>Y</a:t>
            </a:r>
            <a:r>
              <a:rPr lang="en-US" sz="2400" dirty="0"/>
              <a:t> of the same length, composed of vectors of the same length of those in </a:t>
            </a:r>
            <a:r>
              <a:rPr lang="en-US" sz="2400" b="1" dirty="0"/>
              <a:t>X</a:t>
            </a:r>
            <a:r>
              <a:rPr lang="en-US" sz="2400" dirty="0"/>
              <a:t>.</a:t>
            </a:r>
          </a:p>
          <a:p>
            <a:pPr>
              <a:spcBef>
                <a:spcPts val="2133"/>
              </a:spcBef>
            </a:pPr>
            <a:r>
              <a:rPr lang="en-US" sz="2400" dirty="0"/>
              <a:t>Each vector in Y is simply a weighted average of the vectors in X.</a:t>
            </a:r>
          </a:p>
          <a:p>
            <a:pPr>
              <a:spcBef>
                <a:spcPts val="2133"/>
              </a:spcBef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BD06-CFD3-4EDF-99B2-ADC0CD0DE451}"/>
              </a:ext>
            </a:extLst>
          </p:cNvPr>
          <p:cNvSpPr/>
          <p:nvPr/>
        </p:nvSpPr>
        <p:spPr>
          <a:xfrm>
            <a:off x="5438774" y="6179813"/>
            <a:ext cx="5654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Image from Jesse </a:t>
            </a:r>
            <a:r>
              <a:rPr lang="en-US" sz="1400" dirty="0" err="1">
                <a:solidFill>
                  <a:srgbClr val="292929"/>
                </a:solidFill>
                <a:latin typeface="Karla" pitchFamily="2" charset="0"/>
              </a:rPr>
              <a:t>Vig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 , </a:t>
            </a:r>
            <a:r>
              <a:rPr lang="en-US" sz="1400" i="1" dirty="0">
                <a:solidFill>
                  <a:srgbClr val="292929"/>
                </a:solidFill>
                <a:latin typeface="Karla" pitchFamily="2" charset="0"/>
                <a:hlinkClick r:id="rId3"/>
              </a:rPr>
              <a:t>Deconstructing `BERT [Part 2]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,  2020</a:t>
            </a:r>
          </a:p>
          <a:p>
            <a:endParaRPr lang="en-US" dirty="0">
              <a:latin typeface="Karl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56CC1-E522-4777-B49C-14B828BFF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692" y="867827"/>
            <a:ext cx="7178576" cy="2918359"/>
          </a:xfrm>
          <a:prstGeom prst="rect">
            <a:avLst/>
          </a:prstGeom>
        </p:spPr>
      </p:pic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B4866F72-5DA7-8D4A-BB1B-0200DBAE9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8" y="3905794"/>
            <a:ext cx="6739052" cy="217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Attention for Language Model Review</a:t>
            </a:r>
            <a:r>
              <a:rPr lang="en-US" sz="2400" dirty="0">
                <a:solidFill>
                  <a:srgbClr val="292929"/>
                </a:solidFill>
                <a:latin typeface="sohne"/>
              </a:rPr>
              <a:t> </a:t>
            </a:r>
            <a:r>
              <a:rPr lang="en-US" sz="3800" dirty="0"/>
              <a:t>&lt;</a:t>
            </a:r>
            <a:r>
              <a:rPr lang="en-US" sz="3800" dirty="0" err="1"/>
              <a:t>cont</a:t>
            </a:r>
            <a:r>
              <a:rPr lang="en-US" sz="380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35EB4-2EF2-4F0B-9852-DCDA0D2A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11" y="1484026"/>
            <a:ext cx="9994377" cy="4730794"/>
          </a:xfrm>
        </p:spPr>
        <p:txBody>
          <a:bodyPr/>
          <a:lstStyle/>
          <a:p>
            <a:pPr>
              <a:spcBef>
                <a:spcPts val="2133"/>
              </a:spcBef>
            </a:pPr>
            <a:r>
              <a:rPr lang="en-US" sz="2400" dirty="0"/>
              <a:t>Well, suppose that </a:t>
            </a:r>
            <a:r>
              <a:rPr lang="en-US" sz="2400" b="1" dirty="0"/>
              <a:t>X</a:t>
            </a:r>
            <a:r>
              <a:rPr lang="en-US" sz="2400" dirty="0"/>
              <a:t> represents a sequence of words like “</a:t>
            </a:r>
            <a:r>
              <a:rPr lang="en-US" sz="2400" i="1" dirty="0"/>
              <a:t>the dog ran”. </a:t>
            </a:r>
            <a:r>
              <a:rPr lang="en-US" sz="2400" dirty="0"/>
              <a:t> By applying attention to the word embeddings in </a:t>
            </a:r>
            <a:r>
              <a:rPr lang="en-US" sz="2400" b="1" dirty="0"/>
              <a:t>X</a:t>
            </a:r>
            <a:r>
              <a:rPr lang="en-US" sz="2400" dirty="0"/>
              <a:t>, we have produced composite embeddings (weighted averages) in </a:t>
            </a:r>
            <a:r>
              <a:rPr lang="en-US" sz="2400" b="1" dirty="0"/>
              <a:t>Y</a:t>
            </a:r>
            <a:r>
              <a:rPr lang="en-US" sz="2400" dirty="0"/>
              <a:t>.</a:t>
            </a:r>
          </a:p>
          <a:p>
            <a:pPr>
              <a:spcBef>
                <a:spcPts val="2133"/>
              </a:spcBef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Why is this important? </a:t>
            </a:r>
            <a:r>
              <a:rPr lang="en-US" sz="2400" dirty="0"/>
              <a:t>To fully comprehend language, it is not sufficient to understand the individual words that make up a sentence, the model must understand how the words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relate</a:t>
            </a:r>
            <a:r>
              <a:rPr lang="en-US" sz="2400" dirty="0"/>
              <a:t> to each other in the context of the sentence. </a:t>
            </a:r>
          </a:p>
          <a:p>
            <a:pPr>
              <a:spcBef>
                <a:spcPts val="2133"/>
              </a:spcBef>
            </a:pPr>
            <a:r>
              <a:rPr lang="en-US" sz="2400" dirty="0"/>
              <a:t>The attention mechanism enables the model to do this, by forming composite representations that the model can reason about.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8C6E6-CDA2-4240-B6EE-95F06ED90E17}"/>
              </a:ext>
            </a:extLst>
          </p:cNvPr>
          <p:cNvSpPr/>
          <p:nvPr/>
        </p:nvSpPr>
        <p:spPr>
          <a:xfrm>
            <a:off x="4457700" y="6179813"/>
            <a:ext cx="6635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Jesse </a:t>
            </a:r>
            <a:r>
              <a:rPr lang="en-US" sz="1400" dirty="0" err="1">
                <a:solidFill>
                  <a:srgbClr val="292929"/>
                </a:solidFill>
                <a:latin typeface="Karla" pitchFamily="2" charset="0"/>
              </a:rPr>
              <a:t>Vig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 for Toward Data Science, </a:t>
            </a:r>
            <a:r>
              <a:rPr lang="en-US" sz="1400" i="1" dirty="0">
                <a:solidFill>
                  <a:srgbClr val="292929"/>
                </a:solidFill>
                <a:latin typeface="Karla" pitchFamily="2" charset="0"/>
                <a:hlinkClick r:id="rId3"/>
              </a:rPr>
              <a:t>Deconstructing BERT [Part 2]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,  2020</a:t>
            </a:r>
          </a:p>
          <a:p>
            <a:endParaRPr lang="en-US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7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/>
              <a:t>BertViz</a:t>
            </a:r>
            <a:r>
              <a:rPr lang="en-US" sz="3800" dirty="0"/>
              <a:t>: Visualizing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35EB4-2EF2-4F0B-9852-DCDA0D2A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14" y="1201355"/>
            <a:ext cx="10971269" cy="4383374"/>
          </a:xfrm>
        </p:spPr>
        <p:txBody>
          <a:bodyPr/>
          <a:lstStyle/>
          <a:p>
            <a:pPr>
              <a:spcBef>
                <a:spcPts val="2133"/>
              </a:spcBef>
            </a:pPr>
            <a:r>
              <a:rPr lang="en-US" sz="2400" dirty="0"/>
              <a:t>Attention can be used as a lens through which we can see how BERT forms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composite representations to understand language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342900" indent="-3429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BertViz</a:t>
            </a:r>
            <a:r>
              <a:rPr lang="en-US" sz="2400" dirty="0"/>
              <a:t> is an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interactive</a:t>
            </a:r>
            <a:r>
              <a:rPr lang="en-US" sz="2400" dirty="0"/>
              <a:t> tool that visualizes attention in BERT from multiple perspectives. The attention is induced by a sample input text.</a:t>
            </a:r>
          </a:p>
          <a:p>
            <a:pPr marL="342900" indent="-342900">
              <a:spcBef>
                <a:spcPts val="2133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BertViz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visualizes</a:t>
            </a:r>
            <a:r>
              <a:rPr lang="en-US" sz="2400" dirty="0"/>
              <a:t> attention as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lines</a:t>
            </a:r>
            <a:r>
              <a:rPr lang="en-US" sz="2400" dirty="0"/>
              <a:t> connecting the word being updated (left) with the word being attended to (right):</a:t>
            </a:r>
          </a:p>
          <a:p>
            <a:pPr marL="1085820" lvl="1" indent="-342900">
              <a:spcBef>
                <a:spcPts val="933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Uses different color intensity to reflect the attention weight</a:t>
            </a:r>
          </a:p>
          <a:p>
            <a:pPr marL="1085820" lvl="1" indent="-342900">
              <a:spcBef>
                <a:spcPts val="933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Users may highlight a particular word to see the attention from that word </a:t>
            </a:r>
          </a:p>
          <a:p>
            <a:pPr marL="1085820" lvl="1" indent="-342900">
              <a:spcBef>
                <a:spcPts val="933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It is based on the Tensor2Tensor visualization tool from </a:t>
            </a:r>
            <a:r>
              <a:rPr lang="en-US" sz="2200" dirty="0" err="1">
                <a:solidFill>
                  <a:schemeClr val="tx1"/>
                </a:solidFill>
              </a:rPr>
              <a:t>Llion</a:t>
            </a:r>
            <a:r>
              <a:rPr lang="en-US" sz="2200" dirty="0">
                <a:solidFill>
                  <a:schemeClr val="tx1"/>
                </a:solidFill>
              </a:rPr>
              <a:t> Jones</a:t>
            </a:r>
          </a:p>
          <a:p>
            <a:pPr marL="342900" indent="-3429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07965-42F9-4F5A-81C1-18AF1F58BEF7}"/>
              </a:ext>
            </a:extLst>
          </p:cNvPr>
          <p:cNvSpPr/>
          <p:nvPr/>
        </p:nvSpPr>
        <p:spPr>
          <a:xfrm>
            <a:off x="6534150" y="6179813"/>
            <a:ext cx="4559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Jesse </a:t>
            </a:r>
            <a:r>
              <a:rPr lang="en-US" sz="1400" dirty="0" err="1">
                <a:solidFill>
                  <a:srgbClr val="292929"/>
                </a:solidFill>
                <a:latin typeface="Karla" pitchFamily="2" charset="0"/>
              </a:rPr>
              <a:t>Vig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 , </a:t>
            </a:r>
            <a:r>
              <a:rPr lang="en-US" sz="1400" i="1" dirty="0">
                <a:solidFill>
                  <a:srgbClr val="292929"/>
                </a:solidFill>
                <a:latin typeface="Karla" pitchFamily="2" charset="0"/>
                <a:hlinkClick r:id="rId3"/>
              </a:rPr>
              <a:t>Deconstructing BERT [Part 2]</a:t>
            </a:r>
            <a:r>
              <a:rPr lang="en-US" sz="1400" dirty="0">
                <a:solidFill>
                  <a:srgbClr val="292929"/>
                </a:solidFill>
                <a:latin typeface="Karla" pitchFamily="2" charset="0"/>
              </a:rPr>
              <a:t>,  2020</a:t>
            </a:r>
          </a:p>
          <a:p>
            <a:endParaRPr lang="en-US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Template" id="{B34C016E-0C6D-1F44-AAEA-E9B93A3FD154}" vid="{3C94EAC1-1335-F549-90CC-70892BD453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12195</TotalTime>
  <Words>963</Words>
  <Application>Microsoft Macintosh PowerPoint</Application>
  <PresentationFormat>Widescreen</PresentationFormat>
  <Paragraphs>98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Karla</vt:lpstr>
      <vt:lpstr>sohne</vt:lpstr>
      <vt:lpstr>Custom Design</vt:lpstr>
      <vt:lpstr>1_Custom Design</vt:lpstr>
      <vt:lpstr>GEC_template</vt:lpstr>
      <vt:lpstr>Lecture 12: Interpretation Machine Learning Model for Text Data:  BertViz, Captum, and Latam</vt:lpstr>
      <vt:lpstr>PowerPoint Presentation</vt:lpstr>
      <vt:lpstr>PowerPoint Presentation</vt:lpstr>
      <vt:lpstr>PowerPoint Presentation</vt:lpstr>
      <vt:lpstr>Model to Interpret Text Data </vt:lpstr>
      <vt:lpstr>Attention for Language Model Review </vt:lpstr>
      <vt:lpstr>Attention for Language Model Review &lt;cont&gt; </vt:lpstr>
      <vt:lpstr>Attention for Language Model Review &lt;cont&gt;</vt:lpstr>
      <vt:lpstr>BertViz: Visualizing Attention</vt:lpstr>
      <vt:lpstr>Visualizing Attention: Attention-head View</vt:lpstr>
      <vt:lpstr>Visualizing Attention: Model View</vt:lpstr>
      <vt:lpstr>Visualizing Attention: Neuron View</vt:lpstr>
      <vt:lpstr>To the notebooks!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  INTRODUCTION</dc:title>
  <dc:creator>andrea porelli</dc:creator>
  <cp:lastModifiedBy>Protopapas, Pavlos</cp:lastModifiedBy>
  <cp:revision>457</cp:revision>
  <cp:lastPrinted>2020-01-30T04:24:14Z</cp:lastPrinted>
  <dcterms:created xsi:type="dcterms:W3CDTF">2020-01-23T20:36:42Z</dcterms:created>
  <dcterms:modified xsi:type="dcterms:W3CDTF">2020-12-01T14:18:40Z</dcterms:modified>
</cp:coreProperties>
</file>