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996" r:id="rId3"/>
    <p:sldId id="998" r:id="rId4"/>
    <p:sldId id="1005" r:id="rId5"/>
    <p:sldId id="10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CE82E-026C-6842-BDF1-408ECDBF9637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14B6-4329-1A45-81AD-1B75F00D1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3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7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7189-9274-814D-9CD5-CBA9E19E06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0030-CFF8-3640-B2BA-56AC9260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B186F-CFBD-8245-8765-743596A4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8641-4FFA-8742-A5A2-5907E528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ADB0-B672-9245-99AC-699F6646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52B9-56B8-0B45-B7BF-8F8570AB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558D-7EC1-A343-B07D-4AA6803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CA129-05A7-834C-B9A3-D79D73A3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DB63-86DF-254B-AD1E-F38913D2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6F77-581F-2D40-9BCC-FC8DEFF0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6B08-458E-9540-9E29-294583FE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0A210-3042-7949-9904-3A0F5A5D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84AF4-E2B6-934B-985C-B018B285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6ED0-CAA0-8C41-BF10-CCAA5680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975D-5EC7-A741-8383-D7C30619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7D4F-01F0-924D-A002-40F06175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6378-3345-2149-B3E0-1559AD7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5172-6922-6E4C-8C50-668A38B9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22F0-7778-9341-B4E4-1A41F468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6A08-25E7-6F4E-BED0-8A4731D9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DAB1-3967-2C41-8F8E-F869E132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0A5D-782E-154B-A474-52784513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E5E30-1D7E-6E4A-9E21-013A9C6CD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C69C-1596-5743-BBE1-0F39E319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A288-F9CD-0A4C-9DCA-3D87C098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6A30-5146-D74C-B9DA-5FF892A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92C6-06FA-D04B-A6AD-B22407BF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B3C-D158-4B4C-A6B0-75188A9E0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1B9EE-8E63-6A48-84F1-B4E00C8E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94575-A2F6-5247-80D4-C303AC1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EEAE9-B95B-FB4B-967F-653FDFCF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1972B-D52F-374E-86DB-24F58983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98F8-1A35-7349-B729-3C9BCCF8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CE4C-649B-A64D-93C5-1504EC6BE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75DD-7864-EB48-87A7-E7BB4D442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98FD7-BD99-6740-813B-4AE602D48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0A8DE-11DA-B74A-90C3-C77ED4E2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F494F-7658-784A-AD4A-381662B1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925EF-CE38-4F4E-BE3F-9AA67D34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592B7-CC88-0D44-8095-CCB7FC39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77DE-2DD8-2944-80B5-65FE055D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30544-A68D-E74A-8597-7F783C08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D1AF-5444-EF4E-9677-7306D8AF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13F3C-CFAE-AC42-85D1-6D275924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A91AB-2965-BF4F-BA19-56D5F8B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68A71-4A7E-0744-869F-B2170A8C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6C66-C93E-1649-AF19-E169AEB1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BA1C-E4C9-8349-9FB6-3AD487E1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64FB-C00D-7B49-88FE-CA5A42A6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2AE6-FD5B-2C48-B744-158205D3E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9028-2C26-6541-9DC8-56CFBEE0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4165-4019-D14E-9841-7DF28933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345F2-56C9-D341-BB95-27C9EF6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2CFA-D0A7-1642-BED1-FAAD55AC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CECB0-176A-8345-B7E4-088F440E3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0D7CF-3783-5043-828E-7CFB40AE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9A9B-8DA4-364C-B565-1C42B5D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7A383-B726-E745-9036-E3EDC24F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2106-8224-4E4F-94CF-78552515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791A6-741A-5741-9F8B-4C7E7956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781F2-ABC5-204F-AAC2-7E0C9362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C99D-AF2C-FD45-BD81-3531A88C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2D4B-BB69-2842-8EDD-8E02110AF65F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A494-DC96-E247-B5A5-646059984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5353-6DE2-CF44-B8C0-F2B956FA3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42D6-68AC-9F4A-9347-9A34BBDBC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courses/python-generato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E5A3-8019-6144-A03A-89ED72A98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27654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3C9-C2F5-4DBF-B07C-700012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Dictionaries in Python – you will use this a lot!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EC775-63BB-4CB6-88B6-2F72CE61A77C}"/>
              </a:ext>
            </a:extLst>
          </p:cNvPr>
          <p:cNvSpPr txBox="1"/>
          <p:nvPr/>
        </p:nvSpPr>
        <p:spPr>
          <a:xfrm>
            <a:off x="190498" y="1052369"/>
            <a:ext cx="115684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Karla"/>
              </a:rPr>
              <a:t>In Python, dictionaries are </a:t>
            </a:r>
            <a:r>
              <a:rPr lang="en-US" sz="1600" b="1" dirty="0">
                <a:latin typeface="Karla"/>
              </a:rPr>
              <a:t>ordered</a:t>
            </a:r>
            <a:r>
              <a:rPr lang="en-US" sz="1600" dirty="0">
                <a:latin typeface="Karla"/>
              </a:rPr>
              <a:t> collection of </a:t>
            </a:r>
            <a:r>
              <a:rPr lang="en-US" sz="1600" b="1" dirty="0">
                <a:latin typeface="Karla"/>
              </a:rPr>
              <a:t>mutable objects with immutable keys. </a:t>
            </a:r>
          </a:p>
          <a:p>
            <a:pPr algn="ctr"/>
            <a:r>
              <a:rPr lang="en-US" sz="1600" b="1" dirty="0">
                <a:latin typeface="Karla"/>
              </a:rPr>
              <a:t>Elements within a dictionary have a key &amp; value.  </a:t>
            </a:r>
            <a:endParaRPr lang="en-US" sz="1600" b="1" dirty="0">
              <a:latin typeface="Karla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B9FBCF-7BF3-443C-A3C8-2D5533EB6699}"/>
              </a:ext>
            </a:extLst>
          </p:cNvPr>
          <p:cNvSpPr/>
          <p:nvPr/>
        </p:nvSpPr>
        <p:spPr>
          <a:xfrm>
            <a:off x="769549" y="1932089"/>
            <a:ext cx="3225756" cy="185341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Karla" panose="020B0604020202020204" charset="0"/>
              </a:rPr>
              <a:t>This means that there is an  order associated with the elements of dictionaries.</a:t>
            </a:r>
          </a:p>
          <a:p>
            <a:pPr algn="ctr"/>
            <a:endParaRPr lang="en-US" sz="1400" dirty="0">
              <a:latin typeface="Karla" panose="020B0604020202020204" charset="0"/>
            </a:endParaRPr>
          </a:p>
          <a:p>
            <a:pPr algn="ctr"/>
            <a:r>
              <a:rPr lang="en-US" sz="1400" dirty="0">
                <a:latin typeface="Karla" panose="020B0604020202020204" charset="0"/>
              </a:rPr>
              <a:t>You can perform indexing or slicing since there are index numbers present.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01F83C-1FF5-4F5A-B4EF-FB556700B62D}"/>
              </a:ext>
            </a:extLst>
          </p:cNvPr>
          <p:cNvSpPr txBox="1"/>
          <p:nvPr/>
        </p:nvSpPr>
        <p:spPr>
          <a:xfrm>
            <a:off x="1896088" y="1832518"/>
            <a:ext cx="1017670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Karla" panose="020B0604020202020204" charset="0"/>
              </a:rPr>
              <a:t>Ordered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1C3361-3EFC-4492-BF55-3331E34295CC}"/>
              </a:ext>
            </a:extLst>
          </p:cNvPr>
          <p:cNvSpPr/>
          <p:nvPr/>
        </p:nvSpPr>
        <p:spPr>
          <a:xfrm>
            <a:off x="799528" y="4196595"/>
            <a:ext cx="3210790" cy="18534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Karla" panose="020B0604020202020204" charset="0"/>
              </a:rPr>
              <a:t>Mutability implies that you can change/modify elements within a dictionary.</a:t>
            </a:r>
          </a:p>
          <a:p>
            <a:pPr algn="ctr"/>
            <a:endParaRPr lang="en-US" sz="1400" dirty="0">
              <a:latin typeface="Karla" panose="020B0604020202020204" charset="0"/>
            </a:endParaRPr>
          </a:p>
          <a:p>
            <a:pPr algn="ctr"/>
            <a:r>
              <a:rPr lang="en-US" sz="1400" b="1" dirty="0">
                <a:latin typeface="Karla" panose="020B0604020202020204" charset="0"/>
              </a:rPr>
              <a:t>Note: </a:t>
            </a:r>
            <a:r>
              <a:rPr lang="en-US" sz="1400" dirty="0">
                <a:latin typeface="Karla" panose="020B0604020202020204" charset="0"/>
              </a:rPr>
              <a:t>The key is immutable, but the value can be mutable.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B2080B-6189-4177-9595-4468C6B8FB6F}"/>
              </a:ext>
            </a:extLst>
          </p:cNvPr>
          <p:cNvSpPr txBox="1"/>
          <p:nvPr/>
        </p:nvSpPr>
        <p:spPr>
          <a:xfrm>
            <a:off x="964068" y="4096966"/>
            <a:ext cx="2836717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Karla" panose="020B0604020202020204" charset="0"/>
              </a:rPr>
              <a:t>Mutable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D5929-9C24-4922-9C63-7C8A1D70F545}"/>
              </a:ext>
            </a:extLst>
          </p:cNvPr>
          <p:cNvSpPr txBox="1"/>
          <p:nvPr/>
        </p:nvSpPr>
        <p:spPr>
          <a:xfrm>
            <a:off x="5382490" y="1714697"/>
            <a:ext cx="578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Karla" panose="020B0604020202020204" charset="0"/>
              </a:rPr>
              <a:t>Dict</a:t>
            </a:r>
            <a:r>
              <a:rPr lang="en-US" sz="2800" dirty="0">
                <a:latin typeface="Karla" panose="020B0604020202020204" charset="0"/>
              </a:rPr>
              <a:t> = {Key</a:t>
            </a:r>
            <a:r>
              <a:rPr lang="en-US" sz="2800" baseline="-25000" dirty="0">
                <a:latin typeface="Karla" panose="020B0604020202020204" charset="0"/>
              </a:rPr>
              <a:t>1</a:t>
            </a:r>
            <a:r>
              <a:rPr lang="en-US" sz="2800" dirty="0">
                <a:latin typeface="Karla" panose="020B0604020202020204" charset="0"/>
              </a:rPr>
              <a:t>:Value</a:t>
            </a:r>
            <a:r>
              <a:rPr lang="en-US" sz="2800" baseline="-25000" dirty="0">
                <a:latin typeface="Karla" panose="020B0604020202020204" charset="0"/>
              </a:rPr>
              <a:t>1,…,</a:t>
            </a:r>
            <a:r>
              <a:rPr lang="en-US" sz="2800" dirty="0">
                <a:latin typeface="Karla" panose="020B0604020202020204" charset="0"/>
              </a:rPr>
              <a:t> </a:t>
            </a:r>
            <a:r>
              <a:rPr lang="en-US" sz="2800" dirty="0" err="1">
                <a:latin typeface="Karla" panose="020B0604020202020204" charset="0"/>
              </a:rPr>
              <a:t>Key</a:t>
            </a:r>
            <a:r>
              <a:rPr lang="en-US" sz="2800" baseline="-25000" dirty="0" err="1">
                <a:latin typeface="Karla" panose="020B0604020202020204" charset="0"/>
              </a:rPr>
              <a:t>n</a:t>
            </a:r>
            <a:r>
              <a:rPr lang="en-US" sz="2800" dirty="0" err="1">
                <a:latin typeface="Karla" panose="020B0604020202020204" charset="0"/>
              </a:rPr>
              <a:t>:Value</a:t>
            </a:r>
            <a:r>
              <a:rPr lang="en-US" sz="2800" baseline="-25000" dirty="0" err="1">
                <a:latin typeface="Karla" panose="020B0604020202020204" charset="0"/>
              </a:rPr>
              <a:t>n</a:t>
            </a:r>
            <a:r>
              <a:rPr lang="en-US" sz="2800" dirty="0">
                <a:latin typeface="Karla" panose="020B0604020202020204" charset="0"/>
              </a:rPr>
              <a:t>}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626886A-FFE3-49D6-8EDC-F6E10892ED32}"/>
              </a:ext>
            </a:extLst>
          </p:cNvPr>
          <p:cNvGraphicFramePr>
            <a:graphicFrameLocks noGrp="1"/>
          </p:cNvGraphicFramePr>
          <p:nvPr/>
        </p:nvGraphicFramePr>
        <p:xfrm>
          <a:off x="5125001" y="5126547"/>
          <a:ext cx="3210790" cy="129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395">
                  <a:extLst>
                    <a:ext uri="{9D8B030D-6E8A-4147-A177-3AD203B41FA5}">
                      <a16:colId xmlns:a16="http://schemas.microsoft.com/office/drawing/2014/main" val="48972855"/>
                    </a:ext>
                  </a:extLst>
                </a:gridCol>
                <a:gridCol w="1605395">
                  <a:extLst>
                    <a:ext uri="{9D8B030D-6E8A-4147-A177-3AD203B41FA5}">
                      <a16:colId xmlns:a16="http://schemas.microsoft.com/office/drawing/2014/main" val="2856119827"/>
                    </a:ext>
                  </a:extLst>
                </a:gridCol>
              </a:tblGrid>
              <a:tr h="3242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Key - Type</a:t>
                      </a:r>
                    </a:p>
                  </a:txBody>
                  <a:tcPr marL="79942" marR="79942" marT="39971" marB="39971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Value - Type</a:t>
                      </a:r>
                    </a:p>
                  </a:txBody>
                  <a:tcPr marL="79942" marR="79942" marT="39971" marB="39971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32357"/>
                  </a:ext>
                </a:extLst>
              </a:tr>
              <a:tr h="3242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India&lt;str&gt;</a:t>
                      </a:r>
                    </a:p>
                  </a:txBody>
                  <a:tcPr marL="79942" marR="79942" marT="39971" marB="3997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New Delhi&lt;str&gt;</a:t>
                      </a:r>
                    </a:p>
                  </a:txBody>
                  <a:tcPr marL="79942" marR="79942" marT="39971" marB="3997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6267"/>
                  </a:ext>
                </a:extLst>
              </a:tr>
              <a:tr h="3242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USA&lt;str&gt;</a:t>
                      </a:r>
                    </a:p>
                  </a:txBody>
                  <a:tcPr marL="79942" marR="79942" marT="39971" marB="3997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Washington DC&lt;str&gt;</a:t>
                      </a:r>
                    </a:p>
                  </a:txBody>
                  <a:tcPr marL="79942" marR="79942" marT="39971" marB="3997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25211"/>
                  </a:ext>
                </a:extLst>
              </a:tr>
              <a:tr h="3242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Germany&lt;str&gt;</a:t>
                      </a:r>
                    </a:p>
                  </a:txBody>
                  <a:tcPr marL="79942" marR="79942" marT="39971" marB="3997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Berlin&lt;str&gt;</a:t>
                      </a:r>
                    </a:p>
                  </a:txBody>
                  <a:tcPr marL="79942" marR="79942" marT="39971" marB="3997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8368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EFEA50D9-EAE4-46BF-8CBD-631F44B2FCC2}"/>
              </a:ext>
            </a:extLst>
          </p:cNvPr>
          <p:cNvGraphicFramePr>
            <a:graphicFrameLocks noGrp="1"/>
          </p:cNvGraphicFramePr>
          <p:nvPr/>
        </p:nvGraphicFramePr>
        <p:xfrm>
          <a:off x="8914157" y="5116138"/>
          <a:ext cx="2759668" cy="127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34">
                  <a:extLst>
                    <a:ext uri="{9D8B030D-6E8A-4147-A177-3AD203B41FA5}">
                      <a16:colId xmlns:a16="http://schemas.microsoft.com/office/drawing/2014/main" val="48972855"/>
                    </a:ext>
                  </a:extLst>
                </a:gridCol>
                <a:gridCol w="1379834">
                  <a:extLst>
                    <a:ext uri="{9D8B030D-6E8A-4147-A177-3AD203B41FA5}">
                      <a16:colId xmlns:a16="http://schemas.microsoft.com/office/drawing/2014/main" val="2856119827"/>
                    </a:ext>
                  </a:extLst>
                </a:gridCol>
              </a:tblGrid>
              <a:tr h="318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Key - Type</a:t>
                      </a:r>
                    </a:p>
                  </a:txBody>
                  <a:tcPr marL="78593" marR="78593" marT="39296" marB="39296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Value - Type</a:t>
                      </a:r>
                    </a:p>
                  </a:txBody>
                  <a:tcPr marL="78593" marR="78593" marT="39296" marB="39296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32357"/>
                  </a:ext>
                </a:extLst>
              </a:tr>
              <a:tr h="318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Apples&lt;str&gt;</a:t>
                      </a:r>
                    </a:p>
                  </a:txBody>
                  <a:tcPr marL="78593" marR="78593" marT="39296" marB="39296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1 &lt;int&gt;</a:t>
                      </a:r>
                    </a:p>
                  </a:txBody>
                  <a:tcPr marL="78593" marR="78593" marT="39296" marB="39296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6267"/>
                  </a:ext>
                </a:extLst>
              </a:tr>
              <a:tr h="318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Pineapple&lt;str&gt;</a:t>
                      </a:r>
                    </a:p>
                  </a:txBody>
                  <a:tcPr marL="78593" marR="78593" marT="39296" marB="39296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4 &lt;int&gt;</a:t>
                      </a:r>
                    </a:p>
                  </a:txBody>
                  <a:tcPr marL="78593" marR="78593" marT="39296" marB="39296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25211"/>
                  </a:ext>
                </a:extLst>
              </a:tr>
              <a:tr h="3187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Grapes &lt;str&gt;</a:t>
                      </a:r>
                    </a:p>
                  </a:txBody>
                  <a:tcPr marL="78593" marR="78593" marT="39296" marB="39296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Karla" panose="020B0604020202020204" charset="0"/>
                        </a:rPr>
                        <a:t>3 &lt;int&gt;</a:t>
                      </a:r>
                    </a:p>
                  </a:txBody>
                  <a:tcPr marL="78593" marR="78593" marT="39296" marB="39296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83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B3F4483-FE20-4392-B04C-E1D1E97A3B63}"/>
              </a:ext>
            </a:extLst>
          </p:cNvPr>
          <p:cNvSpPr txBox="1"/>
          <p:nvPr/>
        </p:nvSpPr>
        <p:spPr>
          <a:xfrm>
            <a:off x="4601410" y="4979493"/>
            <a:ext cx="67310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latin typeface="Karla" panose="020B0604020202020204" charset="0"/>
              </a:rPr>
              <a:t>DictA</a:t>
            </a:r>
            <a:endParaRPr lang="en-US" sz="1100" b="1" dirty="0">
              <a:latin typeface="Karla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340D6-A044-4C15-B303-DBCD0E112B78}"/>
              </a:ext>
            </a:extLst>
          </p:cNvPr>
          <p:cNvSpPr txBox="1"/>
          <p:nvPr/>
        </p:nvSpPr>
        <p:spPr>
          <a:xfrm>
            <a:off x="8335791" y="5010982"/>
            <a:ext cx="673102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latin typeface="Karla" panose="020B0604020202020204" charset="0"/>
              </a:rPr>
              <a:t>DictB</a:t>
            </a:r>
            <a:endParaRPr lang="en-US" sz="1100" b="1" dirty="0">
              <a:latin typeface="Karla" panose="020B0604020202020204" charset="0"/>
            </a:endParaRPr>
          </a:p>
        </p:txBody>
      </p:sp>
      <p:pic>
        <p:nvPicPr>
          <p:cNvPr id="16" name="Picture 2" descr="Padlock free icon">
            <a:extLst>
              <a:ext uri="{FF2B5EF4-FFF2-40B4-BE49-F238E27FC236}">
                <a16:creationId xmlns:a16="http://schemas.microsoft.com/office/drawing/2014/main" id="{6E40B536-EF93-49E8-B171-34BC04FC1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8" y="4670037"/>
            <a:ext cx="643662" cy="6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B4ABF09A-99AF-4E91-98B6-65D483CCF04F}"/>
              </a:ext>
            </a:extLst>
          </p:cNvPr>
          <p:cNvSpPr/>
          <p:nvPr/>
        </p:nvSpPr>
        <p:spPr>
          <a:xfrm>
            <a:off x="400352" y="4670037"/>
            <a:ext cx="671406" cy="801436"/>
          </a:xfrm>
          <a:prstGeom prst="mathMultiply">
            <a:avLst>
              <a:gd name="adj1" fmla="val 10208"/>
            </a:avLst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rioritize free icon">
            <a:extLst>
              <a:ext uri="{FF2B5EF4-FFF2-40B4-BE49-F238E27FC236}">
                <a16:creationId xmlns:a16="http://schemas.microsoft.com/office/drawing/2014/main" id="{4BF4EEC8-5733-474B-B885-410608D8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2" y="2523094"/>
            <a:ext cx="671406" cy="67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40E15-C009-46AC-8E84-B8A625D4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4157" y="6391082"/>
            <a:ext cx="2844800" cy="365125"/>
          </a:xfrm>
        </p:spPr>
        <p:txBody>
          <a:bodyPr/>
          <a:lstStyle/>
          <a:p>
            <a:fld id="{81B7CCDB-6D39-0547-B7B3-C80E39D6513A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E0A9A2-54E6-4992-B945-115FD56FBF36}"/>
              </a:ext>
            </a:extLst>
          </p:cNvPr>
          <p:cNvSpPr txBox="1"/>
          <p:nvPr/>
        </p:nvSpPr>
        <p:spPr>
          <a:xfrm>
            <a:off x="4711236" y="2409558"/>
            <a:ext cx="70804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dictA</a:t>
            </a:r>
            <a:r>
              <a:rPr lang="en-US" sz="1200" dirty="0">
                <a:latin typeface="Consolas" panose="020B0609020204030204" pitchFamily="49" charset="0"/>
              </a:rPr>
              <a:t> = {'</a:t>
            </a:r>
            <a:r>
              <a:rPr lang="en-US" sz="1200" dirty="0" err="1">
                <a:latin typeface="Consolas" panose="020B0609020204030204" pitchFamily="49" charset="0"/>
              </a:rPr>
              <a:t>India':'New</a:t>
            </a:r>
            <a:r>
              <a:rPr lang="en-US" sz="1200" dirty="0">
                <a:latin typeface="Consolas" panose="020B0609020204030204" pitchFamily="49" charset="0"/>
              </a:rPr>
              <a:t> Delhi', '</a:t>
            </a:r>
            <a:r>
              <a:rPr lang="en-US" sz="1200" dirty="0" err="1">
                <a:latin typeface="Consolas" panose="020B0609020204030204" pitchFamily="49" charset="0"/>
              </a:rPr>
              <a:t>USA':'Washington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DC','Germany':'Berlin','Sri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Lanka':'Colombo</a:t>
            </a:r>
            <a:r>
              <a:rPr lang="en-US" sz="1200" dirty="0">
                <a:latin typeface="Consolas" panose="020B0609020204030204" pitchFamily="49" charset="0"/>
              </a:rPr>
              <a:t>’}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dictB</a:t>
            </a:r>
            <a:r>
              <a:rPr lang="en-US" sz="1200" dirty="0">
                <a:latin typeface="Consolas" panose="020B0609020204030204" pitchFamily="49" charset="0"/>
              </a:rPr>
              <a:t> = {'Apples':1, 'Pineapple':4, 'Grapes’:3}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 err="1">
                <a:solidFill>
                  <a:srgbClr val="00B0F0"/>
                </a:solidFill>
                <a:latin typeface="Consolas" panose="020B0609020204030204" pitchFamily="49" charset="0"/>
              </a:rPr>
              <a:t>dictA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{'India': 'New Delhi', 'USA': 'Washington DC', 'Germany': 'Berlin', 'Sri Lanka': 'Colombo’}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&gt;&gt;&gt; print(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dictB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{'Apples': 1, 'Pineapple': 4, 'Grapes': 3}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659F3-8439-46B8-9903-E06DC9D3B873}"/>
              </a:ext>
            </a:extLst>
          </p:cNvPr>
          <p:cNvSpPr/>
          <p:nvPr/>
        </p:nvSpPr>
        <p:spPr>
          <a:xfrm>
            <a:off x="4711236" y="2272737"/>
            <a:ext cx="6782335" cy="239730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20" grpId="0" animBg="1"/>
      <p:bldP spid="25" grpId="0" animBg="1"/>
      <p:bldP spid="3" grpId="0"/>
      <p:bldP spid="12" grpId="0" animBg="1"/>
      <p:bldP spid="34" grpId="0" animBg="1"/>
      <p:bldP spid="17" grpId="0" animBg="1"/>
      <p:bldP spid="19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03C9-C2F5-4DBF-B07C-700012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Dictionaries in Python</a:t>
            </a:r>
          </a:p>
        </p:txBody>
      </p:sp>
      <p:graphicFrame>
        <p:nvGraphicFramePr>
          <p:cNvPr id="16" name="Table 30">
            <a:extLst>
              <a:ext uri="{FF2B5EF4-FFF2-40B4-BE49-F238E27FC236}">
                <a16:creationId xmlns:a16="http://schemas.microsoft.com/office/drawing/2014/main" id="{DD792D21-9895-48BC-9D05-1E13FFB2869D}"/>
              </a:ext>
            </a:extLst>
          </p:cNvPr>
          <p:cNvGraphicFramePr>
            <a:graphicFrameLocks noGrp="1"/>
          </p:cNvGraphicFramePr>
          <p:nvPr/>
        </p:nvGraphicFramePr>
        <p:xfrm>
          <a:off x="548718" y="1597077"/>
          <a:ext cx="11094563" cy="43774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197455">
                  <a:extLst>
                    <a:ext uri="{9D8B030D-6E8A-4147-A177-3AD203B41FA5}">
                      <a16:colId xmlns:a16="http://schemas.microsoft.com/office/drawing/2014/main" val="3152646672"/>
                    </a:ext>
                  </a:extLst>
                </a:gridCol>
                <a:gridCol w="5897108">
                  <a:extLst>
                    <a:ext uri="{9D8B030D-6E8A-4147-A177-3AD203B41FA5}">
                      <a16:colId xmlns:a16="http://schemas.microsoft.com/office/drawing/2014/main" val="4067294836"/>
                    </a:ext>
                  </a:extLst>
                </a:gridCol>
              </a:tblGrid>
              <a:tr h="3812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</a:rPr>
                        <a:t>Python Code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rla" panose="020B0604020202020204" charset="0"/>
                        </a:rPr>
                        <a:t>Function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30110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 = {‘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India’:’Delhi’,’USA’:’Washington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}, 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 = {name=‘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Sam’,’age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=23}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Creates a dictionary with the key value pair provided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1658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dictA.get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(‘India’, ‘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defaultname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’), 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[‘India’]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Accesses value at key name provided. If key name not present, gets 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32342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dictA.items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Gets a list of the key-value pairs in the dictionary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496401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dictA.values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Gets a list of the values in the dictionary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44311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dictA.keys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Gets a list of the keys in the dictionary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87975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[‘place of birth’] = ‘Singapore’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Set the value of the key associated with 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531623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del 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[‘age’]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Delete the key-value pair from the dictionary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76474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dictA.clear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Clear dictionary of all the key-value pairs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26952"/>
                  </a:ext>
                </a:extLst>
              </a:tr>
              <a:tr h="381279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dictA.update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dictB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Merges a dictionary with another dictionary or with an 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iterable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 of key-value pairs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71658"/>
                  </a:ext>
                </a:extLst>
              </a:tr>
              <a:tr h="475867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dictA.pop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(), 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dictA.popitem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Removes a key from it’s dictionary and returns the value, </a:t>
                      </a:r>
                      <a:r>
                        <a:rPr lang="en-US" sz="1200" dirty="0" err="1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popitem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  <a:latin typeface="Karla" panose="020B0604020202020204" charset="0"/>
                        </a:rPr>
                        <a:t>() removes last item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25530"/>
                  </a:ext>
                </a:extLst>
              </a:tr>
            </a:tbl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C73ED96A-9F00-4824-8A76-09297E08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80" y="-1"/>
            <a:ext cx="976308" cy="86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C88CE5-F110-4040-8170-9CB5BDCC4156}"/>
              </a:ext>
            </a:extLst>
          </p:cNvPr>
          <p:cNvSpPr txBox="1"/>
          <p:nvPr/>
        </p:nvSpPr>
        <p:spPr>
          <a:xfrm>
            <a:off x="548718" y="1007394"/>
            <a:ext cx="74057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Karla"/>
              </a:rPr>
              <a:t>Important </a:t>
            </a:r>
            <a:r>
              <a:rPr lang="en-US" sz="2000" b="1" dirty="0" err="1">
                <a:latin typeface="Karla"/>
              </a:rPr>
              <a:t>Dict</a:t>
            </a:r>
            <a:r>
              <a:rPr lang="en-US" sz="2000" b="1" dirty="0">
                <a:latin typeface="Karla"/>
              </a:rPr>
              <a:t> Methods to Remember</a:t>
            </a:r>
            <a:endParaRPr lang="en-US" sz="2000" b="1" dirty="0">
              <a:latin typeface="Karla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40393F-A2F1-460E-B81F-EFCB3EBB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&amp; </a:t>
            </a:r>
            <a:r>
              <a:rPr lang="en-US" dirty="0" err="1"/>
              <a:t>Dict</a:t>
            </a:r>
            <a:r>
              <a:rPr lang="en-US" dirty="0"/>
              <a:t> Comprehension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D8AB4-E4B6-46BF-85FB-2D1EC305FE81}"/>
              </a:ext>
            </a:extLst>
          </p:cNvPr>
          <p:cNvSpPr txBox="1"/>
          <p:nvPr/>
        </p:nvSpPr>
        <p:spPr>
          <a:xfrm>
            <a:off x="5602247" y="1036379"/>
            <a:ext cx="6401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Karla"/>
              </a:rPr>
              <a:t>Set Comprehension works the same way list comprehension does. Only difference is using { }.</a:t>
            </a:r>
            <a:endParaRPr lang="en-US" sz="1600" b="1" dirty="0">
              <a:latin typeface="Karla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562DD4-447F-4328-9C09-4A6E157E1669}"/>
              </a:ext>
            </a:extLst>
          </p:cNvPr>
          <p:cNvGrpSpPr/>
          <p:nvPr/>
        </p:nvGrpSpPr>
        <p:grpSpPr>
          <a:xfrm>
            <a:off x="5962171" y="1926127"/>
            <a:ext cx="5448374" cy="1754802"/>
            <a:chOff x="5320145" y="2431916"/>
            <a:chExt cx="6328010" cy="203811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93EA65-C9CF-47DA-BFF4-AB98E54FDDD1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8484150" y="2789383"/>
              <a:ext cx="0" cy="168064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E30264-FD66-42CC-9028-F38B8FD2A109}"/>
                </a:ext>
              </a:extLst>
            </p:cNvPr>
            <p:cNvSpPr txBox="1"/>
            <p:nvPr/>
          </p:nvSpPr>
          <p:spPr>
            <a:xfrm>
              <a:off x="5320145" y="2431916"/>
              <a:ext cx="6328010" cy="3574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Karla" panose="020B0604020202020204" charset="0"/>
                </a:rPr>
                <a:t>Set = {expression for item in </a:t>
              </a:r>
              <a:r>
                <a:rPr lang="en-US" sz="1400" dirty="0" err="1">
                  <a:latin typeface="Karla" panose="020B0604020202020204" charset="0"/>
                </a:rPr>
                <a:t>iterable</a:t>
              </a:r>
              <a:r>
                <a:rPr lang="en-US" sz="1400" dirty="0">
                  <a:latin typeface="Karla" panose="020B0604020202020204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C3142-DE23-4343-97E0-0391377285D0}"/>
                </a:ext>
              </a:extLst>
            </p:cNvPr>
            <p:cNvSpPr txBox="1"/>
            <p:nvPr/>
          </p:nvSpPr>
          <p:spPr>
            <a:xfrm>
              <a:off x="5320145" y="3040691"/>
              <a:ext cx="6328010" cy="3574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Karla" panose="020B0604020202020204" charset="0"/>
                </a:rPr>
                <a:t>Set = {expression for item in </a:t>
              </a:r>
              <a:r>
                <a:rPr lang="en-US" sz="1400" dirty="0" err="1">
                  <a:latin typeface="Karla" panose="020B0604020202020204" charset="0"/>
                </a:rPr>
                <a:t>iterable</a:t>
              </a:r>
              <a:r>
                <a:rPr lang="en-US" sz="1400" dirty="0">
                  <a:latin typeface="Karla" panose="020B0604020202020204" charset="0"/>
                </a:rPr>
                <a:t>  if conditional}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DE27E4-0109-4357-8EB5-78EC89AA86F8}"/>
                </a:ext>
              </a:extLst>
            </p:cNvPr>
            <p:cNvSpPr txBox="1"/>
            <p:nvPr/>
          </p:nvSpPr>
          <p:spPr>
            <a:xfrm>
              <a:off x="5320145" y="3603026"/>
              <a:ext cx="6328010" cy="6076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Karla" panose="020B0604020202020204" charset="0"/>
                </a:rPr>
                <a:t>Set = {expression1 (if conditional) else expression2 for item in </a:t>
              </a:r>
              <a:r>
                <a:rPr lang="en-US" sz="1400" dirty="0" err="1">
                  <a:latin typeface="Karla" panose="020B0604020202020204" charset="0"/>
                </a:rPr>
                <a:t>iterable</a:t>
              </a:r>
              <a:r>
                <a:rPr lang="en-US" sz="1400" dirty="0">
                  <a:latin typeface="Karla" panose="020B0604020202020204" charset="0"/>
                </a:rPr>
                <a:t>}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AEF8EC-2CD8-4F4C-8968-1D248F2C8AF6}"/>
              </a:ext>
            </a:extLst>
          </p:cNvPr>
          <p:cNvSpPr txBox="1"/>
          <p:nvPr/>
        </p:nvSpPr>
        <p:spPr>
          <a:xfrm>
            <a:off x="5602247" y="3897303"/>
            <a:ext cx="64016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err="1">
                <a:latin typeface="Karla"/>
              </a:rPr>
              <a:t>Dict</a:t>
            </a:r>
            <a:r>
              <a:rPr lang="en-US" sz="1600" b="1" dirty="0">
                <a:latin typeface="Karla"/>
              </a:rPr>
              <a:t> Comprehension works the same way list comprehension does. Only difference is using { } and includes a </a:t>
            </a:r>
            <a:r>
              <a:rPr lang="en-US" sz="1600" b="1" dirty="0" err="1">
                <a:latin typeface="Karla"/>
              </a:rPr>
              <a:t>key:value</a:t>
            </a:r>
            <a:r>
              <a:rPr lang="en-US" sz="1600" b="1" dirty="0">
                <a:latin typeface="Karla"/>
              </a:rPr>
              <a:t>.</a:t>
            </a:r>
            <a:endParaRPr lang="en-US" sz="1600" b="1" dirty="0">
              <a:latin typeface="Karla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2DAD8C-EEAC-4CAB-8D74-75C7B4A1D515}"/>
              </a:ext>
            </a:extLst>
          </p:cNvPr>
          <p:cNvGrpSpPr/>
          <p:nvPr/>
        </p:nvGrpSpPr>
        <p:grpSpPr>
          <a:xfrm>
            <a:off x="5962171" y="4649248"/>
            <a:ext cx="5448374" cy="1802723"/>
            <a:chOff x="5320145" y="2431916"/>
            <a:chExt cx="6328010" cy="209377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9C4130-88C2-4041-BB5C-84C94D5CCFB6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8484150" y="2789383"/>
              <a:ext cx="0" cy="173630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795D3E-0C5C-41EC-8263-1CBC3630C9B7}"/>
                </a:ext>
              </a:extLst>
            </p:cNvPr>
            <p:cNvSpPr txBox="1"/>
            <p:nvPr/>
          </p:nvSpPr>
          <p:spPr>
            <a:xfrm>
              <a:off x="5320145" y="2431916"/>
              <a:ext cx="6328010" cy="3574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Karla" panose="020B0604020202020204" charset="0"/>
                </a:rPr>
                <a:t>Dict</a:t>
              </a:r>
              <a:r>
                <a:rPr lang="en-US" sz="1400" dirty="0">
                  <a:latin typeface="Karla" panose="020B0604020202020204" charset="0"/>
                </a:rPr>
                <a:t> = {key : expression for item in </a:t>
              </a:r>
              <a:r>
                <a:rPr lang="en-US" sz="1400" dirty="0" err="1">
                  <a:latin typeface="Karla" panose="020B0604020202020204" charset="0"/>
                </a:rPr>
                <a:t>iterable</a:t>
              </a:r>
              <a:r>
                <a:rPr lang="en-US" sz="1400" dirty="0">
                  <a:latin typeface="Karla" panose="020B0604020202020204" charset="0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434EE3-E68D-462E-B728-5EF78BB6EE3B}"/>
                </a:ext>
              </a:extLst>
            </p:cNvPr>
            <p:cNvSpPr txBox="1"/>
            <p:nvPr/>
          </p:nvSpPr>
          <p:spPr>
            <a:xfrm>
              <a:off x="5320145" y="3040691"/>
              <a:ext cx="6328010" cy="3574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Karla" panose="020B0604020202020204" charset="0"/>
                </a:rPr>
                <a:t>Dict</a:t>
              </a:r>
              <a:r>
                <a:rPr lang="en-US" sz="1400" dirty="0">
                  <a:latin typeface="Karla" panose="020B0604020202020204" charset="0"/>
                </a:rPr>
                <a:t> = {key : expression for item in </a:t>
              </a:r>
              <a:r>
                <a:rPr lang="en-US" sz="1400" dirty="0" err="1">
                  <a:latin typeface="Karla" panose="020B0604020202020204" charset="0"/>
                </a:rPr>
                <a:t>iterable</a:t>
              </a:r>
              <a:r>
                <a:rPr lang="en-US" sz="1400" dirty="0">
                  <a:latin typeface="Karla" panose="020B0604020202020204" charset="0"/>
                </a:rPr>
                <a:t>  if conditional}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9C04AE-771C-461B-A360-0D0173F89816}"/>
                </a:ext>
              </a:extLst>
            </p:cNvPr>
            <p:cNvSpPr txBox="1"/>
            <p:nvPr/>
          </p:nvSpPr>
          <p:spPr>
            <a:xfrm>
              <a:off x="5320145" y="3603026"/>
              <a:ext cx="6328010" cy="607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Karla" panose="020B0604020202020204" charset="0"/>
                </a:rPr>
                <a:t>Dict</a:t>
              </a:r>
              <a:r>
                <a:rPr lang="en-US" sz="1400" dirty="0">
                  <a:latin typeface="Karla" panose="020B0604020202020204" charset="0"/>
                </a:rPr>
                <a:t> = {key : expression1 (if conditional) else expression2 for item in </a:t>
              </a:r>
              <a:r>
                <a:rPr lang="en-US" sz="1400" dirty="0" err="1">
                  <a:latin typeface="Karla" panose="020B0604020202020204" charset="0"/>
                </a:rPr>
                <a:t>iterable</a:t>
              </a:r>
              <a:r>
                <a:rPr lang="en-US" sz="1400" dirty="0">
                  <a:latin typeface="Karla" panose="020B0604020202020204" charset="0"/>
                </a:rPr>
                <a:t>}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57C7B-0F18-47C7-92D4-AB72E4E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4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699D4-9F5C-4647-8037-07CE2C6E1468}"/>
              </a:ext>
            </a:extLst>
          </p:cNvPr>
          <p:cNvSpPr txBox="1"/>
          <p:nvPr/>
        </p:nvSpPr>
        <p:spPr>
          <a:xfrm>
            <a:off x="506473" y="2062863"/>
            <a:ext cx="5786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set of letters.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</a:rPr>
              <a:t>setA</a:t>
            </a:r>
            <a:r>
              <a:rPr lang="en-US" sz="1200" dirty="0">
                <a:latin typeface="Consolas" panose="020B0609020204030204" pitchFamily="49" charset="0"/>
              </a:rPr>
              <a:t> = {letter for letter in ‘</a:t>
            </a:r>
            <a:r>
              <a:rPr lang="en-US" sz="1200" dirty="0" err="1">
                <a:latin typeface="Consolas" panose="020B0609020204030204" pitchFamily="49" charset="0"/>
              </a:rPr>
              <a:t>aeieouuuooo</a:t>
            </a:r>
            <a:r>
              <a:rPr lang="en-US" sz="1200" dirty="0">
                <a:latin typeface="Consolas" panose="020B0609020204030204" pitchFamily="49" charset="0"/>
              </a:rPr>
              <a:t>’}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{‘a’,’e’,’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’,’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o’,’u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’}</a:t>
            </a:r>
          </a:p>
          <a:p>
            <a:endParaRPr 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3CD46-2059-495B-9F4D-22B24E3C196B}"/>
              </a:ext>
            </a:extLst>
          </p:cNvPr>
          <p:cNvSpPr/>
          <p:nvPr/>
        </p:nvSpPr>
        <p:spPr>
          <a:xfrm>
            <a:off x="349292" y="1844048"/>
            <a:ext cx="4992728" cy="12222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D451AB-D8EF-4BDC-8F33-BA567DDD8A4E}"/>
              </a:ext>
            </a:extLst>
          </p:cNvPr>
          <p:cNvSpPr txBox="1"/>
          <p:nvPr/>
        </p:nvSpPr>
        <p:spPr>
          <a:xfrm>
            <a:off x="506473" y="4898541"/>
            <a:ext cx="5786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Storing a dictionary of numbers and squares.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latin typeface="Consolas" panose="020B0609020204030204" pitchFamily="49" charset="0"/>
              </a:rPr>
              <a:t>dictA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**2 for I in [1,2,3,4,5]}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{1:1, 2:4, 3:9, 4:!6, 5:25}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D1E7F7-C326-4C51-9AEF-10F03A15DBF4}"/>
              </a:ext>
            </a:extLst>
          </p:cNvPr>
          <p:cNvSpPr/>
          <p:nvPr/>
        </p:nvSpPr>
        <p:spPr>
          <a:xfrm>
            <a:off x="349292" y="4679726"/>
            <a:ext cx="4992728" cy="12222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4" grpId="0"/>
      <p:bldP spid="25" grpId="0" animBg="1"/>
      <p:bldP spid="28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5A0-F78B-4D68-9EE0-B94B29BF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Comprehension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114DC-0328-4655-AE98-76EAD56E658D}"/>
              </a:ext>
            </a:extLst>
          </p:cNvPr>
          <p:cNvSpPr txBox="1"/>
          <p:nvPr/>
        </p:nvSpPr>
        <p:spPr>
          <a:xfrm>
            <a:off x="6308590" y="1171305"/>
            <a:ext cx="5313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A list comprehension in Python works by loading the entire output list into memory.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rla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0EEEF-FF7D-4483-8FBD-0A66B5087CEC}"/>
              </a:ext>
            </a:extLst>
          </p:cNvPr>
          <p:cNvSpPr txBox="1"/>
          <p:nvPr/>
        </p:nvSpPr>
        <p:spPr>
          <a:xfrm>
            <a:off x="6308590" y="2093476"/>
            <a:ext cx="53137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When you use list comprehension for summing 1 billion integers, your computer becomes unresponsive. This is because Python consumes more memory than the computer would like.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rla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F63F-4544-489D-9114-6567355A6372}"/>
              </a:ext>
            </a:extLst>
          </p:cNvPr>
          <p:cNvSpPr txBox="1"/>
          <p:nvPr/>
        </p:nvSpPr>
        <p:spPr>
          <a:xfrm>
            <a:off x="6308590" y="3536119"/>
            <a:ext cx="53137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When the size of a list becomes problematic, it’s often helpful to use a </a:t>
            </a:r>
            <a:r>
              <a:rPr lang="en-US" sz="1600" b="0" i="0" u="none" strike="noStrike" dirty="0">
                <a:solidFill>
                  <a:srgbClr val="619CCD"/>
                </a:solidFill>
                <a:effectLst/>
                <a:latin typeface="Karla" panose="020B0604020202020204" charset="0"/>
                <a:hlinkClick r:id="rId3"/>
              </a:rPr>
              <a:t>generator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 instead of a list comprehension in Python. </a:t>
            </a:r>
          </a:p>
          <a:p>
            <a:pPr algn="just"/>
            <a:endParaRPr lang="en-US" sz="1600" dirty="0">
              <a:solidFill>
                <a:srgbClr val="222222"/>
              </a:solidFill>
              <a:latin typeface="Karla" panose="020B0604020202020204" charset="0"/>
            </a:endParaRPr>
          </a:p>
          <a:p>
            <a:pPr algn="just"/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A 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generator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 doesn’t create a single, large data structure in memory, but instead returns an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Karla" panose="020B0604020202020204" charset="0"/>
              </a:rPr>
              <a:t>iterable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. Your code can ask for the next value from the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Karla" panose="020B0604020202020204" charset="0"/>
              </a:rPr>
              <a:t>iterable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arla" panose="020B0604020202020204" charset="0"/>
              </a:rPr>
              <a:t> as many times as necessary or until you’ve reached the end of your sequence, while only storing a single value at a time.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rla" panose="020B060402020202020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3C8445-F403-49D8-824C-7F6827340E1C}"/>
              </a:ext>
            </a:extLst>
          </p:cNvPr>
          <p:cNvSpPr/>
          <p:nvPr/>
        </p:nvSpPr>
        <p:spPr>
          <a:xfrm>
            <a:off x="569676" y="4289420"/>
            <a:ext cx="4640094" cy="1190523"/>
          </a:xfrm>
          <a:prstGeom prst="roundRect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222222"/>
                </a:solidFill>
                <a:latin typeface="Karla" panose="020B0604020202020204" charset="0"/>
              </a:rPr>
              <a:t>Use  generator comprehension when dealing with big </a:t>
            </a:r>
            <a:r>
              <a:rPr lang="en-US" sz="1600" i="1" dirty="0">
                <a:solidFill>
                  <a:srgbClr val="222222"/>
                </a:solidFill>
                <a:latin typeface="Karla" panose="020B0604020202020204" charset="0"/>
              </a:rPr>
              <a:t>huge </a:t>
            </a:r>
            <a:r>
              <a:rPr lang="en-US" sz="1600" dirty="0">
                <a:solidFill>
                  <a:srgbClr val="222222"/>
                </a:solidFill>
                <a:latin typeface="Karla" panose="020B0604020202020204" charset="0"/>
              </a:rPr>
              <a:t>amounts of data. </a:t>
            </a:r>
            <a:endParaRPr lang="en-US" sz="1600" i="1" dirty="0">
              <a:solidFill>
                <a:srgbClr val="222222"/>
              </a:solidFill>
              <a:latin typeface="Karla" panose="020B0604020202020204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9BE45B-7AA9-489E-A318-5C2F27BD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32" y="3997032"/>
            <a:ext cx="537390" cy="584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601FE-818B-43A5-8A7D-868B270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CCDB-6D39-0547-B7B3-C80E39D6513A}" type="slidenum">
              <a:rPr lang="en-US" smtClean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14CBD-F682-4F63-858A-527027F159CD}"/>
              </a:ext>
            </a:extLst>
          </p:cNvPr>
          <p:cNvSpPr txBox="1"/>
          <p:nvPr/>
        </p:nvSpPr>
        <p:spPr>
          <a:xfrm>
            <a:off x="569676" y="1652565"/>
            <a:ext cx="57868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&gt;&gt;&gt; sum([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in range(100000000000)])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Memory error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&gt;&gt;&gt; sum(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for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in range(100000000000))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33333333328333333333350000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E0DC9-20AE-450E-A4B6-49862E8651FF}"/>
              </a:ext>
            </a:extLst>
          </p:cNvPr>
          <p:cNvSpPr/>
          <p:nvPr/>
        </p:nvSpPr>
        <p:spPr>
          <a:xfrm>
            <a:off x="506473" y="1349232"/>
            <a:ext cx="4992728" cy="182146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Macintosh PowerPoint</Application>
  <PresentationFormat>Widescreen</PresentationFormat>
  <Paragraphs>98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Karla</vt:lpstr>
      <vt:lpstr>Office Theme</vt:lpstr>
      <vt:lpstr>Dictionaries</vt:lpstr>
      <vt:lpstr>Dictionaries in Python – you will use this a lot!</vt:lpstr>
      <vt:lpstr>Dictionaries in Python</vt:lpstr>
      <vt:lpstr>Set &amp; Dict Comprehension</vt:lpstr>
      <vt:lpstr>When not to use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Varshini Reddy</dc:creator>
  <cp:lastModifiedBy>Varshini Reddy</cp:lastModifiedBy>
  <cp:revision>2</cp:revision>
  <dcterms:created xsi:type="dcterms:W3CDTF">2021-08-30T17:40:34Z</dcterms:created>
  <dcterms:modified xsi:type="dcterms:W3CDTF">2021-08-30T17:41:09Z</dcterms:modified>
</cp:coreProperties>
</file>