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849" r:id="rId2"/>
    <p:sldId id="1007" r:id="rId3"/>
    <p:sldId id="1008" r:id="rId4"/>
    <p:sldId id="1002" r:id="rId5"/>
    <p:sldId id="1004" r:id="rId6"/>
    <p:sldId id="1003" r:id="rId7"/>
    <p:sldId id="1005" r:id="rId8"/>
    <p:sldId id="1006" r:id="rId9"/>
    <p:sldId id="1009" r:id="rId10"/>
    <p:sldId id="1010" r:id="rId11"/>
    <p:sldId id="1012" r:id="rId12"/>
    <p:sldId id="1013" r:id="rId13"/>
    <p:sldId id="1014" r:id="rId14"/>
    <p:sldId id="1015" r:id="rId15"/>
    <p:sldId id="1016" r:id="rId16"/>
    <p:sldId id="1017" r:id="rId17"/>
    <p:sldId id="101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84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3DE8-9337-ED4E-A8B6-048042F5E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61DA8-6FF4-3348-B083-F8896B8BA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313AF-7075-8141-9C0C-7C145E52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87EF-7726-374A-95A5-9B2ADA841222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DE606-6657-5A47-B01F-294E8BCA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5D049-75BF-B544-B463-5AB629B6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70FB-955D-954D-919A-3533D9E1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0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19F9-D41F-1444-8EBE-A1A4E021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87498-A25D-294C-BEB8-6BD4B25C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9C925-A3F1-4043-BD44-50B9EB17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87EF-7726-374A-95A5-9B2ADA841222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E43F1-6F0A-D04D-B5C2-157D12F9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3440-3CD5-0348-87B9-5E4CEE39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70FB-955D-954D-919A-3533D9E1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5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98D3C-45ED-FC4F-AC68-AA3287C0A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F0915-48DD-3E4F-808E-F45ED1EB2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EA7B2-E15B-344F-9F90-6B129186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87EF-7726-374A-95A5-9B2ADA841222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F0F2A-AFA6-D542-ADE7-DD2C01DB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5A6C0-83AA-0644-AB1B-AA68D4C5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70FB-955D-954D-919A-3533D9E1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1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AE58-4C76-994F-86DD-C16A1491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63616-79EE-D240-B1EC-254C415A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E288D-49A4-964A-9C04-89D3BC48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87EF-7726-374A-95A5-9B2ADA841222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85B21-3AF2-314E-8E2E-1A792099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DA3BA-058F-1C47-89B3-67150841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70FB-955D-954D-919A-3533D9E1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4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CB8B-EECB-B74C-AAF6-6F078970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3CE5F-D6DA-F541-99C8-B05F6967D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1841B-5D5D-934D-9C54-ACA40207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87EF-7726-374A-95A5-9B2ADA841222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13A14-9A13-8F48-9560-0FAC8E01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DDFCD-E04A-4941-9AF7-4B050211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70FB-955D-954D-919A-3533D9E1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7923-6E65-5740-9E1D-215B0AD2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C867B-31E9-9945-971A-6569FFCCC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FE021-071E-1A4E-B21B-C2F72B275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D510D-032A-A141-BF6F-6A328C44C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87EF-7726-374A-95A5-9B2ADA841222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7EB0D-4E11-C641-ADDE-4C0F9A01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02470-B0C7-5B40-A0A2-10054FAA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70FB-955D-954D-919A-3533D9E1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2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8EDC-47A8-F04C-AA69-FFD56C75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42B05-03A0-0740-BAA6-6532C233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CC23D-1B3B-8B42-8AB8-E83C18148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24E6B-6238-B747-A87A-207AD7224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DB162-E803-A74B-AC77-722941E88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0C4B6-D68F-BA49-AC78-579149BF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87EF-7726-374A-95A5-9B2ADA841222}" type="datetimeFigureOut">
              <a:rPr lang="en-US" smtClean="0"/>
              <a:t>8/30/21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FC52D-179F-824D-A7A6-35D969C7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86636-1E8A-BC44-B58C-8685C141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70FB-955D-954D-919A-3533D9E1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3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8B73-D0C0-D248-93F9-209FE883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A8452-C257-764F-97C2-DC1231D4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87EF-7726-374A-95A5-9B2ADA841222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3DB40-4622-9D41-A1C9-F0D28481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B286D-8205-5E41-8668-145B803E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70FB-955D-954D-919A-3533D9E1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2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86C1C-32B0-604B-B744-E8D05C3E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87EF-7726-374A-95A5-9B2ADA841222}" type="datetimeFigureOut">
              <a:rPr lang="en-US" smtClean="0"/>
              <a:t>8/30/21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3693A-C864-604E-AA1F-4BB7F86E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792FA-4BEA-044F-8253-B41F89C3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70FB-955D-954D-919A-3533D9E1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7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19FC-E10E-B147-926B-CDCBB040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2460F-F190-964F-A2E3-20C861F7C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BAC99-EE76-BF48-9ED0-989F940B5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3D58E-B997-4E40-B42D-D5948F05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87EF-7726-374A-95A5-9B2ADA841222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B0C6-1D5B-A341-AAF2-B156E5C0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08B93-781A-E74B-8754-32546AD1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70FB-955D-954D-919A-3533D9E1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5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A057-FDCA-4C40-A905-15E295D5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F21B6-A81E-DB49-9620-BB542B050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77102-B73B-C04D-968E-3733A9996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C1097-4C9C-0043-B72C-98643B07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87EF-7726-374A-95A5-9B2ADA841222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85584-CB61-1E49-8E1F-18AD8192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A1E72-535A-0D4A-8873-505CDBFF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70FB-955D-954D-919A-3533D9E1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8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38628F-F2BC-B745-8B71-C865ADB5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B0B20-05D4-3544-B4E9-50E7C4A66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9C83F-1F23-B149-9A3A-E77C678BA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087EF-7726-374A-95A5-9B2ADA841222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28C89-05CB-8746-B2A0-E4AE61E00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FD03-D38D-0A4C-BFC2-20EF5AD3F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D70FB-955D-954D-919A-3533D9E1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9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FF93-1DC4-C145-B766-CE464BDC3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428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1215171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F0B2-3A90-E544-A89E-79DD8A80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6B04E-4C96-A44B-996C-A9B32E1D175E}"/>
              </a:ext>
            </a:extLst>
          </p:cNvPr>
          <p:cNvGraphicFramePr>
            <a:graphicFrameLocks noGrp="1"/>
          </p:cNvGraphicFramePr>
          <p:nvPr/>
        </p:nvGraphicFramePr>
        <p:xfrm>
          <a:off x="349292" y="930166"/>
          <a:ext cx="11493416" cy="5638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4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9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3324"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character class </a:t>
                      </a:r>
                    </a:p>
                  </a:txBody>
                  <a:tcPr anchor="ctr">
                    <a:solidFill>
                      <a:srgbClr val="FFC3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Represents </a:t>
                      </a:r>
                    </a:p>
                  </a:txBody>
                  <a:tcPr anchor="ctr">
                    <a:solidFill>
                      <a:srgbClr val="FFC3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Example</a:t>
                      </a:r>
                    </a:p>
                  </a:txBody>
                  <a:tcPr marT="34290" marB="34290" anchor="ctr">
                    <a:solidFill>
                      <a:srgbClr val="FFC3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Result</a:t>
                      </a:r>
                    </a:p>
                  </a:txBody>
                  <a:tcPr marT="34290" marB="34290" anchor="ctr">
                    <a:solidFill>
                      <a:srgbClr val="FFC3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745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\d </a:t>
                      </a:r>
                      <a:endParaRPr lang="en-US" sz="5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Karla" pitchFamily="2" charset="0"/>
                          <a:ea typeface="Karla" pitchFamily="2" charset="0"/>
                        </a:rPr>
                        <a:t>Any numeric digit from 0 to 9. </a:t>
                      </a:r>
                      <a:endParaRPr lang="en-US" sz="3200" dirty="0">
                        <a:effectLst/>
                        <a:latin typeface="Karla" pitchFamily="2" charset="0"/>
                        <a:ea typeface="Karl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'\d\d\d'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ea typeface="Karla" pitchFamily="2" charset="0"/>
                          <a:cs typeface="Consolas" panose="020B0609020204030204" pitchFamily="49" charset="0"/>
                        </a:rPr>
                        <a:t>['528,'491']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643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\D </a:t>
                      </a:r>
                      <a:endParaRPr lang="en-US" sz="5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Karla" pitchFamily="2" charset="0"/>
                          <a:ea typeface="Karla" pitchFamily="2" charset="0"/>
                        </a:rPr>
                        <a:t>Any character that is </a:t>
                      </a:r>
                      <a:r>
                        <a:rPr lang="en-US" sz="1800" i="1" dirty="0">
                          <a:effectLst/>
                          <a:latin typeface="Karla" pitchFamily="2" charset="0"/>
                          <a:ea typeface="Karla" pitchFamily="2" charset="0"/>
                        </a:rPr>
                        <a:t>not </a:t>
                      </a:r>
                      <a:r>
                        <a:rPr lang="en-US" sz="1800" dirty="0">
                          <a:effectLst/>
                          <a:latin typeface="Karla" pitchFamily="2" charset="0"/>
                          <a:ea typeface="Karla" pitchFamily="2" charset="0"/>
                        </a:rPr>
                        <a:t>a numeric digit from 0 to 9. </a:t>
                      </a:r>
                      <a:endParaRPr lang="en-US" sz="3200" dirty="0">
                        <a:effectLst/>
                        <a:latin typeface="Karla" pitchFamily="2" charset="0"/>
                        <a:ea typeface="Karl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\D\D\D\D'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4571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  <a:ea typeface="Karla" pitchFamily="2" charset="0"/>
                          <a:cs typeface="Consolas" panose="020B0609020204030204" pitchFamily="49" charset="0"/>
                        </a:rPr>
                        <a:t>['Room']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8592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\w </a:t>
                      </a:r>
                      <a:endParaRPr lang="en-US" sz="5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Karla" pitchFamily="2" charset="0"/>
                          <a:ea typeface="Karla" pitchFamily="2" charset="0"/>
                        </a:rPr>
                        <a:t>Any letter, numeric digit, or the underscore character. (Think of this as matching “word” characters.) </a:t>
                      </a:r>
                      <a:endParaRPr lang="en-US" sz="3200" dirty="0">
                        <a:effectLst/>
                        <a:latin typeface="Karla" pitchFamily="2" charset="0"/>
                        <a:ea typeface="Karl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'\w\w\w'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['Roo', '528', '491']</a:t>
                      </a:r>
                      <a:endParaRPr lang="en-US" sz="2400" dirty="0">
                        <a:latin typeface="Consolas" panose="020B0609020204030204" pitchFamily="49" charset="0"/>
                        <a:ea typeface="Karla" pitchFamily="2" charset="0"/>
                        <a:cs typeface="Consolas" panose="020B0609020204030204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949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\W </a:t>
                      </a:r>
                      <a:endParaRPr lang="en-US" sz="5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Karla" pitchFamily="2" charset="0"/>
                          <a:ea typeface="Karla" pitchFamily="2" charset="0"/>
                        </a:rPr>
                        <a:t>Any character that is </a:t>
                      </a:r>
                      <a:r>
                        <a:rPr lang="en-US" sz="1800" i="1" dirty="0">
                          <a:effectLst/>
                          <a:latin typeface="Karla" pitchFamily="2" charset="0"/>
                          <a:ea typeface="Karla" pitchFamily="2" charset="0"/>
                        </a:rPr>
                        <a:t>not </a:t>
                      </a:r>
                      <a:r>
                        <a:rPr lang="en-US" sz="1800" dirty="0">
                          <a:effectLst/>
                          <a:latin typeface="Karla" pitchFamily="2" charset="0"/>
                          <a:ea typeface="Karla" pitchFamily="2" charset="0"/>
                        </a:rPr>
                        <a:t>a letter, numeric digit, or the underscore character. </a:t>
                      </a:r>
                      <a:endParaRPr lang="en-US" sz="3200" dirty="0">
                        <a:effectLst/>
                        <a:latin typeface="Karla" pitchFamily="2" charset="0"/>
                        <a:ea typeface="Karl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'\W\W\W'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[' (']</a:t>
                      </a:r>
                      <a:endParaRPr lang="en-US" sz="2400" dirty="0">
                        <a:latin typeface="Consolas" panose="020B0609020204030204" pitchFamily="49" charset="0"/>
                        <a:ea typeface="Karla" pitchFamily="2" charset="0"/>
                        <a:cs typeface="Consolas" panose="020B0609020204030204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949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\s </a:t>
                      </a:r>
                      <a:endParaRPr lang="en-US" sz="5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Karla" pitchFamily="2" charset="0"/>
                          <a:ea typeface="Karla" pitchFamily="2" charset="0"/>
                        </a:rPr>
                        <a:t>Any space, tab, or newline character. (Think of this as matching “space” characters.) </a:t>
                      </a:r>
                      <a:endParaRPr lang="en-US" sz="3200" dirty="0">
                        <a:effectLst/>
                        <a:latin typeface="Karla" pitchFamily="2" charset="0"/>
                        <a:ea typeface="Karl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'\s\s'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[' ']</a:t>
                      </a:r>
                      <a:endParaRPr lang="en-US" sz="2400" dirty="0">
                        <a:latin typeface="Consolas" panose="020B0609020204030204" pitchFamily="49" charset="0"/>
                        <a:ea typeface="Karla" pitchFamily="2" charset="0"/>
                        <a:cs typeface="Consolas" panose="020B0609020204030204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05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\S </a:t>
                      </a:r>
                      <a:endParaRPr lang="en-US" sz="5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Karla" pitchFamily="2" charset="0"/>
                          <a:ea typeface="Karla" pitchFamily="2" charset="0"/>
                        </a:rPr>
                        <a:t>Any character that is </a:t>
                      </a:r>
                      <a:r>
                        <a:rPr lang="en-US" sz="1800" i="1" dirty="0">
                          <a:effectLst/>
                          <a:latin typeface="Karla" pitchFamily="2" charset="0"/>
                          <a:ea typeface="Karla" pitchFamily="2" charset="0"/>
                        </a:rPr>
                        <a:t>not </a:t>
                      </a:r>
                      <a:r>
                        <a:rPr lang="en-US" sz="1800" dirty="0">
                          <a:effectLst/>
                          <a:latin typeface="Karla" pitchFamily="2" charset="0"/>
                          <a:ea typeface="Karla" pitchFamily="2" charset="0"/>
                        </a:rPr>
                        <a:t>a space, tab, or newline. </a:t>
                      </a:r>
                      <a:endParaRPr lang="en-US" sz="3200" dirty="0">
                        <a:effectLst/>
                        <a:latin typeface="Karla" pitchFamily="2" charset="0"/>
                        <a:ea typeface="Karl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'\S\S\S'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['Roo', '(52', '8-4', '91)']</a:t>
                      </a:r>
                      <a:endParaRPr lang="en-US" sz="2400" dirty="0">
                        <a:latin typeface="Consolas" panose="020B0609020204030204" pitchFamily="49" charset="0"/>
                        <a:ea typeface="Karla" pitchFamily="2" charset="0"/>
                        <a:cs typeface="Consolas" panose="020B0609020204030204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021CEA-FDE9-C041-9AD1-F7298BA8470B}"/>
              </a:ext>
            </a:extLst>
          </p:cNvPr>
          <p:cNvSpPr txBox="1"/>
          <p:nvPr/>
        </p:nvSpPr>
        <p:spPr>
          <a:xfrm>
            <a:off x="7126014" y="216531"/>
            <a:ext cx="3336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'Room  (528-491)'</a:t>
            </a:r>
          </a:p>
        </p:txBody>
      </p:sp>
    </p:spTree>
    <p:extLst>
      <p:ext uri="{BB962C8B-B14F-4D97-AF65-F5344CB8AC3E}">
        <p14:creationId xmlns:p14="http://schemas.microsoft.com/office/powerpoint/2010/main" val="38649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F0B2-3A90-E544-A89E-79DD8A80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6B04E-4C96-A44B-996C-A9B32E1D175E}"/>
              </a:ext>
            </a:extLst>
          </p:cNvPr>
          <p:cNvGraphicFramePr>
            <a:graphicFrameLocks noGrp="1"/>
          </p:cNvGraphicFramePr>
          <p:nvPr/>
        </p:nvGraphicFramePr>
        <p:xfrm>
          <a:off x="558789" y="1169769"/>
          <a:ext cx="11283919" cy="437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9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1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241"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Character</a:t>
                      </a:r>
                    </a:p>
                  </a:txBody>
                  <a:tcPr marL="47625" marR="47625" marT="19050" marB="19050" anchor="ctr">
                    <a:solidFill>
                      <a:srgbClr val="FFC3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47625" marR="47625" marT="19050" marB="19050" anchor="ctr">
                    <a:solidFill>
                      <a:srgbClr val="FFC3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Example</a:t>
                      </a:r>
                    </a:p>
                  </a:txBody>
                  <a:tcPr marL="47625" marR="47625" marT="19050" marB="19050" anchor="ctr">
                    <a:solidFill>
                      <a:srgbClr val="FFC3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Result</a:t>
                      </a:r>
                    </a:p>
                  </a:txBody>
                  <a:tcPr marT="34290" marB="34290" anchor="ctr">
                    <a:solidFill>
                      <a:srgbClr val="FFC3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95"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Match zero or one repetitions of preceding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"ab?"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"a" or "ab"</a:t>
                      </a:r>
                      <a:endParaRPr lang="en-US" sz="2400" dirty="0">
                        <a:latin typeface="Karla" pitchFamily="2" charset="0"/>
                        <a:ea typeface="Karla" pitchFamily="2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992"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Match zero or more repetitions of preceding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"ab*" 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"a", "ab", "abb", "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abbb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"...</a:t>
                      </a:r>
                      <a:endParaRPr lang="en-US" sz="2400" dirty="0">
                        <a:latin typeface="Karla" pitchFamily="2" charset="0"/>
                        <a:ea typeface="Karla" pitchFamily="2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8986"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Match one or more repetitions of preceding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"ab+"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 "ab", "abb", "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abbb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"... but not "a"</a:t>
                      </a:r>
                      <a:endParaRPr lang="en-US" sz="2400" dirty="0">
                        <a:latin typeface="Karla" pitchFamily="2" charset="0"/>
                        <a:ea typeface="Karla" pitchFamily="2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9989"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{n}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Match n repetitions of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preeeding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Karla" pitchFamily="2" charset="0"/>
                        <a:ea typeface="Karla" pitchFamily="2" charset="0"/>
                        <a:cs typeface="Times New Roman" pitchFamily="18" charset="0"/>
                      </a:endParaRP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"ab{2}" "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 "abb"</a:t>
                      </a:r>
                      <a:endParaRPr lang="en-US" sz="2400" dirty="0">
                        <a:latin typeface="Karla" pitchFamily="2" charset="0"/>
                        <a:ea typeface="Karla" pitchFamily="2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9989"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{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m,n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Match between m and n repetitions of preceding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"ab{2,3}"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 "abb" or "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abbb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"</a:t>
                      </a:r>
                      <a:endParaRPr lang="en-US" sz="2400" dirty="0">
                        <a:latin typeface="Karla" pitchFamily="2" charset="0"/>
                        <a:ea typeface="Karla" pitchFamily="2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22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56D4-7B54-274A-97C2-0E9F7DBD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648A88-27B8-4143-8B40-08C6D3ED3355}"/>
              </a:ext>
            </a:extLst>
          </p:cNvPr>
          <p:cNvSpPr txBox="1"/>
          <p:nvPr/>
        </p:nvSpPr>
        <p:spPr>
          <a:xfrm>
            <a:off x="740979" y="1182413"/>
            <a:ext cx="7632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Making your own character classes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483C3-2647-8F4F-B2BD-20F63939EFC4}"/>
              </a:ext>
            </a:extLst>
          </p:cNvPr>
          <p:cNvSpPr txBox="1"/>
          <p:nvPr/>
        </p:nvSpPr>
        <p:spPr>
          <a:xfrm>
            <a:off x="4945685" y="4744957"/>
            <a:ext cx="2300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[...]</a:t>
            </a:r>
          </a:p>
        </p:txBody>
      </p:sp>
      <p:pic>
        <p:nvPicPr>
          <p:cNvPr id="6" name="Picture 2" descr="RoboFont ○ Python in Terminal">
            <a:hlinkClick r:id="" action="ppaction://noaction"/>
            <a:extLst>
              <a:ext uri="{FF2B5EF4-FFF2-40B4-BE49-F238E27FC236}">
                <a16:creationId xmlns:a16="http://schemas.microsoft.com/office/drawing/2014/main" id="{20A59586-0342-F648-9C9A-07FF221AE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0767" y1="30686" x2="31310" y2="31047"/>
                        <a14:foregroundMark x1="31310" y1="23466" x2="31310" y2="33935"/>
                        <a14:foregroundMark x1="22364" y1="26354" x2="34185" y2="37545"/>
                        <a14:foregroundMark x1="27476" y1="27798" x2="35783" y2="28520"/>
                        <a14:foregroundMark x1="28115" y1="29603" x2="27476" y2="40433"/>
                        <a14:foregroundMark x1="27476" y1="39350" x2="55272" y2="397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9330" y="-99181"/>
            <a:ext cx="1042670" cy="92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9E3D7E-AEE0-934A-936B-A6F437352C21}"/>
              </a:ext>
            </a:extLst>
          </p:cNvPr>
          <p:cNvSpPr/>
          <p:nvPr/>
        </p:nvSpPr>
        <p:spPr>
          <a:xfrm>
            <a:off x="3439474" y="2850195"/>
            <a:ext cx="11176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\d 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814142-F8BA-4D41-81C8-21987AA4339F}"/>
              </a:ext>
            </a:extLst>
          </p:cNvPr>
          <p:cNvSpPr/>
          <p:nvPr/>
        </p:nvSpPr>
        <p:spPr>
          <a:xfrm>
            <a:off x="5537193" y="2850196"/>
            <a:ext cx="11176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\w 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37EF1A-59B2-CA45-9154-72F7BCE2D985}"/>
              </a:ext>
            </a:extLst>
          </p:cNvPr>
          <p:cNvSpPr/>
          <p:nvPr/>
        </p:nvSpPr>
        <p:spPr>
          <a:xfrm>
            <a:off x="7634912" y="2894128"/>
            <a:ext cx="11176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\s 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0" name="Rectangular Callout 1">
            <a:extLst>
              <a:ext uri="{FF2B5EF4-FFF2-40B4-BE49-F238E27FC236}">
                <a16:creationId xmlns:a16="http://schemas.microsoft.com/office/drawing/2014/main" id="{8AAF7621-5C1D-574D-8312-3B6228F98BD9}"/>
              </a:ext>
            </a:extLst>
          </p:cNvPr>
          <p:cNvSpPr/>
          <p:nvPr/>
        </p:nvSpPr>
        <p:spPr>
          <a:xfrm rot="10800000" flipH="1" flipV="1">
            <a:off x="4557088" y="1734170"/>
            <a:ext cx="3466672" cy="1229326"/>
          </a:xfrm>
          <a:custGeom>
            <a:avLst/>
            <a:gdLst>
              <a:gd name="connsiteX0" fmla="*/ 0 w 10519585"/>
              <a:gd name="connsiteY0" fmla="*/ 0 h 2172078"/>
              <a:gd name="connsiteX1" fmla="*/ 1753264 w 10519585"/>
              <a:gd name="connsiteY1" fmla="*/ 0 h 2172078"/>
              <a:gd name="connsiteX2" fmla="*/ 1753264 w 10519585"/>
              <a:gd name="connsiteY2" fmla="*/ 0 h 2172078"/>
              <a:gd name="connsiteX3" fmla="*/ 4383160 w 10519585"/>
              <a:gd name="connsiteY3" fmla="*/ 0 h 2172078"/>
              <a:gd name="connsiteX4" fmla="*/ 10519585 w 10519585"/>
              <a:gd name="connsiteY4" fmla="*/ 0 h 2172078"/>
              <a:gd name="connsiteX5" fmla="*/ 10519585 w 10519585"/>
              <a:gd name="connsiteY5" fmla="*/ 1267046 h 2172078"/>
              <a:gd name="connsiteX6" fmla="*/ 10519585 w 10519585"/>
              <a:gd name="connsiteY6" fmla="*/ 1267046 h 2172078"/>
              <a:gd name="connsiteX7" fmla="*/ 10519585 w 10519585"/>
              <a:gd name="connsiteY7" fmla="*/ 1810065 h 2172078"/>
              <a:gd name="connsiteX8" fmla="*/ 10519585 w 10519585"/>
              <a:gd name="connsiteY8" fmla="*/ 2172078 h 2172078"/>
              <a:gd name="connsiteX9" fmla="*/ 4383160 w 10519585"/>
              <a:gd name="connsiteY9" fmla="*/ 2172078 h 2172078"/>
              <a:gd name="connsiteX10" fmla="*/ 2750766 w 10519585"/>
              <a:gd name="connsiteY10" fmla="*/ 2519784 h 2172078"/>
              <a:gd name="connsiteX11" fmla="*/ 1753264 w 10519585"/>
              <a:gd name="connsiteY11" fmla="*/ 2172078 h 2172078"/>
              <a:gd name="connsiteX12" fmla="*/ 0 w 10519585"/>
              <a:gd name="connsiteY12" fmla="*/ 2172078 h 2172078"/>
              <a:gd name="connsiteX13" fmla="*/ 0 w 10519585"/>
              <a:gd name="connsiteY13" fmla="*/ 1810065 h 2172078"/>
              <a:gd name="connsiteX14" fmla="*/ 0 w 10519585"/>
              <a:gd name="connsiteY14" fmla="*/ 1267046 h 2172078"/>
              <a:gd name="connsiteX15" fmla="*/ 0 w 10519585"/>
              <a:gd name="connsiteY15" fmla="*/ 1267046 h 2172078"/>
              <a:gd name="connsiteX16" fmla="*/ 0 w 10519585"/>
              <a:gd name="connsiteY16" fmla="*/ 0 h 2172078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1753264 w 10519585"/>
              <a:gd name="connsiteY11" fmla="*/ 21720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1753264 w 10519585"/>
              <a:gd name="connsiteY11" fmla="*/ 21720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2419048 w 10519585"/>
              <a:gd name="connsiteY11" fmla="*/ 21847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833760 w 10519585"/>
              <a:gd name="connsiteY9" fmla="*/ 2172078 h 2548105"/>
              <a:gd name="connsiteX10" fmla="*/ 1741524 w 10519585"/>
              <a:gd name="connsiteY10" fmla="*/ 2548105 h 2548105"/>
              <a:gd name="connsiteX11" fmla="*/ 2419048 w 10519585"/>
              <a:gd name="connsiteY11" fmla="*/ 218477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833760 w 10519585"/>
              <a:gd name="connsiteY9" fmla="*/ 2172078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78639 w 10519585"/>
              <a:gd name="connsiteY9" fmla="*/ 2181519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60933 w 10519585"/>
              <a:gd name="connsiteY9" fmla="*/ 2228722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787289 w 11306874"/>
              <a:gd name="connsiteY0" fmla="*/ 0 h 2548105"/>
              <a:gd name="connsiteX1" fmla="*/ 2540553 w 11306874"/>
              <a:gd name="connsiteY1" fmla="*/ 0 h 2548105"/>
              <a:gd name="connsiteX2" fmla="*/ 2540553 w 11306874"/>
              <a:gd name="connsiteY2" fmla="*/ 0 h 2548105"/>
              <a:gd name="connsiteX3" fmla="*/ 5170449 w 11306874"/>
              <a:gd name="connsiteY3" fmla="*/ 0 h 2548105"/>
              <a:gd name="connsiteX4" fmla="*/ 11306874 w 11306874"/>
              <a:gd name="connsiteY4" fmla="*/ 0 h 2548105"/>
              <a:gd name="connsiteX5" fmla="*/ 11306874 w 11306874"/>
              <a:gd name="connsiteY5" fmla="*/ 1267046 h 2548105"/>
              <a:gd name="connsiteX6" fmla="*/ 11306874 w 11306874"/>
              <a:gd name="connsiteY6" fmla="*/ 1267046 h 2548105"/>
              <a:gd name="connsiteX7" fmla="*/ 11306874 w 11306874"/>
              <a:gd name="connsiteY7" fmla="*/ 1810065 h 2548105"/>
              <a:gd name="connsiteX8" fmla="*/ 11306874 w 11306874"/>
              <a:gd name="connsiteY8" fmla="*/ 2172078 h 2548105"/>
              <a:gd name="connsiteX9" fmla="*/ 2983634 w 11306874"/>
              <a:gd name="connsiteY9" fmla="*/ 2209841 h 2548105"/>
              <a:gd name="connsiteX10" fmla="*/ 2528813 w 11306874"/>
              <a:gd name="connsiteY10" fmla="*/ 2548105 h 2548105"/>
              <a:gd name="connsiteX11" fmla="*/ 2321038 w 11306874"/>
              <a:gd name="connsiteY11" fmla="*/ 2175338 h 2548105"/>
              <a:gd name="connsiteX12" fmla="*/ 787289 w 11306874"/>
              <a:gd name="connsiteY12" fmla="*/ 2172078 h 2548105"/>
              <a:gd name="connsiteX13" fmla="*/ 787289 w 11306874"/>
              <a:gd name="connsiteY13" fmla="*/ 1810065 h 2548105"/>
              <a:gd name="connsiteX14" fmla="*/ 787289 w 11306874"/>
              <a:gd name="connsiteY14" fmla="*/ 1267046 h 2548105"/>
              <a:gd name="connsiteX15" fmla="*/ 787289 w 11306874"/>
              <a:gd name="connsiteY15" fmla="*/ 1267046 h 2548105"/>
              <a:gd name="connsiteX16" fmla="*/ 787289 w 11306874"/>
              <a:gd name="connsiteY16" fmla="*/ 0 h 2548105"/>
              <a:gd name="connsiteX0" fmla="*/ 787289 w 11306874"/>
              <a:gd name="connsiteY0" fmla="*/ 0 h 2548105"/>
              <a:gd name="connsiteX1" fmla="*/ 2540553 w 11306874"/>
              <a:gd name="connsiteY1" fmla="*/ 0 h 2548105"/>
              <a:gd name="connsiteX2" fmla="*/ 2540553 w 11306874"/>
              <a:gd name="connsiteY2" fmla="*/ 0 h 2548105"/>
              <a:gd name="connsiteX3" fmla="*/ 5170449 w 11306874"/>
              <a:gd name="connsiteY3" fmla="*/ 0 h 2548105"/>
              <a:gd name="connsiteX4" fmla="*/ 11306874 w 11306874"/>
              <a:gd name="connsiteY4" fmla="*/ 0 h 2548105"/>
              <a:gd name="connsiteX5" fmla="*/ 11306874 w 11306874"/>
              <a:gd name="connsiteY5" fmla="*/ 1267046 h 2548105"/>
              <a:gd name="connsiteX6" fmla="*/ 11306874 w 11306874"/>
              <a:gd name="connsiteY6" fmla="*/ 1267046 h 2548105"/>
              <a:gd name="connsiteX7" fmla="*/ 11306874 w 11306874"/>
              <a:gd name="connsiteY7" fmla="*/ 1810065 h 2548105"/>
              <a:gd name="connsiteX8" fmla="*/ 11306874 w 11306874"/>
              <a:gd name="connsiteY8" fmla="*/ 2172078 h 2548105"/>
              <a:gd name="connsiteX9" fmla="*/ 2983634 w 11306874"/>
              <a:gd name="connsiteY9" fmla="*/ 2209841 h 2548105"/>
              <a:gd name="connsiteX10" fmla="*/ 2528813 w 11306874"/>
              <a:gd name="connsiteY10" fmla="*/ 2548105 h 2548105"/>
              <a:gd name="connsiteX11" fmla="*/ 2321038 w 11306874"/>
              <a:gd name="connsiteY11" fmla="*/ 2175338 h 2548105"/>
              <a:gd name="connsiteX12" fmla="*/ 787289 w 11306874"/>
              <a:gd name="connsiteY12" fmla="*/ 2172078 h 2548105"/>
              <a:gd name="connsiteX13" fmla="*/ 787289 w 11306874"/>
              <a:gd name="connsiteY13" fmla="*/ 1810065 h 2548105"/>
              <a:gd name="connsiteX14" fmla="*/ 787289 w 11306874"/>
              <a:gd name="connsiteY14" fmla="*/ 1267046 h 2548105"/>
              <a:gd name="connsiteX15" fmla="*/ 787289 w 11306874"/>
              <a:gd name="connsiteY15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267046 h 2548105"/>
              <a:gd name="connsiteX14" fmla="*/ 0 w 10519585"/>
              <a:gd name="connsiteY14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4383160 w 10519585"/>
              <a:gd name="connsiteY2" fmla="*/ 0 h 2548105"/>
              <a:gd name="connsiteX3" fmla="*/ 10519585 w 10519585"/>
              <a:gd name="connsiteY3" fmla="*/ 0 h 2548105"/>
              <a:gd name="connsiteX4" fmla="*/ 10519585 w 10519585"/>
              <a:gd name="connsiteY4" fmla="*/ 1267046 h 2548105"/>
              <a:gd name="connsiteX5" fmla="*/ 10519585 w 10519585"/>
              <a:gd name="connsiteY5" fmla="*/ 1267046 h 2548105"/>
              <a:gd name="connsiteX6" fmla="*/ 10519585 w 10519585"/>
              <a:gd name="connsiteY6" fmla="*/ 1810065 h 2548105"/>
              <a:gd name="connsiteX7" fmla="*/ 10519585 w 10519585"/>
              <a:gd name="connsiteY7" fmla="*/ 2172078 h 2548105"/>
              <a:gd name="connsiteX8" fmla="*/ 2196345 w 10519585"/>
              <a:gd name="connsiteY8" fmla="*/ 2209841 h 2548105"/>
              <a:gd name="connsiteX9" fmla="*/ 1741524 w 10519585"/>
              <a:gd name="connsiteY9" fmla="*/ 2548105 h 2548105"/>
              <a:gd name="connsiteX10" fmla="*/ 1533749 w 10519585"/>
              <a:gd name="connsiteY10" fmla="*/ 2175338 h 2548105"/>
              <a:gd name="connsiteX11" fmla="*/ 0 w 10519585"/>
              <a:gd name="connsiteY11" fmla="*/ 2172078 h 2548105"/>
              <a:gd name="connsiteX12" fmla="*/ 0 w 10519585"/>
              <a:gd name="connsiteY12" fmla="*/ 0 h 2548105"/>
              <a:gd name="connsiteX0" fmla="*/ 0 w 10519585"/>
              <a:gd name="connsiteY0" fmla="*/ 0 h 2548105"/>
              <a:gd name="connsiteX1" fmla="*/ 4383160 w 10519585"/>
              <a:gd name="connsiteY1" fmla="*/ 0 h 2548105"/>
              <a:gd name="connsiteX2" fmla="*/ 10519585 w 10519585"/>
              <a:gd name="connsiteY2" fmla="*/ 0 h 2548105"/>
              <a:gd name="connsiteX3" fmla="*/ 10519585 w 10519585"/>
              <a:gd name="connsiteY3" fmla="*/ 1267046 h 2548105"/>
              <a:gd name="connsiteX4" fmla="*/ 10519585 w 10519585"/>
              <a:gd name="connsiteY4" fmla="*/ 1267046 h 2548105"/>
              <a:gd name="connsiteX5" fmla="*/ 10519585 w 10519585"/>
              <a:gd name="connsiteY5" fmla="*/ 1810065 h 2548105"/>
              <a:gd name="connsiteX6" fmla="*/ 10519585 w 10519585"/>
              <a:gd name="connsiteY6" fmla="*/ 2172078 h 2548105"/>
              <a:gd name="connsiteX7" fmla="*/ 2196345 w 10519585"/>
              <a:gd name="connsiteY7" fmla="*/ 2209841 h 2548105"/>
              <a:gd name="connsiteX8" fmla="*/ 1741524 w 10519585"/>
              <a:gd name="connsiteY8" fmla="*/ 2548105 h 2548105"/>
              <a:gd name="connsiteX9" fmla="*/ 1533749 w 10519585"/>
              <a:gd name="connsiteY9" fmla="*/ 2175338 h 2548105"/>
              <a:gd name="connsiteX10" fmla="*/ 0 w 10519585"/>
              <a:gd name="connsiteY10" fmla="*/ 2172078 h 2548105"/>
              <a:gd name="connsiteX11" fmla="*/ 0 w 10519585"/>
              <a:gd name="connsiteY11" fmla="*/ 0 h 2548105"/>
              <a:gd name="connsiteX0" fmla="*/ 0 w 10519585"/>
              <a:gd name="connsiteY0" fmla="*/ 0 h 2548105"/>
              <a:gd name="connsiteX1" fmla="*/ 10519585 w 10519585"/>
              <a:gd name="connsiteY1" fmla="*/ 0 h 2548105"/>
              <a:gd name="connsiteX2" fmla="*/ 10519585 w 10519585"/>
              <a:gd name="connsiteY2" fmla="*/ 1267046 h 2548105"/>
              <a:gd name="connsiteX3" fmla="*/ 10519585 w 10519585"/>
              <a:gd name="connsiteY3" fmla="*/ 1267046 h 2548105"/>
              <a:gd name="connsiteX4" fmla="*/ 10519585 w 10519585"/>
              <a:gd name="connsiteY4" fmla="*/ 1810065 h 2548105"/>
              <a:gd name="connsiteX5" fmla="*/ 10519585 w 10519585"/>
              <a:gd name="connsiteY5" fmla="*/ 2172078 h 2548105"/>
              <a:gd name="connsiteX6" fmla="*/ 2196345 w 10519585"/>
              <a:gd name="connsiteY6" fmla="*/ 2209841 h 2548105"/>
              <a:gd name="connsiteX7" fmla="*/ 1741524 w 10519585"/>
              <a:gd name="connsiteY7" fmla="*/ 2548105 h 2548105"/>
              <a:gd name="connsiteX8" fmla="*/ 1533749 w 10519585"/>
              <a:gd name="connsiteY8" fmla="*/ 2175338 h 2548105"/>
              <a:gd name="connsiteX9" fmla="*/ 0 w 10519585"/>
              <a:gd name="connsiteY9" fmla="*/ 2172078 h 2548105"/>
              <a:gd name="connsiteX10" fmla="*/ 0 w 10519585"/>
              <a:gd name="connsiteY10" fmla="*/ 0 h 2548105"/>
              <a:gd name="connsiteX0" fmla="*/ 0 w 10519585"/>
              <a:gd name="connsiteY0" fmla="*/ 0 h 2548105"/>
              <a:gd name="connsiteX1" fmla="*/ 10519585 w 10519585"/>
              <a:gd name="connsiteY1" fmla="*/ 0 h 2548105"/>
              <a:gd name="connsiteX2" fmla="*/ 10519585 w 10519585"/>
              <a:gd name="connsiteY2" fmla="*/ 1267046 h 2548105"/>
              <a:gd name="connsiteX3" fmla="*/ 10519585 w 10519585"/>
              <a:gd name="connsiteY3" fmla="*/ 1267046 h 2548105"/>
              <a:gd name="connsiteX4" fmla="*/ 10519585 w 10519585"/>
              <a:gd name="connsiteY4" fmla="*/ 1810065 h 2548105"/>
              <a:gd name="connsiteX5" fmla="*/ 10519585 w 10519585"/>
              <a:gd name="connsiteY5" fmla="*/ 2172078 h 2548105"/>
              <a:gd name="connsiteX6" fmla="*/ 2196345 w 10519585"/>
              <a:gd name="connsiteY6" fmla="*/ 2209841 h 2548105"/>
              <a:gd name="connsiteX7" fmla="*/ 1741524 w 10519585"/>
              <a:gd name="connsiteY7" fmla="*/ 2548105 h 2548105"/>
              <a:gd name="connsiteX8" fmla="*/ 1533749 w 10519585"/>
              <a:gd name="connsiteY8" fmla="*/ 2175338 h 2548105"/>
              <a:gd name="connsiteX9" fmla="*/ 0 w 10519585"/>
              <a:gd name="connsiteY9" fmla="*/ 2172078 h 2548105"/>
              <a:gd name="connsiteX10" fmla="*/ 0 w 10519585"/>
              <a:gd name="connsiteY10" fmla="*/ 0 h 254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19585" h="2548105">
                <a:moveTo>
                  <a:pt x="0" y="0"/>
                </a:moveTo>
                <a:lnTo>
                  <a:pt x="10519585" y="0"/>
                </a:lnTo>
                <a:lnTo>
                  <a:pt x="10519585" y="1267046"/>
                </a:lnTo>
                <a:lnTo>
                  <a:pt x="10519585" y="1267046"/>
                </a:lnTo>
                <a:lnTo>
                  <a:pt x="10519585" y="1810065"/>
                </a:lnTo>
                <a:lnTo>
                  <a:pt x="10519585" y="2172078"/>
                </a:lnTo>
                <a:lnTo>
                  <a:pt x="2196345" y="2209841"/>
                </a:lnTo>
                <a:lnTo>
                  <a:pt x="1741524" y="2548105"/>
                </a:lnTo>
                <a:lnTo>
                  <a:pt x="1533749" y="2175338"/>
                </a:lnTo>
                <a:lnTo>
                  <a:pt x="0" y="2172078"/>
                </a:lnTo>
                <a:lnTo>
                  <a:pt x="0" y="0"/>
                </a:lnTo>
                <a:close/>
              </a:path>
            </a:pathLst>
          </a:custGeom>
          <a:solidFill>
            <a:srgbClr val="FFC3C4"/>
          </a:solidFill>
          <a:ln w="66675">
            <a:solidFill>
              <a:schemeClr val="tx1"/>
            </a:solidFill>
          </a:ln>
          <a:effectLst>
            <a:outerShdw blurRad="266700" dist="2286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Times New Roman" pitchFamily="18" charset="0"/>
              </a:rPr>
              <a:t>These classes may be limiting, for e.g., if you need to match only letters from the alphabet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2DBEA32F-DA59-8246-814A-0B75AC23D126}"/>
              </a:ext>
            </a:extLst>
          </p:cNvPr>
          <p:cNvSpPr/>
          <p:nvPr/>
        </p:nvSpPr>
        <p:spPr>
          <a:xfrm rot="10800000">
            <a:off x="5815748" y="3729293"/>
            <a:ext cx="474676" cy="1015664"/>
          </a:xfrm>
          <a:custGeom>
            <a:avLst/>
            <a:gdLst>
              <a:gd name="connsiteX0" fmla="*/ 0 w 474676"/>
              <a:gd name="connsiteY0" fmla="*/ 251735 h 1015664"/>
              <a:gd name="connsiteX1" fmla="*/ 237338 w 474676"/>
              <a:gd name="connsiteY1" fmla="*/ 0 h 1015664"/>
              <a:gd name="connsiteX2" fmla="*/ 474676 w 474676"/>
              <a:gd name="connsiteY2" fmla="*/ 251735 h 1015664"/>
              <a:gd name="connsiteX3" fmla="*/ 356007 w 474676"/>
              <a:gd name="connsiteY3" fmla="*/ 251735 h 1015664"/>
              <a:gd name="connsiteX4" fmla="*/ 356007 w 474676"/>
              <a:gd name="connsiteY4" fmla="*/ 626060 h 1015664"/>
              <a:gd name="connsiteX5" fmla="*/ 356007 w 474676"/>
              <a:gd name="connsiteY5" fmla="*/ 1015664 h 1015664"/>
              <a:gd name="connsiteX6" fmla="*/ 118669 w 474676"/>
              <a:gd name="connsiteY6" fmla="*/ 1015664 h 1015664"/>
              <a:gd name="connsiteX7" fmla="*/ 118669 w 474676"/>
              <a:gd name="connsiteY7" fmla="*/ 633700 h 1015664"/>
              <a:gd name="connsiteX8" fmla="*/ 118669 w 474676"/>
              <a:gd name="connsiteY8" fmla="*/ 251735 h 1015664"/>
              <a:gd name="connsiteX9" fmla="*/ 0 w 474676"/>
              <a:gd name="connsiteY9" fmla="*/ 251735 h 101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4676" h="1015664" fill="none" extrusionOk="0">
                <a:moveTo>
                  <a:pt x="0" y="251735"/>
                </a:moveTo>
                <a:cubicBezTo>
                  <a:pt x="78990" y="165534"/>
                  <a:pt x="113915" y="107522"/>
                  <a:pt x="237338" y="0"/>
                </a:cubicBezTo>
                <a:cubicBezTo>
                  <a:pt x="357043" y="112357"/>
                  <a:pt x="368561" y="132865"/>
                  <a:pt x="474676" y="251735"/>
                </a:cubicBezTo>
                <a:cubicBezTo>
                  <a:pt x="448498" y="251719"/>
                  <a:pt x="413850" y="256780"/>
                  <a:pt x="356007" y="251735"/>
                </a:cubicBezTo>
                <a:cubicBezTo>
                  <a:pt x="349351" y="437894"/>
                  <a:pt x="337409" y="500749"/>
                  <a:pt x="356007" y="626060"/>
                </a:cubicBezTo>
                <a:cubicBezTo>
                  <a:pt x="374605" y="751371"/>
                  <a:pt x="363913" y="915884"/>
                  <a:pt x="356007" y="1015664"/>
                </a:cubicBezTo>
                <a:cubicBezTo>
                  <a:pt x="260710" y="1009176"/>
                  <a:pt x="230317" y="1017793"/>
                  <a:pt x="118669" y="1015664"/>
                </a:cubicBezTo>
                <a:cubicBezTo>
                  <a:pt x="132309" y="843260"/>
                  <a:pt x="118569" y="803876"/>
                  <a:pt x="118669" y="633700"/>
                </a:cubicBezTo>
                <a:cubicBezTo>
                  <a:pt x="118769" y="463524"/>
                  <a:pt x="130135" y="352685"/>
                  <a:pt x="118669" y="251735"/>
                </a:cubicBezTo>
                <a:cubicBezTo>
                  <a:pt x="92702" y="249275"/>
                  <a:pt x="39017" y="256672"/>
                  <a:pt x="0" y="251735"/>
                </a:cubicBezTo>
                <a:close/>
              </a:path>
              <a:path w="474676" h="1015664" stroke="0" extrusionOk="0">
                <a:moveTo>
                  <a:pt x="0" y="251735"/>
                </a:moveTo>
                <a:cubicBezTo>
                  <a:pt x="82426" y="177913"/>
                  <a:pt x="182383" y="56918"/>
                  <a:pt x="237338" y="0"/>
                </a:cubicBezTo>
                <a:cubicBezTo>
                  <a:pt x="316653" y="108835"/>
                  <a:pt x="405669" y="169280"/>
                  <a:pt x="474676" y="251735"/>
                </a:cubicBezTo>
                <a:cubicBezTo>
                  <a:pt x="443871" y="255963"/>
                  <a:pt x="406038" y="246957"/>
                  <a:pt x="356007" y="251735"/>
                </a:cubicBezTo>
                <a:cubicBezTo>
                  <a:pt x="373399" y="359646"/>
                  <a:pt x="343713" y="481428"/>
                  <a:pt x="356007" y="641339"/>
                </a:cubicBezTo>
                <a:cubicBezTo>
                  <a:pt x="368301" y="801250"/>
                  <a:pt x="344449" y="934789"/>
                  <a:pt x="356007" y="1015664"/>
                </a:cubicBezTo>
                <a:cubicBezTo>
                  <a:pt x="286907" y="1011366"/>
                  <a:pt x="235935" y="1022786"/>
                  <a:pt x="118669" y="1015664"/>
                </a:cubicBezTo>
                <a:cubicBezTo>
                  <a:pt x="103139" y="881193"/>
                  <a:pt x="100945" y="818889"/>
                  <a:pt x="118669" y="648978"/>
                </a:cubicBezTo>
                <a:cubicBezTo>
                  <a:pt x="136393" y="479067"/>
                  <a:pt x="113814" y="391764"/>
                  <a:pt x="118669" y="251735"/>
                </a:cubicBezTo>
                <a:cubicBezTo>
                  <a:pt x="60096" y="252105"/>
                  <a:pt x="34457" y="251841"/>
                  <a:pt x="0" y="251735"/>
                </a:cubicBezTo>
                <a:close/>
              </a:path>
            </a:pathLst>
          </a:custGeom>
          <a:solidFill>
            <a:srgbClr val="2C5D87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upArrow">
                    <a:avLst>
                      <a:gd name="adj1" fmla="val 50000"/>
                      <a:gd name="adj2" fmla="val 53033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rgbClr val="FFFFFF"/>
                </a:solidFill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8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FF93-1DC4-C145-B766-CE464BDC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87BF-700C-A849-9259-1311D38F1DA4}"/>
              </a:ext>
            </a:extLst>
          </p:cNvPr>
          <p:cNvSpPr txBox="1"/>
          <p:nvPr/>
        </p:nvSpPr>
        <p:spPr>
          <a:xfrm>
            <a:off x="4562166" y="3763649"/>
            <a:ext cx="3531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How to use them?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301FD-24C6-6D4E-BE3C-2AE4D22BF969}"/>
              </a:ext>
            </a:extLst>
          </p:cNvPr>
          <p:cNvSpPr txBox="1"/>
          <p:nvPr/>
        </p:nvSpPr>
        <p:spPr>
          <a:xfrm>
            <a:off x="5559230" y="2193989"/>
            <a:ext cx="15376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FF4D4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^$</a:t>
            </a:r>
          </a:p>
        </p:txBody>
      </p:sp>
    </p:spTree>
    <p:extLst>
      <p:ext uri="{BB962C8B-B14F-4D97-AF65-F5344CB8AC3E}">
        <p14:creationId xmlns:p14="http://schemas.microsoft.com/office/powerpoint/2010/main" val="383024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E40E-2A0D-EB41-94FE-CA649A8B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2AFDBF-BC0F-1D4D-ACE7-15C6C967B1ED}"/>
              </a:ext>
            </a:extLst>
          </p:cNvPr>
          <p:cNvSpPr/>
          <p:nvPr/>
        </p:nvSpPr>
        <p:spPr>
          <a:xfrm>
            <a:off x="1713186" y="2397948"/>
            <a:ext cx="103632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import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C5D87"/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regex =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re.compile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(r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'\d{10}')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regex.findall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('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My number is 7775978484')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Karla" pitchFamily="2" charset="0"/>
              <a:cs typeface="Consolas" panose="020B06090202040302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&gt;&gt;&gt;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['7775978484']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72D98FB7-F48F-4F49-A2F3-6B010FB2101C}"/>
              </a:ext>
            </a:extLst>
          </p:cNvPr>
          <p:cNvSpPr/>
          <p:nvPr/>
        </p:nvSpPr>
        <p:spPr>
          <a:xfrm rot="5400000">
            <a:off x="846906" y="2391930"/>
            <a:ext cx="319965" cy="666360"/>
          </a:xfrm>
          <a:custGeom>
            <a:avLst/>
            <a:gdLst>
              <a:gd name="connsiteX0" fmla="*/ 0 w 319965"/>
              <a:gd name="connsiteY0" fmla="*/ 169687 h 666360"/>
              <a:gd name="connsiteX1" fmla="*/ 159983 w 319965"/>
              <a:gd name="connsiteY1" fmla="*/ 0 h 666360"/>
              <a:gd name="connsiteX2" fmla="*/ 319965 w 319965"/>
              <a:gd name="connsiteY2" fmla="*/ 169687 h 666360"/>
              <a:gd name="connsiteX3" fmla="*/ 239974 w 319965"/>
              <a:gd name="connsiteY3" fmla="*/ 169687 h 666360"/>
              <a:gd name="connsiteX4" fmla="*/ 239974 w 319965"/>
              <a:gd name="connsiteY4" fmla="*/ 666360 h 666360"/>
              <a:gd name="connsiteX5" fmla="*/ 79991 w 319965"/>
              <a:gd name="connsiteY5" fmla="*/ 666360 h 666360"/>
              <a:gd name="connsiteX6" fmla="*/ 79991 w 319965"/>
              <a:gd name="connsiteY6" fmla="*/ 169687 h 666360"/>
              <a:gd name="connsiteX7" fmla="*/ 0 w 319965"/>
              <a:gd name="connsiteY7" fmla="*/ 169687 h 6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965" h="666360" fill="none" extrusionOk="0">
                <a:moveTo>
                  <a:pt x="0" y="169687"/>
                </a:moveTo>
                <a:cubicBezTo>
                  <a:pt x="46203" y="111657"/>
                  <a:pt x="117504" y="48683"/>
                  <a:pt x="159983" y="0"/>
                </a:cubicBezTo>
                <a:cubicBezTo>
                  <a:pt x="203466" y="32551"/>
                  <a:pt x="246242" y="85336"/>
                  <a:pt x="319965" y="169687"/>
                </a:cubicBezTo>
                <a:cubicBezTo>
                  <a:pt x="298991" y="172333"/>
                  <a:pt x="270534" y="165767"/>
                  <a:pt x="239974" y="169687"/>
                </a:cubicBezTo>
                <a:cubicBezTo>
                  <a:pt x="246558" y="335716"/>
                  <a:pt x="253530" y="537021"/>
                  <a:pt x="239974" y="666360"/>
                </a:cubicBezTo>
                <a:cubicBezTo>
                  <a:pt x="171552" y="668902"/>
                  <a:pt x="156865" y="666783"/>
                  <a:pt x="79991" y="666360"/>
                </a:cubicBezTo>
                <a:cubicBezTo>
                  <a:pt x="93362" y="444612"/>
                  <a:pt x="72638" y="281642"/>
                  <a:pt x="79991" y="169687"/>
                </a:cubicBezTo>
                <a:cubicBezTo>
                  <a:pt x="62584" y="171920"/>
                  <a:pt x="36585" y="171466"/>
                  <a:pt x="0" y="169687"/>
                </a:cubicBezTo>
                <a:close/>
              </a:path>
              <a:path w="319965" h="666360" stroke="0" extrusionOk="0">
                <a:moveTo>
                  <a:pt x="0" y="169687"/>
                </a:moveTo>
                <a:cubicBezTo>
                  <a:pt x="82733" y="93796"/>
                  <a:pt x="122413" y="43966"/>
                  <a:pt x="159983" y="0"/>
                </a:cubicBezTo>
                <a:cubicBezTo>
                  <a:pt x="229293" y="68388"/>
                  <a:pt x="288159" y="124744"/>
                  <a:pt x="319965" y="169687"/>
                </a:cubicBezTo>
                <a:cubicBezTo>
                  <a:pt x="298564" y="169154"/>
                  <a:pt x="269400" y="170610"/>
                  <a:pt x="239974" y="169687"/>
                </a:cubicBezTo>
                <a:cubicBezTo>
                  <a:pt x="248657" y="320435"/>
                  <a:pt x="249281" y="562676"/>
                  <a:pt x="239974" y="666360"/>
                </a:cubicBezTo>
                <a:cubicBezTo>
                  <a:pt x="205857" y="673132"/>
                  <a:pt x="148977" y="669606"/>
                  <a:pt x="79991" y="666360"/>
                </a:cubicBezTo>
                <a:cubicBezTo>
                  <a:pt x="62927" y="418213"/>
                  <a:pt x="63410" y="340833"/>
                  <a:pt x="79991" y="169687"/>
                </a:cubicBezTo>
                <a:cubicBezTo>
                  <a:pt x="58098" y="169519"/>
                  <a:pt x="18255" y="166871"/>
                  <a:pt x="0" y="169687"/>
                </a:cubicBezTo>
                <a:close/>
              </a:path>
            </a:pathLst>
          </a:custGeom>
          <a:solidFill>
            <a:srgbClr val="FF4D4D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upArrow">
                    <a:avLst>
                      <a:gd name="adj1" fmla="val 50000"/>
                      <a:gd name="adj2" fmla="val 53033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rgbClr val="FFFFFF"/>
                </a:solidFill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239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E40E-2A0D-EB41-94FE-CA649A8B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2AFDBF-BC0F-1D4D-ACE7-15C6C967B1ED}"/>
              </a:ext>
            </a:extLst>
          </p:cNvPr>
          <p:cNvSpPr/>
          <p:nvPr/>
        </p:nvSpPr>
        <p:spPr>
          <a:xfrm>
            <a:off x="1713186" y="2397948"/>
            <a:ext cx="103632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import 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regex =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re.compile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(r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17125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\d{10}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regex.findall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('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My number is 7775978484')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Karla" pitchFamily="2" charset="0"/>
              <a:cs typeface="Consolas" panose="020B06090202040302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&gt;&gt;&gt;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['7775978484']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72D98FB7-F48F-4F49-A2F3-6B010FB2101C}"/>
              </a:ext>
            </a:extLst>
          </p:cNvPr>
          <p:cNvSpPr/>
          <p:nvPr/>
        </p:nvSpPr>
        <p:spPr>
          <a:xfrm rot="5400000">
            <a:off x="894203" y="2935837"/>
            <a:ext cx="319965" cy="666360"/>
          </a:xfrm>
          <a:custGeom>
            <a:avLst/>
            <a:gdLst>
              <a:gd name="connsiteX0" fmla="*/ 0 w 319965"/>
              <a:gd name="connsiteY0" fmla="*/ 169687 h 666360"/>
              <a:gd name="connsiteX1" fmla="*/ 159983 w 319965"/>
              <a:gd name="connsiteY1" fmla="*/ 0 h 666360"/>
              <a:gd name="connsiteX2" fmla="*/ 319965 w 319965"/>
              <a:gd name="connsiteY2" fmla="*/ 169687 h 666360"/>
              <a:gd name="connsiteX3" fmla="*/ 239974 w 319965"/>
              <a:gd name="connsiteY3" fmla="*/ 169687 h 666360"/>
              <a:gd name="connsiteX4" fmla="*/ 239974 w 319965"/>
              <a:gd name="connsiteY4" fmla="*/ 666360 h 666360"/>
              <a:gd name="connsiteX5" fmla="*/ 79991 w 319965"/>
              <a:gd name="connsiteY5" fmla="*/ 666360 h 666360"/>
              <a:gd name="connsiteX6" fmla="*/ 79991 w 319965"/>
              <a:gd name="connsiteY6" fmla="*/ 169687 h 666360"/>
              <a:gd name="connsiteX7" fmla="*/ 0 w 319965"/>
              <a:gd name="connsiteY7" fmla="*/ 169687 h 6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965" h="666360" fill="none" extrusionOk="0">
                <a:moveTo>
                  <a:pt x="0" y="169687"/>
                </a:moveTo>
                <a:cubicBezTo>
                  <a:pt x="46203" y="111657"/>
                  <a:pt x="117504" y="48683"/>
                  <a:pt x="159983" y="0"/>
                </a:cubicBezTo>
                <a:cubicBezTo>
                  <a:pt x="203466" y="32551"/>
                  <a:pt x="246242" y="85336"/>
                  <a:pt x="319965" y="169687"/>
                </a:cubicBezTo>
                <a:cubicBezTo>
                  <a:pt x="298991" y="172333"/>
                  <a:pt x="270534" y="165767"/>
                  <a:pt x="239974" y="169687"/>
                </a:cubicBezTo>
                <a:cubicBezTo>
                  <a:pt x="246558" y="335716"/>
                  <a:pt x="253530" y="537021"/>
                  <a:pt x="239974" y="666360"/>
                </a:cubicBezTo>
                <a:cubicBezTo>
                  <a:pt x="171552" y="668902"/>
                  <a:pt x="156865" y="666783"/>
                  <a:pt x="79991" y="666360"/>
                </a:cubicBezTo>
                <a:cubicBezTo>
                  <a:pt x="93362" y="444612"/>
                  <a:pt x="72638" y="281642"/>
                  <a:pt x="79991" y="169687"/>
                </a:cubicBezTo>
                <a:cubicBezTo>
                  <a:pt x="62584" y="171920"/>
                  <a:pt x="36585" y="171466"/>
                  <a:pt x="0" y="169687"/>
                </a:cubicBezTo>
                <a:close/>
              </a:path>
              <a:path w="319965" h="666360" stroke="0" extrusionOk="0">
                <a:moveTo>
                  <a:pt x="0" y="169687"/>
                </a:moveTo>
                <a:cubicBezTo>
                  <a:pt x="82733" y="93796"/>
                  <a:pt x="122413" y="43966"/>
                  <a:pt x="159983" y="0"/>
                </a:cubicBezTo>
                <a:cubicBezTo>
                  <a:pt x="229293" y="68388"/>
                  <a:pt x="288159" y="124744"/>
                  <a:pt x="319965" y="169687"/>
                </a:cubicBezTo>
                <a:cubicBezTo>
                  <a:pt x="298564" y="169154"/>
                  <a:pt x="269400" y="170610"/>
                  <a:pt x="239974" y="169687"/>
                </a:cubicBezTo>
                <a:cubicBezTo>
                  <a:pt x="248657" y="320435"/>
                  <a:pt x="249281" y="562676"/>
                  <a:pt x="239974" y="666360"/>
                </a:cubicBezTo>
                <a:cubicBezTo>
                  <a:pt x="205857" y="673132"/>
                  <a:pt x="148977" y="669606"/>
                  <a:pt x="79991" y="666360"/>
                </a:cubicBezTo>
                <a:cubicBezTo>
                  <a:pt x="62927" y="418213"/>
                  <a:pt x="63410" y="340833"/>
                  <a:pt x="79991" y="169687"/>
                </a:cubicBezTo>
                <a:cubicBezTo>
                  <a:pt x="58098" y="169519"/>
                  <a:pt x="18255" y="166871"/>
                  <a:pt x="0" y="169687"/>
                </a:cubicBezTo>
                <a:close/>
              </a:path>
            </a:pathLst>
          </a:custGeom>
          <a:solidFill>
            <a:srgbClr val="FF4D4D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upArrow">
                    <a:avLst>
                      <a:gd name="adj1" fmla="val 50000"/>
                      <a:gd name="adj2" fmla="val 53033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rgbClr val="FFFFFF"/>
                </a:solidFill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961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E40E-2A0D-EB41-94FE-CA649A8B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2AFDBF-BC0F-1D4D-ACE7-15C6C967B1ED}"/>
              </a:ext>
            </a:extLst>
          </p:cNvPr>
          <p:cNvSpPr/>
          <p:nvPr/>
        </p:nvSpPr>
        <p:spPr>
          <a:xfrm>
            <a:off x="1713186" y="2397948"/>
            <a:ext cx="103632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import 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regex =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re.compile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(r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'\d{10}')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regex.findall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('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17125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My number is 7775978484'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Karla" pitchFamily="2" charset="0"/>
              <a:cs typeface="Consolas" panose="020B06090202040302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&gt;&gt;&gt;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['7775978484']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72D98FB7-F48F-4F49-A2F3-6B010FB2101C}"/>
              </a:ext>
            </a:extLst>
          </p:cNvPr>
          <p:cNvSpPr/>
          <p:nvPr/>
        </p:nvSpPr>
        <p:spPr>
          <a:xfrm rot="5400000">
            <a:off x="878437" y="3369393"/>
            <a:ext cx="319965" cy="666360"/>
          </a:xfrm>
          <a:custGeom>
            <a:avLst/>
            <a:gdLst>
              <a:gd name="connsiteX0" fmla="*/ 0 w 319965"/>
              <a:gd name="connsiteY0" fmla="*/ 169687 h 666360"/>
              <a:gd name="connsiteX1" fmla="*/ 159983 w 319965"/>
              <a:gd name="connsiteY1" fmla="*/ 0 h 666360"/>
              <a:gd name="connsiteX2" fmla="*/ 319965 w 319965"/>
              <a:gd name="connsiteY2" fmla="*/ 169687 h 666360"/>
              <a:gd name="connsiteX3" fmla="*/ 239974 w 319965"/>
              <a:gd name="connsiteY3" fmla="*/ 169687 h 666360"/>
              <a:gd name="connsiteX4" fmla="*/ 239974 w 319965"/>
              <a:gd name="connsiteY4" fmla="*/ 666360 h 666360"/>
              <a:gd name="connsiteX5" fmla="*/ 79991 w 319965"/>
              <a:gd name="connsiteY5" fmla="*/ 666360 h 666360"/>
              <a:gd name="connsiteX6" fmla="*/ 79991 w 319965"/>
              <a:gd name="connsiteY6" fmla="*/ 169687 h 666360"/>
              <a:gd name="connsiteX7" fmla="*/ 0 w 319965"/>
              <a:gd name="connsiteY7" fmla="*/ 169687 h 6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965" h="666360" fill="none" extrusionOk="0">
                <a:moveTo>
                  <a:pt x="0" y="169687"/>
                </a:moveTo>
                <a:cubicBezTo>
                  <a:pt x="46203" y="111657"/>
                  <a:pt x="117504" y="48683"/>
                  <a:pt x="159983" y="0"/>
                </a:cubicBezTo>
                <a:cubicBezTo>
                  <a:pt x="203466" y="32551"/>
                  <a:pt x="246242" y="85336"/>
                  <a:pt x="319965" y="169687"/>
                </a:cubicBezTo>
                <a:cubicBezTo>
                  <a:pt x="298991" y="172333"/>
                  <a:pt x="270534" y="165767"/>
                  <a:pt x="239974" y="169687"/>
                </a:cubicBezTo>
                <a:cubicBezTo>
                  <a:pt x="246558" y="335716"/>
                  <a:pt x="253530" y="537021"/>
                  <a:pt x="239974" y="666360"/>
                </a:cubicBezTo>
                <a:cubicBezTo>
                  <a:pt x="171552" y="668902"/>
                  <a:pt x="156865" y="666783"/>
                  <a:pt x="79991" y="666360"/>
                </a:cubicBezTo>
                <a:cubicBezTo>
                  <a:pt x="93362" y="444612"/>
                  <a:pt x="72638" y="281642"/>
                  <a:pt x="79991" y="169687"/>
                </a:cubicBezTo>
                <a:cubicBezTo>
                  <a:pt x="62584" y="171920"/>
                  <a:pt x="36585" y="171466"/>
                  <a:pt x="0" y="169687"/>
                </a:cubicBezTo>
                <a:close/>
              </a:path>
              <a:path w="319965" h="666360" stroke="0" extrusionOk="0">
                <a:moveTo>
                  <a:pt x="0" y="169687"/>
                </a:moveTo>
                <a:cubicBezTo>
                  <a:pt x="82733" y="93796"/>
                  <a:pt x="122413" y="43966"/>
                  <a:pt x="159983" y="0"/>
                </a:cubicBezTo>
                <a:cubicBezTo>
                  <a:pt x="229293" y="68388"/>
                  <a:pt x="288159" y="124744"/>
                  <a:pt x="319965" y="169687"/>
                </a:cubicBezTo>
                <a:cubicBezTo>
                  <a:pt x="298564" y="169154"/>
                  <a:pt x="269400" y="170610"/>
                  <a:pt x="239974" y="169687"/>
                </a:cubicBezTo>
                <a:cubicBezTo>
                  <a:pt x="248657" y="320435"/>
                  <a:pt x="249281" y="562676"/>
                  <a:pt x="239974" y="666360"/>
                </a:cubicBezTo>
                <a:cubicBezTo>
                  <a:pt x="205857" y="673132"/>
                  <a:pt x="148977" y="669606"/>
                  <a:pt x="79991" y="666360"/>
                </a:cubicBezTo>
                <a:cubicBezTo>
                  <a:pt x="62927" y="418213"/>
                  <a:pt x="63410" y="340833"/>
                  <a:pt x="79991" y="169687"/>
                </a:cubicBezTo>
                <a:cubicBezTo>
                  <a:pt x="58098" y="169519"/>
                  <a:pt x="18255" y="166871"/>
                  <a:pt x="0" y="169687"/>
                </a:cubicBezTo>
                <a:close/>
              </a:path>
            </a:pathLst>
          </a:custGeom>
          <a:solidFill>
            <a:srgbClr val="FF4D4D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upArrow">
                    <a:avLst>
                      <a:gd name="adj1" fmla="val 50000"/>
                      <a:gd name="adj2" fmla="val 53033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rgbClr val="FFFFFF"/>
                </a:solidFill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951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E40E-2A0D-EB41-94FE-CA649A8B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2AFDBF-BC0F-1D4D-ACE7-15C6C967B1ED}"/>
              </a:ext>
            </a:extLst>
          </p:cNvPr>
          <p:cNvSpPr/>
          <p:nvPr/>
        </p:nvSpPr>
        <p:spPr>
          <a:xfrm>
            <a:off x="1713186" y="2397948"/>
            <a:ext cx="103632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import 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regex =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re.compile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(r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'\d{10}')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regex.findall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('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My number is 7775978484')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Karla" pitchFamily="2" charset="0"/>
              <a:cs typeface="Consolas" panose="020B06090202040302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&gt;&gt;&gt;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['7775978484']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72D98FB7-F48F-4F49-A2F3-6B010FB2101C}"/>
              </a:ext>
            </a:extLst>
          </p:cNvPr>
          <p:cNvSpPr/>
          <p:nvPr/>
        </p:nvSpPr>
        <p:spPr>
          <a:xfrm rot="5400000">
            <a:off x="878437" y="3826594"/>
            <a:ext cx="319965" cy="666360"/>
          </a:xfrm>
          <a:custGeom>
            <a:avLst/>
            <a:gdLst>
              <a:gd name="connsiteX0" fmla="*/ 0 w 319965"/>
              <a:gd name="connsiteY0" fmla="*/ 169687 h 666360"/>
              <a:gd name="connsiteX1" fmla="*/ 159983 w 319965"/>
              <a:gd name="connsiteY1" fmla="*/ 0 h 666360"/>
              <a:gd name="connsiteX2" fmla="*/ 319965 w 319965"/>
              <a:gd name="connsiteY2" fmla="*/ 169687 h 666360"/>
              <a:gd name="connsiteX3" fmla="*/ 239974 w 319965"/>
              <a:gd name="connsiteY3" fmla="*/ 169687 h 666360"/>
              <a:gd name="connsiteX4" fmla="*/ 239974 w 319965"/>
              <a:gd name="connsiteY4" fmla="*/ 666360 h 666360"/>
              <a:gd name="connsiteX5" fmla="*/ 79991 w 319965"/>
              <a:gd name="connsiteY5" fmla="*/ 666360 h 666360"/>
              <a:gd name="connsiteX6" fmla="*/ 79991 w 319965"/>
              <a:gd name="connsiteY6" fmla="*/ 169687 h 666360"/>
              <a:gd name="connsiteX7" fmla="*/ 0 w 319965"/>
              <a:gd name="connsiteY7" fmla="*/ 169687 h 6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965" h="666360" fill="none" extrusionOk="0">
                <a:moveTo>
                  <a:pt x="0" y="169687"/>
                </a:moveTo>
                <a:cubicBezTo>
                  <a:pt x="46203" y="111657"/>
                  <a:pt x="117504" y="48683"/>
                  <a:pt x="159983" y="0"/>
                </a:cubicBezTo>
                <a:cubicBezTo>
                  <a:pt x="203466" y="32551"/>
                  <a:pt x="246242" y="85336"/>
                  <a:pt x="319965" y="169687"/>
                </a:cubicBezTo>
                <a:cubicBezTo>
                  <a:pt x="298991" y="172333"/>
                  <a:pt x="270534" y="165767"/>
                  <a:pt x="239974" y="169687"/>
                </a:cubicBezTo>
                <a:cubicBezTo>
                  <a:pt x="246558" y="335716"/>
                  <a:pt x="253530" y="537021"/>
                  <a:pt x="239974" y="666360"/>
                </a:cubicBezTo>
                <a:cubicBezTo>
                  <a:pt x="171552" y="668902"/>
                  <a:pt x="156865" y="666783"/>
                  <a:pt x="79991" y="666360"/>
                </a:cubicBezTo>
                <a:cubicBezTo>
                  <a:pt x="93362" y="444612"/>
                  <a:pt x="72638" y="281642"/>
                  <a:pt x="79991" y="169687"/>
                </a:cubicBezTo>
                <a:cubicBezTo>
                  <a:pt x="62584" y="171920"/>
                  <a:pt x="36585" y="171466"/>
                  <a:pt x="0" y="169687"/>
                </a:cubicBezTo>
                <a:close/>
              </a:path>
              <a:path w="319965" h="666360" stroke="0" extrusionOk="0">
                <a:moveTo>
                  <a:pt x="0" y="169687"/>
                </a:moveTo>
                <a:cubicBezTo>
                  <a:pt x="82733" y="93796"/>
                  <a:pt x="122413" y="43966"/>
                  <a:pt x="159983" y="0"/>
                </a:cubicBezTo>
                <a:cubicBezTo>
                  <a:pt x="229293" y="68388"/>
                  <a:pt x="288159" y="124744"/>
                  <a:pt x="319965" y="169687"/>
                </a:cubicBezTo>
                <a:cubicBezTo>
                  <a:pt x="298564" y="169154"/>
                  <a:pt x="269400" y="170610"/>
                  <a:pt x="239974" y="169687"/>
                </a:cubicBezTo>
                <a:cubicBezTo>
                  <a:pt x="248657" y="320435"/>
                  <a:pt x="249281" y="562676"/>
                  <a:pt x="239974" y="666360"/>
                </a:cubicBezTo>
                <a:cubicBezTo>
                  <a:pt x="205857" y="673132"/>
                  <a:pt x="148977" y="669606"/>
                  <a:pt x="79991" y="666360"/>
                </a:cubicBezTo>
                <a:cubicBezTo>
                  <a:pt x="62927" y="418213"/>
                  <a:pt x="63410" y="340833"/>
                  <a:pt x="79991" y="169687"/>
                </a:cubicBezTo>
                <a:cubicBezTo>
                  <a:pt x="58098" y="169519"/>
                  <a:pt x="18255" y="166871"/>
                  <a:pt x="0" y="169687"/>
                </a:cubicBezTo>
                <a:close/>
              </a:path>
            </a:pathLst>
          </a:custGeom>
          <a:solidFill>
            <a:srgbClr val="FF4D4D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upArrow">
                    <a:avLst>
                      <a:gd name="adj1" fmla="val 50000"/>
                      <a:gd name="adj2" fmla="val 53033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rgbClr val="FFFFFF"/>
                </a:solidFill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44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FF93-1DC4-C145-B766-CE464BDC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87BF-700C-A849-9259-1311D38F1DA4}"/>
              </a:ext>
            </a:extLst>
          </p:cNvPr>
          <p:cNvSpPr txBox="1"/>
          <p:nvPr/>
        </p:nvSpPr>
        <p:spPr>
          <a:xfrm>
            <a:off x="255563" y="3842476"/>
            <a:ext cx="42306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Why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Regular Expressions?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CCA75-AEC5-6A43-89FA-BA564B26A648}"/>
              </a:ext>
            </a:extLst>
          </p:cNvPr>
          <p:cNvSpPr txBox="1"/>
          <p:nvPr/>
        </p:nvSpPr>
        <p:spPr>
          <a:xfrm>
            <a:off x="1940320" y="2076951"/>
            <a:ext cx="8611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FF4D4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39399E-280D-CF4F-B22A-61DF1B5FECCF}"/>
              </a:ext>
            </a:extLst>
          </p:cNvPr>
          <p:cNvSpPr txBox="1"/>
          <p:nvPr/>
        </p:nvSpPr>
        <p:spPr>
          <a:xfrm>
            <a:off x="5665433" y="2076951"/>
            <a:ext cx="8611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FF4D4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CC25DD-4DD5-8B45-9B54-2897E8350C7E}"/>
              </a:ext>
            </a:extLst>
          </p:cNvPr>
          <p:cNvSpPr txBox="1"/>
          <p:nvPr/>
        </p:nvSpPr>
        <p:spPr>
          <a:xfrm>
            <a:off x="5146862" y="3842476"/>
            <a:ext cx="18982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What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are they?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68A4A5-B29F-6E4E-80DF-C01CF93FF8B9}"/>
              </a:ext>
            </a:extLst>
          </p:cNvPr>
          <p:cNvSpPr txBox="1"/>
          <p:nvPr/>
        </p:nvSpPr>
        <p:spPr>
          <a:xfrm>
            <a:off x="9140319" y="2076951"/>
            <a:ext cx="15376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FF4D4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^$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D6CCEF-A0A5-4244-ACA3-D1A6626915DE}"/>
              </a:ext>
            </a:extLst>
          </p:cNvPr>
          <p:cNvSpPr txBox="1"/>
          <p:nvPr/>
        </p:nvSpPr>
        <p:spPr>
          <a:xfrm>
            <a:off x="8541598" y="3842476"/>
            <a:ext cx="27350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How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 to use them?</a:t>
            </a:r>
          </a:p>
        </p:txBody>
      </p:sp>
    </p:spTree>
    <p:extLst>
      <p:ext uri="{BB962C8B-B14F-4D97-AF65-F5344CB8AC3E}">
        <p14:creationId xmlns:p14="http://schemas.microsoft.com/office/powerpoint/2010/main" val="402381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FF93-1DC4-C145-B766-CE464BDC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87BF-700C-A849-9259-1311D38F1DA4}"/>
              </a:ext>
            </a:extLst>
          </p:cNvPr>
          <p:cNvSpPr txBox="1"/>
          <p:nvPr/>
        </p:nvSpPr>
        <p:spPr>
          <a:xfrm>
            <a:off x="4212708" y="3763649"/>
            <a:ext cx="42306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Why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Regular Expressions?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CCA75-AEC5-6A43-89FA-BA564B26A648}"/>
              </a:ext>
            </a:extLst>
          </p:cNvPr>
          <p:cNvSpPr txBox="1"/>
          <p:nvPr/>
        </p:nvSpPr>
        <p:spPr>
          <a:xfrm>
            <a:off x="5897465" y="1998124"/>
            <a:ext cx="8611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FF4D4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345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B028-42F4-6948-8920-8D699773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Regular Expressions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39CCB3-465F-6443-B3BC-9AA5FCBF6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42" y="1484609"/>
            <a:ext cx="10692715" cy="2159875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2FA1C0-8EC6-0740-A9AB-4C01C6DC5177}"/>
              </a:ext>
            </a:extLst>
          </p:cNvPr>
          <p:cNvSpPr/>
          <p:nvPr/>
        </p:nvSpPr>
        <p:spPr>
          <a:xfrm>
            <a:off x="5665074" y="2047749"/>
            <a:ext cx="1482596" cy="841754"/>
          </a:xfrm>
          <a:custGeom>
            <a:avLst/>
            <a:gdLst>
              <a:gd name="connsiteX0" fmla="*/ 0 w 1482596"/>
              <a:gd name="connsiteY0" fmla="*/ 0 h 841754"/>
              <a:gd name="connsiteX1" fmla="*/ 1482596 w 1482596"/>
              <a:gd name="connsiteY1" fmla="*/ 0 h 841754"/>
              <a:gd name="connsiteX2" fmla="*/ 1482596 w 1482596"/>
              <a:gd name="connsiteY2" fmla="*/ 841754 h 841754"/>
              <a:gd name="connsiteX3" fmla="*/ 0 w 1482596"/>
              <a:gd name="connsiteY3" fmla="*/ 841754 h 841754"/>
              <a:gd name="connsiteX4" fmla="*/ 0 w 1482596"/>
              <a:gd name="connsiteY4" fmla="*/ 0 h 84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2596" h="841754" extrusionOk="0">
                <a:moveTo>
                  <a:pt x="0" y="0"/>
                </a:moveTo>
                <a:cubicBezTo>
                  <a:pt x="288863" y="132028"/>
                  <a:pt x="1283573" y="80953"/>
                  <a:pt x="1482596" y="0"/>
                </a:cubicBezTo>
                <a:cubicBezTo>
                  <a:pt x="1547800" y="114943"/>
                  <a:pt x="1514101" y="626801"/>
                  <a:pt x="1482596" y="841754"/>
                </a:cubicBezTo>
                <a:cubicBezTo>
                  <a:pt x="1252248" y="857642"/>
                  <a:pt x="272131" y="882955"/>
                  <a:pt x="0" y="841754"/>
                </a:cubicBezTo>
                <a:cubicBezTo>
                  <a:pt x="-64523" y="527726"/>
                  <a:pt x="62243" y="11461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771817289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C5DC3D-70F8-D54F-A3D4-A2E1C2D8C9D2}"/>
              </a:ext>
            </a:extLst>
          </p:cNvPr>
          <p:cNvSpPr txBox="1"/>
          <p:nvPr/>
        </p:nvSpPr>
        <p:spPr>
          <a:xfrm>
            <a:off x="1970690" y="936946"/>
            <a:ext cx="848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The .* option allows you to search with regular expressions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EA6F9-5F7E-AF4F-B747-7D85CDE783C3}"/>
              </a:ext>
            </a:extLst>
          </p:cNvPr>
          <p:cNvSpPr txBox="1"/>
          <p:nvPr/>
        </p:nvSpPr>
        <p:spPr>
          <a:xfrm>
            <a:off x="1944253" y="3909628"/>
            <a:ext cx="892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The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grep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command allows you to search on the command line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arla" pitchFamily="2" charset="0"/>
              <a:ea typeface="Karla" pitchFamily="2" charset="0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07F6C6-66A2-A245-BB66-01B11E745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83" y="4491397"/>
            <a:ext cx="10486874" cy="236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3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FA0D-B984-9F43-86F4-9A0B436D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</a:t>
            </a:r>
            <a:r>
              <a:rPr lang="en-US" baseline="30000" dirty="0"/>
              <a:t>th</a:t>
            </a:r>
            <a:r>
              <a:rPr lang="en-US" dirty="0"/>
              <a:t> century Data Science with Regular Expressions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BCE49-60FA-174F-9A95-AE7FFCD13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03" y="983807"/>
            <a:ext cx="8840194" cy="5687525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4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9CA1-FA58-AB49-B012-A79D2C6E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err="1"/>
              <a:t>Expresssions</a:t>
            </a:r>
            <a:endParaRPr lang="en-US" dirty="0"/>
          </a:p>
        </p:txBody>
      </p:sp>
      <p:pic>
        <p:nvPicPr>
          <p:cNvPr id="3074" name="Picture 2" descr="Ctrl+f Clip Art at Clker.com - vector clip art online, royalty free &amp;amp;  public domain">
            <a:extLst>
              <a:ext uri="{FF2B5EF4-FFF2-40B4-BE49-F238E27FC236}">
                <a16:creationId xmlns:a16="http://schemas.microsoft.com/office/drawing/2014/main" id="{A8ACAD12-FBDF-3A40-AE97-7A6499D0E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09" y="983806"/>
            <a:ext cx="3247007" cy="102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079D95-7802-5E4E-8236-A08669C0A545}"/>
              </a:ext>
            </a:extLst>
          </p:cNvPr>
          <p:cNvSpPr txBox="1"/>
          <p:nvPr/>
        </p:nvSpPr>
        <p:spPr>
          <a:xfrm>
            <a:off x="3469116" y="1223033"/>
            <a:ext cx="5545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"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Pavlos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Protopapas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12D1C-3FF7-EB42-97AF-84DFC33B985C}"/>
              </a:ext>
            </a:extLst>
          </p:cNvPr>
          <p:cNvSpPr txBox="1"/>
          <p:nvPr/>
        </p:nvSpPr>
        <p:spPr>
          <a:xfrm>
            <a:off x="807048" y="2393938"/>
            <a:ext cx="10869243" cy="16312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Dr.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4D4D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Pavlos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4D4D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4D4D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Protopapas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4D4D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is the Scientific Program Director, Institute for Applied Computational Science (IACS) at Harvard University, and leads the Data Science Masters program at Harvard.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Pavlos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 has had a long and distinguished career as a scientist and data science educator, and today teaches the CS109 series for basic and advanced data science, as well as the capstone course (industry-sponsored data science projects) for the IACS masters program at Harvard</a:t>
            </a:r>
          </a:p>
        </p:txBody>
      </p:sp>
    </p:spTree>
    <p:extLst>
      <p:ext uri="{BB962C8B-B14F-4D97-AF65-F5344CB8AC3E}">
        <p14:creationId xmlns:p14="http://schemas.microsoft.com/office/powerpoint/2010/main" val="303299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A1E9-D873-5E4A-AEF7-F341ED7C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CC9A4-E7B0-B946-BC81-44D3AC206926}"/>
              </a:ext>
            </a:extLst>
          </p:cNvPr>
          <p:cNvSpPr txBox="1"/>
          <p:nvPr/>
        </p:nvSpPr>
        <p:spPr>
          <a:xfrm>
            <a:off x="2475059" y="1197096"/>
            <a:ext cx="7520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"([A-Z]\w+\s){0,}[A-Z]\w+"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F06EC-303D-5B4F-BE07-51D4023250F2}"/>
              </a:ext>
            </a:extLst>
          </p:cNvPr>
          <p:cNvSpPr txBox="1"/>
          <p:nvPr/>
        </p:nvSpPr>
        <p:spPr>
          <a:xfrm>
            <a:off x="973465" y="2340795"/>
            <a:ext cx="10869243" cy="16312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4D4D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Dr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4D4D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Pavlos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4D4D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4D4D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Protopapas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4D4D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is the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4D4D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Scientific Program Director, Institute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for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4D4D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Applied Computational Science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4D4D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IACS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) at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4D4D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Harvard University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, and leads the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4D4D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Data Science Masters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program at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4D4D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Harvard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4D4D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Pavlos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 has had a long and distinguished career as a scientist and data science educator, and today teaches the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4D4D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CS109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 series for basic and advanced data science, as well as the capstone course (industry-sponsored data science projects) for the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4D4D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IACS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 masters program at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4D4D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Harvard</a:t>
            </a:r>
          </a:p>
        </p:txBody>
      </p:sp>
    </p:spTree>
    <p:extLst>
      <p:ext uri="{BB962C8B-B14F-4D97-AF65-F5344CB8AC3E}">
        <p14:creationId xmlns:p14="http://schemas.microsoft.com/office/powerpoint/2010/main" val="246816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A1E9-D873-5E4A-AEF7-F341ED7C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64C113-1092-C641-837D-5E647991ABD5}"/>
              </a:ext>
            </a:extLst>
          </p:cNvPr>
          <p:cNvSpPr/>
          <p:nvPr/>
        </p:nvSpPr>
        <p:spPr>
          <a:xfrm>
            <a:off x="1524000" y="1104367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A sequence of characters that define a search pattern, mainly for use in pattern matching with strings, or string matching, i.e. "find and replace"-like operations.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rla" pitchFamily="2" charset="0"/>
              <a:ea typeface="Karla" pitchFamily="2" charset="0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50265B-969E-3E4C-BF4B-531D5B33EF57}"/>
              </a:ext>
            </a:extLst>
          </p:cNvPr>
          <p:cNvSpPr/>
          <p:nvPr/>
        </p:nvSpPr>
        <p:spPr>
          <a:xfrm>
            <a:off x="444200" y="3429000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4D4D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Pavlos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4D4D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4D4D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Protopapas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4D4D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EF8F29-C40F-5349-A0F3-C65C5A9F5560}"/>
              </a:ext>
            </a:extLst>
          </p:cNvPr>
          <p:cNvSpPr/>
          <p:nvPr/>
        </p:nvSpPr>
        <p:spPr>
          <a:xfrm>
            <a:off x="2912196" y="3429000"/>
            <a:ext cx="3562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4D4D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Applied Computational Science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A3FDB4-1108-5844-8F5C-A39DF3821D34}"/>
              </a:ext>
            </a:extLst>
          </p:cNvPr>
          <p:cNvSpPr/>
          <p:nvPr/>
        </p:nvSpPr>
        <p:spPr>
          <a:xfrm>
            <a:off x="9418002" y="3429000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4D4D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Harvard University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8C69D-144E-DC4E-A563-E827F1EB7DD8}"/>
              </a:ext>
            </a:extLst>
          </p:cNvPr>
          <p:cNvSpPr/>
          <p:nvPr/>
        </p:nvSpPr>
        <p:spPr>
          <a:xfrm>
            <a:off x="6611773" y="3429000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4D4D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Data Science Masters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D4067B-7800-7743-8491-F7B7B6DAB548}"/>
              </a:ext>
            </a:extLst>
          </p:cNvPr>
          <p:cNvCxnSpPr>
            <a:cxnSpLocks/>
          </p:cNvCxnSpPr>
          <p:nvPr/>
        </p:nvCxnSpPr>
        <p:spPr>
          <a:xfrm>
            <a:off x="1742736" y="3957132"/>
            <a:ext cx="1455921" cy="1088615"/>
          </a:xfrm>
          <a:prstGeom prst="straightConnector1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rgbClr val="4C8BB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49E713-9697-0F40-9F2A-D5259CB21D9A}"/>
              </a:ext>
            </a:extLst>
          </p:cNvPr>
          <p:cNvCxnSpPr>
            <a:cxnSpLocks/>
          </p:cNvCxnSpPr>
          <p:nvPr/>
        </p:nvCxnSpPr>
        <p:spPr>
          <a:xfrm flipH="1">
            <a:off x="8150772" y="3957131"/>
            <a:ext cx="1773979" cy="977424"/>
          </a:xfrm>
          <a:prstGeom prst="straightConnector1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rgbClr val="4C8BB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27C3E5-476A-DE42-883E-A9E65E466BB0}"/>
              </a:ext>
            </a:extLst>
          </p:cNvPr>
          <p:cNvCxnSpPr>
            <a:cxnSpLocks/>
          </p:cNvCxnSpPr>
          <p:nvPr/>
        </p:nvCxnSpPr>
        <p:spPr>
          <a:xfrm flipH="1">
            <a:off x="6349125" y="3957131"/>
            <a:ext cx="938385" cy="1088616"/>
          </a:xfrm>
          <a:prstGeom prst="straightConnector1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rgbClr val="4C8BB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D3BF0F-1391-1049-B160-31EEAB45F041}"/>
              </a:ext>
            </a:extLst>
          </p:cNvPr>
          <p:cNvCxnSpPr>
            <a:cxnSpLocks/>
          </p:cNvCxnSpPr>
          <p:nvPr/>
        </p:nvCxnSpPr>
        <p:spPr>
          <a:xfrm>
            <a:off x="4477407" y="3957131"/>
            <a:ext cx="592968" cy="1088616"/>
          </a:xfrm>
          <a:prstGeom prst="straightConnector1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rgbClr val="4C8BB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3906BC-0C45-744B-99B0-A0AA5E92EDDC}"/>
              </a:ext>
            </a:extLst>
          </p:cNvPr>
          <p:cNvSpPr txBox="1"/>
          <p:nvPr/>
        </p:nvSpPr>
        <p:spPr>
          <a:xfrm>
            <a:off x="2335996" y="5204546"/>
            <a:ext cx="7520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Karla" pitchFamily="2" charset="0"/>
                <a:cs typeface="Consolas" panose="020B0609020204030204" pitchFamily="49" charset="0"/>
              </a:rPr>
              <a:t>"([A-Z]\w+\s){0,}[A-Z]\w+"</a:t>
            </a:r>
          </a:p>
        </p:txBody>
      </p:sp>
    </p:spTree>
    <p:extLst>
      <p:ext uri="{BB962C8B-B14F-4D97-AF65-F5344CB8AC3E}">
        <p14:creationId xmlns:p14="http://schemas.microsoft.com/office/powerpoint/2010/main" val="1081172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FF93-1DC4-C145-B766-CE464BDC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87BF-700C-A849-9259-1311D38F1DA4}"/>
              </a:ext>
            </a:extLst>
          </p:cNvPr>
          <p:cNvSpPr txBox="1"/>
          <p:nvPr/>
        </p:nvSpPr>
        <p:spPr>
          <a:xfrm>
            <a:off x="5378892" y="3763649"/>
            <a:ext cx="18982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What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rla" pitchFamily="2" charset="0"/>
                <a:ea typeface="Karla" pitchFamily="2" charset="0"/>
                <a:cs typeface="+mn-cs"/>
              </a:rPr>
              <a:t>are they?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CCA75-AEC5-6A43-89FA-BA564B26A648}"/>
              </a:ext>
            </a:extLst>
          </p:cNvPr>
          <p:cNvSpPr txBox="1"/>
          <p:nvPr/>
        </p:nvSpPr>
        <p:spPr>
          <a:xfrm>
            <a:off x="5897465" y="1998124"/>
            <a:ext cx="8611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FF4D4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6262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</Words>
  <Application>Microsoft Macintosh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Gill Sans MT</vt:lpstr>
      <vt:lpstr>Karla</vt:lpstr>
      <vt:lpstr>Menlo</vt:lpstr>
      <vt:lpstr>Office Theme</vt:lpstr>
      <vt:lpstr>Regular Expressions</vt:lpstr>
      <vt:lpstr>Regular Expressions</vt:lpstr>
      <vt:lpstr>Regular Expressions</vt:lpstr>
      <vt:lpstr>Why Regular Expressions ?</vt:lpstr>
      <vt:lpstr>20th century Data Science with Regular Expressions</vt:lpstr>
      <vt:lpstr>Regular Expresssions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Varshini Reddy</dc:creator>
  <cp:lastModifiedBy>Varshini Reddy</cp:lastModifiedBy>
  <cp:revision>1</cp:revision>
  <dcterms:created xsi:type="dcterms:W3CDTF">2021-08-30T17:37:28Z</dcterms:created>
  <dcterms:modified xsi:type="dcterms:W3CDTF">2021-08-30T17:37:53Z</dcterms:modified>
</cp:coreProperties>
</file>