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  <p:sldMasterId id="2147483879" r:id="rId2"/>
  </p:sldMasterIdLst>
  <p:notesMasterIdLst>
    <p:notesMasterId r:id="rId19"/>
  </p:notesMasterIdLst>
  <p:sldIdLst>
    <p:sldId id="256" r:id="rId3"/>
    <p:sldId id="901" r:id="rId4"/>
    <p:sldId id="262" r:id="rId5"/>
    <p:sldId id="289" r:id="rId6"/>
    <p:sldId id="328" r:id="rId7"/>
    <p:sldId id="902" r:id="rId8"/>
    <p:sldId id="903" r:id="rId9"/>
    <p:sldId id="904" r:id="rId10"/>
    <p:sldId id="299" r:id="rId11"/>
    <p:sldId id="344" r:id="rId12"/>
    <p:sldId id="356" r:id="rId13"/>
    <p:sldId id="363" r:id="rId14"/>
    <p:sldId id="362" r:id="rId15"/>
    <p:sldId id="365" r:id="rId16"/>
    <p:sldId id="366" r:id="rId17"/>
    <p:sldId id="9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/>
    <p:restoredTop sz="87347"/>
  </p:normalViewPr>
  <p:slideViewPr>
    <p:cSldViewPr snapToGrid="0" snapToObjects="1">
      <p:cViewPr varScale="1">
        <p:scale>
          <a:sx n="104" d="100"/>
          <a:sy n="104" d="100"/>
        </p:scale>
        <p:origin x="224" y="2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16D4-D3FC-7E44-806B-AFE67B3FD2DF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189-9274-814D-9CD5-CBA9E19E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Karla" pitchFamily="2" charset="0"/>
              </a:rPr>
              <a:t>A worker node consists of:</a:t>
            </a:r>
          </a:p>
          <a:p>
            <a:endParaRPr lang="en-US" sz="12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1200" b="1" dirty="0">
                <a:latin typeface="Karla" pitchFamily="2" charset="0"/>
              </a:rPr>
              <a:t>Container runtime </a:t>
            </a:r>
            <a:r>
              <a:rPr lang="en-US" sz="12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2) </a:t>
            </a:r>
            <a:r>
              <a:rPr lang="en-US" sz="1200" b="1" dirty="0" err="1">
                <a:latin typeface="Karla" pitchFamily="2" charset="0"/>
              </a:rPr>
              <a:t>Kubelet</a:t>
            </a:r>
            <a:r>
              <a:rPr lang="en-US" sz="1200" b="1" dirty="0">
                <a:latin typeface="Karla" pitchFamily="2" charset="0"/>
              </a:rPr>
              <a:t> </a:t>
            </a:r>
            <a:r>
              <a:rPr lang="en-US" sz="12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3) </a:t>
            </a:r>
            <a:r>
              <a:rPr lang="en-US" sz="1200" b="1" dirty="0" err="1">
                <a:latin typeface="Karla" pitchFamily="2" charset="0"/>
              </a:rPr>
              <a:t>Kube</a:t>
            </a:r>
            <a:r>
              <a:rPr lang="en-US" sz="1200" b="1" dirty="0">
                <a:latin typeface="Karla" pitchFamily="2" charset="0"/>
              </a:rPr>
              <a:t>-proxy </a:t>
            </a:r>
            <a:r>
              <a:rPr lang="en-US" sz="12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12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9639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Lecture #: Lecture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332428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</a:t>
            </a:r>
          </a:p>
          <a:p>
            <a:pPr algn="ctr"/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Harvard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13FF956E-0392-4944-820F-CC514B8F55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3625" y="509638"/>
            <a:ext cx="2864749" cy="1864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3C8C107D-9F60-2149-8D90-413551438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B66C03D-1192-0B46-84B3-2C2D7BA68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9A7261E0-D981-C945-9818-CEF2B87F2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CFFDC9E-C504-BD47-9E2B-38B761325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F62143D-4922-6043-A165-A72DCE29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3955E-5128-0049-AB5D-C3E7F89CD4EC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acs.png">
            <a:extLst>
              <a:ext uri="{FF2B5EF4-FFF2-40B4-BE49-F238E27FC236}">
                <a16:creationId xmlns:a16="http://schemas.microsoft.com/office/drawing/2014/main" id="{1EEFA1D5-1F80-244E-B938-36D672438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7CE9DBF4-EC89-6B41-9EB8-ACFCFAD3EF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337D7D2B-4A54-C74D-A139-D41B7457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A99A2-8D48-CF4E-9471-432D945AF3F0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1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09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47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 descr="iacs.png">
            <a:extLst>
              <a:ext uri="{FF2B5EF4-FFF2-40B4-BE49-F238E27FC236}">
                <a16:creationId xmlns:a16="http://schemas.microsoft.com/office/drawing/2014/main" id="{866EE5C0-0AA4-E04C-82C5-D82B82933F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268F8E6-D297-594C-B440-3420296E5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1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3" name="Picture 12" descr="iacs.png">
            <a:extLst>
              <a:ext uri="{FF2B5EF4-FFF2-40B4-BE49-F238E27FC236}">
                <a16:creationId xmlns:a16="http://schemas.microsoft.com/office/drawing/2014/main" id="{68153443-8FE3-2448-8A03-64FABCD26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D3F6E83-7D95-C64D-82BD-9146DB1667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 descr="iacs.png">
            <a:extLst>
              <a:ext uri="{FF2B5EF4-FFF2-40B4-BE49-F238E27FC236}">
                <a16:creationId xmlns:a16="http://schemas.microsoft.com/office/drawing/2014/main" id="{C902D584-E9C1-C242-9112-FC020240C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3685F9D-DAE0-9642-89F2-0FA854D4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 descr="iacs.png">
            <a:extLst>
              <a:ext uri="{FF2B5EF4-FFF2-40B4-BE49-F238E27FC236}">
                <a16:creationId xmlns:a16="http://schemas.microsoft.com/office/drawing/2014/main" id="{809ADEB4-9FC5-BE4E-9116-BCEAB1070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F9FD24DD-5D02-BA43-A666-BBA5C4C366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6170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 descr="iacs.png">
            <a:extLst>
              <a:ext uri="{FF2B5EF4-FFF2-40B4-BE49-F238E27FC236}">
                <a16:creationId xmlns:a16="http://schemas.microsoft.com/office/drawing/2014/main" id="{98BB6159-637A-5E44-AB8F-F9D353906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6061FAC-39D4-A54E-9339-E85CF2CA56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3" name="Picture 12" descr="iacs.png">
            <a:extLst>
              <a:ext uri="{FF2B5EF4-FFF2-40B4-BE49-F238E27FC236}">
                <a16:creationId xmlns:a16="http://schemas.microsoft.com/office/drawing/2014/main" id="{9B4FDFD2-FB49-674A-841C-1A70C1C53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B25163A-1D23-FC48-9FC3-E871261E45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C7B34D79-32A8-254B-9A87-D95F9EBF7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43E463C-19CB-F248-A3B7-14611956B3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7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89" r:id="rId13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ore%20on%20etcd%20link%20https:/medium.com/better-programming/a-closer-look-at-etcd-the-brain-of-a-kubernetes-cluster-788c8ea759a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kubernete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93987"/>
            <a:ext cx="10972800" cy="1470025"/>
          </a:xfrm>
        </p:spPr>
        <p:txBody>
          <a:bodyPr/>
          <a:lstStyle/>
          <a:p>
            <a:r>
              <a:rPr lang="en-US" sz="3600" dirty="0"/>
              <a:t>Day 4: Deployment: Front-end, Kubernetes and AWS</a:t>
            </a:r>
          </a:p>
        </p:txBody>
      </p:sp>
    </p:spTree>
    <p:extLst>
      <p:ext uri="{BB962C8B-B14F-4D97-AF65-F5344CB8AC3E}">
        <p14:creationId xmlns:p14="http://schemas.microsoft.com/office/powerpoint/2010/main" val="188999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162050" y="1511987"/>
            <a:ext cx="10407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K8s works on a cluster of machines/nodes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This could be VMs on your local machine or a group of machines through a cloud provider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The cluster includes one master node and at least one worker node</a:t>
            </a:r>
          </a:p>
        </p:txBody>
      </p:sp>
    </p:spTree>
    <p:extLst>
      <p:ext uri="{BB962C8B-B14F-4D97-AF65-F5344CB8AC3E}">
        <p14:creationId xmlns:p14="http://schemas.microsoft.com/office/powerpoint/2010/main" val="218729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0" y="1314279"/>
            <a:ext cx="10167993" cy="48146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490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C92D72-9C03-4BEE-8C94-33192637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3" y="1346885"/>
            <a:ext cx="9957672" cy="47405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5889-CB9A-41F8-BE92-E1CCE7A78A10}"/>
              </a:ext>
            </a:extLst>
          </p:cNvPr>
          <p:cNvSpPr/>
          <p:nvPr/>
        </p:nvSpPr>
        <p:spPr>
          <a:xfrm>
            <a:off x="8204075" y="6173388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Karla" pitchFamily="2" charset="0"/>
              </a:rPr>
              <a:t>&gt; </a:t>
            </a:r>
            <a:r>
              <a:rPr lang="en-US" dirty="0">
                <a:latin typeface="Karla" pitchFamily="2" charset="0"/>
                <a:hlinkClick r:id="rId4"/>
              </a:rPr>
              <a:t> to learn more on </a:t>
            </a:r>
            <a:r>
              <a:rPr lang="en-US" dirty="0" err="1">
                <a:latin typeface="Karla" pitchFamily="2" charset="0"/>
                <a:hlinkClick r:id="rId4"/>
              </a:rPr>
              <a:t>etcd</a:t>
            </a:r>
            <a:r>
              <a:rPr lang="en-US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179295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0646375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131460"/>
            <a:ext cx="11268847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Master node main task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is to manage the worker node(s) to run an application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The master node consists of: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API server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Scheduler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3b) Handles node failures and replicates if needed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4) Cloud controller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5)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Etcd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9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B3DF25F-7EE3-419B-B520-A11120C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8" y="1260916"/>
            <a:ext cx="10037416" cy="4826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</p:spTree>
    <p:extLst>
      <p:ext uri="{BB962C8B-B14F-4D97-AF65-F5344CB8AC3E}">
        <p14:creationId xmlns:p14="http://schemas.microsoft.com/office/powerpoint/2010/main" val="266326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1027891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440379"/>
            <a:ext cx="11268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endParaRPr lang="en-US" sz="24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7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004"/>
            <a:ext cx="10972800" cy="767276"/>
          </a:xfrm>
        </p:spPr>
        <p:txBody>
          <a:bodyPr/>
          <a:lstStyle/>
          <a:p>
            <a:pPr algn="l"/>
            <a:r>
              <a:rPr lang="en-US" dirty="0"/>
              <a:t>Workshop Overview for Day 1</a:t>
            </a:r>
          </a:p>
        </p:txBody>
      </p:sp>
      <p:sp>
        <p:nvSpPr>
          <p:cNvPr id="11" name="Google Shape;68;p14"/>
          <p:cNvSpPr/>
          <p:nvPr/>
        </p:nvSpPr>
        <p:spPr>
          <a:xfrm>
            <a:off x="681353" y="1051744"/>
            <a:ext cx="2735782" cy="136158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Complete App on Local Machine Demo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10:00</a:t>
            </a:r>
            <a:r>
              <a:rPr lang="en" sz="2000" dirty="0"/>
              <a:t> - 11:</a:t>
            </a:r>
            <a:r>
              <a:rPr lang="en-US" sz="2000" dirty="0"/>
              <a:t>30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Pavlos</a:t>
            </a:r>
            <a:r>
              <a:rPr lang="en-US" sz="2000" dirty="0"/>
              <a:t> and Shivas</a:t>
            </a:r>
            <a:endParaRPr sz="2000" dirty="0"/>
          </a:p>
        </p:txBody>
      </p:sp>
      <p:sp>
        <p:nvSpPr>
          <p:cNvPr id="13" name="Google Shape;70;p14"/>
          <p:cNvSpPr/>
          <p:nvPr/>
        </p:nvSpPr>
        <p:spPr>
          <a:xfrm>
            <a:off x="8433491" y="1028514"/>
            <a:ext cx="3162356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2000" dirty="0"/>
              <a:t>AWS </a:t>
            </a:r>
          </a:p>
          <a:p>
            <a:pPr algn="ctr" fontAlgn="base"/>
            <a:r>
              <a:rPr lang="en-US" sz="2000" dirty="0"/>
              <a:t>Instructions/Demo</a:t>
            </a:r>
          </a:p>
          <a:p>
            <a:pPr fontAlgn="base"/>
            <a:r>
              <a:rPr lang="en-US" sz="2000" dirty="0"/>
              <a:t>		12:00-12:30</a:t>
            </a:r>
          </a:p>
          <a:p>
            <a:pPr lvl="0" algn="ctr"/>
            <a:r>
              <a:rPr lang="en-US" sz="2000" dirty="0"/>
              <a:t>Rashmi</a:t>
            </a:r>
          </a:p>
        </p:txBody>
      </p:sp>
      <p:sp>
        <p:nvSpPr>
          <p:cNvPr id="15" name="Google Shape;72;p14"/>
          <p:cNvSpPr/>
          <p:nvPr/>
        </p:nvSpPr>
        <p:spPr>
          <a:xfrm>
            <a:off x="8552329" y="3235500"/>
            <a:ext cx="3043518" cy="83156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/>
              <a:t>Sophya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12:</a:t>
            </a:r>
            <a:r>
              <a:rPr lang="en-US" sz="2000" dirty="0"/>
              <a:t>30</a:t>
            </a:r>
            <a:r>
              <a:rPr lang="en" sz="2000" dirty="0"/>
              <a:t> - 1:</a:t>
            </a:r>
            <a:r>
              <a:rPr lang="en-US" sz="2000" dirty="0"/>
              <a:t>30</a:t>
            </a:r>
          </a:p>
        </p:txBody>
      </p:sp>
      <p:sp>
        <p:nvSpPr>
          <p:cNvPr id="16" name="Google Shape;73;p14"/>
          <p:cNvSpPr/>
          <p:nvPr/>
        </p:nvSpPr>
        <p:spPr>
          <a:xfrm>
            <a:off x="4606312" y="4900363"/>
            <a:ext cx="2735782" cy="13801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Final Thoughts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  <a:r>
              <a:rPr lang="en" sz="2000" dirty="0"/>
              <a:t> - </a:t>
            </a:r>
            <a:r>
              <a:rPr lang="en-US" sz="2000" dirty="0"/>
              <a:t>4</a:t>
            </a:r>
            <a:r>
              <a:rPr lang="en" sz="2000" dirty="0"/>
              <a:t>:00</a:t>
            </a:r>
            <a:endParaRPr lang="en-US" sz="2000" dirty="0"/>
          </a:p>
          <a:p>
            <a:pPr lvl="0" algn="ctr"/>
            <a:r>
              <a:rPr lang="en-US" sz="2000" dirty="0" err="1"/>
              <a:t>Sophya</a:t>
            </a:r>
            <a:endParaRPr sz="2000" dirty="0"/>
          </a:p>
        </p:txBody>
      </p:sp>
      <p:pic>
        <p:nvPicPr>
          <p:cNvPr id="17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650311" y="144618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6913" y="5304093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68891" y="140911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35900" y="2526451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1FFB-A351-F543-B5DF-CEF4BB5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16</a:t>
            </a:fld>
            <a:endParaRPr lang="en-US"/>
          </a:p>
        </p:txBody>
      </p:sp>
      <p:pic>
        <p:nvPicPr>
          <p:cNvPr id="22" name="Google Shape;78;p14">
            <a:extLst>
              <a:ext uri="{FF2B5EF4-FFF2-40B4-BE49-F238E27FC236}">
                <a16:creationId xmlns:a16="http://schemas.microsoft.com/office/drawing/2014/main" id="{20E20595-ACB5-E847-95EC-440A5B27F6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95319" y="4247342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71;p14">
            <a:extLst>
              <a:ext uri="{FF2B5EF4-FFF2-40B4-BE49-F238E27FC236}">
                <a16:creationId xmlns:a16="http://schemas.microsoft.com/office/drawing/2014/main" id="{251624C0-9F07-274B-9C01-62FC25059DA9}"/>
              </a:ext>
            </a:extLst>
          </p:cNvPr>
          <p:cNvSpPr/>
          <p:nvPr/>
        </p:nvSpPr>
        <p:spPr>
          <a:xfrm>
            <a:off x="8706197" y="4912461"/>
            <a:ext cx="2735782" cy="138015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</a:t>
            </a:r>
            <a:r>
              <a:rPr lang="en" sz="2000" dirty="0"/>
              <a:t>:</a:t>
            </a:r>
            <a:r>
              <a:rPr lang="en-US" sz="2000" dirty="0"/>
              <a:t>30</a:t>
            </a:r>
            <a:r>
              <a:rPr lang="en" sz="2000" dirty="0"/>
              <a:t> - </a:t>
            </a: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Shivas and Rashmi</a:t>
            </a:r>
            <a:endParaRPr sz="2000" dirty="0"/>
          </a:p>
        </p:txBody>
      </p:sp>
      <p:sp>
        <p:nvSpPr>
          <p:cNvPr id="24" name="Google Shape;70;p14">
            <a:extLst>
              <a:ext uri="{FF2B5EF4-FFF2-40B4-BE49-F238E27FC236}">
                <a16:creationId xmlns:a16="http://schemas.microsoft.com/office/drawing/2014/main" id="{E4433389-D2BC-4045-8ABC-A4D7591E5110}"/>
              </a:ext>
            </a:extLst>
          </p:cNvPr>
          <p:cNvSpPr/>
          <p:nvPr/>
        </p:nvSpPr>
        <p:spPr>
          <a:xfrm>
            <a:off x="4554679" y="1014674"/>
            <a:ext cx="2839048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Intro to Kubernetes</a:t>
            </a:r>
          </a:p>
          <a:p>
            <a:pPr lvl="0" algn="ctr"/>
            <a:r>
              <a:rPr lang="en-US" sz="2000" dirty="0"/>
              <a:t>11:30 - 12:00</a:t>
            </a:r>
          </a:p>
          <a:p>
            <a:pPr lvl="0" algn="ctr"/>
            <a:r>
              <a:rPr lang="en-US" sz="2000" dirty="0" err="1"/>
              <a:t>Pavlos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79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004"/>
            <a:ext cx="10972800" cy="767276"/>
          </a:xfrm>
        </p:spPr>
        <p:txBody>
          <a:bodyPr/>
          <a:lstStyle/>
          <a:p>
            <a:pPr algn="l"/>
            <a:r>
              <a:rPr lang="en-US" dirty="0"/>
              <a:t>Workshop Overview for Day 1</a:t>
            </a:r>
          </a:p>
        </p:txBody>
      </p:sp>
      <p:sp>
        <p:nvSpPr>
          <p:cNvPr id="11" name="Google Shape;68;p14"/>
          <p:cNvSpPr/>
          <p:nvPr/>
        </p:nvSpPr>
        <p:spPr>
          <a:xfrm>
            <a:off x="681353" y="1051744"/>
            <a:ext cx="2735782" cy="136158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Complete App on Local Machine Demo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10:00</a:t>
            </a:r>
            <a:r>
              <a:rPr lang="en" sz="2000" dirty="0"/>
              <a:t> - 11:</a:t>
            </a:r>
            <a:r>
              <a:rPr lang="en-US" sz="2000" dirty="0"/>
              <a:t>30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Pavlos</a:t>
            </a:r>
            <a:r>
              <a:rPr lang="en-US" sz="2000" dirty="0"/>
              <a:t> and Shivas</a:t>
            </a:r>
            <a:endParaRPr sz="2000" dirty="0"/>
          </a:p>
        </p:txBody>
      </p:sp>
      <p:sp>
        <p:nvSpPr>
          <p:cNvPr id="13" name="Google Shape;70;p14"/>
          <p:cNvSpPr/>
          <p:nvPr/>
        </p:nvSpPr>
        <p:spPr>
          <a:xfrm>
            <a:off x="8433491" y="1028514"/>
            <a:ext cx="3162356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2000" dirty="0"/>
              <a:t>AWS </a:t>
            </a:r>
          </a:p>
          <a:p>
            <a:pPr algn="ctr" fontAlgn="base"/>
            <a:r>
              <a:rPr lang="en-US" sz="2000" dirty="0"/>
              <a:t>Instructions/Demo</a:t>
            </a:r>
          </a:p>
          <a:p>
            <a:pPr fontAlgn="base"/>
            <a:r>
              <a:rPr lang="en-US" sz="2000" dirty="0"/>
              <a:t>		12:00-12:30</a:t>
            </a:r>
          </a:p>
          <a:p>
            <a:pPr lvl="0" algn="ctr"/>
            <a:r>
              <a:rPr lang="en-US" sz="2000" dirty="0"/>
              <a:t>Rashmi</a:t>
            </a:r>
          </a:p>
        </p:txBody>
      </p:sp>
      <p:sp>
        <p:nvSpPr>
          <p:cNvPr id="15" name="Google Shape;72;p14"/>
          <p:cNvSpPr/>
          <p:nvPr/>
        </p:nvSpPr>
        <p:spPr>
          <a:xfrm>
            <a:off x="8552329" y="3235500"/>
            <a:ext cx="3043518" cy="83156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/>
              <a:t>Sophya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12:</a:t>
            </a:r>
            <a:r>
              <a:rPr lang="en-US" sz="2000" dirty="0"/>
              <a:t>30</a:t>
            </a:r>
            <a:r>
              <a:rPr lang="en" sz="2000" dirty="0"/>
              <a:t> - 1:</a:t>
            </a:r>
            <a:r>
              <a:rPr lang="en-US" sz="2000" dirty="0"/>
              <a:t>30</a:t>
            </a:r>
          </a:p>
        </p:txBody>
      </p:sp>
      <p:sp>
        <p:nvSpPr>
          <p:cNvPr id="16" name="Google Shape;73;p14"/>
          <p:cNvSpPr/>
          <p:nvPr/>
        </p:nvSpPr>
        <p:spPr>
          <a:xfrm>
            <a:off x="4606312" y="4900363"/>
            <a:ext cx="2735782" cy="13801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Final Thoughts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  <a:r>
              <a:rPr lang="en" sz="2000" dirty="0"/>
              <a:t> - </a:t>
            </a:r>
            <a:r>
              <a:rPr lang="en-US" sz="2000" dirty="0"/>
              <a:t>4</a:t>
            </a:r>
            <a:r>
              <a:rPr lang="en" sz="2000" dirty="0"/>
              <a:t>:00</a:t>
            </a:r>
            <a:endParaRPr lang="en-US" sz="2000" dirty="0"/>
          </a:p>
          <a:p>
            <a:pPr lvl="0" algn="ctr"/>
            <a:r>
              <a:rPr lang="en-US" sz="2000" dirty="0" err="1"/>
              <a:t>Sophya</a:t>
            </a:r>
            <a:endParaRPr sz="2000" dirty="0"/>
          </a:p>
        </p:txBody>
      </p:sp>
      <p:pic>
        <p:nvPicPr>
          <p:cNvPr id="17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650311" y="144618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6913" y="5304093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68891" y="140911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35900" y="2526451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1FFB-A351-F543-B5DF-CEF4BB5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2</a:t>
            </a:fld>
            <a:endParaRPr lang="en-US"/>
          </a:p>
        </p:txBody>
      </p:sp>
      <p:pic>
        <p:nvPicPr>
          <p:cNvPr id="22" name="Google Shape;78;p14">
            <a:extLst>
              <a:ext uri="{FF2B5EF4-FFF2-40B4-BE49-F238E27FC236}">
                <a16:creationId xmlns:a16="http://schemas.microsoft.com/office/drawing/2014/main" id="{20E20595-ACB5-E847-95EC-440A5B27F6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95319" y="4247342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71;p14">
            <a:extLst>
              <a:ext uri="{FF2B5EF4-FFF2-40B4-BE49-F238E27FC236}">
                <a16:creationId xmlns:a16="http://schemas.microsoft.com/office/drawing/2014/main" id="{251624C0-9F07-274B-9C01-62FC25059DA9}"/>
              </a:ext>
            </a:extLst>
          </p:cNvPr>
          <p:cNvSpPr/>
          <p:nvPr/>
        </p:nvSpPr>
        <p:spPr>
          <a:xfrm>
            <a:off x="8706197" y="4912461"/>
            <a:ext cx="2735782" cy="138015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</a:t>
            </a:r>
            <a:r>
              <a:rPr lang="en" sz="2000" dirty="0"/>
              <a:t>:</a:t>
            </a:r>
            <a:r>
              <a:rPr lang="en-US" sz="2000" dirty="0"/>
              <a:t>30</a:t>
            </a:r>
            <a:r>
              <a:rPr lang="en" sz="2000" dirty="0"/>
              <a:t> - </a:t>
            </a: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Shivas and Rashmi</a:t>
            </a:r>
            <a:endParaRPr sz="2000" dirty="0"/>
          </a:p>
        </p:txBody>
      </p:sp>
      <p:sp>
        <p:nvSpPr>
          <p:cNvPr id="24" name="Google Shape;70;p14">
            <a:extLst>
              <a:ext uri="{FF2B5EF4-FFF2-40B4-BE49-F238E27FC236}">
                <a16:creationId xmlns:a16="http://schemas.microsoft.com/office/drawing/2014/main" id="{E4433389-D2BC-4045-8ABC-A4D7591E5110}"/>
              </a:ext>
            </a:extLst>
          </p:cNvPr>
          <p:cNvSpPr/>
          <p:nvPr/>
        </p:nvSpPr>
        <p:spPr>
          <a:xfrm>
            <a:off x="4554679" y="1014674"/>
            <a:ext cx="2839048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Intro to Kubernetes</a:t>
            </a:r>
          </a:p>
          <a:p>
            <a:pPr lvl="0" algn="ctr"/>
            <a:r>
              <a:rPr lang="en-US" sz="2000" dirty="0"/>
              <a:t>11:30 - 12:00</a:t>
            </a:r>
          </a:p>
          <a:p>
            <a:pPr lvl="0" algn="ctr"/>
            <a:r>
              <a:rPr lang="en-US" sz="2000" dirty="0" err="1"/>
              <a:t>Pavlos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27C0423-B69B-AB44-92D1-A65AD8AC8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600" dirty="0"/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Review of Day 1-3</a:t>
            </a:r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Front End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Motivation for Kubernetes</a:t>
            </a:r>
          </a:p>
        </p:txBody>
      </p:sp>
    </p:spTree>
    <p:extLst>
      <p:ext uri="{BB962C8B-B14F-4D97-AF65-F5344CB8AC3E}">
        <p14:creationId xmlns:p14="http://schemas.microsoft.com/office/powerpoint/2010/main" val="4509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F5F1D-1564-4241-946B-6D702A02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A9923-D3BD-0B42-9B5A-1130E369E41B}"/>
              </a:ext>
            </a:extLst>
          </p:cNvPr>
          <p:cNvSpPr/>
          <p:nvPr/>
        </p:nvSpPr>
        <p:spPr>
          <a:xfrm>
            <a:off x="837846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Virtual Environment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remove complexity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does not isolate from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3A545-B121-B041-A441-8B79C364819F}"/>
              </a:ext>
            </a:extLst>
          </p:cNvPr>
          <p:cNvSpPr/>
          <p:nvPr/>
        </p:nvSpPr>
        <p:spPr>
          <a:xfrm>
            <a:off x="8329041" y="1458182"/>
            <a:ext cx="3570035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Virtual Machines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isolate OS guest from the host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intensive use of 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DC8E5-228C-7146-84AE-A89F5BCFC0BC}"/>
              </a:ext>
            </a:extLst>
          </p:cNvPr>
          <p:cNvSpPr/>
          <p:nvPr/>
        </p:nvSpPr>
        <p:spPr>
          <a:xfrm>
            <a:off x="4583968" y="1458182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Containers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lightweight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issues with security, scalability, and control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0A7430E-510F-0A48-926E-40B569A7CCC4}"/>
              </a:ext>
            </a:extLst>
          </p:cNvPr>
          <p:cNvSpPr/>
          <p:nvPr/>
        </p:nvSpPr>
        <p:spPr>
          <a:xfrm>
            <a:off x="1880171" y="3952163"/>
            <a:ext cx="2070368" cy="1784800"/>
          </a:xfrm>
          <a:prstGeom prst="hexagon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Monolithic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506DD2-52C5-D542-8C58-22A828965109}"/>
              </a:ext>
            </a:extLst>
          </p:cNvPr>
          <p:cNvGrpSpPr/>
          <p:nvPr/>
        </p:nvGrpSpPr>
        <p:grpSpPr>
          <a:xfrm>
            <a:off x="4751696" y="3952164"/>
            <a:ext cx="3058480" cy="1784800"/>
            <a:chOff x="4566760" y="3952163"/>
            <a:chExt cx="3755307" cy="20479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4957A2-02AC-A944-AE84-9BA0BB09C8D0}"/>
                </a:ext>
              </a:extLst>
            </p:cNvPr>
            <p:cNvGrpSpPr/>
            <p:nvPr/>
          </p:nvGrpSpPr>
          <p:grpSpPr>
            <a:xfrm>
              <a:off x="4700020" y="4075621"/>
              <a:ext cx="3488372" cy="863768"/>
              <a:chOff x="5755016" y="4638022"/>
              <a:chExt cx="3967730" cy="7810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E7CD2F-EBAD-3C4B-AEE4-AE2CDEB2C550}"/>
                  </a:ext>
                </a:extLst>
              </p:cNvPr>
              <p:cNvSpPr/>
              <p:nvPr/>
            </p:nvSpPr>
            <p:spPr>
              <a:xfrm>
                <a:off x="5755016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container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5FD275-07DC-A64C-A49E-ECAFFB229C0E}"/>
                  </a:ext>
                </a:extLst>
              </p:cNvPr>
              <p:cNvSpPr/>
              <p:nvPr/>
            </p:nvSpPr>
            <p:spPr>
              <a:xfrm>
                <a:off x="7103463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D74604-A449-B940-87A3-147A5115545F}"/>
                  </a:ext>
                </a:extLst>
              </p:cNvPr>
              <p:cNvSpPr/>
              <p:nvPr/>
            </p:nvSpPr>
            <p:spPr>
              <a:xfrm>
                <a:off x="8441637" y="4640216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A945E5-59EE-3946-9AF5-9DD1B4CF0D32}"/>
                </a:ext>
              </a:extLst>
            </p:cNvPr>
            <p:cNvSpPr/>
            <p:nvPr/>
          </p:nvSpPr>
          <p:spPr>
            <a:xfrm>
              <a:off x="4687141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6278F0-283C-004F-9CBB-7E18440B1C3D}"/>
                </a:ext>
              </a:extLst>
            </p:cNvPr>
            <p:cNvSpPr/>
            <p:nvPr/>
          </p:nvSpPr>
          <p:spPr>
            <a:xfrm>
              <a:off x="5872676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878228-BC86-214F-9DE3-2EA7B57F15B1}"/>
                </a:ext>
              </a:extLst>
            </p:cNvPr>
            <p:cNvSpPr/>
            <p:nvPr/>
          </p:nvSpPr>
          <p:spPr>
            <a:xfrm>
              <a:off x="7049180" y="5015645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5B26D0-6625-5C4D-85DB-97268D25720B}"/>
                </a:ext>
              </a:extLst>
            </p:cNvPr>
            <p:cNvSpPr/>
            <p:nvPr/>
          </p:nvSpPr>
          <p:spPr>
            <a:xfrm>
              <a:off x="4566760" y="3952163"/>
              <a:ext cx="3755307" cy="2047945"/>
            </a:xfrm>
            <a:custGeom>
              <a:avLst/>
              <a:gdLst>
                <a:gd name="connsiteX0" fmla="*/ 0 w 3755307"/>
                <a:gd name="connsiteY0" fmla="*/ 0 h 2047945"/>
                <a:gd name="connsiteX1" fmla="*/ 423813 w 3755307"/>
                <a:gd name="connsiteY1" fmla="*/ 0 h 2047945"/>
                <a:gd name="connsiteX2" fmla="*/ 1035392 w 3755307"/>
                <a:gd name="connsiteY2" fmla="*/ 0 h 2047945"/>
                <a:gd name="connsiteX3" fmla="*/ 1571864 w 3755307"/>
                <a:gd name="connsiteY3" fmla="*/ 0 h 2047945"/>
                <a:gd name="connsiteX4" fmla="*/ 1995677 w 3755307"/>
                <a:gd name="connsiteY4" fmla="*/ 0 h 2047945"/>
                <a:gd name="connsiteX5" fmla="*/ 2494597 w 3755307"/>
                <a:gd name="connsiteY5" fmla="*/ 0 h 2047945"/>
                <a:gd name="connsiteX6" fmla="*/ 3031069 w 3755307"/>
                <a:gd name="connsiteY6" fmla="*/ 0 h 2047945"/>
                <a:gd name="connsiteX7" fmla="*/ 3755307 w 3755307"/>
                <a:gd name="connsiteY7" fmla="*/ 0 h 2047945"/>
                <a:gd name="connsiteX8" fmla="*/ 3755307 w 3755307"/>
                <a:gd name="connsiteY8" fmla="*/ 471027 h 2047945"/>
                <a:gd name="connsiteX9" fmla="*/ 3755307 w 3755307"/>
                <a:gd name="connsiteY9" fmla="*/ 921575 h 2047945"/>
                <a:gd name="connsiteX10" fmla="*/ 3755307 w 3755307"/>
                <a:gd name="connsiteY10" fmla="*/ 1392603 h 2047945"/>
                <a:gd name="connsiteX11" fmla="*/ 3755307 w 3755307"/>
                <a:gd name="connsiteY11" fmla="*/ 2047945 h 2047945"/>
                <a:gd name="connsiteX12" fmla="*/ 3181282 w 3755307"/>
                <a:gd name="connsiteY12" fmla="*/ 2047945 h 2047945"/>
                <a:gd name="connsiteX13" fmla="*/ 2644809 w 3755307"/>
                <a:gd name="connsiteY13" fmla="*/ 2047945 h 2047945"/>
                <a:gd name="connsiteX14" fmla="*/ 2070784 w 3755307"/>
                <a:gd name="connsiteY14" fmla="*/ 2047945 h 2047945"/>
                <a:gd name="connsiteX15" fmla="*/ 1609417 w 3755307"/>
                <a:gd name="connsiteY15" fmla="*/ 2047945 h 2047945"/>
                <a:gd name="connsiteX16" fmla="*/ 1035392 w 3755307"/>
                <a:gd name="connsiteY16" fmla="*/ 2047945 h 2047945"/>
                <a:gd name="connsiteX17" fmla="*/ 461366 w 3755307"/>
                <a:gd name="connsiteY17" fmla="*/ 2047945 h 2047945"/>
                <a:gd name="connsiteX18" fmla="*/ 0 w 3755307"/>
                <a:gd name="connsiteY18" fmla="*/ 2047945 h 2047945"/>
                <a:gd name="connsiteX19" fmla="*/ 0 w 3755307"/>
                <a:gd name="connsiteY19" fmla="*/ 1556438 h 2047945"/>
                <a:gd name="connsiteX20" fmla="*/ 0 w 3755307"/>
                <a:gd name="connsiteY20" fmla="*/ 1003493 h 2047945"/>
                <a:gd name="connsiteX21" fmla="*/ 0 w 3755307"/>
                <a:gd name="connsiteY21" fmla="*/ 532466 h 2047945"/>
                <a:gd name="connsiteX22" fmla="*/ 0 w 3755307"/>
                <a:gd name="connsiteY22" fmla="*/ 0 h 204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55307" h="2047945" extrusionOk="0">
                  <a:moveTo>
                    <a:pt x="0" y="0"/>
                  </a:moveTo>
                  <a:cubicBezTo>
                    <a:pt x="163029" y="-42803"/>
                    <a:pt x="230860" y="6413"/>
                    <a:pt x="423813" y="0"/>
                  </a:cubicBezTo>
                  <a:cubicBezTo>
                    <a:pt x="616766" y="-6413"/>
                    <a:pt x="827633" y="71962"/>
                    <a:pt x="1035392" y="0"/>
                  </a:cubicBezTo>
                  <a:cubicBezTo>
                    <a:pt x="1243151" y="-71962"/>
                    <a:pt x="1338453" y="27974"/>
                    <a:pt x="1571864" y="0"/>
                  </a:cubicBezTo>
                  <a:cubicBezTo>
                    <a:pt x="1805275" y="-27974"/>
                    <a:pt x="1823546" y="26584"/>
                    <a:pt x="1995677" y="0"/>
                  </a:cubicBezTo>
                  <a:cubicBezTo>
                    <a:pt x="2167808" y="-26584"/>
                    <a:pt x="2388424" y="24972"/>
                    <a:pt x="2494597" y="0"/>
                  </a:cubicBezTo>
                  <a:cubicBezTo>
                    <a:pt x="2600770" y="-24972"/>
                    <a:pt x="2919424" y="47115"/>
                    <a:pt x="3031069" y="0"/>
                  </a:cubicBezTo>
                  <a:cubicBezTo>
                    <a:pt x="3142714" y="-47115"/>
                    <a:pt x="3523956" y="80309"/>
                    <a:pt x="3755307" y="0"/>
                  </a:cubicBezTo>
                  <a:cubicBezTo>
                    <a:pt x="3768055" y="151684"/>
                    <a:pt x="3745814" y="236517"/>
                    <a:pt x="3755307" y="471027"/>
                  </a:cubicBezTo>
                  <a:cubicBezTo>
                    <a:pt x="3764800" y="705537"/>
                    <a:pt x="3713766" y="742511"/>
                    <a:pt x="3755307" y="921575"/>
                  </a:cubicBezTo>
                  <a:cubicBezTo>
                    <a:pt x="3796848" y="1100639"/>
                    <a:pt x="3716260" y="1220553"/>
                    <a:pt x="3755307" y="1392603"/>
                  </a:cubicBezTo>
                  <a:cubicBezTo>
                    <a:pt x="3794354" y="1564653"/>
                    <a:pt x="3684562" y="1726464"/>
                    <a:pt x="3755307" y="2047945"/>
                  </a:cubicBezTo>
                  <a:cubicBezTo>
                    <a:pt x="3519171" y="2060158"/>
                    <a:pt x="3373876" y="2016467"/>
                    <a:pt x="3181282" y="2047945"/>
                  </a:cubicBezTo>
                  <a:cubicBezTo>
                    <a:pt x="2988688" y="2079423"/>
                    <a:pt x="2836547" y="2047409"/>
                    <a:pt x="2644809" y="2047945"/>
                  </a:cubicBezTo>
                  <a:cubicBezTo>
                    <a:pt x="2453071" y="2048481"/>
                    <a:pt x="2225266" y="1985521"/>
                    <a:pt x="2070784" y="2047945"/>
                  </a:cubicBezTo>
                  <a:cubicBezTo>
                    <a:pt x="1916303" y="2110369"/>
                    <a:pt x="1811850" y="2008496"/>
                    <a:pt x="1609417" y="2047945"/>
                  </a:cubicBezTo>
                  <a:cubicBezTo>
                    <a:pt x="1406984" y="2087394"/>
                    <a:pt x="1274742" y="1999529"/>
                    <a:pt x="1035392" y="2047945"/>
                  </a:cubicBezTo>
                  <a:cubicBezTo>
                    <a:pt x="796042" y="2096361"/>
                    <a:pt x="604068" y="2042881"/>
                    <a:pt x="461366" y="2047945"/>
                  </a:cubicBezTo>
                  <a:cubicBezTo>
                    <a:pt x="318664" y="2053009"/>
                    <a:pt x="229946" y="2024056"/>
                    <a:pt x="0" y="2047945"/>
                  </a:cubicBezTo>
                  <a:cubicBezTo>
                    <a:pt x="-8905" y="1910470"/>
                    <a:pt x="18762" y="1748389"/>
                    <a:pt x="0" y="1556438"/>
                  </a:cubicBezTo>
                  <a:cubicBezTo>
                    <a:pt x="-18762" y="1364487"/>
                    <a:pt x="23701" y="1244187"/>
                    <a:pt x="0" y="1003493"/>
                  </a:cubicBezTo>
                  <a:cubicBezTo>
                    <a:pt x="-23701" y="762799"/>
                    <a:pt x="36446" y="694064"/>
                    <a:pt x="0" y="532466"/>
                  </a:cubicBezTo>
                  <a:cubicBezTo>
                    <a:pt x="-36446" y="370868"/>
                    <a:pt x="34267" y="145748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873877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B8842C-F869-D24F-BDA8-4D8324597A5A}"/>
              </a:ext>
            </a:extLst>
          </p:cNvPr>
          <p:cNvGrpSpPr/>
          <p:nvPr/>
        </p:nvGrpSpPr>
        <p:grpSpPr>
          <a:xfrm rot="5400000">
            <a:off x="4109928" y="4532337"/>
            <a:ext cx="390912" cy="564533"/>
            <a:chOff x="9312300" y="4738820"/>
            <a:chExt cx="336295" cy="716006"/>
          </a:xfrm>
        </p:grpSpPr>
        <p:sp>
          <p:nvSpPr>
            <p:cNvPr id="19" name="Isosceles Triangle 44">
              <a:extLst>
                <a:ext uri="{FF2B5EF4-FFF2-40B4-BE49-F238E27FC236}">
                  <a16:creationId xmlns:a16="http://schemas.microsoft.com/office/drawing/2014/main" id="{D7A799F4-A6DC-8A47-AB75-513D3B062B11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AE85C1-AC20-9346-9BC8-B29B1830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E88E91-82F5-5241-BD16-576084C18555}"/>
              </a:ext>
            </a:extLst>
          </p:cNvPr>
          <p:cNvGrpSpPr/>
          <p:nvPr/>
        </p:nvGrpSpPr>
        <p:grpSpPr>
          <a:xfrm rot="5400000">
            <a:off x="8111740" y="4544825"/>
            <a:ext cx="390912" cy="564533"/>
            <a:chOff x="9312300" y="4738820"/>
            <a:chExt cx="336295" cy="716006"/>
          </a:xfrm>
        </p:grpSpPr>
        <p:sp>
          <p:nvSpPr>
            <p:cNvPr id="22" name="Isosceles Triangle 48">
              <a:extLst>
                <a:ext uri="{FF2B5EF4-FFF2-40B4-BE49-F238E27FC236}">
                  <a16:creationId xmlns:a16="http://schemas.microsoft.com/office/drawing/2014/main" id="{9A204078-84B1-4047-B5BE-2D5E2B2AD296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0C784A-6D6A-8D47-A876-FCC1BF8D7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B17590C-3CC7-A14E-9D15-42A116F75064}"/>
              </a:ext>
            </a:extLst>
          </p:cNvPr>
          <p:cNvSpPr/>
          <p:nvPr/>
        </p:nvSpPr>
        <p:spPr>
          <a:xfrm>
            <a:off x="8798991" y="4465166"/>
            <a:ext cx="2284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Karla" pitchFamily="2" charset="0"/>
              </a:rPr>
              <a:t>How to manage microservices?</a:t>
            </a:r>
          </a:p>
          <a:p>
            <a:endParaRPr lang="en-US" sz="2000" b="1" dirty="0">
              <a:latin typeface="Karla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39BBC5-D99D-3C4C-A64A-6D80807E96B7}"/>
              </a:ext>
            </a:extLst>
          </p:cNvPr>
          <p:cNvGrpSpPr/>
          <p:nvPr/>
        </p:nvGrpSpPr>
        <p:grpSpPr>
          <a:xfrm rot="5400000">
            <a:off x="6110273" y="3417836"/>
            <a:ext cx="554734" cy="295093"/>
            <a:chOff x="11834929" y="3588345"/>
            <a:chExt cx="564533" cy="390912"/>
          </a:xfrm>
        </p:grpSpPr>
        <p:sp>
          <p:nvSpPr>
            <p:cNvPr id="26" name="Isosceles Triangle 53">
              <a:extLst>
                <a:ext uri="{FF2B5EF4-FFF2-40B4-BE49-F238E27FC236}">
                  <a16:creationId xmlns:a16="http://schemas.microsoft.com/office/drawing/2014/main" id="{766053FF-4417-9B4A-93CA-7E9DDC579E3F}"/>
                </a:ext>
              </a:extLst>
            </p:cNvPr>
            <p:cNvSpPr/>
            <p:nvPr/>
          </p:nvSpPr>
          <p:spPr>
            <a:xfrm rot="5114528">
              <a:off x="12160066" y="3739861"/>
              <a:ext cx="390912" cy="8788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5628CE-E262-9C46-B1E1-1EFA20E4DB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058891" y="3564345"/>
              <a:ext cx="7754" cy="455678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39041" y="1237222"/>
            <a:ext cx="112006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talked about pros/cons of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environments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:</a:t>
            </a:r>
          </a:p>
          <a:p>
            <a:r>
              <a:rPr lang="en-US" sz="2400" b="1" dirty="0">
                <a:latin typeface="Karla" pitchFamily="2" charset="0"/>
              </a:rPr>
              <a:t>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remove</a:t>
            </a:r>
            <a:r>
              <a:rPr lang="en-US" sz="2400" dirty="0">
                <a:latin typeface="Karla" pitchFamily="2" charset="0"/>
              </a:rPr>
              <a:t> complexity but does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not isolate </a:t>
            </a:r>
            <a:r>
              <a:rPr lang="en-US" sz="2400" dirty="0">
                <a:latin typeface="Karla" pitchFamily="2" charset="0"/>
              </a:rPr>
              <a:t>from OS </a:t>
            </a:r>
          </a:p>
          <a:p>
            <a:endParaRPr lang="en-US" sz="2400" b="1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virtual machines:</a:t>
            </a:r>
          </a:p>
          <a:p>
            <a:r>
              <a:rPr lang="en-US" sz="2400" b="1" dirty="0">
                <a:latin typeface="Karla" pitchFamily="2" charset="0"/>
              </a:rPr>
              <a:t>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isolate</a:t>
            </a:r>
            <a:r>
              <a:rPr lang="en-US" sz="2400" dirty="0">
                <a:latin typeface="Karla" pitchFamily="2" charset="0"/>
              </a:rPr>
              <a:t> OS guest from host but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intensive</a:t>
            </a:r>
            <a:r>
              <a:rPr lang="en-US" sz="2400" dirty="0">
                <a:latin typeface="Karla" pitchFamily="2" charset="0"/>
              </a:rPr>
              <a:t> use of the hardware </a:t>
            </a:r>
          </a:p>
          <a:p>
            <a:endParaRPr lang="en-US" sz="2400" b="1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containers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		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ightweight</a:t>
            </a:r>
            <a:r>
              <a:rPr lang="en-US" sz="2400" dirty="0">
                <a:latin typeface="Karla" pitchFamily="2" charset="0"/>
              </a:rPr>
              <a:t> but issue with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security</a:t>
            </a:r>
            <a:r>
              <a:rPr lang="en-US" sz="2400" dirty="0">
                <a:latin typeface="Karla" pitchFamily="2" charset="0"/>
              </a:rPr>
              <a:t>,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scalability</a:t>
            </a:r>
            <a:r>
              <a:rPr lang="en-US" sz="2400" dirty="0">
                <a:latin typeface="Karla" pitchFamily="2" charset="0"/>
              </a:rPr>
              <a:t>,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control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8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39041" y="1237222"/>
            <a:ext cx="11200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Goal: </a:t>
            </a:r>
          </a:p>
          <a:p>
            <a:r>
              <a:rPr lang="en-US" sz="2400" b="1" dirty="0">
                <a:latin typeface="Karla" pitchFamily="2" charset="0"/>
              </a:rPr>
              <a:t>	find effective ways to deploy our apps </a:t>
            </a: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dirty="0">
                <a:latin typeface="Karla" pitchFamily="2" charset="0"/>
              </a:rPr>
              <a:t>and to </a:t>
            </a:r>
            <a:r>
              <a:rPr lang="en-US" sz="2400" b="1" dirty="0">
                <a:latin typeface="Karla" pitchFamily="2" charset="0"/>
              </a:rPr>
              <a:t>break down a complex application </a:t>
            </a:r>
            <a:r>
              <a:rPr lang="en-US" sz="2400" dirty="0">
                <a:latin typeface="Karla" pitchFamily="2" charset="0"/>
              </a:rPr>
              <a:t>into smaller ones (</a:t>
            </a:r>
            <a:r>
              <a:rPr lang="en-US" sz="2400" i="1" dirty="0">
                <a:latin typeface="Karla" pitchFamily="2" charset="0"/>
              </a:rPr>
              <a:t>i.e. microservices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Issues we have fixed so far</a:t>
            </a:r>
            <a:r>
              <a:rPr lang="en-US" sz="2400" dirty="0">
                <a:latin typeface="Karla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Conflicting of different operating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different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"inexplicable" strange behavior </a:t>
            </a:r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27C0423-B69B-AB44-92D1-A65AD8AC8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600" dirty="0"/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Review of Day 1-3</a:t>
            </a:r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b="1" dirty="0"/>
              <a:t>Complete the app/Front End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Motivation for Kubernetes</a:t>
            </a:r>
          </a:p>
        </p:txBody>
      </p:sp>
    </p:spTree>
    <p:extLst>
      <p:ext uri="{BB962C8B-B14F-4D97-AF65-F5344CB8AC3E}">
        <p14:creationId xmlns:p14="http://schemas.microsoft.com/office/powerpoint/2010/main" val="9508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CF9675-2A00-974D-AFF4-40EF98F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63550"/>
            <a:ext cx="8132873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EC4DA4-C5C0-4F06-8992-FE59D49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5" b="91045" l="9877" r="89815">
                        <a14:foregroundMark x1="40586" y1="35634" x2="40586" y2="35634"/>
                        <a14:foregroundMark x1="41667" y1="19776" x2="24074" y2="37127"/>
                        <a14:foregroundMark x1="24074" y1="37127" x2="21451" y2="68470"/>
                        <a14:foregroundMark x1="21451" y1="68470" x2="38889" y2="91231"/>
                        <a14:foregroundMark x1="38889" y1="91231" x2="61574" y2="89552"/>
                        <a14:foregroundMark x1="61574" y1="89552" x2="79167" y2="71455"/>
                        <a14:foregroundMark x1="79167" y1="71455" x2="86728" y2="41231"/>
                        <a14:foregroundMark x1="86728" y1="41231" x2="66975" y2="20336"/>
                        <a14:foregroundMark x1="66975" y1="20336" x2="41975" y2="19216"/>
                        <a14:foregroundMark x1="41975" y1="19216" x2="40586" y2="22388"/>
                        <a14:foregroundMark x1="51389" y1="26679" x2="47377" y2="53731"/>
                        <a14:foregroundMark x1="47377" y1="53731" x2="66512" y2="36194"/>
                        <a14:foregroundMark x1="66512" y1="36194" x2="48611" y2="23881"/>
                        <a14:foregroundMark x1="41667" y1="26679" x2="33333" y2="57276"/>
                        <a14:foregroundMark x1="33333" y1="57276" x2="50309" y2="77425"/>
                        <a14:foregroundMark x1="50309" y1="77425" x2="54630" y2="38246"/>
                        <a14:foregroundMark x1="54630" y1="38246" x2="38272" y2="29291"/>
                        <a14:foregroundMark x1="63426" y1="33582" x2="46296" y2="54104"/>
                        <a14:foregroundMark x1="46296" y1="54104" x2="53549" y2="79664"/>
                        <a14:foregroundMark x1="53549" y1="79664" x2="76389" y2="68097"/>
                        <a14:foregroundMark x1="76389" y1="68097" x2="79167" y2="40485"/>
                        <a14:foregroundMark x1="79167" y1="40485" x2="52469" y2="34515"/>
                        <a14:foregroundMark x1="52469" y1="34515" x2="50772" y2="36940"/>
                        <a14:foregroundMark x1="71296" y1="38993" x2="53395" y2="55224"/>
                        <a14:foregroundMark x1="53395" y1="55224" x2="55401" y2="81716"/>
                        <a14:foregroundMark x1="55401" y1="81716" x2="77006" y2="69590"/>
                        <a14:foregroundMark x1="77006" y1="69590" x2="77006" y2="39366"/>
                        <a14:foregroundMark x1="77006" y1="39366" x2="66204" y2="38246"/>
                        <a14:foregroundMark x1="66204" y1="40485" x2="52160" y2="62687"/>
                        <a14:foregroundMark x1="52160" y1="62687" x2="65432" y2="86567"/>
                        <a14:foregroundMark x1="65432" y1="86567" x2="81019" y2="64739"/>
                        <a14:foregroundMark x1="81019" y1="64739" x2="75154" y2="34515"/>
                        <a14:foregroundMark x1="75154" y1="34515" x2="65586" y2="33582"/>
                        <a14:foregroundMark x1="67901" y1="41045" x2="53086" y2="63060"/>
                        <a14:foregroundMark x1="53086" y1="63060" x2="75617" y2="70149"/>
                        <a14:foregroundMark x1="75617" y1="70149" x2="74846" y2="43284"/>
                        <a14:foregroundMark x1="74846" y1="43284" x2="66821" y2="38993"/>
                        <a14:foregroundMark x1="66821" y1="45149" x2="59259" y2="71082"/>
                        <a14:foregroundMark x1="59259" y1="71082" x2="75154" y2="49627"/>
                        <a14:foregroundMark x1="75154" y1="49627" x2="58796" y2="48694"/>
                        <a14:foregroundMark x1="28549" y1="30784" x2="25772" y2="57836"/>
                        <a14:foregroundMark x1="25772" y1="57836" x2="43673" y2="37500"/>
                        <a14:foregroundMark x1="43673" y1="37500" x2="24537" y2="35634"/>
                        <a14:foregroundMark x1="33179" y1="40485" x2="17130" y2="59888"/>
                        <a14:foregroundMark x1="17130" y1="59888" x2="30864" y2="81903"/>
                        <a14:foregroundMark x1="30864" y1="81903" x2="52623" y2="71455"/>
                        <a14:foregroundMark x1="52623" y1="71455" x2="51698" y2="38060"/>
                        <a14:foregroundMark x1="51698" y1="38060" x2="28395" y2="43657"/>
                        <a14:foregroundMark x1="28395" y1="43657" x2="27469" y2="44590"/>
                        <a14:foregroundMark x1="34877" y1="42537" x2="22377" y2="65299"/>
                        <a14:foregroundMark x1="22377" y1="65299" x2="46296" y2="79104"/>
                        <a14:foregroundMark x1="46296" y1="79104" x2="55247" y2="52612"/>
                        <a14:foregroundMark x1="55247" y1="52612" x2="33642" y2="41978"/>
                        <a14:foregroundMark x1="33642" y1="41978" x2="29784" y2="46642"/>
                        <a14:foregroundMark x1="30247" y1="54104" x2="27469" y2="80970"/>
                        <a14:foregroundMark x1="27469" y1="80970" x2="53241" y2="72015"/>
                        <a14:foregroundMark x1="53241" y1="72015" x2="48148" y2="42724"/>
                        <a14:foregroundMark x1="48148" y1="42724" x2="25926" y2="51119"/>
                        <a14:foregroundMark x1="25926" y1="51119" x2="25772" y2="52799"/>
                        <a14:foregroundMark x1="34259" y1="52799" x2="23457" y2="77425"/>
                        <a14:foregroundMark x1="23457" y1="77425" x2="47531" y2="81903"/>
                        <a14:foregroundMark x1="47531" y1="81903" x2="48611" y2="54104"/>
                        <a14:foregroundMark x1="48611" y1="54104" x2="29167" y2="54851"/>
                        <a14:foregroundMark x1="29167" y1="56343" x2="38889" y2="81157"/>
                        <a14:foregroundMark x1="38889" y1="81157" x2="25309" y2="59515"/>
                        <a14:foregroundMark x1="25309" y1="59515" x2="24537" y2="60448"/>
                        <a14:foregroundMark x1="58179" y1="14925" x2="57099" y2="10821"/>
                        <a14:foregroundMark x1="56019" y1="2425" x2="54784" y2="3918"/>
                        <a14:foregroundMark x1="83951" y1="29291" x2="86574" y2="57836"/>
                        <a14:foregroundMark x1="86574" y1="57836" x2="84877" y2="30784"/>
                        <a14:foregroundMark x1="84877" y1="30784" x2="81019" y2="32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Introduction to Kubernetes &lt;K8s&gt;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398494" y="2510847"/>
            <a:ext cx="96124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K8s manages containers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is an open-source platform for container management developed by Google and introduced in 2014.  It has become the standard API for building cloud-native applications, present in nearly every public cloud.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users define rules for how container management should occur, and then K8s handles the rest!</a:t>
            </a:r>
          </a:p>
          <a:p>
            <a:pPr algn="r"/>
            <a:endParaRPr lang="en-US" sz="2000" dirty="0">
              <a:latin typeface="Karla" pitchFamily="2" charset="0"/>
            </a:endParaRPr>
          </a:p>
          <a:p>
            <a:pPr algn="r"/>
            <a:r>
              <a:rPr lang="en-US" sz="2000" dirty="0">
                <a:latin typeface="Karla" pitchFamily="2" charset="0"/>
              </a:rPr>
              <a:t>&gt; </a:t>
            </a:r>
            <a:r>
              <a:rPr lang="en-US" sz="2000" dirty="0">
                <a:latin typeface="Karla" pitchFamily="2" charset="0"/>
                <a:hlinkClick r:id="rId4"/>
              </a:rPr>
              <a:t>link to website</a:t>
            </a:r>
            <a:r>
              <a:rPr lang="en-US" sz="2000" dirty="0">
                <a:latin typeface="Karla" pitchFamily="2" charset="0"/>
              </a:rPr>
              <a:t> &lt;</a:t>
            </a:r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00358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ML_lecture_template" id="{98812482-D5D7-9A44-AD44-D85ACD9D96E7}" vid="{81DC9B3E-9028-0F43-B407-BD657E95DD5A}"/>
    </a:ext>
  </a:extLst>
</a:theme>
</file>

<file path=ppt/theme/theme2.xml><?xml version="1.0" encoding="utf-8"?>
<a:theme xmlns:a="http://schemas.openxmlformats.org/drawingml/2006/main" name="2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LML_lecture_template</Template>
  <TotalTime>1786</TotalTime>
  <Words>743</Words>
  <Application>Microsoft Macintosh PowerPoint</Application>
  <PresentationFormat>Widescreen</PresentationFormat>
  <Paragraphs>147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Karla</vt:lpstr>
      <vt:lpstr>GEC_template</vt:lpstr>
      <vt:lpstr>2_GEC_template</vt:lpstr>
      <vt:lpstr>Day 4: Deployment: Front-end, Kubernetes and AWS</vt:lpstr>
      <vt:lpstr>Workshop Overview for 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Overview for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Microsoft Office User</dc:creator>
  <cp:lastModifiedBy>Protopapas, Pavlos</cp:lastModifiedBy>
  <cp:revision>129</cp:revision>
  <dcterms:created xsi:type="dcterms:W3CDTF">2020-01-22T02:04:53Z</dcterms:created>
  <dcterms:modified xsi:type="dcterms:W3CDTF">2021-01-22T13:34:58Z</dcterms:modified>
</cp:coreProperties>
</file>