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6" r:id="rId1"/>
    <p:sldMasterId id="2147483879" r:id="rId2"/>
  </p:sldMasterIdLst>
  <p:notesMasterIdLst>
    <p:notesMasterId r:id="rId26"/>
  </p:notesMasterIdLst>
  <p:sldIdLst>
    <p:sldId id="256" r:id="rId3"/>
    <p:sldId id="901" r:id="rId4"/>
    <p:sldId id="262" r:id="rId5"/>
    <p:sldId id="909" r:id="rId6"/>
    <p:sldId id="289" r:id="rId7"/>
    <p:sldId id="328" r:id="rId8"/>
    <p:sldId id="902" r:id="rId9"/>
    <p:sldId id="910" r:id="rId10"/>
    <p:sldId id="911" r:id="rId11"/>
    <p:sldId id="904" r:id="rId12"/>
    <p:sldId id="907" r:id="rId13"/>
    <p:sldId id="908" r:id="rId14"/>
    <p:sldId id="906" r:id="rId15"/>
    <p:sldId id="299" r:id="rId16"/>
    <p:sldId id="344" r:id="rId17"/>
    <p:sldId id="356" r:id="rId18"/>
    <p:sldId id="363" r:id="rId19"/>
    <p:sldId id="362" r:id="rId20"/>
    <p:sldId id="365" r:id="rId21"/>
    <p:sldId id="366" r:id="rId22"/>
    <p:sldId id="371" r:id="rId23"/>
    <p:sldId id="346" r:id="rId24"/>
    <p:sldId id="90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porelli" initials="ap" lastIdx="1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4"/>
    <p:restoredTop sz="87347"/>
  </p:normalViewPr>
  <p:slideViewPr>
    <p:cSldViewPr snapToGrid="0" snapToObjects="1">
      <p:cViewPr varScale="1">
        <p:scale>
          <a:sx n="104" d="100"/>
          <a:sy n="104" d="100"/>
        </p:scale>
        <p:origin x="224" y="2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916D4-D3FC-7E44-806B-AFE67B3FD2DF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87189-9274-814D-9CD5-CBA9E19E0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15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16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63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sz="2400" b="1" dirty="0">
                <a:latin typeface="Karla" pitchFamily="2" charset="0"/>
              </a:rPr>
              <a:t>API server </a:t>
            </a:r>
            <a:r>
              <a:rPr lang="en-US" sz="2400" dirty="0">
                <a:latin typeface="Karla" pitchFamily="2" charset="0"/>
              </a:rPr>
              <a:t>contains various methods to directly access the Kubernetes</a:t>
            </a:r>
          </a:p>
          <a:p>
            <a:pPr marL="457200" indent="-457200">
              <a:buAutoNum type="arabicParenR" startAt="2"/>
            </a:pPr>
            <a:r>
              <a:rPr lang="en-US" sz="2400" b="1" dirty="0">
                <a:latin typeface="Karla" pitchFamily="2" charset="0"/>
              </a:rPr>
              <a:t>Scheduler </a:t>
            </a:r>
            <a:r>
              <a:rPr lang="en-US" sz="2400" dirty="0">
                <a:latin typeface="Karla" pitchFamily="2" charset="0"/>
              </a:rPr>
              <a:t>assigns to each worker node an application</a:t>
            </a:r>
          </a:p>
          <a:p>
            <a:pPr marL="457200" indent="-457200">
              <a:buAutoNum type="arabicParenR" startAt="2"/>
            </a:pPr>
            <a:r>
              <a:rPr lang="en-US" sz="2400" b="1" dirty="0">
                <a:latin typeface="Karla" pitchFamily="2" charset="0"/>
              </a:rPr>
              <a:t>Controller manager</a:t>
            </a:r>
          </a:p>
          <a:p>
            <a:pPr lvl="1"/>
            <a:r>
              <a:rPr lang="en-US" sz="2400" dirty="0">
                <a:latin typeface="Karla" pitchFamily="2" charset="0"/>
              </a:rPr>
              <a:t>3a) Keeps track of worker nodes</a:t>
            </a:r>
          </a:p>
          <a:p>
            <a:pPr lvl="1"/>
            <a:r>
              <a:rPr lang="en-US" sz="2400" dirty="0">
                <a:latin typeface="Karla" pitchFamily="2" charset="0"/>
              </a:rPr>
              <a:t>3b) Handles node failures and replicates if needed</a:t>
            </a:r>
          </a:p>
          <a:p>
            <a:pPr lvl="1"/>
            <a:r>
              <a:rPr lang="en-US" sz="2400" dirty="0">
                <a:latin typeface="Karla" pitchFamily="2" charset="0"/>
              </a:rPr>
              <a:t>3c) Provide endpoints to access the application from the outside world</a:t>
            </a:r>
          </a:p>
          <a:p>
            <a:r>
              <a:rPr lang="en-US" sz="2400" b="1" dirty="0">
                <a:latin typeface="Karla" pitchFamily="2" charset="0"/>
              </a:rPr>
              <a:t>4) Cloud controller </a:t>
            </a:r>
            <a:r>
              <a:rPr lang="en-US" sz="2400" dirty="0">
                <a:latin typeface="Karla" pitchFamily="2" charset="0"/>
              </a:rPr>
              <a:t>communicates with cloud provide regarding resources such as nodes and IP addresses</a:t>
            </a:r>
          </a:p>
          <a:p>
            <a:r>
              <a:rPr lang="en-US" sz="2400" b="1" dirty="0">
                <a:latin typeface="Karla" pitchFamily="2" charset="0"/>
              </a:rPr>
              <a:t>5) </a:t>
            </a:r>
            <a:r>
              <a:rPr lang="en-US" sz="2400" b="1" dirty="0" err="1">
                <a:latin typeface="Karla" pitchFamily="2" charset="0"/>
              </a:rPr>
              <a:t>Etcd</a:t>
            </a:r>
            <a:r>
              <a:rPr lang="en-US" sz="2400" b="1" dirty="0">
                <a:latin typeface="Karla" pitchFamily="2" charset="0"/>
              </a:rPr>
              <a:t> </a:t>
            </a:r>
            <a:r>
              <a:rPr lang="en-US" sz="2400" dirty="0">
                <a:latin typeface="Karla" pitchFamily="2" charset="0"/>
              </a:rPr>
              <a:t>works as backend for service discovery that stores the cluster’s state and its configuration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03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Karla" pitchFamily="2" charset="0"/>
              </a:rPr>
              <a:t>A worker node consists of:</a:t>
            </a:r>
          </a:p>
          <a:p>
            <a:endParaRPr lang="en-US" sz="1200" dirty="0">
              <a:latin typeface="Karla" pitchFamily="2" charset="0"/>
            </a:endParaRPr>
          </a:p>
          <a:p>
            <a:pPr marL="457200" indent="-457200">
              <a:buAutoNum type="arabicParenR"/>
            </a:pPr>
            <a:r>
              <a:rPr lang="en-US" sz="1200" b="1" dirty="0">
                <a:latin typeface="Karla" pitchFamily="2" charset="0"/>
              </a:rPr>
              <a:t>Container runtime </a:t>
            </a:r>
            <a:r>
              <a:rPr lang="en-US" sz="1200" dirty="0">
                <a:latin typeface="Karla" pitchFamily="2" charset="0"/>
              </a:rPr>
              <a:t>that pulls a specified Docker image and deploys it on a worker node</a:t>
            </a:r>
          </a:p>
          <a:p>
            <a:endParaRPr lang="en-US" sz="1200" dirty="0">
              <a:latin typeface="Karla" pitchFamily="2" charset="0"/>
            </a:endParaRPr>
          </a:p>
          <a:p>
            <a:r>
              <a:rPr lang="en-US" sz="1200" b="1" dirty="0">
                <a:latin typeface="Karla" pitchFamily="2" charset="0"/>
              </a:rPr>
              <a:t>2) </a:t>
            </a:r>
            <a:r>
              <a:rPr lang="en-US" sz="1200" b="1" dirty="0" err="1">
                <a:latin typeface="Karla" pitchFamily="2" charset="0"/>
              </a:rPr>
              <a:t>Kubelet</a:t>
            </a:r>
            <a:r>
              <a:rPr lang="en-US" sz="1200" b="1" dirty="0">
                <a:latin typeface="Karla" pitchFamily="2" charset="0"/>
              </a:rPr>
              <a:t> </a:t>
            </a:r>
            <a:r>
              <a:rPr lang="en-US" sz="1200" dirty="0">
                <a:latin typeface="Karla" pitchFamily="2" charset="0"/>
              </a:rPr>
              <a:t>talks to the API server and manages containers on its node</a:t>
            </a:r>
          </a:p>
          <a:p>
            <a:endParaRPr lang="en-US" sz="1200" dirty="0">
              <a:latin typeface="Karla" pitchFamily="2" charset="0"/>
            </a:endParaRPr>
          </a:p>
          <a:p>
            <a:r>
              <a:rPr lang="en-US" sz="1200" b="1" dirty="0">
                <a:latin typeface="Karla" pitchFamily="2" charset="0"/>
              </a:rPr>
              <a:t>3) </a:t>
            </a:r>
            <a:r>
              <a:rPr lang="en-US" sz="1200" b="1" dirty="0" err="1">
                <a:latin typeface="Karla" pitchFamily="2" charset="0"/>
              </a:rPr>
              <a:t>Kube</a:t>
            </a:r>
            <a:r>
              <a:rPr lang="en-US" sz="1200" b="1" dirty="0">
                <a:latin typeface="Karla" pitchFamily="2" charset="0"/>
              </a:rPr>
              <a:t>-proxy </a:t>
            </a:r>
            <a:r>
              <a:rPr lang="en-US" sz="1200" dirty="0">
                <a:latin typeface="Karla" pitchFamily="2" charset="0"/>
              </a:rPr>
              <a:t>load-balances network traffic between application components and the outside world</a:t>
            </a:r>
          </a:p>
          <a:p>
            <a:endParaRPr lang="en-US" sz="1200" dirty="0">
              <a:latin typeface="Karl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20EF01-42B1-6243-84B4-3AEE3B87B2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5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79639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 dirty="0"/>
              <a:t>Lecture #: Lecture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82800" y="332428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Institute for Applied</a:t>
            </a:r>
            <a:r>
              <a:rPr lang="en-US" sz="1600" b="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Computational Science</a:t>
            </a:r>
          </a:p>
          <a:p>
            <a:pPr algn="ctr"/>
            <a:r>
              <a:rPr lang="en-US" sz="1600" b="0" i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Harvard</a:t>
            </a:r>
            <a:endParaRPr lang="en-US" sz="16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13FF956E-0392-4944-820F-CC514B8F55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63625" y="509638"/>
            <a:ext cx="2864749" cy="18643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6" name="Picture 15" descr="iacs.png">
            <a:extLst>
              <a:ext uri="{FF2B5EF4-FFF2-40B4-BE49-F238E27FC236}">
                <a16:creationId xmlns:a16="http://schemas.microsoft.com/office/drawing/2014/main" id="{3C8C107D-9F60-2149-8D90-4135514386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62" y="6153741"/>
            <a:ext cx="410978" cy="461756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B66C03D-1192-0B46-84B3-2C2D7BA683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0382" y="6133421"/>
            <a:ext cx="934751" cy="6083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596482"/>
            <a:ext cx="10972800" cy="21111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B05C14-85FE-410B-8AD5-1D038FDD03F1}"/>
              </a:ext>
            </a:extLst>
          </p:cNvPr>
          <p:cNvCxnSpPr>
            <a:cxnSpLocks/>
          </p:cNvCxnSpPr>
          <p:nvPr userDrawn="1"/>
        </p:nvCxnSpPr>
        <p:spPr>
          <a:xfrm>
            <a:off x="3930650" y="987254"/>
            <a:ext cx="44196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EE5573-A9CB-4BD1-BEAD-BE9DA2AD4B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43200" y="1821235"/>
            <a:ext cx="6794500" cy="4049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34EE5573-A9CB-4BD1-BEAD-BE9DA2AD4B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17913" y="174690"/>
            <a:ext cx="7172187" cy="644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800" b="1">
                <a:latin typeface="Karla" pitchFamily="2" charset="0"/>
              </a:defRPr>
            </a:lvl1pPr>
            <a:lvl2pPr marL="457200" indent="0" algn="ctr">
              <a:buNone/>
              <a:defRPr>
                <a:latin typeface="Karla" pitchFamily="2" charset="0"/>
              </a:defRPr>
            </a:lvl2pPr>
            <a:lvl3pPr marL="914400" indent="0" algn="ctr">
              <a:buNone/>
              <a:defRPr>
                <a:latin typeface="Karla" pitchFamily="2" charset="0"/>
              </a:defRPr>
            </a:lvl3pPr>
            <a:lvl4pPr marL="1371600" indent="0" algn="ctr">
              <a:buNone/>
              <a:defRPr>
                <a:latin typeface="Karla" pitchFamily="2" charset="0"/>
              </a:defRPr>
            </a:lvl4pPr>
            <a:lvl5pPr marL="1828800" indent="0" algn="ctr">
              <a:buNone/>
              <a:defRPr>
                <a:latin typeface="Karla" pitchFamily="2" charset="0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pic>
        <p:nvPicPr>
          <p:cNvPr id="16" name="Picture 15" descr="iacs.png">
            <a:extLst>
              <a:ext uri="{FF2B5EF4-FFF2-40B4-BE49-F238E27FC236}">
                <a16:creationId xmlns:a16="http://schemas.microsoft.com/office/drawing/2014/main" id="{9A7261E0-D981-C945-9818-CEF2B87F2C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" y="6300470"/>
            <a:ext cx="410978" cy="461756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1CFFDC9E-C504-BD47-9E2B-38B761325B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691" y="6280150"/>
            <a:ext cx="934751" cy="608330"/>
          </a:xfrm>
          <a:prstGeom prst="rect">
            <a:avLst/>
          </a:prstGeom>
        </p:spPr>
      </p:pic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2F62143D-4922-6043-A165-A72DCE29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A3955E-5128-0049-AB5D-C3E7F89CD4EC}"/>
              </a:ext>
            </a:extLst>
          </p:cNvPr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24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94902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400" b="0" i="0" baseline="0">
                <a:solidFill>
                  <a:srgbClr val="464646"/>
                </a:solidFill>
                <a:latin typeface="Karla" charset="0"/>
                <a:ea typeface="Karla" charset="0"/>
                <a:cs typeface="Karla" charset="0"/>
              </a:defRPr>
            </a:lvl1pPr>
          </a:lstStyle>
          <a:p>
            <a:r>
              <a:rPr lang="en-US"/>
              <a:t>Lecture #: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82800" y="2958528"/>
            <a:ext cx="802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rla" charset="0"/>
                <a:ea typeface="Karla" charset="0"/>
                <a:cs typeface="Karla" charset="0"/>
              </a:rPr>
              <a:t> </a:t>
            </a:r>
            <a:endParaRPr lang="en-US" sz="2400" b="0" i="0" dirty="0">
              <a:solidFill>
                <a:schemeClr val="tx1">
                  <a:lumMod val="75000"/>
                  <a:lumOff val="25000"/>
                </a:schemeClr>
              </a:solidFill>
              <a:latin typeface="Karla" charset="0"/>
              <a:ea typeface="Karla" charset="0"/>
              <a:cs typeface="Karla" charset="0"/>
            </a:endParaRPr>
          </a:p>
          <a:p>
            <a:pPr algn="ctr"/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2400" b="0" i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742389-4678-0B4D-B835-4EC463236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33D2A4-8940-6841-B8BA-DA4C5561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7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acs.png">
            <a:extLst>
              <a:ext uri="{FF2B5EF4-FFF2-40B4-BE49-F238E27FC236}">
                <a16:creationId xmlns:a16="http://schemas.microsoft.com/office/drawing/2014/main" id="{1EEFA1D5-1F80-244E-B938-36D672438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" y="6300470"/>
            <a:ext cx="410978" cy="461756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7CE9DBF4-EC89-6B41-9EB8-ACFCFAD3EFD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691" y="6280150"/>
            <a:ext cx="934751" cy="608330"/>
          </a:xfrm>
          <a:prstGeom prst="rect">
            <a:avLst/>
          </a:prstGeom>
        </p:spPr>
      </p:pic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337D7D2B-4A54-C74D-A139-D41B7457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A99A2-8D48-CF4E-9471-432D945AF3F0}"/>
              </a:ext>
            </a:extLst>
          </p:cNvPr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411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4AD4AD-D22A-3F41-AC38-92B3084A1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E773CB4-3ACC-3E4A-952B-44FE81A7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4A6D3B-8E09-AC4E-861D-9DED14CEB2A8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0DF64-05C1-3C4C-A3AC-28D5F0CDEAFF}"/>
              </a:ext>
            </a:extLst>
          </p:cNvPr>
          <p:cNvSpPr txBox="1">
            <a:spLocks/>
          </p:cNvSpPr>
          <p:nvPr/>
        </p:nvSpPr>
        <p:spPr>
          <a:xfrm>
            <a:off x="8737600" y="63692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1B7CCDB-6D39-0547-B7B3-C80E39D65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42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9958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7391A5-B81A-3443-838C-E3FE0C0C7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86AC755-54D8-5E45-83BC-0BBE2B50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434FD17A-79DB-574C-B389-DE60ACF3BBDD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09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AEBEDE8-EC37-D54C-8DC0-5D304A141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2CA07E4-5DEA-5949-BDA3-FDAFB202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70320"/>
            <a:ext cx="2844800" cy="365125"/>
          </a:xfrm>
        </p:spPr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7BAE784-B8C4-954F-97F8-182EE67D86AC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247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xerc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22DB-FEE8-2E4A-8B65-7798D0AB4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74792"/>
            <a:ext cx="10515600" cy="7371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2AAE-88F2-094B-BD24-7A4E24A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4A511-71A5-2540-97AC-AD30E2BB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4111EF-7787-2847-9FA8-9EDB5CCB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10251E8-8D29-1449-B7AE-6F55F63889A5}"/>
              </a:ext>
            </a:extLst>
          </p:cNvPr>
          <p:cNvSpPr txBox="1">
            <a:spLocks/>
          </p:cNvSpPr>
          <p:nvPr/>
        </p:nvSpPr>
        <p:spPr>
          <a:xfrm>
            <a:off x="4409440" y="636920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sm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B6CCD7-6D5B-0B4C-8060-804A69E2E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65E7FC-DBB3-F648-AF77-0F599D2A2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750CC7-4C1B-F245-AC56-163ABC5E6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13555C-B3E7-2248-85F9-D9C625BD6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6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92" y="216531"/>
            <a:ext cx="11493416" cy="767276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rgbClr val="46464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415" y="1177758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89856"/>
            <a:ext cx="12192000" cy="0"/>
          </a:xfrm>
          <a:prstGeom prst="line">
            <a:avLst/>
          </a:prstGeom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5" name="Picture 14" descr="iacs.png">
            <a:extLst>
              <a:ext uri="{FF2B5EF4-FFF2-40B4-BE49-F238E27FC236}">
                <a16:creationId xmlns:a16="http://schemas.microsoft.com/office/drawing/2014/main" id="{866EE5C0-0AA4-E04C-82C5-D82B82933F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" y="6300470"/>
            <a:ext cx="410978" cy="461756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D268F8E6-D297-594C-B440-3420296E5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691" y="6280150"/>
            <a:ext cx="934751" cy="6083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A4202-1854-4A8C-A63F-7D5E2F547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115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xerc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22DB-FEE8-2E4A-8B65-7798D0AB4A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474792"/>
            <a:ext cx="10515600" cy="73713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7E88B-573E-3C44-ABF1-1BB6D8E1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25817-4A14-AE4C-935C-34251C0C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22AAE-88F2-094B-BD24-7A4E24AB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4A511-71A5-2540-97AC-AD30E2BB6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268" y="6400800"/>
            <a:ext cx="333532" cy="333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4111EF-7787-2847-9FA8-9EDB5CCB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544" y="216660"/>
            <a:ext cx="5378912" cy="38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9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951" y="357487"/>
            <a:ext cx="10327008" cy="2111143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>
                <a:solidFill>
                  <a:srgbClr val="464646"/>
                </a:solidFill>
                <a:latin typeface="Karla"/>
                <a:cs typeface="Karla"/>
              </a:defRPr>
            </a:lvl1pPr>
            <a:lvl2pPr>
              <a:defRPr sz="2400">
                <a:solidFill>
                  <a:srgbClr val="464646"/>
                </a:solidFill>
                <a:latin typeface="Karla"/>
                <a:cs typeface="Karla"/>
              </a:defRPr>
            </a:lvl2pPr>
            <a:lvl3pPr>
              <a:defRPr sz="2000">
                <a:solidFill>
                  <a:srgbClr val="464646"/>
                </a:solidFill>
                <a:latin typeface="Karla"/>
                <a:cs typeface="Karla"/>
              </a:defRPr>
            </a:lvl3pPr>
            <a:lvl4pPr>
              <a:defRPr sz="1800">
                <a:solidFill>
                  <a:srgbClr val="464646"/>
                </a:solidFill>
                <a:latin typeface="Karla"/>
                <a:cs typeface="Karla"/>
              </a:defRPr>
            </a:lvl4pPr>
            <a:lvl5pPr>
              <a:defRPr sz="1800">
                <a:solidFill>
                  <a:srgbClr val="464646"/>
                </a:solidFill>
                <a:latin typeface="Karla"/>
                <a:cs typeface="Karl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3" name="Picture 12" descr="iacs.png">
            <a:extLst>
              <a:ext uri="{FF2B5EF4-FFF2-40B4-BE49-F238E27FC236}">
                <a16:creationId xmlns:a16="http://schemas.microsoft.com/office/drawing/2014/main" id="{68153443-8FE3-2448-8A03-64FABCD26D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" y="6300470"/>
            <a:ext cx="410978" cy="461756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ED3F6E83-7D95-C64D-82BD-9146DB1667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691" y="6280150"/>
            <a:ext cx="934751" cy="6083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2" name="Picture 11" descr="iacs.png">
            <a:extLst>
              <a:ext uri="{FF2B5EF4-FFF2-40B4-BE49-F238E27FC236}">
                <a16:creationId xmlns:a16="http://schemas.microsoft.com/office/drawing/2014/main" id="{C902D584-E9C1-C242-9112-FC020240CF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62" y="6153741"/>
            <a:ext cx="410978" cy="461756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E3685F9D-DAE0-9642-89F2-0FA854D4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0382" y="6133421"/>
            <a:ext cx="934751" cy="6083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341" y="951502"/>
            <a:ext cx="10972800" cy="7672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4" name="Picture 13" descr="iacs.png">
            <a:extLst>
              <a:ext uri="{FF2B5EF4-FFF2-40B4-BE49-F238E27FC236}">
                <a16:creationId xmlns:a16="http://schemas.microsoft.com/office/drawing/2014/main" id="{809ADEB4-9FC5-BE4E-9116-BCEAB10703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62" y="6153741"/>
            <a:ext cx="410978" cy="461756"/>
          </a:xfrm>
          <a:prstGeom prst="rect">
            <a:avLst/>
          </a:prstGeom>
        </p:spPr>
      </p:pic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F9FD24DD-5D02-BA43-A666-BBA5C4C366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0382" y="6133421"/>
            <a:ext cx="934751" cy="6083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86170"/>
            <a:ext cx="10972800" cy="7672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4" name="Picture 13" descr="iacs.png">
            <a:extLst>
              <a:ext uri="{FF2B5EF4-FFF2-40B4-BE49-F238E27FC236}">
                <a16:creationId xmlns:a16="http://schemas.microsoft.com/office/drawing/2014/main" id="{98BB6159-637A-5E44-AB8F-F9D353906A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" y="6300470"/>
            <a:ext cx="410978" cy="461756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B6061FAC-39D4-A54E-9339-E85CF2CA56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691" y="6280150"/>
            <a:ext cx="934751" cy="6083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pic>
        <p:nvPicPr>
          <p:cNvPr id="13" name="Picture 12" descr="iacs.png">
            <a:extLst>
              <a:ext uri="{FF2B5EF4-FFF2-40B4-BE49-F238E27FC236}">
                <a16:creationId xmlns:a16="http://schemas.microsoft.com/office/drawing/2014/main" id="{9B4FDFD2-FB49-674A-841C-1A70C1C53E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1" y="6300470"/>
            <a:ext cx="410978" cy="461756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9B25163A-1D23-FC48-9FC3-E871261E45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691" y="6280150"/>
            <a:ext cx="934751" cy="6083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4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1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93093" y="6356353"/>
            <a:ext cx="2844800" cy="365125"/>
          </a:xfrm>
        </p:spPr>
        <p:txBody>
          <a:bodyPr/>
          <a:lstStyle/>
          <a:p>
            <a:fld id="{A13833A1-46C9-FB45-812F-A8AC7B5136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162846" y="640811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Pavlos</a:t>
            </a:r>
            <a:r>
              <a:rPr lang="en-US" sz="1100" cap="small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 </a:t>
            </a:r>
            <a:r>
              <a:rPr lang="en-US" sz="1100" cap="small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arla" charset="0"/>
                <a:ea typeface="Karla" charset="0"/>
                <a:cs typeface="Karla" charset="0"/>
              </a:rPr>
              <a:t>Protopapas</a:t>
            </a:r>
            <a:endParaRPr lang="en-US" sz="1100" cap="small" baseline="0" dirty="0">
              <a:solidFill>
                <a:schemeClr val="tx1">
                  <a:lumMod val="50000"/>
                  <a:lumOff val="50000"/>
                </a:schemeClr>
              </a:solidFill>
              <a:latin typeface="Karla" charset="0"/>
              <a:ea typeface="Karla" charset="0"/>
              <a:cs typeface="Karl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6" name="Picture 15" descr="iacs.png">
            <a:extLst>
              <a:ext uri="{FF2B5EF4-FFF2-40B4-BE49-F238E27FC236}">
                <a16:creationId xmlns:a16="http://schemas.microsoft.com/office/drawing/2014/main" id="{C7B34D79-32A8-254B-9A87-D95F9EBF7E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62" y="6153741"/>
            <a:ext cx="410978" cy="461756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643E463C-19CB-F248-A3B7-14611956B3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0382" y="6133421"/>
            <a:ext cx="934751" cy="60833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7CCDB-6D39-0547-B7B3-C80E39D65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2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7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89" r:id="rId13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23A1-04A6-4C00-8381-DADA2D40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0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</p:sldLayoutIdLst>
  <p:hf hdr="0" ftr="0" dt="0"/>
  <p:txStyles>
    <p:titleStyle>
      <a:lvl1pPr algn="ctr" defTabSz="457182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Karla"/>
          <a:ea typeface="+mj-ea"/>
          <a:cs typeface="Karla"/>
        </a:defRPr>
      </a:lvl1pPr>
    </p:titleStyle>
    <p:bodyStyle>
      <a:lvl1pPr marL="342887" indent="-342887" algn="l" defTabSz="457182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defTabSz="45718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45718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457182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457182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kubernetes.io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more%20on%20etcd%20link%20https:/medium.com/better-programming/a-closer-look-at-etcd-the-brain-of-a-kubernetes-cluster-788c8ea759a5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arvard-iacs.github.io/2019-CS207/lectures/lecture25/" TargetMode="External"/><Relationship Id="rId2" Type="http://schemas.openxmlformats.org/officeDocument/2006/relationships/hyperlink" Target="https://harvard-iacs.github.io/2019-CS207/lectures/lecture25_exercise/notebook/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93987"/>
            <a:ext cx="10972800" cy="1470025"/>
          </a:xfrm>
        </p:spPr>
        <p:txBody>
          <a:bodyPr/>
          <a:lstStyle/>
          <a:p>
            <a:r>
              <a:rPr lang="en-US" sz="3600" dirty="0"/>
              <a:t>Day 4: Deployment: Front-End, Kubernetes and AWS</a:t>
            </a:r>
          </a:p>
        </p:txBody>
      </p:sp>
    </p:spTree>
    <p:extLst>
      <p:ext uri="{BB962C8B-B14F-4D97-AF65-F5344CB8AC3E}">
        <p14:creationId xmlns:p14="http://schemas.microsoft.com/office/powerpoint/2010/main" val="188999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B2838F-197E-D24A-B814-28DB800A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AB44A3D4-1412-AD41-B793-6B615CC37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281" y="0"/>
            <a:ext cx="6439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7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B2838F-197E-D24A-B814-28DB800A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A screenshot of a dog&#10;&#10;Description automatically generated with low confidence">
            <a:extLst>
              <a:ext uri="{FF2B5EF4-FFF2-40B4-BE49-F238E27FC236}">
                <a16:creationId xmlns:a16="http://schemas.microsoft.com/office/drawing/2014/main" id="{11D681CA-4876-1F41-A9DB-9E6B28606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0"/>
            <a:ext cx="4800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4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B2838F-197E-D24A-B814-28DB800A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01B4BCB-EAD3-A94D-9C4D-9C0B84B3D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528" y="0"/>
            <a:ext cx="5266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6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B2838F-197E-D24A-B814-28DB800A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9CF9675-2A00-974D-AFF4-40EF98F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463550"/>
            <a:ext cx="8132873" cy="593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15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9EC4DA4-C5C0-4F06-8992-FE59D490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25" b="91045" l="9877" r="89815">
                        <a14:foregroundMark x1="40586" y1="35634" x2="40586" y2="35634"/>
                        <a14:foregroundMark x1="41667" y1="19776" x2="24074" y2="37127"/>
                        <a14:foregroundMark x1="24074" y1="37127" x2="21451" y2="68470"/>
                        <a14:foregroundMark x1="21451" y1="68470" x2="38889" y2="91231"/>
                        <a14:foregroundMark x1="38889" y1="91231" x2="61574" y2="89552"/>
                        <a14:foregroundMark x1="61574" y1="89552" x2="79167" y2="71455"/>
                        <a14:foregroundMark x1="79167" y1="71455" x2="86728" y2="41231"/>
                        <a14:foregroundMark x1="86728" y1="41231" x2="66975" y2="20336"/>
                        <a14:foregroundMark x1="66975" y1="20336" x2="41975" y2="19216"/>
                        <a14:foregroundMark x1="41975" y1="19216" x2="40586" y2="22388"/>
                        <a14:foregroundMark x1="51389" y1="26679" x2="47377" y2="53731"/>
                        <a14:foregroundMark x1="47377" y1="53731" x2="66512" y2="36194"/>
                        <a14:foregroundMark x1="66512" y1="36194" x2="48611" y2="23881"/>
                        <a14:foregroundMark x1="41667" y1="26679" x2="33333" y2="57276"/>
                        <a14:foregroundMark x1="33333" y1="57276" x2="50309" y2="77425"/>
                        <a14:foregroundMark x1="50309" y1="77425" x2="54630" y2="38246"/>
                        <a14:foregroundMark x1="54630" y1="38246" x2="38272" y2="29291"/>
                        <a14:foregroundMark x1="63426" y1="33582" x2="46296" y2="54104"/>
                        <a14:foregroundMark x1="46296" y1="54104" x2="53549" y2="79664"/>
                        <a14:foregroundMark x1="53549" y1="79664" x2="76389" y2="68097"/>
                        <a14:foregroundMark x1="76389" y1="68097" x2="79167" y2="40485"/>
                        <a14:foregroundMark x1="79167" y1="40485" x2="52469" y2="34515"/>
                        <a14:foregroundMark x1="52469" y1="34515" x2="50772" y2="36940"/>
                        <a14:foregroundMark x1="71296" y1="38993" x2="53395" y2="55224"/>
                        <a14:foregroundMark x1="53395" y1="55224" x2="55401" y2="81716"/>
                        <a14:foregroundMark x1="55401" y1="81716" x2="77006" y2="69590"/>
                        <a14:foregroundMark x1="77006" y1="69590" x2="77006" y2="39366"/>
                        <a14:foregroundMark x1="77006" y1="39366" x2="66204" y2="38246"/>
                        <a14:foregroundMark x1="66204" y1="40485" x2="52160" y2="62687"/>
                        <a14:foregroundMark x1="52160" y1="62687" x2="65432" y2="86567"/>
                        <a14:foregroundMark x1="65432" y1="86567" x2="81019" y2="64739"/>
                        <a14:foregroundMark x1="81019" y1="64739" x2="75154" y2="34515"/>
                        <a14:foregroundMark x1="75154" y1="34515" x2="65586" y2="33582"/>
                        <a14:foregroundMark x1="67901" y1="41045" x2="53086" y2="63060"/>
                        <a14:foregroundMark x1="53086" y1="63060" x2="75617" y2="70149"/>
                        <a14:foregroundMark x1="75617" y1="70149" x2="74846" y2="43284"/>
                        <a14:foregroundMark x1="74846" y1="43284" x2="66821" y2="38993"/>
                        <a14:foregroundMark x1="66821" y1="45149" x2="59259" y2="71082"/>
                        <a14:foregroundMark x1="59259" y1="71082" x2="75154" y2="49627"/>
                        <a14:foregroundMark x1="75154" y1="49627" x2="58796" y2="48694"/>
                        <a14:foregroundMark x1="28549" y1="30784" x2="25772" y2="57836"/>
                        <a14:foregroundMark x1="25772" y1="57836" x2="43673" y2="37500"/>
                        <a14:foregroundMark x1="43673" y1="37500" x2="24537" y2="35634"/>
                        <a14:foregroundMark x1="33179" y1="40485" x2="17130" y2="59888"/>
                        <a14:foregroundMark x1="17130" y1="59888" x2="30864" y2="81903"/>
                        <a14:foregroundMark x1="30864" y1="81903" x2="52623" y2="71455"/>
                        <a14:foregroundMark x1="52623" y1="71455" x2="51698" y2="38060"/>
                        <a14:foregroundMark x1="51698" y1="38060" x2="28395" y2="43657"/>
                        <a14:foregroundMark x1="28395" y1="43657" x2="27469" y2="44590"/>
                        <a14:foregroundMark x1="34877" y1="42537" x2="22377" y2="65299"/>
                        <a14:foregroundMark x1="22377" y1="65299" x2="46296" y2="79104"/>
                        <a14:foregroundMark x1="46296" y1="79104" x2="55247" y2="52612"/>
                        <a14:foregroundMark x1="55247" y1="52612" x2="33642" y2="41978"/>
                        <a14:foregroundMark x1="33642" y1="41978" x2="29784" y2="46642"/>
                        <a14:foregroundMark x1="30247" y1="54104" x2="27469" y2="80970"/>
                        <a14:foregroundMark x1="27469" y1="80970" x2="53241" y2="72015"/>
                        <a14:foregroundMark x1="53241" y1="72015" x2="48148" y2="42724"/>
                        <a14:foregroundMark x1="48148" y1="42724" x2="25926" y2="51119"/>
                        <a14:foregroundMark x1="25926" y1="51119" x2="25772" y2="52799"/>
                        <a14:foregroundMark x1="34259" y1="52799" x2="23457" y2="77425"/>
                        <a14:foregroundMark x1="23457" y1="77425" x2="47531" y2="81903"/>
                        <a14:foregroundMark x1="47531" y1="81903" x2="48611" y2="54104"/>
                        <a14:foregroundMark x1="48611" y1="54104" x2="29167" y2="54851"/>
                        <a14:foregroundMark x1="29167" y1="56343" x2="38889" y2="81157"/>
                        <a14:foregroundMark x1="38889" y1="81157" x2="25309" y2="59515"/>
                        <a14:foregroundMark x1="25309" y1="59515" x2="24537" y2="60448"/>
                        <a14:foregroundMark x1="58179" y1="14925" x2="57099" y2="10821"/>
                        <a14:foregroundMark x1="56019" y1="2425" x2="54784" y2="3918"/>
                        <a14:foregroundMark x1="83951" y1="29291" x2="86574" y2="57836"/>
                        <a14:foregroundMark x1="86574" y1="57836" x2="84877" y2="30784"/>
                        <a14:foregroundMark x1="84877" y1="30784" x2="81019" y2="328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26" y="1116959"/>
            <a:ext cx="2167097" cy="179253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Introduction to Kubernetes &lt;K8s&gt;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1398494" y="2510847"/>
            <a:ext cx="961240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K8s manages containers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K8s is an open-source platform for container management developed by Google and introduced in 2014.  It has become the standard API for building cloud-native applications, present in nearly every public cloud.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dirty="0">
                <a:latin typeface="Karla" pitchFamily="2" charset="0"/>
              </a:rPr>
              <a:t>K8s users define rules for how container management should occur, and then K8s handles the rest!</a:t>
            </a:r>
          </a:p>
          <a:p>
            <a:pPr algn="r"/>
            <a:endParaRPr lang="en-US" sz="2000" dirty="0">
              <a:latin typeface="Karla" pitchFamily="2" charset="0"/>
            </a:endParaRPr>
          </a:p>
          <a:p>
            <a:pPr algn="r"/>
            <a:r>
              <a:rPr lang="en-US" sz="2000" dirty="0">
                <a:latin typeface="Karla" pitchFamily="2" charset="0"/>
              </a:rPr>
              <a:t>&gt; </a:t>
            </a:r>
            <a:r>
              <a:rPr lang="en-US" sz="2000" dirty="0">
                <a:latin typeface="Karla" pitchFamily="2" charset="0"/>
                <a:hlinkClick r:id="rId4"/>
              </a:rPr>
              <a:t>link to website</a:t>
            </a:r>
            <a:r>
              <a:rPr lang="en-US" sz="2000" dirty="0">
                <a:latin typeface="Karla" pitchFamily="2" charset="0"/>
              </a:rPr>
              <a:t> &lt;</a:t>
            </a:r>
            <a:endParaRPr lang="en-US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0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1162050" y="1511987"/>
            <a:ext cx="104077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K8s works on a cluster of machines/nodes</a:t>
            </a:r>
          </a:p>
          <a:p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This could be VMs on your local machine or a group of machines through a cloud provider</a:t>
            </a:r>
          </a:p>
          <a:p>
            <a:endParaRPr lang="en-US" sz="2400" dirty="0">
              <a:latin typeface="Karl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The cluster includes one master node and at least one worker node</a:t>
            </a:r>
          </a:p>
        </p:txBody>
      </p:sp>
    </p:spTree>
    <p:extLst>
      <p:ext uri="{BB962C8B-B14F-4D97-AF65-F5344CB8AC3E}">
        <p14:creationId xmlns:p14="http://schemas.microsoft.com/office/powerpoint/2010/main" val="2187296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8ED11-527F-44DC-A913-D3CD1DF7F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70" y="1314279"/>
            <a:ext cx="10167993" cy="481467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 &lt;</a:t>
            </a:r>
            <a:r>
              <a:rPr lang="en-US" sz="3800" b="1" dirty="0" err="1"/>
              <a:t>cont</a:t>
            </a:r>
            <a:r>
              <a:rPr lang="en-US" sz="3800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34904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BC92D72-9C03-4BEE-8C94-33192637D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93" y="1346885"/>
            <a:ext cx="9957672" cy="474053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817" y="315280"/>
            <a:ext cx="11973697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 | Master 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635889-CB9A-41F8-BE92-E1CCE7A78A10}"/>
              </a:ext>
            </a:extLst>
          </p:cNvPr>
          <p:cNvSpPr/>
          <p:nvPr/>
        </p:nvSpPr>
        <p:spPr>
          <a:xfrm>
            <a:off x="8204075" y="6173388"/>
            <a:ext cx="2805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Karla" pitchFamily="2" charset="0"/>
              </a:rPr>
              <a:t>&gt; </a:t>
            </a:r>
            <a:r>
              <a:rPr lang="en-US" dirty="0">
                <a:latin typeface="Karla" pitchFamily="2" charset="0"/>
                <a:hlinkClick r:id="rId4"/>
              </a:rPr>
              <a:t> to learn more on </a:t>
            </a:r>
            <a:r>
              <a:rPr lang="en-US" dirty="0" err="1">
                <a:latin typeface="Karla" pitchFamily="2" charset="0"/>
                <a:hlinkClick r:id="rId4"/>
              </a:rPr>
              <a:t>etcd</a:t>
            </a:r>
            <a:r>
              <a:rPr lang="en-US" dirty="0">
                <a:latin typeface="Karla" pitchFamily="2" charset="0"/>
              </a:rPr>
              <a:t> &lt;</a:t>
            </a:r>
          </a:p>
        </p:txBody>
      </p:sp>
    </p:spTree>
    <p:extLst>
      <p:ext uri="{BB962C8B-B14F-4D97-AF65-F5344CB8AC3E}">
        <p14:creationId xmlns:p14="http://schemas.microsoft.com/office/powerpoint/2010/main" val="1792959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2812" y="315280"/>
            <a:ext cx="10646375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 | Master 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772812" y="1131460"/>
            <a:ext cx="11268847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Master node main task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 is to manage the worker node(s) to run an application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arla" pitchFamily="2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The master node consists of:</a:t>
            </a:r>
          </a:p>
          <a:p>
            <a:pPr marL="457200" indent="-457200">
              <a:buAutoNum type="arabicParenR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API server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contains various methods to directly access the Kubernetes</a:t>
            </a:r>
          </a:p>
          <a:p>
            <a:pPr marL="457200" indent="-457200">
              <a:buAutoNum type="arabicParenR" startAt="2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Scheduler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assigns to each worker node an application</a:t>
            </a:r>
          </a:p>
          <a:p>
            <a:pPr marL="457200" indent="-457200">
              <a:buAutoNum type="arabicParenR" startAt="2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Controller manager</a:t>
            </a:r>
          </a:p>
          <a:p>
            <a:pPr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3a) Keeps track of worker nodes</a:t>
            </a:r>
          </a:p>
          <a:p>
            <a:pPr lvl="1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3b) Handles node failures and replicates if needed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3c) Provide endpoints to access the application from the outside world</a:t>
            </a: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4) Cloud controller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communicates with cloud provide regarding resources such as nodes and IP addresses</a:t>
            </a: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5)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Etcd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works as backend for service discovery that stores the cluster’s state and its configuration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692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B3DF25F-7EE3-419B-B520-A11120CA3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08" y="1260916"/>
            <a:ext cx="10037416" cy="482650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817" y="315280"/>
            <a:ext cx="11973697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 | Worker Nodes</a:t>
            </a:r>
          </a:p>
        </p:txBody>
      </p:sp>
    </p:spTree>
    <p:extLst>
      <p:ext uri="{BB962C8B-B14F-4D97-AF65-F5344CB8AC3E}">
        <p14:creationId xmlns:p14="http://schemas.microsoft.com/office/powerpoint/2010/main" val="2663269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5004"/>
            <a:ext cx="10972800" cy="767276"/>
          </a:xfrm>
        </p:spPr>
        <p:txBody>
          <a:bodyPr/>
          <a:lstStyle/>
          <a:p>
            <a:pPr algn="l"/>
            <a:r>
              <a:rPr lang="en-US" dirty="0"/>
              <a:t>Workshop Overview for Day 1</a:t>
            </a:r>
          </a:p>
        </p:txBody>
      </p:sp>
      <p:sp>
        <p:nvSpPr>
          <p:cNvPr id="11" name="Google Shape;68;p14"/>
          <p:cNvSpPr/>
          <p:nvPr/>
        </p:nvSpPr>
        <p:spPr>
          <a:xfrm>
            <a:off x="681353" y="1051744"/>
            <a:ext cx="2735782" cy="1361589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Complete App on Local Machine Demo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10:00</a:t>
            </a:r>
            <a:r>
              <a:rPr lang="en" sz="2000" dirty="0"/>
              <a:t> - 11:</a:t>
            </a:r>
            <a:r>
              <a:rPr lang="en-US" sz="2000" dirty="0"/>
              <a:t>30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Pavlos</a:t>
            </a:r>
            <a:r>
              <a:rPr lang="en-US" sz="2000" dirty="0"/>
              <a:t> and Shivas</a:t>
            </a:r>
            <a:endParaRPr sz="2000" dirty="0"/>
          </a:p>
        </p:txBody>
      </p:sp>
      <p:sp>
        <p:nvSpPr>
          <p:cNvPr id="13" name="Google Shape;70;p14"/>
          <p:cNvSpPr/>
          <p:nvPr/>
        </p:nvSpPr>
        <p:spPr>
          <a:xfrm>
            <a:off x="8433491" y="1028514"/>
            <a:ext cx="3162356" cy="1361589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fontAlgn="base"/>
            <a:r>
              <a:rPr lang="en-US" sz="2000" dirty="0"/>
              <a:t>AWS </a:t>
            </a:r>
          </a:p>
          <a:p>
            <a:pPr algn="ctr" fontAlgn="base"/>
            <a:r>
              <a:rPr lang="en-US" sz="2000" dirty="0"/>
              <a:t>Instructions/Demo</a:t>
            </a:r>
          </a:p>
          <a:p>
            <a:pPr fontAlgn="base"/>
            <a:r>
              <a:rPr lang="en-US" sz="2000" dirty="0"/>
              <a:t>		12:00-12:30</a:t>
            </a:r>
          </a:p>
          <a:p>
            <a:pPr lvl="0" algn="ctr"/>
            <a:r>
              <a:rPr lang="en-US" sz="2000" dirty="0"/>
              <a:t>Rashmi</a:t>
            </a:r>
          </a:p>
        </p:txBody>
      </p:sp>
      <p:sp>
        <p:nvSpPr>
          <p:cNvPr id="15" name="Google Shape;72;p14"/>
          <p:cNvSpPr/>
          <p:nvPr/>
        </p:nvSpPr>
        <p:spPr>
          <a:xfrm>
            <a:off x="8552329" y="3235500"/>
            <a:ext cx="3043518" cy="831564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dirty="0" err="1"/>
              <a:t>Sophya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12:</a:t>
            </a:r>
            <a:r>
              <a:rPr lang="en-US" sz="2000" dirty="0"/>
              <a:t>30</a:t>
            </a:r>
            <a:r>
              <a:rPr lang="en" sz="2000" dirty="0"/>
              <a:t> - 1:</a:t>
            </a:r>
            <a:r>
              <a:rPr lang="en-US" sz="2000" dirty="0"/>
              <a:t>30</a:t>
            </a:r>
          </a:p>
        </p:txBody>
      </p:sp>
      <p:sp>
        <p:nvSpPr>
          <p:cNvPr id="16" name="Google Shape;73;p14"/>
          <p:cNvSpPr/>
          <p:nvPr/>
        </p:nvSpPr>
        <p:spPr>
          <a:xfrm>
            <a:off x="4606312" y="4900363"/>
            <a:ext cx="2735782" cy="1380159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Final Thoughts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3</a:t>
            </a:r>
            <a:r>
              <a:rPr lang="en" sz="2000" dirty="0"/>
              <a:t>:</a:t>
            </a:r>
            <a:r>
              <a:rPr lang="en-US" sz="2000" dirty="0"/>
              <a:t>00</a:t>
            </a:r>
            <a:r>
              <a:rPr lang="en" sz="2000" dirty="0"/>
              <a:t> - </a:t>
            </a:r>
            <a:r>
              <a:rPr lang="en-US" sz="2000" dirty="0"/>
              <a:t>4</a:t>
            </a:r>
            <a:r>
              <a:rPr lang="en" sz="2000" dirty="0"/>
              <a:t>:00</a:t>
            </a:r>
            <a:endParaRPr lang="en-US" sz="2000" dirty="0"/>
          </a:p>
          <a:p>
            <a:pPr lvl="0" algn="ctr"/>
            <a:r>
              <a:rPr lang="en-US" sz="2000" dirty="0" err="1"/>
              <a:t>Sophya</a:t>
            </a:r>
            <a:endParaRPr sz="2000" dirty="0"/>
          </a:p>
        </p:txBody>
      </p:sp>
      <p:pic>
        <p:nvPicPr>
          <p:cNvPr id="17" name="Google Shape;7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650311" y="1446189"/>
            <a:ext cx="75753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7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6913" y="5304093"/>
            <a:ext cx="75753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7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68891" y="1409119"/>
            <a:ext cx="75753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7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9635900" y="2526451"/>
            <a:ext cx="75753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F1FFB-A351-F543-B5DF-CEF4BB54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2</a:t>
            </a:fld>
            <a:endParaRPr lang="en-US"/>
          </a:p>
        </p:txBody>
      </p:sp>
      <p:pic>
        <p:nvPicPr>
          <p:cNvPr id="22" name="Google Shape;78;p14">
            <a:extLst>
              <a:ext uri="{FF2B5EF4-FFF2-40B4-BE49-F238E27FC236}">
                <a16:creationId xmlns:a16="http://schemas.microsoft.com/office/drawing/2014/main" id="{20E20595-ACB5-E847-95EC-440A5B27F6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9695319" y="4247342"/>
            <a:ext cx="75753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71;p14">
            <a:extLst>
              <a:ext uri="{FF2B5EF4-FFF2-40B4-BE49-F238E27FC236}">
                <a16:creationId xmlns:a16="http://schemas.microsoft.com/office/drawing/2014/main" id="{251624C0-9F07-274B-9C01-62FC25059DA9}"/>
              </a:ext>
            </a:extLst>
          </p:cNvPr>
          <p:cNvSpPr/>
          <p:nvPr/>
        </p:nvSpPr>
        <p:spPr>
          <a:xfrm>
            <a:off x="8706197" y="4912461"/>
            <a:ext cx="2735782" cy="1380159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Deployment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1</a:t>
            </a:r>
            <a:r>
              <a:rPr lang="en" sz="2000" dirty="0"/>
              <a:t>:</a:t>
            </a:r>
            <a:r>
              <a:rPr lang="en-US" sz="2000" dirty="0"/>
              <a:t>30</a:t>
            </a:r>
            <a:r>
              <a:rPr lang="en" sz="2000" dirty="0"/>
              <a:t> - </a:t>
            </a:r>
            <a:r>
              <a:rPr lang="en-US" sz="2000" dirty="0"/>
              <a:t>3</a:t>
            </a:r>
            <a:r>
              <a:rPr lang="en" sz="2000" dirty="0"/>
              <a:t>:</a:t>
            </a:r>
            <a:r>
              <a:rPr lang="en-US" sz="2000" dirty="0"/>
              <a:t>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Shivas and Rashmi</a:t>
            </a:r>
            <a:endParaRPr sz="2000" dirty="0"/>
          </a:p>
        </p:txBody>
      </p:sp>
      <p:sp>
        <p:nvSpPr>
          <p:cNvPr id="24" name="Google Shape;70;p14">
            <a:extLst>
              <a:ext uri="{FF2B5EF4-FFF2-40B4-BE49-F238E27FC236}">
                <a16:creationId xmlns:a16="http://schemas.microsoft.com/office/drawing/2014/main" id="{E4433389-D2BC-4045-8ABC-A4D7591E5110}"/>
              </a:ext>
            </a:extLst>
          </p:cNvPr>
          <p:cNvSpPr/>
          <p:nvPr/>
        </p:nvSpPr>
        <p:spPr>
          <a:xfrm>
            <a:off x="4554679" y="1014674"/>
            <a:ext cx="2839048" cy="1361589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/>
              <a:t>Intro to Kubernetes</a:t>
            </a:r>
          </a:p>
          <a:p>
            <a:pPr lvl="0" algn="ctr"/>
            <a:r>
              <a:rPr lang="en-US" sz="2000" dirty="0"/>
              <a:t>11:30 - 12:00</a:t>
            </a:r>
          </a:p>
          <a:p>
            <a:pPr lvl="0" algn="ctr"/>
            <a:r>
              <a:rPr lang="en-US" sz="2000" dirty="0" err="1"/>
              <a:t>Pavlos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0024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2812" y="315280"/>
            <a:ext cx="11027891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Anatomy of Kubernetes Cluster | Worker Nodes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772812" y="1440379"/>
            <a:ext cx="112688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A worker node consists of:</a:t>
            </a:r>
          </a:p>
          <a:p>
            <a:endParaRPr lang="en-US" sz="2400" dirty="0">
              <a:latin typeface="Karla" pitchFamily="2" charset="0"/>
            </a:endParaRPr>
          </a:p>
          <a:p>
            <a:pPr marL="457200" indent="-457200">
              <a:buAutoNum type="arabicParenR"/>
            </a:pPr>
            <a:r>
              <a:rPr lang="en-US" sz="2400" b="1" dirty="0">
                <a:latin typeface="Karla" pitchFamily="2" charset="0"/>
              </a:rPr>
              <a:t>Container runtime </a:t>
            </a:r>
            <a:r>
              <a:rPr lang="en-US" sz="2400" dirty="0">
                <a:latin typeface="Karla" pitchFamily="2" charset="0"/>
              </a:rPr>
              <a:t>that pulls a specified Docker image and deploys it on a worker node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b="1" dirty="0">
                <a:latin typeface="Karla" pitchFamily="2" charset="0"/>
              </a:rPr>
              <a:t>2) </a:t>
            </a:r>
            <a:r>
              <a:rPr lang="en-US" sz="2400" b="1" dirty="0" err="1">
                <a:latin typeface="Karla" pitchFamily="2" charset="0"/>
              </a:rPr>
              <a:t>Kubelet</a:t>
            </a:r>
            <a:r>
              <a:rPr lang="en-US" sz="2400" b="1" dirty="0">
                <a:latin typeface="Karla" pitchFamily="2" charset="0"/>
              </a:rPr>
              <a:t> </a:t>
            </a:r>
            <a:r>
              <a:rPr lang="en-US" sz="2400" dirty="0">
                <a:latin typeface="Karla" pitchFamily="2" charset="0"/>
              </a:rPr>
              <a:t>talks to the API server and manages containers on its node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b="1" dirty="0">
                <a:latin typeface="Karla" pitchFamily="2" charset="0"/>
              </a:rPr>
              <a:t>3) </a:t>
            </a:r>
            <a:r>
              <a:rPr lang="en-US" sz="2400" b="1" dirty="0" err="1">
                <a:latin typeface="Karla" pitchFamily="2" charset="0"/>
              </a:rPr>
              <a:t>Kube</a:t>
            </a:r>
            <a:r>
              <a:rPr lang="en-US" sz="2400" b="1" dirty="0">
                <a:latin typeface="Karla" pitchFamily="2" charset="0"/>
              </a:rPr>
              <a:t>-proxy </a:t>
            </a:r>
            <a:r>
              <a:rPr lang="en-US" sz="2400" dirty="0">
                <a:latin typeface="Karla" pitchFamily="2" charset="0"/>
              </a:rPr>
              <a:t>load-balances network traffic between application components and the outside world</a:t>
            </a:r>
          </a:p>
          <a:p>
            <a:endParaRPr lang="en-US" sz="24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776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/>
              <a:t>Common </a:t>
            </a:r>
            <a:r>
              <a:rPr lang="en-US" sz="4000" b="1" dirty="0" err="1"/>
              <a:t>kubectl</a:t>
            </a:r>
            <a:r>
              <a:rPr lang="en-US" sz="4000" b="1" dirty="0"/>
              <a:t> Commands</a:t>
            </a:r>
            <a:endParaRPr lang="en-US" sz="3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630195" y="1197758"/>
            <a:ext cx="10972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Useful commands to complete </a:t>
            </a:r>
            <a:r>
              <a:rPr lang="en-US" sz="2400">
                <a:latin typeface="Karla" pitchFamily="2" charset="0"/>
              </a:rPr>
              <a:t>the exercise:</a:t>
            </a:r>
            <a:endParaRPr lang="en-US" sz="2400" dirty="0">
              <a:latin typeface="Karla" pitchFamily="2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app-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deploymnet.yaml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 deployment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 pods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 pods /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-o=custom-columns=NAME:.metadata.name,IP:.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status.podIP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app-server-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deploymnet.yaml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expose deployment / </a:t>
            </a:r>
          </a:p>
          <a:p>
            <a:pPr lvl="1"/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app-deployment --type=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LoadBalancer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--port=8080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get services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delete service app-deployment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delete deployment app-server-deployment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delete deployment app-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-deployment</a:t>
            </a:r>
            <a:endParaRPr lang="en-US" sz="2400" dirty="0">
              <a:latin typeface="Karla" pitchFamily="2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5F614C9-580D-4226-949F-552B26689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7FEA53C-50CF-4743-A2EC-978205D7A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582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4000" b="1" dirty="0"/>
              <a:t>Common </a:t>
            </a:r>
            <a:r>
              <a:rPr lang="en-US" sz="4000" b="1" dirty="0" err="1"/>
              <a:t>kubectl</a:t>
            </a:r>
            <a:r>
              <a:rPr lang="en-US" sz="4000" b="1" dirty="0"/>
              <a:t> Commands</a:t>
            </a:r>
            <a:endParaRPr lang="en-US" sz="3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233D0-0895-4FB1-AB54-08D2E9F5AEA0}"/>
              </a:ext>
            </a:extLst>
          </p:cNvPr>
          <p:cNvSpPr/>
          <p:nvPr/>
        </p:nvSpPr>
        <p:spPr>
          <a:xfrm>
            <a:off x="1560769" y="1413515"/>
            <a:ext cx="96406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Practice Kubernetes! Access the exercise using the link below: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5F614C9-580D-4226-949F-552B26689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7FEA53C-50CF-4743-A2EC-978205D7A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44942D-9D00-4949-B64E-8786B04E87C5}"/>
              </a:ext>
            </a:extLst>
          </p:cNvPr>
          <p:cNvSpPr/>
          <p:nvPr/>
        </p:nvSpPr>
        <p:spPr>
          <a:xfrm>
            <a:off x="4614665" y="3244334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Karla" pitchFamily="2" charset="0"/>
              </a:rPr>
              <a:t>&gt; </a:t>
            </a:r>
            <a:r>
              <a:rPr lang="en-US" sz="2400" dirty="0">
                <a:latin typeface="Karla" pitchFamily="2" charset="0"/>
                <a:hlinkClick r:id="rId2"/>
              </a:rPr>
              <a:t>LINK TO EXERCISE</a:t>
            </a:r>
            <a:r>
              <a:rPr lang="en-US" sz="2400" dirty="0">
                <a:latin typeface="Karla" pitchFamily="2" charset="0"/>
              </a:rPr>
              <a:t> &lt;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CD0A71-AB65-40BA-B3B3-4303EA3A0BA7}"/>
              </a:ext>
            </a:extLst>
          </p:cNvPr>
          <p:cNvSpPr/>
          <p:nvPr/>
        </p:nvSpPr>
        <p:spPr>
          <a:xfrm>
            <a:off x="4438333" y="3869346"/>
            <a:ext cx="3501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Karla" pitchFamily="2" charset="0"/>
              </a:rPr>
              <a:t>&gt; </a:t>
            </a:r>
            <a:r>
              <a:rPr lang="en-US" sz="2400" dirty="0">
                <a:latin typeface="Karla" pitchFamily="2" charset="0"/>
                <a:hlinkClick r:id="rId2"/>
              </a:rPr>
              <a:t>LINK TO </a:t>
            </a:r>
            <a:r>
              <a:rPr lang="en-US" sz="2400" dirty="0">
                <a:latin typeface="Karla" pitchFamily="2" charset="0"/>
                <a:hlinkClick r:id="rId3"/>
              </a:rPr>
              <a:t>RESOURCES</a:t>
            </a:r>
            <a:r>
              <a:rPr lang="en-US" sz="2400" dirty="0">
                <a:latin typeface="Karla" pitchFamily="2" charset="0"/>
                <a:hlinkClick r:id="rId2"/>
              </a:rPr>
              <a:t> </a:t>
            </a:r>
            <a:r>
              <a:rPr lang="en-US" sz="2400" dirty="0">
                <a:latin typeface="Karla" pitchFamily="2" charset="0"/>
              </a:rPr>
              <a:t> &lt;</a:t>
            </a:r>
          </a:p>
        </p:txBody>
      </p:sp>
    </p:spTree>
    <p:extLst>
      <p:ext uri="{BB962C8B-B14F-4D97-AF65-F5344CB8AC3E}">
        <p14:creationId xmlns:p14="http://schemas.microsoft.com/office/powerpoint/2010/main" val="70053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5004"/>
            <a:ext cx="10972800" cy="767276"/>
          </a:xfrm>
        </p:spPr>
        <p:txBody>
          <a:bodyPr/>
          <a:lstStyle/>
          <a:p>
            <a:pPr algn="l"/>
            <a:r>
              <a:rPr lang="en-US" dirty="0"/>
              <a:t>Workshop Overview for Day 1</a:t>
            </a:r>
          </a:p>
        </p:txBody>
      </p:sp>
      <p:sp>
        <p:nvSpPr>
          <p:cNvPr id="11" name="Google Shape;68;p14"/>
          <p:cNvSpPr/>
          <p:nvPr/>
        </p:nvSpPr>
        <p:spPr>
          <a:xfrm>
            <a:off x="681353" y="1051744"/>
            <a:ext cx="2735782" cy="1361589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Complete App on Local Machine Demo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10:00</a:t>
            </a:r>
            <a:r>
              <a:rPr lang="en" sz="2000" dirty="0"/>
              <a:t> - 11:</a:t>
            </a:r>
            <a:r>
              <a:rPr lang="en-US" sz="2000" dirty="0"/>
              <a:t>30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Pavlos</a:t>
            </a:r>
            <a:r>
              <a:rPr lang="en-US" sz="2000" dirty="0"/>
              <a:t> Shivas</a:t>
            </a:r>
            <a:endParaRPr sz="2000" dirty="0"/>
          </a:p>
        </p:txBody>
      </p:sp>
      <p:sp>
        <p:nvSpPr>
          <p:cNvPr id="13" name="Google Shape;70;p14"/>
          <p:cNvSpPr/>
          <p:nvPr/>
        </p:nvSpPr>
        <p:spPr>
          <a:xfrm>
            <a:off x="8433491" y="1028514"/>
            <a:ext cx="3162356" cy="13615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fontAlgn="base"/>
            <a:r>
              <a:rPr lang="en-US" sz="2000" dirty="0"/>
              <a:t>AWS </a:t>
            </a:r>
          </a:p>
          <a:p>
            <a:pPr algn="ctr" fontAlgn="base"/>
            <a:r>
              <a:rPr lang="en-US" sz="2000" dirty="0"/>
              <a:t>Instructions/Demo</a:t>
            </a:r>
          </a:p>
          <a:p>
            <a:pPr fontAlgn="base"/>
            <a:r>
              <a:rPr lang="en-US" sz="2000" dirty="0"/>
              <a:t>		12:00-12:30</a:t>
            </a:r>
          </a:p>
          <a:p>
            <a:pPr lvl="0" algn="ctr"/>
            <a:r>
              <a:rPr lang="en-US" sz="2000" dirty="0"/>
              <a:t>Rashmi</a:t>
            </a:r>
          </a:p>
        </p:txBody>
      </p:sp>
      <p:sp>
        <p:nvSpPr>
          <p:cNvPr id="15" name="Google Shape;72;p14"/>
          <p:cNvSpPr/>
          <p:nvPr/>
        </p:nvSpPr>
        <p:spPr>
          <a:xfrm>
            <a:off x="8552329" y="3235500"/>
            <a:ext cx="3043518" cy="831564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dirty="0" err="1"/>
              <a:t>Sophya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12:</a:t>
            </a:r>
            <a:r>
              <a:rPr lang="en-US" sz="2000" dirty="0"/>
              <a:t>30</a:t>
            </a:r>
            <a:r>
              <a:rPr lang="en" sz="2000" dirty="0"/>
              <a:t> - 1:</a:t>
            </a:r>
            <a:r>
              <a:rPr lang="en-US" sz="2000" dirty="0"/>
              <a:t>30</a:t>
            </a:r>
          </a:p>
        </p:txBody>
      </p:sp>
      <p:sp>
        <p:nvSpPr>
          <p:cNvPr id="16" name="Google Shape;73;p14"/>
          <p:cNvSpPr/>
          <p:nvPr/>
        </p:nvSpPr>
        <p:spPr>
          <a:xfrm>
            <a:off x="4606312" y="4900363"/>
            <a:ext cx="2735782" cy="1380159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Final Thoughts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3</a:t>
            </a:r>
            <a:r>
              <a:rPr lang="en" sz="2000" dirty="0"/>
              <a:t>:</a:t>
            </a:r>
            <a:r>
              <a:rPr lang="en-US" sz="2000" dirty="0"/>
              <a:t>00</a:t>
            </a:r>
            <a:r>
              <a:rPr lang="en" sz="2000" dirty="0"/>
              <a:t> - </a:t>
            </a:r>
            <a:r>
              <a:rPr lang="en-US" sz="2000" dirty="0"/>
              <a:t>4</a:t>
            </a:r>
            <a:r>
              <a:rPr lang="en" sz="2000" dirty="0"/>
              <a:t>:00</a:t>
            </a:r>
            <a:endParaRPr lang="en-US" sz="2000" dirty="0"/>
          </a:p>
          <a:p>
            <a:pPr lvl="0" algn="ctr"/>
            <a:r>
              <a:rPr lang="en-US" sz="2000" dirty="0" err="1"/>
              <a:t>Sophya</a:t>
            </a:r>
            <a:endParaRPr sz="2000" dirty="0"/>
          </a:p>
        </p:txBody>
      </p:sp>
      <p:pic>
        <p:nvPicPr>
          <p:cNvPr id="17" name="Google Shape;7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650311" y="1446189"/>
            <a:ext cx="75753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7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16913" y="5304093"/>
            <a:ext cx="75753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7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68891" y="1409119"/>
            <a:ext cx="75753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7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9635900" y="2551165"/>
            <a:ext cx="75753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F1FFB-A351-F543-B5DF-CEF4BB54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23</a:t>
            </a:fld>
            <a:endParaRPr lang="en-US"/>
          </a:p>
        </p:txBody>
      </p:sp>
      <p:pic>
        <p:nvPicPr>
          <p:cNvPr id="22" name="Google Shape;78;p14">
            <a:extLst>
              <a:ext uri="{FF2B5EF4-FFF2-40B4-BE49-F238E27FC236}">
                <a16:creationId xmlns:a16="http://schemas.microsoft.com/office/drawing/2014/main" id="{20E20595-ACB5-E847-95EC-440A5B27F6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9695319" y="4259699"/>
            <a:ext cx="75753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71;p14">
            <a:extLst>
              <a:ext uri="{FF2B5EF4-FFF2-40B4-BE49-F238E27FC236}">
                <a16:creationId xmlns:a16="http://schemas.microsoft.com/office/drawing/2014/main" id="{251624C0-9F07-274B-9C01-62FC25059DA9}"/>
              </a:ext>
            </a:extLst>
          </p:cNvPr>
          <p:cNvSpPr/>
          <p:nvPr/>
        </p:nvSpPr>
        <p:spPr>
          <a:xfrm>
            <a:off x="8706197" y="4912461"/>
            <a:ext cx="2735782" cy="1380159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Deployment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1</a:t>
            </a:r>
            <a:r>
              <a:rPr lang="en" sz="2000" dirty="0"/>
              <a:t>:</a:t>
            </a:r>
            <a:r>
              <a:rPr lang="en-US" sz="2000" dirty="0"/>
              <a:t>30</a:t>
            </a:r>
            <a:r>
              <a:rPr lang="en" sz="2000" dirty="0"/>
              <a:t> – </a:t>
            </a:r>
            <a:r>
              <a:rPr lang="en-US" sz="2000" dirty="0"/>
              <a:t>3:00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Shivas Rashmi</a:t>
            </a:r>
            <a:endParaRPr sz="2000" dirty="0"/>
          </a:p>
        </p:txBody>
      </p:sp>
      <p:sp>
        <p:nvSpPr>
          <p:cNvPr id="24" name="Google Shape;70;p14">
            <a:extLst>
              <a:ext uri="{FF2B5EF4-FFF2-40B4-BE49-F238E27FC236}">
                <a16:creationId xmlns:a16="http://schemas.microsoft.com/office/drawing/2014/main" id="{E4433389-D2BC-4045-8ABC-A4D7591E5110}"/>
              </a:ext>
            </a:extLst>
          </p:cNvPr>
          <p:cNvSpPr/>
          <p:nvPr/>
        </p:nvSpPr>
        <p:spPr>
          <a:xfrm>
            <a:off x="4554679" y="1014674"/>
            <a:ext cx="2839048" cy="1361589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dirty="0"/>
              <a:t>Intro to Kubernetes</a:t>
            </a:r>
          </a:p>
          <a:p>
            <a:pPr lvl="0" algn="ctr"/>
            <a:r>
              <a:rPr lang="en-US" sz="2000" dirty="0"/>
              <a:t>11:30 - 12:00</a:t>
            </a:r>
          </a:p>
          <a:p>
            <a:pPr lvl="0" algn="ctr"/>
            <a:r>
              <a:rPr lang="en-US" sz="2000" dirty="0" err="1"/>
              <a:t>Pavlos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979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82439-117C-544B-A664-BA870ADB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3</a:t>
            </a:fld>
            <a:endParaRPr lang="en-US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27C0423-B69B-AB44-92D1-A65AD8AC8F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515697"/>
            <a:ext cx="8867355" cy="4052791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endParaRPr lang="en-US" sz="2600" dirty="0"/>
          </a:p>
          <a:p>
            <a:pPr marL="514350" indent="-514350">
              <a:spcAft>
                <a:spcPts val="600"/>
              </a:spcAft>
              <a:buSzPct val="91000"/>
              <a:buFont typeface="+mj-lt"/>
              <a:buAutoNum type="arabicPeriod"/>
            </a:pPr>
            <a:r>
              <a:rPr lang="en-US" sz="2600" dirty="0"/>
              <a:t>Review of Day 1-3</a:t>
            </a:r>
          </a:p>
          <a:p>
            <a:pPr marL="514350" indent="-514350">
              <a:spcAft>
                <a:spcPts val="600"/>
              </a:spcAft>
              <a:buSzPct val="91000"/>
              <a:buFont typeface="+mj-lt"/>
              <a:buAutoNum type="arabicPeriod"/>
            </a:pPr>
            <a:r>
              <a:rPr lang="en-US" sz="2600" dirty="0"/>
              <a:t>Local App with Front-End</a:t>
            </a:r>
          </a:p>
          <a:p>
            <a:pPr marL="514350" indent="-514350">
              <a:buSzPct val="91000"/>
              <a:buFont typeface="+mj-lt"/>
              <a:buAutoNum type="arabicPeriod"/>
            </a:pPr>
            <a:r>
              <a:rPr lang="en-US" sz="2600" dirty="0"/>
              <a:t>Motivation for Kubernetes</a:t>
            </a:r>
          </a:p>
          <a:p>
            <a:pPr marL="514350" indent="-514350">
              <a:buSzPct val="91000"/>
              <a:buFont typeface="+mj-lt"/>
              <a:buAutoNum type="arabicPeriod"/>
            </a:pPr>
            <a:r>
              <a:rPr lang="en-US" sz="2600" dirty="0"/>
              <a:t>Intro to Kubernetes</a:t>
            </a:r>
          </a:p>
        </p:txBody>
      </p:sp>
    </p:spTree>
    <p:extLst>
      <p:ext uri="{BB962C8B-B14F-4D97-AF65-F5344CB8AC3E}">
        <p14:creationId xmlns:p14="http://schemas.microsoft.com/office/powerpoint/2010/main" val="45096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82439-117C-544B-A664-BA870ADB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00A5CB-4E17-2940-9FD5-1D7869B19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1236"/>
            <a:ext cx="12192000" cy="526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E5A78-4BB0-F648-99CD-E4163C3E41B5}"/>
              </a:ext>
            </a:extLst>
          </p:cNvPr>
          <p:cNvCxnSpPr>
            <a:cxnSpLocks/>
          </p:cNvCxnSpPr>
          <p:nvPr/>
        </p:nvCxnSpPr>
        <p:spPr>
          <a:xfrm>
            <a:off x="8993093" y="1091769"/>
            <a:ext cx="0" cy="910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54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3F5F1D-1564-4241-946B-6D702A02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A9923-D3BD-0B42-9B5A-1130E369E41B}"/>
              </a:ext>
            </a:extLst>
          </p:cNvPr>
          <p:cNvSpPr/>
          <p:nvPr/>
        </p:nvSpPr>
        <p:spPr>
          <a:xfrm>
            <a:off x="837846" y="1424020"/>
            <a:ext cx="3385094" cy="1769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Karla" pitchFamily="2" charset="0"/>
              </a:rPr>
              <a:t>Virtual Environment</a:t>
            </a:r>
          </a:p>
          <a:p>
            <a:pPr algn="ctr"/>
            <a:endParaRPr lang="en-US" sz="2000" b="1" dirty="0"/>
          </a:p>
          <a:p>
            <a:pPr algn="ctr"/>
            <a:r>
              <a:rPr lang="en-US" sz="1600" b="1" dirty="0">
                <a:latin typeface="Karla" pitchFamily="2" charset="0"/>
              </a:rPr>
              <a:t>Pros: </a:t>
            </a:r>
            <a:r>
              <a:rPr lang="en-US" sz="1600" dirty="0">
                <a:latin typeface="Karla" pitchFamily="2" charset="0"/>
              </a:rPr>
              <a:t>remove complexity</a:t>
            </a:r>
          </a:p>
          <a:p>
            <a:pPr algn="ctr"/>
            <a:r>
              <a:rPr lang="en-US" sz="1600" b="1" dirty="0">
                <a:latin typeface="Karla" pitchFamily="2" charset="0"/>
              </a:rPr>
              <a:t>Cons: </a:t>
            </a:r>
            <a:r>
              <a:rPr lang="en-US" sz="1600" dirty="0">
                <a:latin typeface="Karla" pitchFamily="2" charset="0"/>
              </a:rPr>
              <a:t>do not isolate from 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E3A545-B121-B041-A441-8B79C364819F}"/>
              </a:ext>
            </a:extLst>
          </p:cNvPr>
          <p:cNvSpPr/>
          <p:nvPr/>
        </p:nvSpPr>
        <p:spPr>
          <a:xfrm>
            <a:off x="8329041" y="1458182"/>
            <a:ext cx="3570035" cy="1769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Karla" pitchFamily="2" charset="0"/>
              </a:rPr>
              <a:t>Virtual Machines</a:t>
            </a:r>
          </a:p>
          <a:p>
            <a:pPr algn="ctr"/>
            <a:endParaRPr lang="en-US" sz="2000" b="1" dirty="0"/>
          </a:p>
          <a:p>
            <a:pPr algn="ctr"/>
            <a:r>
              <a:rPr lang="en-US" sz="1600" b="1" dirty="0">
                <a:latin typeface="Karla" pitchFamily="2" charset="0"/>
              </a:rPr>
              <a:t>Pros: </a:t>
            </a:r>
            <a:r>
              <a:rPr lang="en-US" sz="1600" dirty="0">
                <a:latin typeface="Karla" pitchFamily="2" charset="0"/>
              </a:rPr>
              <a:t>isolate OS guest from the host</a:t>
            </a:r>
          </a:p>
          <a:p>
            <a:pPr algn="ctr"/>
            <a:r>
              <a:rPr lang="en-US" sz="1600" b="1" dirty="0">
                <a:latin typeface="Karla" pitchFamily="2" charset="0"/>
              </a:rPr>
              <a:t>Cons: </a:t>
            </a:r>
            <a:r>
              <a:rPr lang="en-US" sz="1600" dirty="0">
                <a:latin typeface="Karla" pitchFamily="2" charset="0"/>
              </a:rPr>
              <a:t>intensive use of hardware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BDC8E5-228C-7146-84AE-A89F5BCFC0BC}"/>
              </a:ext>
            </a:extLst>
          </p:cNvPr>
          <p:cNvSpPr/>
          <p:nvPr/>
        </p:nvSpPr>
        <p:spPr>
          <a:xfrm>
            <a:off x="4583968" y="1458182"/>
            <a:ext cx="3385094" cy="1769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Karla" pitchFamily="2" charset="0"/>
              </a:rPr>
              <a:t>Containers</a:t>
            </a:r>
          </a:p>
          <a:p>
            <a:pPr algn="ctr"/>
            <a:endParaRPr lang="en-US" sz="2000" b="1" dirty="0"/>
          </a:p>
          <a:p>
            <a:pPr algn="ctr"/>
            <a:r>
              <a:rPr lang="en-US" sz="1600" b="1" dirty="0">
                <a:latin typeface="Karla" pitchFamily="2" charset="0"/>
              </a:rPr>
              <a:t>Pros: </a:t>
            </a:r>
            <a:r>
              <a:rPr lang="en-US" sz="1600" dirty="0">
                <a:latin typeface="Karla" pitchFamily="2" charset="0"/>
              </a:rPr>
              <a:t>lightweight</a:t>
            </a:r>
          </a:p>
          <a:p>
            <a:pPr algn="ctr"/>
            <a:r>
              <a:rPr lang="en-US" sz="1600" b="1" dirty="0">
                <a:latin typeface="Karla" pitchFamily="2" charset="0"/>
              </a:rPr>
              <a:t>Cons: </a:t>
            </a:r>
            <a:r>
              <a:rPr lang="en-US" sz="1600" dirty="0">
                <a:latin typeface="Karla" pitchFamily="2" charset="0"/>
              </a:rPr>
              <a:t>issues with security, scalability, and control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30A7430E-510F-0A48-926E-40B569A7CCC4}"/>
              </a:ext>
            </a:extLst>
          </p:cNvPr>
          <p:cNvSpPr/>
          <p:nvPr/>
        </p:nvSpPr>
        <p:spPr>
          <a:xfrm>
            <a:off x="1880171" y="3952163"/>
            <a:ext cx="2070368" cy="1784800"/>
          </a:xfrm>
          <a:prstGeom prst="hexagon">
            <a:avLst/>
          </a:prstGeom>
          <a:solidFill>
            <a:srgbClr val="4E88C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Karla" pitchFamily="2" charset="0"/>
              </a:rPr>
              <a:t>Monolithic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506DD2-52C5-D542-8C58-22A828965109}"/>
              </a:ext>
            </a:extLst>
          </p:cNvPr>
          <p:cNvGrpSpPr/>
          <p:nvPr/>
        </p:nvGrpSpPr>
        <p:grpSpPr>
          <a:xfrm>
            <a:off x="4751696" y="3952164"/>
            <a:ext cx="3058480" cy="1784800"/>
            <a:chOff x="4566760" y="3952163"/>
            <a:chExt cx="3755307" cy="204794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E4957A2-02AC-A944-AE84-9BA0BB09C8D0}"/>
                </a:ext>
              </a:extLst>
            </p:cNvPr>
            <p:cNvGrpSpPr/>
            <p:nvPr/>
          </p:nvGrpSpPr>
          <p:grpSpPr>
            <a:xfrm>
              <a:off x="4700020" y="4075621"/>
              <a:ext cx="3488372" cy="863768"/>
              <a:chOff x="5755016" y="4638022"/>
              <a:chExt cx="3967730" cy="78106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8E7CD2F-EBAD-3C4B-AEE4-AE2CDEB2C550}"/>
                  </a:ext>
                </a:extLst>
              </p:cNvPr>
              <p:cNvSpPr/>
              <p:nvPr/>
            </p:nvSpPr>
            <p:spPr>
              <a:xfrm>
                <a:off x="5755016" y="4638022"/>
                <a:ext cx="1281109" cy="7788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container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65FD275-07DC-A64C-A49E-ECAFFB229C0E}"/>
                  </a:ext>
                </a:extLst>
              </p:cNvPr>
              <p:cNvSpPr/>
              <p:nvPr/>
            </p:nvSpPr>
            <p:spPr>
              <a:xfrm>
                <a:off x="7103463" y="4638022"/>
                <a:ext cx="1281109" cy="7788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8D74604-A449-B940-87A3-147A5115545F}"/>
                  </a:ext>
                </a:extLst>
              </p:cNvPr>
              <p:cNvSpPr/>
              <p:nvPr/>
            </p:nvSpPr>
            <p:spPr>
              <a:xfrm>
                <a:off x="8441637" y="4640216"/>
                <a:ext cx="1281109" cy="7788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A945E5-59EE-3946-9AF5-9DD1B4CF0D32}"/>
                </a:ext>
              </a:extLst>
            </p:cNvPr>
            <p:cNvSpPr/>
            <p:nvPr/>
          </p:nvSpPr>
          <p:spPr>
            <a:xfrm>
              <a:off x="4687141" y="5013219"/>
              <a:ext cx="1126333" cy="861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6278F0-283C-004F-9CBB-7E18440B1C3D}"/>
                </a:ext>
              </a:extLst>
            </p:cNvPr>
            <p:cNvSpPr/>
            <p:nvPr/>
          </p:nvSpPr>
          <p:spPr>
            <a:xfrm>
              <a:off x="5872676" y="5013219"/>
              <a:ext cx="1126333" cy="861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878228-BC86-214F-9DE3-2EA7B57F15B1}"/>
                </a:ext>
              </a:extLst>
            </p:cNvPr>
            <p:cNvSpPr/>
            <p:nvPr/>
          </p:nvSpPr>
          <p:spPr>
            <a:xfrm>
              <a:off x="7049180" y="5015645"/>
              <a:ext cx="1126333" cy="8613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55B26D0-6625-5C4D-85DB-97268D25720B}"/>
                </a:ext>
              </a:extLst>
            </p:cNvPr>
            <p:cNvSpPr/>
            <p:nvPr/>
          </p:nvSpPr>
          <p:spPr>
            <a:xfrm>
              <a:off x="4566760" y="3952163"/>
              <a:ext cx="3755307" cy="2047945"/>
            </a:xfrm>
            <a:custGeom>
              <a:avLst/>
              <a:gdLst>
                <a:gd name="connsiteX0" fmla="*/ 0 w 3755307"/>
                <a:gd name="connsiteY0" fmla="*/ 0 h 2047945"/>
                <a:gd name="connsiteX1" fmla="*/ 423813 w 3755307"/>
                <a:gd name="connsiteY1" fmla="*/ 0 h 2047945"/>
                <a:gd name="connsiteX2" fmla="*/ 1035392 w 3755307"/>
                <a:gd name="connsiteY2" fmla="*/ 0 h 2047945"/>
                <a:gd name="connsiteX3" fmla="*/ 1571864 w 3755307"/>
                <a:gd name="connsiteY3" fmla="*/ 0 h 2047945"/>
                <a:gd name="connsiteX4" fmla="*/ 1995677 w 3755307"/>
                <a:gd name="connsiteY4" fmla="*/ 0 h 2047945"/>
                <a:gd name="connsiteX5" fmla="*/ 2494597 w 3755307"/>
                <a:gd name="connsiteY5" fmla="*/ 0 h 2047945"/>
                <a:gd name="connsiteX6" fmla="*/ 3031069 w 3755307"/>
                <a:gd name="connsiteY6" fmla="*/ 0 h 2047945"/>
                <a:gd name="connsiteX7" fmla="*/ 3755307 w 3755307"/>
                <a:gd name="connsiteY7" fmla="*/ 0 h 2047945"/>
                <a:gd name="connsiteX8" fmla="*/ 3755307 w 3755307"/>
                <a:gd name="connsiteY8" fmla="*/ 471027 h 2047945"/>
                <a:gd name="connsiteX9" fmla="*/ 3755307 w 3755307"/>
                <a:gd name="connsiteY9" fmla="*/ 921575 h 2047945"/>
                <a:gd name="connsiteX10" fmla="*/ 3755307 w 3755307"/>
                <a:gd name="connsiteY10" fmla="*/ 1392603 h 2047945"/>
                <a:gd name="connsiteX11" fmla="*/ 3755307 w 3755307"/>
                <a:gd name="connsiteY11" fmla="*/ 2047945 h 2047945"/>
                <a:gd name="connsiteX12" fmla="*/ 3181282 w 3755307"/>
                <a:gd name="connsiteY12" fmla="*/ 2047945 h 2047945"/>
                <a:gd name="connsiteX13" fmla="*/ 2644809 w 3755307"/>
                <a:gd name="connsiteY13" fmla="*/ 2047945 h 2047945"/>
                <a:gd name="connsiteX14" fmla="*/ 2070784 w 3755307"/>
                <a:gd name="connsiteY14" fmla="*/ 2047945 h 2047945"/>
                <a:gd name="connsiteX15" fmla="*/ 1609417 w 3755307"/>
                <a:gd name="connsiteY15" fmla="*/ 2047945 h 2047945"/>
                <a:gd name="connsiteX16" fmla="*/ 1035392 w 3755307"/>
                <a:gd name="connsiteY16" fmla="*/ 2047945 h 2047945"/>
                <a:gd name="connsiteX17" fmla="*/ 461366 w 3755307"/>
                <a:gd name="connsiteY17" fmla="*/ 2047945 h 2047945"/>
                <a:gd name="connsiteX18" fmla="*/ 0 w 3755307"/>
                <a:gd name="connsiteY18" fmla="*/ 2047945 h 2047945"/>
                <a:gd name="connsiteX19" fmla="*/ 0 w 3755307"/>
                <a:gd name="connsiteY19" fmla="*/ 1556438 h 2047945"/>
                <a:gd name="connsiteX20" fmla="*/ 0 w 3755307"/>
                <a:gd name="connsiteY20" fmla="*/ 1003493 h 2047945"/>
                <a:gd name="connsiteX21" fmla="*/ 0 w 3755307"/>
                <a:gd name="connsiteY21" fmla="*/ 532466 h 2047945"/>
                <a:gd name="connsiteX22" fmla="*/ 0 w 3755307"/>
                <a:gd name="connsiteY22" fmla="*/ 0 h 204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55307" h="2047945" extrusionOk="0">
                  <a:moveTo>
                    <a:pt x="0" y="0"/>
                  </a:moveTo>
                  <a:cubicBezTo>
                    <a:pt x="163029" y="-42803"/>
                    <a:pt x="230860" y="6413"/>
                    <a:pt x="423813" y="0"/>
                  </a:cubicBezTo>
                  <a:cubicBezTo>
                    <a:pt x="616766" y="-6413"/>
                    <a:pt x="827633" y="71962"/>
                    <a:pt x="1035392" y="0"/>
                  </a:cubicBezTo>
                  <a:cubicBezTo>
                    <a:pt x="1243151" y="-71962"/>
                    <a:pt x="1338453" y="27974"/>
                    <a:pt x="1571864" y="0"/>
                  </a:cubicBezTo>
                  <a:cubicBezTo>
                    <a:pt x="1805275" y="-27974"/>
                    <a:pt x="1823546" y="26584"/>
                    <a:pt x="1995677" y="0"/>
                  </a:cubicBezTo>
                  <a:cubicBezTo>
                    <a:pt x="2167808" y="-26584"/>
                    <a:pt x="2388424" y="24972"/>
                    <a:pt x="2494597" y="0"/>
                  </a:cubicBezTo>
                  <a:cubicBezTo>
                    <a:pt x="2600770" y="-24972"/>
                    <a:pt x="2919424" y="47115"/>
                    <a:pt x="3031069" y="0"/>
                  </a:cubicBezTo>
                  <a:cubicBezTo>
                    <a:pt x="3142714" y="-47115"/>
                    <a:pt x="3523956" y="80309"/>
                    <a:pt x="3755307" y="0"/>
                  </a:cubicBezTo>
                  <a:cubicBezTo>
                    <a:pt x="3768055" y="151684"/>
                    <a:pt x="3745814" y="236517"/>
                    <a:pt x="3755307" y="471027"/>
                  </a:cubicBezTo>
                  <a:cubicBezTo>
                    <a:pt x="3764800" y="705537"/>
                    <a:pt x="3713766" y="742511"/>
                    <a:pt x="3755307" y="921575"/>
                  </a:cubicBezTo>
                  <a:cubicBezTo>
                    <a:pt x="3796848" y="1100639"/>
                    <a:pt x="3716260" y="1220553"/>
                    <a:pt x="3755307" y="1392603"/>
                  </a:cubicBezTo>
                  <a:cubicBezTo>
                    <a:pt x="3794354" y="1564653"/>
                    <a:pt x="3684562" y="1726464"/>
                    <a:pt x="3755307" y="2047945"/>
                  </a:cubicBezTo>
                  <a:cubicBezTo>
                    <a:pt x="3519171" y="2060158"/>
                    <a:pt x="3373876" y="2016467"/>
                    <a:pt x="3181282" y="2047945"/>
                  </a:cubicBezTo>
                  <a:cubicBezTo>
                    <a:pt x="2988688" y="2079423"/>
                    <a:pt x="2836547" y="2047409"/>
                    <a:pt x="2644809" y="2047945"/>
                  </a:cubicBezTo>
                  <a:cubicBezTo>
                    <a:pt x="2453071" y="2048481"/>
                    <a:pt x="2225266" y="1985521"/>
                    <a:pt x="2070784" y="2047945"/>
                  </a:cubicBezTo>
                  <a:cubicBezTo>
                    <a:pt x="1916303" y="2110369"/>
                    <a:pt x="1811850" y="2008496"/>
                    <a:pt x="1609417" y="2047945"/>
                  </a:cubicBezTo>
                  <a:cubicBezTo>
                    <a:pt x="1406984" y="2087394"/>
                    <a:pt x="1274742" y="1999529"/>
                    <a:pt x="1035392" y="2047945"/>
                  </a:cubicBezTo>
                  <a:cubicBezTo>
                    <a:pt x="796042" y="2096361"/>
                    <a:pt x="604068" y="2042881"/>
                    <a:pt x="461366" y="2047945"/>
                  </a:cubicBezTo>
                  <a:cubicBezTo>
                    <a:pt x="318664" y="2053009"/>
                    <a:pt x="229946" y="2024056"/>
                    <a:pt x="0" y="2047945"/>
                  </a:cubicBezTo>
                  <a:cubicBezTo>
                    <a:pt x="-8905" y="1910470"/>
                    <a:pt x="18762" y="1748389"/>
                    <a:pt x="0" y="1556438"/>
                  </a:cubicBezTo>
                  <a:cubicBezTo>
                    <a:pt x="-18762" y="1364487"/>
                    <a:pt x="23701" y="1244187"/>
                    <a:pt x="0" y="1003493"/>
                  </a:cubicBezTo>
                  <a:cubicBezTo>
                    <a:pt x="-23701" y="762799"/>
                    <a:pt x="36446" y="694064"/>
                    <a:pt x="0" y="532466"/>
                  </a:cubicBezTo>
                  <a:cubicBezTo>
                    <a:pt x="-36446" y="370868"/>
                    <a:pt x="34267" y="145748"/>
                    <a:pt x="0" y="0"/>
                  </a:cubicBezTo>
                  <a:close/>
                </a:path>
              </a:pathLst>
            </a:custGeom>
            <a:noFill/>
            <a:ln w="28575">
              <a:solidFill>
                <a:srgbClr val="4E88C7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2873877304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b="1" dirty="0">
                <a:solidFill>
                  <a:schemeClr val="tx1"/>
                </a:solidFill>
                <a:latin typeface="Karla" pitchFamily="2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B8842C-F869-D24F-BDA8-4D8324597A5A}"/>
              </a:ext>
            </a:extLst>
          </p:cNvPr>
          <p:cNvGrpSpPr/>
          <p:nvPr/>
        </p:nvGrpSpPr>
        <p:grpSpPr>
          <a:xfrm rot="5400000">
            <a:off x="4109928" y="4532337"/>
            <a:ext cx="390912" cy="564533"/>
            <a:chOff x="9312300" y="4738820"/>
            <a:chExt cx="336295" cy="716006"/>
          </a:xfrm>
        </p:grpSpPr>
        <p:sp>
          <p:nvSpPr>
            <p:cNvPr id="19" name="Isosceles Triangle 44">
              <a:extLst>
                <a:ext uri="{FF2B5EF4-FFF2-40B4-BE49-F238E27FC236}">
                  <a16:creationId xmlns:a16="http://schemas.microsoft.com/office/drawing/2014/main" id="{D7A799F4-A6DC-8A47-AB75-513D3B062B11}"/>
                </a:ext>
              </a:extLst>
            </p:cNvPr>
            <p:cNvSpPr/>
            <p:nvPr/>
          </p:nvSpPr>
          <p:spPr>
            <a:xfrm rot="21314528">
              <a:off x="9312300" y="4738820"/>
              <a:ext cx="336295" cy="111460"/>
            </a:xfrm>
            <a:prstGeom prst="triangl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CAE85C1-AC20-9346-9BC8-B29B1830B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4323" y="4876883"/>
              <a:ext cx="6671" cy="577943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E88E91-82F5-5241-BD16-576084C18555}"/>
              </a:ext>
            </a:extLst>
          </p:cNvPr>
          <p:cNvGrpSpPr/>
          <p:nvPr/>
        </p:nvGrpSpPr>
        <p:grpSpPr>
          <a:xfrm rot="5400000">
            <a:off x="8111740" y="4544825"/>
            <a:ext cx="390912" cy="564533"/>
            <a:chOff x="9312300" y="4738820"/>
            <a:chExt cx="336295" cy="716006"/>
          </a:xfrm>
        </p:grpSpPr>
        <p:sp>
          <p:nvSpPr>
            <p:cNvPr id="22" name="Isosceles Triangle 48">
              <a:extLst>
                <a:ext uri="{FF2B5EF4-FFF2-40B4-BE49-F238E27FC236}">
                  <a16:creationId xmlns:a16="http://schemas.microsoft.com/office/drawing/2014/main" id="{9A204078-84B1-4047-B5BE-2D5E2B2AD296}"/>
                </a:ext>
              </a:extLst>
            </p:cNvPr>
            <p:cNvSpPr/>
            <p:nvPr/>
          </p:nvSpPr>
          <p:spPr>
            <a:xfrm rot="21314528">
              <a:off x="9312300" y="4738820"/>
              <a:ext cx="336295" cy="111460"/>
            </a:xfrm>
            <a:prstGeom prst="triangl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0C784A-6D6A-8D47-A876-FCC1BF8D7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4323" y="4876883"/>
              <a:ext cx="6671" cy="577943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B17590C-3CC7-A14E-9D15-42A116F75064}"/>
              </a:ext>
            </a:extLst>
          </p:cNvPr>
          <p:cNvSpPr/>
          <p:nvPr/>
        </p:nvSpPr>
        <p:spPr>
          <a:xfrm>
            <a:off x="8798991" y="4465166"/>
            <a:ext cx="22844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Karla" pitchFamily="2" charset="0"/>
              </a:rPr>
              <a:t>How to manage microservices?</a:t>
            </a:r>
          </a:p>
          <a:p>
            <a:endParaRPr lang="en-US" sz="2000" b="1" dirty="0">
              <a:latin typeface="Karla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739BBC5-D99D-3C4C-A64A-6D80807E96B7}"/>
              </a:ext>
            </a:extLst>
          </p:cNvPr>
          <p:cNvGrpSpPr/>
          <p:nvPr/>
        </p:nvGrpSpPr>
        <p:grpSpPr>
          <a:xfrm rot="5400000">
            <a:off x="6110273" y="3417836"/>
            <a:ext cx="554734" cy="295093"/>
            <a:chOff x="11834929" y="3588345"/>
            <a:chExt cx="564533" cy="390912"/>
          </a:xfrm>
        </p:grpSpPr>
        <p:sp>
          <p:nvSpPr>
            <p:cNvPr id="26" name="Isosceles Triangle 53">
              <a:extLst>
                <a:ext uri="{FF2B5EF4-FFF2-40B4-BE49-F238E27FC236}">
                  <a16:creationId xmlns:a16="http://schemas.microsoft.com/office/drawing/2014/main" id="{766053FF-4417-9B4A-93CA-7E9DDC579E3F}"/>
                </a:ext>
              </a:extLst>
            </p:cNvPr>
            <p:cNvSpPr/>
            <p:nvPr/>
          </p:nvSpPr>
          <p:spPr>
            <a:xfrm rot="5114528">
              <a:off x="12160066" y="3739861"/>
              <a:ext cx="390912" cy="87880"/>
            </a:xfrm>
            <a:prstGeom prst="triangle">
              <a:avLst/>
            </a:prstGeom>
            <a:solidFill>
              <a:srgbClr val="4E88C7"/>
            </a:solidFill>
            <a:ln w="12700">
              <a:solidFill>
                <a:srgbClr val="4E88C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F5628CE-E262-9C46-B1E1-1EFA20E4DB8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2058891" y="3564345"/>
              <a:ext cx="7754" cy="455678"/>
            </a:xfrm>
            <a:prstGeom prst="line">
              <a:avLst/>
            </a:prstGeom>
            <a:solidFill>
              <a:srgbClr val="4E88C7"/>
            </a:solidFill>
            <a:ln w="28575">
              <a:solidFill>
                <a:srgbClr val="4E88C7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24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Recap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639041" y="1237222"/>
            <a:ext cx="1120065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We talked about pros/cons of </a:t>
            </a:r>
          </a:p>
          <a:p>
            <a:endParaRPr lang="en-US" sz="2400" dirty="0">
              <a:latin typeface="Karla" pitchFamily="2" charset="0"/>
            </a:endParaRPr>
          </a:p>
          <a:p>
            <a:r>
              <a:rPr lang="en-US" sz="2400" b="1" dirty="0">
                <a:latin typeface="Karla" pitchFamily="2" charset="0"/>
              </a:rPr>
              <a:t>	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environments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</a:rPr>
              <a:t>:</a:t>
            </a:r>
          </a:p>
          <a:p>
            <a:r>
              <a:rPr lang="en-US" sz="2400" b="1" dirty="0">
                <a:latin typeface="Karla" pitchFamily="2" charset="0"/>
              </a:rPr>
              <a:t>		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</a:rPr>
              <a:t>remove</a:t>
            </a:r>
            <a:r>
              <a:rPr lang="en-US" sz="2400" dirty="0">
                <a:latin typeface="Karla" pitchFamily="2" charset="0"/>
              </a:rPr>
              <a:t> complexity but does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</a:rPr>
              <a:t>not isolate </a:t>
            </a:r>
            <a:r>
              <a:rPr lang="en-US" sz="2400" dirty="0">
                <a:latin typeface="Karla" pitchFamily="2" charset="0"/>
              </a:rPr>
              <a:t>from OS </a:t>
            </a:r>
          </a:p>
          <a:p>
            <a:endParaRPr lang="en-US" sz="2400" b="1" dirty="0">
              <a:latin typeface="Karla" pitchFamily="2" charset="0"/>
            </a:endParaRPr>
          </a:p>
          <a:p>
            <a:r>
              <a:rPr lang="en-US" sz="2400" b="1" dirty="0">
                <a:latin typeface="Karla" pitchFamily="2" charset="0"/>
              </a:rPr>
              <a:t>	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virtual machines:</a:t>
            </a:r>
          </a:p>
          <a:p>
            <a:r>
              <a:rPr lang="en-US" sz="2400" b="1" dirty="0">
                <a:latin typeface="Karla" pitchFamily="2" charset="0"/>
              </a:rPr>
              <a:t>		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</a:rPr>
              <a:t>isolate</a:t>
            </a:r>
            <a:r>
              <a:rPr lang="en-US" sz="2400" dirty="0">
                <a:latin typeface="Karla" pitchFamily="2" charset="0"/>
              </a:rPr>
              <a:t> OS guest from host but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</a:rPr>
              <a:t>intensive</a:t>
            </a:r>
            <a:r>
              <a:rPr lang="en-US" sz="2400" dirty="0">
                <a:latin typeface="Karla" pitchFamily="2" charset="0"/>
              </a:rPr>
              <a:t> use of the hardware </a:t>
            </a:r>
          </a:p>
          <a:p>
            <a:endParaRPr lang="en-US" sz="2400" b="1" dirty="0">
              <a:latin typeface="Karla" pitchFamily="2" charset="0"/>
            </a:endParaRPr>
          </a:p>
          <a:p>
            <a:r>
              <a:rPr lang="en-US" sz="2400" b="1" dirty="0">
                <a:latin typeface="Karla" pitchFamily="2" charset="0"/>
              </a:rPr>
              <a:t>	</a:t>
            </a:r>
            <a:r>
              <a:rPr lang="en-US" sz="24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containers:</a:t>
            </a: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arla" pitchFamily="2" charset="0"/>
              </a:rPr>
              <a:t>		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</a:rPr>
              <a:t>l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</a:rPr>
              <a:t>ightweight</a:t>
            </a:r>
            <a:r>
              <a:rPr lang="en-US" sz="2400" dirty="0">
                <a:latin typeface="Karla" pitchFamily="2" charset="0"/>
              </a:rPr>
              <a:t> but issue with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</a:rPr>
              <a:t>security</a:t>
            </a:r>
            <a:r>
              <a:rPr lang="en-US" sz="2400" dirty="0">
                <a:latin typeface="Karla" pitchFamily="2" charset="0"/>
              </a:rPr>
              <a:t>,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</a:rPr>
              <a:t>scalability</a:t>
            </a:r>
            <a:r>
              <a:rPr lang="en-US" sz="2400" dirty="0">
                <a:latin typeface="Karla" pitchFamily="2" charset="0"/>
              </a:rPr>
              <a:t>, and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Karla" pitchFamily="2" charset="0"/>
              </a:rPr>
              <a:t>control</a:t>
            </a:r>
          </a:p>
          <a:p>
            <a:endParaRPr lang="en-US" sz="24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8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2C82-BE66-4418-8AD5-980274E477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2050" y="315280"/>
            <a:ext cx="10039350" cy="647700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3800" b="1" dirty="0"/>
              <a:t>Recap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0D9DE-ACA1-40C5-9770-2BD1B3232BBF}"/>
              </a:ext>
            </a:extLst>
          </p:cNvPr>
          <p:cNvSpPr/>
          <p:nvPr/>
        </p:nvSpPr>
        <p:spPr>
          <a:xfrm>
            <a:off x="639040" y="1237222"/>
            <a:ext cx="115529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Karla" pitchFamily="2" charset="0"/>
              </a:rPr>
              <a:t>Goal: </a:t>
            </a:r>
          </a:p>
          <a:p>
            <a:r>
              <a:rPr lang="en-US" sz="2400" b="1" dirty="0">
                <a:latin typeface="Karla" pitchFamily="2" charset="0"/>
              </a:rPr>
              <a:t>	find effective ways to deploy our apps </a:t>
            </a:r>
          </a:p>
          <a:p>
            <a:r>
              <a:rPr lang="en-US" sz="2400" b="1" dirty="0">
                <a:latin typeface="Karla" pitchFamily="2" charset="0"/>
              </a:rPr>
              <a:t>	break down a complex application </a:t>
            </a:r>
            <a:r>
              <a:rPr lang="en-US" sz="2400" dirty="0">
                <a:latin typeface="Karla" pitchFamily="2" charset="0"/>
              </a:rPr>
              <a:t>into smaller ones (</a:t>
            </a:r>
            <a:r>
              <a:rPr lang="en-US" sz="2400" i="1" dirty="0">
                <a:latin typeface="Karla" pitchFamily="2" charset="0"/>
              </a:rPr>
              <a:t>i.e. microservices</a:t>
            </a:r>
            <a:r>
              <a:rPr lang="en-US" sz="2400" dirty="0">
                <a:latin typeface="Karla" pitchFamily="2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Karla" pitchFamily="2" charset="0"/>
            </a:endParaRPr>
          </a:p>
          <a:p>
            <a:r>
              <a:rPr lang="en-US" sz="2400" b="1" dirty="0">
                <a:latin typeface="Karla" pitchFamily="2" charset="0"/>
              </a:rPr>
              <a:t>Issues we have fixed so far</a:t>
            </a:r>
            <a:r>
              <a:rPr lang="en-US" sz="2400" dirty="0">
                <a:latin typeface="Karla" pitchFamily="2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conflicting of different operating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different dependencies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Karla" pitchFamily="2" charset="0"/>
              </a:rPr>
              <a:t>"inexplicable" strange behavior </a:t>
            </a:r>
            <a:endParaRPr lang="en-US" sz="2000" dirty="0"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49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2FB9-5FAE-4342-BE2F-559B191D94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3968" y="294031"/>
            <a:ext cx="10357954" cy="67751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Karla" charset="0"/>
                <a:ea typeface="Karla" charset="0"/>
                <a:cs typeface="Karla" charset="0"/>
              </a:rPr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82439-117C-544B-A664-BA870ADB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8</a:t>
            </a:fld>
            <a:endParaRPr lang="en-US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27C0423-B69B-AB44-92D1-A65AD8AC8F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9268" y="1515697"/>
            <a:ext cx="8867355" cy="4052791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endParaRPr lang="en-US" sz="2600" dirty="0"/>
          </a:p>
          <a:p>
            <a:pPr marL="514350" indent="-514350">
              <a:spcAft>
                <a:spcPts val="600"/>
              </a:spcAft>
              <a:buSzPct val="91000"/>
              <a:buFont typeface="+mj-lt"/>
              <a:buAutoNum type="arabicPeriod"/>
            </a:pPr>
            <a:r>
              <a:rPr lang="en-US" sz="2600" dirty="0"/>
              <a:t>Review of Day 1-3</a:t>
            </a:r>
          </a:p>
          <a:p>
            <a:pPr marL="514350" indent="-514350">
              <a:spcAft>
                <a:spcPts val="600"/>
              </a:spcAft>
              <a:buSzPct val="91000"/>
              <a:buFont typeface="+mj-lt"/>
              <a:buAutoNum type="arabicPeriod"/>
            </a:pPr>
            <a:r>
              <a:rPr lang="en-US" sz="2600" dirty="0"/>
              <a:t>Local App with Front-End</a:t>
            </a:r>
          </a:p>
          <a:p>
            <a:pPr marL="514350" indent="-514350">
              <a:buSzPct val="91000"/>
              <a:buFont typeface="+mj-lt"/>
              <a:buAutoNum type="arabicPeriod"/>
            </a:pPr>
            <a:r>
              <a:rPr lang="en-US" sz="2600" dirty="0"/>
              <a:t>Motivation for Kubernetes</a:t>
            </a:r>
          </a:p>
          <a:p>
            <a:pPr marL="514350" indent="-514350">
              <a:buSzPct val="91000"/>
              <a:buFont typeface="+mj-lt"/>
              <a:buAutoNum type="arabicPeriod"/>
            </a:pPr>
            <a:r>
              <a:rPr lang="en-US" sz="2600" dirty="0"/>
              <a:t>Intro to Kubernetes</a:t>
            </a:r>
          </a:p>
        </p:txBody>
      </p:sp>
    </p:spTree>
    <p:extLst>
      <p:ext uri="{BB962C8B-B14F-4D97-AF65-F5344CB8AC3E}">
        <p14:creationId xmlns:p14="http://schemas.microsoft.com/office/powerpoint/2010/main" val="149076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35FD63-7E1E-734F-AC5C-20056909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833A1-46C9-FB45-812F-A8AC7B5136EB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7672A-B77E-9A42-9FA5-2DC88E5FE9CC}"/>
              </a:ext>
            </a:extLst>
          </p:cNvPr>
          <p:cNvSpPr txBox="1"/>
          <p:nvPr/>
        </p:nvSpPr>
        <p:spPr>
          <a:xfrm>
            <a:off x="4513395" y="3167390"/>
            <a:ext cx="3402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DEMO AND TUTORIAL</a:t>
            </a:r>
          </a:p>
        </p:txBody>
      </p:sp>
    </p:spTree>
    <p:extLst>
      <p:ext uri="{BB962C8B-B14F-4D97-AF65-F5344CB8AC3E}">
        <p14:creationId xmlns:p14="http://schemas.microsoft.com/office/powerpoint/2010/main" val="3592801902"/>
      </p:ext>
    </p:extLst>
  </p:cSld>
  <p:clrMapOvr>
    <a:masterClrMapping/>
  </p:clrMapOvr>
</p:sld>
</file>

<file path=ppt/theme/theme1.xml><?xml version="1.0" encoding="utf-8"?>
<a:theme xmlns:a="http://schemas.openxmlformats.org/drawingml/2006/main" name="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ML_lecture_template" id="{98812482-D5D7-9A44-AD44-D85ACD9D96E7}" vid="{81DC9B3E-9028-0F43-B407-BD657E95DD5A}"/>
    </a:ext>
  </a:extLst>
</a:theme>
</file>

<file path=ppt/theme/theme2.xml><?xml version="1.0" encoding="utf-8"?>
<a:theme xmlns:a="http://schemas.openxmlformats.org/drawingml/2006/main" name="2_GEC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EE3F4256-57BA-4E45-A16C-7FF03EA64AD5}" vid="{8FDA9A5F-BD2F-2E4D-B6B1-DDFA3E9D3C6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LML_lecture_template</Template>
  <TotalTime>1855</TotalTime>
  <Words>867</Words>
  <Application>Microsoft Macintosh PowerPoint</Application>
  <PresentationFormat>Widescreen</PresentationFormat>
  <Paragraphs>175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Karla</vt:lpstr>
      <vt:lpstr>GEC_template</vt:lpstr>
      <vt:lpstr>2_GEC_template</vt:lpstr>
      <vt:lpstr>Day 4: Deployment: Front-End, Kubernetes and AWS</vt:lpstr>
      <vt:lpstr>Workshop Overview for Day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Workshop Overview for Day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dc:creator>Microsoft Office User</dc:creator>
  <cp:lastModifiedBy>Protopapas, Pavlos</cp:lastModifiedBy>
  <cp:revision>142</cp:revision>
  <dcterms:created xsi:type="dcterms:W3CDTF">2020-01-22T02:04:53Z</dcterms:created>
  <dcterms:modified xsi:type="dcterms:W3CDTF">2021-01-22T14:44:11Z</dcterms:modified>
</cp:coreProperties>
</file>