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2" r:id="rId1"/>
  </p:sldMasterIdLst>
  <p:notesMasterIdLst>
    <p:notesMasterId r:id="rId16"/>
  </p:notesMasterIdLst>
  <p:sldIdLst>
    <p:sldId id="689" r:id="rId2"/>
    <p:sldId id="359" r:id="rId3"/>
    <p:sldId id="360" r:id="rId4"/>
    <p:sldId id="361" r:id="rId5"/>
    <p:sldId id="362" r:id="rId6"/>
    <p:sldId id="592" r:id="rId7"/>
    <p:sldId id="596" r:id="rId8"/>
    <p:sldId id="593" r:id="rId9"/>
    <p:sldId id="363" r:id="rId10"/>
    <p:sldId id="364" r:id="rId11"/>
    <p:sldId id="365" r:id="rId12"/>
    <p:sldId id="366" r:id="rId13"/>
    <p:sldId id="595" r:id="rId14"/>
    <p:sldId id="5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2"/>
    <p:restoredTop sz="50000" autoAdjust="0"/>
  </p:normalViewPr>
  <p:slideViewPr>
    <p:cSldViewPr snapToGrid="0" snapToObjects="1">
      <p:cViewPr varScale="1">
        <p:scale>
          <a:sx n="115" d="100"/>
          <a:sy n="115" d="100"/>
        </p:scale>
        <p:origin x="224" y="104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7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8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0BFCA94-9B58-F648-A8AF-A67DB9158C2C}"/>
              </a:ext>
            </a:extLst>
          </p:cNvPr>
          <p:cNvSpPr txBox="1"/>
          <p:nvPr userDrawn="1"/>
        </p:nvSpPr>
        <p:spPr>
          <a:xfrm>
            <a:off x="2128519" y="2958527"/>
            <a:ext cx="79349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Karla"/>
                <a:ea typeface="Karla"/>
                <a:cs typeface="Karla"/>
                <a:sym typeface="Karla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CS109B Data Science 2</a:t>
            </a:r>
            <a:endParaRPr lang="en-US" dirty="0"/>
          </a:p>
          <a:p>
            <a:r>
              <a:rPr dirty="0" err="1"/>
              <a:t>Pavlos</a:t>
            </a:r>
            <a:r>
              <a:rPr dirty="0"/>
              <a:t> </a:t>
            </a:r>
            <a:r>
              <a:rPr dirty="0" err="1"/>
              <a:t>Protopapas</a:t>
            </a:r>
            <a:r>
              <a:rPr lang="en-US" dirty="0"/>
              <a:t>,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Mark Glickman</a:t>
            </a:r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07D425-58DF-6B47-A750-49EBBBBF18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4" name="Picture 13" descr="iacs.png">
              <a:extLst>
                <a:ext uri="{FF2B5EF4-FFF2-40B4-BE49-F238E27FC236}">
                  <a16:creationId xmlns:a16="http://schemas.microsoft.com/office/drawing/2014/main" id="{FB5816AC-80B3-F041-94EC-D4DDF62185A4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5" name="Picture 14" descr="harvard.png">
              <a:extLst>
                <a:ext uri="{FF2B5EF4-FFF2-40B4-BE49-F238E27FC236}">
                  <a16:creationId xmlns:a16="http://schemas.microsoft.com/office/drawing/2014/main" id="{F9EDC1BC-2340-E246-BE3D-C5065AB48656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165786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Batch Norm</a:t>
            </a:r>
          </a:p>
        </p:txBody>
      </p:sp>
    </p:spTree>
    <p:extLst>
      <p:ext uri="{BB962C8B-B14F-4D97-AF65-F5344CB8AC3E}">
        <p14:creationId xmlns:p14="http://schemas.microsoft.com/office/powerpoint/2010/main" val="327052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59" y="1145914"/>
            <a:ext cx="10515600" cy="4692914"/>
          </a:xfrm>
        </p:spPr>
        <p:txBody>
          <a:bodyPr/>
          <a:lstStyle/>
          <a:p>
            <a:r>
              <a:rPr lang="en-US" dirty="0"/>
              <a:t>Training time: </a:t>
            </a:r>
          </a:p>
          <a:p>
            <a:pPr marL="457182" lvl="1" indent="0">
              <a:buNone/>
            </a:pPr>
            <a:r>
              <a:rPr lang="en-US" dirty="0"/>
              <a:t>Normalization can reduce expressive power</a:t>
            </a:r>
          </a:p>
          <a:p>
            <a:pPr marL="457182" lvl="1" indent="0">
              <a:buNone/>
            </a:pPr>
            <a:r>
              <a:rPr lang="en-US" dirty="0"/>
              <a:t>Instead use:</a:t>
            </a:r>
          </a:p>
          <a:p>
            <a:pPr lvl="1"/>
            <a:endParaRPr lang="en-US" dirty="0"/>
          </a:p>
          <a:p>
            <a:pPr lvl="1"/>
            <a:endParaRPr lang="en-US" sz="3200" dirty="0"/>
          </a:p>
          <a:p>
            <a:pPr marL="457182" lvl="1" indent="0">
              <a:buNone/>
            </a:pPr>
            <a:endParaRPr lang="en-US" sz="3600" dirty="0"/>
          </a:p>
          <a:p>
            <a:pPr marL="45718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182" lvl="1" indent="0">
              <a:buNone/>
            </a:pPr>
            <a:r>
              <a:rPr lang="en-US" dirty="0"/>
              <a:t>Allows network to </a:t>
            </a:r>
            <a:r>
              <a:rPr lang="en-US" dirty="0">
                <a:solidFill>
                  <a:srgbClr val="7030A0"/>
                </a:solidFill>
              </a:rPr>
              <a:t>control range of normalization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05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00698" y="3847466"/>
            <a:ext cx="1" cy="516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204748" y="3847466"/>
            <a:ext cx="690038" cy="5161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2524" y="4293928"/>
            <a:ext cx="325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Learnable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9F30F-5E2C-F942-B970-68F9B03BCC0A}"/>
                  </a:ext>
                </a:extLst>
              </p:cNvPr>
              <p:cNvSpPr txBox="1"/>
              <p:nvPr/>
            </p:nvSpPr>
            <p:spPr>
              <a:xfrm>
                <a:off x="4609651" y="3131361"/>
                <a:ext cx="3125727" cy="554383"/>
              </a:xfrm>
              <a:prstGeom prst="rect">
                <a:avLst/>
              </a:prstGeom>
              <a:solidFill>
                <a:srgbClr val="F9F9F9"/>
              </a:solid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9F30F-5E2C-F942-B970-68F9B03BC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51" y="3131361"/>
                <a:ext cx="3125727" cy="554383"/>
              </a:xfrm>
              <a:prstGeom prst="rect">
                <a:avLst/>
              </a:prstGeom>
              <a:blipFill>
                <a:blip r:embed="rId3"/>
                <a:stretch>
                  <a:fillRect l="-1984" r="-3175" b="-26531"/>
                </a:stretch>
              </a:blip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22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3936339" y="4070998"/>
            <a:ext cx="7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…..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3857" y="1940511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3857" y="4557868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urved Connector 3"/>
          <p:cNvCxnSpPr>
            <a:stCxn id="10" idx="0"/>
          </p:cNvCxnSpPr>
          <p:nvPr/>
        </p:nvCxnSpPr>
        <p:spPr>
          <a:xfrm rot="16200000" flipH="1">
            <a:off x="5656333" y="581479"/>
            <a:ext cx="169643" cy="2887707"/>
          </a:xfrm>
          <a:prstGeom prst="curvedConnector4">
            <a:avLst>
              <a:gd name="adj1" fmla="val -376926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5986272" y="1868201"/>
            <a:ext cx="1093874" cy="4285458"/>
          </a:xfrm>
          <a:prstGeom prst="curvedConnector3">
            <a:avLst>
              <a:gd name="adj1" fmla="val 32929"/>
            </a:avLst>
          </a:prstGeom>
          <a:ln w="38100" cmpd="sng">
            <a:solidFill>
              <a:srgbClr val="80000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 noChangeAspect="1"/>
          </p:cNvCxnSpPr>
          <p:nvPr/>
        </p:nvCxnSpPr>
        <p:spPr>
          <a:xfrm rot="5400000" flipH="1" flipV="1">
            <a:off x="6299707" y="1801535"/>
            <a:ext cx="1148569" cy="4499731"/>
          </a:xfrm>
          <a:prstGeom prst="curvedConnector3">
            <a:avLst>
              <a:gd name="adj1" fmla="val 13419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5658512" y="803458"/>
            <a:ext cx="169643" cy="2887707"/>
          </a:xfrm>
          <a:prstGeom prst="curvedConnector4">
            <a:avLst>
              <a:gd name="adj1" fmla="val -376925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03682" y="4892570"/>
            <a:ext cx="3464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</a:rPr>
              <a:t>Add normalization operations for layer 1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168510" y="1716423"/>
          <a:ext cx="2830512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498600" imgH="927100" progId="Equation.3">
                  <p:embed/>
                </p:oleObj>
              </mc:Choice>
              <mc:Fallback>
                <p:oleObj name="Equation" r:id="rId5" imgW="1498600" imgH="9271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8510" y="1716423"/>
                        <a:ext cx="2830512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6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145339" y="1716089"/>
          <a:ext cx="28781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524000" imgH="927100" progId="Equation.3">
                  <p:embed/>
                </p:oleObj>
              </mc:Choice>
              <mc:Fallback>
                <p:oleObj name="Equation" r:id="rId5" imgW="1524000" imgH="9271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5339" y="1716089"/>
                        <a:ext cx="2878137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86786" y="1940510"/>
            <a:ext cx="4164641" cy="4628843"/>
            <a:chOff x="2444729" y="1940509"/>
            <a:chExt cx="5155127" cy="4628843"/>
          </a:xfrm>
        </p:grpSpPr>
        <p:sp>
          <p:nvSpPr>
            <p:cNvPr id="13" name="Rectangle 12"/>
            <p:cNvSpPr/>
            <p:nvPr/>
          </p:nvSpPr>
          <p:spPr>
            <a:xfrm>
              <a:off x="2444729" y="4557867"/>
              <a:ext cx="655394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2412338" y="4027078"/>
              <a:ext cx="726281" cy="457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…..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4730" y="1940510"/>
              <a:ext cx="631369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/>
            <p:cNvCxnSpPr>
              <a:stCxn id="10" idx="0"/>
            </p:cNvCxnSpPr>
            <p:nvPr/>
          </p:nvCxnSpPr>
          <p:spPr>
            <a:xfrm rot="16200000" flipH="1">
              <a:off x="4160564" y="540358"/>
              <a:ext cx="169643" cy="2969946"/>
            </a:xfrm>
            <a:prstGeom prst="curvedConnector4">
              <a:avLst>
                <a:gd name="adj1" fmla="val -134754"/>
                <a:gd name="adj2" fmla="val 55315"/>
              </a:avLst>
            </a:prstGeom>
            <a:ln w="38100" cmpd="sng">
              <a:solidFill>
                <a:srgbClr val="8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4462272" y="1868201"/>
              <a:ext cx="1093874" cy="4285458"/>
            </a:xfrm>
            <a:prstGeom prst="curvedConnector3">
              <a:avLst>
                <a:gd name="adj1" fmla="val 32929"/>
              </a:avLst>
            </a:prstGeom>
            <a:ln w="38100" cmpd="sng">
              <a:solidFill>
                <a:srgbClr val="800000"/>
              </a:solidFill>
              <a:prstDash val="dash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cxnSpLocks noChangeAspect="1"/>
            </p:cNvCxnSpPr>
            <p:nvPr/>
          </p:nvCxnSpPr>
          <p:spPr>
            <a:xfrm rot="5400000" flipH="1" flipV="1">
              <a:off x="4775706" y="1801534"/>
              <a:ext cx="1148569" cy="4499731"/>
            </a:xfrm>
            <a:prstGeom prst="curvedConnector3">
              <a:avLst>
                <a:gd name="adj1" fmla="val 13419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H="1">
              <a:off x="4134511" y="803457"/>
              <a:ext cx="169643" cy="2887707"/>
            </a:xfrm>
            <a:prstGeom prst="curvedConnector4">
              <a:avLst>
                <a:gd name="adj1" fmla="val -376925"/>
                <a:gd name="adj2" fmla="val 65037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03682" y="4892569"/>
            <a:ext cx="34643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7030A0"/>
                </a:solidFill>
              </a:rPr>
              <a:t>Add normalization operations for layer 2 and so on … </a:t>
            </a:r>
          </a:p>
        </p:txBody>
      </p:sp>
    </p:spTree>
    <p:extLst>
      <p:ext uri="{BB962C8B-B14F-4D97-AF65-F5344CB8AC3E}">
        <p14:creationId xmlns:p14="http://schemas.microsoft.com/office/powerpoint/2010/main" val="329103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165F-8AFF-4FDF-A399-D208ABC0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30FE-9B79-41F0-B027-CB569DDA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 descr="Badge Question Mark with solid fill">
            <a:extLst>
              <a:ext uri="{FF2B5EF4-FFF2-40B4-BE49-F238E27FC236}">
                <a16:creationId xmlns:a16="http://schemas.microsoft.com/office/drawing/2014/main" id="{12A27BBC-B21E-4B0F-9C71-62D0FC70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388" y="-26895"/>
            <a:ext cx="860612" cy="8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FC35E2-AAF0-46B4-A939-6F4E2270AA94}"/>
              </a:ext>
            </a:extLst>
          </p:cNvPr>
          <p:cNvSpPr txBox="1"/>
          <p:nvPr/>
        </p:nvSpPr>
        <p:spPr>
          <a:xfrm>
            <a:off x="1192306" y="2736502"/>
            <a:ext cx="9807388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arla" pitchFamily="2" charset="0"/>
              </a:rPr>
              <a:t>We saw how batch normalization works during training, but what about evaluation phase when we do not have a complete batch! </a:t>
            </a:r>
            <a:endParaRPr lang="en-IN" sz="28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165F-8AFF-4FDF-A399-D208ABC0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30AA3-6BB2-4DCC-89D6-849405541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644" y="1224804"/>
                <a:ext cx="10327008" cy="486804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dirty="0"/>
                  <a:t>Store the different means and standard deviations calculated during training 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dirty="0"/>
                  <a:t>Calculate the average mean and standard deviation.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………+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………+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30AA3-6BB2-4DCC-89D6-849405541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44" y="1224804"/>
                <a:ext cx="10327008" cy="4868040"/>
              </a:xfrm>
              <a:blipFill>
                <a:blip r:embed="rId2"/>
                <a:stretch>
                  <a:fillRect l="-1063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30FE-9B79-41F0-B027-CB569DDA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596BCD-6E4D-4455-B3AE-E4A6D4799D08}"/>
              </a:ext>
            </a:extLst>
          </p:cNvPr>
          <p:cNvCxnSpPr>
            <a:cxnSpLocks/>
          </p:cNvCxnSpPr>
          <p:nvPr/>
        </p:nvCxnSpPr>
        <p:spPr>
          <a:xfrm flipV="1">
            <a:off x="1553469" y="3658824"/>
            <a:ext cx="895936" cy="46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0219A-D82C-4843-879A-328B5586D07A}"/>
              </a:ext>
            </a:extLst>
          </p:cNvPr>
          <p:cNvCxnSpPr>
            <a:cxnSpLocks/>
          </p:cNvCxnSpPr>
          <p:nvPr/>
        </p:nvCxnSpPr>
        <p:spPr>
          <a:xfrm>
            <a:off x="1553469" y="4470918"/>
            <a:ext cx="895936" cy="354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BE6BA-76B8-4E56-BD66-A1671737DEB7}"/>
              </a:ext>
            </a:extLst>
          </p:cNvPr>
          <p:cNvSpPr txBox="1"/>
          <p:nvPr/>
        </p:nvSpPr>
        <p:spPr>
          <a:xfrm>
            <a:off x="-11952" y="3996477"/>
            <a:ext cx="156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arla" pitchFamily="2" charset="0"/>
              </a:rPr>
              <a:t>Use this for evaluation</a:t>
            </a:r>
          </a:p>
        </p:txBody>
      </p:sp>
      <p:pic>
        <p:nvPicPr>
          <p:cNvPr id="9" name="Picture 2" descr="Badge Question Mark with solid fill">
            <a:extLst>
              <a:ext uri="{FF2B5EF4-FFF2-40B4-BE49-F238E27FC236}">
                <a16:creationId xmlns:a16="http://schemas.microsoft.com/office/drawing/2014/main" id="{AAB31271-34D2-42CD-B4EF-884C3DE7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388" y="-26895"/>
            <a:ext cx="860612" cy="8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3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953" y="1141762"/>
            <a:ext cx="10726755" cy="4898327"/>
          </a:xfrm>
        </p:spPr>
        <p:txBody>
          <a:bodyPr/>
          <a:lstStyle/>
          <a:p>
            <a:r>
              <a:rPr lang="en-US" sz="2400" dirty="0"/>
              <a:t>Good practice to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normalize </a:t>
            </a:r>
            <a:r>
              <a:rPr lang="en-US" sz="2400" dirty="0"/>
              <a:t>features before applying learning algorithm: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6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Features in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scale</a:t>
            </a:r>
            <a:r>
              <a:rPr lang="en-US" sz="2400" dirty="0"/>
              <a:t>: mean 0 and variance 1</a:t>
            </a:r>
          </a:p>
          <a:p>
            <a:r>
              <a:rPr lang="en-US" sz="2400" dirty="0"/>
              <a:t>	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66287"/>
              </p:ext>
            </p:extLst>
          </p:nvPr>
        </p:nvGraphicFramePr>
        <p:xfrm>
          <a:off x="4739724" y="2392916"/>
          <a:ext cx="19415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635000" imgH="393700" progId="Equation.3">
                  <p:embed/>
                </p:oleObj>
              </mc:Choice>
              <mc:Fallback>
                <p:oleObj name="Equation" r:id="rId4" imgW="635000" imgH="3937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9724" y="2392916"/>
                        <a:ext cx="1941513" cy="1203325"/>
                      </a:xfrm>
                      <a:prstGeom prst="rect">
                        <a:avLst/>
                      </a:prstGeom>
                      <a:ln w="635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86705" y="1892348"/>
            <a:ext cx="8592262" cy="2126748"/>
            <a:chOff x="2489446" y="2388669"/>
            <a:chExt cx="8592262" cy="2126748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519155" y="2989264"/>
              <a:ext cx="900973" cy="2954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20128" y="2726654"/>
              <a:ext cx="3661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Karla" pitchFamily="2" charset="77"/>
                </a:rPr>
                <a:t>Vector of mean feature values</a:t>
              </a:r>
            </a:p>
          </p:txBody>
        </p:sp>
        <p:cxnSp>
          <p:nvCxnSpPr>
            <p:cNvPr id="8" name="Straight Arrow Connector 7"/>
            <p:cNvCxnSpPr>
              <a:cxnSpLocks/>
              <a:stCxn id="9" idx="1"/>
            </p:cNvCxnSpPr>
            <p:nvPr/>
          </p:nvCxnSpPr>
          <p:spPr>
            <a:xfrm flipH="1" flipV="1">
              <a:off x="6266907" y="4115307"/>
              <a:ext cx="835885" cy="200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02792" y="4115307"/>
              <a:ext cx="36070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Karla" pitchFamily="2" charset="77"/>
                </a:rPr>
                <a:t>Vector of SD of feature values</a:t>
              </a:r>
            </a:p>
          </p:txBody>
        </p:sp>
        <p:cxnSp>
          <p:nvCxnSpPr>
            <p:cNvPr id="11" name="Straight Arrow Connector 10"/>
            <p:cNvCxnSpPr>
              <a:cxnSpLocks/>
              <a:stCxn id="12" idx="3"/>
            </p:cNvCxnSpPr>
            <p:nvPr/>
          </p:nvCxnSpPr>
          <p:spPr>
            <a:xfrm>
              <a:off x="4339632" y="2588724"/>
              <a:ext cx="1248755" cy="643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9446" y="2388669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Karla" pitchFamily="2" charset="77"/>
                </a:rPr>
                <a:t>Feature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3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214"/>
            <a:ext cx="10972800" cy="767276"/>
          </a:xfrm>
        </p:spPr>
        <p:txBody>
          <a:bodyPr/>
          <a:lstStyle/>
          <a:p>
            <a:r>
              <a:rPr lang="en-US" dirty="0"/>
              <a:t>Feature Normalization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73F9DF-3434-FF46-98EF-465A3A1AF456}"/>
              </a:ext>
            </a:extLst>
          </p:cNvPr>
          <p:cNvGrpSpPr/>
          <p:nvPr/>
        </p:nvGrpSpPr>
        <p:grpSpPr>
          <a:xfrm>
            <a:off x="1605426" y="2346285"/>
            <a:ext cx="3978798" cy="2936278"/>
            <a:chOff x="2027679" y="2345668"/>
            <a:chExt cx="3978798" cy="29362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CABEE7-7562-F048-8667-5B76173E9F65}"/>
                </a:ext>
              </a:extLst>
            </p:cNvPr>
            <p:cNvGrpSpPr/>
            <p:nvPr/>
          </p:nvGrpSpPr>
          <p:grpSpPr>
            <a:xfrm>
              <a:off x="2027679" y="2892097"/>
              <a:ext cx="3978798" cy="2268677"/>
              <a:chOff x="2027677" y="3020885"/>
              <a:chExt cx="3978798" cy="2268677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>
              <a:xfrm>
                <a:off x="2073059" y="3020885"/>
                <a:ext cx="3933416" cy="1298850"/>
                <a:chOff x="1663090" y="1797052"/>
                <a:chExt cx="5794853" cy="2265995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685566" y="2635250"/>
                  <a:ext cx="1841500" cy="571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>
                  <a:spLocks noChangeAspect="1"/>
                </p:cNvSpPr>
                <p:nvPr/>
              </p:nvSpPr>
              <p:spPr>
                <a:xfrm>
                  <a:off x="3288690" y="2428877"/>
                  <a:ext cx="2600262" cy="101679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/>
                <p:cNvSpPr>
                  <a:spLocks noChangeAspect="1"/>
                </p:cNvSpPr>
                <p:nvPr/>
              </p:nvSpPr>
              <p:spPr>
                <a:xfrm>
                  <a:off x="2694965" y="2200276"/>
                  <a:ext cx="3714650" cy="14525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2134049" y="1978026"/>
                  <a:ext cx="4829044" cy="18883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1663090" y="1797052"/>
                  <a:ext cx="5794853" cy="22659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027677" y="5281946"/>
                <a:ext cx="3959772" cy="7616"/>
              </a:xfrm>
              <a:prstGeom prst="straightConnector1">
                <a:avLst/>
              </a:prstGeom>
              <a:ln w="3175" cmpd="sng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2027679" y="2345668"/>
              <a:ext cx="0" cy="2936278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3EE14-9696-BD42-8060-E01E405FF254}"/>
              </a:ext>
            </a:extLst>
          </p:cNvPr>
          <p:cNvGrpSpPr/>
          <p:nvPr/>
        </p:nvGrpSpPr>
        <p:grpSpPr>
          <a:xfrm>
            <a:off x="7234288" y="2310567"/>
            <a:ext cx="3352286" cy="2911386"/>
            <a:chOff x="6687750" y="2345669"/>
            <a:chExt cx="3352286" cy="2911386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 rot="19631026">
              <a:off x="7129467" y="2683467"/>
              <a:ext cx="2288800" cy="2304094"/>
              <a:chOff x="1663090" y="1797052"/>
              <a:chExt cx="5794853" cy="226599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712819" y="2618834"/>
                <a:ext cx="1806245" cy="657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3288690" y="2428877"/>
                <a:ext cx="2600262" cy="10167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694965" y="2200276"/>
                <a:ext cx="3714650" cy="14525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134049" y="1978026"/>
                <a:ext cx="4829044" cy="18883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1663090" y="1797052"/>
                <a:ext cx="5794853" cy="22659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6711832" y="5257055"/>
              <a:ext cx="3328204" cy="0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687750" y="2345669"/>
              <a:ext cx="24084" cy="2903771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17015" y="5495555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arla" pitchFamily="2" charset="77"/>
              </a:rPr>
              <a:t>Before normalization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1440" y="5495555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arla" pitchFamily="2" charset="77"/>
              </a:rPr>
              <a:t>After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F3D844-7595-7C41-ABFD-995560D63507}"/>
                  </a:ext>
                </a:extLst>
              </p:cNvPr>
              <p:cNvSpPr txBox="1"/>
              <p:nvPr/>
            </p:nvSpPr>
            <p:spPr>
              <a:xfrm>
                <a:off x="756098" y="2346285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F3D844-7595-7C41-ABFD-995560D6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8" y="2346285"/>
                <a:ext cx="733342" cy="338554"/>
              </a:xfrm>
              <a:prstGeom prst="rect">
                <a:avLst/>
              </a:prstGeom>
              <a:blipFill>
                <a:blip r:embed="rId3"/>
                <a:stretch>
                  <a:fillRect l="-8475" r="-1355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5EB4EB-A384-0D40-8005-969301ADE9DC}"/>
                  </a:ext>
                </a:extLst>
              </p:cNvPr>
              <p:cNvSpPr txBox="1"/>
              <p:nvPr/>
            </p:nvSpPr>
            <p:spPr>
              <a:xfrm>
                <a:off x="6320894" y="2310567"/>
                <a:ext cx="7333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5EB4EB-A384-0D40-8005-969301AD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894" y="2310567"/>
                <a:ext cx="733342" cy="338554"/>
              </a:xfrm>
              <a:prstGeom prst="rect">
                <a:avLst/>
              </a:prstGeom>
              <a:blipFill>
                <a:blip r:embed="rId4"/>
                <a:stretch>
                  <a:fillRect l="-8475" r="-1355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3A04F32-F053-9A45-A096-1B05F6F60477}"/>
              </a:ext>
            </a:extLst>
          </p:cNvPr>
          <p:cNvSpPr/>
          <p:nvPr/>
        </p:nvSpPr>
        <p:spPr>
          <a:xfrm>
            <a:off x="5358843" y="1361576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Karla" pitchFamily="2" charset="77"/>
              </a:rPr>
              <a:t>Speeds up learning</a:t>
            </a:r>
          </a:p>
        </p:txBody>
      </p:sp>
    </p:spTree>
    <p:extLst>
      <p:ext uri="{BB962C8B-B14F-4D97-AF65-F5344CB8AC3E}">
        <p14:creationId xmlns:p14="http://schemas.microsoft.com/office/powerpoint/2010/main" val="80636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Covariance Shift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43157" y="1131407"/>
            <a:ext cx="9808926" cy="4898327"/>
          </a:xfrm>
        </p:spPr>
        <p:txBody>
          <a:bodyPr>
            <a:normAutofit/>
          </a:bodyPr>
          <a:lstStyle/>
          <a:p>
            <a:r>
              <a:rPr lang="en-US" dirty="0"/>
              <a:t>Each hidden layer changes distribution of inputs to next layer: </a:t>
            </a:r>
            <a:r>
              <a:rPr lang="en-US" i="1" dirty="0"/>
              <a:t>slows down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2946335" y="6029734"/>
            <a:ext cx="2443497" cy="655532"/>
          </a:xfrm>
          <a:prstGeom prst="wedgeEllipseCallout">
            <a:avLst>
              <a:gd name="adj1" fmla="val 53474"/>
              <a:gd name="adj2" fmla="val -135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2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98396" y="6029734"/>
            <a:ext cx="2424820" cy="655532"/>
          </a:xfrm>
          <a:prstGeom prst="wedgeEllipseCallout">
            <a:avLst>
              <a:gd name="adj1" fmla="val -30107"/>
              <a:gd name="adj2" fmla="val -82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</a:t>
            </a:r>
            <a:r>
              <a:rPr lang="en-US" i="1" dirty="0">
                <a:latin typeface="Times"/>
                <a:cs typeface="Times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6508" y="5738683"/>
            <a:ext cx="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63" y="2303585"/>
            <a:ext cx="6095250" cy="3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39565"/>
              </p:ext>
            </p:extLst>
          </p:nvPr>
        </p:nvGraphicFramePr>
        <p:xfrm>
          <a:off x="3467875" y="3106100"/>
          <a:ext cx="4024312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511300" imgH="812800" progId="Equation.3">
                  <p:embed/>
                </p:oleObj>
              </mc:Choice>
              <mc:Fallback>
                <p:oleObj name="Equation" r:id="rId4" imgW="1511300" imgH="8128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7875" y="3106100"/>
                        <a:ext cx="4024312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time:</a:t>
            </a:r>
          </a:p>
          <a:p>
            <a:r>
              <a:rPr lang="en-US" dirty="0"/>
              <a:t>Batch of activations for a layer to normalize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8713" y="5633684"/>
            <a:ext cx="445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cs typeface="Times"/>
              </a:rPr>
              <a:t>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hidden units activations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43" y="3774070"/>
            <a:ext cx="214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cs typeface="Times"/>
              </a:rPr>
              <a:t>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data points in batch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6776" y="3299829"/>
            <a:ext cx="709132" cy="177948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61A91-69C1-DE43-855C-EFD63B51DDF8}"/>
              </a:ext>
            </a:extLst>
          </p:cNvPr>
          <p:cNvSpPr/>
          <p:nvPr/>
        </p:nvSpPr>
        <p:spPr>
          <a:xfrm>
            <a:off x="3398713" y="2983128"/>
            <a:ext cx="4162635" cy="2459421"/>
          </a:xfrm>
          <a:prstGeom prst="rect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1D017-F77E-0B4F-BA67-A9F128506DCE}"/>
              </a:ext>
            </a:extLst>
          </p:cNvPr>
          <p:cNvSpPr txBox="1"/>
          <p:nvPr/>
        </p:nvSpPr>
        <p:spPr>
          <a:xfrm>
            <a:off x="520217" y="3767617"/>
            <a:ext cx="308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cs typeface="Times"/>
              </a:rPr>
              <a:t>For a given hidden layer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9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D8AAEB-168F-E04F-B60B-A2D6CD1C5B97}"/>
              </a:ext>
            </a:extLst>
          </p:cNvPr>
          <p:cNvSpPr txBox="1">
            <a:spLocks/>
          </p:cNvSpPr>
          <p:nvPr/>
        </p:nvSpPr>
        <p:spPr>
          <a:xfrm>
            <a:off x="985815" y="13301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time:</a:t>
            </a:r>
          </a:p>
          <a:p>
            <a:r>
              <a:rPr lang="en-US" dirty="0"/>
              <a:t>Batch of activations for a layer to normalize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51FDC-868C-E84A-BCFE-D184AEA6CEC5}"/>
              </a:ext>
            </a:extLst>
          </p:cNvPr>
          <p:cNvGrpSpPr/>
          <p:nvPr/>
        </p:nvGrpSpPr>
        <p:grpSpPr>
          <a:xfrm>
            <a:off x="1155822" y="2974693"/>
            <a:ext cx="4162635" cy="2459421"/>
            <a:chOff x="1001412" y="2901438"/>
            <a:chExt cx="4162635" cy="2459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E3DF72-FE66-FC47-BA1F-619A5E23C82E}"/>
                </a:ext>
              </a:extLst>
            </p:cNvPr>
            <p:cNvGrpSpPr/>
            <p:nvPr/>
          </p:nvGrpSpPr>
          <p:grpSpPr>
            <a:xfrm>
              <a:off x="1001413" y="3054132"/>
              <a:ext cx="4024312" cy="2166938"/>
              <a:chOff x="3467875" y="3106100"/>
              <a:chExt cx="4024312" cy="2166938"/>
            </a:xfrm>
          </p:grpSpPr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EFD5EED3-3DEB-E24A-A57C-DD236F07BC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7875" y="3106100"/>
              <a:ext cx="4024312" cy="2166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4" imgW="1511300" imgH="812800" progId="Equation.3">
                      <p:embed/>
                    </p:oleObj>
                  </mc:Choice>
                  <mc:Fallback>
                    <p:oleObj name="Equation" r:id="rId4" imgW="1511300" imgH="812800" progId="Equation.3">
                      <p:embed/>
                      <p:pic>
                        <p:nvPicPr>
                          <p:cNvPr id="19" name="Object 18">
                            <a:extLst>
                              <a:ext uri="{FF2B5EF4-FFF2-40B4-BE49-F238E27FC236}">
                                <a16:creationId xmlns:a16="http://schemas.microsoft.com/office/drawing/2014/main" id="{EFD5EED3-3DEB-E24A-A57C-DD236F07BC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467875" y="3106100"/>
                            <a:ext cx="4024312" cy="2166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3AEE4D-517D-D443-94FD-4C59FE794716}"/>
                  </a:ext>
                </a:extLst>
              </p:cNvPr>
              <p:cNvSpPr/>
              <p:nvPr/>
            </p:nvSpPr>
            <p:spPr>
              <a:xfrm>
                <a:off x="4586776" y="3299829"/>
                <a:ext cx="709132" cy="1779481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807F98-792B-C44C-8E50-6446F36E7A44}"/>
                </a:ext>
              </a:extLst>
            </p:cNvPr>
            <p:cNvSpPr/>
            <p:nvPr/>
          </p:nvSpPr>
          <p:spPr>
            <a:xfrm>
              <a:off x="1001412" y="2901438"/>
              <a:ext cx="4162635" cy="2459421"/>
            </a:xfrm>
            <a:prstGeom prst="rect">
              <a:avLst/>
            </a:prstGeom>
            <a:noFill/>
            <a:ln w="635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/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solidFill>
                              <a:sysClr val="windowText" lastClr="000000">
                                <a:alpha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tx1">
                            <a:alpha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alpha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alpha val="2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endParaRPr lang="en-US" sz="2800" dirty="0">
                  <a:solidFill>
                    <a:schemeClr val="tx1">
                      <a:alpha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!!Rectangle 9">
                <a:extLst>
                  <a:ext uri="{FF2B5EF4-FFF2-40B4-BE49-F238E27FC236}">
                    <a16:creationId xmlns:a16="http://schemas.microsoft.com/office/drawing/2014/main" id="{BE38E4DE-82DB-4DA7-BBB7-F78E0E3CF754}"/>
                  </a:ext>
                </a:extLst>
              </p:cNvPr>
              <p:cNvSpPr/>
              <p:nvPr/>
            </p:nvSpPr>
            <p:spPr>
              <a:xfrm>
                <a:off x="7539494" y="2813897"/>
                <a:ext cx="132002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>
                      <a:alpha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!!Rectangle 9">
                <a:extLst>
                  <a:ext uri="{FF2B5EF4-FFF2-40B4-BE49-F238E27FC236}">
                    <a16:creationId xmlns:a16="http://schemas.microsoft.com/office/drawing/2014/main" id="{BE38E4DE-82DB-4DA7-BBB7-F78E0E3CF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94" y="2813897"/>
                <a:ext cx="1320025" cy="430887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8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0642" y="3542986"/>
            <a:ext cx="309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 activations across mini-batch for node k.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D8AAEB-168F-E04F-B60B-A2D6CD1C5B97}"/>
              </a:ext>
            </a:extLst>
          </p:cNvPr>
          <p:cNvSpPr txBox="1">
            <a:spLocks/>
          </p:cNvSpPr>
          <p:nvPr/>
        </p:nvSpPr>
        <p:spPr>
          <a:xfrm>
            <a:off x="985815" y="13301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time:</a:t>
            </a:r>
          </a:p>
          <a:p>
            <a:r>
              <a:rPr lang="en-US" dirty="0"/>
              <a:t>Mini-batch of activations for a layer to normalize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51FDC-868C-E84A-BCFE-D184AEA6CEC5}"/>
              </a:ext>
            </a:extLst>
          </p:cNvPr>
          <p:cNvGrpSpPr/>
          <p:nvPr/>
        </p:nvGrpSpPr>
        <p:grpSpPr>
          <a:xfrm>
            <a:off x="1155822" y="2974693"/>
            <a:ext cx="4162635" cy="2459421"/>
            <a:chOff x="1001412" y="2901438"/>
            <a:chExt cx="4162635" cy="2459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E3DF72-FE66-FC47-BA1F-619A5E23C82E}"/>
                </a:ext>
              </a:extLst>
            </p:cNvPr>
            <p:cNvGrpSpPr/>
            <p:nvPr/>
          </p:nvGrpSpPr>
          <p:grpSpPr>
            <a:xfrm>
              <a:off x="1001413" y="3054132"/>
              <a:ext cx="4024312" cy="2166938"/>
              <a:chOff x="3467875" y="3106100"/>
              <a:chExt cx="4024312" cy="2166938"/>
            </a:xfrm>
          </p:grpSpPr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EFD5EED3-3DEB-E24A-A57C-DD236F07BC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7875" y="3106100"/>
              <a:ext cx="4024312" cy="2166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" name="Equation" r:id="rId4" imgW="1511300" imgH="812800" progId="Equation.3">
                      <p:embed/>
                    </p:oleObj>
                  </mc:Choice>
                  <mc:Fallback>
                    <p:oleObj name="Equation" r:id="rId4" imgW="1511300" imgH="812800" progId="Equation.3">
                      <p:embed/>
                      <p:pic>
                        <p:nvPicPr>
                          <p:cNvPr id="19" name="Object 18">
                            <a:extLst>
                              <a:ext uri="{FF2B5EF4-FFF2-40B4-BE49-F238E27FC236}">
                                <a16:creationId xmlns:a16="http://schemas.microsoft.com/office/drawing/2014/main" id="{EFD5EED3-3DEB-E24A-A57C-DD236F07BC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467875" y="3106100"/>
                            <a:ext cx="4024312" cy="2166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3AEE4D-517D-D443-94FD-4C59FE794716}"/>
                  </a:ext>
                </a:extLst>
              </p:cNvPr>
              <p:cNvSpPr/>
              <p:nvPr/>
            </p:nvSpPr>
            <p:spPr>
              <a:xfrm>
                <a:off x="4586776" y="3299829"/>
                <a:ext cx="709132" cy="1779481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807F98-792B-C44C-8E50-6446F36E7A44}"/>
                </a:ext>
              </a:extLst>
            </p:cNvPr>
            <p:cNvSpPr/>
            <p:nvPr/>
          </p:nvSpPr>
          <p:spPr>
            <a:xfrm>
              <a:off x="1001412" y="2901438"/>
              <a:ext cx="4162635" cy="2459421"/>
            </a:xfrm>
            <a:prstGeom prst="rect">
              <a:avLst/>
            </a:prstGeom>
            <a:noFill/>
            <a:ln w="635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/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solidFill>
                              <a:sysClr val="windowText" lastClr="000000">
                                <a:alpha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tx1">
                            <a:alpha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alpha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alpha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alpha val="2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endParaRPr lang="en-US" sz="2800" dirty="0">
                  <a:solidFill>
                    <a:schemeClr val="tx1">
                      <a:alpha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  <a:blipFill>
                <a:blip r:embed="rId6"/>
                <a:stretch>
                  <a:fillRect l="-110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!!Rectangle 9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/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1" name="!!Rectangle 9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!!TextBox 16">
                <a:extLst>
                  <a:ext uri="{FF2B5EF4-FFF2-40B4-BE49-F238E27FC236}">
                    <a16:creationId xmlns:a16="http://schemas.microsoft.com/office/drawing/2014/main" id="{39A359BC-474F-BC4B-B4BA-D7A4AC2EAB10}"/>
                  </a:ext>
                </a:extLst>
              </p:cNvPr>
              <p:cNvSpPr txBox="1"/>
              <p:nvPr/>
            </p:nvSpPr>
            <p:spPr>
              <a:xfrm>
                <a:off x="7482214" y="3201800"/>
                <a:ext cx="714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!!TextBox 16">
                <a:extLst>
                  <a:ext uri="{FF2B5EF4-FFF2-40B4-BE49-F238E27FC236}">
                    <a16:creationId xmlns:a16="http://schemas.microsoft.com/office/drawing/2014/main" id="{39A359BC-474F-BC4B-B4BA-D7A4AC2E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4" y="3201800"/>
                <a:ext cx="7145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1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0642" y="3542986"/>
            <a:ext cx="309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26000"/>
                  </a:schemeClr>
                </a:solidFill>
              </a:rPr>
              <a:t>Mean activations across mini-batch for node 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5122" y="5575658"/>
            <a:ext cx="3256348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 of each unit across mini-batch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D8AAEB-168F-E04F-B60B-A2D6CD1C5B97}"/>
              </a:ext>
            </a:extLst>
          </p:cNvPr>
          <p:cNvSpPr txBox="1">
            <a:spLocks/>
          </p:cNvSpPr>
          <p:nvPr/>
        </p:nvSpPr>
        <p:spPr>
          <a:xfrm>
            <a:off x="985815" y="13301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time:</a:t>
            </a:r>
          </a:p>
          <a:p>
            <a:r>
              <a:rPr lang="en-US" dirty="0"/>
              <a:t>Mini-batch of activations for a layer to normalize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51FDC-868C-E84A-BCFE-D184AEA6CEC5}"/>
              </a:ext>
            </a:extLst>
          </p:cNvPr>
          <p:cNvGrpSpPr/>
          <p:nvPr/>
        </p:nvGrpSpPr>
        <p:grpSpPr>
          <a:xfrm>
            <a:off x="1155822" y="2974693"/>
            <a:ext cx="4162635" cy="2459421"/>
            <a:chOff x="1001412" y="2901438"/>
            <a:chExt cx="4162635" cy="2459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E3DF72-FE66-FC47-BA1F-619A5E23C82E}"/>
                </a:ext>
              </a:extLst>
            </p:cNvPr>
            <p:cNvGrpSpPr/>
            <p:nvPr/>
          </p:nvGrpSpPr>
          <p:grpSpPr>
            <a:xfrm>
              <a:off x="1001413" y="3054132"/>
              <a:ext cx="4024312" cy="2166938"/>
              <a:chOff x="3467875" y="3106100"/>
              <a:chExt cx="4024312" cy="2166938"/>
            </a:xfrm>
          </p:grpSpPr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EFD5EED3-3DEB-E24A-A57C-DD236F07BC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7875" y="3106100"/>
              <a:ext cx="4024312" cy="2166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" name="Equation" r:id="rId4" imgW="1511300" imgH="812800" progId="Equation.3">
                      <p:embed/>
                    </p:oleObj>
                  </mc:Choice>
                  <mc:Fallback>
                    <p:oleObj name="Equation" r:id="rId4" imgW="1511300" imgH="812800" progId="Equation.3">
                      <p:embed/>
                      <p:pic>
                        <p:nvPicPr>
                          <p:cNvPr id="19" name="Object 18">
                            <a:extLst>
                              <a:ext uri="{FF2B5EF4-FFF2-40B4-BE49-F238E27FC236}">
                                <a16:creationId xmlns:a16="http://schemas.microsoft.com/office/drawing/2014/main" id="{EFD5EED3-3DEB-E24A-A57C-DD236F07BC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467875" y="3106100"/>
                            <a:ext cx="4024312" cy="2166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3AEE4D-517D-D443-94FD-4C59FE794716}"/>
                  </a:ext>
                </a:extLst>
              </p:cNvPr>
              <p:cNvSpPr/>
              <p:nvPr/>
            </p:nvSpPr>
            <p:spPr>
              <a:xfrm>
                <a:off x="4586776" y="3299829"/>
                <a:ext cx="709132" cy="1779481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807F98-792B-C44C-8E50-6446F36E7A44}"/>
                </a:ext>
              </a:extLst>
            </p:cNvPr>
            <p:cNvSpPr/>
            <p:nvPr/>
          </p:nvSpPr>
          <p:spPr>
            <a:xfrm>
              <a:off x="1001412" y="2901438"/>
              <a:ext cx="4162635" cy="2459421"/>
            </a:xfrm>
            <a:prstGeom prst="rect">
              <a:avLst/>
            </a:prstGeom>
            <a:noFill/>
            <a:ln w="635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/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tx1">
                            <a:alpha val="26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alpha val="26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alpha val="26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endParaRPr lang="en-US" sz="2800" dirty="0">
                  <a:solidFill>
                    <a:schemeClr val="tx1">
                      <a:alpha val="26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  <a:blipFill>
                <a:blip r:embed="rId6"/>
                <a:stretch>
                  <a:fillRect l="-110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/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alpha val="26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alpha val="26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>
                                <a:alpha val="26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alpha val="26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tx1">
                        <a:alpha val="26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endParaRPr lang="en-US" sz="2800" dirty="0">
                  <a:solidFill>
                    <a:schemeClr val="tx1">
                      <a:alpha val="26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!!TextBox 16">
                <a:extLst>
                  <a:ext uri="{FF2B5EF4-FFF2-40B4-BE49-F238E27FC236}">
                    <a16:creationId xmlns:a16="http://schemas.microsoft.com/office/drawing/2014/main" id="{8536701E-F38B-6849-9CA4-FF701673DE60}"/>
                  </a:ext>
                </a:extLst>
              </p:cNvPr>
              <p:cNvSpPr/>
              <p:nvPr/>
            </p:nvSpPr>
            <p:spPr>
              <a:xfrm>
                <a:off x="6236585" y="4458310"/>
                <a:ext cx="4264885" cy="7007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22" name="!!TextBox 16">
                <a:extLst>
                  <a:ext uri="{FF2B5EF4-FFF2-40B4-BE49-F238E27FC236}">
                    <a16:creationId xmlns:a16="http://schemas.microsoft.com/office/drawing/2014/main" id="{8536701E-F38B-6849-9CA4-FF701673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85" y="4458310"/>
                <a:ext cx="4264885" cy="700705"/>
              </a:xfrm>
              <a:prstGeom prst="rect">
                <a:avLst/>
              </a:prstGeom>
              <a:blipFill>
                <a:blip r:embed="rId8"/>
                <a:stretch>
                  <a:fillRect t="-80702" b="-1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628F64-D203-E845-8E9C-6B5AD083504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37358" y="5202417"/>
            <a:ext cx="807764" cy="727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6C9B6D-86A6-BF48-90F3-3802B22FB6CE}"/>
                  </a:ext>
                </a:extLst>
              </p:cNvPr>
              <p:cNvSpPr txBox="1"/>
              <p:nvPr/>
            </p:nvSpPr>
            <p:spPr>
              <a:xfrm>
                <a:off x="7482214" y="3201800"/>
                <a:ext cx="714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6C9B6D-86A6-BF48-90F3-3802B22F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4" y="3201800"/>
                <a:ext cx="7145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0642" y="3542986"/>
            <a:ext cx="309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 activations across mini-batch for node 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5122" y="5575658"/>
            <a:ext cx="3256348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 of each unit across mini-batch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D8AAEB-168F-E04F-B60B-A2D6CD1C5B97}"/>
              </a:ext>
            </a:extLst>
          </p:cNvPr>
          <p:cNvSpPr txBox="1">
            <a:spLocks/>
          </p:cNvSpPr>
          <p:nvPr/>
        </p:nvSpPr>
        <p:spPr>
          <a:xfrm>
            <a:off x="985815" y="13301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time:</a:t>
            </a:r>
          </a:p>
          <a:p>
            <a:r>
              <a:rPr lang="en-US" dirty="0"/>
              <a:t>Mini-batch of activations for a layer to normalize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51FDC-868C-E84A-BCFE-D184AEA6CEC5}"/>
              </a:ext>
            </a:extLst>
          </p:cNvPr>
          <p:cNvGrpSpPr/>
          <p:nvPr/>
        </p:nvGrpSpPr>
        <p:grpSpPr>
          <a:xfrm>
            <a:off x="1155822" y="2974693"/>
            <a:ext cx="4162635" cy="2459421"/>
            <a:chOff x="1001412" y="2901438"/>
            <a:chExt cx="4162635" cy="2459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E3DF72-FE66-FC47-BA1F-619A5E23C82E}"/>
                </a:ext>
              </a:extLst>
            </p:cNvPr>
            <p:cNvGrpSpPr/>
            <p:nvPr/>
          </p:nvGrpSpPr>
          <p:grpSpPr>
            <a:xfrm>
              <a:off x="1001413" y="3054132"/>
              <a:ext cx="4024312" cy="2166938"/>
              <a:chOff x="3467875" y="3106100"/>
              <a:chExt cx="4024312" cy="2166938"/>
            </a:xfrm>
          </p:grpSpPr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EFD5EED3-3DEB-E24A-A57C-DD236F07BC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43747"/>
                  </p:ext>
                </p:extLst>
              </p:nvPr>
            </p:nvGraphicFramePr>
            <p:xfrm>
              <a:off x="3467875" y="3106100"/>
              <a:ext cx="4024312" cy="2166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Equation" r:id="rId4" imgW="1511300" imgH="812800" progId="Equation.3">
                      <p:embed/>
                    </p:oleObj>
                  </mc:Choice>
                  <mc:Fallback>
                    <p:oleObj name="Equation" r:id="rId4" imgW="1511300" imgH="812800" progId="Equation.3">
                      <p:embed/>
                      <p:pic>
                        <p:nvPicPr>
                          <p:cNvPr id="11" name="Object 1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467875" y="3106100"/>
                            <a:ext cx="4024312" cy="2166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3AEE4D-517D-D443-94FD-4C59FE794716}"/>
                  </a:ext>
                </a:extLst>
              </p:cNvPr>
              <p:cNvSpPr/>
              <p:nvPr/>
            </p:nvSpPr>
            <p:spPr>
              <a:xfrm>
                <a:off x="4586776" y="3299829"/>
                <a:ext cx="709132" cy="1779481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807F98-792B-C44C-8E50-6446F36E7A44}"/>
                </a:ext>
              </a:extLst>
            </p:cNvPr>
            <p:cNvSpPr/>
            <p:nvPr/>
          </p:nvSpPr>
          <p:spPr>
            <a:xfrm>
              <a:off x="1001412" y="2901438"/>
              <a:ext cx="4162635" cy="2459421"/>
            </a:xfrm>
            <a:prstGeom prst="rect">
              <a:avLst/>
            </a:prstGeom>
            <a:noFill/>
            <a:ln w="635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/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56DF36-BCD6-3443-A4BE-EE3C1EA8B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26" y="2866995"/>
                <a:ext cx="2278124" cy="758669"/>
              </a:xfrm>
              <a:prstGeom prst="rect">
                <a:avLst/>
              </a:prstGeom>
              <a:blipFill>
                <a:blip r:embed="rId6"/>
                <a:stretch>
                  <a:fillRect l="-110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/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77BBF0-F093-C94E-A6E4-B5B85A547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2" y="3610770"/>
                <a:ext cx="2400465" cy="700705"/>
              </a:xfrm>
              <a:prstGeom prst="rect">
                <a:avLst/>
              </a:prstGeom>
              <a:blipFill>
                <a:blip r:embed="rId7"/>
                <a:stretch>
                  <a:fillRect l="-1053" t="-83929" b="-1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36701E-F38B-6849-9CA4-FF701673DE60}"/>
                  </a:ext>
                </a:extLst>
              </p:cNvPr>
              <p:cNvSpPr/>
              <p:nvPr/>
            </p:nvSpPr>
            <p:spPr>
              <a:xfrm>
                <a:off x="6236585" y="4458310"/>
                <a:ext cx="426488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36701E-F38B-6849-9CA4-FF701673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85" y="4458310"/>
                <a:ext cx="4264885" cy="700705"/>
              </a:xfrm>
              <a:prstGeom prst="rect">
                <a:avLst/>
              </a:prstGeom>
              <a:blipFill>
                <a:blip r:embed="rId8"/>
                <a:stretch>
                  <a:fillRect t="-80702" b="-1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628F64-D203-E845-8E9C-6B5AD083504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37358" y="5202417"/>
            <a:ext cx="807764" cy="727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01073"/>
      </p:ext>
    </p:extLst>
  </p:cSld>
  <p:clrMapOvr>
    <a:masterClrMapping/>
  </p:clrMapOvr>
</p:sld>
</file>

<file path=ppt/theme/theme1.xml><?xml version="1.0" encoding="utf-8"?>
<a:theme xmlns:a="http://schemas.openxmlformats.org/drawingml/2006/main" name="1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NNRegularization-Part A</Template>
  <TotalTime>12935</TotalTime>
  <Words>368</Words>
  <Application>Microsoft Macintosh PowerPoint</Application>
  <PresentationFormat>Widescreen</PresentationFormat>
  <Paragraphs>123</Paragraphs>
  <Slides>14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Karla</vt:lpstr>
      <vt:lpstr>Times</vt:lpstr>
      <vt:lpstr>1_GEC_template</vt:lpstr>
      <vt:lpstr>Equation</vt:lpstr>
      <vt:lpstr>Batch Norm</vt:lpstr>
      <vt:lpstr>Feature Normalization</vt:lpstr>
      <vt:lpstr>Feature Normalization</vt:lpstr>
      <vt:lpstr>Internal Covariance Shift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Evaluation</vt:lpstr>
      <vt:lpstr>Evaluation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Protopapas, Pavlos</cp:lastModifiedBy>
  <cp:revision>396</cp:revision>
  <cp:lastPrinted>2022-03-03T04:51:49Z</cp:lastPrinted>
  <dcterms:created xsi:type="dcterms:W3CDTF">2017-11-02T16:57:55Z</dcterms:created>
  <dcterms:modified xsi:type="dcterms:W3CDTF">2022-03-03T04:52:19Z</dcterms:modified>
</cp:coreProperties>
</file>