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19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5500-FCE3-4C4E-A024-7305C79E8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C6401-51BC-AA40-9ABD-815827A06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FDE63-0C6A-864F-9A48-9E535C7E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2DFD-5C98-AE42-B803-CC3A8AB4D145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4F7B9-E70D-114A-A78D-DC23959F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5B899-061D-E648-BC32-0F789D27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C979-5B2C-8F4F-9AEA-12E33674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7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DF51-17D1-1A45-B159-B1077640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291DC-A315-1E40-A235-6CBD72D70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DC342-58FE-DE48-8CF9-C04E49A5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2DFD-5C98-AE42-B803-CC3A8AB4D145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9BF02-86AC-374E-B7EE-41AF24AC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0799A-8029-5C4D-A796-D4A209B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C979-5B2C-8F4F-9AEA-12E33674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3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F47D1-9F8E-6546-919B-8F7F57CED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2068A-9BCE-EA41-A0CF-6FA5C8749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386E9-6624-5C45-AB5C-18299748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2DFD-5C98-AE42-B803-CC3A8AB4D145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A898B-100F-4B45-AD1A-9CAE75FA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935E9-042D-A14C-AFE4-BAB6DF84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C979-5B2C-8F4F-9AEA-12E33674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8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05CA-7BFC-A642-9C89-57560CDE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FC1E4-0A4E-8A42-8E7F-2C9989952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030AF-C27D-A849-B029-1D55C190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2DFD-5C98-AE42-B803-CC3A8AB4D145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5494D-2088-AD41-84A6-F9A35345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A91F7-04DB-E044-9190-0048D524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C979-5B2C-8F4F-9AEA-12E33674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5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283D-4841-A049-9135-7BE84D35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35861-A38C-0645-8300-F04E389BC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28F15-2C4D-364E-896A-46E02AF5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2DFD-5C98-AE42-B803-CC3A8AB4D145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41A7B-1517-B940-87A0-B2F2B5D6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CA9C7-09D7-C145-BE68-E632B793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C979-5B2C-8F4F-9AEA-12E33674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6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0E5A-542C-A647-B528-6A61517E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8BA2-DB13-D442-B2E2-D15AD0C11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2798E-E45A-5A41-A5BF-C21DFD63E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B463B-42D6-ED45-BA33-8B2293A1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2DFD-5C98-AE42-B803-CC3A8AB4D145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5B5F9-14C2-764A-92A3-25F38B083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7787-12A2-854B-AC8C-FC14A313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C979-5B2C-8F4F-9AEA-12E33674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6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F3FF-50FD-8247-884B-857B6F19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E21F1-A3AB-FB4A-AD6B-E0660C094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2784C-D3FE-D740-9A24-EFB37DB1A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D6916-4BBF-E342-8C41-377DAD37F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AF8E0-45A3-9841-B59F-12601A648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461C5-29D6-EE4F-A6C8-A5AB33B22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2DFD-5C98-AE42-B803-CC3A8AB4D145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56ED6-BE71-3440-9242-D43C3B29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EC230A-5579-474D-AAFE-8BD5677A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C979-5B2C-8F4F-9AEA-12E33674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710F-EA3E-744F-87E4-7E59B312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5614D-E5BE-DE42-9364-A4EB34F7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2DFD-5C98-AE42-B803-CC3A8AB4D145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82BA9-60D4-9240-B2ED-CA989912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3F67-DBB1-8642-AC84-36946CB1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C979-5B2C-8F4F-9AEA-12E33674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3B5C4-B360-554E-BF7C-786ABDFC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2DFD-5C98-AE42-B803-CC3A8AB4D145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F4B73-B564-CF4C-9A97-F42240B7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858E7-4A18-FE45-9595-D616FAAB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C979-5B2C-8F4F-9AEA-12E33674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6591-ACD0-8D46-B2BA-21C3DFB5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02336-E1D4-814F-A674-1223DB82C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D1E29-4569-2A4C-BF33-C48AFF30A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8764B-CD4F-204E-B5DE-7ABFDDA1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2DFD-5C98-AE42-B803-CC3A8AB4D145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A3D33-F2E0-6048-AF9C-D0C34729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7D5BF-F241-584F-9BD8-777BD265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C979-5B2C-8F4F-9AEA-12E33674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CFEE-F8BB-784D-909D-D5DE5F98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F9D2FE-47F5-1F46-9D32-83C7A0127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A5665-6737-FC4E-B290-9DF2A7959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6315A-66F4-9D43-9128-0A80F4FF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2DFD-5C98-AE42-B803-CC3A8AB4D145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AC699-46DF-4040-8211-1CABECC2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6F18F-8DD0-614A-91FD-AE3D7F4C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C979-5B2C-8F4F-9AEA-12E33674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1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41ECD-7B64-984A-9B27-24283E40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B1AD9-A61A-DA4F-A7EA-FC83C9511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6313A-F87F-AD49-ABA0-159B43E62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82DFD-5C98-AE42-B803-CC3A8AB4D145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11800-B767-D74F-94E2-27A8079BF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6F0BF-794A-DA42-892B-C986F7C11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7C979-5B2C-8F4F-9AEA-12E33674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9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F3DFB1-A65C-8A47-B0F5-3EFA9E22A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15295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>
                    <a:lumMod val="85000"/>
                  </a:schemeClr>
                </a:solidFill>
                <a:latin typeface="Chalkboard" panose="03050602040202020205" pitchFamily="66" charset="77"/>
              </a:rPr>
              <a:t>Bias Corrections In Adam</a:t>
            </a:r>
          </a:p>
          <a:p>
            <a:r>
              <a:rPr lang="en-US" sz="4800" dirty="0">
                <a:solidFill>
                  <a:schemeClr val="bg1">
                    <a:lumMod val="85000"/>
                  </a:schemeClr>
                </a:solidFill>
                <a:latin typeface="Chalkboard" panose="03050602040202020205" pitchFamily="66" charset="77"/>
              </a:rPr>
              <a:t>Pavlos Protopapas </a:t>
            </a:r>
          </a:p>
        </p:txBody>
      </p:sp>
    </p:spTree>
    <p:extLst>
      <p:ext uri="{BB962C8B-B14F-4D97-AF65-F5344CB8AC3E}">
        <p14:creationId xmlns:p14="http://schemas.microsoft.com/office/powerpoint/2010/main" val="280110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7F3DFB1-A65C-8A47-B0F5-3EFA9E22A82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19199" y="957943"/>
                <a:ext cx="9579429" cy="4659085"/>
              </a:xfrm>
              <a:ln>
                <a:noFill/>
              </a:ln>
            </p:spPr>
            <p:txBody>
              <a:bodyPr>
                <a:normAutofit lnSpcReduction="10000"/>
              </a:bodyPr>
              <a:lstStyle/>
              <a:p>
                <a:pPr algn="l"/>
                <a:endParaRPr lang="en-US" sz="280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  <a:p>
                <a:pPr algn="l"/>
                <a:r>
                  <a:rPr lang="en-US" sz="2800" dirty="0">
                    <a:solidFill>
                      <a:schemeClr val="bg1">
                        <a:lumMod val="85000"/>
                      </a:schemeClr>
                    </a:solidFill>
                    <a:latin typeface="Chalkboard" panose="03050602040202020205" pitchFamily="66" charset="77"/>
                  </a:rPr>
                  <a:t>Let us examine the equation for momentum  </a:t>
                </a:r>
              </a:p>
              <a:p>
                <a:pPr algn="l"/>
                <a:endParaRPr lang="en-US" sz="2800" b="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  <a:p>
                <a:pPr algn="l"/>
                <a:endParaRPr lang="en-US" sz="280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  <a:p>
                <a:pPr algn="l"/>
                <a:r>
                  <a:rPr lang="en-US" sz="2800" b="0" dirty="0">
                    <a:solidFill>
                      <a:schemeClr val="bg1">
                        <a:lumMod val="85000"/>
                      </a:schemeClr>
                    </a:solidFill>
                    <a:latin typeface="Chalkboard" panose="03050602040202020205" pitchFamily="66" charset="77"/>
                  </a:rPr>
                  <a:t>But at t=1 there is 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sz="2800" b="0" dirty="0">
                    <a:solidFill>
                      <a:schemeClr val="bg1">
                        <a:lumMod val="85000"/>
                      </a:schemeClr>
                    </a:solidFill>
                    <a:latin typeface="Chalkboard" panose="03050602040202020205" pitchFamily="66" charset="77"/>
                  </a:rPr>
                  <a:t>, since this is the “trend” from before. </a:t>
                </a:r>
              </a:p>
              <a:p>
                <a:pPr algn="l"/>
                <a:endParaRPr lang="en-US" sz="280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  <a:p>
                <a:pPr algn="l"/>
                <a:r>
                  <a:rPr lang="en-US" sz="2800" b="0" dirty="0">
                    <a:solidFill>
                      <a:schemeClr val="bg1">
                        <a:lumMod val="85000"/>
                      </a:schemeClr>
                    </a:solidFill>
                    <a:latin typeface="Chalkboard" panose="03050602040202020205" pitchFamily="66" charset="77"/>
                  </a:rPr>
                  <a:t>Here we show how to correct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b="0" dirty="0">
                    <a:solidFill>
                      <a:schemeClr val="bg1">
                        <a:lumMod val="85000"/>
                      </a:schemeClr>
                    </a:solidFill>
                    <a:latin typeface="Chalkboard" panose="03050602040202020205" pitchFamily="66" charset="77"/>
                  </a:rPr>
                  <a:t> such that the initial guess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sz="2800" b="0" dirty="0">
                    <a:solidFill>
                      <a:schemeClr val="bg1">
                        <a:lumMod val="85000"/>
                      </a:schemeClr>
                    </a:solidFill>
                    <a:latin typeface="Chalkboard" panose="03050602040202020205" pitchFamily="66" charset="77"/>
                  </a:rPr>
                  <a:t>=0 does not lead to biasing. </a:t>
                </a:r>
              </a:p>
              <a:p>
                <a:pPr algn="l"/>
                <a:endParaRPr lang="en-US" sz="2800" b="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7F3DFB1-A65C-8A47-B0F5-3EFA9E22A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19199" y="957943"/>
                <a:ext cx="9579429" cy="4659085"/>
              </a:xfrm>
              <a:blipFill>
                <a:blip r:embed="rId3"/>
                <a:stretch>
                  <a:fillRect l="-1457" r="-3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77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7F3DFB1-A65C-8A47-B0F5-3EFA9E22A82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19199" y="957943"/>
                <a:ext cx="9579429" cy="4659085"/>
              </a:xfrm>
              <a:ln>
                <a:noFill/>
              </a:ln>
            </p:spPr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en-US" sz="2800" dirty="0">
                    <a:solidFill>
                      <a:schemeClr val="bg1">
                        <a:lumMod val="85000"/>
                      </a:schemeClr>
                    </a:solidFill>
                    <a:latin typeface="Chalkboard" panose="03050602040202020205" pitchFamily="66" charset="77"/>
                  </a:rPr>
                  <a:t>Step 1: We show that the stationary value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bg1">
                        <a:lumMod val="85000"/>
                      </a:schemeClr>
                    </a:solidFill>
                    <a:latin typeface="Chalkboard" panose="03050602040202020205" pitchFamily="66" charset="77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>
                    <a:solidFill>
                      <a:schemeClr val="bg1">
                        <a:lumMod val="85000"/>
                      </a:schemeClr>
                    </a:solidFill>
                    <a:latin typeface="Chalkboard" panose="03050602040202020205" pitchFamily="66" charset="77"/>
                  </a:rPr>
                  <a:t> are the same. To do so, we examine their expectations. </a:t>
                </a:r>
              </a:p>
              <a:p>
                <a:pPr algn="l"/>
                <a:endParaRPr lang="en-US" sz="280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  <a:p>
                <a:pPr algn="l"/>
                <a:r>
                  <a:rPr lang="en-US" sz="2800" dirty="0">
                    <a:solidFill>
                      <a:schemeClr val="bg1">
                        <a:lumMod val="85000"/>
                      </a:schemeClr>
                    </a:solidFill>
                    <a:latin typeface="Chalkboard" panose="03050602040202020205" pitchFamily="66" charset="77"/>
                  </a:rPr>
                  <a:t>Starting from the equation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  <a:p>
                <a:pPr algn="l"/>
                <a:endParaRPr lang="en-US" sz="280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  <a:p>
                <a:pPr algn="l"/>
                <a:r>
                  <a:rPr lang="en-US" sz="2800" dirty="0">
                    <a:solidFill>
                      <a:schemeClr val="bg1">
                        <a:lumMod val="85000"/>
                      </a:schemeClr>
                    </a:solidFill>
                    <a:latin typeface="Chalkboard" panose="03050602040202020205" pitchFamily="66" charset="77"/>
                  </a:rPr>
                  <a:t>and take the expectation  </a:t>
                </a:r>
              </a:p>
              <a:p>
                <a:pPr algn="l"/>
                <a:endParaRPr lang="en-US" sz="280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b="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  <a:p>
                <a:pPr algn="l"/>
                <a:endParaRPr lang="en-US" sz="280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sz="2800" b="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  <a:p>
                <a:pPr algn="l"/>
                <a:endParaRPr lang="en-US" sz="2800" b="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7F3DFB1-A65C-8A47-B0F5-3EFA9E22A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19199" y="957943"/>
                <a:ext cx="9579429" cy="4659085"/>
              </a:xfrm>
              <a:blipFill>
                <a:blip r:embed="rId3"/>
                <a:stretch>
                  <a:fillRect l="-1192" t="-2446" r="-7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B9F53E-F684-6840-BA72-2146356378D7}"/>
                  </a:ext>
                </a:extLst>
              </p:cNvPr>
              <p:cNvSpPr txBox="1"/>
              <p:nvPr/>
            </p:nvSpPr>
            <p:spPr>
              <a:xfrm>
                <a:off x="4194628" y="5900057"/>
                <a:ext cx="3802743" cy="584775"/>
              </a:xfrm>
              <a:prstGeom prst="rect">
                <a:avLst/>
              </a:prstGeom>
              <a:noFill/>
              <a:ln w="22225"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b="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B9F53E-F684-6840-BA72-214635637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628" y="5900057"/>
                <a:ext cx="3802743" cy="584775"/>
              </a:xfrm>
              <a:prstGeom prst="rect">
                <a:avLst/>
              </a:prstGeom>
              <a:blipFill>
                <a:blip r:embed="rId4"/>
                <a:stretch>
                  <a:fillRect b="-18367"/>
                </a:stretch>
              </a:blipFill>
              <a:ln w="222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91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7F3DFB1-A65C-8A47-B0F5-3EFA9E22A82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19199" y="957943"/>
                <a:ext cx="9579429" cy="4659085"/>
              </a:xfrm>
            </p:spPr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en-US" sz="2800" dirty="0">
                    <a:solidFill>
                      <a:schemeClr val="bg1">
                        <a:lumMod val="85000"/>
                      </a:schemeClr>
                    </a:solidFill>
                    <a:latin typeface="Chalkboard" panose="03050602040202020205" pitchFamily="66" charset="77"/>
                  </a:rPr>
                  <a:t>Step 2: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  <a:p>
                <a:pPr algn="l"/>
                <a:endParaRPr lang="en-US" sz="280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  <a:p>
                <a:pPr algn="l"/>
                <a:r>
                  <a:rPr lang="en-US" sz="2800" dirty="0">
                    <a:solidFill>
                      <a:schemeClr val="bg1">
                        <a:lumMod val="85000"/>
                      </a:schemeClr>
                    </a:solidFill>
                    <a:latin typeface="Chalkboard" panose="03050602040202020205" pitchFamily="66" charset="77"/>
                  </a:rPr>
                  <a:t> however,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sz="2800" b="0" i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  <a:p>
                <a:pPr algn="l"/>
                <a:endParaRPr lang="en-US" sz="2800" b="0" i="1" dirty="0">
                  <a:solidFill>
                    <a:schemeClr val="bg1">
                      <a:lumMod val="8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  <a:p>
                <a:pPr algn="l"/>
                <a:endParaRPr lang="en-US" sz="280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  <a:p>
                <a:pPr algn="l"/>
                <a:endParaRPr lang="en-US" sz="2800" b="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  <a:p>
                <a:pPr algn="l"/>
                <a:endParaRPr lang="en-US" sz="280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  <a:p>
                <a:pPr algn="l"/>
                <a:r>
                  <a:rPr lang="en-US" sz="2800" dirty="0">
                    <a:solidFill>
                      <a:schemeClr val="bg1">
                        <a:lumMod val="85000"/>
                      </a:schemeClr>
                    </a:solidFill>
                    <a:latin typeface="Chalkboard" panose="03050602040202020205" pitchFamily="66" charset="77"/>
                  </a:rPr>
                  <a:t>And this is a problem because we want the stationary  values to be the same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7F3DFB1-A65C-8A47-B0F5-3EFA9E22A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19199" y="957943"/>
                <a:ext cx="9579429" cy="4659085"/>
              </a:xfrm>
              <a:blipFill>
                <a:blip r:embed="rId3"/>
                <a:stretch>
                  <a:fillRect l="-1192" t="-2446" r="-1192" b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05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7F3DFB1-A65C-8A47-B0F5-3EFA9E22A82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2799" y="627743"/>
                <a:ext cx="9855201" cy="5602514"/>
              </a:xfrm>
            </p:spPr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en-US" sz="2800" dirty="0">
                    <a:solidFill>
                      <a:schemeClr val="bg1">
                        <a:lumMod val="85000"/>
                      </a:schemeClr>
                    </a:solidFill>
                    <a:latin typeface="Chalkboard" panose="03050602040202020205" pitchFamily="66" charset="77"/>
                  </a:rPr>
                  <a:t>Step 3:</a:t>
                </a:r>
              </a:p>
              <a:p>
                <a:pPr algn="l"/>
                <a:r>
                  <a:rPr lang="en-US" sz="2800" dirty="0">
                    <a:solidFill>
                      <a:schemeClr val="bg1">
                        <a:lumMod val="85000"/>
                      </a:schemeClr>
                    </a:solidFill>
                    <a:latin typeface="Chalkboard" panose="03050602040202020205" pitchFamily="66" charset="77"/>
                  </a:rPr>
                  <a:t>Assume the following is true for 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]= 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b="0" dirty="0">
                    <a:solidFill>
                      <a:schemeClr val="bg1">
                        <a:lumMod val="85000"/>
                      </a:schemeClr>
                    </a:solidFill>
                    <a:latin typeface="Chalkboard" panose="03050602040202020205" pitchFamily="66" charset="77"/>
                  </a:rPr>
                  <a:t>             (1) </a:t>
                </a:r>
              </a:p>
              <a:p>
                <a:pPr algn="l"/>
                <a:endParaRPr lang="en-US" sz="280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  <a:p>
                <a:pPr algn="l"/>
                <a:r>
                  <a:rPr lang="en-US" sz="2800" dirty="0">
                    <a:solidFill>
                      <a:schemeClr val="bg1">
                        <a:lumMod val="85000"/>
                      </a:schemeClr>
                    </a:solidFill>
                    <a:latin typeface="Chalkboard" panose="03050602040202020205" pitchFamily="66" charset="77"/>
                  </a:rPr>
                  <a:t>We only need to show  that this is true for t=1 and t+1. The t=1 is trivial (we showed it in the previous slide). We therefore examine the t+1 case:  </a:t>
                </a:r>
              </a:p>
              <a:p>
                <a:pPr algn="l"/>
                <a:endParaRPr lang="en-US" sz="2800" b="0" i="1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sz="2800" b="0" i="1" dirty="0">
                  <a:solidFill>
                    <a:schemeClr val="bg1">
                      <a:lumMod val="8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b="0" i="1" dirty="0">
                  <a:solidFill>
                    <a:schemeClr val="bg1">
                      <a:lumMod val="8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l"/>
                <a:endParaRPr lang="en-US" sz="2800" b="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  <a:p>
                <a:pPr algn="l"/>
                <a:r>
                  <a:rPr lang="en-US" sz="2800" dirty="0">
                    <a:solidFill>
                      <a:schemeClr val="bg1">
                        <a:lumMod val="85000"/>
                      </a:schemeClr>
                    </a:solidFill>
                    <a:latin typeface="Chalkboard" panose="03050602040202020205" pitchFamily="66" charset="77"/>
                  </a:rPr>
                  <a:t>Substituting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chemeClr val="bg1">
                        <a:lumMod val="85000"/>
                      </a:schemeClr>
                    </a:solidFill>
                    <a:latin typeface="Chalkboard" panose="03050602040202020205" pitchFamily="66" charset="77"/>
                  </a:rPr>
                  <a:t> from Eq.(1)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en-US" sz="2800" b="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chemeClr val="bg1">
                        <a:lumMod val="85000"/>
                      </a:schemeClr>
                    </a:solidFill>
                    <a:latin typeface="Chalkboard" panose="03050602040202020205" pitchFamily="66" charset="77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p>
                      <m:sSupPr>
                        <m:ctrlP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  <a:p>
                <a:pPr algn="l"/>
                <a:endParaRPr lang="en-US" sz="2800" b="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7F3DFB1-A65C-8A47-B0F5-3EFA9E22A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2799" y="627743"/>
                <a:ext cx="9855201" cy="5602514"/>
              </a:xfrm>
              <a:blipFill>
                <a:blip r:embed="rId3"/>
                <a:stretch>
                  <a:fillRect l="-1028" t="-2262" r="-2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66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7F3DFB1-A65C-8A47-B0F5-3EFA9E22A82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19199" y="957943"/>
                <a:ext cx="9579429" cy="4659085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en-US" sz="2800" b="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chemeClr val="bg1">
                        <a:lumMod val="85000"/>
                      </a:schemeClr>
                    </a:solidFill>
                    <a:latin typeface="Chalkboard" panose="03050602040202020205" pitchFamily="66" charset="77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p>
                      <m:sSupPr>
                        <m:ctrlP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  <a:p>
                <a:endParaRPr lang="en-US" sz="280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  <a:p>
                <a:r>
                  <a:rPr lang="en-US" sz="2800" dirty="0">
                    <a:solidFill>
                      <a:schemeClr val="bg1">
                        <a:lumMod val="85000"/>
                      </a:schemeClr>
                    </a:solidFill>
                    <a:latin typeface="Chalkboard" panose="03050602040202020205" pitchFamily="66" charset="77"/>
                  </a:rPr>
                  <a:t>But stationarity implies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chemeClr val="bg1">
                        <a:lumMod val="85000"/>
                      </a:schemeClr>
                    </a:solidFill>
                    <a:latin typeface="Chalkboard" panose="03050602040202020205" pitchFamily="66" charset="77"/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  <a:p>
                <a:endParaRPr lang="en-US" sz="280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  <a:p>
                <a:pPr algn="l"/>
                <a:endParaRPr lang="en-US" sz="2800" b="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  <a:p>
                <a:pPr algn="l"/>
                <a:r>
                  <a:rPr lang="en-US" sz="2800" b="0" dirty="0">
                    <a:solidFill>
                      <a:schemeClr val="bg1">
                        <a:lumMod val="85000"/>
                      </a:schemeClr>
                    </a:solidFill>
                    <a:latin typeface="Chalkboard" panose="03050602040202020205" pitchFamily="66" charset="77"/>
                  </a:rPr>
                  <a:t>			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  <a:p>
                <a:pPr algn="l"/>
                <a:endParaRPr lang="en-US" sz="280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  <a:p>
                <a:pPr algn="l"/>
                <a:r>
                  <a:rPr lang="en-US" sz="2800" dirty="0">
                    <a:solidFill>
                      <a:schemeClr val="bg1">
                        <a:lumMod val="85000"/>
                      </a:schemeClr>
                    </a:solidFill>
                    <a:latin typeface="Chalkboard" panose="03050602040202020205" pitchFamily="66" charset="77"/>
                  </a:rPr>
                  <a:t>So, in order to make sure that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b="0" dirty="0">
                    <a:solidFill>
                      <a:schemeClr val="bg1">
                        <a:lumMod val="85000"/>
                      </a:schemeClr>
                    </a:solidFill>
                    <a:latin typeface="Chalkboard" panose="03050602040202020205" pitchFamily="66" charset="77"/>
                  </a:rPr>
                  <a:t> for any t we will need to adjust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b="0" dirty="0">
                    <a:solidFill>
                      <a:schemeClr val="bg1">
                        <a:lumMod val="85000"/>
                      </a:schemeClr>
                    </a:solidFill>
                    <a:latin typeface="Chalkboard" panose="03050602040202020205" pitchFamily="66" charset="77"/>
                  </a:rPr>
                  <a:t> as follows: </a:t>
                </a:r>
              </a:p>
              <a:p>
                <a:pPr algn="l"/>
                <a:r>
                  <a:rPr lang="en-US" sz="2800" dirty="0">
                    <a:solidFill>
                      <a:schemeClr val="bg1">
                        <a:lumMod val="85000"/>
                      </a:schemeClr>
                    </a:solidFill>
                    <a:latin typeface="Chalkboard" panose="03050602040202020205" pitchFamily="66" charset="77"/>
                  </a:rPr>
                  <a:t> </a:t>
                </a:r>
                <a:endParaRPr lang="en-US" sz="2800" b="0" dirty="0">
                  <a:solidFill>
                    <a:schemeClr val="bg1">
                      <a:lumMod val="85000"/>
                    </a:schemeClr>
                  </a:solidFill>
                  <a:latin typeface="Chalkboard" panose="03050602040202020205" pitchFamily="66" charset="77"/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7F3DFB1-A65C-8A47-B0F5-3EFA9E22A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19199" y="957943"/>
                <a:ext cx="9579429" cy="4659085"/>
              </a:xfrm>
              <a:blipFill>
                <a:blip r:embed="rId3"/>
                <a:stretch>
                  <a:fillRect l="-1192" t="-2989" r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9EF367B-0E32-DA4E-9C36-E32BDD0A3AE0}"/>
              </a:ext>
            </a:extLst>
          </p:cNvPr>
          <p:cNvSpPr txBox="1"/>
          <p:nvPr/>
        </p:nvSpPr>
        <p:spPr>
          <a:xfrm>
            <a:off x="2249714" y="505097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2E7848-CD3F-E14B-B3CA-198BC4A37BC5}"/>
                  </a:ext>
                </a:extLst>
              </p:cNvPr>
              <p:cNvSpPr txBox="1"/>
              <p:nvPr/>
            </p:nvSpPr>
            <p:spPr>
              <a:xfrm>
                <a:off x="5159828" y="5420302"/>
                <a:ext cx="2195537" cy="883768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2E7848-CD3F-E14B-B3CA-198BC4A37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28" y="5420302"/>
                <a:ext cx="2195537" cy="883768"/>
              </a:xfrm>
              <a:prstGeom prst="rect">
                <a:avLst/>
              </a:prstGeom>
              <a:blipFill>
                <a:blip r:embed="rId4"/>
                <a:stretch>
                  <a:fillRect l="-1136" b="-1111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23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341</Words>
  <Application>Microsoft Macintosh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Chalkboard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Protopapas, Pavlos</dc:creator>
  <cp:lastModifiedBy>Protopapas, Pavlos</cp:lastModifiedBy>
  <cp:revision>11</cp:revision>
  <dcterms:created xsi:type="dcterms:W3CDTF">2022-02-27T01:41:05Z</dcterms:created>
  <dcterms:modified xsi:type="dcterms:W3CDTF">2022-02-28T06:41:44Z</dcterms:modified>
</cp:coreProperties>
</file>