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  <p:sldMasterId id="2147483817" r:id="rId2"/>
    <p:sldMasterId id="2147483833" r:id="rId3"/>
    <p:sldMasterId id="2147483842" r:id="rId4"/>
    <p:sldMasterId id="2147483856" r:id="rId5"/>
    <p:sldMasterId id="2147483864" r:id="rId6"/>
  </p:sldMasterIdLst>
  <p:notesMasterIdLst>
    <p:notesMasterId r:id="rId16"/>
  </p:notesMasterIdLst>
  <p:handoutMasterIdLst>
    <p:handoutMasterId r:id="rId17"/>
  </p:handoutMasterIdLst>
  <p:sldIdLst>
    <p:sldId id="689" r:id="rId7"/>
    <p:sldId id="763" r:id="rId8"/>
    <p:sldId id="898" r:id="rId9"/>
    <p:sldId id="899" r:id="rId10"/>
    <p:sldId id="900" r:id="rId11"/>
    <p:sldId id="905" r:id="rId12"/>
    <p:sldId id="903" r:id="rId13"/>
    <p:sldId id="901" r:id="rId14"/>
    <p:sldId id="9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Claybaugh" initials="WC" lastIdx="12" clrIdx="0"/>
  <p:cmAuthor id="2" name="Microsoft Office User" initials="Office" lastIdx="1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  <p:cmAuthor id="6" name="Microsoft Office User" initials="Office [5]" lastIdx="1" clrIdx="5"/>
  <p:cmAuthor id="7" name="Microsoft Office User" initials="Office [6]" lastIdx="1" clrIdx="6"/>
  <p:cmAuthor id="8" name="Microsoft Office User" initials="Office [7]" lastIdx="1" clrIdx="7"/>
  <p:cmAuthor id="9" name="Microsoft Office User" initials="Office [8]" lastIdx="1" clrIdx="8"/>
  <p:cmAuthor id="10" name="Microsoft Office User" initials="Office [9]" lastIdx="1" clrIdx="9"/>
  <p:cmAuthor id="11" name="Microsoft Office User" initials="Office [10]" lastIdx="1" clrIdx="10"/>
  <p:cmAuthor id="12" name="Microsoft Office User" initials="Office [11]" lastIdx="1" clrIdx="11"/>
  <p:cmAuthor id="13" name="Microsoft Office User" initials="Office [12]" lastIdx="1" clrIdx="12"/>
  <p:cmAuthor id="14" name="Microsoft Office User" initials="Office [13]" lastIdx="1" clrIdx="13"/>
  <p:cmAuthor id="15" name="Microsoft Office User" initials="Office [14]" lastIdx="1" clrIdx="14"/>
  <p:cmAuthor id="16" name="Microsoft Office User" initials="Office [15]" lastIdx="1" clrIdx="15"/>
  <p:cmAuthor id="17" name="Microsoft Office User" initials="Office [16]" lastIdx="1" clrIdx="16"/>
  <p:cmAuthor id="18" name="Marina Marmora" initials="MM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  <a:srgbClr val="008F00"/>
    <a:srgbClr val="005493"/>
    <a:srgbClr val="941100"/>
    <a:srgbClr val="FF2600"/>
    <a:srgbClr val="EBECEC"/>
    <a:srgbClr val="F9F9F9"/>
    <a:srgbClr val="EAEBEB"/>
    <a:srgbClr val="F2FBFA"/>
    <a:srgbClr val="D4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7" autoAdjust="0"/>
    <p:restoredTop sz="96047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48BB17-E744-4D1E-BAD8-71A2F6E60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2EBC5-B899-41E3-A4A5-5FDDB5EF4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D8B00-91FF-428C-8134-3E9D84D7D461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62AB-B7DC-460A-90C2-9BEE993E2C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9E247-8B32-4CEF-9250-098ABF0DC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5902-E16E-4D00-B24F-ACF62C09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AD6E-127A-2144-9B3C-5E3BF803E20D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7716-36DB-2D49-AA17-2865D7B1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8B229DA-9A92-E846-8B13-A952F5850DA5}"/>
              </a:ext>
            </a:extLst>
          </p:cNvPr>
          <p:cNvSpPr txBox="1">
            <a:spLocks/>
          </p:cNvSpPr>
          <p:nvPr/>
        </p:nvSpPr>
        <p:spPr>
          <a:xfrm>
            <a:off x="9144000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29F1E6-0A42-6342-8A19-FA364A33AB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9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257800" y="6400800"/>
            <a:ext cx="2486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Glickman, Tanner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</a:t>
            </a:r>
          </a:p>
        </p:txBody>
      </p:sp>
    </p:spTree>
    <p:extLst>
      <p:ext uri="{BB962C8B-B14F-4D97-AF65-F5344CB8AC3E}">
        <p14:creationId xmlns:p14="http://schemas.microsoft.com/office/powerpoint/2010/main" val="423664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257800" y="6400800"/>
            <a:ext cx="2486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Glickman, Tanner</a:t>
            </a:r>
          </a:p>
        </p:txBody>
      </p:sp>
    </p:spTree>
    <p:extLst>
      <p:ext uri="{BB962C8B-B14F-4D97-AF65-F5344CB8AC3E}">
        <p14:creationId xmlns:p14="http://schemas.microsoft.com/office/powerpoint/2010/main" val="353382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grpSp>
        <p:nvGrpSpPr>
          <p:cNvPr id="12" name="Group 11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21" name="Picture 2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22" name="Picture 2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2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grpSp>
        <p:nvGrpSpPr>
          <p:cNvPr id="12" name="Group 11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3" name="Picture 12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21" name="Picture 2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22" name="Picture 2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8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257800" y="6400800"/>
            <a:ext cx="2486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Glickman, Tanner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AEAD183-DBD5-C747-AEB2-67E5416CAFAB}"/>
              </a:ext>
            </a:extLst>
          </p:cNvPr>
          <p:cNvSpPr txBox="1">
            <a:spLocks/>
          </p:cNvSpPr>
          <p:nvPr/>
        </p:nvSpPr>
        <p:spPr>
          <a:xfrm>
            <a:off x="9134354" y="63911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29F1E6-0A42-6342-8A19-FA364A33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1326" y="640080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 </a:t>
            </a:r>
          </a:p>
        </p:txBody>
      </p:sp>
    </p:spTree>
    <p:extLst>
      <p:ext uri="{BB962C8B-B14F-4D97-AF65-F5344CB8AC3E}">
        <p14:creationId xmlns:p14="http://schemas.microsoft.com/office/powerpoint/2010/main" val="414352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3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C72DE-9326-494D-BF1E-91B8CB28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8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9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170938" y="6337706"/>
            <a:ext cx="2486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Glickman, Tanner</a:t>
            </a:r>
          </a:p>
        </p:txBody>
      </p:sp>
    </p:spTree>
    <p:extLst>
      <p:ext uri="{BB962C8B-B14F-4D97-AF65-F5344CB8AC3E}">
        <p14:creationId xmlns:p14="http://schemas.microsoft.com/office/powerpoint/2010/main" val="488963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170938" y="6337706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Protopapas,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ComputeFest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088584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0BFCA94-9B58-F648-A8AF-A67DB9158C2C}"/>
              </a:ext>
            </a:extLst>
          </p:cNvPr>
          <p:cNvSpPr txBox="1"/>
          <p:nvPr userDrawn="1"/>
        </p:nvSpPr>
        <p:spPr>
          <a:xfrm>
            <a:off x="2128519" y="2958527"/>
            <a:ext cx="79349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404040"/>
                </a:solidFill>
                <a:latin typeface="Karla"/>
                <a:ea typeface="Karla"/>
                <a:cs typeface="Karla"/>
                <a:sym typeface="Karla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CS109B Data Science 2</a:t>
            </a:r>
            <a:endParaRPr lang="en-US" dirty="0"/>
          </a:p>
          <a:p>
            <a:r>
              <a:rPr dirty="0" err="1"/>
              <a:t>Pavlos</a:t>
            </a:r>
            <a:r>
              <a:rPr dirty="0"/>
              <a:t> </a:t>
            </a:r>
            <a:r>
              <a:rPr dirty="0" err="1"/>
              <a:t>Protopapas</a:t>
            </a:r>
            <a:r>
              <a:rPr lang="en-US" dirty="0"/>
              <a:t>,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Mark Glickman</a:t>
            </a:r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07D425-58DF-6B47-A750-49EBBBBF18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4" name="Picture 13" descr="iacs.png">
              <a:extLst>
                <a:ext uri="{FF2B5EF4-FFF2-40B4-BE49-F238E27FC236}">
                  <a16:creationId xmlns:a16="http://schemas.microsoft.com/office/drawing/2014/main" id="{FB5816AC-80B3-F041-94EC-D4DDF62185A4}"/>
                </a:ext>
              </a:extLst>
            </p:cNvPr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5" name="Picture 14" descr="harvard.png">
              <a:extLst>
                <a:ext uri="{FF2B5EF4-FFF2-40B4-BE49-F238E27FC236}">
                  <a16:creationId xmlns:a16="http://schemas.microsoft.com/office/drawing/2014/main" id="{F9EDC1BC-2340-E246-BE3D-C5065AB48656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492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10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C72DE-9326-494D-BF1E-91B8CB28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9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6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57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6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688" y="471871"/>
            <a:ext cx="10515600" cy="73713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Exercise: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44" y="144666"/>
            <a:ext cx="3011055" cy="21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4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1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33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EA3DB-0FD3-C649-91D8-2BC2AC8FA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067268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89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640" y="6349042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5FC7E-9041-724B-952A-C19CED61F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308" y="6349042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62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6A05C-649E-2244-A07E-217F80DC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067268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571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F7A78-3924-3D45-A228-55538ED7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0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1886CA-2C40-4347-96E6-E6B738FF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6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FD25FB-420E-6F4A-8491-BD24C4A25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D7EF9F-B7EA-F540-BEAD-781E378B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F90229-91FB-224F-9B17-7818FCFA5D84}"/>
              </a:ext>
            </a:extLst>
          </p:cNvPr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825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7B0AB-1A09-5B4C-B7E2-2FC4039F979D}"/>
              </a:ext>
            </a:extLst>
          </p:cNvPr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08C76-16B4-824B-AB67-EB47E8856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B9DE82-E6A1-5047-8144-CE1874F95A5A}"/>
              </a:ext>
            </a:extLst>
          </p:cNvPr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825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566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7440" y="6385003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9F370-B1EC-B74C-BF6C-648E2C248868}"/>
              </a:ext>
            </a:extLst>
          </p:cNvPr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C7AF49-6B88-3B4C-93ED-5820B7B5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576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19" y="406889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004" y="315816"/>
            <a:ext cx="2343030" cy="165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975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6FDF4-4B06-1341-B7D6-654C01521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831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2B2BD-8391-1547-83AF-015D75FAA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2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D979F-0224-9247-A3E1-FFC5ACAD3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7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5748E-ACFD-A94E-AF35-8E92A309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66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77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C72DE-9326-494D-BF1E-91B8CB28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22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52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6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205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67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96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86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EA3DB-0FD3-C649-91D8-2BC2AC8FA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067268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79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640" y="6349042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5FC7E-9041-724B-952A-C19CED61F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308" y="6349042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348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6A05C-649E-2244-A07E-217F80DC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067268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51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F7A78-3924-3D45-A228-55538ED7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1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1886CA-2C40-4347-96E6-E6B738FF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57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FD25FB-420E-6F4A-8491-BD24C4A25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D7EF9F-B7EA-F540-BEAD-781E378B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F90229-91FB-224F-9B17-7818FCFA5D84}"/>
              </a:ext>
            </a:extLst>
          </p:cNvPr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</a:t>
            </a:r>
          </a:p>
        </p:txBody>
      </p:sp>
    </p:spTree>
    <p:extLst>
      <p:ext uri="{BB962C8B-B14F-4D97-AF65-F5344CB8AC3E}">
        <p14:creationId xmlns:p14="http://schemas.microsoft.com/office/powerpoint/2010/main" val="14077113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7B0AB-1A09-5B4C-B7E2-2FC4039F979D}"/>
              </a:ext>
            </a:extLst>
          </p:cNvPr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</p:spTree>
    <p:extLst>
      <p:ext uri="{BB962C8B-B14F-4D97-AF65-F5344CB8AC3E}">
        <p14:creationId xmlns:p14="http://schemas.microsoft.com/office/powerpoint/2010/main" val="38725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88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7440" y="6385003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9F370-B1EC-B74C-BF6C-648E2C248868}"/>
              </a:ext>
            </a:extLst>
          </p:cNvPr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C7AF49-6B88-3B4C-93ED-5820B7B5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89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19" y="406889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004" y="315816"/>
            <a:ext cx="2343030" cy="165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275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6FDF4-4B06-1341-B7D6-654C01521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54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2B2BD-8391-1547-83AF-015D75FAA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1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D979F-0224-9247-A3E1-FFC5ACAD3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41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5748E-ACFD-A94E-AF35-8E92A309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9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CS109B Data Science 2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Protopapas, Mark Glickman,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4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78" r:id="rId16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164745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Parameter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2705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58"/>
            <a:ext cx="10771397" cy="2111143"/>
          </a:xfrm>
        </p:spPr>
        <p:txBody>
          <a:bodyPr/>
          <a:lstStyle/>
          <a:p>
            <a:pPr fontAlgn="base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Aim:</a:t>
            </a:r>
            <a:endParaRPr lang="en-US" sz="2400" dirty="0"/>
          </a:p>
          <a:p>
            <a:pPr fontAlgn="base"/>
            <a:r>
              <a:rPr lang="en-US" sz="2400" dirty="0"/>
              <a:t>	Break symmetry between units to ensure each unit computes a different 	function 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For this, initialize all weights (</a:t>
            </a:r>
            <a:r>
              <a:rPr lang="en-US" sz="2400" dirty="0">
                <a:solidFill>
                  <a:srgbClr val="7030A0"/>
                </a:solidFill>
              </a:rPr>
              <a:t>not biases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randomly</a:t>
            </a:r>
            <a:r>
              <a:rPr lang="en-US" sz="2400" dirty="0"/>
              <a:t> – Gaussian or Uniform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EF157C-6379-CC46-81CD-298F2513AA9B}"/>
              </a:ext>
            </a:extLst>
          </p:cNvPr>
          <p:cNvSpPr txBox="1">
            <a:spLocks/>
          </p:cNvSpPr>
          <p:nvPr/>
        </p:nvSpPr>
        <p:spPr>
          <a:xfrm>
            <a:off x="833414" y="4208026"/>
            <a:ext cx="10771397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400" dirty="0"/>
              <a:t>Effects of scale of initialization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C9F46A-7899-0D4B-9313-5A3DB501A0D4}"/>
              </a:ext>
            </a:extLst>
          </p:cNvPr>
          <p:cNvGrpSpPr/>
          <p:nvPr/>
        </p:nvGrpSpPr>
        <p:grpSpPr>
          <a:xfrm>
            <a:off x="3577771" y="4572000"/>
            <a:ext cx="5535749" cy="1108242"/>
            <a:chOff x="3577771" y="4348686"/>
            <a:chExt cx="5535749" cy="110824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C950A-EC08-2D4D-80D5-D3FD929E2447}"/>
                </a:ext>
              </a:extLst>
            </p:cNvPr>
            <p:cNvCxnSpPr>
              <a:cxnSpLocks/>
            </p:cNvCxnSpPr>
            <p:nvPr/>
          </p:nvCxnSpPr>
          <p:spPr>
            <a:xfrm>
              <a:off x="6219112" y="4348686"/>
              <a:ext cx="0" cy="6703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E4AED1-97FE-0446-8A89-90769594E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7771" y="5029917"/>
              <a:ext cx="553574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D7511A-BEAC-0645-8262-6AB67889392C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1" y="5029917"/>
              <a:ext cx="0" cy="42701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5ACBDA-FDE8-534D-9318-D4D339B1735F}"/>
                </a:ext>
              </a:extLst>
            </p:cNvPr>
            <p:cNvCxnSpPr>
              <a:cxnSpLocks/>
            </p:cNvCxnSpPr>
            <p:nvPr/>
          </p:nvCxnSpPr>
          <p:spPr>
            <a:xfrm>
              <a:off x="9107714" y="5021558"/>
              <a:ext cx="0" cy="39372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EDFC086-523C-7647-8CA5-CED8B736CA4C}"/>
              </a:ext>
            </a:extLst>
          </p:cNvPr>
          <p:cNvSpPr txBox="1">
            <a:spLocks/>
          </p:cNvSpPr>
          <p:nvPr/>
        </p:nvSpPr>
        <p:spPr>
          <a:xfrm>
            <a:off x="3514953" y="4818076"/>
            <a:ext cx="2316469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solidFill>
                  <a:schemeClr val="accent2"/>
                </a:solidFill>
              </a:rPr>
              <a:t>Large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A94E3-C5C8-2549-8AB5-99035DDA96AF}"/>
              </a:ext>
            </a:extLst>
          </p:cNvPr>
          <p:cNvSpPr txBox="1">
            <a:spLocks/>
          </p:cNvSpPr>
          <p:nvPr/>
        </p:nvSpPr>
        <p:spPr>
          <a:xfrm>
            <a:off x="8130108" y="4844825"/>
            <a:ext cx="2316469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solidFill>
                  <a:schemeClr val="accent2"/>
                </a:solidFill>
              </a:rPr>
              <a:t>Small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C1F0733-9C67-0A48-AED5-6EBD3EA7F064}"/>
              </a:ext>
            </a:extLst>
          </p:cNvPr>
          <p:cNvSpPr txBox="1">
            <a:spLocks/>
          </p:cNvSpPr>
          <p:nvPr/>
        </p:nvSpPr>
        <p:spPr>
          <a:xfrm>
            <a:off x="2825728" y="5678021"/>
            <a:ext cx="150408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200" dirty="0"/>
              <a:t>Exploding Gradients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6B1037E-78D8-1F48-A6C1-B1D990BDE0BF}"/>
              </a:ext>
            </a:extLst>
          </p:cNvPr>
          <p:cNvSpPr txBox="1">
            <a:spLocks/>
          </p:cNvSpPr>
          <p:nvPr/>
        </p:nvSpPr>
        <p:spPr>
          <a:xfrm>
            <a:off x="8336387" y="5628510"/>
            <a:ext cx="1594708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200" dirty="0"/>
              <a:t>Vanishing Gradients</a:t>
            </a:r>
          </a:p>
        </p:txBody>
      </p:sp>
    </p:spTree>
    <p:extLst>
      <p:ext uri="{BB962C8B-B14F-4D97-AF65-F5344CB8AC3E}">
        <p14:creationId xmlns:p14="http://schemas.microsoft.com/office/powerpoint/2010/main" val="3544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4" y="1177758"/>
                <a:ext cx="10771397" cy="2111143"/>
              </a:xfrm>
            </p:spPr>
            <p:txBody>
              <a:bodyPr/>
              <a:lstStyle/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Heuristics for all outputs have </a:t>
                </a:r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 variance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a fully-connected layer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inputs:</a:t>
                </a:r>
                <a:br>
                  <a:rPr lang="en-US" sz="2400" dirty="0"/>
                </a:br>
                <a:endParaRPr lang="en-US" sz="2400" dirty="0"/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 marL="342900" indent="-342900" algn="ctr" fontAlgn="base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</a:t>
                </a:r>
                <a:r>
                  <a:rPr lang="en-US" sz="2400" dirty="0" err="1"/>
                  <a:t>ReLU</a:t>
                </a:r>
                <a:r>
                  <a:rPr lang="en-US" sz="2400" dirty="0"/>
                  <a:t> units, it is recommended to have:</a:t>
                </a:r>
                <a:br>
                  <a:rPr lang="en-US" sz="2400" dirty="0"/>
                </a:br>
                <a:endParaRPr lang="en-US" sz="2400" dirty="0"/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4" y="1177758"/>
                <a:ext cx="10771397" cy="2111143"/>
              </a:xfrm>
              <a:blipFill>
                <a:blip r:embed="rId3"/>
                <a:stretch>
                  <a:fillRect l="-707" t="-2381" b="-10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E32D514-7F98-6141-8CA8-10484C4278E2}"/>
              </a:ext>
            </a:extLst>
          </p:cNvPr>
          <p:cNvSpPr/>
          <p:nvPr/>
        </p:nvSpPr>
        <p:spPr>
          <a:xfrm>
            <a:off x="4978400" y="2677959"/>
            <a:ext cx="2489200" cy="1071081"/>
          </a:xfrm>
          <a:prstGeom prst="rect">
            <a:avLst/>
          </a:prstGeom>
          <a:noFill/>
          <a:ln w="3492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D4193-5272-3F41-9136-B0F2B54B1B2A}"/>
              </a:ext>
            </a:extLst>
          </p:cNvPr>
          <p:cNvSpPr/>
          <p:nvPr/>
        </p:nvSpPr>
        <p:spPr>
          <a:xfrm>
            <a:off x="4978400" y="4588841"/>
            <a:ext cx="2489200" cy="1071081"/>
          </a:xfrm>
          <a:prstGeom prst="rect">
            <a:avLst/>
          </a:prstGeom>
          <a:noFill/>
          <a:ln w="3492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Initialization - </a:t>
            </a:r>
            <a:r>
              <a:rPr lang="en-US" dirty="0" err="1"/>
              <a:t>Kaiming</a:t>
            </a:r>
            <a:r>
              <a:rPr lang="en-US" dirty="0"/>
              <a:t> He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4" y="1177758"/>
                <a:ext cx="10771397" cy="2111143"/>
              </a:xfrm>
            </p:spPr>
            <p:txBody>
              <a:bodyPr/>
              <a:lstStyle/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a fully-connected layer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inputs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outputs :</a:t>
                </a:r>
                <a:br>
                  <a:rPr lang="en-US" sz="2400" dirty="0"/>
                </a:br>
                <a:endParaRPr lang="en-US" sz="2400" dirty="0"/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 algn="ctr" fontAlgn="base"/>
                <a:endParaRPr lang="en-US" sz="2400" dirty="0"/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Heuristic trades off between initializing all layers with the same activation and variable variance.</a:t>
                </a:r>
              </a:p>
              <a:p>
                <a:pPr fontAlgn="base"/>
                <a:endParaRPr lang="en-US" sz="2400" dirty="0"/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Sparse variant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large</a:t>
                </a:r>
              </a:p>
              <a:p>
                <a:pPr marL="1085820" lvl="1" indent="-342900" fontAlgn="base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Initialize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non-zero weights in each unit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4" y="1177758"/>
                <a:ext cx="10771397" cy="2111143"/>
              </a:xfrm>
              <a:blipFill>
                <a:blip r:embed="rId3"/>
                <a:stretch>
                  <a:fillRect l="-707" t="-2381" b="-1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BC42E4A-E7D9-9345-9507-67EBEF5F02E8}"/>
              </a:ext>
            </a:extLst>
          </p:cNvPr>
          <p:cNvSpPr/>
          <p:nvPr/>
        </p:nvSpPr>
        <p:spPr>
          <a:xfrm>
            <a:off x="3860800" y="1798320"/>
            <a:ext cx="4775200" cy="1490581"/>
          </a:xfrm>
          <a:prstGeom prst="rect">
            <a:avLst/>
          </a:prstGeom>
          <a:noFill/>
          <a:ln w="3492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D3A6B6D-A620-CB47-9C97-EE5B1C25C415}"/>
              </a:ext>
            </a:extLst>
          </p:cNvPr>
          <p:cNvSpPr/>
          <p:nvPr/>
        </p:nvSpPr>
        <p:spPr>
          <a:xfrm>
            <a:off x="6972536" y="4308377"/>
            <a:ext cx="2425148" cy="1197694"/>
          </a:xfrm>
          <a:prstGeom prst="wedgeRoundRectCallout">
            <a:avLst>
              <a:gd name="adj1" fmla="val -86973"/>
              <a:gd name="adj2" fmla="val -5754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variance of a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77"/>
                <a:ea typeface="Cambria Math" panose="02040503050406030204" pitchFamily="18" charset="0"/>
              </a:rPr>
              <a:t>is different for different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m’s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77"/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n’s</a:t>
            </a:r>
          </a:p>
        </p:txBody>
      </p:sp>
    </p:spTree>
    <p:extLst>
      <p:ext uri="{BB962C8B-B14F-4D97-AF65-F5344CB8AC3E}">
        <p14:creationId xmlns:p14="http://schemas.microsoft.com/office/powerpoint/2010/main" val="21489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58"/>
            <a:ext cx="10771397" cy="2111143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7030A0"/>
                </a:solidFill>
              </a:rPr>
              <a:t>Output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unit bias</a:t>
            </a:r>
          </a:p>
          <a:p>
            <a:pPr marL="108582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Marginal statistics of the output in the training set</a:t>
            </a:r>
          </a:p>
          <a:p>
            <a:pPr fontAlgn="base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rgbClr val="7030A0"/>
                </a:solidFill>
              </a:rPr>
              <a:t>Hidden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unit bias </a:t>
            </a:r>
          </a:p>
          <a:p>
            <a:pPr marL="108582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Avoid saturation at initialization</a:t>
            </a:r>
          </a:p>
          <a:p>
            <a:pPr lvl="1" indent="0" fontAlgn="base">
              <a:buNone/>
            </a:pPr>
            <a:r>
              <a:rPr lang="en-US" dirty="0"/>
              <a:t>	Ex: In </a:t>
            </a:r>
            <a:r>
              <a:rPr lang="en-US" dirty="0" err="1"/>
              <a:t>ReLU</a:t>
            </a:r>
            <a:r>
              <a:rPr lang="en-US" dirty="0"/>
              <a:t>, initialize bias to 0.001 instead of 0 </a:t>
            </a:r>
          </a:p>
          <a:p>
            <a:pPr fontAlgn="base"/>
            <a:endParaRPr lang="en-US" dirty="0"/>
          </a:p>
          <a:p>
            <a:pPr algn="ctr" fontAlgn="base"/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9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58"/>
            <a:ext cx="10771397" cy="2111143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7030A0"/>
                </a:solidFill>
              </a:rPr>
              <a:t>Output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unit bias</a:t>
            </a:r>
          </a:p>
          <a:p>
            <a:pPr marL="108582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Marginal statistics of the output in the training set</a:t>
            </a:r>
          </a:p>
          <a:p>
            <a:pPr fontAlgn="base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rgbClr val="7030A0"/>
                </a:solidFill>
              </a:rPr>
              <a:t>Hidden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unit bias </a:t>
            </a:r>
          </a:p>
          <a:p>
            <a:pPr marL="108582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Avoid saturation at initialization</a:t>
            </a:r>
          </a:p>
          <a:p>
            <a:pPr lvl="1" indent="0" fontAlgn="base">
              <a:buNone/>
            </a:pPr>
            <a:r>
              <a:rPr lang="en-US" dirty="0"/>
              <a:t>	Ex: In </a:t>
            </a:r>
            <a:r>
              <a:rPr lang="en-US" dirty="0" err="1"/>
              <a:t>ReLU</a:t>
            </a:r>
            <a:r>
              <a:rPr lang="en-US" dirty="0"/>
              <a:t>, initialize bias to 0.001 instead of 0 </a:t>
            </a:r>
          </a:p>
          <a:p>
            <a:pPr marL="342900" indent="-342900" fontAlgn="base">
              <a:buFontTx/>
              <a:buChar char="-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controlling participation of other units</a:t>
            </a:r>
          </a:p>
          <a:p>
            <a:pPr marL="108582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Set bias to allow participation at initialization </a:t>
            </a:r>
          </a:p>
          <a:p>
            <a:pPr algn="ctr" fontAlgn="base"/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34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58"/>
            <a:ext cx="10771397" cy="2111143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rgbClr val="7030A0"/>
                </a:solidFill>
              </a:rPr>
              <a:t>Output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unit bias</a:t>
            </a:r>
          </a:p>
          <a:p>
            <a:pPr marL="108582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Marginal statistics of the output in the training set</a:t>
            </a:r>
          </a:p>
          <a:p>
            <a:pPr fontAlgn="base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rgbClr val="7030A0"/>
                </a:solidFill>
              </a:rPr>
              <a:t>Hidden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unit bias </a:t>
            </a:r>
          </a:p>
          <a:p>
            <a:pPr marL="108582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Avoid saturation at initialization</a:t>
            </a:r>
          </a:p>
          <a:p>
            <a:pPr lvl="1" indent="0" fontAlgn="base">
              <a:buNone/>
            </a:pPr>
            <a:r>
              <a:rPr lang="en-US" dirty="0"/>
              <a:t>	Ex: In </a:t>
            </a:r>
            <a:r>
              <a:rPr lang="en-US" dirty="0" err="1"/>
              <a:t>ReLU</a:t>
            </a:r>
            <a:r>
              <a:rPr lang="en-US" dirty="0"/>
              <a:t>, initialize bias to 0.001 instead of 0 </a:t>
            </a:r>
          </a:p>
          <a:p>
            <a:pPr marL="342900" indent="-342900" fontAlgn="base">
              <a:buFontTx/>
              <a:buChar char="-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  <a:p>
            <a:pPr algn="ctr" fontAlgn="base"/>
            <a:br>
              <a:rPr lang="en-US" sz="2400" dirty="0"/>
            </a:br>
            <a:endParaRPr lang="en-US" sz="2400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2B4D47F-6B99-7B40-9E63-00EB1398D6FF}"/>
              </a:ext>
            </a:extLst>
          </p:cNvPr>
          <p:cNvSpPr/>
          <p:nvPr/>
        </p:nvSpPr>
        <p:spPr>
          <a:xfrm>
            <a:off x="7102548" y="1998921"/>
            <a:ext cx="3732028" cy="1289980"/>
          </a:xfrm>
          <a:prstGeom prst="wedgeRoundRectCallout">
            <a:avLst>
              <a:gd name="adj1" fmla="val -66132"/>
              <a:gd name="adj2" fmla="val 64713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 fontAlgn="base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ensures that all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units fire in the beginning and therefore obtain and propagate some gradient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58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18242F-6D44-1946-9314-49902F78C743}"/>
                  </a:ext>
                </a:extLst>
              </p:cNvPr>
              <p:cNvSpPr txBox="1"/>
              <p:nvPr/>
            </p:nvSpPr>
            <p:spPr>
              <a:xfrm>
                <a:off x="1572426" y="163446"/>
                <a:ext cx="100218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halkboard" panose="03050602040202020205" pitchFamily="66" charset="77"/>
                  </a:rPr>
                  <a:t>Synthetic data generated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>
                  <a:solidFill>
                    <a:srgbClr val="7030A0"/>
                  </a:solidFill>
                  <a:latin typeface="Chalkboard" panose="03050602040202020205" pitchFamily="66" charset="77"/>
                </a:endParaRPr>
              </a:p>
              <a:p>
                <a:pPr algn="ctr"/>
                <a:r>
                  <a:rPr lang="en-US" dirty="0">
                    <a:latin typeface="Chalkboard" panose="03050602040202020205" pitchFamily="66" charset="77"/>
                  </a:rPr>
                  <a:t>Data fitted with a FCNN with </a:t>
                </a:r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3 hidden layers </a:t>
                </a:r>
                <a:r>
                  <a:rPr lang="en-US" dirty="0">
                    <a:latin typeface="Chalkboard" panose="03050602040202020205" pitchFamily="66" charset="77"/>
                  </a:rPr>
                  <a:t>with </a:t>
                </a:r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100</a:t>
                </a:r>
                <a:r>
                  <a:rPr lang="en-US" dirty="0">
                    <a:latin typeface="Chalkboard" panose="03050602040202020205" pitchFamily="66" charset="77"/>
                  </a:rPr>
                  <a:t> nodes per layer, using </a:t>
                </a:r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tanh</a:t>
                </a:r>
                <a:r>
                  <a:rPr lang="en-US" dirty="0">
                    <a:latin typeface="Chalkboard" panose="03050602040202020205" pitchFamily="66" charset="77"/>
                  </a:rPr>
                  <a:t> activation</a:t>
                </a:r>
              </a:p>
              <a:p>
                <a:pPr algn="ctr"/>
                <a:endParaRPr lang="en-US" dirty="0"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18242F-6D44-1946-9314-49902F78C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426" y="163446"/>
                <a:ext cx="10021846" cy="923330"/>
              </a:xfrm>
              <a:prstGeom prst="rect">
                <a:avLst/>
              </a:prstGeom>
              <a:blipFill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37301D-D6CA-0A4E-B117-2D05D0A8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30" y="1305296"/>
            <a:ext cx="4621737" cy="3648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B7BE5-CCF1-A449-987D-8D0EBD74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91" y="1363775"/>
            <a:ext cx="4500526" cy="35530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6398CB-5167-674E-ABD9-93C6FE0E24DA}"/>
                  </a:ext>
                </a:extLst>
              </p:cNvPr>
              <p:cNvSpPr txBox="1"/>
              <p:nvPr/>
            </p:nvSpPr>
            <p:spPr>
              <a:xfrm>
                <a:off x="491240" y="5220085"/>
                <a:ext cx="5845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halkboard" panose="03050602040202020205" pitchFamily="66" charset="77"/>
                    <a:cs typeface="Chakra Petch" pitchFamily="2" charset="-34"/>
                  </a:rPr>
                  <a:t>Parameter initialization with Normalized initialization: </a:t>
                </a:r>
              </a:p>
              <a:p>
                <a:pPr algn="ctr"/>
                <a:r>
                  <a:rPr lang="en-US" dirty="0">
                    <a:latin typeface="Chalkboard" panose="03050602040202020205" pitchFamily="66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dirty="0"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6398CB-5167-674E-ABD9-93C6FE0E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0" y="5220085"/>
                <a:ext cx="5845190" cy="646331"/>
              </a:xfrm>
              <a:prstGeom prst="rect">
                <a:avLst/>
              </a:prstGeom>
              <a:blipFill>
                <a:blip r:embed="rId5"/>
                <a:stretch>
                  <a:fillRect l="-868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E6AEEF-D670-A940-8C1D-A4A75F8E7D96}"/>
                  </a:ext>
                </a:extLst>
              </p:cNvPr>
              <p:cNvSpPr txBox="1"/>
              <p:nvPr/>
            </p:nvSpPr>
            <p:spPr>
              <a:xfrm>
                <a:off x="6492889" y="5220085"/>
                <a:ext cx="58451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halkboard" panose="03050602040202020205" pitchFamily="66" charset="77"/>
                  </a:rPr>
                  <a:t>Parameter initialization with Normalized initialization: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[−5,5]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E6AEEF-D670-A940-8C1D-A4A75F8E7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89" y="5220085"/>
                <a:ext cx="5845190" cy="923330"/>
              </a:xfrm>
              <a:prstGeom prst="rect">
                <a:avLst/>
              </a:prstGeom>
              <a:blipFill>
                <a:blip r:embed="rId6"/>
                <a:stretch>
                  <a:fillRect l="-86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1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18242F-6D44-1946-9314-49902F78C743}"/>
                  </a:ext>
                </a:extLst>
              </p:cNvPr>
              <p:cNvSpPr txBox="1"/>
              <p:nvPr/>
            </p:nvSpPr>
            <p:spPr>
              <a:xfrm>
                <a:off x="1572426" y="163446"/>
                <a:ext cx="100218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halkboard" panose="03050602040202020205" pitchFamily="66" charset="77"/>
                  </a:rPr>
                  <a:t>Synthetic data generated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>
                  <a:solidFill>
                    <a:srgbClr val="7030A0"/>
                  </a:solidFill>
                  <a:latin typeface="Chalkboard" panose="03050602040202020205" pitchFamily="66" charset="77"/>
                </a:endParaRPr>
              </a:p>
              <a:p>
                <a:pPr algn="ctr"/>
                <a:r>
                  <a:rPr lang="en-US" dirty="0">
                    <a:latin typeface="Chalkboard" panose="03050602040202020205" pitchFamily="66" charset="77"/>
                  </a:rPr>
                  <a:t>Data fitted with a FCNN with </a:t>
                </a:r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3 hidden layers </a:t>
                </a:r>
                <a:r>
                  <a:rPr lang="en-US" dirty="0">
                    <a:latin typeface="Chalkboard" panose="03050602040202020205" pitchFamily="66" charset="77"/>
                  </a:rPr>
                  <a:t>with </a:t>
                </a:r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100</a:t>
                </a:r>
                <a:r>
                  <a:rPr lang="en-US" dirty="0">
                    <a:latin typeface="Chalkboard" panose="03050602040202020205" pitchFamily="66" charset="77"/>
                  </a:rPr>
                  <a:t> nodes per layer, using </a:t>
                </a:r>
                <a:r>
                  <a:rPr lang="en-US" dirty="0">
                    <a:solidFill>
                      <a:srgbClr val="7030A0"/>
                    </a:solidFill>
                    <a:latin typeface="Chalkboard" panose="03050602040202020205" pitchFamily="66" charset="77"/>
                  </a:rPr>
                  <a:t>tanh</a:t>
                </a:r>
                <a:r>
                  <a:rPr lang="en-US" dirty="0">
                    <a:latin typeface="Chalkboard" panose="03050602040202020205" pitchFamily="66" charset="77"/>
                  </a:rPr>
                  <a:t> activation</a:t>
                </a:r>
              </a:p>
              <a:p>
                <a:pPr algn="ctr"/>
                <a:endParaRPr lang="en-US" dirty="0"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18242F-6D44-1946-9314-49902F78C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426" y="163446"/>
                <a:ext cx="10021846" cy="923330"/>
              </a:xfrm>
              <a:prstGeom prst="rect">
                <a:avLst/>
              </a:prstGeom>
              <a:blipFill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37301D-D6CA-0A4E-B117-2D05D0A8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30" y="1305296"/>
            <a:ext cx="4621737" cy="3648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B7BE5-CCF1-A449-987D-8D0EBD74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91" y="1363775"/>
            <a:ext cx="4500526" cy="35530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6398CB-5167-674E-ABD9-93C6FE0E24DA}"/>
                  </a:ext>
                </a:extLst>
              </p:cNvPr>
              <p:cNvSpPr txBox="1"/>
              <p:nvPr/>
            </p:nvSpPr>
            <p:spPr>
              <a:xfrm>
                <a:off x="491240" y="5220085"/>
                <a:ext cx="5845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halkboard" panose="03050602040202020205" pitchFamily="66" charset="77"/>
                    <a:cs typeface="Chakra Petch" pitchFamily="2" charset="-34"/>
                  </a:rPr>
                  <a:t>Parameter initialization with Normalized initialization: </a:t>
                </a:r>
              </a:p>
              <a:p>
                <a:pPr algn="ctr"/>
                <a:r>
                  <a:rPr lang="en-US" dirty="0">
                    <a:latin typeface="Chalkboard" panose="03050602040202020205" pitchFamily="66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dirty="0">
                  <a:latin typeface="Chalkboard" panose="03050602040202020205" pitchFamily="66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6398CB-5167-674E-ABD9-93C6FE0E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0" y="5220085"/>
                <a:ext cx="5845190" cy="646331"/>
              </a:xfrm>
              <a:prstGeom prst="rect">
                <a:avLst/>
              </a:prstGeom>
              <a:blipFill>
                <a:blip r:embed="rId5"/>
                <a:stretch>
                  <a:fillRect l="-868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E6AEEF-D670-A940-8C1D-A4A75F8E7D96}"/>
                  </a:ext>
                </a:extLst>
              </p:cNvPr>
              <p:cNvSpPr txBox="1"/>
              <p:nvPr/>
            </p:nvSpPr>
            <p:spPr>
              <a:xfrm>
                <a:off x="6492889" y="5220085"/>
                <a:ext cx="58451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halkboard" panose="03050602040202020205" pitchFamily="66" charset="77"/>
                  </a:rPr>
                  <a:t>Parameter initialization with Normalized initialization: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[−5,5]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E6AEEF-D670-A940-8C1D-A4A75F8E7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89" y="5220085"/>
                <a:ext cx="5845190" cy="923330"/>
              </a:xfrm>
              <a:prstGeom prst="rect">
                <a:avLst/>
              </a:prstGeom>
              <a:blipFill>
                <a:blip r:embed="rId6"/>
                <a:stretch>
                  <a:fillRect l="-86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CCB3E2A-B882-AB48-892D-7685756E0A50}"/>
              </a:ext>
            </a:extLst>
          </p:cNvPr>
          <p:cNvSpPr/>
          <p:nvPr/>
        </p:nvSpPr>
        <p:spPr>
          <a:xfrm>
            <a:off x="5620556" y="1584251"/>
            <a:ext cx="2425148" cy="1646453"/>
          </a:xfrm>
          <a:prstGeom prst="wedgeRoundRectCallout">
            <a:avLst>
              <a:gd name="adj1" fmla="val -83904"/>
              <a:gd name="adj2" fmla="val 80940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area is not well well fitted. At x&gt;1 the derivatives are zero, so learning is not happening!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1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B_template" id="{F5F00624-00A9-874F-B784-A35A96185B41}" vid="{39D723E7-92C0-1845-A752-6B8EA9079943}"/>
    </a:ext>
  </a:extLst>
</a:theme>
</file>

<file path=ppt/theme/theme3.xml><?xml version="1.0" encoding="utf-8"?>
<a:theme xmlns:a="http://schemas.openxmlformats.org/drawingml/2006/main" name="2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4.xml><?xml version="1.0" encoding="utf-8"?>
<a:theme xmlns:a="http://schemas.openxmlformats.org/drawingml/2006/main" name="5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5.xml><?xml version="1.0" encoding="utf-8"?>
<a:theme xmlns:a="http://schemas.openxmlformats.org/drawingml/2006/main" name="3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6.xml><?xml version="1.0" encoding="utf-8"?>
<a:theme xmlns:a="http://schemas.openxmlformats.org/drawingml/2006/main" name="6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CNN2</Template>
  <TotalTime>54709</TotalTime>
  <Words>438</Words>
  <Application>Microsoft Macintosh PowerPoint</Application>
  <PresentationFormat>Widescreen</PresentationFormat>
  <Paragraphs>78</Paragraphs>
  <Slides>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Cambria Math</vt:lpstr>
      <vt:lpstr>Chalkboard</vt:lpstr>
      <vt:lpstr>Karla</vt:lpstr>
      <vt:lpstr>1_GEC_template</vt:lpstr>
      <vt:lpstr>GEC_template</vt:lpstr>
      <vt:lpstr>2_GEC_template</vt:lpstr>
      <vt:lpstr>5_GEC_template</vt:lpstr>
      <vt:lpstr>3_GEC_template</vt:lpstr>
      <vt:lpstr>6_GEC_template</vt:lpstr>
      <vt:lpstr>Parameter Initialization</vt:lpstr>
      <vt:lpstr>Parameter Initialization</vt:lpstr>
      <vt:lpstr>Xavier Initialization</vt:lpstr>
      <vt:lpstr>Normalized Initialization - Kaiming He initialization</vt:lpstr>
      <vt:lpstr>Bias Initialization</vt:lpstr>
      <vt:lpstr>Bias Initialization</vt:lpstr>
      <vt:lpstr>Bias Initialization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#1:  Linear Algebra and Hypothesis Testing  (The Short Version)</dc:title>
  <dc:creator>William Claybaugh</dc:creator>
  <cp:lastModifiedBy>Protopapas, Pavlos</cp:lastModifiedBy>
  <cp:revision>956</cp:revision>
  <cp:lastPrinted>2020-07-17T11:09:43Z</cp:lastPrinted>
  <dcterms:created xsi:type="dcterms:W3CDTF">2018-09-10T00:54:50Z</dcterms:created>
  <dcterms:modified xsi:type="dcterms:W3CDTF">2022-03-02T06:03:35Z</dcterms:modified>
</cp:coreProperties>
</file>