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4"/>
  </p:notesMasterIdLst>
  <p:sldIdLst>
    <p:sldId id="609" r:id="rId2"/>
    <p:sldId id="293" r:id="rId3"/>
    <p:sldId id="809" r:id="rId4"/>
    <p:sldId id="814" r:id="rId5"/>
    <p:sldId id="615" r:id="rId6"/>
    <p:sldId id="757" r:id="rId7"/>
    <p:sldId id="268" r:id="rId8"/>
    <p:sldId id="292" r:id="rId9"/>
    <p:sldId id="291" r:id="rId10"/>
    <p:sldId id="295" r:id="rId11"/>
    <p:sldId id="296" r:id="rId12"/>
    <p:sldId id="297" r:id="rId13"/>
    <p:sldId id="298" r:id="rId14"/>
    <p:sldId id="299" r:id="rId15"/>
    <p:sldId id="300" r:id="rId16"/>
    <p:sldId id="635" r:id="rId17"/>
    <p:sldId id="636" r:id="rId18"/>
    <p:sldId id="501" r:id="rId19"/>
    <p:sldId id="815" r:id="rId20"/>
    <p:sldId id="816" r:id="rId21"/>
    <p:sldId id="651" r:id="rId22"/>
    <p:sldId id="500" r:id="rId23"/>
    <p:sldId id="622" r:id="rId24"/>
    <p:sldId id="624" r:id="rId25"/>
    <p:sldId id="626" r:id="rId26"/>
    <p:sldId id="628" r:id="rId27"/>
    <p:sldId id="631" r:id="rId28"/>
    <p:sldId id="630" r:id="rId29"/>
    <p:sldId id="629" r:id="rId30"/>
    <p:sldId id="632" r:id="rId31"/>
    <p:sldId id="633" r:id="rId32"/>
    <p:sldId id="634" r:id="rId33"/>
    <p:sldId id="637" r:id="rId34"/>
    <p:sldId id="303" r:id="rId35"/>
    <p:sldId id="638" r:id="rId36"/>
    <p:sldId id="641" r:id="rId37"/>
    <p:sldId id="642" r:id="rId38"/>
    <p:sldId id="646" r:id="rId39"/>
    <p:sldId id="645" r:id="rId40"/>
    <p:sldId id="644" r:id="rId41"/>
    <p:sldId id="658" r:id="rId42"/>
    <p:sldId id="647" r:id="rId43"/>
    <p:sldId id="648" r:id="rId44"/>
    <p:sldId id="817" r:id="rId45"/>
    <p:sldId id="818" r:id="rId46"/>
    <p:sldId id="304" r:id="rId47"/>
    <p:sldId id="305" r:id="rId48"/>
    <p:sldId id="306" r:id="rId49"/>
    <p:sldId id="307" r:id="rId50"/>
    <p:sldId id="308" r:id="rId51"/>
    <p:sldId id="310" r:id="rId52"/>
    <p:sldId id="649" r:id="rId53"/>
    <p:sldId id="652" r:id="rId54"/>
    <p:sldId id="653" r:id="rId55"/>
    <p:sldId id="655" r:id="rId56"/>
    <p:sldId id="654" r:id="rId57"/>
    <p:sldId id="656" r:id="rId58"/>
    <p:sldId id="657" r:id="rId59"/>
    <p:sldId id="659" r:id="rId60"/>
    <p:sldId id="660" r:id="rId61"/>
    <p:sldId id="661" r:id="rId62"/>
    <p:sldId id="666" r:id="rId63"/>
    <p:sldId id="667" r:id="rId64"/>
    <p:sldId id="510" r:id="rId65"/>
    <p:sldId id="506" r:id="rId66"/>
    <p:sldId id="508" r:id="rId67"/>
    <p:sldId id="509" r:id="rId68"/>
    <p:sldId id="819" r:id="rId69"/>
    <p:sldId id="820" r:id="rId70"/>
    <p:sldId id="665" r:id="rId71"/>
    <p:sldId id="668" r:id="rId72"/>
    <p:sldId id="669" r:id="rId73"/>
    <p:sldId id="671" r:id="rId74"/>
    <p:sldId id="670" r:id="rId75"/>
    <p:sldId id="672" r:id="rId76"/>
    <p:sldId id="673" r:id="rId77"/>
    <p:sldId id="674" r:id="rId78"/>
    <p:sldId id="675" r:id="rId79"/>
    <p:sldId id="824" r:id="rId80"/>
    <p:sldId id="821" r:id="rId81"/>
    <p:sldId id="822" r:id="rId82"/>
    <p:sldId id="823" r:id="rId83"/>
    <p:sldId id="825" r:id="rId84"/>
    <p:sldId id="826" r:id="rId85"/>
    <p:sldId id="832" r:id="rId86"/>
    <p:sldId id="833" r:id="rId87"/>
    <p:sldId id="834" r:id="rId88"/>
    <p:sldId id="828" r:id="rId89"/>
    <p:sldId id="829" r:id="rId90"/>
    <p:sldId id="831" r:id="rId91"/>
    <p:sldId id="830" r:id="rId92"/>
    <p:sldId id="811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00"/>
    <a:srgbClr val="AAF8FC"/>
    <a:srgbClr val="D376B0"/>
    <a:srgbClr val="8EC9D3"/>
    <a:srgbClr val="007F99"/>
    <a:srgbClr val="00D399"/>
    <a:srgbClr val="DE55B3"/>
    <a:srgbClr val="C977FF"/>
    <a:srgbClr val="FFD2E2"/>
    <a:srgbClr val="A9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69"/>
    <p:restoredTop sz="88714"/>
  </p:normalViewPr>
  <p:slideViewPr>
    <p:cSldViewPr snapToGrid="0" snapToObjects="1">
      <p:cViewPr>
        <p:scale>
          <a:sx n="100" d="100"/>
          <a:sy n="100" d="100"/>
        </p:scale>
        <p:origin x="76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9T02:23:1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BC4EB-2D9A-C542-A578-2B57E0FB18FF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71AF9-BBC8-D045-B571-D125776D9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16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77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system at large has fixed data, and we are interested in finding the optimal parameters alpha and beta that yield the maximum likelihood of the data. Thus, the MLE.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4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6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19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9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iterate over all words in the test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08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10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point is the biggest goal, as it kind of hinges on both 1, 2, and ideally 3, too. N-gram’s only chance of capturing 4 is if “n” is large enough and if it’s seen the exact sequence plenty of times before. It’s not leveraging any interesting, non-linear patterns. It’s just memorizing.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9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our vocabulary can grow large and we don’t want sparse representation, it’s natural that the size of our features should be much less than the vocab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64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36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69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86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94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56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400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2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models obviously can’t handle feature combinations. The feature space would explode if we allowed all combinations of indices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should look familiar. It’s the same, underlying task of trying to estimate a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4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74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86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we considered when discussing a Naïve Bayes classifier. One doesn’t have to make this assumption, but it’s the best place to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2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71AF9-BBC8-D045-B571-D125776D976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1C33-5988-D54F-BB26-5D5DAD4AF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BA848-FA4A-0346-83E1-44D13A16B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C035-42E1-754D-AF29-0F9C9762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3E9-0CED-1B46-B041-1C2CC850E913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DB20-4AFA-0443-8463-CC96FA03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BBF5-37BB-9A42-966A-31118682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5B8A-B85B-3A4C-A622-549F6B28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38235-253C-054A-863C-FEEF02C1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90A7-1731-0142-B22D-906FA7E5FD6F}" type="datetime1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82665-4262-8347-AD55-38E1521E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CF5E5-C99B-3C42-B309-3F0AF7B7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1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5FFE0-C88F-AC4C-B413-4CA67664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2F22-1847-3741-97A0-FBB6C40DDBE4}" type="datetime1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AA98C-D40D-8D43-98C3-46A866A4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8FF45-51F5-8141-9CC0-7DC330B6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8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E2CB-80F8-D044-9E4B-F2853792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A669-90B7-C24B-85DE-2B3AE23B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37B98-29BA-8C4A-92D6-327615463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2CC34-7FA9-D642-B02C-D5F95E46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A145-D001-0043-BDFD-43F84EC21D21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75B0C-13CF-B44D-AC2B-62756B96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29ACA-557C-D642-9221-716CB885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B498-A163-CC43-81E8-5B8BB1A5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91C70-2BE4-4C4B-82E5-BDF2E7FCE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15BF7-13A1-7A4C-81CA-FF68AE174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B23D8-BE98-3444-8236-7530A84F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BB61-3F76-834E-931F-A09ADFED271D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8367-2C30-414A-B7CB-0A1C4A79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8D990-6B2E-9840-8478-36F0D89A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CC8A-803B-724E-AECF-F9E46639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D74CA-2C44-7141-A60F-B722C70D0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3FFE-E161-C74A-BD5F-88AF473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6D3-B105-C547-8D99-C7EF16289A44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45C2-A542-C644-9046-6C4684C7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C9B-1D97-6E46-8F5C-D7A15AEF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55349-E760-A049-B782-49DD46AAC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F6423-2F3F-EE4C-9C5E-4D2744E35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C342-0932-3E49-AB8D-9E000372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528B-01BC-DC4B-A165-7D762F3D6F95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7E810-6B49-2448-9378-755458BB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FFE0-7A6D-074A-AC35-C18BEA6D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04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ight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6356349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3810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rgbClr val="FF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1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9E59-0172-044D-B347-0BC5D4E9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38CA-0A1E-9849-ADED-8250CFBB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71BB-2EE1-4A4E-A529-52F1E1195EE2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4572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rgbClr val="00B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EE77-F66E-F949-AC99-DF4C4F649119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2491" y="6356350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3810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37FDFF-5600-CB48-A342-D2712CA1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319"/>
            <a:ext cx="8941419" cy="1162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298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9E59-0172-044D-B347-0BC5D4E9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38CA-0A1E-9849-ADED-8250CFBB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EE77-F66E-F949-AC99-DF4C4F649119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4572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ght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2BA2-B2DD-AB4F-88DA-4FD6E0D4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5EE77-F66E-F949-AC99-DF4C4F649119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50A4A-B3FA-334E-ABC9-426BB63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763" y="6353464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48490" y="360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ight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C19A-1795-6D42-93BB-95A0B9B2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2100" y="6356349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C0193-669C-0A4A-902A-3B329B07DF2F}"/>
              </a:ext>
            </a:extLst>
          </p:cNvPr>
          <p:cNvSpPr/>
          <p:nvPr userDrawn="1"/>
        </p:nvSpPr>
        <p:spPr>
          <a:xfrm>
            <a:off x="38100" y="45720"/>
            <a:ext cx="12115800" cy="6766560"/>
          </a:xfrm>
          <a:prstGeom prst="rect">
            <a:avLst/>
          </a:prstGeom>
          <a:solidFill>
            <a:schemeClr val="bg1"/>
          </a:solidFill>
          <a:ln w="88900">
            <a:solidFill>
              <a:srgbClr val="FFD2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1D401-D15E-B84A-8905-AA31033A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11" y="305173"/>
            <a:ext cx="8941419" cy="1162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37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AB10-9C5B-3C49-B908-D60D6572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B2FF2-3514-7E4F-979B-7D465AE1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29F0-20F9-7245-A8DF-ED91AF9A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5D27-77B1-A446-B071-2F2327DE6C51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ABE4-540A-8A46-BADB-D57CF360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289A-E7A6-7041-AC8D-F84B9852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8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0083-B51B-F64B-AA55-08C12C45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69A8-BAB3-5047-9C68-7A1701E5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138AC-E452-D440-864F-ECCBC3D38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6ABF0-DD3E-AB42-9B7A-29D73575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E7FA-812F-EE4B-97B5-D6CE3F082AAD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F0AD2-EEAA-084E-86BF-5E9E486A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EA0A6-0275-B747-9008-35F9B8FB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8F68-5C69-394B-8BCF-D20309B0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7271F-5514-F246-8093-A1E88A3A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F8BF-D8FB-054F-AFB9-095D0F84E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D8762-E4ED-944E-9C50-E6D1F7468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14A51-2447-9447-9E65-910F362E1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4532E-F973-AE4F-B307-9C4ABFDB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D3C00-66B6-4A4A-A860-E1848453299D}" type="datetime1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3EA70-3106-774D-8323-DEFC4395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0D810-CC25-514E-90F4-4DE901DD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8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6D1F4-47AB-674E-B7B4-644977D5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56" y="277465"/>
            <a:ext cx="8941419" cy="116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A9934-6E1E-624F-92F4-CA26E392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979DC-2FF9-4F4E-A3A8-2BED888F8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72B0-F58B-A84F-B873-83B8FAE83B2D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BD27-42C0-3542-A8C3-E254AF9AE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D511D-0DCF-4D4D-8359-143BCAE24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73C5-4051-2D45-AC51-FD5A1C1C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1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22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5.png"/><Relationship Id="rId1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22.png"/><Relationship Id="rId10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45.png"/><Relationship Id="rId1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22.png"/><Relationship Id="rId10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45.png"/><Relationship Id="rId1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0.png"/><Relationship Id="rId4" Type="http://schemas.openxmlformats.org/officeDocument/2006/relationships/image" Target="../media/image35.png"/><Relationship Id="rId9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0.png"/><Relationship Id="rId4" Type="http://schemas.openxmlformats.org/officeDocument/2006/relationships/image" Target="../media/image35.png"/><Relationship Id="rId9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61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7" Type="http://schemas.openxmlformats.org/officeDocument/2006/relationships/image" Target="../media/image360.png"/><Relationship Id="rId1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9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69.png"/><Relationship Id="rId7" Type="http://schemas.openxmlformats.org/officeDocument/2006/relationships/image" Target="../media/image360.png"/><Relationship Id="rId1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9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69.png"/><Relationship Id="rId7" Type="http://schemas.openxmlformats.org/officeDocument/2006/relationships/image" Target="../media/image360.png"/><Relationship Id="rId1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9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69.png"/><Relationship Id="rId7" Type="http://schemas.openxmlformats.org/officeDocument/2006/relationships/image" Target="../media/image360.png"/><Relationship Id="rId1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9" Type="http://schemas.openxmlformats.org/officeDocument/2006/relationships/image" Target="../media/image6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68.png"/><Relationship Id="rId7" Type="http://schemas.openxmlformats.org/officeDocument/2006/relationships/image" Target="../media/image360.png"/><Relationship Id="rId1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11" Type="http://schemas.openxmlformats.org/officeDocument/2006/relationships/image" Target="../media/image66.png"/><Relationship Id="rId10" Type="http://schemas.openxmlformats.org/officeDocument/2006/relationships/image" Target="../media/image65.png"/><Relationship Id="rId9" Type="http://schemas.openxmlformats.org/officeDocument/2006/relationships/image" Target="../media/image56.emf"/><Relationship Id="rId14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73.png"/><Relationship Id="rId4" Type="http://schemas.openxmlformats.org/officeDocument/2006/relationships/image" Target="../media/image34.png"/><Relationship Id="rId9" Type="http://schemas.openxmlformats.org/officeDocument/2006/relationships/image" Target="../media/image7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1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74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72.png"/><Relationship Id="rId1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96.png"/><Relationship Id="rId5" Type="http://schemas.openxmlformats.org/officeDocument/2006/relationships/image" Target="../media/image36.png"/><Relationship Id="rId10" Type="http://schemas.openxmlformats.org/officeDocument/2006/relationships/image" Target="../media/image95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5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6.png"/><Relationship Id="rId9" Type="http://schemas.openxmlformats.org/officeDocument/2006/relationships/image" Target="../media/image118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5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10" Type="http://schemas.openxmlformats.org/officeDocument/2006/relationships/image" Target="../media/image121.png"/><Relationship Id="rId4" Type="http://schemas.openxmlformats.org/officeDocument/2006/relationships/image" Target="../media/image116.png"/><Relationship Id="rId9" Type="http://schemas.openxmlformats.org/officeDocument/2006/relationships/image" Target="../media/image12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5.png"/><Relationship Id="rId7" Type="http://schemas.openxmlformats.org/officeDocument/2006/relationships/image" Target="../media/image114.png"/><Relationship Id="rId12" Type="http://schemas.openxmlformats.org/officeDocument/2006/relationships/image" Target="../media/image1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3.png"/><Relationship Id="rId11" Type="http://schemas.openxmlformats.org/officeDocument/2006/relationships/image" Target="../media/image123.png"/><Relationship Id="rId5" Type="http://schemas.openxmlformats.org/officeDocument/2006/relationships/image" Target="../media/image112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5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2AC2B2-BE48-F147-B8F0-C4214DE5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818" y="3766079"/>
            <a:ext cx="9144000" cy="205498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latin typeface="Avenir Medium" panose="02000503020000020003" pitchFamily="2" charset="0"/>
              </a:rPr>
              <a:t>Harvard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AC295/CS287r/CSCI E-115B</a:t>
            </a:r>
          </a:p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Chris Tanner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66A7DC-809D-3741-93BC-D14DE36F96EC}"/>
              </a:ext>
            </a:extLst>
          </p:cNvPr>
          <p:cNvGrpSpPr>
            <a:grpSpLocks noChangeAspect="1"/>
          </p:cNvGrpSpPr>
          <p:nvPr/>
        </p:nvGrpSpPr>
        <p:grpSpPr>
          <a:xfrm>
            <a:off x="7891509" y="3690215"/>
            <a:ext cx="1789742" cy="1001334"/>
            <a:chOff x="3383860" y="4092499"/>
            <a:chExt cx="1774304" cy="1102997"/>
          </a:xfrm>
        </p:grpSpPr>
        <p:pic>
          <p:nvPicPr>
            <p:cNvPr id="5" name="Picture 4" descr="iacs.png">
              <a:extLst>
                <a:ext uri="{FF2B5EF4-FFF2-40B4-BE49-F238E27FC236}">
                  <a16:creationId xmlns:a16="http://schemas.microsoft.com/office/drawing/2014/main" id="{9086F760-9B6C-E246-8627-D5679938DA1E}"/>
                </a:ext>
              </a:extLst>
            </p:cNvPr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6" name="Picture 5" descr="harvard.png">
              <a:extLst>
                <a:ext uri="{FF2B5EF4-FFF2-40B4-BE49-F238E27FC236}">
                  <a16:creationId xmlns:a16="http://schemas.microsoft.com/office/drawing/2014/main" id="{0F533E74-7ECE-6C40-86AD-66A084918B0E}"/>
                </a:ext>
              </a:extLst>
            </p:cNvPr>
            <p:cNvPicPr>
              <a:picLocks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00021C8-F00C-6C43-B330-F8BA8DD2CC26}"/>
              </a:ext>
            </a:extLst>
          </p:cNvPr>
          <p:cNvSpPr/>
          <p:nvPr/>
        </p:nvSpPr>
        <p:spPr>
          <a:xfrm>
            <a:off x="2009021" y="3303329"/>
            <a:ext cx="7806044" cy="99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095D9-816C-7842-801A-6D3B6EE1281A}"/>
              </a:ext>
            </a:extLst>
          </p:cNvPr>
          <p:cNvSpPr/>
          <p:nvPr/>
        </p:nvSpPr>
        <p:spPr>
          <a:xfrm>
            <a:off x="2009021" y="3392360"/>
            <a:ext cx="7806044" cy="864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EBC667-27E4-3A43-9E29-B8A44ADC4F14}"/>
              </a:ext>
            </a:extLst>
          </p:cNvPr>
          <p:cNvSpPr/>
          <p:nvPr/>
        </p:nvSpPr>
        <p:spPr>
          <a:xfrm>
            <a:off x="2009021" y="2360452"/>
            <a:ext cx="6320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</a:rPr>
              <a:t>The backbone of NLP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D3A784-FA36-F34D-8D7C-D82D66A90F42}"/>
              </a:ext>
            </a:extLst>
          </p:cNvPr>
          <p:cNvSpPr txBox="1">
            <a:spLocks/>
          </p:cNvSpPr>
          <p:nvPr/>
        </p:nvSpPr>
        <p:spPr>
          <a:xfrm>
            <a:off x="2015533" y="1554710"/>
            <a:ext cx="9312569" cy="80574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Avenir Medium" panose="02000503020000020003" pitchFamily="2" charset="0"/>
              </a:rPr>
              <a:t>Lecture 3: Language Models</a:t>
            </a:r>
            <a:endParaRPr lang="en-US" sz="2400" dirty="0">
              <a:latin typeface="Karla" pitchFamily="2" charset="0"/>
              <a:ea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6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181098" y="2165122"/>
            <a:ext cx="9829801" cy="734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Language Model </a:t>
            </a:r>
            <a:r>
              <a:rPr lang="en-US" sz="2400" dirty="0">
                <a:latin typeface="Avenir Light" panose="020B0402020203020204" pitchFamily="34" charset="77"/>
              </a:rPr>
              <a:t>estimates the probability of any sequence of words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6BD258-7A40-2A4B-90F1-A89796C19F93}"/>
              </a:ext>
            </a:extLst>
          </p:cNvPr>
          <p:cNvSpPr txBox="1">
            <a:spLocks/>
          </p:cNvSpPr>
          <p:nvPr/>
        </p:nvSpPr>
        <p:spPr>
          <a:xfrm>
            <a:off x="1020755" y="1296623"/>
            <a:ext cx="3923205" cy="637451"/>
          </a:xfrm>
          <a:prstGeom prst="rect">
            <a:avLst/>
          </a:prstGeom>
          <a:solidFill>
            <a:srgbClr val="FFF2CC"/>
          </a:solidFill>
          <a:ln w="82550">
            <a:solidFill>
              <a:srgbClr val="00206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134F3EA-FE50-8C45-8EB8-0CA407E8F2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5698" y="3526645"/>
                <a:ext cx="9829801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134F3EA-FE50-8C45-8EB8-0CA407E8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698" y="3526645"/>
                <a:ext cx="9829801" cy="734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30123A4-76B2-0A49-9901-12B2BC1C0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5698" y="4805504"/>
                <a:ext cx="9829801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30123A4-76B2-0A49-9901-12B2BC1C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698" y="4805504"/>
                <a:ext cx="9829801" cy="734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7BA8F0B-B84F-F543-98EC-71505B378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8895" y="388349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7BA8F0B-B84F-F543-98EC-71505B378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95" y="3883499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6C0CCAC-B7CE-E44A-A164-D32E2FBC15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5797" y="386796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6C0CCAC-B7CE-E44A-A164-D32E2FBC1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97" y="3867966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64B923D-D6D6-2549-A2E2-BB14B73984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2698" y="387079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64B923D-D6D6-2549-A2E2-BB14B7398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698" y="3870799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DD33A3F4-41B1-9A4C-8DE1-B4E7920C84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0546" y="386977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DD33A3F4-41B1-9A4C-8DE1-B4E7920C8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46" y="3869772"/>
                <a:ext cx="609602" cy="469672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EDD0168-C850-D64D-AE3F-2C2C3B79AA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2848" y="387828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EDD0168-C850-D64D-AE3F-2C2C3B79A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48" y="3878289"/>
                <a:ext cx="609602" cy="469672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EA0B398A-E31E-F242-A25B-0756BBAB8B99}"/>
              </a:ext>
            </a:extLst>
          </p:cNvPr>
          <p:cNvSpPr txBox="1">
            <a:spLocks/>
          </p:cNvSpPr>
          <p:nvPr/>
        </p:nvSpPr>
        <p:spPr>
          <a:xfrm>
            <a:off x="401637" y="276225"/>
            <a:ext cx="3941763" cy="61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b="1"/>
              <a:t>Language Modelling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C4C1B-E5F5-8748-9DCB-70DA309BFAFD}"/>
              </a:ext>
            </a:extLst>
          </p:cNvPr>
          <p:cNvSpPr/>
          <p:nvPr/>
        </p:nvSpPr>
        <p:spPr>
          <a:xfrm>
            <a:off x="401637" y="771482"/>
            <a:ext cx="3439596" cy="1175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045100" y="873082"/>
            <a:ext cx="9829801" cy="734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Generate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60864-53DA-C442-B97F-48DA525B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402" y="1357949"/>
            <a:ext cx="7333198" cy="52048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226957-4DF8-9743-B3C5-21C247735258}"/>
              </a:ext>
            </a:extLst>
          </p:cNvPr>
          <p:cNvSpPr txBox="1">
            <a:spLocks/>
          </p:cNvSpPr>
          <p:nvPr/>
        </p:nvSpPr>
        <p:spPr>
          <a:xfrm>
            <a:off x="401637" y="276225"/>
            <a:ext cx="3941763" cy="61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b="1"/>
              <a:t>Language Modelling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1391B-2008-4C4C-8AEE-339A199A0E82}"/>
              </a:ext>
            </a:extLst>
          </p:cNvPr>
          <p:cNvSpPr/>
          <p:nvPr/>
        </p:nvSpPr>
        <p:spPr>
          <a:xfrm>
            <a:off x="401637" y="771482"/>
            <a:ext cx="3439596" cy="1175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6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045100" y="873082"/>
            <a:ext cx="9829801" cy="734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Generate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137AD-BF61-F14C-A7E5-A26B1BB0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79911"/>
            <a:ext cx="11201400" cy="42037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3C74C36-AB9A-CC43-9105-9890B4EF971E}"/>
              </a:ext>
            </a:extLst>
          </p:cNvPr>
          <p:cNvSpPr txBox="1">
            <a:spLocks/>
          </p:cNvSpPr>
          <p:nvPr/>
        </p:nvSpPr>
        <p:spPr>
          <a:xfrm>
            <a:off x="401637" y="276225"/>
            <a:ext cx="3941763" cy="61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b="1"/>
              <a:t>Language Modelling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386D18-102E-874C-B31D-CD4BFF693EC7}"/>
              </a:ext>
            </a:extLst>
          </p:cNvPr>
          <p:cNvSpPr/>
          <p:nvPr/>
        </p:nvSpPr>
        <p:spPr>
          <a:xfrm>
            <a:off x="401637" y="771482"/>
            <a:ext cx="3439596" cy="1175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045100" y="873082"/>
            <a:ext cx="9829801" cy="734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Generate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90DB3-1EFC-EE42-8DD5-D26A99C8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86" y="1908211"/>
            <a:ext cx="9099015" cy="42798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347CD5A-C0F2-8541-A73B-8E4F57FF9847}"/>
              </a:ext>
            </a:extLst>
          </p:cNvPr>
          <p:cNvSpPr txBox="1">
            <a:spLocks/>
          </p:cNvSpPr>
          <p:nvPr/>
        </p:nvSpPr>
        <p:spPr>
          <a:xfrm>
            <a:off x="401637" y="276225"/>
            <a:ext cx="3941763" cy="61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b="1"/>
              <a:t>Language Modelling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A3CFD-2532-9746-8D35-64C5A46A7E32}"/>
              </a:ext>
            </a:extLst>
          </p:cNvPr>
          <p:cNvSpPr/>
          <p:nvPr/>
        </p:nvSpPr>
        <p:spPr>
          <a:xfrm>
            <a:off x="401637" y="771482"/>
            <a:ext cx="3439596" cy="1175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27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683491" y="1739756"/>
            <a:ext cx="9670309" cy="2857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venir Book" panose="02000503020000020003" pitchFamily="2" charset="0"/>
              </a:rPr>
              <a:t>“Drug kingpin El Chapo testified that he gave MILLIONS to Pelosi, Schiff &amp; </a:t>
            </a:r>
            <a:r>
              <a:rPr lang="en-US" sz="2400" dirty="0" err="1">
                <a:latin typeface="Avenir Book" panose="02000503020000020003" pitchFamily="2" charset="0"/>
              </a:rPr>
              <a:t>Killary</a:t>
            </a:r>
            <a:r>
              <a:rPr lang="en-US" sz="2400" dirty="0">
                <a:latin typeface="Avenir Book" panose="02000503020000020003" pitchFamily="2" charset="0"/>
              </a:rPr>
              <a:t>. The Feds then closed the courtroom doors.”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8927F-C4B3-C949-98B7-0D4660FE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991" y="3168272"/>
            <a:ext cx="6749309" cy="20593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88196A6-042B-434F-9213-C7EEB968F6FB}"/>
              </a:ext>
            </a:extLst>
          </p:cNvPr>
          <p:cNvSpPr/>
          <p:nvPr/>
        </p:nvSpPr>
        <p:spPr>
          <a:xfrm>
            <a:off x="2885004" y="2510652"/>
            <a:ext cx="782535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D4AC469-A39B-DA46-A0D2-F112CE263147}"/>
              </a:ext>
            </a:extLst>
          </p:cNvPr>
          <p:cNvSpPr txBox="1">
            <a:spLocks/>
          </p:cNvSpPr>
          <p:nvPr/>
        </p:nvSpPr>
        <p:spPr>
          <a:xfrm>
            <a:off x="401637" y="276225"/>
            <a:ext cx="3941763" cy="61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b="1"/>
              <a:t>Language Modelling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9BF059-099D-EF4F-9BCF-1CED0133A82B}"/>
              </a:ext>
            </a:extLst>
          </p:cNvPr>
          <p:cNvSpPr/>
          <p:nvPr/>
        </p:nvSpPr>
        <p:spPr>
          <a:xfrm>
            <a:off x="401637" y="771482"/>
            <a:ext cx="3439596" cy="1175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DEDB3A-D89F-A64A-943F-39727B8842E0}"/>
              </a:ext>
            </a:extLst>
          </p:cNvPr>
          <p:cNvSpPr txBox="1">
            <a:spLocks/>
          </p:cNvSpPr>
          <p:nvPr/>
        </p:nvSpPr>
        <p:spPr>
          <a:xfrm>
            <a:off x="1181099" y="1124999"/>
            <a:ext cx="9791701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Language Model </a:t>
            </a:r>
            <a:r>
              <a:rPr lang="en-US" sz="2400" dirty="0">
                <a:latin typeface="Avenir Light" panose="020B0402020203020204" pitchFamily="34" charset="77"/>
              </a:rPr>
              <a:t>is useful for: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4B5630-8DD4-CF46-8A4D-FA48E82F604C}"/>
              </a:ext>
            </a:extLst>
          </p:cNvPr>
          <p:cNvSpPr txBox="1">
            <a:spLocks/>
          </p:cNvSpPr>
          <p:nvPr/>
        </p:nvSpPr>
        <p:spPr>
          <a:xfrm>
            <a:off x="1181099" y="2140111"/>
            <a:ext cx="2794001" cy="770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Generating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124C57-7692-9142-9864-DE500A011113}"/>
              </a:ext>
            </a:extLst>
          </p:cNvPr>
          <p:cNvSpPr txBox="1">
            <a:spLocks/>
          </p:cNvSpPr>
          <p:nvPr/>
        </p:nvSpPr>
        <p:spPr>
          <a:xfrm>
            <a:off x="6464300" y="2140111"/>
            <a:ext cx="2794001" cy="770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Classifying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2C27E7-8553-4742-AE90-A1528DC152E5}"/>
              </a:ext>
            </a:extLst>
          </p:cNvPr>
          <p:cNvSpPr txBox="1">
            <a:spLocks/>
          </p:cNvSpPr>
          <p:nvPr/>
        </p:nvSpPr>
        <p:spPr>
          <a:xfrm>
            <a:off x="1638300" y="2682297"/>
            <a:ext cx="4826000" cy="2734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Auto-complete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Speech-to-text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Question-answering / chatbots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Machine translation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Summarization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77816BC-6B1A-4A42-9AA9-BFE150CB112B}"/>
              </a:ext>
            </a:extLst>
          </p:cNvPr>
          <p:cNvSpPr txBox="1">
            <a:spLocks/>
          </p:cNvSpPr>
          <p:nvPr/>
        </p:nvSpPr>
        <p:spPr>
          <a:xfrm>
            <a:off x="6972301" y="2671760"/>
            <a:ext cx="4572000" cy="2116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Authorship attribution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Detecting spam vs not spam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Grammar Correction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9BFE4A3-ABDE-A445-9C9D-9423112333EF}"/>
              </a:ext>
            </a:extLst>
          </p:cNvPr>
          <p:cNvSpPr txBox="1">
            <a:spLocks/>
          </p:cNvSpPr>
          <p:nvPr/>
        </p:nvSpPr>
        <p:spPr>
          <a:xfrm>
            <a:off x="1317335" y="5733001"/>
            <a:ext cx="9791701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And much more!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AF8515B-B6B9-1D4B-A5CF-6575C035CA16}"/>
              </a:ext>
            </a:extLst>
          </p:cNvPr>
          <p:cNvSpPr txBox="1">
            <a:spLocks/>
          </p:cNvSpPr>
          <p:nvPr/>
        </p:nvSpPr>
        <p:spPr>
          <a:xfrm>
            <a:off x="401637" y="276225"/>
            <a:ext cx="3941763" cy="61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b="1"/>
              <a:t>Language Modelling</a:t>
            </a:r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EF4EDF-01CF-BB4F-ADD1-2100B028C655}"/>
              </a:ext>
            </a:extLst>
          </p:cNvPr>
          <p:cNvSpPr/>
          <p:nvPr/>
        </p:nvSpPr>
        <p:spPr>
          <a:xfrm>
            <a:off x="401637" y="771482"/>
            <a:ext cx="3439596" cy="1175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4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6C6E9C7-878F-2C4C-95E8-511D25DA0D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3804" y="1187912"/>
                <a:ext cx="9845037" cy="8485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Scenario</a:t>
                </a:r>
                <a:r>
                  <a:rPr lang="en-US" sz="2400" dirty="0">
                    <a:latin typeface="Avenir Light" panose="020B0402020203020204" pitchFamily="34" charset="77"/>
                  </a:rPr>
                  <a:t>: assume we have a finite vocabulary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 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46C6E9C7-878F-2C4C-95E8-511D25DA0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4" y="1187912"/>
                <a:ext cx="9845037" cy="848538"/>
              </a:xfrm>
              <a:prstGeom prst="rect">
                <a:avLst/>
              </a:prstGeom>
              <a:blipFill>
                <a:blip r:embed="rId2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27C514D-BCEA-C641-A129-4B3D8C58E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3804" y="1934074"/>
                <a:ext cx="9845037" cy="21302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represents the </a:t>
                </a:r>
                <a:r>
                  <a:rPr lang="en-US" sz="2400" b="1" dirty="0">
                    <a:latin typeface="Avenir Light" panose="020B0402020203020204" pitchFamily="34" charset="77"/>
                  </a:rPr>
                  <a:t>infinite set </a:t>
                </a:r>
                <a:r>
                  <a:rPr lang="en-US" sz="2400" dirty="0">
                    <a:latin typeface="Avenir Light" panose="020B0402020203020204" pitchFamily="34" charset="77"/>
                  </a:rPr>
                  <a:t>of strings/sentences that we could construct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e.g.,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baseline="3000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= {a, a dog, a frog, dog a, dog dog, frog dog, frog a dog, …}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27C514D-BCEA-C641-A129-4B3D8C58E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4" y="1934074"/>
                <a:ext cx="9845037" cy="2130288"/>
              </a:xfrm>
              <a:prstGeom prst="rect">
                <a:avLst/>
              </a:prstGeo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E77996-45D4-9641-86BC-6A9F247DCA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3803" y="3743256"/>
                <a:ext cx="9845037" cy="8485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Data</a:t>
                </a:r>
                <a:r>
                  <a:rPr lang="en-US" sz="2400" dirty="0">
                    <a:latin typeface="Avenir Light" panose="020B0402020203020204" pitchFamily="34" charset="77"/>
                  </a:rPr>
                  <a:t>: we have a training set of sentences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baseline="3000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40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E77996-45D4-9641-86BC-6A9F247D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3" y="3743256"/>
                <a:ext cx="9845037" cy="848538"/>
              </a:xfrm>
              <a:prstGeom prst="rect">
                <a:avLst/>
              </a:prstGeom>
              <a:blipFill>
                <a:blip r:embed="rId4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E1DE09-EA4E-A44C-B77C-86F832B76E5F}"/>
              </a:ext>
            </a:extLst>
          </p:cNvPr>
          <p:cNvSpPr txBox="1">
            <a:spLocks/>
          </p:cNvSpPr>
          <p:nvPr/>
        </p:nvSpPr>
        <p:spPr>
          <a:xfrm>
            <a:off x="903803" y="4397282"/>
            <a:ext cx="9845037" cy="848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Problem</a:t>
            </a:r>
            <a:r>
              <a:rPr lang="en-US" sz="2400" dirty="0">
                <a:latin typeface="Avenir Light" panose="020B0402020203020204" pitchFamily="34" charset="77"/>
              </a:rPr>
              <a:t>: estimate a probability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9F561D4-BF18-D441-8526-EAEC38DD06D3}"/>
                  </a:ext>
                </a:extLst>
              </p:cNvPr>
              <p:cNvSpPr/>
              <p:nvPr/>
            </p:nvSpPr>
            <p:spPr>
              <a:xfrm>
                <a:off x="398631" y="5276833"/>
                <a:ext cx="3266136" cy="988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 baseline="3000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9F561D4-BF18-D441-8526-EAEC38DD0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31" y="5276833"/>
                <a:ext cx="3266136" cy="988669"/>
              </a:xfrm>
              <a:prstGeom prst="rect">
                <a:avLst/>
              </a:prstGeom>
              <a:blipFill>
                <a:blip r:embed="rId5"/>
                <a:stretch>
                  <a:fillRect l="-10853" t="-130380" b="-179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FD2C21-DF59-5841-B346-13A34D3AB085}"/>
                  </a:ext>
                </a:extLst>
              </p:cNvPr>
              <p:cNvSpPr/>
              <p:nvPr/>
            </p:nvSpPr>
            <p:spPr>
              <a:xfrm>
                <a:off x="4169939" y="5019251"/>
                <a:ext cx="4440661" cy="460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FD2C21-DF59-5841-B346-13A34D3AB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939" y="5019251"/>
                <a:ext cx="4440661" cy="460575"/>
              </a:xfrm>
              <a:prstGeom prst="rect">
                <a:avLst/>
              </a:prstGeom>
              <a:blipFill>
                <a:blip r:embed="rId6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05FFF87-8345-514E-96A6-9D7ED485BE61}"/>
                  </a:ext>
                </a:extLst>
              </p:cNvPr>
              <p:cNvSpPr/>
              <p:nvPr/>
            </p:nvSpPr>
            <p:spPr>
              <a:xfrm>
                <a:off x="4762500" y="6026870"/>
                <a:ext cx="6299200" cy="460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𝑤𝑎𝑡𝑒𝑟𝑓𝑎𝑙𝑙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𝑖𝑐𝑒𝑐𝑟𝑒𝑎𝑚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3.2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05FFF87-8345-514E-96A6-9D7ED485B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0" y="6026870"/>
                <a:ext cx="6299200" cy="460575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835EDDD-50AA-074C-AB58-914491260A8A}"/>
                  </a:ext>
                </a:extLst>
              </p:cNvPr>
              <p:cNvSpPr/>
              <p:nvPr/>
            </p:nvSpPr>
            <p:spPr>
              <a:xfrm>
                <a:off x="4066236" y="5490950"/>
                <a:ext cx="6299200" cy="460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𝑠𝑢𝑛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𝑜𝑘𝑎𝑦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835EDDD-50AA-074C-AB58-914491260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236" y="5490950"/>
                <a:ext cx="6299200" cy="460575"/>
              </a:xfrm>
              <a:prstGeom prst="rect">
                <a:avLst/>
              </a:prstGeom>
              <a:blipFill>
                <a:blip r:embed="rId8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49F25E17-366C-254F-B685-0F68F5011714}"/>
              </a:ext>
            </a:extLst>
          </p:cNvPr>
          <p:cNvSpPr txBox="1">
            <a:spLocks/>
          </p:cNvSpPr>
          <p:nvPr/>
        </p:nvSpPr>
        <p:spPr>
          <a:xfrm>
            <a:off x="8815727" y="239103"/>
            <a:ext cx="3617574" cy="2312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C00000"/>
                </a:solidFill>
              </a:rPr>
              <a:t>Slide adapted from Luke </a:t>
            </a:r>
            <a:r>
              <a:rPr lang="en-US" sz="1200" dirty="0" err="1">
                <a:solidFill>
                  <a:srgbClr val="C00000"/>
                </a:solidFill>
              </a:rPr>
              <a:t>Zettlemoyer</a:t>
            </a:r>
            <a:r>
              <a:rPr lang="en-US" sz="1200" dirty="0">
                <a:solidFill>
                  <a:srgbClr val="C00000"/>
                </a:solidFill>
              </a:rPr>
              <a:t> @ UW 2018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04BB45-9E9C-774A-B49E-FC3E3129B64B}"/>
              </a:ext>
            </a:extLst>
          </p:cNvPr>
          <p:cNvSpPr txBox="1">
            <a:spLocks/>
          </p:cNvSpPr>
          <p:nvPr/>
        </p:nvSpPr>
        <p:spPr>
          <a:xfrm>
            <a:off x="401637" y="276225"/>
            <a:ext cx="3941763" cy="61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b="1"/>
              <a:t>Language Modelling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3A6BC1-03E0-D443-B7B5-C3B6C314328F}"/>
              </a:ext>
            </a:extLst>
          </p:cNvPr>
          <p:cNvSpPr/>
          <p:nvPr/>
        </p:nvSpPr>
        <p:spPr>
          <a:xfrm>
            <a:off x="401637" y="771482"/>
            <a:ext cx="3439596" cy="1175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6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17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4B361BA-046D-C649-B657-AF899700537B}"/>
              </a:ext>
            </a:extLst>
          </p:cNvPr>
          <p:cNvSpPr txBox="1">
            <a:spLocks/>
          </p:cNvSpPr>
          <p:nvPr/>
        </p:nvSpPr>
        <p:spPr>
          <a:xfrm>
            <a:off x="269610" y="1758452"/>
            <a:ext cx="7454900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“Wreck a nice beach” vs “Recognize speech”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E58282E-9F6F-AB40-9612-56CDFF06B32A}"/>
              </a:ext>
            </a:extLst>
          </p:cNvPr>
          <p:cNvSpPr txBox="1">
            <a:spLocks/>
          </p:cNvSpPr>
          <p:nvPr/>
        </p:nvSpPr>
        <p:spPr>
          <a:xfrm>
            <a:off x="215852" y="2438269"/>
            <a:ext cx="6688261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“I ate a cherry” vs “Eye eight uh Jerry!”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28B5E3C-36B7-834A-8CD4-5AA2753A2AC0}"/>
              </a:ext>
            </a:extLst>
          </p:cNvPr>
          <p:cNvSpPr txBox="1">
            <a:spLocks/>
          </p:cNvSpPr>
          <p:nvPr/>
        </p:nvSpPr>
        <p:spPr>
          <a:xfrm>
            <a:off x="141362" y="3644998"/>
            <a:ext cx="5684960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“What is the weather today?”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3788FB0-3402-094E-98D0-D5BA123FA852}"/>
              </a:ext>
            </a:extLst>
          </p:cNvPr>
          <p:cNvSpPr txBox="1">
            <a:spLocks/>
          </p:cNvSpPr>
          <p:nvPr/>
        </p:nvSpPr>
        <p:spPr>
          <a:xfrm>
            <a:off x="215852" y="4241046"/>
            <a:ext cx="5684960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“What is the whether two day?”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9D4A4F5-2C64-B045-8A1E-EEB5A56E5600}"/>
              </a:ext>
            </a:extLst>
          </p:cNvPr>
          <p:cNvSpPr txBox="1">
            <a:spLocks/>
          </p:cNvSpPr>
          <p:nvPr/>
        </p:nvSpPr>
        <p:spPr>
          <a:xfrm>
            <a:off x="215852" y="4952246"/>
            <a:ext cx="5684960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“What is the whether too day?”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2431198-EFE0-7041-A3CB-E2E367BD9293}"/>
              </a:ext>
            </a:extLst>
          </p:cNvPr>
          <p:cNvSpPr txBox="1">
            <a:spLocks/>
          </p:cNvSpPr>
          <p:nvPr/>
        </p:nvSpPr>
        <p:spPr>
          <a:xfrm>
            <a:off x="141362" y="5663446"/>
            <a:ext cx="5684960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Avenir Light" panose="020B0402020203020204" pitchFamily="34" charset="77"/>
              </a:rPr>
              <a:t>“What is the </a:t>
            </a:r>
            <a:r>
              <a:rPr lang="en-US" b="1" dirty="0" err="1">
                <a:latin typeface="Avenir Light" panose="020B0402020203020204" pitchFamily="34" charset="77"/>
              </a:rPr>
              <a:t>Wrether</a:t>
            </a:r>
            <a:r>
              <a:rPr lang="en-US" b="1" dirty="0">
                <a:latin typeface="Avenir Light" panose="020B0402020203020204" pitchFamily="34" charset="77"/>
              </a:rPr>
              <a:t> today?”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8C4E8-BC4A-3149-973A-0588037E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704" y="154755"/>
            <a:ext cx="3691934" cy="656672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8EC7B94-BA52-E347-8C21-4C238DE29CE0}"/>
              </a:ext>
            </a:extLst>
          </p:cNvPr>
          <p:cNvSpPr txBox="1">
            <a:spLocks/>
          </p:cNvSpPr>
          <p:nvPr/>
        </p:nvSpPr>
        <p:spPr>
          <a:xfrm>
            <a:off x="401637" y="276225"/>
            <a:ext cx="3941763" cy="61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Motivation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050508-AD43-8C49-96F3-E52E923FFBAD}"/>
              </a:ext>
            </a:extLst>
          </p:cNvPr>
          <p:cNvSpPr/>
          <p:nvPr/>
        </p:nvSpPr>
        <p:spPr>
          <a:xfrm>
            <a:off x="401637" y="771482"/>
            <a:ext cx="1884363" cy="1175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18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C6E9C7-878F-2C4C-95E8-511D25DA0DD1}"/>
              </a:ext>
            </a:extLst>
          </p:cNvPr>
          <p:cNvSpPr txBox="1">
            <a:spLocks/>
          </p:cNvSpPr>
          <p:nvPr/>
        </p:nvSpPr>
        <p:spPr>
          <a:xfrm>
            <a:off x="2842263" y="2580462"/>
            <a:ext cx="7156017" cy="848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Avenir Light" panose="020B0402020203020204" pitchFamily="34" charset="77"/>
              </a:rPr>
              <a:t>How can we build a language model?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35EFC2-5943-B24A-A0B8-027C89F3702C}"/>
              </a:ext>
            </a:extLst>
          </p:cNvPr>
          <p:cNvSpPr txBox="1">
            <a:spLocks/>
          </p:cNvSpPr>
          <p:nvPr/>
        </p:nvSpPr>
        <p:spPr>
          <a:xfrm>
            <a:off x="401637" y="276225"/>
            <a:ext cx="3941763" cy="61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b="1"/>
              <a:t>Language Modelling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4946B6-1FD4-A84B-B75B-0DAAA4D2C65C}"/>
              </a:ext>
            </a:extLst>
          </p:cNvPr>
          <p:cNvSpPr/>
          <p:nvPr/>
        </p:nvSpPr>
        <p:spPr>
          <a:xfrm>
            <a:off x="401637" y="771482"/>
            <a:ext cx="3439596" cy="1175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6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5509AF6-DF1D-D14F-A425-FE4EE7CFBA8B}"/>
              </a:ext>
            </a:extLst>
          </p:cNvPr>
          <p:cNvSpPr/>
          <p:nvPr/>
        </p:nvSpPr>
        <p:spPr>
          <a:xfrm>
            <a:off x="2154343" y="1358593"/>
            <a:ext cx="6111833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EC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46406" y="328726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46406" y="337797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9628C4-8725-2649-B0BF-2729C9F7E11D}"/>
              </a:ext>
            </a:extLst>
          </p:cNvPr>
          <p:cNvSpPr/>
          <p:nvPr/>
        </p:nvSpPr>
        <p:spPr>
          <a:xfrm>
            <a:off x="1046406" y="4968901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36D41-8477-A045-A8D2-C520B334CCA4}"/>
              </a:ext>
            </a:extLst>
          </p:cNvPr>
          <p:cNvSpPr/>
          <p:nvPr/>
        </p:nvSpPr>
        <p:spPr>
          <a:xfrm>
            <a:off x="1046406" y="5059616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1046406" y="4095850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1046406" y="4186567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46EFCA4-D6D2-A742-89B8-6AD64E9FC315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6111833" cy="506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Language Modelling: what and why?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Unigrams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Beyond count-based models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22E79-BDC8-9541-943D-C1853B747024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B4BDA-8F37-224D-9D84-D0F812E959AF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DB92AA-4414-B04D-93DB-EB6D4E2E05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6B333-DFB1-7C42-BB26-868466B71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32" y="712436"/>
            <a:ext cx="3203575" cy="451872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ADF6F90-95E6-DA4D-80F3-B325850B2350}"/>
              </a:ext>
            </a:extLst>
          </p:cNvPr>
          <p:cNvSpPr txBox="1">
            <a:spLocks/>
          </p:cNvSpPr>
          <p:nvPr/>
        </p:nvSpPr>
        <p:spPr>
          <a:xfrm>
            <a:off x="1537856" y="5424053"/>
            <a:ext cx="9557904" cy="1039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Today’s lecture is brought to you by Teddy.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578C99-6A4C-1B40-A415-68F7D9C630A5}"/>
                  </a:ext>
                </a:extLst>
              </p14:cNvPr>
              <p14:cNvContentPartPr/>
              <p14:nvPr/>
            </p14:nvContentPartPr>
            <p14:xfrm>
              <a:off x="3355364" y="-1054527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578C99-6A4C-1B40-A415-68F7D9C630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6724" y="-106352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Oval Callout 8">
            <a:extLst>
              <a:ext uri="{FF2B5EF4-FFF2-40B4-BE49-F238E27FC236}">
                <a16:creationId xmlns:a16="http://schemas.microsoft.com/office/drawing/2014/main" id="{AB04F8F4-3AD1-7445-81D4-35017085B70C}"/>
              </a:ext>
            </a:extLst>
          </p:cNvPr>
          <p:cNvSpPr/>
          <p:nvPr/>
        </p:nvSpPr>
        <p:spPr>
          <a:xfrm>
            <a:off x="3854016" y="1468582"/>
            <a:ext cx="3313629" cy="1759527"/>
          </a:xfrm>
          <a:prstGeom prst="wedgeEllipseCallout">
            <a:avLst>
              <a:gd name="adj1" fmla="val -52997"/>
              <a:gd name="adj2" fmla="val 63185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4705C19-EF24-F740-8598-4B7D341482EA}"/>
              </a:ext>
            </a:extLst>
          </p:cNvPr>
          <p:cNvSpPr txBox="1">
            <a:spLocks/>
          </p:cNvSpPr>
          <p:nvPr/>
        </p:nvSpPr>
        <p:spPr>
          <a:xfrm>
            <a:off x="4447370" y="1627042"/>
            <a:ext cx="2720275" cy="1179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Avenir Medium" panose="02000503020000020003" pitchFamily="2" charset="0"/>
              </a:rPr>
              <a:t>Don’t forget to start HW1 early!</a:t>
            </a:r>
          </a:p>
        </p:txBody>
      </p:sp>
    </p:spTree>
    <p:extLst>
      <p:ext uri="{BB962C8B-B14F-4D97-AF65-F5344CB8AC3E}">
        <p14:creationId xmlns:p14="http://schemas.microsoft.com/office/powerpoint/2010/main" val="4201335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5509AF6-DF1D-D14F-A425-FE4EE7CFBA8B}"/>
              </a:ext>
            </a:extLst>
          </p:cNvPr>
          <p:cNvSpPr/>
          <p:nvPr/>
        </p:nvSpPr>
        <p:spPr>
          <a:xfrm>
            <a:off x="2154343" y="2226956"/>
            <a:ext cx="1780348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EC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46406" y="328726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46406" y="337797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9628C4-8725-2649-B0BF-2729C9F7E11D}"/>
              </a:ext>
            </a:extLst>
          </p:cNvPr>
          <p:cNvSpPr/>
          <p:nvPr/>
        </p:nvSpPr>
        <p:spPr>
          <a:xfrm>
            <a:off x="1046406" y="4968901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36D41-8477-A045-A8D2-C520B334CCA4}"/>
              </a:ext>
            </a:extLst>
          </p:cNvPr>
          <p:cNvSpPr/>
          <p:nvPr/>
        </p:nvSpPr>
        <p:spPr>
          <a:xfrm>
            <a:off x="1046406" y="5059616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1046406" y="4095850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1046406" y="4186567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22E79-BDC8-9541-943D-C1853B747024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B4BDA-8F37-224D-9D84-D0F812E959AF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5004FDE-2604-3742-8BAA-50B0C3C33DC0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6111833" cy="506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Language Modelling: what and why?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Unigrams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Beyond count-based models</a:t>
            </a:r>
          </a:p>
        </p:txBody>
      </p:sp>
    </p:spTree>
    <p:extLst>
      <p:ext uri="{BB962C8B-B14F-4D97-AF65-F5344CB8AC3E}">
        <p14:creationId xmlns:p14="http://schemas.microsoft.com/office/powerpoint/2010/main" val="60448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61777-B632-B847-A206-01CD1EE41F05}"/>
              </a:ext>
            </a:extLst>
          </p:cNvPr>
          <p:cNvSpPr/>
          <p:nvPr/>
        </p:nvSpPr>
        <p:spPr>
          <a:xfrm>
            <a:off x="0" y="0"/>
            <a:ext cx="12192000" cy="723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6C6E9C7-878F-2C4C-95E8-511D25DA0DD1}"/>
              </a:ext>
            </a:extLst>
          </p:cNvPr>
          <p:cNvSpPr txBox="1">
            <a:spLocks/>
          </p:cNvSpPr>
          <p:nvPr/>
        </p:nvSpPr>
        <p:spPr>
          <a:xfrm>
            <a:off x="2517991" y="50800"/>
            <a:ext cx="7156017" cy="848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Avenir Light" panose="020B0402020203020204" pitchFamily="34" charset="77"/>
              </a:rPr>
              <a:t>Important Terminology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B0CF1E-A5C3-2F43-8827-2EBBEFE56656}"/>
              </a:ext>
            </a:extLst>
          </p:cNvPr>
          <p:cNvSpPr txBox="1">
            <a:spLocks/>
          </p:cNvSpPr>
          <p:nvPr/>
        </p:nvSpPr>
        <p:spPr>
          <a:xfrm>
            <a:off x="939800" y="1526362"/>
            <a:ext cx="10629899" cy="848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a word </a:t>
            </a:r>
            <a:r>
              <a:rPr lang="en-US" b="1" u="sng" dirty="0">
                <a:latin typeface="Avenir Light" panose="020B0402020203020204" pitchFamily="34" charset="77"/>
              </a:rPr>
              <a:t>token</a:t>
            </a:r>
            <a:r>
              <a:rPr lang="en-US" dirty="0">
                <a:latin typeface="Avenir Light" panose="020B0402020203020204" pitchFamily="34" charset="77"/>
              </a:rPr>
              <a:t> is a specific occurrence of a word in a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332DFD-6922-1F4B-8C25-9859610C4684}"/>
              </a:ext>
            </a:extLst>
          </p:cNvPr>
          <p:cNvSpPr txBox="1">
            <a:spLocks/>
          </p:cNvSpPr>
          <p:nvPr/>
        </p:nvSpPr>
        <p:spPr>
          <a:xfrm>
            <a:off x="939800" y="2593162"/>
            <a:ext cx="10629899" cy="1280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a word </a:t>
            </a:r>
            <a:r>
              <a:rPr lang="en-US" b="1" u="sng" dirty="0">
                <a:latin typeface="Avenir Light" panose="020B0402020203020204" pitchFamily="34" charset="77"/>
              </a:rPr>
              <a:t>type</a:t>
            </a:r>
            <a:r>
              <a:rPr lang="en-US" dirty="0">
                <a:latin typeface="Avenir Light" panose="020B0402020203020204" pitchFamily="34" charset="77"/>
              </a:rPr>
              <a:t> refers to the general form of the word, defined by its lexical representation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16402AB-3EE9-9C49-8E39-5EBE23236C0E}"/>
              </a:ext>
            </a:extLst>
          </p:cNvPr>
          <p:cNvSpPr txBox="1">
            <a:spLocks/>
          </p:cNvSpPr>
          <p:nvPr/>
        </p:nvSpPr>
        <p:spPr>
          <a:xfrm>
            <a:off x="939800" y="4051300"/>
            <a:ext cx="10629899" cy="1280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If our corpus were just “I ran and ran and ran”, you’d say we have: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dirty="0">
                <a:latin typeface="Avenir Light" panose="020B0402020203020204" pitchFamily="34" charset="77"/>
              </a:rPr>
              <a:t>6 word </a:t>
            </a:r>
            <a:r>
              <a:rPr lang="en-US" b="1" dirty="0">
                <a:latin typeface="Avenir Light" panose="020B0402020203020204" pitchFamily="34" charset="77"/>
              </a:rPr>
              <a:t>tokens</a:t>
            </a:r>
            <a:r>
              <a:rPr lang="en-US" dirty="0">
                <a:latin typeface="Avenir Light" panose="020B0402020203020204" pitchFamily="34" charset="77"/>
              </a:rPr>
              <a:t> [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I</a:t>
            </a:r>
            <a:r>
              <a:rPr lang="en-US" dirty="0">
                <a:latin typeface="Avenir Light" panose="020B0402020203020204" pitchFamily="34" charset="77"/>
              </a:rPr>
              <a:t>,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ran </a:t>
            </a:r>
            <a:r>
              <a:rPr lang="en-US" dirty="0">
                <a:latin typeface="Avenir Light" panose="020B0402020203020204" pitchFamily="34" charset="77"/>
              </a:rPr>
              <a:t>,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and</a:t>
            </a:r>
            <a:r>
              <a:rPr lang="en-US" dirty="0">
                <a:latin typeface="Avenir Light" panose="020B0402020203020204" pitchFamily="34" charset="77"/>
              </a:rPr>
              <a:t> ,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ran</a:t>
            </a:r>
            <a:r>
              <a:rPr lang="en-US" dirty="0">
                <a:latin typeface="Avenir Light" panose="020B0402020203020204" pitchFamily="34" charset="77"/>
              </a:rPr>
              <a:t> ,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and</a:t>
            </a:r>
            <a:r>
              <a:rPr lang="en-US" dirty="0">
                <a:latin typeface="Avenir Light" panose="020B0402020203020204" pitchFamily="34" charset="77"/>
              </a:rPr>
              <a:t> ,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ran</a:t>
            </a:r>
            <a:r>
              <a:rPr lang="en-US" dirty="0">
                <a:latin typeface="Avenir Light" panose="020B0402020203020204" pitchFamily="34" charset="77"/>
              </a:rPr>
              <a:t>]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dirty="0">
                <a:latin typeface="Avenir Light" panose="020B0402020203020204" pitchFamily="34" charset="77"/>
              </a:rPr>
              <a:t>3 word </a:t>
            </a:r>
            <a:r>
              <a:rPr lang="en-US" b="1" dirty="0">
                <a:latin typeface="Avenir Light" panose="020B0402020203020204" pitchFamily="34" charset="77"/>
              </a:rPr>
              <a:t>types</a:t>
            </a:r>
            <a:r>
              <a:rPr lang="en-US" dirty="0">
                <a:latin typeface="Avenir Light" panose="020B0402020203020204" pitchFamily="34" charset="77"/>
              </a:rPr>
              <a:t>: {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I</a:t>
            </a:r>
            <a:r>
              <a:rPr lang="en-US" dirty="0">
                <a:latin typeface="Avenir Light" panose="020B0402020203020204" pitchFamily="34" charset="77"/>
              </a:rPr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ran</a:t>
            </a:r>
            <a:r>
              <a:rPr lang="en-US" dirty="0">
                <a:latin typeface="Avenir Light" panose="020B0402020203020204" pitchFamily="34" charset="77"/>
              </a:rPr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and</a:t>
            </a:r>
            <a:r>
              <a:rPr lang="en-US" dirty="0">
                <a:latin typeface="Avenir Light" panose="020B0402020203020204" pitchFamily="34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264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1162592"/>
          </a:xfrm>
        </p:spPr>
        <p:txBody>
          <a:bodyPr/>
          <a:lstStyle/>
          <a:p>
            <a:r>
              <a:rPr lang="en-US" dirty="0"/>
              <a:t>Language Modelling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D92A3D-654C-B244-9DCB-15711033B0F9}"/>
              </a:ext>
            </a:extLst>
          </p:cNvPr>
          <p:cNvSpPr txBox="1">
            <a:spLocks/>
          </p:cNvSpPr>
          <p:nvPr/>
        </p:nvSpPr>
        <p:spPr>
          <a:xfrm>
            <a:off x="838200" y="1055986"/>
            <a:ext cx="4767470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Naive Approach: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unigram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4370AC-8B07-7140-8C8F-0B16E967D80B}"/>
                  </a:ext>
                </a:extLst>
              </p:cNvPr>
              <p:cNvSpPr txBox="1"/>
              <p:nvPr/>
            </p:nvSpPr>
            <p:spPr>
              <a:xfrm>
                <a:off x="3654425" y="1840751"/>
                <a:ext cx="4883149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4370AC-8B07-7140-8C8F-0B16E967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425" y="1840751"/>
                <a:ext cx="4883149" cy="1211550"/>
              </a:xfrm>
              <a:prstGeom prst="rect">
                <a:avLst/>
              </a:prstGeom>
              <a:blipFill>
                <a:blip r:embed="rId3"/>
                <a:stretch>
                  <a:fillRect t="-111340" b="-173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2E1DE8B-82C0-6D4E-8F69-4D4C7B54A5D8}"/>
              </a:ext>
            </a:extLst>
          </p:cNvPr>
          <p:cNvSpPr/>
          <p:nvPr/>
        </p:nvSpPr>
        <p:spPr>
          <a:xfrm>
            <a:off x="3654425" y="3155775"/>
            <a:ext cx="5714319" cy="444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Avenir Light" panose="020B0402020203020204" pitchFamily="34" charset="77"/>
              </a:rPr>
              <a:t>Assumes each word is independent of all others.</a:t>
            </a:r>
          </a:p>
        </p:txBody>
      </p:sp>
    </p:spTree>
    <p:extLst>
      <p:ext uri="{BB962C8B-B14F-4D97-AF65-F5344CB8AC3E}">
        <p14:creationId xmlns:p14="http://schemas.microsoft.com/office/powerpoint/2010/main" val="3781304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1162592"/>
          </a:xfrm>
        </p:spPr>
        <p:txBody>
          <a:bodyPr/>
          <a:lstStyle/>
          <a:p>
            <a:r>
              <a:rPr lang="en-US" dirty="0"/>
              <a:t>Language Modelling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D92A3D-654C-B244-9DCB-15711033B0F9}"/>
              </a:ext>
            </a:extLst>
          </p:cNvPr>
          <p:cNvSpPr txBox="1">
            <a:spLocks/>
          </p:cNvSpPr>
          <p:nvPr/>
        </p:nvSpPr>
        <p:spPr>
          <a:xfrm>
            <a:off x="838200" y="1055986"/>
            <a:ext cx="4767470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Naive Approach: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unigram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E1DE8B-82C0-6D4E-8F69-4D4C7B54A5D8}"/>
              </a:ext>
            </a:extLst>
          </p:cNvPr>
          <p:cNvSpPr/>
          <p:nvPr/>
        </p:nvSpPr>
        <p:spPr>
          <a:xfrm>
            <a:off x="3654425" y="3155775"/>
            <a:ext cx="5714319" cy="444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Avenir Light" panose="020B0402020203020204" pitchFamily="34" charset="77"/>
              </a:rPr>
              <a:t>Assumes each word is independent of all others.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50D32B-8A61-5645-8254-507B792DBBAF}"/>
                  </a:ext>
                </a:extLst>
              </p:cNvPr>
              <p:cNvSpPr txBox="1"/>
              <p:nvPr/>
            </p:nvSpPr>
            <p:spPr>
              <a:xfrm>
                <a:off x="3654425" y="1840751"/>
                <a:ext cx="4883149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50D32B-8A61-5645-8254-507B792DB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425" y="1840751"/>
                <a:ext cx="4883149" cy="1211550"/>
              </a:xfrm>
              <a:prstGeom prst="rect">
                <a:avLst/>
              </a:prstGeom>
              <a:blipFill>
                <a:blip r:embed="rId2"/>
                <a:stretch>
                  <a:fillRect t="-111340" b="-173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1AB1A36-2DB5-3045-9949-A30F0375F7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2925" y="4019726"/>
                <a:ext cx="9499600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1AB1A36-2DB5-3045-9949-A30F0375F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925" y="4019726"/>
                <a:ext cx="9499600" cy="734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962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1162592"/>
          </a:xfrm>
        </p:spPr>
        <p:txBody>
          <a:bodyPr/>
          <a:lstStyle/>
          <a:p>
            <a:r>
              <a:rPr lang="en-US" dirty="0"/>
              <a:t>Unigram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24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C49B49C-DF4B-4A41-98AE-39518C0E6C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C49B49C-DF4B-4A41-98AE-39518C0E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6607C27-B811-F14E-BB88-F00995239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6607C27-B811-F14E-BB88-F00995239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5A98CBD-2E20-9043-99DA-1A66B78139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5A98CBD-2E20-9043-99DA-1A66B7813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5F73D007-57B5-084E-A30A-D8E1B5193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5F73D007-57B5-084E-A30A-D8E1B5193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D5039578-0FAB-FD4F-99CD-C482149A5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D5039578-0FAB-FD4F-99CD-C482149A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DA60B9F-D2B2-8940-AB3D-E6A7DEB2E3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DA60B9F-D2B2-8940-AB3D-E6A7DEB2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1162592"/>
          </a:xfrm>
        </p:spPr>
        <p:txBody>
          <a:bodyPr/>
          <a:lstStyle/>
          <a:p>
            <a:r>
              <a:rPr lang="en-US" dirty="0"/>
              <a:t>Unigram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25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E80E80-655F-3946-B6E0-BD6BDBB91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E80E80-655F-3946-B6E0-BD6BDBB91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2F3030A-C86B-E747-A3BC-0558C571EB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2F3030A-C86B-E747-A3BC-0558C571E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59CA8D5-4602-554E-B8B0-17153353F0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59CA8D5-4602-554E-B8B0-17153353F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79FA53B-BA0D-E749-8D18-07D3A3AD32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79FA53B-BA0D-E749-8D18-07D3A3AD3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8C4F43A-25AD-E446-9CCF-4EA08E296C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8C4F43A-25AD-E446-9CCF-4EA08E296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4482-5DDA-E740-B1FB-2E9BB0162A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4482-5DDA-E740-B1FB-2E9BB0162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CE9DE-0DD3-C241-BBDB-9899B3AAC6E6}"/>
              </a:ext>
            </a:extLst>
          </p:cNvPr>
          <p:cNvCxnSpPr/>
          <p:nvPr/>
        </p:nvCxnSpPr>
        <p:spPr>
          <a:xfrm>
            <a:off x="5464174" y="889000"/>
            <a:ext cx="0" cy="56515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C4B670B7-FED5-B849-98B6-221E2F42E3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8498" y="771482"/>
                <a:ext cx="5940425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Let’s say our corpus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has 100,000 words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C4B670B7-FED5-B849-98B6-221E2F42E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498" y="771482"/>
                <a:ext cx="5940425" cy="7340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7796901-3F56-634B-8623-B18745AF3642}"/>
              </a:ext>
            </a:extLst>
          </p:cNvPr>
          <p:cNvGraphicFramePr>
            <a:graphicFrameLocks noGrp="1"/>
          </p:cNvGraphicFramePr>
          <p:nvPr/>
        </p:nvGraphicFramePr>
        <p:xfrm>
          <a:off x="6854823" y="1531964"/>
          <a:ext cx="3743325" cy="2350770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1285587778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383694189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Avenir" panose="02000503020000020003" pitchFamily="2" charset="0"/>
                        </a:rPr>
                        <a:t>word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Avenir" panose="02000503020000020003" pitchFamily="2" charset="0"/>
                        </a:rPr>
                        <a:t># occurrences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55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Anqi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15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1108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was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1,000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909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late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400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3668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for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3,000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8286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350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823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392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1162592"/>
          </a:xfrm>
        </p:spPr>
        <p:txBody>
          <a:bodyPr/>
          <a:lstStyle/>
          <a:p>
            <a:r>
              <a:rPr lang="en-US" dirty="0"/>
              <a:t>Unigram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1C78845-92A7-D94B-90EE-42F252B082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373" y="2254722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1C78845-92A7-D94B-90EE-42F252B0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3" y="2254722"/>
                <a:ext cx="4889499" cy="734091"/>
              </a:xfrm>
              <a:prstGeom prst="rect">
                <a:avLst/>
              </a:prstGeom>
              <a:blipFill>
                <a:blip r:embed="rId2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E80E80-655F-3946-B6E0-BD6BDBB91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E80E80-655F-3946-B6E0-BD6BDBB91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2F3030A-C86B-E747-A3BC-0558C571EB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2F3030A-C86B-E747-A3BC-0558C571E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59CA8D5-4602-554E-B8B0-17153353F0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59CA8D5-4602-554E-B8B0-17153353F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79FA53B-BA0D-E749-8D18-07D3A3AD32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79FA53B-BA0D-E749-8D18-07D3A3AD3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8C4F43A-25AD-E446-9CCF-4EA08E296C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8C4F43A-25AD-E446-9CCF-4EA08E296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4482-5DDA-E740-B1FB-2E9BB0162A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4482-5DDA-E740-B1FB-2E9BB0162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583A8C-3304-0446-8CF6-4E32D54B3B6C}"/>
                  </a:ext>
                </a:extLst>
              </p:cNvPr>
              <p:cNvSpPr/>
              <p:nvPr/>
            </p:nvSpPr>
            <p:spPr>
              <a:xfrm>
                <a:off x="6096000" y="4891029"/>
                <a:ext cx="5442067" cy="497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# of times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appears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583A8C-3304-0446-8CF6-4E32D54B3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91029"/>
                <a:ext cx="5442067" cy="497700"/>
              </a:xfrm>
              <a:prstGeom prst="rect">
                <a:avLst/>
              </a:prstGeom>
              <a:blipFill>
                <a:blip r:embed="rId9"/>
                <a:stretch>
                  <a:fillRect t="-4878" r="-233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A899B3-3F36-FF4C-8E4B-1C4052475CF6}"/>
              </a:ext>
            </a:extLst>
          </p:cNvPr>
          <p:cNvCxnSpPr/>
          <p:nvPr/>
        </p:nvCxnSpPr>
        <p:spPr>
          <a:xfrm>
            <a:off x="5464174" y="889000"/>
            <a:ext cx="0" cy="56515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908143B-F564-CD41-A505-F4AF6623CE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8498" y="771482"/>
                <a:ext cx="5940425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Let’s say our corpus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has 100,000 words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908143B-F564-CD41-A505-F4AF6623C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498" y="771482"/>
                <a:ext cx="5940425" cy="7340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57FDB60-0E08-3C45-9AD4-1549A7DBC458}"/>
              </a:ext>
            </a:extLst>
          </p:cNvPr>
          <p:cNvGraphicFramePr>
            <a:graphicFrameLocks noGrp="1"/>
          </p:cNvGraphicFramePr>
          <p:nvPr/>
        </p:nvGraphicFramePr>
        <p:xfrm>
          <a:off x="6854823" y="1531964"/>
          <a:ext cx="3743325" cy="2350770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1285587778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383694189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Avenir" panose="02000503020000020003" pitchFamily="2" charset="0"/>
                        </a:rPr>
                        <a:t>word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Avenir" panose="02000503020000020003" pitchFamily="2" charset="0"/>
                        </a:rPr>
                        <a:t># occurrences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55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Anqi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15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1108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was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1,000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909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late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400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3668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for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3,000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8286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350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8238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6FAE996-DED4-4D4E-A5D6-5B9F80FC2966}"/>
                  </a:ext>
                </a:extLst>
              </p:cNvPr>
              <p:cNvSpPr/>
              <p:nvPr/>
            </p:nvSpPr>
            <p:spPr>
              <a:xfrm>
                <a:off x="7397178" y="4043528"/>
                <a:ext cx="2658613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=100,000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6FAE996-DED4-4D4E-A5D6-5B9F80FC2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178" y="4043528"/>
                <a:ext cx="2658613" cy="493405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88D8E0C-9D63-AF44-B0F7-AF8ED3A411E7}"/>
                  </a:ext>
                </a:extLst>
              </p:cNvPr>
              <p:cNvSpPr/>
              <p:nvPr/>
            </p:nvSpPr>
            <p:spPr>
              <a:xfrm>
                <a:off x="6063399" y="5455448"/>
                <a:ext cx="5868979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# of times any word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appears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88D8E0C-9D63-AF44-B0F7-AF8ED3A41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99" y="5455448"/>
                <a:ext cx="5868979" cy="493405"/>
              </a:xfrm>
              <a:prstGeom prst="rect">
                <a:avLst/>
              </a:prstGeom>
              <a:blipFill>
                <a:blip r:embed="rId12"/>
                <a:stretch>
                  <a:fillRect t="-7500" r="-216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62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1162592"/>
          </a:xfrm>
        </p:spPr>
        <p:txBody>
          <a:bodyPr/>
          <a:lstStyle/>
          <a:p>
            <a:r>
              <a:rPr lang="en-US" dirty="0"/>
              <a:t>Unigram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E80E80-655F-3946-B6E0-BD6BDBB91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E80E80-655F-3946-B6E0-BD6BDBB91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2F3030A-C86B-E747-A3BC-0558C571EB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2F3030A-C86B-E747-A3BC-0558C571E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59CA8D5-4602-554E-B8B0-17153353F0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59CA8D5-4602-554E-B8B0-17153353F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79FA53B-BA0D-E749-8D18-07D3A3AD32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79FA53B-BA0D-E749-8D18-07D3A3AD3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8C4F43A-25AD-E446-9CCF-4EA08E296C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8C4F43A-25AD-E446-9CCF-4EA08E296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4482-5DDA-E740-B1FB-2E9BB0162A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4482-5DDA-E740-B1FB-2E9BB0162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A899B3-3F36-FF4C-8E4B-1C4052475CF6}"/>
              </a:ext>
            </a:extLst>
          </p:cNvPr>
          <p:cNvCxnSpPr/>
          <p:nvPr/>
        </p:nvCxnSpPr>
        <p:spPr>
          <a:xfrm>
            <a:off x="5464174" y="889000"/>
            <a:ext cx="0" cy="56515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908143B-F564-CD41-A505-F4AF6623CE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8498" y="771482"/>
                <a:ext cx="5940425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Let’s say our corpus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has 100,000 words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908143B-F564-CD41-A505-F4AF6623C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498" y="771482"/>
                <a:ext cx="5940425" cy="7340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57FDB60-0E08-3C45-9AD4-1549A7DBC458}"/>
              </a:ext>
            </a:extLst>
          </p:cNvPr>
          <p:cNvGraphicFramePr>
            <a:graphicFrameLocks noGrp="1"/>
          </p:cNvGraphicFramePr>
          <p:nvPr/>
        </p:nvGraphicFramePr>
        <p:xfrm>
          <a:off x="6854823" y="1531964"/>
          <a:ext cx="3743325" cy="2350770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1285587778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383694189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Avenir" panose="02000503020000020003" pitchFamily="2" charset="0"/>
                        </a:rPr>
                        <a:t>word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Avenir" panose="02000503020000020003" pitchFamily="2" charset="0"/>
                        </a:rPr>
                        <a:t># occurrences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55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Anqi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15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1108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was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1,000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909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late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400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3668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for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3,000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8286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350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823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5400E4F-9082-7A47-B368-4C83EADC8F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224" y="3661985"/>
                <a:ext cx="4919550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Anqi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=0.00015</m:t>
                    </m:r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5400E4F-9082-7A47-B368-4C83EADC8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4" y="3661985"/>
                <a:ext cx="4919550" cy="734091"/>
              </a:xfrm>
              <a:prstGeom prst="rect">
                <a:avLst/>
              </a:prstGeom>
              <a:blipFill>
                <a:blip r:embed="rId9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38E3B30-435B-604F-ACB2-0D52173995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373" y="2254722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38E3B30-435B-604F-ACB2-0D5217399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3" y="2254722"/>
                <a:ext cx="4889499" cy="734091"/>
              </a:xfrm>
              <a:prstGeom prst="rect">
                <a:avLst/>
              </a:prstGeom>
              <a:blipFill>
                <a:blip r:embed="rId10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4834275-2160-9D49-83F5-88E26C9187F4}"/>
                  </a:ext>
                </a:extLst>
              </p:cNvPr>
              <p:cNvSpPr/>
              <p:nvPr/>
            </p:nvSpPr>
            <p:spPr>
              <a:xfrm>
                <a:off x="6096000" y="4891029"/>
                <a:ext cx="5442067" cy="497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# of times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appears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4834275-2160-9D49-83F5-88E26C918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91029"/>
                <a:ext cx="5442067" cy="497700"/>
              </a:xfrm>
              <a:prstGeom prst="rect">
                <a:avLst/>
              </a:prstGeom>
              <a:blipFill>
                <a:blip r:embed="rId11"/>
                <a:stretch>
                  <a:fillRect t="-4878" r="-233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9193898-B071-F844-938B-A41317A6E2C3}"/>
                  </a:ext>
                </a:extLst>
              </p:cNvPr>
              <p:cNvSpPr/>
              <p:nvPr/>
            </p:nvSpPr>
            <p:spPr>
              <a:xfrm>
                <a:off x="6063399" y="5455448"/>
                <a:ext cx="5868979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# of times any word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appears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9193898-B071-F844-938B-A41317A6E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99" y="5455448"/>
                <a:ext cx="5868979" cy="493405"/>
              </a:xfrm>
              <a:prstGeom prst="rect">
                <a:avLst/>
              </a:prstGeom>
              <a:blipFill>
                <a:blip r:embed="rId13"/>
                <a:stretch>
                  <a:fillRect t="-7500" r="-216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D9FE1-E9FA-334E-91AC-493D779A7B48}"/>
                  </a:ext>
                </a:extLst>
              </p:cNvPr>
              <p:cNvSpPr/>
              <p:nvPr/>
            </p:nvSpPr>
            <p:spPr>
              <a:xfrm>
                <a:off x="7397178" y="4043528"/>
                <a:ext cx="2658613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=100,000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9CD9FE1-E9FA-334E-91AC-493D779A7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178" y="4043528"/>
                <a:ext cx="2658613" cy="493405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146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1162592"/>
          </a:xfrm>
        </p:spPr>
        <p:txBody>
          <a:bodyPr/>
          <a:lstStyle/>
          <a:p>
            <a:r>
              <a:rPr lang="en-US" dirty="0"/>
              <a:t>Unigram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E80E80-655F-3946-B6E0-BD6BDBB91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E80E80-655F-3946-B6E0-BD6BDBB91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2F3030A-C86B-E747-A3BC-0558C571EB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2F3030A-C86B-E747-A3BC-0558C571E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59CA8D5-4602-554E-B8B0-17153353F0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59CA8D5-4602-554E-B8B0-17153353F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79FA53B-BA0D-E749-8D18-07D3A3AD32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79FA53B-BA0D-E749-8D18-07D3A3AD3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8C4F43A-25AD-E446-9CCF-4EA08E296C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8C4F43A-25AD-E446-9CCF-4EA08E296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4482-5DDA-E740-B1FB-2E9BB0162A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4482-5DDA-E740-B1FB-2E9BB0162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A899B3-3F36-FF4C-8E4B-1C4052475CF6}"/>
              </a:ext>
            </a:extLst>
          </p:cNvPr>
          <p:cNvCxnSpPr/>
          <p:nvPr/>
        </p:nvCxnSpPr>
        <p:spPr>
          <a:xfrm>
            <a:off x="5464174" y="889000"/>
            <a:ext cx="0" cy="56515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908143B-F564-CD41-A505-F4AF6623CE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8498" y="771482"/>
                <a:ext cx="5940425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Let’s say our corpus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has 100,000 words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908143B-F564-CD41-A505-F4AF6623C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498" y="771482"/>
                <a:ext cx="5940425" cy="7340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57FDB60-0E08-3C45-9AD4-1549A7DBC458}"/>
              </a:ext>
            </a:extLst>
          </p:cNvPr>
          <p:cNvGraphicFramePr>
            <a:graphicFrameLocks noGrp="1"/>
          </p:cNvGraphicFramePr>
          <p:nvPr/>
        </p:nvGraphicFramePr>
        <p:xfrm>
          <a:off x="6854823" y="1531964"/>
          <a:ext cx="3743325" cy="2350770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1285587778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383694189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Avenir" panose="02000503020000020003" pitchFamily="2" charset="0"/>
                        </a:rPr>
                        <a:t>word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Avenir" panose="02000503020000020003" pitchFamily="2" charset="0"/>
                        </a:rPr>
                        <a:t># occurrences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55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Anqi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15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1108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was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1,000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909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late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400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3668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for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3,000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8286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350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823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5400E4F-9082-7A47-B368-4C83EADC8F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224" y="3661985"/>
                <a:ext cx="4919550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Anqi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=0.00015</m:t>
                    </m:r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5400E4F-9082-7A47-B368-4C83EADC8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4" y="3661985"/>
                <a:ext cx="4919550" cy="734091"/>
              </a:xfrm>
              <a:prstGeom prst="rect">
                <a:avLst/>
              </a:prstGeom>
              <a:blipFill>
                <a:blip r:embed="rId9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F77C6C54-24B2-6D4C-9F8D-416F799435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9789" y="4530564"/>
                <a:ext cx="3487222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was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1,000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F77C6C54-24B2-6D4C-9F8D-416F79943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89" y="4530564"/>
                <a:ext cx="3487222" cy="734091"/>
              </a:xfrm>
              <a:prstGeom prst="rect">
                <a:avLst/>
              </a:prstGeom>
              <a:blipFill>
                <a:blip r:embed="rId10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CB63EBA7-18CB-4B4F-960D-4E8517BD3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373" y="2254722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CB63EBA7-18CB-4B4F-960D-4E8517BD3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3" y="2254722"/>
                <a:ext cx="4889499" cy="734091"/>
              </a:xfrm>
              <a:prstGeom prst="rect">
                <a:avLst/>
              </a:prstGeom>
              <a:blipFill>
                <a:blip r:embed="rId11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30CAF31-FF74-A245-AF12-4FDDFDBE7D85}"/>
                  </a:ext>
                </a:extLst>
              </p:cNvPr>
              <p:cNvSpPr/>
              <p:nvPr/>
            </p:nvSpPr>
            <p:spPr>
              <a:xfrm>
                <a:off x="6096000" y="4891029"/>
                <a:ext cx="5442067" cy="497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# of times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appears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30CAF31-FF74-A245-AF12-4FDDFDBE7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91029"/>
                <a:ext cx="5442067" cy="497700"/>
              </a:xfrm>
              <a:prstGeom prst="rect">
                <a:avLst/>
              </a:prstGeom>
              <a:blipFill>
                <a:blip r:embed="rId12"/>
                <a:stretch>
                  <a:fillRect t="-4878" r="-233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98E82CB-01F9-C941-8289-8C9F8EE6E71A}"/>
                  </a:ext>
                </a:extLst>
              </p:cNvPr>
              <p:cNvSpPr/>
              <p:nvPr/>
            </p:nvSpPr>
            <p:spPr>
              <a:xfrm>
                <a:off x="6063399" y="5455448"/>
                <a:ext cx="5868979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# of times any word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appears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98E82CB-01F9-C941-8289-8C9F8EE6E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99" y="5455448"/>
                <a:ext cx="5868979" cy="493405"/>
              </a:xfrm>
              <a:prstGeom prst="rect">
                <a:avLst/>
              </a:prstGeom>
              <a:blipFill>
                <a:blip r:embed="rId14"/>
                <a:stretch>
                  <a:fillRect t="-7500" r="-216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3B79F06-ACB9-AE43-BAA2-2B584170D7A9}"/>
                  </a:ext>
                </a:extLst>
              </p:cNvPr>
              <p:cNvSpPr/>
              <p:nvPr/>
            </p:nvSpPr>
            <p:spPr>
              <a:xfrm>
                <a:off x="7397178" y="4043528"/>
                <a:ext cx="2658613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=100,000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3B79F06-ACB9-AE43-BAA2-2B584170D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178" y="4043528"/>
                <a:ext cx="2658613" cy="493405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477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1162592"/>
          </a:xfrm>
        </p:spPr>
        <p:txBody>
          <a:bodyPr/>
          <a:lstStyle/>
          <a:p>
            <a:r>
              <a:rPr lang="en-US" dirty="0"/>
              <a:t>Unigram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29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E80E80-655F-3946-B6E0-BD6BDBB91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E80E80-655F-3946-B6E0-BD6BDBB91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2F3030A-C86B-E747-A3BC-0558C571EB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2F3030A-C86B-E747-A3BC-0558C571E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59CA8D5-4602-554E-B8B0-17153353F0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59CA8D5-4602-554E-B8B0-17153353F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79FA53B-BA0D-E749-8D18-07D3A3AD32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79FA53B-BA0D-E749-8D18-07D3A3AD3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8C4F43A-25AD-E446-9CCF-4EA08E296C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8C4F43A-25AD-E446-9CCF-4EA08E296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4482-5DDA-E740-B1FB-2E9BB0162A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4482-5DDA-E740-B1FB-2E9BB0162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A899B3-3F36-FF4C-8E4B-1C4052475CF6}"/>
              </a:ext>
            </a:extLst>
          </p:cNvPr>
          <p:cNvCxnSpPr/>
          <p:nvPr/>
        </p:nvCxnSpPr>
        <p:spPr>
          <a:xfrm>
            <a:off x="5464174" y="889000"/>
            <a:ext cx="0" cy="56515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908143B-F564-CD41-A505-F4AF6623CE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8498" y="771482"/>
                <a:ext cx="5940425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Let’s say our corpus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has 100,000 words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908143B-F564-CD41-A505-F4AF6623C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498" y="771482"/>
                <a:ext cx="5940425" cy="7340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57FDB60-0E08-3C45-9AD4-1549A7DBC458}"/>
              </a:ext>
            </a:extLst>
          </p:cNvPr>
          <p:cNvGraphicFramePr>
            <a:graphicFrameLocks noGrp="1"/>
          </p:cNvGraphicFramePr>
          <p:nvPr/>
        </p:nvGraphicFramePr>
        <p:xfrm>
          <a:off x="6854823" y="1531964"/>
          <a:ext cx="3743325" cy="2350770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1285587778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383694189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Avenir" panose="02000503020000020003" pitchFamily="2" charset="0"/>
                        </a:rPr>
                        <a:t>word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Avenir" panose="02000503020000020003" pitchFamily="2" charset="0"/>
                        </a:rPr>
                        <a:t># occurrences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55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Anqi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15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1108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was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1,000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909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late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400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3668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for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3,000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8286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350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823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5400E4F-9082-7A47-B368-4C83EADC8F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224" y="3661985"/>
                <a:ext cx="4919550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Anqi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=0.00015</m:t>
                    </m:r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5400E4F-9082-7A47-B368-4C83EADC8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4" y="3661985"/>
                <a:ext cx="4919550" cy="734091"/>
              </a:xfrm>
              <a:prstGeom prst="rect">
                <a:avLst/>
              </a:prstGeom>
              <a:blipFill>
                <a:blip r:embed="rId9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F77C6C54-24B2-6D4C-9F8D-416F799435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9789" y="4530564"/>
                <a:ext cx="3487222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was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1,000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F77C6C54-24B2-6D4C-9F8D-416F79943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89" y="4530564"/>
                <a:ext cx="3487222" cy="734091"/>
              </a:xfrm>
              <a:prstGeom prst="rect">
                <a:avLst/>
              </a:prstGeom>
              <a:blipFill>
                <a:blip r:embed="rId10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3983143-46BB-9840-93BF-3A3A3A371D72}"/>
              </a:ext>
            </a:extLst>
          </p:cNvPr>
          <p:cNvSpPr/>
          <p:nvPr/>
        </p:nvSpPr>
        <p:spPr>
          <a:xfrm>
            <a:off x="2565400" y="5537200"/>
            <a:ext cx="127000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3928D2-B79D-0C42-9C90-1BCED52216A1}"/>
              </a:ext>
            </a:extLst>
          </p:cNvPr>
          <p:cNvSpPr/>
          <p:nvPr/>
        </p:nvSpPr>
        <p:spPr>
          <a:xfrm>
            <a:off x="2565400" y="5820265"/>
            <a:ext cx="127000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C70B05-AFDC-D349-9ABD-592278B7B587}"/>
              </a:ext>
            </a:extLst>
          </p:cNvPr>
          <p:cNvSpPr/>
          <p:nvPr/>
        </p:nvSpPr>
        <p:spPr>
          <a:xfrm>
            <a:off x="2559900" y="6103330"/>
            <a:ext cx="127000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1D1ED4FD-DB94-AE48-89E4-F69B73BC3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373" y="2254722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1D1ED4FD-DB94-AE48-89E4-F69B73BC3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3" y="2254722"/>
                <a:ext cx="4889499" cy="734091"/>
              </a:xfrm>
              <a:prstGeom prst="rect">
                <a:avLst/>
              </a:prstGeom>
              <a:blipFill>
                <a:blip r:embed="rId11"/>
                <a:stretch>
                  <a:fillRect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101B032-6696-3E47-8BD1-31A17CE8AD07}"/>
                  </a:ext>
                </a:extLst>
              </p:cNvPr>
              <p:cNvSpPr/>
              <p:nvPr/>
            </p:nvSpPr>
            <p:spPr>
              <a:xfrm>
                <a:off x="6096000" y="4891029"/>
                <a:ext cx="5442067" cy="497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# of times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appears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101B032-6696-3E47-8BD1-31A17CE8A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91029"/>
                <a:ext cx="5442067" cy="497700"/>
              </a:xfrm>
              <a:prstGeom prst="rect">
                <a:avLst/>
              </a:prstGeom>
              <a:blipFill>
                <a:blip r:embed="rId12"/>
                <a:stretch>
                  <a:fillRect t="-4878" r="-233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0C587DF-E723-364B-97BA-2EC989AE316E}"/>
                  </a:ext>
                </a:extLst>
              </p:cNvPr>
              <p:cNvSpPr/>
              <p:nvPr/>
            </p:nvSpPr>
            <p:spPr>
              <a:xfrm>
                <a:off x="6063399" y="5455448"/>
                <a:ext cx="5868979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# of times any word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appears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0C587DF-E723-364B-97BA-2EC989AE3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99" y="5455448"/>
                <a:ext cx="5868979" cy="493405"/>
              </a:xfrm>
              <a:prstGeom prst="rect">
                <a:avLst/>
              </a:prstGeom>
              <a:blipFill>
                <a:blip r:embed="rId14"/>
                <a:stretch>
                  <a:fillRect t="-7500" r="-216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B55D500-D8F7-D64D-92D0-68E572475108}"/>
                  </a:ext>
                </a:extLst>
              </p:cNvPr>
              <p:cNvSpPr/>
              <p:nvPr/>
            </p:nvSpPr>
            <p:spPr>
              <a:xfrm>
                <a:off x="7397178" y="4043528"/>
                <a:ext cx="2658613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=100,000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B55D500-D8F7-D64D-92D0-68E572475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178" y="4043528"/>
                <a:ext cx="2658613" cy="493405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74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C4B7871-8570-9544-A628-29B6466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791E0B-008D-2D4D-BAF8-C19F81F112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3326" y="279400"/>
            <a:ext cx="5612674" cy="61277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DE55B3"/>
                </a:solidFill>
                <a:latin typeface="Avenir Black" panose="02000503020000020003" pitchFamily="2" charset="0"/>
              </a:rPr>
              <a:t>ANNOUNCEMENTS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880AC-9A27-734E-B6F8-26783E30FB60}"/>
              </a:ext>
            </a:extLst>
          </p:cNvPr>
          <p:cNvSpPr/>
          <p:nvPr/>
        </p:nvSpPr>
        <p:spPr>
          <a:xfrm>
            <a:off x="391887" y="1218757"/>
            <a:ext cx="11546114" cy="22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Keep an eye on the </a:t>
            </a:r>
            <a:r>
              <a:rPr lang="en-US" sz="2400" b="1" dirty="0">
                <a:latin typeface="Avenir Light" panose="020B0402020203020204" pitchFamily="34" charset="77"/>
              </a:rPr>
              <a:t>HW1 Errata</a:t>
            </a:r>
            <a:r>
              <a:rPr lang="en-US" sz="2400" dirty="0">
                <a:latin typeface="Avenir Light" panose="020B0402020203020204" pitchFamily="34" charset="77"/>
              </a:rPr>
              <a:t>, posted on Ed.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I’ll hold </a:t>
            </a:r>
            <a:r>
              <a:rPr lang="en-US" sz="2400" b="1" dirty="0">
                <a:latin typeface="Avenir Light" panose="020B0402020203020204" pitchFamily="34" charset="77"/>
              </a:rPr>
              <a:t>Office Hours today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2:30pm – 4:30pm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venir Light" panose="020B0402020203020204" pitchFamily="34" charset="77"/>
              </a:rPr>
              <a:t>Location</a:t>
            </a:r>
            <a:r>
              <a:rPr lang="en-US" sz="2400" dirty="0">
                <a:latin typeface="Avenir Light" panose="020B0402020203020204" pitchFamily="34" charset="77"/>
              </a:rPr>
              <a:t>: out back of SEC 1</a:t>
            </a:r>
            <a:r>
              <a:rPr lang="en-US" sz="2400" baseline="30000" dirty="0">
                <a:latin typeface="Avenir Light" panose="020B0402020203020204" pitchFamily="34" charset="77"/>
              </a:rPr>
              <a:t>st</a:t>
            </a:r>
            <a:r>
              <a:rPr lang="en-US" sz="2400" dirty="0">
                <a:latin typeface="Avenir Light" panose="020B0402020203020204" pitchFamily="34" charset="77"/>
              </a:rPr>
              <a:t> floor, or SEC 3.301-3.303 if weather isn’t good</a:t>
            </a:r>
          </a:p>
        </p:txBody>
      </p:sp>
    </p:spTree>
    <p:extLst>
      <p:ext uri="{BB962C8B-B14F-4D97-AF65-F5344CB8AC3E}">
        <p14:creationId xmlns:p14="http://schemas.microsoft.com/office/powerpoint/2010/main" val="2811529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1162592"/>
          </a:xfrm>
        </p:spPr>
        <p:txBody>
          <a:bodyPr/>
          <a:lstStyle/>
          <a:p>
            <a:r>
              <a:rPr lang="en-US" dirty="0"/>
              <a:t>Unigram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30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C49B49C-DF4B-4A41-98AE-39518C0E6C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0275" y="1317042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C49B49C-DF4B-4A41-98AE-39518C0E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275" y="1317042"/>
                <a:ext cx="4889499" cy="73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6607C27-B811-F14E-BB88-F00995239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9820" y="164084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6607C27-B811-F14E-BB88-F00995239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820" y="1640849"/>
                <a:ext cx="609602" cy="469672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5A98CBD-2E20-9043-99DA-1A66B78139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6722" y="162531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5A98CBD-2E20-9043-99DA-1A66B7813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722" y="1625316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5F73D007-57B5-084E-A30A-D8E1B5193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3623" y="162814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5F73D007-57B5-084E-A30A-D8E1B5193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623" y="1628149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D5039578-0FAB-FD4F-99CD-C482149A5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1471" y="162712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D5039578-0FAB-FD4F-99CD-C482149A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471" y="1627122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DA60B9F-D2B2-8940-AB3D-E6A7DEB2E3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3773" y="163563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DA60B9F-D2B2-8940-AB3D-E6A7DEB2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773" y="1635639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215F67A-A835-5548-AF10-D13D8683B1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674" y="2800850"/>
                <a:ext cx="10917126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Anqi</m:t>
                        </m:r>
                        <m: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was</m:t>
                        </m:r>
                        <m: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late</m:t>
                        </m:r>
                        <m: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class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Anqi</m:t>
                        </m:r>
                      </m:e>
                    </m:d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was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late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for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class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215F67A-A835-5548-AF10-D13D8683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4" y="2800850"/>
                <a:ext cx="10917126" cy="7340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259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262"/>
            <a:ext cx="8941419" cy="1162592"/>
          </a:xfrm>
        </p:spPr>
        <p:txBody>
          <a:bodyPr/>
          <a:lstStyle/>
          <a:p>
            <a:r>
              <a:rPr lang="en-US" dirty="0"/>
              <a:t>Unigram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C49B49C-DF4B-4A41-98AE-39518C0E6C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0275" y="1317042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C49B49C-DF4B-4A41-98AE-39518C0E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275" y="1317042"/>
                <a:ext cx="4889499" cy="73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6607C27-B811-F14E-BB88-F00995239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9820" y="164084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6607C27-B811-F14E-BB88-F00995239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820" y="1640849"/>
                <a:ext cx="609602" cy="469672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5A98CBD-2E20-9043-99DA-1A66B78139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6722" y="162531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5A98CBD-2E20-9043-99DA-1A66B7813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722" y="1625316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5F73D007-57B5-084E-A30A-D8E1B5193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3623" y="162814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5F73D007-57B5-084E-A30A-D8E1B5193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623" y="1628149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D5039578-0FAB-FD4F-99CD-C482149A5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1471" y="162712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D5039578-0FAB-FD4F-99CD-C482149A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471" y="1627122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DA60B9F-D2B2-8940-AB3D-E6A7DEB2E3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3773" y="163563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DA60B9F-D2B2-8940-AB3D-E6A7DEB2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773" y="1635639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215F67A-A835-5548-AF10-D13D8683B1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674" y="2800850"/>
                <a:ext cx="10917126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Anqi</m:t>
                        </m:r>
                        <m: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was</m:t>
                        </m:r>
                        <m: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late</m:t>
                        </m:r>
                        <m: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class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Anqi</m:t>
                        </m:r>
                      </m:e>
                    </m:d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was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late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for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class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215F67A-A835-5548-AF10-D13D8683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4" y="2800850"/>
                <a:ext cx="10917126" cy="7340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0DEB288-1E7B-2F4C-98F0-7E3044A4D66A}"/>
                  </a:ext>
                </a:extLst>
              </p:cNvPr>
              <p:cNvSpPr/>
              <p:nvPr/>
            </p:nvSpPr>
            <p:spPr>
              <a:xfrm>
                <a:off x="4784841" y="3650734"/>
                <a:ext cx="57274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0.00015∗0.01∗0.004∗0.03∗0.0035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0DEB288-1E7B-2F4C-98F0-7E3044A4D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841" y="3650734"/>
                <a:ext cx="572746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81D7C56-EEFD-0846-A1E5-106A21915F9B}"/>
                  </a:ext>
                </a:extLst>
              </p:cNvPr>
              <p:cNvSpPr/>
              <p:nvPr/>
            </p:nvSpPr>
            <p:spPr>
              <a:xfrm>
                <a:off x="4919888" y="4505348"/>
                <a:ext cx="2092304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6.3∗10</m:t>
                      </m:r>
                      <m:r>
                        <a:rPr lang="en-US" sz="2400" b="0" i="1" baseline="30000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400" b="0" i="1" baseline="30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81D7C56-EEFD-0846-A1E5-106A21915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88" y="4505348"/>
                <a:ext cx="2092304" cy="453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513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9B91C03-BBCB-9D47-9A15-9F710CF18690}"/>
              </a:ext>
            </a:extLst>
          </p:cNvPr>
          <p:cNvSpPr/>
          <p:nvPr/>
        </p:nvSpPr>
        <p:spPr>
          <a:xfrm>
            <a:off x="1750535" y="5193570"/>
            <a:ext cx="8690930" cy="1102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4381500" cy="495220"/>
          </a:xfrm>
        </p:spPr>
        <p:txBody>
          <a:bodyPr/>
          <a:lstStyle/>
          <a:p>
            <a:r>
              <a:rPr lang="en-US" dirty="0"/>
              <a:t>Unigram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C49B49C-DF4B-4A41-98AE-39518C0E6C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0275" y="1317042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C49B49C-DF4B-4A41-98AE-39518C0E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275" y="1317042"/>
                <a:ext cx="4889499" cy="73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6607C27-B811-F14E-BB88-F00995239C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9820" y="164084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A6607C27-B811-F14E-BB88-F00995239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820" y="1640849"/>
                <a:ext cx="609602" cy="469672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5A98CBD-2E20-9043-99DA-1A66B78139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6722" y="162531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5A98CBD-2E20-9043-99DA-1A66B7813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722" y="1625316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5F73D007-57B5-084E-A30A-D8E1B5193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3623" y="162814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5F73D007-57B5-084E-A30A-D8E1B5193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623" y="1628149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D5039578-0FAB-FD4F-99CD-C482149A5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1471" y="162712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D5039578-0FAB-FD4F-99CD-C482149A5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471" y="1627122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DA60B9F-D2B2-8940-AB3D-E6A7DEB2E3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3773" y="163563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DA60B9F-D2B2-8940-AB3D-E6A7DEB2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773" y="1635639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215F67A-A835-5548-AF10-D13D8683B1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674" y="2800850"/>
                <a:ext cx="10917126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Anqi</m:t>
                        </m:r>
                        <m: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was</m:t>
                        </m:r>
                        <m: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late</m:t>
                        </m:r>
                        <m: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class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Anqi</m:t>
                        </m:r>
                      </m:e>
                    </m:d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was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late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for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class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215F67A-A835-5548-AF10-D13D8683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4" y="2800850"/>
                <a:ext cx="10917126" cy="7340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0DEB288-1E7B-2F4C-98F0-7E3044A4D66A}"/>
                  </a:ext>
                </a:extLst>
              </p:cNvPr>
              <p:cNvSpPr/>
              <p:nvPr/>
            </p:nvSpPr>
            <p:spPr>
              <a:xfrm>
                <a:off x="4784841" y="3650734"/>
                <a:ext cx="57274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0.00015∗0.01∗0.004∗0.03∗0.0035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0DEB288-1E7B-2F4C-98F0-7E3044A4D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841" y="3650734"/>
                <a:ext cx="572746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81D7C56-EEFD-0846-A1E5-106A21915F9B}"/>
                  </a:ext>
                </a:extLst>
              </p:cNvPr>
              <p:cNvSpPr/>
              <p:nvPr/>
            </p:nvSpPr>
            <p:spPr>
              <a:xfrm>
                <a:off x="4919888" y="4505348"/>
                <a:ext cx="2092304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6.3∗10</m:t>
                      </m:r>
                      <m:r>
                        <a:rPr lang="en-US" sz="2400" b="0" i="1" baseline="30000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400" b="0" i="1" baseline="30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baseline="300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81D7C56-EEFD-0846-A1E5-106A21915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888" y="4505348"/>
                <a:ext cx="2092304" cy="4531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D69690E6-AA2C-9F40-A24A-EF855187B351}"/>
              </a:ext>
            </a:extLst>
          </p:cNvPr>
          <p:cNvSpPr txBox="1">
            <a:spLocks/>
          </p:cNvSpPr>
          <p:nvPr/>
        </p:nvSpPr>
        <p:spPr>
          <a:xfrm>
            <a:off x="2003424" y="5335810"/>
            <a:ext cx="8305800" cy="1043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This iterative approach is much more efficient than dividing by all possible sequences of length 5</a:t>
            </a:r>
          </a:p>
        </p:txBody>
      </p:sp>
    </p:spTree>
    <p:extLst>
      <p:ext uri="{BB962C8B-B14F-4D97-AF65-F5344CB8AC3E}">
        <p14:creationId xmlns:p14="http://schemas.microsoft.com/office/powerpoint/2010/main" val="2588520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262"/>
            <a:ext cx="4381500" cy="495220"/>
          </a:xfrm>
        </p:spPr>
        <p:txBody>
          <a:bodyPr/>
          <a:lstStyle/>
          <a:p>
            <a:r>
              <a:rPr lang="en-US" dirty="0"/>
              <a:t>Unigram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215F67A-A835-5548-AF10-D13D8683B1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674" y="1603125"/>
                <a:ext cx="10917126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Anqi</m:t>
                          </m:r>
                          <m:r>
                            <a:rPr lang="en-US" sz="2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was</m:t>
                          </m:r>
                          <m:r>
                            <a:rPr lang="en-US" sz="2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late</m:t>
                          </m:r>
                          <m:r>
                            <a:rPr lang="en-US" sz="2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US" sz="2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class</m:t>
                          </m:r>
                        </m:e>
                      </m:d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Anqi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was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late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asdfjkl</m:t>
                          </m:r>
                          <m:r>
                            <a:rPr lang="en-US" sz="2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215F67A-A835-5548-AF10-D13D8683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74" y="1603125"/>
                <a:ext cx="10917126" cy="73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A3A7FD-4AC6-B547-871F-1C7A1FB8330F}"/>
                  </a:ext>
                </a:extLst>
              </p:cNvPr>
              <p:cNvSpPr/>
              <p:nvPr/>
            </p:nvSpPr>
            <p:spPr>
              <a:xfrm>
                <a:off x="2406023" y="3654285"/>
                <a:ext cx="75761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Anqi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was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late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US" sz="2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the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&gt;?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Anqi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was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late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class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A3A7FD-4AC6-B547-871F-1C7A1FB83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23" y="3654285"/>
                <a:ext cx="7576177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A61425-F312-5641-9F65-91655D3E84AD}"/>
                  </a:ext>
                </a:extLst>
              </p:cNvPr>
              <p:cNvSpPr/>
              <p:nvPr/>
            </p:nvSpPr>
            <p:spPr>
              <a:xfrm>
                <a:off x="2406022" y="4346783"/>
                <a:ext cx="75761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Anqi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was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late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US" sz="2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the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&lt;?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Anqi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was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late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for</m:t>
                          </m:r>
                          <m: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class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A61425-F312-5641-9F65-91655D3E8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022" y="4346783"/>
                <a:ext cx="7576177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64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807C63-E3E0-834E-99D6-90BF32C91EA5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UNIGRAM ISSUES?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22F40A-DA61-3A4A-B6C9-2DE7FDFC5B4E}"/>
              </a:ext>
            </a:extLst>
          </p:cNvPr>
          <p:cNvSpPr txBox="1">
            <a:spLocks/>
          </p:cNvSpPr>
          <p:nvPr/>
        </p:nvSpPr>
        <p:spPr>
          <a:xfrm>
            <a:off x="5626100" y="2135326"/>
            <a:ext cx="2438400" cy="3490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9600" b="1" dirty="0">
                <a:latin typeface="Avenir Light" panose="020B0402020203020204" pitchFamily="34" charset="77"/>
              </a:rPr>
              <a:t>?</a:t>
            </a:r>
            <a:endParaRPr lang="en-US" sz="96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8892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35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6E91BF-9971-8245-B654-ECE47D2AB1BC}"/>
              </a:ext>
            </a:extLst>
          </p:cNvPr>
          <p:cNvSpPr txBox="1">
            <a:spLocks/>
          </p:cNvSpPr>
          <p:nvPr/>
        </p:nvSpPr>
        <p:spPr>
          <a:xfrm>
            <a:off x="651398" y="1252557"/>
            <a:ext cx="476779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1. Probabilities become too small</a:t>
            </a:r>
            <a:endParaRPr lang="en-US" sz="2400" dirty="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0CC5F7-4013-6B4D-AF4F-EA28539A0B6B}"/>
              </a:ext>
            </a:extLst>
          </p:cNvPr>
          <p:cNvSpPr txBox="1">
            <a:spLocks/>
          </p:cNvSpPr>
          <p:nvPr/>
        </p:nvSpPr>
        <p:spPr>
          <a:xfrm>
            <a:off x="651398" y="1954108"/>
            <a:ext cx="5533502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2. Out-of-vocabulary words &lt;UNK&gt;</a:t>
            </a:r>
            <a:endParaRPr lang="en-US" sz="2400" dirty="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UNIGRAM ISSUES?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FAD8CE9-ED1E-FD48-9B6C-E5E8AC3D5135}"/>
              </a:ext>
            </a:extLst>
          </p:cNvPr>
          <p:cNvSpPr txBox="1">
            <a:spLocks/>
          </p:cNvSpPr>
          <p:nvPr/>
        </p:nvSpPr>
        <p:spPr>
          <a:xfrm>
            <a:off x="651398" y="2762681"/>
            <a:ext cx="6117702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3. Context doesn’t play a role at all</a:t>
            </a:r>
            <a:endParaRPr lang="en-US" sz="2400" dirty="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39987A48-B472-5B4F-919B-A2C7880DD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5843" y="3458741"/>
                <a:ext cx="8091555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(“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Anqi was late for class”</a:t>
                </a:r>
                <a:r>
                  <a:rPr lang="en-US" sz="2400" dirty="0">
                    <a:latin typeface="Avenir Light" panose="020B0402020203020204" pitchFamily="34" charset="77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“class for was late Anqi”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39987A48-B472-5B4F-919B-A2C7880D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843" y="3458741"/>
                <a:ext cx="8091555" cy="73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792AC8A-AFC3-DB40-B035-E2BB6578DF28}"/>
              </a:ext>
            </a:extLst>
          </p:cNvPr>
          <p:cNvSpPr/>
          <p:nvPr/>
        </p:nvSpPr>
        <p:spPr>
          <a:xfrm>
            <a:off x="1074202" y="5360555"/>
            <a:ext cx="541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Anqi was late for class </a:t>
            </a: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the</a:t>
            </a:r>
            <a:endParaRPr lang="en-US" sz="2400" u="sn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6593BB-9B10-D048-A60C-CFCC8F3F2402}"/>
              </a:ext>
            </a:extLst>
          </p:cNvPr>
          <p:cNvSpPr/>
          <p:nvPr/>
        </p:nvSpPr>
        <p:spPr>
          <a:xfrm>
            <a:off x="1049909" y="5974372"/>
            <a:ext cx="541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Anqi was late for class the </a:t>
            </a: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the</a:t>
            </a:r>
            <a:endParaRPr lang="en-US" sz="2400" u="sn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168AF6-B479-0945-B4C2-4651B0A63EA0}"/>
              </a:ext>
            </a:extLst>
          </p:cNvPr>
          <p:cNvSpPr/>
          <p:nvPr/>
        </p:nvSpPr>
        <p:spPr>
          <a:xfrm>
            <a:off x="1074202" y="4755365"/>
            <a:ext cx="541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Anqi was late for class _____</a:t>
            </a:r>
            <a:endParaRPr lang="en-US" sz="24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A53E878-A910-7F4F-80B6-A54E4887A09E}"/>
              </a:ext>
            </a:extLst>
          </p:cNvPr>
          <p:cNvSpPr txBox="1">
            <a:spLocks/>
          </p:cNvSpPr>
          <p:nvPr/>
        </p:nvSpPr>
        <p:spPr>
          <a:xfrm>
            <a:off x="651398" y="4145513"/>
            <a:ext cx="476779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4. Sequence generation:</a:t>
            </a:r>
            <a:endParaRPr lang="en-US" sz="2400" dirty="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D62CB4-BD2C-8140-A0FA-351AED5ECF89}"/>
              </a:ext>
            </a:extLst>
          </p:cNvPr>
          <p:cNvSpPr txBox="1">
            <a:spLocks/>
          </p:cNvSpPr>
          <p:nvPr/>
        </p:nvSpPr>
        <p:spPr>
          <a:xfrm>
            <a:off x="4109503" y="4131943"/>
            <a:ext cx="476779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ight" panose="020B0402020203020204" pitchFamily="34" charset="77"/>
              </a:rPr>
              <a:t>What’s the most likely next word?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421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36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UNIGRAM ISSUES?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B8D658C-8449-A84A-951B-0692151E26E0}"/>
              </a:ext>
            </a:extLst>
          </p:cNvPr>
          <p:cNvSpPr txBox="1">
            <a:spLocks/>
          </p:cNvSpPr>
          <p:nvPr/>
        </p:nvSpPr>
        <p:spPr>
          <a:xfrm>
            <a:off x="1076115" y="1121970"/>
            <a:ext cx="736143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Problem 1:   </a:t>
            </a:r>
            <a:r>
              <a:rPr lang="en-US" sz="2400" b="1" dirty="0">
                <a:latin typeface="Avenir Light" panose="020B0402020203020204" pitchFamily="34" charset="77"/>
              </a:rPr>
              <a:t>Probabilities become too small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21B1C-B1EC-5B41-B7F4-98CABD1A6D18}"/>
                  </a:ext>
                </a:extLst>
              </p:cNvPr>
              <p:cNvSpPr txBox="1"/>
              <p:nvPr/>
            </p:nvSpPr>
            <p:spPr>
              <a:xfrm>
                <a:off x="3959225" y="1863494"/>
                <a:ext cx="4883149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21B1C-B1EC-5B41-B7F4-98CABD1A6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1863494"/>
                <a:ext cx="4883149" cy="1211550"/>
              </a:xfrm>
              <a:prstGeom prst="rect">
                <a:avLst/>
              </a:prstGeom>
              <a:blipFill>
                <a:blip r:embed="rId2"/>
                <a:stretch>
                  <a:fillRect t="-112500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828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37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6E91BF-9971-8245-B654-ECE47D2AB1BC}"/>
              </a:ext>
            </a:extLst>
          </p:cNvPr>
          <p:cNvSpPr txBox="1">
            <a:spLocks/>
          </p:cNvSpPr>
          <p:nvPr/>
        </p:nvSpPr>
        <p:spPr>
          <a:xfrm>
            <a:off x="1076115" y="3361413"/>
            <a:ext cx="1532999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venir Light" panose="020B0402020203020204" pitchFamily="34" charset="77"/>
              </a:rPr>
              <a:t>Solution: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UNIGRAM ISSUES?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6FDE53-C492-7D41-8AF4-D8B44B69658C}"/>
                  </a:ext>
                </a:extLst>
              </p:cNvPr>
              <p:cNvSpPr txBox="1"/>
              <p:nvPr/>
            </p:nvSpPr>
            <p:spPr>
              <a:xfrm>
                <a:off x="3959224" y="3807743"/>
                <a:ext cx="4883149" cy="12569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800" b="0" i="1" baseline="-250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6FDE53-C492-7D41-8AF4-D8B44B696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4" y="3807743"/>
                <a:ext cx="4883149" cy="1256947"/>
              </a:xfrm>
              <a:prstGeom prst="rect">
                <a:avLst/>
              </a:prstGeom>
              <a:blipFill>
                <a:blip r:embed="rId3"/>
                <a:stretch>
                  <a:fillRect l="-14249" t="-110101" r="-777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D51A5FB-EEFC-6047-B04F-18DA8B7B66C0}"/>
                  </a:ext>
                </a:extLst>
              </p:cNvPr>
              <p:cNvSpPr/>
              <p:nvPr/>
            </p:nvSpPr>
            <p:spPr>
              <a:xfrm>
                <a:off x="4255692" y="5888316"/>
                <a:ext cx="3356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=−230.26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D51A5FB-EEFC-6047-B04F-18DA8B7B6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92" y="5888316"/>
                <a:ext cx="3356368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03C5D8-A3A3-9B46-89D5-C4F595831A34}"/>
              </a:ext>
            </a:extLst>
          </p:cNvPr>
          <p:cNvSpPr txBox="1">
            <a:spLocks/>
          </p:cNvSpPr>
          <p:nvPr/>
        </p:nvSpPr>
        <p:spPr>
          <a:xfrm>
            <a:off x="3325803" y="5888316"/>
            <a:ext cx="863603" cy="468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even</a:t>
            </a:r>
            <a:endParaRPr lang="en-US" sz="2400" dirty="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77E5D7A-CD7A-0F46-80ED-BE39723CB3C0}"/>
              </a:ext>
            </a:extLst>
          </p:cNvPr>
          <p:cNvSpPr txBox="1">
            <a:spLocks/>
          </p:cNvSpPr>
          <p:nvPr/>
        </p:nvSpPr>
        <p:spPr>
          <a:xfrm>
            <a:off x="7677398" y="5842852"/>
            <a:ext cx="3158863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is manageable</a:t>
            </a:r>
            <a:endParaRPr lang="en-US" sz="2400" dirty="0">
              <a:solidFill>
                <a:srgbClr val="C00000"/>
              </a:solidFill>
              <a:latin typeface="Avenir Light" panose="020B0402020203020204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DCE2C34-83BE-7A48-A530-CF0319D39A48}"/>
              </a:ext>
            </a:extLst>
          </p:cNvPr>
          <p:cNvSpPr txBox="1">
            <a:spLocks/>
          </p:cNvSpPr>
          <p:nvPr/>
        </p:nvSpPr>
        <p:spPr>
          <a:xfrm>
            <a:off x="1076115" y="1121970"/>
            <a:ext cx="736143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Problem 1:   </a:t>
            </a:r>
            <a:r>
              <a:rPr lang="en-US" sz="2400" b="1" dirty="0">
                <a:latin typeface="Avenir Light" panose="020B0402020203020204" pitchFamily="34" charset="77"/>
              </a:rPr>
              <a:t>Probabilities become too small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37D814-2EE6-A94B-B44B-E33EF3D85150}"/>
                  </a:ext>
                </a:extLst>
              </p:cNvPr>
              <p:cNvSpPr txBox="1"/>
              <p:nvPr/>
            </p:nvSpPr>
            <p:spPr>
              <a:xfrm>
                <a:off x="3959225" y="1863494"/>
                <a:ext cx="4883149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37D814-2EE6-A94B-B44B-E33EF3D85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25" y="1863494"/>
                <a:ext cx="4883149" cy="1211550"/>
              </a:xfrm>
              <a:prstGeom prst="rect">
                <a:avLst/>
              </a:prstGeom>
              <a:blipFill>
                <a:blip r:embed="rId5"/>
                <a:stretch>
                  <a:fillRect t="-112500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032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38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UNIGRAM ISSUES?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0D39E2-0541-C147-AE29-167FE0737E9D}"/>
                  </a:ext>
                </a:extLst>
              </p:cNvPr>
              <p:cNvSpPr txBox="1"/>
              <p:nvPr/>
            </p:nvSpPr>
            <p:spPr>
              <a:xfrm>
                <a:off x="3784389" y="1818030"/>
                <a:ext cx="48831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(“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𝐶𝑂𝑉𝐼𝐷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19”) 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0D39E2-0541-C147-AE29-167FE0737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89" y="1818030"/>
                <a:ext cx="4883149" cy="430887"/>
              </a:xfrm>
              <a:prstGeom prst="rect">
                <a:avLst/>
              </a:prstGeom>
              <a:blipFill>
                <a:blip r:embed="rId2"/>
                <a:stretch>
                  <a:fillRect t="-857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D0260A-F471-3A46-AF55-B02F34D19DFB}"/>
              </a:ext>
            </a:extLst>
          </p:cNvPr>
          <p:cNvSpPr txBox="1">
            <a:spLocks/>
          </p:cNvSpPr>
          <p:nvPr/>
        </p:nvSpPr>
        <p:spPr>
          <a:xfrm>
            <a:off x="1076115" y="1121970"/>
            <a:ext cx="736143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Problem 2:   </a:t>
            </a:r>
            <a:r>
              <a:rPr lang="en-US" sz="2400" b="1" dirty="0">
                <a:latin typeface="Avenir Light" panose="020B0402020203020204" pitchFamily="34" charset="77"/>
              </a:rPr>
              <a:t>Out-of-vocabulary words &lt;UNK&gt;</a:t>
            </a:r>
            <a:endParaRPr lang="en-US" sz="24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536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39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UNIGRAM ISSUES?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D0260A-F471-3A46-AF55-B02F34D19DFB}"/>
              </a:ext>
            </a:extLst>
          </p:cNvPr>
          <p:cNvSpPr txBox="1">
            <a:spLocks/>
          </p:cNvSpPr>
          <p:nvPr/>
        </p:nvSpPr>
        <p:spPr>
          <a:xfrm>
            <a:off x="1076115" y="1121970"/>
            <a:ext cx="736143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Problem 2:   </a:t>
            </a:r>
            <a:r>
              <a:rPr lang="en-US" sz="2400" b="1" dirty="0">
                <a:latin typeface="Avenir Light" panose="020B0402020203020204" pitchFamily="34" charset="77"/>
              </a:rPr>
              <a:t>Out-of-vocabulary words &lt;UNK&gt;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EB9D44-1ADE-6048-A2E6-C97F46374FC2}"/>
              </a:ext>
            </a:extLst>
          </p:cNvPr>
          <p:cNvSpPr txBox="1">
            <a:spLocks/>
          </p:cNvSpPr>
          <p:nvPr/>
        </p:nvSpPr>
        <p:spPr>
          <a:xfrm>
            <a:off x="1101198" y="2616665"/>
            <a:ext cx="2210854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venir Light" panose="020B0402020203020204" pitchFamily="34" charset="77"/>
              </a:rPr>
              <a:t>Solution: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BF5263-2FDC-B641-B1AE-16B3D4E7E625}"/>
              </a:ext>
            </a:extLst>
          </p:cNvPr>
          <p:cNvSpPr txBox="1">
            <a:spLocks/>
          </p:cNvSpPr>
          <p:nvPr/>
        </p:nvSpPr>
        <p:spPr>
          <a:xfrm>
            <a:off x="2977728" y="2590913"/>
            <a:ext cx="6369469" cy="148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highlight>
                  <a:srgbClr val="FFFF00"/>
                </a:highlight>
                <a:latin typeface="Avenir Light" panose="020B0402020203020204" pitchFamily="34" charset="77"/>
              </a:rPr>
              <a:t>Smoothing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(give every word’s count some inflation)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6EBD95A-0A53-9541-97F0-97797FB59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12725" y="3818057"/>
                <a:ext cx="5064125" cy="1001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venir Light" panose="020B0402020203020204" pitchFamily="34" charset="77"/>
                  </a:rPr>
                  <a:t> =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6EBD95A-0A53-9541-97F0-97797FB59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725" y="3818057"/>
                <a:ext cx="5064125" cy="1001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1309FC-1B54-2545-BD3B-C53F5C892D11}"/>
                  </a:ext>
                </a:extLst>
              </p:cNvPr>
              <p:cNvSpPr txBox="1"/>
              <p:nvPr/>
            </p:nvSpPr>
            <p:spPr>
              <a:xfrm>
                <a:off x="3784389" y="1818030"/>
                <a:ext cx="48831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(“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𝐶𝑂𝑉𝐼𝐷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19”) 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1309FC-1B54-2545-BD3B-C53F5C892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89" y="1818030"/>
                <a:ext cx="4883149" cy="430887"/>
              </a:xfrm>
              <a:prstGeom prst="rect">
                <a:avLst/>
              </a:prstGeom>
              <a:blipFill>
                <a:blip r:embed="rId3"/>
                <a:stretch>
                  <a:fillRect t="-857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57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C4B7871-8570-9544-A628-29B6466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791E0B-008D-2D4D-BAF8-C19F81F112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3326" y="279400"/>
            <a:ext cx="5612674" cy="61277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venir Black" panose="02000503020000020003" pitchFamily="2" charset="0"/>
              </a:rPr>
              <a:t>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880AC-9A27-734E-B6F8-26783E30FB60}"/>
              </a:ext>
            </a:extLst>
          </p:cNvPr>
          <p:cNvSpPr/>
          <p:nvPr/>
        </p:nvSpPr>
        <p:spPr>
          <a:xfrm>
            <a:off x="391887" y="1218757"/>
            <a:ext cx="11546114" cy="376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Default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character-level</a:t>
            </a:r>
            <a:r>
              <a:rPr lang="en-US" sz="2400" dirty="0">
                <a:latin typeface="Avenir Light" panose="020B0402020203020204" pitchFamily="34" charset="77"/>
              </a:rPr>
              <a:t> </a:t>
            </a:r>
            <a:r>
              <a:rPr lang="en-US" sz="2400" u="sng" dirty="0">
                <a:latin typeface="Avenir Light" panose="020B0402020203020204" pitchFamily="34" charset="77"/>
              </a:rPr>
              <a:t>representations</a:t>
            </a:r>
            <a:r>
              <a:rPr lang="en-US" sz="2400" dirty="0">
                <a:latin typeface="Avenir Light" panose="020B0402020203020204" pitchFamily="34" charset="77"/>
              </a:rPr>
              <a:t> aren’t useful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Simple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document-level</a:t>
            </a:r>
            <a:r>
              <a:rPr lang="en-US" sz="2400" dirty="0">
                <a:latin typeface="Avenir Light" panose="020B0402020203020204" pitchFamily="34" charset="77"/>
              </a:rPr>
              <a:t> </a:t>
            </a:r>
            <a:r>
              <a:rPr lang="en-US" sz="2400" u="sng" dirty="0">
                <a:latin typeface="Avenir Light" panose="020B0402020203020204" pitchFamily="34" charset="77"/>
              </a:rPr>
              <a:t>representations</a:t>
            </a:r>
            <a:r>
              <a:rPr lang="en-US" sz="2400" dirty="0">
                <a:latin typeface="Avenir Light" panose="020B0402020203020204" pitchFamily="34" charset="77"/>
              </a:rPr>
              <a:t> can be useful but have weaknesses</a:t>
            </a:r>
          </a:p>
          <a:p>
            <a:pPr marL="800100" lvl="1" indent="-342900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Context-insensitive (“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the horse ate</a:t>
            </a:r>
            <a:r>
              <a:rPr lang="en-US" sz="2400" dirty="0">
                <a:latin typeface="Avenir Light" panose="020B0402020203020204" pitchFamily="34" charset="77"/>
              </a:rPr>
              <a:t>” = “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ate the horse</a:t>
            </a:r>
            <a:r>
              <a:rPr lang="en-US" sz="2400" dirty="0">
                <a:latin typeface="Avenir Light" panose="020B0402020203020204" pitchFamily="34" charset="77"/>
              </a:rPr>
              <a:t>”)</a:t>
            </a:r>
          </a:p>
          <a:p>
            <a:pPr marL="800100" lvl="1" indent="-342900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Curse of Dimensionality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vocab could be over 100k</a:t>
            </a:r>
            <a:r>
              <a:rPr lang="en-US" sz="2400" dirty="0">
                <a:latin typeface="Avenir Light" panose="020B0402020203020204" pitchFamily="34" charset="77"/>
              </a:rPr>
              <a:t>)</a:t>
            </a:r>
            <a:endParaRPr lang="en-US" sz="2400" dirty="0">
              <a:solidFill>
                <a:srgbClr val="C00000"/>
              </a:solidFill>
              <a:latin typeface="Avenir Light" panose="020B0402020203020204" pitchFamily="34" charset="77"/>
            </a:endParaRPr>
          </a:p>
          <a:p>
            <a:pPr marL="800100" lvl="1" indent="-342900">
              <a:lnSpc>
                <a:spcPct val="15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venir Light" panose="020B0402020203020204" pitchFamily="34" charset="77"/>
              </a:rPr>
              <a:t>Orthogonality: no concept of semantic similarity at the word-level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32206-05C2-C240-A5D9-498E1CDDB3BF}"/>
              </a:ext>
            </a:extLst>
          </p:cNvPr>
          <p:cNvSpPr/>
          <p:nvPr/>
        </p:nvSpPr>
        <p:spPr>
          <a:xfrm>
            <a:off x="9778799" y="1387932"/>
            <a:ext cx="508847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6DA70-7DD7-754A-83B6-3616666072BF}"/>
              </a:ext>
            </a:extLst>
          </p:cNvPr>
          <p:cNvSpPr/>
          <p:nvPr/>
        </p:nvSpPr>
        <p:spPr>
          <a:xfrm>
            <a:off x="9285379" y="1387937"/>
            <a:ext cx="508847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517344-21F3-DF47-A99A-D0B1B4A89DCF}"/>
              </a:ext>
            </a:extLst>
          </p:cNvPr>
          <p:cNvSpPr/>
          <p:nvPr/>
        </p:nvSpPr>
        <p:spPr>
          <a:xfrm>
            <a:off x="8769351" y="1387939"/>
            <a:ext cx="508847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F832F6-48C2-BB48-A90E-054B53BE3585}"/>
              </a:ext>
            </a:extLst>
          </p:cNvPr>
          <p:cNvSpPr/>
          <p:nvPr/>
        </p:nvSpPr>
        <p:spPr>
          <a:xfrm>
            <a:off x="8769351" y="572427"/>
            <a:ext cx="508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venir Book" panose="02000503020000020003" pitchFamily="2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87600-455D-BA49-87AB-205E046A45E1}"/>
              </a:ext>
            </a:extLst>
          </p:cNvPr>
          <p:cNvSpPr/>
          <p:nvPr/>
        </p:nvSpPr>
        <p:spPr>
          <a:xfrm>
            <a:off x="9301425" y="572422"/>
            <a:ext cx="508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venir Book" panose="02000503020000020003" pitchFamily="2" charset="0"/>
              </a:rPr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B2DD8B-85C9-C045-B3A1-773C27D9C6DB}"/>
              </a:ext>
            </a:extLst>
          </p:cNvPr>
          <p:cNvSpPr/>
          <p:nvPr/>
        </p:nvSpPr>
        <p:spPr>
          <a:xfrm>
            <a:off x="9794226" y="572426"/>
            <a:ext cx="508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venir Book" panose="02000503020000020003" pitchFamily="2" charset="0"/>
              </a:rPr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51B102-0CB0-4B4B-B0D0-8829332DBD16}"/>
              </a:ext>
            </a:extLst>
          </p:cNvPr>
          <p:cNvSpPr/>
          <p:nvPr/>
        </p:nvSpPr>
        <p:spPr>
          <a:xfrm>
            <a:off x="8610600" y="1387941"/>
            <a:ext cx="826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venir Book" panose="02000503020000020003" pitchFamily="2" charset="0"/>
              </a:rPr>
              <a:t>61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C1872F-7C50-514A-944A-CF2430FDB778}"/>
              </a:ext>
            </a:extLst>
          </p:cNvPr>
          <p:cNvSpPr/>
          <p:nvPr/>
        </p:nvSpPr>
        <p:spPr>
          <a:xfrm>
            <a:off x="9129976" y="1400637"/>
            <a:ext cx="826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venir Book" panose="02000503020000020003" pitchFamily="2" charset="0"/>
              </a:rPr>
              <a:t>74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38A47E-1CC3-A94A-8EF2-5231093A4FD2}"/>
              </a:ext>
            </a:extLst>
          </p:cNvPr>
          <p:cNvSpPr/>
          <p:nvPr/>
        </p:nvSpPr>
        <p:spPr>
          <a:xfrm>
            <a:off x="9626604" y="1400633"/>
            <a:ext cx="826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venir Book" panose="02000503020000020003" pitchFamily="2" charset="0"/>
              </a:rPr>
              <a:t>65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7F078E-A541-DF43-9FBC-BC918FCC3AE9}"/>
              </a:ext>
            </a:extLst>
          </p:cNvPr>
          <p:cNvSpPr/>
          <p:nvPr/>
        </p:nvSpPr>
        <p:spPr>
          <a:xfrm flipV="1">
            <a:off x="2646219" y="5203838"/>
            <a:ext cx="5020644" cy="9703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E492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EE33947-3E96-5A40-AA5B-547C5C030D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9460" y="5161726"/>
                <a:ext cx="4757404" cy="10124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spcBef>
                    <a:spcPts val="1500"/>
                  </a:spcBef>
                  <a:buNone/>
                </a:pPr>
                <a:r>
                  <a:rPr lang="en-US" sz="2000" b="1" dirty="0">
                    <a:latin typeface="Avenir Light" panose="020B0402020203020204" pitchFamily="34" charset="77"/>
                  </a:rPr>
                  <a:t>TFIDF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2000" i="1" baseline="-25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baseline="-25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baseline="-25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Avenir Light" panose="020B0402020203020204" pitchFamily="34" charset="77"/>
                  </a:rPr>
                  <a:t> *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2000" dirty="0">
                    <a:latin typeface="Avenir Light" panose="020B0402020203020204" pitchFamily="34" charset="77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docs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corpus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docs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containing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Avenir Light" panose="020B0402020203020204" pitchFamily="34" charset="77"/>
                  </a:rPr>
                  <a:t>)</a:t>
                </a: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EE33947-3E96-5A40-AA5B-547C5C030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60" y="5161726"/>
                <a:ext cx="4757404" cy="1012492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6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40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UNIGRAM ISSUES?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D0260A-F471-3A46-AF55-B02F34D19DFB}"/>
              </a:ext>
            </a:extLst>
          </p:cNvPr>
          <p:cNvSpPr txBox="1">
            <a:spLocks/>
          </p:cNvSpPr>
          <p:nvPr/>
        </p:nvSpPr>
        <p:spPr>
          <a:xfrm>
            <a:off x="1076115" y="1121970"/>
            <a:ext cx="736143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Problem 2:   </a:t>
            </a:r>
            <a:r>
              <a:rPr lang="en-US" sz="2400" b="1" dirty="0">
                <a:latin typeface="Avenir Light" panose="020B0402020203020204" pitchFamily="34" charset="77"/>
              </a:rPr>
              <a:t>Out-of-vocabulary words &lt;UNK&gt;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EB9D44-1ADE-6048-A2E6-C97F46374FC2}"/>
              </a:ext>
            </a:extLst>
          </p:cNvPr>
          <p:cNvSpPr txBox="1">
            <a:spLocks/>
          </p:cNvSpPr>
          <p:nvPr/>
        </p:nvSpPr>
        <p:spPr>
          <a:xfrm>
            <a:off x="1101198" y="2616665"/>
            <a:ext cx="2210854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venir Light" panose="020B0402020203020204" pitchFamily="34" charset="77"/>
              </a:rPr>
              <a:t>Solution: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BF5263-2FDC-B641-B1AE-16B3D4E7E625}"/>
              </a:ext>
            </a:extLst>
          </p:cNvPr>
          <p:cNvSpPr txBox="1">
            <a:spLocks/>
          </p:cNvSpPr>
          <p:nvPr/>
        </p:nvSpPr>
        <p:spPr>
          <a:xfrm>
            <a:off x="2977728" y="2590913"/>
            <a:ext cx="6369469" cy="148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highlight>
                  <a:srgbClr val="FFFF00"/>
                </a:highlight>
                <a:latin typeface="Avenir Light" panose="020B0402020203020204" pitchFamily="34" charset="77"/>
              </a:rPr>
              <a:t>Smoothing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(give every word’s count some inflation)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6EBD95A-0A53-9541-97F0-97797FB59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12725" y="3818057"/>
                <a:ext cx="5064125" cy="1001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venir Light" panose="020B0402020203020204" pitchFamily="34" charset="77"/>
                  </a:rPr>
                  <a:t> =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6EBD95A-0A53-9541-97F0-97797FB59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725" y="3818057"/>
                <a:ext cx="5064125" cy="1001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E1C6EA-226B-1642-979F-7747B467F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2209" y="3846487"/>
                <a:ext cx="5064125" cy="1001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Anqi</m:t>
                    </m:r>
                  </m:oMath>
                </a14:m>
                <a:r>
                  <a:rPr lang="en-US" dirty="0">
                    <a:latin typeface="Avenir Light" panose="020B0402020203020204" pitchFamily="34" charset="77"/>
                  </a:rPr>
                  <a:t>”) =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100,000 +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E1C6EA-226B-1642-979F-7747B467F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09" y="3846487"/>
                <a:ext cx="5064125" cy="1001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102E8302-A8F0-5F45-820B-26527F9873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8576" y="5235172"/>
                <a:ext cx="5064125" cy="1001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("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COVID</m:t>
                    </m:r>
                    <m:r>
                      <a:rPr lang="en-US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19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”)</m:t>
                    </m:r>
                  </m:oMath>
                </a14:m>
                <a:r>
                  <a:rPr lang="en-US" dirty="0">
                    <a:latin typeface="Avenir Light" panose="020B0402020203020204" pitchFamily="34" charset="77"/>
                  </a:rPr>
                  <a:t> =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100,000 +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102E8302-A8F0-5F45-820B-26527F987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76" y="5235172"/>
                <a:ext cx="5064125" cy="1001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C3E91C-ACC3-124D-AD68-90E72B05EF1C}"/>
                  </a:ext>
                </a:extLst>
              </p:cNvPr>
              <p:cNvSpPr/>
              <p:nvPr/>
            </p:nvSpPr>
            <p:spPr>
              <a:xfrm>
                <a:off x="361950" y="5373755"/>
                <a:ext cx="61384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| = the # of unique words types in vocabulary</a:t>
                </a:r>
                <a:br>
                  <a:rPr lang="en-US" sz="2400" dirty="0"/>
                </a:br>
                <a:r>
                  <a:rPr lang="en-US" sz="2400" dirty="0"/>
                  <a:t>(including an extra 1 for </a:t>
                </a:r>
                <a:r>
                  <a:rPr lang="en-US" sz="2400" dirty="0">
                    <a:solidFill>
                      <a:srgbClr val="C00000"/>
                    </a:solidFill>
                  </a:rPr>
                  <a:t>&lt;UNK&gt;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C3E91C-ACC3-124D-AD68-90E72B05E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" y="5373755"/>
                <a:ext cx="6138475" cy="830997"/>
              </a:xfrm>
              <a:prstGeom prst="rect">
                <a:avLst/>
              </a:prstGeom>
              <a:blipFill>
                <a:blip r:embed="rId5"/>
                <a:stretch>
                  <a:fillRect l="-1446" t="-4545" r="-62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D0B581-EF0A-6545-8059-8ED3B2E0B695}"/>
                  </a:ext>
                </a:extLst>
              </p:cNvPr>
              <p:cNvSpPr txBox="1"/>
              <p:nvPr/>
            </p:nvSpPr>
            <p:spPr>
              <a:xfrm>
                <a:off x="3784389" y="1818030"/>
                <a:ext cx="48831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(“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𝐶𝑂𝑉𝐼𝐷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19”) 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D0B581-EF0A-6545-8059-8ED3B2E0B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89" y="1818030"/>
                <a:ext cx="4883149" cy="430887"/>
              </a:xfrm>
              <a:prstGeom prst="rect">
                <a:avLst/>
              </a:prstGeom>
              <a:blipFill>
                <a:blip r:embed="rId6"/>
                <a:stretch>
                  <a:fillRect t="-857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997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41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UNIGRAM ISSUES?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D0260A-F471-3A46-AF55-B02F34D19DFB}"/>
              </a:ext>
            </a:extLst>
          </p:cNvPr>
          <p:cNvSpPr txBox="1">
            <a:spLocks/>
          </p:cNvSpPr>
          <p:nvPr/>
        </p:nvSpPr>
        <p:spPr>
          <a:xfrm>
            <a:off x="1076115" y="1121970"/>
            <a:ext cx="736143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Problem 2:   </a:t>
            </a:r>
            <a:r>
              <a:rPr lang="en-US" sz="2400" b="1" dirty="0">
                <a:latin typeface="Avenir Light" panose="020B0402020203020204" pitchFamily="34" charset="77"/>
              </a:rPr>
              <a:t>Out-of-vocabulary words &lt;UNK&gt;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EB9D44-1ADE-6048-A2E6-C97F46374FC2}"/>
              </a:ext>
            </a:extLst>
          </p:cNvPr>
          <p:cNvSpPr txBox="1">
            <a:spLocks/>
          </p:cNvSpPr>
          <p:nvPr/>
        </p:nvSpPr>
        <p:spPr>
          <a:xfrm>
            <a:off x="1101198" y="2616665"/>
            <a:ext cx="2210854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venir Light" panose="020B0402020203020204" pitchFamily="34" charset="77"/>
              </a:rPr>
              <a:t>Solution: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BF5263-2FDC-B641-B1AE-16B3D4E7E625}"/>
              </a:ext>
            </a:extLst>
          </p:cNvPr>
          <p:cNvSpPr txBox="1">
            <a:spLocks/>
          </p:cNvSpPr>
          <p:nvPr/>
        </p:nvSpPr>
        <p:spPr>
          <a:xfrm>
            <a:off x="2977728" y="2590913"/>
            <a:ext cx="6369469" cy="148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highlight>
                  <a:srgbClr val="FFFF00"/>
                </a:highlight>
                <a:latin typeface="Avenir Light" panose="020B0402020203020204" pitchFamily="34" charset="77"/>
              </a:rPr>
              <a:t>Smoothing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(give every word’s count some inflation)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6EBD95A-0A53-9541-97F0-97797FB59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12725" y="3818057"/>
                <a:ext cx="5064125" cy="1001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venir Light" panose="020B0402020203020204" pitchFamily="34" charset="77"/>
                  </a:rPr>
                  <a:t> =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6EBD95A-0A53-9541-97F0-97797FB59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725" y="3818057"/>
                <a:ext cx="5064125" cy="1001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E1C6EA-226B-1642-979F-7747B467F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2209" y="3846487"/>
                <a:ext cx="5064125" cy="1001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Anqi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venir Light" panose="020B0402020203020204" pitchFamily="34" charset="77"/>
                  </a:rPr>
                  <a:t> =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100,000 +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E1C6EA-226B-1642-979F-7747B467F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09" y="3846487"/>
                <a:ext cx="5064125" cy="1001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102E8302-A8F0-5F45-820B-26527F9873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8576" y="5235172"/>
                <a:ext cx="5064125" cy="1001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COVID</m:t>
                    </m:r>
                    <m:r>
                      <a:rPr lang="en-US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19)</m:t>
                    </m:r>
                  </m:oMath>
                </a14:m>
                <a:r>
                  <a:rPr lang="en-US" dirty="0">
                    <a:latin typeface="Avenir Light" panose="020B0402020203020204" pitchFamily="34" charset="77"/>
                  </a:rPr>
                  <a:t> =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100,000 +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102E8302-A8F0-5F45-820B-26527F987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76" y="5235172"/>
                <a:ext cx="5064125" cy="1001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C3E91C-ACC3-124D-AD68-90E72B05EF1C}"/>
                  </a:ext>
                </a:extLst>
              </p:cNvPr>
              <p:cNvSpPr/>
              <p:nvPr/>
            </p:nvSpPr>
            <p:spPr>
              <a:xfrm>
                <a:off x="361950" y="5373755"/>
                <a:ext cx="61384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| = the # of unique words types in vocabulary</a:t>
                </a:r>
                <a:br>
                  <a:rPr lang="en-US" sz="2400" dirty="0"/>
                </a:br>
                <a:r>
                  <a:rPr lang="en-US" sz="2400" dirty="0"/>
                  <a:t>(including an extra 1 for </a:t>
                </a:r>
                <a:r>
                  <a:rPr lang="en-US" sz="2400" dirty="0">
                    <a:solidFill>
                      <a:srgbClr val="C00000"/>
                    </a:solidFill>
                  </a:rPr>
                  <a:t>&lt;UNK&gt;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C3E91C-ACC3-124D-AD68-90E72B05E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" y="5373755"/>
                <a:ext cx="6138475" cy="830997"/>
              </a:xfrm>
              <a:prstGeom prst="rect">
                <a:avLst/>
              </a:prstGeom>
              <a:blipFill>
                <a:blip r:embed="rId5"/>
                <a:stretch>
                  <a:fillRect l="-1446" t="-4545" r="-62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63B806-FF52-D34C-8461-CBC08D86F8BE}"/>
                  </a:ext>
                </a:extLst>
              </p:cNvPr>
              <p:cNvSpPr txBox="1"/>
              <p:nvPr/>
            </p:nvSpPr>
            <p:spPr>
              <a:xfrm>
                <a:off x="3784389" y="1818030"/>
                <a:ext cx="48831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𝐶𝑂𝑉𝐼𝐷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19) 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63B806-FF52-D34C-8461-CBC08D86F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389" y="1818030"/>
                <a:ext cx="4883149" cy="430887"/>
              </a:xfrm>
              <a:prstGeom prst="rect">
                <a:avLst/>
              </a:prstGeom>
              <a:blipFill>
                <a:blip r:embed="rId6"/>
                <a:stretch>
                  <a:fillRect t="-857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9B63293-CE72-A84F-BB54-6E44E69BF6BE}"/>
              </a:ext>
            </a:extLst>
          </p:cNvPr>
          <p:cNvSpPr/>
          <p:nvPr/>
        </p:nvSpPr>
        <p:spPr>
          <a:xfrm>
            <a:off x="203200" y="215900"/>
            <a:ext cx="11836400" cy="650557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6A409-7731-5143-BBBE-88005B9A4F0E}"/>
              </a:ext>
            </a:extLst>
          </p:cNvPr>
          <p:cNvSpPr/>
          <p:nvPr/>
        </p:nvSpPr>
        <p:spPr>
          <a:xfrm>
            <a:off x="2120900" y="653248"/>
            <a:ext cx="8356600" cy="44624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BEF188-B53A-8040-B7AE-F0C5FFC366AF}"/>
                  </a:ext>
                </a:extLst>
              </p:cNvPr>
              <p:cNvSpPr/>
              <p:nvPr/>
            </p:nvSpPr>
            <p:spPr>
              <a:xfrm>
                <a:off x="2593696" y="914640"/>
                <a:ext cx="7590494" cy="3781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2000"/>
                  </a:spcAft>
                </a:pPr>
                <a:r>
                  <a:rPr lang="en-US" sz="2800" b="1" dirty="0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Two important notes:</a:t>
                </a:r>
              </a:p>
              <a:p>
                <a:pPr marL="514350" indent="-514350">
                  <a:lnSpc>
                    <a:spcPct val="150000"/>
                  </a:lnSpc>
                  <a:spcAft>
                    <a:spcPts val="2000"/>
                  </a:spcAft>
                  <a:buFont typeface="+mj-lt"/>
                  <a:buAutoNum type="arabicPeriod"/>
                </a:pPr>
                <a:r>
                  <a:rPr lang="en-US" sz="2800" b="1" dirty="0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Generally,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 values are small (e.g., 0.5 – 2)</a:t>
                </a:r>
              </a:p>
              <a:p>
                <a:pPr marL="514350" indent="-514350">
                  <a:lnSpc>
                    <a:spcPct val="150000"/>
                  </a:lnSpc>
                  <a:spcAft>
                    <a:spcPts val="2000"/>
                  </a:spcAft>
                  <a:buFont typeface="+mj-lt"/>
                  <a:buAutoNum type="arabicPeriod"/>
                </a:pPr>
                <a:r>
                  <a:rPr lang="en-US" sz="2800" b="1" dirty="0">
                    <a:latin typeface="Avenir Light" panose="020B0402020203020204" pitchFamily="34" charset="77"/>
                  </a:rPr>
                  <a:t>When a word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sz="2800" b="1" dirty="0">
                    <a:latin typeface="Avenir Light" panose="020B0402020203020204" pitchFamily="34" charset="77"/>
                  </a:rPr>
                  <a:t> isn’t found within the training corpus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 you should replace it with </a:t>
                </a:r>
                <a:r>
                  <a:rPr lang="en-US" sz="2800" b="1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&lt;UNK&gt; </a:t>
                </a:r>
                <a:r>
                  <a:rPr lang="en-US" sz="2800" b="1" dirty="0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(or </a:t>
                </a:r>
                <a:r>
                  <a:rPr lang="en-US" sz="2800" b="1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*U*</a:t>
                </a:r>
                <a:r>
                  <a:rPr lang="en-US" sz="2800" b="1" dirty="0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)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BEF188-B53A-8040-B7AE-F0C5FFC366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96" y="914640"/>
                <a:ext cx="7590494" cy="3781035"/>
              </a:xfrm>
              <a:prstGeom prst="rect">
                <a:avLst/>
              </a:prstGeom>
              <a:blipFill>
                <a:blip r:embed="rId7"/>
                <a:stretch>
                  <a:fillRect l="-2003" r="-1836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384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42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UNIGRAM ISSUES?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D0260A-F471-3A46-AF55-B02F34D19DFB}"/>
              </a:ext>
            </a:extLst>
          </p:cNvPr>
          <p:cNvSpPr txBox="1">
            <a:spLocks/>
          </p:cNvSpPr>
          <p:nvPr/>
        </p:nvSpPr>
        <p:spPr>
          <a:xfrm>
            <a:off x="1076115" y="1121970"/>
            <a:ext cx="736143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Problems 3 and 4:   </a:t>
            </a:r>
            <a:r>
              <a:rPr lang="en-US" sz="2400" b="1" dirty="0">
                <a:latin typeface="Avenir Light" panose="020B0402020203020204" pitchFamily="34" charset="77"/>
              </a:rPr>
              <a:t>Context doesn’t play a role at all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C51CF887-40A8-2E40-878F-80B88A37C3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6625" y="2155641"/>
                <a:ext cx="8091555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(“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Anqi was late for class”</a:t>
                </a:r>
                <a:r>
                  <a:rPr lang="en-US" sz="2400" dirty="0">
                    <a:latin typeface="Avenir Light" panose="020B0402020203020204" pitchFamily="34" charset="77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“class for was late Anqi”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C51CF887-40A8-2E40-878F-80B88A37C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625" y="2155641"/>
                <a:ext cx="8091555" cy="73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73ED2B-954D-8B4B-903B-A620B7A145AC}"/>
              </a:ext>
            </a:extLst>
          </p:cNvPr>
          <p:cNvSpPr txBox="1">
            <a:spLocks/>
          </p:cNvSpPr>
          <p:nvPr/>
        </p:nvSpPr>
        <p:spPr>
          <a:xfrm>
            <a:off x="2511215" y="3688847"/>
            <a:ext cx="736143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venir Black" panose="02000503020000020003" pitchFamily="2" charset="0"/>
              </a:rPr>
              <a:t>Question: </a:t>
            </a:r>
            <a:r>
              <a:rPr lang="en-US" b="1" dirty="0">
                <a:latin typeface="Avenir Black" panose="02000503020000020003" pitchFamily="2" charset="0"/>
              </a:rPr>
              <a:t>How can we factor in context?</a:t>
            </a:r>
          </a:p>
        </p:txBody>
      </p:sp>
    </p:spTree>
    <p:extLst>
      <p:ext uri="{BB962C8B-B14F-4D97-AF65-F5344CB8AC3E}">
        <p14:creationId xmlns:p14="http://schemas.microsoft.com/office/powerpoint/2010/main" val="1961639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43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UNIGRAM ISSUES?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273ED2B-954D-8B4B-903B-A620B7A145AC}"/>
              </a:ext>
            </a:extLst>
          </p:cNvPr>
          <p:cNvSpPr txBox="1">
            <a:spLocks/>
          </p:cNvSpPr>
          <p:nvPr/>
        </p:nvSpPr>
        <p:spPr>
          <a:xfrm>
            <a:off x="2415281" y="1555247"/>
            <a:ext cx="736143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venir Black" panose="02000503020000020003" pitchFamily="2" charset="0"/>
              </a:rPr>
              <a:t>Easiest Approach:</a:t>
            </a:r>
            <a:endParaRPr lang="en-US" b="1" dirty="0">
              <a:latin typeface="Avenir Black" panose="02000503020000020003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9049A0-73F5-0648-8E2D-073CAE969D89}"/>
              </a:ext>
            </a:extLst>
          </p:cNvPr>
          <p:cNvSpPr txBox="1">
            <a:spLocks/>
          </p:cNvSpPr>
          <p:nvPr/>
        </p:nvSpPr>
        <p:spPr>
          <a:xfrm>
            <a:off x="2415281" y="2393446"/>
            <a:ext cx="8677486" cy="1334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Book" panose="02000503020000020003" pitchFamily="2" charset="0"/>
              </a:rPr>
              <a:t>Instead of words being completely independent, condition each word on its immediate predecessor</a:t>
            </a:r>
          </a:p>
        </p:txBody>
      </p:sp>
    </p:spTree>
    <p:extLst>
      <p:ext uri="{BB962C8B-B14F-4D97-AF65-F5344CB8AC3E}">
        <p14:creationId xmlns:p14="http://schemas.microsoft.com/office/powerpoint/2010/main" val="142461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5509AF6-DF1D-D14F-A425-FE4EE7CFBA8B}"/>
              </a:ext>
            </a:extLst>
          </p:cNvPr>
          <p:cNvSpPr/>
          <p:nvPr/>
        </p:nvSpPr>
        <p:spPr>
          <a:xfrm>
            <a:off x="2154343" y="2226956"/>
            <a:ext cx="1780348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EC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46406" y="328726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46406" y="337797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9628C4-8725-2649-B0BF-2729C9F7E11D}"/>
              </a:ext>
            </a:extLst>
          </p:cNvPr>
          <p:cNvSpPr/>
          <p:nvPr/>
        </p:nvSpPr>
        <p:spPr>
          <a:xfrm>
            <a:off x="1046406" y="4968901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36D41-8477-A045-A8D2-C520B334CCA4}"/>
              </a:ext>
            </a:extLst>
          </p:cNvPr>
          <p:cNvSpPr/>
          <p:nvPr/>
        </p:nvSpPr>
        <p:spPr>
          <a:xfrm>
            <a:off x="1046406" y="5059616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1046406" y="4095850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1046406" y="4186567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22E79-BDC8-9541-943D-C1853B747024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B4BDA-8F37-224D-9D84-D0F812E959AF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5004FDE-2604-3742-8BAA-50B0C3C33DC0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6111833" cy="506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Language Modelling: what and why?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Unigrams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Beyond count-based models</a:t>
            </a:r>
          </a:p>
        </p:txBody>
      </p:sp>
    </p:spTree>
    <p:extLst>
      <p:ext uri="{BB962C8B-B14F-4D97-AF65-F5344CB8AC3E}">
        <p14:creationId xmlns:p14="http://schemas.microsoft.com/office/powerpoint/2010/main" val="109369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5509AF6-DF1D-D14F-A425-FE4EE7CFBA8B}"/>
              </a:ext>
            </a:extLst>
          </p:cNvPr>
          <p:cNvSpPr/>
          <p:nvPr/>
        </p:nvSpPr>
        <p:spPr>
          <a:xfrm>
            <a:off x="2154343" y="3090556"/>
            <a:ext cx="1521060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EC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46406" y="328726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46406" y="337797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9628C4-8725-2649-B0BF-2729C9F7E11D}"/>
              </a:ext>
            </a:extLst>
          </p:cNvPr>
          <p:cNvSpPr/>
          <p:nvPr/>
        </p:nvSpPr>
        <p:spPr>
          <a:xfrm>
            <a:off x="1046406" y="4968901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36D41-8477-A045-A8D2-C520B334CCA4}"/>
              </a:ext>
            </a:extLst>
          </p:cNvPr>
          <p:cNvSpPr/>
          <p:nvPr/>
        </p:nvSpPr>
        <p:spPr>
          <a:xfrm>
            <a:off x="1046406" y="5059616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1046406" y="4095850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1046406" y="4186567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22E79-BDC8-9541-943D-C1853B747024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B4BDA-8F37-224D-9D84-D0F812E959AF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E67FD8C-0EA5-C94D-80D7-9DFF05634D0B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6111833" cy="506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Language Modelling: what and why?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Unigrams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Beyond count-based models</a:t>
            </a:r>
          </a:p>
        </p:txBody>
      </p:sp>
    </p:spTree>
    <p:extLst>
      <p:ext uri="{BB962C8B-B14F-4D97-AF65-F5344CB8AC3E}">
        <p14:creationId xmlns:p14="http://schemas.microsoft.com/office/powerpoint/2010/main" val="724555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LM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D92A3D-654C-B244-9DCB-15711033B0F9}"/>
              </a:ext>
            </a:extLst>
          </p:cNvPr>
          <p:cNvSpPr txBox="1">
            <a:spLocks/>
          </p:cNvSpPr>
          <p:nvPr/>
        </p:nvSpPr>
        <p:spPr>
          <a:xfrm>
            <a:off x="3435271" y="2110005"/>
            <a:ext cx="5376467" cy="1249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Look at </a:t>
            </a:r>
            <a:r>
              <a:rPr lang="en-US" sz="2400" i="1" dirty="0">
                <a:latin typeface="Avenir Light" panose="020B0402020203020204" pitchFamily="34" charset="77"/>
              </a:rPr>
              <a:t>pairs</a:t>
            </a:r>
            <a:r>
              <a:rPr lang="en-US" sz="2400" dirty="0">
                <a:latin typeface="Avenir Light" panose="020B0402020203020204" pitchFamily="34" charset="77"/>
              </a:rPr>
              <a:t> of consecutive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D9435B-A21C-3349-B687-10247F5669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3804" y="4302704"/>
                <a:ext cx="9829801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D9435B-A21C-3349-B687-10247F566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4" y="4302704"/>
                <a:ext cx="9829801" cy="73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2079671B-533F-E34B-B532-A3239EAFF1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7001" y="465955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2079671B-533F-E34B-B532-A3239EAFF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001" y="4659558"/>
                <a:ext cx="609602" cy="469672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2D260D43-EEAB-D14A-9591-9A7BBC464F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3903" y="4644025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2D260D43-EEAB-D14A-9591-9A7BBC464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903" y="4644025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31A0D330-302E-294B-9992-B89C7EEBE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0804" y="464685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31A0D330-302E-294B-9992-B89C7EEBE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804" y="4646858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96D72470-4130-F749-8DAB-808064B722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8652" y="4645831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96D72470-4130-F749-8DAB-808064B72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52" y="4645831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A53F0DE5-E956-7E43-B9FA-BFDCEAC7F0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0954" y="465434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A53F0DE5-E956-7E43-B9FA-BFDCEAC7F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954" y="4654348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247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52C1F8-B943-5644-8BB4-959F577832E8}"/>
              </a:ext>
            </a:extLst>
          </p:cNvPr>
          <p:cNvSpPr/>
          <p:nvPr/>
        </p:nvSpPr>
        <p:spPr>
          <a:xfrm>
            <a:off x="4828104" y="4006167"/>
            <a:ext cx="1280596" cy="769033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47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E46D7A9-01EA-8F4A-8CD6-9437B631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LM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D5397B-D5AD-B147-A204-4F1922FA0FE5}"/>
              </a:ext>
            </a:extLst>
          </p:cNvPr>
          <p:cNvSpPr txBox="1">
            <a:spLocks/>
          </p:cNvSpPr>
          <p:nvPr/>
        </p:nvSpPr>
        <p:spPr>
          <a:xfrm>
            <a:off x="4830209" y="4006167"/>
            <a:ext cx="1267896" cy="3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Avenir Light" panose="020B0402020203020204" pitchFamily="34" charset="77"/>
              </a:rPr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A0253CBD-F40B-D242-93FE-B21E7CF05C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3804" y="4302704"/>
                <a:ext cx="9829801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A0253CBD-F40B-D242-93FE-B21E7CF05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4" y="4302704"/>
                <a:ext cx="9829801" cy="734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7624EA91-5B01-CA4B-9E48-AAFD31D6E0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23602" y="5455018"/>
                <a:ext cx="7264711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was</a:t>
                </a:r>
                <a:r>
                  <a:rPr lang="en-US" sz="2400" b="1" dirty="0" err="1">
                    <a:latin typeface="Avenir Light" panose="020B0402020203020204" pitchFamily="34" charset="77"/>
                  </a:rPr>
                  <a:t>|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Anqi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7624EA91-5B01-CA4B-9E48-AAFD31D6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602" y="5455018"/>
                <a:ext cx="7264711" cy="734091"/>
              </a:xfrm>
              <a:prstGeom prst="rect">
                <a:avLst/>
              </a:prstGeom>
              <a:blipFill>
                <a:blip r:embed="rId8"/>
                <a:stretch>
                  <a:fillRect l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C230729-F465-174E-88F2-BF26ABD8A02C}"/>
              </a:ext>
            </a:extLst>
          </p:cNvPr>
          <p:cNvSpPr txBox="1">
            <a:spLocks/>
          </p:cNvSpPr>
          <p:nvPr/>
        </p:nvSpPr>
        <p:spPr>
          <a:xfrm>
            <a:off x="3435271" y="2110005"/>
            <a:ext cx="5376467" cy="1249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Look at </a:t>
            </a:r>
            <a:r>
              <a:rPr lang="en-US" sz="2400" i="1" dirty="0">
                <a:latin typeface="Avenir Light" panose="020B0402020203020204" pitchFamily="34" charset="77"/>
              </a:rPr>
              <a:t>pairs</a:t>
            </a:r>
            <a:r>
              <a:rPr lang="en-US" sz="2400" dirty="0">
                <a:latin typeface="Avenir Light" panose="020B0402020203020204" pitchFamily="34" charset="77"/>
              </a:rPr>
              <a:t> of consecutive words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18D7F9-6B99-5742-BC2C-C93F4D674116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465EA894-158D-D04C-84C1-24E284ACA9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7001" y="465955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465EA894-158D-D04C-84C1-24E284AC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001" y="4659558"/>
                <a:ext cx="609602" cy="469672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238FFE4-0F97-4542-BD9C-4B4A949AE7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3903" y="4644025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238FFE4-0F97-4542-BD9C-4B4A949AE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903" y="4644025"/>
                <a:ext cx="609602" cy="469672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1CE1ECB-9261-6C47-98A2-535BD92142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0804" y="464685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1CE1ECB-9261-6C47-98A2-535BD921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804" y="4646858"/>
                <a:ext cx="609602" cy="469672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76AE49F-0DFA-4D4B-B853-76E7DC5113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8652" y="4645831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76AE49F-0DFA-4D4B-B853-76E7DC511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52" y="4645831"/>
                <a:ext cx="609602" cy="469672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D9AB2BB0-5128-6D41-AC88-5B8B849495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0954" y="465434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D9AB2BB0-5128-6D41-AC88-5B8B84949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954" y="4654348"/>
                <a:ext cx="609602" cy="469672"/>
              </a:xfrm>
              <a:prstGeom prst="rect">
                <a:avLst/>
              </a:prstGeom>
              <a:blipFill>
                <a:blip r:embed="rId1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479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52C1F8-B943-5644-8BB4-959F577832E8}"/>
              </a:ext>
            </a:extLst>
          </p:cNvPr>
          <p:cNvSpPr/>
          <p:nvPr/>
        </p:nvSpPr>
        <p:spPr>
          <a:xfrm>
            <a:off x="5513903" y="4016794"/>
            <a:ext cx="1174749" cy="769033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48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D5397B-D5AD-B147-A204-4F1922FA0FE5}"/>
              </a:ext>
            </a:extLst>
          </p:cNvPr>
          <p:cNvSpPr txBox="1">
            <a:spLocks/>
          </p:cNvSpPr>
          <p:nvPr/>
        </p:nvSpPr>
        <p:spPr>
          <a:xfrm>
            <a:off x="5516009" y="4031567"/>
            <a:ext cx="1172643" cy="3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Avenir Light" panose="020B0402020203020204" pitchFamily="34" charset="77"/>
              </a:rPr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A0253CBD-F40B-D242-93FE-B21E7CF05C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3804" y="4302704"/>
                <a:ext cx="9829801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A0253CBD-F40B-D242-93FE-B21E7CF05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4" y="4302704"/>
                <a:ext cx="9829801" cy="734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0598073-56C0-2B41-8F6E-B7E608523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23602" y="5455018"/>
                <a:ext cx="7264711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was</a:t>
                </a:r>
                <a:r>
                  <a:rPr lang="en-US" sz="2400" b="1" dirty="0" err="1">
                    <a:latin typeface="Avenir Light" panose="020B0402020203020204" pitchFamily="34" charset="77"/>
                  </a:rPr>
                  <a:t>|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Anqi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late</a:t>
                </a:r>
                <a:r>
                  <a:rPr lang="en-US" sz="2400" b="1" dirty="0" err="1">
                    <a:latin typeface="Avenir Light" panose="020B0402020203020204" pitchFamily="34" charset="77"/>
                  </a:rPr>
                  <a:t>|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was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0598073-56C0-2B41-8F6E-B7E608523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602" y="5455018"/>
                <a:ext cx="7264711" cy="734091"/>
              </a:xfrm>
              <a:prstGeom prst="rect">
                <a:avLst/>
              </a:prstGeom>
              <a:blipFill>
                <a:blip r:embed="rId8"/>
                <a:stretch>
                  <a:fillRect l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2920429-994F-EF40-AC38-A3D2B34D8C2F}"/>
              </a:ext>
            </a:extLst>
          </p:cNvPr>
          <p:cNvSpPr txBox="1">
            <a:spLocks/>
          </p:cNvSpPr>
          <p:nvPr/>
        </p:nvSpPr>
        <p:spPr>
          <a:xfrm>
            <a:off x="3435271" y="2110005"/>
            <a:ext cx="5376467" cy="1249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Look at </a:t>
            </a:r>
            <a:r>
              <a:rPr lang="en-US" sz="2400" i="1" dirty="0">
                <a:latin typeface="Avenir Light" panose="020B0402020203020204" pitchFamily="34" charset="77"/>
              </a:rPr>
              <a:t>pairs</a:t>
            </a:r>
            <a:r>
              <a:rPr lang="en-US" sz="2400" dirty="0">
                <a:latin typeface="Avenir Light" panose="020B0402020203020204" pitchFamily="34" charset="77"/>
              </a:rPr>
              <a:t> of consecutive words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0944A14-93EF-9D42-9AEE-640E5A4E94B3}"/>
              </a:ext>
            </a:extLst>
          </p:cNvPr>
          <p:cNvSpPr txBox="1">
            <a:spLocks/>
          </p:cNvSpPr>
          <p:nvPr/>
        </p:nvSpPr>
        <p:spPr>
          <a:xfrm>
            <a:off x="838200" y="276262"/>
            <a:ext cx="3439597" cy="551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Bigram LM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6897D6-8A4D-914C-AA72-368CCAB77D7A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AFEFD2E3-4A1D-0743-9F3A-2ACDFDC38D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7001" y="465955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AFEFD2E3-4A1D-0743-9F3A-2ACDFDC38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001" y="4659558"/>
                <a:ext cx="609602" cy="469672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6A4A9D5C-28A2-A340-B7A6-2B4A0996A9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3903" y="4644025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6A4A9D5C-28A2-A340-B7A6-2B4A0996A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903" y="4644025"/>
                <a:ext cx="609602" cy="469672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3E3095A2-D296-164D-B04D-551A648401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0804" y="464685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3E3095A2-D296-164D-B04D-551A6484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804" y="4646858"/>
                <a:ext cx="609602" cy="469672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2936CFCF-FAA0-2E4E-8847-C789C7AD47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8652" y="4645831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2936CFCF-FAA0-2E4E-8847-C789C7AD4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52" y="4645831"/>
                <a:ext cx="609602" cy="469672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5B693DEE-FA09-C44A-9ACE-CCF24B8E1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0954" y="465434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5B693DEE-FA09-C44A-9ACE-CCF24B8E1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954" y="4654348"/>
                <a:ext cx="609602" cy="469672"/>
              </a:xfrm>
              <a:prstGeom prst="rect">
                <a:avLst/>
              </a:prstGeom>
              <a:blipFill>
                <a:blip r:embed="rId1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113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E706883-C154-004D-A736-77269497511D}"/>
              </a:ext>
            </a:extLst>
          </p:cNvPr>
          <p:cNvSpPr/>
          <p:nvPr/>
        </p:nvSpPr>
        <p:spPr>
          <a:xfrm>
            <a:off x="6119279" y="3996528"/>
            <a:ext cx="1043522" cy="791372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49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304AE84-B8DD-044E-9EE5-67BF6E06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A0253CBD-F40B-D242-93FE-B21E7CF05C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3804" y="4302704"/>
                <a:ext cx="9829801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A0253CBD-F40B-D242-93FE-B21E7CF05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4" y="4302704"/>
                <a:ext cx="9829801" cy="734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ED82861-3080-654D-B7D9-AD6440447593}"/>
              </a:ext>
            </a:extLst>
          </p:cNvPr>
          <p:cNvSpPr txBox="1">
            <a:spLocks/>
          </p:cNvSpPr>
          <p:nvPr/>
        </p:nvSpPr>
        <p:spPr>
          <a:xfrm>
            <a:off x="6049431" y="3996528"/>
            <a:ext cx="1164170" cy="3871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Avenir Light" panose="020B0402020203020204" pitchFamily="34" charset="77"/>
              </a:rPr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E660E285-52C5-1C45-B9A8-FDA32DA7CD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23602" y="5455018"/>
                <a:ext cx="7264711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was</a:t>
                </a:r>
                <a:r>
                  <a:rPr lang="en-US" sz="2400" b="1" dirty="0" err="1">
                    <a:latin typeface="Avenir Light" panose="020B0402020203020204" pitchFamily="34" charset="77"/>
                  </a:rPr>
                  <a:t>|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Anqi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late</a:t>
                </a:r>
                <a:r>
                  <a:rPr lang="en-US" sz="2400" b="1" dirty="0" err="1">
                    <a:latin typeface="Avenir Light" panose="020B0402020203020204" pitchFamily="34" charset="77"/>
                  </a:rPr>
                  <a:t>|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was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for</a:t>
                </a:r>
                <a:r>
                  <a:rPr lang="en-US" sz="2400" b="1" dirty="0" err="1">
                    <a:latin typeface="Avenir Light" panose="020B0402020203020204" pitchFamily="34" charset="77"/>
                  </a:rPr>
                  <a:t>|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late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E660E285-52C5-1C45-B9A8-FDA32DA7C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602" y="5455018"/>
                <a:ext cx="7264711" cy="734091"/>
              </a:xfrm>
              <a:prstGeom prst="rect">
                <a:avLst/>
              </a:prstGeom>
              <a:blipFill>
                <a:blip r:embed="rId8"/>
                <a:stretch>
                  <a:fillRect l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6663D1-8399-E245-BD8B-57777077B20E}"/>
              </a:ext>
            </a:extLst>
          </p:cNvPr>
          <p:cNvSpPr txBox="1">
            <a:spLocks/>
          </p:cNvSpPr>
          <p:nvPr/>
        </p:nvSpPr>
        <p:spPr>
          <a:xfrm>
            <a:off x="3435271" y="2110005"/>
            <a:ext cx="5376467" cy="1249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Look at </a:t>
            </a:r>
            <a:r>
              <a:rPr lang="en-US" sz="2400" i="1" dirty="0">
                <a:latin typeface="Avenir Light" panose="020B0402020203020204" pitchFamily="34" charset="77"/>
              </a:rPr>
              <a:t>pairs</a:t>
            </a:r>
            <a:r>
              <a:rPr lang="en-US" sz="2400" dirty="0">
                <a:latin typeface="Avenir Light" panose="020B0402020203020204" pitchFamily="34" charset="77"/>
              </a:rPr>
              <a:t> of consecutive words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7BBAA1-F6B8-7242-AFED-F28BCE8F1BD2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4C2E4356-1630-A748-8748-54C906FFD0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7001" y="465955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4C2E4356-1630-A748-8748-54C906FFD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001" y="4659558"/>
                <a:ext cx="609602" cy="469672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4A564F3-C69B-004D-AD87-5000631BEE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3903" y="4644025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4A564F3-C69B-004D-AD87-5000631B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903" y="4644025"/>
                <a:ext cx="609602" cy="469672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1A92D37-2576-B941-A028-3C88956E3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0804" y="464685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1A92D37-2576-B941-A028-3C88956E3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804" y="4646858"/>
                <a:ext cx="609602" cy="469672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15BFE5E7-05A4-2440-ABA1-4D7C0B8E32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8652" y="4645831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15BFE5E7-05A4-2440-ABA1-4D7C0B8E3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52" y="4645831"/>
                <a:ext cx="609602" cy="469672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5FF31F3D-5639-0744-9269-259112956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0954" y="465434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5FF31F3D-5639-0744-9269-259112956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954" y="4654348"/>
                <a:ext cx="609602" cy="469672"/>
              </a:xfrm>
              <a:prstGeom prst="rect">
                <a:avLst/>
              </a:prstGeom>
              <a:blipFill>
                <a:blip r:embed="rId1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76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AB0366A-5361-BE44-B5E9-741ADC5E6DA8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6111833" cy="506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Language Modelling: what and why?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Unigrams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Beyond count-based 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784C59-BECB-8A43-BEC7-D757DF6B1881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EC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9D1A0-258E-D045-AE52-DEB2019F5075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07580C-C417-7A47-A1D7-B9EAEEAB2341}"/>
              </a:ext>
            </a:extLst>
          </p:cNvPr>
          <p:cNvSpPr/>
          <p:nvPr/>
        </p:nvSpPr>
        <p:spPr>
          <a:xfrm>
            <a:off x="1046406" y="328726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071D85-3E7D-A84A-AF12-54A1A574559B}"/>
              </a:ext>
            </a:extLst>
          </p:cNvPr>
          <p:cNvSpPr/>
          <p:nvPr/>
        </p:nvSpPr>
        <p:spPr>
          <a:xfrm>
            <a:off x="1046406" y="337797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65A83D-D632-C149-8D35-7F241574C7C9}"/>
              </a:ext>
            </a:extLst>
          </p:cNvPr>
          <p:cNvSpPr/>
          <p:nvPr/>
        </p:nvSpPr>
        <p:spPr>
          <a:xfrm>
            <a:off x="1046406" y="4968901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564B56-974D-A747-8FB2-38A2D9C5C695}"/>
              </a:ext>
            </a:extLst>
          </p:cNvPr>
          <p:cNvSpPr/>
          <p:nvPr/>
        </p:nvSpPr>
        <p:spPr>
          <a:xfrm>
            <a:off x="1046406" y="5059616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E3C7AD-A980-2747-A5D8-8009337A21D9}"/>
              </a:ext>
            </a:extLst>
          </p:cNvPr>
          <p:cNvSpPr/>
          <p:nvPr/>
        </p:nvSpPr>
        <p:spPr>
          <a:xfrm>
            <a:off x="1046406" y="4095850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815FD8-3461-804B-876C-CDD9CA74476E}"/>
              </a:ext>
            </a:extLst>
          </p:cNvPr>
          <p:cNvSpPr/>
          <p:nvPr/>
        </p:nvSpPr>
        <p:spPr>
          <a:xfrm>
            <a:off x="1046406" y="4186567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A2B262-1905-B048-9BD2-3DC366DF00F8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0C0715-8833-7240-B8B8-8B7B5D1B06CA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16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A3CB55-6A06-2044-A9EC-FABE7C7B6F30}"/>
              </a:ext>
            </a:extLst>
          </p:cNvPr>
          <p:cNvSpPr/>
          <p:nvPr/>
        </p:nvSpPr>
        <p:spPr>
          <a:xfrm>
            <a:off x="6733103" y="4016794"/>
            <a:ext cx="1174749" cy="769033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50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34C98B0-97A7-8A4D-9C2A-28C1F966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A0253CBD-F40B-D242-93FE-B21E7CF05C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3804" y="4302704"/>
                <a:ext cx="9829801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A0253CBD-F40B-D242-93FE-B21E7CF05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4" y="4302704"/>
                <a:ext cx="9829801" cy="734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CFB370F-D702-874E-ACA3-E398265CBA08}"/>
              </a:ext>
            </a:extLst>
          </p:cNvPr>
          <p:cNvSpPr txBox="1">
            <a:spLocks/>
          </p:cNvSpPr>
          <p:nvPr/>
        </p:nvSpPr>
        <p:spPr>
          <a:xfrm>
            <a:off x="6735209" y="4031567"/>
            <a:ext cx="1172643" cy="3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Avenir Light" panose="020B0402020203020204" pitchFamily="34" charset="77"/>
              </a:rPr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BAB8A65-5E08-5944-A8E7-D22B79F6E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23602" y="5455018"/>
                <a:ext cx="7264711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was</a:t>
                </a:r>
                <a:r>
                  <a:rPr lang="en-US" sz="2400" b="1" dirty="0" err="1">
                    <a:latin typeface="Avenir Light" panose="020B0402020203020204" pitchFamily="34" charset="77"/>
                  </a:rPr>
                  <a:t>|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Anqi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late</a:t>
                </a:r>
                <a:r>
                  <a:rPr lang="en-US" sz="2400" b="1" dirty="0" err="1">
                    <a:latin typeface="Avenir Light" panose="020B0402020203020204" pitchFamily="34" charset="77"/>
                  </a:rPr>
                  <a:t>|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was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for</a:t>
                </a:r>
                <a:r>
                  <a:rPr lang="en-US" sz="2400" b="1" dirty="0" err="1">
                    <a:latin typeface="Avenir Light" panose="020B0402020203020204" pitchFamily="34" charset="77"/>
                  </a:rPr>
                  <a:t>|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late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class</a:t>
                </a:r>
                <a:r>
                  <a:rPr lang="en-US" sz="2400" b="1" dirty="0" err="1">
                    <a:latin typeface="Avenir Light" panose="020B0402020203020204" pitchFamily="34" charset="77"/>
                  </a:rPr>
                  <a:t>|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for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BAB8A65-5E08-5944-A8E7-D22B79F6E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602" y="5455018"/>
                <a:ext cx="7264711" cy="734091"/>
              </a:xfrm>
              <a:prstGeom prst="rect">
                <a:avLst/>
              </a:prstGeom>
              <a:blipFill>
                <a:blip r:embed="rId8"/>
                <a:stretch>
                  <a:fillRect l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E62E49F-1783-DE4A-84F1-41C2D54DA8A5}"/>
              </a:ext>
            </a:extLst>
          </p:cNvPr>
          <p:cNvSpPr txBox="1">
            <a:spLocks/>
          </p:cNvSpPr>
          <p:nvPr/>
        </p:nvSpPr>
        <p:spPr>
          <a:xfrm>
            <a:off x="3435271" y="2110005"/>
            <a:ext cx="5376467" cy="1249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Look at </a:t>
            </a:r>
            <a:r>
              <a:rPr lang="en-US" sz="2400" i="1" dirty="0">
                <a:latin typeface="Avenir Light" panose="020B0402020203020204" pitchFamily="34" charset="77"/>
              </a:rPr>
              <a:t>pairs</a:t>
            </a:r>
            <a:r>
              <a:rPr lang="en-US" sz="2400" dirty="0">
                <a:latin typeface="Avenir Light" panose="020B0402020203020204" pitchFamily="34" charset="77"/>
              </a:rPr>
              <a:t> of consecutive words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E5AD6-D049-674E-8B2B-68EAEE3B8581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41818BD-6BDC-9A49-8912-8E6501C9E5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7001" y="465955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41818BD-6BDC-9A49-8912-8E6501C9E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001" y="4659558"/>
                <a:ext cx="609602" cy="469672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3DBC7C7-2560-604E-B24B-A2127E5D08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3903" y="4644025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3DBC7C7-2560-604E-B24B-A2127E5D0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903" y="4644025"/>
                <a:ext cx="609602" cy="469672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5F60CC-6AA6-1442-BD90-3F64E71BC8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0804" y="464685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5F60CC-6AA6-1442-BD90-3F64E71BC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804" y="4646858"/>
                <a:ext cx="609602" cy="469672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FF85A82F-DE8B-4E4D-A7B0-5D5D19EF5A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8652" y="4645831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FF85A82F-DE8B-4E4D-A7B0-5D5D19EF5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52" y="4645831"/>
                <a:ext cx="609602" cy="469672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52F179A-FA19-134F-902C-1195B92410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0954" y="465434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52F179A-FA19-134F-902C-1195B9241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954" y="4654348"/>
                <a:ext cx="609602" cy="469672"/>
              </a:xfrm>
              <a:prstGeom prst="rect">
                <a:avLst/>
              </a:prstGeom>
              <a:blipFill>
                <a:blip r:embed="rId1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595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A3CB55-6A06-2044-A9EC-FABE7C7B6F30}"/>
              </a:ext>
            </a:extLst>
          </p:cNvPr>
          <p:cNvSpPr/>
          <p:nvPr/>
        </p:nvSpPr>
        <p:spPr>
          <a:xfrm>
            <a:off x="6733103" y="4016794"/>
            <a:ext cx="1174749" cy="769033"/>
          </a:xfrm>
          <a:prstGeom prst="rect">
            <a:avLst/>
          </a:prstGeom>
          <a:solidFill>
            <a:schemeClr val="accent5">
              <a:lumMod val="40000"/>
              <a:lumOff val="60000"/>
              <a:alpha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51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35998B8-A0EA-CA43-A5AB-8DE15D8B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LM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D92A3D-654C-B244-9DCB-15711033B0F9}"/>
              </a:ext>
            </a:extLst>
          </p:cNvPr>
          <p:cNvSpPr txBox="1">
            <a:spLocks/>
          </p:cNvSpPr>
          <p:nvPr/>
        </p:nvSpPr>
        <p:spPr>
          <a:xfrm>
            <a:off x="2351603" y="2030638"/>
            <a:ext cx="7518401" cy="1455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Alternative Approach: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bigram model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Look at </a:t>
            </a:r>
            <a:r>
              <a:rPr lang="en-US" sz="2400" i="1" dirty="0">
                <a:latin typeface="Avenir Light" panose="020B0402020203020204" pitchFamily="34" charset="77"/>
              </a:rPr>
              <a:t>pairs</a:t>
            </a:r>
            <a:r>
              <a:rPr lang="en-US" sz="2400" dirty="0">
                <a:latin typeface="Avenir Light" panose="020B0402020203020204" pitchFamily="34" charset="77"/>
              </a:rPr>
              <a:t> of consecutive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A0253CBD-F40B-D242-93FE-B21E7CF05C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3804" y="4302704"/>
                <a:ext cx="9829801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A0253CBD-F40B-D242-93FE-B21E7CF05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4" y="4302704"/>
                <a:ext cx="9829801" cy="7340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CFB370F-D702-874E-ACA3-E398265CBA08}"/>
              </a:ext>
            </a:extLst>
          </p:cNvPr>
          <p:cNvSpPr txBox="1">
            <a:spLocks/>
          </p:cNvSpPr>
          <p:nvPr/>
        </p:nvSpPr>
        <p:spPr>
          <a:xfrm>
            <a:off x="6735209" y="4031567"/>
            <a:ext cx="1172643" cy="3762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Avenir Light" panose="020B0402020203020204" pitchFamily="34" charset="77"/>
              </a:rPr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BAB8A65-5E08-5944-A8E7-D22B79F6E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23602" y="5455018"/>
                <a:ext cx="7264711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was</a:t>
                </a:r>
                <a:r>
                  <a:rPr lang="en-US" sz="2400" b="1" dirty="0" err="1">
                    <a:latin typeface="Avenir Light" panose="020B0402020203020204" pitchFamily="34" charset="77"/>
                  </a:rPr>
                  <a:t>|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Anqi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late</a:t>
                </a:r>
                <a:r>
                  <a:rPr lang="en-US" sz="2400" b="1" dirty="0" err="1">
                    <a:latin typeface="Avenir Light" panose="020B0402020203020204" pitchFamily="34" charset="77"/>
                  </a:rPr>
                  <a:t>|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was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for</a:t>
                </a:r>
                <a:r>
                  <a:rPr lang="en-US" sz="2400" b="1" dirty="0" err="1">
                    <a:latin typeface="Avenir Light" panose="020B0402020203020204" pitchFamily="34" charset="77"/>
                  </a:rPr>
                  <a:t>|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late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(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class</a:t>
                </a:r>
                <a:r>
                  <a:rPr lang="en-US" sz="2400" b="1" dirty="0" err="1">
                    <a:latin typeface="Avenir Light" panose="020B0402020203020204" pitchFamily="34" charset="77"/>
                  </a:rPr>
                  <a:t>|</a:t>
                </a:r>
                <a:r>
                  <a:rPr lang="en-US" sz="2400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for</a:t>
                </a:r>
                <a:r>
                  <a:rPr lang="en-US" sz="2400" dirty="0">
                    <a:latin typeface="Avenir Light" panose="020B0402020203020204" pitchFamily="34" charset="77"/>
                  </a:rPr>
                  <a:t>)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BAB8A65-5E08-5944-A8E7-D22B79F6E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602" y="5455018"/>
                <a:ext cx="7264711" cy="734091"/>
              </a:xfrm>
              <a:prstGeom prst="rect">
                <a:avLst/>
              </a:prstGeom>
              <a:blipFill>
                <a:blip r:embed="rId8"/>
                <a:stretch>
                  <a:fillRect l="-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DA6F147-E2F2-054E-BFFA-39E8B54CCE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9417" y="2349514"/>
            <a:ext cx="4689514" cy="80886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FD15F63-7E1F-9C40-8CCA-B65E009E0795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357074-7477-8B48-9A36-8022641993D5}"/>
              </a:ext>
            </a:extLst>
          </p:cNvPr>
          <p:cNvSpPr/>
          <p:nvPr/>
        </p:nvSpPr>
        <p:spPr>
          <a:xfrm>
            <a:off x="451608" y="236465"/>
            <a:ext cx="4974049" cy="2384204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41F42D25-EA86-C84B-A6BF-148B8F73B4A4}"/>
              </a:ext>
            </a:extLst>
          </p:cNvPr>
          <p:cNvSpPr/>
          <p:nvPr/>
        </p:nvSpPr>
        <p:spPr>
          <a:xfrm flipH="1">
            <a:off x="2857496" y="1644188"/>
            <a:ext cx="6193355" cy="2026003"/>
          </a:xfrm>
          <a:prstGeom prst="wedgeRectCallou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  <a:effectLst>
            <a:outerShdw blurRad="225276" dist="38100" dir="2700000" sx="101000" sy="101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69AA80-5F70-CC4A-9306-CD538D4ADC6E}"/>
              </a:ext>
            </a:extLst>
          </p:cNvPr>
          <p:cNvSpPr txBox="1">
            <a:spLocks/>
          </p:cNvSpPr>
          <p:nvPr/>
        </p:nvSpPr>
        <p:spPr>
          <a:xfrm>
            <a:off x="3149601" y="2022405"/>
            <a:ext cx="5892798" cy="1443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You calculate each of these probabilities by simply counting the occurrences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F6588EF-FA13-5544-8A55-4C5D978316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7001" y="465955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F6588EF-FA13-5544-8A55-4C5D97831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001" y="4659558"/>
                <a:ext cx="609602" cy="469672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951F8651-F8FE-304C-BA2C-58499FCACB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3903" y="4644025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951F8651-F8FE-304C-BA2C-58499FCAC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903" y="4644025"/>
                <a:ext cx="609602" cy="469672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A83446E3-9204-3242-93A1-49C96F2768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0804" y="464685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A83446E3-9204-3242-93A1-49C96F276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804" y="4646858"/>
                <a:ext cx="609602" cy="469672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7CE8D833-3600-584C-B03C-EB4AD19E65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8652" y="4645831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7CE8D833-3600-584C-B03C-EB4AD19E6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52" y="4645831"/>
                <a:ext cx="609602" cy="469672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D7ACFAFD-7906-1D4F-B394-0FEA96EF0F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0954" y="465434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D7ACFAFD-7906-1D4F-B394-0FEA96EF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954" y="4654348"/>
                <a:ext cx="609602" cy="469672"/>
              </a:xfrm>
              <a:prstGeom prst="rect">
                <a:avLst/>
              </a:prstGeom>
              <a:blipFill>
                <a:blip r:embed="rId1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00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1C78845-92A7-D94B-90EE-42F252B082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373" y="2254722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”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24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4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1C78845-92A7-D94B-90EE-42F252B0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3" y="2254722"/>
                <a:ext cx="4889499" cy="734091"/>
              </a:xfrm>
              <a:prstGeom prst="rect">
                <a:avLst/>
              </a:prstGeom>
              <a:blipFill>
                <a:blip r:embed="rId2"/>
                <a:stretch>
                  <a:fillRect b="-28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E80E80-655F-3946-B6E0-BD6BDBB91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E80E80-655F-3946-B6E0-BD6BDBB91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2F3030A-C86B-E747-A3BC-0558C571EB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2F3030A-C86B-E747-A3BC-0558C571E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59CA8D5-4602-554E-B8B0-17153353F0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59CA8D5-4602-554E-B8B0-17153353F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79FA53B-BA0D-E749-8D18-07D3A3AD32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79FA53B-BA0D-E749-8D18-07D3A3AD3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8C4F43A-25AD-E446-9CCF-4EA08E296C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8C4F43A-25AD-E446-9CCF-4EA08E296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4482-5DDA-E740-B1FB-2E9BB0162A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4482-5DDA-E740-B1FB-2E9BB0162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583A8C-3304-0446-8CF6-4E32D54B3B6C}"/>
                  </a:ext>
                </a:extLst>
              </p:cNvPr>
              <p:cNvSpPr/>
              <p:nvPr/>
            </p:nvSpPr>
            <p:spPr>
              <a:xfrm>
                <a:off x="2177185" y="5235545"/>
                <a:ext cx="9176615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/>
                  <a:t>) = # of times words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appear together as a bigram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583A8C-3304-0446-8CF6-4E32D54B3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85" y="5235545"/>
                <a:ext cx="9176615" cy="493405"/>
              </a:xfrm>
              <a:prstGeom prst="rect">
                <a:avLst/>
              </a:prstGeom>
              <a:blipFill>
                <a:blip r:embed="rId9"/>
                <a:stretch>
                  <a:fillRect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A899B3-3F36-FF4C-8E4B-1C4052475CF6}"/>
              </a:ext>
            </a:extLst>
          </p:cNvPr>
          <p:cNvCxnSpPr>
            <a:cxnSpLocks/>
          </p:cNvCxnSpPr>
          <p:nvPr/>
        </p:nvCxnSpPr>
        <p:spPr>
          <a:xfrm>
            <a:off x="5464174" y="889000"/>
            <a:ext cx="0" cy="357119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B2B3D52-D42B-DF44-8C7A-3385CBD12780}"/>
                  </a:ext>
                </a:extLst>
              </p:cNvPr>
              <p:cNvSpPr/>
              <p:nvPr/>
            </p:nvSpPr>
            <p:spPr>
              <a:xfrm>
                <a:off x="2177185" y="5861657"/>
                <a:ext cx="8049319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# of times word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/>
                  <a:t> is the first token of a bigram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B2B3D52-D42B-DF44-8C7A-3385CBD12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85" y="5861657"/>
                <a:ext cx="8049319" cy="477888"/>
              </a:xfrm>
              <a:prstGeom prst="rect">
                <a:avLst/>
              </a:prstGeom>
              <a:blipFill>
                <a:blip r:embed="rId10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E75339-39BD-1C4B-8F92-81A50C2B9655}"/>
              </a:ext>
            </a:extLst>
          </p:cNvPr>
          <p:cNvCxnSpPr>
            <a:cxnSpLocks/>
          </p:cNvCxnSpPr>
          <p:nvPr/>
        </p:nvCxnSpPr>
        <p:spPr>
          <a:xfrm flipV="1">
            <a:off x="348264" y="4496339"/>
            <a:ext cx="5069761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70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E80E80-655F-3946-B6E0-BD6BDBB91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“Anqi was late for class”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CE80E80-655F-3946-B6E0-BD6BDBB91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5" y="1164919"/>
                <a:ext cx="4889499" cy="734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2F3030A-C86B-E747-A3BC-0558C571EB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82F3030A-C86B-E747-A3BC-0558C571E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420" y="1488726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59CA8D5-4602-554E-B8B0-17153353F0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59CA8D5-4602-554E-B8B0-17153353F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22" y="1473193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79FA53B-BA0D-E749-8D18-07D3A3AD32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79FA53B-BA0D-E749-8D18-07D3A3AD3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3" y="1476026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8C4F43A-25AD-E446-9CCF-4EA08E296C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8C4F43A-25AD-E446-9CCF-4EA08E296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071" y="1474999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4482-5DDA-E740-B1FB-2E9BB0162A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4482-5DDA-E740-B1FB-2E9BB0162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73" y="1483516"/>
                <a:ext cx="609602" cy="469672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583A8C-3304-0446-8CF6-4E32D54B3B6C}"/>
                  </a:ext>
                </a:extLst>
              </p:cNvPr>
              <p:cNvSpPr/>
              <p:nvPr/>
            </p:nvSpPr>
            <p:spPr>
              <a:xfrm>
                <a:off x="2177185" y="5235545"/>
                <a:ext cx="9176615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/>
                  <a:t>) = # of times words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appear together as a bigram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583A8C-3304-0446-8CF6-4E32D54B3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85" y="5235545"/>
                <a:ext cx="9176615" cy="493405"/>
              </a:xfrm>
              <a:prstGeom prst="rect">
                <a:avLst/>
              </a:prstGeom>
              <a:blipFill>
                <a:blip r:embed="rId9"/>
                <a:stretch>
                  <a:fillRect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A899B3-3F36-FF4C-8E4B-1C4052475CF6}"/>
              </a:ext>
            </a:extLst>
          </p:cNvPr>
          <p:cNvCxnSpPr>
            <a:cxnSpLocks/>
          </p:cNvCxnSpPr>
          <p:nvPr/>
        </p:nvCxnSpPr>
        <p:spPr>
          <a:xfrm>
            <a:off x="5464174" y="889000"/>
            <a:ext cx="0" cy="357119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908143B-F564-CD41-A505-F4AF6623CE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8498" y="771482"/>
                <a:ext cx="5940425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Let’s say our corpus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has 100,000 words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908143B-F564-CD41-A505-F4AF6623C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498" y="771482"/>
                <a:ext cx="5940425" cy="7340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57FDB60-0E08-3C45-9AD4-1549A7DBC458}"/>
              </a:ext>
            </a:extLst>
          </p:cNvPr>
          <p:cNvGraphicFramePr>
            <a:graphicFrameLocks noGrp="1"/>
          </p:cNvGraphicFramePr>
          <p:nvPr/>
        </p:nvGraphicFramePr>
        <p:xfrm>
          <a:off x="6854823" y="1531964"/>
          <a:ext cx="3743325" cy="2350770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1285587778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383694189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Avenir" panose="02000503020000020003" pitchFamily="2" charset="0"/>
                        </a:rPr>
                        <a:t>word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Avenir" panose="02000503020000020003" pitchFamily="2" charset="0"/>
                        </a:rPr>
                        <a:t># occurrences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0455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Anqi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15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1108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was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1,000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909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late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400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3668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for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3,000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8286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350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823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5400E4F-9082-7A47-B368-4C83EADC8F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536503"/>
                <a:ext cx="5376751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class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class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3,000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5400E4F-9082-7A47-B368-4C83EADC8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36503"/>
                <a:ext cx="5376751" cy="734091"/>
              </a:xfrm>
              <a:prstGeom prst="rect">
                <a:avLst/>
              </a:prstGeom>
              <a:blipFill>
                <a:blip r:embed="rId11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B2B3D52-D42B-DF44-8C7A-3385CBD12780}"/>
                  </a:ext>
                </a:extLst>
              </p:cNvPr>
              <p:cNvSpPr/>
              <p:nvPr/>
            </p:nvSpPr>
            <p:spPr>
              <a:xfrm>
                <a:off x="2177185" y="5861657"/>
                <a:ext cx="8049319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# of times word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/>
                  <a:t> is the first token of a bigram in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B2B3D52-D42B-DF44-8C7A-3385CBD12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85" y="5861657"/>
                <a:ext cx="8049319" cy="477888"/>
              </a:xfrm>
              <a:prstGeom prst="rect">
                <a:avLst/>
              </a:prstGeom>
              <a:blipFill>
                <a:blip r:embed="rId12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E75339-39BD-1C4B-8F92-81A50C2B9655}"/>
              </a:ext>
            </a:extLst>
          </p:cNvPr>
          <p:cNvCxnSpPr>
            <a:cxnSpLocks/>
          </p:cNvCxnSpPr>
          <p:nvPr/>
        </p:nvCxnSpPr>
        <p:spPr>
          <a:xfrm flipV="1">
            <a:off x="348264" y="4496339"/>
            <a:ext cx="5069761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BCB7C0-D0EF-644D-A21F-32046E6C6E20}"/>
                  </a:ext>
                </a:extLst>
              </p:cNvPr>
              <p:cNvSpPr/>
              <p:nvPr/>
            </p:nvSpPr>
            <p:spPr>
              <a:xfrm>
                <a:off x="7431536" y="4015441"/>
                <a:ext cx="2658613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=100,000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BCB7C0-D0EF-644D-A21F-32046E6C6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536" y="4015441"/>
                <a:ext cx="2658613" cy="493405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D17E804C-F6C0-F845-9AE3-7D2DBB1453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373" y="2254722"/>
                <a:ext cx="4889499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”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24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4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D17E804C-F6C0-F845-9AE3-7D2DBB145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3" y="2254722"/>
                <a:ext cx="4889499" cy="734091"/>
              </a:xfrm>
              <a:prstGeom prst="rect">
                <a:avLst/>
              </a:prstGeom>
              <a:blipFill>
                <a:blip r:embed="rId14"/>
                <a:stretch>
                  <a:fillRect b="-28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229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54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BIGRAM ISSUES?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E18C7A4-E916-D84C-ACA3-111FA99375EF}"/>
              </a:ext>
            </a:extLst>
          </p:cNvPr>
          <p:cNvSpPr txBox="1">
            <a:spLocks/>
          </p:cNvSpPr>
          <p:nvPr/>
        </p:nvSpPr>
        <p:spPr>
          <a:xfrm>
            <a:off x="5626100" y="2135326"/>
            <a:ext cx="2438400" cy="3490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9600" b="1" dirty="0">
                <a:latin typeface="Avenir Light" panose="020B0402020203020204" pitchFamily="34" charset="77"/>
              </a:rPr>
              <a:t>?</a:t>
            </a:r>
            <a:endParaRPr lang="en-US" sz="96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31416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55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6E91BF-9971-8245-B654-ECE47D2AB1BC}"/>
              </a:ext>
            </a:extLst>
          </p:cNvPr>
          <p:cNvSpPr txBox="1">
            <a:spLocks/>
          </p:cNvSpPr>
          <p:nvPr/>
        </p:nvSpPr>
        <p:spPr>
          <a:xfrm>
            <a:off x="651397" y="1252557"/>
            <a:ext cx="9559403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1. Out-of-vocabulary bigrams </a:t>
            </a:r>
            <a:r>
              <a:rPr lang="en-US" sz="2400" b="1" dirty="0">
                <a:latin typeface="Avenir Light" panose="020B0402020203020204" pitchFamily="34" charset="77"/>
              </a:rPr>
              <a:t>are 0 </a:t>
            </a:r>
            <a:r>
              <a:rPr lang="en-US" sz="2400" dirty="0">
                <a:latin typeface="Avenir Light" panose="020B0402020203020204" pitchFamily="34" charset="77"/>
                <a:sym typeface="Wingdings" pitchFamily="2" charset="2"/>
              </a:rPr>
              <a:t></a:t>
            </a:r>
            <a:r>
              <a:rPr lang="en-US" sz="2400" b="1" dirty="0">
                <a:latin typeface="Avenir Light" panose="020B0402020203020204" pitchFamily="34" charset="77"/>
              </a:rPr>
              <a:t> kills the overall probability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0CC5F7-4013-6B4D-AF4F-EA28539A0B6B}"/>
              </a:ext>
            </a:extLst>
          </p:cNvPr>
          <p:cNvSpPr txBox="1">
            <a:spLocks/>
          </p:cNvSpPr>
          <p:nvPr/>
        </p:nvSpPr>
        <p:spPr>
          <a:xfrm>
            <a:off x="651396" y="2006489"/>
            <a:ext cx="9305401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2. </a:t>
            </a:r>
            <a:r>
              <a:rPr lang="en-US" sz="2400" b="1" dirty="0">
                <a:latin typeface="Avenir Light" panose="020B0402020203020204" pitchFamily="34" charset="77"/>
              </a:rPr>
              <a:t>Could always benefit from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more context </a:t>
            </a:r>
            <a:r>
              <a:rPr lang="en-US" sz="2400" b="1" dirty="0">
                <a:latin typeface="Avenir Light" panose="020B0402020203020204" pitchFamily="34" charset="77"/>
              </a:rPr>
              <a:t>but sparsity is an issue (e.g., rarely seen 5-grams) 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BIGRAM ISSUES?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FAD8CE9-ED1E-FD48-9B6C-E5E8AC3D5135}"/>
              </a:ext>
            </a:extLst>
          </p:cNvPr>
          <p:cNvSpPr txBox="1">
            <a:spLocks/>
          </p:cNvSpPr>
          <p:nvPr/>
        </p:nvSpPr>
        <p:spPr>
          <a:xfrm>
            <a:off x="651390" y="3395789"/>
            <a:ext cx="9305402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3. Storage </a:t>
            </a:r>
            <a:r>
              <a:rPr lang="en-US" sz="2400" b="1" dirty="0">
                <a:latin typeface="Avenir Light" panose="020B0402020203020204" pitchFamily="34" charset="77"/>
              </a:rPr>
              <a:t>becomes a problem as we increase the window size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A53E878-A910-7F4F-80B6-A54E4887A09E}"/>
              </a:ext>
            </a:extLst>
          </p:cNvPr>
          <p:cNvSpPr txBox="1">
            <a:spLocks/>
          </p:cNvSpPr>
          <p:nvPr/>
        </p:nvSpPr>
        <p:spPr>
          <a:xfrm>
            <a:off x="663300" y="4426117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4. </a:t>
            </a:r>
            <a:r>
              <a:rPr lang="en-US" sz="2400" b="1" dirty="0">
                <a:latin typeface="Avenir Light" panose="020B0402020203020204" pitchFamily="34" charset="77"/>
              </a:rPr>
              <a:t>No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 semantic information </a:t>
            </a:r>
            <a:r>
              <a:rPr lang="en-US" sz="2400" b="1" dirty="0">
                <a:latin typeface="Avenir Light" panose="020B0402020203020204" pitchFamily="34" charset="77"/>
              </a:rPr>
              <a:t>conveyed by counts (e.g., vehicle vs car)</a:t>
            </a:r>
            <a:endParaRPr lang="en-US" sz="24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98979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56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BIGRAM ISSUES?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B8D658C-8449-A84A-951B-0692151E26E0}"/>
              </a:ext>
            </a:extLst>
          </p:cNvPr>
          <p:cNvSpPr txBox="1">
            <a:spLocks/>
          </p:cNvSpPr>
          <p:nvPr/>
        </p:nvSpPr>
        <p:spPr>
          <a:xfrm>
            <a:off x="1076115" y="1121970"/>
            <a:ext cx="736143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Problem 1: </a:t>
            </a:r>
            <a:r>
              <a:rPr lang="en-US" sz="2400" b="1" dirty="0">
                <a:latin typeface="Avenir Light" panose="020B0402020203020204" pitchFamily="34" charset="77"/>
              </a:rPr>
              <a:t>Out-of-vocabulary bigrams 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0695FBD-2FFE-984C-A611-4AEC80F8BAA8}"/>
                  </a:ext>
                </a:extLst>
              </p:cNvPr>
              <p:cNvSpPr/>
              <p:nvPr/>
            </p:nvSpPr>
            <p:spPr>
              <a:xfrm>
                <a:off x="1456030" y="3079871"/>
                <a:ext cx="3757315" cy="842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0695FBD-2FFE-984C-A611-4AEC80F8B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030" y="3079871"/>
                <a:ext cx="3757315" cy="842795"/>
              </a:xfrm>
              <a:prstGeom prst="rect">
                <a:avLst/>
              </a:prstGeom>
              <a:blipFill>
                <a:blip r:embed="rId2"/>
                <a:stretch>
                  <a:fillRect l="-673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2C2B640-0917-124E-9664-B2193EA49466}"/>
                  </a:ext>
                </a:extLst>
              </p:cNvPr>
              <p:cNvSpPr/>
              <p:nvPr/>
            </p:nvSpPr>
            <p:spPr>
              <a:xfrm>
                <a:off x="6306658" y="4686028"/>
                <a:ext cx="51514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| = the # of unique words types in vocabulary</a:t>
                </a:r>
                <a:br>
                  <a:rPr lang="en-US" sz="2000" dirty="0"/>
                </a:br>
                <a:r>
                  <a:rPr lang="en-US" sz="2000" dirty="0"/>
                  <a:t>(including an extra 1 for </a:t>
                </a:r>
                <a:r>
                  <a:rPr lang="en-US" sz="2000" dirty="0">
                    <a:solidFill>
                      <a:srgbClr val="C00000"/>
                    </a:solidFill>
                  </a:rPr>
                  <a:t>&lt;UNK&gt;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2C2B640-0917-124E-9664-B2193EA49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58" y="4686028"/>
                <a:ext cx="5151410" cy="707886"/>
              </a:xfrm>
              <a:prstGeom prst="rect">
                <a:avLst/>
              </a:prstGeom>
              <a:blipFill>
                <a:blip r:embed="rId3"/>
                <a:stretch>
                  <a:fillRect l="-1229" t="-5357" r="-24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C7742F-1682-0B4F-94D2-77D103FEF5F7}"/>
              </a:ext>
            </a:extLst>
          </p:cNvPr>
          <p:cNvSpPr txBox="1">
            <a:spLocks/>
          </p:cNvSpPr>
          <p:nvPr/>
        </p:nvSpPr>
        <p:spPr>
          <a:xfrm>
            <a:off x="669714" y="2106562"/>
            <a:ext cx="4740485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Our current bigram probabilities: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078CDB-C8D4-1D4F-A0F2-ACEE51D9F3D0}"/>
              </a:ext>
            </a:extLst>
          </p:cNvPr>
          <p:cNvSpPr txBox="1">
            <a:spLocks/>
          </p:cNvSpPr>
          <p:nvPr/>
        </p:nvSpPr>
        <p:spPr>
          <a:xfrm>
            <a:off x="6781802" y="2106562"/>
            <a:ext cx="4740485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How we smoothed unigrams: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D416E0-5E5A-F04C-90D0-49B947475BB3}"/>
              </a:ext>
            </a:extLst>
          </p:cNvPr>
          <p:cNvCxnSpPr>
            <a:cxnSpLocks/>
          </p:cNvCxnSpPr>
          <p:nvPr/>
        </p:nvCxnSpPr>
        <p:spPr>
          <a:xfrm>
            <a:off x="5997574" y="1818030"/>
            <a:ext cx="0" cy="465359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3614A0-2358-3D4C-9971-67DC8890D840}"/>
              </a:ext>
            </a:extLst>
          </p:cNvPr>
          <p:cNvCxnSpPr>
            <a:cxnSpLocks/>
          </p:cNvCxnSpPr>
          <p:nvPr/>
        </p:nvCxnSpPr>
        <p:spPr>
          <a:xfrm>
            <a:off x="765174" y="1818030"/>
            <a:ext cx="110712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5AA499F-6652-9D4A-A68B-79EB993716D7}"/>
              </a:ext>
            </a:extLst>
          </p:cNvPr>
          <p:cNvSpPr txBox="1">
            <a:spLocks/>
          </p:cNvSpPr>
          <p:nvPr/>
        </p:nvSpPr>
        <p:spPr>
          <a:xfrm>
            <a:off x="1456031" y="5039970"/>
            <a:ext cx="3738294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highlight>
                  <a:srgbClr val="FFFF00"/>
                </a:highlight>
                <a:latin typeface="Avenir Light" panose="020B0402020203020204" pitchFamily="34" charset="77"/>
              </a:rPr>
              <a:t>Q: What should we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6F5897BF-573B-1742-AC40-BFDE597EF3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45649" y="2788288"/>
                <a:ext cx="3342676" cy="1001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venir Light" panose="020B0402020203020204" pitchFamily="34" charset="77"/>
                  </a:rPr>
                  <a:t> =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6F5897BF-573B-1742-AC40-BFDE597EF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49" y="2788288"/>
                <a:ext cx="3342676" cy="1001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8142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57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BIGRAM ISSUES?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B8D658C-8449-A84A-951B-0692151E26E0}"/>
              </a:ext>
            </a:extLst>
          </p:cNvPr>
          <p:cNvSpPr txBox="1">
            <a:spLocks/>
          </p:cNvSpPr>
          <p:nvPr/>
        </p:nvSpPr>
        <p:spPr>
          <a:xfrm>
            <a:off x="1076115" y="1121970"/>
            <a:ext cx="736143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Problem 1: </a:t>
            </a:r>
            <a:r>
              <a:rPr lang="en-US" sz="2400" b="1" dirty="0">
                <a:latin typeface="Avenir Light" panose="020B0402020203020204" pitchFamily="34" charset="77"/>
              </a:rPr>
              <a:t>Out-of-vocabulary bigrams 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1C7742F-1682-0B4F-94D2-77D103FEF5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714" y="2106562"/>
                <a:ext cx="11071226" cy="6960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Imagine our current string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 includes “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COVID19  harms  </a:t>
                </a:r>
                <a:r>
                  <a:rPr lang="en-US" sz="2400" b="1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ribofliptonik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:r>
                  <a:rPr lang="en-US" sz="2400" dirty="0">
                    <a:latin typeface="Avenir Light" panose="020B0402020203020204" pitchFamily="34" charset="77"/>
                  </a:rPr>
                  <a:t>…”</a:t>
                </a:r>
                <a:r>
                  <a:rPr lang="en-US" sz="2400" dirty="0">
                    <a:solidFill>
                      <a:schemeClr val="tx1"/>
                    </a:solidFill>
                    <a:latin typeface="Avenir Light" panose="020B0402020203020204" pitchFamily="34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1C7742F-1682-0B4F-94D2-77D103FEF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14" y="2106562"/>
                <a:ext cx="11071226" cy="696060"/>
              </a:xfrm>
              <a:prstGeom prst="rect">
                <a:avLst/>
              </a:prstGeom>
              <a:blipFill>
                <a:blip r:embed="rId2"/>
                <a:stretch>
                  <a:fillRect l="-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3614A0-2358-3D4C-9971-67DC8890D840}"/>
              </a:ext>
            </a:extLst>
          </p:cNvPr>
          <p:cNvCxnSpPr>
            <a:cxnSpLocks/>
          </p:cNvCxnSpPr>
          <p:nvPr/>
        </p:nvCxnSpPr>
        <p:spPr>
          <a:xfrm>
            <a:off x="765174" y="1818030"/>
            <a:ext cx="110712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7FD51BB-52A8-324C-9D6B-D4C0897698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174" y="2898834"/>
                <a:ext cx="6664326" cy="12540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In our training corpus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, we’ve never seen: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“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COVID19  harms</a:t>
                </a:r>
                <a:r>
                  <a:rPr lang="en-US" sz="2400" b="1" dirty="0">
                    <a:latin typeface="Avenir Light" panose="020B0402020203020204" pitchFamily="34" charset="77"/>
                  </a:rPr>
                  <a:t>” or </a:t>
                </a:r>
                <a:r>
                  <a:rPr lang="en-US" sz="2400" dirty="0">
                    <a:latin typeface="Avenir Light" panose="020B0402020203020204" pitchFamily="34" charset="77"/>
                  </a:rPr>
                  <a:t>“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harms </a:t>
                </a:r>
                <a:r>
                  <a:rPr lang="en-US" sz="2400" b="1" dirty="0" err="1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ribofliptonik</a:t>
                </a:r>
                <a:r>
                  <a:rPr lang="en-US" sz="2400" b="1" dirty="0">
                    <a:latin typeface="Avenir Light" panose="020B0402020203020204" pitchFamily="34" charset="77"/>
                  </a:rPr>
                  <a:t>” </a:t>
                </a:r>
                <a:r>
                  <a:rPr lang="en-US" sz="2400" dirty="0">
                    <a:latin typeface="Avenir Light" panose="020B0402020203020204" pitchFamily="34" charset="77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7FD51BB-52A8-324C-9D6B-D4C089769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4" y="2898834"/>
                <a:ext cx="6664326" cy="1254066"/>
              </a:xfrm>
              <a:prstGeom prst="rect">
                <a:avLst/>
              </a:prstGeom>
              <a:blipFill>
                <a:blip r:embed="rId3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473C6D1-2EB7-AA49-9FD3-97348C514082}"/>
              </a:ext>
            </a:extLst>
          </p:cNvPr>
          <p:cNvSpPr txBox="1">
            <a:spLocks/>
          </p:cNvSpPr>
          <p:nvPr/>
        </p:nvSpPr>
        <p:spPr>
          <a:xfrm>
            <a:off x="866774" y="4574579"/>
            <a:ext cx="10271126" cy="1254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But we’ve seen the unigram “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harms</a:t>
            </a:r>
            <a:r>
              <a:rPr lang="en-US" sz="2400" dirty="0">
                <a:latin typeface="Avenir Light" panose="020B0402020203020204" pitchFamily="34" charset="77"/>
              </a:rPr>
              <a:t>”, which provides useful information:</a:t>
            </a:r>
          </a:p>
        </p:txBody>
      </p:sp>
    </p:spTree>
    <p:extLst>
      <p:ext uri="{BB962C8B-B14F-4D97-AF65-F5344CB8AC3E}">
        <p14:creationId xmlns:p14="http://schemas.microsoft.com/office/powerpoint/2010/main" val="34909951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58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BIGRAM ISSUES?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B8D658C-8449-A84A-951B-0692151E26E0}"/>
              </a:ext>
            </a:extLst>
          </p:cNvPr>
          <p:cNvSpPr txBox="1">
            <a:spLocks/>
          </p:cNvSpPr>
          <p:nvPr/>
        </p:nvSpPr>
        <p:spPr>
          <a:xfrm>
            <a:off x="1076115" y="1121970"/>
            <a:ext cx="736143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Problem 1: </a:t>
            </a:r>
            <a:r>
              <a:rPr lang="en-US" sz="2400" b="1" dirty="0">
                <a:latin typeface="Avenir Light" panose="020B0402020203020204" pitchFamily="34" charset="77"/>
              </a:rPr>
              <a:t>Out-of-vocabulary bigrams 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209105-B426-A04F-8D24-A3F8F31BB6AB}"/>
              </a:ext>
            </a:extLst>
          </p:cNvPr>
          <p:cNvSpPr txBox="1">
            <a:spLocks/>
          </p:cNvSpPr>
          <p:nvPr/>
        </p:nvSpPr>
        <p:spPr>
          <a:xfrm>
            <a:off x="1076115" y="1673681"/>
            <a:ext cx="736143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Solution: </a:t>
            </a:r>
            <a:r>
              <a:rPr lang="en-US" sz="2400" b="1" dirty="0">
                <a:latin typeface="Avenir Light" panose="020B0402020203020204" pitchFamily="34" charset="77"/>
              </a:rPr>
              <a:t>unigram-</a:t>
            </a:r>
            <a:r>
              <a:rPr lang="en-US" sz="2400" b="1" dirty="0" err="1">
                <a:latin typeface="Avenir Light" panose="020B0402020203020204" pitchFamily="34" charset="77"/>
              </a:rPr>
              <a:t>backoff</a:t>
            </a:r>
            <a:r>
              <a:rPr lang="en-US" sz="2400" b="1" dirty="0">
                <a:latin typeface="Avenir Light" panose="020B0402020203020204" pitchFamily="34" charset="77"/>
              </a:rPr>
              <a:t> for smoothing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FAB54C-49B4-EF4E-93AB-4913D1E1B04D}"/>
                  </a:ext>
                </a:extLst>
              </p:cNvPr>
              <p:cNvSpPr/>
              <p:nvPr/>
            </p:nvSpPr>
            <p:spPr>
              <a:xfrm>
                <a:off x="1076115" y="2948740"/>
                <a:ext cx="6405269" cy="9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”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FAB54C-49B4-EF4E-93AB-4913D1E1B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15" y="2948740"/>
                <a:ext cx="6405269" cy="960519"/>
              </a:xfrm>
              <a:prstGeom prst="rect">
                <a:avLst/>
              </a:prstGeom>
              <a:blipFill>
                <a:blip r:embed="rId2"/>
                <a:stretch>
                  <a:fillRect l="-39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FFA6FF0-5C79-AC46-ADED-DC77A30C0D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115" y="3987400"/>
                <a:ext cx="3342676" cy="1001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>
                    <a:latin typeface="Avenir Light" panose="020B0402020203020204" pitchFamily="34" charset="77"/>
                  </a:rPr>
                  <a:t> =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FFA6FF0-5C79-AC46-ADED-DC77A30C0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15" y="3987400"/>
                <a:ext cx="3342676" cy="1001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E2FD8A-5B11-E944-8043-552C7CEBF954}"/>
                  </a:ext>
                </a:extLst>
              </p:cNvPr>
              <p:cNvSpPr/>
              <p:nvPr/>
            </p:nvSpPr>
            <p:spPr>
              <a:xfrm>
                <a:off x="936073" y="5370518"/>
                <a:ext cx="51514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| = the # of unique words types in vocabulary</a:t>
                </a:r>
                <a:br>
                  <a:rPr lang="en-US" sz="2000" dirty="0"/>
                </a:br>
                <a:r>
                  <a:rPr lang="en-US" sz="2000" dirty="0"/>
                  <a:t>(including an extra 1 for </a:t>
                </a:r>
                <a:r>
                  <a:rPr lang="en-US" sz="2000" dirty="0">
                    <a:solidFill>
                      <a:srgbClr val="C00000"/>
                    </a:solidFill>
                  </a:rPr>
                  <a:t>&lt;UNK&gt;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E2FD8A-5B11-E944-8043-552C7CEBF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73" y="5370518"/>
                <a:ext cx="5151410" cy="707886"/>
              </a:xfrm>
              <a:prstGeom prst="rect">
                <a:avLst/>
              </a:prstGeom>
              <a:blipFill>
                <a:blip r:embed="rId4"/>
                <a:stretch>
                  <a:fillRect l="-1229" t="-3509" r="-246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772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59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353B6-C684-F446-8D8C-35ABA6CB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BIGRAM ISSUES?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B8D658C-8449-A84A-951B-0692151E26E0}"/>
              </a:ext>
            </a:extLst>
          </p:cNvPr>
          <p:cNvSpPr txBox="1">
            <a:spLocks/>
          </p:cNvSpPr>
          <p:nvPr/>
        </p:nvSpPr>
        <p:spPr>
          <a:xfrm>
            <a:off x="1076115" y="1121970"/>
            <a:ext cx="736143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Problem 1: </a:t>
            </a:r>
            <a:r>
              <a:rPr lang="en-US" sz="2400" b="1" dirty="0">
                <a:latin typeface="Avenir Light" panose="020B0402020203020204" pitchFamily="34" charset="77"/>
              </a:rPr>
              <a:t>Out-of-vocabulary bigrams 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209105-B426-A04F-8D24-A3F8F31BB6AB}"/>
              </a:ext>
            </a:extLst>
          </p:cNvPr>
          <p:cNvSpPr txBox="1">
            <a:spLocks/>
          </p:cNvSpPr>
          <p:nvPr/>
        </p:nvSpPr>
        <p:spPr>
          <a:xfrm>
            <a:off x="1076115" y="1673681"/>
            <a:ext cx="7361438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Solution: </a:t>
            </a:r>
            <a:r>
              <a:rPr lang="en-US" sz="2400" b="1" dirty="0">
                <a:latin typeface="Avenir Light" panose="020B0402020203020204" pitchFamily="34" charset="77"/>
              </a:rPr>
              <a:t>unigram-</a:t>
            </a:r>
            <a:r>
              <a:rPr lang="en-US" sz="2400" b="1" dirty="0" err="1">
                <a:latin typeface="Avenir Light" panose="020B0402020203020204" pitchFamily="34" charset="77"/>
              </a:rPr>
              <a:t>backoff</a:t>
            </a:r>
            <a:r>
              <a:rPr lang="en-US" sz="2400" b="1" dirty="0">
                <a:latin typeface="Avenir Light" panose="020B0402020203020204" pitchFamily="34" charset="77"/>
              </a:rPr>
              <a:t> for smoothing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FAB54C-49B4-EF4E-93AB-4913D1E1B04D}"/>
                  </a:ext>
                </a:extLst>
              </p:cNvPr>
              <p:cNvSpPr/>
              <p:nvPr/>
            </p:nvSpPr>
            <p:spPr>
              <a:xfrm>
                <a:off x="1076115" y="2948740"/>
                <a:ext cx="6405269" cy="9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FAB54C-49B4-EF4E-93AB-4913D1E1B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15" y="2948740"/>
                <a:ext cx="6405269" cy="960519"/>
              </a:xfrm>
              <a:prstGeom prst="rect">
                <a:avLst/>
              </a:prstGeom>
              <a:blipFill>
                <a:blip r:embed="rId3"/>
                <a:stretch>
                  <a:fillRect l="-39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FFA6FF0-5C79-AC46-ADED-DC77A30C0D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115" y="3987400"/>
                <a:ext cx="3342676" cy="1001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>
                    <a:latin typeface="Avenir Light" panose="020B0402020203020204" pitchFamily="34" charset="77"/>
                  </a:rPr>
                  <a:t> =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FFA6FF0-5C79-AC46-ADED-DC77A30C0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15" y="3987400"/>
                <a:ext cx="3342676" cy="1001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E2FD8A-5B11-E944-8043-552C7CEBF954}"/>
                  </a:ext>
                </a:extLst>
              </p:cNvPr>
              <p:cNvSpPr/>
              <p:nvPr/>
            </p:nvSpPr>
            <p:spPr>
              <a:xfrm>
                <a:off x="936073" y="5370518"/>
                <a:ext cx="51514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| = the # of unique words types in vocabulary</a:t>
                </a:r>
                <a:br>
                  <a:rPr lang="en-US" sz="2000" dirty="0"/>
                </a:br>
                <a:r>
                  <a:rPr lang="en-US" sz="2000" dirty="0"/>
                  <a:t>(including an extra 1 for </a:t>
                </a:r>
                <a:r>
                  <a:rPr lang="en-US" sz="2000" dirty="0">
                    <a:solidFill>
                      <a:srgbClr val="C00000"/>
                    </a:solidFill>
                  </a:rPr>
                  <a:t>&lt;UNK&gt;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E2FD8A-5B11-E944-8043-552C7CEBF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73" y="5370518"/>
                <a:ext cx="5151410" cy="707886"/>
              </a:xfrm>
              <a:prstGeom prst="rect">
                <a:avLst/>
              </a:prstGeom>
              <a:blipFill>
                <a:blip r:embed="rId5"/>
                <a:stretch>
                  <a:fillRect l="-1229" t="-3509" r="-246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92B1DB5-C078-EA4D-8A20-B0B31AC5EDEB}"/>
              </a:ext>
            </a:extLst>
          </p:cNvPr>
          <p:cNvSpPr/>
          <p:nvPr/>
        </p:nvSpPr>
        <p:spPr>
          <a:xfrm>
            <a:off x="-173541" y="-95421"/>
            <a:ext cx="12395200" cy="7048839"/>
          </a:xfrm>
          <a:prstGeom prst="rect">
            <a:avLst/>
          </a:prstGeom>
          <a:solidFill>
            <a:schemeClr val="lt1">
              <a:alpha val="93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AA3C30-B26F-9F4C-9200-C654C56E50D2}"/>
              </a:ext>
            </a:extLst>
          </p:cNvPr>
          <p:cNvSpPr/>
          <p:nvPr/>
        </p:nvSpPr>
        <p:spPr>
          <a:xfrm>
            <a:off x="1526281" y="1421295"/>
            <a:ext cx="9525000" cy="3755976"/>
          </a:xfrm>
          <a:prstGeom prst="rect">
            <a:avLst/>
          </a:prstGeom>
          <a:solidFill>
            <a:schemeClr val="accent4">
              <a:lumMod val="40000"/>
              <a:lumOff val="60000"/>
              <a:alpha val="87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1CF5584-3224-094F-8F1A-242F953D4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7110" y="2069485"/>
                <a:ext cx="8430519" cy="2339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>
                    <a:latin typeface="Avenir Light" panose="020B0402020203020204" pitchFamily="34" charset="77"/>
                  </a:rPr>
                  <a:t>Our model is properly parameterized with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b="1" dirty="0">
                    <a:latin typeface="Avenir Light" panose="020B0402020203020204" pitchFamily="34" charset="77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400" b="1" dirty="0">
                    <a:latin typeface="Avenir Light" panose="020B0402020203020204" pitchFamily="34" charset="77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>
                    <a:latin typeface="Avenir Light" panose="020B0402020203020204" pitchFamily="34" charset="77"/>
                  </a:rPr>
                  <a:t>So, instead of calculating the probability of text, we are actually interested in fixing the parameters at particular values and determining the </a:t>
                </a:r>
                <a:r>
                  <a:rPr lang="en-US" sz="2400" b="1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likelihood of the data</a:t>
                </a:r>
                <a:r>
                  <a:rPr lang="en-US" sz="2400" b="1" dirty="0">
                    <a:latin typeface="Avenir Light" panose="020B0402020203020204" pitchFamily="34" charset="77"/>
                  </a:rPr>
                  <a:t>.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1CF5584-3224-094F-8F1A-242F953D4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10" y="2069485"/>
                <a:ext cx="8430519" cy="2339447"/>
              </a:xfrm>
              <a:prstGeom prst="rect">
                <a:avLst/>
              </a:prstGeom>
              <a:blipFill>
                <a:blip r:embed="rId6"/>
                <a:stretch>
                  <a:fillRect l="-1053" b="-6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25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5509AF6-DF1D-D14F-A425-FE4EE7CFBA8B}"/>
              </a:ext>
            </a:extLst>
          </p:cNvPr>
          <p:cNvSpPr/>
          <p:nvPr/>
        </p:nvSpPr>
        <p:spPr>
          <a:xfrm>
            <a:off x="2154343" y="1358593"/>
            <a:ext cx="6111833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EC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46406" y="328726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46406" y="337797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9628C4-8725-2649-B0BF-2729C9F7E11D}"/>
              </a:ext>
            </a:extLst>
          </p:cNvPr>
          <p:cNvSpPr/>
          <p:nvPr/>
        </p:nvSpPr>
        <p:spPr>
          <a:xfrm>
            <a:off x="1046406" y="4968901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36D41-8477-A045-A8D2-C520B334CCA4}"/>
              </a:ext>
            </a:extLst>
          </p:cNvPr>
          <p:cNvSpPr/>
          <p:nvPr/>
        </p:nvSpPr>
        <p:spPr>
          <a:xfrm>
            <a:off x="1046406" y="5059616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1046406" y="4095850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1046406" y="4186567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46EFCA4-D6D2-A742-89B8-6AD64E9FC315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6111833" cy="506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Language Modelling: what and why?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Unigrams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Beyond count-based models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22E79-BDC8-9541-943D-C1853B747024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B4BDA-8F37-224D-9D84-D0F812E959AF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435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60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F88AF2-07E6-8940-BCA9-D4110653E1C7}"/>
              </a:ext>
            </a:extLst>
          </p:cNvPr>
          <p:cNvSpPr txBox="1">
            <a:spLocks/>
          </p:cNvSpPr>
          <p:nvPr/>
        </p:nvSpPr>
        <p:spPr>
          <a:xfrm>
            <a:off x="361950" y="366888"/>
            <a:ext cx="3689350" cy="551401"/>
          </a:xfrm>
          <a:prstGeom prst="rect">
            <a:avLst/>
          </a:prstGeom>
          <a:solidFill>
            <a:srgbClr val="C00000"/>
          </a:solidFill>
          <a:ln w="47625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BIGRAM ISSUES?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E209105-B426-A04F-8D24-A3F8F31BB6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6115" y="1487481"/>
                <a:ext cx="7361438" cy="6960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b="1" dirty="0">
                    <a:latin typeface="Avenir Light" panose="020B0402020203020204" pitchFamily="34" charset="77"/>
                  </a:rPr>
                  <a:t>For a fixed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b="1" dirty="0">
                    <a:latin typeface="Avenir Light" panose="020B0402020203020204" pitchFamily="34" charset="77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400" b="1" dirty="0">
                    <a:latin typeface="Avenir Light" panose="020B0402020203020204" pitchFamily="34" charset="77"/>
                  </a:rPr>
                  <a:t>: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:endParaRPr lang="en-US" sz="240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E209105-B426-A04F-8D24-A3F8F31BB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15" y="1487481"/>
                <a:ext cx="7361438" cy="696060"/>
              </a:xfrm>
              <a:prstGeom prst="rect">
                <a:avLst/>
              </a:prstGeom>
              <a:blipFill>
                <a:blip r:embed="rId2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FAB54C-49B4-EF4E-93AB-4913D1E1B04D}"/>
                  </a:ext>
                </a:extLst>
              </p:cNvPr>
              <p:cNvSpPr/>
              <p:nvPr/>
            </p:nvSpPr>
            <p:spPr>
              <a:xfrm>
                <a:off x="3476415" y="2468481"/>
                <a:ext cx="6405269" cy="96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”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sz="28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FAB54C-49B4-EF4E-93AB-4913D1E1B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415" y="2468481"/>
                <a:ext cx="6405269" cy="960519"/>
              </a:xfrm>
              <a:prstGeom prst="rect">
                <a:avLst/>
              </a:prstGeom>
              <a:blipFill>
                <a:blip r:embed="rId3"/>
                <a:stretch>
                  <a:fillRect l="-39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FFA6FF0-5C79-AC46-ADED-DC77A30C0D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5315" y="3625007"/>
                <a:ext cx="3342676" cy="1001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>
                    <a:latin typeface="Avenir Light" panose="020B0402020203020204" pitchFamily="34" charset="77"/>
                  </a:rPr>
                  <a:t> =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FFA6FF0-5C79-AC46-ADED-DC77A30C0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315" y="3625007"/>
                <a:ext cx="3342676" cy="1001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E2FD8A-5B11-E944-8043-552C7CEBF954}"/>
                  </a:ext>
                </a:extLst>
              </p:cNvPr>
              <p:cNvSpPr/>
              <p:nvPr/>
            </p:nvSpPr>
            <p:spPr>
              <a:xfrm>
                <a:off x="3476415" y="5207759"/>
                <a:ext cx="515141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| = the # of unique words types in vocabulary</a:t>
                </a:r>
                <a:br>
                  <a:rPr lang="en-US" sz="2000" dirty="0"/>
                </a:br>
                <a:r>
                  <a:rPr lang="en-US" sz="2000" dirty="0"/>
                  <a:t>(including an extra 1 for </a:t>
                </a:r>
                <a:r>
                  <a:rPr lang="en-US" sz="2000" dirty="0">
                    <a:solidFill>
                      <a:srgbClr val="C00000"/>
                    </a:solidFill>
                  </a:rPr>
                  <a:t>&lt;UNK&gt;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6E2FD8A-5B11-E944-8043-552C7CEBF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415" y="5207759"/>
                <a:ext cx="5151410" cy="707886"/>
              </a:xfrm>
              <a:prstGeom prst="rect">
                <a:avLst/>
              </a:prstGeom>
              <a:blipFill>
                <a:blip r:embed="rId5"/>
                <a:stretch>
                  <a:fillRect l="-1229" t="-3509" r="-246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045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61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209105-B426-A04F-8D24-A3F8F31BB6AB}"/>
              </a:ext>
            </a:extLst>
          </p:cNvPr>
          <p:cNvSpPr txBox="1">
            <a:spLocks/>
          </p:cNvSpPr>
          <p:nvPr/>
        </p:nvSpPr>
        <p:spPr>
          <a:xfrm>
            <a:off x="1268307" y="1620040"/>
            <a:ext cx="9655385" cy="3617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Avenir Light" panose="020B0402020203020204" pitchFamily="34" charset="77"/>
              </a:rPr>
              <a:t>IMPORTANT: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It is common to pad sentences with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&lt;S&gt;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 </a:t>
            </a:r>
            <a:r>
              <a:rPr lang="en-US" sz="2400" dirty="0">
                <a:latin typeface="Avenir Light" panose="020B0402020203020204" pitchFamily="34" charset="77"/>
              </a:rPr>
              <a:t>tokens on each side, which serve as boundary markers. This helps LMs learn the transitions between sentences.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01DEEA9-B6A9-5D4F-BA49-435F4B54F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8307" y="4175835"/>
                <a:ext cx="3613025" cy="4696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“I ate. Did you?”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01DEEA9-B6A9-5D4F-BA49-435F4B54F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307" y="4175835"/>
                <a:ext cx="3613025" cy="469673"/>
              </a:xfrm>
              <a:prstGeom prst="rect">
                <a:avLst/>
              </a:prstGeom>
              <a:blipFill>
                <a:blip r:embed="rId2"/>
                <a:stretch>
                  <a:fillRect l="-1049" r="-1399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A37851A-0A24-F94F-A9EF-45F335E03E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6577" y="4508467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A37851A-0A24-F94F-A9EF-45F335E03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577" y="4508467"/>
                <a:ext cx="609602" cy="469672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3275B4F-D0F3-C34D-B5A7-7A50F5C8FE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95126" y="4542880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3275B4F-D0F3-C34D-B5A7-7A50F5C8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126" y="4542880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836584B-81BE-BD48-9EF5-22C7AFFD93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1505" y="4536211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836584B-81BE-BD48-9EF5-22C7AFFD9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505" y="4536211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AFFF98C-0A0C-9047-9906-CB1AB5D346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0034" y="452357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AFFF98C-0A0C-9047-9906-CB1AB5D34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34" y="4523579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6F988728-CE1F-9D4D-8E77-9E54D28F5E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244" y="4176120"/>
                <a:ext cx="5046341" cy="734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=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“&lt;S&gt; I ate &lt;S&gt; Did you? &lt;S&gt;”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6F988728-CE1F-9D4D-8E77-9E54D28F5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244" y="4176120"/>
                <a:ext cx="5046341" cy="734091"/>
              </a:xfrm>
              <a:prstGeom prst="rect">
                <a:avLst/>
              </a:prstGeom>
              <a:blipFill>
                <a:blip r:embed="rId7"/>
                <a:stretch>
                  <a:fillRect r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1309AD3D-1D7C-1B4A-AF4C-D5208F693C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14340" y="452357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1309AD3D-1D7C-1B4A-AF4C-D5208F693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340" y="4523579"/>
                <a:ext cx="609602" cy="469672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B311-1A9C-1A44-86A4-8F6FFA0828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52591" y="4508467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D002B311-1A9C-1A44-86A4-8F6FFA082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591" y="4508467"/>
                <a:ext cx="609602" cy="469672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64C052B5-618B-9A45-AD93-38AFE5A28A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71" y="4523579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64C052B5-618B-9A45-AD93-38AFE5A28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71" y="4523579"/>
                <a:ext cx="609602" cy="469672"/>
              </a:xfrm>
              <a:prstGeom prst="rect">
                <a:avLst/>
              </a:prstGeom>
              <a:blipFill>
                <a:blip r:embed="rId10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39ED9E98-F192-6D4C-8BDA-7112162AF9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08708" y="452354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39ED9E98-F192-6D4C-8BDA-7112162A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708" y="4523546"/>
                <a:ext cx="609602" cy="469672"/>
              </a:xfrm>
              <a:prstGeom prst="rect">
                <a:avLst/>
              </a:prstGeom>
              <a:blipFill>
                <a:blip r:embed="rId1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026D73D2-8DDC-6E4A-8A73-A328DE744A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4973" y="4523546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026D73D2-8DDC-6E4A-8A73-A328DE744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973" y="4523546"/>
                <a:ext cx="609602" cy="469672"/>
              </a:xfrm>
              <a:prstGeom prst="rect">
                <a:avLst/>
              </a:prstGeom>
              <a:blipFill>
                <a:blip r:embed="rId1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D9FEBF0-429C-6642-B1DD-9E822CB03626}"/>
              </a:ext>
            </a:extLst>
          </p:cNvPr>
          <p:cNvSpPr/>
          <p:nvPr/>
        </p:nvSpPr>
        <p:spPr>
          <a:xfrm>
            <a:off x="5254910" y="4113492"/>
            <a:ext cx="71334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Avenir Light" panose="020B0402020203020204" pitchFamily="34" charset="77"/>
                <a:sym typeface="Wingdings" pitchFamily="2" charset="2"/>
              </a:rPr>
              <a:t>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093B7A6-600C-5E4D-9F01-FF8C6435C7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02590" y="4536211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093B7A6-600C-5E4D-9F01-FF8C6435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590" y="4536211"/>
                <a:ext cx="609602" cy="469672"/>
              </a:xfrm>
              <a:prstGeom prst="rect">
                <a:avLst/>
              </a:prstGeom>
              <a:blipFill>
                <a:blip r:embed="rId1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22AC299-0E5F-A645-BAD6-EC598812D0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48847" y="4536211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22AC299-0E5F-A645-BAD6-EC598812D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847" y="4536211"/>
                <a:ext cx="609602" cy="469672"/>
              </a:xfrm>
              <a:prstGeom prst="rect">
                <a:avLst/>
              </a:prstGeom>
              <a:blipFill>
                <a:blip r:embed="rId1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3566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1"/>
            <a:ext cx="1825541" cy="15677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D92A3D-654C-B244-9DCB-15711033B0F9}"/>
              </a:ext>
            </a:extLst>
          </p:cNvPr>
          <p:cNvSpPr txBox="1">
            <a:spLocks/>
          </p:cNvSpPr>
          <p:nvPr/>
        </p:nvSpPr>
        <p:spPr>
          <a:xfrm>
            <a:off x="1708150" y="1527058"/>
            <a:ext cx="9188450" cy="4000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We can also use these LMs to </a:t>
            </a:r>
            <a:r>
              <a:rPr lang="en-US" sz="2400" b="1" dirty="0">
                <a:latin typeface="Avenir Light" panose="020B0402020203020204" pitchFamily="34" charset="77"/>
              </a:rPr>
              <a:t>generate</a:t>
            </a:r>
            <a:r>
              <a:rPr lang="en-US" sz="2400" dirty="0">
                <a:latin typeface="Avenir Light" panose="020B0402020203020204" pitchFamily="34" charset="77"/>
              </a:rPr>
              <a:t> text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Generate the very first token manually by making it be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&lt;S&gt;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Then, generate the next token by sampling from the probability distribution of possible next tokens (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the set of possible </a:t>
            </a:r>
            <a:r>
              <a:rPr lang="en-US" sz="2400" i="1" dirty="0">
                <a:solidFill>
                  <a:srgbClr val="C00000"/>
                </a:solidFill>
                <a:latin typeface="Avenir Light" panose="020B0402020203020204" pitchFamily="34" charset="77"/>
              </a:rPr>
              <a:t>next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 tokens sums to 1</a:t>
            </a:r>
            <a:r>
              <a:rPr lang="en-US" sz="2400" dirty="0">
                <a:latin typeface="Avenir Light" panose="020B0402020203020204" pitchFamily="34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When you generate be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&lt;S&gt;</a:t>
            </a:r>
            <a:r>
              <a:rPr lang="en-US" sz="2400" dirty="0">
                <a:latin typeface="Avenir Light" panose="020B0402020203020204" pitchFamily="34" charset="77"/>
              </a:rPr>
              <a:t> again, that represents the end of the current sentence</a:t>
            </a:r>
          </a:p>
        </p:txBody>
      </p:sp>
    </p:spTree>
    <p:extLst>
      <p:ext uri="{BB962C8B-B14F-4D97-AF65-F5344CB8AC3E}">
        <p14:creationId xmlns:p14="http://schemas.microsoft.com/office/powerpoint/2010/main" val="23546812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Bigram generation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3" y="771481"/>
            <a:ext cx="4901251" cy="17062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D92A3D-654C-B244-9DCB-15711033B0F9}"/>
              </a:ext>
            </a:extLst>
          </p:cNvPr>
          <p:cNvSpPr txBox="1">
            <a:spLocks/>
          </p:cNvSpPr>
          <p:nvPr/>
        </p:nvSpPr>
        <p:spPr>
          <a:xfrm>
            <a:off x="1501775" y="1184158"/>
            <a:ext cx="9188450" cy="4289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Force a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&lt;S&gt;</a:t>
            </a:r>
            <a:r>
              <a:rPr lang="en-US" sz="2400" dirty="0">
                <a:latin typeface="Avenir Light" panose="020B0402020203020204" pitchFamily="34" charset="77"/>
              </a:rPr>
              <a:t> as the first token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Of the bigrams that start with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&lt;S&gt;</a:t>
            </a:r>
            <a:r>
              <a:rPr lang="en-US" sz="2400" dirty="0">
                <a:latin typeface="Avenir Light" panose="020B0402020203020204" pitchFamily="34" charset="77"/>
              </a:rPr>
              <a:t>, probabilistically pick one based on their likelihoods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Let’s say the chosen bigram was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&lt;S&gt;_The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Repeat the process, but now condition on “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The</a:t>
            </a:r>
            <a:r>
              <a:rPr lang="en-US" sz="2400" dirty="0">
                <a:latin typeface="Avenir Light" panose="020B0402020203020204" pitchFamily="34" charset="77"/>
              </a:rPr>
              <a:t>”. So, perhaps the next select Bigram is “</a:t>
            </a:r>
            <a:r>
              <a:rPr lang="en-US" sz="2400" dirty="0" err="1">
                <a:solidFill>
                  <a:srgbClr val="C00000"/>
                </a:solidFill>
                <a:latin typeface="Avenir Light" panose="020B0402020203020204" pitchFamily="34" charset="77"/>
              </a:rPr>
              <a:t>The_dog</a:t>
            </a:r>
            <a:r>
              <a:rPr lang="en-US" sz="2400" dirty="0">
                <a:latin typeface="Avenir Light" panose="020B0402020203020204" pitchFamily="34" charset="7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The sentence is complete when you generate a bigram whose second half is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&lt;S&gt; 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941220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DB92AA-4414-B04D-93DB-EB6D4E2E05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7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EC02DC-AF21-AB42-8CA5-F32B5029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506"/>
            <a:ext cx="10515600" cy="128691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Imagine more context</a:t>
            </a:r>
          </a:p>
        </p:txBody>
      </p:sp>
    </p:spTree>
    <p:extLst>
      <p:ext uri="{BB962C8B-B14F-4D97-AF65-F5344CB8AC3E}">
        <p14:creationId xmlns:p14="http://schemas.microsoft.com/office/powerpoint/2010/main" val="13936834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D92A3D-654C-B244-9DCB-15711033B0F9}"/>
              </a:ext>
            </a:extLst>
          </p:cNvPr>
          <p:cNvSpPr txBox="1">
            <a:spLocks/>
          </p:cNvSpPr>
          <p:nvPr/>
        </p:nvSpPr>
        <p:spPr>
          <a:xfrm>
            <a:off x="838199" y="1055986"/>
            <a:ext cx="6606209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Better Approach: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n-gram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E1DE8B-82C0-6D4E-8F69-4D4C7B54A5D8}"/>
              </a:ext>
            </a:extLst>
          </p:cNvPr>
          <p:cNvSpPr/>
          <p:nvPr/>
        </p:nvSpPr>
        <p:spPr>
          <a:xfrm>
            <a:off x="3250234" y="4472142"/>
            <a:ext cx="6731966" cy="444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Avenir Light" panose="020B0402020203020204" pitchFamily="34" charset="77"/>
              </a:rPr>
              <a:t>Let’s factor in context (in practice, a window of size </a:t>
            </a:r>
            <a:r>
              <a:rPr lang="en-US" sz="2000" b="1" dirty="0">
                <a:latin typeface="Avenir Light" panose="020B0402020203020204" pitchFamily="34" charset="77"/>
              </a:rPr>
              <a:t>n</a:t>
            </a:r>
            <a:r>
              <a:rPr lang="en-US" sz="2000" dirty="0">
                <a:latin typeface="Avenir Light" panose="020B0402020203020204" pitchFamily="34" charset="77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B220B0-CEE7-BB4C-BEDD-4EA6D7201686}"/>
                  </a:ext>
                </a:extLst>
              </p:cNvPr>
              <p:cNvSpPr txBox="1"/>
              <p:nvPr/>
            </p:nvSpPr>
            <p:spPr>
              <a:xfrm>
                <a:off x="2855290" y="2918015"/>
                <a:ext cx="6997700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B220B0-CEE7-BB4C-BEDD-4EA6D720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290" y="2918015"/>
                <a:ext cx="6997700" cy="1211550"/>
              </a:xfrm>
              <a:prstGeom prst="rect">
                <a:avLst/>
              </a:prstGeom>
              <a:blipFill>
                <a:blip r:embed="rId2"/>
                <a:stretch>
                  <a:fillRect t="-112500" b="-173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8354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D92A3D-654C-B244-9DCB-15711033B0F9}"/>
              </a:ext>
            </a:extLst>
          </p:cNvPr>
          <p:cNvSpPr txBox="1">
            <a:spLocks/>
          </p:cNvSpPr>
          <p:nvPr/>
        </p:nvSpPr>
        <p:spPr>
          <a:xfrm>
            <a:off x="838199" y="1055986"/>
            <a:ext cx="6606209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Better Approach: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n-gram model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A9A7D967-9652-344D-94BF-AE1B55355073}"/>
              </a:ext>
            </a:extLst>
          </p:cNvPr>
          <p:cNvSpPr/>
          <p:nvPr/>
        </p:nvSpPr>
        <p:spPr>
          <a:xfrm rot="16200000">
            <a:off x="7599590" y="2902886"/>
            <a:ext cx="507826" cy="2451102"/>
          </a:xfrm>
          <a:prstGeom prst="leftBrace">
            <a:avLst>
              <a:gd name="adj1" fmla="val 8333"/>
              <a:gd name="adj2" fmla="val 48576"/>
            </a:avLst>
          </a:prstGeom>
          <a:ln w="50800" cap="flat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B6A43A3-DA67-AE44-8B7F-AA00ACFC6BC3}"/>
              </a:ext>
            </a:extLst>
          </p:cNvPr>
          <p:cNvSpPr txBox="1">
            <a:spLocks/>
          </p:cNvSpPr>
          <p:nvPr/>
        </p:nvSpPr>
        <p:spPr>
          <a:xfrm>
            <a:off x="6627952" y="4505140"/>
            <a:ext cx="3480419" cy="1667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Avenir Light" panose="020B0402020203020204" pitchFamily="34" charset="77"/>
              </a:rPr>
              <a:t>The likelihood of any event occurring hinges upon all prior events occurring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80BD3-0641-4940-AF90-DB3665E037BB}"/>
                  </a:ext>
                </a:extLst>
              </p:cNvPr>
              <p:cNvSpPr txBox="1"/>
              <p:nvPr/>
            </p:nvSpPr>
            <p:spPr>
              <a:xfrm>
                <a:off x="2855290" y="2918015"/>
                <a:ext cx="6997700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80BD3-0641-4940-AF90-DB3665E03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290" y="2918015"/>
                <a:ext cx="6997700" cy="1211550"/>
              </a:xfrm>
              <a:prstGeom prst="rect">
                <a:avLst/>
              </a:prstGeom>
              <a:blipFill>
                <a:blip r:embed="rId2"/>
                <a:stretch>
                  <a:fillRect t="-112500" b="-173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6609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67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3439596" cy="1175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D92A3D-654C-B244-9DCB-15711033B0F9}"/>
              </a:ext>
            </a:extLst>
          </p:cNvPr>
          <p:cNvSpPr txBox="1">
            <a:spLocks/>
          </p:cNvSpPr>
          <p:nvPr/>
        </p:nvSpPr>
        <p:spPr>
          <a:xfrm>
            <a:off x="838199" y="1055986"/>
            <a:ext cx="6606209" cy="55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Better Approach: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n-gram model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A9A7D967-9652-344D-94BF-AE1B55355073}"/>
              </a:ext>
            </a:extLst>
          </p:cNvPr>
          <p:cNvSpPr/>
          <p:nvPr/>
        </p:nvSpPr>
        <p:spPr>
          <a:xfrm rot="16200000">
            <a:off x="7599590" y="2902886"/>
            <a:ext cx="507826" cy="2451102"/>
          </a:xfrm>
          <a:prstGeom prst="leftBrace">
            <a:avLst>
              <a:gd name="adj1" fmla="val 8333"/>
              <a:gd name="adj2" fmla="val 48576"/>
            </a:avLst>
          </a:prstGeom>
          <a:ln w="50800" cap="flat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B6A43A3-DA67-AE44-8B7F-AA00ACFC6BC3}"/>
              </a:ext>
            </a:extLst>
          </p:cNvPr>
          <p:cNvSpPr txBox="1">
            <a:spLocks/>
          </p:cNvSpPr>
          <p:nvPr/>
        </p:nvSpPr>
        <p:spPr>
          <a:xfrm>
            <a:off x="6627952" y="4505140"/>
            <a:ext cx="3480419" cy="1667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Avenir Light" panose="020B0402020203020204" pitchFamily="34" charset="77"/>
              </a:rPr>
              <a:t>The likelihood of any event occurring hinges upon all prior events occurring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80BD3-0641-4940-AF90-DB3665E037BB}"/>
                  </a:ext>
                </a:extLst>
              </p:cNvPr>
              <p:cNvSpPr txBox="1"/>
              <p:nvPr/>
            </p:nvSpPr>
            <p:spPr>
              <a:xfrm>
                <a:off x="2855290" y="2918015"/>
                <a:ext cx="6997700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80BD3-0641-4940-AF90-DB3665E03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290" y="2918015"/>
                <a:ext cx="6997700" cy="1211550"/>
              </a:xfrm>
              <a:prstGeom prst="rect">
                <a:avLst/>
              </a:prstGeom>
              <a:blipFill>
                <a:blip r:embed="rId2"/>
                <a:stretch>
                  <a:fillRect t="-112500" b="-173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A24EFA30-1B2C-E643-9498-DE37027588A6}"/>
              </a:ext>
            </a:extLst>
          </p:cNvPr>
          <p:cNvSpPr/>
          <p:nvPr/>
        </p:nvSpPr>
        <p:spPr>
          <a:xfrm rot="16200000" flipH="1">
            <a:off x="7154258" y="1114546"/>
            <a:ext cx="580300" cy="3263902"/>
          </a:xfrm>
          <a:prstGeom prst="leftBrace">
            <a:avLst>
              <a:gd name="adj1" fmla="val 8333"/>
              <a:gd name="adj2" fmla="val 48576"/>
            </a:avLst>
          </a:prstGeom>
          <a:ln w="50800" cap="flat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3542EB4-23B4-A042-BF20-BDAB9B13E778}"/>
              </a:ext>
            </a:extLst>
          </p:cNvPr>
          <p:cNvSpPr txBox="1">
            <a:spLocks/>
          </p:cNvSpPr>
          <p:nvPr/>
        </p:nvSpPr>
        <p:spPr>
          <a:xfrm>
            <a:off x="5856910" y="1622628"/>
            <a:ext cx="3784600" cy="1667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C00000"/>
                </a:solidFill>
                <a:latin typeface="Avenir Light" panose="020B0402020203020204" pitchFamily="34" charset="77"/>
              </a:rPr>
              <a:t>This compounds for all subsequent events, too</a:t>
            </a:r>
          </a:p>
        </p:txBody>
      </p:sp>
    </p:spTree>
    <p:extLst>
      <p:ext uri="{BB962C8B-B14F-4D97-AF65-F5344CB8AC3E}">
        <p14:creationId xmlns:p14="http://schemas.microsoft.com/office/powerpoint/2010/main" val="11697116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5509AF6-DF1D-D14F-A425-FE4EE7CFBA8B}"/>
              </a:ext>
            </a:extLst>
          </p:cNvPr>
          <p:cNvSpPr/>
          <p:nvPr/>
        </p:nvSpPr>
        <p:spPr>
          <a:xfrm>
            <a:off x="2154343" y="3090556"/>
            <a:ext cx="1521060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EC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46406" y="328726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46406" y="337797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9628C4-8725-2649-B0BF-2729C9F7E11D}"/>
              </a:ext>
            </a:extLst>
          </p:cNvPr>
          <p:cNvSpPr/>
          <p:nvPr/>
        </p:nvSpPr>
        <p:spPr>
          <a:xfrm>
            <a:off x="1046406" y="4968901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36D41-8477-A045-A8D2-C520B334CCA4}"/>
              </a:ext>
            </a:extLst>
          </p:cNvPr>
          <p:cNvSpPr/>
          <p:nvPr/>
        </p:nvSpPr>
        <p:spPr>
          <a:xfrm>
            <a:off x="1046406" y="5059616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1046406" y="4095850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1046406" y="4186567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22E79-BDC8-9541-943D-C1853B747024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B4BDA-8F37-224D-9D84-D0F812E959AF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E67FD8C-0EA5-C94D-80D7-9DFF05634D0B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6111833" cy="506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Language Modelling: what and why?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Unigrams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Beyond count-based models</a:t>
            </a:r>
          </a:p>
        </p:txBody>
      </p:sp>
    </p:spTree>
    <p:extLst>
      <p:ext uri="{BB962C8B-B14F-4D97-AF65-F5344CB8AC3E}">
        <p14:creationId xmlns:p14="http://schemas.microsoft.com/office/powerpoint/2010/main" val="9425787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5509AF6-DF1D-D14F-A425-FE4EE7CFBA8B}"/>
              </a:ext>
            </a:extLst>
          </p:cNvPr>
          <p:cNvSpPr/>
          <p:nvPr/>
        </p:nvSpPr>
        <p:spPr>
          <a:xfrm>
            <a:off x="2154343" y="3944502"/>
            <a:ext cx="1916212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EC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46406" y="328726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46406" y="337797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9628C4-8725-2649-B0BF-2729C9F7E11D}"/>
              </a:ext>
            </a:extLst>
          </p:cNvPr>
          <p:cNvSpPr/>
          <p:nvPr/>
        </p:nvSpPr>
        <p:spPr>
          <a:xfrm>
            <a:off x="1046406" y="4968901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36D41-8477-A045-A8D2-C520B334CCA4}"/>
              </a:ext>
            </a:extLst>
          </p:cNvPr>
          <p:cNvSpPr/>
          <p:nvPr/>
        </p:nvSpPr>
        <p:spPr>
          <a:xfrm>
            <a:off x="1046406" y="5059616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1046406" y="4095850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1046406" y="4186567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22E79-BDC8-9541-943D-C1853B747024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B4BDA-8F37-224D-9D84-D0F812E959AF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1FB50AB-78CC-304E-BF88-BFD55ECFFA5A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6111833" cy="506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Language Modelling: what and why?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Unigrams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Beyond count-based models</a:t>
            </a:r>
          </a:p>
        </p:txBody>
      </p:sp>
    </p:spTree>
    <p:extLst>
      <p:ext uri="{BB962C8B-B14F-4D97-AF65-F5344CB8AC3E}">
        <p14:creationId xmlns:p14="http://schemas.microsoft.com/office/powerpoint/2010/main" val="244872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1637" y="276225"/>
            <a:ext cx="3941763" cy="612775"/>
          </a:xfrm>
        </p:spPr>
        <p:txBody>
          <a:bodyPr/>
          <a:lstStyle/>
          <a:p>
            <a:r>
              <a:rPr lang="en-US" b="1" dirty="0"/>
              <a:t>Language Modelling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181099" y="1290098"/>
            <a:ext cx="9829801" cy="2857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Language Model </a:t>
            </a:r>
            <a:r>
              <a:rPr lang="en-US" sz="2400" dirty="0">
                <a:latin typeface="Avenir Light" panose="020B0402020203020204" pitchFamily="34" charset="77"/>
              </a:rPr>
              <a:t>represents the language used by a given entity (e.g., a particular person, genre, or other well-defined class of text)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401637" y="771482"/>
            <a:ext cx="3439596" cy="1175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3B19D9-B23E-8244-A1CB-81DF38CC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336" y="2590800"/>
            <a:ext cx="6785326" cy="3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458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12" y="305173"/>
            <a:ext cx="2061680" cy="546254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D92A3D-654C-B244-9DCB-15711033B0F9}"/>
              </a:ext>
            </a:extLst>
          </p:cNvPr>
          <p:cNvSpPr txBox="1">
            <a:spLocks/>
          </p:cNvSpPr>
          <p:nvPr/>
        </p:nvSpPr>
        <p:spPr>
          <a:xfrm>
            <a:off x="2254250" y="1641684"/>
            <a:ext cx="7683499" cy="1249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N-gram models seem useful, but how can we measure how good they are?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B34652-5E54-844F-BD7C-D858C76DB7C9}"/>
              </a:ext>
            </a:extLst>
          </p:cNvPr>
          <p:cNvSpPr txBox="1">
            <a:spLocks/>
          </p:cNvSpPr>
          <p:nvPr/>
        </p:nvSpPr>
        <p:spPr>
          <a:xfrm>
            <a:off x="2133601" y="3567663"/>
            <a:ext cx="7683499" cy="1249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Can we just use the likelihood values?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1CDC8-DBA9-FD46-A578-94076997D5B6}"/>
              </a:ext>
            </a:extLst>
          </p:cNvPr>
          <p:cNvSpPr/>
          <p:nvPr/>
        </p:nvSpPr>
        <p:spPr>
          <a:xfrm>
            <a:off x="903804" y="771482"/>
            <a:ext cx="1606857" cy="799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694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71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D92A3D-654C-B244-9DCB-15711033B0F9}"/>
              </a:ext>
            </a:extLst>
          </p:cNvPr>
          <p:cNvSpPr txBox="1">
            <a:spLocks/>
          </p:cNvSpPr>
          <p:nvPr/>
        </p:nvSpPr>
        <p:spPr>
          <a:xfrm>
            <a:off x="2298701" y="1234673"/>
            <a:ext cx="7683499" cy="784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>
                <a:latin typeface="Avenir Light" panose="020B0402020203020204" pitchFamily="34" charset="77"/>
              </a:rPr>
              <a:t>Almost!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B34652-5E54-844F-BD7C-D858C76DB7C9}"/>
              </a:ext>
            </a:extLst>
          </p:cNvPr>
          <p:cNvSpPr txBox="1">
            <a:spLocks/>
          </p:cNvSpPr>
          <p:nvPr/>
        </p:nvSpPr>
        <p:spPr>
          <a:xfrm>
            <a:off x="1828801" y="2563142"/>
            <a:ext cx="9131299" cy="1462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The likelihood values aren’t adjusted for the length of sequences, so we would need to normalize by the sequence lengths.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BD90FF1-505F-BC49-8334-20B13378FA75}"/>
                  </a:ext>
                </a:extLst>
              </p:cNvPr>
              <p:cNvSpPr/>
              <p:nvPr/>
            </p:nvSpPr>
            <p:spPr>
              <a:xfrm>
                <a:off x="3183525" y="4279030"/>
                <a:ext cx="5824949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BD90FF1-505F-BC49-8334-20B13378F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25" y="4279030"/>
                <a:ext cx="5824949" cy="1100558"/>
              </a:xfrm>
              <a:prstGeom prst="rect">
                <a:avLst/>
              </a:prstGeom>
              <a:blipFill>
                <a:blip r:embed="rId3"/>
                <a:stretch>
                  <a:fillRect t="-105682" b="-16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42BDFC2-0668-A148-A995-841E3CCD4286}"/>
              </a:ext>
            </a:extLst>
          </p:cNvPr>
          <p:cNvSpPr/>
          <p:nvPr/>
        </p:nvSpPr>
        <p:spPr>
          <a:xfrm>
            <a:off x="903804" y="771482"/>
            <a:ext cx="1606857" cy="799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4EA08F-2747-864F-9AED-17136C59409B}"/>
              </a:ext>
            </a:extLst>
          </p:cNvPr>
          <p:cNvSpPr txBox="1">
            <a:spLocks/>
          </p:cNvSpPr>
          <p:nvPr/>
        </p:nvSpPr>
        <p:spPr>
          <a:xfrm>
            <a:off x="806212" y="305173"/>
            <a:ext cx="2061680" cy="546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152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D92A3D-654C-B244-9DCB-15711033B0F9}"/>
              </a:ext>
            </a:extLst>
          </p:cNvPr>
          <p:cNvSpPr txBox="1">
            <a:spLocks/>
          </p:cNvSpPr>
          <p:nvPr/>
        </p:nvSpPr>
        <p:spPr>
          <a:xfrm>
            <a:off x="2298701" y="1193560"/>
            <a:ext cx="7683499" cy="784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3200" b="1" dirty="0">
                <a:latin typeface="Avenir Light" panose="020B0402020203020204" pitchFamily="34" charset="77"/>
              </a:rPr>
              <a:t>The best language model is one that best predicts an unseen test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BB34652-5E54-844F-BD7C-D858C76DB7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6101" y="2753642"/>
                <a:ext cx="9131299" cy="34503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Perplexity, denoted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, is the inverse probability of the test set, normalized by the number of words.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latin typeface="Avenir Light" panose="020B0402020203020204" pitchFamily="34" charset="77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BB34652-5E54-844F-BD7C-D858C76DB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01" y="2753642"/>
                <a:ext cx="9131299" cy="3450308"/>
              </a:xfrm>
              <a:prstGeom prst="rect">
                <a:avLst/>
              </a:prstGeom>
              <a:blipFill>
                <a:blip r:embed="rId2"/>
                <a:stretch>
                  <a:fillRect l="-1111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6AFD28-F2A4-D446-A570-128BFE679B33}"/>
                  </a:ext>
                </a:extLst>
              </p:cNvPr>
              <p:cNvSpPr txBox="1"/>
              <p:nvPr/>
            </p:nvSpPr>
            <p:spPr>
              <a:xfrm>
                <a:off x="1422400" y="4039861"/>
                <a:ext cx="6921500" cy="8778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6AFD28-F2A4-D446-A570-128BFE679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00" y="4039861"/>
                <a:ext cx="6921500" cy="877869"/>
              </a:xfrm>
              <a:prstGeom prst="rect">
                <a:avLst/>
              </a:prstGeom>
              <a:blipFill>
                <a:blip r:embed="rId3"/>
                <a:stretch>
                  <a:fillRect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F7BBA-8DD1-3B4D-89B4-5E267334E8AA}"/>
                  </a:ext>
                </a:extLst>
              </p:cNvPr>
              <p:cNvSpPr txBox="1"/>
              <p:nvPr/>
            </p:nvSpPr>
            <p:spPr>
              <a:xfrm>
                <a:off x="2298701" y="4781360"/>
                <a:ext cx="6921500" cy="1703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F7BBA-8DD1-3B4D-89B4-5E267334E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01" y="4781360"/>
                <a:ext cx="6921500" cy="1703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3FCEA24-0643-7542-B23F-104301163680}"/>
              </a:ext>
            </a:extLst>
          </p:cNvPr>
          <p:cNvSpPr/>
          <p:nvPr/>
        </p:nvSpPr>
        <p:spPr>
          <a:xfrm>
            <a:off x="903804" y="771482"/>
            <a:ext cx="1606857" cy="799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566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B34652-5E54-844F-BD7C-D858C76DB7C9}"/>
              </a:ext>
            </a:extLst>
          </p:cNvPr>
          <p:cNvSpPr txBox="1">
            <a:spLocks/>
          </p:cNvSpPr>
          <p:nvPr/>
        </p:nvSpPr>
        <p:spPr>
          <a:xfrm>
            <a:off x="903804" y="1153714"/>
            <a:ext cx="10595469" cy="740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Perplexity is also equivalent to the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exponentiated, per-word cross-entropy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6AFD28-F2A4-D446-A570-128BFE679B33}"/>
                  </a:ext>
                </a:extLst>
              </p:cNvPr>
              <p:cNvSpPr txBox="1"/>
              <p:nvPr/>
            </p:nvSpPr>
            <p:spPr>
              <a:xfrm>
                <a:off x="1689100" y="2135503"/>
                <a:ext cx="6921500" cy="8778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6AFD28-F2A4-D446-A570-128BFE679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100" y="2135503"/>
                <a:ext cx="6921500" cy="877869"/>
              </a:xfrm>
              <a:prstGeom prst="rect">
                <a:avLst/>
              </a:prstGeom>
              <a:blipFill>
                <a:blip r:embed="rId2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F7BBA-8DD1-3B4D-89B4-5E267334E8AA}"/>
                  </a:ext>
                </a:extLst>
              </p:cNvPr>
              <p:cNvSpPr txBox="1"/>
              <p:nvPr/>
            </p:nvSpPr>
            <p:spPr>
              <a:xfrm>
                <a:off x="2557998" y="2691336"/>
                <a:ext cx="6921500" cy="1703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F7BBA-8DD1-3B4D-89B4-5E267334E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98" y="2691336"/>
                <a:ext cx="6921500" cy="1703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39EE63-1C71-0F4E-A296-E225332C8657}"/>
                  </a:ext>
                </a:extLst>
              </p:cNvPr>
              <p:cNvSpPr txBox="1"/>
              <p:nvPr/>
            </p:nvSpPr>
            <p:spPr>
              <a:xfrm>
                <a:off x="4277797" y="4578894"/>
                <a:ext cx="6921500" cy="1078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800" b="0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800" b="0" i="0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39EE63-1C71-0F4E-A296-E225332C8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797" y="4578894"/>
                <a:ext cx="6921500" cy="1078309"/>
              </a:xfrm>
              <a:prstGeom prst="rect">
                <a:avLst/>
              </a:prstGeom>
              <a:blipFill>
                <a:blip r:embed="rId4"/>
                <a:stretch>
                  <a:fillRect l="-1099" t="-58140" b="-46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27F1A2D-6079-7946-8935-46F4FC2356F3}"/>
              </a:ext>
            </a:extLst>
          </p:cNvPr>
          <p:cNvSpPr/>
          <p:nvPr/>
        </p:nvSpPr>
        <p:spPr>
          <a:xfrm>
            <a:off x="903804" y="771482"/>
            <a:ext cx="1606857" cy="799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466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B34652-5E54-844F-BD7C-D858C76DB7C9}"/>
              </a:ext>
            </a:extLst>
          </p:cNvPr>
          <p:cNvSpPr txBox="1">
            <a:spLocks/>
          </p:cNvSpPr>
          <p:nvPr/>
        </p:nvSpPr>
        <p:spPr>
          <a:xfrm>
            <a:off x="1765301" y="1538746"/>
            <a:ext cx="9131299" cy="4341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Very related to entropy, </a:t>
            </a:r>
            <a:r>
              <a:rPr lang="en-US" sz="2400" b="1" dirty="0">
                <a:latin typeface="Avenir Light" panose="020B0402020203020204" pitchFamily="34" charset="77"/>
              </a:rPr>
              <a:t>perplexity</a:t>
            </a:r>
            <a:r>
              <a:rPr lang="en-US" sz="2400" dirty="0">
                <a:latin typeface="Avenir Light" panose="020B0402020203020204" pitchFamily="34" charset="77"/>
              </a:rPr>
              <a:t> measures the </a:t>
            </a:r>
            <a:r>
              <a:rPr lang="en-US" sz="2400" b="1" dirty="0">
                <a:latin typeface="Avenir Light" panose="020B0402020203020204" pitchFamily="34" charset="77"/>
              </a:rPr>
              <a:t>uncertainty</a:t>
            </a:r>
            <a:r>
              <a:rPr lang="en-US" sz="2400" dirty="0">
                <a:latin typeface="Avenir Light" panose="020B0402020203020204" pitchFamily="34" charset="77"/>
              </a:rPr>
              <a:t> of the model for a particular dataset. So, very high perplexity scores correspond to having tons of uncertainty (which is bad).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Avenir Light" panose="020B0402020203020204" pitchFamily="34" charset="7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Entropy</a:t>
            </a:r>
            <a:r>
              <a:rPr lang="en-US" sz="2400" dirty="0">
                <a:latin typeface="Avenir Light" panose="020B0402020203020204" pitchFamily="34" charset="77"/>
              </a:rPr>
              <a:t> represents the </a:t>
            </a:r>
            <a:r>
              <a:rPr lang="en-US" sz="2400" b="1" dirty="0">
                <a:latin typeface="Avenir Light" panose="020B0402020203020204" pitchFamily="34" charset="77"/>
              </a:rPr>
              <a:t>average</a:t>
            </a:r>
            <a:r>
              <a:rPr lang="en-US" sz="2400" dirty="0">
                <a:latin typeface="Avenir Light" panose="020B0402020203020204" pitchFamily="34" charset="77"/>
              </a:rPr>
              <a:t> number of bits needed to represent each word.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Perplexity</a:t>
            </a:r>
            <a:r>
              <a:rPr lang="en-US" sz="2400" dirty="0">
                <a:latin typeface="Avenir Light" panose="020B0402020203020204" pitchFamily="34" charset="77"/>
              </a:rPr>
              <a:t> represents the branching factor needed to predict each next word. That is, the more branches (aka bits) at each step, the more uncertainty there is, meaning the worse the model.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05457E-33E5-3041-9D36-86CAD28C473A}"/>
              </a:ext>
            </a:extLst>
          </p:cNvPr>
          <p:cNvSpPr/>
          <p:nvPr/>
        </p:nvSpPr>
        <p:spPr>
          <a:xfrm>
            <a:off x="903804" y="771482"/>
            <a:ext cx="1606857" cy="799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657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B34652-5E54-844F-BD7C-D858C76DB7C9}"/>
              </a:ext>
            </a:extLst>
          </p:cNvPr>
          <p:cNvSpPr txBox="1">
            <a:spLocks/>
          </p:cNvSpPr>
          <p:nvPr/>
        </p:nvSpPr>
        <p:spPr>
          <a:xfrm>
            <a:off x="1739901" y="1384220"/>
            <a:ext cx="9131299" cy="4341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Good models tend to have perplexity scores around 40-100 on large, popular corpora.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venir Light" panose="020B0402020203020204" pitchFamily="34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If our model assumed a uniform distribution of words, then our perplexity score would be: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41E18-7626-7346-BB09-10F5954AAE5C}"/>
                  </a:ext>
                </a:extLst>
              </p:cNvPr>
              <p:cNvSpPr txBox="1"/>
              <p:nvPr/>
            </p:nvSpPr>
            <p:spPr>
              <a:xfrm>
                <a:off x="3771900" y="4815203"/>
                <a:ext cx="69215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800" dirty="0">
                    <a:latin typeface="Avenir Book" panose="02000503020000020003" pitchFamily="2" charset="0"/>
                  </a:rPr>
                  <a:t> = the # of unique word types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241E18-7626-7346-BB09-10F5954A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4815203"/>
                <a:ext cx="6921500" cy="430887"/>
              </a:xfrm>
              <a:prstGeom prst="rect">
                <a:avLst/>
              </a:prstGeom>
              <a:blipFill>
                <a:blip r:embed="rId2"/>
                <a:stretch>
                  <a:fillRect l="-183" t="-22857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AAE3732-6594-444B-B8CA-69322D26AEF1}"/>
              </a:ext>
            </a:extLst>
          </p:cNvPr>
          <p:cNvSpPr/>
          <p:nvPr/>
        </p:nvSpPr>
        <p:spPr>
          <a:xfrm>
            <a:off x="903804" y="771482"/>
            <a:ext cx="1606857" cy="799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502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6D248-0AC7-5A40-B0F8-88F4BE4B76D7}"/>
              </a:ext>
            </a:extLst>
          </p:cNvPr>
          <p:cNvSpPr/>
          <p:nvPr/>
        </p:nvSpPr>
        <p:spPr>
          <a:xfrm>
            <a:off x="903804" y="771482"/>
            <a:ext cx="1606857" cy="799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BB34652-5E54-844F-BD7C-D858C76DB7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459" y="842695"/>
                <a:ext cx="10993778" cy="43413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1" dirty="0">
                    <a:latin typeface="Avenir Light" panose="020B0402020203020204" pitchFamily="34" charset="77"/>
                  </a:rPr>
                  <a:t>Example</a:t>
                </a:r>
                <a:r>
                  <a:rPr lang="en-US" sz="2400" dirty="0">
                    <a:latin typeface="Avenir Light" panose="020B0402020203020204" pitchFamily="34" charset="77"/>
                  </a:rPr>
                  <a:t>: let our corpus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have only 3 unique words:  {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latin typeface="Avenir Light" panose="020B0402020203020204" pitchFamily="34" charset="77"/>
                  </a:rPr>
                  <a:t>the, dog, ran</a:t>
                </a:r>
                <a:r>
                  <a:rPr lang="en-US" sz="2400" dirty="0">
                    <a:latin typeface="Avenir Light" panose="020B0402020203020204" pitchFamily="34" charset="77"/>
                  </a:rPr>
                  <a:t>} but our particular text has a length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.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BB34652-5E54-844F-BD7C-D858C76DB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59" y="842695"/>
                <a:ext cx="10993778" cy="4341354"/>
              </a:xfrm>
              <a:prstGeom prst="rect">
                <a:avLst/>
              </a:prstGeom>
              <a:blipFill>
                <a:blip r:embed="rId2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0812CD-DA86-BB47-9C70-8E0610111041}"/>
                  </a:ext>
                </a:extLst>
              </p:cNvPr>
              <p:cNvSpPr txBox="1"/>
              <p:nvPr/>
            </p:nvSpPr>
            <p:spPr>
              <a:xfrm>
                <a:off x="2260600" y="4445647"/>
                <a:ext cx="6921500" cy="2107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rad>
                      <m:rad>
                        <m:ra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0812CD-DA86-BB47-9C70-8E0610111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00" y="4445647"/>
                <a:ext cx="6921500" cy="2107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03FB3F-9239-524B-A9FF-004B805B9788}"/>
                  </a:ext>
                </a:extLst>
              </p:cNvPr>
              <p:cNvSpPr txBox="1"/>
              <p:nvPr/>
            </p:nvSpPr>
            <p:spPr>
              <a:xfrm>
                <a:off x="1522845" y="2252401"/>
                <a:ext cx="6921500" cy="8778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03FB3F-9239-524B-A9FF-004B805B9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45" y="2252401"/>
                <a:ext cx="6921500" cy="877869"/>
              </a:xfrm>
              <a:prstGeom prst="rect">
                <a:avLst/>
              </a:prstGeom>
              <a:blipFill>
                <a:blip r:embed="rId4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E86C7E-5F6C-B140-9CF2-7A1FB82D2BF3}"/>
                  </a:ext>
                </a:extLst>
              </p:cNvPr>
              <p:cNvSpPr txBox="1"/>
              <p:nvPr/>
            </p:nvSpPr>
            <p:spPr>
              <a:xfrm>
                <a:off x="2441525" y="2953403"/>
                <a:ext cx="6921500" cy="1703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E86C7E-5F6C-B140-9CF2-7A1FB82D2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525" y="2953403"/>
                <a:ext cx="6921500" cy="17039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0598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BB34652-5E54-844F-BD7C-D858C76DB7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0350" y="1322883"/>
                <a:ext cx="9131299" cy="43413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Avenir Light" panose="020B0402020203020204" pitchFamily="34" charset="77"/>
                  </a:rPr>
                  <a:t>More generally, if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unique words for a sequence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.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BB34652-5E54-844F-BD7C-D858C76DB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350" y="1322883"/>
                <a:ext cx="9131299" cy="4341354"/>
              </a:xfrm>
              <a:prstGeom prst="rect">
                <a:avLst/>
              </a:prstGeo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0812CD-DA86-BB47-9C70-8E0610111041}"/>
                  </a:ext>
                </a:extLst>
              </p:cNvPr>
              <p:cNvSpPr txBox="1"/>
              <p:nvPr/>
            </p:nvSpPr>
            <p:spPr>
              <a:xfrm>
                <a:off x="2316698" y="3059636"/>
                <a:ext cx="6921500" cy="2107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rad>
                      <m:rad>
                        <m:ra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0812CD-DA86-BB47-9C70-8E0610111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698" y="3059636"/>
                <a:ext cx="6921500" cy="2107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71FBECE-F6EA-4246-9E34-35D14B5292BD}"/>
              </a:ext>
            </a:extLst>
          </p:cNvPr>
          <p:cNvSpPr/>
          <p:nvPr/>
        </p:nvSpPr>
        <p:spPr>
          <a:xfrm>
            <a:off x="903804" y="771482"/>
            <a:ext cx="1606857" cy="799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34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B34652-5E54-844F-BD7C-D858C76DB7C9}"/>
              </a:ext>
            </a:extLst>
          </p:cNvPr>
          <p:cNvSpPr txBox="1">
            <a:spLocks/>
          </p:cNvSpPr>
          <p:nvPr/>
        </p:nvSpPr>
        <p:spPr>
          <a:xfrm>
            <a:off x="1530350" y="1322883"/>
            <a:ext cx="9131299" cy="4341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Avenir Light" panose="020B0402020203020204" pitchFamily="34" charset="77"/>
              </a:rPr>
              <a:t>Example perplexity scores</a:t>
            </a:r>
            <a:r>
              <a:rPr lang="en-US" sz="2400" dirty="0">
                <a:latin typeface="Avenir Light" panose="020B0402020203020204" pitchFamily="34" charset="77"/>
              </a:rPr>
              <a:t>: when trained on a corpus of 38 million words and tested on 1.5 million words: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5E77AC-C8C6-F84B-8F8B-0E9C81002452}"/>
              </a:ext>
            </a:extLst>
          </p:cNvPr>
          <p:cNvGraphicFramePr>
            <a:graphicFrameLocks noGrp="1"/>
          </p:cNvGraphicFramePr>
          <p:nvPr/>
        </p:nvGraphicFramePr>
        <p:xfrm>
          <a:off x="4224337" y="2758281"/>
          <a:ext cx="3743325" cy="2486025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1303833348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337442176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Avenir" panose="02000503020000020003" pitchFamily="2" charset="0"/>
                        </a:rPr>
                        <a:t>model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A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FFFF"/>
                          </a:solidFill>
                          <a:effectLst/>
                          <a:latin typeface="Avenir" panose="02000503020000020003" pitchFamily="2" charset="0"/>
                        </a:rPr>
                        <a:t>perplexity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A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113595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unigram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962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08151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bigram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170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30324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073A6C"/>
                          </a:solidFill>
                          <a:effectLst/>
                          <a:latin typeface="Avenir" panose="02000503020000020003" pitchFamily="2" charset="0"/>
                        </a:rPr>
                        <a:t>trigram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Avenir" panose="02000503020000020003" pitchFamily="2" charset="0"/>
                        </a:rPr>
                        <a:t>109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6187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903804" y="771482"/>
            <a:ext cx="1606857" cy="799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805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79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11" y="305173"/>
            <a:ext cx="8941419" cy="597779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B34652-5E54-844F-BD7C-D858C76DB7C9}"/>
              </a:ext>
            </a:extLst>
          </p:cNvPr>
          <p:cNvSpPr txBox="1">
            <a:spLocks/>
          </p:cNvSpPr>
          <p:nvPr/>
        </p:nvSpPr>
        <p:spPr>
          <a:xfrm>
            <a:off x="1530350" y="1322883"/>
            <a:ext cx="9131299" cy="4341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highlight>
                  <a:srgbClr val="FFFF00"/>
                </a:highlight>
                <a:latin typeface="Avenir Light" panose="020B0402020203020204" pitchFamily="34" charset="77"/>
              </a:rPr>
              <a:t>Very Important</a:t>
            </a:r>
            <a:r>
              <a:rPr lang="en-US" sz="2400" dirty="0">
                <a:highlight>
                  <a:srgbClr val="FFFF00"/>
                </a:highlight>
                <a:latin typeface="Avenir Light" panose="020B0402020203020204" pitchFamily="34" charset="7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Any given LM must be able to generate the </a:t>
            </a:r>
            <a:r>
              <a:rPr lang="en-US" sz="2400" b="1" dirty="0">
                <a:latin typeface="Avenir Light" panose="020B0402020203020204" pitchFamily="34" charset="77"/>
              </a:rPr>
              <a:t>test set (</a:t>
            </a:r>
            <a:r>
              <a:rPr lang="en-US" sz="2400" u="sng" dirty="0">
                <a:latin typeface="Avenir Light" panose="020B0402020203020204" pitchFamily="34" charset="77"/>
              </a:rPr>
              <a:t>at least</a:t>
            </a:r>
            <a:r>
              <a:rPr lang="en-US" sz="2400" b="1" dirty="0">
                <a:latin typeface="Avenir Light" panose="020B0402020203020204" pitchFamily="34" charset="77"/>
              </a:rPr>
              <a:t>)</a:t>
            </a:r>
            <a:r>
              <a:rPr lang="en-US" sz="2400" dirty="0">
                <a:latin typeface="Avenir Light" panose="020B0402020203020204" pitchFamily="34" charset="77"/>
              </a:rPr>
              <a:t>. Otherwise, it cannot be fairly evaluated (OOV problem).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When comparing multiple LMs to each other, their vocabularies must be the same (e.g., words, sub-words, characters).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903804" y="771482"/>
            <a:ext cx="1606857" cy="799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61A447-A3EC-204D-A94D-CF8FB84DAA80}"/>
              </a:ext>
            </a:extLst>
          </p:cNvPr>
          <p:cNvSpPr txBox="1">
            <a:spLocks/>
          </p:cNvSpPr>
          <p:nvPr/>
        </p:nvSpPr>
        <p:spPr>
          <a:xfrm>
            <a:off x="1396168" y="6353860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</p:spTree>
    <p:extLst>
      <p:ext uri="{BB962C8B-B14F-4D97-AF65-F5344CB8AC3E}">
        <p14:creationId xmlns:p14="http://schemas.microsoft.com/office/powerpoint/2010/main" val="104036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181099" y="1290098"/>
            <a:ext cx="9829801" cy="2857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Language Model </a:t>
            </a:r>
            <a:r>
              <a:rPr lang="en-US" sz="2400" dirty="0">
                <a:latin typeface="Avenir Light" panose="020B0402020203020204" pitchFamily="34" charset="77"/>
              </a:rPr>
              <a:t>represents the language used by a given entity (e.g., a particular person, genre, or other well-defined class of text)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2B74A-7107-574F-A8EF-A4474968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661" y="3130261"/>
            <a:ext cx="5084676" cy="212147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000481-B203-D84A-B079-9136606F3CC9}"/>
              </a:ext>
            </a:extLst>
          </p:cNvPr>
          <p:cNvSpPr txBox="1">
            <a:spLocks/>
          </p:cNvSpPr>
          <p:nvPr/>
        </p:nvSpPr>
        <p:spPr>
          <a:xfrm>
            <a:off x="401637" y="276225"/>
            <a:ext cx="3941763" cy="61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b="1"/>
              <a:t>Language Modelling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EB1479-325D-2F42-A2FA-D861E4150E0C}"/>
              </a:ext>
            </a:extLst>
          </p:cNvPr>
          <p:cNvSpPr/>
          <p:nvPr/>
        </p:nvSpPr>
        <p:spPr>
          <a:xfrm>
            <a:off x="401637" y="771482"/>
            <a:ext cx="3439596" cy="1175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39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5509AF6-DF1D-D14F-A425-FE4EE7CFBA8B}"/>
              </a:ext>
            </a:extLst>
          </p:cNvPr>
          <p:cNvSpPr/>
          <p:nvPr/>
        </p:nvSpPr>
        <p:spPr>
          <a:xfrm>
            <a:off x="2154343" y="3944502"/>
            <a:ext cx="1916212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EC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46406" y="328726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46406" y="337797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9628C4-8725-2649-B0BF-2729C9F7E11D}"/>
              </a:ext>
            </a:extLst>
          </p:cNvPr>
          <p:cNvSpPr/>
          <p:nvPr/>
        </p:nvSpPr>
        <p:spPr>
          <a:xfrm>
            <a:off x="1046406" y="4968901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36D41-8477-A045-A8D2-C520B334CCA4}"/>
              </a:ext>
            </a:extLst>
          </p:cNvPr>
          <p:cNvSpPr/>
          <p:nvPr/>
        </p:nvSpPr>
        <p:spPr>
          <a:xfrm>
            <a:off x="1046406" y="5059616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1046406" y="4095850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1046406" y="4186567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22E79-BDC8-9541-943D-C1853B747024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B4BDA-8F37-224D-9D84-D0F812E959AF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1FB50AB-78CC-304E-BF88-BFD55ECFFA5A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6111833" cy="506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Language Modelling: what and why?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Unigrams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Beyond count-based models</a:t>
            </a:r>
          </a:p>
        </p:txBody>
      </p:sp>
    </p:spTree>
    <p:extLst>
      <p:ext uri="{BB962C8B-B14F-4D97-AF65-F5344CB8AC3E}">
        <p14:creationId xmlns:p14="http://schemas.microsoft.com/office/powerpoint/2010/main" val="37287225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5509AF6-DF1D-D14F-A425-FE4EE7CFBA8B}"/>
              </a:ext>
            </a:extLst>
          </p:cNvPr>
          <p:cNvSpPr/>
          <p:nvPr/>
        </p:nvSpPr>
        <p:spPr>
          <a:xfrm>
            <a:off x="2154343" y="4772196"/>
            <a:ext cx="4909630" cy="484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9E158-9647-2740-9C84-883B1825963A}"/>
              </a:ext>
            </a:extLst>
          </p:cNvPr>
          <p:cNvSpPr/>
          <p:nvPr/>
        </p:nvSpPr>
        <p:spPr>
          <a:xfrm>
            <a:off x="1046406" y="2423661"/>
            <a:ext cx="771242" cy="90716"/>
          </a:xfrm>
          <a:prstGeom prst="rect">
            <a:avLst/>
          </a:prstGeom>
          <a:solidFill>
            <a:srgbClr val="8EC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E68751-04E9-FC44-99C5-D9888C7CD4D1}"/>
              </a:ext>
            </a:extLst>
          </p:cNvPr>
          <p:cNvSpPr/>
          <p:nvPr/>
        </p:nvSpPr>
        <p:spPr>
          <a:xfrm>
            <a:off x="1046406" y="2514376"/>
            <a:ext cx="771242" cy="100361"/>
          </a:xfrm>
          <a:prstGeom prst="rect">
            <a:avLst/>
          </a:prstGeom>
          <a:solidFill>
            <a:srgbClr val="007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6E1C5-52E5-0045-A018-E96403FC959D}"/>
              </a:ext>
            </a:extLst>
          </p:cNvPr>
          <p:cNvSpPr/>
          <p:nvPr/>
        </p:nvSpPr>
        <p:spPr>
          <a:xfrm>
            <a:off x="1046406" y="3287261"/>
            <a:ext cx="771242" cy="907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0600C-5FE1-A04D-B8A5-14AF40FFA3FE}"/>
              </a:ext>
            </a:extLst>
          </p:cNvPr>
          <p:cNvSpPr/>
          <p:nvPr/>
        </p:nvSpPr>
        <p:spPr>
          <a:xfrm>
            <a:off x="1046406" y="3377976"/>
            <a:ext cx="771242" cy="100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9628C4-8725-2649-B0BF-2729C9F7E11D}"/>
              </a:ext>
            </a:extLst>
          </p:cNvPr>
          <p:cNvSpPr/>
          <p:nvPr/>
        </p:nvSpPr>
        <p:spPr>
          <a:xfrm>
            <a:off x="1046406" y="4968901"/>
            <a:ext cx="771242" cy="907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36D41-8477-A045-A8D2-C520B334CCA4}"/>
              </a:ext>
            </a:extLst>
          </p:cNvPr>
          <p:cNvSpPr/>
          <p:nvPr/>
        </p:nvSpPr>
        <p:spPr>
          <a:xfrm>
            <a:off x="1046406" y="5059616"/>
            <a:ext cx="771242" cy="1003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A68C59-0CF5-574E-BBF1-FB6E34268F40}"/>
              </a:ext>
            </a:extLst>
          </p:cNvPr>
          <p:cNvSpPr/>
          <p:nvPr/>
        </p:nvSpPr>
        <p:spPr>
          <a:xfrm>
            <a:off x="1046406" y="4095850"/>
            <a:ext cx="771242" cy="90715"/>
          </a:xfrm>
          <a:prstGeom prst="rect">
            <a:avLst/>
          </a:prstGeom>
          <a:solidFill>
            <a:srgbClr val="FFD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B868B-5124-D247-A59E-5D7FC8D809A8}"/>
              </a:ext>
            </a:extLst>
          </p:cNvPr>
          <p:cNvSpPr/>
          <p:nvPr/>
        </p:nvSpPr>
        <p:spPr>
          <a:xfrm>
            <a:off x="1046406" y="4186567"/>
            <a:ext cx="771242" cy="90714"/>
          </a:xfrm>
          <a:prstGeom prst="rect">
            <a:avLst/>
          </a:prstGeom>
          <a:solidFill>
            <a:srgbClr val="DE5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CA55-066D-DE4F-98F1-19E39CB74039}"/>
              </a:ext>
            </a:extLst>
          </p:cNvPr>
          <p:cNvSpPr/>
          <p:nvPr/>
        </p:nvSpPr>
        <p:spPr>
          <a:xfrm>
            <a:off x="525395" y="468403"/>
            <a:ext cx="4419241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Outline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22E79-BDC8-9541-943D-C1853B747024}"/>
              </a:ext>
            </a:extLst>
          </p:cNvPr>
          <p:cNvSpPr/>
          <p:nvPr/>
        </p:nvSpPr>
        <p:spPr>
          <a:xfrm>
            <a:off x="1046406" y="1552165"/>
            <a:ext cx="771242" cy="907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B4BDA-8F37-224D-9D84-D0F812E959AF}"/>
              </a:ext>
            </a:extLst>
          </p:cNvPr>
          <p:cNvSpPr/>
          <p:nvPr/>
        </p:nvSpPr>
        <p:spPr>
          <a:xfrm>
            <a:off x="1046406" y="1642880"/>
            <a:ext cx="771242" cy="1003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3D11160-42A7-BE4D-8E0E-C25C1C462183}"/>
              </a:ext>
            </a:extLst>
          </p:cNvPr>
          <p:cNvSpPr txBox="1">
            <a:spLocks/>
          </p:cNvSpPr>
          <p:nvPr/>
        </p:nvSpPr>
        <p:spPr>
          <a:xfrm>
            <a:off x="2154343" y="1053178"/>
            <a:ext cx="6111833" cy="506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Language Modelling: what and why?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Unigrams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Bigrams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Evaluation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Beyond count-based models</a:t>
            </a:r>
          </a:p>
        </p:txBody>
      </p:sp>
    </p:spTree>
    <p:extLst>
      <p:ext uri="{BB962C8B-B14F-4D97-AF65-F5344CB8AC3E}">
        <p14:creationId xmlns:p14="http://schemas.microsoft.com/office/powerpoint/2010/main" val="17984228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Issues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903804" y="1238014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1. More context </a:t>
            </a:r>
            <a:r>
              <a:rPr lang="en-US" sz="2400" b="1" dirty="0">
                <a:latin typeface="Avenir Light" panose="020B0402020203020204" pitchFamily="34" charset="77"/>
              </a:rPr>
              <a:t>while avoiding </a:t>
            </a:r>
            <a:r>
              <a:rPr lang="en-US" sz="2400" b="1" u="sng" dirty="0">
                <a:latin typeface="Avenir Light" panose="020B0402020203020204" pitchFamily="34" charset="77"/>
              </a:rPr>
              <a:t>sparsity</a:t>
            </a:r>
            <a:r>
              <a:rPr lang="en-US" sz="2400" b="1" dirty="0">
                <a:latin typeface="Avenir Light" panose="020B0402020203020204" pitchFamily="34" charset="77"/>
              </a:rPr>
              <a:t>, </a:t>
            </a:r>
            <a:r>
              <a:rPr lang="en-US" sz="2400" b="1" u="sng" dirty="0">
                <a:latin typeface="Avenir Light" panose="020B0402020203020204" pitchFamily="34" charset="77"/>
              </a:rPr>
              <a:t>storage</a:t>
            </a:r>
            <a:r>
              <a:rPr lang="en-US" sz="2400" b="1" dirty="0">
                <a:latin typeface="Avenir Light" panose="020B0402020203020204" pitchFamily="34" charset="77"/>
              </a:rPr>
              <a:t>, and </a:t>
            </a:r>
            <a:r>
              <a:rPr lang="en-US" sz="2400" b="1" u="sng" dirty="0">
                <a:latin typeface="Avenir Light" panose="020B0402020203020204" pitchFamily="34" charset="77"/>
              </a:rPr>
              <a:t>compute</a:t>
            </a:r>
            <a:r>
              <a:rPr lang="en-US" sz="2400" b="1" dirty="0">
                <a:latin typeface="Avenir Light" panose="020B0402020203020204" pitchFamily="34" charset="77"/>
              </a:rPr>
              <a:t> issues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BBA01D-7B7E-4F4E-893E-044051335BFB}"/>
              </a:ext>
            </a:extLst>
          </p:cNvPr>
          <p:cNvSpPr txBox="1">
            <a:spLocks/>
          </p:cNvSpPr>
          <p:nvPr/>
        </p:nvSpPr>
        <p:spPr>
          <a:xfrm>
            <a:off x="903804" y="2124768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2. </a:t>
            </a:r>
            <a:r>
              <a:rPr lang="en-US" sz="2400" b="1" dirty="0">
                <a:latin typeface="Avenir Light" panose="020B0402020203020204" pitchFamily="34" charset="77"/>
              </a:rPr>
              <a:t>No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 semantic information </a:t>
            </a:r>
            <a:r>
              <a:rPr lang="en-US" sz="2400" b="1" dirty="0">
                <a:latin typeface="Avenir Light" panose="020B0402020203020204" pitchFamily="34" charset="77"/>
              </a:rPr>
              <a:t>conveyed by counts (e.g.,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vehicle</a:t>
            </a:r>
            <a:r>
              <a:rPr lang="en-US" sz="2400" b="1" dirty="0">
                <a:latin typeface="Avenir Light" panose="020B0402020203020204" pitchFamily="34" charset="77"/>
              </a:rPr>
              <a:t> vs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car</a:t>
            </a:r>
            <a:r>
              <a:rPr lang="en-US" sz="2400" b="1" dirty="0">
                <a:latin typeface="Avenir Light" panose="020B0402020203020204" pitchFamily="34" charset="77"/>
              </a:rPr>
              <a:t>)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9284C0-FCAD-F741-846A-D6B4E9E7DE0C}"/>
              </a:ext>
            </a:extLst>
          </p:cNvPr>
          <p:cNvSpPr txBox="1">
            <a:spLocks/>
          </p:cNvSpPr>
          <p:nvPr/>
        </p:nvSpPr>
        <p:spPr>
          <a:xfrm>
            <a:off x="903804" y="3011522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3. </a:t>
            </a:r>
            <a:r>
              <a:rPr lang="en-US" sz="2400" b="1" dirty="0">
                <a:latin typeface="Avenir Light" panose="020B0402020203020204" pitchFamily="34" charset="77"/>
              </a:rPr>
              <a:t>Cannot leverage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non-consecutive</a:t>
            </a:r>
            <a:r>
              <a:rPr lang="en-US" sz="2400" b="1" dirty="0">
                <a:latin typeface="Avenir Light" panose="020B0402020203020204" pitchFamily="34" charset="77"/>
              </a:rPr>
              <a:t> patterns 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4D7D41-E6BC-8A46-8C37-B4E2EF8CB850}"/>
              </a:ext>
            </a:extLst>
          </p:cNvPr>
          <p:cNvSpPr txBox="1">
            <a:spLocks/>
          </p:cNvSpPr>
          <p:nvPr/>
        </p:nvSpPr>
        <p:spPr>
          <a:xfrm>
            <a:off x="903804" y="4551939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4. </a:t>
            </a:r>
            <a:r>
              <a:rPr lang="en-US" sz="2400" b="1" dirty="0">
                <a:latin typeface="Avenir Light" panose="020B0402020203020204" pitchFamily="34" charset="77"/>
              </a:rPr>
              <a:t>Cannot capture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combinatorial</a:t>
            </a:r>
            <a:r>
              <a:rPr lang="en-US" sz="2400" b="1" dirty="0">
                <a:latin typeface="Avenir Light" panose="020B0402020203020204" pitchFamily="34" charset="77"/>
              </a:rPr>
              <a:t> signals (i.e., non-linear prediction)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48B77-EB69-3C4A-B53E-DA4C5240969E}"/>
              </a:ext>
            </a:extLst>
          </p:cNvPr>
          <p:cNvSpPr/>
          <p:nvPr/>
        </p:nvSpPr>
        <p:spPr>
          <a:xfrm>
            <a:off x="5925204" y="3695152"/>
            <a:ext cx="2988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Dr. Cornell West ____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6D10A-A5C7-5C46-885A-76E2903855AE}"/>
              </a:ext>
            </a:extLst>
          </p:cNvPr>
          <p:cNvSpPr/>
          <p:nvPr/>
        </p:nvSpPr>
        <p:spPr>
          <a:xfrm>
            <a:off x="2350310" y="3705748"/>
            <a:ext cx="2988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Dr. West ____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3C00BE-F4B6-3844-9305-7D3700FC3571}"/>
              </a:ext>
            </a:extLst>
          </p:cNvPr>
          <p:cNvSpPr/>
          <p:nvPr/>
        </p:nvSpPr>
        <p:spPr>
          <a:xfrm>
            <a:off x="2211764" y="4169307"/>
            <a:ext cx="2489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Occurred 25 times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95EC32-CA7D-F048-ABBE-459EDF66BC1D}"/>
              </a:ext>
            </a:extLst>
          </p:cNvPr>
          <p:cNvSpPr/>
          <p:nvPr/>
        </p:nvSpPr>
        <p:spPr>
          <a:xfrm>
            <a:off x="6174584" y="4124206"/>
            <a:ext cx="2101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Occurred 3 times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28031C-1655-5A4E-B961-E5D6727E23C7}"/>
              </a:ext>
            </a:extLst>
          </p:cNvPr>
          <p:cNvSpPr/>
          <p:nvPr/>
        </p:nvSpPr>
        <p:spPr>
          <a:xfrm>
            <a:off x="1792214" y="5182941"/>
            <a:ext cx="3408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latin typeface="Avenir Light" panose="020B0402020203020204" pitchFamily="34" charset="77"/>
              </a:rPr>
              <a:t>Chef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Light" panose="020B0402020203020204" pitchFamily="34" charset="77"/>
              </a:rPr>
              <a:t>cooked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3076F8-54AE-BC46-8A63-082EA9F2E686}"/>
              </a:ext>
            </a:extLst>
          </p:cNvPr>
          <p:cNvSpPr/>
          <p:nvPr/>
        </p:nvSpPr>
        <p:spPr>
          <a:xfrm>
            <a:off x="6781810" y="5214188"/>
            <a:ext cx="351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venir Light" panose="020B0402020203020204" pitchFamily="34" charset="77"/>
              </a:rPr>
              <a:t>Customer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Light" panose="020B0402020203020204" pitchFamily="34" charset="77"/>
              </a:rPr>
              <a:t>cooked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AE71D-2CCA-F442-91DF-B5B633B17A3A}"/>
              </a:ext>
            </a:extLst>
          </p:cNvPr>
          <p:cNvSpPr/>
          <p:nvPr/>
        </p:nvSpPr>
        <p:spPr>
          <a:xfrm>
            <a:off x="6781810" y="5708219"/>
            <a:ext cx="351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venir Light" panose="020B0402020203020204" pitchFamily="34" charset="77"/>
              </a:rPr>
              <a:t>Customer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venir Light" panose="020B0402020203020204" pitchFamily="34" charset="77"/>
              </a:rPr>
              <a:t>ate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C63A3B-E46D-3A4B-9014-CE125C9F7C5D}"/>
              </a:ext>
            </a:extLst>
          </p:cNvPr>
          <p:cNvSpPr/>
          <p:nvPr/>
        </p:nvSpPr>
        <p:spPr>
          <a:xfrm>
            <a:off x="1821881" y="5694080"/>
            <a:ext cx="351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latin typeface="Avenir Light" panose="020B0402020203020204" pitchFamily="34" charset="77"/>
              </a:rPr>
              <a:t>Chef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venir Light" panose="020B0402020203020204" pitchFamily="34" charset="77"/>
              </a:rPr>
              <a:t>ate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82108F-4F15-8643-A718-84358C7F9E66}"/>
              </a:ext>
            </a:extLst>
          </p:cNvPr>
          <p:cNvSpPr/>
          <p:nvPr/>
        </p:nvSpPr>
        <p:spPr>
          <a:xfrm>
            <a:off x="555694" y="3011521"/>
            <a:ext cx="10390910" cy="3170059"/>
          </a:xfrm>
          <a:prstGeom prst="roundRect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07EA3-3A64-D346-A4C0-1F5E3199EE5C}"/>
              </a:ext>
            </a:extLst>
          </p:cNvPr>
          <p:cNvSpPr/>
          <p:nvPr/>
        </p:nvSpPr>
        <p:spPr>
          <a:xfrm>
            <a:off x="9065850" y="2842896"/>
            <a:ext cx="2003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Avenir Light" panose="020B0402020203020204" pitchFamily="34" charset="77"/>
              </a:rPr>
              <a:t>New goals!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p:sp>
        <p:nvSpPr>
          <p:cNvPr id="24" name="Slide Number Placeholder 9">
            <a:extLst>
              <a:ext uri="{FF2B5EF4-FFF2-40B4-BE49-F238E27FC236}">
                <a16:creationId xmlns:a16="http://schemas.microsoft.com/office/drawing/2014/main" id="{95A75E49-0930-D54D-AADE-8E90FFCD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3219" y="628324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59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3219" y="628324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83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639955" y="1238014"/>
            <a:ext cx="10415971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Instead of counts, let’s move toward having </a:t>
            </a:r>
            <a:r>
              <a:rPr lang="en-US" sz="2400" b="1" dirty="0">
                <a:latin typeface="Avenir Light" panose="020B0402020203020204" pitchFamily="34" charset="77"/>
              </a:rPr>
              <a:t>words</a:t>
            </a:r>
            <a:r>
              <a:rPr lang="en-US" sz="2400" dirty="0">
                <a:latin typeface="Avenir Light" panose="020B0402020203020204" pitchFamily="34" charset="77"/>
              </a:rPr>
              <a:t> represented as </a:t>
            </a:r>
            <a:r>
              <a:rPr lang="en-US" sz="2400" u="sng" dirty="0">
                <a:latin typeface="Avenir Light" panose="020B0402020203020204" pitchFamily="34" charset="77"/>
              </a:rPr>
              <a:t>features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36968AF-5AD0-BE4F-8AB1-4411BA6892CA}"/>
              </a:ext>
            </a:extLst>
          </p:cNvPr>
          <p:cNvSpPr txBox="1">
            <a:spLocks/>
          </p:cNvSpPr>
          <p:nvPr/>
        </p:nvSpPr>
        <p:spPr>
          <a:xfrm>
            <a:off x="700962" y="3634591"/>
            <a:ext cx="10720773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We can develop a very simple linear model that calculates word probabilities</a:t>
            </a:r>
            <a:endParaRPr lang="en-US" sz="2400" u="sng" dirty="0">
              <a:latin typeface="Avenir Light" panose="020B0402020203020204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CEA2516-0ED2-CE41-8662-F658AB4B6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6741" y="2170511"/>
                <a:ext cx="4833913" cy="6960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# features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sz="2400" dirty="0">
                    <a:latin typeface="Avenir Light" panose="020B0402020203020204" pitchFamily="34" charset="77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# of words in vocab</a:t>
                </a:r>
              </a:p>
            </p:txBody>
          </p:sp>
        </mc:Choice>
        <mc:Fallback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CEA2516-0ED2-CE41-8662-F658AB4B6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41" y="2170511"/>
                <a:ext cx="4833913" cy="696060"/>
              </a:xfrm>
              <a:prstGeom prst="rect">
                <a:avLst/>
              </a:prstGeom>
              <a:blipFill>
                <a:blip r:embed="rId3"/>
                <a:stretch>
                  <a:fillRect l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582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3219" y="628324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84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5537539" y="341535"/>
            <a:ext cx="358568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”</a:t>
            </a:r>
            <a:r>
              <a:rPr lang="en-US" dirty="0">
                <a:solidFill>
                  <a:srgbClr val="0070C0"/>
                </a:solidFill>
                <a:latin typeface="Avenir Light" panose="020B0402020203020204" pitchFamily="34" charset="77"/>
              </a:rPr>
              <a:t>passing a _____</a:t>
            </a:r>
            <a:r>
              <a:rPr lang="en-US" dirty="0">
                <a:latin typeface="Avenir Light" panose="020B0402020203020204" pitchFamily="34" charset="77"/>
              </a:rPr>
              <a:t>”</a:t>
            </a:r>
            <a:endParaRPr lang="en-US" u="sng" dirty="0">
              <a:solidFill>
                <a:srgbClr val="0070C0"/>
              </a:solidFill>
              <a:latin typeface="Avenir Light" panose="020B0402020203020204" pitchFamily="34" charset="77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3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4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6700B-689F-4142-AE6F-F2F625386BC9}"/>
              </a:ext>
            </a:extLst>
          </p:cNvPr>
          <p:cNvGrpSpPr/>
          <p:nvPr/>
        </p:nvGrpSpPr>
        <p:grpSpPr>
          <a:xfrm rot="16200000">
            <a:off x="1463289" y="3067517"/>
            <a:ext cx="1364224" cy="311369"/>
            <a:chOff x="2297660" y="4140835"/>
            <a:chExt cx="1364224" cy="31136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A9A11F-8D4C-264F-AE6B-BAA577E350F7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B067A0-EA51-2043-AF87-34CAD8EB357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CF9655-2006-3B41-AD4C-479778B3AE5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9E68A-8BAB-3447-957C-BA962750911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65E46A-61D5-254C-BBB1-75171D196A5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CA9F7B-96F8-0940-9422-2786A96EB07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95E9A5-FF3C-E044-9F6A-719CE9729067}"/>
              </a:ext>
            </a:extLst>
          </p:cNvPr>
          <p:cNvGrpSpPr/>
          <p:nvPr/>
        </p:nvGrpSpPr>
        <p:grpSpPr>
          <a:xfrm rot="16200000">
            <a:off x="2851626" y="3067516"/>
            <a:ext cx="1364224" cy="311369"/>
            <a:chOff x="2297660" y="4140835"/>
            <a:chExt cx="1364224" cy="311369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75E97FD-6D34-D14B-8FBB-A17BAC45982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A8B146-3E8C-DB49-9042-282D8F81458C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1B25C9-0A82-D74D-AEC5-0779BFE9267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593877-3D50-0749-9C10-53DBE12B174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5B9DBE1-5239-6244-9E8E-08A628ECD40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B8D0B7-FB9C-0C4A-8AD8-326C3BD03E5E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F89228-843D-7F44-B608-D6496D5A43C8}"/>
              </a:ext>
            </a:extLst>
          </p:cNvPr>
          <p:cNvSpPr/>
          <p:nvPr/>
        </p:nvSpPr>
        <p:spPr>
          <a:xfrm>
            <a:off x="1582271" y="546369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passing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7E628-48E1-5746-8A78-2446857E0EE4}"/>
              </a:ext>
            </a:extLst>
          </p:cNvPr>
          <p:cNvSpPr/>
          <p:nvPr/>
        </p:nvSpPr>
        <p:spPr>
          <a:xfrm>
            <a:off x="3360973" y="5450759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a</a:t>
            </a:r>
            <a:endParaRPr lang="en-US" sz="24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82E69D8-7F6D-3A45-86F4-F945ABA483D4}"/>
              </a:ext>
            </a:extLst>
          </p:cNvPr>
          <p:cNvSpPr/>
          <p:nvPr/>
        </p:nvSpPr>
        <p:spPr>
          <a:xfrm rot="16200000">
            <a:off x="1461170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D36E1D2-94BA-BA4D-95C2-39D25FFD220F}"/>
              </a:ext>
            </a:extLst>
          </p:cNvPr>
          <p:cNvSpPr/>
          <p:nvPr/>
        </p:nvSpPr>
        <p:spPr>
          <a:xfrm rot="16200000">
            <a:off x="2862149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51088-A15D-A24B-8F5E-CAFF159F8345}"/>
              </a:ext>
            </a:extLst>
          </p:cNvPr>
          <p:cNvSpPr/>
          <p:nvPr/>
        </p:nvSpPr>
        <p:spPr>
          <a:xfrm>
            <a:off x="1767081" y="1992581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F7B4D-3E97-D048-81F3-09647FF6A9DB}"/>
              </a:ext>
            </a:extLst>
          </p:cNvPr>
          <p:cNvGrpSpPr/>
          <p:nvPr/>
        </p:nvGrpSpPr>
        <p:grpSpPr>
          <a:xfrm rot="16200000">
            <a:off x="4995296" y="3067516"/>
            <a:ext cx="1364224" cy="311369"/>
            <a:chOff x="2297660" y="4140835"/>
            <a:chExt cx="1364224" cy="31136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211191-D813-F040-B6D6-8AF15B67E0A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7C042D-B68D-6A4D-82E3-42A34E907E1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D8D844-582C-AD47-BABF-6E5E9D098FA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41F09EF-3698-9B4A-987D-4603AAE8091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6FF651-19A2-8045-B017-9C2124583D4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28F61B-5534-D24D-9967-40886B5E95B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AA6D1AA-FAA0-DF47-8AD7-68C04F025096}"/>
              </a:ext>
            </a:extLst>
          </p:cNvPr>
          <p:cNvSpPr/>
          <p:nvPr/>
        </p:nvSpPr>
        <p:spPr>
          <a:xfrm>
            <a:off x="262873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C796A5-587B-3244-838C-AA890418B1BD}"/>
              </a:ext>
            </a:extLst>
          </p:cNvPr>
          <p:cNvSpPr/>
          <p:nvPr/>
        </p:nvSpPr>
        <p:spPr>
          <a:xfrm>
            <a:off x="4392185" y="290045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DB5B03-101B-4240-B74A-63EF48F3A337}"/>
              </a:ext>
            </a:extLst>
          </p:cNvPr>
          <p:cNvSpPr/>
          <p:nvPr/>
        </p:nvSpPr>
        <p:spPr>
          <a:xfrm>
            <a:off x="6305792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6330C4-88C7-FF4C-9A35-89B633092812}"/>
              </a:ext>
            </a:extLst>
          </p:cNvPr>
          <p:cNvGrpSpPr/>
          <p:nvPr/>
        </p:nvGrpSpPr>
        <p:grpSpPr>
          <a:xfrm rot="16200000">
            <a:off x="6693505" y="3067516"/>
            <a:ext cx="1364224" cy="311369"/>
            <a:chOff x="2297660" y="4140835"/>
            <a:chExt cx="1364224" cy="31136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D9A8382-F265-254B-B5CA-F469C93FA55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BB0AE78-31B3-764D-BE38-E077A275BC22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96BDFA-64B6-B741-83B7-C9950435E929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FC9367-76B1-2945-A00F-EEA8EBA23EA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3B464F-657F-0146-A853-662EE984BBA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E3D007-9257-A947-B183-E95CA14A0B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CAB9BF9-2C10-0C44-B850-18C242718DFB}"/>
              </a:ext>
            </a:extLst>
          </p:cNvPr>
          <p:cNvSpPr/>
          <p:nvPr/>
        </p:nvSpPr>
        <p:spPr>
          <a:xfrm>
            <a:off x="3164070" y="1979256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26ECBD-7989-8A47-A3A2-DA324E314029}"/>
              </a:ext>
            </a:extLst>
          </p:cNvPr>
          <p:cNvSpPr/>
          <p:nvPr/>
        </p:nvSpPr>
        <p:spPr>
          <a:xfrm>
            <a:off x="5307740" y="199249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6D15A2-B8A3-904C-9D91-83513454C2BD}"/>
              </a:ext>
            </a:extLst>
          </p:cNvPr>
          <p:cNvSpPr/>
          <p:nvPr/>
        </p:nvSpPr>
        <p:spPr>
          <a:xfrm>
            <a:off x="7005949" y="197925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2B6C3-4EB8-A848-9613-747B768EB1A7}"/>
              </a:ext>
            </a:extLst>
          </p:cNvPr>
          <p:cNvSpPr/>
          <p:nvPr/>
        </p:nvSpPr>
        <p:spPr>
          <a:xfrm>
            <a:off x="5376669" y="401018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bias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B6B39D-A783-F542-BB19-7798F46F641C}"/>
              </a:ext>
            </a:extLst>
          </p:cNvPr>
          <p:cNvSpPr/>
          <p:nvPr/>
        </p:nvSpPr>
        <p:spPr>
          <a:xfrm>
            <a:off x="6749147" y="3996946"/>
            <a:ext cx="125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raw scores</a:t>
            </a:r>
            <a:endParaRPr lang="en-US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D8D718-31B5-5C49-B8C9-A877E040C81E}"/>
              </a:ext>
            </a:extLst>
          </p:cNvPr>
          <p:cNvSpPr/>
          <p:nvPr/>
        </p:nvSpPr>
        <p:spPr>
          <a:xfrm>
            <a:off x="8298468" y="2958913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3CAF6EA-2BAA-5B45-8502-0FE01C261653}"/>
              </a:ext>
            </a:extLst>
          </p:cNvPr>
          <p:cNvSpPr/>
          <p:nvPr/>
        </p:nvSpPr>
        <p:spPr>
          <a:xfrm>
            <a:off x="7683016" y="2996814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4D3E62-CAB6-4A40-972E-98C1B769E212}"/>
              </a:ext>
            </a:extLst>
          </p:cNvPr>
          <p:cNvSpPr/>
          <p:nvPr/>
        </p:nvSpPr>
        <p:spPr>
          <a:xfrm>
            <a:off x="925995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A79C79-5CE6-F34A-8AD7-5D692F557F35}"/>
              </a:ext>
            </a:extLst>
          </p:cNvPr>
          <p:cNvGrpSpPr/>
          <p:nvPr/>
        </p:nvGrpSpPr>
        <p:grpSpPr>
          <a:xfrm rot="16200000">
            <a:off x="9222021" y="3067515"/>
            <a:ext cx="1364224" cy="311369"/>
            <a:chOff x="2297660" y="4140835"/>
            <a:chExt cx="1364224" cy="31136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D7D00108-864F-5B41-94D6-CFFF05093D3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9F7C7AA-AA69-D44B-B0AC-93DDD0B9FC1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F30AD3C-1533-D54C-BFAB-D07A1048AF4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0DACCD-C757-D246-90C0-2BE2CF02677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C4DDFF-28A7-8747-AAA4-41F14F6D3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570744-5B51-6740-BF96-44E024DA681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C21D8A74-5E76-8642-AFFD-1783605F07F8}"/>
              </a:ext>
            </a:extLst>
          </p:cNvPr>
          <p:cNvSpPr/>
          <p:nvPr/>
        </p:nvSpPr>
        <p:spPr>
          <a:xfrm>
            <a:off x="9554202" y="1992047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4A563E-456A-DF4B-B789-1281042A541A}"/>
              </a:ext>
            </a:extLst>
          </p:cNvPr>
          <p:cNvSpPr/>
          <p:nvPr/>
        </p:nvSpPr>
        <p:spPr>
          <a:xfrm>
            <a:off x="9172789" y="4034957"/>
            <a:ext cx="135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word probs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</a:t>
                </a:r>
                <a:r>
                  <a:rPr lang="en-US" sz="1800" baseline="-25000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i-1</a:t>
                </a:r>
                <a:r>
                  <a:rPr lang="en-US" sz="1800" dirty="0">
                    <a:latin typeface="Avenir Light" panose="020B0402020203020204" pitchFamily="34" charset="7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blipFill>
                <a:blip r:embed="rId6"/>
                <a:stretch>
                  <a:fillRect l="-1639" r="-327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</a:t>
                </a:r>
                <a:r>
                  <a:rPr lang="en-US" sz="1800" baseline="-25000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i-2</a:t>
                </a:r>
                <a:r>
                  <a:rPr lang="en-US" sz="1800" dirty="0">
                    <a:latin typeface="Avenir Light" panose="020B0402020203020204" pitchFamily="34" charset="7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blipFill>
                <a:blip r:embed="rId7"/>
                <a:stretch>
                  <a:fillRect l="-1639" r="-327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9F3F32A9-273C-1443-9DC9-4521642A80DD}"/>
              </a:ext>
            </a:extLst>
          </p:cNvPr>
          <p:cNvSpPr/>
          <p:nvPr/>
        </p:nvSpPr>
        <p:spPr>
          <a:xfrm>
            <a:off x="10147146" y="2471002"/>
            <a:ext cx="978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quiz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ball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car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kidney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010942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0514F2F1-A202-B44A-A27E-51B20D3664B5}"/>
              </a:ext>
            </a:extLst>
          </p:cNvPr>
          <p:cNvSpPr/>
          <p:nvPr/>
        </p:nvSpPr>
        <p:spPr>
          <a:xfrm>
            <a:off x="10506110" y="212840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5581EF4-83B5-C941-B4D8-E80B098BB2E7}"/>
              </a:ext>
            </a:extLst>
          </p:cNvPr>
          <p:cNvSpPr/>
          <p:nvPr/>
        </p:nvSpPr>
        <p:spPr>
          <a:xfrm>
            <a:off x="578348" y="277465"/>
            <a:ext cx="11194551" cy="11187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3219" y="628324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85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5537539" y="341535"/>
            <a:ext cx="358568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”</a:t>
            </a:r>
            <a:r>
              <a:rPr lang="en-US" dirty="0">
                <a:solidFill>
                  <a:srgbClr val="0070C0"/>
                </a:solidFill>
                <a:latin typeface="Avenir Light" panose="020B0402020203020204" pitchFamily="34" charset="77"/>
              </a:rPr>
              <a:t>passing a _____</a:t>
            </a:r>
            <a:r>
              <a:rPr lang="en-US" dirty="0">
                <a:latin typeface="Avenir Light" panose="020B0402020203020204" pitchFamily="34" charset="77"/>
              </a:rPr>
              <a:t>”</a:t>
            </a:r>
            <a:endParaRPr lang="en-US" u="sng" dirty="0">
              <a:solidFill>
                <a:srgbClr val="0070C0"/>
              </a:solidFill>
              <a:latin typeface="Avenir Light" panose="020B0402020203020204" pitchFamily="34" charset="77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6700B-689F-4142-AE6F-F2F625386BC9}"/>
              </a:ext>
            </a:extLst>
          </p:cNvPr>
          <p:cNvGrpSpPr/>
          <p:nvPr/>
        </p:nvGrpSpPr>
        <p:grpSpPr>
          <a:xfrm rot="16200000">
            <a:off x="1463289" y="3067517"/>
            <a:ext cx="1364224" cy="311369"/>
            <a:chOff x="2297660" y="4140835"/>
            <a:chExt cx="1364224" cy="31136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A9A11F-8D4C-264F-AE6B-BAA577E350F7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B067A0-EA51-2043-AF87-34CAD8EB357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CF9655-2006-3B41-AD4C-479778B3AE5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9E68A-8BAB-3447-957C-BA962750911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65E46A-61D5-254C-BBB1-75171D196A5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CA9F7B-96F8-0940-9422-2786A96EB07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95E9A5-FF3C-E044-9F6A-719CE9729067}"/>
              </a:ext>
            </a:extLst>
          </p:cNvPr>
          <p:cNvGrpSpPr/>
          <p:nvPr/>
        </p:nvGrpSpPr>
        <p:grpSpPr>
          <a:xfrm rot="16200000">
            <a:off x="2851626" y="3067516"/>
            <a:ext cx="1364224" cy="311369"/>
            <a:chOff x="2297660" y="4140835"/>
            <a:chExt cx="1364224" cy="311369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75E97FD-6D34-D14B-8FBB-A17BAC45982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A8B146-3E8C-DB49-9042-282D8F81458C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1B25C9-0A82-D74D-AEC5-0779BFE9267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593877-3D50-0749-9C10-53DBE12B174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5B9DBE1-5239-6244-9E8E-08A628ECD40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B8D0B7-FB9C-0C4A-8AD8-326C3BD03E5E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F89228-843D-7F44-B608-D6496D5A43C8}"/>
              </a:ext>
            </a:extLst>
          </p:cNvPr>
          <p:cNvSpPr/>
          <p:nvPr/>
        </p:nvSpPr>
        <p:spPr>
          <a:xfrm>
            <a:off x="1582271" y="546369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passing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7E628-48E1-5746-8A78-2446857E0EE4}"/>
              </a:ext>
            </a:extLst>
          </p:cNvPr>
          <p:cNvSpPr/>
          <p:nvPr/>
        </p:nvSpPr>
        <p:spPr>
          <a:xfrm>
            <a:off x="3360973" y="5450759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a</a:t>
            </a:r>
            <a:endParaRPr lang="en-US" sz="24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82E69D8-7F6D-3A45-86F4-F945ABA483D4}"/>
              </a:ext>
            </a:extLst>
          </p:cNvPr>
          <p:cNvSpPr/>
          <p:nvPr/>
        </p:nvSpPr>
        <p:spPr>
          <a:xfrm rot="16200000">
            <a:off x="1461170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D36E1D2-94BA-BA4D-95C2-39D25FFD220F}"/>
              </a:ext>
            </a:extLst>
          </p:cNvPr>
          <p:cNvSpPr/>
          <p:nvPr/>
        </p:nvSpPr>
        <p:spPr>
          <a:xfrm rot="16200000">
            <a:off x="2862149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F7B4D-3E97-D048-81F3-09647FF6A9DB}"/>
              </a:ext>
            </a:extLst>
          </p:cNvPr>
          <p:cNvGrpSpPr/>
          <p:nvPr/>
        </p:nvGrpSpPr>
        <p:grpSpPr>
          <a:xfrm rot="16200000">
            <a:off x="4995296" y="3067516"/>
            <a:ext cx="1364224" cy="311369"/>
            <a:chOff x="2297660" y="4140835"/>
            <a:chExt cx="1364224" cy="31136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211191-D813-F040-B6D6-8AF15B67E0A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7C042D-B68D-6A4D-82E3-42A34E907E1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D8D844-582C-AD47-BABF-6E5E9D098FA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41F09EF-3698-9B4A-987D-4603AAE8091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6FF651-19A2-8045-B017-9C2124583D4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28F61B-5534-D24D-9967-40886B5E95B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6330C4-88C7-FF4C-9A35-89B633092812}"/>
              </a:ext>
            </a:extLst>
          </p:cNvPr>
          <p:cNvGrpSpPr/>
          <p:nvPr/>
        </p:nvGrpSpPr>
        <p:grpSpPr>
          <a:xfrm rot="16200000">
            <a:off x="6693505" y="3067516"/>
            <a:ext cx="1364224" cy="311369"/>
            <a:chOff x="2297660" y="4140835"/>
            <a:chExt cx="1364224" cy="31136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D9A8382-F265-254B-B5CA-F469C93FA55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BB0AE78-31B3-764D-BE38-E077A275BC22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96BDFA-64B6-B741-83B7-C9950435E929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FC9367-76B1-2945-A00F-EEA8EBA23EA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3B464F-657F-0146-A853-662EE984BBA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E3D007-9257-A947-B183-E95CA14A0B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D62B6C3-4EB8-A848-9613-747B768EB1A7}"/>
              </a:ext>
            </a:extLst>
          </p:cNvPr>
          <p:cNvSpPr/>
          <p:nvPr/>
        </p:nvSpPr>
        <p:spPr>
          <a:xfrm>
            <a:off x="5376669" y="401018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bias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B6B39D-A783-F542-BB19-7798F46F641C}"/>
              </a:ext>
            </a:extLst>
          </p:cNvPr>
          <p:cNvSpPr/>
          <p:nvPr/>
        </p:nvSpPr>
        <p:spPr>
          <a:xfrm>
            <a:off x="6749147" y="3996946"/>
            <a:ext cx="125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raw scores</a:t>
            </a:r>
            <a:endParaRPr lang="en-US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A79C79-5CE6-F34A-8AD7-5D692F557F35}"/>
              </a:ext>
            </a:extLst>
          </p:cNvPr>
          <p:cNvGrpSpPr/>
          <p:nvPr/>
        </p:nvGrpSpPr>
        <p:grpSpPr>
          <a:xfrm rot="16200000">
            <a:off x="9222021" y="3067515"/>
            <a:ext cx="1364224" cy="311369"/>
            <a:chOff x="2297660" y="4140835"/>
            <a:chExt cx="1364224" cy="31136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D7D00108-864F-5B41-94D6-CFFF05093D3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9F7C7AA-AA69-D44B-B0AC-93DDD0B9FC1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F30AD3C-1533-D54C-BFAB-D07A1048AF4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0DACCD-C757-D246-90C0-2BE2CF02677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C4DDFF-28A7-8747-AAA4-41F14F6D3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570744-5B51-6740-BF96-44E024DA681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4A563E-456A-DF4B-B789-1281042A541A}"/>
              </a:ext>
            </a:extLst>
          </p:cNvPr>
          <p:cNvSpPr/>
          <p:nvPr/>
        </p:nvSpPr>
        <p:spPr>
          <a:xfrm>
            <a:off x="9172789" y="4034957"/>
            <a:ext cx="135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word probs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</a:t>
                </a:r>
                <a:r>
                  <a:rPr lang="en-US" sz="1800" baseline="-25000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i-1</a:t>
                </a:r>
                <a:r>
                  <a:rPr lang="en-US" sz="1800" dirty="0">
                    <a:latin typeface="Avenir Light" panose="020B0402020203020204" pitchFamily="34" charset="7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blipFill>
                <a:blip r:embed="rId3"/>
                <a:stretch>
                  <a:fillRect l="-1639" r="-327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</a:t>
                </a:r>
                <a:r>
                  <a:rPr lang="en-US" sz="1800" baseline="-25000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i-2</a:t>
                </a:r>
                <a:r>
                  <a:rPr lang="en-US" sz="1800" dirty="0">
                    <a:latin typeface="Avenir Light" panose="020B0402020203020204" pitchFamily="34" charset="7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blipFill>
                <a:blip r:embed="rId4"/>
                <a:stretch>
                  <a:fillRect l="-1639" r="-327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9F3F32A9-273C-1443-9DC9-4521642A80DD}"/>
              </a:ext>
            </a:extLst>
          </p:cNvPr>
          <p:cNvSpPr/>
          <p:nvPr/>
        </p:nvSpPr>
        <p:spPr>
          <a:xfrm>
            <a:off x="10147146" y="2471002"/>
            <a:ext cx="978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quiz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ball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car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kidney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8BF920-2E72-4D44-B2DF-29A8EC64B183}"/>
              </a:ext>
            </a:extLst>
          </p:cNvPr>
          <p:cNvSpPr/>
          <p:nvPr/>
        </p:nvSpPr>
        <p:spPr>
          <a:xfrm>
            <a:off x="5222920" y="1955085"/>
            <a:ext cx="6059850" cy="2405571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00151088-A15D-A24B-8F5E-CAFF159F8345}"/>
              </a:ext>
            </a:extLst>
          </p:cNvPr>
          <p:cNvSpPr/>
          <p:nvPr/>
        </p:nvSpPr>
        <p:spPr>
          <a:xfrm>
            <a:off x="1767081" y="1992581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A6D1AA-FAA0-DF47-8AD7-68C04F025096}"/>
              </a:ext>
            </a:extLst>
          </p:cNvPr>
          <p:cNvSpPr/>
          <p:nvPr/>
        </p:nvSpPr>
        <p:spPr>
          <a:xfrm>
            <a:off x="262873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C796A5-587B-3244-838C-AA890418B1BD}"/>
              </a:ext>
            </a:extLst>
          </p:cNvPr>
          <p:cNvSpPr/>
          <p:nvPr/>
        </p:nvSpPr>
        <p:spPr>
          <a:xfrm>
            <a:off x="4392185" y="290045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DB5B03-101B-4240-B74A-63EF48F3A337}"/>
              </a:ext>
            </a:extLst>
          </p:cNvPr>
          <p:cNvSpPr/>
          <p:nvPr/>
        </p:nvSpPr>
        <p:spPr>
          <a:xfrm>
            <a:off x="6305792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AB9BF9-2C10-0C44-B850-18C242718DFB}"/>
              </a:ext>
            </a:extLst>
          </p:cNvPr>
          <p:cNvSpPr/>
          <p:nvPr/>
        </p:nvSpPr>
        <p:spPr>
          <a:xfrm>
            <a:off x="3164070" y="1979256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26ECBD-7989-8A47-A3A2-DA324E314029}"/>
              </a:ext>
            </a:extLst>
          </p:cNvPr>
          <p:cNvSpPr/>
          <p:nvPr/>
        </p:nvSpPr>
        <p:spPr>
          <a:xfrm>
            <a:off x="5307740" y="199249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6D15A2-B8A3-904C-9D91-83513454C2BD}"/>
              </a:ext>
            </a:extLst>
          </p:cNvPr>
          <p:cNvSpPr/>
          <p:nvPr/>
        </p:nvSpPr>
        <p:spPr>
          <a:xfrm>
            <a:off x="7005949" y="197925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D8D718-31B5-5C49-B8C9-A877E040C81E}"/>
              </a:ext>
            </a:extLst>
          </p:cNvPr>
          <p:cNvSpPr/>
          <p:nvPr/>
        </p:nvSpPr>
        <p:spPr>
          <a:xfrm>
            <a:off x="8298468" y="2958913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3CAF6EA-2BAA-5B45-8502-0FE01C261653}"/>
              </a:ext>
            </a:extLst>
          </p:cNvPr>
          <p:cNvSpPr/>
          <p:nvPr/>
        </p:nvSpPr>
        <p:spPr>
          <a:xfrm>
            <a:off x="7683016" y="2996814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4D3E62-CAB6-4A40-972E-98C1B769E212}"/>
              </a:ext>
            </a:extLst>
          </p:cNvPr>
          <p:cNvSpPr/>
          <p:nvPr/>
        </p:nvSpPr>
        <p:spPr>
          <a:xfrm>
            <a:off x="925995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1D8A74-5E76-8642-AFFD-1783605F07F8}"/>
              </a:ext>
            </a:extLst>
          </p:cNvPr>
          <p:cNvSpPr/>
          <p:nvPr/>
        </p:nvSpPr>
        <p:spPr>
          <a:xfrm>
            <a:off x="9554202" y="1992047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4D5BD4A8-5D1F-5C40-8F9E-E86B1B463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4D5BD4A8-5D1F-5C40-8F9E-E86B1B463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3F426CFC-3F5F-DC4E-944E-D1351BE2A0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3F426CFC-3F5F-DC4E-944E-D1351BE2A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57E2B2D2-CD09-4843-BAC4-5135E83DC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57E2B2D2-CD09-4843-BAC4-5135E83DC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5B7896B5-82AC-4847-9C4D-D227D2655041}"/>
              </a:ext>
            </a:extLst>
          </p:cNvPr>
          <p:cNvSpPr/>
          <p:nvPr/>
        </p:nvSpPr>
        <p:spPr>
          <a:xfrm>
            <a:off x="2718989" y="2128934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E4CA90-81FA-5F44-B629-D5FE4D5142CE}"/>
              </a:ext>
            </a:extLst>
          </p:cNvPr>
          <p:cNvSpPr/>
          <p:nvPr/>
        </p:nvSpPr>
        <p:spPr>
          <a:xfrm>
            <a:off x="3580638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F65A6D-DDDF-614E-B827-D69BEFBBEC06}"/>
              </a:ext>
            </a:extLst>
          </p:cNvPr>
          <p:cNvSpPr/>
          <p:nvPr/>
        </p:nvSpPr>
        <p:spPr>
          <a:xfrm>
            <a:off x="5344093" y="303681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5F81AD-E248-4341-A3A2-783AE7326311}"/>
              </a:ext>
            </a:extLst>
          </p:cNvPr>
          <p:cNvSpPr/>
          <p:nvPr/>
        </p:nvSpPr>
        <p:spPr>
          <a:xfrm>
            <a:off x="7257700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B18A87-BF10-6945-8B7F-CD990AAFB603}"/>
              </a:ext>
            </a:extLst>
          </p:cNvPr>
          <p:cNvSpPr/>
          <p:nvPr/>
        </p:nvSpPr>
        <p:spPr>
          <a:xfrm>
            <a:off x="4061596" y="233760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79A1EF-DBFB-D449-BB38-A63840C26AAC}"/>
              </a:ext>
            </a:extLst>
          </p:cNvPr>
          <p:cNvSpPr/>
          <p:nvPr/>
        </p:nvSpPr>
        <p:spPr>
          <a:xfrm>
            <a:off x="6259648" y="212884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52BE1C9-2A50-D543-AA31-B4C4EFE856D0}"/>
              </a:ext>
            </a:extLst>
          </p:cNvPr>
          <p:cNvSpPr/>
          <p:nvPr/>
        </p:nvSpPr>
        <p:spPr>
          <a:xfrm>
            <a:off x="7957857" y="2115608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7F69187-1C3E-3F47-A5F7-2FF4764D90BA}"/>
              </a:ext>
            </a:extLst>
          </p:cNvPr>
          <p:cNvSpPr/>
          <p:nvPr/>
        </p:nvSpPr>
        <p:spPr>
          <a:xfrm>
            <a:off x="9250376" y="3095266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24C0B804-9F65-AC48-82BB-A19CD4466F75}"/>
              </a:ext>
            </a:extLst>
          </p:cNvPr>
          <p:cNvSpPr/>
          <p:nvPr/>
        </p:nvSpPr>
        <p:spPr>
          <a:xfrm>
            <a:off x="8634924" y="3133167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FCA182-BF11-054A-B43E-6C2AB2C06632}"/>
              </a:ext>
            </a:extLst>
          </p:cNvPr>
          <p:cNvSpPr/>
          <p:nvPr/>
        </p:nvSpPr>
        <p:spPr>
          <a:xfrm>
            <a:off x="10211858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5D3727-C99E-7B42-8A8F-D3D91BC47D29}"/>
              </a:ext>
            </a:extLst>
          </p:cNvPr>
          <p:cNvSpPr/>
          <p:nvPr/>
        </p:nvSpPr>
        <p:spPr>
          <a:xfrm>
            <a:off x="2558051" y="537269"/>
            <a:ext cx="8724719" cy="4024911"/>
          </a:xfrm>
          <a:prstGeom prst="rect">
            <a:avLst/>
          </a:pr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E647588-2A7B-CF4B-AC5E-FE76CB3658FE}"/>
                  </a:ext>
                </a:extLst>
              </p:cNvPr>
              <p:cNvSpPr/>
              <p:nvPr/>
            </p:nvSpPr>
            <p:spPr>
              <a:xfrm>
                <a:off x="2937180" y="738313"/>
                <a:ext cx="8205545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Avenir Book" panose="02000503020000020003" pitchFamily="2" charset="0"/>
                  </a:rPr>
                  <a:t>A “lookup table” is trivial.</a:t>
                </a:r>
              </a:p>
              <a:p>
                <a:pPr algn="ctr"/>
                <a:endParaRPr lang="en-US" sz="2400" dirty="0">
                  <a:latin typeface="Avenir Book" panose="02000503020000020003" pitchFamily="2" charset="0"/>
                </a:endParaRPr>
              </a:p>
              <a:p>
                <a:pPr algn="ctr"/>
                <a:r>
                  <a:rPr lang="en-US" sz="2400" dirty="0">
                    <a:latin typeface="Avenir Book" panose="02000503020000020003" pitchFamily="2" charset="0"/>
                  </a:rPr>
                  <a:t>It simply converts each unique word to an index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 is the size of our vocabulary.</a:t>
                </a:r>
              </a:p>
              <a:p>
                <a:pPr algn="ctr"/>
                <a:endParaRPr lang="en-US" sz="2400" dirty="0">
                  <a:latin typeface="Avenir Book" panose="02000503020000020003" pitchFamily="2" charset="0"/>
                </a:endParaRPr>
              </a:p>
              <a:p>
                <a:pPr algn="ctr"/>
                <a:r>
                  <a:rPr lang="en-US" sz="2400" dirty="0">
                    <a:latin typeface="Avenir Book" panose="02000503020000020003" pitchFamily="2" charset="0"/>
                  </a:rPr>
                  <a:t>We often work with the one-hot version of it,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: </a:t>
                </a: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E647588-2A7B-CF4B-AC5E-FE76CB365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80" y="738313"/>
                <a:ext cx="8205545" cy="2308324"/>
              </a:xfrm>
              <a:prstGeom prst="rect">
                <a:avLst/>
              </a:prstGeom>
              <a:blipFill>
                <a:blip r:embed="rId8"/>
                <a:stretch>
                  <a:fillRect t="-2186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06CD6DE-70CE-294E-8FB3-C857FFBF1C01}"/>
              </a:ext>
            </a:extLst>
          </p:cNvPr>
          <p:cNvGrpSpPr/>
          <p:nvPr/>
        </p:nvGrpSpPr>
        <p:grpSpPr>
          <a:xfrm rot="16200000">
            <a:off x="6077284" y="3549041"/>
            <a:ext cx="1073744" cy="241994"/>
            <a:chOff x="2297660" y="4140835"/>
            <a:chExt cx="1364224" cy="311369"/>
          </a:xfrm>
          <a:solidFill>
            <a:schemeClr val="bg1"/>
          </a:solidFill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F6E47E99-3A3C-C243-A457-0886150F1F38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grp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ABE50DB-A4E6-2448-9B8C-AD5C5EB0A414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284B551-8493-3243-968C-46373863726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8F38F4A-CD22-124C-99D9-F204E3A191A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CE7170F-8EA7-AF46-A137-632696AB0385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D8F554A-4907-B542-A05F-55AA75379643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500E8C-01F8-C443-B2E2-DFA6C3DDDFD5}"/>
              </a:ext>
            </a:extLst>
          </p:cNvPr>
          <p:cNvSpPr/>
          <p:nvPr/>
        </p:nvSpPr>
        <p:spPr>
          <a:xfrm>
            <a:off x="6869965" y="3339099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E9AFD5-1CEB-A647-8E4B-77068ABF5DDA}"/>
                  </a:ext>
                </a:extLst>
              </p:cNvPr>
              <p:cNvSpPr/>
              <p:nvPr/>
            </p:nvSpPr>
            <p:spPr>
              <a:xfrm>
                <a:off x="6444506" y="419671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E9AFD5-1CEB-A647-8E4B-77068ABF5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06" y="4196716"/>
                <a:ext cx="3679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3894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5581EF4-83B5-C941-B4D8-E80B098BB2E7}"/>
              </a:ext>
            </a:extLst>
          </p:cNvPr>
          <p:cNvSpPr/>
          <p:nvPr/>
        </p:nvSpPr>
        <p:spPr>
          <a:xfrm>
            <a:off x="578348" y="277465"/>
            <a:ext cx="11194551" cy="11187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3219" y="628324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86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5537539" y="341535"/>
            <a:ext cx="358568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”</a:t>
            </a:r>
            <a:r>
              <a:rPr lang="en-US" dirty="0">
                <a:solidFill>
                  <a:srgbClr val="0070C0"/>
                </a:solidFill>
                <a:latin typeface="Avenir Light" panose="020B0402020203020204" pitchFamily="34" charset="77"/>
              </a:rPr>
              <a:t>passing a _____</a:t>
            </a:r>
            <a:r>
              <a:rPr lang="en-US" dirty="0">
                <a:latin typeface="Avenir Light" panose="020B0402020203020204" pitchFamily="34" charset="77"/>
              </a:rPr>
              <a:t>”</a:t>
            </a:r>
            <a:endParaRPr lang="en-US" u="sng" dirty="0">
              <a:solidFill>
                <a:srgbClr val="0070C0"/>
              </a:solidFill>
              <a:latin typeface="Avenir Light" panose="020B0402020203020204" pitchFamily="34" charset="77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6700B-689F-4142-AE6F-F2F625386BC9}"/>
              </a:ext>
            </a:extLst>
          </p:cNvPr>
          <p:cNvGrpSpPr/>
          <p:nvPr/>
        </p:nvGrpSpPr>
        <p:grpSpPr>
          <a:xfrm rot="16200000">
            <a:off x="1463289" y="3067517"/>
            <a:ext cx="1364224" cy="311369"/>
            <a:chOff x="2297660" y="4140835"/>
            <a:chExt cx="1364224" cy="31136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A9A11F-8D4C-264F-AE6B-BAA577E350F7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B067A0-EA51-2043-AF87-34CAD8EB357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CF9655-2006-3B41-AD4C-479778B3AE5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9E68A-8BAB-3447-957C-BA962750911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65E46A-61D5-254C-BBB1-75171D196A5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CA9F7B-96F8-0940-9422-2786A96EB07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95E9A5-FF3C-E044-9F6A-719CE9729067}"/>
              </a:ext>
            </a:extLst>
          </p:cNvPr>
          <p:cNvGrpSpPr/>
          <p:nvPr/>
        </p:nvGrpSpPr>
        <p:grpSpPr>
          <a:xfrm rot="16200000">
            <a:off x="2851626" y="3067516"/>
            <a:ext cx="1364224" cy="311369"/>
            <a:chOff x="2297660" y="4140835"/>
            <a:chExt cx="1364224" cy="311369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75E97FD-6D34-D14B-8FBB-A17BAC45982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A8B146-3E8C-DB49-9042-282D8F81458C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1B25C9-0A82-D74D-AEC5-0779BFE9267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593877-3D50-0749-9C10-53DBE12B174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5B9DBE1-5239-6244-9E8E-08A628ECD40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B8D0B7-FB9C-0C4A-8AD8-326C3BD03E5E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F89228-843D-7F44-B608-D6496D5A43C8}"/>
              </a:ext>
            </a:extLst>
          </p:cNvPr>
          <p:cNvSpPr/>
          <p:nvPr/>
        </p:nvSpPr>
        <p:spPr>
          <a:xfrm>
            <a:off x="1582271" y="546369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passing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7E628-48E1-5746-8A78-2446857E0EE4}"/>
              </a:ext>
            </a:extLst>
          </p:cNvPr>
          <p:cNvSpPr/>
          <p:nvPr/>
        </p:nvSpPr>
        <p:spPr>
          <a:xfrm>
            <a:off x="3360973" y="5450759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a</a:t>
            </a:r>
            <a:endParaRPr lang="en-US" sz="24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82E69D8-7F6D-3A45-86F4-F945ABA483D4}"/>
              </a:ext>
            </a:extLst>
          </p:cNvPr>
          <p:cNvSpPr/>
          <p:nvPr/>
        </p:nvSpPr>
        <p:spPr>
          <a:xfrm rot="16200000">
            <a:off x="1461170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D36E1D2-94BA-BA4D-95C2-39D25FFD220F}"/>
              </a:ext>
            </a:extLst>
          </p:cNvPr>
          <p:cNvSpPr/>
          <p:nvPr/>
        </p:nvSpPr>
        <p:spPr>
          <a:xfrm rot="16200000">
            <a:off x="2862149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F7B4D-3E97-D048-81F3-09647FF6A9DB}"/>
              </a:ext>
            </a:extLst>
          </p:cNvPr>
          <p:cNvGrpSpPr/>
          <p:nvPr/>
        </p:nvGrpSpPr>
        <p:grpSpPr>
          <a:xfrm rot="16200000">
            <a:off x="4995296" y="3067516"/>
            <a:ext cx="1364224" cy="311369"/>
            <a:chOff x="2297660" y="4140835"/>
            <a:chExt cx="1364224" cy="31136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211191-D813-F040-B6D6-8AF15B67E0A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7C042D-B68D-6A4D-82E3-42A34E907E1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D8D844-582C-AD47-BABF-6E5E9D098FA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41F09EF-3698-9B4A-987D-4603AAE8091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6FF651-19A2-8045-B017-9C2124583D4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28F61B-5534-D24D-9967-40886B5E95B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6330C4-88C7-FF4C-9A35-89B633092812}"/>
              </a:ext>
            </a:extLst>
          </p:cNvPr>
          <p:cNvGrpSpPr/>
          <p:nvPr/>
        </p:nvGrpSpPr>
        <p:grpSpPr>
          <a:xfrm rot="16200000">
            <a:off x="6693505" y="3067516"/>
            <a:ext cx="1364224" cy="311369"/>
            <a:chOff x="2297660" y="4140835"/>
            <a:chExt cx="1364224" cy="31136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D9A8382-F265-254B-B5CA-F469C93FA55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BB0AE78-31B3-764D-BE38-E077A275BC22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96BDFA-64B6-B741-83B7-C9950435E929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FC9367-76B1-2945-A00F-EEA8EBA23EA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3B464F-657F-0146-A853-662EE984BBA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E3D007-9257-A947-B183-E95CA14A0B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D62B6C3-4EB8-A848-9613-747B768EB1A7}"/>
              </a:ext>
            </a:extLst>
          </p:cNvPr>
          <p:cNvSpPr/>
          <p:nvPr/>
        </p:nvSpPr>
        <p:spPr>
          <a:xfrm>
            <a:off x="5376669" y="401018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bias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B6B39D-A783-F542-BB19-7798F46F641C}"/>
              </a:ext>
            </a:extLst>
          </p:cNvPr>
          <p:cNvSpPr/>
          <p:nvPr/>
        </p:nvSpPr>
        <p:spPr>
          <a:xfrm>
            <a:off x="6749147" y="3996946"/>
            <a:ext cx="125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raw scores</a:t>
            </a:r>
            <a:endParaRPr lang="en-US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A79C79-5CE6-F34A-8AD7-5D692F557F35}"/>
              </a:ext>
            </a:extLst>
          </p:cNvPr>
          <p:cNvGrpSpPr/>
          <p:nvPr/>
        </p:nvGrpSpPr>
        <p:grpSpPr>
          <a:xfrm rot="16200000">
            <a:off x="9222021" y="3067515"/>
            <a:ext cx="1364224" cy="311369"/>
            <a:chOff x="2297660" y="4140835"/>
            <a:chExt cx="1364224" cy="31136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D7D00108-864F-5B41-94D6-CFFF05093D3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9F7C7AA-AA69-D44B-B0AC-93DDD0B9FC1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F30AD3C-1533-D54C-BFAB-D07A1048AF4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0DACCD-C757-D246-90C0-2BE2CF02677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C4DDFF-28A7-8747-AAA4-41F14F6D3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570744-5B51-6740-BF96-44E024DA681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4A563E-456A-DF4B-B789-1281042A541A}"/>
              </a:ext>
            </a:extLst>
          </p:cNvPr>
          <p:cNvSpPr/>
          <p:nvPr/>
        </p:nvSpPr>
        <p:spPr>
          <a:xfrm>
            <a:off x="9172789" y="4034957"/>
            <a:ext cx="135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word probs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</a:t>
                </a:r>
                <a:r>
                  <a:rPr lang="en-US" sz="1800" baseline="-25000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i-1</a:t>
                </a:r>
                <a:r>
                  <a:rPr lang="en-US" sz="1800" dirty="0">
                    <a:latin typeface="Avenir Light" panose="020B0402020203020204" pitchFamily="34" charset="7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blipFill>
                <a:blip r:embed="rId3"/>
                <a:stretch>
                  <a:fillRect l="-1639" r="-327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</a:t>
                </a:r>
                <a:r>
                  <a:rPr lang="en-US" sz="1800" baseline="-25000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i-2</a:t>
                </a:r>
                <a:r>
                  <a:rPr lang="en-US" sz="1800" dirty="0">
                    <a:latin typeface="Avenir Light" panose="020B0402020203020204" pitchFamily="34" charset="7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blipFill>
                <a:blip r:embed="rId4"/>
                <a:stretch>
                  <a:fillRect l="-1639" r="-327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9F3F32A9-273C-1443-9DC9-4521642A80DD}"/>
              </a:ext>
            </a:extLst>
          </p:cNvPr>
          <p:cNvSpPr/>
          <p:nvPr/>
        </p:nvSpPr>
        <p:spPr>
          <a:xfrm>
            <a:off x="10147146" y="2471002"/>
            <a:ext cx="978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quiz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ball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car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kidney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8BF920-2E72-4D44-B2DF-29A8EC64B183}"/>
              </a:ext>
            </a:extLst>
          </p:cNvPr>
          <p:cNvSpPr/>
          <p:nvPr/>
        </p:nvSpPr>
        <p:spPr>
          <a:xfrm>
            <a:off x="5215684" y="1939263"/>
            <a:ext cx="6059850" cy="2405571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00151088-A15D-A24B-8F5E-CAFF159F8345}"/>
              </a:ext>
            </a:extLst>
          </p:cNvPr>
          <p:cNvSpPr/>
          <p:nvPr/>
        </p:nvSpPr>
        <p:spPr>
          <a:xfrm>
            <a:off x="1767081" y="1992581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A6D1AA-FAA0-DF47-8AD7-68C04F025096}"/>
              </a:ext>
            </a:extLst>
          </p:cNvPr>
          <p:cNvSpPr/>
          <p:nvPr/>
        </p:nvSpPr>
        <p:spPr>
          <a:xfrm>
            <a:off x="262873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C796A5-587B-3244-838C-AA890418B1BD}"/>
              </a:ext>
            </a:extLst>
          </p:cNvPr>
          <p:cNvSpPr/>
          <p:nvPr/>
        </p:nvSpPr>
        <p:spPr>
          <a:xfrm>
            <a:off x="4392185" y="290045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DB5B03-101B-4240-B74A-63EF48F3A337}"/>
              </a:ext>
            </a:extLst>
          </p:cNvPr>
          <p:cNvSpPr/>
          <p:nvPr/>
        </p:nvSpPr>
        <p:spPr>
          <a:xfrm>
            <a:off x="6305792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AB9BF9-2C10-0C44-B850-18C242718DFB}"/>
              </a:ext>
            </a:extLst>
          </p:cNvPr>
          <p:cNvSpPr/>
          <p:nvPr/>
        </p:nvSpPr>
        <p:spPr>
          <a:xfrm>
            <a:off x="3164070" y="1979256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26ECBD-7989-8A47-A3A2-DA324E314029}"/>
              </a:ext>
            </a:extLst>
          </p:cNvPr>
          <p:cNvSpPr/>
          <p:nvPr/>
        </p:nvSpPr>
        <p:spPr>
          <a:xfrm>
            <a:off x="5307740" y="199249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6D15A2-B8A3-904C-9D91-83513454C2BD}"/>
              </a:ext>
            </a:extLst>
          </p:cNvPr>
          <p:cNvSpPr/>
          <p:nvPr/>
        </p:nvSpPr>
        <p:spPr>
          <a:xfrm>
            <a:off x="7005949" y="197925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D8D718-31B5-5C49-B8C9-A877E040C81E}"/>
              </a:ext>
            </a:extLst>
          </p:cNvPr>
          <p:cNvSpPr/>
          <p:nvPr/>
        </p:nvSpPr>
        <p:spPr>
          <a:xfrm>
            <a:off x="8298468" y="2958913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3CAF6EA-2BAA-5B45-8502-0FE01C261653}"/>
              </a:ext>
            </a:extLst>
          </p:cNvPr>
          <p:cNvSpPr/>
          <p:nvPr/>
        </p:nvSpPr>
        <p:spPr>
          <a:xfrm>
            <a:off x="7683016" y="2996814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4D3E62-CAB6-4A40-972E-98C1B769E212}"/>
              </a:ext>
            </a:extLst>
          </p:cNvPr>
          <p:cNvSpPr/>
          <p:nvPr/>
        </p:nvSpPr>
        <p:spPr>
          <a:xfrm>
            <a:off x="925995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1D8A74-5E76-8642-AFFD-1783605F07F8}"/>
              </a:ext>
            </a:extLst>
          </p:cNvPr>
          <p:cNvSpPr/>
          <p:nvPr/>
        </p:nvSpPr>
        <p:spPr>
          <a:xfrm>
            <a:off x="9554202" y="1992047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4D5BD4A8-5D1F-5C40-8F9E-E86B1B463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4D5BD4A8-5D1F-5C40-8F9E-E86B1B463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3F426CFC-3F5F-DC4E-944E-D1351BE2A0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3F426CFC-3F5F-DC4E-944E-D1351BE2A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57E2B2D2-CD09-4843-BAC4-5135E83DC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57E2B2D2-CD09-4843-BAC4-5135E83DC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5B7896B5-82AC-4847-9C4D-D227D2655041}"/>
              </a:ext>
            </a:extLst>
          </p:cNvPr>
          <p:cNvSpPr/>
          <p:nvPr/>
        </p:nvSpPr>
        <p:spPr>
          <a:xfrm>
            <a:off x="2718989" y="2128934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E4CA90-81FA-5F44-B629-D5FE4D5142CE}"/>
              </a:ext>
            </a:extLst>
          </p:cNvPr>
          <p:cNvSpPr/>
          <p:nvPr/>
        </p:nvSpPr>
        <p:spPr>
          <a:xfrm>
            <a:off x="3580638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F65A6D-DDDF-614E-B827-D69BEFBBEC06}"/>
              </a:ext>
            </a:extLst>
          </p:cNvPr>
          <p:cNvSpPr/>
          <p:nvPr/>
        </p:nvSpPr>
        <p:spPr>
          <a:xfrm>
            <a:off x="5344093" y="303681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5F81AD-E248-4341-A3A2-783AE7326311}"/>
              </a:ext>
            </a:extLst>
          </p:cNvPr>
          <p:cNvSpPr/>
          <p:nvPr/>
        </p:nvSpPr>
        <p:spPr>
          <a:xfrm>
            <a:off x="7257700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B18A87-BF10-6945-8B7F-CD990AAFB603}"/>
              </a:ext>
            </a:extLst>
          </p:cNvPr>
          <p:cNvSpPr/>
          <p:nvPr/>
        </p:nvSpPr>
        <p:spPr>
          <a:xfrm>
            <a:off x="4061596" y="233760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79A1EF-DBFB-D449-BB38-A63840C26AAC}"/>
              </a:ext>
            </a:extLst>
          </p:cNvPr>
          <p:cNvSpPr/>
          <p:nvPr/>
        </p:nvSpPr>
        <p:spPr>
          <a:xfrm>
            <a:off x="6259648" y="212884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52BE1C9-2A50-D543-AA31-B4C4EFE856D0}"/>
              </a:ext>
            </a:extLst>
          </p:cNvPr>
          <p:cNvSpPr/>
          <p:nvPr/>
        </p:nvSpPr>
        <p:spPr>
          <a:xfrm>
            <a:off x="7957857" y="2115608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7F69187-1C3E-3F47-A5F7-2FF4764D90BA}"/>
              </a:ext>
            </a:extLst>
          </p:cNvPr>
          <p:cNvSpPr/>
          <p:nvPr/>
        </p:nvSpPr>
        <p:spPr>
          <a:xfrm>
            <a:off x="9250376" y="3095266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24C0B804-9F65-AC48-82BB-A19CD4466F75}"/>
              </a:ext>
            </a:extLst>
          </p:cNvPr>
          <p:cNvSpPr/>
          <p:nvPr/>
        </p:nvSpPr>
        <p:spPr>
          <a:xfrm>
            <a:off x="8634924" y="3133167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FCA182-BF11-054A-B43E-6C2AB2C06632}"/>
              </a:ext>
            </a:extLst>
          </p:cNvPr>
          <p:cNvSpPr/>
          <p:nvPr/>
        </p:nvSpPr>
        <p:spPr>
          <a:xfrm>
            <a:off x="10211858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14F2F1-A202-B44A-A27E-51B20D3664B5}"/>
              </a:ext>
            </a:extLst>
          </p:cNvPr>
          <p:cNvSpPr/>
          <p:nvPr/>
        </p:nvSpPr>
        <p:spPr>
          <a:xfrm>
            <a:off x="10506110" y="212840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5D3727-C99E-7B42-8A8F-D3D91BC47D29}"/>
              </a:ext>
            </a:extLst>
          </p:cNvPr>
          <p:cNvSpPr/>
          <p:nvPr/>
        </p:nvSpPr>
        <p:spPr>
          <a:xfrm>
            <a:off x="1157541" y="537269"/>
            <a:ext cx="10591037" cy="3155505"/>
          </a:xfrm>
          <a:prstGeom prst="rect">
            <a:avLst/>
          </a:pr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64FC47-C66E-CB42-A9A2-40E1C62ABE5A}"/>
              </a:ext>
            </a:extLst>
          </p:cNvPr>
          <p:cNvGrpSpPr/>
          <p:nvPr/>
        </p:nvGrpSpPr>
        <p:grpSpPr>
          <a:xfrm rot="16200000">
            <a:off x="3417291" y="2366087"/>
            <a:ext cx="1364224" cy="311369"/>
            <a:chOff x="2297660" y="4140835"/>
            <a:chExt cx="1364224" cy="311369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296480FB-5EC2-7649-8B75-951E09A1860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271837B-E8C8-7B4A-AA69-8032BC140966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615A989-C6DB-8E48-839D-3A108D60487A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4DFD883-A2F1-6D45-A9F3-CD27E3F6A85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4A55D98-1E0A-E040-8B0E-05B37CCC0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B0229D-4928-1742-ACCF-9B24739C046B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EBA2BCA-8F25-A649-AC75-A80C6D16E208}"/>
              </a:ext>
            </a:extLst>
          </p:cNvPr>
          <p:cNvSpPr/>
          <p:nvPr/>
        </p:nvSpPr>
        <p:spPr>
          <a:xfrm>
            <a:off x="3536917" y="3208951"/>
            <a:ext cx="172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# words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9B8DADC-E490-D04F-87BC-07F829316DC8}"/>
              </a:ext>
            </a:extLst>
          </p:cNvPr>
          <p:cNvGrpSpPr/>
          <p:nvPr/>
        </p:nvGrpSpPr>
        <p:grpSpPr>
          <a:xfrm rot="16200000">
            <a:off x="4773731" y="2364580"/>
            <a:ext cx="1364224" cy="311369"/>
            <a:chOff x="2297660" y="4140835"/>
            <a:chExt cx="1364224" cy="311369"/>
          </a:xfrm>
        </p:grpSpPr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FC3C9A82-3C1D-AD41-B076-B97821DBFA4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2D8EA87-A90C-A243-BB42-F613A8619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A27EC31-BD23-7249-AC3B-B154B90AE22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1B6D263-E9CB-714D-A6AF-3C544762B0E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237795F-FE31-F84D-826E-B664247D876A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B42709B-4260-4B48-A79E-DE93B9F127A7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400D46F-D6EC-BB45-9D75-63667A9AEC02}"/>
              </a:ext>
            </a:extLst>
          </p:cNvPr>
          <p:cNvGrpSpPr/>
          <p:nvPr/>
        </p:nvGrpSpPr>
        <p:grpSpPr>
          <a:xfrm rot="16200000">
            <a:off x="2737730" y="2365932"/>
            <a:ext cx="1364224" cy="311369"/>
            <a:chOff x="2297660" y="4140835"/>
            <a:chExt cx="1364224" cy="311369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235DB6FB-BE0A-004A-A31B-F4850CEEC5E0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C9A1148-568E-864C-9D95-48E3D96D0AF5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2853494-6520-B14B-A3E9-121E37383FBA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FF7C2D8-3251-914C-B4B0-EFD60761B02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763E850-4E60-1D44-9F0E-F6F045CCA2D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05F0EE1-1F7E-6E4D-BB85-269E2062C70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B1059B7-BE7C-E043-9883-A2AE9AB898B2}"/>
              </a:ext>
            </a:extLst>
          </p:cNvPr>
          <p:cNvGrpSpPr/>
          <p:nvPr/>
        </p:nvGrpSpPr>
        <p:grpSpPr>
          <a:xfrm rot="16200000">
            <a:off x="3080698" y="2365932"/>
            <a:ext cx="1364224" cy="311369"/>
            <a:chOff x="2297660" y="4140835"/>
            <a:chExt cx="1364224" cy="311369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B9D21316-D01B-214D-8A8C-17FAA99E035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E05A294-010C-434A-B084-7874C66DD50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9895F98-5783-CA4B-A7A7-ACD8D2487D94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384B8FF-2581-6B46-9925-345BD516603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96AF907-2506-D044-BEE4-972B2FBCCB93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CC3D884-9FF8-604B-9474-80F96964C00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D1D649D-B42E-2A4F-8BCD-80C6E02503AB}"/>
              </a:ext>
            </a:extLst>
          </p:cNvPr>
          <p:cNvGrpSpPr/>
          <p:nvPr/>
        </p:nvGrpSpPr>
        <p:grpSpPr>
          <a:xfrm rot="16200000">
            <a:off x="4081366" y="2365246"/>
            <a:ext cx="1364224" cy="311369"/>
            <a:chOff x="2297660" y="4140835"/>
            <a:chExt cx="1364224" cy="311369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A3FCD89F-B438-D648-8D93-69954F9613D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2398AF7-E184-9A42-A5F4-A94B4B9F002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B214DDC-AA5D-4947-A900-D68411823EB8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9DAB0E1-5FB4-B146-85B2-3DFCBA4B0E81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4F826E1-E03F-ED45-A0DE-E3E9B2AF92E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998371A-1515-E447-B6E9-E281D158228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F207703-09BA-9C44-8254-E032901BEE48}"/>
              </a:ext>
            </a:extLst>
          </p:cNvPr>
          <p:cNvSpPr/>
          <p:nvPr/>
        </p:nvSpPr>
        <p:spPr>
          <a:xfrm>
            <a:off x="1432435" y="2032654"/>
            <a:ext cx="1724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vector size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E647588-2A7B-CF4B-AC5E-FE76CB3658FE}"/>
                  </a:ext>
                </a:extLst>
              </p:cNvPr>
              <p:cNvSpPr/>
              <p:nvPr/>
            </p:nvSpPr>
            <p:spPr>
              <a:xfrm>
                <a:off x="1375830" y="805440"/>
                <a:ext cx="10154458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Avenir Book" panose="02000503020000020003" pitchFamily="2" charset="0"/>
                  </a:rPr>
                  <a:t>Embedding/ feature matrix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 is an “input word matrix”.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 column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 corresponds to each unique word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E647588-2A7B-CF4B-AC5E-FE76CB365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830" y="805440"/>
                <a:ext cx="10154458" cy="837537"/>
              </a:xfrm>
              <a:prstGeom prst="rect">
                <a:avLst/>
              </a:prstGeom>
              <a:blipFill>
                <a:blip r:embed="rId8"/>
                <a:stretch>
                  <a:fillRect t="-4478" r="-25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32CF57A-8F37-ED45-8B4F-0A1761934D1F}"/>
              </a:ext>
            </a:extLst>
          </p:cNvPr>
          <p:cNvGrpSpPr/>
          <p:nvPr/>
        </p:nvGrpSpPr>
        <p:grpSpPr>
          <a:xfrm rot="16200000">
            <a:off x="3759619" y="2365824"/>
            <a:ext cx="1364224" cy="311369"/>
            <a:chOff x="2297660" y="4140835"/>
            <a:chExt cx="1364224" cy="311369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C3AE1AAA-749F-D24C-95A7-F05347FAA7B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A5D994F-4984-874C-A3A7-99D053A4981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5D906B9-3A71-0F45-823D-C73A0A556898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B76ABDB-EC41-A841-B048-BED6EEFAFB44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9D1698A-0239-8542-8A1D-16E68C064FA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3E9DFEC-B4BD-CD4B-90E0-8626E8F3824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B660A64-3B56-6B47-9F76-555CFE723CB3}"/>
              </a:ext>
            </a:extLst>
          </p:cNvPr>
          <p:cNvGrpSpPr/>
          <p:nvPr/>
        </p:nvGrpSpPr>
        <p:grpSpPr>
          <a:xfrm rot="16200000">
            <a:off x="4424334" y="2365246"/>
            <a:ext cx="1364224" cy="311369"/>
            <a:chOff x="2297660" y="4140835"/>
            <a:chExt cx="1364224" cy="311369"/>
          </a:xfrm>
        </p:grpSpPr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4EF49D8-04E7-9049-8ACD-4109C188548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F2ED8BC-7698-814B-A825-9A793BB63A6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77F0B8A-6756-4045-9C1E-DA8B8714F20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A0E05BF-DDE5-F34C-988E-BD1B046F2C5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5870CCD-FA71-1F42-AA0F-A9EF62E2C2F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7A20472-A25E-434D-B5AB-42B23FFDBBDB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5252C2F-FE41-EA43-BD40-1474AB0E6CA2}"/>
              </a:ext>
            </a:extLst>
          </p:cNvPr>
          <p:cNvGrpSpPr/>
          <p:nvPr/>
        </p:nvGrpSpPr>
        <p:grpSpPr>
          <a:xfrm rot="16200000">
            <a:off x="5103255" y="2365138"/>
            <a:ext cx="1364224" cy="311369"/>
            <a:chOff x="2297660" y="4140835"/>
            <a:chExt cx="1364224" cy="311369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BA40A64C-200D-794F-A7FD-7E71C7FB24A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6795CA5-AF5A-594C-8224-63BD900662E1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67C71F5-B145-0442-90A1-7BFE1B054D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77D9BA3-229E-5F41-A603-A7DA489A78C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2AA1A4F-A93B-F943-ACEB-B54734E466D6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79EEBCB-898C-EE46-988D-E1DA63A19C0B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3FF0E28-AC33-764D-85FD-2C90ED3129D0}"/>
                  </a:ext>
                </a:extLst>
              </p:cNvPr>
              <p:cNvSpPr/>
              <p:nvPr/>
            </p:nvSpPr>
            <p:spPr>
              <a:xfrm>
                <a:off x="6609849" y="1944310"/>
                <a:ext cx="453942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venir Book" panose="02000503020000020003" pitchFamily="2" charset="0"/>
                  </a:rPr>
                  <a:t>Can retrieve Embedding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b="1" dirty="0">
                    <a:latin typeface="Avenir Book" panose="02000503020000020003" pitchFamily="2" charset="0"/>
                  </a:rPr>
                  <a:t> via: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400" dirty="0">
                    <a:latin typeface="Avenir Book" panose="02000503020000020003" pitchFamily="2" charset="0"/>
                  </a:rPr>
                  <a:t>Slicing the index, or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400" dirty="0">
                    <a:latin typeface="Avenir Book" panose="02000503020000020003" pitchFamily="2" charset="0"/>
                  </a:rPr>
                  <a:t>Matrix multiply</a:t>
                </a:r>
                <a:endParaRPr lang="en-US" sz="2400" dirty="0"/>
              </a:p>
            </p:txBody>
          </p:sp>
        </mc:Choice>
        <mc:Fallback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3FF0E28-AC33-764D-85FD-2C90ED312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49" y="1944310"/>
                <a:ext cx="4539422" cy="1200329"/>
              </a:xfrm>
              <a:prstGeom prst="rect">
                <a:avLst/>
              </a:prstGeom>
              <a:blipFill>
                <a:blip r:embed="rId9"/>
                <a:stretch>
                  <a:fillRect l="-2514" t="-4211" b="-1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1E51ED-9EFE-F94D-B9ED-FE07B1715EEE}"/>
                  </a:ext>
                </a:extLst>
              </p:cNvPr>
              <p:cNvSpPr/>
              <p:nvPr/>
            </p:nvSpPr>
            <p:spPr>
              <a:xfrm>
                <a:off x="7141549" y="3098363"/>
                <a:ext cx="1287212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1E51ED-9EFE-F94D-B9ED-FE07B1715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49" y="3098363"/>
                <a:ext cx="1287212" cy="453137"/>
              </a:xfrm>
              <a:prstGeom prst="rect">
                <a:avLst/>
              </a:prstGeom>
              <a:blipFill>
                <a:blip r:embed="rId10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2158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5581EF4-83B5-C941-B4D8-E80B098BB2E7}"/>
              </a:ext>
            </a:extLst>
          </p:cNvPr>
          <p:cNvSpPr/>
          <p:nvPr/>
        </p:nvSpPr>
        <p:spPr>
          <a:xfrm>
            <a:off x="578348" y="277465"/>
            <a:ext cx="11194551" cy="11187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3219" y="628324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87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5537539" y="341535"/>
            <a:ext cx="358568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venir Light" panose="020B0402020203020204" pitchFamily="34" charset="77"/>
              </a:rPr>
              <a:t>”</a:t>
            </a:r>
            <a:r>
              <a:rPr lang="en-US" dirty="0">
                <a:solidFill>
                  <a:srgbClr val="0070C0"/>
                </a:solidFill>
                <a:latin typeface="Avenir Light" panose="020B0402020203020204" pitchFamily="34" charset="77"/>
              </a:rPr>
              <a:t>passing a _____</a:t>
            </a:r>
            <a:r>
              <a:rPr lang="en-US" dirty="0">
                <a:latin typeface="Avenir Light" panose="020B0402020203020204" pitchFamily="34" charset="77"/>
              </a:rPr>
              <a:t>”</a:t>
            </a:r>
            <a:endParaRPr lang="en-US" u="sng" dirty="0">
              <a:solidFill>
                <a:srgbClr val="0070C0"/>
              </a:solidFill>
              <a:latin typeface="Avenir Light" panose="020B0402020203020204" pitchFamily="34" charset="77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6700B-689F-4142-AE6F-F2F625386BC9}"/>
              </a:ext>
            </a:extLst>
          </p:cNvPr>
          <p:cNvGrpSpPr/>
          <p:nvPr/>
        </p:nvGrpSpPr>
        <p:grpSpPr>
          <a:xfrm rot="16200000">
            <a:off x="1463289" y="3067517"/>
            <a:ext cx="1364224" cy="311369"/>
            <a:chOff x="2297660" y="4140835"/>
            <a:chExt cx="1364224" cy="31136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AA9A11F-8D4C-264F-AE6B-BAA577E350F7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B067A0-EA51-2043-AF87-34CAD8EB357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CF9655-2006-3B41-AD4C-479778B3AE5B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9E68A-8BAB-3447-957C-BA9627509118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65E46A-61D5-254C-BBB1-75171D196A5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ACA9F7B-96F8-0940-9422-2786A96EB07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95E9A5-FF3C-E044-9F6A-719CE9729067}"/>
              </a:ext>
            </a:extLst>
          </p:cNvPr>
          <p:cNvGrpSpPr/>
          <p:nvPr/>
        </p:nvGrpSpPr>
        <p:grpSpPr>
          <a:xfrm rot="16200000">
            <a:off x="2851626" y="3067516"/>
            <a:ext cx="1364224" cy="311369"/>
            <a:chOff x="2297660" y="4140835"/>
            <a:chExt cx="1364224" cy="311369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75E97FD-6D34-D14B-8FBB-A17BAC45982A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A8B146-3E8C-DB49-9042-282D8F81458C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1B25C9-0A82-D74D-AEC5-0779BFE92671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593877-3D50-0749-9C10-53DBE12B174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5B9DBE1-5239-6244-9E8E-08A628ECD40F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B8D0B7-FB9C-0C4A-8AD8-326C3BD03E5E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CF89228-843D-7F44-B608-D6496D5A43C8}"/>
              </a:ext>
            </a:extLst>
          </p:cNvPr>
          <p:cNvSpPr/>
          <p:nvPr/>
        </p:nvSpPr>
        <p:spPr>
          <a:xfrm>
            <a:off x="1582271" y="5463699"/>
            <a:ext cx="1228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passing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7E628-48E1-5746-8A78-2446857E0EE4}"/>
              </a:ext>
            </a:extLst>
          </p:cNvPr>
          <p:cNvSpPr/>
          <p:nvPr/>
        </p:nvSpPr>
        <p:spPr>
          <a:xfrm>
            <a:off x="3360973" y="5450759"/>
            <a:ext cx="344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venir Light" panose="020B0402020203020204" pitchFamily="34" charset="77"/>
              </a:rPr>
              <a:t>a</a:t>
            </a:r>
            <a:endParaRPr lang="en-US" sz="2400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82E69D8-7F6D-3A45-86F4-F945ABA483D4}"/>
              </a:ext>
            </a:extLst>
          </p:cNvPr>
          <p:cNvSpPr/>
          <p:nvPr/>
        </p:nvSpPr>
        <p:spPr>
          <a:xfrm rot="16200000">
            <a:off x="1461170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ED36E1D2-94BA-BA4D-95C2-39D25FFD220F}"/>
              </a:ext>
            </a:extLst>
          </p:cNvPr>
          <p:cNvSpPr/>
          <p:nvPr/>
        </p:nvSpPr>
        <p:spPr>
          <a:xfrm rot="16200000">
            <a:off x="2862149" y="4543236"/>
            <a:ext cx="1349524" cy="317716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1F7B4D-3E97-D048-81F3-09647FF6A9DB}"/>
              </a:ext>
            </a:extLst>
          </p:cNvPr>
          <p:cNvGrpSpPr/>
          <p:nvPr/>
        </p:nvGrpSpPr>
        <p:grpSpPr>
          <a:xfrm rot="16200000">
            <a:off x="4995296" y="3067516"/>
            <a:ext cx="1364224" cy="311369"/>
            <a:chOff x="2297660" y="4140835"/>
            <a:chExt cx="1364224" cy="31136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211191-D813-F040-B6D6-8AF15B67E0A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77C042D-B68D-6A4D-82E3-42A34E907E1B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BD8D844-582C-AD47-BABF-6E5E9D098FA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41F09EF-3698-9B4A-987D-4603AAE80913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B6FF651-19A2-8045-B017-9C2124583D4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28F61B-5534-D24D-9967-40886B5E95B8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rgbClr val="FF6B6B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F6330C4-88C7-FF4C-9A35-89B633092812}"/>
              </a:ext>
            </a:extLst>
          </p:cNvPr>
          <p:cNvGrpSpPr/>
          <p:nvPr/>
        </p:nvGrpSpPr>
        <p:grpSpPr>
          <a:xfrm rot="16200000">
            <a:off x="6693505" y="3067516"/>
            <a:ext cx="1364224" cy="311369"/>
            <a:chOff x="2297660" y="4140835"/>
            <a:chExt cx="1364224" cy="31136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D9A8382-F265-254B-B5CA-F469C93FA55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BB0AE78-31B3-764D-BE38-E077A275BC22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96BDFA-64B6-B741-83B7-C9950435E929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FC9367-76B1-2945-A00F-EEA8EBA23EA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3B464F-657F-0146-A853-662EE984BBA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E3D007-9257-A947-B183-E95CA14A0B6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D62B6C3-4EB8-A848-9613-747B768EB1A7}"/>
              </a:ext>
            </a:extLst>
          </p:cNvPr>
          <p:cNvSpPr/>
          <p:nvPr/>
        </p:nvSpPr>
        <p:spPr>
          <a:xfrm>
            <a:off x="5376669" y="4010180"/>
            <a:ext cx="59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bias</a:t>
            </a:r>
            <a:endParaRPr lang="en-US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B6B39D-A783-F542-BB19-7798F46F641C}"/>
              </a:ext>
            </a:extLst>
          </p:cNvPr>
          <p:cNvSpPr/>
          <p:nvPr/>
        </p:nvSpPr>
        <p:spPr>
          <a:xfrm>
            <a:off x="6749147" y="3996946"/>
            <a:ext cx="1251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raw scores</a:t>
            </a:r>
            <a:endParaRPr lang="en-US" b="1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A79C79-5CE6-F34A-8AD7-5D692F557F35}"/>
              </a:ext>
            </a:extLst>
          </p:cNvPr>
          <p:cNvGrpSpPr/>
          <p:nvPr/>
        </p:nvGrpSpPr>
        <p:grpSpPr>
          <a:xfrm rot="16200000">
            <a:off x="9222021" y="3067515"/>
            <a:ext cx="1364224" cy="311369"/>
            <a:chOff x="2297660" y="4140835"/>
            <a:chExt cx="1364224" cy="31136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D7D00108-864F-5B41-94D6-CFFF05093D3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9F7C7AA-AA69-D44B-B0AC-93DDD0B9FC1D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F30AD3C-1533-D54C-BFAB-D07A1048AF46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0DACCD-C757-D246-90C0-2BE2CF02677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5C4DDFF-28A7-8747-AAA4-41F14F6D3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6570744-5B51-6740-BF96-44E024DA681C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A4A563E-456A-DF4B-B789-1281042A541A}"/>
              </a:ext>
            </a:extLst>
          </p:cNvPr>
          <p:cNvSpPr/>
          <p:nvPr/>
        </p:nvSpPr>
        <p:spPr>
          <a:xfrm>
            <a:off x="9172789" y="4034957"/>
            <a:ext cx="135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word probs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</a:t>
                </a:r>
                <a:r>
                  <a:rPr lang="en-US" sz="1800" baseline="-25000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i-1</a:t>
                </a:r>
                <a:r>
                  <a:rPr lang="en-US" sz="1800" dirty="0">
                    <a:latin typeface="Avenir Light" panose="020B0402020203020204" pitchFamily="34" charset="7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D1B894D-B5A1-7348-BD4D-FCD742631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98" y="4506212"/>
                <a:ext cx="2281571" cy="446115"/>
              </a:xfrm>
              <a:prstGeom prst="rect">
                <a:avLst/>
              </a:prstGeom>
              <a:blipFill>
                <a:blip r:embed="rId3"/>
                <a:stretch>
                  <a:fillRect l="-1639" r="-327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800" dirty="0">
                    <a:latin typeface="Avenir Light" panose="020B0402020203020204" pitchFamily="34" charset="77"/>
                  </a:rPr>
                  <a:t>Lookup table</a:t>
                </a:r>
                <a:r>
                  <a:rPr lang="en-US" sz="1800" baseline="-25000" dirty="0">
                    <a:solidFill>
                      <a:srgbClr val="C00000"/>
                    </a:solidFill>
                    <a:latin typeface="Avenir Light" panose="020B0402020203020204" pitchFamily="34" charset="77"/>
                  </a:rPr>
                  <a:t>i-2</a:t>
                </a:r>
                <a:r>
                  <a:rPr lang="en-US" sz="1800" dirty="0">
                    <a:latin typeface="Avenir Light" panose="020B0402020203020204" pitchFamily="34" charset="7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1800" dirty="0">
                    <a:latin typeface="Avenir Light" panose="020B0402020203020204" pitchFamily="34" charset="77"/>
                  </a:rPr>
                  <a:t>) </a:t>
                </a:r>
                <a:endParaRPr lang="en-US" sz="1800" u="sng" dirty="0"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8841680D-DEB2-0F4C-9DCB-9C437CAA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1" y="4518298"/>
                <a:ext cx="2281571" cy="446115"/>
              </a:xfrm>
              <a:prstGeom prst="rect">
                <a:avLst/>
              </a:prstGeom>
              <a:blipFill>
                <a:blip r:embed="rId4"/>
                <a:stretch>
                  <a:fillRect l="-1639" r="-3279" b="-13158"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9F3F32A9-273C-1443-9DC9-4521642A80DD}"/>
              </a:ext>
            </a:extLst>
          </p:cNvPr>
          <p:cNvSpPr/>
          <p:nvPr/>
        </p:nvSpPr>
        <p:spPr>
          <a:xfrm>
            <a:off x="10147146" y="2471002"/>
            <a:ext cx="9786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quiz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ball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car</a:t>
            </a:r>
          </a:p>
          <a:p>
            <a:r>
              <a:rPr lang="en-US" sz="1600" dirty="0">
                <a:solidFill>
                  <a:srgbClr val="C00000"/>
                </a:solidFill>
                <a:latin typeface="Avenir Light" panose="020B0402020203020204" pitchFamily="34" charset="77"/>
              </a:rPr>
              <a:t>kidney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  <a:p>
            <a:r>
              <a:rPr lang="en-US" sz="1600" dirty="0">
                <a:solidFill>
                  <a:srgbClr val="C00000"/>
                </a:solidFill>
              </a:rPr>
              <a:t>..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8BF920-2E72-4D44-B2DF-29A8EC64B183}"/>
              </a:ext>
            </a:extLst>
          </p:cNvPr>
          <p:cNvSpPr/>
          <p:nvPr/>
        </p:nvSpPr>
        <p:spPr>
          <a:xfrm>
            <a:off x="5215684" y="1939263"/>
            <a:ext cx="6059850" cy="2405571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9B3B6E9-4C4D-004E-BD66-D4E691ED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8D78217-94B4-1C43-9F3C-8D879C54B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1049AC0-7DCB-A647-908D-B7C8E63FD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00151088-A15D-A24B-8F5E-CAFF159F8345}"/>
              </a:ext>
            </a:extLst>
          </p:cNvPr>
          <p:cNvSpPr/>
          <p:nvPr/>
        </p:nvSpPr>
        <p:spPr>
          <a:xfrm>
            <a:off x="1767081" y="1992581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A6D1AA-FAA0-DF47-8AD7-68C04F025096}"/>
              </a:ext>
            </a:extLst>
          </p:cNvPr>
          <p:cNvSpPr/>
          <p:nvPr/>
        </p:nvSpPr>
        <p:spPr>
          <a:xfrm>
            <a:off x="262873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C796A5-587B-3244-838C-AA890418B1BD}"/>
              </a:ext>
            </a:extLst>
          </p:cNvPr>
          <p:cNvSpPr/>
          <p:nvPr/>
        </p:nvSpPr>
        <p:spPr>
          <a:xfrm>
            <a:off x="4392185" y="290045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DB5B03-101B-4240-B74A-63EF48F3A337}"/>
              </a:ext>
            </a:extLst>
          </p:cNvPr>
          <p:cNvSpPr/>
          <p:nvPr/>
        </p:nvSpPr>
        <p:spPr>
          <a:xfrm>
            <a:off x="6305792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AB9BF9-2C10-0C44-B850-18C242718DFB}"/>
              </a:ext>
            </a:extLst>
          </p:cNvPr>
          <p:cNvSpPr/>
          <p:nvPr/>
        </p:nvSpPr>
        <p:spPr>
          <a:xfrm>
            <a:off x="3164070" y="1979256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26ECBD-7989-8A47-A3A2-DA324E314029}"/>
              </a:ext>
            </a:extLst>
          </p:cNvPr>
          <p:cNvSpPr/>
          <p:nvPr/>
        </p:nvSpPr>
        <p:spPr>
          <a:xfrm>
            <a:off x="5307740" y="199249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6D15A2-B8A3-904C-9D91-83513454C2BD}"/>
              </a:ext>
            </a:extLst>
          </p:cNvPr>
          <p:cNvSpPr/>
          <p:nvPr/>
        </p:nvSpPr>
        <p:spPr>
          <a:xfrm>
            <a:off x="7005949" y="197925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D8D718-31B5-5C49-B8C9-A877E040C81E}"/>
              </a:ext>
            </a:extLst>
          </p:cNvPr>
          <p:cNvSpPr/>
          <p:nvPr/>
        </p:nvSpPr>
        <p:spPr>
          <a:xfrm>
            <a:off x="8298468" y="2958913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E3CAF6EA-2BAA-5B45-8502-0FE01C261653}"/>
              </a:ext>
            </a:extLst>
          </p:cNvPr>
          <p:cNvSpPr/>
          <p:nvPr/>
        </p:nvSpPr>
        <p:spPr>
          <a:xfrm>
            <a:off x="7683016" y="2996814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24D3E62-CAB6-4A40-972E-98C1B769E212}"/>
              </a:ext>
            </a:extLst>
          </p:cNvPr>
          <p:cNvSpPr/>
          <p:nvPr/>
        </p:nvSpPr>
        <p:spPr>
          <a:xfrm>
            <a:off x="9259950" y="2892749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1D8A74-5E76-8642-AFFD-1783605F07F8}"/>
              </a:ext>
            </a:extLst>
          </p:cNvPr>
          <p:cNvSpPr/>
          <p:nvPr/>
        </p:nvSpPr>
        <p:spPr>
          <a:xfrm>
            <a:off x="9554202" y="1992047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4D5BD4A8-5D1F-5C40-8F9E-E86B1B4639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4D5BD4A8-5D1F-5C40-8F9E-E86B1B463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29" y="802002"/>
                <a:ext cx="609602" cy="510419"/>
              </a:xfrm>
              <a:prstGeom prst="rect">
                <a:avLst/>
              </a:prstGeom>
              <a:blipFill>
                <a:blip r:embed="rId5"/>
                <a:stretch>
                  <a:fillRect r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3F426CFC-3F5F-DC4E-944E-D1351BE2A0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3F426CFC-3F5F-DC4E-944E-D1351BE2A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52" y="816038"/>
                <a:ext cx="609602" cy="469672"/>
              </a:xfrm>
              <a:prstGeom prst="rect">
                <a:avLst/>
              </a:prstGeom>
              <a:blipFill>
                <a:blip r:embed="rId6"/>
                <a:stretch>
                  <a:fillRect r="-2244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57E2B2D2-CD09-4843-BAC4-5135E83DC8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venir" panose="02000503020000020003" pitchFamily="2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C00000"/>
                  </a:solidFill>
                  <a:latin typeface="Avenir Light" panose="020B0402020203020204" pitchFamily="34" charset="77"/>
                </a:endParaRPr>
              </a:p>
            </p:txBody>
          </p:sp>
        </mc:Choice>
        <mc:Fallback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57E2B2D2-CD09-4843-BAC4-5135E83DC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64" y="802002"/>
                <a:ext cx="609602" cy="469672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5B7896B5-82AC-4847-9C4D-D227D2655041}"/>
              </a:ext>
            </a:extLst>
          </p:cNvPr>
          <p:cNvSpPr/>
          <p:nvPr/>
        </p:nvSpPr>
        <p:spPr>
          <a:xfrm>
            <a:off x="2718989" y="2128934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E4CA90-81FA-5F44-B629-D5FE4D5142CE}"/>
              </a:ext>
            </a:extLst>
          </p:cNvPr>
          <p:cNvSpPr/>
          <p:nvPr/>
        </p:nvSpPr>
        <p:spPr>
          <a:xfrm>
            <a:off x="3580638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F65A6D-DDDF-614E-B827-D69BEFBBEC06}"/>
              </a:ext>
            </a:extLst>
          </p:cNvPr>
          <p:cNvSpPr/>
          <p:nvPr/>
        </p:nvSpPr>
        <p:spPr>
          <a:xfrm>
            <a:off x="5344093" y="303681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+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5F81AD-E248-4341-A3A2-783AE7326311}"/>
              </a:ext>
            </a:extLst>
          </p:cNvPr>
          <p:cNvSpPr/>
          <p:nvPr/>
        </p:nvSpPr>
        <p:spPr>
          <a:xfrm>
            <a:off x="7257700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B18A87-BF10-6945-8B7F-CD990AAFB603}"/>
              </a:ext>
            </a:extLst>
          </p:cNvPr>
          <p:cNvSpPr/>
          <p:nvPr/>
        </p:nvSpPr>
        <p:spPr>
          <a:xfrm>
            <a:off x="4061596" y="233760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79A1EF-DBFB-D449-BB38-A63840C26AAC}"/>
              </a:ext>
            </a:extLst>
          </p:cNvPr>
          <p:cNvSpPr/>
          <p:nvPr/>
        </p:nvSpPr>
        <p:spPr>
          <a:xfrm>
            <a:off x="6259648" y="2128843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52BE1C9-2A50-D543-AA31-B4C4EFE856D0}"/>
              </a:ext>
            </a:extLst>
          </p:cNvPr>
          <p:cNvSpPr/>
          <p:nvPr/>
        </p:nvSpPr>
        <p:spPr>
          <a:xfrm>
            <a:off x="7957857" y="2115608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7F69187-1C3E-3F47-A5F7-2FF4764D90BA}"/>
              </a:ext>
            </a:extLst>
          </p:cNvPr>
          <p:cNvSpPr/>
          <p:nvPr/>
        </p:nvSpPr>
        <p:spPr>
          <a:xfrm>
            <a:off x="9250376" y="3095266"/>
            <a:ext cx="994183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venir Light" panose="020B0402020203020204" pitchFamily="34" charset="77"/>
              </a:rPr>
              <a:t>softmax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24C0B804-9F65-AC48-82BB-A19CD4466F75}"/>
              </a:ext>
            </a:extLst>
          </p:cNvPr>
          <p:cNvSpPr/>
          <p:nvPr/>
        </p:nvSpPr>
        <p:spPr>
          <a:xfrm>
            <a:off x="8634924" y="3133167"/>
            <a:ext cx="488295" cy="323155"/>
          </a:xfrm>
          <a:prstGeom prst="rightArrow">
            <a:avLst>
              <a:gd name="adj1" fmla="val 27574"/>
              <a:gd name="adj2" fmla="val 6962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CFCA182-BF11-054A-B43E-6C2AB2C06632}"/>
              </a:ext>
            </a:extLst>
          </p:cNvPr>
          <p:cNvSpPr/>
          <p:nvPr/>
        </p:nvSpPr>
        <p:spPr>
          <a:xfrm>
            <a:off x="10211858" y="3029102"/>
            <a:ext cx="588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venir Light" panose="020B0402020203020204" pitchFamily="34" charset="77"/>
              </a:rPr>
              <a:t>=</a:t>
            </a:r>
            <a:endParaRPr lang="en-US" sz="28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14F2F1-A202-B44A-A27E-51B20D3664B5}"/>
              </a:ext>
            </a:extLst>
          </p:cNvPr>
          <p:cNvSpPr/>
          <p:nvPr/>
        </p:nvSpPr>
        <p:spPr>
          <a:xfrm>
            <a:off x="10506110" y="2128400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5D3727-C99E-7B42-8A8F-D3D91BC47D29}"/>
              </a:ext>
            </a:extLst>
          </p:cNvPr>
          <p:cNvSpPr/>
          <p:nvPr/>
        </p:nvSpPr>
        <p:spPr>
          <a:xfrm>
            <a:off x="1157541" y="537269"/>
            <a:ext cx="10591037" cy="3981029"/>
          </a:xfrm>
          <a:prstGeom prst="rect">
            <a:avLst/>
          </a:prstGeom>
          <a:solidFill>
            <a:srgbClr val="FFC3C4"/>
          </a:solidFill>
          <a:ln w="66675">
            <a:solidFill>
              <a:schemeClr val="tx1"/>
            </a:solidFill>
          </a:ln>
          <a:effectLst>
            <a:outerShdw blurRad="2667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64FC47-C66E-CB42-A9A2-40E1C62ABE5A}"/>
              </a:ext>
            </a:extLst>
          </p:cNvPr>
          <p:cNvGrpSpPr/>
          <p:nvPr/>
        </p:nvGrpSpPr>
        <p:grpSpPr>
          <a:xfrm rot="16200000">
            <a:off x="3417291" y="2366087"/>
            <a:ext cx="1364224" cy="311369"/>
            <a:chOff x="2297660" y="4140835"/>
            <a:chExt cx="1364224" cy="311369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296480FB-5EC2-7649-8B75-951E09A18601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271837B-E8C8-7B4A-AA69-8032BC140966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615A989-C6DB-8E48-839D-3A108D60487A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4DFD883-A2F1-6D45-A9F3-CD27E3F6A85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4A55D98-1E0A-E040-8B0E-05B37CCC0A09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B0229D-4928-1742-ACCF-9B24739C046B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EBA2BCA-8F25-A649-AC75-A80C6D16E208}"/>
              </a:ext>
            </a:extLst>
          </p:cNvPr>
          <p:cNvSpPr/>
          <p:nvPr/>
        </p:nvSpPr>
        <p:spPr>
          <a:xfrm>
            <a:off x="3536917" y="3208951"/>
            <a:ext cx="172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# words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9B8DADC-E490-D04F-87BC-07F829316DC8}"/>
              </a:ext>
            </a:extLst>
          </p:cNvPr>
          <p:cNvGrpSpPr/>
          <p:nvPr/>
        </p:nvGrpSpPr>
        <p:grpSpPr>
          <a:xfrm rot="16200000">
            <a:off x="4773731" y="2364580"/>
            <a:ext cx="1364224" cy="311369"/>
            <a:chOff x="2297660" y="4140835"/>
            <a:chExt cx="1364224" cy="311369"/>
          </a:xfrm>
        </p:grpSpPr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FC3C9A82-3C1D-AD41-B076-B97821DBFA4C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2D8EA87-A90C-A243-BB42-F613A8619D6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A27EC31-BD23-7249-AC3B-B154B90AE22D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1B6D263-E9CB-714D-A6AF-3C544762B0E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237795F-FE31-F84D-826E-B664247D876A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B42709B-4260-4B48-A79E-DE93B9F127A7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400D46F-D6EC-BB45-9D75-63667A9AEC02}"/>
              </a:ext>
            </a:extLst>
          </p:cNvPr>
          <p:cNvGrpSpPr/>
          <p:nvPr/>
        </p:nvGrpSpPr>
        <p:grpSpPr>
          <a:xfrm rot="16200000">
            <a:off x="2737730" y="2365932"/>
            <a:ext cx="1364224" cy="311369"/>
            <a:chOff x="2297660" y="4140835"/>
            <a:chExt cx="1364224" cy="311369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235DB6FB-BE0A-004A-A31B-F4850CEEC5E0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C9A1148-568E-864C-9D95-48E3D96D0AF5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2853494-6520-B14B-A3E9-121E37383FBA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FF7C2D8-3251-914C-B4B0-EFD60761B027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763E850-4E60-1D44-9F0E-F6F045CCA2DC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05F0EE1-1F7E-6E4D-BB85-269E2062C705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B1059B7-BE7C-E043-9883-A2AE9AB898B2}"/>
              </a:ext>
            </a:extLst>
          </p:cNvPr>
          <p:cNvGrpSpPr/>
          <p:nvPr/>
        </p:nvGrpSpPr>
        <p:grpSpPr>
          <a:xfrm rot="16200000">
            <a:off x="3080698" y="2365932"/>
            <a:ext cx="1364224" cy="311369"/>
            <a:chOff x="2297660" y="4140835"/>
            <a:chExt cx="1364224" cy="311369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B9D21316-D01B-214D-8A8C-17FAA99E0354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E05A294-010C-434A-B084-7874C66DD50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9895F98-5783-CA4B-A7A7-ACD8D2487D94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384B8FF-2581-6B46-9925-345BD516603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96AF907-2506-D044-BEE4-972B2FBCCB93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CC3D884-9FF8-604B-9474-80F96964C00D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D1D649D-B42E-2A4F-8BCD-80C6E02503AB}"/>
              </a:ext>
            </a:extLst>
          </p:cNvPr>
          <p:cNvGrpSpPr/>
          <p:nvPr/>
        </p:nvGrpSpPr>
        <p:grpSpPr>
          <a:xfrm rot="16200000">
            <a:off x="4081366" y="2365246"/>
            <a:ext cx="1364224" cy="311369"/>
            <a:chOff x="2297660" y="4140835"/>
            <a:chExt cx="1364224" cy="311369"/>
          </a:xfrm>
        </p:grpSpPr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A3FCD89F-B438-D648-8D93-69954F9613D2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2398AF7-E184-9A42-A5F4-A94B4B9F002F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B214DDC-AA5D-4947-A900-D68411823EB8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9DAB0E1-5FB4-B146-85B2-3DFCBA4B0E81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4F826E1-E03F-ED45-A0DE-E3E9B2AF92E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998371A-1515-E447-B6E9-E281D158228F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F207703-09BA-9C44-8254-E032901BEE48}"/>
              </a:ext>
            </a:extLst>
          </p:cNvPr>
          <p:cNvSpPr/>
          <p:nvPr/>
        </p:nvSpPr>
        <p:spPr>
          <a:xfrm>
            <a:off x="1432435" y="2032654"/>
            <a:ext cx="17243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vector size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E647588-2A7B-CF4B-AC5E-FE76CB3658FE}"/>
                  </a:ext>
                </a:extLst>
              </p:cNvPr>
              <p:cNvSpPr/>
              <p:nvPr/>
            </p:nvSpPr>
            <p:spPr>
              <a:xfrm>
                <a:off x="1375830" y="805440"/>
                <a:ext cx="10154458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Avenir Book" panose="02000503020000020003" pitchFamily="2" charset="0"/>
                  </a:rPr>
                  <a:t>Embedding/ feature matrix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 is an “input word matrix”.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 column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sz="2400" dirty="0">
                    <a:latin typeface="Avenir Book" panose="02000503020000020003" pitchFamily="2" charset="0"/>
                  </a:rPr>
                  <a:t> corresponds to each unique word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baseline="-2500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E647588-2A7B-CF4B-AC5E-FE76CB365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830" y="805440"/>
                <a:ext cx="10154458" cy="837537"/>
              </a:xfrm>
              <a:prstGeom prst="rect">
                <a:avLst/>
              </a:prstGeom>
              <a:blipFill>
                <a:blip r:embed="rId8"/>
                <a:stretch>
                  <a:fillRect t="-4478" r="-25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32CF57A-8F37-ED45-8B4F-0A1761934D1F}"/>
              </a:ext>
            </a:extLst>
          </p:cNvPr>
          <p:cNvGrpSpPr/>
          <p:nvPr/>
        </p:nvGrpSpPr>
        <p:grpSpPr>
          <a:xfrm rot="16200000">
            <a:off x="3759619" y="2365824"/>
            <a:ext cx="1364224" cy="311369"/>
            <a:chOff x="2297660" y="4140835"/>
            <a:chExt cx="1364224" cy="311369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C3AE1AAA-749F-D24C-95A7-F05347FAA7B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A5D994F-4984-874C-A3A7-99D053A49818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5D906B9-3A71-0F45-823D-C73A0A556898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B76ABDB-EC41-A841-B048-BED6EEFAFB44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9D1698A-0239-8542-8A1D-16E68C064FA1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3E9DFEC-B4BD-CD4B-90E0-8626E8F38240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B660A64-3B56-6B47-9F76-555CFE723CB3}"/>
              </a:ext>
            </a:extLst>
          </p:cNvPr>
          <p:cNvGrpSpPr/>
          <p:nvPr/>
        </p:nvGrpSpPr>
        <p:grpSpPr>
          <a:xfrm rot="16200000">
            <a:off x="4424334" y="2365246"/>
            <a:ext cx="1364224" cy="311369"/>
            <a:chOff x="2297660" y="4140835"/>
            <a:chExt cx="1364224" cy="311369"/>
          </a:xfrm>
        </p:grpSpPr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4EF49D8-04E7-9049-8ACD-4109C1885485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F2ED8BC-7698-814B-A825-9A793BB63A60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77F0B8A-6756-4045-9C1E-DA8B8714F20F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A0E05BF-DDE5-F34C-988E-BD1B046F2C5B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5870CCD-FA71-1F42-AA0F-A9EF62E2C2FD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7A20472-A25E-434D-B5AB-42B23FFDBBDB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5252C2F-FE41-EA43-BD40-1474AB0E6CA2}"/>
              </a:ext>
            </a:extLst>
          </p:cNvPr>
          <p:cNvGrpSpPr/>
          <p:nvPr/>
        </p:nvGrpSpPr>
        <p:grpSpPr>
          <a:xfrm rot="16200000">
            <a:off x="5103255" y="2365138"/>
            <a:ext cx="1364224" cy="311369"/>
            <a:chOff x="2297660" y="4140835"/>
            <a:chExt cx="1364224" cy="311369"/>
          </a:xfrm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BA40A64C-200D-794F-A7FD-7E71C7FB24A9}"/>
                </a:ext>
              </a:extLst>
            </p:cNvPr>
            <p:cNvSpPr/>
            <p:nvPr/>
          </p:nvSpPr>
          <p:spPr>
            <a:xfrm>
              <a:off x="2297660" y="4140835"/>
              <a:ext cx="1364224" cy="311369"/>
            </a:xfrm>
            <a:prstGeom prst="round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6795CA5-AF5A-594C-8224-63BD900662E1}"/>
                </a:ext>
              </a:extLst>
            </p:cNvPr>
            <p:cNvSpPr/>
            <p:nvPr/>
          </p:nvSpPr>
          <p:spPr>
            <a:xfrm>
              <a:off x="2382210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67C71F5-B145-0442-90A1-7BFE1B054DD5}"/>
                </a:ext>
              </a:extLst>
            </p:cNvPr>
            <p:cNvSpPr/>
            <p:nvPr/>
          </p:nvSpPr>
          <p:spPr>
            <a:xfrm>
              <a:off x="2628469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77D9BA3-229E-5F41-A603-A7DA489A78C5}"/>
                </a:ext>
              </a:extLst>
            </p:cNvPr>
            <p:cNvSpPr/>
            <p:nvPr/>
          </p:nvSpPr>
          <p:spPr>
            <a:xfrm>
              <a:off x="2874728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2AA1A4F-A93B-F943-ACEB-B54734E466D6}"/>
                </a:ext>
              </a:extLst>
            </p:cNvPr>
            <p:cNvSpPr/>
            <p:nvPr/>
          </p:nvSpPr>
          <p:spPr>
            <a:xfrm>
              <a:off x="3126597" y="4194102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79EEBCB-898C-EE46-988D-E1DA63A19C0B}"/>
                </a:ext>
              </a:extLst>
            </p:cNvPr>
            <p:cNvSpPr/>
            <p:nvPr/>
          </p:nvSpPr>
          <p:spPr>
            <a:xfrm>
              <a:off x="3384593" y="4196386"/>
              <a:ext cx="203200" cy="2032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1E51ED-9EFE-F94D-B9ED-FE07B1715EEE}"/>
                  </a:ext>
                </a:extLst>
              </p:cNvPr>
              <p:cNvSpPr/>
              <p:nvPr/>
            </p:nvSpPr>
            <p:spPr>
              <a:xfrm>
                <a:off x="7141549" y="3098363"/>
                <a:ext cx="1287212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1E51ED-9EFE-F94D-B9ED-FE07B1715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49" y="3098363"/>
                <a:ext cx="1287212" cy="453137"/>
              </a:xfrm>
              <a:prstGeom prst="rect">
                <a:avLst/>
              </a:prstGeom>
              <a:blipFill>
                <a:blip r:embed="rId9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Rectangle 148">
            <a:extLst>
              <a:ext uri="{FF2B5EF4-FFF2-40B4-BE49-F238E27FC236}">
                <a16:creationId xmlns:a16="http://schemas.microsoft.com/office/drawing/2014/main" id="{27C19C06-170C-0F41-B3C4-101F331435BA}"/>
              </a:ext>
            </a:extLst>
          </p:cNvPr>
          <p:cNvSpPr/>
          <p:nvPr/>
        </p:nvSpPr>
        <p:spPr>
          <a:xfrm>
            <a:off x="8609349" y="3686416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Vx1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9D4F5C2-993E-AE44-A141-8DBB6689DD70}"/>
              </a:ext>
            </a:extLst>
          </p:cNvPr>
          <p:cNvSpPr/>
          <p:nvPr/>
        </p:nvSpPr>
        <p:spPr>
          <a:xfrm>
            <a:off x="7864674" y="3675455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  <a:latin typeface="Courier" pitchFamily="2" charset="0"/>
              </a:rPr>
              <a:t>NxV</a:t>
            </a:r>
            <a:endParaRPr lang="en-US" sz="2400" dirty="0">
              <a:solidFill>
                <a:srgbClr val="7030A0"/>
              </a:solidFill>
              <a:latin typeface="Courier" pitchFamily="2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457CABC-92D9-0A4D-9E71-1A79426C8951}"/>
              </a:ext>
            </a:extLst>
          </p:cNvPr>
          <p:cNvSpPr/>
          <p:nvPr/>
        </p:nvSpPr>
        <p:spPr>
          <a:xfrm>
            <a:off x="6937796" y="3693852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Nx1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965FC1-9D8B-B842-98D6-33EBDD0CB6A7}"/>
                  </a:ext>
                </a:extLst>
              </p:cNvPr>
              <p:cNvSpPr/>
              <p:nvPr/>
            </p:nvSpPr>
            <p:spPr>
              <a:xfrm>
                <a:off x="7541832" y="3725146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965FC1-9D8B-B842-98D6-33EBDD0CB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832" y="3725146"/>
                <a:ext cx="4106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35233A-9D05-864F-BAC4-1C826D9BAA24}"/>
                  </a:ext>
                </a:extLst>
              </p:cNvPr>
              <p:cNvSpPr/>
              <p:nvPr/>
            </p:nvSpPr>
            <p:spPr>
              <a:xfrm>
                <a:off x="8406123" y="3714044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A35233A-9D05-864F-BAC4-1C826D9BA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123" y="3714044"/>
                <a:ext cx="3497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9FA3523-C88A-FB4F-98C2-1DE991698C41}"/>
                  </a:ext>
                </a:extLst>
              </p:cNvPr>
              <p:cNvSpPr/>
              <p:nvPr/>
            </p:nvSpPr>
            <p:spPr>
              <a:xfrm>
                <a:off x="6609849" y="1944310"/>
                <a:ext cx="453942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venir Book" panose="02000503020000020003" pitchFamily="2" charset="0"/>
                  </a:rPr>
                  <a:t>Can retrieve Embedding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b="1" dirty="0">
                    <a:latin typeface="Avenir Book" panose="02000503020000020003" pitchFamily="2" charset="0"/>
                  </a:rPr>
                  <a:t> via: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400" dirty="0">
                    <a:latin typeface="Avenir Book" panose="02000503020000020003" pitchFamily="2" charset="0"/>
                  </a:rPr>
                  <a:t>Slicing the index, or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400" dirty="0">
                    <a:latin typeface="Avenir Book" panose="02000503020000020003" pitchFamily="2" charset="0"/>
                  </a:rPr>
                  <a:t>Matrix multiply</a:t>
                </a:r>
                <a:endParaRPr lang="en-US" sz="2400" dirty="0"/>
              </a:p>
            </p:txBody>
          </p:sp>
        </mc:Choice>
        <mc:Fallback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9FA3523-C88A-FB4F-98C2-1DE991698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849" y="1944310"/>
                <a:ext cx="4539422" cy="1200329"/>
              </a:xfrm>
              <a:prstGeom prst="rect">
                <a:avLst/>
              </a:prstGeom>
              <a:blipFill>
                <a:blip r:embed="rId12"/>
                <a:stretch>
                  <a:fillRect l="-2514" t="-4211" b="-1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7142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56" y="277465"/>
            <a:ext cx="8941419" cy="776742"/>
          </a:xfrm>
        </p:spPr>
        <p:txBody>
          <a:bodyPr/>
          <a:lstStyle/>
          <a:p>
            <a:r>
              <a:rPr lang="en-US" dirty="0" err="1"/>
              <a:t>Featurized</a:t>
            </a:r>
            <a:r>
              <a:rPr lang="en-US" dirty="0"/>
              <a:t>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3219" y="628324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88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639955" y="1238013"/>
            <a:ext cx="10415971" cy="3763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Train the model using gradient descent: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Use our output probabilities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Calculate the cross-entropy loss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Use backprop to calculate gradients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Update the 2 look-up table weights and bias via GD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Avenir Light" panose="020B0402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678425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56" y="277465"/>
            <a:ext cx="8941419" cy="776742"/>
          </a:xfrm>
        </p:spPr>
        <p:txBody>
          <a:bodyPr/>
          <a:lstStyle/>
          <a:p>
            <a:r>
              <a:rPr lang="en-US" dirty="0"/>
              <a:t>Unknown Words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3219" y="628324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89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639955" y="1238013"/>
            <a:ext cx="10415971" cy="4456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We still need to handle UNK words. Always.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Language is always evolving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Zipfian distribution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Larger vocabularies require more memory and compute 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B8C87D-41A3-7C40-9A02-BB36C2A3C148}"/>
              </a:ext>
            </a:extLst>
          </p:cNvPr>
          <p:cNvSpPr/>
          <p:nvPr/>
        </p:nvSpPr>
        <p:spPr>
          <a:xfrm>
            <a:off x="2299855" y="4366551"/>
            <a:ext cx="90747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How can we handle UNK words in a neural model?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62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2689F53-65B1-6845-9EEA-F9AFC149B62E}"/>
              </a:ext>
            </a:extLst>
          </p:cNvPr>
          <p:cNvSpPr txBox="1">
            <a:spLocks/>
          </p:cNvSpPr>
          <p:nvPr/>
        </p:nvSpPr>
        <p:spPr>
          <a:xfrm>
            <a:off x="1181099" y="1290098"/>
            <a:ext cx="9829801" cy="2857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venir Light" panose="020B0402020203020204" pitchFamily="34" charset="77"/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Avenir Light" panose="020B0402020203020204" pitchFamily="34" charset="77"/>
              </a:rPr>
              <a:t>Language Model </a:t>
            </a:r>
            <a:r>
              <a:rPr lang="en-US" sz="2400" dirty="0">
                <a:latin typeface="Avenir Light" panose="020B0402020203020204" pitchFamily="34" charset="77"/>
              </a:rPr>
              <a:t>represents the language used by a given entity (e.g., a particular person, genre, or other well-defined class of text)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73C5-4051-2D45-AC51-FD5A1C1C157A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CA904-A8E5-7743-A080-BA51FE90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28" y="2788713"/>
            <a:ext cx="7215191" cy="271683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1A6C3F0-5B3F-D14C-B066-DC94FAA10953}"/>
              </a:ext>
            </a:extLst>
          </p:cNvPr>
          <p:cNvSpPr txBox="1">
            <a:spLocks/>
          </p:cNvSpPr>
          <p:nvPr/>
        </p:nvSpPr>
        <p:spPr>
          <a:xfrm>
            <a:off x="401637" y="276225"/>
            <a:ext cx="3941763" cy="612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b="1"/>
              <a:t>Language Modelling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3D629E-3F58-4C44-8318-FE69DA0E8E56}"/>
              </a:ext>
            </a:extLst>
          </p:cNvPr>
          <p:cNvSpPr/>
          <p:nvPr/>
        </p:nvSpPr>
        <p:spPr>
          <a:xfrm>
            <a:off x="401637" y="771482"/>
            <a:ext cx="3439596" cy="1175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47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56" y="277465"/>
            <a:ext cx="8941419" cy="776742"/>
          </a:xfrm>
        </p:spPr>
        <p:txBody>
          <a:bodyPr/>
          <a:lstStyle/>
          <a:p>
            <a:r>
              <a:rPr lang="en-US" dirty="0"/>
              <a:t>Unknown Words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C2CE65-4926-644E-8559-CF937100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3219" y="628324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90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639955" y="1238013"/>
            <a:ext cx="10415971" cy="4456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latin typeface="Avenir Light" panose="020B0402020203020204" pitchFamily="34" charset="77"/>
              </a:rPr>
              <a:t>Common ways: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venir Light" panose="020B0402020203020204" pitchFamily="34" charset="77"/>
              </a:rPr>
              <a:t>Frequency threshold (e.g., UNK &lt;= 2)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venir Light" panose="020B0402020203020204" pitchFamily="34" charset="77"/>
              </a:rPr>
              <a:t>Remove bottom N%</a:t>
            </a:r>
          </a:p>
        </p:txBody>
      </p:sp>
    </p:spTree>
    <p:extLst>
      <p:ext uri="{BB962C8B-B14F-4D97-AF65-F5344CB8AC3E}">
        <p14:creationId xmlns:p14="http://schemas.microsoft.com/office/powerpoint/2010/main" val="39344319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21-67AB-D84C-A73D-BD825F2B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Issues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9A37E-FD95-E84D-82B2-73EA5DF52BE0}"/>
              </a:ext>
            </a:extLst>
          </p:cNvPr>
          <p:cNvSpPr/>
          <p:nvPr/>
        </p:nvSpPr>
        <p:spPr>
          <a:xfrm>
            <a:off x="700962" y="745583"/>
            <a:ext cx="2795360" cy="101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B0079D-64F6-D048-9190-956DE1DB5EAF}"/>
              </a:ext>
            </a:extLst>
          </p:cNvPr>
          <p:cNvSpPr txBox="1">
            <a:spLocks/>
          </p:cNvSpPr>
          <p:nvPr/>
        </p:nvSpPr>
        <p:spPr>
          <a:xfrm>
            <a:off x="903804" y="1238014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1. More context </a:t>
            </a:r>
            <a:r>
              <a:rPr lang="en-US" sz="2400" b="1" dirty="0">
                <a:latin typeface="Avenir Light" panose="020B0402020203020204" pitchFamily="34" charset="77"/>
              </a:rPr>
              <a:t>while avoiding </a:t>
            </a:r>
            <a:r>
              <a:rPr lang="en-US" sz="2400" b="1" u="sng" dirty="0">
                <a:latin typeface="Avenir Light" panose="020B0402020203020204" pitchFamily="34" charset="77"/>
              </a:rPr>
              <a:t>sparsity</a:t>
            </a:r>
            <a:r>
              <a:rPr lang="en-US" sz="2400" b="1" dirty="0">
                <a:latin typeface="Avenir Light" panose="020B0402020203020204" pitchFamily="34" charset="77"/>
              </a:rPr>
              <a:t>, </a:t>
            </a:r>
            <a:r>
              <a:rPr lang="en-US" sz="2400" b="1" u="sng" dirty="0">
                <a:latin typeface="Avenir Light" panose="020B0402020203020204" pitchFamily="34" charset="77"/>
              </a:rPr>
              <a:t>storage</a:t>
            </a:r>
            <a:r>
              <a:rPr lang="en-US" sz="2400" b="1" dirty="0">
                <a:latin typeface="Avenir Light" panose="020B0402020203020204" pitchFamily="34" charset="77"/>
              </a:rPr>
              <a:t>, and </a:t>
            </a:r>
            <a:r>
              <a:rPr lang="en-US" sz="2400" b="1" u="sng" dirty="0">
                <a:latin typeface="Avenir Light" panose="020B0402020203020204" pitchFamily="34" charset="77"/>
              </a:rPr>
              <a:t>compute</a:t>
            </a:r>
            <a:r>
              <a:rPr lang="en-US" sz="2400" b="1" dirty="0">
                <a:latin typeface="Avenir Light" panose="020B0402020203020204" pitchFamily="34" charset="77"/>
              </a:rPr>
              <a:t> issues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BBA01D-7B7E-4F4E-893E-044051335BFB}"/>
              </a:ext>
            </a:extLst>
          </p:cNvPr>
          <p:cNvSpPr txBox="1">
            <a:spLocks/>
          </p:cNvSpPr>
          <p:nvPr/>
        </p:nvSpPr>
        <p:spPr>
          <a:xfrm>
            <a:off x="903804" y="2124768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2. </a:t>
            </a:r>
            <a:r>
              <a:rPr lang="en-US" sz="2400" b="1" dirty="0">
                <a:latin typeface="Avenir Light" panose="020B0402020203020204" pitchFamily="34" charset="77"/>
              </a:rPr>
              <a:t>No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 semantic information </a:t>
            </a:r>
            <a:r>
              <a:rPr lang="en-US" sz="2400" b="1" dirty="0">
                <a:latin typeface="Avenir Light" panose="020B0402020203020204" pitchFamily="34" charset="77"/>
              </a:rPr>
              <a:t>conveyed by counts (e.g.,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vehicle</a:t>
            </a:r>
            <a:r>
              <a:rPr lang="en-US" sz="2400" b="1" dirty="0">
                <a:latin typeface="Avenir Light" panose="020B0402020203020204" pitchFamily="34" charset="77"/>
              </a:rPr>
              <a:t> vs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car</a:t>
            </a:r>
            <a:r>
              <a:rPr lang="en-US" sz="2400" b="1" dirty="0">
                <a:latin typeface="Avenir Light" panose="020B0402020203020204" pitchFamily="34" charset="77"/>
              </a:rPr>
              <a:t>)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09284C0-FCAD-F741-846A-D6B4E9E7DE0C}"/>
              </a:ext>
            </a:extLst>
          </p:cNvPr>
          <p:cNvSpPr txBox="1">
            <a:spLocks/>
          </p:cNvSpPr>
          <p:nvPr/>
        </p:nvSpPr>
        <p:spPr>
          <a:xfrm>
            <a:off x="903804" y="3011522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3. </a:t>
            </a:r>
            <a:r>
              <a:rPr lang="en-US" sz="2400" b="1" dirty="0">
                <a:latin typeface="Avenir Light" panose="020B0402020203020204" pitchFamily="34" charset="77"/>
              </a:rPr>
              <a:t>Cannot leverage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non-consecutive</a:t>
            </a:r>
            <a:r>
              <a:rPr lang="en-US" sz="2400" b="1" dirty="0">
                <a:latin typeface="Avenir Light" panose="020B0402020203020204" pitchFamily="34" charset="77"/>
              </a:rPr>
              <a:t> patterns 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4D7D41-E6BC-8A46-8C37-B4E2EF8CB850}"/>
              </a:ext>
            </a:extLst>
          </p:cNvPr>
          <p:cNvSpPr txBox="1">
            <a:spLocks/>
          </p:cNvSpPr>
          <p:nvPr/>
        </p:nvSpPr>
        <p:spPr>
          <a:xfrm>
            <a:off x="903804" y="4551939"/>
            <a:ext cx="10042800" cy="696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4. </a:t>
            </a:r>
            <a:r>
              <a:rPr lang="en-US" sz="2400" b="1" dirty="0">
                <a:latin typeface="Avenir Light" panose="020B0402020203020204" pitchFamily="34" charset="77"/>
              </a:rPr>
              <a:t>Cannot capture </a:t>
            </a:r>
            <a:r>
              <a:rPr lang="en-US" sz="2400" b="1" dirty="0">
                <a:solidFill>
                  <a:srgbClr val="C00000"/>
                </a:solidFill>
                <a:latin typeface="Avenir Light" panose="020B0402020203020204" pitchFamily="34" charset="77"/>
              </a:rPr>
              <a:t>combinatorial</a:t>
            </a:r>
            <a:r>
              <a:rPr lang="en-US" sz="2400" b="1" dirty="0">
                <a:latin typeface="Avenir Light" panose="020B0402020203020204" pitchFamily="34" charset="77"/>
              </a:rPr>
              <a:t> signals (i.e., non-linear prediction)</a:t>
            </a:r>
            <a:endParaRPr lang="en-US" sz="2400" dirty="0">
              <a:latin typeface="Avenir Light" panose="020B0402020203020204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48B77-EB69-3C4A-B53E-DA4C5240969E}"/>
              </a:ext>
            </a:extLst>
          </p:cNvPr>
          <p:cNvSpPr/>
          <p:nvPr/>
        </p:nvSpPr>
        <p:spPr>
          <a:xfrm>
            <a:off x="5925204" y="3695152"/>
            <a:ext cx="2988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Dr. Cornell West ____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6D10A-A5C7-5C46-885A-76E2903855AE}"/>
              </a:ext>
            </a:extLst>
          </p:cNvPr>
          <p:cNvSpPr/>
          <p:nvPr/>
        </p:nvSpPr>
        <p:spPr>
          <a:xfrm>
            <a:off x="2350310" y="3705748"/>
            <a:ext cx="2988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Dr. West ____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3C00BE-F4B6-3844-9305-7D3700FC3571}"/>
              </a:ext>
            </a:extLst>
          </p:cNvPr>
          <p:cNvSpPr/>
          <p:nvPr/>
        </p:nvSpPr>
        <p:spPr>
          <a:xfrm>
            <a:off x="2211764" y="4169307"/>
            <a:ext cx="2489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Occurred 25 times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95EC32-CA7D-F048-ABBE-459EDF66BC1D}"/>
              </a:ext>
            </a:extLst>
          </p:cNvPr>
          <p:cNvSpPr/>
          <p:nvPr/>
        </p:nvSpPr>
        <p:spPr>
          <a:xfrm>
            <a:off x="6174584" y="4124206"/>
            <a:ext cx="2101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venir Light" panose="020B0402020203020204" pitchFamily="34" charset="77"/>
              </a:rPr>
              <a:t>Occurred 3 times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28031C-1655-5A4E-B961-E5D6727E23C7}"/>
              </a:ext>
            </a:extLst>
          </p:cNvPr>
          <p:cNvSpPr/>
          <p:nvPr/>
        </p:nvSpPr>
        <p:spPr>
          <a:xfrm>
            <a:off x="1792214" y="5182941"/>
            <a:ext cx="3408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latin typeface="Avenir Light" panose="020B0402020203020204" pitchFamily="34" charset="77"/>
              </a:rPr>
              <a:t>Chef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Light" panose="020B0402020203020204" pitchFamily="34" charset="77"/>
              </a:rPr>
              <a:t>cooked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3076F8-54AE-BC46-8A63-082EA9F2E686}"/>
              </a:ext>
            </a:extLst>
          </p:cNvPr>
          <p:cNvSpPr/>
          <p:nvPr/>
        </p:nvSpPr>
        <p:spPr>
          <a:xfrm>
            <a:off x="6781810" y="5214188"/>
            <a:ext cx="351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venir Light" panose="020B0402020203020204" pitchFamily="34" charset="77"/>
              </a:rPr>
              <a:t>Customer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venir Light" panose="020B0402020203020204" pitchFamily="34" charset="77"/>
              </a:rPr>
              <a:t>cooked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AE71D-2CCA-F442-91DF-B5B633B17A3A}"/>
              </a:ext>
            </a:extLst>
          </p:cNvPr>
          <p:cNvSpPr/>
          <p:nvPr/>
        </p:nvSpPr>
        <p:spPr>
          <a:xfrm>
            <a:off x="6781810" y="5708219"/>
            <a:ext cx="351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venir Light" panose="020B0402020203020204" pitchFamily="34" charset="77"/>
              </a:rPr>
              <a:t>Customer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venir Light" panose="020B0402020203020204" pitchFamily="34" charset="77"/>
              </a:rPr>
              <a:t>ate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C63A3B-E46D-3A4B-9014-CE125C9F7C5D}"/>
              </a:ext>
            </a:extLst>
          </p:cNvPr>
          <p:cNvSpPr/>
          <p:nvPr/>
        </p:nvSpPr>
        <p:spPr>
          <a:xfrm>
            <a:off x="1821881" y="5694080"/>
            <a:ext cx="3517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P(</a:t>
            </a:r>
            <a:r>
              <a:rPr lang="en-US" sz="2000" b="1" dirty="0">
                <a:latin typeface="Avenir Light" panose="020B0402020203020204" pitchFamily="34" charset="77"/>
              </a:rPr>
              <a:t>Chef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Avenir Light" panose="020B0402020203020204" pitchFamily="34" charset="77"/>
              </a:rPr>
              <a:t>ate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venir Light" panose="020B0402020203020204" pitchFamily="34" charset="77"/>
              </a:rPr>
              <a:t> food)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82108F-4F15-8643-A718-84358C7F9E66}"/>
              </a:ext>
            </a:extLst>
          </p:cNvPr>
          <p:cNvSpPr/>
          <p:nvPr/>
        </p:nvSpPr>
        <p:spPr>
          <a:xfrm>
            <a:off x="555694" y="3011521"/>
            <a:ext cx="10390910" cy="3170059"/>
          </a:xfrm>
          <a:prstGeom prst="roundRect">
            <a:avLst/>
          </a:prstGeom>
          <a:noFill/>
          <a:ln w="508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07EA3-3A64-D346-A4C0-1F5E3199EE5C}"/>
              </a:ext>
            </a:extLst>
          </p:cNvPr>
          <p:cNvSpPr/>
          <p:nvPr/>
        </p:nvSpPr>
        <p:spPr>
          <a:xfrm>
            <a:off x="9065850" y="2842896"/>
            <a:ext cx="2003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  <a:latin typeface="Avenir Light" panose="020B0402020203020204" pitchFamily="34" charset="77"/>
              </a:rPr>
              <a:t>New goals!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6CDA4F-C5BC-C540-8E05-14234E3EEAD7}"/>
              </a:ext>
            </a:extLst>
          </p:cNvPr>
          <p:cNvSpPr txBox="1">
            <a:spLocks/>
          </p:cNvSpPr>
          <p:nvPr/>
        </p:nvSpPr>
        <p:spPr>
          <a:xfrm>
            <a:off x="1396169" y="6464563"/>
            <a:ext cx="9399662" cy="36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Slide adapted from or inspired by Graham </a:t>
            </a:r>
            <a:r>
              <a:rPr lang="en-US" sz="1400" dirty="0" err="1">
                <a:solidFill>
                  <a:srgbClr val="FF0000"/>
                </a:solidFill>
                <a:latin typeface="Avenir Light" panose="020B0402020203020204" pitchFamily="34" charset="77"/>
              </a:rPr>
              <a:t>Neubig’s</a:t>
            </a:r>
            <a:r>
              <a:rPr lang="en-US" sz="1400" dirty="0">
                <a:solidFill>
                  <a:srgbClr val="FF0000"/>
                </a:solidFill>
                <a:latin typeface="Avenir Light" panose="020B0402020203020204" pitchFamily="34" charset="77"/>
              </a:rPr>
              <a:t> CMU NLP 2021</a:t>
            </a:r>
          </a:p>
        </p:txBody>
      </p:sp>
      <p:sp>
        <p:nvSpPr>
          <p:cNvPr id="24" name="Slide Number Placeholder 9">
            <a:extLst>
              <a:ext uri="{FF2B5EF4-FFF2-40B4-BE49-F238E27FC236}">
                <a16:creationId xmlns:a16="http://schemas.microsoft.com/office/drawing/2014/main" id="{95A75E49-0930-D54D-AADE-8E90FFCD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3219" y="6283245"/>
            <a:ext cx="2743200" cy="365125"/>
          </a:xfrm>
        </p:spPr>
        <p:txBody>
          <a:bodyPr/>
          <a:lstStyle/>
          <a:p>
            <a:fld id="{6BCA73C5-4051-2D45-AC51-FD5A1C1C157A}" type="slidenum">
              <a:rPr lang="en-US" smtClean="0"/>
              <a:t>91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57E8D9-0AC8-E44F-92B4-FFB3FCA17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6" y="1260161"/>
            <a:ext cx="545056" cy="5651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89A586-2F94-9B4F-B6FB-31565ABAE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69" y="3011520"/>
            <a:ext cx="599553" cy="5864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9D0FAB-167F-5845-9A81-FB1A6370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86" y="2124768"/>
            <a:ext cx="545056" cy="5651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8E5AC8-8423-DE41-9AEC-CE44AC3CC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86" y="4598611"/>
            <a:ext cx="545056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906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C4B7871-8570-9544-A628-29B6466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0400E9-F1C7-9247-B747-5922BAF97538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791E0B-008D-2D4D-BAF8-C19F81F112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8300" y="349347"/>
            <a:ext cx="5613400" cy="61277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venir Black" panose="02000503020000020003" pitchFamily="2" charset="0"/>
              </a:rPr>
              <a:t>UP 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880AC-9A27-734E-B6F8-26783E30FB60}"/>
              </a:ext>
            </a:extLst>
          </p:cNvPr>
          <p:cNvSpPr/>
          <p:nvPr/>
        </p:nvSpPr>
        <p:spPr>
          <a:xfrm>
            <a:off x="2743201" y="1177340"/>
            <a:ext cx="8132617" cy="3429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Avenir Light" panose="020B0402020203020204" pitchFamily="34" charset="77"/>
              </a:rPr>
              <a:t>We clearly need: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venir Light" panose="020B0402020203020204" pitchFamily="34" charset="77"/>
              </a:rPr>
              <a:t>denser representations, not |V|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venir Light" panose="020B0402020203020204" pitchFamily="34" charset="77"/>
              </a:rPr>
              <a:t>semantic information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venir Light" panose="020B0402020203020204" pitchFamily="34" charset="77"/>
              </a:rPr>
              <a:t>non-linear power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A487C4-58B6-D94B-892C-E0ECA69005A8}"/>
              </a:ext>
            </a:extLst>
          </p:cNvPr>
          <p:cNvSpPr/>
          <p:nvPr/>
        </p:nvSpPr>
        <p:spPr>
          <a:xfrm>
            <a:off x="3910969" y="4836326"/>
            <a:ext cx="5096203" cy="8443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C00000"/>
                </a:solidFill>
                <a:latin typeface="Avenir Light" panose="020B0402020203020204" pitchFamily="34" charset="77"/>
              </a:rPr>
              <a:t>Neural models, here we come!</a:t>
            </a:r>
          </a:p>
        </p:txBody>
      </p:sp>
    </p:spTree>
    <p:extLst>
      <p:ext uri="{BB962C8B-B14F-4D97-AF65-F5344CB8AC3E}">
        <p14:creationId xmlns:p14="http://schemas.microsoft.com/office/powerpoint/2010/main" val="407799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11203</TotalTime>
  <Words>4321</Words>
  <Application>Microsoft Macintosh PowerPoint</Application>
  <PresentationFormat>Widescreen</PresentationFormat>
  <Paragraphs>957</Paragraphs>
  <Slides>92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3" baseType="lpstr">
      <vt:lpstr>Arial</vt:lpstr>
      <vt:lpstr>Avenir</vt:lpstr>
      <vt:lpstr>Avenir Black</vt:lpstr>
      <vt:lpstr>Avenir Book</vt:lpstr>
      <vt:lpstr>Avenir Light</vt:lpstr>
      <vt:lpstr>Avenir Medium</vt:lpstr>
      <vt:lpstr>Calibri</vt:lpstr>
      <vt:lpstr>Cambria Math</vt:lpstr>
      <vt:lpstr>Courier</vt:lpstr>
      <vt:lpstr>Karla</vt:lpstr>
      <vt:lpstr>Office Theme</vt:lpstr>
      <vt:lpstr>PowerPoint Presentation</vt:lpstr>
      <vt:lpstr>PowerPoint Presentation</vt:lpstr>
      <vt:lpstr>ANNOUNCEMENTS</vt:lpstr>
      <vt:lpstr>RECAP</vt:lpstr>
      <vt:lpstr>PowerPoint Presentation</vt:lpstr>
      <vt:lpstr>PowerPoint Presentation</vt:lpstr>
      <vt:lpstr>Language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Modelling</vt:lpstr>
      <vt:lpstr>Language Modelling</vt:lpstr>
      <vt:lpstr>Unigram Model</vt:lpstr>
      <vt:lpstr>Unigram Model</vt:lpstr>
      <vt:lpstr>Unigram Model</vt:lpstr>
      <vt:lpstr>Unigram Model</vt:lpstr>
      <vt:lpstr>Unigram Model</vt:lpstr>
      <vt:lpstr>Unigram Model</vt:lpstr>
      <vt:lpstr>Unigram Model</vt:lpstr>
      <vt:lpstr>Unigram Model</vt:lpstr>
      <vt:lpstr>Unigram Model</vt:lpstr>
      <vt:lpstr>Unigram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Bigram LM</vt:lpstr>
      <vt:lpstr>Bigram LM</vt:lpstr>
      <vt:lpstr>PowerPoint Presentation</vt:lpstr>
      <vt:lpstr>Bigram LM</vt:lpstr>
      <vt:lpstr>Bigram LM</vt:lpstr>
      <vt:lpstr>Bigram LM</vt:lpstr>
      <vt:lpstr>Bigram Model</vt:lpstr>
      <vt:lpstr>Bigram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Generation</vt:lpstr>
      <vt:lpstr>Example of Bigram generation</vt:lpstr>
      <vt:lpstr>PowerPoint Presentation</vt:lpstr>
      <vt:lpstr>Language Modelling</vt:lpstr>
      <vt:lpstr>Language Modelling</vt:lpstr>
      <vt:lpstr>Language Modelling</vt:lpstr>
      <vt:lpstr>PowerPoint Presentation</vt:lpstr>
      <vt:lpstr>PowerPoint Presentation</vt:lpstr>
      <vt:lpstr>Evaluation</vt:lpstr>
      <vt:lpstr>PowerPoint Presentation</vt:lpstr>
      <vt:lpstr>Perplexity</vt:lpstr>
      <vt:lpstr>Perplexity</vt:lpstr>
      <vt:lpstr>Perplexity</vt:lpstr>
      <vt:lpstr>Perplexity</vt:lpstr>
      <vt:lpstr>Perplexity</vt:lpstr>
      <vt:lpstr>Perplexity</vt:lpstr>
      <vt:lpstr>Perplexity</vt:lpstr>
      <vt:lpstr>Evaluation</vt:lpstr>
      <vt:lpstr>PowerPoint Presentation</vt:lpstr>
      <vt:lpstr>PowerPoint Presentation</vt:lpstr>
      <vt:lpstr>Remaining Issues</vt:lpstr>
      <vt:lpstr>Featurized Model</vt:lpstr>
      <vt:lpstr>Featurized Model</vt:lpstr>
      <vt:lpstr>Featurized Model</vt:lpstr>
      <vt:lpstr>Featurized Model</vt:lpstr>
      <vt:lpstr>Featurized Model</vt:lpstr>
      <vt:lpstr>Featurized Model</vt:lpstr>
      <vt:lpstr>Unknown Words</vt:lpstr>
      <vt:lpstr>Unknown Words</vt:lpstr>
      <vt:lpstr>Remaining Issues</vt:lpstr>
      <vt:lpstr>UP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Sequential Data with ELMo, BERT, Transformers, and other childhood heroes</dc:title>
  <dc:creator>Microsoft Office User</dc:creator>
  <cp:lastModifiedBy>Tanner, Christopher W.</cp:lastModifiedBy>
  <cp:revision>513</cp:revision>
  <cp:lastPrinted>2020-01-23T07:18:22Z</cp:lastPrinted>
  <dcterms:created xsi:type="dcterms:W3CDTF">2020-01-21T14:53:13Z</dcterms:created>
  <dcterms:modified xsi:type="dcterms:W3CDTF">2021-09-09T16:23:50Z</dcterms:modified>
</cp:coreProperties>
</file>