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9"/>
  </p:notesMasterIdLst>
  <p:sldIdLst>
    <p:sldId id="609" r:id="rId2"/>
    <p:sldId id="293" r:id="rId3"/>
    <p:sldId id="809" r:id="rId4"/>
    <p:sldId id="1014" r:id="rId5"/>
    <p:sldId id="1016" r:id="rId6"/>
    <p:sldId id="1015" r:id="rId7"/>
    <p:sldId id="1013" r:id="rId8"/>
    <p:sldId id="984" r:id="rId9"/>
    <p:sldId id="615" r:id="rId10"/>
    <p:sldId id="1019" r:id="rId11"/>
    <p:sldId id="534" r:id="rId12"/>
    <p:sldId id="535" r:id="rId13"/>
    <p:sldId id="536" r:id="rId14"/>
    <p:sldId id="537" r:id="rId15"/>
    <p:sldId id="538" r:id="rId16"/>
    <p:sldId id="539" r:id="rId17"/>
    <p:sldId id="540" r:id="rId18"/>
    <p:sldId id="541" r:id="rId19"/>
    <p:sldId id="543" r:id="rId20"/>
    <p:sldId id="544" r:id="rId21"/>
    <p:sldId id="545" r:id="rId22"/>
    <p:sldId id="546" r:id="rId23"/>
    <p:sldId id="547" r:id="rId24"/>
    <p:sldId id="790" r:id="rId25"/>
    <p:sldId id="792" r:id="rId26"/>
    <p:sldId id="793" r:id="rId27"/>
    <p:sldId id="438" r:id="rId28"/>
    <p:sldId id="548" r:id="rId29"/>
    <p:sldId id="958" r:id="rId30"/>
    <p:sldId id="1012" r:id="rId31"/>
    <p:sldId id="960" r:id="rId32"/>
    <p:sldId id="961" r:id="rId33"/>
    <p:sldId id="962" r:id="rId34"/>
    <p:sldId id="963" r:id="rId35"/>
    <p:sldId id="964" r:id="rId36"/>
    <p:sldId id="965" r:id="rId37"/>
    <p:sldId id="795" r:id="rId38"/>
    <p:sldId id="1017" r:id="rId39"/>
    <p:sldId id="1021" r:id="rId40"/>
    <p:sldId id="1020" r:id="rId41"/>
    <p:sldId id="439" r:id="rId42"/>
    <p:sldId id="441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826" r:id="rId58"/>
    <p:sldId id="818" r:id="rId59"/>
    <p:sldId id="819" r:id="rId60"/>
    <p:sldId id="820" r:id="rId61"/>
    <p:sldId id="821" r:id="rId62"/>
    <p:sldId id="822" r:id="rId63"/>
    <p:sldId id="824" r:id="rId64"/>
    <p:sldId id="827" r:id="rId65"/>
    <p:sldId id="825" r:id="rId66"/>
    <p:sldId id="568" r:id="rId67"/>
    <p:sldId id="56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A4"/>
    <a:srgbClr val="F8D196"/>
    <a:srgbClr val="FEE479"/>
    <a:srgbClr val="CDD4D9"/>
    <a:srgbClr val="15151D"/>
    <a:srgbClr val="FFE4FF"/>
    <a:srgbClr val="006D77"/>
    <a:srgbClr val="FF48A2"/>
    <a:srgbClr val="FF96FF"/>
    <a:srgbClr val="FF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6"/>
    <p:restoredTop sz="88707"/>
  </p:normalViewPr>
  <p:slideViewPr>
    <p:cSldViewPr snapToGrid="0" snapToObjects="1">
      <p:cViewPr varScale="1">
        <p:scale>
          <a:sx n="108" d="100"/>
          <a:sy n="108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2:23:1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C4EB-2D9A-C542-A578-2B57E0FB18FF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1AF9-BBC8-D045-B571-D125776D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4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7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6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2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1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6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7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01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2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4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7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06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7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63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6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799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48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1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4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24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3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8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4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given word’s query vector should be more similar to word’s key vector than it is to any other word’s key vector.</a:t>
            </a:r>
          </a:p>
          <a:p>
            <a:r>
              <a:rPr lang="en-US" dirty="0"/>
              <a:t>We take the dot product, so their magnitudes should be higher than the others.</a:t>
            </a:r>
          </a:p>
          <a:p>
            <a:r>
              <a:rPr lang="en-US" dirty="0"/>
              <a:t>The v vector for each word will likely be similar to the original word vector, since we ultimately weight these vectors, not our original x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given word’s query vector should be more similar to word’s key vector than it is to any other word’s key vector.</a:t>
            </a:r>
          </a:p>
          <a:p>
            <a:r>
              <a:rPr lang="en-US" dirty="0"/>
              <a:t>We take the dot product, so their magnitudes should be higher than the others.</a:t>
            </a:r>
          </a:p>
          <a:p>
            <a:r>
              <a:rPr lang="en-US" dirty="0"/>
              <a:t>The v vector for each word will likely be similar to the original word vector, since we ultimately weight these vectors, not our original x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41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given word’s query vector should be more similar to word’s key vector than it is to any other word’s key vector.</a:t>
            </a:r>
          </a:p>
          <a:p>
            <a:r>
              <a:rPr lang="en-US" dirty="0"/>
              <a:t>We take the dot product, so their magnitudes should be higher than the others.</a:t>
            </a:r>
          </a:p>
          <a:p>
            <a:r>
              <a:rPr lang="en-US" dirty="0"/>
              <a:t>The v vector for each word will likely be similar to the original word vector, since we ultimately weight these vectors, not our original x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561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 given word’s query vector should be more similar to word’s key vector than it is to any other word’s key vector.</a:t>
            </a:r>
          </a:p>
          <a:p>
            <a:r>
              <a:rPr lang="en-US" dirty="0"/>
              <a:t>We take the dot product, so their magnitudes should be higher than the others.</a:t>
            </a:r>
          </a:p>
          <a:p>
            <a:r>
              <a:rPr lang="en-US" dirty="0"/>
              <a:t>The v vector for each word will likely be similar to the original word vector, since we ultimately weight these vectors, not our original x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1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normalize these attention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26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4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25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996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0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980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39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3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52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930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12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09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3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C33-5988-D54F-BB26-5D5DAD4A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A848-FA4A-0346-83E1-44D13A16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C035-42E1-754D-AF29-0F9C9762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3E9-0CED-1B46-B041-1C2CC850E913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B20-4AFA-0443-8463-CC96FA03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BBF5-37BB-9A42-966A-311186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3" y="6353464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8490" y="360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EDC054-3F3E-9A4C-8863-5890942F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91319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95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ght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FF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D401-D15E-B84A-8905-AA31033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1" y="305173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37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6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B10-9C5B-3C49-B908-D60D6572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FF2-3514-7E4F-979B-7D465AE1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29F0-20F9-7245-A8DF-ED91AF9A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5D27-77B1-A446-B071-2F2327DE6C51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ABE4-540A-8A46-BADB-D57CF360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289A-E7A6-7041-AC8D-F84B9852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083-B51B-F64B-AA55-08C12C45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69A8-BAB3-5047-9C68-7A1701E5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38AC-E452-D440-864F-ECCBC3D3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BF0-DD3E-AB42-9B7A-29D7357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E7FA-812F-EE4B-97B5-D6CE3F082AAD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F0AD2-EEAA-084E-86BF-5E9E486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A0A6-0275-B747-9008-35F9B8F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8F68-5C69-394B-8BCF-D20309B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271F-5514-F246-8093-A1E88A3A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F8BF-D8FB-054F-AFB9-095D0F84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8762-E4ED-944E-9C50-E6D1F746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14A51-2447-9447-9E65-910F362E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532E-F973-AE4F-B307-9C4ABFDB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3C00-66B6-4A4A-A860-E1848453299D}" type="datetime1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EA70-3106-774D-8323-DEFC439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D810-CC25-514E-90F4-4DE901D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B8A-B85B-3A4C-A622-549F6B28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38235-253C-054A-863C-FEEF02C1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90A7-1731-0142-B22D-906FA7E5FD6F}" type="datetime1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82665-4262-8347-AD55-38E1521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CF5E5-C99B-3C42-B309-3F0AF7B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0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FFE0-C88F-AC4C-B413-4CA6766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2F22-1847-3741-97A0-FBB6C40DDBE4}" type="datetime1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A98C-D40D-8D43-98C3-46A866A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FF45-51F5-8141-9CC0-7DC330B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4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2CB-80F8-D044-9E4B-F285379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A669-90B7-C24B-85DE-2B3AE23B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7B98-29BA-8C4A-92D6-32761546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2CC34-7FA9-D642-B02C-D5F95E4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A145-D001-0043-BDFD-43F84EC21D21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5B0C-13CF-B44D-AC2B-62756B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9ACA-557C-D642-9221-716CB885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498-A163-CC43-81E8-5B8BB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91C70-2BE4-4C4B-82E5-BDF2E7FC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15BF7-13A1-7A4C-81CA-FF68AE17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23D8-BE98-3444-8236-7530A84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BB61-3F76-834E-931F-A09ADFED271D}" type="datetime1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8367-2C30-414A-B7CB-0A1C4A79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D990-6B2E-9840-8478-36F0D89A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00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9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CC8A-803B-724E-AECF-F9E4663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74CA-2C44-7141-A60F-B722C70D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3FFE-E161-C74A-BD5F-88AF473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6D3-B105-C547-8D99-C7EF16289A44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45C2-A542-C644-9046-6C4684C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C9B-1D97-6E46-8F5C-D7A15AE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5349-E760-A049-B782-49DD46AAC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6423-2F3F-EE4C-9C5E-4D2744E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C342-0932-3E49-AB8D-9E00037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28B-01BC-DC4B-A165-7D762F3D6F95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E810-6B49-2448-9378-755458B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FE0-7A6D-074A-AC35-C18BEA6D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926" y="635108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ft_blue_rnngen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3926" y="635108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CB97D5-FF91-D048-B68A-4C27602D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6" y="264119"/>
            <a:ext cx="3228098" cy="551431"/>
          </a:xfrm>
        </p:spPr>
        <p:txBody>
          <a:bodyPr>
            <a:normAutofit/>
          </a:bodyPr>
          <a:lstStyle/>
          <a:p>
            <a:r>
              <a:rPr lang="en-US" dirty="0"/>
              <a:t>RNN: Generation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1BF71-7685-7A48-B3C2-CF114B820895}"/>
              </a:ext>
            </a:extLst>
          </p:cNvPr>
          <p:cNvSpPr/>
          <p:nvPr userDrawn="1"/>
        </p:nvSpPr>
        <p:spPr>
          <a:xfrm>
            <a:off x="806939" y="757278"/>
            <a:ext cx="2872476" cy="942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f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BD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0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ft_purple_lst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1931"/>
            <a:ext cx="5257800" cy="631203"/>
          </a:xfrm>
        </p:spPr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55502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51955" y="31865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BDAF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65461-4928-6445-B134-8DED9485542D}"/>
              </a:ext>
            </a:extLst>
          </p:cNvPr>
          <p:cNvSpPr/>
          <p:nvPr userDrawn="1"/>
        </p:nvSpPr>
        <p:spPr>
          <a:xfrm>
            <a:off x="903805" y="771482"/>
            <a:ext cx="1326778" cy="916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491" y="6356350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37FDFF-5600-CB48-A342-D2712CA1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19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9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green_b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011" y="6356350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6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6D1F4-47AB-674E-B7B4-644977D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116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9934-6E1E-624F-92F4-CA26E392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79DC-2FF9-4F4E-A3A8-2BED888F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72B0-F58B-A84F-B873-83B8FAE83B2D}" type="datetime1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BD27-42C0-3542-A8C3-E254AF9A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511D-0DCF-4D4D-8359-143BCAE2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8" r:id="rId4"/>
    <p:sldLayoutId id="2147483666" r:id="rId5"/>
    <p:sldLayoutId id="2147483669" r:id="rId6"/>
    <p:sldLayoutId id="2147483660" r:id="rId7"/>
    <p:sldLayoutId id="2147483661" r:id="rId8"/>
    <p:sldLayoutId id="2147483670" r:id="rId9"/>
    <p:sldLayoutId id="2147483662" r:id="rId10"/>
    <p:sldLayoutId id="2147483663" r:id="rId11"/>
    <p:sldLayoutId id="2147483667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50.png"/><Relationship Id="rId5" Type="http://schemas.openxmlformats.org/officeDocument/2006/relationships/image" Target="../media/image98.png"/><Relationship Id="rId10" Type="http://schemas.openxmlformats.org/officeDocument/2006/relationships/image" Target="../media/image1040.png"/><Relationship Id="rId4" Type="http://schemas.openxmlformats.org/officeDocument/2006/relationships/image" Target="../media/image97.png"/><Relationship Id="rId9" Type="http://schemas.openxmlformats.org/officeDocument/2006/relationships/image" Target="../media/image10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8.png"/><Relationship Id="rId5" Type="http://schemas.openxmlformats.org/officeDocument/2006/relationships/image" Target="../media/image98.png"/><Relationship Id="rId10" Type="http://schemas.openxmlformats.org/officeDocument/2006/relationships/image" Target="../media/image107.png"/><Relationship Id="rId4" Type="http://schemas.openxmlformats.org/officeDocument/2006/relationships/image" Target="../media/image97.png"/><Relationship Id="rId9" Type="http://schemas.openxmlformats.org/officeDocument/2006/relationships/image" Target="../media/image10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1.png"/><Relationship Id="rId5" Type="http://schemas.openxmlformats.org/officeDocument/2006/relationships/image" Target="../media/image98.png"/><Relationship Id="rId10" Type="http://schemas.openxmlformats.org/officeDocument/2006/relationships/image" Target="../media/image110.png"/><Relationship Id="rId4" Type="http://schemas.openxmlformats.org/officeDocument/2006/relationships/image" Target="../media/image97.png"/><Relationship Id="rId9" Type="http://schemas.openxmlformats.org/officeDocument/2006/relationships/image" Target="../media/image10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40.png"/><Relationship Id="rId5" Type="http://schemas.openxmlformats.org/officeDocument/2006/relationships/image" Target="../media/image98.png"/><Relationship Id="rId10" Type="http://schemas.openxmlformats.org/officeDocument/2006/relationships/image" Target="../media/image1130.png"/><Relationship Id="rId4" Type="http://schemas.openxmlformats.org/officeDocument/2006/relationships/image" Target="../media/image97.png"/><Relationship Id="rId9" Type="http://schemas.openxmlformats.org/officeDocument/2006/relationships/image" Target="../media/image10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0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12" Type="http://schemas.openxmlformats.org/officeDocument/2006/relationships/image" Target="../media/image1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80.png"/><Relationship Id="rId5" Type="http://schemas.openxmlformats.org/officeDocument/2006/relationships/image" Target="../media/image98.png"/><Relationship Id="rId15" Type="http://schemas.openxmlformats.org/officeDocument/2006/relationships/image" Target="../media/image1220.png"/><Relationship Id="rId10" Type="http://schemas.openxmlformats.org/officeDocument/2006/relationships/image" Target="../media/image1170.png"/><Relationship Id="rId4" Type="http://schemas.openxmlformats.org/officeDocument/2006/relationships/image" Target="../media/image97.png"/><Relationship Id="rId9" Type="http://schemas.openxmlformats.org/officeDocument/2006/relationships/image" Target="../media/image1160.png"/><Relationship Id="rId14" Type="http://schemas.openxmlformats.org/officeDocument/2006/relationships/image" Target="../media/image12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0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12" Type="http://schemas.openxmlformats.org/officeDocument/2006/relationships/image" Target="../media/image11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80.png"/><Relationship Id="rId5" Type="http://schemas.openxmlformats.org/officeDocument/2006/relationships/image" Target="../media/image98.png"/><Relationship Id="rId15" Type="http://schemas.openxmlformats.org/officeDocument/2006/relationships/image" Target="../media/image1220.png"/><Relationship Id="rId10" Type="http://schemas.openxmlformats.org/officeDocument/2006/relationships/image" Target="../media/image1170.png"/><Relationship Id="rId4" Type="http://schemas.openxmlformats.org/officeDocument/2006/relationships/image" Target="../media/image97.png"/><Relationship Id="rId9" Type="http://schemas.openxmlformats.org/officeDocument/2006/relationships/image" Target="../media/image1160.png"/><Relationship Id="rId14" Type="http://schemas.openxmlformats.org/officeDocument/2006/relationships/image" Target="../media/image12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13" Type="http://schemas.openxmlformats.org/officeDocument/2006/relationships/image" Target="../media/image1200.png"/><Relationship Id="rId18" Type="http://schemas.openxmlformats.org/officeDocument/2006/relationships/image" Target="../media/image126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12" Type="http://schemas.openxmlformats.org/officeDocument/2006/relationships/image" Target="../media/image1190.png"/><Relationship Id="rId17" Type="http://schemas.openxmlformats.org/officeDocument/2006/relationships/image" Target="../media/image125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180.png"/><Relationship Id="rId5" Type="http://schemas.openxmlformats.org/officeDocument/2006/relationships/image" Target="../media/image98.png"/><Relationship Id="rId15" Type="http://schemas.openxmlformats.org/officeDocument/2006/relationships/image" Target="../media/image1220.png"/><Relationship Id="rId10" Type="http://schemas.openxmlformats.org/officeDocument/2006/relationships/image" Target="../media/image1170.png"/><Relationship Id="rId19" Type="http://schemas.openxmlformats.org/officeDocument/2006/relationships/image" Target="../media/image1270.png"/><Relationship Id="rId4" Type="http://schemas.openxmlformats.org/officeDocument/2006/relationships/image" Target="../media/image97.png"/><Relationship Id="rId9" Type="http://schemas.openxmlformats.org/officeDocument/2006/relationships/image" Target="../media/image1160.png"/><Relationship Id="rId14" Type="http://schemas.openxmlformats.org/officeDocument/2006/relationships/image" Target="../media/image12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13" Type="http://schemas.openxmlformats.org/officeDocument/2006/relationships/image" Target="../media/image1290.png"/><Relationship Id="rId3" Type="http://schemas.openxmlformats.org/officeDocument/2006/relationships/image" Target="../media/image96.png"/><Relationship Id="rId7" Type="http://schemas.openxmlformats.org/officeDocument/2006/relationships/image" Target="../media/image1010.png"/><Relationship Id="rId12" Type="http://schemas.openxmlformats.org/officeDocument/2006/relationships/image" Target="../media/image1280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270.png"/><Relationship Id="rId5" Type="http://schemas.openxmlformats.org/officeDocument/2006/relationships/image" Target="../media/image98.png"/><Relationship Id="rId15" Type="http://schemas.openxmlformats.org/officeDocument/2006/relationships/image" Target="../media/image131.png"/><Relationship Id="rId10" Type="http://schemas.openxmlformats.org/officeDocument/2006/relationships/image" Target="../media/image1260.png"/><Relationship Id="rId4" Type="http://schemas.openxmlformats.org/officeDocument/2006/relationships/image" Target="../media/image97.png"/><Relationship Id="rId9" Type="http://schemas.openxmlformats.org/officeDocument/2006/relationships/image" Target="../media/image1250.png"/><Relationship Id="rId14" Type="http://schemas.openxmlformats.org/officeDocument/2006/relationships/image" Target="../media/image1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5.png"/><Relationship Id="rId3" Type="http://schemas.openxmlformats.org/officeDocument/2006/relationships/image" Target="../media/image96.png"/><Relationship Id="rId7" Type="http://schemas.openxmlformats.org/officeDocument/2006/relationships/image" Target="../media/image134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300.png"/><Relationship Id="rId5" Type="http://schemas.openxmlformats.org/officeDocument/2006/relationships/image" Target="../media/image540.png"/><Relationship Id="rId10" Type="http://schemas.openxmlformats.org/officeDocument/2006/relationships/image" Target="../media/image1290.png"/><Relationship Id="rId4" Type="http://schemas.openxmlformats.org/officeDocument/2006/relationships/image" Target="../media/image97.png"/><Relationship Id="rId9" Type="http://schemas.openxmlformats.org/officeDocument/2006/relationships/image" Target="../media/image1280.png"/><Relationship Id="rId1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ellness.huhs.harvard.edu/alcohol-substance-use" TargetMode="External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9" Type="http://schemas.openxmlformats.org/officeDocument/2006/relationships/hyperlink" Target="mailto:basics@huhs.harvard.edu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35.png"/><Relationship Id="rId3" Type="http://schemas.openxmlformats.org/officeDocument/2006/relationships/image" Target="../media/image96.png"/><Relationship Id="rId7" Type="http://schemas.openxmlformats.org/officeDocument/2006/relationships/image" Target="../media/image134.png"/><Relationship Id="rId12" Type="http://schemas.openxmlformats.org/officeDocument/2006/relationships/image" Target="../media/image141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400.png"/><Relationship Id="rId5" Type="http://schemas.openxmlformats.org/officeDocument/2006/relationships/image" Target="../media/image98.png"/><Relationship Id="rId15" Type="http://schemas.openxmlformats.org/officeDocument/2006/relationships/image" Target="../media/image142.png"/><Relationship Id="rId10" Type="http://schemas.openxmlformats.org/officeDocument/2006/relationships/image" Target="../media/image139.png"/><Relationship Id="rId4" Type="http://schemas.openxmlformats.org/officeDocument/2006/relationships/image" Target="../media/image97.png"/><Relationship Id="rId9" Type="http://schemas.openxmlformats.org/officeDocument/2006/relationships/image" Target="../media/image138.png"/><Relationship Id="rId14" Type="http://schemas.openxmlformats.org/officeDocument/2006/relationships/image" Target="../media/image1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35.png"/><Relationship Id="rId18" Type="http://schemas.openxmlformats.org/officeDocument/2006/relationships/image" Target="../media/image1500.png"/><Relationship Id="rId3" Type="http://schemas.openxmlformats.org/officeDocument/2006/relationships/image" Target="../media/image96.png"/><Relationship Id="rId7" Type="http://schemas.openxmlformats.org/officeDocument/2006/relationships/image" Target="../media/image134.png"/><Relationship Id="rId12" Type="http://schemas.openxmlformats.org/officeDocument/2006/relationships/image" Target="../media/image148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47.png"/><Relationship Id="rId5" Type="http://schemas.openxmlformats.org/officeDocument/2006/relationships/image" Target="../media/image98.png"/><Relationship Id="rId15" Type="http://schemas.openxmlformats.org/officeDocument/2006/relationships/image" Target="../media/image142.png"/><Relationship Id="rId10" Type="http://schemas.openxmlformats.org/officeDocument/2006/relationships/image" Target="../media/image146.png"/><Relationship Id="rId4" Type="http://schemas.openxmlformats.org/officeDocument/2006/relationships/image" Target="../media/image97.png"/><Relationship Id="rId9" Type="http://schemas.openxmlformats.org/officeDocument/2006/relationships/image" Target="../media/image145.png"/><Relationship Id="rId14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135.png"/><Relationship Id="rId18" Type="http://schemas.openxmlformats.org/officeDocument/2006/relationships/image" Target="../media/image1500.png"/><Relationship Id="rId3" Type="http://schemas.openxmlformats.org/officeDocument/2006/relationships/image" Target="../media/image96.png"/><Relationship Id="rId7" Type="http://schemas.openxmlformats.org/officeDocument/2006/relationships/image" Target="../media/image134.png"/><Relationship Id="rId12" Type="http://schemas.openxmlformats.org/officeDocument/2006/relationships/image" Target="../media/image1550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540.png"/><Relationship Id="rId5" Type="http://schemas.openxmlformats.org/officeDocument/2006/relationships/image" Target="../media/image98.png"/><Relationship Id="rId15" Type="http://schemas.openxmlformats.org/officeDocument/2006/relationships/image" Target="../media/image142.png"/><Relationship Id="rId10" Type="http://schemas.openxmlformats.org/officeDocument/2006/relationships/image" Target="../media/image1530.png"/><Relationship Id="rId19" Type="http://schemas.openxmlformats.org/officeDocument/2006/relationships/image" Target="../media/image156.png"/><Relationship Id="rId4" Type="http://schemas.openxmlformats.org/officeDocument/2006/relationships/image" Target="../media/image97.png"/><Relationship Id="rId9" Type="http://schemas.openxmlformats.org/officeDocument/2006/relationships/image" Target="../media/image1520.png"/><Relationship Id="rId14" Type="http://schemas.openxmlformats.org/officeDocument/2006/relationships/image" Target="../media/image1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35.png"/><Relationship Id="rId18" Type="http://schemas.openxmlformats.org/officeDocument/2006/relationships/image" Target="../media/image1500.png"/><Relationship Id="rId3" Type="http://schemas.openxmlformats.org/officeDocument/2006/relationships/image" Target="../media/image96.png"/><Relationship Id="rId21" Type="http://schemas.openxmlformats.org/officeDocument/2006/relationships/image" Target="../media/image163.png"/><Relationship Id="rId7" Type="http://schemas.openxmlformats.org/officeDocument/2006/relationships/image" Target="../media/image134.png"/><Relationship Id="rId12" Type="http://schemas.openxmlformats.org/officeDocument/2006/relationships/image" Target="../media/image162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61.png"/><Relationship Id="rId5" Type="http://schemas.openxmlformats.org/officeDocument/2006/relationships/image" Target="../media/image98.png"/><Relationship Id="rId15" Type="http://schemas.openxmlformats.org/officeDocument/2006/relationships/image" Target="../media/image142.png"/><Relationship Id="rId10" Type="http://schemas.openxmlformats.org/officeDocument/2006/relationships/image" Target="../media/image160.png"/><Relationship Id="rId19" Type="http://schemas.openxmlformats.org/officeDocument/2006/relationships/image" Target="../media/image156.png"/><Relationship Id="rId4" Type="http://schemas.openxmlformats.org/officeDocument/2006/relationships/image" Target="../media/image97.png"/><Relationship Id="rId9" Type="http://schemas.openxmlformats.org/officeDocument/2006/relationships/image" Target="../media/image159.png"/><Relationship Id="rId14" Type="http://schemas.openxmlformats.org/officeDocument/2006/relationships/image" Target="../media/image136.png"/><Relationship Id="rId22" Type="http://schemas.openxmlformats.org/officeDocument/2006/relationships/image" Target="../media/image1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9.0473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409.0473.pdf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30.png"/><Relationship Id="rId7" Type="http://schemas.openxmlformats.org/officeDocument/2006/relationships/image" Target="../media/image5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15" Type="http://schemas.openxmlformats.org/officeDocument/2006/relationships/image" Target="../media/image450.png"/><Relationship Id="rId10" Type="http://schemas.openxmlformats.org/officeDocument/2006/relationships/image" Target="../media/image62.png"/><Relationship Id="rId9" Type="http://schemas.openxmlformats.org/officeDocument/2006/relationships/image" Target="../media/image470.png"/><Relationship Id="rId14" Type="http://schemas.openxmlformats.org/officeDocument/2006/relationships/image" Target="../media/image4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30.png"/><Relationship Id="rId7" Type="http://schemas.openxmlformats.org/officeDocument/2006/relationships/image" Target="../media/image5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15" Type="http://schemas.openxmlformats.org/officeDocument/2006/relationships/image" Target="../media/image450.png"/><Relationship Id="rId10" Type="http://schemas.openxmlformats.org/officeDocument/2006/relationships/image" Target="../media/image62.png"/><Relationship Id="rId9" Type="http://schemas.openxmlformats.org/officeDocument/2006/relationships/image" Target="../media/image470.png"/><Relationship Id="rId14" Type="http://schemas.openxmlformats.org/officeDocument/2006/relationships/image" Target="../media/image4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22.png"/><Relationship Id="rId16" Type="http://schemas.openxmlformats.org/officeDocument/2006/relationships/image" Target="../media/image1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7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AC295/CS287r/CSCI E-115B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891509" y="3690215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09021" y="3303329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09021" y="3392360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09020" y="2360452"/>
            <a:ext cx="679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From Attention to Self-Attention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784-FA36-F34D-8D7C-D82D66A90F42}"/>
              </a:ext>
            </a:extLst>
          </p:cNvPr>
          <p:cNvSpPr txBox="1">
            <a:spLocks/>
          </p:cNvSpPr>
          <p:nvPr/>
        </p:nvSpPr>
        <p:spPr>
          <a:xfrm>
            <a:off x="2015533" y="1554710"/>
            <a:ext cx="9312569" cy="8057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9: Self-Attention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65D00F-F1D6-6548-B991-6B1CD5A99577}"/>
              </a:ext>
            </a:extLst>
          </p:cNvPr>
          <p:cNvSpPr/>
          <p:nvPr/>
        </p:nvSpPr>
        <p:spPr>
          <a:xfrm>
            <a:off x="2154343" y="1418735"/>
            <a:ext cx="3502745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034314" cy="423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seq2seq + Attention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1059469" y="2393163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1059469" y="2483878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D599B4-861E-C544-96B5-4A43FBA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B7551-00EA-A444-A8FD-15C80C0103B5}"/>
              </a:ext>
            </a:extLst>
          </p:cNvPr>
          <p:cNvSpPr/>
          <p:nvPr/>
        </p:nvSpPr>
        <p:spPr>
          <a:xfrm>
            <a:off x="1059469" y="1570083"/>
            <a:ext cx="771242" cy="90716"/>
          </a:xfrm>
          <a:prstGeom prst="rect">
            <a:avLst/>
          </a:prstGeom>
          <a:solidFill>
            <a:srgbClr val="FEE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269A2-CE8B-C945-95DA-88622D40F4B3}"/>
              </a:ext>
            </a:extLst>
          </p:cNvPr>
          <p:cNvSpPr/>
          <p:nvPr/>
        </p:nvSpPr>
        <p:spPr>
          <a:xfrm>
            <a:off x="1059469" y="1660798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02E7CCE-01E8-FE4F-83BA-DACC661640AE}"/>
              </a:ext>
            </a:extLst>
          </p:cNvPr>
          <p:cNvSpPr txBox="1">
            <a:spLocks/>
          </p:cNvSpPr>
          <p:nvPr/>
        </p:nvSpPr>
        <p:spPr>
          <a:xfrm>
            <a:off x="9162495" y="546458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Separate FFNN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46A34EEE-8DE7-2340-871B-FD620BD9CD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46A34EEE-8DE7-2340-871B-FD620BD9C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0A087DEE-0019-FF43-B715-A5AEE90789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0A087DEE-0019-FF43-B715-A5AEE907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ight Arrow 71">
            <a:extLst>
              <a:ext uri="{FF2B5EF4-FFF2-40B4-BE49-F238E27FC236}">
                <a16:creationId xmlns:a16="http://schemas.microsoft.com/office/drawing/2014/main" id="{EA47454F-B073-FC46-AFC7-BD56EFCB37DC}"/>
              </a:ext>
            </a:extLst>
          </p:cNvPr>
          <p:cNvSpPr/>
          <p:nvPr/>
        </p:nvSpPr>
        <p:spPr>
          <a:xfrm rot="18175798">
            <a:off x="9869168" y="451312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CE38501-696C-0B4F-8078-EAD7004A53A6}"/>
              </a:ext>
            </a:extLst>
          </p:cNvPr>
          <p:cNvSpPr/>
          <p:nvPr/>
        </p:nvSpPr>
        <p:spPr>
          <a:xfrm rot="14356710">
            <a:off x="10402287" y="45146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98A66C-7EEF-324D-8709-D84526243530}"/>
              </a:ext>
            </a:extLst>
          </p:cNvPr>
          <p:cNvGrpSpPr/>
          <p:nvPr/>
        </p:nvGrpSpPr>
        <p:grpSpPr>
          <a:xfrm>
            <a:off x="9928801" y="4183046"/>
            <a:ext cx="988787" cy="216833"/>
            <a:chOff x="9212512" y="3352831"/>
            <a:chExt cx="804752" cy="216833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C1C3EE2-1A64-D446-A3D2-65319A537703}"/>
                </a:ext>
              </a:extLst>
            </p:cNvPr>
            <p:cNvSpPr/>
            <p:nvPr/>
          </p:nvSpPr>
          <p:spPr>
            <a:xfrm rot="10800000">
              <a:off x="9212512" y="3352831"/>
              <a:ext cx="804752" cy="21683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833A44-A507-F847-AC13-4139888369C4}"/>
                </a:ext>
              </a:extLst>
            </p:cNvPr>
            <p:cNvSpPr/>
            <p:nvPr/>
          </p:nvSpPr>
          <p:spPr>
            <a:xfrm rot="10800000">
              <a:off x="9847521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41253C-19A0-9048-BFAA-981BCBFB6F3D}"/>
                </a:ext>
              </a:extLst>
            </p:cNvPr>
            <p:cNvSpPr/>
            <p:nvPr/>
          </p:nvSpPr>
          <p:spPr>
            <a:xfrm rot="10800000">
              <a:off x="9702254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B90C35E-9CB6-4846-8DD9-0EB4CE6A3697}"/>
                </a:ext>
              </a:extLst>
            </p:cNvPr>
            <p:cNvSpPr/>
            <p:nvPr/>
          </p:nvSpPr>
          <p:spPr>
            <a:xfrm rot="10800000">
              <a:off x="9556986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1AB6BDF-9C84-8E4D-B893-FF95C502CADF}"/>
                </a:ext>
              </a:extLst>
            </p:cNvPr>
            <p:cNvSpPr/>
            <p:nvPr/>
          </p:nvSpPr>
          <p:spPr>
            <a:xfrm rot="10800000">
              <a:off x="9408409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1B5BA1F-9266-C74E-A33B-B92468D47D0A}"/>
                </a:ext>
              </a:extLst>
            </p:cNvPr>
            <p:cNvSpPr/>
            <p:nvPr/>
          </p:nvSpPr>
          <p:spPr>
            <a:xfrm rot="10800000">
              <a:off x="9256218" y="3389473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86" name="Right Arrow 85">
            <a:extLst>
              <a:ext uri="{FF2B5EF4-FFF2-40B4-BE49-F238E27FC236}">
                <a16:creationId xmlns:a16="http://schemas.microsoft.com/office/drawing/2014/main" id="{251717D1-D343-0549-B0CD-7D173DE1C6CD}"/>
              </a:ext>
            </a:extLst>
          </p:cNvPr>
          <p:cNvSpPr/>
          <p:nvPr/>
        </p:nvSpPr>
        <p:spPr>
          <a:xfrm rot="16200000">
            <a:off x="10193189" y="3721520"/>
            <a:ext cx="42937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9ED1835-971A-CE44-A415-E08778E276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9ED1835-971A-CE44-A415-E08778E2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A33B75BF-8EF2-2247-8F85-26407609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A33B75BF-8EF2-2247-8F85-26407609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B08269C-D32C-A84D-8FA2-1E344E6A708B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F6DFB481-069A-8841-8D84-0FE81B12865A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9E8B6185-8779-094E-AD25-01A8C3B420D9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A1AD91EE-BB5A-EA41-90C7-718C13B2A1AC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2091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02E7CCE-01E8-FE4F-83BA-DACC661640AE}"/>
              </a:ext>
            </a:extLst>
          </p:cNvPr>
          <p:cNvSpPr txBox="1">
            <a:spLocks/>
          </p:cNvSpPr>
          <p:nvPr/>
        </p:nvSpPr>
        <p:spPr>
          <a:xfrm>
            <a:off x="9162495" y="546458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Separate FFNN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F422F1A5-7BA3-9E40-A875-74560E3C5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F422F1A5-7BA3-9E40-A875-74560E3C5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437E23C0-C50F-7349-B43D-EF74F376E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437E23C0-C50F-7349-B43D-EF74F376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4140F2A7-7119-EA49-9397-B8370C2613B2}"/>
              </a:ext>
            </a:extLst>
          </p:cNvPr>
          <p:cNvSpPr/>
          <p:nvPr/>
        </p:nvSpPr>
        <p:spPr>
          <a:xfrm rot="18175798">
            <a:off x="9869168" y="451312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AB780E9F-B256-8D4F-A197-FC288B9C69BE}"/>
              </a:ext>
            </a:extLst>
          </p:cNvPr>
          <p:cNvSpPr/>
          <p:nvPr/>
        </p:nvSpPr>
        <p:spPr>
          <a:xfrm rot="14356710">
            <a:off x="10402287" y="45146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094B186-8B9B-AF43-9081-932106BC6C58}"/>
              </a:ext>
            </a:extLst>
          </p:cNvPr>
          <p:cNvGrpSpPr/>
          <p:nvPr/>
        </p:nvGrpSpPr>
        <p:grpSpPr>
          <a:xfrm>
            <a:off x="9928801" y="4183046"/>
            <a:ext cx="988787" cy="216833"/>
            <a:chOff x="9212512" y="3352831"/>
            <a:chExt cx="804752" cy="216833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D8A7CE3-BA7E-D249-A0CC-1EEA4FB8994B}"/>
                </a:ext>
              </a:extLst>
            </p:cNvPr>
            <p:cNvSpPr/>
            <p:nvPr/>
          </p:nvSpPr>
          <p:spPr>
            <a:xfrm rot="10800000">
              <a:off x="9212512" y="3352831"/>
              <a:ext cx="804752" cy="21683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E123179-CC96-EB4D-A1FC-F8188C340C8E}"/>
                </a:ext>
              </a:extLst>
            </p:cNvPr>
            <p:cNvSpPr/>
            <p:nvPr/>
          </p:nvSpPr>
          <p:spPr>
            <a:xfrm rot="10800000">
              <a:off x="9847521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7A466E5-6631-7342-A8EF-5D01BA56DCB4}"/>
                </a:ext>
              </a:extLst>
            </p:cNvPr>
            <p:cNvSpPr/>
            <p:nvPr/>
          </p:nvSpPr>
          <p:spPr>
            <a:xfrm rot="10800000">
              <a:off x="9702254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54549BD-0E47-2846-AC49-BB9C34ED2A5C}"/>
                </a:ext>
              </a:extLst>
            </p:cNvPr>
            <p:cNvSpPr/>
            <p:nvPr/>
          </p:nvSpPr>
          <p:spPr>
            <a:xfrm rot="10800000">
              <a:off x="9556986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44DA9CF-BABA-314D-89FF-5A5A911CC5D6}"/>
                </a:ext>
              </a:extLst>
            </p:cNvPr>
            <p:cNvSpPr/>
            <p:nvPr/>
          </p:nvSpPr>
          <p:spPr>
            <a:xfrm rot="10800000">
              <a:off x="9408409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DD4479C-16E0-A44B-8984-7998659FAA04}"/>
                </a:ext>
              </a:extLst>
            </p:cNvPr>
            <p:cNvSpPr/>
            <p:nvPr/>
          </p:nvSpPr>
          <p:spPr>
            <a:xfrm rot="10800000">
              <a:off x="9256218" y="3389473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6214C459-BFB9-7948-84C2-5933677E55D4}"/>
              </a:ext>
            </a:extLst>
          </p:cNvPr>
          <p:cNvSpPr/>
          <p:nvPr/>
        </p:nvSpPr>
        <p:spPr>
          <a:xfrm rot="16200000">
            <a:off x="10193189" y="3721520"/>
            <a:ext cx="42937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EE9B04C5-738C-284A-8C45-71939E272F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EE9B04C5-738C-284A-8C45-71939E272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9BDD0154-84F0-8C43-BC8B-FD156514CF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9BDD0154-84F0-8C43-BC8B-FD156514C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A1579D4D-A939-5D4A-B536-86DD3323BFC9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3724A4A-4902-D24A-BBA4-28748806A2F4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6E8A96CD-9FB0-BA43-8184-95EB9BB1B9EF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77101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02E7CCE-01E8-FE4F-83BA-DACC661640AE}"/>
              </a:ext>
            </a:extLst>
          </p:cNvPr>
          <p:cNvSpPr txBox="1">
            <a:spLocks/>
          </p:cNvSpPr>
          <p:nvPr/>
        </p:nvSpPr>
        <p:spPr>
          <a:xfrm>
            <a:off x="9162495" y="546458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Separate FFNN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68AEF880-4602-ED48-B9C7-9C1B4A412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68AEF880-4602-ED48-B9C7-9C1B4A412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56643803-1FDE-0B40-9875-1D2E565ABD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56643803-1FDE-0B40-9875-1D2E565AB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ight Arrow 79">
            <a:extLst>
              <a:ext uri="{FF2B5EF4-FFF2-40B4-BE49-F238E27FC236}">
                <a16:creationId xmlns:a16="http://schemas.microsoft.com/office/drawing/2014/main" id="{59B90667-4320-424F-8964-96EBC321574C}"/>
              </a:ext>
            </a:extLst>
          </p:cNvPr>
          <p:cNvSpPr/>
          <p:nvPr/>
        </p:nvSpPr>
        <p:spPr>
          <a:xfrm rot="18175798">
            <a:off x="9869168" y="451312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BFCBFD94-533E-AB47-A89D-300139A489DC}"/>
              </a:ext>
            </a:extLst>
          </p:cNvPr>
          <p:cNvSpPr/>
          <p:nvPr/>
        </p:nvSpPr>
        <p:spPr>
          <a:xfrm rot="14356710">
            <a:off x="10402287" y="45146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F296C7-49E1-0F41-A67C-782895F238B4}"/>
              </a:ext>
            </a:extLst>
          </p:cNvPr>
          <p:cNvGrpSpPr/>
          <p:nvPr/>
        </p:nvGrpSpPr>
        <p:grpSpPr>
          <a:xfrm>
            <a:off x="9928801" y="4183046"/>
            <a:ext cx="988787" cy="216833"/>
            <a:chOff x="9212512" y="3352831"/>
            <a:chExt cx="804752" cy="216833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80A80D75-FF79-D644-A8D8-80DDB55E1DA4}"/>
                </a:ext>
              </a:extLst>
            </p:cNvPr>
            <p:cNvSpPr/>
            <p:nvPr/>
          </p:nvSpPr>
          <p:spPr>
            <a:xfrm rot="10800000">
              <a:off x="9212512" y="3352831"/>
              <a:ext cx="804752" cy="21683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4C55076-0434-154B-87D6-B4D650CF612D}"/>
                </a:ext>
              </a:extLst>
            </p:cNvPr>
            <p:cNvSpPr/>
            <p:nvPr/>
          </p:nvSpPr>
          <p:spPr>
            <a:xfrm rot="10800000">
              <a:off x="9847521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633A42-F255-B74D-B139-FDB00FD5739D}"/>
                </a:ext>
              </a:extLst>
            </p:cNvPr>
            <p:cNvSpPr/>
            <p:nvPr/>
          </p:nvSpPr>
          <p:spPr>
            <a:xfrm rot="10800000">
              <a:off x="9702254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3B52D76-205E-7F47-B89A-33D430A71784}"/>
                </a:ext>
              </a:extLst>
            </p:cNvPr>
            <p:cNvSpPr/>
            <p:nvPr/>
          </p:nvSpPr>
          <p:spPr>
            <a:xfrm rot="10800000">
              <a:off x="9556986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0BE1356-4114-2548-8E16-5C626F2D6D42}"/>
                </a:ext>
              </a:extLst>
            </p:cNvPr>
            <p:cNvSpPr/>
            <p:nvPr/>
          </p:nvSpPr>
          <p:spPr>
            <a:xfrm rot="10800000">
              <a:off x="9408409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A7DBF93-2695-A24D-A5C5-FA0E12EF1CCD}"/>
                </a:ext>
              </a:extLst>
            </p:cNvPr>
            <p:cNvSpPr/>
            <p:nvPr/>
          </p:nvSpPr>
          <p:spPr>
            <a:xfrm rot="10800000">
              <a:off x="9256218" y="3389473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B03B0E11-15D1-BC4D-8C89-661119FD01C0}"/>
              </a:ext>
            </a:extLst>
          </p:cNvPr>
          <p:cNvSpPr/>
          <p:nvPr/>
        </p:nvSpPr>
        <p:spPr>
          <a:xfrm rot="16200000">
            <a:off x="10193189" y="3721520"/>
            <a:ext cx="42937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8EC589D2-E6BA-F54C-B69E-E0CA72C15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8EC589D2-E6BA-F54C-B69E-E0CA72C15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D6D8DA84-73D1-024D-8AD2-A31753D54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D6D8DA84-73D1-024D-8AD2-A31753D5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897FFE5F-0834-4048-9820-AB0E25DBCA8C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795675B6-B418-064F-AFFF-3A23C10B3EA4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7FC50294-AD05-BF48-A3FF-27E87C6680A3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420770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902E7CCE-01E8-FE4F-83BA-DACC661640AE}"/>
              </a:ext>
            </a:extLst>
          </p:cNvPr>
          <p:cNvSpPr txBox="1">
            <a:spLocks/>
          </p:cNvSpPr>
          <p:nvPr/>
        </p:nvSpPr>
        <p:spPr>
          <a:xfrm>
            <a:off x="9162495" y="546458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Separate FFNN</a:t>
            </a: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7C9A456C-39FB-404C-8891-01A03A37D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7C9A456C-39FB-404C-8891-01A03A37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96" y="4892131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4887390-27E1-764D-84C7-30EC0ED11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34887390-27E1-764D-84C7-30EC0ED1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1" y="4892131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Arrow 90">
            <a:extLst>
              <a:ext uri="{FF2B5EF4-FFF2-40B4-BE49-F238E27FC236}">
                <a16:creationId xmlns:a16="http://schemas.microsoft.com/office/drawing/2014/main" id="{32C50485-171A-634A-B65E-EBEEAA622140}"/>
              </a:ext>
            </a:extLst>
          </p:cNvPr>
          <p:cNvSpPr/>
          <p:nvPr/>
        </p:nvSpPr>
        <p:spPr>
          <a:xfrm rot="18175798">
            <a:off x="9869168" y="451312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C871B514-6AB0-1741-882D-7C0AF88F234C}"/>
              </a:ext>
            </a:extLst>
          </p:cNvPr>
          <p:cNvSpPr/>
          <p:nvPr/>
        </p:nvSpPr>
        <p:spPr>
          <a:xfrm rot="14356710">
            <a:off x="10402287" y="45146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89CECA7-3309-1640-ADF1-17B7E2107D8D}"/>
              </a:ext>
            </a:extLst>
          </p:cNvPr>
          <p:cNvGrpSpPr/>
          <p:nvPr/>
        </p:nvGrpSpPr>
        <p:grpSpPr>
          <a:xfrm>
            <a:off x="9928801" y="4183046"/>
            <a:ext cx="988787" cy="216833"/>
            <a:chOff x="9212512" y="3352831"/>
            <a:chExt cx="804752" cy="216833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D544841-9B0D-F046-9115-16D929F9C2DE}"/>
                </a:ext>
              </a:extLst>
            </p:cNvPr>
            <p:cNvSpPr/>
            <p:nvPr/>
          </p:nvSpPr>
          <p:spPr>
            <a:xfrm rot="10800000">
              <a:off x="9212512" y="3352831"/>
              <a:ext cx="804752" cy="21683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5CC8B89-3ABE-1A48-8B4A-66F23FBB8DD9}"/>
                </a:ext>
              </a:extLst>
            </p:cNvPr>
            <p:cNvSpPr/>
            <p:nvPr/>
          </p:nvSpPr>
          <p:spPr>
            <a:xfrm rot="10800000">
              <a:off x="9847521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E05A8B-45E0-DC4F-8BAB-F3DFC6E41449}"/>
                </a:ext>
              </a:extLst>
            </p:cNvPr>
            <p:cNvSpPr/>
            <p:nvPr/>
          </p:nvSpPr>
          <p:spPr>
            <a:xfrm rot="10800000">
              <a:off x="9702254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4845D9F-5C9B-AE48-BD9E-6E0C01FF8382}"/>
                </a:ext>
              </a:extLst>
            </p:cNvPr>
            <p:cNvSpPr/>
            <p:nvPr/>
          </p:nvSpPr>
          <p:spPr>
            <a:xfrm rot="10800000">
              <a:off x="9556986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1FF18D-2899-D340-872E-63F1EF96DB8C}"/>
                </a:ext>
              </a:extLst>
            </p:cNvPr>
            <p:cNvSpPr/>
            <p:nvPr/>
          </p:nvSpPr>
          <p:spPr>
            <a:xfrm rot="10800000">
              <a:off x="9408409" y="3391064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6C4D398-F462-A343-BDE8-D1DE8A892BA9}"/>
                </a:ext>
              </a:extLst>
            </p:cNvPr>
            <p:cNvSpPr/>
            <p:nvPr/>
          </p:nvSpPr>
          <p:spPr>
            <a:xfrm rot="10800000">
              <a:off x="9256218" y="3389473"/>
              <a:ext cx="119867" cy="14150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F5485541-76F0-A24A-BE06-6FEA0D8C14E3}"/>
              </a:ext>
            </a:extLst>
          </p:cNvPr>
          <p:cNvSpPr/>
          <p:nvPr/>
        </p:nvSpPr>
        <p:spPr>
          <a:xfrm rot="16200000">
            <a:off x="10193189" y="3721520"/>
            <a:ext cx="42937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FE7217D-B8FC-0A47-A06D-1A3FBB6B8F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FE7217D-B8FC-0A47-A06D-1A3FBB6B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870" y="3036969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A9386C61-D25E-3440-8AEC-1D029E2F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A9386C61-D25E-3440-8AEC-1D029E2F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77" y="3074113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50EF6F74-4E52-BB46-82DF-37D7AA3EB7EA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B25F3639-F191-FC46-BD92-D6A44CA63035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6808FD07-E967-834A-8012-9B5BA3195DCC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146849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EE646E0-6B36-4843-82DF-8DE039399E6C}"/>
              </a:ext>
            </a:extLst>
          </p:cNvPr>
          <p:cNvSpPr txBox="1">
            <a:spLocks/>
          </p:cNvSpPr>
          <p:nvPr/>
        </p:nvSpPr>
        <p:spPr>
          <a:xfrm>
            <a:off x="8716869" y="2517385"/>
            <a:ext cx="314019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(raw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5F2B94DC-AC3A-9D44-9C58-E5CD17D8AB4B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7532DB2F-581B-294A-AF55-881FD34C7DF7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7C571739-B9B7-8745-AECB-6B3D9B6CB468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41759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EE646E0-6B36-4843-82DF-8DE039399E6C}"/>
              </a:ext>
            </a:extLst>
          </p:cNvPr>
          <p:cNvSpPr txBox="1">
            <a:spLocks/>
          </p:cNvSpPr>
          <p:nvPr/>
        </p:nvSpPr>
        <p:spPr>
          <a:xfrm>
            <a:off x="8716869" y="2517385"/>
            <a:ext cx="314019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(raw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15752C5-13AF-294C-83F9-366894B64181}"/>
              </a:ext>
            </a:extLst>
          </p:cNvPr>
          <p:cNvSpPr txBox="1">
            <a:spLocks/>
          </p:cNvSpPr>
          <p:nvPr/>
        </p:nvSpPr>
        <p:spPr>
          <a:xfrm>
            <a:off x="8911246" y="4776423"/>
            <a:ext cx="2714405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</a:t>
            </a:r>
            <a:r>
              <a:rPr lang="en-US" sz="2000" b="1" err="1">
                <a:solidFill>
                  <a:srgbClr val="7030A0"/>
                </a:solidFill>
                <a:latin typeface="Avenir Light" panose="020B0402020203020204" pitchFamily="34" charset="77"/>
              </a:rPr>
              <a:t>softmax’d</a:t>
            </a: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AA6D1372-070B-A045-887E-692ED0E46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3987" y="5186419"/>
                <a:ext cx="3261418" cy="10372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AA6D1372-070B-A045-887E-692ED0E46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987" y="5186419"/>
                <a:ext cx="3261418" cy="1037211"/>
              </a:xfrm>
              <a:prstGeom prst="rect">
                <a:avLst/>
              </a:prstGeom>
              <a:blipFill>
                <a:blip r:embed="rId16"/>
                <a:stretch>
                  <a:fillRect t="-2439" b="-8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A3177206-4A9A-9F43-AAC9-3E43D4CFF790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662A5A74-F98F-CC4E-9023-720A2273A67D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AEC4F0D4-248C-3440-8181-DA201386C18E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78154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0968930-3F27-7C47-88B2-14E300B45993}"/>
              </a:ext>
            </a:extLst>
          </p:cNvPr>
          <p:cNvSpPr txBox="1">
            <a:spLocks/>
          </p:cNvSpPr>
          <p:nvPr/>
        </p:nvSpPr>
        <p:spPr>
          <a:xfrm>
            <a:off x="838200" y="1052893"/>
            <a:ext cx="10787453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Q: </a:t>
            </a:r>
            <a:r>
              <a:rPr lang="en-US" sz="2000" b="1">
                <a:latin typeface="Avenir Light" panose="020B0402020203020204" pitchFamily="34" charset="77"/>
              </a:rPr>
              <a:t>How do we determine how much to pay attention to each of the encoder’s hidden layers?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349ECAF9-2DA5-EF40-B9F5-98754277AF2F}"/>
              </a:ext>
            </a:extLst>
          </p:cNvPr>
          <p:cNvSpPr txBox="1">
            <a:spLocks/>
          </p:cNvSpPr>
          <p:nvPr/>
        </p:nvSpPr>
        <p:spPr>
          <a:xfrm>
            <a:off x="838199" y="1587541"/>
            <a:ext cx="10787453" cy="85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C00000"/>
                </a:solidFill>
                <a:latin typeface="Avenir Light" panose="020B0402020203020204" pitchFamily="34" charset="77"/>
              </a:rPr>
              <a:t>A: </a:t>
            </a:r>
            <a:r>
              <a:rPr lang="en-US" sz="2000" b="1">
                <a:latin typeface="Avenir Light" panose="020B0402020203020204" pitchFamily="34" charset="77"/>
              </a:rPr>
              <a:t>Let’s base it on our decoder’s current hidden state (our current representation of meaning) and all of the encoder’s hidden layers!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4A593E7-DDD8-8847-A61B-58099BC3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329" y="4135096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C114CBA4-8624-9240-B0A8-C073BC70E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036" y="4172240"/>
                <a:ext cx="812612" cy="5035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2EE646E0-6B36-4843-82DF-8DE039399E6C}"/>
              </a:ext>
            </a:extLst>
          </p:cNvPr>
          <p:cNvSpPr txBox="1">
            <a:spLocks/>
          </p:cNvSpPr>
          <p:nvPr/>
        </p:nvSpPr>
        <p:spPr>
          <a:xfrm>
            <a:off x="8716869" y="2517385"/>
            <a:ext cx="314019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(raw 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D52FF8D1-9CF0-8D44-81F1-D949FECA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53" y="3732386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D5968903-8C4E-EF4A-AA5F-14437F5CF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3160" y="3769530"/>
                <a:ext cx="812612" cy="5035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F80CB349-C170-8140-A6DD-01A6D675B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91" y="3325173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128C4609-56D3-F241-893B-7D3E7F9F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298" y="3362317"/>
                <a:ext cx="812612" cy="5035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AF0EB426-0A97-EB4F-A3B5-E7A16CB4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605" y="2915177"/>
                <a:ext cx="466367" cy="5035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>
                  <a:solidFill>
                    <a:schemeClr val="accent6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57772C1C-EAF9-FF49-A579-858950ED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312" y="2952321"/>
                <a:ext cx="812612" cy="5035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1E69368-FB5D-714B-A43E-1452080A91C6}"/>
              </a:ext>
            </a:extLst>
          </p:cNvPr>
          <p:cNvSpPr txBox="1">
            <a:spLocks/>
          </p:cNvSpPr>
          <p:nvPr/>
        </p:nvSpPr>
        <p:spPr>
          <a:xfrm>
            <a:off x="8911246" y="4776423"/>
            <a:ext cx="2714405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</a:t>
            </a:r>
            <a:r>
              <a:rPr lang="en-US" sz="2000" b="1" err="1">
                <a:solidFill>
                  <a:srgbClr val="7030A0"/>
                </a:solidFill>
                <a:latin typeface="Avenir Light" panose="020B0402020203020204" pitchFamily="34" charset="77"/>
              </a:rPr>
              <a:t>softmax’d</a:t>
            </a: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B3497EA6-3E9F-C848-953D-D6F28D603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9359" y="5179133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B3497EA6-3E9F-C848-953D-D6F28D60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59" y="5179133"/>
                <a:ext cx="2178177" cy="4670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19D74368-D044-2948-9D39-A9C449778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9358" y="5556488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19D74368-D044-2948-9D39-A9C44977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58" y="5556488"/>
                <a:ext cx="2178177" cy="46706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5E76DAF-E599-0548-802F-78F728E95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0757" y="5954798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5E76DAF-E599-0548-802F-78F728E95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757" y="5954798"/>
                <a:ext cx="2178177" cy="46706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35D9D794-7CC3-8046-9021-16A1EF441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8732" y="6332153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35D9D794-7CC3-8046-9021-16A1EF44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32" y="6332153"/>
                <a:ext cx="2178177" cy="46706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F2486288-57A0-F146-9515-C44979752AB1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04CC4056-A7E1-D247-9D22-DEE078FDD81B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597D1424-B0AD-B84E-B41E-4FC1769931F1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7754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314" y="3011206"/>
                <a:ext cx="466367" cy="503588"/>
              </a:xfrm>
              <a:prstGeom prst="rect">
                <a:avLst/>
              </a:prstGeom>
              <a:blipFill>
                <a:blip r:embed="rId7"/>
                <a:stretch>
                  <a:fillRect l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81E69368-FB5D-714B-A43E-1452080A91C6}"/>
              </a:ext>
            </a:extLst>
          </p:cNvPr>
          <p:cNvSpPr txBox="1">
            <a:spLocks/>
          </p:cNvSpPr>
          <p:nvPr/>
        </p:nvSpPr>
        <p:spPr>
          <a:xfrm>
            <a:off x="8911246" y="4776423"/>
            <a:ext cx="2714405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Attention (</a:t>
            </a:r>
            <a:r>
              <a:rPr lang="en-US" sz="2000" b="1" err="1">
                <a:solidFill>
                  <a:srgbClr val="7030A0"/>
                </a:solidFill>
                <a:latin typeface="Avenir Light" panose="020B0402020203020204" pitchFamily="34" charset="77"/>
              </a:rPr>
              <a:t>softmax’d</a:t>
            </a: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B3497EA6-3E9F-C848-953D-D6F28D603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9359" y="5179133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=0.51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B3497EA6-3E9F-C848-953D-D6F28D603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59" y="5179133"/>
                <a:ext cx="2178177" cy="4670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19D74368-D044-2948-9D39-A9C449778C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9358" y="5556488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19D74368-D044-2948-9D39-A9C44977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358" y="5556488"/>
                <a:ext cx="2178177" cy="4670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5E76DAF-E599-0548-802F-78F728E95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0757" y="5954798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=0.14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5E76DAF-E599-0548-802F-78F728E95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757" y="5954798"/>
                <a:ext cx="2178177" cy="467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35D9D794-7CC3-8046-9021-16A1EF441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8732" y="6332153"/>
                <a:ext cx="2178177" cy="4670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35D9D794-7CC3-8046-9021-16A1EF44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32" y="6332153"/>
                <a:ext cx="2178177" cy="4670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3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4"/>
                <a:stretch>
                  <a:fillRect l="-81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5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BC678A6-4390-1546-B644-F1846BBD3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56" y="1358103"/>
                <a:ext cx="5004603" cy="14298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We multiply each </a:t>
                </a:r>
                <a:r>
                  <a:rPr lang="en-US" sz="2000" b="1">
                    <a:solidFill>
                      <a:srgbClr val="7030A0"/>
                    </a:solidFill>
                    <a:latin typeface="Avenir Light" panose="020B0402020203020204" pitchFamily="34" charset="77"/>
                  </a:rPr>
                  <a:t>encoder’s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attention weights to create a </a:t>
                </a:r>
                <a:r>
                  <a:rPr lang="en-US" sz="2000" b="1">
                    <a:solidFill>
                      <a:schemeClr val="accent4">
                        <a:lumMod val="50000"/>
                      </a:schemeClr>
                    </a:solidFill>
                    <a:latin typeface="Avenir Light" panose="020B0402020203020204" pitchFamily="34" charset="77"/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US" sz="2000" b="1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BC678A6-4390-1546-B644-F1846BBD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56" y="1358103"/>
                <a:ext cx="5004603" cy="1429838"/>
              </a:xfrm>
              <a:prstGeom prst="rect">
                <a:avLst/>
              </a:prstGeom>
              <a:blipFill>
                <a:blip r:embed="rId16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71E46AA6-4E24-D946-8D2C-38B405D155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71E46AA6-4E24-D946-8D2C-38B405D1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17"/>
                <a:stretch>
                  <a:fillRect l="-78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51FE699D-4C19-2A49-8082-793EC7C3FE2A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E2092B28-FE05-3740-9D05-4B51AC1ADAD6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74085D7D-3251-CA46-A52A-CEC6E70609AA}"/>
              </a:ext>
            </a:extLst>
          </p:cNvPr>
          <p:cNvSpPr txBox="1">
            <a:spLocks/>
          </p:cNvSpPr>
          <p:nvPr/>
        </p:nvSpPr>
        <p:spPr>
          <a:xfrm>
            <a:off x="6603947" y="617150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124678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2632" r="-263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19C9573-F3EA-7E41-A88C-2BAAA5600223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  <a:blipFill>
                <a:blip r:embed="rId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78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1"/>
                <a:stretch>
                  <a:fillRect l="-81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REMEMBER: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each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is based on the 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decoder’s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current hidden state, too. </a:t>
                </a: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  <a:blipFill>
                <a:blip r:embed="rId13"/>
                <a:stretch>
                  <a:fillRect l="-6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714CF3EF-521C-9B48-AAEB-EB197B755305}"/>
              </a:ext>
            </a:extLst>
          </p:cNvPr>
          <p:cNvSpPr/>
          <p:nvPr/>
        </p:nvSpPr>
        <p:spPr>
          <a:xfrm rot="16200000">
            <a:off x="6752445" y="252829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  <a:blipFill>
                <a:blip r:embed="rId1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B1548CAF-6C5C-074F-A6FF-9C217F408596}"/>
              </a:ext>
            </a:extLst>
          </p:cNvPr>
          <p:cNvSpPr txBox="1">
            <a:spLocks/>
          </p:cNvSpPr>
          <p:nvPr/>
        </p:nvSpPr>
        <p:spPr>
          <a:xfrm>
            <a:off x="6604530" y="1522089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6EAB3D-8A52-454D-84A6-41F4060DA81F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D8AA6224-1F26-6549-A50A-BF04E9C95950}"/>
              </a:ext>
            </a:extLst>
          </p:cNvPr>
          <p:cNvSpPr txBox="1">
            <a:spLocks/>
          </p:cNvSpPr>
          <p:nvPr/>
        </p:nvSpPr>
        <p:spPr>
          <a:xfrm>
            <a:off x="7914710" y="6194270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246396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940EEF-B88C-554B-B25D-830CE2C9CCC3}"/>
              </a:ext>
            </a:extLst>
          </p:cNvPr>
          <p:cNvSpPr/>
          <p:nvPr/>
        </p:nvSpPr>
        <p:spPr>
          <a:xfrm>
            <a:off x="78542" y="78248"/>
            <a:ext cx="12018455" cy="6708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14:cNvPr>
              <p14:cNvContentPartPr/>
              <p14:nvPr/>
            </p14:nvContentPartPr>
            <p14:xfrm>
              <a:off x="3355364" y="-105452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724" y="-106352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DD4BF58-46C8-264C-A2F0-B4B04589739E}"/>
              </a:ext>
            </a:extLst>
          </p:cNvPr>
          <p:cNvSpPr/>
          <p:nvPr/>
        </p:nvSpPr>
        <p:spPr>
          <a:xfrm>
            <a:off x="6779747" y="1000576"/>
            <a:ext cx="4808230" cy="170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800" b="1" dirty="0">
                <a:latin typeface="Avenir Book" panose="02000503020000020003" pitchFamily="2" charset="0"/>
                <a:cs typeface="Ink Free" panose="020F0502020204030204" pitchFamily="34" charset="0"/>
              </a:rPr>
              <a:t>Self [Attention]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  <a:cs typeface="Ink Free" panose="020F0502020204030204" pitchFamily="34" charset="0"/>
              </a:rPr>
              <a:t>-- Mac Miller (</a:t>
            </a:r>
            <a:r>
              <a:rPr lang="en-US" sz="2400" dirty="0"/>
              <a:t>2018</a:t>
            </a:r>
            <a:r>
              <a:rPr lang="en-US" dirty="0"/>
              <a:t>)</a:t>
            </a:r>
            <a:endParaRPr lang="en-US" sz="2800" dirty="0">
              <a:latin typeface="Avenir Book" panose="02000503020000020003" pitchFamily="2" charset="0"/>
              <a:cs typeface="Ink Free" panose="020F0502020204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5D0E41F-44E0-5949-9269-83CDB5D1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4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112FD-8A6F-D641-9E00-096F778F6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444" y="4429496"/>
            <a:ext cx="4257094" cy="1427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894301-DA66-A248-9734-38185776D07C}"/>
              </a:ext>
            </a:extLst>
          </p:cNvPr>
          <p:cNvSpPr/>
          <p:nvPr/>
        </p:nvSpPr>
        <p:spPr>
          <a:xfrm>
            <a:off x="7364802" y="5860199"/>
            <a:ext cx="4395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8"/>
              </a:rPr>
              <a:t>https://wellness.huhs.harvard.edu/alcohol-substance-use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AAA18-326B-9F43-A617-2F4DA519C34B}"/>
              </a:ext>
            </a:extLst>
          </p:cNvPr>
          <p:cNvSpPr/>
          <p:nvPr/>
        </p:nvSpPr>
        <p:spPr>
          <a:xfrm>
            <a:off x="8914902" y="616797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215990"/>
                </a:solidFill>
                <a:latin typeface="Lato" panose="020F0502020204030203" pitchFamily="34" charset="0"/>
                <a:hlinkClick r:id="rId9"/>
              </a:rPr>
              <a:t>basics@huhs.harvard.edu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19C9573-F3EA-7E41-A88C-2BAAA5600223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  <a:blipFill>
                <a:blip r:embed="rId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78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1"/>
                <a:stretch>
                  <a:fillRect l="-81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REMEMBER: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each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is based on the 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decoder’s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current hidden state, too. </a:t>
                </a: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  <a:blipFill>
                <a:blip r:embed="rId13"/>
                <a:stretch>
                  <a:fillRect l="-6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714CF3EF-521C-9B48-AAEB-EB197B755305}"/>
              </a:ext>
            </a:extLst>
          </p:cNvPr>
          <p:cNvSpPr/>
          <p:nvPr/>
        </p:nvSpPr>
        <p:spPr>
          <a:xfrm rot="16200000">
            <a:off x="6752445" y="252829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  <a:blipFill>
                <a:blip r:embed="rId1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B1548CAF-6C5C-074F-A6FF-9C217F408596}"/>
              </a:ext>
            </a:extLst>
          </p:cNvPr>
          <p:cNvSpPr txBox="1">
            <a:spLocks/>
          </p:cNvSpPr>
          <p:nvPr/>
        </p:nvSpPr>
        <p:spPr>
          <a:xfrm>
            <a:off x="6604530" y="1522089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6EAB3D-8A52-454D-84A6-41F4060DA81F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E2D8EC-BAF7-FD40-9F24-0D1C81460D70}"/>
              </a:ext>
            </a:extLst>
          </p:cNvPr>
          <p:cNvGrpSpPr/>
          <p:nvPr/>
        </p:nvGrpSpPr>
        <p:grpSpPr>
          <a:xfrm rot="16200000">
            <a:off x="7502453" y="4096093"/>
            <a:ext cx="1364224" cy="311369"/>
            <a:chOff x="2297660" y="4140835"/>
            <a:chExt cx="1364224" cy="31136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5E56AB8-C141-604C-B57A-5ED66B7AE9A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93ED199-BE73-5240-84A1-2E08600C502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992F0A5-23EB-DB4E-B973-D6BE8214839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8E0FFF-59F5-2D46-A104-17710D1A2AD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46577CE-E0FD-1E48-ABAF-65E79381F1A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658B19-9141-C841-B357-BB01C196817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71E872E-2AE4-2E49-A9F9-4A0AD9D72C97}"/>
              </a:ext>
            </a:extLst>
          </p:cNvPr>
          <p:cNvSpPr txBox="1">
            <a:spLocks/>
          </p:cNvSpPr>
          <p:nvPr/>
        </p:nvSpPr>
        <p:spPr>
          <a:xfrm>
            <a:off x="7795570" y="5633625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  <a:blipFill>
                <a:blip r:embed="rId15"/>
                <a:stretch>
                  <a:fillRect l="-1020" r="-4082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Arrow 112">
            <a:extLst>
              <a:ext uri="{FF2B5EF4-FFF2-40B4-BE49-F238E27FC236}">
                <a16:creationId xmlns:a16="http://schemas.microsoft.com/office/drawing/2014/main" id="{24EF5331-30CB-3647-94A3-86917834D10C}"/>
              </a:ext>
            </a:extLst>
          </p:cNvPr>
          <p:cNvSpPr/>
          <p:nvPr/>
        </p:nvSpPr>
        <p:spPr>
          <a:xfrm rot="16200000">
            <a:off x="7925303" y="252829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B8DF6CB-89B6-2044-9BD2-5F3127A0FF16}"/>
              </a:ext>
            </a:extLst>
          </p:cNvPr>
          <p:cNvSpPr txBox="1">
            <a:spLocks/>
          </p:cNvSpPr>
          <p:nvPr/>
        </p:nvSpPr>
        <p:spPr>
          <a:xfrm>
            <a:off x="7695805" y="1522089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chien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256ADC24-0E1F-0747-A17F-A6653F07A44F}"/>
              </a:ext>
            </a:extLst>
          </p:cNvPr>
          <p:cNvSpPr/>
          <p:nvPr/>
        </p:nvSpPr>
        <p:spPr>
          <a:xfrm rot="16200000">
            <a:off x="7900029" y="51715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183DABB7-91F4-D945-AA92-A7CCB627FACB}"/>
              </a:ext>
            </a:extLst>
          </p:cNvPr>
          <p:cNvSpPr/>
          <p:nvPr/>
        </p:nvSpPr>
        <p:spPr>
          <a:xfrm>
            <a:off x="7344382" y="4092275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FC011F63-E134-9547-9919-22B6B63D9006}"/>
              </a:ext>
            </a:extLst>
          </p:cNvPr>
          <p:cNvSpPr txBox="1">
            <a:spLocks/>
          </p:cNvSpPr>
          <p:nvPr/>
        </p:nvSpPr>
        <p:spPr>
          <a:xfrm>
            <a:off x="7914710" y="6194270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149996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19C9573-F3EA-7E41-A88C-2BAAA5600223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  <a:blipFill>
                <a:blip r:embed="rId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78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 l="-526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1"/>
                <a:stretch>
                  <a:fillRect l="-810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REMEMBER: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each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is based on the 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decoder’s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current hidden state, too. </a:t>
                </a: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  <a:blipFill>
                <a:blip r:embed="rId13"/>
                <a:stretch>
                  <a:fillRect l="-6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714CF3EF-521C-9B48-AAEB-EB197B755305}"/>
              </a:ext>
            </a:extLst>
          </p:cNvPr>
          <p:cNvSpPr/>
          <p:nvPr/>
        </p:nvSpPr>
        <p:spPr>
          <a:xfrm rot="16200000">
            <a:off x="6752445" y="252829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  <a:blipFill>
                <a:blip r:embed="rId1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B1548CAF-6C5C-074F-A6FF-9C217F408596}"/>
              </a:ext>
            </a:extLst>
          </p:cNvPr>
          <p:cNvSpPr txBox="1">
            <a:spLocks/>
          </p:cNvSpPr>
          <p:nvPr/>
        </p:nvSpPr>
        <p:spPr>
          <a:xfrm>
            <a:off x="6604530" y="1522089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6EAB3D-8A52-454D-84A6-41F4060DA81F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E2D8EC-BAF7-FD40-9F24-0D1C81460D70}"/>
              </a:ext>
            </a:extLst>
          </p:cNvPr>
          <p:cNvGrpSpPr/>
          <p:nvPr/>
        </p:nvGrpSpPr>
        <p:grpSpPr>
          <a:xfrm rot="16200000">
            <a:off x="7502453" y="4096093"/>
            <a:ext cx="1364224" cy="311369"/>
            <a:chOff x="2297660" y="4140835"/>
            <a:chExt cx="1364224" cy="31136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5E56AB8-C141-604C-B57A-5ED66B7AE9A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93ED199-BE73-5240-84A1-2E08600C502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992F0A5-23EB-DB4E-B973-D6BE8214839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8E0FFF-59F5-2D46-A104-17710D1A2AD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46577CE-E0FD-1E48-ABAF-65E79381F1A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658B19-9141-C841-B357-BB01C196817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71E872E-2AE4-2E49-A9F9-4A0AD9D72C97}"/>
              </a:ext>
            </a:extLst>
          </p:cNvPr>
          <p:cNvSpPr txBox="1">
            <a:spLocks/>
          </p:cNvSpPr>
          <p:nvPr/>
        </p:nvSpPr>
        <p:spPr>
          <a:xfrm>
            <a:off x="7795570" y="5633625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  <a:blipFill>
                <a:blip r:embed="rId15"/>
                <a:stretch>
                  <a:fillRect l="-1020" r="-4082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Arrow 112">
            <a:extLst>
              <a:ext uri="{FF2B5EF4-FFF2-40B4-BE49-F238E27FC236}">
                <a16:creationId xmlns:a16="http://schemas.microsoft.com/office/drawing/2014/main" id="{24EF5331-30CB-3647-94A3-86917834D10C}"/>
              </a:ext>
            </a:extLst>
          </p:cNvPr>
          <p:cNvSpPr/>
          <p:nvPr/>
        </p:nvSpPr>
        <p:spPr>
          <a:xfrm rot="16200000">
            <a:off x="7925303" y="252829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B8DF6CB-89B6-2044-9BD2-5F3127A0FF16}"/>
              </a:ext>
            </a:extLst>
          </p:cNvPr>
          <p:cNvSpPr txBox="1">
            <a:spLocks/>
          </p:cNvSpPr>
          <p:nvPr/>
        </p:nvSpPr>
        <p:spPr>
          <a:xfrm>
            <a:off x="7695805" y="1522089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chien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256ADC24-0E1F-0747-A17F-A6653F07A44F}"/>
              </a:ext>
            </a:extLst>
          </p:cNvPr>
          <p:cNvSpPr/>
          <p:nvPr/>
        </p:nvSpPr>
        <p:spPr>
          <a:xfrm rot="16200000">
            <a:off x="7900029" y="51715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183DABB7-91F4-D945-AA92-A7CCB627FACB}"/>
              </a:ext>
            </a:extLst>
          </p:cNvPr>
          <p:cNvSpPr/>
          <p:nvPr/>
        </p:nvSpPr>
        <p:spPr>
          <a:xfrm>
            <a:off x="7344382" y="4092275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406FB1-DAEE-C14D-A979-B5981821AE94}"/>
              </a:ext>
            </a:extLst>
          </p:cNvPr>
          <p:cNvGrpSpPr/>
          <p:nvPr/>
        </p:nvGrpSpPr>
        <p:grpSpPr>
          <a:xfrm rot="16200000">
            <a:off x="8655782" y="4096091"/>
            <a:ext cx="1364224" cy="311369"/>
            <a:chOff x="2297660" y="4140835"/>
            <a:chExt cx="1364224" cy="311369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7E3136C-1D9F-DF43-A763-457CA4D8328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FF34B2D-FAC9-FD40-9131-28E576C1246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82E43F5-AD5E-5E45-B491-353A10841C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F57984-4362-BE4D-8F5C-F35A994EE03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E42A92-0F13-474D-A99A-E597F53EE1A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4BAA489-6DD7-5346-B4A2-8D4C7F4F28A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  <a:blipFill>
                <a:blip r:embed="rId1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>
            <a:extLst>
              <a:ext uri="{FF2B5EF4-FFF2-40B4-BE49-F238E27FC236}">
                <a16:creationId xmlns:a16="http://schemas.microsoft.com/office/drawing/2014/main" id="{5B6FAF4A-8F46-2F45-B9B1-D0E83E12798B}"/>
              </a:ext>
            </a:extLst>
          </p:cNvPr>
          <p:cNvSpPr/>
          <p:nvPr/>
        </p:nvSpPr>
        <p:spPr>
          <a:xfrm rot="16200000">
            <a:off x="9078632" y="252829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  <a:blipFill>
                <a:blip r:embed="rId1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AC5A6D6E-ADA8-2A40-A298-9B5389CE04A7}"/>
              </a:ext>
            </a:extLst>
          </p:cNvPr>
          <p:cNvSpPr txBox="1">
            <a:spLocks/>
          </p:cNvSpPr>
          <p:nvPr/>
        </p:nvSpPr>
        <p:spPr>
          <a:xfrm>
            <a:off x="8849134" y="1522087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brun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AD5D227-0391-E742-B545-F41EDB7AA868}"/>
              </a:ext>
            </a:extLst>
          </p:cNvPr>
          <p:cNvSpPr/>
          <p:nvPr/>
        </p:nvSpPr>
        <p:spPr>
          <a:xfrm rot="16200000">
            <a:off x="9053358" y="5171590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B286ECE6-C3D5-6344-8DEB-4BDC1A3D61E1}"/>
              </a:ext>
            </a:extLst>
          </p:cNvPr>
          <p:cNvSpPr/>
          <p:nvPr/>
        </p:nvSpPr>
        <p:spPr>
          <a:xfrm>
            <a:off x="8497711" y="40922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C48942CC-FF29-0C44-9F78-2988DABB39DA}"/>
              </a:ext>
            </a:extLst>
          </p:cNvPr>
          <p:cNvSpPr txBox="1">
            <a:spLocks/>
          </p:cNvSpPr>
          <p:nvPr/>
        </p:nvSpPr>
        <p:spPr>
          <a:xfrm>
            <a:off x="8699603" y="5636662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latin typeface="Avenir Light" panose="020B0402020203020204" pitchFamily="34" charset="77"/>
              </a:rPr>
              <a:t>chien</a:t>
            </a:r>
            <a:endParaRPr lang="en-US" sz="2400">
              <a:latin typeface="Avenir Light" panose="020B0402020203020204" pitchFamily="34" charset="77"/>
            </a:endParaRPr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DC5DAAB2-9538-1B44-854D-E885916EA4B5}"/>
              </a:ext>
            </a:extLst>
          </p:cNvPr>
          <p:cNvSpPr txBox="1">
            <a:spLocks/>
          </p:cNvSpPr>
          <p:nvPr/>
        </p:nvSpPr>
        <p:spPr>
          <a:xfrm>
            <a:off x="7914710" y="6194270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330230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19C9573-F3EA-7E41-A88C-2BAAA5600223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  <a:blipFill>
                <a:blip r:embed="rId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789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1"/>
                <a:stretch>
                  <a:fillRect l="-81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REMEMBER: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each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is based on the 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decoder’s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current hidden state, too. </a:t>
                </a: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  <a:blipFill>
                <a:blip r:embed="rId13"/>
                <a:stretch>
                  <a:fillRect l="-6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714CF3EF-521C-9B48-AAEB-EB197B755305}"/>
              </a:ext>
            </a:extLst>
          </p:cNvPr>
          <p:cNvSpPr/>
          <p:nvPr/>
        </p:nvSpPr>
        <p:spPr>
          <a:xfrm rot="16200000">
            <a:off x="6752445" y="252829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  <a:blipFill>
                <a:blip r:embed="rId1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B1548CAF-6C5C-074F-A6FF-9C217F408596}"/>
              </a:ext>
            </a:extLst>
          </p:cNvPr>
          <p:cNvSpPr txBox="1">
            <a:spLocks/>
          </p:cNvSpPr>
          <p:nvPr/>
        </p:nvSpPr>
        <p:spPr>
          <a:xfrm>
            <a:off x="6604530" y="1522089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6EAB3D-8A52-454D-84A6-41F4060DA81F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E2D8EC-BAF7-FD40-9F24-0D1C81460D70}"/>
              </a:ext>
            </a:extLst>
          </p:cNvPr>
          <p:cNvGrpSpPr/>
          <p:nvPr/>
        </p:nvGrpSpPr>
        <p:grpSpPr>
          <a:xfrm rot="16200000">
            <a:off x="7502453" y="4096093"/>
            <a:ext cx="1364224" cy="311369"/>
            <a:chOff x="2297660" y="4140835"/>
            <a:chExt cx="1364224" cy="31136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5E56AB8-C141-604C-B57A-5ED66B7AE9A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93ED199-BE73-5240-84A1-2E08600C502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992F0A5-23EB-DB4E-B973-D6BE8214839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8E0FFF-59F5-2D46-A104-17710D1A2AD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46577CE-E0FD-1E48-ABAF-65E79381F1A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658B19-9141-C841-B357-BB01C196817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71E872E-2AE4-2E49-A9F9-4A0AD9D72C97}"/>
              </a:ext>
            </a:extLst>
          </p:cNvPr>
          <p:cNvSpPr txBox="1">
            <a:spLocks/>
          </p:cNvSpPr>
          <p:nvPr/>
        </p:nvSpPr>
        <p:spPr>
          <a:xfrm>
            <a:off x="7795570" y="5633625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  <a:blipFill>
                <a:blip r:embed="rId15"/>
                <a:stretch>
                  <a:fillRect l="-1020" r="-4082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Arrow 112">
            <a:extLst>
              <a:ext uri="{FF2B5EF4-FFF2-40B4-BE49-F238E27FC236}">
                <a16:creationId xmlns:a16="http://schemas.microsoft.com/office/drawing/2014/main" id="{24EF5331-30CB-3647-94A3-86917834D10C}"/>
              </a:ext>
            </a:extLst>
          </p:cNvPr>
          <p:cNvSpPr/>
          <p:nvPr/>
        </p:nvSpPr>
        <p:spPr>
          <a:xfrm rot="16200000">
            <a:off x="7925303" y="252829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B8DF6CB-89B6-2044-9BD2-5F3127A0FF16}"/>
              </a:ext>
            </a:extLst>
          </p:cNvPr>
          <p:cNvSpPr txBox="1">
            <a:spLocks/>
          </p:cNvSpPr>
          <p:nvPr/>
        </p:nvSpPr>
        <p:spPr>
          <a:xfrm>
            <a:off x="7695805" y="1522089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chien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256ADC24-0E1F-0747-A17F-A6653F07A44F}"/>
              </a:ext>
            </a:extLst>
          </p:cNvPr>
          <p:cNvSpPr/>
          <p:nvPr/>
        </p:nvSpPr>
        <p:spPr>
          <a:xfrm rot="16200000">
            <a:off x="7900029" y="51715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183DABB7-91F4-D945-AA92-A7CCB627FACB}"/>
              </a:ext>
            </a:extLst>
          </p:cNvPr>
          <p:cNvSpPr/>
          <p:nvPr/>
        </p:nvSpPr>
        <p:spPr>
          <a:xfrm>
            <a:off x="7344382" y="4092275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406FB1-DAEE-C14D-A979-B5981821AE94}"/>
              </a:ext>
            </a:extLst>
          </p:cNvPr>
          <p:cNvGrpSpPr/>
          <p:nvPr/>
        </p:nvGrpSpPr>
        <p:grpSpPr>
          <a:xfrm rot="16200000">
            <a:off x="8655782" y="4096091"/>
            <a:ext cx="1364224" cy="311369"/>
            <a:chOff x="2297660" y="4140835"/>
            <a:chExt cx="1364224" cy="311369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7E3136C-1D9F-DF43-A763-457CA4D8328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FF34B2D-FAC9-FD40-9131-28E576C1246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82E43F5-AD5E-5E45-B491-353A10841C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F57984-4362-BE4D-8F5C-F35A994EE03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E42A92-0F13-474D-A99A-E597F53EE1A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4BAA489-6DD7-5346-B4A2-8D4C7F4F28A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  <a:blipFill>
                <a:blip r:embed="rId1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>
            <a:extLst>
              <a:ext uri="{FF2B5EF4-FFF2-40B4-BE49-F238E27FC236}">
                <a16:creationId xmlns:a16="http://schemas.microsoft.com/office/drawing/2014/main" id="{5B6FAF4A-8F46-2F45-B9B1-D0E83E12798B}"/>
              </a:ext>
            </a:extLst>
          </p:cNvPr>
          <p:cNvSpPr/>
          <p:nvPr/>
        </p:nvSpPr>
        <p:spPr>
          <a:xfrm rot="16200000">
            <a:off x="9078632" y="252829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  <a:blipFill>
                <a:blip r:embed="rId1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AC5A6D6E-ADA8-2A40-A298-9B5389CE04A7}"/>
              </a:ext>
            </a:extLst>
          </p:cNvPr>
          <p:cNvSpPr txBox="1">
            <a:spLocks/>
          </p:cNvSpPr>
          <p:nvPr/>
        </p:nvSpPr>
        <p:spPr>
          <a:xfrm>
            <a:off x="8849134" y="1522087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brun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AD5D227-0391-E742-B545-F41EDB7AA868}"/>
              </a:ext>
            </a:extLst>
          </p:cNvPr>
          <p:cNvSpPr/>
          <p:nvPr/>
        </p:nvSpPr>
        <p:spPr>
          <a:xfrm rot="16200000">
            <a:off x="9053358" y="5171590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B286ECE6-C3D5-6344-8DEB-4BDC1A3D61E1}"/>
              </a:ext>
            </a:extLst>
          </p:cNvPr>
          <p:cNvSpPr/>
          <p:nvPr/>
        </p:nvSpPr>
        <p:spPr>
          <a:xfrm>
            <a:off x="8497711" y="40922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C48942CC-FF29-0C44-9F78-2988DABB39DA}"/>
              </a:ext>
            </a:extLst>
          </p:cNvPr>
          <p:cNvSpPr txBox="1">
            <a:spLocks/>
          </p:cNvSpPr>
          <p:nvPr/>
        </p:nvSpPr>
        <p:spPr>
          <a:xfrm>
            <a:off x="8699603" y="5636662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latin typeface="Avenir Light" panose="020B0402020203020204" pitchFamily="34" charset="77"/>
              </a:rPr>
              <a:t>chien</a:t>
            </a:r>
            <a:endParaRPr lang="en-US" sz="2400">
              <a:latin typeface="Avenir Light" panose="020B0402020203020204" pitchFamily="34" charset="77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DE77E64-C13A-8347-A412-E275E7424C0C}"/>
              </a:ext>
            </a:extLst>
          </p:cNvPr>
          <p:cNvGrpSpPr/>
          <p:nvPr/>
        </p:nvGrpSpPr>
        <p:grpSpPr>
          <a:xfrm rot="16200000">
            <a:off x="9722936" y="4096090"/>
            <a:ext cx="1364224" cy="311369"/>
            <a:chOff x="2297660" y="4140835"/>
            <a:chExt cx="1364224" cy="31136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E05EC0A-8FBA-3D40-BD5C-2BC860577ED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D5854AA-F7B1-D345-BFF0-BFA56157EED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C385B3-B877-1549-A8FE-D48F666D43E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97D0E09-CCBD-4443-AB20-FA2CAA36A06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544E5EF-58ED-8341-A9E1-E4F872293A9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C07F22A-7C5C-3746-A4BD-257786FDBE8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DFA379A0-3ED0-BA4E-87DB-436D4B75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4160" y="2957831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DFA379A0-3ED0-BA4E-87DB-436D4B75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160" y="2957831"/>
                <a:ext cx="1240142" cy="503588"/>
              </a:xfrm>
              <a:prstGeom prst="rect">
                <a:avLst/>
              </a:prstGeom>
              <a:blipFill>
                <a:blip r:embed="rId19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Arrow 140">
            <a:extLst>
              <a:ext uri="{FF2B5EF4-FFF2-40B4-BE49-F238E27FC236}">
                <a16:creationId xmlns:a16="http://schemas.microsoft.com/office/drawing/2014/main" id="{FB14C776-5451-0246-9873-4AC662025985}"/>
              </a:ext>
            </a:extLst>
          </p:cNvPr>
          <p:cNvSpPr/>
          <p:nvPr/>
        </p:nvSpPr>
        <p:spPr>
          <a:xfrm rot="16200000">
            <a:off x="10145786" y="25282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AADA5A7D-6800-8741-BD6C-3B0AD5ADE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3933" y="1882124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AADA5A7D-6800-8741-BD6C-3B0AD5AD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933" y="1882124"/>
                <a:ext cx="750397" cy="503588"/>
              </a:xfrm>
              <a:prstGeom prst="rect">
                <a:avLst/>
              </a:prstGeom>
              <a:blipFill>
                <a:blip r:embed="rId2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8AEF674E-1819-E642-A0D2-266C17155472}"/>
              </a:ext>
            </a:extLst>
          </p:cNvPr>
          <p:cNvSpPr txBox="1">
            <a:spLocks/>
          </p:cNvSpPr>
          <p:nvPr/>
        </p:nvSpPr>
        <p:spPr>
          <a:xfrm>
            <a:off x="9916288" y="1522086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28DE8C56-D121-0B4B-A514-0F753E30D2C7}"/>
              </a:ext>
            </a:extLst>
          </p:cNvPr>
          <p:cNvSpPr/>
          <p:nvPr/>
        </p:nvSpPr>
        <p:spPr>
          <a:xfrm rot="16200000">
            <a:off x="10120512" y="517158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D526AA1B-9F5F-984C-90F6-D7EFC526543A}"/>
              </a:ext>
            </a:extLst>
          </p:cNvPr>
          <p:cNvSpPr/>
          <p:nvPr/>
        </p:nvSpPr>
        <p:spPr>
          <a:xfrm>
            <a:off x="9564865" y="409227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C2ECEE3F-CC0A-534F-89D6-5168FF386993}"/>
              </a:ext>
            </a:extLst>
          </p:cNvPr>
          <p:cNvSpPr txBox="1">
            <a:spLocks/>
          </p:cNvSpPr>
          <p:nvPr/>
        </p:nvSpPr>
        <p:spPr>
          <a:xfrm>
            <a:off x="9766757" y="5636661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latin typeface="Avenir Light" panose="020B0402020203020204" pitchFamily="34" charset="77"/>
              </a:rPr>
              <a:t>brun</a:t>
            </a:r>
            <a:endParaRPr lang="en-US" sz="2400">
              <a:latin typeface="Avenir Light" panose="020B0402020203020204" pitchFamily="34" charset="77"/>
            </a:endParaRPr>
          </a:p>
        </p:txBody>
      </p:sp>
      <p:sp>
        <p:nvSpPr>
          <p:cNvPr id="147" name="Content Placeholder 2">
            <a:extLst>
              <a:ext uri="{FF2B5EF4-FFF2-40B4-BE49-F238E27FC236}">
                <a16:creationId xmlns:a16="http://schemas.microsoft.com/office/drawing/2014/main" id="{9D26A5BC-90A4-FA4C-8F1C-17E6F7BE7965}"/>
              </a:ext>
            </a:extLst>
          </p:cNvPr>
          <p:cNvSpPr txBox="1">
            <a:spLocks/>
          </p:cNvSpPr>
          <p:nvPr/>
        </p:nvSpPr>
        <p:spPr>
          <a:xfrm>
            <a:off x="7914710" y="6194270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293964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683531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83FB64-E4EC-E145-91C4-17C132EDE6DD}"/>
              </a:ext>
            </a:extLst>
          </p:cNvPr>
          <p:cNvSpPr txBox="1">
            <a:spLocks/>
          </p:cNvSpPr>
          <p:nvPr/>
        </p:nvSpPr>
        <p:spPr>
          <a:xfrm>
            <a:off x="351175" y="5605672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8F0EC-943F-B642-9E88-EBEF25B12587}"/>
              </a:ext>
            </a:extLst>
          </p:cNvPr>
          <p:cNvSpPr txBox="1">
            <a:spLocks/>
          </p:cNvSpPr>
          <p:nvPr/>
        </p:nvSpPr>
        <p:spPr>
          <a:xfrm>
            <a:off x="247606" y="3936817"/>
            <a:ext cx="1737960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D2C0-AB8A-AF42-A04A-78D3F01D61D4}"/>
              </a:ext>
            </a:extLst>
          </p:cNvPr>
          <p:cNvGrpSpPr/>
          <p:nvPr/>
        </p:nvGrpSpPr>
        <p:grpSpPr>
          <a:xfrm rot="16200000">
            <a:off x="1826690" y="4096093"/>
            <a:ext cx="1364224" cy="311369"/>
            <a:chOff x="2297660" y="4140835"/>
            <a:chExt cx="1364224" cy="31136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BD4ED64-AA4D-9C4B-BF02-166A307C6A6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D07A2-8DB3-FF4B-83FB-9C0DA1A31BD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CA8966-3493-804C-94DC-486E7325A53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9D7D8D-88D8-B049-B252-46589D067EE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3FFED8-5FE4-9E4B-BBBA-AAA07045CB6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0F0EB2-55DD-1847-A974-415F66C404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354270C-E002-174C-AD24-BC9FBC3DA3CC}"/>
              </a:ext>
            </a:extLst>
          </p:cNvPr>
          <p:cNvSpPr/>
          <p:nvPr/>
        </p:nvSpPr>
        <p:spPr>
          <a:xfrm rot="16200000">
            <a:off x="222397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9D828B-A57E-E248-9CAC-9C2D6430236B}"/>
              </a:ext>
            </a:extLst>
          </p:cNvPr>
          <p:cNvSpPr/>
          <p:nvPr/>
        </p:nvSpPr>
        <p:spPr>
          <a:xfrm>
            <a:off x="276154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15C0B8-F3F8-9E4B-8B96-7C5384E5175D}"/>
              </a:ext>
            </a:extLst>
          </p:cNvPr>
          <p:cNvGrpSpPr/>
          <p:nvPr/>
        </p:nvGrpSpPr>
        <p:grpSpPr>
          <a:xfrm rot="16200000">
            <a:off x="2908851" y="4096093"/>
            <a:ext cx="1364224" cy="311369"/>
            <a:chOff x="2297660" y="4140835"/>
            <a:chExt cx="1364224" cy="31136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8EECC21-F458-BA47-8273-9255AAFB336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D67DB8-85DC-4E4E-BD34-43BE77852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506D88-496B-104C-B598-E8AA02A717F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3D46B3-AACA-CA43-B474-18BA9AD81A4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BAFCE1-DE49-7C46-A77A-304998910852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B23BA9-7866-C147-BA2E-A60DA252AC7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A00DD8-064C-244D-BE70-87F044363121}"/>
              </a:ext>
            </a:extLst>
          </p:cNvPr>
          <p:cNvSpPr/>
          <p:nvPr/>
        </p:nvSpPr>
        <p:spPr>
          <a:xfrm rot="16200000">
            <a:off x="3306140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ED2B23A-8843-7D45-B1B1-5F3C3D2F4E10}"/>
              </a:ext>
            </a:extLst>
          </p:cNvPr>
          <p:cNvSpPr/>
          <p:nvPr/>
        </p:nvSpPr>
        <p:spPr>
          <a:xfrm>
            <a:off x="3843703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B53635-F587-4A47-A006-0B4A3F59EF10}"/>
              </a:ext>
            </a:extLst>
          </p:cNvPr>
          <p:cNvGrpSpPr/>
          <p:nvPr/>
        </p:nvGrpSpPr>
        <p:grpSpPr>
          <a:xfrm rot="16200000">
            <a:off x="3963610" y="4096093"/>
            <a:ext cx="1364224" cy="311369"/>
            <a:chOff x="2297660" y="4140835"/>
            <a:chExt cx="1364224" cy="31136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88B6391-7F09-7A41-A0E3-EB51B592ED0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81991D-DA35-BF4C-8169-1F5CB2D3F069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1E3767B-531E-5145-9F5F-7B32F2DAFF7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B904EC-D4E2-B44E-B22C-80E765BD56A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310FC3-42C0-004F-9DE3-0B890F6F8A5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5D786B3-1898-B747-AB2B-C6585E46CE0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7EA838CE-7107-B84B-8EB2-03F27F43FD62}"/>
              </a:ext>
            </a:extLst>
          </p:cNvPr>
          <p:cNvSpPr/>
          <p:nvPr/>
        </p:nvSpPr>
        <p:spPr>
          <a:xfrm rot="16200000">
            <a:off x="4360899" y="517179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6EDDCBB-7A4F-7544-B6C2-3E9DDBEE5F5C}"/>
              </a:ext>
            </a:extLst>
          </p:cNvPr>
          <p:cNvSpPr/>
          <p:nvPr/>
        </p:nvSpPr>
        <p:spPr>
          <a:xfrm>
            <a:off x="4898462" y="407421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6CA2E2-9188-C148-ACB7-D0B6EDAF7487}"/>
              </a:ext>
            </a:extLst>
          </p:cNvPr>
          <p:cNvGrpSpPr/>
          <p:nvPr/>
        </p:nvGrpSpPr>
        <p:grpSpPr>
          <a:xfrm rot="16200000">
            <a:off x="5051854" y="4096092"/>
            <a:ext cx="1364224" cy="311369"/>
            <a:chOff x="2297660" y="4140835"/>
            <a:chExt cx="1364224" cy="31136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CAACEA3-328A-3043-A26F-3AE9F0927CB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B77AEC6-A08E-2744-813E-99BD0DDDA93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C806C57-DC31-7842-9021-2B55A55A2DB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DF5DDE2-2E68-CB43-8C45-8A31AAA7C15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AA636B5-23CA-544E-8957-6D111730B0D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957133-0650-B046-A036-DA1C47FBF31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F8AE9A6-82FD-9243-88A4-93A940F360D7}"/>
              </a:ext>
            </a:extLst>
          </p:cNvPr>
          <p:cNvSpPr/>
          <p:nvPr/>
        </p:nvSpPr>
        <p:spPr>
          <a:xfrm rot="16200000">
            <a:off x="5449143" y="51717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5D493BA9-7E83-D941-9662-47D78FF8281D}"/>
              </a:ext>
            </a:extLst>
          </p:cNvPr>
          <p:cNvSpPr txBox="1">
            <a:spLocks/>
          </p:cNvSpPr>
          <p:nvPr/>
        </p:nvSpPr>
        <p:spPr>
          <a:xfrm>
            <a:off x="2095059" y="5605672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DA7779B7-383D-774F-91B7-42843F170DE5}"/>
              </a:ext>
            </a:extLst>
          </p:cNvPr>
          <p:cNvSpPr txBox="1">
            <a:spLocks/>
          </p:cNvSpPr>
          <p:nvPr/>
        </p:nvSpPr>
        <p:spPr>
          <a:xfrm>
            <a:off x="2953045" y="5605672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254D70E6-B900-B947-9CB1-4CA5CA3E82B0}"/>
              </a:ext>
            </a:extLst>
          </p:cNvPr>
          <p:cNvSpPr txBox="1">
            <a:spLocks/>
          </p:cNvSpPr>
          <p:nvPr/>
        </p:nvSpPr>
        <p:spPr>
          <a:xfrm>
            <a:off x="3989836" y="561846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D74D270-52C3-1043-8D22-6AC58D74A0C1}"/>
              </a:ext>
            </a:extLst>
          </p:cNvPr>
          <p:cNvSpPr txBox="1">
            <a:spLocks/>
          </p:cNvSpPr>
          <p:nvPr/>
        </p:nvSpPr>
        <p:spPr>
          <a:xfrm>
            <a:off x="5112790" y="5631264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6AADFF0-BE0A-434E-BF97-8FEF40D05CC3}"/>
              </a:ext>
            </a:extLst>
          </p:cNvPr>
          <p:cNvSpPr txBox="1">
            <a:spLocks/>
          </p:cNvSpPr>
          <p:nvPr/>
        </p:nvSpPr>
        <p:spPr>
          <a:xfrm>
            <a:off x="2406384" y="6201113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119A1441-418E-664F-8EA3-ECF2F2B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543" y="3012907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B2AD1EE5-4F17-9344-8D9A-3185F518F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3" y="3036969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2632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A09D565-7B84-6947-88AF-C11F5605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6" y="3037005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556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01AAF66C-C397-D747-B9A1-D0499746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706" y="3025197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2703"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DDC6F7-449D-4E49-8498-AA507FBAE23F}"/>
              </a:ext>
            </a:extLst>
          </p:cNvPr>
          <p:cNvGrpSpPr/>
          <p:nvPr/>
        </p:nvGrpSpPr>
        <p:grpSpPr>
          <a:xfrm rot="16200000">
            <a:off x="6329595" y="4096092"/>
            <a:ext cx="1364224" cy="311369"/>
            <a:chOff x="2297660" y="4140835"/>
            <a:chExt cx="1364224" cy="31136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8D126ED-A077-0749-AD18-BD562B28135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6B3A46-B6AA-4C41-950E-EDEF38EC76B7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23D6DD6-1897-734C-820E-5D067ABDA4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4E38CD-817E-BC41-820C-9315D352FC7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960DEDE-1752-AF49-AEAF-C5296E0840C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A6283F-9FBF-5940-8CBE-35CD256F92E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19C9573-F3EA-7E41-A88C-2BAAA5600223}"/>
              </a:ext>
            </a:extLst>
          </p:cNvPr>
          <p:cNvSpPr txBox="1">
            <a:spLocks/>
          </p:cNvSpPr>
          <p:nvPr/>
        </p:nvSpPr>
        <p:spPr>
          <a:xfrm>
            <a:off x="6622712" y="5633624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&lt;s&gt;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4D15AC75-08DF-E54C-AC5A-A4EF0AF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819" y="2957833"/>
                <a:ext cx="1240142" cy="503588"/>
              </a:xfrm>
              <a:prstGeom prst="rect">
                <a:avLst/>
              </a:prstGeom>
              <a:blipFill>
                <a:blip r:embed="rId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>
            <a:extLst>
              <a:ext uri="{FF2B5EF4-FFF2-40B4-BE49-F238E27FC236}">
                <a16:creationId xmlns:a16="http://schemas.microsoft.com/office/drawing/2014/main" id="{8CEA64FA-1B9D-6949-90FF-32B1F496B5F0}"/>
              </a:ext>
            </a:extLst>
          </p:cNvPr>
          <p:cNvSpPr/>
          <p:nvPr/>
        </p:nvSpPr>
        <p:spPr>
          <a:xfrm rot="12116029">
            <a:off x="3248228" y="253622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2400" b="0">
                  <a:solidFill>
                    <a:schemeClr val="accent4">
                      <a:lumMod val="50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CED2570C-50C5-AA4C-AF01-BC66646DA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55" y="1278162"/>
                <a:ext cx="466367" cy="503588"/>
              </a:xfrm>
              <a:prstGeom prst="rect">
                <a:avLst/>
              </a:prstGeom>
              <a:blipFill>
                <a:blip r:embed="rId8"/>
                <a:stretch>
                  <a:fillRect l="-789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ight Arrow 91">
            <a:extLst>
              <a:ext uri="{FF2B5EF4-FFF2-40B4-BE49-F238E27FC236}">
                <a16:creationId xmlns:a16="http://schemas.microsoft.com/office/drawing/2014/main" id="{512B9E68-930E-B249-A7EA-3C82D362A3A4}"/>
              </a:ext>
            </a:extLst>
          </p:cNvPr>
          <p:cNvSpPr/>
          <p:nvPr/>
        </p:nvSpPr>
        <p:spPr>
          <a:xfrm rot="17919751">
            <a:off x="2180001" y="2558316"/>
            <a:ext cx="1020448" cy="1650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C03F2F6E-B307-5B48-8223-C5DC9847C7DE}"/>
              </a:ext>
            </a:extLst>
          </p:cNvPr>
          <p:cNvSpPr/>
          <p:nvPr/>
        </p:nvSpPr>
        <p:spPr>
          <a:xfrm rot="14738398">
            <a:off x="2897065" y="2550887"/>
            <a:ext cx="917484" cy="176364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F19304C6-32EB-1442-9FAE-B0E0E5DC3879}"/>
              </a:ext>
            </a:extLst>
          </p:cNvPr>
          <p:cNvSpPr/>
          <p:nvPr/>
        </p:nvSpPr>
        <p:spPr>
          <a:xfrm rot="12608806">
            <a:off x="3194376" y="2514610"/>
            <a:ext cx="1594645" cy="19037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DD6C7D13-5081-CC47-826B-E048F61E0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02" y="2242536"/>
                <a:ext cx="466367" cy="503588"/>
              </a:xfrm>
              <a:prstGeom prst="rect">
                <a:avLst/>
              </a:prstGeom>
              <a:blipFill>
                <a:blip r:embed="rId9"/>
                <a:stretch>
                  <a:fillRect l="-526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C74307C9-BA12-DC45-90C2-9E82411F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17" y="2392877"/>
                <a:ext cx="466367" cy="503588"/>
              </a:xfrm>
              <a:prstGeom prst="rect">
                <a:avLst/>
              </a:prstGeom>
              <a:blipFill>
                <a:blip r:embed="rId10"/>
                <a:stretch>
                  <a:fillRect l="-526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F394299B-491F-024D-8E62-07AD3289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55" y="2314837"/>
                <a:ext cx="466367" cy="503588"/>
              </a:xfrm>
              <a:prstGeom prst="rect">
                <a:avLst/>
              </a:prstGeom>
              <a:blipFill>
                <a:blip r:embed="rId11"/>
                <a:stretch>
                  <a:fillRect l="-810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D577611F-CBFA-F149-B756-7D807BFE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18" y="2206456"/>
                <a:ext cx="466367" cy="503588"/>
              </a:xfrm>
              <a:prstGeom prst="rect">
                <a:avLst/>
              </a:prstGeom>
              <a:blipFill>
                <a:blip r:embed="rId12"/>
                <a:stretch>
                  <a:fillRect l="-526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116640-0040-0344-9FF8-3338666B0931}"/>
              </a:ext>
            </a:extLst>
          </p:cNvPr>
          <p:cNvGrpSpPr/>
          <p:nvPr/>
        </p:nvGrpSpPr>
        <p:grpSpPr>
          <a:xfrm>
            <a:off x="2552250" y="1809404"/>
            <a:ext cx="1364224" cy="311369"/>
            <a:chOff x="2297660" y="4140835"/>
            <a:chExt cx="1364224" cy="3113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46BC252-57B8-9943-B462-B46CBC33F82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EAC6CBE-024D-FB4E-8345-5129FA4EEAD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A5E85BC-44A2-F14D-A15A-F41BBE0CCF5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ECEEC5A-0DE6-E64E-B713-EEE62611136A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29C7AFE-40FF-EA4B-B54C-7B44705B48B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EDCBE0-29FA-5E4B-9FE0-C04EF51557C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REMEMBER: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each attention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is based on the </a:t>
                </a:r>
                <a:r>
                  <a:rPr lang="en-US" sz="2000" b="1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decoder’s</a:t>
                </a:r>
                <a:r>
                  <a:rPr lang="en-US" sz="2000" b="1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current hidden state, too. </a:t>
                </a:r>
                <a:endParaRPr lang="en-US" sz="20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933C633F-7F4D-F240-AEF9-1967C675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6" y="881334"/>
                <a:ext cx="10579646" cy="471462"/>
              </a:xfrm>
              <a:prstGeom prst="rect">
                <a:avLst/>
              </a:prstGeom>
              <a:blipFill>
                <a:blip r:embed="rId13"/>
                <a:stretch>
                  <a:fillRect l="-6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ight Arrow 87">
            <a:extLst>
              <a:ext uri="{FF2B5EF4-FFF2-40B4-BE49-F238E27FC236}">
                <a16:creationId xmlns:a16="http://schemas.microsoft.com/office/drawing/2014/main" id="{714CF3EF-521C-9B48-AAEB-EB197B755305}"/>
              </a:ext>
            </a:extLst>
          </p:cNvPr>
          <p:cNvSpPr/>
          <p:nvPr/>
        </p:nvSpPr>
        <p:spPr>
          <a:xfrm rot="16200000">
            <a:off x="6752445" y="252829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EE4A92D7-E600-4F4E-A249-34C08BA64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92" y="1882126"/>
                <a:ext cx="750397" cy="503588"/>
              </a:xfrm>
              <a:prstGeom prst="rect">
                <a:avLst/>
              </a:prstGeom>
              <a:blipFill>
                <a:blip r:embed="rId1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B1548CAF-6C5C-074F-A6FF-9C217F408596}"/>
              </a:ext>
            </a:extLst>
          </p:cNvPr>
          <p:cNvSpPr txBox="1">
            <a:spLocks/>
          </p:cNvSpPr>
          <p:nvPr/>
        </p:nvSpPr>
        <p:spPr>
          <a:xfrm>
            <a:off x="6604530" y="1522089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D46EAB3D-8A52-454D-84A6-41F4060DA81F}"/>
              </a:ext>
            </a:extLst>
          </p:cNvPr>
          <p:cNvSpPr/>
          <p:nvPr/>
        </p:nvSpPr>
        <p:spPr>
          <a:xfrm rot="16200000">
            <a:off x="6727171" y="517159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E2D8EC-BAF7-FD40-9F24-0D1C81460D70}"/>
              </a:ext>
            </a:extLst>
          </p:cNvPr>
          <p:cNvGrpSpPr/>
          <p:nvPr/>
        </p:nvGrpSpPr>
        <p:grpSpPr>
          <a:xfrm rot="16200000">
            <a:off x="7502453" y="4096093"/>
            <a:ext cx="1364224" cy="311369"/>
            <a:chOff x="2297660" y="4140835"/>
            <a:chExt cx="1364224" cy="31136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55E56AB8-C141-604C-B57A-5ED66B7AE9A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93ED199-BE73-5240-84A1-2E08600C502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992F0A5-23EB-DB4E-B973-D6BE8214839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58E0FFF-59F5-2D46-A104-17710D1A2AD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46577CE-E0FD-1E48-ABAF-65E79381F1A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658B19-9141-C841-B357-BB01C196817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71E872E-2AE4-2E49-A9F9-4A0AD9D72C97}"/>
              </a:ext>
            </a:extLst>
          </p:cNvPr>
          <p:cNvSpPr txBox="1">
            <a:spLocks/>
          </p:cNvSpPr>
          <p:nvPr/>
        </p:nvSpPr>
        <p:spPr>
          <a:xfrm>
            <a:off x="7795570" y="5633625"/>
            <a:ext cx="721670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5AC48D60-FA24-B94F-88A4-E5115517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7" y="2957834"/>
                <a:ext cx="1240142" cy="503588"/>
              </a:xfrm>
              <a:prstGeom prst="rect">
                <a:avLst/>
              </a:prstGeom>
              <a:blipFill>
                <a:blip r:embed="rId15"/>
                <a:stretch>
                  <a:fillRect l="-1020" r="-4082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ight Arrow 112">
            <a:extLst>
              <a:ext uri="{FF2B5EF4-FFF2-40B4-BE49-F238E27FC236}">
                <a16:creationId xmlns:a16="http://schemas.microsoft.com/office/drawing/2014/main" id="{24EF5331-30CB-3647-94A3-86917834D10C}"/>
              </a:ext>
            </a:extLst>
          </p:cNvPr>
          <p:cNvSpPr/>
          <p:nvPr/>
        </p:nvSpPr>
        <p:spPr>
          <a:xfrm rot="16200000">
            <a:off x="7925303" y="252829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ECE1C869-8C44-3B46-881E-AAFC5608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450" y="1882127"/>
                <a:ext cx="750397" cy="503588"/>
              </a:xfrm>
              <a:prstGeom prst="rect">
                <a:avLst/>
              </a:prstGeom>
              <a:blipFill>
                <a:blip r:embed="rId1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Content Placeholder 2">
            <a:extLst>
              <a:ext uri="{FF2B5EF4-FFF2-40B4-BE49-F238E27FC236}">
                <a16:creationId xmlns:a16="http://schemas.microsoft.com/office/drawing/2014/main" id="{5B8DF6CB-89B6-2044-9BD2-5F3127A0FF16}"/>
              </a:ext>
            </a:extLst>
          </p:cNvPr>
          <p:cNvSpPr txBox="1">
            <a:spLocks/>
          </p:cNvSpPr>
          <p:nvPr/>
        </p:nvSpPr>
        <p:spPr>
          <a:xfrm>
            <a:off x="7695805" y="1522089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chien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256ADC24-0E1F-0747-A17F-A6653F07A44F}"/>
              </a:ext>
            </a:extLst>
          </p:cNvPr>
          <p:cNvSpPr/>
          <p:nvPr/>
        </p:nvSpPr>
        <p:spPr>
          <a:xfrm rot="16200000">
            <a:off x="7900029" y="517159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183DABB7-91F4-D945-AA92-A7CCB627FACB}"/>
              </a:ext>
            </a:extLst>
          </p:cNvPr>
          <p:cNvSpPr/>
          <p:nvPr/>
        </p:nvSpPr>
        <p:spPr>
          <a:xfrm>
            <a:off x="7344382" y="4092275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6406FB1-DAEE-C14D-A979-B5981821AE94}"/>
              </a:ext>
            </a:extLst>
          </p:cNvPr>
          <p:cNvGrpSpPr/>
          <p:nvPr/>
        </p:nvGrpSpPr>
        <p:grpSpPr>
          <a:xfrm rot="16200000">
            <a:off x="8655782" y="4096091"/>
            <a:ext cx="1364224" cy="311369"/>
            <a:chOff x="2297660" y="4140835"/>
            <a:chExt cx="1364224" cy="311369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37E3136C-1D9F-DF43-A763-457CA4D8328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FF34B2D-FAC9-FD40-9131-28E576C1246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82E43F5-AD5E-5E45-B491-353A10841C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F57984-4362-BE4D-8F5C-F35A994EE039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E42A92-0F13-474D-A99A-E597F53EE1A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4BAA489-6DD7-5346-B4A2-8D4C7F4F28A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5F5B24E0-3A0F-F244-8395-0DD910C40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6" y="2957832"/>
                <a:ext cx="1240142" cy="503588"/>
              </a:xfrm>
              <a:prstGeom prst="rect">
                <a:avLst/>
              </a:prstGeom>
              <a:blipFill>
                <a:blip r:embed="rId17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ight Arrow 126">
            <a:extLst>
              <a:ext uri="{FF2B5EF4-FFF2-40B4-BE49-F238E27FC236}">
                <a16:creationId xmlns:a16="http://schemas.microsoft.com/office/drawing/2014/main" id="{5B6FAF4A-8F46-2F45-B9B1-D0E83E12798B}"/>
              </a:ext>
            </a:extLst>
          </p:cNvPr>
          <p:cNvSpPr/>
          <p:nvPr/>
        </p:nvSpPr>
        <p:spPr>
          <a:xfrm rot="16200000">
            <a:off x="9078632" y="2528297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9C6006D6-136E-C948-BB3E-FBFB0CA5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779" y="1882125"/>
                <a:ext cx="750397" cy="503588"/>
              </a:xfrm>
              <a:prstGeom prst="rect">
                <a:avLst/>
              </a:prstGeom>
              <a:blipFill>
                <a:blip r:embed="rId1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AC5A6D6E-ADA8-2A40-A298-9B5389CE04A7}"/>
              </a:ext>
            </a:extLst>
          </p:cNvPr>
          <p:cNvSpPr txBox="1">
            <a:spLocks/>
          </p:cNvSpPr>
          <p:nvPr/>
        </p:nvSpPr>
        <p:spPr>
          <a:xfrm>
            <a:off x="8849134" y="1522087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brun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AD5D227-0391-E742-B545-F41EDB7AA868}"/>
              </a:ext>
            </a:extLst>
          </p:cNvPr>
          <p:cNvSpPr/>
          <p:nvPr/>
        </p:nvSpPr>
        <p:spPr>
          <a:xfrm rot="16200000">
            <a:off x="9053358" y="5171590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B286ECE6-C3D5-6344-8DEB-4BDC1A3D61E1}"/>
              </a:ext>
            </a:extLst>
          </p:cNvPr>
          <p:cNvSpPr/>
          <p:nvPr/>
        </p:nvSpPr>
        <p:spPr>
          <a:xfrm>
            <a:off x="8497711" y="40922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C48942CC-FF29-0C44-9F78-2988DABB39DA}"/>
              </a:ext>
            </a:extLst>
          </p:cNvPr>
          <p:cNvSpPr txBox="1">
            <a:spLocks/>
          </p:cNvSpPr>
          <p:nvPr/>
        </p:nvSpPr>
        <p:spPr>
          <a:xfrm>
            <a:off x="8699603" y="5636662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latin typeface="Avenir Light" panose="020B0402020203020204" pitchFamily="34" charset="77"/>
              </a:rPr>
              <a:t>chien</a:t>
            </a:r>
            <a:endParaRPr lang="en-US" sz="2400">
              <a:latin typeface="Avenir Light" panose="020B0402020203020204" pitchFamily="34" charset="77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DE77E64-C13A-8347-A412-E275E7424C0C}"/>
              </a:ext>
            </a:extLst>
          </p:cNvPr>
          <p:cNvGrpSpPr/>
          <p:nvPr/>
        </p:nvGrpSpPr>
        <p:grpSpPr>
          <a:xfrm rot="16200000">
            <a:off x="9722936" y="4096090"/>
            <a:ext cx="1364224" cy="311369"/>
            <a:chOff x="2297660" y="4140835"/>
            <a:chExt cx="1364224" cy="31136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E05EC0A-8FBA-3D40-BD5C-2BC860577ED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D5854AA-F7B1-D345-BFF0-BFA56157EED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C385B3-B877-1549-A8FE-D48F666D43E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97D0E09-CCBD-4443-AB20-FA2CAA36A06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544E5EF-58ED-8341-A9E1-E4F872293A9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C07F22A-7C5C-3746-A4BD-257786FDBE8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DFA379A0-3ED0-BA4E-87DB-436D4B75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4160" y="2957831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DFA379A0-3ED0-BA4E-87DB-436D4B75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160" y="2957831"/>
                <a:ext cx="1240142" cy="503588"/>
              </a:xfrm>
              <a:prstGeom prst="rect">
                <a:avLst/>
              </a:prstGeom>
              <a:blipFill>
                <a:blip r:embed="rId19"/>
                <a:stretch>
                  <a:fillRect r="-404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Right Arrow 140">
            <a:extLst>
              <a:ext uri="{FF2B5EF4-FFF2-40B4-BE49-F238E27FC236}">
                <a16:creationId xmlns:a16="http://schemas.microsoft.com/office/drawing/2014/main" id="{FB14C776-5451-0246-9873-4AC662025985}"/>
              </a:ext>
            </a:extLst>
          </p:cNvPr>
          <p:cNvSpPr/>
          <p:nvPr/>
        </p:nvSpPr>
        <p:spPr>
          <a:xfrm rot="16200000">
            <a:off x="10145786" y="25282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AADA5A7D-6800-8741-BD6C-3B0AD5ADE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3933" y="1882124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AADA5A7D-6800-8741-BD6C-3B0AD5ADE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933" y="1882124"/>
                <a:ext cx="750397" cy="503588"/>
              </a:xfrm>
              <a:prstGeom prst="rect">
                <a:avLst/>
              </a:prstGeom>
              <a:blipFill>
                <a:blip r:embed="rId20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8AEF674E-1819-E642-A0D2-266C17155472}"/>
              </a:ext>
            </a:extLst>
          </p:cNvPr>
          <p:cNvSpPr txBox="1">
            <a:spLocks/>
          </p:cNvSpPr>
          <p:nvPr/>
        </p:nvSpPr>
        <p:spPr>
          <a:xfrm>
            <a:off x="9916288" y="1522086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solidFill>
                  <a:srgbClr val="C00000"/>
                </a:solidFill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28DE8C56-D121-0B4B-A514-0F753E30D2C7}"/>
              </a:ext>
            </a:extLst>
          </p:cNvPr>
          <p:cNvSpPr/>
          <p:nvPr/>
        </p:nvSpPr>
        <p:spPr>
          <a:xfrm rot="16200000">
            <a:off x="10120512" y="5171589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Arrow 144">
            <a:extLst>
              <a:ext uri="{FF2B5EF4-FFF2-40B4-BE49-F238E27FC236}">
                <a16:creationId xmlns:a16="http://schemas.microsoft.com/office/drawing/2014/main" id="{D526AA1B-9F5F-984C-90F6-D7EFC526543A}"/>
              </a:ext>
            </a:extLst>
          </p:cNvPr>
          <p:cNvSpPr/>
          <p:nvPr/>
        </p:nvSpPr>
        <p:spPr>
          <a:xfrm>
            <a:off x="9564865" y="409227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C2ECEE3F-CC0A-534F-89D6-5168FF386993}"/>
              </a:ext>
            </a:extLst>
          </p:cNvPr>
          <p:cNvSpPr txBox="1">
            <a:spLocks/>
          </p:cNvSpPr>
          <p:nvPr/>
        </p:nvSpPr>
        <p:spPr>
          <a:xfrm>
            <a:off x="9766757" y="5636661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latin typeface="Avenir Light" panose="020B0402020203020204" pitchFamily="34" charset="77"/>
              </a:rPr>
              <a:t>brun</a:t>
            </a:r>
            <a:endParaRPr lang="en-US" sz="2400">
              <a:latin typeface="Avenir Light" panose="020B0402020203020204" pitchFamily="34" charset="77"/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DCB0684-869D-8242-A2BC-1B62E2F84AC5}"/>
              </a:ext>
            </a:extLst>
          </p:cNvPr>
          <p:cNvGrpSpPr/>
          <p:nvPr/>
        </p:nvGrpSpPr>
        <p:grpSpPr>
          <a:xfrm rot="16200000">
            <a:off x="10812837" y="4096089"/>
            <a:ext cx="1364224" cy="311369"/>
            <a:chOff x="2297660" y="4140835"/>
            <a:chExt cx="1364224" cy="311369"/>
          </a:xfrm>
        </p:grpSpPr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0E369FA7-0A08-8648-A635-EDB14FDE63C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C9406D1-5EFF-0B4C-90E3-C84E54736DB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E71AFB2-6BAE-8743-A181-148912D158E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30A6B5F-BEA8-054C-8D52-7D427607F3D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F7A92EE-6EFE-5D45-BAC6-37579980EBF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A6C9928-F97A-214C-BBE2-AEEC8A8845E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1A0E8248-F246-434B-98E8-110CFFE6E7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74061" y="2957830"/>
                <a:ext cx="1240142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400"/>
                          <m:t>[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sz="2400">
                    <a:latin typeface="Avenir Light" panose="020B0402020203020204" pitchFamily="34" charset="77"/>
                  </a:rPr>
                  <a:t>]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1A0E8248-F246-434B-98E8-110CFFE6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061" y="2957830"/>
                <a:ext cx="1240142" cy="503588"/>
              </a:xfrm>
              <a:prstGeom prst="rect">
                <a:avLst/>
              </a:prstGeom>
              <a:blipFill>
                <a:blip r:embed="rId21"/>
                <a:stretch>
                  <a:fillRect r="-4040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ight Arrow 154">
            <a:extLst>
              <a:ext uri="{FF2B5EF4-FFF2-40B4-BE49-F238E27FC236}">
                <a16:creationId xmlns:a16="http://schemas.microsoft.com/office/drawing/2014/main" id="{341D1E8C-D842-1A4E-8F5E-5B8E13A21FFC}"/>
              </a:ext>
            </a:extLst>
          </p:cNvPr>
          <p:cNvSpPr/>
          <p:nvPr/>
        </p:nvSpPr>
        <p:spPr>
          <a:xfrm rot="16200000">
            <a:off x="11235687" y="2528295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6EE72653-222F-C547-9CCA-45C08E97C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23834" y="1882123"/>
                <a:ext cx="75039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6EE72653-222F-C547-9CCA-45C08E97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3834" y="1882123"/>
                <a:ext cx="750397" cy="503588"/>
              </a:xfrm>
              <a:prstGeom prst="rect">
                <a:avLst/>
              </a:prstGeom>
              <a:blipFill>
                <a:blip r:embed="rId2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C3F4CC63-EA7D-7846-BED1-29EE29D9E6E4}"/>
              </a:ext>
            </a:extLst>
          </p:cNvPr>
          <p:cNvSpPr txBox="1">
            <a:spLocks/>
          </p:cNvSpPr>
          <p:nvPr/>
        </p:nvSpPr>
        <p:spPr>
          <a:xfrm>
            <a:off x="11006189" y="1522085"/>
            <a:ext cx="102643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err="1">
                <a:solidFill>
                  <a:srgbClr val="C00000"/>
                </a:solidFill>
                <a:latin typeface="Avenir Light" panose="020B0402020203020204" pitchFamily="34" charset="77"/>
              </a:rPr>
              <a:t>couru</a:t>
            </a:r>
            <a:endParaRPr lang="en-US" sz="24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F4F8D420-FBDE-8449-A6A5-146A130B0E01}"/>
              </a:ext>
            </a:extLst>
          </p:cNvPr>
          <p:cNvSpPr/>
          <p:nvPr/>
        </p:nvSpPr>
        <p:spPr>
          <a:xfrm rot="16200000">
            <a:off x="11210413" y="5171588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>
            <a:extLst>
              <a:ext uri="{FF2B5EF4-FFF2-40B4-BE49-F238E27FC236}">
                <a16:creationId xmlns:a16="http://schemas.microsoft.com/office/drawing/2014/main" id="{DDB49701-9D97-E443-81BD-F5BF523FD9E1}"/>
              </a:ext>
            </a:extLst>
          </p:cNvPr>
          <p:cNvSpPr/>
          <p:nvPr/>
        </p:nvSpPr>
        <p:spPr>
          <a:xfrm>
            <a:off x="10654766" y="409227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ontent Placeholder 2">
            <a:extLst>
              <a:ext uri="{FF2B5EF4-FFF2-40B4-BE49-F238E27FC236}">
                <a16:creationId xmlns:a16="http://schemas.microsoft.com/office/drawing/2014/main" id="{EE3C5804-5908-2F44-B079-A177ACB86D3D}"/>
              </a:ext>
            </a:extLst>
          </p:cNvPr>
          <p:cNvSpPr txBox="1">
            <a:spLocks/>
          </p:cNvSpPr>
          <p:nvPr/>
        </p:nvSpPr>
        <p:spPr>
          <a:xfrm>
            <a:off x="10856658" y="5636660"/>
            <a:ext cx="1071747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E002A67B-757A-EC42-81DC-C257177F2E34}"/>
              </a:ext>
            </a:extLst>
          </p:cNvPr>
          <p:cNvSpPr txBox="1">
            <a:spLocks/>
          </p:cNvSpPr>
          <p:nvPr/>
        </p:nvSpPr>
        <p:spPr>
          <a:xfrm>
            <a:off x="7914710" y="6194270"/>
            <a:ext cx="2565797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b="1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56707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34710-147C-5E41-A84B-D7FBD94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B69C0-91CE-D64B-953F-9DD0D1F4D216}"/>
              </a:ext>
            </a:extLst>
          </p:cNvPr>
          <p:cNvSpPr/>
          <p:nvPr/>
        </p:nvSpPr>
        <p:spPr>
          <a:xfrm>
            <a:off x="88900" y="6444475"/>
            <a:ext cx="535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Photo credit</a:t>
            </a:r>
            <a:r>
              <a:rPr lang="en-US" sz="1200">
                <a:solidFill>
                  <a:srgbClr val="FF0000"/>
                </a:solidFill>
              </a:rPr>
              <a:t>: https://</a:t>
            </a:r>
            <a:r>
              <a:rPr lang="en-US" sz="1200" err="1">
                <a:solidFill>
                  <a:srgbClr val="FF0000"/>
                </a:solidFill>
              </a:rPr>
              <a:t>lena-voita.github.io</a:t>
            </a:r>
            <a:r>
              <a:rPr lang="en-US" sz="1200">
                <a:solidFill>
                  <a:srgbClr val="FF0000"/>
                </a:solidFill>
              </a:rPr>
              <a:t>/</a:t>
            </a:r>
            <a:r>
              <a:rPr lang="en-US" sz="1200" err="1">
                <a:solidFill>
                  <a:srgbClr val="FF0000"/>
                </a:solidFill>
              </a:rPr>
              <a:t>nlp_course</a:t>
            </a:r>
            <a:r>
              <a:rPr lang="en-US" sz="1200">
                <a:solidFill>
                  <a:srgbClr val="FF0000"/>
                </a:solidFill>
              </a:rPr>
              <a:t>/seq2seq_and_attention.html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0D6D-42F4-F543-9976-D08AE657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27" y="1030999"/>
            <a:ext cx="8153946" cy="5289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5F9F37-0C9E-B344-936A-906F0D8F92BD}"/>
              </a:ext>
            </a:extLst>
          </p:cNvPr>
          <p:cNvSpPr/>
          <p:nvPr/>
        </p:nvSpPr>
        <p:spPr>
          <a:xfrm>
            <a:off x="1841500" y="204981"/>
            <a:ext cx="8750300" cy="845679"/>
          </a:xfrm>
          <a:prstGeom prst="rect">
            <a:avLst/>
          </a:prstGeom>
          <a:solidFill>
            <a:srgbClr val="FF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F9F65-22D2-F142-9485-91A8FD7F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976"/>
            <a:ext cx="9410701" cy="625438"/>
          </a:xfrm>
        </p:spPr>
        <p:txBody>
          <a:bodyPr>
            <a:normAutofit/>
          </a:bodyPr>
          <a:lstStyle/>
          <a:p>
            <a:r>
              <a:rPr lang="en-US" sz="2000"/>
              <a:t>For convenience, here’s the Attention calculation summarized on 1 slide</a:t>
            </a:r>
          </a:p>
        </p:txBody>
      </p:sp>
    </p:spTree>
    <p:extLst>
      <p:ext uri="{BB962C8B-B14F-4D97-AF65-F5344CB8AC3E}">
        <p14:creationId xmlns:p14="http://schemas.microsoft.com/office/powerpoint/2010/main" val="195059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34710-147C-5E41-A84B-D7FBD94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B69C0-91CE-D64B-953F-9DD0D1F4D216}"/>
              </a:ext>
            </a:extLst>
          </p:cNvPr>
          <p:cNvSpPr/>
          <p:nvPr/>
        </p:nvSpPr>
        <p:spPr>
          <a:xfrm>
            <a:off x="88900" y="6444475"/>
            <a:ext cx="535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Photo credit</a:t>
            </a:r>
            <a:r>
              <a:rPr lang="en-US" sz="1200">
                <a:solidFill>
                  <a:srgbClr val="FF0000"/>
                </a:solidFill>
              </a:rPr>
              <a:t>: https://</a:t>
            </a:r>
            <a:r>
              <a:rPr lang="en-US" sz="1200" err="1">
                <a:solidFill>
                  <a:srgbClr val="FF0000"/>
                </a:solidFill>
              </a:rPr>
              <a:t>lena-voita.github.io</a:t>
            </a:r>
            <a:r>
              <a:rPr lang="en-US" sz="1200">
                <a:solidFill>
                  <a:srgbClr val="FF0000"/>
                </a:solidFill>
              </a:rPr>
              <a:t>/</a:t>
            </a:r>
            <a:r>
              <a:rPr lang="en-US" sz="1200" err="1">
                <a:solidFill>
                  <a:srgbClr val="FF0000"/>
                </a:solidFill>
              </a:rPr>
              <a:t>nlp_course</a:t>
            </a:r>
            <a:r>
              <a:rPr lang="en-US" sz="1200">
                <a:solidFill>
                  <a:srgbClr val="FF0000"/>
                </a:solidFill>
              </a:rPr>
              <a:t>/seq2seq_and_attention.html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0D6D-42F4-F543-9976-D08AE657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27" y="1030999"/>
            <a:ext cx="8153946" cy="52896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5F9F37-0C9E-B344-936A-906F0D8F92BD}"/>
              </a:ext>
            </a:extLst>
          </p:cNvPr>
          <p:cNvSpPr/>
          <p:nvPr/>
        </p:nvSpPr>
        <p:spPr>
          <a:xfrm>
            <a:off x="1841500" y="204981"/>
            <a:ext cx="8750300" cy="845679"/>
          </a:xfrm>
          <a:prstGeom prst="rect">
            <a:avLst/>
          </a:prstGeom>
          <a:solidFill>
            <a:srgbClr val="FFFF0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2F9F65-22D2-F142-9485-91A8FD7FF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976"/>
            <a:ext cx="9410701" cy="625438"/>
          </a:xfrm>
        </p:spPr>
        <p:txBody>
          <a:bodyPr>
            <a:normAutofit/>
          </a:bodyPr>
          <a:lstStyle/>
          <a:p>
            <a:r>
              <a:rPr lang="en-US" sz="2000"/>
              <a:t>For convenience, here’s the Attention calculation summarized on 1 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9F6F4A-ABB1-9344-9E25-8739680DED0D}"/>
              </a:ext>
            </a:extLst>
          </p:cNvPr>
          <p:cNvSpPr/>
          <p:nvPr/>
        </p:nvSpPr>
        <p:spPr>
          <a:xfrm>
            <a:off x="1474049" y="4724400"/>
            <a:ext cx="9243902" cy="1720074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F329F-FAE1-9848-A2BE-9EE70E23727F}"/>
              </a:ext>
            </a:extLst>
          </p:cNvPr>
          <p:cNvSpPr/>
          <p:nvPr/>
        </p:nvSpPr>
        <p:spPr>
          <a:xfrm>
            <a:off x="2057400" y="1147616"/>
            <a:ext cx="9243902" cy="2522684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9">
            <a:extLst>
              <a:ext uri="{FF2B5EF4-FFF2-40B4-BE49-F238E27FC236}">
                <a16:creationId xmlns:a16="http://schemas.microsoft.com/office/drawing/2014/main" id="{1FADFEA0-B911-6B4F-A4A6-159FA543195E}"/>
              </a:ext>
            </a:extLst>
          </p:cNvPr>
          <p:cNvSpPr/>
          <p:nvPr/>
        </p:nvSpPr>
        <p:spPr>
          <a:xfrm flipH="1">
            <a:off x="3371988" y="1828799"/>
            <a:ext cx="7607299" cy="2522683"/>
          </a:xfrm>
          <a:custGeom>
            <a:avLst/>
            <a:gdLst>
              <a:gd name="connsiteX0" fmla="*/ 0 w 3327399"/>
              <a:gd name="connsiteY0" fmla="*/ 0 h 5930349"/>
              <a:gd name="connsiteX1" fmla="*/ 554567 w 3327399"/>
              <a:gd name="connsiteY1" fmla="*/ 0 h 5930349"/>
              <a:gd name="connsiteX2" fmla="*/ 554567 w 3327399"/>
              <a:gd name="connsiteY2" fmla="*/ 0 h 5930349"/>
              <a:gd name="connsiteX3" fmla="*/ 1386416 w 3327399"/>
              <a:gd name="connsiteY3" fmla="*/ 0 h 5930349"/>
              <a:gd name="connsiteX4" fmla="*/ 3327399 w 3327399"/>
              <a:gd name="connsiteY4" fmla="*/ 0 h 5930349"/>
              <a:gd name="connsiteX5" fmla="*/ 3327399 w 3327399"/>
              <a:gd name="connsiteY5" fmla="*/ 3459370 h 5930349"/>
              <a:gd name="connsiteX6" fmla="*/ 3327399 w 3327399"/>
              <a:gd name="connsiteY6" fmla="*/ 3459370 h 5930349"/>
              <a:gd name="connsiteX7" fmla="*/ 3327399 w 3327399"/>
              <a:gd name="connsiteY7" fmla="*/ 4941958 h 5930349"/>
              <a:gd name="connsiteX8" fmla="*/ 3327399 w 3327399"/>
              <a:gd name="connsiteY8" fmla="*/ 5930349 h 5930349"/>
              <a:gd name="connsiteX9" fmla="*/ 1386416 w 3327399"/>
              <a:gd name="connsiteY9" fmla="*/ 5930349 h 5930349"/>
              <a:gd name="connsiteX10" fmla="*/ 325553 w 3327399"/>
              <a:gd name="connsiteY10" fmla="*/ 6612636 h 5930349"/>
              <a:gd name="connsiteX11" fmla="*/ 554567 w 3327399"/>
              <a:gd name="connsiteY11" fmla="*/ 5930349 h 5930349"/>
              <a:gd name="connsiteX12" fmla="*/ 0 w 3327399"/>
              <a:gd name="connsiteY12" fmla="*/ 5930349 h 5930349"/>
              <a:gd name="connsiteX13" fmla="*/ 0 w 3327399"/>
              <a:gd name="connsiteY13" fmla="*/ 4941958 h 5930349"/>
              <a:gd name="connsiteX14" fmla="*/ 0 w 3327399"/>
              <a:gd name="connsiteY14" fmla="*/ 3459370 h 5930349"/>
              <a:gd name="connsiteX15" fmla="*/ 0 w 3327399"/>
              <a:gd name="connsiteY15" fmla="*/ 3459370 h 5930349"/>
              <a:gd name="connsiteX16" fmla="*/ 0 w 3327399"/>
              <a:gd name="connsiteY16" fmla="*/ 0 h 5930349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386416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667959 w 3327399"/>
              <a:gd name="connsiteY9" fmla="*/ 5930349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12636"/>
              <a:gd name="connsiteX1" fmla="*/ 554567 w 3327399"/>
              <a:gd name="connsiteY1" fmla="*/ 0 h 6612636"/>
              <a:gd name="connsiteX2" fmla="*/ 554567 w 3327399"/>
              <a:gd name="connsiteY2" fmla="*/ 0 h 6612636"/>
              <a:gd name="connsiteX3" fmla="*/ 1386416 w 3327399"/>
              <a:gd name="connsiteY3" fmla="*/ 0 h 6612636"/>
              <a:gd name="connsiteX4" fmla="*/ 3327399 w 3327399"/>
              <a:gd name="connsiteY4" fmla="*/ 0 h 6612636"/>
              <a:gd name="connsiteX5" fmla="*/ 3327399 w 3327399"/>
              <a:gd name="connsiteY5" fmla="*/ 3459370 h 6612636"/>
              <a:gd name="connsiteX6" fmla="*/ 3327399 w 3327399"/>
              <a:gd name="connsiteY6" fmla="*/ 3459370 h 6612636"/>
              <a:gd name="connsiteX7" fmla="*/ 3327399 w 3327399"/>
              <a:gd name="connsiteY7" fmla="*/ 4941958 h 6612636"/>
              <a:gd name="connsiteX8" fmla="*/ 3327399 w 3327399"/>
              <a:gd name="connsiteY8" fmla="*/ 5930349 h 6612636"/>
              <a:gd name="connsiteX9" fmla="*/ 1672035 w 3327399"/>
              <a:gd name="connsiteY9" fmla="*/ 5911868 h 6612636"/>
              <a:gd name="connsiteX10" fmla="*/ 325553 w 3327399"/>
              <a:gd name="connsiteY10" fmla="*/ 6612636 h 6612636"/>
              <a:gd name="connsiteX11" fmla="*/ 227995 w 3327399"/>
              <a:gd name="connsiteY11" fmla="*/ 5930349 h 6612636"/>
              <a:gd name="connsiteX12" fmla="*/ 0 w 3327399"/>
              <a:gd name="connsiteY12" fmla="*/ 5930349 h 6612636"/>
              <a:gd name="connsiteX13" fmla="*/ 0 w 3327399"/>
              <a:gd name="connsiteY13" fmla="*/ 4941958 h 6612636"/>
              <a:gd name="connsiteX14" fmla="*/ 0 w 3327399"/>
              <a:gd name="connsiteY14" fmla="*/ 3459370 h 6612636"/>
              <a:gd name="connsiteX15" fmla="*/ 0 w 3327399"/>
              <a:gd name="connsiteY15" fmla="*/ 3459370 h 6612636"/>
              <a:gd name="connsiteX16" fmla="*/ 0 w 3327399"/>
              <a:gd name="connsiteY16" fmla="*/ 0 h 6612636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33629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5930350"/>
              <a:gd name="connsiteX1" fmla="*/ 554567 w 3327399"/>
              <a:gd name="connsiteY1" fmla="*/ 0 h 5930350"/>
              <a:gd name="connsiteX2" fmla="*/ 554567 w 3327399"/>
              <a:gd name="connsiteY2" fmla="*/ 0 h 5930350"/>
              <a:gd name="connsiteX3" fmla="*/ 1386416 w 3327399"/>
              <a:gd name="connsiteY3" fmla="*/ 0 h 5930350"/>
              <a:gd name="connsiteX4" fmla="*/ 3327399 w 3327399"/>
              <a:gd name="connsiteY4" fmla="*/ 0 h 5930350"/>
              <a:gd name="connsiteX5" fmla="*/ 3327399 w 3327399"/>
              <a:gd name="connsiteY5" fmla="*/ 3459370 h 5930350"/>
              <a:gd name="connsiteX6" fmla="*/ 3327399 w 3327399"/>
              <a:gd name="connsiteY6" fmla="*/ 3459370 h 5930350"/>
              <a:gd name="connsiteX7" fmla="*/ 3327399 w 3327399"/>
              <a:gd name="connsiteY7" fmla="*/ 4941958 h 5930350"/>
              <a:gd name="connsiteX8" fmla="*/ 3327399 w 3327399"/>
              <a:gd name="connsiteY8" fmla="*/ 5930349 h 5930350"/>
              <a:gd name="connsiteX9" fmla="*/ 1672035 w 3327399"/>
              <a:gd name="connsiteY9" fmla="*/ 5911868 h 5930350"/>
              <a:gd name="connsiteX10" fmla="*/ 1225621 w 3327399"/>
              <a:gd name="connsiteY10" fmla="*/ 5910327 h 5930350"/>
              <a:gd name="connsiteX11" fmla="*/ 227995 w 3327399"/>
              <a:gd name="connsiteY11" fmla="*/ 5930349 h 5930350"/>
              <a:gd name="connsiteX12" fmla="*/ 0 w 3327399"/>
              <a:gd name="connsiteY12" fmla="*/ 5930349 h 5930350"/>
              <a:gd name="connsiteX13" fmla="*/ 0 w 3327399"/>
              <a:gd name="connsiteY13" fmla="*/ 4941958 h 5930350"/>
              <a:gd name="connsiteX14" fmla="*/ 0 w 3327399"/>
              <a:gd name="connsiteY14" fmla="*/ 3459370 h 5930350"/>
              <a:gd name="connsiteX15" fmla="*/ 0 w 3327399"/>
              <a:gd name="connsiteY15" fmla="*/ 3459370 h 5930350"/>
              <a:gd name="connsiteX16" fmla="*/ 0 w 3327399"/>
              <a:gd name="connsiteY16" fmla="*/ 0 h 5930350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227995 w 3327399"/>
              <a:gd name="connsiteY11" fmla="*/ 5930349 h 6686564"/>
              <a:gd name="connsiteX12" fmla="*/ 0 w 3327399"/>
              <a:gd name="connsiteY12" fmla="*/ 5930349 h 6686564"/>
              <a:gd name="connsiteX13" fmla="*/ 0 w 3327399"/>
              <a:gd name="connsiteY13" fmla="*/ 4941958 h 6686564"/>
              <a:gd name="connsiteX14" fmla="*/ 0 w 3327399"/>
              <a:gd name="connsiteY14" fmla="*/ 3459370 h 6686564"/>
              <a:gd name="connsiteX15" fmla="*/ 0 w 3327399"/>
              <a:gd name="connsiteY15" fmla="*/ 3459370 h 6686564"/>
              <a:gd name="connsiteX16" fmla="*/ 0 w 3327399"/>
              <a:gd name="connsiteY16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227995 w 3327399"/>
              <a:gd name="connsiteY12" fmla="*/ 5930349 h 6686564"/>
              <a:gd name="connsiteX13" fmla="*/ 0 w 3327399"/>
              <a:gd name="connsiteY13" fmla="*/ 5930349 h 6686564"/>
              <a:gd name="connsiteX14" fmla="*/ 0 w 3327399"/>
              <a:gd name="connsiteY14" fmla="*/ 4941958 h 6686564"/>
              <a:gd name="connsiteX15" fmla="*/ 0 w 3327399"/>
              <a:gd name="connsiteY15" fmla="*/ 3459370 h 6686564"/>
              <a:gd name="connsiteX16" fmla="*/ 0 w 3327399"/>
              <a:gd name="connsiteY16" fmla="*/ 3459370 h 6686564"/>
              <a:gd name="connsiteX17" fmla="*/ 0 w 3327399"/>
              <a:gd name="connsiteY17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229621 w 3327399"/>
              <a:gd name="connsiteY10" fmla="*/ 6686564 h 6686564"/>
              <a:gd name="connsiteX11" fmla="*/ 1223239 w 3327399"/>
              <a:gd name="connsiteY11" fmla="*/ 6651981 h 6686564"/>
              <a:gd name="connsiteX12" fmla="*/ 767205 w 3327399"/>
              <a:gd name="connsiteY12" fmla="*/ 6300826 h 6686564"/>
              <a:gd name="connsiteX13" fmla="*/ 227995 w 3327399"/>
              <a:gd name="connsiteY13" fmla="*/ 5930349 h 6686564"/>
              <a:gd name="connsiteX14" fmla="*/ 0 w 3327399"/>
              <a:gd name="connsiteY14" fmla="*/ 5930349 h 6686564"/>
              <a:gd name="connsiteX15" fmla="*/ 0 w 3327399"/>
              <a:gd name="connsiteY15" fmla="*/ 4941958 h 6686564"/>
              <a:gd name="connsiteX16" fmla="*/ 0 w 3327399"/>
              <a:gd name="connsiteY16" fmla="*/ 3459370 h 6686564"/>
              <a:gd name="connsiteX17" fmla="*/ 0 w 3327399"/>
              <a:gd name="connsiteY17" fmla="*/ 3459370 h 6686564"/>
              <a:gd name="connsiteX18" fmla="*/ 0 w 3327399"/>
              <a:gd name="connsiteY18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451257 w 3327399"/>
              <a:gd name="connsiteY10" fmla="*/ 6319309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95253 w 3327399"/>
              <a:gd name="connsiteY10" fmla="*/ 6023600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767205 w 3327399"/>
              <a:gd name="connsiteY13" fmla="*/ 6300826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379252 w 3327399"/>
              <a:gd name="connsiteY10" fmla="*/ 5894227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1672035 w 3327399"/>
              <a:gd name="connsiteY9" fmla="*/ 5911868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1500284 w 3327399"/>
              <a:gd name="connsiteY10" fmla="*/ 585726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223239 w 3327399"/>
              <a:gd name="connsiteY12" fmla="*/ 6651981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686564"/>
              <a:gd name="connsiteX1" fmla="*/ 554567 w 3327399"/>
              <a:gd name="connsiteY1" fmla="*/ 0 h 6686564"/>
              <a:gd name="connsiteX2" fmla="*/ 554567 w 3327399"/>
              <a:gd name="connsiteY2" fmla="*/ 0 h 6686564"/>
              <a:gd name="connsiteX3" fmla="*/ 1386416 w 3327399"/>
              <a:gd name="connsiteY3" fmla="*/ 0 h 6686564"/>
              <a:gd name="connsiteX4" fmla="*/ 3327399 w 3327399"/>
              <a:gd name="connsiteY4" fmla="*/ 0 h 6686564"/>
              <a:gd name="connsiteX5" fmla="*/ 3327399 w 3327399"/>
              <a:gd name="connsiteY5" fmla="*/ 3459370 h 6686564"/>
              <a:gd name="connsiteX6" fmla="*/ 3327399 w 3327399"/>
              <a:gd name="connsiteY6" fmla="*/ 3459370 h 6686564"/>
              <a:gd name="connsiteX7" fmla="*/ 3327399 w 3327399"/>
              <a:gd name="connsiteY7" fmla="*/ 4941958 h 6686564"/>
              <a:gd name="connsiteX8" fmla="*/ 3327399 w 3327399"/>
              <a:gd name="connsiteY8" fmla="*/ 5930349 h 6686564"/>
              <a:gd name="connsiteX9" fmla="*/ 3003392 w 3327399"/>
              <a:gd name="connsiteY9" fmla="*/ 5967313 h 6686564"/>
              <a:gd name="connsiteX10" fmla="*/ 2775780 w 3327399"/>
              <a:gd name="connsiteY10" fmla="*/ 5968154 h 6686564"/>
              <a:gd name="connsiteX11" fmla="*/ 1229621 w 3327399"/>
              <a:gd name="connsiteY11" fmla="*/ 6686564 h 6686564"/>
              <a:gd name="connsiteX12" fmla="*/ 1986674 w 3327399"/>
              <a:gd name="connsiteY12" fmla="*/ 5968155 h 6686564"/>
              <a:gd name="connsiteX13" fmla="*/ 1103230 w 3327399"/>
              <a:gd name="connsiteY13" fmla="*/ 5931190 h 6686564"/>
              <a:gd name="connsiteX14" fmla="*/ 227995 w 3327399"/>
              <a:gd name="connsiteY14" fmla="*/ 5930349 h 6686564"/>
              <a:gd name="connsiteX15" fmla="*/ 0 w 3327399"/>
              <a:gd name="connsiteY15" fmla="*/ 5930349 h 6686564"/>
              <a:gd name="connsiteX16" fmla="*/ 0 w 3327399"/>
              <a:gd name="connsiteY16" fmla="*/ 4941958 h 6686564"/>
              <a:gd name="connsiteX17" fmla="*/ 0 w 3327399"/>
              <a:gd name="connsiteY17" fmla="*/ 3459370 h 6686564"/>
              <a:gd name="connsiteX18" fmla="*/ 0 w 3327399"/>
              <a:gd name="connsiteY18" fmla="*/ 3459370 h 6686564"/>
              <a:gd name="connsiteX19" fmla="*/ 0 w 3327399"/>
              <a:gd name="connsiteY19" fmla="*/ 0 h 6686564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1986674 w 3327399"/>
              <a:gd name="connsiteY12" fmla="*/ 5968155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03392 w 3327399"/>
              <a:gd name="connsiteY9" fmla="*/ 5967313 h 6353890"/>
              <a:gd name="connsiteX10" fmla="*/ 2775780 w 3327399"/>
              <a:gd name="connsiteY10" fmla="*/ 5968154 h 6353890"/>
              <a:gd name="connsiteX11" fmla="*/ 2481841 w 3327399"/>
              <a:gd name="connsiteY11" fmla="*/ 6353890 h 6353890"/>
              <a:gd name="connsiteX12" fmla="*/ 2400978 w 3327399"/>
              <a:gd name="connsiteY12" fmla="*/ 5931192 h 6353890"/>
              <a:gd name="connsiteX13" fmla="*/ 1103230 w 3327399"/>
              <a:gd name="connsiteY13" fmla="*/ 5931190 h 6353890"/>
              <a:gd name="connsiteX14" fmla="*/ 227995 w 3327399"/>
              <a:gd name="connsiteY14" fmla="*/ 5930349 h 6353890"/>
              <a:gd name="connsiteX15" fmla="*/ 0 w 3327399"/>
              <a:gd name="connsiteY15" fmla="*/ 5930349 h 6353890"/>
              <a:gd name="connsiteX16" fmla="*/ 0 w 3327399"/>
              <a:gd name="connsiteY16" fmla="*/ 4941958 h 6353890"/>
              <a:gd name="connsiteX17" fmla="*/ 0 w 3327399"/>
              <a:gd name="connsiteY17" fmla="*/ 3459370 h 6353890"/>
              <a:gd name="connsiteX18" fmla="*/ 0 w 3327399"/>
              <a:gd name="connsiteY18" fmla="*/ 3459370 h 6353890"/>
              <a:gd name="connsiteX19" fmla="*/ 0 w 3327399"/>
              <a:gd name="connsiteY19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2775780 w 3327399"/>
              <a:gd name="connsiteY9" fmla="*/ 5968154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53890"/>
              <a:gd name="connsiteX1" fmla="*/ 554567 w 3327399"/>
              <a:gd name="connsiteY1" fmla="*/ 0 h 6353890"/>
              <a:gd name="connsiteX2" fmla="*/ 554567 w 3327399"/>
              <a:gd name="connsiteY2" fmla="*/ 0 h 6353890"/>
              <a:gd name="connsiteX3" fmla="*/ 1386416 w 3327399"/>
              <a:gd name="connsiteY3" fmla="*/ 0 h 6353890"/>
              <a:gd name="connsiteX4" fmla="*/ 3327399 w 3327399"/>
              <a:gd name="connsiteY4" fmla="*/ 0 h 6353890"/>
              <a:gd name="connsiteX5" fmla="*/ 3327399 w 3327399"/>
              <a:gd name="connsiteY5" fmla="*/ 3459370 h 6353890"/>
              <a:gd name="connsiteX6" fmla="*/ 3327399 w 3327399"/>
              <a:gd name="connsiteY6" fmla="*/ 3459370 h 6353890"/>
              <a:gd name="connsiteX7" fmla="*/ 3327399 w 3327399"/>
              <a:gd name="connsiteY7" fmla="*/ 4941958 h 6353890"/>
              <a:gd name="connsiteX8" fmla="*/ 3327399 w 3327399"/>
              <a:gd name="connsiteY8" fmla="*/ 5930349 h 6353890"/>
              <a:gd name="connsiteX9" fmla="*/ 3031810 w 3327399"/>
              <a:gd name="connsiteY9" fmla="*/ 5931190 h 6353890"/>
              <a:gd name="connsiteX10" fmla="*/ 2481841 w 3327399"/>
              <a:gd name="connsiteY10" fmla="*/ 6353890 h 6353890"/>
              <a:gd name="connsiteX11" fmla="*/ 2400978 w 3327399"/>
              <a:gd name="connsiteY11" fmla="*/ 5931192 h 6353890"/>
              <a:gd name="connsiteX12" fmla="*/ 1103230 w 3327399"/>
              <a:gd name="connsiteY12" fmla="*/ 5931190 h 6353890"/>
              <a:gd name="connsiteX13" fmla="*/ 227995 w 3327399"/>
              <a:gd name="connsiteY13" fmla="*/ 5930349 h 6353890"/>
              <a:gd name="connsiteX14" fmla="*/ 0 w 3327399"/>
              <a:gd name="connsiteY14" fmla="*/ 5930349 h 6353890"/>
              <a:gd name="connsiteX15" fmla="*/ 0 w 3327399"/>
              <a:gd name="connsiteY15" fmla="*/ 4941958 h 6353890"/>
              <a:gd name="connsiteX16" fmla="*/ 0 w 3327399"/>
              <a:gd name="connsiteY16" fmla="*/ 3459370 h 6353890"/>
              <a:gd name="connsiteX17" fmla="*/ 0 w 3327399"/>
              <a:gd name="connsiteY17" fmla="*/ 3459370 h 6353890"/>
              <a:gd name="connsiteX18" fmla="*/ 0 w 3327399"/>
              <a:gd name="connsiteY18" fmla="*/ 0 h 6353890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400978 w 3327399"/>
              <a:gd name="connsiteY11" fmla="*/ 5931192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801316 w 3327399"/>
              <a:gd name="connsiteY11" fmla="*/ 5911281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6335408"/>
              <a:gd name="connsiteX1" fmla="*/ 554567 w 3327399"/>
              <a:gd name="connsiteY1" fmla="*/ 0 h 6335408"/>
              <a:gd name="connsiteX2" fmla="*/ 554567 w 3327399"/>
              <a:gd name="connsiteY2" fmla="*/ 0 h 6335408"/>
              <a:gd name="connsiteX3" fmla="*/ 1386416 w 3327399"/>
              <a:gd name="connsiteY3" fmla="*/ 0 h 6335408"/>
              <a:gd name="connsiteX4" fmla="*/ 3327399 w 3327399"/>
              <a:gd name="connsiteY4" fmla="*/ 0 h 6335408"/>
              <a:gd name="connsiteX5" fmla="*/ 3327399 w 3327399"/>
              <a:gd name="connsiteY5" fmla="*/ 3459370 h 6335408"/>
              <a:gd name="connsiteX6" fmla="*/ 3327399 w 3327399"/>
              <a:gd name="connsiteY6" fmla="*/ 3459370 h 6335408"/>
              <a:gd name="connsiteX7" fmla="*/ 3327399 w 3327399"/>
              <a:gd name="connsiteY7" fmla="*/ 4941958 h 6335408"/>
              <a:gd name="connsiteX8" fmla="*/ 3327399 w 3327399"/>
              <a:gd name="connsiteY8" fmla="*/ 5930349 h 6335408"/>
              <a:gd name="connsiteX9" fmla="*/ 3031810 w 3327399"/>
              <a:gd name="connsiteY9" fmla="*/ 5931190 h 6335408"/>
              <a:gd name="connsiteX10" fmla="*/ 3012522 w 3327399"/>
              <a:gd name="connsiteY10" fmla="*/ 6335408 h 6335408"/>
              <a:gd name="connsiteX11" fmla="*/ 2066335 w 3327399"/>
              <a:gd name="connsiteY11" fmla="*/ 5886194 h 6335408"/>
              <a:gd name="connsiteX12" fmla="*/ 1103230 w 3327399"/>
              <a:gd name="connsiteY12" fmla="*/ 5931190 h 6335408"/>
              <a:gd name="connsiteX13" fmla="*/ 227995 w 3327399"/>
              <a:gd name="connsiteY13" fmla="*/ 5930349 h 6335408"/>
              <a:gd name="connsiteX14" fmla="*/ 0 w 3327399"/>
              <a:gd name="connsiteY14" fmla="*/ 5930349 h 6335408"/>
              <a:gd name="connsiteX15" fmla="*/ 0 w 3327399"/>
              <a:gd name="connsiteY15" fmla="*/ 4941958 h 6335408"/>
              <a:gd name="connsiteX16" fmla="*/ 0 w 3327399"/>
              <a:gd name="connsiteY16" fmla="*/ 3459370 h 6335408"/>
              <a:gd name="connsiteX17" fmla="*/ 0 w 3327399"/>
              <a:gd name="connsiteY17" fmla="*/ 3459370 h 6335408"/>
              <a:gd name="connsiteX18" fmla="*/ 0 w 3327399"/>
              <a:gd name="connsiteY18" fmla="*/ 0 h 6335408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3031810 w 3327399"/>
              <a:gd name="connsiteY9" fmla="*/ 5931190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5931190"/>
              <a:gd name="connsiteX1" fmla="*/ 554567 w 3327399"/>
              <a:gd name="connsiteY1" fmla="*/ 0 h 5931190"/>
              <a:gd name="connsiteX2" fmla="*/ 554567 w 3327399"/>
              <a:gd name="connsiteY2" fmla="*/ 0 h 5931190"/>
              <a:gd name="connsiteX3" fmla="*/ 1386416 w 3327399"/>
              <a:gd name="connsiteY3" fmla="*/ 0 h 5931190"/>
              <a:gd name="connsiteX4" fmla="*/ 3327399 w 3327399"/>
              <a:gd name="connsiteY4" fmla="*/ 0 h 5931190"/>
              <a:gd name="connsiteX5" fmla="*/ 3327399 w 3327399"/>
              <a:gd name="connsiteY5" fmla="*/ 3459370 h 5931190"/>
              <a:gd name="connsiteX6" fmla="*/ 3327399 w 3327399"/>
              <a:gd name="connsiteY6" fmla="*/ 3459370 h 5931190"/>
              <a:gd name="connsiteX7" fmla="*/ 3327399 w 3327399"/>
              <a:gd name="connsiteY7" fmla="*/ 4941958 h 5931190"/>
              <a:gd name="connsiteX8" fmla="*/ 3327399 w 3327399"/>
              <a:gd name="connsiteY8" fmla="*/ 5930349 h 5931190"/>
              <a:gd name="connsiteX9" fmla="*/ 2559594 w 3327399"/>
              <a:gd name="connsiteY9" fmla="*/ 5906103 h 5931190"/>
              <a:gd name="connsiteX10" fmla="*/ 2418444 w 3327399"/>
              <a:gd name="connsiteY10" fmla="*/ 5908928 h 5931190"/>
              <a:gd name="connsiteX11" fmla="*/ 2066335 w 3327399"/>
              <a:gd name="connsiteY11" fmla="*/ 5886194 h 5931190"/>
              <a:gd name="connsiteX12" fmla="*/ 1103230 w 3327399"/>
              <a:gd name="connsiteY12" fmla="*/ 5931190 h 5931190"/>
              <a:gd name="connsiteX13" fmla="*/ 227995 w 3327399"/>
              <a:gd name="connsiteY13" fmla="*/ 5930349 h 5931190"/>
              <a:gd name="connsiteX14" fmla="*/ 0 w 3327399"/>
              <a:gd name="connsiteY14" fmla="*/ 5930349 h 5931190"/>
              <a:gd name="connsiteX15" fmla="*/ 0 w 3327399"/>
              <a:gd name="connsiteY15" fmla="*/ 4941958 h 5931190"/>
              <a:gd name="connsiteX16" fmla="*/ 0 w 3327399"/>
              <a:gd name="connsiteY16" fmla="*/ 3459370 h 5931190"/>
              <a:gd name="connsiteX17" fmla="*/ 0 w 3327399"/>
              <a:gd name="connsiteY17" fmla="*/ 3459370 h 5931190"/>
              <a:gd name="connsiteX18" fmla="*/ 0 w 3327399"/>
              <a:gd name="connsiteY18" fmla="*/ 0 h 5931190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066335 w 3327399"/>
              <a:gd name="connsiteY11" fmla="*/ 5886194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  <a:gd name="connsiteX0" fmla="*/ 0 w 3327399"/>
              <a:gd name="connsiteY0" fmla="*/ 0 h 6736798"/>
              <a:gd name="connsiteX1" fmla="*/ 554567 w 3327399"/>
              <a:gd name="connsiteY1" fmla="*/ 0 h 6736798"/>
              <a:gd name="connsiteX2" fmla="*/ 554567 w 3327399"/>
              <a:gd name="connsiteY2" fmla="*/ 0 h 6736798"/>
              <a:gd name="connsiteX3" fmla="*/ 1386416 w 3327399"/>
              <a:gd name="connsiteY3" fmla="*/ 0 h 6736798"/>
              <a:gd name="connsiteX4" fmla="*/ 3327399 w 3327399"/>
              <a:gd name="connsiteY4" fmla="*/ 0 h 6736798"/>
              <a:gd name="connsiteX5" fmla="*/ 3327399 w 3327399"/>
              <a:gd name="connsiteY5" fmla="*/ 3459370 h 6736798"/>
              <a:gd name="connsiteX6" fmla="*/ 3327399 w 3327399"/>
              <a:gd name="connsiteY6" fmla="*/ 3459370 h 6736798"/>
              <a:gd name="connsiteX7" fmla="*/ 3327399 w 3327399"/>
              <a:gd name="connsiteY7" fmla="*/ 4941958 h 6736798"/>
              <a:gd name="connsiteX8" fmla="*/ 3327399 w 3327399"/>
              <a:gd name="connsiteY8" fmla="*/ 5930349 h 6736798"/>
              <a:gd name="connsiteX9" fmla="*/ 2559594 w 3327399"/>
              <a:gd name="connsiteY9" fmla="*/ 5906103 h 6736798"/>
              <a:gd name="connsiteX10" fmla="*/ 2365129 w 3327399"/>
              <a:gd name="connsiteY10" fmla="*/ 6736798 h 6736798"/>
              <a:gd name="connsiteX11" fmla="*/ 2275786 w 3327399"/>
              <a:gd name="connsiteY11" fmla="*/ 5961453 h 6736798"/>
              <a:gd name="connsiteX12" fmla="*/ 1103230 w 3327399"/>
              <a:gd name="connsiteY12" fmla="*/ 5931190 h 6736798"/>
              <a:gd name="connsiteX13" fmla="*/ 227995 w 3327399"/>
              <a:gd name="connsiteY13" fmla="*/ 5930349 h 6736798"/>
              <a:gd name="connsiteX14" fmla="*/ 0 w 3327399"/>
              <a:gd name="connsiteY14" fmla="*/ 5930349 h 6736798"/>
              <a:gd name="connsiteX15" fmla="*/ 0 w 3327399"/>
              <a:gd name="connsiteY15" fmla="*/ 4941958 h 6736798"/>
              <a:gd name="connsiteX16" fmla="*/ 0 w 3327399"/>
              <a:gd name="connsiteY16" fmla="*/ 3459370 h 6736798"/>
              <a:gd name="connsiteX17" fmla="*/ 0 w 3327399"/>
              <a:gd name="connsiteY17" fmla="*/ 3459370 h 6736798"/>
              <a:gd name="connsiteX18" fmla="*/ 0 w 3327399"/>
              <a:gd name="connsiteY18" fmla="*/ 0 h 673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27399" h="6736798">
                <a:moveTo>
                  <a:pt x="0" y="0"/>
                </a:moveTo>
                <a:lnTo>
                  <a:pt x="554567" y="0"/>
                </a:lnTo>
                <a:lnTo>
                  <a:pt x="554567" y="0"/>
                </a:lnTo>
                <a:lnTo>
                  <a:pt x="1386416" y="0"/>
                </a:lnTo>
                <a:lnTo>
                  <a:pt x="3327399" y="0"/>
                </a:lnTo>
                <a:lnTo>
                  <a:pt x="3327399" y="3459370"/>
                </a:lnTo>
                <a:lnTo>
                  <a:pt x="3327399" y="3459370"/>
                </a:lnTo>
                <a:lnTo>
                  <a:pt x="3327399" y="4941958"/>
                </a:lnTo>
                <a:lnTo>
                  <a:pt x="3327399" y="5930349"/>
                </a:lnTo>
                <a:lnTo>
                  <a:pt x="2559594" y="5906103"/>
                </a:lnTo>
                <a:lnTo>
                  <a:pt x="2365129" y="6736798"/>
                </a:lnTo>
                <a:lnTo>
                  <a:pt x="2275786" y="5961453"/>
                </a:lnTo>
                <a:lnTo>
                  <a:pt x="1103230" y="5931190"/>
                </a:lnTo>
                <a:lnTo>
                  <a:pt x="227995" y="5930349"/>
                </a:lnTo>
                <a:lnTo>
                  <a:pt x="0" y="5930349"/>
                </a:lnTo>
                <a:lnTo>
                  <a:pt x="0" y="4941958"/>
                </a:lnTo>
                <a:lnTo>
                  <a:pt x="0" y="3459370"/>
                </a:lnTo>
                <a:lnTo>
                  <a:pt x="0" y="345937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826CEE-380D-3543-8923-79554A3B1A41}"/>
              </a:ext>
            </a:extLst>
          </p:cNvPr>
          <p:cNvSpPr txBox="1">
            <a:spLocks/>
          </p:cNvSpPr>
          <p:nvPr/>
        </p:nvSpPr>
        <p:spPr>
          <a:xfrm>
            <a:off x="3822840" y="1955800"/>
            <a:ext cx="6451600" cy="19431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  <a:spcBef>
                <a:spcPts val="1000"/>
              </a:spcBef>
            </a:pPr>
            <a:r>
              <a:rPr lang="en-US"/>
              <a:t>The </a:t>
            </a:r>
            <a:r>
              <a:rPr lang="en-US" b="1"/>
              <a:t>Attention mechanism </a:t>
            </a:r>
            <a:r>
              <a:rPr lang="en-US"/>
              <a:t>that produces scores doesn’t have to be a </a:t>
            </a:r>
            <a:r>
              <a:rPr lang="en-US">
                <a:solidFill>
                  <a:srgbClr val="C00000"/>
                </a:solidFill>
              </a:rPr>
              <a:t>FFNN</a:t>
            </a:r>
            <a:r>
              <a:rPr lang="en-US"/>
              <a:t> like I illustrated. It can be any function you wish.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2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34710-147C-5E41-A84B-D7FBD94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5B69C0-91CE-D64B-953F-9DD0D1F4D216}"/>
              </a:ext>
            </a:extLst>
          </p:cNvPr>
          <p:cNvSpPr/>
          <p:nvPr/>
        </p:nvSpPr>
        <p:spPr>
          <a:xfrm>
            <a:off x="88900" y="6444475"/>
            <a:ext cx="5359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Photo credit</a:t>
            </a:r>
            <a:r>
              <a:rPr lang="en-US" sz="1200">
                <a:solidFill>
                  <a:srgbClr val="FF0000"/>
                </a:solidFill>
              </a:rPr>
              <a:t>: https://</a:t>
            </a:r>
            <a:r>
              <a:rPr lang="en-US" sz="1200" err="1">
                <a:solidFill>
                  <a:srgbClr val="FF0000"/>
                </a:solidFill>
              </a:rPr>
              <a:t>lena-voita.github.io</a:t>
            </a:r>
            <a:r>
              <a:rPr lang="en-US" sz="1200">
                <a:solidFill>
                  <a:srgbClr val="FF0000"/>
                </a:solidFill>
              </a:rPr>
              <a:t>/</a:t>
            </a:r>
            <a:r>
              <a:rPr lang="en-US" sz="1200" err="1">
                <a:solidFill>
                  <a:srgbClr val="FF0000"/>
                </a:solidFill>
              </a:rPr>
              <a:t>nlp_course</a:t>
            </a:r>
            <a:r>
              <a:rPr lang="en-US" sz="1200">
                <a:solidFill>
                  <a:srgbClr val="FF0000"/>
                </a:solidFill>
              </a:rPr>
              <a:t>/seq2seq_and_attention.html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FB7149-AAC6-A24B-9C66-288AC6918675}"/>
              </a:ext>
            </a:extLst>
          </p:cNvPr>
          <p:cNvGrpSpPr/>
          <p:nvPr/>
        </p:nvGrpSpPr>
        <p:grpSpPr>
          <a:xfrm>
            <a:off x="2528149" y="136526"/>
            <a:ext cx="2387600" cy="2540000"/>
            <a:chOff x="5092700" y="413526"/>
            <a:chExt cx="2387600" cy="2540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7DD9C7-6641-D54D-8C50-D1040DC16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700" y="413526"/>
              <a:ext cx="2006600" cy="2540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9BB830-28C0-6147-B267-37611E929F17}"/>
                </a:ext>
              </a:extLst>
            </p:cNvPr>
            <p:cNvSpPr/>
            <p:nvPr/>
          </p:nvSpPr>
          <p:spPr>
            <a:xfrm>
              <a:off x="6756400" y="1651000"/>
              <a:ext cx="723900" cy="34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4A53AA7F-3DAD-C444-947B-6F8C6D82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98" y="1203684"/>
            <a:ext cx="6952401" cy="683531"/>
          </a:xfrm>
        </p:spPr>
        <p:txBody>
          <a:bodyPr>
            <a:noAutofit/>
          </a:bodyPr>
          <a:lstStyle/>
          <a:p>
            <a:r>
              <a:rPr lang="en-US" sz="3200"/>
              <a:t>Popular Attention Scoring functions:</a:t>
            </a:r>
            <a:endParaRPr lang="en-US" sz="3200">
              <a:solidFill>
                <a:srgbClr val="7030A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65D518-D9BB-6745-A21C-8897FA551BEB}"/>
              </a:ext>
            </a:extLst>
          </p:cNvPr>
          <p:cNvCxnSpPr>
            <a:cxnSpLocks/>
          </p:cNvCxnSpPr>
          <p:nvPr/>
        </p:nvCxnSpPr>
        <p:spPr>
          <a:xfrm flipH="1">
            <a:off x="185931" y="2833623"/>
            <a:ext cx="11820137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6AFEE2D-7DB1-5A4B-B99B-1E26BF43D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" y="3244088"/>
            <a:ext cx="11023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00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903804" y="1250088"/>
            <a:ext cx="5225928" cy="315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latin typeface="Avenir Light" panose="020B0402020203020204" pitchFamily="34" charset="77"/>
              </a:rPr>
              <a:t>Attention: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>
                <a:latin typeface="Avenir Light" panose="020B0402020203020204" pitchFamily="34" charset="77"/>
              </a:rPr>
              <a:t>greatly improves seq2seq results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sz="2400">
                <a:latin typeface="Avenir Light" panose="020B0402020203020204" pitchFamily="34" charset="77"/>
              </a:rPr>
              <a:t>allows us to visualize the contribution each </a:t>
            </a:r>
            <a:r>
              <a:rPr lang="en-US" sz="2400">
                <a:solidFill>
                  <a:srgbClr val="7030A0"/>
                </a:solidFill>
                <a:latin typeface="Avenir Light" panose="020B0402020203020204" pitchFamily="34" charset="77"/>
              </a:rPr>
              <a:t>encoding</a:t>
            </a:r>
            <a:r>
              <a:rPr lang="en-US" sz="2400">
                <a:latin typeface="Avenir Light" panose="020B0402020203020204" pitchFamily="34" charset="77"/>
              </a:rPr>
              <a:t> word gave for each </a:t>
            </a:r>
            <a:r>
              <a:rPr lang="en-US" sz="2400">
                <a:solidFill>
                  <a:srgbClr val="7030A0"/>
                </a:solidFill>
                <a:latin typeface="Avenir Light" panose="020B0402020203020204" pitchFamily="34" charset="77"/>
              </a:rPr>
              <a:t>decoder’s </a:t>
            </a:r>
            <a:r>
              <a:rPr lang="en-US" sz="2400">
                <a:latin typeface="Avenir Light" panose="020B0402020203020204" pitchFamily="34" charset="77"/>
              </a:rPr>
              <a:t>word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B39D6-7CA2-8D4E-AAC0-E6EDAD74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22401"/>
            <a:ext cx="5342013" cy="504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4A5D9-131B-4D4E-8D3D-3E71AE9B3E08}"/>
              </a:ext>
            </a:extLst>
          </p:cNvPr>
          <p:cNvSpPr/>
          <p:nvPr/>
        </p:nvSpPr>
        <p:spPr>
          <a:xfrm>
            <a:off x="424726" y="6279635"/>
            <a:ext cx="433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111111"/>
                </a:solidFill>
                <a:latin typeface="Noto Sans"/>
              </a:rPr>
              <a:t>Image source: Fig 3 in </a:t>
            </a:r>
            <a:r>
              <a:rPr lang="en-US" i="1">
                <a:solidFill>
                  <a:srgbClr val="F9493F"/>
                </a:solidFill>
                <a:latin typeface="Noto Sans"/>
                <a:hlinkClick r:id="rId4"/>
              </a:rPr>
              <a:t>Bahdanau et al.,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7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/>
              <a:t>seq2seq + Attention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903804" y="1250088"/>
            <a:ext cx="5225928" cy="3156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latin typeface="Avenir Light" panose="020B0402020203020204" pitchFamily="34" charset="77"/>
              </a:rPr>
              <a:t>Attention: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>
                <a:latin typeface="Avenir Light" panose="020B0402020203020204" pitchFamily="34" charset="77"/>
              </a:rPr>
              <a:t>greatly improves seq2seq results</a:t>
            </a: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sz="2400">
                <a:latin typeface="Avenir Light" panose="020B0402020203020204" pitchFamily="34" charset="77"/>
              </a:rPr>
              <a:t>allows us to visualize the contribution each </a:t>
            </a:r>
            <a:r>
              <a:rPr lang="en-US" sz="2400">
                <a:solidFill>
                  <a:srgbClr val="7030A0"/>
                </a:solidFill>
                <a:latin typeface="Avenir Light" panose="020B0402020203020204" pitchFamily="34" charset="77"/>
              </a:rPr>
              <a:t>encoding</a:t>
            </a:r>
            <a:r>
              <a:rPr lang="en-US" sz="2400">
                <a:latin typeface="Avenir Light" panose="020B0402020203020204" pitchFamily="34" charset="77"/>
              </a:rPr>
              <a:t> word gave for each </a:t>
            </a:r>
            <a:r>
              <a:rPr lang="en-US" sz="2400">
                <a:solidFill>
                  <a:srgbClr val="7030A0"/>
                </a:solidFill>
                <a:latin typeface="Avenir Light" panose="020B0402020203020204" pitchFamily="34" charset="77"/>
              </a:rPr>
              <a:t>decoder’s </a:t>
            </a:r>
            <a:r>
              <a:rPr lang="en-US" sz="2400">
                <a:latin typeface="Avenir Light" panose="020B0402020203020204" pitchFamily="34" charset="77"/>
              </a:rPr>
              <a:t>word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B39D6-7CA2-8D4E-AAC0-E6EDAD74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22401"/>
            <a:ext cx="5342013" cy="504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B4A5D9-131B-4D4E-8D3D-3E71AE9B3E08}"/>
              </a:ext>
            </a:extLst>
          </p:cNvPr>
          <p:cNvSpPr/>
          <p:nvPr/>
        </p:nvSpPr>
        <p:spPr>
          <a:xfrm>
            <a:off x="424726" y="6279635"/>
            <a:ext cx="433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111111"/>
                </a:solidFill>
                <a:latin typeface="Noto Sans"/>
              </a:rPr>
              <a:t>Image source: Fig 3 in </a:t>
            </a:r>
            <a:r>
              <a:rPr lang="en-US" i="1">
                <a:solidFill>
                  <a:srgbClr val="F9493F"/>
                </a:solidFill>
                <a:latin typeface="Noto Sans"/>
                <a:hlinkClick r:id="rId4"/>
              </a:rPr>
              <a:t>Bahdanau et al., 2015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97605-F44C-354E-B913-E4F46FF88399}"/>
              </a:ext>
            </a:extLst>
          </p:cNvPr>
          <p:cNvSpPr/>
          <p:nvPr/>
        </p:nvSpPr>
        <p:spPr>
          <a:xfrm>
            <a:off x="167889" y="111886"/>
            <a:ext cx="11856222" cy="64840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39D5CCB-3692-F74B-ACD9-0E1A7D5C9FF3}"/>
              </a:ext>
            </a:extLst>
          </p:cNvPr>
          <p:cNvSpPr/>
          <p:nvPr/>
        </p:nvSpPr>
        <p:spPr>
          <a:xfrm>
            <a:off x="1330037" y="276263"/>
            <a:ext cx="9139374" cy="4995506"/>
          </a:xfrm>
          <a:custGeom>
            <a:avLst/>
            <a:gdLst>
              <a:gd name="connsiteX0" fmla="*/ 1963882 w 8510155"/>
              <a:gd name="connsiteY0" fmla="*/ 530958 h 4500285"/>
              <a:gd name="connsiteX1" fmla="*/ 2015836 w 8510155"/>
              <a:gd name="connsiteY1" fmla="*/ 499785 h 4500285"/>
              <a:gd name="connsiteX2" fmla="*/ 2078182 w 8510155"/>
              <a:gd name="connsiteY2" fmla="*/ 458221 h 4500285"/>
              <a:gd name="connsiteX3" fmla="*/ 2109355 w 8510155"/>
              <a:gd name="connsiteY3" fmla="*/ 437440 h 4500285"/>
              <a:gd name="connsiteX4" fmla="*/ 2161309 w 8510155"/>
              <a:gd name="connsiteY4" fmla="*/ 406267 h 4500285"/>
              <a:gd name="connsiteX5" fmla="*/ 2223655 w 8510155"/>
              <a:gd name="connsiteY5" fmla="*/ 364703 h 4500285"/>
              <a:gd name="connsiteX6" fmla="*/ 2317173 w 8510155"/>
              <a:gd name="connsiteY6" fmla="*/ 312749 h 4500285"/>
              <a:gd name="connsiteX7" fmla="*/ 2358736 w 8510155"/>
              <a:gd name="connsiteY7" fmla="*/ 291967 h 4500285"/>
              <a:gd name="connsiteX8" fmla="*/ 2389909 w 8510155"/>
              <a:gd name="connsiteY8" fmla="*/ 271185 h 4500285"/>
              <a:gd name="connsiteX9" fmla="*/ 2462646 w 8510155"/>
              <a:gd name="connsiteY9" fmla="*/ 240012 h 4500285"/>
              <a:gd name="connsiteX10" fmla="*/ 2504209 w 8510155"/>
              <a:gd name="connsiteY10" fmla="*/ 208840 h 4500285"/>
              <a:gd name="connsiteX11" fmla="*/ 2535382 w 8510155"/>
              <a:gd name="connsiteY11" fmla="*/ 198449 h 4500285"/>
              <a:gd name="connsiteX12" fmla="*/ 2597727 w 8510155"/>
              <a:gd name="connsiteY12" fmla="*/ 156885 h 4500285"/>
              <a:gd name="connsiteX13" fmla="*/ 2701636 w 8510155"/>
              <a:gd name="connsiteY13" fmla="*/ 115321 h 4500285"/>
              <a:gd name="connsiteX14" fmla="*/ 2743200 w 8510155"/>
              <a:gd name="connsiteY14" fmla="*/ 94540 h 4500285"/>
              <a:gd name="connsiteX15" fmla="*/ 2795155 w 8510155"/>
              <a:gd name="connsiteY15" fmla="*/ 73758 h 4500285"/>
              <a:gd name="connsiteX16" fmla="*/ 2836718 w 8510155"/>
              <a:gd name="connsiteY16" fmla="*/ 52976 h 4500285"/>
              <a:gd name="connsiteX17" fmla="*/ 2899064 w 8510155"/>
              <a:gd name="connsiteY17" fmla="*/ 32194 h 4500285"/>
              <a:gd name="connsiteX18" fmla="*/ 2930236 w 8510155"/>
              <a:gd name="connsiteY18" fmla="*/ 21803 h 4500285"/>
              <a:gd name="connsiteX19" fmla="*/ 2961409 w 8510155"/>
              <a:gd name="connsiteY19" fmla="*/ 1021 h 4500285"/>
              <a:gd name="connsiteX20" fmla="*/ 2992582 w 8510155"/>
              <a:gd name="connsiteY20" fmla="*/ 11412 h 4500285"/>
              <a:gd name="connsiteX21" fmla="*/ 3013364 w 8510155"/>
              <a:gd name="connsiteY21" fmla="*/ 52976 h 4500285"/>
              <a:gd name="connsiteX22" fmla="*/ 3034146 w 8510155"/>
              <a:gd name="connsiteY22" fmla="*/ 84149 h 4500285"/>
              <a:gd name="connsiteX23" fmla="*/ 3065318 w 8510155"/>
              <a:gd name="connsiteY23" fmla="*/ 115321 h 4500285"/>
              <a:gd name="connsiteX24" fmla="*/ 3086100 w 8510155"/>
              <a:gd name="connsiteY24" fmla="*/ 146494 h 4500285"/>
              <a:gd name="connsiteX25" fmla="*/ 3148446 w 8510155"/>
              <a:gd name="connsiteY25" fmla="*/ 229621 h 4500285"/>
              <a:gd name="connsiteX26" fmla="*/ 3190009 w 8510155"/>
              <a:gd name="connsiteY26" fmla="*/ 281576 h 4500285"/>
              <a:gd name="connsiteX27" fmla="*/ 3221182 w 8510155"/>
              <a:gd name="connsiteY27" fmla="*/ 302358 h 4500285"/>
              <a:gd name="connsiteX28" fmla="*/ 3252355 w 8510155"/>
              <a:gd name="connsiteY28" fmla="*/ 343921 h 4500285"/>
              <a:gd name="connsiteX29" fmla="*/ 3283527 w 8510155"/>
              <a:gd name="connsiteY29" fmla="*/ 364703 h 4500285"/>
              <a:gd name="connsiteX30" fmla="*/ 3314700 w 8510155"/>
              <a:gd name="connsiteY30" fmla="*/ 395876 h 4500285"/>
              <a:gd name="connsiteX31" fmla="*/ 3377046 w 8510155"/>
              <a:gd name="connsiteY31" fmla="*/ 437440 h 4500285"/>
              <a:gd name="connsiteX32" fmla="*/ 3408218 w 8510155"/>
              <a:gd name="connsiteY32" fmla="*/ 458221 h 4500285"/>
              <a:gd name="connsiteX33" fmla="*/ 3439391 w 8510155"/>
              <a:gd name="connsiteY33" fmla="*/ 479003 h 4500285"/>
              <a:gd name="connsiteX34" fmla="*/ 3470564 w 8510155"/>
              <a:gd name="connsiteY34" fmla="*/ 489394 h 4500285"/>
              <a:gd name="connsiteX35" fmla="*/ 3730336 w 8510155"/>
              <a:gd name="connsiteY35" fmla="*/ 468612 h 4500285"/>
              <a:gd name="connsiteX36" fmla="*/ 3823855 w 8510155"/>
              <a:gd name="connsiteY36" fmla="*/ 427049 h 4500285"/>
              <a:gd name="connsiteX37" fmla="*/ 3886200 w 8510155"/>
              <a:gd name="connsiteY37" fmla="*/ 406267 h 4500285"/>
              <a:gd name="connsiteX38" fmla="*/ 4062846 w 8510155"/>
              <a:gd name="connsiteY38" fmla="*/ 333530 h 4500285"/>
              <a:gd name="connsiteX39" fmla="*/ 4208318 w 8510155"/>
              <a:gd name="connsiteY39" fmla="*/ 260794 h 4500285"/>
              <a:gd name="connsiteX40" fmla="*/ 4312227 w 8510155"/>
              <a:gd name="connsiteY40" fmla="*/ 208840 h 4500285"/>
              <a:gd name="connsiteX41" fmla="*/ 4416136 w 8510155"/>
              <a:gd name="connsiteY41" fmla="*/ 167276 h 4500285"/>
              <a:gd name="connsiteX42" fmla="*/ 4457700 w 8510155"/>
              <a:gd name="connsiteY42" fmla="*/ 156885 h 4500285"/>
              <a:gd name="connsiteX43" fmla="*/ 4509655 w 8510155"/>
              <a:gd name="connsiteY43" fmla="*/ 136103 h 4500285"/>
              <a:gd name="connsiteX44" fmla="*/ 4551218 w 8510155"/>
              <a:gd name="connsiteY44" fmla="*/ 115321 h 4500285"/>
              <a:gd name="connsiteX45" fmla="*/ 4613564 w 8510155"/>
              <a:gd name="connsiteY45" fmla="*/ 104930 h 4500285"/>
              <a:gd name="connsiteX46" fmla="*/ 4738255 w 8510155"/>
              <a:gd name="connsiteY46" fmla="*/ 63367 h 4500285"/>
              <a:gd name="connsiteX47" fmla="*/ 4800600 w 8510155"/>
              <a:gd name="connsiteY47" fmla="*/ 42585 h 4500285"/>
              <a:gd name="connsiteX48" fmla="*/ 4883727 w 8510155"/>
              <a:gd name="connsiteY48" fmla="*/ 21803 h 4500285"/>
              <a:gd name="connsiteX49" fmla="*/ 4946073 w 8510155"/>
              <a:gd name="connsiteY49" fmla="*/ 11412 h 4500285"/>
              <a:gd name="connsiteX50" fmla="*/ 4987636 w 8510155"/>
              <a:gd name="connsiteY50" fmla="*/ 84149 h 4500285"/>
              <a:gd name="connsiteX51" fmla="*/ 5008418 w 8510155"/>
              <a:gd name="connsiteY51" fmla="*/ 115321 h 4500285"/>
              <a:gd name="connsiteX52" fmla="*/ 5029200 w 8510155"/>
              <a:gd name="connsiteY52" fmla="*/ 156885 h 4500285"/>
              <a:gd name="connsiteX53" fmla="*/ 5060373 w 8510155"/>
              <a:gd name="connsiteY53" fmla="*/ 198449 h 4500285"/>
              <a:gd name="connsiteX54" fmla="*/ 5081155 w 8510155"/>
              <a:gd name="connsiteY54" fmla="*/ 229621 h 4500285"/>
              <a:gd name="connsiteX55" fmla="*/ 5112327 w 8510155"/>
              <a:gd name="connsiteY55" fmla="*/ 271185 h 4500285"/>
              <a:gd name="connsiteX56" fmla="*/ 5133109 w 8510155"/>
              <a:gd name="connsiteY56" fmla="*/ 302358 h 4500285"/>
              <a:gd name="connsiteX57" fmla="*/ 5257800 w 8510155"/>
              <a:gd name="connsiteY57" fmla="*/ 416658 h 4500285"/>
              <a:gd name="connsiteX58" fmla="*/ 5288973 w 8510155"/>
              <a:gd name="connsiteY58" fmla="*/ 447830 h 4500285"/>
              <a:gd name="connsiteX59" fmla="*/ 5351318 w 8510155"/>
              <a:gd name="connsiteY59" fmla="*/ 489394 h 4500285"/>
              <a:gd name="connsiteX60" fmla="*/ 5382491 w 8510155"/>
              <a:gd name="connsiteY60" fmla="*/ 510176 h 4500285"/>
              <a:gd name="connsiteX61" fmla="*/ 5444836 w 8510155"/>
              <a:gd name="connsiteY61" fmla="*/ 499785 h 4500285"/>
              <a:gd name="connsiteX62" fmla="*/ 5590309 w 8510155"/>
              <a:gd name="connsiteY62" fmla="*/ 458221 h 4500285"/>
              <a:gd name="connsiteX63" fmla="*/ 5621482 w 8510155"/>
              <a:gd name="connsiteY63" fmla="*/ 447830 h 4500285"/>
              <a:gd name="connsiteX64" fmla="*/ 5673436 w 8510155"/>
              <a:gd name="connsiteY64" fmla="*/ 416658 h 4500285"/>
              <a:gd name="connsiteX65" fmla="*/ 5704609 w 8510155"/>
              <a:gd name="connsiteY65" fmla="*/ 406267 h 4500285"/>
              <a:gd name="connsiteX66" fmla="*/ 5787736 w 8510155"/>
              <a:gd name="connsiteY66" fmla="*/ 364703 h 4500285"/>
              <a:gd name="connsiteX67" fmla="*/ 5818909 w 8510155"/>
              <a:gd name="connsiteY67" fmla="*/ 354312 h 4500285"/>
              <a:gd name="connsiteX68" fmla="*/ 5881255 w 8510155"/>
              <a:gd name="connsiteY68" fmla="*/ 312749 h 4500285"/>
              <a:gd name="connsiteX69" fmla="*/ 5943600 w 8510155"/>
              <a:gd name="connsiteY69" fmla="*/ 281576 h 4500285"/>
              <a:gd name="connsiteX70" fmla="*/ 5995555 w 8510155"/>
              <a:gd name="connsiteY70" fmla="*/ 260794 h 4500285"/>
              <a:gd name="connsiteX71" fmla="*/ 6099464 w 8510155"/>
              <a:gd name="connsiteY71" fmla="*/ 198449 h 4500285"/>
              <a:gd name="connsiteX72" fmla="*/ 6130636 w 8510155"/>
              <a:gd name="connsiteY72" fmla="*/ 188058 h 4500285"/>
              <a:gd name="connsiteX73" fmla="*/ 6172200 w 8510155"/>
              <a:gd name="connsiteY73" fmla="*/ 167276 h 4500285"/>
              <a:gd name="connsiteX74" fmla="*/ 6203373 w 8510155"/>
              <a:gd name="connsiteY74" fmla="*/ 156885 h 4500285"/>
              <a:gd name="connsiteX75" fmla="*/ 6234546 w 8510155"/>
              <a:gd name="connsiteY75" fmla="*/ 136103 h 4500285"/>
              <a:gd name="connsiteX76" fmla="*/ 6296891 w 8510155"/>
              <a:gd name="connsiteY76" fmla="*/ 115321 h 4500285"/>
              <a:gd name="connsiteX77" fmla="*/ 6328064 w 8510155"/>
              <a:gd name="connsiteY77" fmla="*/ 94540 h 4500285"/>
              <a:gd name="connsiteX78" fmla="*/ 6390409 w 8510155"/>
              <a:gd name="connsiteY78" fmla="*/ 73758 h 4500285"/>
              <a:gd name="connsiteX79" fmla="*/ 6452755 w 8510155"/>
              <a:gd name="connsiteY79" fmla="*/ 32194 h 4500285"/>
              <a:gd name="connsiteX80" fmla="*/ 6494318 w 8510155"/>
              <a:gd name="connsiteY80" fmla="*/ 84149 h 4500285"/>
              <a:gd name="connsiteX81" fmla="*/ 6525491 w 8510155"/>
              <a:gd name="connsiteY81" fmla="*/ 136103 h 4500285"/>
              <a:gd name="connsiteX82" fmla="*/ 6587836 w 8510155"/>
              <a:gd name="connsiteY82" fmla="*/ 198449 h 4500285"/>
              <a:gd name="connsiteX83" fmla="*/ 6619009 w 8510155"/>
              <a:gd name="connsiteY83" fmla="*/ 240012 h 4500285"/>
              <a:gd name="connsiteX84" fmla="*/ 6681355 w 8510155"/>
              <a:gd name="connsiteY84" fmla="*/ 302358 h 4500285"/>
              <a:gd name="connsiteX85" fmla="*/ 6712527 w 8510155"/>
              <a:gd name="connsiteY85" fmla="*/ 333530 h 4500285"/>
              <a:gd name="connsiteX86" fmla="*/ 6816436 w 8510155"/>
              <a:gd name="connsiteY86" fmla="*/ 416658 h 4500285"/>
              <a:gd name="connsiteX87" fmla="*/ 6847609 w 8510155"/>
              <a:gd name="connsiteY87" fmla="*/ 437440 h 4500285"/>
              <a:gd name="connsiteX88" fmla="*/ 6930736 w 8510155"/>
              <a:gd name="connsiteY88" fmla="*/ 499785 h 4500285"/>
              <a:gd name="connsiteX89" fmla="*/ 6961909 w 8510155"/>
              <a:gd name="connsiteY89" fmla="*/ 510176 h 4500285"/>
              <a:gd name="connsiteX90" fmla="*/ 6993082 w 8510155"/>
              <a:gd name="connsiteY90" fmla="*/ 530958 h 4500285"/>
              <a:gd name="connsiteX91" fmla="*/ 7024255 w 8510155"/>
              <a:gd name="connsiteY91" fmla="*/ 541349 h 4500285"/>
              <a:gd name="connsiteX92" fmla="*/ 7117773 w 8510155"/>
              <a:gd name="connsiteY92" fmla="*/ 582912 h 4500285"/>
              <a:gd name="connsiteX93" fmla="*/ 7148946 w 8510155"/>
              <a:gd name="connsiteY93" fmla="*/ 593303 h 4500285"/>
              <a:gd name="connsiteX94" fmla="*/ 7367155 w 8510155"/>
              <a:gd name="connsiteY94" fmla="*/ 614085 h 4500285"/>
              <a:gd name="connsiteX95" fmla="*/ 7439891 w 8510155"/>
              <a:gd name="connsiteY95" fmla="*/ 624476 h 4500285"/>
              <a:gd name="connsiteX96" fmla="*/ 7886700 w 8510155"/>
              <a:gd name="connsiteY96" fmla="*/ 645258 h 4500285"/>
              <a:gd name="connsiteX97" fmla="*/ 8084127 w 8510155"/>
              <a:gd name="connsiteY97" fmla="*/ 634867 h 4500285"/>
              <a:gd name="connsiteX98" fmla="*/ 8073736 w 8510155"/>
              <a:gd name="connsiteY98" fmla="*/ 811512 h 4500285"/>
              <a:gd name="connsiteX99" fmla="*/ 8063346 w 8510155"/>
              <a:gd name="connsiteY99" fmla="*/ 863467 h 4500285"/>
              <a:gd name="connsiteX100" fmla="*/ 8052955 w 8510155"/>
              <a:gd name="connsiteY100" fmla="*/ 936203 h 4500285"/>
              <a:gd name="connsiteX101" fmla="*/ 8042564 w 8510155"/>
              <a:gd name="connsiteY101" fmla="*/ 967376 h 4500285"/>
              <a:gd name="connsiteX102" fmla="*/ 8021782 w 8510155"/>
              <a:gd name="connsiteY102" fmla="*/ 1071285 h 4500285"/>
              <a:gd name="connsiteX103" fmla="*/ 8011391 w 8510155"/>
              <a:gd name="connsiteY103" fmla="*/ 1112849 h 4500285"/>
              <a:gd name="connsiteX104" fmla="*/ 8011391 w 8510155"/>
              <a:gd name="connsiteY104" fmla="*/ 1351840 h 4500285"/>
              <a:gd name="connsiteX105" fmla="*/ 8042564 w 8510155"/>
              <a:gd name="connsiteY105" fmla="*/ 1414185 h 4500285"/>
              <a:gd name="connsiteX106" fmla="*/ 8073736 w 8510155"/>
              <a:gd name="connsiteY106" fmla="*/ 1476530 h 4500285"/>
              <a:gd name="connsiteX107" fmla="*/ 8104909 w 8510155"/>
              <a:gd name="connsiteY107" fmla="*/ 1497312 h 4500285"/>
              <a:gd name="connsiteX108" fmla="*/ 8198427 w 8510155"/>
              <a:gd name="connsiteY108" fmla="*/ 1611612 h 4500285"/>
              <a:gd name="connsiteX109" fmla="*/ 8291946 w 8510155"/>
              <a:gd name="connsiteY109" fmla="*/ 1705130 h 4500285"/>
              <a:gd name="connsiteX110" fmla="*/ 8333509 w 8510155"/>
              <a:gd name="connsiteY110" fmla="*/ 1746694 h 4500285"/>
              <a:gd name="connsiteX111" fmla="*/ 8395855 w 8510155"/>
              <a:gd name="connsiteY111" fmla="*/ 1798649 h 4500285"/>
              <a:gd name="connsiteX112" fmla="*/ 8427027 w 8510155"/>
              <a:gd name="connsiteY112" fmla="*/ 1819430 h 4500285"/>
              <a:gd name="connsiteX113" fmla="*/ 8510155 w 8510155"/>
              <a:gd name="connsiteY113" fmla="*/ 1912949 h 4500285"/>
              <a:gd name="connsiteX114" fmla="*/ 8427027 w 8510155"/>
              <a:gd name="connsiteY114" fmla="*/ 2016858 h 4500285"/>
              <a:gd name="connsiteX115" fmla="*/ 8354291 w 8510155"/>
              <a:gd name="connsiteY115" fmla="*/ 2099985 h 4500285"/>
              <a:gd name="connsiteX116" fmla="*/ 8323118 w 8510155"/>
              <a:gd name="connsiteY116" fmla="*/ 2120767 h 4500285"/>
              <a:gd name="connsiteX117" fmla="*/ 8291946 w 8510155"/>
              <a:gd name="connsiteY117" fmla="*/ 2162330 h 4500285"/>
              <a:gd name="connsiteX118" fmla="*/ 8229600 w 8510155"/>
              <a:gd name="connsiteY118" fmla="*/ 2224676 h 4500285"/>
              <a:gd name="connsiteX119" fmla="*/ 8177646 w 8510155"/>
              <a:gd name="connsiteY119" fmla="*/ 2297412 h 4500285"/>
              <a:gd name="connsiteX120" fmla="*/ 8136082 w 8510155"/>
              <a:gd name="connsiteY120" fmla="*/ 2359758 h 4500285"/>
              <a:gd name="connsiteX121" fmla="*/ 8115300 w 8510155"/>
              <a:gd name="connsiteY121" fmla="*/ 2390930 h 4500285"/>
              <a:gd name="connsiteX122" fmla="*/ 8084127 w 8510155"/>
              <a:gd name="connsiteY122" fmla="*/ 2422103 h 4500285"/>
              <a:gd name="connsiteX123" fmla="*/ 8167255 w 8510155"/>
              <a:gd name="connsiteY123" fmla="*/ 2526012 h 4500285"/>
              <a:gd name="connsiteX124" fmla="*/ 8198427 w 8510155"/>
              <a:gd name="connsiteY124" fmla="*/ 2557185 h 4500285"/>
              <a:gd name="connsiteX125" fmla="*/ 8271164 w 8510155"/>
              <a:gd name="connsiteY125" fmla="*/ 2609140 h 4500285"/>
              <a:gd name="connsiteX126" fmla="*/ 8312727 w 8510155"/>
              <a:gd name="connsiteY126" fmla="*/ 2629921 h 4500285"/>
              <a:gd name="connsiteX127" fmla="*/ 8343900 w 8510155"/>
              <a:gd name="connsiteY127" fmla="*/ 2661094 h 4500285"/>
              <a:gd name="connsiteX128" fmla="*/ 8375073 w 8510155"/>
              <a:gd name="connsiteY128" fmla="*/ 2681876 h 4500285"/>
              <a:gd name="connsiteX129" fmla="*/ 8427027 w 8510155"/>
              <a:gd name="connsiteY129" fmla="*/ 2733830 h 4500285"/>
              <a:gd name="connsiteX130" fmla="*/ 8416636 w 8510155"/>
              <a:gd name="connsiteY130" fmla="*/ 2765003 h 4500285"/>
              <a:gd name="connsiteX131" fmla="*/ 8375073 w 8510155"/>
              <a:gd name="connsiteY131" fmla="*/ 2775394 h 4500285"/>
              <a:gd name="connsiteX132" fmla="*/ 8271164 w 8510155"/>
              <a:gd name="connsiteY132" fmla="*/ 2785785 h 4500285"/>
              <a:gd name="connsiteX133" fmla="*/ 8229600 w 8510155"/>
              <a:gd name="connsiteY133" fmla="*/ 2796176 h 4500285"/>
              <a:gd name="connsiteX134" fmla="*/ 8167255 w 8510155"/>
              <a:gd name="connsiteY134" fmla="*/ 2806567 h 4500285"/>
              <a:gd name="connsiteX135" fmla="*/ 8073736 w 8510155"/>
              <a:gd name="connsiteY135" fmla="*/ 2837740 h 4500285"/>
              <a:gd name="connsiteX136" fmla="*/ 8042564 w 8510155"/>
              <a:gd name="connsiteY136" fmla="*/ 2848130 h 4500285"/>
              <a:gd name="connsiteX137" fmla="*/ 7990609 w 8510155"/>
              <a:gd name="connsiteY137" fmla="*/ 2858521 h 4500285"/>
              <a:gd name="connsiteX138" fmla="*/ 7938655 w 8510155"/>
              <a:gd name="connsiteY138" fmla="*/ 2879303 h 4500285"/>
              <a:gd name="connsiteX139" fmla="*/ 7907482 w 8510155"/>
              <a:gd name="connsiteY139" fmla="*/ 2889694 h 4500285"/>
              <a:gd name="connsiteX140" fmla="*/ 7845136 w 8510155"/>
              <a:gd name="connsiteY140" fmla="*/ 2920867 h 4500285"/>
              <a:gd name="connsiteX141" fmla="*/ 7751618 w 8510155"/>
              <a:gd name="connsiteY141" fmla="*/ 2972821 h 4500285"/>
              <a:gd name="connsiteX142" fmla="*/ 7772400 w 8510155"/>
              <a:gd name="connsiteY142" fmla="*/ 3222203 h 4500285"/>
              <a:gd name="connsiteX143" fmla="*/ 7793182 w 8510155"/>
              <a:gd name="connsiteY143" fmla="*/ 3388458 h 4500285"/>
              <a:gd name="connsiteX144" fmla="*/ 7813964 w 8510155"/>
              <a:gd name="connsiteY144" fmla="*/ 3471585 h 4500285"/>
              <a:gd name="connsiteX145" fmla="*/ 7824355 w 8510155"/>
              <a:gd name="connsiteY145" fmla="*/ 3513149 h 4500285"/>
              <a:gd name="connsiteX146" fmla="*/ 7834746 w 8510155"/>
              <a:gd name="connsiteY146" fmla="*/ 3544321 h 4500285"/>
              <a:gd name="connsiteX147" fmla="*/ 7855527 w 8510155"/>
              <a:gd name="connsiteY147" fmla="*/ 3627449 h 4500285"/>
              <a:gd name="connsiteX148" fmla="*/ 7865918 w 8510155"/>
              <a:gd name="connsiteY148" fmla="*/ 3658621 h 4500285"/>
              <a:gd name="connsiteX149" fmla="*/ 7886700 w 8510155"/>
              <a:gd name="connsiteY149" fmla="*/ 3741749 h 4500285"/>
              <a:gd name="connsiteX150" fmla="*/ 7917873 w 8510155"/>
              <a:gd name="connsiteY150" fmla="*/ 3845658 h 4500285"/>
              <a:gd name="connsiteX151" fmla="*/ 7886700 w 8510155"/>
              <a:gd name="connsiteY151" fmla="*/ 3856049 h 4500285"/>
              <a:gd name="connsiteX152" fmla="*/ 7845136 w 8510155"/>
              <a:gd name="connsiteY152" fmla="*/ 3845658 h 4500285"/>
              <a:gd name="connsiteX153" fmla="*/ 7762009 w 8510155"/>
              <a:gd name="connsiteY153" fmla="*/ 3814485 h 4500285"/>
              <a:gd name="connsiteX154" fmla="*/ 7637318 w 8510155"/>
              <a:gd name="connsiteY154" fmla="*/ 3762530 h 4500285"/>
              <a:gd name="connsiteX155" fmla="*/ 7606146 w 8510155"/>
              <a:gd name="connsiteY155" fmla="*/ 3741749 h 4500285"/>
              <a:gd name="connsiteX156" fmla="*/ 7325591 w 8510155"/>
              <a:gd name="connsiteY156" fmla="*/ 3648230 h 4500285"/>
              <a:gd name="connsiteX157" fmla="*/ 7221682 w 8510155"/>
              <a:gd name="connsiteY157" fmla="*/ 3606667 h 4500285"/>
              <a:gd name="connsiteX158" fmla="*/ 7013864 w 8510155"/>
              <a:gd name="connsiteY158" fmla="*/ 3575494 h 4500285"/>
              <a:gd name="connsiteX159" fmla="*/ 6930736 w 8510155"/>
              <a:gd name="connsiteY159" fmla="*/ 3585885 h 4500285"/>
              <a:gd name="connsiteX160" fmla="*/ 6941127 w 8510155"/>
              <a:gd name="connsiteY160" fmla="*/ 3814485 h 4500285"/>
              <a:gd name="connsiteX161" fmla="*/ 6951518 w 8510155"/>
              <a:gd name="connsiteY161" fmla="*/ 3908003 h 4500285"/>
              <a:gd name="connsiteX162" fmla="*/ 6961909 w 8510155"/>
              <a:gd name="connsiteY162" fmla="*/ 4011912 h 4500285"/>
              <a:gd name="connsiteX163" fmla="*/ 6951518 w 8510155"/>
              <a:gd name="connsiteY163" fmla="*/ 4334030 h 4500285"/>
              <a:gd name="connsiteX164" fmla="*/ 6899564 w 8510155"/>
              <a:gd name="connsiteY164" fmla="*/ 4323640 h 4500285"/>
              <a:gd name="connsiteX165" fmla="*/ 6806046 w 8510155"/>
              <a:gd name="connsiteY165" fmla="*/ 4282076 h 4500285"/>
              <a:gd name="connsiteX166" fmla="*/ 6764482 w 8510155"/>
              <a:gd name="connsiteY166" fmla="*/ 4271685 h 4500285"/>
              <a:gd name="connsiteX167" fmla="*/ 6639791 w 8510155"/>
              <a:gd name="connsiteY167" fmla="*/ 4219730 h 4500285"/>
              <a:gd name="connsiteX168" fmla="*/ 6577446 w 8510155"/>
              <a:gd name="connsiteY168" fmla="*/ 4188558 h 4500285"/>
              <a:gd name="connsiteX169" fmla="*/ 6400800 w 8510155"/>
              <a:gd name="connsiteY169" fmla="*/ 4126212 h 4500285"/>
              <a:gd name="connsiteX170" fmla="*/ 6161809 w 8510155"/>
              <a:gd name="connsiteY170" fmla="*/ 4053476 h 4500285"/>
              <a:gd name="connsiteX171" fmla="*/ 6016336 w 8510155"/>
              <a:gd name="connsiteY171" fmla="*/ 4001521 h 4500285"/>
              <a:gd name="connsiteX172" fmla="*/ 5818909 w 8510155"/>
              <a:gd name="connsiteY172" fmla="*/ 3939176 h 4500285"/>
              <a:gd name="connsiteX173" fmla="*/ 5746173 w 8510155"/>
              <a:gd name="connsiteY173" fmla="*/ 3897612 h 4500285"/>
              <a:gd name="connsiteX174" fmla="*/ 5704609 w 8510155"/>
              <a:gd name="connsiteY174" fmla="*/ 3876830 h 4500285"/>
              <a:gd name="connsiteX175" fmla="*/ 5663046 w 8510155"/>
              <a:gd name="connsiteY175" fmla="*/ 3887221 h 4500285"/>
              <a:gd name="connsiteX176" fmla="*/ 5642264 w 8510155"/>
              <a:gd name="connsiteY176" fmla="*/ 3918394 h 4500285"/>
              <a:gd name="connsiteX177" fmla="*/ 5590309 w 8510155"/>
              <a:gd name="connsiteY177" fmla="*/ 3980740 h 4500285"/>
              <a:gd name="connsiteX178" fmla="*/ 5444836 w 8510155"/>
              <a:gd name="connsiteY178" fmla="*/ 4105430 h 4500285"/>
              <a:gd name="connsiteX179" fmla="*/ 5174673 w 8510155"/>
              <a:gd name="connsiteY179" fmla="*/ 4219730 h 4500285"/>
              <a:gd name="connsiteX180" fmla="*/ 5008418 w 8510155"/>
              <a:gd name="connsiteY180" fmla="*/ 4292467 h 4500285"/>
              <a:gd name="connsiteX181" fmla="*/ 4946073 w 8510155"/>
              <a:gd name="connsiteY181" fmla="*/ 4334030 h 4500285"/>
              <a:gd name="connsiteX182" fmla="*/ 4831773 w 8510155"/>
              <a:gd name="connsiteY182" fmla="*/ 4365203 h 4500285"/>
              <a:gd name="connsiteX183" fmla="*/ 4738255 w 8510155"/>
              <a:gd name="connsiteY183" fmla="*/ 4417158 h 4500285"/>
              <a:gd name="connsiteX184" fmla="*/ 4644736 w 8510155"/>
              <a:gd name="connsiteY184" fmla="*/ 4500285 h 4500285"/>
              <a:gd name="connsiteX185" fmla="*/ 4572000 w 8510155"/>
              <a:gd name="connsiteY185" fmla="*/ 4334030 h 4500285"/>
              <a:gd name="connsiteX186" fmla="*/ 4509655 w 8510155"/>
              <a:gd name="connsiteY186" fmla="*/ 4209340 h 4500285"/>
              <a:gd name="connsiteX187" fmla="*/ 4499264 w 8510155"/>
              <a:gd name="connsiteY187" fmla="*/ 4178167 h 4500285"/>
              <a:gd name="connsiteX188" fmla="*/ 4447309 w 8510155"/>
              <a:gd name="connsiteY188" fmla="*/ 4115821 h 4500285"/>
              <a:gd name="connsiteX189" fmla="*/ 4416136 w 8510155"/>
              <a:gd name="connsiteY189" fmla="*/ 4095040 h 4500285"/>
              <a:gd name="connsiteX190" fmla="*/ 3927764 w 8510155"/>
              <a:gd name="connsiteY190" fmla="*/ 4084649 h 4500285"/>
              <a:gd name="connsiteX191" fmla="*/ 3522518 w 8510155"/>
              <a:gd name="connsiteY191" fmla="*/ 4095040 h 4500285"/>
              <a:gd name="connsiteX192" fmla="*/ 3449782 w 8510155"/>
              <a:gd name="connsiteY192" fmla="*/ 4105430 h 4500285"/>
              <a:gd name="connsiteX193" fmla="*/ 3397827 w 8510155"/>
              <a:gd name="connsiteY193" fmla="*/ 4126212 h 4500285"/>
              <a:gd name="connsiteX194" fmla="*/ 3325091 w 8510155"/>
              <a:gd name="connsiteY194" fmla="*/ 4167776 h 4500285"/>
              <a:gd name="connsiteX195" fmla="*/ 3293918 w 8510155"/>
              <a:gd name="connsiteY195" fmla="*/ 4198949 h 4500285"/>
              <a:gd name="connsiteX196" fmla="*/ 3231573 w 8510155"/>
              <a:gd name="connsiteY196" fmla="*/ 4250903 h 4500285"/>
              <a:gd name="connsiteX197" fmla="*/ 3096491 w 8510155"/>
              <a:gd name="connsiteY197" fmla="*/ 4230121 h 4500285"/>
              <a:gd name="connsiteX198" fmla="*/ 2971800 w 8510155"/>
              <a:gd name="connsiteY198" fmla="*/ 4188558 h 4500285"/>
              <a:gd name="connsiteX199" fmla="*/ 2753591 w 8510155"/>
              <a:gd name="connsiteY199" fmla="*/ 4105430 h 4500285"/>
              <a:gd name="connsiteX200" fmla="*/ 2597727 w 8510155"/>
              <a:gd name="connsiteY200" fmla="*/ 4043085 h 4500285"/>
              <a:gd name="connsiteX201" fmla="*/ 2556164 w 8510155"/>
              <a:gd name="connsiteY201" fmla="*/ 4032694 h 4500285"/>
              <a:gd name="connsiteX202" fmla="*/ 2452255 w 8510155"/>
              <a:gd name="connsiteY202" fmla="*/ 4001521 h 4500285"/>
              <a:gd name="connsiteX203" fmla="*/ 2296391 w 8510155"/>
              <a:gd name="connsiteY203" fmla="*/ 3970349 h 4500285"/>
              <a:gd name="connsiteX204" fmla="*/ 2234046 w 8510155"/>
              <a:gd name="connsiteY204" fmla="*/ 3991130 h 4500285"/>
              <a:gd name="connsiteX205" fmla="*/ 2098964 w 8510155"/>
              <a:gd name="connsiteY205" fmla="*/ 4105430 h 4500285"/>
              <a:gd name="connsiteX206" fmla="*/ 1943100 w 8510155"/>
              <a:gd name="connsiteY206" fmla="*/ 4261294 h 4500285"/>
              <a:gd name="connsiteX207" fmla="*/ 1901536 w 8510155"/>
              <a:gd name="connsiteY207" fmla="*/ 4282076 h 4500285"/>
              <a:gd name="connsiteX208" fmla="*/ 1839191 w 8510155"/>
              <a:gd name="connsiteY208" fmla="*/ 4323640 h 4500285"/>
              <a:gd name="connsiteX209" fmla="*/ 1724891 w 8510155"/>
              <a:gd name="connsiteY209" fmla="*/ 4375594 h 4500285"/>
              <a:gd name="connsiteX210" fmla="*/ 1662546 w 8510155"/>
              <a:gd name="connsiteY210" fmla="*/ 4417158 h 4500285"/>
              <a:gd name="connsiteX211" fmla="*/ 1600200 w 8510155"/>
              <a:gd name="connsiteY211" fmla="*/ 4448330 h 4500285"/>
              <a:gd name="connsiteX212" fmla="*/ 1579418 w 8510155"/>
              <a:gd name="connsiteY212" fmla="*/ 4282076 h 4500285"/>
              <a:gd name="connsiteX213" fmla="*/ 1558636 w 8510155"/>
              <a:gd name="connsiteY213" fmla="*/ 4167776 h 4500285"/>
              <a:gd name="connsiteX214" fmla="*/ 1548246 w 8510155"/>
              <a:gd name="connsiteY214" fmla="*/ 4095040 h 4500285"/>
              <a:gd name="connsiteX215" fmla="*/ 1537855 w 8510155"/>
              <a:gd name="connsiteY215" fmla="*/ 4053476 h 4500285"/>
              <a:gd name="connsiteX216" fmla="*/ 1506682 w 8510155"/>
              <a:gd name="connsiteY216" fmla="*/ 4063867 h 4500285"/>
              <a:gd name="connsiteX217" fmla="*/ 1413164 w 8510155"/>
              <a:gd name="connsiteY217" fmla="*/ 4084649 h 4500285"/>
              <a:gd name="connsiteX218" fmla="*/ 1319646 w 8510155"/>
              <a:gd name="connsiteY218" fmla="*/ 4095040 h 4500285"/>
              <a:gd name="connsiteX219" fmla="*/ 1184564 w 8510155"/>
              <a:gd name="connsiteY219" fmla="*/ 4084649 h 4500285"/>
              <a:gd name="connsiteX220" fmla="*/ 1059873 w 8510155"/>
              <a:gd name="connsiteY220" fmla="*/ 4063867 h 4500285"/>
              <a:gd name="connsiteX221" fmla="*/ 904009 w 8510155"/>
              <a:gd name="connsiteY221" fmla="*/ 4043085 h 4500285"/>
              <a:gd name="connsiteX222" fmla="*/ 872836 w 8510155"/>
              <a:gd name="connsiteY222" fmla="*/ 4032694 h 4500285"/>
              <a:gd name="connsiteX223" fmla="*/ 768927 w 8510155"/>
              <a:gd name="connsiteY223" fmla="*/ 4011912 h 4500285"/>
              <a:gd name="connsiteX224" fmla="*/ 685800 w 8510155"/>
              <a:gd name="connsiteY224" fmla="*/ 3991130 h 4500285"/>
              <a:gd name="connsiteX225" fmla="*/ 644236 w 8510155"/>
              <a:gd name="connsiteY225" fmla="*/ 3980740 h 4500285"/>
              <a:gd name="connsiteX226" fmla="*/ 581891 w 8510155"/>
              <a:gd name="connsiteY226" fmla="*/ 3959958 h 4500285"/>
              <a:gd name="connsiteX227" fmla="*/ 353291 w 8510155"/>
              <a:gd name="connsiteY227" fmla="*/ 3949567 h 4500285"/>
              <a:gd name="connsiteX228" fmla="*/ 249382 w 8510155"/>
              <a:gd name="connsiteY228" fmla="*/ 3928785 h 4500285"/>
              <a:gd name="connsiteX229" fmla="*/ 197427 w 8510155"/>
              <a:gd name="connsiteY229" fmla="*/ 3918394 h 4500285"/>
              <a:gd name="connsiteX230" fmla="*/ 114300 w 8510155"/>
              <a:gd name="connsiteY230" fmla="*/ 3897612 h 4500285"/>
              <a:gd name="connsiteX231" fmla="*/ 31173 w 8510155"/>
              <a:gd name="connsiteY231" fmla="*/ 3876830 h 4500285"/>
              <a:gd name="connsiteX232" fmla="*/ 0 w 8510155"/>
              <a:gd name="connsiteY232" fmla="*/ 3866440 h 4500285"/>
              <a:gd name="connsiteX233" fmla="*/ 93518 w 8510155"/>
              <a:gd name="connsiteY233" fmla="*/ 3783312 h 4500285"/>
              <a:gd name="connsiteX234" fmla="*/ 155864 w 8510155"/>
              <a:gd name="connsiteY234" fmla="*/ 3731358 h 4500285"/>
              <a:gd name="connsiteX235" fmla="*/ 332509 w 8510155"/>
              <a:gd name="connsiteY235" fmla="*/ 3606667 h 4500285"/>
              <a:gd name="connsiteX236" fmla="*/ 415636 w 8510155"/>
              <a:gd name="connsiteY236" fmla="*/ 3513149 h 4500285"/>
              <a:gd name="connsiteX237" fmla="*/ 457200 w 8510155"/>
              <a:gd name="connsiteY237" fmla="*/ 3450803 h 4500285"/>
              <a:gd name="connsiteX238" fmla="*/ 446809 w 8510155"/>
              <a:gd name="connsiteY238" fmla="*/ 3409240 h 4500285"/>
              <a:gd name="connsiteX239" fmla="*/ 374073 w 8510155"/>
              <a:gd name="connsiteY239" fmla="*/ 3253376 h 4500285"/>
              <a:gd name="connsiteX240" fmla="*/ 280555 w 8510155"/>
              <a:gd name="connsiteY240" fmla="*/ 3118294 h 4500285"/>
              <a:gd name="connsiteX241" fmla="*/ 259773 w 8510155"/>
              <a:gd name="connsiteY241" fmla="*/ 3087121 h 4500285"/>
              <a:gd name="connsiteX242" fmla="*/ 197427 w 8510155"/>
              <a:gd name="connsiteY242" fmla="*/ 3003994 h 4500285"/>
              <a:gd name="connsiteX243" fmla="*/ 176646 w 8510155"/>
              <a:gd name="connsiteY243" fmla="*/ 2962430 h 4500285"/>
              <a:gd name="connsiteX244" fmla="*/ 114300 w 8510155"/>
              <a:gd name="connsiteY244" fmla="*/ 2889694 h 4500285"/>
              <a:gd name="connsiteX245" fmla="*/ 41564 w 8510155"/>
              <a:gd name="connsiteY245" fmla="*/ 2765003 h 4500285"/>
              <a:gd name="connsiteX246" fmla="*/ 0 w 8510155"/>
              <a:gd name="connsiteY246" fmla="*/ 2681876 h 4500285"/>
              <a:gd name="connsiteX247" fmla="*/ 10391 w 8510155"/>
              <a:gd name="connsiteY247" fmla="*/ 2629921 h 4500285"/>
              <a:gd name="connsiteX248" fmla="*/ 93518 w 8510155"/>
              <a:gd name="connsiteY248" fmla="*/ 2567576 h 4500285"/>
              <a:gd name="connsiteX249" fmla="*/ 238991 w 8510155"/>
              <a:gd name="connsiteY249" fmla="*/ 2505230 h 4500285"/>
              <a:gd name="connsiteX250" fmla="*/ 477982 w 8510155"/>
              <a:gd name="connsiteY250" fmla="*/ 2380540 h 4500285"/>
              <a:gd name="connsiteX251" fmla="*/ 498764 w 8510155"/>
              <a:gd name="connsiteY251" fmla="*/ 2307803 h 4500285"/>
              <a:gd name="connsiteX252" fmla="*/ 477982 w 8510155"/>
              <a:gd name="connsiteY252" fmla="*/ 2183112 h 4500285"/>
              <a:gd name="connsiteX253" fmla="*/ 457200 w 8510155"/>
              <a:gd name="connsiteY253" fmla="*/ 2141549 h 4500285"/>
              <a:gd name="connsiteX254" fmla="*/ 384464 w 8510155"/>
              <a:gd name="connsiteY254" fmla="*/ 1933730 h 4500285"/>
              <a:gd name="connsiteX255" fmla="*/ 332509 w 8510155"/>
              <a:gd name="connsiteY255" fmla="*/ 1757085 h 4500285"/>
              <a:gd name="connsiteX256" fmla="*/ 290946 w 8510155"/>
              <a:gd name="connsiteY256" fmla="*/ 1642785 h 4500285"/>
              <a:gd name="connsiteX257" fmla="*/ 280555 w 8510155"/>
              <a:gd name="connsiteY257" fmla="*/ 1611612 h 4500285"/>
              <a:gd name="connsiteX258" fmla="*/ 238991 w 8510155"/>
              <a:gd name="connsiteY258" fmla="*/ 1518094 h 4500285"/>
              <a:gd name="connsiteX259" fmla="*/ 228600 w 8510155"/>
              <a:gd name="connsiteY259" fmla="*/ 1486921 h 4500285"/>
              <a:gd name="connsiteX260" fmla="*/ 197427 w 8510155"/>
              <a:gd name="connsiteY260" fmla="*/ 1403794 h 4500285"/>
              <a:gd name="connsiteX261" fmla="*/ 145473 w 8510155"/>
              <a:gd name="connsiteY261" fmla="*/ 1279103 h 4500285"/>
              <a:gd name="connsiteX262" fmla="*/ 135082 w 8510155"/>
              <a:gd name="connsiteY262" fmla="*/ 1237540 h 4500285"/>
              <a:gd name="connsiteX263" fmla="*/ 114300 w 8510155"/>
              <a:gd name="connsiteY263" fmla="*/ 1175194 h 4500285"/>
              <a:gd name="connsiteX264" fmla="*/ 176646 w 8510155"/>
              <a:gd name="connsiteY264" fmla="*/ 1144021 h 4500285"/>
              <a:gd name="connsiteX265" fmla="*/ 249382 w 8510155"/>
              <a:gd name="connsiteY265" fmla="*/ 1133630 h 4500285"/>
              <a:gd name="connsiteX266" fmla="*/ 332509 w 8510155"/>
              <a:gd name="connsiteY266" fmla="*/ 1112849 h 4500285"/>
              <a:gd name="connsiteX267" fmla="*/ 415636 w 8510155"/>
              <a:gd name="connsiteY267" fmla="*/ 1102458 h 4500285"/>
              <a:gd name="connsiteX268" fmla="*/ 509155 w 8510155"/>
              <a:gd name="connsiteY268" fmla="*/ 1081676 h 4500285"/>
              <a:gd name="connsiteX269" fmla="*/ 581891 w 8510155"/>
              <a:gd name="connsiteY269" fmla="*/ 1060894 h 4500285"/>
              <a:gd name="connsiteX270" fmla="*/ 613064 w 8510155"/>
              <a:gd name="connsiteY270" fmla="*/ 1029721 h 4500285"/>
              <a:gd name="connsiteX271" fmla="*/ 654627 w 8510155"/>
              <a:gd name="connsiteY271" fmla="*/ 894640 h 4500285"/>
              <a:gd name="connsiteX272" fmla="*/ 675409 w 8510155"/>
              <a:gd name="connsiteY272" fmla="*/ 666040 h 4500285"/>
              <a:gd name="connsiteX273" fmla="*/ 665018 w 8510155"/>
              <a:gd name="connsiteY273" fmla="*/ 427049 h 4500285"/>
              <a:gd name="connsiteX274" fmla="*/ 654627 w 8510155"/>
              <a:gd name="connsiteY274" fmla="*/ 333530 h 4500285"/>
              <a:gd name="connsiteX275" fmla="*/ 644236 w 8510155"/>
              <a:gd name="connsiteY275" fmla="*/ 250403 h 4500285"/>
              <a:gd name="connsiteX276" fmla="*/ 623455 w 8510155"/>
              <a:gd name="connsiteY276" fmla="*/ 136103 h 4500285"/>
              <a:gd name="connsiteX277" fmla="*/ 633846 w 8510155"/>
              <a:gd name="connsiteY277" fmla="*/ 52976 h 4500285"/>
              <a:gd name="connsiteX278" fmla="*/ 706582 w 8510155"/>
              <a:gd name="connsiteY278" fmla="*/ 125712 h 4500285"/>
              <a:gd name="connsiteX279" fmla="*/ 810491 w 8510155"/>
              <a:gd name="connsiteY279" fmla="*/ 219230 h 4500285"/>
              <a:gd name="connsiteX280" fmla="*/ 935182 w 8510155"/>
              <a:gd name="connsiteY280" fmla="*/ 323140 h 4500285"/>
              <a:gd name="connsiteX281" fmla="*/ 1039091 w 8510155"/>
              <a:gd name="connsiteY281" fmla="*/ 416658 h 4500285"/>
              <a:gd name="connsiteX282" fmla="*/ 1174173 w 8510155"/>
              <a:gd name="connsiteY282" fmla="*/ 499785 h 4500285"/>
              <a:gd name="connsiteX283" fmla="*/ 1205346 w 8510155"/>
              <a:gd name="connsiteY283" fmla="*/ 489394 h 4500285"/>
              <a:gd name="connsiteX284" fmla="*/ 1278082 w 8510155"/>
              <a:gd name="connsiteY284" fmla="*/ 364703 h 4500285"/>
              <a:gd name="connsiteX285" fmla="*/ 1392382 w 8510155"/>
              <a:gd name="connsiteY285" fmla="*/ 229621 h 4500285"/>
              <a:gd name="connsiteX286" fmla="*/ 1475509 w 8510155"/>
              <a:gd name="connsiteY286" fmla="*/ 136103 h 4500285"/>
              <a:gd name="connsiteX287" fmla="*/ 1527464 w 8510155"/>
              <a:gd name="connsiteY287" fmla="*/ 94540 h 4500285"/>
              <a:gd name="connsiteX288" fmla="*/ 1558636 w 8510155"/>
              <a:gd name="connsiteY288" fmla="*/ 63367 h 4500285"/>
              <a:gd name="connsiteX289" fmla="*/ 1589809 w 8510155"/>
              <a:gd name="connsiteY289" fmla="*/ 42585 h 4500285"/>
              <a:gd name="connsiteX290" fmla="*/ 1652155 w 8510155"/>
              <a:gd name="connsiteY290" fmla="*/ 1021 h 4500285"/>
              <a:gd name="connsiteX291" fmla="*/ 1693718 w 8510155"/>
              <a:gd name="connsiteY291" fmla="*/ 84149 h 4500285"/>
              <a:gd name="connsiteX292" fmla="*/ 1724891 w 8510155"/>
              <a:gd name="connsiteY292" fmla="*/ 136103 h 4500285"/>
              <a:gd name="connsiteX293" fmla="*/ 1735282 w 8510155"/>
              <a:gd name="connsiteY293" fmla="*/ 167276 h 4500285"/>
              <a:gd name="connsiteX294" fmla="*/ 1766455 w 8510155"/>
              <a:gd name="connsiteY294" fmla="*/ 219230 h 4500285"/>
              <a:gd name="connsiteX295" fmla="*/ 1787236 w 8510155"/>
              <a:gd name="connsiteY295" fmla="*/ 271185 h 4500285"/>
              <a:gd name="connsiteX296" fmla="*/ 1808018 w 8510155"/>
              <a:gd name="connsiteY296" fmla="*/ 302358 h 4500285"/>
              <a:gd name="connsiteX297" fmla="*/ 1818409 w 8510155"/>
              <a:gd name="connsiteY297" fmla="*/ 333530 h 4500285"/>
              <a:gd name="connsiteX298" fmla="*/ 1839191 w 8510155"/>
              <a:gd name="connsiteY298" fmla="*/ 375094 h 4500285"/>
              <a:gd name="connsiteX299" fmla="*/ 1849582 w 8510155"/>
              <a:gd name="connsiteY299" fmla="*/ 406267 h 4500285"/>
              <a:gd name="connsiteX300" fmla="*/ 1870364 w 8510155"/>
              <a:gd name="connsiteY300" fmla="*/ 437440 h 4500285"/>
              <a:gd name="connsiteX301" fmla="*/ 1901536 w 8510155"/>
              <a:gd name="connsiteY301" fmla="*/ 499785 h 4500285"/>
              <a:gd name="connsiteX302" fmla="*/ 1932709 w 8510155"/>
              <a:gd name="connsiteY302" fmla="*/ 530958 h 4500285"/>
              <a:gd name="connsiteX303" fmla="*/ 1963882 w 8510155"/>
              <a:gd name="connsiteY303" fmla="*/ 530958 h 450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8510155" h="4500285">
                <a:moveTo>
                  <a:pt x="1963882" y="530958"/>
                </a:moveTo>
                <a:cubicBezTo>
                  <a:pt x="1977736" y="525763"/>
                  <a:pt x="1998797" y="510628"/>
                  <a:pt x="2015836" y="499785"/>
                </a:cubicBezTo>
                <a:cubicBezTo>
                  <a:pt x="2036908" y="486375"/>
                  <a:pt x="2057400" y="472076"/>
                  <a:pt x="2078182" y="458221"/>
                </a:cubicBezTo>
                <a:cubicBezTo>
                  <a:pt x="2088573" y="451294"/>
                  <a:pt x="2098765" y="444059"/>
                  <a:pt x="2109355" y="437440"/>
                </a:cubicBezTo>
                <a:cubicBezTo>
                  <a:pt x="2126481" y="426736"/>
                  <a:pt x="2144505" y="417470"/>
                  <a:pt x="2161309" y="406267"/>
                </a:cubicBezTo>
                <a:cubicBezTo>
                  <a:pt x="2182091" y="392412"/>
                  <a:pt x="2201315" y="375873"/>
                  <a:pt x="2223655" y="364703"/>
                </a:cubicBezTo>
                <a:cubicBezTo>
                  <a:pt x="2323308" y="314875"/>
                  <a:pt x="2199747" y="377985"/>
                  <a:pt x="2317173" y="312749"/>
                </a:cubicBezTo>
                <a:cubicBezTo>
                  <a:pt x="2330713" y="305227"/>
                  <a:pt x="2345287" y="299652"/>
                  <a:pt x="2358736" y="291967"/>
                </a:cubicBezTo>
                <a:cubicBezTo>
                  <a:pt x="2369579" y="285771"/>
                  <a:pt x="2378739" y="276770"/>
                  <a:pt x="2389909" y="271185"/>
                </a:cubicBezTo>
                <a:cubicBezTo>
                  <a:pt x="2460619" y="235830"/>
                  <a:pt x="2376153" y="294070"/>
                  <a:pt x="2462646" y="240012"/>
                </a:cubicBezTo>
                <a:cubicBezTo>
                  <a:pt x="2477332" y="230834"/>
                  <a:pt x="2489173" y="217432"/>
                  <a:pt x="2504209" y="208840"/>
                </a:cubicBezTo>
                <a:cubicBezTo>
                  <a:pt x="2513719" y="203406"/>
                  <a:pt x="2525807" y="203768"/>
                  <a:pt x="2535382" y="198449"/>
                </a:cubicBezTo>
                <a:cubicBezTo>
                  <a:pt x="2557215" y="186319"/>
                  <a:pt x="2574537" y="166161"/>
                  <a:pt x="2597727" y="156885"/>
                </a:cubicBezTo>
                <a:cubicBezTo>
                  <a:pt x="2632363" y="143030"/>
                  <a:pt x="2668269" y="132003"/>
                  <a:pt x="2701636" y="115321"/>
                </a:cubicBezTo>
                <a:cubicBezTo>
                  <a:pt x="2715491" y="108394"/>
                  <a:pt x="2729045" y="100831"/>
                  <a:pt x="2743200" y="94540"/>
                </a:cubicBezTo>
                <a:cubicBezTo>
                  <a:pt x="2760245" y="86965"/>
                  <a:pt x="2778110" y="81334"/>
                  <a:pt x="2795155" y="73758"/>
                </a:cubicBezTo>
                <a:cubicBezTo>
                  <a:pt x="2809310" y="67467"/>
                  <a:pt x="2822336" y="58729"/>
                  <a:pt x="2836718" y="52976"/>
                </a:cubicBezTo>
                <a:cubicBezTo>
                  <a:pt x="2857057" y="44840"/>
                  <a:pt x="2878282" y="39121"/>
                  <a:pt x="2899064" y="32194"/>
                </a:cubicBezTo>
                <a:cubicBezTo>
                  <a:pt x="2909455" y="28730"/>
                  <a:pt x="2921123" y="27878"/>
                  <a:pt x="2930236" y="21803"/>
                </a:cubicBezTo>
                <a:lnTo>
                  <a:pt x="2961409" y="1021"/>
                </a:lnTo>
                <a:cubicBezTo>
                  <a:pt x="2971800" y="4485"/>
                  <a:pt x="2984837" y="3667"/>
                  <a:pt x="2992582" y="11412"/>
                </a:cubicBezTo>
                <a:cubicBezTo>
                  <a:pt x="3003535" y="22365"/>
                  <a:pt x="3005679" y="39527"/>
                  <a:pt x="3013364" y="52976"/>
                </a:cubicBezTo>
                <a:cubicBezTo>
                  <a:pt x="3019560" y="63819"/>
                  <a:pt x="3026151" y="74555"/>
                  <a:pt x="3034146" y="84149"/>
                </a:cubicBezTo>
                <a:cubicBezTo>
                  <a:pt x="3043553" y="95438"/>
                  <a:pt x="3055911" y="104032"/>
                  <a:pt x="3065318" y="115321"/>
                </a:cubicBezTo>
                <a:cubicBezTo>
                  <a:pt x="3073313" y="124915"/>
                  <a:pt x="3078755" y="136394"/>
                  <a:pt x="3086100" y="146494"/>
                </a:cubicBezTo>
                <a:cubicBezTo>
                  <a:pt x="3106472" y="174506"/>
                  <a:pt x="3127328" y="202167"/>
                  <a:pt x="3148446" y="229621"/>
                </a:cubicBezTo>
                <a:cubicBezTo>
                  <a:pt x="3161968" y="247200"/>
                  <a:pt x="3171556" y="269274"/>
                  <a:pt x="3190009" y="281576"/>
                </a:cubicBezTo>
                <a:cubicBezTo>
                  <a:pt x="3200400" y="288503"/>
                  <a:pt x="3212351" y="293527"/>
                  <a:pt x="3221182" y="302358"/>
                </a:cubicBezTo>
                <a:cubicBezTo>
                  <a:pt x="3233428" y="314604"/>
                  <a:pt x="3240109" y="331675"/>
                  <a:pt x="3252355" y="343921"/>
                </a:cubicBezTo>
                <a:cubicBezTo>
                  <a:pt x="3261185" y="352751"/>
                  <a:pt x="3273933" y="356708"/>
                  <a:pt x="3283527" y="364703"/>
                </a:cubicBezTo>
                <a:cubicBezTo>
                  <a:pt x="3294816" y="374111"/>
                  <a:pt x="3303100" y="386854"/>
                  <a:pt x="3314700" y="395876"/>
                </a:cubicBezTo>
                <a:cubicBezTo>
                  <a:pt x="3334416" y="411210"/>
                  <a:pt x="3356264" y="423585"/>
                  <a:pt x="3377046" y="437440"/>
                </a:cubicBezTo>
                <a:lnTo>
                  <a:pt x="3408218" y="458221"/>
                </a:lnTo>
                <a:cubicBezTo>
                  <a:pt x="3418609" y="465148"/>
                  <a:pt x="3427543" y="475054"/>
                  <a:pt x="3439391" y="479003"/>
                </a:cubicBezTo>
                <a:lnTo>
                  <a:pt x="3470564" y="489394"/>
                </a:lnTo>
                <a:cubicBezTo>
                  <a:pt x="3520847" y="486748"/>
                  <a:pt x="3656756" y="487007"/>
                  <a:pt x="3730336" y="468612"/>
                </a:cubicBezTo>
                <a:cubicBezTo>
                  <a:pt x="3871759" y="433256"/>
                  <a:pt x="3736129" y="466038"/>
                  <a:pt x="3823855" y="427049"/>
                </a:cubicBezTo>
                <a:cubicBezTo>
                  <a:pt x="3843873" y="418152"/>
                  <a:pt x="3866607" y="416064"/>
                  <a:pt x="3886200" y="406267"/>
                </a:cubicBezTo>
                <a:cubicBezTo>
                  <a:pt x="4026688" y="336023"/>
                  <a:pt x="3965324" y="353034"/>
                  <a:pt x="4062846" y="333530"/>
                </a:cubicBezTo>
                <a:cubicBezTo>
                  <a:pt x="4241899" y="221622"/>
                  <a:pt x="4063118" y="324319"/>
                  <a:pt x="4208318" y="260794"/>
                </a:cubicBezTo>
                <a:cubicBezTo>
                  <a:pt x="4243796" y="245273"/>
                  <a:pt x="4276272" y="223222"/>
                  <a:pt x="4312227" y="208840"/>
                </a:cubicBezTo>
                <a:cubicBezTo>
                  <a:pt x="4346863" y="194985"/>
                  <a:pt x="4379945" y="176324"/>
                  <a:pt x="4416136" y="167276"/>
                </a:cubicBezTo>
                <a:cubicBezTo>
                  <a:pt x="4429991" y="163812"/>
                  <a:pt x="4444152" y="161401"/>
                  <a:pt x="4457700" y="156885"/>
                </a:cubicBezTo>
                <a:cubicBezTo>
                  <a:pt x="4475395" y="150987"/>
                  <a:pt x="4492610" y="143679"/>
                  <a:pt x="4509655" y="136103"/>
                </a:cubicBezTo>
                <a:cubicBezTo>
                  <a:pt x="4523810" y="129812"/>
                  <a:pt x="4536382" y="119772"/>
                  <a:pt x="4551218" y="115321"/>
                </a:cubicBezTo>
                <a:cubicBezTo>
                  <a:pt x="4571398" y="109267"/>
                  <a:pt x="4592782" y="108394"/>
                  <a:pt x="4613564" y="104930"/>
                </a:cubicBezTo>
                <a:cubicBezTo>
                  <a:pt x="4707294" y="58066"/>
                  <a:pt x="4591014" y="112448"/>
                  <a:pt x="4738255" y="63367"/>
                </a:cubicBezTo>
                <a:cubicBezTo>
                  <a:pt x="4759037" y="56440"/>
                  <a:pt x="4779348" y="47898"/>
                  <a:pt x="4800600" y="42585"/>
                </a:cubicBezTo>
                <a:lnTo>
                  <a:pt x="4883727" y="21803"/>
                </a:lnTo>
                <a:cubicBezTo>
                  <a:pt x="4908406" y="5350"/>
                  <a:pt x="4916741" y="-12054"/>
                  <a:pt x="4946073" y="11412"/>
                </a:cubicBezTo>
                <a:cubicBezTo>
                  <a:pt x="4959399" y="22073"/>
                  <a:pt x="4981175" y="72843"/>
                  <a:pt x="4987636" y="84149"/>
                </a:cubicBezTo>
                <a:cubicBezTo>
                  <a:pt x="4993832" y="94992"/>
                  <a:pt x="5002222" y="104478"/>
                  <a:pt x="5008418" y="115321"/>
                </a:cubicBezTo>
                <a:cubicBezTo>
                  <a:pt x="5016103" y="128770"/>
                  <a:pt x="5020990" y="143750"/>
                  <a:pt x="5029200" y="156885"/>
                </a:cubicBezTo>
                <a:cubicBezTo>
                  <a:pt x="5038379" y="171571"/>
                  <a:pt x="5050307" y="184357"/>
                  <a:pt x="5060373" y="198449"/>
                </a:cubicBezTo>
                <a:cubicBezTo>
                  <a:pt x="5067632" y="208611"/>
                  <a:pt x="5073896" y="219459"/>
                  <a:pt x="5081155" y="229621"/>
                </a:cubicBezTo>
                <a:cubicBezTo>
                  <a:pt x="5091221" y="243713"/>
                  <a:pt x="5102261" y="257093"/>
                  <a:pt x="5112327" y="271185"/>
                </a:cubicBezTo>
                <a:cubicBezTo>
                  <a:pt x="5119586" y="281347"/>
                  <a:pt x="5124708" y="293117"/>
                  <a:pt x="5133109" y="302358"/>
                </a:cubicBezTo>
                <a:cubicBezTo>
                  <a:pt x="5261985" y="444122"/>
                  <a:pt x="5170080" y="341471"/>
                  <a:pt x="5257800" y="416658"/>
                </a:cubicBezTo>
                <a:cubicBezTo>
                  <a:pt x="5268957" y="426221"/>
                  <a:pt x="5277374" y="438808"/>
                  <a:pt x="5288973" y="447830"/>
                </a:cubicBezTo>
                <a:cubicBezTo>
                  <a:pt x="5308688" y="463164"/>
                  <a:pt x="5330536" y="475539"/>
                  <a:pt x="5351318" y="489394"/>
                </a:cubicBezTo>
                <a:lnTo>
                  <a:pt x="5382491" y="510176"/>
                </a:lnTo>
                <a:cubicBezTo>
                  <a:pt x="5403273" y="506712"/>
                  <a:pt x="5424235" y="504199"/>
                  <a:pt x="5444836" y="499785"/>
                </a:cubicBezTo>
                <a:cubicBezTo>
                  <a:pt x="5517905" y="484127"/>
                  <a:pt x="5524881" y="480030"/>
                  <a:pt x="5590309" y="458221"/>
                </a:cubicBezTo>
                <a:cubicBezTo>
                  <a:pt x="5600700" y="454757"/>
                  <a:pt x="5612090" y="453465"/>
                  <a:pt x="5621482" y="447830"/>
                </a:cubicBezTo>
                <a:cubicBezTo>
                  <a:pt x="5638800" y="437439"/>
                  <a:pt x="5655372" y="425690"/>
                  <a:pt x="5673436" y="416658"/>
                </a:cubicBezTo>
                <a:cubicBezTo>
                  <a:pt x="5683233" y="411760"/>
                  <a:pt x="5694638" y="410799"/>
                  <a:pt x="5704609" y="406267"/>
                </a:cubicBezTo>
                <a:cubicBezTo>
                  <a:pt x="5732812" y="393447"/>
                  <a:pt x="5758346" y="374500"/>
                  <a:pt x="5787736" y="364703"/>
                </a:cubicBezTo>
                <a:cubicBezTo>
                  <a:pt x="5798127" y="361239"/>
                  <a:pt x="5809334" y="359631"/>
                  <a:pt x="5818909" y="354312"/>
                </a:cubicBezTo>
                <a:cubicBezTo>
                  <a:pt x="5840743" y="342182"/>
                  <a:pt x="5858915" y="323919"/>
                  <a:pt x="5881255" y="312749"/>
                </a:cubicBezTo>
                <a:cubicBezTo>
                  <a:pt x="5902037" y="302358"/>
                  <a:pt x="5922448" y="291191"/>
                  <a:pt x="5943600" y="281576"/>
                </a:cubicBezTo>
                <a:cubicBezTo>
                  <a:pt x="5960581" y="273858"/>
                  <a:pt x="5979180" y="269726"/>
                  <a:pt x="5995555" y="260794"/>
                </a:cubicBezTo>
                <a:cubicBezTo>
                  <a:pt x="6085854" y="211539"/>
                  <a:pt x="6026216" y="229840"/>
                  <a:pt x="6099464" y="198449"/>
                </a:cubicBezTo>
                <a:cubicBezTo>
                  <a:pt x="6109531" y="194135"/>
                  <a:pt x="6120569" y="192373"/>
                  <a:pt x="6130636" y="188058"/>
                </a:cubicBezTo>
                <a:cubicBezTo>
                  <a:pt x="6144874" y="181956"/>
                  <a:pt x="6157962" y="173378"/>
                  <a:pt x="6172200" y="167276"/>
                </a:cubicBezTo>
                <a:cubicBezTo>
                  <a:pt x="6182267" y="162961"/>
                  <a:pt x="6193576" y="161783"/>
                  <a:pt x="6203373" y="156885"/>
                </a:cubicBezTo>
                <a:cubicBezTo>
                  <a:pt x="6214543" y="151300"/>
                  <a:pt x="6223134" y="141175"/>
                  <a:pt x="6234546" y="136103"/>
                </a:cubicBezTo>
                <a:cubicBezTo>
                  <a:pt x="6254564" y="127206"/>
                  <a:pt x="6278664" y="127472"/>
                  <a:pt x="6296891" y="115321"/>
                </a:cubicBezTo>
                <a:cubicBezTo>
                  <a:pt x="6307282" y="108394"/>
                  <a:pt x="6316652" y="99612"/>
                  <a:pt x="6328064" y="94540"/>
                </a:cubicBezTo>
                <a:cubicBezTo>
                  <a:pt x="6348082" y="85643"/>
                  <a:pt x="6372182" y="85909"/>
                  <a:pt x="6390409" y="73758"/>
                </a:cubicBezTo>
                <a:lnTo>
                  <a:pt x="6452755" y="32194"/>
                </a:lnTo>
                <a:cubicBezTo>
                  <a:pt x="6466609" y="49512"/>
                  <a:pt x="6481600" y="65980"/>
                  <a:pt x="6494318" y="84149"/>
                </a:cubicBezTo>
                <a:cubicBezTo>
                  <a:pt x="6505900" y="100694"/>
                  <a:pt x="6512702" y="120472"/>
                  <a:pt x="6525491" y="136103"/>
                </a:cubicBezTo>
                <a:cubicBezTo>
                  <a:pt x="6544102" y="158850"/>
                  <a:pt x="6568175" y="176604"/>
                  <a:pt x="6587836" y="198449"/>
                </a:cubicBezTo>
                <a:cubicBezTo>
                  <a:pt x="6599421" y="211321"/>
                  <a:pt x="6607424" y="227140"/>
                  <a:pt x="6619009" y="240012"/>
                </a:cubicBezTo>
                <a:cubicBezTo>
                  <a:pt x="6638670" y="261857"/>
                  <a:pt x="6660573" y="281576"/>
                  <a:pt x="6681355" y="302358"/>
                </a:cubicBezTo>
                <a:cubicBezTo>
                  <a:pt x="6691746" y="312749"/>
                  <a:pt x="6701052" y="324350"/>
                  <a:pt x="6712527" y="333530"/>
                </a:cubicBezTo>
                <a:cubicBezTo>
                  <a:pt x="6747163" y="361239"/>
                  <a:pt x="6779529" y="392054"/>
                  <a:pt x="6816436" y="416658"/>
                </a:cubicBezTo>
                <a:cubicBezTo>
                  <a:pt x="6826827" y="423585"/>
                  <a:pt x="6838015" y="429445"/>
                  <a:pt x="6847609" y="437440"/>
                </a:cubicBezTo>
                <a:cubicBezTo>
                  <a:pt x="6901697" y="482512"/>
                  <a:pt x="6854316" y="461574"/>
                  <a:pt x="6930736" y="499785"/>
                </a:cubicBezTo>
                <a:cubicBezTo>
                  <a:pt x="6940533" y="504683"/>
                  <a:pt x="6952112" y="505278"/>
                  <a:pt x="6961909" y="510176"/>
                </a:cubicBezTo>
                <a:cubicBezTo>
                  <a:pt x="6973079" y="515761"/>
                  <a:pt x="6981912" y="525373"/>
                  <a:pt x="6993082" y="530958"/>
                </a:cubicBezTo>
                <a:cubicBezTo>
                  <a:pt x="7002879" y="535856"/>
                  <a:pt x="7014458" y="536451"/>
                  <a:pt x="7024255" y="541349"/>
                </a:cubicBezTo>
                <a:cubicBezTo>
                  <a:pt x="7123055" y="590748"/>
                  <a:pt x="6956922" y="529295"/>
                  <a:pt x="7117773" y="582912"/>
                </a:cubicBezTo>
                <a:cubicBezTo>
                  <a:pt x="7128164" y="586376"/>
                  <a:pt x="7138078" y="591944"/>
                  <a:pt x="7148946" y="593303"/>
                </a:cubicBezTo>
                <a:cubicBezTo>
                  <a:pt x="7369878" y="620920"/>
                  <a:pt x="7053840" y="582753"/>
                  <a:pt x="7367155" y="614085"/>
                </a:cubicBezTo>
                <a:cubicBezTo>
                  <a:pt x="7391525" y="616522"/>
                  <a:pt x="7415472" y="622598"/>
                  <a:pt x="7439891" y="624476"/>
                </a:cubicBezTo>
                <a:cubicBezTo>
                  <a:pt x="7527132" y="631187"/>
                  <a:pt x="7815481" y="642291"/>
                  <a:pt x="7886700" y="645258"/>
                </a:cubicBezTo>
                <a:cubicBezTo>
                  <a:pt x="7952509" y="641794"/>
                  <a:pt x="8034873" y="591085"/>
                  <a:pt x="8084127" y="634867"/>
                </a:cubicBezTo>
                <a:cubicBezTo>
                  <a:pt x="8128212" y="674053"/>
                  <a:pt x="8079076" y="752771"/>
                  <a:pt x="8073736" y="811512"/>
                </a:cubicBezTo>
                <a:cubicBezTo>
                  <a:pt x="8072137" y="829101"/>
                  <a:pt x="8066249" y="846046"/>
                  <a:pt x="8063346" y="863467"/>
                </a:cubicBezTo>
                <a:cubicBezTo>
                  <a:pt x="8059320" y="887625"/>
                  <a:pt x="8057758" y="912187"/>
                  <a:pt x="8052955" y="936203"/>
                </a:cubicBezTo>
                <a:cubicBezTo>
                  <a:pt x="8050807" y="946943"/>
                  <a:pt x="8045027" y="956703"/>
                  <a:pt x="8042564" y="967376"/>
                </a:cubicBezTo>
                <a:cubicBezTo>
                  <a:pt x="8034621" y="1001794"/>
                  <a:pt x="8030349" y="1037017"/>
                  <a:pt x="8021782" y="1071285"/>
                </a:cubicBezTo>
                <a:lnTo>
                  <a:pt x="8011391" y="1112849"/>
                </a:lnTo>
                <a:cubicBezTo>
                  <a:pt x="7998191" y="1231644"/>
                  <a:pt x="7994797" y="1210795"/>
                  <a:pt x="8011391" y="1351840"/>
                </a:cubicBezTo>
                <a:cubicBezTo>
                  <a:pt x="8015409" y="1385992"/>
                  <a:pt x="8027476" y="1384009"/>
                  <a:pt x="8042564" y="1414185"/>
                </a:cubicBezTo>
                <a:cubicBezTo>
                  <a:pt x="8059466" y="1447988"/>
                  <a:pt x="8043959" y="1446753"/>
                  <a:pt x="8073736" y="1476530"/>
                </a:cubicBezTo>
                <a:cubicBezTo>
                  <a:pt x="8082567" y="1485361"/>
                  <a:pt x="8094518" y="1490385"/>
                  <a:pt x="8104909" y="1497312"/>
                </a:cubicBezTo>
                <a:cubicBezTo>
                  <a:pt x="8141025" y="1569544"/>
                  <a:pt x="8114738" y="1527923"/>
                  <a:pt x="8198427" y="1611612"/>
                </a:cubicBezTo>
                <a:lnTo>
                  <a:pt x="8291946" y="1705130"/>
                </a:lnTo>
                <a:cubicBezTo>
                  <a:pt x="8305801" y="1718985"/>
                  <a:pt x="8317206" y="1735826"/>
                  <a:pt x="8333509" y="1746694"/>
                </a:cubicBezTo>
                <a:cubicBezTo>
                  <a:pt x="8410907" y="1798292"/>
                  <a:pt x="8315846" y="1731975"/>
                  <a:pt x="8395855" y="1798649"/>
                </a:cubicBezTo>
                <a:cubicBezTo>
                  <a:pt x="8405449" y="1806644"/>
                  <a:pt x="8417693" y="1811133"/>
                  <a:pt x="8427027" y="1819430"/>
                </a:cubicBezTo>
                <a:cubicBezTo>
                  <a:pt x="8485262" y="1871195"/>
                  <a:pt x="8478569" y="1865570"/>
                  <a:pt x="8510155" y="1912949"/>
                </a:cubicBezTo>
                <a:cubicBezTo>
                  <a:pt x="8456911" y="2019434"/>
                  <a:pt x="8536980" y="1870253"/>
                  <a:pt x="8427027" y="2016858"/>
                </a:cubicBezTo>
                <a:cubicBezTo>
                  <a:pt x="8398367" y="2055072"/>
                  <a:pt x="8391958" y="2067699"/>
                  <a:pt x="8354291" y="2099985"/>
                </a:cubicBezTo>
                <a:cubicBezTo>
                  <a:pt x="8344809" y="2108112"/>
                  <a:pt x="8333509" y="2113840"/>
                  <a:pt x="8323118" y="2120767"/>
                </a:cubicBezTo>
                <a:cubicBezTo>
                  <a:pt x="8312727" y="2134621"/>
                  <a:pt x="8303531" y="2149458"/>
                  <a:pt x="8291946" y="2162330"/>
                </a:cubicBezTo>
                <a:cubicBezTo>
                  <a:pt x="8272285" y="2184176"/>
                  <a:pt x="8245903" y="2200222"/>
                  <a:pt x="8229600" y="2224676"/>
                </a:cubicBezTo>
                <a:cubicBezTo>
                  <a:pt x="8162034" y="2326025"/>
                  <a:pt x="8267866" y="2168526"/>
                  <a:pt x="8177646" y="2297412"/>
                </a:cubicBezTo>
                <a:cubicBezTo>
                  <a:pt x="8163323" y="2317874"/>
                  <a:pt x="8149937" y="2338976"/>
                  <a:pt x="8136082" y="2359758"/>
                </a:cubicBezTo>
                <a:cubicBezTo>
                  <a:pt x="8129155" y="2370149"/>
                  <a:pt x="8124130" y="2382100"/>
                  <a:pt x="8115300" y="2390930"/>
                </a:cubicBezTo>
                <a:lnTo>
                  <a:pt x="8084127" y="2422103"/>
                </a:lnTo>
                <a:cubicBezTo>
                  <a:pt x="8105361" y="2485805"/>
                  <a:pt x="8086772" y="2445529"/>
                  <a:pt x="8167255" y="2526012"/>
                </a:cubicBezTo>
                <a:cubicBezTo>
                  <a:pt x="8177646" y="2536403"/>
                  <a:pt x="8186671" y="2548368"/>
                  <a:pt x="8198427" y="2557185"/>
                </a:cubicBezTo>
                <a:cubicBezTo>
                  <a:pt x="8216268" y="2570566"/>
                  <a:pt x="8249893" y="2596985"/>
                  <a:pt x="8271164" y="2609140"/>
                </a:cubicBezTo>
                <a:cubicBezTo>
                  <a:pt x="8284613" y="2616825"/>
                  <a:pt x="8298873" y="2622994"/>
                  <a:pt x="8312727" y="2629921"/>
                </a:cubicBezTo>
                <a:cubicBezTo>
                  <a:pt x="8323118" y="2640312"/>
                  <a:pt x="8332611" y="2651686"/>
                  <a:pt x="8343900" y="2661094"/>
                </a:cubicBezTo>
                <a:cubicBezTo>
                  <a:pt x="8353494" y="2669089"/>
                  <a:pt x="8366242" y="2673045"/>
                  <a:pt x="8375073" y="2681876"/>
                </a:cubicBezTo>
                <a:cubicBezTo>
                  <a:pt x="8444344" y="2751147"/>
                  <a:pt x="8343903" y="2678415"/>
                  <a:pt x="8427027" y="2733830"/>
                </a:cubicBezTo>
                <a:cubicBezTo>
                  <a:pt x="8423563" y="2744221"/>
                  <a:pt x="8425189" y="2758161"/>
                  <a:pt x="8416636" y="2765003"/>
                </a:cubicBezTo>
                <a:cubicBezTo>
                  <a:pt x="8405485" y="2773924"/>
                  <a:pt x="8389210" y="2773374"/>
                  <a:pt x="8375073" y="2775394"/>
                </a:cubicBezTo>
                <a:cubicBezTo>
                  <a:pt x="8340614" y="2780317"/>
                  <a:pt x="8305800" y="2782321"/>
                  <a:pt x="8271164" y="2785785"/>
                </a:cubicBezTo>
                <a:cubicBezTo>
                  <a:pt x="8257309" y="2789249"/>
                  <a:pt x="8243604" y="2793375"/>
                  <a:pt x="8229600" y="2796176"/>
                </a:cubicBezTo>
                <a:cubicBezTo>
                  <a:pt x="8208941" y="2800308"/>
                  <a:pt x="8187694" y="2801457"/>
                  <a:pt x="8167255" y="2806567"/>
                </a:cubicBezTo>
                <a:cubicBezTo>
                  <a:pt x="8167251" y="2806568"/>
                  <a:pt x="8089325" y="2832544"/>
                  <a:pt x="8073736" y="2837740"/>
                </a:cubicBezTo>
                <a:cubicBezTo>
                  <a:pt x="8063345" y="2841203"/>
                  <a:pt x="8053304" y="2845982"/>
                  <a:pt x="8042564" y="2848130"/>
                </a:cubicBezTo>
                <a:lnTo>
                  <a:pt x="7990609" y="2858521"/>
                </a:lnTo>
                <a:cubicBezTo>
                  <a:pt x="7973291" y="2865448"/>
                  <a:pt x="7956119" y="2872754"/>
                  <a:pt x="7938655" y="2879303"/>
                </a:cubicBezTo>
                <a:cubicBezTo>
                  <a:pt x="7928399" y="2883149"/>
                  <a:pt x="7917279" y="2884796"/>
                  <a:pt x="7907482" y="2889694"/>
                </a:cubicBezTo>
                <a:cubicBezTo>
                  <a:pt x="7826909" y="2929981"/>
                  <a:pt x="7923490" y="2894749"/>
                  <a:pt x="7845136" y="2920867"/>
                </a:cubicBezTo>
                <a:cubicBezTo>
                  <a:pt x="7773677" y="2968506"/>
                  <a:pt x="7806486" y="2954532"/>
                  <a:pt x="7751618" y="2972821"/>
                </a:cubicBezTo>
                <a:cubicBezTo>
                  <a:pt x="7766670" y="3228701"/>
                  <a:pt x="7752329" y="3068328"/>
                  <a:pt x="7772400" y="3222203"/>
                </a:cubicBezTo>
                <a:cubicBezTo>
                  <a:pt x="7779624" y="3277583"/>
                  <a:pt x="7779636" y="3334276"/>
                  <a:pt x="7793182" y="3388458"/>
                </a:cubicBezTo>
                <a:lnTo>
                  <a:pt x="7813964" y="3471585"/>
                </a:lnTo>
                <a:cubicBezTo>
                  <a:pt x="7817428" y="3485440"/>
                  <a:pt x="7819839" y="3499601"/>
                  <a:pt x="7824355" y="3513149"/>
                </a:cubicBezTo>
                <a:cubicBezTo>
                  <a:pt x="7827819" y="3523540"/>
                  <a:pt x="7831864" y="3533754"/>
                  <a:pt x="7834746" y="3544321"/>
                </a:cubicBezTo>
                <a:cubicBezTo>
                  <a:pt x="7842261" y="3571877"/>
                  <a:pt x="7846495" y="3600353"/>
                  <a:pt x="7855527" y="3627449"/>
                </a:cubicBezTo>
                <a:cubicBezTo>
                  <a:pt x="7858991" y="3637840"/>
                  <a:pt x="7863036" y="3648054"/>
                  <a:pt x="7865918" y="3658621"/>
                </a:cubicBezTo>
                <a:cubicBezTo>
                  <a:pt x="7873433" y="3686177"/>
                  <a:pt x="7877668" y="3714653"/>
                  <a:pt x="7886700" y="3741749"/>
                </a:cubicBezTo>
                <a:cubicBezTo>
                  <a:pt x="7911998" y="3817642"/>
                  <a:pt x="7902169" y="3782842"/>
                  <a:pt x="7917873" y="3845658"/>
                </a:cubicBezTo>
                <a:cubicBezTo>
                  <a:pt x="7907482" y="3849122"/>
                  <a:pt x="7897653" y="3856049"/>
                  <a:pt x="7886700" y="3856049"/>
                </a:cubicBezTo>
                <a:cubicBezTo>
                  <a:pt x="7872419" y="3856049"/>
                  <a:pt x="7858684" y="3850174"/>
                  <a:pt x="7845136" y="3845658"/>
                </a:cubicBezTo>
                <a:cubicBezTo>
                  <a:pt x="7817061" y="3836300"/>
                  <a:pt x="7789486" y="3825476"/>
                  <a:pt x="7762009" y="3814485"/>
                </a:cubicBezTo>
                <a:cubicBezTo>
                  <a:pt x="7720202" y="3797762"/>
                  <a:pt x="7678121" y="3781571"/>
                  <a:pt x="7637318" y="3762530"/>
                </a:cubicBezTo>
                <a:cubicBezTo>
                  <a:pt x="7626002" y="3757249"/>
                  <a:pt x="7617462" y="3747030"/>
                  <a:pt x="7606146" y="3741749"/>
                </a:cubicBezTo>
                <a:cubicBezTo>
                  <a:pt x="7430539" y="3659799"/>
                  <a:pt x="7526493" y="3712519"/>
                  <a:pt x="7325591" y="3648230"/>
                </a:cubicBezTo>
                <a:cubicBezTo>
                  <a:pt x="7290061" y="3636861"/>
                  <a:pt x="7257255" y="3617900"/>
                  <a:pt x="7221682" y="3606667"/>
                </a:cubicBezTo>
                <a:cubicBezTo>
                  <a:pt x="7145265" y="3582536"/>
                  <a:pt x="7094736" y="3582846"/>
                  <a:pt x="7013864" y="3575494"/>
                </a:cubicBezTo>
                <a:cubicBezTo>
                  <a:pt x="6986155" y="3578958"/>
                  <a:pt x="6938867" y="3559170"/>
                  <a:pt x="6930736" y="3585885"/>
                </a:cubicBezTo>
                <a:cubicBezTo>
                  <a:pt x="6908526" y="3658859"/>
                  <a:pt x="6936216" y="3738365"/>
                  <a:pt x="6941127" y="3814485"/>
                </a:cubicBezTo>
                <a:cubicBezTo>
                  <a:pt x="6943146" y="3845784"/>
                  <a:pt x="6948235" y="3876811"/>
                  <a:pt x="6951518" y="3908003"/>
                </a:cubicBezTo>
                <a:cubicBezTo>
                  <a:pt x="6955162" y="3942621"/>
                  <a:pt x="6958445" y="3977276"/>
                  <a:pt x="6961909" y="4011912"/>
                </a:cubicBezTo>
                <a:cubicBezTo>
                  <a:pt x="6958445" y="4119285"/>
                  <a:pt x="6972586" y="4228688"/>
                  <a:pt x="6951518" y="4334030"/>
                </a:cubicBezTo>
                <a:cubicBezTo>
                  <a:pt x="6948054" y="4351348"/>
                  <a:pt x="6916196" y="4329580"/>
                  <a:pt x="6899564" y="4323640"/>
                </a:cubicBezTo>
                <a:cubicBezTo>
                  <a:pt x="6867438" y="4312167"/>
                  <a:pt x="6837885" y="4294322"/>
                  <a:pt x="6806046" y="4282076"/>
                </a:cubicBezTo>
                <a:cubicBezTo>
                  <a:pt x="6792717" y="4276949"/>
                  <a:pt x="6777854" y="4276699"/>
                  <a:pt x="6764482" y="4271685"/>
                </a:cubicBezTo>
                <a:cubicBezTo>
                  <a:pt x="6722322" y="4255875"/>
                  <a:pt x="6680938" y="4238017"/>
                  <a:pt x="6639791" y="4219730"/>
                </a:cubicBezTo>
                <a:cubicBezTo>
                  <a:pt x="6618559" y="4210294"/>
                  <a:pt x="6599083" y="4197025"/>
                  <a:pt x="6577446" y="4188558"/>
                </a:cubicBezTo>
                <a:cubicBezTo>
                  <a:pt x="6519297" y="4165804"/>
                  <a:pt x="6460184" y="4145512"/>
                  <a:pt x="6400800" y="4126212"/>
                </a:cubicBezTo>
                <a:cubicBezTo>
                  <a:pt x="6321606" y="4100474"/>
                  <a:pt x="6239124" y="4084403"/>
                  <a:pt x="6161809" y="4053476"/>
                </a:cubicBezTo>
                <a:cubicBezTo>
                  <a:pt x="6100389" y="4028907"/>
                  <a:pt x="6090479" y="4023764"/>
                  <a:pt x="6016336" y="4001521"/>
                </a:cubicBezTo>
                <a:cubicBezTo>
                  <a:pt x="5938257" y="3978097"/>
                  <a:pt x="5890476" y="3972574"/>
                  <a:pt x="5818909" y="3939176"/>
                </a:cubicBezTo>
                <a:cubicBezTo>
                  <a:pt x="5793604" y="3927367"/>
                  <a:pt x="5770688" y="3910984"/>
                  <a:pt x="5746173" y="3897612"/>
                </a:cubicBezTo>
                <a:cubicBezTo>
                  <a:pt x="5732574" y="3890195"/>
                  <a:pt x="5718464" y="3883757"/>
                  <a:pt x="5704609" y="3876830"/>
                </a:cubicBezTo>
                <a:cubicBezTo>
                  <a:pt x="5690755" y="3880294"/>
                  <a:pt x="5674928" y="3879299"/>
                  <a:pt x="5663046" y="3887221"/>
                </a:cubicBezTo>
                <a:cubicBezTo>
                  <a:pt x="5652655" y="3894148"/>
                  <a:pt x="5649931" y="3908536"/>
                  <a:pt x="5642264" y="3918394"/>
                </a:cubicBezTo>
                <a:cubicBezTo>
                  <a:pt x="5625656" y="3939748"/>
                  <a:pt x="5608589" y="3960798"/>
                  <a:pt x="5590309" y="3980740"/>
                </a:cubicBezTo>
                <a:cubicBezTo>
                  <a:pt x="5552408" y="4022086"/>
                  <a:pt x="5493804" y="4079063"/>
                  <a:pt x="5444836" y="4105430"/>
                </a:cubicBezTo>
                <a:cubicBezTo>
                  <a:pt x="5280037" y="4194168"/>
                  <a:pt x="5300307" y="4167383"/>
                  <a:pt x="5174673" y="4219730"/>
                </a:cubicBezTo>
                <a:cubicBezTo>
                  <a:pt x="5118836" y="4242995"/>
                  <a:pt x="5058749" y="4258913"/>
                  <a:pt x="5008418" y="4292467"/>
                </a:cubicBezTo>
                <a:cubicBezTo>
                  <a:pt x="4987636" y="4306321"/>
                  <a:pt x="4968751" y="4323564"/>
                  <a:pt x="4946073" y="4334030"/>
                </a:cubicBezTo>
                <a:cubicBezTo>
                  <a:pt x="4931476" y="4340767"/>
                  <a:pt x="4857095" y="4358872"/>
                  <a:pt x="4831773" y="4365203"/>
                </a:cubicBezTo>
                <a:cubicBezTo>
                  <a:pt x="4760314" y="4412842"/>
                  <a:pt x="4793122" y="4398868"/>
                  <a:pt x="4738255" y="4417158"/>
                </a:cubicBezTo>
                <a:cubicBezTo>
                  <a:pt x="4667078" y="4488334"/>
                  <a:pt x="4700363" y="4463200"/>
                  <a:pt x="4644736" y="4500285"/>
                </a:cubicBezTo>
                <a:cubicBezTo>
                  <a:pt x="4501890" y="4214590"/>
                  <a:pt x="4698160" y="4614385"/>
                  <a:pt x="4572000" y="4334030"/>
                </a:cubicBezTo>
                <a:cubicBezTo>
                  <a:pt x="4552931" y="4291654"/>
                  <a:pt x="4524350" y="4253425"/>
                  <a:pt x="4509655" y="4209340"/>
                </a:cubicBezTo>
                <a:cubicBezTo>
                  <a:pt x="4506191" y="4198949"/>
                  <a:pt x="4504162" y="4187964"/>
                  <a:pt x="4499264" y="4178167"/>
                </a:cubicBezTo>
                <a:cubicBezTo>
                  <a:pt x="4487588" y="4154814"/>
                  <a:pt x="4467007" y="4132235"/>
                  <a:pt x="4447309" y="4115821"/>
                </a:cubicBezTo>
                <a:cubicBezTo>
                  <a:pt x="4437715" y="4107826"/>
                  <a:pt x="4428602" y="4095788"/>
                  <a:pt x="4416136" y="4095040"/>
                </a:cubicBezTo>
                <a:cubicBezTo>
                  <a:pt x="4253601" y="4085288"/>
                  <a:pt x="4090555" y="4088113"/>
                  <a:pt x="3927764" y="4084649"/>
                </a:cubicBezTo>
                <a:lnTo>
                  <a:pt x="3522518" y="4095040"/>
                </a:lnTo>
                <a:cubicBezTo>
                  <a:pt x="3498050" y="4096104"/>
                  <a:pt x="3473542" y="4099490"/>
                  <a:pt x="3449782" y="4105430"/>
                </a:cubicBezTo>
                <a:cubicBezTo>
                  <a:pt x="3431686" y="4109954"/>
                  <a:pt x="3414872" y="4118636"/>
                  <a:pt x="3397827" y="4126212"/>
                </a:cubicBezTo>
                <a:cubicBezTo>
                  <a:pt x="3376050" y="4135891"/>
                  <a:pt x="3344194" y="4151857"/>
                  <a:pt x="3325091" y="4167776"/>
                </a:cubicBezTo>
                <a:cubicBezTo>
                  <a:pt x="3313802" y="4177184"/>
                  <a:pt x="3305207" y="4189541"/>
                  <a:pt x="3293918" y="4198949"/>
                </a:cubicBezTo>
                <a:cubicBezTo>
                  <a:pt x="3207118" y="4271282"/>
                  <a:pt x="3322647" y="4159829"/>
                  <a:pt x="3231573" y="4250903"/>
                </a:cubicBezTo>
                <a:cubicBezTo>
                  <a:pt x="3200732" y="4247048"/>
                  <a:pt x="3131676" y="4240469"/>
                  <a:pt x="3096491" y="4230121"/>
                </a:cubicBezTo>
                <a:cubicBezTo>
                  <a:pt x="3054459" y="4217759"/>
                  <a:pt x="3013364" y="4202412"/>
                  <a:pt x="2971800" y="4188558"/>
                </a:cubicBezTo>
                <a:cubicBezTo>
                  <a:pt x="2879862" y="4157912"/>
                  <a:pt x="2934371" y="4176646"/>
                  <a:pt x="2753591" y="4105430"/>
                </a:cubicBezTo>
                <a:cubicBezTo>
                  <a:pt x="2701528" y="4084920"/>
                  <a:pt x="2652013" y="4056657"/>
                  <a:pt x="2597727" y="4043085"/>
                </a:cubicBezTo>
                <a:cubicBezTo>
                  <a:pt x="2583873" y="4039621"/>
                  <a:pt x="2569895" y="4036617"/>
                  <a:pt x="2556164" y="4032694"/>
                </a:cubicBezTo>
                <a:cubicBezTo>
                  <a:pt x="2521394" y="4022760"/>
                  <a:pt x="2487226" y="4010724"/>
                  <a:pt x="2452255" y="4001521"/>
                </a:cubicBezTo>
                <a:cubicBezTo>
                  <a:pt x="2386581" y="3984239"/>
                  <a:pt x="2358295" y="3980666"/>
                  <a:pt x="2296391" y="3970349"/>
                </a:cubicBezTo>
                <a:cubicBezTo>
                  <a:pt x="2275609" y="3977276"/>
                  <a:pt x="2252125" y="3978760"/>
                  <a:pt x="2234046" y="3991130"/>
                </a:cubicBezTo>
                <a:cubicBezTo>
                  <a:pt x="2185366" y="4024437"/>
                  <a:pt x="2137805" y="4061040"/>
                  <a:pt x="2098964" y="4105430"/>
                </a:cubicBezTo>
                <a:cubicBezTo>
                  <a:pt x="2037248" y="4175962"/>
                  <a:pt x="2018670" y="4204616"/>
                  <a:pt x="1943100" y="4261294"/>
                </a:cubicBezTo>
                <a:cubicBezTo>
                  <a:pt x="1930708" y="4270588"/>
                  <a:pt x="1914819" y="4274106"/>
                  <a:pt x="1901536" y="4282076"/>
                </a:cubicBezTo>
                <a:cubicBezTo>
                  <a:pt x="1880119" y="4294926"/>
                  <a:pt x="1862886" y="4315742"/>
                  <a:pt x="1839191" y="4323640"/>
                </a:cubicBezTo>
                <a:cubicBezTo>
                  <a:pt x="1795053" y="4338351"/>
                  <a:pt x="1771357" y="4344616"/>
                  <a:pt x="1724891" y="4375594"/>
                </a:cubicBezTo>
                <a:cubicBezTo>
                  <a:pt x="1704109" y="4389449"/>
                  <a:pt x="1686241" y="4409260"/>
                  <a:pt x="1662546" y="4417158"/>
                </a:cubicBezTo>
                <a:cubicBezTo>
                  <a:pt x="1619526" y="4431498"/>
                  <a:pt x="1640487" y="4421474"/>
                  <a:pt x="1600200" y="4448330"/>
                </a:cubicBezTo>
                <a:cubicBezTo>
                  <a:pt x="1580775" y="4273509"/>
                  <a:pt x="1599187" y="4430341"/>
                  <a:pt x="1579418" y="4282076"/>
                </a:cubicBezTo>
                <a:cubicBezTo>
                  <a:pt x="1566363" y="4184164"/>
                  <a:pt x="1578370" y="4226977"/>
                  <a:pt x="1558636" y="4167776"/>
                </a:cubicBezTo>
                <a:cubicBezTo>
                  <a:pt x="1555173" y="4143531"/>
                  <a:pt x="1552627" y="4119136"/>
                  <a:pt x="1548246" y="4095040"/>
                </a:cubicBezTo>
                <a:cubicBezTo>
                  <a:pt x="1545691" y="4080989"/>
                  <a:pt x="1549280" y="4062045"/>
                  <a:pt x="1537855" y="4053476"/>
                </a:cubicBezTo>
                <a:cubicBezTo>
                  <a:pt x="1529093" y="4046904"/>
                  <a:pt x="1517214" y="4060858"/>
                  <a:pt x="1506682" y="4063867"/>
                </a:cubicBezTo>
                <a:cubicBezTo>
                  <a:pt x="1483994" y="4070349"/>
                  <a:pt x="1434590" y="4081588"/>
                  <a:pt x="1413164" y="4084649"/>
                </a:cubicBezTo>
                <a:cubicBezTo>
                  <a:pt x="1382115" y="4089085"/>
                  <a:pt x="1350819" y="4091576"/>
                  <a:pt x="1319646" y="4095040"/>
                </a:cubicBezTo>
                <a:cubicBezTo>
                  <a:pt x="1274619" y="4091576"/>
                  <a:pt x="1229403" y="4090030"/>
                  <a:pt x="1184564" y="4084649"/>
                </a:cubicBezTo>
                <a:cubicBezTo>
                  <a:pt x="1142727" y="4079629"/>
                  <a:pt x="1101752" y="4068520"/>
                  <a:pt x="1059873" y="4063867"/>
                </a:cubicBezTo>
                <a:cubicBezTo>
                  <a:pt x="1014851" y="4058864"/>
                  <a:pt x="950650" y="4053450"/>
                  <a:pt x="904009" y="4043085"/>
                </a:cubicBezTo>
                <a:cubicBezTo>
                  <a:pt x="893317" y="4040709"/>
                  <a:pt x="883509" y="4035157"/>
                  <a:pt x="872836" y="4032694"/>
                </a:cubicBezTo>
                <a:cubicBezTo>
                  <a:pt x="838418" y="4024751"/>
                  <a:pt x="802437" y="4023082"/>
                  <a:pt x="768927" y="4011912"/>
                </a:cubicBezTo>
                <a:cubicBezTo>
                  <a:pt x="713229" y="3993345"/>
                  <a:pt x="761026" y="4007846"/>
                  <a:pt x="685800" y="3991130"/>
                </a:cubicBezTo>
                <a:cubicBezTo>
                  <a:pt x="671859" y="3988032"/>
                  <a:pt x="657915" y="3984844"/>
                  <a:pt x="644236" y="3980740"/>
                </a:cubicBezTo>
                <a:cubicBezTo>
                  <a:pt x="623254" y="3974446"/>
                  <a:pt x="603774" y="3960953"/>
                  <a:pt x="581891" y="3959958"/>
                </a:cubicBezTo>
                <a:lnTo>
                  <a:pt x="353291" y="3949567"/>
                </a:lnTo>
                <a:cubicBezTo>
                  <a:pt x="175088" y="3924109"/>
                  <a:pt x="346108" y="3952966"/>
                  <a:pt x="249382" y="3928785"/>
                </a:cubicBezTo>
                <a:cubicBezTo>
                  <a:pt x="232248" y="3924502"/>
                  <a:pt x="214636" y="3922365"/>
                  <a:pt x="197427" y="3918394"/>
                </a:cubicBezTo>
                <a:cubicBezTo>
                  <a:pt x="169597" y="3911972"/>
                  <a:pt x="142009" y="3904539"/>
                  <a:pt x="114300" y="3897612"/>
                </a:cubicBezTo>
                <a:cubicBezTo>
                  <a:pt x="114297" y="3897611"/>
                  <a:pt x="31177" y="3876831"/>
                  <a:pt x="31173" y="3876830"/>
                </a:cubicBezTo>
                <a:lnTo>
                  <a:pt x="0" y="3866440"/>
                </a:lnTo>
                <a:cubicBezTo>
                  <a:pt x="23702" y="3795333"/>
                  <a:pt x="-7782" y="3867727"/>
                  <a:pt x="93518" y="3783312"/>
                </a:cubicBezTo>
                <a:cubicBezTo>
                  <a:pt x="114300" y="3765994"/>
                  <a:pt x="133934" y="3747197"/>
                  <a:pt x="155864" y="3731358"/>
                </a:cubicBezTo>
                <a:cubicBezTo>
                  <a:pt x="237444" y="3672440"/>
                  <a:pt x="268881" y="3663226"/>
                  <a:pt x="332509" y="3606667"/>
                </a:cubicBezTo>
                <a:cubicBezTo>
                  <a:pt x="364448" y="3578277"/>
                  <a:pt x="390478" y="3547741"/>
                  <a:pt x="415636" y="3513149"/>
                </a:cubicBezTo>
                <a:cubicBezTo>
                  <a:pt x="430327" y="3492949"/>
                  <a:pt x="457200" y="3450803"/>
                  <a:pt x="457200" y="3450803"/>
                </a:cubicBezTo>
                <a:cubicBezTo>
                  <a:pt x="453736" y="3436949"/>
                  <a:pt x="451325" y="3422788"/>
                  <a:pt x="446809" y="3409240"/>
                </a:cubicBezTo>
                <a:cubicBezTo>
                  <a:pt x="432243" y="3365542"/>
                  <a:pt x="391605" y="3282179"/>
                  <a:pt x="374073" y="3253376"/>
                </a:cubicBezTo>
                <a:cubicBezTo>
                  <a:pt x="345598" y="3206596"/>
                  <a:pt x="311581" y="3163423"/>
                  <a:pt x="280555" y="3118294"/>
                </a:cubicBezTo>
                <a:cubicBezTo>
                  <a:pt x="273480" y="3108003"/>
                  <a:pt x="267266" y="3097112"/>
                  <a:pt x="259773" y="3087121"/>
                </a:cubicBezTo>
                <a:cubicBezTo>
                  <a:pt x="238991" y="3059412"/>
                  <a:pt x="216640" y="3032813"/>
                  <a:pt x="197427" y="3003994"/>
                </a:cubicBezTo>
                <a:cubicBezTo>
                  <a:pt x="188835" y="2991106"/>
                  <a:pt x="185757" y="2974957"/>
                  <a:pt x="176646" y="2962430"/>
                </a:cubicBezTo>
                <a:cubicBezTo>
                  <a:pt x="157864" y="2936604"/>
                  <a:pt x="132332" y="2916049"/>
                  <a:pt x="114300" y="2889694"/>
                </a:cubicBezTo>
                <a:cubicBezTo>
                  <a:pt x="87128" y="2849982"/>
                  <a:pt x="65961" y="2806478"/>
                  <a:pt x="41564" y="2765003"/>
                </a:cubicBezTo>
                <a:cubicBezTo>
                  <a:pt x="3811" y="2700823"/>
                  <a:pt x="17290" y="2733746"/>
                  <a:pt x="0" y="2681876"/>
                </a:cubicBezTo>
                <a:cubicBezTo>
                  <a:pt x="3464" y="2664558"/>
                  <a:pt x="2493" y="2645718"/>
                  <a:pt x="10391" y="2629921"/>
                </a:cubicBezTo>
                <a:cubicBezTo>
                  <a:pt x="22833" y="2605038"/>
                  <a:pt x="74334" y="2578040"/>
                  <a:pt x="93518" y="2567576"/>
                </a:cubicBezTo>
                <a:cubicBezTo>
                  <a:pt x="214751" y="2501448"/>
                  <a:pt x="92819" y="2572225"/>
                  <a:pt x="238991" y="2505230"/>
                </a:cubicBezTo>
                <a:cubicBezTo>
                  <a:pt x="359770" y="2449873"/>
                  <a:pt x="383202" y="2434699"/>
                  <a:pt x="477982" y="2380540"/>
                </a:cubicBezTo>
                <a:cubicBezTo>
                  <a:pt x="482882" y="2365840"/>
                  <a:pt x="498764" y="2320851"/>
                  <a:pt x="498764" y="2307803"/>
                </a:cubicBezTo>
                <a:cubicBezTo>
                  <a:pt x="498764" y="2269239"/>
                  <a:pt x="494240" y="2221047"/>
                  <a:pt x="477982" y="2183112"/>
                </a:cubicBezTo>
                <a:cubicBezTo>
                  <a:pt x="471880" y="2168875"/>
                  <a:pt x="462639" y="2156052"/>
                  <a:pt x="457200" y="2141549"/>
                </a:cubicBezTo>
                <a:cubicBezTo>
                  <a:pt x="431430" y="2072829"/>
                  <a:pt x="402265" y="2004932"/>
                  <a:pt x="384464" y="1933730"/>
                </a:cubicBezTo>
                <a:cubicBezTo>
                  <a:pt x="366115" y="1860335"/>
                  <a:pt x="366832" y="1860055"/>
                  <a:pt x="332509" y="1757085"/>
                </a:cubicBezTo>
                <a:cubicBezTo>
                  <a:pt x="319689" y="1718625"/>
                  <a:pt x="304581" y="1680964"/>
                  <a:pt x="290946" y="1642785"/>
                </a:cubicBezTo>
                <a:cubicBezTo>
                  <a:pt x="287262" y="1632470"/>
                  <a:pt x="285004" y="1621621"/>
                  <a:pt x="280555" y="1611612"/>
                </a:cubicBezTo>
                <a:cubicBezTo>
                  <a:pt x="266700" y="1580439"/>
                  <a:pt x="252111" y="1549583"/>
                  <a:pt x="238991" y="1518094"/>
                </a:cubicBezTo>
                <a:cubicBezTo>
                  <a:pt x="234778" y="1507983"/>
                  <a:pt x="232343" y="1497215"/>
                  <a:pt x="228600" y="1486921"/>
                </a:cubicBezTo>
                <a:cubicBezTo>
                  <a:pt x="218487" y="1459109"/>
                  <a:pt x="208695" y="1431158"/>
                  <a:pt x="197427" y="1403794"/>
                </a:cubicBezTo>
                <a:cubicBezTo>
                  <a:pt x="174527" y="1348180"/>
                  <a:pt x="159231" y="1327254"/>
                  <a:pt x="145473" y="1279103"/>
                </a:cubicBezTo>
                <a:cubicBezTo>
                  <a:pt x="141550" y="1265372"/>
                  <a:pt x="139186" y="1251218"/>
                  <a:pt x="135082" y="1237540"/>
                </a:cubicBezTo>
                <a:cubicBezTo>
                  <a:pt x="128787" y="1216558"/>
                  <a:pt x="114300" y="1175194"/>
                  <a:pt x="114300" y="1175194"/>
                </a:cubicBezTo>
                <a:cubicBezTo>
                  <a:pt x="135082" y="1164803"/>
                  <a:pt x="154439" y="1150854"/>
                  <a:pt x="176646" y="1144021"/>
                </a:cubicBezTo>
                <a:cubicBezTo>
                  <a:pt x="200054" y="1136818"/>
                  <a:pt x="225366" y="1138433"/>
                  <a:pt x="249382" y="1133630"/>
                </a:cubicBezTo>
                <a:cubicBezTo>
                  <a:pt x="277389" y="1128029"/>
                  <a:pt x="304436" y="1118112"/>
                  <a:pt x="332509" y="1112849"/>
                </a:cubicBezTo>
                <a:cubicBezTo>
                  <a:pt x="359955" y="1107703"/>
                  <a:pt x="388036" y="1106704"/>
                  <a:pt x="415636" y="1102458"/>
                </a:cubicBezTo>
                <a:cubicBezTo>
                  <a:pt x="438848" y="1098887"/>
                  <a:pt x="485022" y="1088571"/>
                  <a:pt x="509155" y="1081676"/>
                </a:cubicBezTo>
                <a:cubicBezTo>
                  <a:pt x="613504" y="1051862"/>
                  <a:pt x="451953" y="1093379"/>
                  <a:pt x="581891" y="1060894"/>
                </a:cubicBezTo>
                <a:cubicBezTo>
                  <a:pt x="592282" y="1050503"/>
                  <a:pt x="605276" y="1042182"/>
                  <a:pt x="613064" y="1029721"/>
                </a:cubicBezTo>
                <a:cubicBezTo>
                  <a:pt x="632684" y="998330"/>
                  <a:pt x="647346" y="923767"/>
                  <a:pt x="654627" y="894640"/>
                </a:cubicBezTo>
                <a:cubicBezTo>
                  <a:pt x="661554" y="818440"/>
                  <a:pt x="678733" y="742482"/>
                  <a:pt x="675409" y="666040"/>
                </a:cubicBezTo>
                <a:cubicBezTo>
                  <a:pt x="671945" y="586376"/>
                  <a:pt x="669992" y="506633"/>
                  <a:pt x="665018" y="427049"/>
                </a:cubicBezTo>
                <a:cubicBezTo>
                  <a:pt x="663062" y="395745"/>
                  <a:pt x="658292" y="364680"/>
                  <a:pt x="654627" y="333530"/>
                </a:cubicBezTo>
                <a:cubicBezTo>
                  <a:pt x="651364" y="305797"/>
                  <a:pt x="648185" y="278047"/>
                  <a:pt x="644236" y="250403"/>
                </a:cubicBezTo>
                <a:cubicBezTo>
                  <a:pt x="637587" y="203858"/>
                  <a:pt x="632408" y="180868"/>
                  <a:pt x="623455" y="136103"/>
                </a:cubicBezTo>
                <a:cubicBezTo>
                  <a:pt x="626919" y="108394"/>
                  <a:pt x="606137" y="56440"/>
                  <a:pt x="633846" y="52976"/>
                </a:cubicBezTo>
                <a:cubicBezTo>
                  <a:pt x="667869" y="48723"/>
                  <a:pt x="681613" y="102212"/>
                  <a:pt x="706582" y="125712"/>
                </a:cubicBezTo>
                <a:cubicBezTo>
                  <a:pt x="740515" y="157649"/>
                  <a:pt x="773212" y="191271"/>
                  <a:pt x="810491" y="219230"/>
                </a:cubicBezTo>
                <a:cubicBezTo>
                  <a:pt x="871821" y="265228"/>
                  <a:pt x="859621" y="254448"/>
                  <a:pt x="935182" y="323140"/>
                </a:cubicBezTo>
                <a:cubicBezTo>
                  <a:pt x="993640" y="376283"/>
                  <a:pt x="944976" y="346071"/>
                  <a:pt x="1039091" y="416658"/>
                </a:cubicBezTo>
                <a:cubicBezTo>
                  <a:pt x="1110026" y="469860"/>
                  <a:pt x="1113765" y="469581"/>
                  <a:pt x="1174173" y="499785"/>
                </a:cubicBezTo>
                <a:cubicBezTo>
                  <a:pt x="1184564" y="496321"/>
                  <a:pt x="1197601" y="497139"/>
                  <a:pt x="1205346" y="489394"/>
                </a:cubicBezTo>
                <a:cubicBezTo>
                  <a:pt x="1265493" y="429247"/>
                  <a:pt x="1230441" y="429359"/>
                  <a:pt x="1278082" y="364703"/>
                </a:cubicBezTo>
                <a:cubicBezTo>
                  <a:pt x="1313071" y="317218"/>
                  <a:pt x="1354621" y="274933"/>
                  <a:pt x="1392382" y="229621"/>
                </a:cubicBezTo>
                <a:cubicBezTo>
                  <a:pt x="1431682" y="182461"/>
                  <a:pt x="1431077" y="175598"/>
                  <a:pt x="1475509" y="136103"/>
                </a:cubicBezTo>
                <a:cubicBezTo>
                  <a:pt x="1492085" y="121369"/>
                  <a:pt x="1510773" y="109144"/>
                  <a:pt x="1527464" y="94540"/>
                </a:cubicBezTo>
                <a:cubicBezTo>
                  <a:pt x="1538523" y="84863"/>
                  <a:pt x="1547347" y="72775"/>
                  <a:pt x="1558636" y="63367"/>
                </a:cubicBezTo>
                <a:cubicBezTo>
                  <a:pt x="1568230" y="55372"/>
                  <a:pt x="1580215" y="50580"/>
                  <a:pt x="1589809" y="42585"/>
                </a:cubicBezTo>
                <a:cubicBezTo>
                  <a:pt x="1641700" y="-657"/>
                  <a:pt x="1597372" y="19282"/>
                  <a:pt x="1652155" y="1021"/>
                </a:cubicBezTo>
                <a:cubicBezTo>
                  <a:pt x="1700305" y="73250"/>
                  <a:pt x="1642872" y="-17541"/>
                  <a:pt x="1693718" y="84149"/>
                </a:cubicBezTo>
                <a:cubicBezTo>
                  <a:pt x="1702750" y="102213"/>
                  <a:pt x="1715859" y="118039"/>
                  <a:pt x="1724891" y="136103"/>
                </a:cubicBezTo>
                <a:cubicBezTo>
                  <a:pt x="1729789" y="145900"/>
                  <a:pt x="1730384" y="157479"/>
                  <a:pt x="1735282" y="167276"/>
                </a:cubicBezTo>
                <a:cubicBezTo>
                  <a:pt x="1744314" y="185340"/>
                  <a:pt x="1757423" y="201166"/>
                  <a:pt x="1766455" y="219230"/>
                </a:cubicBezTo>
                <a:cubicBezTo>
                  <a:pt x="1774796" y="235913"/>
                  <a:pt x="1778895" y="254502"/>
                  <a:pt x="1787236" y="271185"/>
                </a:cubicBezTo>
                <a:cubicBezTo>
                  <a:pt x="1792821" y="282355"/>
                  <a:pt x="1802433" y="291188"/>
                  <a:pt x="1808018" y="302358"/>
                </a:cubicBezTo>
                <a:cubicBezTo>
                  <a:pt x="1812916" y="312154"/>
                  <a:pt x="1814094" y="323463"/>
                  <a:pt x="1818409" y="333530"/>
                </a:cubicBezTo>
                <a:cubicBezTo>
                  <a:pt x="1824511" y="347768"/>
                  <a:pt x="1833089" y="360856"/>
                  <a:pt x="1839191" y="375094"/>
                </a:cubicBezTo>
                <a:cubicBezTo>
                  <a:pt x="1843506" y="385161"/>
                  <a:pt x="1844684" y="396470"/>
                  <a:pt x="1849582" y="406267"/>
                </a:cubicBezTo>
                <a:cubicBezTo>
                  <a:pt x="1855167" y="417437"/>
                  <a:pt x="1864779" y="426270"/>
                  <a:pt x="1870364" y="437440"/>
                </a:cubicBezTo>
                <a:cubicBezTo>
                  <a:pt x="1893795" y="484301"/>
                  <a:pt x="1864315" y="455119"/>
                  <a:pt x="1901536" y="499785"/>
                </a:cubicBezTo>
                <a:cubicBezTo>
                  <a:pt x="1910943" y="511074"/>
                  <a:pt x="1923301" y="519669"/>
                  <a:pt x="1932709" y="530958"/>
                </a:cubicBezTo>
                <a:cubicBezTo>
                  <a:pt x="1940704" y="540552"/>
                  <a:pt x="1950028" y="536153"/>
                  <a:pt x="1963882" y="53095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64BDD-0290-CF4A-B794-642F6BE3B961}"/>
              </a:ext>
            </a:extLst>
          </p:cNvPr>
          <p:cNvSpPr/>
          <p:nvPr/>
        </p:nvSpPr>
        <p:spPr>
          <a:xfrm>
            <a:off x="2590800" y="1205221"/>
            <a:ext cx="674654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latin typeface="Avenir Book" panose="02000503020000020003" pitchFamily="2" charset="0"/>
              </a:rPr>
              <a:t>Takeaway:</a:t>
            </a:r>
          </a:p>
          <a:p>
            <a:br>
              <a:rPr lang="en-US" sz="2800" b="1">
                <a:latin typeface="Avenir Book" panose="02000503020000020003" pitchFamily="2" charset="0"/>
              </a:rPr>
            </a:br>
            <a:r>
              <a:rPr lang="en-US" sz="2800">
                <a:latin typeface="Avenir Book" panose="02000503020000020003" pitchFamily="2" charset="0"/>
              </a:rPr>
              <a:t>Having a separate </a:t>
            </a:r>
            <a:r>
              <a:rPr lang="en-US" sz="2800">
                <a:solidFill>
                  <a:srgbClr val="7030A0"/>
                </a:solidFill>
                <a:latin typeface="Avenir Book" panose="02000503020000020003" pitchFamily="2" charset="0"/>
              </a:rPr>
              <a:t>encoder</a:t>
            </a:r>
            <a:r>
              <a:rPr lang="en-US" sz="2800">
                <a:latin typeface="Avenir Book" panose="02000503020000020003" pitchFamily="2" charset="0"/>
              </a:rPr>
              <a:t> and </a:t>
            </a:r>
            <a:r>
              <a:rPr lang="en-US" sz="2800">
                <a:solidFill>
                  <a:srgbClr val="7030A0"/>
                </a:solidFill>
                <a:latin typeface="Avenir Book" panose="02000503020000020003" pitchFamily="2" charset="0"/>
              </a:rPr>
              <a:t>decoder</a:t>
            </a:r>
            <a:r>
              <a:rPr lang="en-US" sz="2800">
                <a:latin typeface="Avenir Book" panose="02000503020000020003" pitchFamily="2" charset="0"/>
              </a:rPr>
              <a:t> allows for </a:t>
            </a:r>
            <a:r>
              <a:rPr lang="en-US" sz="2800" b="1">
                <a:solidFill>
                  <a:srgbClr val="C00000"/>
                </a:solidFill>
                <a:latin typeface="Avenir Book" panose="02000503020000020003" pitchFamily="2" charset="0"/>
              </a:rPr>
              <a:t>n</a:t>
            </a:r>
            <a:r>
              <a:rPr lang="en-US" sz="2800">
                <a:latin typeface="Avenir Book" panose="02000503020000020003" pitchFamily="2" charset="0"/>
              </a:rPr>
              <a:t> </a:t>
            </a:r>
            <a:r>
              <a:rPr lang="en-US" sz="2800"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en-US" sz="2800">
                <a:latin typeface="Avenir Book" panose="02000503020000020003" pitchFamily="2" charset="0"/>
              </a:rPr>
              <a:t> </a:t>
            </a:r>
            <a:r>
              <a:rPr lang="en-US" sz="2800" b="1">
                <a:solidFill>
                  <a:srgbClr val="C00000"/>
                </a:solidFill>
                <a:latin typeface="Avenir Book" panose="02000503020000020003" pitchFamily="2" charset="0"/>
              </a:rPr>
              <a:t>m</a:t>
            </a:r>
            <a:r>
              <a:rPr lang="en-US" sz="2800">
                <a:latin typeface="Avenir Book" panose="02000503020000020003" pitchFamily="2" charset="0"/>
              </a:rPr>
              <a:t> length predictions.</a:t>
            </a:r>
          </a:p>
          <a:p>
            <a:endParaRPr lang="en-US" sz="2800">
              <a:latin typeface="Avenir Book" panose="02000503020000020003" pitchFamily="2" charset="0"/>
            </a:endParaRPr>
          </a:p>
          <a:p>
            <a:r>
              <a:rPr lang="en-US" sz="2800" b="1">
                <a:solidFill>
                  <a:srgbClr val="C00000"/>
                </a:solidFill>
                <a:latin typeface="Avenir Book" panose="02000503020000020003" pitchFamily="2" charset="0"/>
              </a:rPr>
              <a:t>Attention</a:t>
            </a:r>
            <a:r>
              <a:rPr lang="en-US" sz="2800">
                <a:latin typeface="Avenir Book" panose="02000503020000020003" pitchFamily="2" charset="0"/>
              </a:rPr>
              <a:t> is powerful; allows us to conditionally weight our focus</a:t>
            </a:r>
          </a:p>
        </p:txBody>
      </p:sp>
    </p:spTree>
    <p:extLst>
      <p:ext uri="{BB962C8B-B14F-4D97-AF65-F5344CB8AC3E}">
        <p14:creationId xmlns:p14="http://schemas.microsoft.com/office/powerpoint/2010/main" val="294260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121920" y="134112"/>
            <a:ext cx="11996928" cy="6608064"/>
          </a:xfrm>
          <a:prstGeom prst="rect">
            <a:avLst/>
          </a:prstGeom>
          <a:solidFill>
            <a:srgbClr val="FFD9A4">
              <a:alpha val="48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37735B-F3D4-1F4F-BFD2-65D78F6B5B10}"/>
              </a:ext>
            </a:extLst>
          </p:cNvPr>
          <p:cNvSpPr txBox="1">
            <a:spLocks/>
          </p:cNvSpPr>
          <p:nvPr/>
        </p:nvSpPr>
        <p:spPr>
          <a:xfrm>
            <a:off x="2405924" y="2161770"/>
            <a:ext cx="9229344" cy="3199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>
                <a:solidFill>
                  <a:srgbClr val="0070C0"/>
                </a:solidFill>
                <a:latin typeface="Avenir Light" panose="020B0402020203020204" pitchFamily="34" charset="77"/>
              </a:rPr>
              <a:t>seq2seq</a:t>
            </a:r>
            <a:r>
              <a:rPr lang="en-US" b="1" dirty="0">
                <a:latin typeface="Avenir Light" panose="020B0402020203020204" pitchFamily="34" charset="77"/>
              </a:rPr>
              <a:t> doesn’t have to use RNNs/LSTMs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>
                <a:solidFill>
                  <a:srgbClr val="0070C0"/>
                </a:solidFill>
                <a:latin typeface="Avenir Light" panose="020B0402020203020204" pitchFamily="34" charset="77"/>
              </a:rPr>
              <a:t>seq2seq</a:t>
            </a:r>
            <a:r>
              <a:rPr lang="en-US" b="1" dirty="0">
                <a:latin typeface="Avenir Light" panose="020B0402020203020204" pitchFamily="34" charset="77"/>
              </a:rPr>
              <a:t> doesn’t have to be used exclusively for </a:t>
            </a: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NMT</a:t>
            </a:r>
            <a:endParaRPr lang="en-US" b="1" dirty="0">
              <a:latin typeface="Avenir Light" panose="020B0402020203020204" pitchFamily="34" charset="77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>
                <a:solidFill>
                  <a:srgbClr val="C00000"/>
                </a:solidFill>
                <a:latin typeface="Avenir Light" panose="020B0402020203020204" pitchFamily="34" charset="77"/>
              </a:rPr>
              <a:t>NMT</a:t>
            </a:r>
            <a:r>
              <a:rPr lang="en-US" b="1" dirty="0">
                <a:latin typeface="Avenir Light" panose="020B0402020203020204" pitchFamily="34" charset="77"/>
              </a:rPr>
              <a:t> doesn’t have to use </a:t>
            </a:r>
            <a:r>
              <a:rPr lang="en-US" b="1" dirty="0">
                <a:solidFill>
                  <a:srgbClr val="0070C0"/>
                </a:solidFill>
                <a:latin typeface="Avenir Light" panose="020B0402020203020204" pitchFamily="34" charset="77"/>
              </a:rPr>
              <a:t>seq2seq</a:t>
            </a:r>
            <a:br>
              <a:rPr lang="en-US" b="1" dirty="0">
                <a:solidFill>
                  <a:srgbClr val="0070C0"/>
                </a:solidFill>
                <a:latin typeface="Avenir Light" panose="020B0402020203020204" pitchFamily="34" charset="77"/>
              </a:rPr>
            </a:br>
            <a:r>
              <a:rPr lang="en-US" b="1" dirty="0">
                <a:latin typeface="Avenir Light" panose="020B0402020203020204" pitchFamily="34" charset="77"/>
              </a:rPr>
              <a:t>(but it’s natural and the best we have for now)</a:t>
            </a:r>
            <a:endParaRPr lang="en-US" dirty="0"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7ECAF-A50E-6A46-8F94-C119C12D5074}"/>
              </a:ext>
            </a:extLst>
          </p:cNvPr>
          <p:cNvSpPr/>
          <p:nvPr/>
        </p:nvSpPr>
        <p:spPr>
          <a:xfrm>
            <a:off x="3499105" y="538981"/>
            <a:ext cx="47740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15151D"/>
                </a:solidFill>
                <a:latin typeface="Avenir Black" panose="02000503020000020003" pitchFamily="2" charset="0"/>
              </a:rPr>
              <a:t>CHECKPOINT</a:t>
            </a:r>
          </a:p>
        </p:txBody>
      </p:sp>
      <p:pic>
        <p:nvPicPr>
          <p:cNvPr id="2050" name="Picture 2" descr="Traffic Signal Timing 101 - The Basics of Local Intersection Control -  Florida LTAP Center">
            <a:extLst>
              <a:ext uri="{FF2B5EF4-FFF2-40B4-BE49-F238E27FC236}">
                <a16:creationId xmlns:a16="http://schemas.microsoft.com/office/drawing/2014/main" id="{04BEFCB8-354B-4B4F-954E-3A9F2FD0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6" y="115824"/>
            <a:ext cx="1154140" cy="15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2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E55B3"/>
                </a:solidFill>
                <a:latin typeface="Avenir Black" panose="02000503020000020003" pitchFamily="2" charset="0"/>
              </a:rPr>
              <a:t>ANNOUNCEMENTS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475344" y="1029833"/>
            <a:ext cx="11399982" cy="29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HW1 </a:t>
            </a:r>
            <a:r>
              <a:rPr lang="en-US" sz="2400" dirty="0">
                <a:latin typeface="Avenir Light" panose="020B0402020203020204" pitchFamily="34" charset="77"/>
              </a:rPr>
              <a:t>is being graded double-blind. </a:t>
            </a:r>
            <a:r>
              <a:rPr lang="en-US" sz="2400" u="sng" dirty="0">
                <a:latin typeface="Avenir Light" panose="020B0402020203020204" pitchFamily="34" charset="77"/>
              </a:rPr>
              <a:t>Solutions are posted</a:t>
            </a:r>
            <a:r>
              <a:rPr lang="en-US" sz="2400" dirty="0">
                <a:latin typeface="Avenir Light" panose="020B0402020203020204" pitchFamily="34" charset="77"/>
              </a:rPr>
              <a:t> on Canvas -&gt; Files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HW2</a:t>
            </a:r>
            <a:r>
              <a:rPr lang="en-US" sz="2400" dirty="0">
                <a:latin typeface="Avenir Light" panose="020B0402020203020204" pitchFamily="34" charset="77"/>
              </a:rPr>
              <a:t> is due next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Tues, Oct 5 @ 11:59pm</a:t>
            </a:r>
            <a:r>
              <a:rPr lang="en-US" sz="2400" dirty="0">
                <a:latin typeface="Avenir Light" panose="020B0402020203020204" pitchFamily="34" charset="77"/>
              </a:rPr>
              <a:t>! Determine your mystery language.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Research Proposals </a:t>
            </a:r>
            <a:r>
              <a:rPr lang="en-US" sz="2400" dirty="0">
                <a:latin typeface="Avenir Light" panose="020B0402020203020204" pitchFamily="34" charset="77"/>
              </a:rPr>
              <a:t>are due tonight,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Sept 30 @ 11:59pm</a:t>
            </a:r>
            <a:r>
              <a:rPr lang="en-US" sz="2400" dirty="0">
                <a:latin typeface="Avenir Light" panose="020B0402020203020204" pitchFamily="34" charset="7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If submitting w/ others, please see the updated Canvas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1152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Constituency Parsing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9EB9D-59DC-4B4E-B9A9-66452877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697888"/>
            <a:ext cx="2641600" cy="22479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B1255C-0BFA-FE48-8601-90D62BB96463}"/>
              </a:ext>
            </a:extLst>
          </p:cNvPr>
          <p:cNvSpPr txBox="1">
            <a:spLocks/>
          </p:cNvSpPr>
          <p:nvPr/>
        </p:nvSpPr>
        <p:spPr>
          <a:xfrm>
            <a:off x="1093252" y="1711362"/>
            <a:ext cx="3427948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Input</a:t>
            </a:r>
            <a:r>
              <a:rPr lang="en-US" sz="2400" b="1">
                <a:latin typeface="Avenir Light" panose="020B0402020203020204" pitchFamily="34" charset="77"/>
              </a:rPr>
              <a:t>: dogs chase cats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2D46A6-AB0A-D24F-9433-D62BC96263CE}"/>
              </a:ext>
            </a:extLst>
          </p:cNvPr>
          <p:cNvSpPr txBox="1">
            <a:spLocks/>
          </p:cNvSpPr>
          <p:nvPr/>
        </p:nvSpPr>
        <p:spPr>
          <a:xfrm>
            <a:off x="1093252" y="2697888"/>
            <a:ext cx="2005548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Output</a:t>
            </a:r>
            <a:r>
              <a:rPr lang="en-US" sz="2400" b="1">
                <a:latin typeface="Avenir Light" panose="020B0402020203020204" pitchFamily="34" charset="77"/>
              </a:rPr>
              <a:t>: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238B4-AE22-F842-8F2F-45B023245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0" y="5809112"/>
            <a:ext cx="6464300" cy="5207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637735B-F3D4-1F4F-BFD2-65D78F6B5B10}"/>
              </a:ext>
            </a:extLst>
          </p:cNvPr>
          <p:cNvSpPr txBox="1">
            <a:spLocks/>
          </p:cNvSpPr>
          <p:nvPr/>
        </p:nvSpPr>
        <p:spPr>
          <a:xfrm>
            <a:off x="3438525" y="5146638"/>
            <a:ext cx="5784850" cy="5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Avenir Light" panose="020B0402020203020204" pitchFamily="34" charset="77"/>
              </a:rPr>
              <a:t>or a flattened representation</a:t>
            </a:r>
            <a:endParaRPr lang="en-US" sz="240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397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Constituency Parsing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B1255C-0BFA-FE48-8601-90D62BB96463}"/>
              </a:ext>
            </a:extLst>
          </p:cNvPr>
          <p:cNvSpPr txBox="1">
            <a:spLocks/>
          </p:cNvSpPr>
          <p:nvPr/>
        </p:nvSpPr>
        <p:spPr>
          <a:xfrm>
            <a:off x="1093252" y="1174744"/>
            <a:ext cx="6183848" cy="511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Input</a:t>
            </a:r>
            <a:r>
              <a:rPr lang="en-US" sz="2400" b="1">
                <a:latin typeface="Avenir Light" panose="020B0402020203020204" pitchFamily="34" charset="77"/>
              </a:rPr>
              <a:t>: I shot an elephant in my pajamas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B06DF-D024-CC4F-A5DB-4E7F85AF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24" y="1811706"/>
            <a:ext cx="8026399" cy="47700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F4DF77-BA74-F640-9E23-17CAD6A34659}"/>
              </a:ext>
            </a:extLst>
          </p:cNvPr>
          <p:cNvSpPr/>
          <p:nvPr/>
        </p:nvSpPr>
        <p:spPr>
          <a:xfrm>
            <a:off x="8372981" y="6427849"/>
            <a:ext cx="3156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https://</a:t>
            </a:r>
            <a:r>
              <a:rPr lang="en-US" sz="1200" err="1">
                <a:solidFill>
                  <a:srgbClr val="FF0000"/>
                </a:solidFill>
              </a:rPr>
              <a:t>web.stanford.edu</a:t>
            </a:r>
            <a:r>
              <a:rPr lang="en-US" sz="1200">
                <a:solidFill>
                  <a:srgbClr val="FF0000"/>
                </a:solidFill>
              </a:rPr>
              <a:t>/~</a:t>
            </a:r>
            <a:r>
              <a:rPr lang="en-US" sz="1200" err="1">
                <a:solidFill>
                  <a:srgbClr val="FF0000"/>
                </a:solidFill>
              </a:rPr>
              <a:t>jurafsky</a:t>
            </a:r>
            <a:r>
              <a:rPr lang="en-US" sz="1200">
                <a:solidFill>
                  <a:srgbClr val="FF0000"/>
                </a:solidFill>
              </a:rPr>
              <a:t>/slp3/13.pdf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FCE923-300A-C245-B441-615D521F19CB}"/>
              </a:ext>
            </a:extLst>
          </p:cNvPr>
          <p:cNvSpPr txBox="1">
            <a:spLocks/>
          </p:cNvSpPr>
          <p:nvPr/>
        </p:nvSpPr>
        <p:spPr>
          <a:xfrm>
            <a:off x="1093252" y="2378270"/>
            <a:ext cx="2005548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Output</a:t>
            </a:r>
            <a:r>
              <a:rPr lang="en-US" sz="2400" b="1">
                <a:latin typeface="Avenir Light" panose="020B0402020203020204" pitchFamily="34" charset="77"/>
              </a:rPr>
              <a:t>: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95B389-0958-E74C-A21E-CD4475C7A084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548204" y="733462"/>
            <a:ext cx="1171202" cy="130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04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Results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F4DF77-BA74-F640-9E23-17CAD6A34659}"/>
              </a:ext>
            </a:extLst>
          </p:cNvPr>
          <p:cNvSpPr/>
          <p:nvPr/>
        </p:nvSpPr>
        <p:spPr>
          <a:xfrm>
            <a:off x="156081" y="6443238"/>
            <a:ext cx="34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https://</a:t>
            </a:r>
            <a:r>
              <a:rPr lang="en-US" sz="1200" err="1">
                <a:solidFill>
                  <a:srgbClr val="FF0000"/>
                </a:solidFill>
              </a:rPr>
              <a:t>aclanthology.org</a:t>
            </a:r>
            <a:r>
              <a:rPr lang="en-US" sz="1200">
                <a:solidFill>
                  <a:srgbClr val="FF0000"/>
                </a:solidFill>
              </a:rPr>
              <a:t>/2020.findings-emnlp.65.pdf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164D5-D673-F84F-9608-83A37DA0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97" y="191700"/>
            <a:ext cx="7788801" cy="62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3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Image Captioning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B1255C-0BFA-FE48-8601-90D62BB96463}"/>
              </a:ext>
            </a:extLst>
          </p:cNvPr>
          <p:cNvSpPr txBox="1">
            <a:spLocks/>
          </p:cNvSpPr>
          <p:nvPr/>
        </p:nvSpPr>
        <p:spPr>
          <a:xfrm>
            <a:off x="1013876" y="1037321"/>
            <a:ext cx="3427948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Input</a:t>
            </a:r>
            <a:r>
              <a:rPr lang="en-US" sz="2400" b="1">
                <a:latin typeface="Avenir Light" panose="020B0402020203020204" pitchFamily="34" charset="77"/>
              </a:rPr>
              <a:t>: image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2D46A6-AB0A-D24F-9433-D62BC96263CE}"/>
              </a:ext>
            </a:extLst>
          </p:cNvPr>
          <p:cNvSpPr txBox="1">
            <a:spLocks/>
          </p:cNvSpPr>
          <p:nvPr/>
        </p:nvSpPr>
        <p:spPr>
          <a:xfrm>
            <a:off x="1013876" y="1585884"/>
            <a:ext cx="3583523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Output</a:t>
            </a:r>
            <a:r>
              <a:rPr lang="en-US" sz="2400" b="1">
                <a:latin typeface="Avenir Light" panose="020B0402020203020204" pitchFamily="34" charset="77"/>
              </a:rPr>
              <a:t>: generated text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DC7DA-3EBB-F443-840A-BF28E20EF989}"/>
              </a:ext>
            </a:extLst>
          </p:cNvPr>
          <p:cNvSpPr/>
          <p:nvPr/>
        </p:nvSpPr>
        <p:spPr>
          <a:xfrm>
            <a:off x="234950" y="6471586"/>
            <a:ext cx="6597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Show, Attend and Tell: Neural Image Caption Generation with Visual Attention. Xu et al. CVPR (2016)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1D9A6-E229-8141-933C-C281DBDC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5991182"/>
            <a:ext cx="11798300" cy="306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12945-4CC2-094A-B9C1-5E0B5862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04" y="2625602"/>
            <a:ext cx="4673600" cy="271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8F87F-FC01-C94E-AF54-35179B86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0" y="2574802"/>
            <a:ext cx="4686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9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Image Captioning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B1255C-0BFA-FE48-8601-90D62BB96463}"/>
              </a:ext>
            </a:extLst>
          </p:cNvPr>
          <p:cNvSpPr txBox="1">
            <a:spLocks/>
          </p:cNvSpPr>
          <p:nvPr/>
        </p:nvSpPr>
        <p:spPr>
          <a:xfrm>
            <a:off x="1013876" y="1037321"/>
            <a:ext cx="3427948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Input</a:t>
            </a:r>
            <a:r>
              <a:rPr lang="en-US" sz="2400" b="1">
                <a:latin typeface="Avenir Light" panose="020B0402020203020204" pitchFamily="34" charset="77"/>
              </a:rPr>
              <a:t>: image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2D46A6-AB0A-D24F-9433-D62BC96263CE}"/>
              </a:ext>
            </a:extLst>
          </p:cNvPr>
          <p:cNvSpPr txBox="1">
            <a:spLocks/>
          </p:cNvSpPr>
          <p:nvPr/>
        </p:nvSpPr>
        <p:spPr>
          <a:xfrm>
            <a:off x="1013876" y="1585884"/>
            <a:ext cx="3583523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r>
              <a:rPr lang="en-US" sz="2400" b="1">
                <a:solidFill>
                  <a:srgbClr val="C00000"/>
                </a:solidFill>
                <a:latin typeface="Avenir Light" panose="020B0402020203020204" pitchFamily="34" charset="77"/>
              </a:rPr>
              <a:t>Output</a:t>
            </a:r>
            <a:r>
              <a:rPr lang="en-US" sz="2400" b="1">
                <a:latin typeface="Avenir Light" panose="020B0402020203020204" pitchFamily="34" charset="77"/>
              </a:rPr>
              <a:t>: generated text</a:t>
            </a: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DC7DA-3EBB-F443-840A-BF28E20EF989}"/>
              </a:ext>
            </a:extLst>
          </p:cNvPr>
          <p:cNvSpPr/>
          <p:nvPr/>
        </p:nvSpPr>
        <p:spPr>
          <a:xfrm>
            <a:off x="234950" y="6471586"/>
            <a:ext cx="6597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Show, Attend and Tell: Neural Image Caption Generation with Visual Attention. Xu et al. CVPR (2016)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1D9A6-E229-8141-933C-C281DBDC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5991182"/>
            <a:ext cx="11798300" cy="306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B603DD-4DF4-014E-A24C-320FB29DA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2316996"/>
            <a:ext cx="5664200" cy="3384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2DE56-41E7-0543-81F4-719EBCD22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2316996"/>
            <a:ext cx="5219700" cy="32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33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Image Captioning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DC7DA-3EBB-F443-840A-BF28E20EF989}"/>
              </a:ext>
            </a:extLst>
          </p:cNvPr>
          <p:cNvSpPr/>
          <p:nvPr/>
        </p:nvSpPr>
        <p:spPr>
          <a:xfrm>
            <a:off x="234950" y="6471586"/>
            <a:ext cx="6597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Show, Attend and Tell: Neural Image Caption Generation with Visual Attention. Xu et al. CVPR (2016)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50547-0202-DF40-BF95-5FF4D99A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5447421"/>
            <a:ext cx="11493500" cy="384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86179-88D1-EA44-862E-818E6AE7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1542492"/>
            <a:ext cx="5619082" cy="3230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CE849-5931-3346-A8AA-87357EA6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09486"/>
            <a:ext cx="5472836" cy="3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4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2893496" cy="92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026399" cy="914400"/>
          </a:xfrm>
        </p:spPr>
        <p:txBody>
          <a:bodyPr>
            <a:normAutofit/>
          </a:bodyPr>
          <a:lstStyle/>
          <a:p>
            <a:r>
              <a:rPr lang="en-US" sz="2400">
                <a:latin typeface="Avenir Book" panose="02000503020000020003" pitchFamily="2" charset="0"/>
              </a:rPr>
              <a:t>Image Captioning</a:t>
            </a:r>
            <a:endParaRPr lang="en-US" sz="240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5107504" y="276262"/>
            <a:ext cx="3655496" cy="73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0"/>
              </a:spcBef>
              <a:buNone/>
            </a:pPr>
            <a:endParaRPr lang="en-US" sz="2400">
              <a:solidFill>
                <a:srgbClr val="7030A0"/>
              </a:solidFill>
              <a:latin typeface="Avenir Light" panose="020B0402020203020204" pitchFamily="34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DC7DA-3EBB-F443-840A-BF28E20EF989}"/>
              </a:ext>
            </a:extLst>
          </p:cNvPr>
          <p:cNvSpPr/>
          <p:nvPr/>
        </p:nvSpPr>
        <p:spPr>
          <a:xfrm>
            <a:off x="234950" y="6471586"/>
            <a:ext cx="6597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Show, Attend and Tell: Neural Image Caption Generation with Visual Attention. Xu et al. CVPR (2016)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50547-0202-DF40-BF95-5FF4D99A0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5419138"/>
            <a:ext cx="11493500" cy="384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E01AB-E7CE-9F42-B741-E8BAFFCE2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16" y="1358820"/>
            <a:ext cx="5847784" cy="3687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5CD06F-90CE-3F42-9D8F-DD37220A7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180" y="1449596"/>
            <a:ext cx="5541404" cy="34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4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37</a:t>
            </a:fld>
            <a:endParaRPr lang="en-US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5F8695C7-8B28-774C-8458-8FF26A820E4B}"/>
              </a:ext>
            </a:extLst>
          </p:cNvPr>
          <p:cNvSpPr txBox="1">
            <a:spLocks/>
          </p:cNvSpPr>
          <p:nvPr/>
        </p:nvSpPr>
        <p:spPr>
          <a:xfrm>
            <a:off x="1323360" y="1621986"/>
            <a:ext cx="10119340" cy="4245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LSTMs </a:t>
            </a:r>
            <a:r>
              <a:rPr lang="en-US" sz="2400" dirty="0">
                <a:latin typeface="Avenir Book" panose="02000503020000020003" pitchFamily="2" charset="0"/>
              </a:rPr>
              <a:t>yielded state-of-the-art results on most NLP tasks (2014-2018)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seq2seq+Attention </a:t>
            </a:r>
            <a:r>
              <a:rPr lang="en-US" sz="2400" dirty="0">
                <a:latin typeface="Avenir Book" panose="02000503020000020003" pitchFamily="2" charset="0"/>
              </a:rPr>
              <a:t>was an even more revolutionary idea (Google Translate used it)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Attention</a:t>
            </a:r>
            <a:r>
              <a:rPr lang="en-US" sz="2400" dirty="0">
                <a:latin typeface="Avenir Book" panose="02000503020000020003" pitchFamily="2" charset="0"/>
              </a:rPr>
              <a:t> allows us to place appropriate weight to the encoder’s hidden states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sz="2400" dirty="0">
                <a:latin typeface="Avenir Book" panose="02000503020000020003" pitchFamily="2" charset="0"/>
              </a:rPr>
              <a:t>But: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32157-90DF-834F-95EB-FE99F7F77C58}"/>
              </a:ext>
            </a:extLst>
          </p:cNvPr>
          <p:cNvSpPr/>
          <p:nvPr/>
        </p:nvSpPr>
        <p:spPr>
          <a:xfrm>
            <a:off x="1094760" y="667434"/>
            <a:ext cx="3502640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</a:pPr>
            <a:r>
              <a:rPr lang="en-US" sz="3600">
                <a:solidFill>
                  <a:schemeClr val="bg1"/>
                </a:solidFill>
                <a:latin typeface="Avenir Black" panose="02000503020000020003" pitchFamily="2" charset="0"/>
              </a:rPr>
              <a:t>SUMMARY</a:t>
            </a:r>
            <a:endParaRPr lang="en-US" sz="360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6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18407C-8079-D948-9F12-E38312A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38</a:t>
            </a:fld>
            <a:endParaRPr lang="en-US"/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5F8695C7-8B28-774C-8458-8FF26A820E4B}"/>
              </a:ext>
            </a:extLst>
          </p:cNvPr>
          <p:cNvSpPr txBox="1">
            <a:spLocks/>
          </p:cNvSpPr>
          <p:nvPr/>
        </p:nvSpPr>
        <p:spPr>
          <a:xfrm>
            <a:off x="743712" y="1621986"/>
            <a:ext cx="10698988" cy="4245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LSTMs</a:t>
            </a:r>
            <a:r>
              <a:rPr lang="en-US" sz="2400" dirty="0">
                <a:latin typeface="Avenir Book" panose="02000503020000020003" pitchFamily="2" charset="0"/>
              </a:rPr>
              <a:t> are sequential in nature (prohibits parallelization). 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Very wasteful.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Book" panose="02000503020000020003" pitchFamily="2" charset="0"/>
              </a:rPr>
              <a:t>No </a:t>
            </a:r>
            <a:r>
              <a:rPr lang="en-US" sz="2400" u="sng" dirty="0">
                <a:latin typeface="Avenir Book" panose="02000503020000020003" pitchFamily="2" charset="0"/>
              </a:rPr>
              <a:t>explicit</a:t>
            </a:r>
            <a:r>
              <a:rPr lang="en-US" sz="2400" dirty="0">
                <a:latin typeface="Avenir Book" panose="02000503020000020003" pitchFamily="2" charset="0"/>
              </a:rPr>
              <a:t> modelling of long- and short- range dependencies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Book" panose="02000503020000020003" pitchFamily="2" charset="0"/>
              </a:rPr>
              <a:t>Language is naturally hierarchical</a:t>
            </a: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400" dirty="0">
                <a:latin typeface="Avenir Book" panose="02000503020000020003" pitchFamily="2" charset="0"/>
              </a:rPr>
              <a:t>(can we do better than Stacked LSTMs?)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Book" panose="02000503020000020003" pitchFamily="2" charset="0"/>
              </a:rPr>
              <a:t>Can we apply the concept of Attention to improve our </a:t>
            </a:r>
            <a:r>
              <a:rPr lang="en-US" sz="2400" b="1" dirty="0">
                <a:latin typeface="Avenir Book" panose="02000503020000020003" pitchFamily="2" charset="0"/>
              </a:rPr>
              <a:t>representations</a:t>
            </a:r>
            <a:r>
              <a:rPr lang="en-US" sz="2400" dirty="0">
                <a:latin typeface="Avenir Book" panose="02000503020000020003" pitchFamily="2" charset="0"/>
              </a:rPr>
              <a:t>?</a:t>
            </a: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400" dirty="0">
                <a:latin typeface="Avenir Book" panose="02000503020000020003" pitchFamily="2" charset="0"/>
              </a:rPr>
              <a:t>(i.e., </a:t>
            </a:r>
            <a:r>
              <a:rPr lang="en-US" sz="2400" i="1" dirty="0">
                <a:latin typeface="Avenir Book" panose="02000503020000020003" pitchFamily="2" charset="0"/>
              </a:rPr>
              <a:t>contextualized representations</a:t>
            </a:r>
            <a:r>
              <a:rPr lang="en-US" sz="2400" dirty="0">
                <a:latin typeface="Avenir Book" panose="02000503020000020003" pitchFamily="2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endParaRPr lang="en-US" sz="2400" dirty="0">
              <a:latin typeface="Avenir Book" panose="02000503020000020003" pitchFamily="2" charset="0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32157-90DF-834F-95EB-FE99F7F77C58}"/>
              </a:ext>
            </a:extLst>
          </p:cNvPr>
          <p:cNvSpPr/>
          <p:nvPr/>
        </p:nvSpPr>
        <p:spPr>
          <a:xfrm>
            <a:off x="1094760" y="667434"/>
            <a:ext cx="3502640" cy="646331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</a:pPr>
            <a:r>
              <a:rPr lang="en-US" sz="3600">
                <a:solidFill>
                  <a:schemeClr val="bg1"/>
                </a:solidFill>
                <a:latin typeface="Avenir Black" panose="02000503020000020003" pitchFamily="2" charset="0"/>
              </a:rPr>
              <a:t>SUMMARY</a:t>
            </a:r>
            <a:endParaRPr lang="en-US" sz="360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4B292-0C76-2D4E-9F24-7AFB8AC07A05}"/>
              </a:ext>
            </a:extLst>
          </p:cNvPr>
          <p:cNvSpPr/>
          <p:nvPr/>
        </p:nvSpPr>
        <p:spPr>
          <a:xfrm>
            <a:off x="209331" y="6400412"/>
            <a:ext cx="1631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Ashish Vaswani (2019)</a:t>
            </a:r>
          </a:p>
        </p:txBody>
      </p:sp>
    </p:spTree>
    <p:extLst>
      <p:ext uri="{BB962C8B-B14F-4D97-AF65-F5344CB8AC3E}">
        <p14:creationId xmlns:p14="http://schemas.microsoft.com/office/powerpoint/2010/main" val="389065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65D00F-F1D6-6548-B991-6B1CD5A99577}"/>
              </a:ext>
            </a:extLst>
          </p:cNvPr>
          <p:cNvSpPr/>
          <p:nvPr/>
        </p:nvSpPr>
        <p:spPr>
          <a:xfrm>
            <a:off x="2154343" y="1394351"/>
            <a:ext cx="3502745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1059469" y="2393163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1059469" y="2483878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D599B4-861E-C544-96B5-4A43FBA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B7551-00EA-A444-A8FD-15C80C0103B5}"/>
              </a:ext>
            </a:extLst>
          </p:cNvPr>
          <p:cNvSpPr/>
          <p:nvPr/>
        </p:nvSpPr>
        <p:spPr>
          <a:xfrm>
            <a:off x="1059469" y="1570083"/>
            <a:ext cx="771242" cy="90716"/>
          </a:xfrm>
          <a:prstGeom prst="rect">
            <a:avLst/>
          </a:prstGeom>
          <a:solidFill>
            <a:srgbClr val="FEE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269A2-CE8B-C945-95DA-88622D40F4B3}"/>
              </a:ext>
            </a:extLst>
          </p:cNvPr>
          <p:cNvSpPr/>
          <p:nvPr/>
        </p:nvSpPr>
        <p:spPr>
          <a:xfrm>
            <a:off x="1059469" y="1660798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7B36015-893D-F04D-B36A-70B8706A67BD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034314" cy="423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seq2seq + Attention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333289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79555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6D77"/>
                </a:solidFill>
                <a:latin typeface="Avenir Black" panose="02000503020000020003" pitchFamily="2" charset="0"/>
              </a:rPr>
              <a:t>RESEARCH 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475344" y="1029833"/>
            <a:ext cx="11265552" cy="59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Most research experiences/opportunities are “top-down”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You’re all creative and fully capable.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Allow yourselves to become comfortable with the unknown.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It’s okay if your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Phase 1 Proposals </a:t>
            </a:r>
            <a:r>
              <a:rPr lang="en-US" sz="2400" dirty="0">
                <a:latin typeface="Avenir Light" panose="020B0402020203020204" pitchFamily="34" charset="77"/>
              </a:rPr>
              <a:t>aren’t </a:t>
            </a:r>
            <a:r>
              <a:rPr lang="en-US" sz="2400" i="1" dirty="0">
                <a:latin typeface="Avenir Light" panose="020B0402020203020204" pitchFamily="34" charset="77"/>
              </a:rPr>
              <a:t>perfect</a:t>
            </a:r>
            <a:r>
              <a:rPr lang="en-US" sz="2400" dirty="0">
                <a:latin typeface="Avenir Light" panose="020B0402020203020204" pitchFamily="34" charset="77"/>
              </a:rPr>
              <a:t> ideas. The point is to gain practice with the inquisition and overall process of executing your ideas.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After</a:t>
            </a:r>
            <a:r>
              <a:rPr lang="en-US" sz="2400" dirty="0">
                <a:latin typeface="Avenir Light" panose="020B0402020203020204" pitchFamily="34" charset="77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Phase 1 </a:t>
            </a:r>
            <a:r>
              <a:rPr lang="en-US" sz="2400" dirty="0">
                <a:latin typeface="Avenir Light" panose="020B0402020203020204" pitchFamily="34" charset="77"/>
              </a:rPr>
              <a:t>we will filter projects, give feedback, help you find the optimal project partners, offer TF support, </a:t>
            </a:r>
            <a:r>
              <a:rPr lang="en-US" sz="2400" dirty="0" err="1">
                <a:latin typeface="Avenir Light" panose="020B0402020203020204" pitchFamily="34" charset="77"/>
              </a:rPr>
              <a:t>etc</a:t>
            </a:r>
            <a:endParaRPr lang="en-US" sz="2400" dirty="0">
              <a:latin typeface="Avenir Light" panose="020B0402020203020204" pitchFamily="34" charset="7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89258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65D00F-F1D6-6548-B991-6B1CD5A99577}"/>
              </a:ext>
            </a:extLst>
          </p:cNvPr>
          <p:cNvSpPr/>
          <p:nvPr/>
        </p:nvSpPr>
        <p:spPr>
          <a:xfrm>
            <a:off x="2154343" y="2220842"/>
            <a:ext cx="2466425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1059469" y="2393163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1059469" y="2483878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D599B4-861E-C544-96B5-4A43FBA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B7551-00EA-A444-A8FD-15C80C0103B5}"/>
              </a:ext>
            </a:extLst>
          </p:cNvPr>
          <p:cNvSpPr/>
          <p:nvPr/>
        </p:nvSpPr>
        <p:spPr>
          <a:xfrm>
            <a:off x="1059469" y="1570083"/>
            <a:ext cx="771242" cy="90716"/>
          </a:xfrm>
          <a:prstGeom prst="rect">
            <a:avLst/>
          </a:prstGeom>
          <a:solidFill>
            <a:srgbClr val="FEE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269A2-CE8B-C945-95DA-88622D40F4B3}"/>
              </a:ext>
            </a:extLst>
          </p:cNvPr>
          <p:cNvSpPr/>
          <p:nvPr/>
        </p:nvSpPr>
        <p:spPr>
          <a:xfrm>
            <a:off x="1059469" y="1660798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1786C57-5A22-AF4E-A434-8CAB7F8644BC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034314" cy="423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seq2seq + Attention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271512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1236259" cy="625438"/>
          </a:xfrm>
        </p:spPr>
        <p:txBody>
          <a:bodyPr/>
          <a:lstStyle/>
          <a:p>
            <a:r>
              <a:rPr lang="en-US" dirty="0"/>
              <a:t>Goals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83B0CEF1-3B2A-7B41-B665-78976F557A09}"/>
              </a:ext>
            </a:extLst>
          </p:cNvPr>
          <p:cNvSpPr txBox="1">
            <a:spLocks/>
          </p:cNvSpPr>
          <p:nvPr/>
        </p:nvSpPr>
        <p:spPr>
          <a:xfrm>
            <a:off x="903803" y="1250088"/>
            <a:ext cx="9795619" cy="5074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Light" panose="020B0402020203020204" pitchFamily="34" charset="77"/>
              </a:rPr>
              <a:t>Each word in a sequence to be transformed into a rich, abstract </a:t>
            </a:r>
            <a:r>
              <a:rPr lang="en-US" sz="2400" b="1" dirty="0">
                <a:latin typeface="Avenir Light" panose="020B0402020203020204" pitchFamily="34" charset="77"/>
              </a:rPr>
              <a:t>representation</a:t>
            </a:r>
            <a:r>
              <a:rPr lang="en-US" sz="2400" dirty="0">
                <a:latin typeface="Avenir Light" panose="020B0402020203020204" pitchFamily="34" charset="77"/>
              </a:rPr>
              <a:t> (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context embedding</a:t>
            </a:r>
            <a:r>
              <a:rPr lang="en-US" sz="2400" dirty="0">
                <a:latin typeface="Avenir Light" panose="020B0402020203020204" pitchFamily="34" charset="77"/>
              </a:rPr>
              <a:t>) based on the weighted sums of the other words in the same sequence (akin to deep CNN layers)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Light" panose="020B0402020203020204" pitchFamily="34" charset="77"/>
              </a:rPr>
              <a:t>Inspired by 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Attention</a:t>
            </a:r>
            <a:r>
              <a:rPr lang="en-US" sz="2400" dirty="0">
                <a:latin typeface="Avenir Light" panose="020B0402020203020204" pitchFamily="34" charset="77"/>
              </a:rPr>
              <a:t>, we want each word to determine, “how much should I be influenced by each of my neighbors”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sz="2400" dirty="0">
                <a:latin typeface="Avenir Light" panose="020B0402020203020204" pitchFamily="34" charset="77"/>
              </a:rPr>
              <a:t>Want positionality</a:t>
            </a:r>
          </a:p>
        </p:txBody>
      </p:sp>
    </p:spTree>
    <p:extLst>
      <p:ext uri="{BB962C8B-B14F-4D97-AF65-F5344CB8AC3E}">
        <p14:creationId xmlns:p14="http://schemas.microsoft.com/office/powerpoint/2010/main" val="4103659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3D34AD-4182-BB49-909B-606080CB1A44}"/>
              </a:ext>
            </a:extLst>
          </p:cNvPr>
          <p:cNvSpPr txBox="1">
            <a:spLocks/>
          </p:cNvSpPr>
          <p:nvPr/>
        </p:nvSpPr>
        <p:spPr>
          <a:xfrm>
            <a:off x="450689" y="4316286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vectors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245274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996C75-279E-644F-965B-975FD72B25F3}"/>
              </a:ext>
            </a:extLst>
          </p:cNvPr>
          <p:cNvGrpSpPr/>
          <p:nvPr/>
        </p:nvGrpSpPr>
        <p:grpSpPr>
          <a:xfrm rot="16200000">
            <a:off x="3137617" y="4382362"/>
            <a:ext cx="1364224" cy="311369"/>
            <a:chOff x="2297660" y="4140835"/>
            <a:chExt cx="1364224" cy="3113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F4E4E8C-7D8C-6B45-849A-DA158721061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775E-80BD-DA43-B7DD-28E36A6B31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93E296-4D5E-574E-9972-B0D9662CD1D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345701-B570-F641-9C1C-1FAEE926C8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F1AB1E-CAB6-6645-A11B-DD1A55950DE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D90407-D77D-E643-BEB7-91F73D3EAC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3534906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D0241A-4C73-E643-9F35-DE92C9FA8D94}"/>
              </a:ext>
            </a:extLst>
          </p:cNvPr>
          <p:cNvGrpSpPr/>
          <p:nvPr/>
        </p:nvGrpSpPr>
        <p:grpSpPr>
          <a:xfrm rot="16200000">
            <a:off x="4192376" y="4382362"/>
            <a:ext cx="1364224" cy="311369"/>
            <a:chOff x="2297660" y="4140835"/>
            <a:chExt cx="1364224" cy="31136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C769A70-BFF6-7D4A-904E-63E035043B0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810C9-1DB2-7245-AF66-D4D2D6BD6A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9B6220-BCE8-7D45-9604-330D4E57217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49121C-18CD-9A48-9BCD-D4C1BB75509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68637A-A68E-6346-A682-DC11989AE0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81AE28-9DAA-3B4D-994D-A6B55C5C1D8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58966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E4694F-D3E5-7C4D-A361-673DF3FC2400}"/>
              </a:ext>
            </a:extLst>
          </p:cNvPr>
          <p:cNvGrpSpPr/>
          <p:nvPr/>
        </p:nvGrpSpPr>
        <p:grpSpPr>
          <a:xfrm rot="16200000">
            <a:off x="5280620" y="4382361"/>
            <a:ext cx="1364224" cy="311369"/>
            <a:chOff x="2297660" y="4140835"/>
            <a:chExt cx="1364224" cy="3113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10463FB-CFD7-3143-B7F9-AA886244A87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BBD22A-E148-9E4F-A1BD-EDB5033844F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C9026C-012F-4547-8F84-5F7FD70558E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DACC72-E044-274C-8748-160381E95A3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FCCE26-EE09-2F4A-B380-C3C3A0C2E12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62FC9E-2123-6041-8955-88600B89296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5677909" y="545806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2323825" y="5891941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3181811" y="5891941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218602" y="5904737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5341556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E343ACD-570B-E54D-82BA-5C274F8DC9C7}"/>
              </a:ext>
            </a:extLst>
          </p:cNvPr>
          <p:cNvSpPr txBox="1">
            <a:spLocks/>
          </p:cNvSpPr>
          <p:nvPr/>
        </p:nvSpPr>
        <p:spPr>
          <a:xfrm>
            <a:off x="2508804" y="88474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E19777-A065-2246-8870-3C778F9C5DA4}"/>
              </a:ext>
            </a:extLst>
          </p:cNvPr>
          <p:cNvSpPr/>
          <p:nvPr/>
        </p:nvSpPr>
        <p:spPr>
          <a:xfrm rot="5400000">
            <a:off x="2074918" y="1949137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A9BC43-A883-8C4D-ADCB-84D3EA427B2B}"/>
              </a:ext>
            </a:extLst>
          </p:cNvPr>
          <p:cNvSpPr/>
          <p:nvPr/>
        </p:nvSpPr>
        <p:spPr>
          <a:xfrm rot="5400000">
            <a:off x="2656248" y="1507260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49740A-9387-7141-BFB0-442D8CC74AF4}"/>
              </a:ext>
            </a:extLst>
          </p:cNvPr>
          <p:cNvSpPr/>
          <p:nvPr/>
        </p:nvSpPr>
        <p:spPr>
          <a:xfrm rot="5400000">
            <a:off x="2656248" y="175351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4C726D-5BE4-C64D-A586-4F5FA0EE3F1C}"/>
              </a:ext>
            </a:extLst>
          </p:cNvPr>
          <p:cNvSpPr/>
          <p:nvPr/>
        </p:nvSpPr>
        <p:spPr>
          <a:xfrm rot="5400000">
            <a:off x="2656248" y="1999778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2DCF16-790E-D84A-98EC-28F51D4DBF45}"/>
              </a:ext>
            </a:extLst>
          </p:cNvPr>
          <p:cNvSpPr/>
          <p:nvPr/>
        </p:nvSpPr>
        <p:spPr>
          <a:xfrm rot="5400000">
            <a:off x="2656248" y="2251647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C62D66-3AEA-9942-834C-A1934637AA94}"/>
              </a:ext>
            </a:extLst>
          </p:cNvPr>
          <p:cNvSpPr/>
          <p:nvPr/>
        </p:nvSpPr>
        <p:spPr>
          <a:xfrm rot="5400000">
            <a:off x="2653964" y="250964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35D7F20-7E5D-BF4C-8E20-AE52640FAEB3}"/>
              </a:ext>
            </a:extLst>
          </p:cNvPr>
          <p:cNvSpPr txBox="1">
            <a:spLocks/>
          </p:cNvSpPr>
          <p:nvPr/>
        </p:nvSpPr>
        <p:spPr>
          <a:xfrm>
            <a:off x="271821" y="1619388"/>
            <a:ext cx="1780122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Output representation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27D21159-555E-8443-ABD2-0E912FA14334}"/>
              </a:ext>
            </a:extLst>
          </p:cNvPr>
          <p:cNvSpPr txBox="1">
            <a:spLocks/>
          </p:cNvSpPr>
          <p:nvPr/>
        </p:nvSpPr>
        <p:spPr>
          <a:xfrm>
            <a:off x="3591452" y="88474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B7A92BC-9BF5-DC47-9971-97BB56E95A46}"/>
              </a:ext>
            </a:extLst>
          </p:cNvPr>
          <p:cNvSpPr/>
          <p:nvPr/>
        </p:nvSpPr>
        <p:spPr>
          <a:xfrm rot="5400000">
            <a:off x="3157566" y="1949137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4480D9B-BFB5-C447-A987-E7589DC9A36A}"/>
              </a:ext>
            </a:extLst>
          </p:cNvPr>
          <p:cNvSpPr/>
          <p:nvPr/>
        </p:nvSpPr>
        <p:spPr>
          <a:xfrm rot="5400000">
            <a:off x="3738896" y="1507260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6499E7C-BFA4-FA40-840D-4579C1AB6B69}"/>
              </a:ext>
            </a:extLst>
          </p:cNvPr>
          <p:cNvSpPr/>
          <p:nvPr/>
        </p:nvSpPr>
        <p:spPr>
          <a:xfrm rot="5400000">
            <a:off x="3738896" y="175351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0C68F2F-C25E-7A48-8A43-658A8F1B58B6}"/>
              </a:ext>
            </a:extLst>
          </p:cNvPr>
          <p:cNvSpPr/>
          <p:nvPr/>
        </p:nvSpPr>
        <p:spPr>
          <a:xfrm rot="5400000">
            <a:off x="3738896" y="1999778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D8B46B5-B377-3C40-A411-ED1BE559943A}"/>
              </a:ext>
            </a:extLst>
          </p:cNvPr>
          <p:cNvSpPr/>
          <p:nvPr/>
        </p:nvSpPr>
        <p:spPr>
          <a:xfrm rot="5400000">
            <a:off x="3738896" y="2251647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7652A8C-BCB0-8541-83B1-5B645FE5C419}"/>
              </a:ext>
            </a:extLst>
          </p:cNvPr>
          <p:cNvSpPr/>
          <p:nvPr/>
        </p:nvSpPr>
        <p:spPr>
          <a:xfrm rot="5400000">
            <a:off x="3736612" y="250964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36D1B611-39AD-E541-B861-4D0803706BB4}"/>
              </a:ext>
            </a:extLst>
          </p:cNvPr>
          <p:cNvSpPr txBox="1">
            <a:spLocks/>
          </p:cNvSpPr>
          <p:nvPr/>
        </p:nvSpPr>
        <p:spPr>
          <a:xfrm>
            <a:off x="4630153" y="88089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3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D12F490-4883-0549-8790-41991AA5798E}"/>
              </a:ext>
            </a:extLst>
          </p:cNvPr>
          <p:cNvSpPr/>
          <p:nvPr/>
        </p:nvSpPr>
        <p:spPr>
          <a:xfrm rot="5400000">
            <a:off x="4196267" y="1945287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9C35A9-59CC-CB44-8F8F-BC458D62DFBB}"/>
              </a:ext>
            </a:extLst>
          </p:cNvPr>
          <p:cNvSpPr/>
          <p:nvPr/>
        </p:nvSpPr>
        <p:spPr>
          <a:xfrm rot="5400000">
            <a:off x="4777597" y="1503410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D3893B-688B-734B-8DBA-409078F07446}"/>
              </a:ext>
            </a:extLst>
          </p:cNvPr>
          <p:cNvSpPr/>
          <p:nvPr/>
        </p:nvSpPr>
        <p:spPr>
          <a:xfrm rot="5400000">
            <a:off x="4777597" y="174966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3746C30-6D63-E24D-8BF1-31181E2BE0BF}"/>
              </a:ext>
            </a:extLst>
          </p:cNvPr>
          <p:cNvSpPr/>
          <p:nvPr/>
        </p:nvSpPr>
        <p:spPr>
          <a:xfrm rot="5400000">
            <a:off x="4777597" y="1995928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433FD1-DC45-9547-A289-2137B0A6795C}"/>
              </a:ext>
            </a:extLst>
          </p:cNvPr>
          <p:cNvSpPr/>
          <p:nvPr/>
        </p:nvSpPr>
        <p:spPr>
          <a:xfrm rot="5400000">
            <a:off x="4777597" y="2247797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1A0945-6C71-2849-9C22-C28C29E34CC9}"/>
              </a:ext>
            </a:extLst>
          </p:cNvPr>
          <p:cNvSpPr/>
          <p:nvPr/>
        </p:nvSpPr>
        <p:spPr>
          <a:xfrm rot="5400000">
            <a:off x="4775313" y="250579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1CDAC9A7-894A-2444-A863-A2D1023D355C}"/>
              </a:ext>
            </a:extLst>
          </p:cNvPr>
          <p:cNvSpPr txBox="1">
            <a:spLocks/>
          </p:cNvSpPr>
          <p:nvPr/>
        </p:nvSpPr>
        <p:spPr>
          <a:xfrm>
            <a:off x="5712801" y="874582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4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E1D3D0C-2ACF-BB49-B0B1-7F0E91401E9D}"/>
              </a:ext>
            </a:extLst>
          </p:cNvPr>
          <p:cNvSpPr/>
          <p:nvPr/>
        </p:nvSpPr>
        <p:spPr>
          <a:xfrm rot="5400000">
            <a:off x="5278915" y="1938973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7CA7652-356C-7649-8803-F09709E97811}"/>
              </a:ext>
            </a:extLst>
          </p:cNvPr>
          <p:cNvSpPr/>
          <p:nvPr/>
        </p:nvSpPr>
        <p:spPr>
          <a:xfrm rot="5400000">
            <a:off x="5860245" y="1497096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4B44AE-B3DA-2F47-AE35-F9A912452247}"/>
              </a:ext>
            </a:extLst>
          </p:cNvPr>
          <p:cNvSpPr/>
          <p:nvPr/>
        </p:nvSpPr>
        <p:spPr>
          <a:xfrm rot="5400000">
            <a:off x="5860245" y="1743355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03C812F-17E1-E44B-BCC6-07A9095BEAF9}"/>
              </a:ext>
            </a:extLst>
          </p:cNvPr>
          <p:cNvSpPr/>
          <p:nvPr/>
        </p:nvSpPr>
        <p:spPr>
          <a:xfrm rot="5400000">
            <a:off x="5860245" y="1989614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54D105D-7A0B-EE4E-8726-AD0C4D0A527C}"/>
              </a:ext>
            </a:extLst>
          </p:cNvPr>
          <p:cNvSpPr/>
          <p:nvPr/>
        </p:nvSpPr>
        <p:spPr>
          <a:xfrm rot="5400000">
            <a:off x="5860245" y="224148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2E77B96-E85B-894A-9B10-6DD15CF5D00E}"/>
              </a:ext>
            </a:extLst>
          </p:cNvPr>
          <p:cNvSpPr/>
          <p:nvPr/>
        </p:nvSpPr>
        <p:spPr>
          <a:xfrm rot="5400000">
            <a:off x="5857961" y="249947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2080686" y="4382360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F379ECBB-303A-244D-B49E-4A15ACCE9F5A}"/>
              </a:ext>
            </a:extLst>
          </p:cNvPr>
          <p:cNvSpPr txBox="1">
            <a:spLocks/>
          </p:cNvSpPr>
          <p:nvPr/>
        </p:nvSpPr>
        <p:spPr>
          <a:xfrm>
            <a:off x="2868201" y="3063504"/>
            <a:ext cx="2974205" cy="503588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??????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219F10-E3E3-C540-A004-D03B82EA97C1}"/>
              </a:ext>
            </a:extLst>
          </p:cNvPr>
          <p:cNvSpPr/>
          <p:nvPr/>
        </p:nvSpPr>
        <p:spPr>
          <a:xfrm>
            <a:off x="2505272" y="627340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B6E733-A75F-AD48-90BA-51DABA03FA01}"/>
              </a:ext>
            </a:extLst>
          </p:cNvPr>
          <p:cNvSpPr/>
          <p:nvPr/>
        </p:nvSpPr>
        <p:spPr>
          <a:xfrm>
            <a:off x="3585564" y="626633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0E0635-981E-F240-9572-CB6B2FA1C16E}"/>
              </a:ext>
            </a:extLst>
          </p:cNvPr>
          <p:cNvSpPr/>
          <p:nvPr/>
        </p:nvSpPr>
        <p:spPr>
          <a:xfrm>
            <a:off x="4665141" y="629353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EC96E4-92C0-174F-8110-E4EBB7802237}"/>
              </a:ext>
            </a:extLst>
          </p:cNvPr>
          <p:cNvSpPr/>
          <p:nvPr/>
        </p:nvSpPr>
        <p:spPr>
          <a:xfrm>
            <a:off x="5805342" y="628090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B37A82-AD04-A748-8C9A-C3C6F4CA4C0C}"/>
              </a:ext>
            </a:extLst>
          </p:cNvPr>
          <p:cNvSpPr/>
          <p:nvPr/>
        </p:nvSpPr>
        <p:spPr>
          <a:xfrm>
            <a:off x="7378700" y="1494744"/>
            <a:ext cx="4470288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’s goal is to create great representations, </a:t>
            </a:r>
            <a:r>
              <a:rPr lang="en-US" sz="2000" b="1" dirty="0" err="1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Light" panose="020B0402020203020204" pitchFamily="34" charset="77"/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of the input</a:t>
            </a:r>
          </a:p>
        </p:txBody>
      </p:sp>
    </p:spTree>
    <p:extLst>
      <p:ext uri="{BB962C8B-B14F-4D97-AF65-F5344CB8AC3E}">
        <p14:creationId xmlns:p14="http://schemas.microsoft.com/office/powerpoint/2010/main" val="163200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245274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996C75-279E-644F-965B-975FD72B25F3}"/>
              </a:ext>
            </a:extLst>
          </p:cNvPr>
          <p:cNvGrpSpPr/>
          <p:nvPr/>
        </p:nvGrpSpPr>
        <p:grpSpPr>
          <a:xfrm rot="16200000">
            <a:off x="3137617" y="4382362"/>
            <a:ext cx="1364224" cy="311369"/>
            <a:chOff x="2297660" y="4140835"/>
            <a:chExt cx="1364224" cy="3113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F4E4E8C-7D8C-6B45-849A-DA158721061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775E-80BD-DA43-B7DD-28E36A6B31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93E296-4D5E-574E-9972-B0D9662CD1D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345701-B570-F641-9C1C-1FAEE926C8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F1AB1E-CAB6-6645-A11B-DD1A55950DE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D90407-D77D-E643-BEB7-91F73D3EAC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3534906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D0241A-4C73-E643-9F35-DE92C9FA8D94}"/>
              </a:ext>
            </a:extLst>
          </p:cNvPr>
          <p:cNvGrpSpPr/>
          <p:nvPr/>
        </p:nvGrpSpPr>
        <p:grpSpPr>
          <a:xfrm rot="16200000">
            <a:off x="4192376" y="4382362"/>
            <a:ext cx="1364224" cy="311369"/>
            <a:chOff x="2297660" y="4140835"/>
            <a:chExt cx="1364224" cy="31136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C769A70-BFF6-7D4A-904E-63E035043B0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810C9-1DB2-7245-AF66-D4D2D6BD6A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9B6220-BCE8-7D45-9604-330D4E57217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49121C-18CD-9A48-9BCD-D4C1BB75509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68637A-A68E-6346-A682-DC11989AE0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81AE28-9DAA-3B4D-994D-A6B55C5C1D8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58966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E4694F-D3E5-7C4D-A361-673DF3FC2400}"/>
              </a:ext>
            </a:extLst>
          </p:cNvPr>
          <p:cNvGrpSpPr/>
          <p:nvPr/>
        </p:nvGrpSpPr>
        <p:grpSpPr>
          <a:xfrm rot="16200000">
            <a:off x="5280620" y="4382361"/>
            <a:ext cx="1364224" cy="311369"/>
            <a:chOff x="2297660" y="4140835"/>
            <a:chExt cx="1364224" cy="3113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10463FB-CFD7-3143-B7F9-AA886244A87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BBD22A-E148-9E4F-A1BD-EDB5033844F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C9026C-012F-4547-8F84-5F7FD70558E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DACC72-E044-274C-8748-160381E95A3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FCCE26-EE09-2F4A-B380-C3C3A0C2E12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62FC9E-2123-6041-8955-88600B89296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5677909" y="545806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2323825" y="5891941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3181811" y="5891941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218602" y="5904737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5341556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E343ACD-570B-E54D-82BA-5C274F8DC9C7}"/>
              </a:ext>
            </a:extLst>
          </p:cNvPr>
          <p:cNvSpPr txBox="1">
            <a:spLocks/>
          </p:cNvSpPr>
          <p:nvPr/>
        </p:nvSpPr>
        <p:spPr>
          <a:xfrm>
            <a:off x="2508804" y="88474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E19777-A065-2246-8870-3C778F9C5DA4}"/>
              </a:ext>
            </a:extLst>
          </p:cNvPr>
          <p:cNvSpPr/>
          <p:nvPr/>
        </p:nvSpPr>
        <p:spPr>
          <a:xfrm rot="5400000">
            <a:off x="2074918" y="1949137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A9BC43-A883-8C4D-ADCB-84D3EA427B2B}"/>
              </a:ext>
            </a:extLst>
          </p:cNvPr>
          <p:cNvSpPr/>
          <p:nvPr/>
        </p:nvSpPr>
        <p:spPr>
          <a:xfrm rot="5400000">
            <a:off x="2656248" y="1507260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49740A-9387-7141-BFB0-442D8CC74AF4}"/>
              </a:ext>
            </a:extLst>
          </p:cNvPr>
          <p:cNvSpPr/>
          <p:nvPr/>
        </p:nvSpPr>
        <p:spPr>
          <a:xfrm rot="5400000">
            <a:off x="2656248" y="175351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4C726D-5BE4-C64D-A586-4F5FA0EE3F1C}"/>
              </a:ext>
            </a:extLst>
          </p:cNvPr>
          <p:cNvSpPr/>
          <p:nvPr/>
        </p:nvSpPr>
        <p:spPr>
          <a:xfrm rot="5400000">
            <a:off x="2656248" y="1999778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2DCF16-790E-D84A-98EC-28F51D4DBF45}"/>
              </a:ext>
            </a:extLst>
          </p:cNvPr>
          <p:cNvSpPr/>
          <p:nvPr/>
        </p:nvSpPr>
        <p:spPr>
          <a:xfrm rot="5400000">
            <a:off x="2656248" y="2251647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C62D66-3AEA-9942-834C-A1934637AA94}"/>
              </a:ext>
            </a:extLst>
          </p:cNvPr>
          <p:cNvSpPr/>
          <p:nvPr/>
        </p:nvSpPr>
        <p:spPr>
          <a:xfrm rot="5400000">
            <a:off x="2653964" y="250964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35D7F20-7E5D-BF4C-8E20-AE52640FAEB3}"/>
              </a:ext>
            </a:extLst>
          </p:cNvPr>
          <p:cNvSpPr txBox="1">
            <a:spLocks/>
          </p:cNvSpPr>
          <p:nvPr/>
        </p:nvSpPr>
        <p:spPr>
          <a:xfrm>
            <a:off x="271821" y="1619388"/>
            <a:ext cx="1780122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Output representation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2080686" y="4382360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C832447-B932-E742-B993-C34E8E0AB4FE}"/>
              </a:ext>
            </a:extLst>
          </p:cNvPr>
          <p:cNvSpPr/>
          <p:nvPr/>
        </p:nvSpPr>
        <p:spPr>
          <a:xfrm>
            <a:off x="7383427" y="2776770"/>
            <a:ext cx="3880743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>
                <a:solidFill>
                  <a:srgbClr val="DE55B3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will be based on a weighted contribution of 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2505272" y="627340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3585564" y="626633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665141" y="629353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5805342" y="628090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A9EB92C-E096-7C45-935D-C4C9F59A5542}"/>
              </a:ext>
            </a:extLst>
          </p:cNvPr>
          <p:cNvSpPr txBox="1">
            <a:spLocks/>
          </p:cNvSpPr>
          <p:nvPr/>
        </p:nvSpPr>
        <p:spPr>
          <a:xfrm>
            <a:off x="450689" y="4316286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vectors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9C9969-D616-C048-839C-E2EC3CE72526}"/>
              </a:ext>
            </a:extLst>
          </p:cNvPr>
          <p:cNvSpPr/>
          <p:nvPr/>
        </p:nvSpPr>
        <p:spPr>
          <a:xfrm>
            <a:off x="7378700" y="1494744"/>
            <a:ext cx="4470288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’s goal is to create great representations, </a:t>
            </a:r>
            <a:r>
              <a:rPr lang="en-US" sz="2000" b="1" dirty="0" err="1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Light" panose="020B0402020203020204" pitchFamily="34" charset="77"/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of the input</a:t>
            </a: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27BF331-288B-5F4C-8E2D-71A07BA971D7}"/>
              </a:ext>
            </a:extLst>
          </p:cNvPr>
          <p:cNvSpPr/>
          <p:nvPr/>
        </p:nvSpPr>
        <p:spPr>
          <a:xfrm rot="12116029">
            <a:off x="3491820" y="328489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6FA63966-0121-A846-BE70-AED3651BE0DF}"/>
              </a:ext>
            </a:extLst>
          </p:cNvPr>
          <p:cNvSpPr/>
          <p:nvPr/>
        </p:nvSpPr>
        <p:spPr>
          <a:xfrm rot="16200000">
            <a:off x="2305906" y="3238350"/>
            <a:ext cx="899313" cy="16558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AC65D0CB-1782-4640-89A5-19CD0111DFFA}"/>
              </a:ext>
            </a:extLst>
          </p:cNvPr>
          <p:cNvSpPr/>
          <p:nvPr/>
        </p:nvSpPr>
        <p:spPr>
          <a:xfrm rot="13675840">
            <a:off x="2738522" y="3221623"/>
            <a:ext cx="1255146" cy="19279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1002BEF-EBC7-5A4F-B308-F404267362B7}"/>
              </a:ext>
            </a:extLst>
          </p:cNvPr>
          <p:cNvSpPr/>
          <p:nvPr/>
        </p:nvSpPr>
        <p:spPr>
          <a:xfrm rot="12608806">
            <a:off x="2972814" y="3165448"/>
            <a:ext cx="1928505" cy="20745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526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08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245274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996C75-279E-644F-965B-975FD72B25F3}"/>
              </a:ext>
            </a:extLst>
          </p:cNvPr>
          <p:cNvGrpSpPr/>
          <p:nvPr/>
        </p:nvGrpSpPr>
        <p:grpSpPr>
          <a:xfrm rot="16200000">
            <a:off x="3137617" y="4382362"/>
            <a:ext cx="1364224" cy="311369"/>
            <a:chOff x="2297660" y="4140835"/>
            <a:chExt cx="1364224" cy="3113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F4E4E8C-7D8C-6B45-849A-DA158721061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775E-80BD-DA43-B7DD-28E36A6B31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93E296-4D5E-574E-9972-B0D9662CD1D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345701-B570-F641-9C1C-1FAEE926C8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F1AB1E-CAB6-6645-A11B-DD1A55950DE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D90407-D77D-E643-BEB7-91F73D3EAC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3534906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D0241A-4C73-E643-9F35-DE92C9FA8D94}"/>
              </a:ext>
            </a:extLst>
          </p:cNvPr>
          <p:cNvGrpSpPr/>
          <p:nvPr/>
        </p:nvGrpSpPr>
        <p:grpSpPr>
          <a:xfrm rot="16200000">
            <a:off x="4192376" y="4382362"/>
            <a:ext cx="1364224" cy="311369"/>
            <a:chOff x="2297660" y="4140835"/>
            <a:chExt cx="1364224" cy="31136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C769A70-BFF6-7D4A-904E-63E035043B0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810C9-1DB2-7245-AF66-D4D2D6BD6A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9B6220-BCE8-7D45-9604-330D4E57217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49121C-18CD-9A48-9BCD-D4C1BB75509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68637A-A68E-6346-A682-DC11989AE0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81AE28-9DAA-3B4D-994D-A6B55C5C1D8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58966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E4694F-D3E5-7C4D-A361-673DF3FC2400}"/>
              </a:ext>
            </a:extLst>
          </p:cNvPr>
          <p:cNvGrpSpPr/>
          <p:nvPr/>
        </p:nvGrpSpPr>
        <p:grpSpPr>
          <a:xfrm rot="16200000">
            <a:off x="5280620" y="4382361"/>
            <a:ext cx="1364224" cy="311369"/>
            <a:chOff x="2297660" y="4140835"/>
            <a:chExt cx="1364224" cy="3113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10463FB-CFD7-3143-B7F9-AA886244A87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BBD22A-E148-9E4F-A1BD-EDB5033844F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C9026C-012F-4547-8F84-5F7FD70558E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DACC72-E044-274C-8748-160381E95A3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FCCE26-EE09-2F4A-B380-C3C3A0C2E12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62FC9E-2123-6041-8955-88600B89296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5677909" y="545806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2323825" y="5891941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3181811" y="5891941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218602" y="5904737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5341556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E343ACD-570B-E54D-82BA-5C274F8DC9C7}"/>
              </a:ext>
            </a:extLst>
          </p:cNvPr>
          <p:cNvSpPr txBox="1">
            <a:spLocks/>
          </p:cNvSpPr>
          <p:nvPr/>
        </p:nvSpPr>
        <p:spPr>
          <a:xfrm>
            <a:off x="2508804" y="88474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11FE2A-4300-0849-BF78-692663959786}"/>
              </a:ext>
            </a:extLst>
          </p:cNvPr>
          <p:cNvGrpSpPr/>
          <p:nvPr/>
        </p:nvGrpSpPr>
        <p:grpSpPr>
          <a:xfrm>
            <a:off x="2601345" y="1422710"/>
            <a:ext cx="311369" cy="1364224"/>
            <a:chOff x="2601345" y="1422710"/>
            <a:chExt cx="311369" cy="1364224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9E19777-A065-2246-8870-3C778F9C5DA4}"/>
                </a:ext>
              </a:extLst>
            </p:cNvPr>
            <p:cNvSpPr/>
            <p:nvPr/>
          </p:nvSpPr>
          <p:spPr>
            <a:xfrm rot="5400000">
              <a:off x="2074918" y="1949137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A9BC43-A883-8C4D-ADCB-84D3EA427B2B}"/>
                </a:ext>
              </a:extLst>
            </p:cNvPr>
            <p:cNvSpPr/>
            <p:nvPr/>
          </p:nvSpPr>
          <p:spPr>
            <a:xfrm rot="5400000">
              <a:off x="2656248" y="1507260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149740A-9387-7141-BFB0-442D8CC74AF4}"/>
                </a:ext>
              </a:extLst>
            </p:cNvPr>
            <p:cNvSpPr/>
            <p:nvPr/>
          </p:nvSpPr>
          <p:spPr>
            <a:xfrm rot="5400000">
              <a:off x="2656248" y="1753519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4C726D-5BE4-C64D-A586-4F5FA0EE3F1C}"/>
                </a:ext>
              </a:extLst>
            </p:cNvPr>
            <p:cNvSpPr/>
            <p:nvPr/>
          </p:nvSpPr>
          <p:spPr>
            <a:xfrm rot="5400000">
              <a:off x="2656248" y="1999778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42DCF16-790E-D84A-98EC-28F51D4DBF45}"/>
                </a:ext>
              </a:extLst>
            </p:cNvPr>
            <p:cNvSpPr/>
            <p:nvPr/>
          </p:nvSpPr>
          <p:spPr>
            <a:xfrm rot="5400000">
              <a:off x="2656248" y="2251647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4C62D66-3AEA-9942-834C-A1934637AA94}"/>
                </a:ext>
              </a:extLst>
            </p:cNvPr>
            <p:cNvSpPr/>
            <p:nvPr/>
          </p:nvSpPr>
          <p:spPr>
            <a:xfrm rot="5400000">
              <a:off x="2653964" y="250964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35D7F20-7E5D-BF4C-8E20-AE52640FAEB3}"/>
              </a:ext>
            </a:extLst>
          </p:cNvPr>
          <p:cNvSpPr txBox="1">
            <a:spLocks/>
          </p:cNvSpPr>
          <p:nvPr/>
        </p:nvSpPr>
        <p:spPr>
          <a:xfrm>
            <a:off x="271821" y="1619388"/>
            <a:ext cx="1780122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Output representation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2080686" y="4382360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C832447-B932-E742-B993-C34E8E0AB4FE}"/>
              </a:ext>
            </a:extLst>
          </p:cNvPr>
          <p:cNvSpPr/>
          <p:nvPr/>
        </p:nvSpPr>
        <p:spPr>
          <a:xfrm>
            <a:off x="7383427" y="2776770"/>
            <a:ext cx="3880743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>
                <a:solidFill>
                  <a:srgbClr val="DE55B3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will be based on a weighted contribution of 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r>
              <a:rPr lang="en-US" sz="2000" dirty="0">
                <a:latin typeface="Avenir Medium" panose="02000503020000020003" pitchFamily="2" charset="0"/>
              </a:rPr>
              <a:t>,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 x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2505272" y="627340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3585564" y="626633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665141" y="629353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5805342" y="628090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A9EB92C-E096-7C45-935D-C4C9F59A5542}"/>
              </a:ext>
            </a:extLst>
          </p:cNvPr>
          <p:cNvSpPr txBox="1">
            <a:spLocks/>
          </p:cNvSpPr>
          <p:nvPr/>
        </p:nvSpPr>
        <p:spPr>
          <a:xfrm>
            <a:off x="450689" y="4316286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vectors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89C9969-D616-C048-839C-E2EC3CE72526}"/>
              </a:ext>
            </a:extLst>
          </p:cNvPr>
          <p:cNvSpPr/>
          <p:nvPr/>
        </p:nvSpPr>
        <p:spPr>
          <a:xfrm>
            <a:off x="7378700" y="1494744"/>
            <a:ext cx="4470288" cy="97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’s goal is to create great representations, </a:t>
            </a:r>
            <a:r>
              <a:rPr lang="en-US" sz="2000" b="1" dirty="0" err="1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Light" panose="020B0402020203020204" pitchFamily="34" charset="77"/>
              </a:rPr>
              <a:t>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of the input</a:t>
            </a: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27BF331-288B-5F4C-8E2D-71A07BA971D7}"/>
              </a:ext>
            </a:extLst>
          </p:cNvPr>
          <p:cNvSpPr/>
          <p:nvPr/>
        </p:nvSpPr>
        <p:spPr>
          <a:xfrm rot="12116029">
            <a:off x="3491820" y="328489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6FA63966-0121-A846-BE70-AED3651BE0DF}"/>
              </a:ext>
            </a:extLst>
          </p:cNvPr>
          <p:cNvSpPr/>
          <p:nvPr/>
        </p:nvSpPr>
        <p:spPr>
          <a:xfrm rot="16200000">
            <a:off x="2305906" y="3238350"/>
            <a:ext cx="899313" cy="16558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AC65D0CB-1782-4640-89A5-19CD0111DFFA}"/>
              </a:ext>
            </a:extLst>
          </p:cNvPr>
          <p:cNvSpPr/>
          <p:nvPr/>
        </p:nvSpPr>
        <p:spPr>
          <a:xfrm rot="13675840">
            <a:off x="2738522" y="3221623"/>
            <a:ext cx="1255146" cy="19279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1002BEF-EBC7-5A4F-B308-F404267362B7}"/>
              </a:ext>
            </a:extLst>
          </p:cNvPr>
          <p:cNvSpPr/>
          <p:nvPr/>
        </p:nvSpPr>
        <p:spPr>
          <a:xfrm rot="12608806">
            <a:off x="2972814" y="3165448"/>
            <a:ext cx="1928505" cy="20745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526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04FA61-EB37-9047-BDF7-44B459A36F48}"/>
                  </a:ext>
                </a:extLst>
              </p:cNvPr>
              <p:cNvSpPr/>
              <p:nvPr/>
            </p:nvSpPr>
            <p:spPr>
              <a:xfrm>
                <a:off x="7383427" y="4159891"/>
                <a:ext cx="3880743" cy="1932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000" b="1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Medium" panose="02000503020000020003" pitchFamily="2" charset="0"/>
                  </a:rPr>
                  <a:t>is “just” a weight. More is happening under the hood, but it’s effectively weighting </a:t>
                </a:r>
                <a:r>
                  <a:rPr lang="en-US" sz="2000" i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Medium" panose="02000503020000020003" pitchFamily="2" charset="0"/>
                  </a:rPr>
                  <a:t>versions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Medium" panose="02000503020000020003" pitchFamily="2" charset="0"/>
                  </a:rPr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x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dirty="0">
                    <a:latin typeface="Avenir Medium" panose="02000503020000020003" pitchFamily="2" charset="0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 x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dirty="0">
                    <a:latin typeface="Avenir Medium" panose="02000503020000020003" pitchFamily="2" charset="0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 x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dirty="0">
                    <a:latin typeface="Avenir Medium" panose="02000503020000020003" pitchFamily="2" charset="0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 x</a:t>
                </a:r>
                <a:r>
                  <a:rPr lang="en-US" sz="2000" b="1" baseline="-25000" dirty="0">
                    <a:solidFill>
                      <a:srgbClr val="0070C0"/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rgbClr val="0070C0"/>
                  </a:solidFill>
                  <a:latin typeface="Avenir Medium" panose="02000503020000020003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004FA61-EB37-9047-BDF7-44B459A36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27" y="4159891"/>
                <a:ext cx="3880743" cy="1932452"/>
              </a:xfrm>
              <a:prstGeom prst="rect">
                <a:avLst/>
              </a:prstGeom>
              <a:blipFill>
                <a:blip r:embed="rId7"/>
                <a:stretch>
                  <a:fillRect l="-1629" r="-977" b="-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995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903804" y="771482"/>
            <a:ext cx="6474896" cy="1302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245274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996C75-279E-644F-965B-975FD72B25F3}"/>
              </a:ext>
            </a:extLst>
          </p:cNvPr>
          <p:cNvGrpSpPr/>
          <p:nvPr/>
        </p:nvGrpSpPr>
        <p:grpSpPr>
          <a:xfrm rot="16200000">
            <a:off x="3137617" y="4382362"/>
            <a:ext cx="1364224" cy="311369"/>
            <a:chOff x="2297660" y="4140835"/>
            <a:chExt cx="1364224" cy="3113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F4E4E8C-7D8C-6B45-849A-DA158721061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5775E-80BD-DA43-B7DD-28E36A6B31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93E296-4D5E-574E-9972-B0D9662CD1DC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345701-B570-F641-9C1C-1FAEE926C8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F1AB1E-CAB6-6645-A11B-DD1A55950DE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D90407-D77D-E643-BEB7-91F73D3EAC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3534906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D0241A-4C73-E643-9F35-DE92C9FA8D94}"/>
              </a:ext>
            </a:extLst>
          </p:cNvPr>
          <p:cNvGrpSpPr/>
          <p:nvPr/>
        </p:nvGrpSpPr>
        <p:grpSpPr>
          <a:xfrm rot="16200000">
            <a:off x="4192376" y="4382362"/>
            <a:ext cx="1364224" cy="311369"/>
            <a:chOff x="2297660" y="4140835"/>
            <a:chExt cx="1364224" cy="31136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C769A70-BFF6-7D4A-904E-63E035043B0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F810C9-1DB2-7245-AF66-D4D2D6BD6A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E9B6220-BCE8-7D45-9604-330D4E57217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49121C-18CD-9A48-9BCD-D4C1BB75509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768637A-A68E-6346-A682-DC11989AE030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81AE28-9DAA-3B4D-994D-A6B55C5C1D8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589665" y="5458062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E4694F-D3E5-7C4D-A361-673DF3FC2400}"/>
              </a:ext>
            </a:extLst>
          </p:cNvPr>
          <p:cNvGrpSpPr/>
          <p:nvPr/>
        </p:nvGrpSpPr>
        <p:grpSpPr>
          <a:xfrm rot="16200000">
            <a:off x="5280620" y="4382361"/>
            <a:ext cx="1364224" cy="311369"/>
            <a:chOff x="2297660" y="4140835"/>
            <a:chExt cx="1364224" cy="31136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10463FB-CFD7-3143-B7F9-AA886244A87D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BBBD22A-E148-9E4F-A1BD-EDB5033844F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C9026C-012F-4547-8F84-5F7FD70558E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DACC72-E044-274C-8748-160381E95A3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FCCE26-EE09-2F4A-B380-C3C3A0C2E12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262FC9E-2123-6041-8955-88600B89296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5677909" y="5458061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2323825" y="5891941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3181811" y="5891941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218602" y="5904737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5341556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E343ACD-570B-E54D-82BA-5C274F8DC9C7}"/>
              </a:ext>
            </a:extLst>
          </p:cNvPr>
          <p:cNvSpPr txBox="1">
            <a:spLocks/>
          </p:cNvSpPr>
          <p:nvPr/>
        </p:nvSpPr>
        <p:spPr>
          <a:xfrm>
            <a:off x="2508804" y="88474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E19777-A065-2246-8870-3C778F9C5DA4}"/>
              </a:ext>
            </a:extLst>
          </p:cNvPr>
          <p:cNvSpPr/>
          <p:nvPr/>
        </p:nvSpPr>
        <p:spPr>
          <a:xfrm rot="5400000">
            <a:off x="2074918" y="1949137"/>
            <a:ext cx="1364224" cy="311369"/>
          </a:xfrm>
          <a:prstGeom prst="roundRect">
            <a:avLst/>
          </a:prstGeom>
          <a:noFill/>
          <a:ln w="38100">
            <a:solidFill>
              <a:srgbClr val="FF7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A9BC43-A883-8C4D-ADCB-84D3EA427B2B}"/>
              </a:ext>
            </a:extLst>
          </p:cNvPr>
          <p:cNvSpPr/>
          <p:nvPr/>
        </p:nvSpPr>
        <p:spPr>
          <a:xfrm rot="5400000">
            <a:off x="2656248" y="1507260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49740A-9387-7141-BFB0-442D8CC74AF4}"/>
              </a:ext>
            </a:extLst>
          </p:cNvPr>
          <p:cNvSpPr/>
          <p:nvPr/>
        </p:nvSpPr>
        <p:spPr>
          <a:xfrm rot="5400000">
            <a:off x="2656248" y="1753519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4C726D-5BE4-C64D-A586-4F5FA0EE3F1C}"/>
              </a:ext>
            </a:extLst>
          </p:cNvPr>
          <p:cNvSpPr/>
          <p:nvPr/>
        </p:nvSpPr>
        <p:spPr>
          <a:xfrm rot="5400000">
            <a:off x="2656248" y="1999778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42DCF16-790E-D84A-98EC-28F51D4DBF45}"/>
              </a:ext>
            </a:extLst>
          </p:cNvPr>
          <p:cNvSpPr/>
          <p:nvPr/>
        </p:nvSpPr>
        <p:spPr>
          <a:xfrm rot="5400000">
            <a:off x="2656248" y="2251647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C62D66-3AEA-9942-834C-A1934637AA94}"/>
              </a:ext>
            </a:extLst>
          </p:cNvPr>
          <p:cNvSpPr/>
          <p:nvPr/>
        </p:nvSpPr>
        <p:spPr>
          <a:xfrm rot="5400000">
            <a:off x="2653964" y="2509643"/>
            <a:ext cx="203200" cy="203200"/>
          </a:xfrm>
          <a:prstGeom prst="ellipse">
            <a:avLst/>
          </a:prstGeom>
          <a:solidFill>
            <a:srgbClr val="DE55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235D7F20-7E5D-BF4C-8E20-AE52640FAEB3}"/>
              </a:ext>
            </a:extLst>
          </p:cNvPr>
          <p:cNvSpPr txBox="1">
            <a:spLocks/>
          </p:cNvSpPr>
          <p:nvPr/>
        </p:nvSpPr>
        <p:spPr>
          <a:xfrm>
            <a:off x="271821" y="1619388"/>
            <a:ext cx="1780122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Output representation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2080686" y="4382360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2505272" y="627340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3585564" y="626633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665141" y="6293536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5805342" y="6280900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A9EB92C-E096-7C45-935D-C4C9F59A5542}"/>
              </a:ext>
            </a:extLst>
          </p:cNvPr>
          <p:cNvSpPr txBox="1">
            <a:spLocks/>
          </p:cNvSpPr>
          <p:nvPr/>
        </p:nvSpPr>
        <p:spPr>
          <a:xfrm>
            <a:off x="450689" y="4316286"/>
            <a:ext cx="1530821" cy="4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vectors</a:t>
            </a: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27BF331-288B-5F4C-8E2D-71A07BA971D7}"/>
              </a:ext>
            </a:extLst>
          </p:cNvPr>
          <p:cNvSpPr/>
          <p:nvPr/>
        </p:nvSpPr>
        <p:spPr>
          <a:xfrm rot="12116029">
            <a:off x="3491820" y="3284893"/>
            <a:ext cx="2531376" cy="195370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6FA63966-0121-A846-BE70-AED3651BE0DF}"/>
              </a:ext>
            </a:extLst>
          </p:cNvPr>
          <p:cNvSpPr/>
          <p:nvPr/>
        </p:nvSpPr>
        <p:spPr>
          <a:xfrm rot="16200000">
            <a:off x="2305906" y="3238350"/>
            <a:ext cx="899313" cy="165581"/>
          </a:xfrm>
          <a:prstGeom prst="rightArrow">
            <a:avLst>
              <a:gd name="adj1" fmla="val 27574"/>
              <a:gd name="adj2" fmla="val 696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AC65D0CB-1782-4640-89A5-19CD0111DFFA}"/>
              </a:ext>
            </a:extLst>
          </p:cNvPr>
          <p:cNvSpPr/>
          <p:nvPr/>
        </p:nvSpPr>
        <p:spPr>
          <a:xfrm rot="13675840">
            <a:off x="2738522" y="3221623"/>
            <a:ext cx="1255146" cy="19279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21002BEF-EBC7-5A4F-B308-F404267362B7}"/>
              </a:ext>
            </a:extLst>
          </p:cNvPr>
          <p:cNvSpPr/>
          <p:nvPr/>
        </p:nvSpPr>
        <p:spPr>
          <a:xfrm rot="12608806">
            <a:off x="2972814" y="3165448"/>
            <a:ext cx="1928505" cy="20745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BF3E8D03-F5E7-3242-B2E7-97FC7CFF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07" y="3031734"/>
                <a:ext cx="466367" cy="503588"/>
              </a:xfrm>
              <a:prstGeom prst="rect">
                <a:avLst/>
              </a:prstGeom>
              <a:blipFill>
                <a:blip r:embed="rId3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1B2BABA1-A35D-764D-B589-7E509DBE3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41" y="3058127"/>
                <a:ext cx="466367" cy="503588"/>
              </a:xfrm>
              <a:prstGeom prst="rect">
                <a:avLst/>
              </a:prstGeom>
              <a:blipFill>
                <a:blip r:embed="rId4"/>
                <a:stretch>
                  <a:fillRect l="-526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2B4E190F-65CC-7E4F-B48D-BB27C6DA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19" y="3017382"/>
                <a:ext cx="466367" cy="503588"/>
              </a:xfrm>
              <a:prstGeom prst="rect">
                <a:avLst/>
              </a:prstGeom>
              <a:blipFill>
                <a:blip r:embed="rId5"/>
                <a:stretch>
                  <a:fillRect l="-5405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6AFFD93C-52EF-7044-BAC7-5C52C97F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4" y="2962784"/>
                <a:ext cx="466367" cy="503588"/>
              </a:xfrm>
              <a:prstGeom prst="rect">
                <a:avLst/>
              </a:prstGeom>
              <a:blipFill>
                <a:blip r:embed="rId6"/>
                <a:stretch>
                  <a:fillRect l="-526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004FA61-EB37-9047-BDF7-44B459A36F48}"/>
              </a:ext>
            </a:extLst>
          </p:cNvPr>
          <p:cNvSpPr/>
          <p:nvPr/>
        </p:nvSpPr>
        <p:spPr>
          <a:xfrm>
            <a:off x="7544047" y="1134972"/>
            <a:ext cx="4197263" cy="336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venir Medium" panose="02000503020000020003" pitchFamily="2" charset="0"/>
              </a:rPr>
              <a:t>Under the hood, each </a:t>
            </a:r>
            <a:r>
              <a:rPr lang="en-US" sz="24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venir Medium" panose="02000503020000020003" pitchFamily="2" charset="0"/>
              </a:rPr>
              <a:t> </a:t>
            </a:r>
            <a:r>
              <a:rPr lang="en-US" sz="2400" dirty="0">
                <a:latin typeface="Avenir Medium" panose="02000503020000020003" pitchFamily="2" charset="0"/>
              </a:rPr>
              <a:t>has 3 small, associated vectors. For example, </a:t>
            </a:r>
            <a:r>
              <a:rPr lang="en-US" sz="24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r>
              <a:rPr lang="en-US" sz="2400" dirty="0">
                <a:latin typeface="Avenir Medium" panose="02000503020000020003" pitchFamily="2" charset="0"/>
              </a:rPr>
              <a:t> has: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Avenir Medium" panose="02000503020000020003" pitchFamily="2" charset="0"/>
              </a:rPr>
              <a:t>Query</a:t>
            </a:r>
            <a:r>
              <a:rPr lang="en-US" sz="2400" b="1" dirty="0">
                <a:solidFill>
                  <a:srgbClr val="7030A0"/>
                </a:solidFill>
                <a:latin typeface="Avenir Medium" panose="02000503020000020003" pitchFamily="2" charset="0"/>
              </a:rPr>
              <a:t> q</a:t>
            </a:r>
            <a:r>
              <a:rPr lang="en-US" sz="2400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i</a:t>
            </a:r>
            <a:endParaRPr lang="en-US" sz="24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Key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sz="2400" b="1" baseline="-25000" dirty="0" err="1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i</a:t>
            </a:r>
            <a:endParaRPr lang="en-US" sz="24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Avenir Medium" panose="02000503020000020003" pitchFamily="2" charset="0"/>
              </a:rPr>
              <a:t>Value </a:t>
            </a:r>
            <a:r>
              <a:rPr lang="en-US" sz="2400" b="1" dirty="0">
                <a:solidFill>
                  <a:srgbClr val="0070C0"/>
                </a:solidFill>
                <a:latin typeface="Avenir Medium" panose="02000503020000020003" pitchFamily="2" charset="0"/>
              </a:rPr>
              <a:t>v</a:t>
            </a:r>
            <a:r>
              <a:rPr lang="en-US" sz="24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endParaRPr lang="en-US" sz="2400" baseline="-25000" dirty="0">
              <a:solidFill>
                <a:srgbClr val="0070C0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67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04FA61-EB37-9047-BDF7-44B459A36F48}"/>
              </a:ext>
            </a:extLst>
          </p:cNvPr>
          <p:cNvSpPr/>
          <p:nvPr/>
        </p:nvSpPr>
        <p:spPr>
          <a:xfrm>
            <a:off x="8324603" y="613102"/>
            <a:ext cx="3644956" cy="236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Under the hood, each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 </a:t>
            </a:r>
            <a:r>
              <a:rPr lang="en-US" sz="2000" dirty="0">
                <a:latin typeface="Avenir Medium" panose="02000503020000020003" pitchFamily="2" charset="0"/>
              </a:rPr>
              <a:t>has 3 small, associated vectors. For example,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 has: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venir Medium" panose="02000503020000020003" pitchFamily="2" charset="0"/>
              </a:rPr>
              <a:t>Query</a:t>
            </a:r>
            <a:r>
              <a:rPr lang="en-US" sz="2000" b="1" dirty="0">
                <a:solidFill>
                  <a:srgbClr val="7030A0"/>
                </a:solidFill>
                <a:latin typeface="Avenir Medium" panose="02000503020000020003" pitchFamily="2" charset="0"/>
              </a:rPr>
              <a:t> q</a:t>
            </a:r>
            <a:r>
              <a:rPr lang="en-US" sz="2000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sz="20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Key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 k</a:t>
            </a:r>
            <a:r>
              <a:rPr lang="en-US" sz="2000" b="1" baseline="-25000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sz="20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Value 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baseline="-25000" dirty="0">
              <a:solidFill>
                <a:srgbClr val="0070C0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CA7C8-B48B-5548-AE42-FE7BEAADE5CB}"/>
              </a:ext>
            </a:extLst>
          </p:cNvPr>
          <p:cNvSpPr/>
          <p:nvPr/>
        </p:nvSpPr>
        <p:spPr>
          <a:xfrm>
            <a:off x="953338" y="900542"/>
            <a:ext cx="6479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1:</a:t>
            </a:r>
            <a:r>
              <a:rPr lang="en-US" sz="2000" dirty="0">
                <a:latin typeface="Avenir Medium" panose="02000503020000020003" pitchFamily="2" charset="0"/>
              </a:rPr>
              <a:t> Our Self-Attention Head has just 3 weight matrices </a:t>
            </a:r>
            <a:r>
              <a:rPr lang="en-US" sz="20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sz="2000" dirty="0">
                <a:latin typeface="Avenir Medium" panose="02000503020000020003" pitchFamily="2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sz="2000" dirty="0">
                <a:latin typeface="Avenir Medium" panose="02000503020000020003" pitchFamily="2" charset="0"/>
              </a:rPr>
              <a:t>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dirty="0">
                <a:latin typeface="Avenir Medium" panose="02000503020000020003" pitchFamily="2" charset="0"/>
              </a:rPr>
              <a:t> in total. </a:t>
            </a:r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These same 3 weight matrices</a:t>
            </a:r>
            <a:r>
              <a:rPr lang="en-US" sz="2000" dirty="0">
                <a:latin typeface="Avenir Medium" panose="02000503020000020003" pitchFamily="2" charset="0"/>
              </a:rPr>
              <a:t> are multiplied by each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r>
              <a:rPr lang="en-US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latin typeface="Avenir Medium" panose="02000503020000020003" pitchFamily="2" charset="0"/>
              </a:rPr>
              <a:t>to create all vectors:</a:t>
            </a:r>
            <a:endParaRPr lang="en-US" sz="20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691B0D9-D504-7748-B743-9F0D599B8BE1}"/>
              </a:ext>
            </a:extLst>
          </p:cNvPr>
          <p:cNvSpPr/>
          <p:nvPr/>
        </p:nvSpPr>
        <p:spPr>
          <a:xfrm>
            <a:off x="1379913" y="2097211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venir Book" panose="02000503020000020003" pitchFamily="2" charset="0"/>
              </a:rPr>
              <a:t>q</a:t>
            </a:r>
            <a:r>
              <a:rPr lang="en-US" sz="2400" b="1" baseline="-25000" dirty="0">
                <a:solidFill>
                  <a:srgbClr val="7030A0"/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rgbClr val="7030A0"/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rgbClr val="7030A0"/>
                </a:solidFill>
                <a:latin typeface="Avenir Book" panose="02000503020000020003" pitchFamily="2" charset="0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A638E24-DB74-5540-9208-85C189D5D097}"/>
              </a:ext>
            </a:extLst>
          </p:cNvPr>
          <p:cNvSpPr/>
          <p:nvPr/>
        </p:nvSpPr>
        <p:spPr>
          <a:xfrm>
            <a:off x="1379913" y="2570104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k</a:t>
            </a:r>
            <a:r>
              <a:rPr lang="en-US" sz="2400" b="1" baseline="-25000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k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A8A3BBD-D155-164A-B363-FF190117DB9D}"/>
              </a:ext>
            </a:extLst>
          </p:cNvPr>
          <p:cNvSpPr/>
          <p:nvPr/>
        </p:nvSpPr>
        <p:spPr>
          <a:xfrm>
            <a:off x="1379913" y="3022291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v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v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78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95582" y="3883234"/>
            <a:ext cx="552119" cy="15189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807851" y="3789615"/>
            <a:ext cx="6952425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49CA6D-FEFB-044F-8976-5E0A79F2B87B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65036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95582" y="3883234"/>
            <a:ext cx="552119" cy="15189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461813" y="3789615"/>
            <a:ext cx="1934802" cy="15852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96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3786337" y="3732570"/>
            <a:ext cx="4490764" cy="29720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3D7D3-856F-C44F-A01A-0D288268F8F1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950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95582" y="3883234"/>
            <a:ext cx="552119" cy="15189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461812" y="3789615"/>
            <a:ext cx="2823129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96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5781206" y="3754779"/>
            <a:ext cx="4490764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16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7E90E87-69FD-B742-AFD2-B1C9412C42DB}"/>
              </a:ext>
            </a:extLst>
          </p:cNvPr>
          <p:cNvSpPr/>
          <p:nvPr/>
        </p:nvSpPr>
        <p:spPr>
          <a:xfrm>
            <a:off x="4383866" y="3831652"/>
            <a:ext cx="990856" cy="1539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D03E156-3A8C-5F4F-8222-DD78BCC18D39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537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79555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6D77"/>
                </a:solidFill>
                <a:latin typeface="Avenir Black" panose="02000503020000020003" pitchFamily="2" charset="0"/>
              </a:rPr>
              <a:t>RESEARCH 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475344" y="1029833"/>
            <a:ext cx="11265552" cy="443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I’ll filter projects by rating them according to: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venir Light" panose="020B0402020203020204" pitchFamily="34" charset="77"/>
              </a:rPr>
              <a:t>researchy</a:t>
            </a:r>
            <a:r>
              <a:rPr lang="en-US" sz="2400" dirty="0">
                <a:latin typeface="Avenir Light" panose="020B0402020203020204" pitchFamily="34" charset="77"/>
              </a:rPr>
              <a:t> vs application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how grounded/well-reasoned it 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technical difficulty (there’s a sweet spot)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feasibility (e.g., required compute power, data availability, metrics)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interestingness / significance</a:t>
            </a:r>
          </a:p>
        </p:txBody>
      </p:sp>
    </p:spTree>
    <p:extLst>
      <p:ext uri="{BB962C8B-B14F-4D97-AF65-F5344CB8AC3E}">
        <p14:creationId xmlns:p14="http://schemas.microsoft.com/office/powerpoint/2010/main" val="3185156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95582" y="3883234"/>
            <a:ext cx="552119" cy="15189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461812" y="3789615"/>
            <a:ext cx="4784801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96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7730889" y="3754780"/>
            <a:ext cx="2541080" cy="254976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16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6"/>
                <a:stretch>
                  <a:fillRect l="-25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50">
            <a:extLst>
              <a:ext uri="{FF2B5EF4-FFF2-40B4-BE49-F238E27FC236}">
                <a16:creationId xmlns:a16="http://schemas.microsoft.com/office/drawing/2014/main" id="{2F76D72D-FF69-784D-8450-212D5ABB1E03}"/>
              </a:ext>
            </a:extLst>
          </p:cNvPr>
          <p:cNvSpPr/>
          <p:nvPr/>
        </p:nvSpPr>
        <p:spPr>
          <a:xfrm>
            <a:off x="6345537" y="3776989"/>
            <a:ext cx="1015761" cy="15731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7155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71177" y="3874556"/>
            <a:ext cx="6594693" cy="2817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96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16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6"/>
                <a:stretch>
                  <a:fillRect l="-25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/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highlight>
                      <a:srgbClr val="FFFF00"/>
                    </a:highlight>
                    <a:latin typeface="Avenir Medium" panose="02000503020000020003" pitchFamily="2" charset="0"/>
                  </a:rPr>
                  <a:t>Step 3:</a:t>
                </a:r>
                <a:r>
                  <a:rPr lang="en-US" sz="2000" dirty="0">
                    <a:latin typeface="Avenir Medium" panose="02000503020000020003" pitchFamily="2" charset="0"/>
                  </a:rPr>
                  <a:t> Our scores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dirty="0">
                    <a:latin typeface="Avenir Medium" panose="02000503020000020003" pitchFamily="2" charset="0"/>
                  </a:rPr>
                  <a:t> don’t sum to 1. Let’s divide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softmax</a:t>
                </a:r>
                <a:r>
                  <a:rPr lang="en-US" sz="2000" dirty="0"/>
                  <a:t> it</a:t>
                </a: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  <a:blipFill>
                <a:blip r:embed="rId7"/>
                <a:stretch>
                  <a:fillRect l="-50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3940893-E765-1942-9D25-3DF37B1C6CD1}"/>
                  </a:ext>
                </a:extLst>
              </p:cNvPr>
              <p:cNvSpPr/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.87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3940893-E765-1942-9D25-3DF37B1C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  <a:blipFill>
                <a:blip r:embed="rId8"/>
                <a:stretch>
                  <a:fillRect l="-2793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3E9384C-92E2-3D47-9E5E-D3366CE512A8}"/>
                  </a:ext>
                </a:extLst>
              </p:cNvPr>
              <p:cNvSpPr/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3E9384C-92E2-3D47-9E5E-D3366CE51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  <a:blipFill>
                <a:blip r:embed="rId9"/>
                <a:stretch>
                  <a:fillRect l="-2591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CE48F86-43E8-5449-A80A-D63F467E3108}"/>
                  </a:ext>
                </a:extLst>
              </p:cNvPr>
              <p:cNvSpPr/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000" b="1" dirty="0" smtClean="0"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8CE48F86-43E8-5449-A80A-D63F467E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  <a:blipFill>
                <a:blip r:embed="rId10"/>
                <a:stretch>
                  <a:fillRect t="-6250" r="-11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B08937D-44C0-F84D-8B5E-8AE89D371FF6}"/>
                  </a:ext>
                </a:extLst>
              </p:cNvPr>
              <p:cNvSpPr/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0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AB08937D-44C0-F84D-8B5E-8AE89D371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  <a:blipFill>
                <a:blip r:embed="rId11"/>
                <a:stretch>
                  <a:fillRect l="-206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7995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112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12705" y="3874556"/>
            <a:ext cx="6653165" cy="2817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96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301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16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6"/>
                <a:stretch>
                  <a:fillRect l="-25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/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highlight>
                      <a:srgbClr val="FFFF00"/>
                    </a:highlight>
                    <a:latin typeface="Avenir Medium" panose="02000503020000020003" pitchFamily="2" charset="0"/>
                  </a:rPr>
                  <a:t>Step 3:</a:t>
                </a:r>
                <a:r>
                  <a:rPr lang="en-US" sz="2000" dirty="0">
                    <a:latin typeface="Avenir Medium" panose="02000503020000020003" pitchFamily="2" charset="0"/>
                  </a:rPr>
                  <a:t> Our scores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dirty="0">
                    <a:latin typeface="Avenir Medium" panose="02000503020000020003" pitchFamily="2" charset="0"/>
                  </a:rPr>
                  <a:t> don’t sum to 1. Let’s divide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softmax</a:t>
                </a:r>
                <a:r>
                  <a:rPr lang="en-US" sz="2000" dirty="0"/>
                  <a:t> it</a:t>
                </a: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  <a:blipFill>
                <a:blip r:embed="rId7"/>
                <a:stretch>
                  <a:fillRect l="-50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/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.87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  <a:blipFill>
                <a:blip r:embed="rId8"/>
                <a:stretch>
                  <a:fillRect l="-2793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/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.12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  <a:blipFill>
                <a:blip r:embed="rId9"/>
                <a:stretch>
                  <a:fillRect l="-2591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/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000" b="1" dirty="0" smtClean="0"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  <a:blipFill>
                <a:blip r:embed="rId10"/>
                <a:stretch>
                  <a:fillRect t="-6250" r="-11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/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0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  <a:blipFill>
                <a:blip r:embed="rId11"/>
                <a:stretch>
                  <a:fillRect l="-206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700C8-B5BC-194A-8328-24323C681D37}"/>
              </a:ext>
            </a:extLst>
          </p:cNvPr>
          <p:cNvSpPr/>
          <p:nvPr/>
        </p:nvSpPr>
        <p:spPr>
          <a:xfrm>
            <a:off x="6096000" y="1920230"/>
            <a:ext cx="4982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Instead of these </a:t>
            </a:r>
            <a:r>
              <a:rPr lang="en-US" sz="2000" b="1" dirty="0">
                <a:solidFill>
                  <a:srgbClr val="FF0000"/>
                </a:solidFill>
                <a:latin typeface="Avenir Medium" panose="02000503020000020003" pitchFamily="2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values directly weighting our original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="1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word vectors, they directly weight our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vectors.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5314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05175" y="3874555"/>
            <a:ext cx="1469811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1656018" y="1638169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18" y="1638169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41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031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4:</a:t>
            </a:r>
            <a:r>
              <a:rPr lang="en-US" sz="2000" dirty="0">
                <a:latin typeface="Avenir Medium" panose="02000503020000020003" pitchFamily="2" charset="0"/>
              </a:rPr>
              <a:t> Let’s weight our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vectors and simply sum them up! </a:t>
            </a:r>
            <a:endParaRPr lang="en-US" sz="2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9EF709-CF67-5C47-A2D7-B6F7402A3166}"/>
              </a:ext>
            </a:extLst>
          </p:cNvPr>
          <p:cNvSpPr/>
          <p:nvPr/>
        </p:nvSpPr>
        <p:spPr>
          <a:xfrm>
            <a:off x="4257265" y="3680932"/>
            <a:ext cx="1501232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56D6C4-70E1-8042-AE1D-820EC2F3FBEA}"/>
              </a:ext>
            </a:extLst>
          </p:cNvPr>
          <p:cNvSpPr/>
          <p:nvPr/>
        </p:nvSpPr>
        <p:spPr>
          <a:xfrm>
            <a:off x="6217249" y="3834820"/>
            <a:ext cx="155504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3D39E5-7324-AF4C-BADC-99060DC38283}"/>
              </a:ext>
            </a:extLst>
          </p:cNvPr>
          <p:cNvSpPr/>
          <p:nvPr/>
        </p:nvSpPr>
        <p:spPr>
          <a:xfrm>
            <a:off x="421549" y="3863159"/>
            <a:ext cx="1403809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99A013-74C5-0F49-B3F1-015B6456002D}"/>
              </a:ext>
            </a:extLst>
          </p:cNvPr>
          <p:cNvSpPr/>
          <p:nvPr/>
        </p:nvSpPr>
        <p:spPr>
          <a:xfrm>
            <a:off x="3783036" y="3761904"/>
            <a:ext cx="472261" cy="28569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85E308-FFE0-734D-B37C-B3486CA64E98}"/>
              </a:ext>
            </a:extLst>
          </p:cNvPr>
          <p:cNvSpPr/>
          <p:nvPr/>
        </p:nvSpPr>
        <p:spPr>
          <a:xfrm>
            <a:off x="5765789" y="3596568"/>
            <a:ext cx="472261" cy="285699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D432F0-BBBC-0B41-92AA-42A3BD444067}"/>
              </a:ext>
            </a:extLst>
          </p:cNvPr>
          <p:cNvSpPr/>
          <p:nvPr/>
        </p:nvSpPr>
        <p:spPr>
          <a:xfrm>
            <a:off x="7715328" y="3647607"/>
            <a:ext cx="472261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A5A54AE-1293-6144-B486-2B63931DD169}"/>
                  </a:ext>
                </a:extLst>
              </p:cNvPr>
              <p:cNvSpPr/>
              <p:nvPr/>
            </p:nvSpPr>
            <p:spPr>
              <a:xfrm>
                <a:off x="1871405" y="2076500"/>
                <a:ext cx="4229841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0.87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+ 0.12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+ 0.01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A5A54AE-1293-6144-B486-2B63931DD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405" y="2076500"/>
                <a:ext cx="4229841" cy="453137"/>
              </a:xfrm>
              <a:prstGeom prst="rect">
                <a:avLst/>
              </a:prstGeom>
              <a:blipFill>
                <a:blip r:embed="rId4"/>
                <a:stretch>
                  <a:fillRect l="-11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735237" y="1229410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2FEE98-8FDB-9F43-A4DE-590D79905130}"/>
              </a:ext>
            </a:extLst>
          </p:cNvPr>
          <p:cNvGrpSpPr/>
          <p:nvPr/>
        </p:nvGrpSpPr>
        <p:grpSpPr>
          <a:xfrm>
            <a:off x="827778" y="1767374"/>
            <a:ext cx="311369" cy="868951"/>
            <a:chOff x="827778" y="1767374"/>
            <a:chExt cx="311369" cy="868951"/>
          </a:xfrm>
        </p:grpSpPr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64425988-9D91-C146-8DC7-D6A7D857AAE4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4FABD4F-6125-0E48-9264-4AF421E49862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F4A759B-ECBB-0B4A-BD35-F0B3AD801EC7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DE8FDEA-5D3E-3543-8A6B-FC61C343EAFB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886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290167" y="3874555"/>
            <a:ext cx="1484820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555440" y="2064609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440" y="2064609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77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50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5:</a:t>
            </a:r>
            <a:r>
              <a:rPr lang="en-US" sz="2000" dirty="0">
                <a:latin typeface="Avenir Medium" panose="02000503020000020003" pitchFamily="2" charset="0"/>
              </a:rPr>
              <a:t> We repeat this for all other words, yielding us with great, new </a:t>
            </a:r>
            <a:r>
              <a:rPr lang="en-US" sz="2000" b="1" dirty="0" err="1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representations!</a:t>
            </a:r>
            <a:endParaRPr lang="en-US" sz="2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9EF709-CF67-5C47-A2D7-B6F7402A3166}"/>
              </a:ext>
            </a:extLst>
          </p:cNvPr>
          <p:cNvSpPr/>
          <p:nvPr/>
        </p:nvSpPr>
        <p:spPr>
          <a:xfrm>
            <a:off x="4257265" y="3680932"/>
            <a:ext cx="1501232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56D6C4-70E1-8042-AE1D-820EC2F3FBEA}"/>
              </a:ext>
            </a:extLst>
          </p:cNvPr>
          <p:cNvSpPr/>
          <p:nvPr/>
        </p:nvSpPr>
        <p:spPr>
          <a:xfrm>
            <a:off x="6217249" y="3834820"/>
            <a:ext cx="155504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3D39E5-7324-AF4C-BADC-99060DC38283}"/>
              </a:ext>
            </a:extLst>
          </p:cNvPr>
          <p:cNvSpPr/>
          <p:nvPr/>
        </p:nvSpPr>
        <p:spPr>
          <a:xfrm>
            <a:off x="421549" y="3863159"/>
            <a:ext cx="1403809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85E308-FFE0-734D-B37C-B3486CA64E98}"/>
              </a:ext>
            </a:extLst>
          </p:cNvPr>
          <p:cNvSpPr/>
          <p:nvPr/>
        </p:nvSpPr>
        <p:spPr>
          <a:xfrm>
            <a:off x="5765789" y="3596568"/>
            <a:ext cx="472261" cy="2856995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D432F0-BBBC-0B41-92AA-42A3BD444067}"/>
              </a:ext>
            </a:extLst>
          </p:cNvPr>
          <p:cNvSpPr/>
          <p:nvPr/>
        </p:nvSpPr>
        <p:spPr>
          <a:xfrm>
            <a:off x="7715328" y="3647607"/>
            <a:ext cx="472261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3138440" y="1231860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C22025E-95E3-E341-AD1B-EF1CFAD42EC5}"/>
              </a:ext>
            </a:extLst>
          </p:cNvPr>
          <p:cNvSpPr/>
          <p:nvPr/>
        </p:nvSpPr>
        <p:spPr>
          <a:xfrm>
            <a:off x="1833573" y="3724743"/>
            <a:ext cx="472261" cy="28569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A5DEC8C-5E19-B24C-9F45-598062163475}"/>
              </a:ext>
            </a:extLst>
          </p:cNvPr>
          <p:cNvGrpSpPr/>
          <p:nvPr/>
        </p:nvGrpSpPr>
        <p:grpSpPr>
          <a:xfrm>
            <a:off x="3232369" y="1790244"/>
            <a:ext cx="311369" cy="868951"/>
            <a:chOff x="827778" y="1767374"/>
            <a:chExt cx="311369" cy="868951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16399882-6C08-924F-A1EA-746A0FC6C0B7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96D8AB0-DF9F-BD4B-B2FC-D73951E8A426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227E26E-8568-0546-87EB-7672C5AB77B8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9F07B88-09C4-284A-9C92-05688D28D004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49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48969" y="3874555"/>
            <a:ext cx="142601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6507011" y="2207519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11" y="2207519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41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50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5:</a:t>
            </a:r>
            <a:r>
              <a:rPr lang="en-US" sz="2000" dirty="0">
                <a:latin typeface="Avenir Medium" panose="02000503020000020003" pitchFamily="2" charset="0"/>
              </a:rPr>
              <a:t> We repeat this for all other words, yielding us with great, new </a:t>
            </a:r>
            <a:r>
              <a:rPr lang="en-US" sz="2000" b="1" dirty="0" err="1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representations!</a:t>
            </a:r>
            <a:endParaRPr lang="en-US" sz="2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9EF709-CF67-5C47-A2D7-B6F7402A3166}"/>
              </a:ext>
            </a:extLst>
          </p:cNvPr>
          <p:cNvSpPr/>
          <p:nvPr/>
        </p:nvSpPr>
        <p:spPr>
          <a:xfrm>
            <a:off x="4257265" y="3680932"/>
            <a:ext cx="1501232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56D6C4-70E1-8042-AE1D-820EC2F3FBEA}"/>
              </a:ext>
            </a:extLst>
          </p:cNvPr>
          <p:cNvSpPr/>
          <p:nvPr/>
        </p:nvSpPr>
        <p:spPr>
          <a:xfrm>
            <a:off x="6217249" y="3834820"/>
            <a:ext cx="155504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3D39E5-7324-AF4C-BADC-99060DC38283}"/>
              </a:ext>
            </a:extLst>
          </p:cNvPr>
          <p:cNvSpPr/>
          <p:nvPr/>
        </p:nvSpPr>
        <p:spPr>
          <a:xfrm>
            <a:off x="421549" y="3863159"/>
            <a:ext cx="1403809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85E308-FFE0-734D-B37C-B3486CA64E98}"/>
              </a:ext>
            </a:extLst>
          </p:cNvPr>
          <p:cNvSpPr/>
          <p:nvPr/>
        </p:nvSpPr>
        <p:spPr>
          <a:xfrm>
            <a:off x="3760020" y="3647606"/>
            <a:ext cx="472261" cy="285699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D432F0-BBBC-0B41-92AA-42A3BD444067}"/>
              </a:ext>
            </a:extLst>
          </p:cNvPr>
          <p:cNvSpPr/>
          <p:nvPr/>
        </p:nvSpPr>
        <p:spPr>
          <a:xfrm>
            <a:off x="7715328" y="3647607"/>
            <a:ext cx="472261" cy="285699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5080864" y="1282794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C22025E-95E3-E341-AD1B-EF1CFAD42EC5}"/>
              </a:ext>
            </a:extLst>
          </p:cNvPr>
          <p:cNvSpPr/>
          <p:nvPr/>
        </p:nvSpPr>
        <p:spPr>
          <a:xfrm>
            <a:off x="1833573" y="3724743"/>
            <a:ext cx="472261" cy="28569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C11A23C-92C1-2444-816D-BDF8030868B6}"/>
              </a:ext>
            </a:extLst>
          </p:cNvPr>
          <p:cNvGrpSpPr/>
          <p:nvPr/>
        </p:nvGrpSpPr>
        <p:grpSpPr>
          <a:xfrm>
            <a:off x="5174569" y="1800901"/>
            <a:ext cx="311369" cy="868951"/>
            <a:chOff x="827778" y="1767374"/>
            <a:chExt cx="311369" cy="868951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F8F64903-CBFB-0343-8AF8-9D025DD409F6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239E130-908C-0049-8EFC-CBD369245353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837834A-AB91-404C-AD3F-90845E035C9D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8AB332A-247A-9543-897B-9F1EDC195ED8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5036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48969" y="3874555"/>
            <a:ext cx="142601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7827400" y="2050208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00" y="2050208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41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50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5:</a:t>
            </a:r>
            <a:r>
              <a:rPr lang="en-US" sz="2000" dirty="0">
                <a:latin typeface="Avenir Medium" panose="02000503020000020003" pitchFamily="2" charset="0"/>
              </a:rPr>
              <a:t> We repeat this for all other words, yielding us with great, new </a:t>
            </a:r>
            <a:r>
              <a:rPr lang="en-US" sz="2000" b="1" dirty="0" err="1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representations!</a:t>
            </a:r>
            <a:endParaRPr lang="en-US" sz="2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9EF709-CF67-5C47-A2D7-B6F7402A3166}"/>
              </a:ext>
            </a:extLst>
          </p:cNvPr>
          <p:cNvSpPr/>
          <p:nvPr/>
        </p:nvSpPr>
        <p:spPr>
          <a:xfrm>
            <a:off x="4257265" y="3680932"/>
            <a:ext cx="1501232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56D6C4-70E1-8042-AE1D-820EC2F3FBEA}"/>
              </a:ext>
            </a:extLst>
          </p:cNvPr>
          <p:cNvSpPr/>
          <p:nvPr/>
        </p:nvSpPr>
        <p:spPr>
          <a:xfrm>
            <a:off x="6217249" y="3834820"/>
            <a:ext cx="155504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3D39E5-7324-AF4C-BADC-99060DC38283}"/>
              </a:ext>
            </a:extLst>
          </p:cNvPr>
          <p:cNvSpPr/>
          <p:nvPr/>
        </p:nvSpPr>
        <p:spPr>
          <a:xfrm>
            <a:off x="421549" y="3863159"/>
            <a:ext cx="1403809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85E308-FFE0-734D-B37C-B3486CA64E98}"/>
              </a:ext>
            </a:extLst>
          </p:cNvPr>
          <p:cNvSpPr/>
          <p:nvPr/>
        </p:nvSpPr>
        <p:spPr>
          <a:xfrm>
            <a:off x="3760020" y="3647606"/>
            <a:ext cx="472261" cy="285699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D432F0-BBBC-0B41-92AA-42A3BD444067}"/>
              </a:ext>
            </a:extLst>
          </p:cNvPr>
          <p:cNvSpPr/>
          <p:nvPr/>
        </p:nvSpPr>
        <p:spPr>
          <a:xfrm>
            <a:off x="5732676" y="3474446"/>
            <a:ext cx="472261" cy="285699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6973924" y="1234242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4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C22025E-95E3-E341-AD1B-EF1CFAD42EC5}"/>
              </a:ext>
            </a:extLst>
          </p:cNvPr>
          <p:cNvSpPr/>
          <p:nvPr/>
        </p:nvSpPr>
        <p:spPr>
          <a:xfrm>
            <a:off x="1833573" y="3724743"/>
            <a:ext cx="472261" cy="2856995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B776DFC-5689-4C47-9653-52DA287A0E09}"/>
              </a:ext>
            </a:extLst>
          </p:cNvPr>
          <p:cNvGrpSpPr/>
          <p:nvPr/>
        </p:nvGrpSpPr>
        <p:grpSpPr>
          <a:xfrm>
            <a:off x="7089043" y="1786498"/>
            <a:ext cx="311369" cy="868951"/>
            <a:chOff x="827778" y="1767374"/>
            <a:chExt cx="311369" cy="868951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E4ECC8CF-E57A-7646-8D51-8F24E2038B05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39B963D-8021-474A-A7BA-084436A8E32F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ECC83C3-E37D-384E-B93B-9C7AC3BBC381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D1471CE-4AC0-074A-B6E3-2E59337898E5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5314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3178462" y="1015018"/>
            <a:ext cx="7307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venir Medium" panose="02000503020000020003" pitchFamily="2" charset="0"/>
              </a:rPr>
              <a:t>Let’s illustrate another example: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D09D4D0-78EB-404D-8B47-FE7F44935F9D}"/>
                  </a:ext>
                </a:extLst>
              </p:cNvPr>
              <p:cNvSpPr/>
              <p:nvPr/>
            </p:nvSpPr>
            <p:spPr>
              <a:xfrm>
                <a:off x="5468380" y="2418172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D09D4D0-78EB-404D-8B47-FE7F44935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80" y="2418172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76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C8348906-C1D2-3741-BD52-EA96EE961F07}"/>
              </a:ext>
            </a:extLst>
          </p:cNvPr>
          <p:cNvSpPr txBox="1">
            <a:spLocks/>
          </p:cNvSpPr>
          <p:nvPr/>
        </p:nvSpPr>
        <p:spPr>
          <a:xfrm>
            <a:off x="4092324" y="1818713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926632A-BD08-2A44-BD19-CA3A2734F997}"/>
              </a:ext>
            </a:extLst>
          </p:cNvPr>
          <p:cNvGrpSpPr/>
          <p:nvPr/>
        </p:nvGrpSpPr>
        <p:grpSpPr>
          <a:xfrm>
            <a:off x="4186253" y="2377097"/>
            <a:ext cx="311369" cy="868951"/>
            <a:chOff x="827778" y="1767374"/>
            <a:chExt cx="311369" cy="868951"/>
          </a:xfrm>
        </p:grpSpPr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C4B689F9-F3D4-C440-A6EF-E5E233F3742C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AB03AC9-E8F0-0047-B43C-55C72223BBB6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BCEAB58-B0E2-514F-A21B-EE5D25054885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6208CDA-FD7E-3A4F-93AD-1592987FEF07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423BB4-21F9-4B46-B721-5AF47E148E73}"/>
              </a:ext>
            </a:extLst>
          </p:cNvPr>
          <p:cNvSpPr/>
          <p:nvPr/>
        </p:nvSpPr>
        <p:spPr>
          <a:xfrm>
            <a:off x="2898826" y="4097344"/>
            <a:ext cx="7790480" cy="197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venir Medium" panose="02000503020000020003" pitchFamily="2" charset="0"/>
              </a:rPr>
              <a:t>Remember, we use </a:t>
            </a:r>
            <a:r>
              <a:rPr lang="en-US" sz="2800" dirty="0">
                <a:highlight>
                  <a:srgbClr val="FFFF00"/>
                </a:highlight>
                <a:latin typeface="Avenir Medium" panose="02000503020000020003" pitchFamily="2" charset="0"/>
              </a:rPr>
              <a:t>the same 3 weight matrices </a:t>
            </a:r>
            <a:r>
              <a:rPr lang="en-US" sz="28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W</a:t>
            </a:r>
            <a:r>
              <a:rPr lang="en-US" sz="2800" baseline="-250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sz="2800" dirty="0">
                <a:latin typeface="Avenir Medium" panose="02000503020000020003" pitchFamily="2" charset="0"/>
              </a:rPr>
              <a:t>,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800" baseline="-250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sz="2800" dirty="0">
                <a:latin typeface="Avenir Medium" panose="02000503020000020003" pitchFamily="2" charset="0"/>
              </a:rPr>
              <a:t>,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800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800" dirty="0">
                <a:latin typeface="Avenir Medium" panose="02000503020000020003" pitchFamily="2" charset="0"/>
              </a:rPr>
              <a:t> as we did for computing </a:t>
            </a:r>
            <a:r>
              <a:rPr lang="en-US" sz="28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8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  <a:r>
              <a:rPr lang="en-US" sz="2800" dirty="0">
                <a:latin typeface="Avenir Medium" panose="02000503020000020003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venir Medium" panose="02000503020000020003" pitchFamily="2" charset="0"/>
              </a:rPr>
              <a:t>This gives us </a:t>
            </a:r>
            <a:r>
              <a:rPr lang="en-US" sz="2800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sz="2800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r>
              <a:rPr lang="en-US" sz="2800" b="1" baseline="-25000" dirty="0">
                <a:solidFill>
                  <a:srgbClr val="7030A0"/>
                </a:solidFill>
              </a:rPr>
              <a:t>,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sz="2800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8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800" b="1" baseline="-250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latin typeface="Avenir Medium" panose="02000503020000020003" pitchFamily="2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9345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04FA61-EB37-9047-BDF7-44B459A36F48}"/>
              </a:ext>
            </a:extLst>
          </p:cNvPr>
          <p:cNvSpPr/>
          <p:nvPr/>
        </p:nvSpPr>
        <p:spPr>
          <a:xfrm>
            <a:off x="8324603" y="613102"/>
            <a:ext cx="3644956" cy="236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Under the hood, each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 </a:t>
            </a:r>
            <a:r>
              <a:rPr lang="en-US" sz="2000" dirty="0">
                <a:latin typeface="Avenir Medium" panose="02000503020000020003" pitchFamily="2" charset="0"/>
              </a:rPr>
              <a:t>has 3 small, associated vectors. For example,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r>
              <a:rPr lang="en-US" sz="2000" dirty="0">
                <a:latin typeface="Avenir Medium" panose="02000503020000020003" pitchFamily="2" charset="0"/>
              </a:rPr>
              <a:t> has: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Avenir Medium" panose="02000503020000020003" pitchFamily="2" charset="0"/>
              </a:rPr>
              <a:t>Query</a:t>
            </a:r>
            <a:r>
              <a:rPr lang="en-US" sz="2000" b="1" dirty="0">
                <a:solidFill>
                  <a:srgbClr val="7030A0"/>
                </a:solidFill>
                <a:latin typeface="Avenir Medium" panose="02000503020000020003" pitchFamily="2" charset="0"/>
              </a:rPr>
              <a:t> q</a:t>
            </a:r>
            <a:r>
              <a:rPr lang="en-US" sz="2000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sz="20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Key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 k</a:t>
            </a:r>
            <a:r>
              <a:rPr lang="en-US" sz="2000" b="1" baseline="-25000" dirty="0">
                <a:solidFill>
                  <a:schemeClr val="accent4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sz="2000" b="1" baseline="-25000" dirty="0">
              <a:solidFill>
                <a:srgbClr val="C00000"/>
              </a:solidFill>
              <a:latin typeface="Avenir Medium" panose="02000503020000020003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Value </a:t>
            </a:r>
            <a:r>
              <a:rPr lang="en-US" sz="2000" b="1" dirty="0">
                <a:solidFill>
                  <a:srgbClr val="0070C0"/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baseline="-25000" dirty="0">
              <a:solidFill>
                <a:srgbClr val="0070C0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CA7C8-B48B-5548-AE42-FE7BEAADE5CB}"/>
              </a:ext>
            </a:extLst>
          </p:cNvPr>
          <p:cNvSpPr/>
          <p:nvPr/>
        </p:nvSpPr>
        <p:spPr>
          <a:xfrm>
            <a:off x="953338" y="900542"/>
            <a:ext cx="6479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1:</a:t>
            </a:r>
            <a:r>
              <a:rPr lang="en-US" sz="2000" dirty="0">
                <a:latin typeface="Avenir Medium" panose="02000503020000020003" pitchFamily="2" charset="0"/>
              </a:rPr>
              <a:t> Our Self-Attention Head l has just 3 weight matrices </a:t>
            </a:r>
            <a:r>
              <a:rPr lang="en-US" sz="20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 err="1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sz="2000" dirty="0">
                <a:latin typeface="Avenir Medium" panose="02000503020000020003" pitchFamily="2" charset="0"/>
              </a:rPr>
              <a:t>, </a:t>
            </a:r>
            <a:r>
              <a:rPr lang="en-US" sz="20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 err="1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sz="2000" dirty="0">
                <a:latin typeface="Avenir Medium" panose="02000503020000020003" pitchFamily="2" charset="0"/>
              </a:rPr>
              <a:t>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W</a:t>
            </a:r>
            <a:r>
              <a:rPr lang="en-US" sz="2000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dirty="0">
                <a:latin typeface="Avenir Medium" panose="02000503020000020003" pitchFamily="2" charset="0"/>
              </a:rPr>
              <a:t> in total. </a:t>
            </a:r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These same 3 weight matrices</a:t>
            </a:r>
            <a:r>
              <a:rPr lang="en-US" sz="2000" dirty="0">
                <a:latin typeface="Avenir Medium" panose="02000503020000020003" pitchFamily="2" charset="0"/>
              </a:rPr>
              <a:t> are multiplied by each </a:t>
            </a:r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i</a:t>
            </a:r>
            <a:r>
              <a:rPr lang="en-US" sz="2000" baseline="-25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latin typeface="Avenir Medium" panose="02000503020000020003" pitchFamily="2" charset="0"/>
              </a:rPr>
              <a:t>to create all vectors:</a:t>
            </a:r>
            <a:endParaRPr lang="en-US" sz="20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691B0D9-D504-7748-B743-9F0D599B8BE1}"/>
              </a:ext>
            </a:extLst>
          </p:cNvPr>
          <p:cNvSpPr/>
          <p:nvPr/>
        </p:nvSpPr>
        <p:spPr>
          <a:xfrm>
            <a:off x="1379913" y="2097211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venir Book" panose="02000503020000020003" pitchFamily="2" charset="0"/>
              </a:rPr>
              <a:t>q</a:t>
            </a:r>
            <a:r>
              <a:rPr lang="en-US" sz="2400" b="1" baseline="-25000" dirty="0">
                <a:solidFill>
                  <a:srgbClr val="7030A0"/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rgbClr val="7030A0"/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rgbClr val="7030A0"/>
                </a:solidFill>
                <a:latin typeface="Avenir Book" panose="02000503020000020003" pitchFamily="2" charset="0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A638E24-DB74-5540-9208-85C189D5D097}"/>
              </a:ext>
            </a:extLst>
          </p:cNvPr>
          <p:cNvSpPr/>
          <p:nvPr/>
        </p:nvSpPr>
        <p:spPr>
          <a:xfrm>
            <a:off x="1379913" y="2570104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k</a:t>
            </a:r>
            <a:r>
              <a:rPr lang="en-US" sz="2400" b="1" baseline="-25000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chemeClr val="accent4">
                    <a:lumMod val="50000"/>
                  </a:schemeClr>
                </a:solidFill>
                <a:latin typeface="Avenir Book" panose="02000503020000020003" pitchFamily="2" charset="0"/>
              </a:rPr>
              <a:t>k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A8A3BBD-D155-164A-B363-FF190117DB9D}"/>
              </a:ext>
            </a:extLst>
          </p:cNvPr>
          <p:cNvSpPr/>
          <p:nvPr/>
        </p:nvSpPr>
        <p:spPr>
          <a:xfrm>
            <a:off x="1379913" y="3022291"/>
            <a:ext cx="1616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v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i</a:t>
            </a:r>
            <a:r>
              <a:rPr lang="en-US" sz="2400" b="1" baseline="-25000" dirty="0"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=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w</a:t>
            </a:r>
            <a:r>
              <a:rPr lang="en-US" sz="2400" b="1" baseline="-25000" dirty="0" err="1">
                <a:solidFill>
                  <a:schemeClr val="accent5">
                    <a:lumMod val="50000"/>
                  </a:schemeClr>
                </a:solidFill>
                <a:latin typeface="Avenir Book" panose="02000503020000020003" pitchFamily="2" charset="0"/>
              </a:rPr>
              <a:t>v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Book" panose="02000503020000020003" pitchFamily="2" charset="0"/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  <a:latin typeface="Avenir Book" panose="02000503020000020003" pitchFamily="2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Avenir Book" panose="02000503020000020003" pitchFamily="2" charset="0"/>
              </a:rPr>
              <a:t> 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45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95582" y="3883234"/>
            <a:ext cx="953703" cy="15189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3413317" y="3789615"/>
            <a:ext cx="5346959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49CA6D-FEFB-044F-8976-5E0A79F2B87B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5D8D4F0-2FEF-D842-BE39-35311E79034F}"/>
              </a:ext>
            </a:extLst>
          </p:cNvPr>
          <p:cNvSpPr/>
          <p:nvPr/>
        </p:nvSpPr>
        <p:spPr>
          <a:xfrm>
            <a:off x="1835316" y="3903898"/>
            <a:ext cx="1128947" cy="14607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RECAP: L8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476BFAE9-1252-AD4E-83D3-4EEA5ED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2506539-0699-6A40-B502-1B3D788DAFF2}"/>
              </a:ext>
            </a:extLst>
          </p:cNvPr>
          <p:cNvSpPr txBox="1">
            <a:spLocks/>
          </p:cNvSpPr>
          <p:nvPr/>
        </p:nvSpPr>
        <p:spPr>
          <a:xfrm>
            <a:off x="640208" y="1921525"/>
            <a:ext cx="4368608" cy="46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are a general-purpose </a:t>
            </a:r>
            <a:r>
              <a:rPr lang="en-US" sz="2000" u="sng" dirty="0"/>
              <a:t>encoder-decoder</a:t>
            </a:r>
            <a:r>
              <a:rPr lang="en-US" sz="2000" dirty="0"/>
              <a:t> architecture</a:t>
            </a:r>
          </a:p>
          <a:p>
            <a:pPr marL="342900" indent="-3429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can be implemented with RNNs (or Transformers even)</a:t>
            </a:r>
          </a:p>
          <a:p>
            <a:pPr marL="342900" indent="-3429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Allow for </a:t>
            </a:r>
            <a:r>
              <a:rPr lang="en-US" sz="2000" b="1" dirty="0">
                <a:solidFill>
                  <a:srgbClr val="C00000"/>
                </a:solidFill>
                <a:latin typeface="Avenir Book" panose="02000503020000020003" pitchFamily="2" charset="0"/>
              </a:rPr>
              <a:t>n</a:t>
            </a:r>
            <a:r>
              <a:rPr lang="en-US" sz="2000" dirty="0">
                <a:solidFill>
                  <a:srgbClr val="FF0000"/>
                </a:solidFill>
                <a:latin typeface="Avenir Book" panose="02000503020000020003" pitchFamily="2" charset="0"/>
              </a:rPr>
              <a:t> </a:t>
            </a:r>
            <a:r>
              <a:rPr lang="en-US" sz="2000" dirty="0">
                <a:latin typeface="Avenir Book" panose="02000503020000020003" pitchFamily="2" charset="0"/>
                <a:sym typeface="Wingdings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  <a:latin typeface="Avenir Book" panose="02000503020000020003" pitchFamily="2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Avenir Book" panose="02000503020000020003" pitchFamily="2" charset="0"/>
                <a:sym typeface="Wingdings" pitchFamily="2" charset="2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Avenir Book" panose="02000503020000020003" pitchFamily="2" charset="0"/>
                <a:sym typeface="Wingdings" pitchFamily="2" charset="2"/>
              </a:rPr>
              <a:t> </a:t>
            </a:r>
            <a:r>
              <a:rPr lang="en-US" sz="2000" dirty="0">
                <a:latin typeface="Avenir Book" panose="02000503020000020003" pitchFamily="2" charset="0"/>
                <a:sym typeface="Wingdings" pitchFamily="2" charset="2"/>
              </a:rPr>
              <a:t>predictions</a:t>
            </a:r>
          </a:p>
          <a:p>
            <a:pPr marL="342900" indent="-3429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sym typeface="Wingdings" pitchFamily="2" charset="2"/>
              </a:rPr>
              <a:t>Natural approach to </a:t>
            </a:r>
            <a:r>
              <a:rPr lang="en-US" sz="2000" b="1" dirty="0">
                <a:latin typeface="Avenir Book" panose="02000503020000020003" pitchFamily="2" charset="0"/>
                <a:sym typeface="Wingdings" pitchFamily="2" charset="2"/>
              </a:rPr>
              <a:t>Neural MT</a:t>
            </a:r>
          </a:p>
          <a:p>
            <a:pPr marL="342900" indent="-342900">
              <a:lnSpc>
                <a:spcPct val="150000"/>
              </a:lnSpc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venir Book" panose="02000503020000020003" pitchFamily="2" charset="0"/>
                <a:sym typeface="Wingdings" pitchFamily="2" charset="2"/>
              </a:rPr>
              <a:t>If implemented end-to-end can be </a:t>
            </a:r>
            <a:r>
              <a:rPr lang="en-US" sz="2000" dirty="0">
                <a:solidFill>
                  <a:schemeClr val="accent6"/>
                </a:solidFill>
                <a:latin typeface="Avenir Book" panose="02000503020000020003" pitchFamily="2" charset="0"/>
                <a:sym typeface="Wingdings" pitchFamily="2" charset="2"/>
              </a:rPr>
              <a:t>good</a:t>
            </a:r>
            <a:r>
              <a:rPr lang="en-US" sz="2000" dirty="0">
                <a:latin typeface="Avenir Book" panose="02000503020000020003" pitchFamily="2" charset="0"/>
                <a:sym typeface="Wingdings" pitchFamily="2" charset="2"/>
              </a:rPr>
              <a:t> but </a:t>
            </a:r>
            <a:r>
              <a:rPr lang="en-US" sz="2000" dirty="0">
                <a:solidFill>
                  <a:srgbClr val="C00000"/>
                </a:solidFill>
                <a:latin typeface="Avenir Book" panose="02000503020000020003" pitchFamily="2" charset="0"/>
                <a:sym typeface="Wingdings" pitchFamily="2" charset="2"/>
              </a:rPr>
              <a:t>slow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7010C0-D0E3-1048-9052-6647D0548774}"/>
              </a:ext>
            </a:extLst>
          </p:cNvPr>
          <p:cNvSpPr/>
          <p:nvPr/>
        </p:nvSpPr>
        <p:spPr>
          <a:xfrm>
            <a:off x="8126922" y="2323708"/>
            <a:ext cx="314211" cy="1164335"/>
          </a:xfrm>
          <a:prstGeom prst="rect">
            <a:avLst/>
          </a:prstGeom>
          <a:solidFill>
            <a:srgbClr val="FFF2CC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C68DA3B2-5EBF-E340-A2CB-4B31C5701BDF}"/>
              </a:ext>
            </a:extLst>
          </p:cNvPr>
          <p:cNvSpPr txBox="1">
            <a:spLocks/>
          </p:cNvSpPr>
          <p:nvPr/>
        </p:nvSpPr>
        <p:spPr>
          <a:xfrm>
            <a:off x="4947169" y="3815984"/>
            <a:ext cx="1193567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AA0F9BA0-7DAB-2845-8FB5-99C6ABFA62E8}"/>
              </a:ext>
            </a:extLst>
          </p:cNvPr>
          <p:cNvSpPr txBox="1">
            <a:spLocks/>
          </p:cNvSpPr>
          <p:nvPr/>
        </p:nvSpPr>
        <p:spPr>
          <a:xfrm>
            <a:off x="4493096" y="2750181"/>
            <a:ext cx="1765948" cy="629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D431BE-4D37-9E47-AA4B-4E69E6AC2AC9}"/>
              </a:ext>
            </a:extLst>
          </p:cNvPr>
          <p:cNvGrpSpPr/>
          <p:nvPr/>
        </p:nvGrpSpPr>
        <p:grpSpPr>
          <a:xfrm rot="16200000">
            <a:off x="6125401" y="2928237"/>
            <a:ext cx="777034" cy="170436"/>
            <a:chOff x="2297660" y="4140835"/>
            <a:chExt cx="1364224" cy="311369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E66A7416-9A80-AE4F-A810-07E8D915B16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55DF697-B809-9445-B192-180D2ECAC45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137FFB8-4A21-B545-942B-755CDB259D8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F83A49-88A2-B14E-8F71-B5499B98599C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C96B9C8-5438-194D-93A9-7D4B686E4A7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8D793E-5516-584A-BEC4-90BCC6B8DA3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229D8AFB-59E8-E449-8BC7-7B7D8BA8AC9A}"/>
              </a:ext>
            </a:extLst>
          </p:cNvPr>
          <p:cNvSpPr/>
          <p:nvPr/>
        </p:nvSpPr>
        <p:spPr>
          <a:xfrm rot="16200000">
            <a:off x="6351713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E60E4A9D-8B79-5443-BBD5-CAB5CB7DB881}"/>
              </a:ext>
            </a:extLst>
          </p:cNvPr>
          <p:cNvSpPr/>
          <p:nvPr/>
        </p:nvSpPr>
        <p:spPr>
          <a:xfrm>
            <a:off x="6652262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A443DCA-138F-2C49-BDED-83776DC54CC5}"/>
              </a:ext>
            </a:extLst>
          </p:cNvPr>
          <p:cNvGrpSpPr/>
          <p:nvPr/>
        </p:nvGrpSpPr>
        <p:grpSpPr>
          <a:xfrm rot="16200000">
            <a:off x="6717750" y="2928237"/>
            <a:ext cx="777034" cy="170436"/>
            <a:chOff x="2297660" y="4140835"/>
            <a:chExt cx="1364224" cy="311369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CB201B00-66B3-4D48-AD9D-8B21B0AB2F4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9156891-22F9-9549-8E3D-8A74A473F07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BFED63D-5203-C540-B826-BAE9726BEA1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2C208B5-36B3-454E-807C-841F88CFC6A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08C0B30-6C7C-F44F-9E00-535CF51821E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3B4573-95E1-8043-BF7E-E9CA2287BB5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3F424A29-9502-1E4A-AD0A-84875C13CB23}"/>
              </a:ext>
            </a:extLst>
          </p:cNvPr>
          <p:cNvSpPr/>
          <p:nvPr/>
        </p:nvSpPr>
        <p:spPr>
          <a:xfrm rot="16200000">
            <a:off x="6944062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DE9BFE8A-21EA-154E-A566-B06105E6F834}"/>
              </a:ext>
            </a:extLst>
          </p:cNvPr>
          <p:cNvSpPr/>
          <p:nvPr/>
        </p:nvSpPr>
        <p:spPr>
          <a:xfrm>
            <a:off x="7244611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1EAF774-1CAC-0243-A0EF-3003B13DDBEC}"/>
              </a:ext>
            </a:extLst>
          </p:cNvPr>
          <p:cNvGrpSpPr/>
          <p:nvPr/>
        </p:nvGrpSpPr>
        <p:grpSpPr>
          <a:xfrm rot="16200000">
            <a:off x="7295100" y="2928237"/>
            <a:ext cx="777034" cy="170436"/>
            <a:chOff x="2297660" y="4140835"/>
            <a:chExt cx="1364224" cy="31136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9859A2B0-E38A-584F-8452-71ABA7F57AA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075061-3AE7-DE49-9770-8328148D798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DCA0E7B-C4A3-FA46-B86C-2EC7781DD43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5E40DF7-296E-6F4A-BBEB-0FB94BC810B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E8CC68F-BB1F-4749-9BFE-DB2C7ECB074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447DE0B-7EDE-2D40-9D3E-93B9A236C2B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D9B3314B-17FD-7846-A919-EFAAD18DE63C}"/>
              </a:ext>
            </a:extLst>
          </p:cNvPr>
          <p:cNvSpPr/>
          <p:nvPr/>
        </p:nvSpPr>
        <p:spPr>
          <a:xfrm rot="16200000">
            <a:off x="7521412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932BA233-B045-A844-834B-21ECC21188A6}"/>
              </a:ext>
            </a:extLst>
          </p:cNvPr>
          <p:cNvSpPr/>
          <p:nvPr/>
        </p:nvSpPr>
        <p:spPr>
          <a:xfrm>
            <a:off x="7821961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749BDA5-1C71-074E-AE07-30769F5C7447}"/>
              </a:ext>
            </a:extLst>
          </p:cNvPr>
          <p:cNvGrpSpPr/>
          <p:nvPr/>
        </p:nvGrpSpPr>
        <p:grpSpPr>
          <a:xfrm rot="16200000">
            <a:off x="7890778" y="2928236"/>
            <a:ext cx="777034" cy="170436"/>
            <a:chOff x="2297660" y="4140835"/>
            <a:chExt cx="1364224" cy="311369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2BA139D-42AF-354A-8819-34864DDE0DE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6D1A954-BFF1-ED41-95A4-2FB238DF7BF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F8BEFF6-4A8B-C345-9A19-73B46EE43F3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A90D42-6DB1-524A-860E-8A68B0AF1076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8552CB9-0776-8843-9F9D-B993C5F0373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65EC758-64EB-974E-9DE7-9D691CE9250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D88076EB-4D7F-0B41-8E30-C8462FA5EE6A}"/>
              </a:ext>
            </a:extLst>
          </p:cNvPr>
          <p:cNvSpPr/>
          <p:nvPr/>
        </p:nvSpPr>
        <p:spPr>
          <a:xfrm rot="16200000">
            <a:off x="8117090" y="3541134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11A7DA64-ECEB-9841-9EFE-2A612E089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1259" y="227739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11A7DA64-ECEB-9841-9EFE-2A612E08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59" y="2277391"/>
                <a:ext cx="255278" cy="286834"/>
              </a:xfrm>
              <a:prstGeom prst="rect">
                <a:avLst/>
              </a:prstGeom>
              <a:blipFill>
                <a:blip r:embed="rId2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F0328F0B-C7ED-424D-B9B8-8D32F365F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7454" y="2291096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F0328F0B-C7ED-424D-B9B8-8D32F365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54" y="2291096"/>
                <a:ext cx="255278" cy="286834"/>
              </a:xfrm>
              <a:prstGeom prst="rect">
                <a:avLst/>
              </a:prstGeom>
              <a:blipFill>
                <a:blip r:embed="rId3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5F26ECF7-AAB9-3E48-9C9B-B5FE0507CE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6466" y="2291117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5F26ECF7-AAB9-3E48-9C9B-B5FE05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66" y="2291117"/>
                <a:ext cx="255278" cy="286834"/>
              </a:xfrm>
              <a:prstGeom prst="rect">
                <a:avLst/>
              </a:prstGeom>
              <a:blipFill>
                <a:blip r:embed="rId4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ontent Placeholder 2">
                <a:extLst>
                  <a:ext uri="{FF2B5EF4-FFF2-40B4-BE49-F238E27FC236}">
                    <a16:creationId xmlns:a16="http://schemas.microsoft.com/office/drawing/2014/main" id="{104098AE-445E-9542-8DC1-36DEF8C061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6636" y="228439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3" name="Content Placeholder 2">
                <a:extLst>
                  <a:ext uri="{FF2B5EF4-FFF2-40B4-BE49-F238E27FC236}">
                    <a16:creationId xmlns:a16="http://schemas.microsoft.com/office/drawing/2014/main" id="{104098AE-445E-9542-8DC1-36DEF8C0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636" y="2284391"/>
                <a:ext cx="255278" cy="286834"/>
              </a:xfrm>
              <a:prstGeom prst="rect">
                <a:avLst/>
              </a:prstGeom>
              <a:blipFill>
                <a:blip r:embed="rId5"/>
                <a:stretch>
                  <a:fillRect r="-23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F66A30FF-B25B-9A40-BD67-5FC6CC8DE92E}"/>
              </a:ext>
            </a:extLst>
          </p:cNvPr>
          <p:cNvSpPr txBox="1">
            <a:spLocks/>
          </p:cNvSpPr>
          <p:nvPr/>
        </p:nvSpPr>
        <p:spPr>
          <a:xfrm>
            <a:off x="6224504" y="3776891"/>
            <a:ext cx="494448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E587C69F-60E7-334F-A7AF-BD0BC084553D}"/>
              </a:ext>
            </a:extLst>
          </p:cNvPr>
          <p:cNvSpPr txBox="1">
            <a:spLocks/>
          </p:cNvSpPr>
          <p:nvPr/>
        </p:nvSpPr>
        <p:spPr>
          <a:xfrm>
            <a:off x="6757086" y="3784606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FEE061C2-6264-924E-90DC-99E0C0866B8F}"/>
              </a:ext>
            </a:extLst>
          </p:cNvPr>
          <p:cNvSpPr txBox="1">
            <a:spLocks/>
          </p:cNvSpPr>
          <p:nvPr/>
        </p:nvSpPr>
        <p:spPr>
          <a:xfrm>
            <a:off x="7324601" y="3770874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F415ADFF-2664-7744-821F-2F7606259AB2}"/>
              </a:ext>
            </a:extLst>
          </p:cNvPr>
          <p:cNvSpPr txBox="1">
            <a:spLocks/>
          </p:cNvSpPr>
          <p:nvPr/>
        </p:nvSpPr>
        <p:spPr>
          <a:xfrm>
            <a:off x="7939279" y="3767652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73D37249-D0EC-1944-9901-13F6FD5D40FD}"/>
              </a:ext>
            </a:extLst>
          </p:cNvPr>
          <p:cNvSpPr txBox="1">
            <a:spLocks/>
          </p:cNvSpPr>
          <p:nvPr/>
        </p:nvSpPr>
        <p:spPr>
          <a:xfrm>
            <a:off x="6630368" y="4254618"/>
            <a:ext cx="1901635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85F7F8E-7903-B045-8274-A1E84ADB2649}"/>
              </a:ext>
            </a:extLst>
          </p:cNvPr>
          <p:cNvGrpSpPr/>
          <p:nvPr/>
        </p:nvGrpSpPr>
        <p:grpSpPr>
          <a:xfrm rot="16200000">
            <a:off x="8574348" y="2929726"/>
            <a:ext cx="777034" cy="170436"/>
            <a:chOff x="2297660" y="4140835"/>
            <a:chExt cx="1364224" cy="311369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88FEBF3-F8B5-024E-AA67-15CFA8BBF1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B250E8-7B01-654A-8829-A30D6C0349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4533DD-246C-A749-B857-FA3EC0CF02EE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BFFE31B-920E-2E49-A573-A2D3E992E69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CE10B0-5FD5-0741-B495-AE1CB99DD4A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B3E093-079E-7048-A30B-89055755E5C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66" name="Right Arrow 165">
            <a:extLst>
              <a:ext uri="{FF2B5EF4-FFF2-40B4-BE49-F238E27FC236}">
                <a16:creationId xmlns:a16="http://schemas.microsoft.com/office/drawing/2014/main" id="{255628A7-3977-1146-A3B4-EA3E45146B2D}"/>
              </a:ext>
            </a:extLst>
          </p:cNvPr>
          <p:cNvSpPr/>
          <p:nvPr/>
        </p:nvSpPr>
        <p:spPr>
          <a:xfrm rot="16200000">
            <a:off x="8796307" y="3544322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658C283A-686E-BF44-AA3D-6BCCED9B9012}"/>
              </a:ext>
            </a:extLst>
          </p:cNvPr>
          <p:cNvSpPr/>
          <p:nvPr/>
        </p:nvSpPr>
        <p:spPr>
          <a:xfrm>
            <a:off x="9101209" y="2913808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A2F09B-9DF5-0D44-96F3-BB948AD97B4E}"/>
              </a:ext>
            </a:extLst>
          </p:cNvPr>
          <p:cNvGrpSpPr/>
          <p:nvPr/>
        </p:nvGrpSpPr>
        <p:grpSpPr>
          <a:xfrm rot="16200000">
            <a:off x="9079101" y="2918871"/>
            <a:ext cx="777034" cy="170436"/>
            <a:chOff x="2297660" y="4140835"/>
            <a:chExt cx="1364224" cy="311369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9DD48082-1342-4F46-8E9A-1824F220ED1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0073E69-1699-1640-BEB5-7AAAB13519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6C62B2A-16B1-F545-9769-B1D479B9D7F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550B49E-72CB-5C4B-AE76-CB9653448CB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C1CE4B9-43FD-F54C-A609-B6335DD5D44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437E481-B857-DC45-9160-FA482F819CA9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75" name="Right Arrow 174">
            <a:extLst>
              <a:ext uri="{FF2B5EF4-FFF2-40B4-BE49-F238E27FC236}">
                <a16:creationId xmlns:a16="http://schemas.microsoft.com/office/drawing/2014/main" id="{9F3E5D0E-EDF0-344F-A0E8-0CB772783623}"/>
              </a:ext>
            </a:extLst>
          </p:cNvPr>
          <p:cNvSpPr/>
          <p:nvPr/>
        </p:nvSpPr>
        <p:spPr>
          <a:xfrm rot="16200000">
            <a:off x="9311010" y="3540118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C116F71-4516-1A4D-B2B6-22EB48881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3971" y="2280294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C116F71-4516-1A4D-B2B6-22EB4888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971" y="2280294"/>
                <a:ext cx="255278" cy="286834"/>
              </a:xfrm>
              <a:prstGeom prst="rect">
                <a:avLst/>
              </a:prstGeom>
              <a:blipFill>
                <a:blip r:embed="rId6"/>
                <a:stretch>
                  <a:fillRect l="-227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E3EB4508-231D-644C-AA38-167419F25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2570" y="2283144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E3EB4508-231D-644C-AA38-167419F2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70" y="2283144"/>
                <a:ext cx="255278" cy="286834"/>
              </a:xfrm>
              <a:prstGeom prst="rect">
                <a:avLst/>
              </a:prstGeom>
              <a:blipFill>
                <a:blip r:embed="rId7"/>
                <a:stretch>
                  <a:fillRect l="-2381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78ED78E9-6006-E346-B761-7C1F089C3E77}"/>
              </a:ext>
            </a:extLst>
          </p:cNvPr>
          <p:cNvSpPr txBox="1">
            <a:spLocks/>
          </p:cNvSpPr>
          <p:nvPr/>
        </p:nvSpPr>
        <p:spPr>
          <a:xfrm>
            <a:off x="8709543" y="3771157"/>
            <a:ext cx="504356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4EFF64A3-C856-4B42-89CE-54837D1B8A53}"/>
              </a:ext>
            </a:extLst>
          </p:cNvPr>
          <p:cNvSpPr txBox="1">
            <a:spLocks/>
          </p:cNvSpPr>
          <p:nvPr/>
        </p:nvSpPr>
        <p:spPr>
          <a:xfrm>
            <a:off x="9620441" y="3775573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1200">
                <a:solidFill>
                  <a:srgbClr val="C00000"/>
                </a:solidFill>
              </a:rPr>
              <a:t>chien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0" name="Content Placeholder 2">
            <a:extLst>
              <a:ext uri="{FF2B5EF4-FFF2-40B4-BE49-F238E27FC236}">
                <a16:creationId xmlns:a16="http://schemas.microsoft.com/office/drawing/2014/main" id="{21256E47-1231-1942-9F11-2F1FA849659B}"/>
              </a:ext>
            </a:extLst>
          </p:cNvPr>
          <p:cNvSpPr txBox="1">
            <a:spLocks/>
          </p:cNvSpPr>
          <p:nvPr/>
        </p:nvSpPr>
        <p:spPr>
          <a:xfrm>
            <a:off x="10164303" y="3777747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err="1">
                <a:solidFill>
                  <a:srgbClr val="C00000"/>
                </a:solidFill>
                <a:latin typeface="Avenir Light" panose="020B0402020203020204" pitchFamily="34" charset="77"/>
              </a:rPr>
              <a:t>brun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1" name="Content Placeholder 2">
            <a:extLst>
              <a:ext uri="{FF2B5EF4-FFF2-40B4-BE49-F238E27FC236}">
                <a16:creationId xmlns:a16="http://schemas.microsoft.com/office/drawing/2014/main" id="{D912B027-3A83-D546-88E3-D732636C599D}"/>
              </a:ext>
            </a:extLst>
          </p:cNvPr>
          <p:cNvSpPr txBox="1">
            <a:spLocks/>
          </p:cNvSpPr>
          <p:nvPr/>
        </p:nvSpPr>
        <p:spPr>
          <a:xfrm>
            <a:off x="10650484" y="3781645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FE3B82F8-3611-0741-92ED-8E0F48D73D48}"/>
              </a:ext>
            </a:extLst>
          </p:cNvPr>
          <p:cNvSpPr txBox="1">
            <a:spLocks/>
          </p:cNvSpPr>
          <p:nvPr/>
        </p:nvSpPr>
        <p:spPr>
          <a:xfrm>
            <a:off x="9452519" y="4305701"/>
            <a:ext cx="1773649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  <p:sp>
        <p:nvSpPr>
          <p:cNvPr id="183" name="Content Placeholder 2">
            <a:extLst>
              <a:ext uri="{FF2B5EF4-FFF2-40B4-BE49-F238E27FC236}">
                <a16:creationId xmlns:a16="http://schemas.microsoft.com/office/drawing/2014/main" id="{C52D609A-47CD-364A-8172-9FE7A9CC51E2}"/>
              </a:ext>
            </a:extLst>
          </p:cNvPr>
          <p:cNvSpPr txBox="1">
            <a:spLocks/>
          </p:cNvSpPr>
          <p:nvPr/>
        </p:nvSpPr>
        <p:spPr>
          <a:xfrm>
            <a:off x="11134577" y="3781645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err="1">
                <a:solidFill>
                  <a:srgbClr val="C00000"/>
                </a:solidFill>
                <a:latin typeface="Avenir Light" panose="020B0402020203020204" pitchFamily="34" charset="77"/>
              </a:rPr>
              <a:t>couru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4" name="Right Arrow 183">
            <a:extLst>
              <a:ext uri="{FF2B5EF4-FFF2-40B4-BE49-F238E27FC236}">
                <a16:creationId xmlns:a16="http://schemas.microsoft.com/office/drawing/2014/main" id="{FAC0B198-01A3-A940-9097-1AE35685E86D}"/>
              </a:ext>
            </a:extLst>
          </p:cNvPr>
          <p:cNvSpPr/>
          <p:nvPr/>
        </p:nvSpPr>
        <p:spPr>
          <a:xfrm>
            <a:off x="8532004" y="2928638"/>
            <a:ext cx="267216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>
            <a:extLst>
              <a:ext uri="{FF2B5EF4-FFF2-40B4-BE49-F238E27FC236}">
                <a16:creationId xmlns:a16="http://schemas.microsoft.com/office/drawing/2014/main" id="{9B91FE88-A4B4-F049-B79C-A722FEDD55D8}"/>
              </a:ext>
            </a:extLst>
          </p:cNvPr>
          <p:cNvSpPr/>
          <p:nvPr/>
        </p:nvSpPr>
        <p:spPr>
          <a:xfrm>
            <a:off x="9604094" y="2909165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D7929DA-98BA-664B-BC0F-5CDCF2D40C72}"/>
              </a:ext>
            </a:extLst>
          </p:cNvPr>
          <p:cNvGrpSpPr/>
          <p:nvPr/>
        </p:nvGrpSpPr>
        <p:grpSpPr>
          <a:xfrm rot="16200000">
            <a:off x="9581986" y="2914228"/>
            <a:ext cx="777034" cy="170436"/>
            <a:chOff x="2297660" y="4140835"/>
            <a:chExt cx="1364224" cy="311369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BC7D0693-BD1C-7245-900A-B336CC87FAE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0FBDBAD-5B80-EF4F-9C67-947E9AC6811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4501836-4D82-F24D-BD64-0A9A90529D0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410A32C-2539-444A-BDAF-C5052AE9687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A0B8919-DF4A-1E46-862C-1C1AA10B245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E1E3C35-7C45-A042-AD6A-5EC7C8A72EA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68A2C7F3-E72E-844E-B95A-6E9D06654A22}"/>
              </a:ext>
            </a:extLst>
          </p:cNvPr>
          <p:cNvSpPr/>
          <p:nvPr/>
        </p:nvSpPr>
        <p:spPr>
          <a:xfrm rot="16200000">
            <a:off x="9813895" y="353547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A918C243-241D-FE4A-B50F-EAFDF1657A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5455" y="227850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A918C243-241D-FE4A-B50F-EAFDF165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455" y="2278501"/>
                <a:ext cx="255278" cy="286834"/>
              </a:xfrm>
              <a:prstGeom prst="rect">
                <a:avLst/>
              </a:prstGeom>
              <a:blipFill>
                <a:blip r:embed="rId8"/>
                <a:stretch>
                  <a:fillRect l="-285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ight Arrow 194">
            <a:extLst>
              <a:ext uri="{FF2B5EF4-FFF2-40B4-BE49-F238E27FC236}">
                <a16:creationId xmlns:a16="http://schemas.microsoft.com/office/drawing/2014/main" id="{CE3B3D89-71AB-314A-81EC-13FDBAE65706}"/>
              </a:ext>
            </a:extLst>
          </p:cNvPr>
          <p:cNvSpPr/>
          <p:nvPr/>
        </p:nvSpPr>
        <p:spPr>
          <a:xfrm>
            <a:off x="10121516" y="2921361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B5282AF-F944-F54A-9EE5-FA309FEB4425}"/>
              </a:ext>
            </a:extLst>
          </p:cNvPr>
          <p:cNvGrpSpPr/>
          <p:nvPr/>
        </p:nvGrpSpPr>
        <p:grpSpPr>
          <a:xfrm rot="16200000">
            <a:off x="10099408" y="2926424"/>
            <a:ext cx="777034" cy="170436"/>
            <a:chOff x="2297660" y="4140835"/>
            <a:chExt cx="1364224" cy="311369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DDA82FAA-6DEE-EE48-A824-1A94DD78B72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B555D91-0229-8648-92DD-98260BF8B7C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082FAE2-EC62-6446-AD30-ABA1CDE0D11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C0C7BBD-9EE0-0A4B-8726-249E790BE44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10F7E37-E87F-2D4C-BF85-E5B627F76A8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0A60554-11E7-AA40-A13C-840B578BDE9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3" name="Right Arrow 202">
            <a:extLst>
              <a:ext uri="{FF2B5EF4-FFF2-40B4-BE49-F238E27FC236}">
                <a16:creationId xmlns:a16="http://schemas.microsoft.com/office/drawing/2014/main" id="{FCD53EC0-9DF5-EE48-9F9A-CE79142C9696}"/>
              </a:ext>
            </a:extLst>
          </p:cNvPr>
          <p:cNvSpPr/>
          <p:nvPr/>
        </p:nvSpPr>
        <p:spPr>
          <a:xfrm rot="16200000">
            <a:off x="10331317" y="3547671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32912B8A-8B23-484C-8B23-F3B5C4C60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2877" y="2290698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32912B8A-8B23-484C-8B23-F3B5C4C6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77" y="2290698"/>
                <a:ext cx="255278" cy="286834"/>
              </a:xfrm>
              <a:prstGeom prst="rect">
                <a:avLst/>
              </a:prstGeom>
              <a:blipFill>
                <a:blip r:embed="rId9"/>
                <a:stretch>
                  <a:fillRect l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ight Arrow 204">
            <a:extLst>
              <a:ext uri="{FF2B5EF4-FFF2-40B4-BE49-F238E27FC236}">
                <a16:creationId xmlns:a16="http://schemas.microsoft.com/office/drawing/2014/main" id="{F5F8FCC5-5E13-B043-9A59-1C4A8173A620}"/>
              </a:ext>
            </a:extLst>
          </p:cNvPr>
          <p:cNvSpPr/>
          <p:nvPr/>
        </p:nvSpPr>
        <p:spPr>
          <a:xfrm>
            <a:off x="10629824" y="2924929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19FE830-DEEC-CC4E-943F-52032CB9039E}"/>
              </a:ext>
            </a:extLst>
          </p:cNvPr>
          <p:cNvGrpSpPr/>
          <p:nvPr/>
        </p:nvGrpSpPr>
        <p:grpSpPr>
          <a:xfrm rot="16200000">
            <a:off x="10607716" y="2929992"/>
            <a:ext cx="777034" cy="170436"/>
            <a:chOff x="2297660" y="4140835"/>
            <a:chExt cx="1364224" cy="31136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BD1B8E7-FAAD-9148-ACE6-9FA79CD9BA0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2B3AD8-2658-3749-BACB-293828D01FB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B65C71C-09A1-E14A-8572-09D4EE0D395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330C04-04BA-0640-BAEF-C114B25A6CE6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7FB5894-C1C5-044A-B6EC-E09DA80C8C6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49F9BAD-71E1-8742-8A5E-DB767C1D95B4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6D70E485-56EA-6B4F-87A9-601423866AAA}"/>
              </a:ext>
            </a:extLst>
          </p:cNvPr>
          <p:cNvSpPr/>
          <p:nvPr/>
        </p:nvSpPr>
        <p:spPr>
          <a:xfrm rot="16200000">
            <a:off x="10839625" y="3551239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83719295-FA7B-5B47-A630-A6C6774AE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1185" y="2294266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83719295-FA7B-5B47-A630-A6C6774AE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85" y="2294266"/>
                <a:ext cx="255278" cy="286834"/>
              </a:xfrm>
              <a:prstGeom prst="rect">
                <a:avLst/>
              </a:prstGeom>
              <a:blipFill>
                <a:blip r:embed="rId10"/>
                <a:stretch>
                  <a:fillRect l="-238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Content Placeholder 2">
            <a:extLst>
              <a:ext uri="{FF2B5EF4-FFF2-40B4-BE49-F238E27FC236}">
                <a16:creationId xmlns:a16="http://schemas.microsoft.com/office/drawing/2014/main" id="{6ACC2171-3F4A-1345-AF87-400150A0D376}"/>
              </a:ext>
            </a:extLst>
          </p:cNvPr>
          <p:cNvSpPr txBox="1">
            <a:spLocks/>
          </p:cNvSpPr>
          <p:nvPr/>
        </p:nvSpPr>
        <p:spPr>
          <a:xfrm>
            <a:off x="9215743" y="3781645"/>
            <a:ext cx="504356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216" name="Right Arrow 215">
            <a:extLst>
              <a:ext uri="{FF2B5EF4-FFF2-40B4-BE49-F238E27FC236}">
                <a16:creationId xmlns:a16="http://schemas.microsoft.com/office/drawing/2014/main" id="{1B731878-6EA9-E64D-BC94-310EF43836FD}"/>
              </a:ext>
            </a:extLst>
          </p:cNvPr>
          <p:cNvSpPr/>
          <p:nvPr/>
        </p:nvSpPr>
        <p:spPr>
          <a:xfrm>
            <a:off x="11116005" y="2937016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4DF912A-D43E-894F-A009-286681D10F41}"/>
              </a:ext>
            </a:extLst>
          </p:cNvPr>
          <p:cNvGrpSpPr/>
          <p:nvPr/>
        </p:nvGrpSpPr>
        <p:grpSpPr>
          <a:xfrm rot="16200000">
            <a:off x="11093898" y="2942079"/>
            <a:ext cx="777034" cy="170436"/>
            <a:chOff x="2297660" y="4140835"/>
            <a:chExt cx="1364224" cy="311369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20BBA055-617E-AA40-A54B-B87D50002EC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A72EC82-E1DC-BE44-A84F-7E63F1C1FB5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C702674-BC05-4C42-822F-21FD2E3ADFC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2732D1B-4D96-1648-ADA6-004F966200D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08DB9E6-310D-7A49-9213-08535326C7B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F844477-4DE4-C345-BC49-6312C5EFE1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CEB6D25-C104-614D-B3B2-857FEF0B0EAB}"/>
              </a:ext>
            </a:extLst>
          </p:cNvPr>
          <p:cNvSpPr/>
          <p:nvPr/>
        </p:nvSpPr>
        <p:spPr>
          <a:xfrm rot="16200000">
            <a:off x="11325807" y="3563326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Content Placeholder 2">
                <a:extLst>
                  <a:ext uri="{FF2B5EF4-FFF2-40B4-BE49-F238E27FC236}">
                    <a16:creationId xmlns:a16="http://schemas.microsoft.com/office/drawing/2014/main" id="{30087C5E-6DAF-F94B-939D-C6CD90F15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7367" y="2306353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5" name="Content Placeholder 2">
                <a:extLst>
                  <a:ext uri="{FF2B5EF4-FFF2-40B4-BE49-F238E27FC236}">
                    <a16:creationId xmlns:a16="http://schemas.microsoft.com/office/drawing/2014/main" id="{30087C5E-6DAF-F94B-939D-C6CD90F1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67" y="2306353"/>
                <a:ext cx="255278" cy="286834"/>
              </a:xfrm>
              <a:prstGeom prst="rect">
                <a:avLst/>
              </a:prstGeom>
              <a:blipFill>
                <a:blip r:embed="rId11"/>
                <a:stretch>
                  <a:fillRect l="-285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ight Arrow 225">
            <a:extLst>
              <a:ext uri="{FF2B5EF4-FFF2-40B4-BE49-F238E27FC236}">
                <a16:creationId xmlns:a16="http://schemas.microsoft.com/office/drawing/2014/main" id="{C46DBB63-2956-5A42-8A5D-EA993D5E430A}"/>
              </a:ext>
            </a:extLst>
          </p:cNvPr>
          <p:cNvSpPr/>
          <p:nvPr/>
        </p:nvSpPr>
        <p:spPr>
          <a:xfrm rot="16200000">
            <a:off x="8832206" y="2101596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Arrow 226">
            <a:extLst>
              <a:ext uri="{FF2B5EF4-FFF2-40B4-BE49-F238E27FC236}">
                <a16:creationId xmlns:a16="http://schemas.microsoft.com/office/drawing/2014/main" id="{940630A9-E05A-D148-A50C-CDE7CB295FAB}"/>
              </a:ext>
            </a:extLst>
          </p:cNvPr>
          <p:cNvSpPr/>
          <p:nvPr/>
        </p:nvSpPr>
        <p:spPr>
          <a:xfrm rot="16200000">
            <a:off x="9318281" y="2103158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Arrow 227">
            <a:extLst>
              <a:ext uri="{FF2B5EF4-FFF2-40B4-BE49-F238E27FC236}">
                <a16:creationId xmlns:a16="http://schemas.microsoft.com/office/drawing/2014/main" id="{3C048648-9D6C-9545-9B44-BF80D4A7C50F}"/>
              </a:ext>
            </a:extLst>
          </p:cNvPr>
          <p:cNvSpPr/>
          <p:nvPr/>
        </p:nvSpPr>
        <p:spPr>
          <a:xfrm rot="16200000">
            <a:off x="9814780" y="2102826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13F26C4B-6C64-7C4F-94C9-967CB6B645F0}"/>
              </a:ext>
            </a:extLst>
          </p:cNvPr>
          <p:cNvSpPr/>
          <p:nvPr/>
        </p:nvSpPr>
        <p:spPr>
          <a:xfrm rot="16200000">
            <a:off x="10341072" y="2104405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10F176DA-AE44-3844-A008-FA239AF2C495}"/>
              </a:ext>
            </a:extLst>
          </p:cNvPr>
          <p:cNvSpPr/>
          <p:nvPr/>
        </p:nvSpPr>
        <p:spPr>
          <a:xfrm rot="16200000">
            <a:off x="10842973" y="2110099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Arrow 230">
            <a:extLst>
              <a:ext uri="{FF2B5EF4-FFF2-40B4-BE49-F238E27FC236}">
                <a16:creationId xmlns:a16="http://schemas.microsoft.com/office/drawing/2014/main" id="{1AAA9493-9A5C-1D4A-973F-CD95021DF88A}"/>
              </a:ext>
            </a:extLst>
          </p:cNvPr>
          <p:cNvSpPr/>
          <p:nvPr/>
        </p:nvSpPr>
        <p:spPr>
          <a:xfrm rot="16200000">
            <a:off x="11321926" y="2125171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Content Placeholder 2">
                <a:extLst>
                  <a:ext uri="{FF2B5EF4-FFF2-40B4-BE49-F238E27FC236}">
                    <a16:creationId xmlns:a16="http://schemas.microsoft.com/office/drawing/2014/main" id="{AC74CD98-3DAC-9944-ACF1-5AA5B447B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2937" y="169564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2" name="Content Placeholder 2">
                <a:extLst>
                  <a:ext uri="{FF2B5EF4-FFF2-40B4-BE49-F238E27FC236}">
                    <a16:creationId xmlns:a16="http://schemas.microsoft.com/office/drawing/2014/main" id="{AC74CD98-3DAC-9944-ACF1-5AA5B447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937" y="1695640"/>
                <a:ext cx="863073" cy="286834"/>
              </a:xfrm>
              <a:prstGeom prst="rect">
                <a:avLst/>
              </a:prstGeom>
              <a:blipFill>
                <a:blip r:embed="rId1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Content Placeholder 2">
                <a:extLst>
                  <a:ext uri="{FF2B5EF4-FFF2-40B4-BE49-F238E27FC236}">
                    <a16:creationId xmlns:a16="http://schemas.microsoft.com/office/drawing/2014/main" id="{C999AF1C-3955-1841-8B6E-64D0730D7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9324" y="1697651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3" name="Content Placeholder 2">
                <a:extLst>
                  <a:ext uri="{FF2B5EF4-FFF2-40B4-BE49-F238E27FC236}">
                    <a16:creationId xmlns:a16="http://schemas.microsoft.com/office/drawing/2014/main" id="{C999AF1C-3955-1841-8B6E-64D0730D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324" y="1697651"/>
                <a:ext cx="863073" cy="286834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Content Placeholder 2">
                <a:extLst>
                  <a:ext uri="{FF2B5EF4-FFF2-40B4-BE49-F238E27FC236}">
                    <a16:creationId xmlns:a16="http://schemas.microsoft.com/office/drawing/2014/main" id="{24FB7248-80A7-BA4C-8825-2F9461373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3856" y="1701275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4" name="Content Placeholder 2">
                <a:extLst>
                  <a:ext uri="{FF2B5EF4-FFF2-40B4-BE49-F238E27FC236}">
                    <a16:creationId xmlns:a16="http://schemas.microsoft.com/office/drawing/2014/main" id="{24FB7248-80A7-BA4C-8825-2F946137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56" y="1701275"/>
                <a:ext cx="863073" cy="286834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Content Placeholder 2">
                <a:extLst>
                  <a:ext uri="{FF2B5EF4-FFF2-40B4-BE49-F238E27FC236}">
                    <a16:creationId xmlns:a16="http://schemas.microsoft.com/office/drawing/2014/main" id="{74BBB2E4-1242-5244-A6C0-3E9810392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1852" y="1698366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5" name="Content Placeholder 2">
                <a:extLst>
                  <a:ext uri="{FF2B5EF4-FFF2-40B4-BE49-F238E27FC236}">
                    <a16:creationId xmlns:a16="http://schemas.microsoft.com/office/drawing/2014/main" id="{74BBB2E4-1242-5244-A6C0-3E9810392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52" y="1698366"/>
                <a:ext cx="863073" cy="28683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Content Placeholder 2">
                <a:extLst>
                  <a:ext uri="{FF2B5EF4-FFF2-40B4-BE49-F238E27FC236}">
                    <a16:creationId xmlns:a16="http://schemas.microsoft.com/office/drawing/2014/main" id="{FFC29043-8ABE-FB4D-971A-F30D71CE7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313" y="170856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6" name="Content Placeholder 2">
                <a:extLst>
                  <a:ext uri="{FF2B5EF4-FFF2-40B4-BE49-F238E27FC236}">
                    <a16:creationId xmlns:a16="http://schemas.microsoft.com/office/drawing/2014/main" id="{FFC29043-8ABE-FB4D-971A-F30D71CE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313" y="1708560"/>
                <a:ext cx="863073" cy="286834"/>
              </a:xfrm>
              <a:prstGeom prst="rect">
                <a:avLst/>
              </a:prstGeom>
              <a:blipFill>
                <a:blip r:embed="rId16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ontent Placeholder 2">
                <a:extLst>
                  <a:ext uri="{FF2B5EF4-FFF2-40B4-BE49-F238E27FC236}">
                    <a16:creationId xmlns:a16="http://schemas.microsoft.com/office/drawing/2014/main" id="{2AA58012-436B-7A45-9967-66731B254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68765" y="171527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7" name="Content Placeholder 2">
                <a:extLst>
                  <a:ext uri="{FF2B5EF4-FFF2-40B4-BE49-F238E27FC236}">
                    <a16:creationId xmlns:a16="http://schemas.microsoft.com/office/drawing/2014/main" id="{2AA58012-436B-7A45-9967-66731B25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765" y="1715270"/>
                <a:ext cx="863073" cy="286834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531898-882C-8C43-A27A-0D7D825A10ED}"/>
              </a:ext>
            </a:extLst>
          </p:cNvPr>
          <p:cNvSpPr/>
          <p:nvPr/>
        </p:nvSpPr>
        <p:spPr>
          <a:xfrm>
            <a:off x="640208" y="1027084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seq2seq models</a:t>
            </a:r>
            <a:endParaRPr 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9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320684" y="3883234"/>
            <a:ext cx="1128726" cy="2808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461813" y="3789615"/>
            <a:ext cx="1540468" cy="15852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124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248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3786337" y="3732570"/>
            <a:ext cx="4490764" cy="29720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3D7D3-856F-C44F-A01A-0D288268F8F1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7975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359600" y="3883234"/>
            <a:ext cx="1084900" cy="2773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1461812" y="3789616"/>
            <a:ext cx="1537115" cy="16075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124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248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5781206" y="3754779"/>
            <a:ext cx="4490764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22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F7E90E87-69FD-B742-AFD2-B1C9412C42DB}"/>
              </a:ext>
            </a:extLst>
          </p:cNvPr>
          <p:cNvSpPr/>
          <p:nvPr/>
        </p:nvSpPr>
        <p:spPr>
          <a:xfrm>
            <a:off x="3412576" y="3831652"/>
            <a:ext cx="1962146" cy="15393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D03E156-3A8C-5F4F-8222-DD78BCC18D39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3823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D4C29F0A-2F40-754B-B2EE-89F3948E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3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359601" y="3883234"/>
            <a:ext cx="1895367" cy="28214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F4CF1B-C671-4041-AD3A-E4D437C2EC41}"/>
              </a:ext>
            </a:extLst>
          </p:cNvPr>
          <p:cNvSpPr/>
          <p:nvPr/>
        </p:nvSpPr>
        <p:spPr>
          <a:xfrm>
            <a:off x="3396615" y="3789615"/>
            <a:ext cx="2849998" cy="29024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124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8BB0F08-09DC-A94A-8A74-760C12D6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4"/>
                <a:stretch>
                  <a:fillRect l="-248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8679B9E6-BAD4-9349-A976-9ED0033BD9AF}"/>
              </a:ext>
            </a:extLst>
          </p:cNvPr>
          <p:cNvSpPr/>
          <p:nvPr/>
        </p:nvSpPr>
        <p:spPr>
          <a:xfrm>
            <a:off x="7730889" y="3754780"/>
            <a:ext cx="2541080" cy="254976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22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35DDA60-C1B8-0A48-AD46-1D1B93D31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5"/>
                <a:stretch>
                  <a:fillRect l="-199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6"/>
                <a:stretch>
                  <a:fillRect l="-250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50">
            <a:extLst>
              <a:ext uri="{FF2B5EF4-FFF2-40B4-BE49-F238E27FC236}">
                <a16:creationId xmlns:a16="http://schemas.microsoft.com/office/drawing/2014/main" id="{2F76D72D-FF69-784D-8450-212D5ABB1E03}"/>
              </a:ext>
            </a:extLst>
          </p:cNvPr>
          <p:cNvSpPr/>
          <p:nvPr/>
        </p:nvSpPr>
        <p:spPr>
          <a:xfrm>
            <a:off x="6345537" y="3776989"/>
            <a:ext cx="1015761" cy="15731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95444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2:</a:t>
            </a:r>
            <a:r>
              <a:rPr lang="en-US" sz="2000" dirty="0">
                <a:latin typeface="Avenir Medium" panose="02000503020000020003" pitchFamily="2" charset="0"/>
              </a:rPr>
              <a:t> For word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dirty="0">
                <a:latin typeface="Avenir Medium" panose="02000503020000020003" pitchFamily="2" charset="0"/>
              </a:rPr>
              <a:t>, let’s calculate the scores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, s</a:t>
            </a:r>
            <a:r>
              <a:rPr lang="en-US" sz="2000" b="1" baseline="-25000" dirty="0">
                <a:solidFill>
                  <a:schemeClr val="accent6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r>
            <a:r>
              <a:rPr lang="en-US" sz="2000" dirty="0">
                <a:latin typeface="Avenir Medium" panose="02000503020000020003" pitchFamily="2" charset="0"/>
              </a:rPr>
              <a:t>, which represent how much attention to pay to each respective ”word”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</a:t>
            </a:r>
            <a:endParaRPr lang="en-US" sz="20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E780AD9-E61D-B64B-8E56-BC2F33F8948A}"/>
              </a:ext>
            </a:extLst>
          </p:cNvPr>
          <p:cNvSpPr/>
          <p:nvPr/>
        </p:nvSpPr>
        <p:spPr>
          <a:xfrm>
            <a:off x="2504842" y="3883234"/>
            <a:ext cx="494362" cy="14814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2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346868" y="3874556"/>
            <a:ext cx="4619002" cy="2817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/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highlight>
                      <a:srgbClr val="FFFF00"/>
                    </a:highlight>
                    <a:latin typeface="Avenir Medium" panose="02000503020000020003" pitchFamily="2" charset="0"/>
                  </a:rPr>
                  <a:t>Step 3:</a:t>
                </a:r>
                <a:r>
                  <a:rPr lang="en-US" sz="2000" dirty="0">
                    <a:latin typeface="Avenir Medium" panose="02000503020000020003" pitchFamily="2" charset="0"/>
                  </a:rPr>
                  <a:t> Our scores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dirty="0">
                    <a:latin typeface="Avenir Medium" panose="02000503020000020003" pitchFamily="2" charset="0"/>
                  </a:rPr>
                  <a:t> don’t sum to 1. Let’s divide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softmax</a:t>
                </a:r>
                <a:r>
                  <a:rPr lang="en-US" sz="2000" dirty="0"/>
                  <a:t> it</a:t>
                </a: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  <a:blipFill>
                <a:blip r:embed="rId7"/>
                <a:stretch>
                  <a:fillRect l="-50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/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  <a:blipFill>
                <a:blip r:embed="rId8"/>
                <a:stretch>
                  <a:fillRect l="-2793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/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.91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  <a:blipFill>
                <a:blip r:embed="rId9"/>
                <a:stretch>
                  <a:fillRect l="-2577" t="-1250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/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000" b="1" dirty="0" smtClean="0"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  <a:blipFill>
                <a:blip r:embed="rId10"/>
                <a:stretch>
                  <a:fillRect t="-6250" r="-11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/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0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  <a:blipFill>
                <a:blip r:embed="rId11"/>
                <a:stretch>
                  <a:fillRect l="-206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868ABF-6215-7244-A5EA-3C27BABD88EF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868ABF-6215-7244-A5EA-3C27BABD8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12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4BCF0D5-6D7B-9B44-BB65-23F201D2BFBF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124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4BCF0D5-6D7B-9B44-BB65-23F201D2B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13"/>
                <a:stretch>
                  <a:fillRect l="-248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B9A3C0-A458-7F45-BE1A-D0116D1973AB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22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B9A3C0-A458-7F45-BE1A-D0116D197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14"/>
                <a:stretch>
                  <a:fillRect l="-199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E7DF23-DC89-474C-84E9-078103500A99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E7DF23-DC89-474C-84E9-078103500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15"/>
                <a:stretch>
                  <a:fillRect l="-250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>
            <a:extLst>
              <a:ext uri="{FF2B5EF4-FFF2-40B4-BE49-F238E27FC236}">
                <a16:creationId xmlns:a16="http://schemas.microsoft.com/office/drawing/2014/main" id="{8423AE55-4DD8-EE4A-A27D-6BA8350A3BFA}"/>
              </a:ext>
            </a:extLst>
          </p:cNvPr>
          <p:cNvSpPr/>
          <p:nvPr/>
        </p:nvSpPr>
        <p:spPr>
          <a:xfrm>
            <a:off x="335432" y="3820876"/>
            <a:ext cx="1940632" cy="28711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711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4346868" y="3874556"/>
            <a:ext cx="4619002" cy="2817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/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highlight>
                      <a:srgbClr val="FFFF00"/>
                    </a:highlight>
                    <a:latin typeface="Avenir Medium" panose="02000503020000020003" pitchFamily="2" charset="0"/>
                  </a:rPr>
                  <a:t>Step 3:</a:t>
                </a:r>
                <a:r>
                  <a:rPr lang="en-US" sz="2000" dirty="0">
                    <a:latin typeface="Avenir Medium" panose="02000503020000020003" pitchFamily="2" charset="0"/>
                  </a:rPr>
                  <a:t> Our scores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, 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dirty="0">
                    <a:latin typeface="Avenir Medium" panose="02000503020000020003" pitchFamily="2" charset="0"/>
                  </a:rPr>
                  <a:t> don’t sum to 1. Let’s divide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softmax</a:t>
                </a:r>
                <a:r>
                  <a:rPr lang="en-US" sz="2000" dirty="0"/>
                  <a:t> it</a:t>
                </a: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C0D830A-83CC-A041-A8E5-C505872B3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38" y="900541"/>
                <a:ext cx="10031337" cy="423129"/>
              </a:xfrm>
              <a:prstGeom prst="rect">
                <a:avLst/>
              </a:prstGeom>
              <a:blipFill>
                <a:blip r:embed="rId7"/>
                <a:stretch>
                  <a:fillRect l="-50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/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3A25812-6D55-1E44-8C5C-DE75AC41B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3262681"/>
                <a:ext cx="2255457" cy="400110"/>
              </a:xfrm>
              <a:prstGeom prst="rect">
                <a:avLst/>
              </a:prstGeom>
              <a:blipFill>
                <a:blip r:embed="rId8"/>
                <a:stretch>
                  <a:fillRect l="-2793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/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.91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8DF0A3C7-FF46-EF4B-ADA4-79E6DD9B1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49" y="2821699"/>
                <a:ext cx="2444350" cy="400110"/>
              </a:xfrm>
              <a:prstGeom prst="rect">
                <a:avLst/>
              </a:prstGeom>
              <a:blipFill>
                <a:blip r:embed="rId9"/>
                <a:stretch>
                  <a:fillRect l="-2577" t="-1250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/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1" i="0" baseline="-25000" dirty="0" smtClean="0">
                        <a:solidFill>
                          <a:srgbClr val="FF0000"/>
                        </a:solidFill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000" b="1" dirty="0" smtClean="0"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.01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EF2ACFB-99E5-FF4C-B48A-24056D2CF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50" y="2306608"/>
                <a:ext cx="2202190" cy="400110"/>
              </a:xfrm>
              <a:prstGeom prst="rect">
                <a:avLst/>
              </a:prstGeom>
              <a:blipFill>
                <a:blip r:embed="rId10"/>
                <a:stretch>
                  <a:fillRect t="-6250" r="-11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/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:r>
                  <a:rPr lang="en-US" sz="2000" b="1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 0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A6B6F70-3136-EF40-A17D-453F4F656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57" y="1853471"/>
                <a:ext cx="2444350" cy="400110"/>
              </a:xfrm>
              <a:prstGeom prst="rect">
                <a:avLst/>
              </a:prstGeom>
              <a:blipFill>
                <a:blip r:embed="rId11"/>
                <a:stretch>
                  <a:fillRect l="-2062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700C8-B5BC-194A-8328-24323C681D37}"/>
              </a:ext>
            </a:extLst>
          </p:cNvPr>
          <p:cNvSpPr/>
          <p:nvPr/>
        </p:nvSpPr>
        <p:spPr>
          <a:xfrm>
            <a:off x="6096000" y="1920230"/>
            <a:ext cx="4982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Instead of these </a:t>
            </a:r>
            <a:r>
              <a:rPr lang="en-US" sz="2000" b="1" dirty="0">
                <a:solidFill>
                  <a:srgbClr val="FF0000"/>
                </a:solidFill>
                <a:latin typeface="Avenir Medium" panose="02000503020000020003" pitchFamily="2" charset="0"/>
              </a:rPr>
              <a:t>a</a:t>
            </a:r>
            <a:r>
              <a:rPr lang="en-US" sz="2000" b="1" baseline="-25000" dirty="0">
                <a:solidFill>
                  <a:srgbClr val="FF0000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values directly weighting our original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  <a:r>
              <a:rPr lang="en-US" sz="2000" b="1" baseline="-25000" dirty="0">
                <a:solidFill>
                  <a:schemeClr val="accent5">
                    <a:lumMod val="75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word vectors, they directly weight our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vectors.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868ABF-6215-7244-A5EA-3C27BABD88EF}"/>
                  </a:ext>
                </a:extLst>
              </p:cNvPr>
              <p:cNvSpPr/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 </a:t>
                </a:r>
                <a:r>
                  <a:rPr lang="en-US" sz="2000" dirty="0">
                    <a:latin typeface="Avenir Medium" panose="02000503020000020003" pitchFamily="2" charset="0"/>
                  </a:rPr>
                  <a:t>= 92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2868ABF-6215-7244-A5EA-3C27BABD8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3279433"/>
                <a:ext cx="2532496" cy="453137"/>
              </a:xfrm>
              <a:prstGeom prst="rect">
                <a:avLst/>
              </a:prstGeom>
              <a:blipFill>
                <a:blip r:embed="rId12"/>
                <a:stretch>
                  <a:fillRect l="-199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4BCF0D5-6D7B-9B44-BB65-23F201D2BFBF}"/>
                  </a:ext>
                </a:extLst>
              </p:cNvPr>
              <p:cNvSpPr/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 </a:t>
                </a:r>
                <a:r>
                  <a:rPr lang="en-US" sz="2000" dirty="0">
                    <a:latin typeface="Avenir Medium" panose="02000503020000020003" pitchFamily="2" charset="0"/>
                  </a:rPr>
                  <a:t>= 124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4BCF0D5-6D7B-9B44-BB65-23F201D2B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9" y="2789984"/>
                <a:ext cx="2532496" cy="453137"/>
              </a:xfrm>
              <a:prstGeom prst="rect">
                <a:avLst/>
              </a:prstGeom>
              <a:blipFill>
                <a:blip r:embed="rId13"/>
                <a:stretch>
                  <a:fillRect l="-248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B9A3C0-A458-7F45-BE1A-D0116D1973AB}"/>
                  </a:ext>
                </a:extLst>
              </p:cNvPr>
              <p:cNvSpPr/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 </a:t>
                </a:r>
                <a:r>
                  <a:rPr lang="en-US" sz="2000" dirty="0">
                    <a:latin typeface="Avenir Medium" panose="02000503020000020003" pitchFamily="2" charset="0"/>
                  </a:rPr>
                  <a:t>= 22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B9A3C0-A458-7F45-BE1A-D0116D197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" y="2300535"/>
                <a:ext cx="2532496" cy="453137"/>
              </a:xfrm>
              <a:prstGeom prst="rect">
                <a:avLst/>
              </a:prstGeom>
              <a:blipFill>
                <a:blip r:embed="rId14"/>
                <a:stretch>
                  <a:fillRect l="-1990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E7DF23-DC89-474C-84E9-078103500A99}"/>
                  </a:ext>
                </a:extLst>
              </p:cNvPr>
              <p:cNvSpPr/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s</a:t>
                </a:r>
                <a:r>
                  <a:rPr lang="en-US" sz="2000" b="1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q</a:t>
                </a:r>
                <a:r>
                  <a:rPr lang="en-US" sz="2000" b="1" baseline="-25000" dirty="0">
                    <a:solidFill>
                      <a:srgbClr val="7030A0"/>
                    </a:solidFill>
                    <a:latin typeface="Avenir Medium" panose="02000503020000020003" pitchFamily="2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k</a:t>
                </a:r>
                <a:r>
                  <a:rPr lang="en-US" sz="2000" b="1" baseline="-25000" dirty="0">
                    <a:solidFill>
                      <a:schemeClr val="accent4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 </a:t>
                </a:r>
                <a:r>
                  <a:rPr lang="en-US" sz="2000" dirty="0">
                    <a:latin typeface="Avenir Medium" panose="02000503020000020003" pitchFamily="2" charset="0"/>
                  </a:rPr>
                  <a:t>= 8</a:t>
                </a:r>
                <a:endParaRPr 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3E7DF23-DC89-474C-84E9-078103500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8" y="1850102"/>
                <a:ext cx="2532496" cy="453137"/>
              </a:xfrm>
              <a:prstGeom prst="rect">
                <a:avLst/>
              </a:prstGeom>
              <a:blipFill>
                <a:blip r:embed="rId15"/>
                <a:stretch>
                  <a:fillRect l="-2500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tangle 156">
            <a:extLst>
              <a:ext uri="{FF2B5EF4-FFF2-40B4-BE49-F238E27FC236}">
                <a16:creationId xmlns:a16="http://schemas.microsoft.com/office/drawing/2014/main" id="{8423AE55-4DD8-EE4A-A27D-6BA8350A3BFA}"/>
              </a:ext>
            </a:extLst>
          </p:cNvPr>
          <p:cNvSpPr/>
          <p:nvPr/>
        </p:nvSpPr>
        <p:spPr>
          <a:xfrm>
            <a:off x="335432" y="3820875"/>
            <a:ext cx="1940632" cy="288378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56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7D544B-8402-2F41-95DA-B3DF03910727}"/>
              </a:ext>
            </a:extLst>
          </p:cNvPr>
          <p:cNvSpPr/>
          <p:nvPr/>
        </p:nvSpPr>
        <p:spPr>
          <a:xfrm>
            <a:off x="2305175" y="3874555"/>
            <a:ext cx="1475893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/>
              <p:nvPr/>
            </p:nvSpPr>
            <p:spPr>
              <a:xfrm>
                <a:off x="4696063" y="1802215"/>
                <a:ext cx="3576618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z</a:t>
                </a:r>
                <a:r>
                  <a:rPr lang="en-US" sz="2000" b="1" baseline="-25000" dirty="0">
                    <a:solidFill>
                      <a:srgbClr val="DE55B3"/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a</a:t>
                </a:r>
                <a:r>
                  <a:rPr lang="en-US" sz="2000" b="1" baseline="-25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99BEFA-93F0-694E-B047-484FB1C6F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63" y="1802215"/>
                <a:ext cx="3576618" cy="453137"/>
              </a:xfrm>
              <a:prstGeom prst="rect">
                <a:avLst/>
              </a:prstGeom>
              <a:blipFill>
                <a:blip r:embed="rId3"/>
                <a:stretch>
                  <a:fillRect l="-17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031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Step 4:</a:t>
            </a:r>
            <a:r>
              <a:rPr lang="en-US" sz="2000" dirty="0">
                <a:latin typeface="Avenir Medium" panose="02000503020000020003" pitchFamily="2" charset="0"/>
              </a:rPr>
              <a:t> Let’s weight our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vectors and simply sum them up! </a:t>
            </a:r>
            <a:endParaRPr lang="en-US" sz="20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9EF709-CF67-5C47-A2D7-B6F7402A3166}"/>
              </a:ext>
            </a:extLst>
          </p:cNvPr>
          <p:cNvSpPr/>
          <p:nvPr/>
        </p:nvSpPr>
        <p:spPr>
          <a:xfrm>
            <a:off x="4257265" y="3680932"/>
            <a:ext cx="1501232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656D6C4-70E1-8042-AE1D-820EC2F3FBEA}"/>
              </a:ext>
            </a:extLst>
          </p:cNvPr>
          <p:cNvSpPr/>
          <p:nvPr/>
        </p:nvSpPr>
        <p:spPr>
          <a:xfrm>
            <a:off x="6217249" y="3834820"/>
            <a:ext cx="1555047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3D39E5-7324-AF4C-BADC-99060DC38283}"/>
              </a:ext>
            </a:extLst>
          </p:cNvPr>
          <p:cNvSpPr/>
          <p:nvPr/>
        </p:nvSpPr>
        <p:spPr>
          <a:xfrm>
            <a:off x="421549" y="3863159"/>
            <a:ext cx="1403809" cy="2856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F99A013-74C5-0F49-B3F1-015B6456002D}"/>
              </a:ext>
            </a:extLst>
          </p:cNvPr>
          <p:cNvSpPr/>
          <p:nvPr/>
        </p:nvSpPr>
        <p:spPr>
          <a:xfrm>
            <a:off x="3783036" y="3761904"/>
            <a:ext cx="472261" cy="285699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85E308-FFE0-734D-B37C-B3486CA64E98}"/>
              </a:ext>
            </a:extLst>
          </p:cNvPr>
          <p:cNvSpPr/>
          <p:nvPr/>
        </p:nvSpPr>
        <p:spPr>
          <a:xfrm>
            <a:off x="5765789" y="3596568"/>
            <a:ext cx="472261" cy="2856995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D432F0-BBBC-0B41-92AA-42A3BD444067}"/>
              </a:ext>
            </a:extLst>
          </p:cNvPr>
          <p:cNvSpPr/>
          <p:nvPr/>
        </p:nvSpPr>
        <p:spPr>
          <a:xfrm>
            <a:off x="7715328" y="3647607"/>
            <a:ext cx="472261" cy="285699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A5A54AE-1293-6144-B486-2B63931DD169}"/>
                  </a:ext>
                </a:extLst>
              </p:cNvPr>
              <p:cNvSpPr/>
              <p:nvPr/>
            </p:nvSpPr>
            <p:spPr>
              <a:xfrm>
                <a:off x="4911450" y="2240546"/>
                <a:ext cx="4229841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venir Medium" panose="02000503020000020003" pitchFamily="2" charset="0"/>
                  </a:rPr>
                  <a:t>=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Avenir Medium" panose="02000503020000020003" pitchFamily="2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0.08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1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+ 0.91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+ 0.01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3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+ 0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v</a:t>
                </a:r>
                <a:r>
                  <a:rPr lang="en-US" sz="2000" b="1" baseline="-25000" dirty="0">
                    <a:solidFill>
                      <a:schemeClr val="accent5">
                        <a:lumMod val="50000"/>
                      </a:schemeClr>
                    </a:solidFill>
                    <a:latin typeface="Avenir Medium" panose="02000503020000020003" pitchFamily="2" charset="0"/>
                  </a:rPr>
                  <a:t>4</a:t>
                </a:r>
                <a:endParaRPr 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A5A54AE-1293-6144-B486-2B63931DD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50" y="2240546"/>
                <a:ext cx="4229841" cy="453137"/>
              </a:xfrm>
              <a:prstGeom prst="rect">
                <a:avLst/>
              </a:prstGeom>
              <a:blipFill>
                <a:blip r:embed="rId4"/>
                <a:stretch>
                  <a:fillRect l="-149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3775282" y="1393456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2FEE98-8FDB-9F43-A4DE-590D79905130}"/>
              </a:ext>
            </a:extLst>
          </p:cNvPr>
          <p:cNvGrpSpPr/>
          <p:nvPr/>
        </p:nvGrpSpPr>
        <p:grpSpPr>
          <a:xfrm>
            <a:off x="3867823" y="1931420"/>
            <a:ext cx="311369" cy="868951"/>
            <a:chOff x="827778" y="1767374"/>
            <a:chExt cx="311369" cy="868951"/>
          </a:xfrm>
        </p:grpSpPr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64425988-9D91-C146-8DC7-D6A7D857AAE4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4FABD4F-6125-0E48-9264-4AF421E49862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F4A759B-ECBB-0B4A-BD35-F0B3AD801EC7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DE8FDEA-5D3E-3543-8A6B-FC61C343EAFB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26DDAB7-6DE2-4D4A-8F6C-794D241D3D2D}"/>
              </a:ext>
            </a:extLst>
          </p:cNvPr>
          <p:cNvSpPr/>
          <p:nvPr/>
        </p:nvSpPr>
        <p:spPr>
          <a:xfrm>
            <a:off x="1834968" y="3709620"/>
            <a:ext cx="472261" cy="285699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9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ight Arrow 220">
            <a:extLst>
              <a:ext uri="{FF2B5EF4-FFF2-40B4-BE49-F238E27FC236}">
                <a16:creationId xmlns:a16="http://schemas.microsoft.com/office/drawing/2014/main" id="{B8B2E77A-C378-5949-9829-7C75B55258B9}"/>
              </a:ext>
            </a:extLst>
          </p:cNvPr>
          <p:cNvSpPr/>
          <p:nvPr/>
        </p:nvSpPr>
        <p:spPr>
          <a:xfrm rot="16200000">
            <a:off x="686031" y="3145228"/>
            <a:ext cx="404537" cy="26874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50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Tada! Now we have great, new representations </a:t>
            </a:r>
            <a:r>
              <a:rPr lang="en-US" sz="2000" b="1" dirty="0" err="1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via a </a:t>
            </a:r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self-attention head</a:t>
            </a:r>
            <a:endParaRPr lang="en-US" sz="2000" dirty="0"/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6557629" y="1529913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4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782EE33-1556-6444-BB03-F79150D71166}"/>
              </a:ext>
            </a:extLst>
          </p:cNvPr>
          <p:cNvGrpSpPr/>
          <p:nvPr/>
        </p:nvGrpSpPr>
        <p:grpSpPr>
          <a:xfrm>
            <a:off x="6660120" y="2060898"/>
            <a:ext cx="311369" cy="868951"/>
            <a:chOff x="827778" y="1767374"/>
            <a:chExt cx="311369" cy="868951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BDF13404-3865-9E44-B318-8E56D03C1718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FE84616-07AE-8249-AAE8-DA24DC6754E7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17369AA-3A8E-1345-AE8C-A5557B682FEE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A583712-B6CF-6A4A-8A94-9F7E497DB676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72F0D9E8-EE0D-9E42-87D2-9A7DB2313179}"/>
              </a:ext>
            </a:extLst>
          </p:cNvPr>
          <p:cNvSpPr txBox="1">
            <a:spLocks/>
          </p:cNvSpPr>
          <p:nvPr/>
        </p:nvSpPr>
        <p:spPr>
          <a:xfrm>
            <a:off x="4678971" y="1547870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3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A508359-4000-DC4A-9AB3-1A43C6D8E69E}"/>
              </a:ext>
            </a:extLst>
          </p:cNvPr>
          <p:cNvGrpSpPr/>
          <p:nvPr/>
        </p:nvGrpSpPr>
        <p:grpSpPr>
          <a:xfrm>
            <a:off x="4767974" y="2114832"/>
            <a:ext cx="311369" cy="868951"/>
            <a:chOff x="827778" y="1767374"/>
            <a:chExt cx="311369" cy="868951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11096A6C-E3B9-C147-9E02-8AF89AB71240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30886C-2E16-9E47-AA68-46B6B3BEC6FA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D4E7CAF-0A48-CE4F-872D-78132DA4307B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EBED224-1911-9E4F-9E51-04B5D73DE01C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6073584B-83A5-8747-9F58-D2FDEF9E27D6}"/>
              </a:ext>
            </a:extLst>
          </p:cNvPr>
          <p:cNvSpPr txBox="1">
            <a:spLocks/>
          </p:cNvSpPr>
          <p:nvPr/>
        </p:nvSpPr>
        <p:spPr>
          <a:xfrm>
            <a:off x="2786825" y="1532963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1D887A3-145A-2542-8BC1-7FA893EA5957}"/>
              </a:ext>
            </a:extLst>
          </p:cNvPr>
          <p:cNvGrpSpPr/>
          <p:nvPr/>
        </p:nvGrpSpPr>
        <p:grpSpPr>
          <a:xfrm>
            <a:off x="2875828" y="2099925"/>
            <a:ext cx="311369" cy="868951"/>
            <a:chOff x="827778" y="1767374"/>
            <a:chExt cx="311369" cy="868951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68E83FFB-C0D4-A74D-93DC-903A5F24AAAA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066AC88-F698-9940-B04E-DE6613097ECD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8D909A1-BBC5-FD41-BB08-50E1BD641CF7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8D8318B-DB9D-424A-BB86-AE5F4C3A5737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E3E10D2E-AC5C-D94C-9C33-821D06B62F84}"/>
              </a:ext>
            </a:extLst>
          </p:cNvPr>
          <p:cNvSpPr txBox="1">
            <a:spLocks/>
          </p:cNvSpPr>
          <p:nvPr/>
        </p:nvSpPr>
        <p:spPr>
          <a:xfrm>
            <a:off x="675566" y="1563785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1C48B18-AA6B-8B4B-B1B6-1D1C046C359F}"/>
              </a:ext>
            </a:extLst>
          </p:cNvPr>
          <p:cNvGrpSpPr/>
          <p:nvPr/>
        </p:nvGrpSpPr>
        <p:grpSpPr>
          <a:xfrm>
            <a:off x="764569" y="2130747"/>
            <a:ext cx="311369" cy="868951"/>
            <a:chOff x="827778" y="1767374"/>
            <a:chExt cx="311369" cy="868951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889177B4-E0BA-6541-837E-E8217398D974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26A057F-3C99-A04C-B912-A475DC199B9E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AF4F7DC-D8C3-494A-A0CB-AD5DD3435E69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9D9551-936E-D647-83A0-B112D7806E56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3A83B871-221F-804B-9102-BDD835FAA132}"/>
              </a:ext>
            </a:extLst>
          </p:cNvPr>
          <p:cNvSpPr/>
          <p:nvPr/>
        </p:nvSpPr>
        <p:spPr>
          <a:xfrm>
            <a:off x="359600" y="3503325"/>
            <a:ext cx="8083756" cy="1861350"/>
          </a:xfrm>
          <a:prstGeom prst="roundRect">
            <a:avLst/>
          </a:prstGeom>
          <a:noFill/>
          <a:ln w="412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917B2BD-E21C-8541-A6F3-91F8C4F89266}"/>
              </a:ext>
            </a:extLst>
          </p:cNvPr>
          <p:cNvSpPr/>
          <p:nvPr/>
        </p:nvSpPr>
        <p:spPr>
          <a:xfrm>
            <a:off x="3091746" y="3499023"/>
            <a:ext cx="2531630" cy="3300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Content Placeholder 2">
            <a:extLst>
              <a:ext uri="{FF2B5EF4-FFF2-40B4-BE49-F238E27FC236}">
                <a16:creationId xmlns:a16="http://schemas.microsoft.com/office/drawing/2014/main" id="{64A8C6EB-077E-E140-BA30-449E18BD40CE}"/>
              </a:ext>
            </a:extLst>
          </p:cNvPr>
          <p:cNvSpPr txBox="1">
            <a:spLocks/>
          </p:cNvSpPr>
          <p:nvPr/>
        </p:nvSpPr>
        <p:spPr>
          <a:xfrm>
            <a:off x="2950938" y="3439983"/>
            <a:ext cx="2886229" cy="495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Light" panose="020B0402020203020204" pitchFamily="34" charset="77"/>
              </a:rPr>
              <a:t>Self-attention Head</a:t>
            </a:r>
          </a:p>
        </p:txBody>
      </p:sp>
      <p:sp>
        <p:nvSpPr>
          <p:cNvPr id="225" name="Right Arrow 224">
            <a:extLst>
              <a:ext uri="{FF2B5EF4-FFF2-40B4-BE49-F238E27FC236}">
                <a16:creationId xmlns:a16="http://schemas.microsoft.com/office/drawing/2014/main" id="{04BDA959-1C4D-F34A-9B93-F7DB53AF9D8B}"/>
              </a:ext>
            </a:extLst>
          </p:cNvPr>
          <p:cNvSpPr/>
          <p:nvPr/>
        </p:nvSpPr>
        <p:spPr>
          <a:xfrm rot="16200000">
            <a:off x="2804826" y="3201618"/>
            <a:ext cx="404537" cy="26874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ight Arrow 225">
            <a:extLst>
              <a:ext uri="{FF2B5EF4-FFF2-40B4-BE49-F238E27FC236}">
                <a16:creationId xmlns:a16="http://schemas.microsoft.com/office/drawing/2014/main" id="{9B91979B-7757-6E4F-A0E2-9B8EE441812B}"/>
              </a:ext>
            </a:extLst>
          </p:cNvPr>
          <p:cNvSpPr/>
          <p:nvPr/>
        </p:nvSpPr>
        <p:spPr>
          <a:xfrm rot="16200000">
            <a:off x="4700079" y="3167049"/>
            <a:ext cx="404537" cy="26874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Arrow 226">
            <a:extLst>
              <a:ext uri="{FF2B5EF4-FFF2-40B4-BE49-F238E27FC236}">
                <a16:creationId xmlns:a16="http://schemas.microsoft.com/office/drawing/2014/main" id="{CA2A13D7-DCF0-4240-B620-6FED938A4C27}"/>
              </a:ext>
            </a:extLst>
          </p:cNvPr>
          <p:cNvSpPr/>
          <p:nvPr/>
        </p:nvSpPr>
        <p:spPr>
          <a:xfrm rot="16200000">
            <a:off x="6586841" y="3145228"/>
            <a:ext cx="404537" cy="26874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67F1680-4E6A-FF47-A5A3-45A4491667D3}"/>
              </a:ext>
            </a:extLst>
          </p:cNvPr>
          <p:cNvSpPr/>
          <p:nvPr/>
        </p:nvSpPr>
        <p:spPr>
          <a:xfrm>
            <a:off x="899356" y="701553"/>
            <a:ext cx="6482648" cy="81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A543A3-FD97-9B45-B10B-B411CB02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8826500" cy="625438"/>
          </a:xfrm>
        </p:spPr>
        <p:txBody>
          <a:bodyPr/>
          <a:lstStyle/>
          <a:p>
            <a:r>
              <a:rPr lang="en-US" dirty="0"/>
              <a:t>Self-Attention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1CE8DA-B95D-F042-A8AE-C4058DBA49C7}"/>
              </a:ext>
            </a:extLst>
          </p:cNvPr>
          <p:cNvSpPr/>
          <p:nvPr/>
        </p:nvSpPr>
        <p:spPr>
          <a:xfrm rot="16200000">
            <a:off x="488520" y="5516096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652B0B-56C7-114F-B51E-FEA3EF6373A1}"/>
              </a:ext>
            </a:extLst>
          </p:cNvPr>
          <p:cNvSpPr/>
          <p:nvPr/>
        </p:nvSpPr>
        <p:spPr>
          <a:xfrm rot="16200000">
            <a:off x="2501007" y="5483654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B5C3CBC-B0A8-A24E-A919-852221C08007}"/>
              </a:ext>
            </a:extLst>
          </p:cNvPr>
          <p:cNvSpPr/>
          <p:nvPr/>
        </p:nvSpPr>
        <p:spPr>
          <a:xfrm rot="16200000">
            <a:off x="4456616" y="546907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58571BB-4ED7-C946-9FFE-189E6595DBD4}"/>
              </a:ext>
            </a:extLst>
          </p:cNvPr>
          <p:cNvSpPr/>
          <p:nvPr/>
        </p:nvSpPr>
        <p:spPr>
          <a:xfrm rot="16200000">
            <a:off x="6421336" y="5483653"/>
            <a:ext cx="567437" cy="329483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874CE75-7690-F744-88D4-CE4AEE94211A}"/>
              </a:ext>
            </a:extLst>
          </p:cNvPr>
          <p:cNvSpPr txBox="1">
            <a:spLocks/>
          </p:cNvSpPr>
          <p:nvPr/>
        </p:nvSpPr>
        <p:spPr>
          <a:xfrm>
            <a:off x="359600" y="5949975"/>
            <a:ext cx="701328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50933B28-9C0C-484A-9A8B-3A86DA633136}"/>
              </a:ext>
            </a:extLst>
          </p:cNvPr>
          <p:cNvSpPr txBox="1">
            <a:spLocks/>
          </p:cNvSpPr>
          <p:nvPr/>
        </p:nvSpPr>
        <p:spPr>
          <a:xfrm>
            <a:off x="2147912" y="5917533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9308597-CA44-D248-83DB-57527DF3ACA9}"/>
              </a:ext>
            </a:extLst>
          </p:cNvPr>
          <p:cNvSpPr txBox="1">
            <a:spLocks/>
          </p:cNvSpPr>
          <p:nvPr/>
        </p:nvSpPr>
        <p:spPr>
          <a:xfrm>
            <a:off x="4085553" y="5915748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1FF2CC36-95F8-0141-964A-3457F8E4D5FD}"/>
              </a:ext>
            </a:extLst>
          </p:cNvPr>
          <p:cNvSpPr txBox="1">
            <a:spLocks/>
          </p:cNvSpPr>
          <p:nvPr/>
        </p:nvSpPr>
        <p:spPr>
          <a:xfrm>
            <a:off x="6084983" y="5943125"/>
            <a:ext cx="1240142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ran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3FE6FB-0ECF-D643-BE58-2F50437AE449}"/>
              </a:ext>
            </a:extLst>
          </p:cNvPr>
          <p:cNvGrpSpPr/>
          <p:nvPr/>
        </p:nvGrpSpPr>
        <p:grpSpPr>
          <a:xfrm rot="16200000">
            <a:off x="116461" y="4440394"/>
            <a:ext cx="1364224" cy="311369"/>
            <a:chOff x="2297660" y="4140835"/>
            <a:chExt cx="1364224" cy="311369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DEF8373A-3B15-7D4D-A873-DBAC472C1CAE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E910EA5-B0F7-4441-AD9C-9E997C22AEA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F8F8A2F-FDBD-6D47-9DA9-209B44A7B973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12B986C-6096-F14E-B324-55639E35ECF0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30F2F4-8B82-D54E-9DEB-1AB00327130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A97DD1D-FDC6-C748-B0DB-E5165D474331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B392D-4AC9-A74E-8147-A1C5EDB083C1}"/>
              </a:ext>
            </a:extLst>
          </p:cNvPr>
          <p:cNvSpPr/>
          <p:nvPr/>
        </p:nvSpPr>
        <p:spPr>
          <a:xfrm>
            <a:off x="541047" y="6331441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6D5CD8-7B41-A441-8405-F85975085C94}"/>
              </a:ext>
            </a:extLst>
          </p:cNvPr>
          <p:cNvSpPr/>
          <p:nvPr/>
        </p:nvSpPr>
        <p:spPr>
          <a:xfrm>
            <a:off x="2551665" y="629192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2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CBE4ACA-3358-8E4C-AD39-3D9B04F36370}"/>
              </a:ext>
            </a:extLst>
          </p:cNvPr>
          <p:cNvSpPr/>
          <p:nvPr/>
        </p:nvSpPr>
        <p:spPr>
          <a:xfrm>
            <a:off x="4532092" y="6304547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3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3ED22-9046-C547-9B66-488BB05FA4F3}"/>
              </a:ext>
            </a:extLst>
          </p:cNvPr>
          <p:cNvSpPr/>
          <p:nvPr/>
        </p:nvSpPr>
        <p:spPr>
          <a:xfrm>
            <a:off x="6548769" y="6306492"/>
            <a:ext cx="412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venir Medium" panose="02000503020000020003" pitchFamily="2" charset="0"/>
              </a:rPr>
              <a:t>x</a:t>
            </a:r>
            <a:r>
              <a:rPr lang="en-US" sz="2000" baseline="-25000" dirty="0">
                <a:solidFill>
                  <a:srgbClr val="0070C0"/>
                </a:solidFill>
                <a:latin typeface="Avenir Medium" panose="02000503020000020003" pitchFamily="2" charset="0"/>
              </a:rPr>
              <a:t>4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73A2D-C973-8743-89EB-F8F99F4FA787}"/>
              </a:ext>
            </a:extLst>
          </p:cNvPr>
          <p:cNvGrpSpPr/>
          <p:nvPr/>
        </p:nvGrpSpPr>
        <p:grpSpPr>
          <a:xfrm>
            <a:off x="1094892" y="3913966"/>
            <a:ext cx="311369" cy="830216"/>
            <a:chOff x="1094892" y="3913966"/>
            <a:chExt cx="311369" cy="83021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5EDF5381-AED0-D840-88EC-9DB7748EC1FF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FBA774-D618-5F46-B57B-4BD56D9A75AA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8C68B01-8976-F54A-9F41-E9746CB3A7B1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E64C21-ABC0-A944-A9B3-F799CCE3E35B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D4451-BABD-464D-B2C5-7D6D6F3121CD}"/>
              </a:ext>
            </a:extLst>
          </p:cNvPr>
          <p:cNvGrpSpPr/>
          <p:nvPr/>
        </p:nvGrpSpPr>
        <p:grpSpPr>
          <a:xfrm>
            <a:off x="1482035" y="3910729"/>
            <a:ext cx="311369" cy="830216"/>
            <a:chOff x="1482035" y="3910729"/>
            <a:chExt cx="311369" cy="8302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358D3D0-B9AC-4649-B37F-DC4B1A6532D2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2D753C7-6190-0E45-8C5A-6A0E3CCAE0ED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07B5D4E-1ACF-C14E-88EB-15AC36096752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8B78474-1EAF-4E4C-8E73-2B80AE991C55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DCD4F-0535-BB45-8CB7-6B20ACF18B58}"/>
              </a:ext>
            </a:extLst>
          </p:cNvPr>
          <p:cNvGrpSpPr/>
          <p:nvPr/>
        </p:nvGrpSpPr>
        <p:grpSpPr>
          <a:xfrm>
            <a:off x="1876708" y="3910729"/>
            <a:ext cx="311369" cy="830216"/>
            <a:chOff x="1876708" y="3910729"/>
            <a:chExt cx="311369" cy="8302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ACF419C-022B-C743-8E19-84227760A269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D09889-359B-E242-A4FA-8C731E5CADA9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A3E2CD6-7C87-9447-82EF-AC1DC571C7D4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7ABBAF-80F3-A649-A7C4-9D16AAA76788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B496DA-F29A-8D4F-A2B1-245528357D61}"/>
              </a:ext>
            </a:extLst>
          </p:cNvPr>
          <p:cNvGrpSpPr/>
          <p:nvPr/>
        </p:nvGrpSpPr>
        <p:grpSpPr>
          <a:xfrm rot="16200000">
            <a:off x="2078753" y="4448301"/>
            <a:ext cx="1364224" cy="311369"/>
            <a:chOff x="2297660" y="4140835"/>
            <a:chExt cx="1364224" cy="31136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48A4C23-6AAC-0944-BC6D-CFBFD4AE9C1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47E9B6-2EC4-3645-9D1D-8BD5DC17429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071D692-7E05-3142-B896-D3CC0BFB34A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A64A56-0D07-AB4A-A091-B6B31638E3BD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09F987-514B-164B-87E6-A12F761076C8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6B4DDEE-94A7-2A4E-A374-D5535ED251A2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9ED734-B603-B541-AF66-07BF7D313BD0}"/>
              </a:ext>
            </a:extLst>
          </p:cNvPr>
          <p:cNvGrpSpPr/>
          <p:nvPr/>
        </p:nvGrpSpPr>
        <p:grpSpPr>
          <a:xfrm>
            <a:off x="3057184" y="3921873"/>
            <a:ext cx="311369" cy="830216"/>
            <a:chOff x="1094892" y="3913966"/>
            <a:chExt cx="311369" cy="830216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84EF641-8025-4042-A22D-09F781C1BDB2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8707C67-83C7-D94E-9F2F-01C67FE44DB5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511C60E-CF2D-4A4C-8066-5E6EEC9A8909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4241015-08A8-B14B-8664-FCE1B1DE83D9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EAB0DD-AD5B-8B46-B10C-1513C8DBCE78}"/>
              </a:ext>
            </a:extLst>
          </p:cNvPr>
          <p:cNvGrpSpPr/>
          <p:nvPr/>
        </p:nvGrpSpPr>
        <p:grpSpPr>
          <a:xfrm>
            <a:off x="3444327" y="3918636"/>
            <a:ext cx="311369" cy="830216"/>
            <a:chOff x="1482035" y="3910729"/>
            <a:chExt cx="311369" cy="830216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4CE74028-62FD-644A-95E3-1DBCFB33F195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E0DB48D-2CCF-8847-BB3D-3F8CF8EB4A5C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9703CA8-F0D6-B846-890C-D463F04633E0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195465A-CC43-054C-8283-53B878B62CF9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7322B6-27AE-E644-AD60-1046279D117E}"/>
              </a:ext>
            </a:extLst>
          </p:cNvPr>
          <p:cNvGrpSpPr/>
          <p:nvPr/>
        </p:nvGrpSpPr>
        <p:grpSpPr>
          <a:xfrm>
            <a:off x="3839000" y="3918636"/>
            <a:ext cx="311369" cy="830216"/>
            <a:chOff x="1876708" y="3910729"/>
            <a:chExt cx="311369" cy="830216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4647FFD0-D5AE-8A42-BBA0-02211968429A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8E4654C-25AD-8D4E-9DB6-717B67DBF12E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02D6AF4-B04E-2A4D-9863-03DA3C865A2A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8FE1ED0-72A8-5C4C-A390-F9D8A4585BAD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BE7E034-F60E-FF41-9A76-EF5A6EC76274}"/>
              </a:ext>
            </a:extLst>
          </p:cNvPr>
          <p:cNvGrpSpPr/>
          <p:nvPr/>
        </p:nvGrpSpPr>
        <p:grpSpPr>
          <a:xfrm rot="16200000">
            <a:off x="4049166" y="4445063"/>
            <a:ext cx="1364224" cy="311369"/>
            <a:chOff x="2297660" y="4140835"/>
            <a:chExt cx="1364224" cy="311369"/>
          </a:xfrm>
        </p:grpSpPr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61A5BF83-6761-014A-85E6-D45EF06D1D2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E1594BC-F29A-7843-8CCC-E48903D5292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8D6F563-F712-154C-8C37-0837500A3BD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F8D4959-7087-694A-9027-C2A1DF108CE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5BF6CE-5AC4-E645-8912-D78CBC6BCE3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C7FC0F5-D44B-0A49-85F7-570F5AE23B0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4583ED-BB8B-0D45-B2DC-7441D48E7335}"/>
              </a:ext>
            </a:extLst>
          </p:cNvPr>
          <p:cNvGrpSpPr/>
          <p:nvPr/>
        </p:nvGrpSpPr>
        <p:grpSpPr>
          <a:xfrm>
            <a:off x="5027597" y="3918635"/>
            <a:ext cx="311369" cy="830216"/>
            <a:chOff x="1094892" y="3913966"/>
            <a:chExt cx="311369" cy="830216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FD43B125-A38F-CA4B-9F56-05D7FB2BDAC9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0D42D96-75EE-FC44-A68D-6F909EC1B34C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338C57C-60B6-F54F-942F-83BFFD5F47CE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B0977B-C128-AD4D-8EB8-088645AB6D87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832BB59-7455-8B48-8348-F02554EA14B9}"/>
              </a:ext>
            </a:extLst>
          </p:cNvPr>
          <p:cNvGrpSpPr/>
          <p:nvPr/>
        </p:nvGrpSpPr>
        <p:grpSpPr>
          <a:xfrm>
            <a:off x="5414740" y="3915398"/>
            <a:ext cx="311369" cy="830216"/>
            <a:chOff x="1482035" y="3910729"/>
            <a:chExt cx="311369" cy="830216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2D43227-48F8-8040-B692-E96224BDC1CA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F7AF85B-E653-6D40-AF9B-F559D5B312A9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160A428-6D49-7A40-A4DD-D0EB8067899E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C119F21-3AE2-AF45-8013-2CDACFCCF9DD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3171C81-2805-9F4B-8985-794D3ADD6C05}"/>
              </a:ext>
            </a:extLst>
          </p:cNvPr>
          <p:cNvGrpSpPr/>
          <p:nvPr/>
        </p:nvGrpSpPr>
        <p:grpSpPr>
          <a:xfrm>
            <a:off x="5809413" y="3915398"/>
            <a:ext cx="311369" cy="830216"/>
            <a:chOff x="1876708" y="3910729"/>
            <a:chExt cx="311369" cy="830216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DDA0439B-DF38-0746-A7AC-0DE1AD37DEA1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0ABA3E-7080-1A41-81C2-3C6CE8351D78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7337A9-8ED8-D941-81BF-3C340D014F0D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F8256E1-4252-764A-90E2-AAA04B49A4FF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3912F1-D8E7-F04A-B9F9-048FB6D51A08}"/>
              </a:ext>
            </a:extLst>
          </p:cNvPr>
          <p:cNvGrpSpPr/>
          <p:nvPr/>
        </p:nvGrpSpPr>
        <p:grpSpPr>
          <a:xfrm rot="16200000">
            <a:off x="6013886" y="4437155"/>
            <a:ext cx="1364224" cy="311369"/>
            <a:chOff x="2297660" y="4140835"/>
            <a:chExt cx="1364224" cy="311369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78EA7AC2-0206-E74F-B852-85D3D755C75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6505095-6EDF-184C-B5AC-751C0986A8AE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915F394-07B5-064F-A238-8BC1F6760EE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91E443-36E8-C341-8A42-27FBAEC5DEC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ADA3725-D521-CC45-96EB-D6E79BBEE907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5184578-CB3D-8244-A702-2ECFB82EEBF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D256CA6-6E9E-7941-AEDE-D092B267AEF0}"/>
              </a:ext>
            </a:extLst>
          </p:cNvPr>
          <p:cNvGrpSpPr/>
          <p:nvPr/>
        </p:nvGrpSpPr>
        <p:grpSpPr>
          <a:xfrm>
            <a:off x="6992317" y="3910727"/>
            <a:ext cx="311369" cy="830216"/>
            <a:chOff x="1094892" y="3913966"/>
            <a:chExt cx="311369" cy="830216"/>
          </a:xfrm>
        </p:grpSpPr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2353E80-C132-9B45-8ED3-867F89F5BFF5}"/>
                </a:ext>
              </a:extLst>
            </p:cNvPr>
            <p:cNvSpPr/>
            <p:nvPr/>
          </p:nvSpPr>
          <p:spPr>
            <a:xfrm rot="16200000">
              <a:off x="835469" y="4173389"/>
              <a:ext cx="830216" cy="31136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6478B0F-1B0B-934C-A114-333BC17F3EDF}"/>
                </a:ext>
              </a:extLst>
            </p:cNvPr>
            <p:cNvSpPr/>
            <p:nvPr/>
          </p:nvSpPr>
          <p:spPr>
            <a:xfrm rot="16200000">
              <a:off x="1148159" y="4497922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98FCFBC-EC9B-504C-9A8A-628541E84602}"/>
                </a:ext>
              </a:extLst>
            </p:cNvPr>
            <p:cNvSpPr/>
            <p:nvPr/>
          </p:nvSpPr>
          <p:spPr>
            <a:xfrm rot="16200000">
              <a:off x="1148159" y="4246053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BC9E9D9-9A7C-EE41-8DF3-8653F222BD62}"/>
                </a:ext>
              </a:extLst>
            </p:cNvPr>
            <p:cNvSpPr/>
            <p:nvPr/>
          </p:nvSpPr>
          <p:spPr>
            <a:xfrm rot="16200000">
              <a:off x="1150443" y="3988057"/>
              <a:ext cx="203200" cy="203200"/>
            </a:xfrm>
            <a:prstGeom prst="ellipse">
              <a:avLst/>
            </a:prstGeom>
            <a:solidFill>
              <a:srgbClr val="C977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40C7E0-CA20-4C44-AF05-A3E4637BC226}"/>
              </a:ext>
            </a:extLst>
          </p:cNvPr>
          <p:cNvGrpSpPr/>
          <p:nvPr/>
        </p:nvGrpSpPr>
        <p:grpSpPr>
          <a:xfrm>
            <a:off x="7379460" y="3907490"/>
            <a:ext cx="311369" cy="830216"/>
            <a:chOff x="1482035" y="3910729"/>
            <a:chExt cx="311369" cy="8302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1690E4AC-E112-714F-B788-1BD103BE786E}"/>
                </a:ext>
              </a:extLst>
            </p:cNvPr>
            <p:cNvSpPr/>
            <p:nvPr/>
          </p:nvSpPr>
          <p:spPr>
            <a:xfrm rot="16200000">
              <a:off x="1222612" y="4170152"/>
              <a:ext cx="830216" cy="311369"/>
            </a:xfrm>
            <a:prstGeom prst="round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5186DBD-0138-F44B-9841-56C1E9582C98}"/>
                </a:ext>
              </a:extLst>
            </p:cNvPr>
            <p:cNvSpPr/>
            <p:nvPr/>
          </p:nvSpPr>
          <p:spPr>
            <a:xfrm rot="16200000">
              <a:off x="1535302" y="4494685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F354236-C359-C145-877B-1DA9517A8425}"/>
                </a:ext>
              </a:extLst>
            </p:cNvPr>
            <p:cNvSpPr/>
            <p:nvPr/>
          </p:nvSpPr>
          <p:spPr>
            <a:xfrm rot="16200000">
              <a:off x="1535302" y="4242816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40E8477-8A10-EA41-89AA-910C065546D1}"/>
                </a:ext>
              </a:extLst>
            </p:cNvPr>
            <p:cNvSpPr/>
            <p:nvPr/>
          </p:nvSpPr>
          <p:spPr>
            <a:xfrm rot="16200000">
              <a:off x="1537586" y="3984820"/>
              <a:ext cx="203200" cy="2032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78DEFEB-3899-D640-9086-B5C1520C27B6}"/>
              </a:ext>
            </a:extLst>
          </p:cNvPr>
          <p:cNvGrpSpPr/>
          <p:nvPr/>
        </p:nvGrpSpPr>
        <p:grpSpPr>
          <a:xfrm>
            <a:off x="7774133" y="3907490"/>
            <a:ext cx="311369" cy="830216"/>
            <a:chOff x="1876708" y="3910729"/>
            <a:chExt cx="311369" cy="830216"/>
          </a:xfrm>
        </p:grpSpPr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AEDE8BB8-017B-644D-B287-9D40386AEBB5}"/>
                </a:ext>
              </a:extLst>
            </p:cNvPr>
            <p:cNvSpPr/>
            <p:nvPr/>
          </p:nvSpPr>
          <p:spPr>
            <a:xfrm rot="16200000">
              <a:off x="1617285" y="4170152"/>
              <a:ext cx="830216" cy="31136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555F1FE-2B6D-9C4F-B622-390F13F91BC5}"/>
                </a:ext>
              </a:extLst>
            </p:cNvPr>
            <p:cNvSpPr/>
            <p:nvPr/>
          </p:nvSpPr>
          <p:spPr>
            <a:xfrm rot="16200000">
              <a:off x="1929975" y="4494685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0E05567-D8E5-0A47-82F1-7C0607905EC0}"/>
                </a:ext>
              </a:extLst>
            </p:cNvPr>
            <p:cNvSpPr/>
            <p:nvPr/>
          </p:nvSpPr>
          <p:spPr>
            <a:xfrm rot="16200000">
              <a:off x="1929975" y="4242816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184FBCF-45A6-D148-81D3-C7E13B08C087}"/>
                </a:ext>
              </a:extLst>
            </p:cNvPr>
            <p:cNvSpPr/>
            <p:nvPr/>
          </p:nvSpPr>
          <p:spPr>
            <a:xfrm rot="16200000">
              <a:off x="1932259" y="3984820"/>
              <a:ext cx="203200" cy="203200"/>
            </a:xfrm>
            <a:prstGeom prst="ellipse">
              <a:avLst/>
            </a:prstGeom>
            <a:solidFill>
              <a:srgbClr val="0070C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8E59880-C345-0042-88CD-FF4DFCE860DD}"/>
              </a:ext>
            </a:extLst>
          </p:cNvPr>
          <p:cNvSpPr/>
          <p:nvPr/>
        </p:nvSpPr>
        <p:spPr>
          <a:xfrm>
            <a:off x="2985925" y="4770889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2</a:t>
            </a:r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290AFB-9A1F-704C-9EFE-A2F5049F7D8A}"/>
              </a:ext>
            </a:extLst>
          </p:cNvPr>
          <p:cNvSpPr/>
          <p:nvPr/>
        </p:nvSpPr>
        <p:spPr>
          <a:xfrm>
            <a:off x="3429241" y="477088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15E583A-8306-B94D-B40A-7FD3B2B47938}"/>
              </a:ext>
            </a:extLst>
          </p:cNvPr>
          <p:cNvSpPr/>
          <p:nvPr/>
        </p:nvSpPr>
        <p:spPr>
          <a:xfrm>
            <a:off x="3807613" y="476158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392F4CE-9AB9-1D44-8DFE-45C8B6FA5DB3}"/>
              </a:ext>
            </a:extLst>
          </p:cNvPr>
          <p:cNvSpPr/>
          <p:nvPr/>
        </p:nvSpPr>
        <p:spPr>
          <a:xfrm>
            <a:off x="1022672" y="477178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1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DFF58A-40D6-6849-BF86-5C78C13BAE32}"/>
              </a:ext>
            </a:extLst>
          </p:cNvPr>
          <p:cNvSpPr/>
          <p:nvPr/>
        </p:nvSpPr>
        <p:spPr>
          <a:xfrm>
            <a:off x="1465988" y="47717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AAAA0CF-157F-4149-A835-2E2FA79D0A57}"/>
              </a:ext>
            </a:extLst>
          </p:cNvPr>
          <p:cNvSpPr/>
          <p:nvPr/>
        </p:nvSpPr>
        <p:spPr>
          <a:xfrm>
            <a:off x="1844360" y="476247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86A815B-E6DB-7244-B07A-336F322BAF99}"/>
              </a:ext>
            </a:extLst>
          </p:cNvPr>
          <p:cNvSpPr/>
          <p:nvPr/>
        </p:nvSpPr>
        <p:spPr>
          <a:xfrm>
            <a:off x="4989663" y="476878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3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9F2977D-8967-804E-BC27-7D84506727DD}"/>
              </a:ext>
            </a:extLst>
          </p:cNvPr>
          <p:cNvSpPr/>
          <p:nvPr/>
        </p:nvSpPr>
        <p:spPr>
          <a:xfrm>
            <a:off x="5432979" y="47687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5EBB0D7-920E-EB41-8A3E-766E511F89FF}"/>
              </a:ext>
            </a:extLst>
          </p:cNvPr>
          <p:cNvSpPr/>
          <p:nvPr/>
        </p:nvSpPr>
        <p:spPr>
          <a:xfrm>
            <a:off x="5811351" y="475947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3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4F4BD5C-9DB3-9B41-B604-5E4CB3A50BC9}"/>
              </a:ext>
            </a:extLst>
          </p:cNvPr>
          <p:cNvSpPr/>
          <p:nvPr/>
        </p:nvSpPr>
        <p:spPr>
          <a:xfrm>
            <a:off x="6950608" y="475775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venir Medium" panose="02000503020000020003" pitchFamily="2" charset="0"/>
              </a:rPr>
              <a:t>q</a:t>
            </a:r>
            <a:r>
              <a:rPr lang="en-US" b="1" baseline="-25000" dirty="0">
                <a:solidFill>
                  <a:srgbClr val="7030A0"/>
                </a:solidFill>
                <a:latin typeface="Avenir Medium" panose="02000503020000020003" pitchFamily="2" charset="0"/>
              </a:rPr>
              <a:t>4</a:t>
            </a:r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335B406-01B1-D149-B330-85B7C5F8AEA1}"/>
              </a:ext>
            </a:extLst>
          </p:cNvPr>
          <p:cNvSpPr/>
          <p:nvPr/>
        </p:nvSpPr>
        <p:spPr>
          <a:xfrm>
            <a:off x="7393924" y="475775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k</a:t>
            </a:r>
            <a:r>
              <a:rPr lang="en-US" b="1" baseline="-25000" dirty="0">
                <a:solidFill>
                  <a:schemeClr val="accent4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19EB66-D9AF-5143-8D09-B527F4666010}"/>
              </a:ext>
            </a:extLst>
          </p:cNvPr>
          <p:cNvSpPr/>
          <p:nvPr/>
        </p:nvSpPr>
        <p:spPr>
          <a:xfrm>
            <a:off x="7772296" y="474844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v</a:t>
            </a:r>
            <a:r>
              <a:rPr lang="en-US" b="1" baseline="-25000" dirty="0">
                <a:solidFill>
                  <a:schemeClr val="accent5">
                    <a:lumMod val="50000"/>
                  </a:schemeClr>
                </a:solidFill>
                <a:latin typeface="Avenir Medium" panose="02000503020000020003" pitchFamily="2" charset="0"/>
              </a:rPr>
              <a:t>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0D830A-83CC-A041-A8E5-C505872B34F1}"/>
              </a:ext>
            </a:extLst>
          </p:cNvPr>
          <p:cNvSpPr/>
          <p:nvPr/>
        </p:nvSpPr>
        <p:spPr>
          <a:xfrm>
            <a:off x="953338" y="900541"/>
            <a:ext cx="105034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Tada! Now we have great, new representations </a:t>
            </a:r>
            <a:r>
              <a:rPr lang="en-US" sz="2000" b="1" dirty="0" err="1">
                <a:solidFill>
                  <a:srgbClr val="DE55B3"/>
                </a:solidFill>
                <a:latin typeface="Avenir Medium" panose="02000503020000020003" pitchFamily="2" charset="0"/>
              </a:rPr>
              <a:t>z</a:t>
            </a:r>
            <a:r>
              <a:rPr lang="en-US" sz="2000" b="1" baseline="-25000" dirty="0" err="1">
                <a:solidFill>
                  <a:srgbClr val="DE55B3"/>
                </a:solidFill>
                <a:latin typeface="Avenir Medium" panose="02000503020000020003" pitchFamily="2" charset="0"/>
              </a:rPr>
              <a:t>i</a:t>
            </a:r>
            <a:r>
              <a:rPr lang="en-US" sz="2000" dirty="0">
                <a:latin typeface="Avenir Medium" panose="02000503020000020003" pitchFamily="2" charset="0"/>
              </a:rPr>
              <a:t> via a </a:t>
            </a:r>
            <a:r>
              <a:rPr lang="en-US" sz="2000" dirty="0">
                <a:highlight>
                  <a:srgbClr val="FFFF00"/>
                </a:highlight>
                <a:latin typeface="Avenir Medium" panose="02000503020000020003" pitchFamily="2" charset="0"/>
              </a:rPr>
              <a:t>self-attention head</a:t>
            </a:r>
            <a:endParaRPr lang="en-US" sz="2000" dirty="0"/>
          </a:p>
        </p:txBody>
      </p:sp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71EC5651-05C1-2843-8C62-4030994D7A34}"/>
              </a:ext>
            </a:extLst>
          </p:cNvPr>
          <p:cNvSpPr txBox="1">
            <a:spLocks/>
          </p:cNvSpPr>
          <p:nvPr/>
        </p:nvSpPr>
        <p:spPr>
          <a:xfrm>
            <a:off x="7066950" y="1220251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4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782EE33-1556-6444-BB03-F79150D71166}"/>
              </a:ext>
            </a:extLst>
          </p:cNvPr>
          <p:cNvGrpSpPr/>
          <p:nvPr/>
        </p:nvGrpSpPr>
        <p:grpSpPr>
          <a:xfrm>
            <a:off x="7155953" y="1787213"/>
            <a:ext cx="311369" cy="868951"/>
            <a:chOff x="827778" y="1767374"/>
            <a:chExt cx="311369" cy="868951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BDF13404-3865-9E44-B318-8E56D03C1718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FE84616-07AE-8249-AAE8-DA24DC6754E7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17369AA-3A8E-1345-AE8C-A5557B682FEE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A583712-B6CF-6A4A-8A94-9F7E497DB676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72F0D9E8-EE0D-9E42-87D2-9A7DB2313179}"/>
              </a:ext>
            </a:extLst>
          </p:cNvPr>
          <p:cNvSpPr txBox="1">
            <a:spLocks/>
          </p:cNvSpPr>
          <p:nvPr/>
        </p:nvSpPr>
        <p:spPr>
          <a:xfrm>
            <a:off x="5174804" y="1274185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3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A508359-4000-DC4A-9AB3-1A43C6D8E69E}"/>
              </a:ext>
            </a:extLst>
          </p:cNvPr>
          <p:cNvGrpSpPr/>
          <p:nvPr/>
        </p:nvGrpSpPr>
        <p:grpSpPr>
          <a:xfrm>
            <a:off x="5263807" y="1841147"/>
            <a:ext cx="311369" cy="868951"/>
            <a:chOff x="827778" y="1767374"/>
            <a:chExt cx="311369" cy="868951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11096A6C-E3B9-C147-9E02-8AF89AB71240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30886C-2E16-9E47-AA68-46B6B3BEC6FA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D4E7CAF-0A48-CE4F-872D-78132DA4307B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EBED224-1911-9E4F-9E51-04B5D73DE01C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6073584B-83A5-8747-9F58-D2FDEF9E27D6}"/>
              </a:ext>
            </a:extLst>
          </p:cNvPr>
          <p:cNvSpPr txBox="1">
            <a:spLocks/>
          </p:cNvSpPr>
          <p:nvPr/>
        </p:nvSpPr>
        <p:spPr>
          <a:xfrm>
            <a:off x="3282658" y="1259278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2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1D887A3-145A-2542-8BC1-7FA893EA5957}"/>
              </a:ext>
            </a:extLst>
          </p:cNvPr>
          <p:cNvGrpSpPr/>
          <p:nvPr/>
        </p:nvGrpSpPr>
        <p:grpSpPr>
          <a:xfrm>
            <a:off x="3371661" y="1826240"/>
            <a:ext cx="311369" cy="868951"/>
            <a:chOff x="827778" y="1767374"/>
            <a:chExt cx="311369" cy="868951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68E83FFB-C0D4-A74D-93DC-903A5F24AAAA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066AC88-F698-9940-B04E-DE6613097ECD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88D909A1-BBC5-FD41-BB08-50E1BD641CF7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8D8318B-DB9D-424A-BB86-AE5F4C3A5737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Content Placeholder 2">
            <a:extLst>
              <a:ext uri="{FF2B5EF4-FFF2-40B4-BE49-F238E27FC236}">
                <a16:creationId xmlns:a16="http://schemas.microsoft.com/office/drawing/2014/main" id="{E3E10D2E-AC5C-D94C-9C33-821D06B62F84}"/>
              </a:ext>
            </a:extLst>
          </p:cNvPr>
          <p:cNvSpPr txBox="1">
            <a:spLocks/>
          </p:cNvSpPr>
          <p:nvPr/>
        </p:nvSpPr>
        <p:spPr>
          <a:xfrm>
            <a:off x="1171399" y="1290100"/>
            <a:ext cx="516349" cy="50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DE55B3"/>
                </a:solidFill>
                <a:latin typeface="Avenir Light" panose="020B0402020203020204" pitchFamily="34" charset="77"/>
              </a:rPr>
              <a:t>z</a:t>
            </a:r>
            <a:r>
              <a:rPr lang="en-US" sz="2400" b="1" baseline="-25000" dirty="0">
                <a:solidFill>
                  <a:srgbClr val="DE55B3"/>
                </a:solidFill>
                <a:latin typeface="Avenir Light" panose="020B0402020203020204" pitchFamily="34" charset="77"/>
              </a:rPr>
              <a:t>1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1C48B18-AA6B-8B4B-B1B6-1D1C046C359F}"/>
              </a:ext>
            </a:extLst>
          </p:cNvPr>
          <p:cNvGrpSpPr/>
          <p:nvPr/>
        </p:nvGrpSpPr>
        <p:grpSpPr>
          <a:xfrm>
            <a:off x="1260402" y="1857062"/>
            <a:ext cx="311369" cy="868951"/>
            <a:chOff x="827778" y="1767374"/>
            <a:chExt cx="311369" cy="868951"/>
          </a:xfrm>
        </p:grpSpPr>
        <p:sp>
          <p:nvSpPr>
            <p:cNvPr id="214" name="Rounded Rectangle 213">
              <a:extLst>
                <a:ext uri="{FF2B5EF4-FFF2-40B4-BE49-F238E27FC236}">
                  <a16:creationId xmlns:a16="http://schemas.microsoft.com/office/drawing/2014/main" id="{889177B4-E0BA-6541-837E-E8217398D974}"/>
                </a:ext>
              </a:extLst>
            </p:cNvPr>
            <p:cNvSpPr/>
            <p:nvPr/>
          </p:nvSpPr>
          <p:spPr>
            <a:xfrm rot="5400000">
              <a:off x="548987" y="2046165"/>
              <a:ext cx="868951" cy="311369"/>
            </a:xfrm>
            <a:prstGeom prst="roundRect">
              <a:avLst/>
            </a:prstGeom>
            <a:noFill/>
            <a:ln w="38100">
              <a:solidFill>
                <a:srgbClr val="FF7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26A057F-3C99-A04C-B912-A475DC199B9E}"/>
                </a:ext>
              </a:extLst>
            </p:cNvPr>
            <p:cNvSpPr/>
            <p:nvPr/>
          </p:nvSpPr>
          <p:spPr>
            <a:xfrm rot="5400000">
              <a:off x="882681" y="1851924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AF4F7DC-D8C3-494A-A0CB-AD5DD3435E69}"/>
                </a:ext>
              </a:extLst>
            </p:cNvPr>
            <p:cNvSpPr/>
            <p:nvPr/>
          </p:nvSpPr>
          <p:spPr>
            <a:xfrm rot="5400000">
              <a:off x="882681" y="2098183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9D9551-936E-D647-83A0-B112D7806E56}"/>
                </a:ext>
              </a:extLst>
            </p:cNvPr>
            <p:cNvSpPr/>
            <p:nvPr/>
          </p:nvSpPr>
          <p:spPr>
            <a:xfrm rot="5400000">
              <a:off x="882681" y="2344442"/>
              <a:ext cx="203200" cy="203200"/>
            </a:xfrm>
            <a:prstGeom prst="ellipse">
              <a:avLst/>
            </a:prstGeom>
            <a:solidFill>
              <a:srgbClr val="DE55B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13E8D0-C744-0941-8FBC-412A34E113CB}"/>
              </a:ext>
            </a:extLst>
          </p:cNvPr>
          <p:cNvSpPr/>
          <p:nvPr/>
        </p:nvSpPr>
        <p:spPr>
          <a:xfrm>
            <a:off x="167889" y="111886"/>
            <a:ext cx="11856222" cy="658014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238E621F-A4F0-FC4C-B41B-AC4F04A2DE1F}"/>
              </a:ext>
            </a:extLst>
          </p:cNvPr>
          <p:cNvSpPr/>
          <p:nvPr/>
        </p:nvSpPr>
        <p:spPr>
          <a:xfrm>
            <a:off x="1330037" y="276263"/>
            <a:ext cx="9139374" cy="4995506"/>
          </a:xfrm>
          <a:custGeom>
            <a:avLst/>
            <a:gdLst>
              <a:gd name="connsiteX0" fmla="*/ 1963882 w 8510155"/>
              <a:gd name="connsiteY0" fmla="*/ 530958 h 4500285"/>
              <a:gd name="connsiteX1" fmla="*/ 2015836 w 8510155"/>
              <a:gd name="connsiteY1" fmla="*/ 499785 h 4500285"/>
              <a:gd name="connsiteX2" fmla="*/ 2078182 w 8510155"/>
              <a:gd name="connsiteY2" fmla="*/ 458221 h 4500285"/>
              <a:gd name="connsiteX3" fmla="*/ 2109355 w 8510155"/>
              <a:gd name="connsiteY3" fmla="*/ 437440 h 4500285"/>
              <a:gd name="connsiteX4" fmla="*/ 2161309 w 8510155"/>
              <a:gd name="connsiteY4" fmla="*/ 406267 h 4500285"/>
              <a:gd name="connsiteX5" fmla="*/ 2223655 w 8510155"/>
              <a:gd name="connsiteY5" fmla="*/ 364703 h 4500285"/>
              <a:gd name="connsiteX6" fmla="*/ 2317173 w 8510155"/>
              <a:gd name="connsiteY6" fmla="*/ 312749 h 4500285"/>
              <a:gd name="connsiteX7" fmla="*/ 2358736 w 8510155"/>
              <a:gd name="connsiteY7" fmla="*/ 291967 h 4500285"/>
              <a:gd name="connsiteX8" fmla="*/ 2389909 w 8510155"/>
              <a:gd name="connsiteY8" fmla="*/ 271185 h 4500285"/>
              <a:gd name="connsiteX9" fmla="*/ 2462646 w 8510155"/>
              <a:gd name="connsiteY9" fmla="*/ 240012 h 4500285"/>
              <a:gd name="connsiteX10" fmla="*/ 2504209 w 8510155"/>
              <a:gd name="connsiteY10" fmla="*/ 208840 h 4500285"/>
              <a:gd name="connsiteX11" fmla="*/ 2535382 w 8510155"/>
              <a:gd name="connsiteY11" fmla="*/ 198449 h 4500285"/>
              <a:gd name="connsiteX12" fmla="*/ 2597727 w 8510155"/>
              <a:gd name="connsiteY12" fmla="*/ 156885 h 4500285"/>
              <a:gd name="connsiteX13" fmla="*/ 2701636 w 8510155"/>
              <a:gd name="connsiteY13" fmla="*/ 115321 h 4500285"/>
              <a:gd name="connsiteX14" fmla="*/ 2743200 w 8510155"/>
              <a:gd name="connsiteY14" fmla="*/ 94540 h 4500285"/>
              <a:gd name="connsiteX15" fmla="*/ 2795155 w 8510155"/>
              <a:gd name="connsiteY15" fmla="*/ 73758 h 4500285"/>
              <a:gd name="connsiteX16" fmla="*/ 2836718 w 8510155"/>
              <a:gd name="connsiteY16" fmla="*/ 52976 h 4500285"/>
              <a:gd name="connsiteX17" fmla="*/ 2899064 w 8510155"/>
              <a:gd name="connsiteY17" fmla="*/ 32194 h 4500285"/>
              <a:gd name="connsiteX18" fmla="*/ 2930236 w 8510155"/>
              <a:gd name="connsiteY18" fmla="*/ 21803 h 4500285"/>
              <a:gd name="connsiteX19" fmla="*/ 2961409 w 8510155"/>
              <a:gd name="connsiteY19" fmla="*/ 1021 h 4500285"/>
              <a:gd name="connsiteX20" fmla="*/ 2992582 w 8510155"/>
              <a:gd name="connsiteY20" fmla="*/ 11412 h 4500285"/>
              <a:gd name="connsiteX21" fmla="*/ 3013364 w 8510155"/>
              <a:gd name="connsiteY21" fmla="*/ 52976 h 4500285"/>
              <a:gd name="connsiteX22" fmla="*/ 3034146 w 8510155"/>
              <a:gd name="connsiteY22" fmla="*/ 84149 h 4500285"/>
              <a:gd name="connsiteX23" fmla="*/ 3065318 w 8510155"/>
              <a:gd name="connsiteY23" fmla="*/ 115321 h 4500285"/>
              <a:gd name="connsiteX24" fmla="*/ 3086100 w 8510155"/>
              <a:gd name="connsiteY24" fmla="*/ 146494 h 4500285"/>
              <a:gd name="connsiteX25" fmla="*/ 3148446 w 8510155"/>
              <a:gd name="connsiteY25" fmla="*/ 229621 h 4500285"/>
              <a:gd name="connsiteX26" fmla="*/ 3190009 w 8510155"/>
              <a:gd name="connsiteY26" fmla="*/ 281576 h 4500285"/>
              <a:gd name="connsiteX27" fmla="*/ 3221182 w 8510155"/>
              <a:gd name="connsiteY27" fmla="*/ 302358 h 4500285"/>
              <a:gd name="connsiteX28" fmla="*/ 3252355 w 8510155"/>
              <a:gd name="connsiteY28" fmla="*/ 343921 h 4500285"/>
              <a:gd name="connsiteX29" fmla="*/ 3283527 w 8510155"/>
              <a:gd name="connsiteY29" fmla="*/ 364703 h 4500285"/>
              <a:gd name="connsiteX30" fmla="*/ 3314700 w 8510155"/>
              <a:gd name="connsiteY30" fmla="*/ 395876 h 4500285"/>
              <a:gd name="connsiteX31" fmla="*/ 3377046 w 8510155"/>
              <a:gd name="connsiteY31" fmla="*/ 437440 h 4500285"/>
              <a:gd name="connsiteX32" fmla="*/ 3408218 w 8510155"/>
              <a:gd name="connsiteY32" fmla="*/ 458221 h 4500285"/>
              <a:gd name="connsiteX33" fmla="*/ 3439391 w 8510155"/>
              <a:gd name="connsiteY33" fmla="*/ 479003 h 4500285"/>
              <a:gd name="connsiteX34" fmla="*/ 3470564 w 8510155"/>
              <a:gd name="connsiteY34" fmla="*/ 489394 h 4500285"/>
              <a:gd name="connsiteX35" fmla="*/ 3730336 w 8510155"/>
              <a:gd name="connsiteY35" fmla="*/ 468612 h 4500285"/>
              <a:gd name="connsiteX36" fmla="*/ 3823855 w 8510155"/>
              <a:gd name="connsiteY36" fmla="*/ 427049 h 4500285"/>
              <a:gd name="connsiteX37" fmla="*/ 3886200 w 8510155"/>
              <a:gd name="connsiteY37" fmla="*/ 406267 h 4500285"/>
              <a:gd name="connsiteX38" fmla="*/ 4062846 w 8510155"/>
              <a:gd name="connsiteY38" fmla="*/ 333530 h 4500285"/>
              <a:gd name="connsiteX39" fmla="*/ 4208318 w 8510155"/>
              <a:gd name="connsiteY39" fmla="*/ 260794 h 4500285"/>
              <a:gd name="connsiteX40" fmla="*/ 4312227 w 8510155"/>
              <a:gd name="connsiteY40" fmla="*/ 208840 h 4500285"/>
              <a:gd name="connsiteX41" fmla="*/ 4416136 w 8510155"/>
              <a:gd name="connsiteY41" fmla="*/ 167276 h 4500285"/>
              <a:gd name="connsiteX42" fmla="*/ 4457700 w 8510155"/>
              <a:gd name="connsiteY42" fmla="*/ 156885 h 4500285"/>
              <a:gd name="connsiteX43" fmla="*/ 4509655 w 8510155"/>
              <a:gd name="connsiteY43" fmla="*/ 136103 h 4500285"/>
              <a:gd name="connsiteX44" fmla="*/ 4551218 w 8510155"/>
              <a:gd name="connsiteY44" fmla="*/ 115321 h 4500285"/>
              <a:gd name="connsiteX45" fmla="*/ 4613564 w 8510155"/>
              <a:gd name="connsiteY45" fmla="*/ 104930 h 4500285"/>
              <a:gd name="connsiteX46" fmla="*/ 4738255 w 8510155"/>
              <a:gd name="connsiteY46" fmla="*/ 63367 h 4500285"/>
              <a:gd name="connsiteX47" fmla="*/ 4800600 w 8510155"/>
              <a:gd name="connsiteY47" fmla="*/ 42585 h 4500285"/>
              <a:gd name="connsiteX48" fmla="*/ 4883727 w 8510155"/>
              <a:gd name="connsiteY48" fmla="*/ 21803 h 4500285"/>
              <a:gd name="connsiteX49" fmla="*/ 4946073 w 8510155"/>
              <a:gd name="connsiteY49" fmla="*/ 11412 h 4500285"/>
              <a:gd name="connsiteX50" fmla="*/ 4987636 w 8510155"/>
              <a:gd name="connsiteY50" fmla="*/ 84149 h 4500285"/>
              <a:gd name="connsiteX51" fmla="*/ 5008418 w 8510155"/>
              <a:gd name="connsiteY51" fmla="*/ 115321 h 4500285"/>
              <a:gd name="connsiteX52" fmla="*/ 5029200 w 8510155"/>
              <a:gd name="connsiteY52" fmla="*/ 156885 h 4500285"/>
              <a:gd name="connsiteX53" fmla="*/ 5060373 w 8510155"/>
              <a:gd name="connsiteY53" fmla="*/ 198449 h 4500285"/>
              <a:gd name="connsiteX54" fmla="*/ 5081155 w 8510155"/>
              <a:gd name="connsiteY54" fmla="*/ 229621 h 4500285"/>
              <a:gd name="connsiteX55" fmla="*/ 5112327 w 8510155"/>
              <a:gd name="connsiteY55" fmla="*/ 271185 h 4500285"/>
              <a:gd name="connsiteX56" fmla="*/ 5133109 w 8510155"/>
              <a:gd name="connsiteY56" fmla="*/ 302358 h 4500285"/>
              <a:gd name="connsiteX57" fmla="*/ 5257800 w 8510155"/>
              <a:gd name="connsiteY57" fmla="*/ 416658 h 4500285"/>
              <a:gd name="connsiteX58" fmla="*/ 5288973 w 8510155"/>
              <a:gd name="connsiteY58" fmla="*/ 447830 h 4500285"/>
              <a:gd name="connsiteX59" fmla="*/ 5351318 w 8510155"/>
              <a:gd name="connsiteY59" fmla="*/ 489394 h 4500285"/>
              <a:gd name="connsiteX60" fmla="*/ 5382491 w 8510155"/>
              <a:gd name="connsiteY60" fmla="*/ 510176 h 4500285"/>
              <a:gd name="connsiteX61" fmla="*/ 5444836 w 8510155"/>
              <a:gd name="connsiteY61" fmla="*/ 499785 h 4500285"/>
              <a:gd name="connsiteX62" fmla="*/ 5590309 w 8510155"/>
              <a:gd name="connsiteY62" fmla="*/ 458221 h 4500285"/>
              <a:gd name="connsiteX63" fmla="*/ 5621482 w 8510155"/>
              <a:gd name="connsiteY63" fmla="*/ 447830 h 4500285"/>
              <a:gd name="connsiteX64" fmla="*/ 5673436 w 8510155"/>
              <a:gd name="connsiteY64" fmla="*/ 416658 h 4500285"/>
              <a:gd name="connsiteX65" fmla="*/ 5704609 w 8510155"/>
              <a:gd name="connsiteY65" fmla="*/ 406267 h 4500285"/>
              <a:gd name="connsiteX66" fmla="*/ 5787736 w 8510155"/>
              <a:gd name="connsiteY66" fmla="*/ 364703 h 4500285"/>
              <a:gd name="connsiteX67" fmla="*/ 5818909 w 8510155"/>
              <a:gd name="connsiteY67" fmla="*/ 354312 h 4500285"/>
              <a:gd name="connsiteX68" fmla="*/ 5881255 w 8510155"/>
              <a:gd name="connsiteY68" fmla="*/ 312749 h 4500285"/>
              <a:gd name="connsiteX69" fmla="*/ 5943600 w 8510155"/>
              <a:gd name="connsiteY69" fmla="*/ 281576 h 4500285"/>
              <a:gd name="connsiteX70" fmla="*/ 5995555 w 8510155"/>
              <a:gd name="connsiteY70" fmla="*/ 260794 h 4500285"/>
              <a:gd name="connsiteX71" fmla="*/ 6099464 w 8510155"/>
              <a:gd name="connsiteY71" fmla="*/ 198449 h 4500285"/>
              <a:gd name="connsiteX72" fmla="*/ 6130636 w 8510155"/>
              <a:gd name="connsiteY72" fmla="*/ 188058 h 4500285"/>
              <a:gd name="connsiteX73" fmla="*/ 6172200 w 8510155"/>
              <a:gd name="connsiteY73" fmla="*/ 167276 h 4500285"/>
              <a:gd name="connsiteX74" fmla="*/ 6203373 w 8510155"/>
              <a:gd name="connsiteY74" fmla="*/ 156885 h 4500285"/>
              <a:gd name="connsiteX75" fmla="*/ 6234546 w 8510155"/>
              <a:gd name="connsiteY75" fmla="*/ 136103 h 4500285"/>
              <a:gd name="connsiteX76" fmla="*/ 6296891 w 8510155"/>
              <a:gd name="connsiteY76" fmla="*/ 115321 h 4500285"/>
              <a:gd name="connsiteX77" fmla="*/ 6328064 w 8510155"/>
              <a:gd name="connsiteY77" fmla="*/ 94540 h 4500285"/>
              <a:gd name="connsiteX78" fmla="*/ 6390409 w 8510155"/>
              <a:gd name="connsiteY78" fmla="*/ 73758 h 4500285"/>
              <a:gd name="connsiteX79" fmla="*/ 6452755 w 8510155"/>
              <a:gd name="connsiteY79" fmla="*/ 32194 h 4500285"/>
              <a:gd name="connsiteX80" fmla="*/ 6494318 w 8510155"/>
              <a:gd name="connsiteY80" fmla="*/ 84149 h 4500285"/>
              <a:gd name="connsiteX81" fmla="*/ 6525491 w 8510155"/>
              <a:gd name="connsiteY81" fmla="*/ 136103 h 4500285"/>
              <a:gd name="connsiteX82" fmla="*/ 6587836 w 8510155"/>
              <a:gd name="connsiteY82" fmla="*/ 198449 h 4500285"/>
              <a:gd name="connsiteX83" fmla="*/ 6619009 w 8510155"/>
              <a:gd name="connsiteY83" fmla="*/ 240012 h 4500285"/>
              <a:gd name="connsiteX84" fmla="*/ 6681355 w 8510155"/>
              <a:gd name="connsiteY84" fmla="*/ 302358 h 4500285"/>
              <a:gd name="connsiteX85" fmla="*/ 6712527 w 8510155"/>
              <a:gd name="connsiteY85" fmla="*/ 333530 h 4500285"/>
              <a:gd name="connsiteX86" fmla="*/ 6816436 w 8510155"/>
              <a:gd name="connsiteY86" fmla="*/ 416658 h 4500285"/>
              <a:gd name="connsiteX87" fmla="*/ 6847609 w 8510155"/>
              <a:gd name="connsiteY87" fmla="*/ 437440 h 4500285"/>
              <a:gd name="connsiteX88" fmla="*/ 6930736 w 8510155"/>
              <a:gd name="connsiteY88" fmla="*/ 499785 h 4500285"/>
              <a:gd name="connsiteX89" fmla="*/ 6961909 w 8510155"/>
              <a:gd name="connsiteY89" fmla="*/ 510176 h 4500285"/>
              <a:gd name="connsiteX90" fmla="*/ 6993082 w 8510155"/>
              <a:gd name="connsiteY90" fmla="*/ 530958 h 4500285"/>
              <a:gd name="connsiteX91" fmla="*/ 7024255 w 8510155"/>
              <a:gd name="connsiteY91" fmla="*/ 541349 h 4500285"/>
              <a:gd name="connsiteX92" fmla="*/ 7117773 w 8510155"/>
              <a:gd name="connsiteY92" fmla="*/ 582912 h 4500285"/>
              <a:gd name="connsiteX93" fmla="*/ 7148946 w 8510155"/>
              <a:gd name="connsiteY93" fmla="*/ 593303 h 4500285"/>
              <a:gd name="connsiteX94" fmla="*/ 7367155 w 8510155"/>
              <a:gd name="connsiteY94" fmla="*/ 614085 h 4500285"/>
              <a:gd name="connsiteX95" fmla="*/ 7439891 w 8510155"/>
              <a:gd name="connsiteY95" fmla="*/ 624476 h 4500285"/>
              <a:gd name="connsiteX96" fmla="*/ 7886700 w 8510155"/>
              <a:gd name="connsiteY96" fmla="*/ 645258 h 4500285"/>
              <a:gd name="connsiteX97" fmla="*/ 8084127 w 8510155"/>
              <a:gd name="connsiteY97" fmla="*/ 634867 h 4500285"/>
              <a:gd name="connsiteX98" fmla="*/ 8073736 w 8510155"/>
              <a:gd name="connsiteY98" fmla="*/ 811512 h 4500285"/>
              <a:gd name="connsiteX99" fmla="*/ 8063346 w 8510155"/>
              <a:gd name="connsiteY99" fmla="*/ 863467 h 4500285"/>
              <a:gd name="connsiteX100" fmla="*/ 8052955 w 8510155"/>
              <a:gd name="connsiteY100" fmla="*/ 936203 h 4500285"/>
              <a:gd name="connsiteX101" fmla="*/ 8042564 w 8510155"/>
              <a:gd name="connsiteY101" fmla="*/ 967376 h 4500285"/>
              <a:gd name="connsiteX102" fmla="*/ 8021782 w 8510155"/>
              <a:gd name="connsiteY102" fmla="*/ 1071285 h 4500285"/>
              <a:gd name="connsiteX103" fmla="*/ 8011391 w 8510155"/>
              <a:gd name="connsiteY103" fmla="*/ 1112849 h 4500285"/>
              <a:gd name="connsiteX104" fmla="*/ 8011391 w 8510155"/>
              <a:gd name="connsiteY104" fmla="*/ 1351840 h 4500285"/>
              <a:gd name="connsiteX105" fmla="*/ 8042564 w 8510155"/>
              <a:gd name="connsiteY105" fmla="*/ 1414185 h 4500285"/>
              <a:gd name="connsiteX106" fmla="*/ 8073736 w 8510155"/>
              <a:gd name="connsiteY106" fmla="*/ 1476530 h 4500285"/>
              <a:gd name="connsiteX107" fmla="*/ 8104909 w 8510155"/>
              <a:gd name="connsiteY107" fmla="*/ 1497312 h 4500285"/>
              <a:gd name="connsiteX108" fmla="*/ 8198427 w 8510155"/>
              <a:gd name="connsiteY108" fmla="*/ 1611612 h 4500285"/>
              <a:gd name="connsiteX109" fmla="*/ 8291946 w 8510155"/>
              <a:gd name="connsiteY109" fmla="*/ 1705130 h 4500285"/>
              <a:gd name="connsiteX110" fmla="*/ 8333509 w 8510155"/>
              <a:gd name="connsiteY110" fmla="*/ 1746694 h 4500285"/>
              <a:gd name="connsiteX111" fmla="*/ 8395855 w 8510155"/>
              <a:gd name="connsiteY111" fmla="*/ 1798649 h 4500285"/>
              <a:gd name="connsiteX112" fmla="*/ 8427027 w 8510155"/>
              <a:gd name="connsiteY112" fmla="*/ 1819430 h 4500285"/>
              <a:gd name="connsiteX113" fmla="*/ 8510155 w 8510155"/>
              <a:gd name="connsiteY113" fmla="*/ 1912949 h 4500285"/>
              <a:gd name="connsiteX114" fmla="*/ 8427027 w 8510155"/>
              <a:gd name="connsiteY114" fmla="*/ 2016858 h 4500285"/>
              <a:gd name="connsiteX115" fmla="*/ 8354291 w 8510155"/>
              <a:gd name="connsiteY115" fmla="*/ 2099985 h 4500285"/>
              <a:gd name="connsiteX116" fmla="*/ 8323118 w 8510155"/>
              <a:gd name="connsiteY116" fmla="*/ 2120767 h 4500285"/>
              <a:gd name="connsiteX117" fmla="*/ 8291946 w 8510155"/>
              <a:gd name="connsiteY117" fmla="*/ 2162330 h 4500285"/>
              <a:gd name="connsiteX118" fmla="*/ 8229600 w 8510155"/>
              <a:gd name="connsiteY118" fmla="*/ 2224676 h 4500285"/>
              <a:gd name="connsiteX119" fmla="*/ 8177646 w 8510155"/>
              <a:gd name="connsiteY119" fmla="*/ 2297412 h 4500285"/>
              <a:gd name="connsiteX120" fmla="*/ 8136082 w 8510155"/>
              <a:gd name="connsiteY120" fmla="*/ 2359758 h 4500285"/>
              <a:gd name="connsiteX121" fmla="*/ 8115300 w 8510155"/>
              <a:gd name="connsiteY121" fmla="*/ 2390930 h 4500285"/>
              <a:gd name="connsiteX122" fmla="*/ 8084127 w 8510155"/>
              <a:gd name="connsiteY122" fmla="*/ 2422103 h 4500285"/>
              <a:gd name="connsiteX123" fmla="*/ 8167255 w 8510155"/>
              <a:gd name="connsiteY123" fmla="*/ 2526012 h 4500285"/>
              <a:gd name="connsiteX124" fmla="*/ 8198427 w 8510155"/>
              <a:gd name="connsiteY124" fmla="*/ 2557185 h 4500285"/>
              <a:gd name="connsiteX125" fmla="*/ 8271164 w 8510155"/>
              <a:gd name="connsiteY125" fmla="*/ 2609140 h 4500285"/>
              <a:gd name="connsiteX126" fmla="*/ 8312727 w 8510155"/>
              <a:gd name="connsiteY126" fmla="*/ 2629921 h 4500285"/>
              <a:gd name="connsiteX127" fmla="*/ 8343900 w 8510155"/>
              <a:gd name="connsiteY127" fmla="*/ 2661094 h 4500285"/>
              <a:gd name="connsiteX128" fmla="*/ 8375073 w 8510155"/>
              <a:gd name="connsiteY128" fmla="*/ 2681876 h 4500285"/>
              <a:gd name="connsiteX129" fmla="*/ 8427027 w 8510155"/>
              <a:gd name="connsiteY129" fmla="*/ 2733830 h 4500285"/>
              <a:gd name="connsiteX130" fmla="*/ 8416636 w 8510155"/>
              <a:gd name="connsiteY130" fmla="*/ 2765003 h 4500285"/>
              <a:gd name="connsiteX131" fmla="*/ 8375073 w 8510155"/>
              <a:gd name="connsiteY131" fmla="*/ 2775394 h 4500285"/>
              <a:gd name="connsiteX132" fmla="*/ 8271164 w 8510155"/>
              <a:gd name="connsiteY132" fmla="*/ 2785785 h 4500285"/>
              <a:gd name="connsiteX133" fmla="*/ 8229600 w 8510155"/>
              <a:gd name="connsiteY133" fmla="*/ 2796176 h 4500285"/>
              <a:gd name="connsiteX134" fmla="*/ 8167255 w 8510155"/>
              <a:gd name="connsiteY134" fmla="*/ 2806567 h 4500285"/>
              <a:gd name="connsiteX135" fmla="*/ 8073736 w 8510155"/>
              <a:gd name="connsiteY135" fmla="*/ 2837740 h 4500285"/>
              <a:gd name="connsiteX136" fmla="*/ 8042564 w 8510155"/>
              <a:gd name="connsiteY136" fmla="*/ 2848130 h 4500285"/>
              <a:gd name="connsiteX137" fmla="*/ 7990609 w 8510155"/>
              <a:gd name="connsiteY137" fmla="*/ 2858521 h 4500285"/>
              <a:gd name="connsiteX138" fmla="*/ 7938655 w 8510155"/>
              <a:gd name="connsiteY138" fmla="*/ 2879303 h 4500285"/>
              <a:gd name="connsiteX139" fmla="*/ 7907482 w 8510155"/>
              <a:gd name="connsiteY139" fmla="*/ 2889694 h 4500285"/>
              <a:gd name="connsiteX140" fmla="*/ 7845136 w 8510155"/>
              <a:gd name="connsiteY140" fmla="*/ 2920867 h 4500285"/>
              <a:gd name="connsiteX141" fmla="*/ 7751618 w 8510155"/>
              <a:gd name="connsiteY141" fmla="*/ 2972821 h 4500285"/>
              <a:gd name="connsiteX142" fmla="*/ 7772400 w 8510155"/>
              <a:gd name="connsiteY142" fmla="*/ 3222203 h 4500285"/>
              <a:gd name="connsiteX143" fmla="*/ 7793182 w 8510155"/>
              <a:gd name="connsiteY143" fmla="*/ 3388458 h 4500285"/>
              <a:gd name="connsiteX144" fmla="*/ 7813964 w 8510155"/>
              <a:gd name="connsiteY144" fmla="*/ 3471585 h 4500285"/>
              <a:gd name="connsiteX145" fmla="*/ 7824355 w 8510155"/>
              <a:gd name="connsiteY145" fmla="*/ 3513149 h 4500285"/>
              <a:gd name="connsiteX146" fmla="*/ 7834746 w 8510155"/>
              <a:gd name="connsiteY146" fmla="*/ 3544321 h 4500285"/>
              <a:gd name="connsiteX147" fmla="*/ 7855527 w 8510155"/>
              <a:gd name="connsiteY147" fmla="*/ 3627449 h 4500285"/>
              <a:gd name="connsiteX148" fmla="*/ 7865918 w 8510155"/>
              <a:gd name="connsiteY148" fmla="*/ 3658621 h 4500285"/>
              <a:gd name="connsiteX149" fmla="*/ 7886700 w 8510155"/>
              <a:gd name="connsiteY149" fmla="*/ 3741749 h 4500285"/>
              <a:gd name="connsiteX150" fmla="*/ 7917873 w 8510155"/>
              <a:gd name="connsiteY150" fmla="*/ 3845658 h 4500285"/>
              <a:gd name="connsiteX151" fmla="*/ 7886700 w 8510155"/>
              <a:gd name="connsiteY151" fmla="*/ 3856049 h 4500285"/>
              <a:gd name="connsiteX152" fmla="*/ 7845136 w 8510155"/>
              <a:gd name="connsiteY152" fmla="*/ 3845658 h 4500285"/>
              <a:gd name="connsiteX153" fmla="*/ 7762009 w 8510155"/>
              <a:gd name="connsiteY153" fmla="*/ 3814485 h 4500285"/>
              <a:gd name="connsiteX154" fmla="*/ 7637318 w 8510155"/>
              <a:gd name="connsiteY154" fmla="*/ 3762530 h 4500285"/>
              <a:gd name="connsiteX155" fmla="*/ 7606146 w 8510155"/>
              <a:gd name="connsiteY155" fmla="*/ 3741749 h 4500285"/>
              <a:gd name="connsiteX156" fmla="*/ 7325591 w 8510155"/>
              <a:gd name="connsiteY156" fmla="*/ 3648230 h 4500285"/>
              <a:gd name="connsiteX157" fmla="*/ 7221682 w 8510155"/>
              <a:gd name="connsiteY157" fmla="*/ 3606667 h 4500285"/>
              <a:gd name="connsiteX158" fmla="*/ 7013864 w 8510155"/>
              <a:gd name="connsiteY158" fmla="*/ 3575494 h 4500285"/>
              <a:gd name="connsiteX159" fmla="*/ 6930736 w 8510155"/>
              <a:gd name="connsiteY159" fmla="*/ 3585885 h 4500285"/>
              <a:gd name="connsiteX160" fmla="*/ 6941127 w 8510155"/>
              <a:gd name="connsiteY160" fmla="*/ 3814485 h 4500285"/>
              <a:gd name="connsiteX161" fmla="*/ 6951518 w 8510155"/>
              <a:gd name="connsiteY161" fmla="*/ 3908003 h 4500285"/>
              <a:gd name="connsiteX162" fmla="*/ 6961909 w 8510155"/>
              <a:gd name="connsiteY162" fmla="*/ 4011912 h 4500285"/>
              <a:gd name="connsiteX163" fmla="*/ 6951518 w 8510155"/>
              <a:gd name="connsiteY163" fmla="*/ 4334030 h 4500285"/>
              <a:gd name="connsiteX164" fmla="*/ 6899564 w 8510155"/>
              <a:gd name="connsiteY164" fmla="*/ 4323640 h 4500285"/>
              <a:gd name="connsiteX165" fmla="*/ 6806046 w 8510155"/>
              <a:gd name="connsiteY165" fmla="*/ 4282076 h 4500285"/>
              <a:gd name="connsiteX166" fmla="*/ 6764482 w 8510155"/>
              <a:gd name="connsiteY166" fmla="*/ 4271685 h 4500285"/>
              <a:gd name="connsiteX167" fmla="*/ 6639791 w 8510155"/>
              <a:gd name="connsiteY167" fmla="*/ 4219730 h 4500285"/>
              <a:gd name="connsiteX168" fmla="*/ 6577446 w 8510155"/>
              <a:gd name="connsiteY168" fmla="*/ 4188558 h 4500285"/>
              <a:gd name="connsiteX169" fmla="*/ 6400800 w 8510155"/>
              <a:gd name="connsiteY169" fmla="*/ 4126212 h 4500285"/>
              <a:gd name="connsiteX170" fmla="*/ 6161809 w 8510155"/>
              <a:gd name="connsiteY170" fmla="*/ 4053476 h 4500285"/>
              <a:gd name="connsiteX171" fmla="*/ 6016336 w 8510155"/>
              <a:gd name="connsiteY171" fmla="*/ 4001521 h 4500285"/>
              <a:gd name="connsiteX172" fmla="*/ 5818909 w 8510155"/>
              <a:gd name="connsiteY172" fmla="*/ 3939176 h 4500285"/>
              <a:gd name="connsiteX173" fmla="*/ 5746173 w 8510155"/>
              <a:gd name="connsiteY173" fmla="*/ 3897612 h 4500285"/>
              <a:gd name="connsiteX174" fmla="*/ 5704609 w 8510155"/>
              <a:gd name="connsiteY174" fmla="*/ 3876830 h 4500285"/>
              <a:gd name="connsiteX175" fmla="*/ 5663046 w 8510155"/>
              <a:gd name="connsiteY175" fmla="*/ 3887221 h 4500285"/>
              <a:gd name="connsiteX176" fmla="*/ 5642264 w 8510155"/>
              <a:gd name="connsiteY176" fmla="*/ 3918394 h 4500285"/>
              <a:gd name="connsiteX177" fmla="*/ 5590309 w 8510155"/>
              <a:gd name="connsiteY177" fmla="*/ 3980740 h 4500285"/>
              <a:gd name="connsiteX178" fmla="*/ 5444836 w 8510155"/>
              <a:gd name="connsiteY178" fmla="*/ 4105430 h 4500285"/>
              <a:gd name="connsiteX179" fmla="*/ 5174673 w 8510155"/>
              <a:gd name="connsiteY179" fmla="*/ 4219730 h 4500285"/>
              <a:gd name="connsiteX180" fmla="*/ 5008418 w 8510155"/>
              <a:gd name="connsiteY180" fmla="*/ 4292467 h 4500285"/>
              <a:gd name="connsiteX181" fmla="*/ 4946073 w 8510155"/>
              <a:gd name="connsiteY181" fmla="*/ 4334030 h 4500285"/>
              <a:gd name="connsiteX182" fmla="*/ 4831773 w 8510155"/>
              <a:gd name="connsiteY182" fmla="*/ 4365203 h 4500285"/>
              <a:gd name="connsiteX183" fmla="*/ 4738255 w 8510155"/>
              <a:gd name="connsiteY183" fmla="*/ 4417158 h 4500285"/>
              <a:gd name="connsiteX184" fmla="*/ 4644736 w 8510155"/>
              <a:gd name="connsiteY184" fmla="*/ 4500285 h 4500285"/>
              <a:gd name="connsiteX185" fmla="*/ 4572000 w 8510155"/>
              <a:gd name="connsiteY185" fmla="*/ 4334030 h 4500285"/>
              <a:gd name="connsiteX186" fmla="*/ 4509655 w 8510155"/>
              <a:gd name="connsiteY186" fmla="*/ 4209340 h 4500285"/>
              <a:gd name="connsiteX187" fmla="*/ 4499264 w 8510155"/>
              <a:gd name="connsiteY187" fmla="*/ 4178167 h 4500285"/>
              <a:gd name="connsiteX188" fmla="*/ 4447309 w 8510155"/>
              <a:gd name="connsiteY188" fmla="*/ 4115821 h 4500285"/>
              <a:gd name="connsiteX189" fmla="*/ 4416136 w 8510155"/>
              <a:gd name="connsiteY189" fmla="*/ 4095040 h 4500285"/>
              <a:gd name="connsiteX190" fmla="*/ 3927764 w 8510155"/>
              <a:gd name="connsiteY190" fmla="*/ 4084649 h 4500285"/>
              <a:gd name="connsiteX191" fmla="*/ 3522518 w 8510155"/>
              <a:gd name="connsiteY191" fmla="*/ 4095040 h 4500285"/>
              <a:gd name="connsiteX192" fmla="*/ 3449782 w 8510155"/>
              <a:gd name="connsiteY192" fmla="*/ 4105430 h 4500285"/>
              <a:gd name="connsiteX193" fmla="*/ 3397827 w 8510155"/>
              <a:gd name="connsiteY193" fmla="*/ 4126212 h 4500285"/>
              <a:gd name="connsiteX194" fmla="*/ 3325091 w 8510155"/>
              <a:gd name="connsiteY194" fmla="*/ 4167776 h 4500285"/>
              <a:gd name="connsiteX195" fmla="*/ 3293918 w 8510155"/>
              <a:gd name="connsiteY195" fmla="*/ 4198949 h 4500285"/>
              <a:gd name="connsiteX196" fmla="*/ 3231573 w 8510155"/>
              <a:gd name="connsiteY196" fmla="*/ 4250903 h 4500285"/>
              <a:gd name="connsiteX197" fmla="*/ 3096491 w 8510155"/>
              <a:gd name="connsiteY197" fmla="*/ 4230121 h 4500285"/>
              <a:gd name="connsiteX198" fmla="*/ 2971800 w 8510155"/>
              <a:gd name="connsiteY198" fmla="*/ 4188558 h 4500285"/>
              <a:gd name="connsiteX199" fmla="*/ 2753591 w 8510155"/>
              <a:gd name="connsiteY199" fmla="*/ 4105430 h 4500285"/>
              <a:gd name="connsiteX200" fmla="*/ 2597727 w 8510155"/>
              <a:gd name="connsiteY200" fmla="*/ 4043085 h 4500285"/>
              <a:gd name="connsiteX201" fmla="*/ 2556164 w 8510155"/>
              <a:gd name="connsiteY201" fmla="*/ 4032694 h 4500285"/>
              <a:gd name="connsiteX202" fmla="*/ 2452255 w 8510155"/>
              <a:gd name="connsiteY202" fmla="*/ 4001521 h 4500285"/>
              <a:gd name="connsiteX203" fmla="*/ 2296391 w 8510155"/>
              <a:gd name="connsiteY203" fmla="*/ 3970349 h 4500285"/>
              <a:gd name="connsiteX204" fmla="*/ 2234046 w 8510155"/>
              <a:gd name="connsiteY204" fmla="*/ 3991130 h 4500285"/>
              <a:gd name="connsiteX205" fmla="*/ 2098964 w 8510155"/>
              <a:gd name="connsiteY205" fmla="*/ 4105430 h 4500285"/>
              <a:gd name="connsiteX206" fmla="*/ 1943100 w 8510155"/>
              <a:gd name="connsiteY206" fmla="*/ 4261294 h 4500285"/>
              <a:gd name="connsiteX207" fmla="*/ 1901536 w 8510155"/>
              <a:gd name="connsiteY207" fmla="*/ 4282076 h 4500285"/>
              <a:gd name="connsiteX208" fmla="*/ 1839191 w 8510155"/>
              <a:gd name="connsiteY208" fmla="*/ 4323640 h 4500285"/>
              <a:gd name="connsiteX209" fmla="*/ 1724891 w 8510155"/>
              <a:gd name="connsiteY209" fmla="*/ 4375594 h 4500285"/>
              <a:gd name="connsiteX210" fmla="*/ 1662546 w 8510155"/>
              <a:gd name="connsiteY210" fmla="*/ 4417158 h 4500285"/>
              <a:gd name="connsiteX211" fmla="*/ 1600200 w 8510155"/>
              <a:gd name="connsiteY211" fmla="*/ 4448330 h 4500285"/>
              <a:gd name="connsiteX212" fmla="*/ 1579418 w 8510155"/>
              <a:gd name="connsiteY212" fmla="*/ 4282076 h 4500285"/>
              <a:gd name="connsiteX213" fmla="*/ 1558636 w 8510155"/>
              <a:gd name="connsiteY213" fmla="*/ 4167776 h 4500285"/>
              <a:gd name="connsiteX214" fmla="*/ 1548246 w 8510155"/>
              <a:gd name="connsiteY214" fmla="*/ 4095040 h 4500285"/>
              <a:gd name="connsiteX215" fmla="*/ 1537855 w 8510155"/>
              <a:gd name="connsiteY215" fmla="*/ 4053476 h 4500285"/>
              <a:gd name="connsiteX216" fmla="*/ 1506682 w 8510155"/>
              <a:gd name="connsiteY216" fmla="*/ 4063867 h 4500285"/>
              <a:gd name="connsiteX217" fmla="*/ 1413164 w 8510155"/>
              <a:gd name="connsiteY217" fmla="*/ 4084649 h 4500285"/>
              <a:gd name="connsiteX218" fmla="*/ 1319646 w 8510155"/>
              <a:gd name="connsiteY218" fmla="*/ 4095040 h 4500285"/>
              <a:gd name="connsiteX219" fmla="*/ 1184564 w 8510155"/>
              <a:gd name="connsiteY219" fmla="*/ 4084649 h 4500285"/>
              <a:gd name="connsiteX220" fmla="*/ 1059873 w 8510155"/>
              <a:gd name="connsiteY220" fmla="*/ 4063867 h 4500285"/>
              <a:gd name="connsiteX221" fmla="*/ 904009 w 8510155"/>
              <a:gd name="connsiteY221" fmla="*/ 4043085 h 4500285"/>
              <a:gd name="connsiteX222" fmla="*/ 872836 w 8510155"/>
              <a:gd name="connsiteY222" fmla="*/ 4032694 h 4500285"/>
              <a:gd name="connsiteX223" fmla="*/ 768927 w 8510155"/>
              <a:gd name="connsiteY223" fmla="*/ 4011912 h 4500285"/>
              <a:gd name="connsiteX224" fmla="*/ 685800 w 8510155"/>
              <a:gd name="connsiteY224" fmla="*/ 3991130 h 4500285"/>
              <a:gd name="connsiteX225" fmla="*/ 644236 w 8510155"/>
              <a:gd name="connsiteY225" fmla="*/ 3980740 h 4500285"/>
              <a:gd name="connsiteX226" fmla="*/ 581891 w 8510155"/>
              <a:gd name="connsiteY226" fmla="*/ 3959958 h 4500285"/>
              <a:gd name="connsiteX227" fmla="*/ 353291 w 8510155"/>
              <a:gd name="connsiteY227" fmla="*/ 3949567 h 4500285"/>
              <a:gd name="connsiteX228" fmla="*/ 249382 w 8510155"/>
              <a:gd name="connsiteY228" fmla="*/ 3928785 h 4500285"/>
              <a:gd name="connsiteX229" fmla="*/ 197427 w 8510155"/>
              <a:gd name="connsiteY229" fmla="*/ 3918394 h 4500285"/>
              <a:gd name="connsiteX230" fmla="*/ 114300 w 8510155"/>
              <a:gd name="connsiteY230" fmla="*/ 3897612 h 4500285"/>
              <a:gd name="connsiteX231" fmla="*/ 31173 w 8510155"/>
              <a:gd name="connsiteY231" fmla="*/ 3876830 h 4500285"/>
              <a:gd name="connsiteX232" fmla="*/ 0 w 8510155"/>
              <a:gd name="connsiteY232" fmla="*/ 3866440 h 4500285"/>
              <a:gd name="connsiteX233" fmla="*/ 93518 w 8510155"/>
              <a:gd name="connsiteY233" fmla="*/ 3783312 h 4500285"/>
              <a:gd name="connsiteX234" fmla="*/ 155864 w 8510155"/>
              <a:gd name="connsiteY234" fmla="*/ 3731358 h 4500285"/>
              <a:gd name="connsiteX235" fmla="*/ 332509 w 8510155"/>
              <a:gd name="connsiteY235" fmla="*/ 3606667 h 4500285"/>
              <a:gd name="connsiteX236" fmla="*/ 415636 w 8510155"/>
              <a:gd name="connsiteY236" fmla="*/ 3513149 h 4500285"/>
              <a:gd name="connsiteX237" fmla="*/ 457200 w 8510155"/>
              <a:gd name="connsiteY237" fmla="*/ 3450803 h 4500285"/>
              <a:gd name="connsiteX238" fmla="*/ 446809 w 8510155"/>
              <a:gd name="connsiteY238" fmla="*/ 3409240 h 4500285"/>
              <a:gd name="connsiteX239" fmla="*/ 374073 w 8510155"/>
              <a:gd name="connsiteY239" fmla="*/ 3253376 h 4500285"/>
              <a:gd name="connsiteX240" fmla="*/ 280555 w 8510155"/>
              <a:gd name="connsiteY240" fmla="*/ 3118294 h 4500285"/>
              <a:gd name="connsiteX241" fmla="*/ 259773 w 8510155"/>
              <a:gd name="connsiteY241" fmla="*/ 3087121 h 4500285"/>
              <a:gd name="connsiteX242" fmla="*/ 197427 w 8510155"/>
              <a:gd name="connsiteY242" fmla="*/ 3003994 h 4500285"/>
              <a:gd name="connsiteX243" fmla="*/ 176646 w 8510155"/>
              <a:gd name="connsiteY243" fmla="*/ 2962430 h 4500285"/>
              <a:gd name="connsiteX244" fmla="*/ 114300 w 8510155"/>
              <a:gd name="connsiteY244" fmla="*/ 2889694 h 4500285"/>
              <a:gd name="connsiteX245" fmla="*/ 41564 w 8510155"/>
              <a:gd name="connsiteY245" fmla="*/ 2765003 h 4500285"/>
              <a:gd name="connsiteX246" fmla="*/ 0 w 8510155"/>
              <a:gd name="connsiteY246" fmla="*/ 2681876 h 4500285"/>
              <a:gd name="connsiteX247" fmla="*/ 10391 w 8510155"/>
              <a:gd name="connsiteY247" fmla="*/ 2629921 h 4500285"/>
              <a:gd name="connsiteX248" fmla="*/ 93518 w 8510155"/>
              <a:gd name="connsiteY248" fmla="*/ 2567576 h 4500285"/>
              <a:gd name="connsiteX249" fmla="*/ 238991 w 8510155"/>
              <a:gd name="connsiteY249" fmla="*/ 2505230 h 4500285"/>
              <a:gd name="connsiteX250" fmla="*/ 477982 w 8510155"/>
              <a:gd name="connsiteY250" fmla="*/ 2380540 h 4500285"/>
              <a:gd name="connsiteX251" fmla="*/ 498764 w 8510155"/>
              <a:gd name="connsiteY251" fmla="*/ 2307803 h 4500285"/>
              <a:gd name="connsiteX252" fmla="*/ 477982 w 8510155"/>
              <a:gd name="connsiteY252" fmla="*/ 2183112 h 4500285"/>
              <a:gd name="connsiteX253" fmla="*/ 457200 w 8510155"/>
              <a:gd name="connsiteY253" fmla="*/ 2141549 h 4500285"/>
              <a:gd name="connsiteX254" fmla="*/ 384464 w 8510155"/>
              <a:gd name="connsiteY254" fmla="*/ 1933730 h 4500285"/>
              <a:gd name="connsiteX255" fmla="*/ 332509 w 8510155"/>
              <a:gd name="connsiteY255" fmla="*/ 1757085 h 4500285"/>
              <a:gd name="connsiteX256" fmla="*/ 290946 w 8510155"/>
              <a:gd name="connsiteY256" fmla="*/ 1642785 h 4500285"/>
              <a:gd name="connsiteX257" fmla="*/ 280555 w 8510155"/>
              <a:gd name="connsiteY257" fmla="*/ 1611612 h 4500285"/>
              <a:gd name="connsiteX258" fmla="*/ 238991 w 8510155"/>
              <a:gd name="connsiteY258" fmla="*/ 1518094 h 4500285"/>
              <a:gd name="connsiteX259" fmla="*/ 228600 w 8510155"/>
              <a:gd name="connsiteY259" fmla="*/ 1486921 h 4500285"/>
              <a:gd name="connsiteX260" fmla="*/ 197427 w 8510155"/>
              <a:gd name="connsiteY260" fmla="*/ 1403794 h 4500285"/>
              <a:gd name="connsiteX261" fmla="*/ 145473 w 8510155"/>
              <a:gd name="connsiteY261" fmla="*/ 1279103 h 4500285"/>
              <a:gd name="connsiteX262" fmla="*/ 135082 w 8510155"/>
              <a:gd name="connsiteY262" fmla="*/ 1237540 h 4500285"/>
              <a:gd name="connsiteX263" fmla="*/ 114300 w 8510155"/>
              <a:gd name="connsiteY263" fmla="*/ 1175194 h 4500285"/>
              <a:gd name="connsiteX264" fmla="*/ 176646 w 8510155"/>
              <a:gd name="connsiteY264" fmla="*/ 1144021 h 4500285"/>
              <a:gd name="connsiteX265" fmla="*/ 249382 w 8510155"/>
              <a:gd name="connsiteY265" fmla="*/ 1133630 h 4500285"/>
              <a:gd name="connsiteX266" fmla="*/ 332509 w 8510155"/>
              <a:gd name="connsiteY266" fmla="*/ 1112849 h 4500285"/>
              <a:gd name="connsiteX267" fmla="*/ 415636 w 8510155"/>
              <a:gd name="connsiteY267" fmla="*/ 1102458 h 4500285"/>
              <a:gd name="connsiteX268" fmla="*/ 509155 w 8510155"/>
              <a:gd name="connsiteY268" fmla="*/ 1081676 h 4500285"/>
              <a:gd name="connsiteX269" fmla="*/ 581891 w 8510155"/>
              <a:gd name="connsiteY269" fmla="*/ 1060894 h 4500285"/>
              <a:gd name="connsiteX270" fmla="*/ 613064 w 8510155"/>
              <a:gd name="connsiteY270" fmla="*/ 1029721 h 4500285"/>
              <a:gd name="connsiteX271" fmla="*/ 654627 w 8510155"/>
              <a:gd name="connsiteY271" fmla="*/ 894640 h 4500285"/>
              <a:gd name="connsiteX272" fmla="*/ 675409 w 8510155"/>
              <a:gd name="connsiteY272" fmla="*/ 666040 h 4500285"/>
              <a:gd name="connsiteX273" fmla="*/ 665018 w 8510155"/>
              <a:gd name="connsiteY273" fmla="*/ 427049 h 4500285"/>
              <a:gd name="connsiteX274" fmla="*/ 654627 w 8510155"/>
              <a:gd name="connsiteY274" fmla="*/ 333530 h 4500285"/>
              <a:gd name="connsiteX275" fmla="*/ 644236 w 8510155"/>
              <a:gd name="connsiteY275" fmla="*/ 250403 h 4500285"/>
              <a:gd name="connsiteX276" fmla="*/ 623455 w 8510155"/>
              <a:gd name="connsiteY276" fmla="*/ 136103 h 4500285"/>
              <a:gd name="connsiteX277" fmla="*/ 633846 w 8510155"/>
              <a:gd name="connsiteY277" fmla="*/ 52976 h 4500285"/>
              <a:gd name="connsiteX278" fmla="*/ 706582 w 8510155"/>
              <a:gd name="connsiteY278" fmla="*/ 125712 h 4500285"/>
              <a:gd name="connsiteX279" fmla="*/ 810491 w 8510155"/>
              <a:gd name="connsiteY279" fmla="*/ 219230 h 4500285"/>
              <a:gd name="connsiteX280" fmla="*/ 935182 w 8510155"/>
              <a:gd name="connsiteY280" fmla="*/ 323140 h 4500285"/>
              <a:gd name="connsiteX281" fmla="*/ 1039091 w 8510155"/>
              <a:gd name="connsiteY281" fmla="*/ 416658 h 4500285"/>
              <a:gd name="connsiteX282" fmla="*/ 1174173 w 8510155"/>
              <a:gd name="connsiteY282" fmla="*/ 499785 h 4500285"/>
              <a:gd name="connsiteX283" fmla="*/ 1205346 w 8510155"/>
              <a:gd name="connsiteY283" fmla="*/ 489394 h 4500285"/>
              <a:gd name="connsiteX284" fmla="*/ 1278082 w 8510155"/>
              <a:gd name="connsiteY284" fmla="*/ 364703 h 4500285"/>
              <a:gd name="connsiteX285" fmla="*/ 1392382 w 8510155"/>
              <a:gd name="connsiteY285" fmla="*/ 229621 h 4500285"/>
              <a:gd name="connsiteX286" fmla="*/ 1475509 w 8510155"/>
              <a:gd name="connsiteY286" fmla="*/ 136103 h 4500285"/>
              <a:gd name="connsiteX287" fmla="*/ 1527464 w 8510155"/>
              <a:gd name="connsiteY287" fmla="*/ 94540 h 4500285"/>
              <a:gd name="connsiteX288" fmla="*/ 1558636 w 8510155"/>
              <a:gd name="connsiteY288" fmla="*/ 63367 h 4500285"/>
              <a:gd name="connsiteX289" fmla="*/ 1589809 w 8510155"/>
              <a:gd name="connsiteY289" fmla="*/ 42585 h 4500285"/>
              <a:gd name="connsiteX290" fmla="*/ 1652155 w 8510155"/>
              <a:gd name="connsiteY290" fmla="*/ 1021 h 4500285"/>
              <a:gd name="connsiteX291" fmla="*/ 1693718 w 8510155"/>
              <a:gd name="connsiteY291" fmla="*/ 84149 h 4500285"/>
              <a:gd name="connsiteX292" fmla="*/ 1724891 w 8510155"/>
              <a:gd name="connsiteY292" fmla="*/ 136103 h 4500285"/>
              <a:gd name="connsiteX293" fmla="*/ 1735282 w 8510155"/>
              <a:gd name="connsiteY293" fmla="*/ 167276 h 4500285"/>
              <a:gd name="connsiteX294" fmla="*/ 1766455 w 8510155"/>
              <a:gd name="connsiteY294" fmla="*/ 219230 h 4500285"/>
              <a:gd name="connsiteX295" fmla="*/ 1787236 w 8510155"/>
              <a:gd name="connsiteY295" fmla="*/ 271185 h 4500285"/>
              <a:gd name="connsiteX296" fmla="*/ 1808018 w 8510155"/>
              <a:gd name="connsiteY296" fmla="*/ 302358 h 4500285"/>
              <a:gd name="connsiteX297" fmla="*/ 1818409 w 8510155"/>
              <a:gd name="connsiteY297" fmla="*/ 333530 h 4500285"/>
              <a:gd name="connsiteX298" fmla="*/ 1839191 w 8510155"/>
              <a:gd name="connsiteY298" fmla="*/ 375094 h 4500285"/>
              <a:gd name="connsiteX299" fmla="*/ 1849582 w 8510155"/>
              <a:gd name="connsiteY299" fmla="*/ 406267 h 4500285"/>
              <a:gd name="connsiteX300" fmla="*/ 1870364 w 8510155"/>
              <a:gd name="connsiteY300" fmla="*/ 437440 h 4500285"/>
              <a:gd name="connsiteX301" fmla="*/ 1901536 w 8510155"/>
              <a:gd name="connsiteY301" fmla="*/ 499785 h 4500285"/>
              <a:gd name="connsiteX302" fmla="*/ 1932709 w 8510155"/>
              <a:gd name="connsiteY302" fmla="*/ 530958 h 4500285"/>
              <a:gd name="connsiteX303" fmla="*/ 1963882 w 8510155"/>
              <a:gd name="connsiteY303" fmla="*/ 530958 h 450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8510155" h="4500285">
                <a:moveTo>
                  <a:pt x="1963882" y="530958"/>
                </a:moveTo>
                <a:cubicBezTo>
                  <a:pt x="1977736" y="525763"/>
                  <a:pt x="1998797" y="510628"/>
                  <a:pt x="2015836" y="499785"/>
                </a:cubicBezTo>
                <a:cubicBezTo>
                  <a:pt x="2036908" y="486375"/>
                  <a:pt x="2057400" y="472076"/>
                  <a:pt x="2078182" y="458221"/>
                </a:cubicBezTo>
                <a:cubicBezTo>
                  <a:pt x="2088573" y="451294"/>
                  <a:pt x="2098765" y="444059"/>
                  <a:pt x="2109355" y="437440"/>
                </a:cubicBezTo>
                <a:cubicBezTo>
                  <a:pt x="2126481" y="426736"/>
                  <a:pt x="2144505" y="417470"/>
                  <a:pt x="2161309" y="406267"/>
                </a:cubicBezTo>
                <a:cubicBezTo>
                  <a:pt x="2182091" y="392412"/>
                  <a:pt x="2201315" y="375873"/>
                  <a:pt x="2223655" y="364703"/>
                </a:cubicBezTo>
                <a:cubicBezTo>
                  <a:pt x="2323308" y="314875"/>
                  <a:pt x="2199747" y="377985"/>
                  <a:pt x="2317173" y="312749"/>
                </a:cubicBezTo>
                <a:cubicBezTo>
                  <a:pt x="2330713" y="305227"/>
                  <a:pt x="2345287" y="299652"/>
                  <a:pt x="2358736" y="291967"/>
                </a:cubicBezTo>
                <a:cubicBezTo>
                  <a:pt x="2369579" y="285771"/>
                  <a:pt x="2378739" y="276770"/>
                  <a:pt x="2389909" y="271185"/>
                </a:cubicBezTo>
                <a:cubicBezTo>
                  <a:pt x="2460619" y="235830"/>
                  <a:pt x="2376153" y="294070"/>
                  <a:pt x="2462646" y="240012"/>
                </a:cubicBezTo>
                <a:cubicBezTo>
                  <a:pt x="2477332" y="230834"/>
                  <a:pt x="2489173" y="217432"/>
                  <a:pt x="2504209" y="208840"/>
                </a:cubicBezTo>
                <a:cubicBezTo>
                  <a:pt x="2513719" y="203406"/>
                  <a:pt x="2525807" y="203768"/>
                  <a:pt x="2535382" y="198449"/>
                </a:cubicBezTo>
                <a:cubicBezTo>
                  <a:pt x="2557215" y="186319"/>
                  <a:pt x="2574537" y="166161"/>
                  <a:pt x="2597727" y="156885"/>
                </a:cubicBezTo>
                <a:cubicBezTo>
                  <a:pt x="2632363" y="143030"/>
                  <a:pt x="2668269" y="132003"/>
                  <a:pt x="2701636" y="115321"/>
                </a:cubicBezTo>
                <a:cubicBezTo>
                  <a:pt x="2715491" y="108394"/>
                  <a:pt x="2729045" y="100831"/>
                  <a:pt x="2743200" y="94540"/>
                </a:cubicBezTo>
                <a:cubicBezTo>
                  <a:pt x="2760245" y="86965"/>
                  <a:pt x="2778110" y="81334"/>
                  <a:pt x="2795155" y="73758"/>
                </a:cubicBezTo>
                <a:cubicBezTo>
                  <a:pt x="2809310" y="67467"/>
                  <a:pt x="2822336" y="58729"/>
                  <a:pt x="2836718" y="52976"/>
                </a:cubicBezTo>
                <a:cubicBezTo>
                  <a:pt x="2857057" y="44840"/>
                  <a:pt x="2878282" y="39121"/>
                  <a:pt x="2899064" y="32194"/>
                </a:cubicBezTo>
                <a:cubicBezTo>
                  <a:pt x="2909455" y="28730"/>
                  <a:pt x="2921123" y="27878"/>
                  <a:pt x="2930236" y="21803"/>
                </a:cubicBezTo>
                <a:lnTo>
                  <a:pt x="2961409" y="1021"/>
                </a:lnTo>
                <a:cubicBezTo>
                  <a:pt x="2971800" y="4485"/>
                  <a:pt x="2984837" y="3667"/>
                  <a:pt x="2992582" y="11412"/>
                </a:cubicBezTo>
                <a:cubicBezTo>
                  <a:pt x="3003535" y="22365"/>
                  <a:pt x="3005679" y="39527"/>
                  <a:pt x="3013364" y="52976"/>
                </a:cubicBezTo>
                <a:cubicBezTo>
                  <a:pt x="3019560" y="63819"/>
                  <a:pt x="3026151" y="74555"/>
                  <a:pt x="3034146" y="84149"/>
                </a:cubicBezTo>
                <a:cubicBezTo>
                  <a:pt x="3043553" y="95438"/>
                  <a:pt x="3055911" y="104032"/>
                  <a:pt x="3065318" y="115321"/>
                </a:cubicBezTo>
                <a:cubicBezTo>
                  <a:pt x="3073313" y="124915"/>
                  <a:pt x="3078755" y="136394"/>
                  <a:pt x="3086100" y="146494"/>
                </a:cubicBezTo>
                <a:cubicBezTo>
                  <a:pt x="3106472" y="174506"/>
                  <a:pt x="3127328" y="202167"/>
                  <a:pt x="3148446" y="229621"/>
                </a:cubicBezTo>
                <a:cubicBezTo>
                  <a:pt x="3161968" y="247200"/>
                  <a:pt x="3171556" y="269274"/>
                  <a:pt x="3190009" y="281576"/>
                </a:cubicBezTo>
                <a:cubicBezTo>
                  <a:pt x="3200400" y="288503"/>
                  <a:pt x="3212351" y="293527"/>
                  <a:pt x="3221182" y="302358"/>
                </a:cubicBezTo>
                <a:cubicBezTo>
                  <a:pt x="3233428" y="314604"/>
                  <a:pt x="3240109" y="331675"/>
                  <a:pt x="3252355" y="343921"/>
                </a:cubicBezTo>
                <a:cubicBezTo>
                  <a:pt x="3261185" y="352751"/>
                  <a:pt x="3273933" y="356708"/>
                  <a:pt x="3283527" y="364703"/>
                </a:cubicBezTo>
                <a:cubicBezTo>
                  <a:pt x="3294816" y="374111"/>
                  <a:pt x="3303100" y="386854"/>
                  <a:pt x="3314700" y="395876"/>
                </a:cubicBezTo>
                <a:cubicBezTo>
                  <a:pt x="3334416" y="411210"/>
                  <a:pt x="3356264" y="423585"/>
                  <a:pt x="3377046" y="437440"/>
                </a:cubicBezTo>
                <a:lnTo>
                  <a:pt x="3408218" y="458221"/>
                </a:lnTo>
                <a:cubicBezTo>
                  <a:pt x="3418609" y="465148"/>
                  <a:pt x="3427543" y="475054"/>
                  <a:pt x="3439391" y="479003"/>
                </a:cubicBezTo>
                <a:lnTo>
                  <a:pt x="3470564" y="489394"/>
                </a:lnTo>
                <a:cubicBezTo>
                  <a:pt x="3520847" y="486748"/>
                  <a:pt x="3656756" y="487007"/>
                  <a:pt x="3730336" y="468612"/>
                </a:cubicBezTo>
                <a:cubicBezTo>
                  <a:pt x="3871759" y="433256"/>
                  <a:pt x="3736129" y="466038"/>
                  <a:pt x="3823855" y="427049"/>
                </a:cubicBezTo>
                <a:cubicBezTo>
                  <a:pt x="3843873" y="418152"/>
                  <a:pt x="3866607" y="416064"/>
                  <a:pt x="3886200" y="406267"/>
                </a:cubicBezTo>
                <a:cubicBezTo>
                  <a:pt x="4026688" y="336023"/>
                  <a:pt x="3965324" y="353034"/>
                  <a:pt x="4062846" y="333530"/>
                </a:cubicBezTo>
                <a:cubicBezTo>
                  <a:pt x="4241899" y="221622"/>
                  <a:pt x="4063118" y="324319"/>
                  <a:pt x="4208318" y="260794"/>
                </a:cubicBezTo>
                <a:cubicBezTo>
                  <a:pt x="4243796" y="245273"/>
                  <a:pt x="4276272" y="223222"/>
                  <a:pt x="4312227" y="208840"/>
                </a:cubicBezTo>
                <a:cubicBezTo>
                  <a:pt x="4346863" y="194985"/>
                  <a:pt x="4379945" y="176324"/>
                  <a:pt x="4416136" y="167276"/>
                </a:cubicBezTo>
                <a:cubicBezTo>
                  <a:pt x="4429991" y="163812"/>
                  <a:pt x="4444152" y="161401"/>
                  <a:pt x="4457700" y="156885"/>
                </a:cubicBezTo>
                <a:cubicBezTo>
                  <a:pt x="4475395" y="150987"/>
                  <a:pt x="4492610" y="143679"/>
                  <a:pt x="4509655" y="136103"/>
                </a:cubicBezTo>
                <a:cubicBezTo>
                  <a:pt x="4523810" y="129812"/>
                  <a:pt x="4536382" y="119772"/>
                  <a:pt x="4551218" y="115321"/>
                </a:cubicBezTo>
                <a:cubicBezTo>
                  <a:pt x="4571398" y="109267"/>
                  <a:pt x="4592782" y="108394"/>
                  <a:pt x="4613564" y="104930"/>
                </a:cubicBezTo>
                <a:cubicBezTo>
                  <a:pt x="4707294" y="58066"/>
                  <a:pt x="4591014" y="112448"/>
                  <a:pt x="4738255" y="63367"/>
                </a:cubicBezTo>
                <a:cubicBezTo>
                  <a:pt x="4759037" y="56440"/>
                  <a:pt x="4779348" y="47898"/>
                  <a:pt x="4800600" y="42585"/>
                </a:cubicBezTo>
                <a:lnTo>
                  <a:pt x="4883727" y="21803"/>
                </a:lnTo>
                <a:cubicBezTo>
                  <a:pt x="4908406" y="5350"/>
                  <a:pt x="4916741" y="-12054"/>
                  <a:pt x="4946073" y="11412"/>
                </a:cubicBezTo>
                <a:cubicBezTo>
                  <a:pt x="4959399" y="22073"/>
                  <a:pt x="4981175" y="72843"/>
                  <a:pt x="4987636" y="84149"/>
                </a:cubicBezTo>
                <a:cubicBezTo>
                  <a:pt x="4993832" y="94992"/>
                  <a:pt x="5002222" y="104478"/>
                  <a:pt x="5008418" y="115321"/>
                </a:cubicBezTo>
                <a:cubicBezTo>
                  <a:pt x="5016103" y="128770"/>
                  <a:pt x="5020990" y="143750"/>
                  <a:pt x="5029200" y="156885"/>
                </a:cubicBezTo>
                <a:cubicBezTo>
                  <a:pt x="5038379" y="171571"/>
                  <a:pt x="5050307" y="184357"/>
                  <a:pt x="5060373" y="198449"/>
                </a:cubicBezTo>
                <a:cubicBezTo>
                  <a:pt x="5067632" y="208611"/>
                  <a:pt x="5073896" y="219459"/>
                  <a:pt x="5081155" y="229621"/>
                </a:cubicBezTo>
                <a:cubicBezTo>
                  <a:pt x="5091221" y="243713"/>
                  <a:pt x="5102261" y="257093"/>
                  <a:pt x="5112327" y="271185"/>
                </a:cubicBezTo>
                <a:cubicBezTo>
                  <a:pt x="5119586" y="281347"/>
                  <a:pt x="5124708" y="293117"/>
                  <a:pt x="5133109" y="302358"/>
                </a:cubicBezTo>
                <a:cubicBezTo>
                  <a:pt x="5261985" y="444122"/>
                  <a:pt x="5170080" y="341471"/>
                  <a:pt x="5257800" y="416658"/>
                </a:cubicBezTo>
                <a:cubicBezTo>
                  <a:pt x="5268957" y="426221"/>
                  <a:pt x="5277374" y="438808"/>
                  <a:pt x="5288973" y="447830"/>
                </a:cubicBezTo>
                <a:cubicBezTo>
                  <a:pt x="5308688" y="463164"/>
                  <a:pt x="5330536" y="475539"/>
                  <a:pt x="5351318" y="489394"/>
                </a:cubicBezTo>
                <a:lnTo>
                  <a:pt x="5382491" y="510176"/>
                </a:lnTo>
                <a:cubicBezTo>
                  <a:pt x="5403273" y="506712"/>
                  <a:pt x="5424235" y="504199"/>
                  <a:pt x="5444836" y="499785"/>
                </a:cubicBezTo>
                <a:cubicBezTo>
                  <a:pt x="5517905" y="484127"/>
                  <a:pt x="5524881" y="480030"/>
                  <a:pt x="5590309" y="458221"/>
                </a:cubicBezTo>
                <a:cubicBezTo>
                  <a:pt x="5600700" y="454757"/>
                  <a:pt x="5612090" y="453465"/>
                  <a:pt x="5621482" y="447830"/>
                </a:cubicBezTo>
                <a:cubicBezTo>
                  <a:pt x="5638800" y="437439"/>
                  <a:pt x="5655372" y="425690"/>
                  <a:pt x="5673436" y="416658"/>
                </a:cubicBezTo>
                <a:cubicBezTo>
                  <a:pt x="5683233" y="411760"/>
                  <a:pt x="5694638" y="410799"/>
                  <a:pt x="5704609" y="406267"/>
                </a:cubicBezTo>
                <a:cubicBezTo>
                  <a:pt x="5732812" y="393447"/>
                  <a:pt x="5758346" y="374500"/>
                  <a:pt x="5787736" y="364703"/>
                </a:cubicBezTo>
                <a:cubicBezTo>
                  <a:pt x="5798127" y="361239"/>
                  <a:pt x="5809334" y="359631"/>
                  <a:pt x="5818909" y="354312"/>
                </a:cubicBezTo>
                <a:cubicBezTo>
                  <a:pt x="5840743" y="342182"/>
                  <a:pt x="5858915" y="323919"/>
                  <a:pt x="5881255" y="312749"/>
                </a:cubicBezTo>
                <a:cubicBezTo>
                  <a:pt x="5902037" y="302358"/>
                  <a:pt x="5922448" y="291191"/>
                  <a:pt x="5943600" y="281576"/>
                </a:cubicBezTo>
                <a:cubicBezTo>
                  <a:pt x="5960581" y="273858"/>
                  <a:pt x="5979180" y="269726"/>
                  <a:pt x="5995555" y="260794"/>
                </a:cubicBezTo>
                <a:cubicBezTo>
                  <a:pt x="6085854" y="211539"/>
                  <a:pt x="6026216" y="229840"/>
                  <a:pt x="6099464" y="198449"/>
                </a:cubicBezTo>
                <a:cubicBezTo>
                  <a:pt x="6109531" y="194135"/>
                  <a:pt x="6120569" y="192373"/>
                  <a:pt x="6130636" y="188058"/>
                </a:cubicBezTo>
                <a:cubicBezTo>
                  <a:pt x="6144874" y="181956"/>
                  <a:pt x="6157962" y="173378"/>
                  <a:pt x="6172200" y="167276"/>
                </a:cubicBezTo>
                <a:cubicBezTo>
                  <a:pt x="6182267" y="162961"/>
                  <a:pt x="6193576" y="161783"/>
                  <a:pt x="6203373" y="156885"/>
                </a:cubicBezTo>
                <a:cubicBezTo>
                  <a:pt x="6214543" y="151300"/>
                  <a:pt x="6223134" y="141175"/>
                  <a:pt x="6234546" y="136103"/>
                </a:cubicBezTo>
                <a:cubicBezTo>
                  <a:pt x="6254564" y="127206"/>
                  <a:pt x="6278664" y="127472"/>
                  <a:pt x="6296891" y="115321"/>
                </a:cubicBezTo>
                <a:cubicBezTo>
                  <a:pt x="6307282" y="108394"/>
                  <a:pt x="6316652" y="99612"/>
                  <a:pt x="6328064" y="94540"/>
                </a:cubicBezTo>
                <a:cubicBezTo>
                  <a:pt x="6348082" y="85643"/>
                  <a:pt x="6372182" y="85909"/>
                  <a:pt x="6390409" y="73758"/>
                </a:cubicBezTo>
                <a:lnTo>
                  <a:pt x="6452755" y="32194"/>
                </a:lnTo>
                <a:cubicBezTo>
                  <a:pt x="6466609" y="49512"/>
                  <a:pt x="6481600" y="65980"/>
                  <a:pt x="6494318" y="84149"/>
                </a:cubicBezTo>
                <a:cubicBezTo>
                  <a:pt x="6505900" y="100694"/>
                  <a:pt x="6512702" y="120472"/>
                  <a:pt x="6525491" y="136103"/>
                </a:cubicBezTo>
                <a:cubicBezTo>
                  <a:pt x="6544102" y="158850"/>
                  <a:pt x="6568175" y="176604"/>
                  <a:pt x="6587836" y="198449"/>
                </a:cubicBezTo>
                <a:cubicBezTo>
                  <a:pt x="6599421" y="211321"/>
                  <a:pt x="6607424" y="227140"/>
                  <a:pt x="6619009" y="240012"/>
                </a:cubicBezTo>
                <a:cubicBezTo>
                  <a:pt x="6638670" y="261857"/>
                  <a:pt x="6660573" y="281576"/>
                  <a:pt x="6681355" y="302358"/>
                </a:cubicBezTo>
                <a:cubicBezTo>
                  <a:pt x="6691746" y="312749"/>
                  <a:pt x="6701052" y="324350"/>
                  <a:pt x="6712527" y="333530"/>
                </a:cubicBezTo>
                <a:cubicBezTo>
                  <a:pt x="6747163" y="361239"/>
                  <a:pt x="6779529" y="392054"/>
                  <a:pt x="6816436" y="416658"/>
                </a:cubicBezTo>
                <a:cubicBezTo>
                  <a:pt x="6826827" y="423585"/>
                  <a:pt x="6838015" y="429445"/>
                  <a:pt x="6847609" y="437440"/>
                </a:cubicBezTo>
                <a:cubicBezTo>
                  <a:pt x="6901697" y="482512"/>
                  <a:pt x="6854316" y="461574"/>
                  <a:pt x="6930736" y="499785"/>
                </a:cubicBezTo>
                <a:cubicBezTo>
                  <a:pt x="6940533" y="504683"/>
                  <a:pt x="6952112" y="505278"/>
                  <a:pt x="6961909" y="510176"/>
                </a:cubicBezTo>
                <a:cubicBezTo>
                  <a:pt x="6973079" y="515761"/>
                  <a:pt x="6981912" y="525373"/>
                  <a:pt x="6993082" y="530958"/>
                </a:cubicBezTo>
                <a:cubicBezTo>
                  <a:pt x="7002879" y="535856"/>
                  <a:pt x="7014458" y="536451"/>
                  <a:pt x="7024255" y="541349"/>
                </a:cubicBezTo>
                <a:cubicBezTo>
                  <a:pt x="7123055" y="590748"/>
                  <a:pt x="6956922" y="529295"/>
                  <a:pt x="7117773" y="582912"/>
                </a:cubicBezTo>
                <a:cubicBezTo>
                  <a:pt x="7128164" y="586376"/>
                  <a:pt x="7138078" y="591944"/>
                  <a:pt x="7148946" y="593303"/>
                </a:cubicBezTo>
                <a:cubicBezTo>
                  <a:pt x="7369878" y="620920"/>
                  <a:pt x="7053840" y="582753"/>
                  <a:pt x="7367155" y="614085"/>
                </a:cubicBezTo>
                <a:cubicBezTo>
                  <a:pt x="7391525" y="616522"/>
                  <a:pt x="7415472" y="622598"/>
                  <a:pt x="7439891" y="624476"/>
                </a:cubicBezTo>
                <a:cubicBezTo>
                  <a:pt x="7527132" y="631187"/>
                  <a:pt x="7815481" y="642291"/>
                  <a:pt x="7886700" y="645258"/>
                </a:cubicBezTo>
                <a:cubicBezTo>
                  <a:pt x="7952509" y="641794"/>
                  <a:pt x="8034873" y="591085"/>
                  <a:pt x="8084127" y="634867"/>
                </a:cubicBezTo>
                <a:cubicBezTo>
                  <a:pt x="8128212" y="674053"/>
                  <a:pt x="8079076" y="752771"/>
                  <a:pt x="8073736" y="811512"/>
                </a:cubicBezTo>
                <a:cubicBezTo>
                  <a:pt x="8072137" y="829101"/>
                  <a:pt x="8066249" y="846046"/>
                  <a:pt x="8063346" y="863467"/>
                </a:cubicBezTo>
                <a:cubicBezTo>
                  <a:pt x="8059320" y="887625"/>
                  <a:pt x="8057758" y="912187"/>
                  <a:pt x="8052955" y="936203"/>
                </a:cubicBezTo>
                <a:cubicBezTo>
                  <a:pt x="8050807" y="946943"/>
                  <a:pt x="8045027" y="956703"/>
                  <a:pt x="8042564" y="967376"/>
                </a:cubicBezTo>
                <a:cubicBezTo>
                  <a:pt x="8034621" y="1001794"/>
                  <a:pt x="8030349" y="1037017"/>
                  <a:pt x="8021782" y="1071285"/>
                </a:cubicBezTo>
                <a:lnTo>
                  <a:pt x="8011391" y="1112849"/>
                </a:lnTo>
                <a:cubicBezTo>
                  <a:pt x="7998191" y="1231644"/>
                  <a:pt x="7994797" y="1210795"/>
                  <a:pt x="8011391" y="1351840"/>
                </a:cubicBezTo>
                <a:cubicBezTo>
                  <a:pt x="8015409" y="1385992"/>
                  <a:pt x="8027476" y="1384009"/>
                  <a:pt x="8042564" y="1414185"/>
                </a:cubicBezTo>
                <a:cubicBezTo>
                  <a:pt x="8059466" y="1447988"/>
                  <a:pt x="8043959" y="1446753"/>
                  <a:pt x="8073736" y="1476530"/>
                </a:cubicBezTo>
                <a:cubicBezTo>
                  <a:pt x="8082567" y="1485361"/>
                  <a:pt x="8094518" y="1490385"/>
                  <a:pt x="8104909" y="1497312"/>
                </a:cubicBezTo>
                <a:cubicBezTo>
                  <a:pt x="8141025" y="1569544"/>
                  <a:pt x="8114738" y="1527923"/>
                  <a:pt x="8198427" y="1611612"/>
                </a:cubicBezTo>
                <a:lnTo>
                  <a:pt x="8291946" y="1705130"/>
                </a:lnTo>
                <a:cubicBezTo>
                  <a:pt x="8305801" y="1718985"/>
                  <a:pt x="8317206" y="1735826"/>
                  <a:pt x="8333509" y="1746694"/>
                </a:cubicBezTo>
                <a:cubicBezTo>
                  <a:pt x="8410907" y="1798292"/>
                  <a:pt x="8315846" y="1731975"/>
                  <a:pt x="8395855" y="1798649"/>
                </a:cubicBezTo>
                <a:cubicBezTo>
                  <a:pt x="8405449" y="1806644"/>
                  <a:pt x="8417693" y="1811133"/>
                  <a:pt x="8427027" y="1819430"/>
                </a:cubicBezTo>
                <a:cubicBezTo>
                  <a:pt x="8485262" y="1871195"/>
                  <a:pt x="8478569" y="1865570"/>
                  <a:pt x="8510155" y="1912949"/>
                </a:cubicBezTo>
                <a:cubicBezTo>
                  <a:pt x="8456911" y="2019434"/>
                  <a:pt x="8536980" y="1870253"/>
                  <a:pt x="8427027" y="2016858"/>
                </a:cubicBezTo>
                <a:cubicBezTo>
                  <a:pt x="8398367" y="2055072"/>
                  <a:pt x="8391958" y="2067699"/>
                  <a:pt x="8354291" y="2099985"/>
                </a:cubicBezTo>
                <a:cubicBezTo>
                  <a:pt x="8344809" y="2108112"/>
                  <a:pt x="8333509" y="2113840"/>
                  <a:pt x="8323118" y="2120767"/>
                </a:cubicBezTo>
                <a:cubicBezTo>
                  <a:pt x="8312727" y="2134621"/>
                  <a:pt x="8303531" y="2149458"/>
                  <a:pt x="8291946" y="2162330"/>
                </a:cubicBezTo>
                <a:cubicBezTo>
                  <a:pt x="8272285" y="2184176"/>
                  <a:pt x="8245903" y="2200222"/>
                  <a:pt x="8229600" y="2224676"/>
                </a:cubicBezTo>
                <a:cubicBezTo>
                  <a:pt x="8162034" y="2326025"/>
                  <a:pt x="8267866" y="2168526"/>
                  <a:pt x="8177646" y="2297412"/>
                </a:cubicBezTo>
                <a:cubicBezTo>
                  <a:pt x="8163323" y="2317874"/>
                  <a:pt x="8149937" y="2338976"/>
                  <a:pt x="8136082" y="2359758"/>
                </a:cubicBezTo>
                <a:cubicBezTo>
                  <a:pt x="8129155" y="2370149"/>
                  <a:pt x="8124130" y="2382100"/>
                  <a:pt x="8115300" y="2390930"/>
                </a:cubicBezTo>
                <a:lnTo>
                  <a:pt x="8084127" y="2422103"/>
                </a:lnTo>
                <a:cubicBezTo>
                  <a:pt x="8105361" y="2485805"/>
                  <a:pt x="8086772" y="2445529"/>
                  <a:pt x="8167255" y="2526012"/>
                </a:cubicBezTo>
                <a:cubicBezTo>
                  <a:pt x="8177646" y="2536403"/>
                  <a:pt x="8186671" y="2548368"/>
                  <a:pt x="8198427" y="2557185"/>
                </a:cubicBezTo>
                <a:cubicBezTo>
                  <a:pt x="8216268" y="2570566"/>
                  <a:pt x="8249893" y="2596985"/>
                  <a:pt x="8271164" y="2609140"/>
                </a:cubicBezTo>
                <a:cubicBezTo>
                  <a:pt x="8284613" y="2616825"/>
                  <a:pt x="8298873" y="2622994"/>
                  <a:pt x="8312727" y="2629921"/>
                </a:cubicBezTo>
                <a:cubicBezTo>
                  <a:pt x="8323118" y="2640312"/>
                  <a:pt x="8332611" y="2651686"/>
                  <a:pt x="8343900" y="2661094"/>
                </a:cubicBezTo>
                <a:cubicBezTo>
                  <a:pt x="8353494" y="2669089"/>
                  <a:pt x="8366242" y="2673045"/>
                  <a:pt x="8375073" y="2681876"/>
                </a:cubicBezTo>
                <a:cubicBezTo>
                  <a:pt x="8444344" y="2751147"/>
                  <a:pt x="8343903" y="2678415"/>
                  <a:pt x="8427027" y="2733830"/>
                </a:cubicBezTo>
                <a:cubicBezTo>
                  <a:pt x="8423563" y="2744221"/>
                  <a:pt x="8425189" y="2758161"/>
                  <a:pt x="8416636" y="2765003"/>
                </a:cubicBezTo>
                <a:cubicBezTo>
                  <a:pt x="8405485" y="2773924"/>
                  <a:pt x="8389210" y="2773374"/>
                  <a:pt x="8375073" y="2775394"/>
                </a:cubicBezTo>
                <a:cubicBezTo>
                  <a:pt x="8340614" y="2780317"/>
                  <a:pt x="8305800" y="2782321"/>
                  <a:pt x="8271164" y="2785785"/>
                </a:cubicBezTo>
                <a:cubicBezTo>
                  <a:pt x="8257309" y="2789249"/>
                  <a:pt x="8243604" y="2793375"/>
                  <a:pt x="8229600" y="2796176"/>
                </a:cubicBezTo>
                <a:cubicBezTo>
                  <a:pt x="8208941" y="2800308"/>
                  <a:pt x="8187694" y="2801457"/>
                  <a:pt x="8167255" y="2806567"/>
                </a:cubicBezTo>
                <a:cubicBezTo>
                  <a:pt x="8167251" y="2806568"/>
                  <a:pt x="8089325" y="2832544"/>
                  <a:pt x="8073736" y="2837740"/>
                </a:cubicBezTo>
                <a:cubicBezTo>
                  <a:pt x="8063345" y="2841203"/>
                  <a:pt x="8053304" y="2845982"/>
                  <a:pt x="8042564" y="2848130"/>
                </a:cubicBezTo>
                <a:lnTo>
                  <a:pt x="7990609" y="2858521"/>
                </a:lnTo>
                <a:cubicBezTo>
                  <a:pt x="7973291" y="2865448"/>
                  <a:pt x="7956119" y="2872754"/>
                  <a:pt x="7938655" y="2879303"/>
                </a:cubicBezTo>
                <a:cubicBezTo>
                  <a:pt x="7928399" y="2883149"/>
                  <a:pt x="7917279" y="2884796"/>
                  <a:pt x="7907482" y="2889694"/>
                </a:cubicBezTo>
                <a:cubicBezTo>
                  <a:pt x="7826909" y="2929981"/>
                  <a:pt x="7923490" y="2894749"/>
                  <a:pt x="7845136" y="2920867"/>
                </a:cubicBezTo>
                <a:cubicBezTo>
                  <a:pt x="7773677" y="2968506"/>
                  <a:pt x="7806486" y="2954532"/>
                  <a:pt x="7751618" y="2972821"/>
                </a:cubicBezTo>
                <a:cubicBezTo>
                  <a:pt x="7766670" y="3228701"/>
                  <a:pt x="7752329" y="3068328"/>
                  <a:pt x="7772400" y="3222203"/>
                </a:cubicBezTo>
                <a:cubicBezTo>
                  <a:pt x="7779624" y="3277583"/>
                  <a:pt x="7779636" y="3334276"/>
                  <a:pt x="7793182" y="3388458"/>
                </a:cubicBezTo>
                <a:lnTo>
                  <a:pt x="7813964" y="3471585"/>
                </a:lnTo>
                <a:cubicBezTo>
                  <a:pt x="7817428" y="3485440"/>
                  <a:pt x="7819839" y="3499601"/>
                  <a:pt x="7824355" y="3513149"/>
                </a:cubicBezTo>
                <a:cubicBezTo>
                  <a:pt x="7827819" y="3523540"/>
                  <a:pt x="7831864" y="3533754"/>
                  <a:pt x="7834746" y="3544321"/>
                </a:cubicBezTo>
                <a:cubicBezTo>
                  <a:pt x="7842261" y="3571877"/>
                  <a:pt x="7846495" y="3600353"/>
                  <a:pt x="7855527" y="3627449"/>
                </a:cubicBezTo>
                <a:cubicBezTo>
                  <a:pt x="7858991" y="3637840"/>
                  <a:pt x="7863036" y="3648054"/>
                  <a:pt x="7865918" y="3658621"/>
                </a:cubicBezTo>
                <a:cubicBezTo>
                  <a:pt x="7873433" y="3686177"/>
                  <a:pt x="7877668" y="3714653"/>
                  <a:pt x="7886700" y="3741749"/>
                </a:cubicBezTo>
                <a:cubicBezTo>
                  <a:pt x="7911998" y="3817642"/>
                  <a:pt x="7902169" y="3782842"/>
                  <a:pt x="7917873" y="3845658"/>
                </a:cubicBezTo>
                <a:cubicBezTo>
                  <a:pt x="7907482" y="3849122"/>
                  <a:pt x="7897653" y="3856049"/>
                  <a:pt x="7886700" y="3856049"/>
                </a:cubicBezTo>
                <a:cubicBezTo>
                  <a:pt x="7872419" y="3856049"/>
                  <a:pt x="7858684" y="3850174"/>
                  <a:pt x="7845136" y="3845658"/>
                </a:cubicBezTo>
                <a:cubicBezTo>
                  <a:pt x="7817061" y="3836300"/>
                  <a:pt x="7789486" y="3825476"/>
                  <a:pt x="7762009" y="3814485"/>
                </a:cubicBezTo>
                <a:cubicBezTo>
                  <a:pt x="7720202" y="3797762"/>
                  <a:pt x="7678121" y="3781571"/>
                  <a:pt x="7637318" y="3762530"/>
                </a:cubicBezTo>
                <a:cubicBezTo>
                  <a:pt x="7626002" y="3757249"/>
                  <a:pt x="7617462" y="3747030"/>
                  <a:pt x="7606146" y="3741749"/>
                </a:cubicBezTo>
                <a:cubicBezTo>
                  <a:pt x="7430539" y="3659799"/>
                  <a:pt x="7526493" y="3712519"/>
                  <a:pt x="7325591" y="3648230"/>
                </a:cubicBezTo>
                <a:cubicBezTo>
                  <a:pt x="7290061" y="3636861"/>
                  <a:pt x="7257255" y="3617900"/>
                  <a:pt x="7221682" y="3606667"/>
                </a:cubicBezTo>
                <a:cubicBezTo>
                  <a:pt x="7145265" y="3582536"/>
                  <a:pt x="7094736" y="3582846"/>
                  <a:pt x="7013864" y="3575494"/>
                </a:cubicBezTo>
                <a:cubicBezTo>
                  <a:pt x="6986155" y="3578958"/>
                  <a:pt x="6938867" y="3559170"/>
                  <a:pt x="6930736" y="3585885"/>
                </a:cubicBezTo>
                <a:cubicBezTo>
                  <a:pt x="6908526" y="3658859"/>
                  <a:pt x="6936216" y="3738365"/>
                  <a:pt x="6941127" y="3814485"/>
                </a:cubicBezTo>
                <a:cubicBezTo>
                  <a:pt x="6943146" y="3845784"/>
                  <a:pt x="6948235" y="3876811"/>
                  <a:pt x="6951518" y="3908003"/>
                </a:cubicBezTo>
                <a:cubicBezTo>
                  <a:pt x="6955162" y="3942621"/>
                  <a:pt x="6958445" y="3977276"/>
                  <a:pt x="6961909" y="4011912"/>
                </a:cubicBezTo>
                <a:cubicBezTo>
                  <a:pt x="6958445" y="4119285"/>
                  <a:pt x="6972586" y="4228688"/>
                  <a:pt x="6951518" y="4334030"/>
                </a:cubicBezTo>
                <a:cubicBezTo>
                  <a:pt x="6948054" y="4351348"/>
                  <a:pt x="6916196" y="4329580"/>
                  <a:pt x="6899564" y="4323640"/>
                </a:cubicBezTo>
                <a:cubicBezTo>
                  <a:pt x="6867438" y="4312167"/>
                  <a:pt x="6837885" y="4294322"/>
                  <a:pt x="6806046" y="4282076"/>
                </a:cubicBezTo>
                <a:cubicBezTo>
                  <a:pt x="6792717" y="4276949"/>
                  <a:pt x="6777854" y="4276699"/>
                  <a:pt x="6764482" y="4271685"/>
                </a:cubicBezTo>
                <a:cubicBezTo>
                  <a:pt x="6722322" y="4255875"/>
                  <a:pt x="6680938" y="4238017"/>
                  <a:pt x="6639791" y="4219730"/>
                </a:cubicBezTo>
                <a:cubicBezTo>
                  <a:pt x="6618559" y="4210294"/>
                  <a:pt x="6599083" y="4197025"/>
                  <a:pt x="6577446" y="4188558"/>
                </a:cubicBezTo>
                <a:cubicBezTo>
                  <a:pt x="6519297" y="4165804"/>
                  <a:pt x="6460184" y="4145512"/>
                  <a:pt x="6400800" y="4126212"/>
                </a:cubicBezTo>
                <a:cubicBezTo>
                  <a:pt x="6321606" y="4100474"/>
                  <a:pt x="6239124" y="4084403"/>
                  <a:pt x="6161809" y="4053476"/>
                </a:cubicBezTo>
                <a:cubicBezTo>
                  <a:pt x="6100389" y="4028907"/>
                  <a:pt x="6090479" y="4023764"/>
                  <a:pt x="6016336" y="4001521"/>
                </a:cubicBezTo>
                <a:cubicBezTo>
                  <a:pt x="5938257" y="3978097"/>
                  <a:pt x="5890476" y="3972574"/>
                  <a:pt x="5818909" y="3939176"/>
                </a:cubicBezTo>
                <a:cubicBezTo>
                  <a:pt x="5793604" y="3927367"/>
                  <a:pt x="5770688" y="3910984"/>
                  <a:pt x="5746173" y="3897612"/>
                </a:cubicBezTo>
                <a:cubicBezTo>
                  <a:pt x="5732574" y="3890195"/>
                  <a:pt x="5718464" y="3883757"/>
                  <a:pt x="5704609" y="3876830"/>
                </a:cubicBezTo>
                <a:cubicBezTo>
                  <a:pt x="5690755" y="3880294"/>
                  <a:pt x="5674928" y="3879299"/>
                  <a:pt x="5663046" y="3887221"/>
                </a:cubicBezTo>
                <a:cubicBezTo>
                  <a:pt x="5652655" y="3894148"/>
                  <a:pt x="5649931" y="3908536"/>
                  <a:pt x="5642264" y="3918394"/>
                </a:cubicBezTo>
                <a:cubicBezTo>
                  <a:pt x="5625656" y="3939748"/>
                  <a:pt x="5608589" y="3960798"/>
                  <a:pt x="5590309" y="3980740"/>
                </a:cubicBezTo>
                <a:cubicBezTo>
                  <a:pt x="5552408" y="4022086"/>
                  <a:pt x="5493804" y="4079063"/>
                  <a:pt x="5444836" y="4105430"/>
                </a:cubicBezTo>
                <a:cubicBezTo>
                  <a:pt x="5280037" y="4194168"/>
                  <a:pt x="5300307" y="4167383"/>
                  <a:pt x="5174673" y="4219730"/>
                </a:cubicBezTo>
                <a:cubicBezTo>
                  <a:pt x="5118836" y="4242995"/>
                  <a:pt x="5058749" y="4258913"/>
                  <a:pt x="5008418" y="4292467"/>
                </a:cubicBezTo>
                <a:cubicBezTo>
                  <a:pt x="4987636" y="4306321"/>
                  <a:pt x="4968751" y="4323564"/>
                  <a:pt x="4946073" y="4334030"/>
                </a:cubicBezTo>
                <a:cubicBezTo>
                  <a:pt x="4931476" y="4340767"/>
                  <a:pt x="4857095" y="4358872"/>
                  <a:pt x="4831773" y="4365203"/>
                </a:cubicBezTo>
                <a:cubicBezTo>
                  <a:pt x="4760314" y="4412842"/>
                  <a:pt x="4793122" y="4398868"/>
                  <a:pt x="4738255" y="4417158"/>
                </a:cubicBezTo>
                <a:cubicBezTo>
                  <a:pt x="4667078" y="4488334"/>
                  <a:pt x="4700363" y="4463200"/>
                  <a:pt x="4644736" y="4500285"/>
                </a:cubicBezTo>
                <a:cubicBezTo>
                  <a:pt x="4501890" y="4214590"/>
                  <a:pt x="4698160" y="4614385"/>
                  <a:pt x="4572000" y="4334030"/>
                </a:cubicBezTo>
                <a:cubicBezTo>
                  <a:pt x="4552931" y="4291654"/>
                  <a:pt x="4524350" y="4253425"/>
                  <a:pt x="4509655" y="4209340"/>
                </a:cubicBezTo>
                <a:cubicBezTo>
                  <a:pt x="4506191" y="4198949"/>
                  <a:pt x="4504162" y="4187964"/>
                  <a:pt x="4499264" y="4178167"/>
                </a:cubicBezTo>
                <a:cubicBezTo>
                  <a:pt x="4487588" y="4154814"/>
                  <a:pt x="4467007" y="4132235"/>
                  <a:pt x="4447309" y="4115821"/>
                </a:cubicBezTo>
                <a:cubicBezTo>
                  <a:pt x="4437715" y="4107826"/>
                  <a:pt x="4428602" y="4095788"/>
                  <a:pt x="4416136" y="4095040"/>
                </a:cubicBezTo>
                <a:cubicBezTo>
                  <a:pt x="4253601" y="4085288"/>
                  <a:pt x="4090555" y="4088113"/>
                  <a:pt x="3927764" y="4084649"/>
                </a:cubicBezTo>
                <a:lnTo>
                  <a:pt x="3522518" y="4095040"/>
                </a:lnTo>
                <a:cubicBezTo>
                  <a:pt x="3498050" y="4096104"/>
                  <a:pt x="3473542" y="4099490"/>
                  <a:pt x="3449782" y="4105430"/>
                </a:cubicBezTo>
                <a:cubicBezTo>
                  <a:pt x="3431686" y="4109954"/>
                  <a:pt x="3414872" y="4118636"/>
                  <a:pt x="3397827" y="4126212"/>
                </a:cubicBezTo>
                <a:cubicBezTo>
                  <a:pt x="3376050" y="4135891"/>
                  <a:pt x="3344194" y="4151857"/>
                  <a:pt x="3325091" y="4167776"/>
                </a:cubicBezTo>
                <a:cubicBezTo>
                  <a:pt x="3313802" y="4177184"/>
                  <a:pt x="3305207" y="4189541"/>
                  <a:pt x="3293918" y="4198949"/>
                </a:cubicBezTo>
                <a:cubicBezTo>
                  <a:pt x="3207118" y="4271282"/>
                  <a:pt x="3322647" y="4159829"/>
                  <a:pt x="3231573" y="4250903"/>
                </a:cubicBezTo>
                <a:cubicBezTo>
                  <a:pt x="3200732" y="4247048"/>
                  <a:pt x="3131676" y="4240469"/>
                  <a:pt x="3096491" y="4230121"/>
                </a:cubicBezTo>
                <a:cubicBezTo>
                  <a:pt x="3054459" y="4217759"/>
                  <a:pt x="3013364" y="4202412"/>
                  <a:pt x="2971800" y="4188558"/>
                </a:cubicBezTo>
                <a:cubicBezTo>
                  <a:pt x="2879862" y="4157912"/>
                  <a:pt x="2934371" y="4176646"/>
                  <a:pt x="2753591" y="4105430"/>
                </a:cubicBezTo>
                <a:cubicBezTo>
                  <a:pt x="2701528" y="4084920"/>
                  <a:pt x="2652013" y="4056657"/>
                  <a:pt x="2597727" y="4043085"/>
                </a:cubicBezTo>
                <a:cubicBezTo>
                  <a:pt x="2583873" y="4039621"/>
                  <a:pt x="2569895" y="4036617"/>
                  <a:pt x="2556164" y="4032694"/>
                </a:cubicBezTo>
                <a:cubicBezTo>
                  <a:pt x="2521394" y="4022760"/>
                  <a:pt x="2487226" y="4010724"/>
                  <a:pt x="2452255" y="4001521"/>
                </a:cubicBezTo>
                <a:cubicBezTo>
                  <a:pt x="2386581" y="3984239"/>
                  <a:pt x="2358295" y="3980666"/>
                  <a:pt x="2296391" y="3970349"/>
                </a:cubicBezTo>
                <a:cubicBezTo>
                  <a:pt x="2275609" y="3977276"/>
                  <a:pt x="2252125" y="3978760"/>
                  <a:pt x="2234046" y="3991130"/>
                </a:cubicBezTo>
                <a:cubicBezTo>
                  <a:pt x="2185366" y="4024437"/>
                  <a:pt x="2137805" y="4061040"/>
                  <a:pt x="2098964" y="4105430"/>
                </a:cubicBezTo>
                <a:cubicBezTo>
                  <a:pt x="2037248" y="4175962"/>
                  <a:pt x="2018670" y="4204616"/>
                  <a:pt x="1943100" y="4261294"/>
                </a:cubicBezTo>
                <a:cubicBezTo>
                  <a:pt x="1930708" y="4270588"/>
                  <a:pt x="1914819" y="4274106"/>
                  <a:pt x="1901536" y="4282076"/>
                </a:cubicBezTo>
                <a:cubicBezTo>
                  <a:pt x="1880119" y="4294926"/>
                  <a:pt x="1862886" y="4315742"/>
                  <a:pt x="1839191" y="4323640"/>
                </a:cubicBezTo>
                <a:cubicBezTo>
                  <a:pt x="1795053" y="4338351"/>
                  <a:pt x="1771357" y="4344616"/>
                  <a:pt x="1724891" y="4375594"/>
                </a:cubicBezTo>
                <a:cubicBezTo>
                  <a:pt x="1704109" y="4389449"/>
                  <a:pt x="1686241" y="4409260"/>
                  <a:pt x="1662546" y="4417158"/>
                </a:cubicBezTo>
                <a:cubicBezTo>
                  <a:pt x="1619526" y="4431498"/>
                  <a:pt x="1640487" y="4421474"/>
                  <a:pt x="1600200" y="4448330"/>
                </a:cubicBezTo>
                <a:cubicBezTo>
                  <a:pt x="1580775" y="4273509"/>
                  <a:pt x="1599187" y="4430341"/>
                  <a:pt x="1579418" y="4282076"/>
                </a:cubicBezTo>
                <a:cubicBezTo>
                  <a:pt x="1566363" y="4184164"/>
                  <a:pt x="1578370" y="4226977"/>
                  <a:pt x="1558636" y="4167776"/>
                </a:cubicBezTo>
                <a:cubicBezTo>
                  <a:pt x="1555173" y="4143531"/>
                  <a:pt x="1552627" y="4119136"/>
                  <a:pt x="1548246" y="4095040"/>
                </a:cubicBezTo>
                <a:cubicBezTo>
                  <a:pt x="1545691" y="4080989"/>
                  <a:pt x="1549280" y="4062045"/>
                  <a:pt x="1537855" y="4053476"/>
                </a:cubicBezTo>
                <a:cubicBezTo>
                  <a:pt x="1529093" y="4046904"/>
                  <a:pt x="1517214" y="4060858"/>
                  <a:pt x="1506682" y="4063867"/>
                </a:cubicBezTo>
                <a:cubicBezTo>
                  <a:pt x="1483994" y="4070349"/>
                  <a:pt x="1434590" y="4081588"/>
                  <a:pt x="1413164" y="4084649"/>
                </a:cubicBezTo>
                <a:cubicBezTo>
                  <a:pt x="1382115" y="4089085"/>
                  <a:pt x="1350819" y="4091576"/>
                  <a:pt x="1319646" y="4095040"/>
                </a:cubicBezTo>
                <a:cubicBezTo>
                  <a:pt x="1274619" y="4091576"/>
                  <a:pt x="1229403" y="4090030"/>
                  <a:pt x="1184564" y="4084649"/>
                </a:cubicBezTo>
                <a:cubicBezTo>
                  <a:pt x="1142727" y="4079629"/>
                  <a:pt x="1101752" y="4068520"/>
                  <a:pt x="1059873" y="4063867"/>
                </a:cubicBezTo>
                <a:cubicBezTo>
                  <a:pt x="1014851" y="4058864"/>
                  <a:pt x="950650" y="4053450"/>
                  <a:pt x="904009" y="4043085"/>
                </a:cubicBezTo>
                <a:cubicBezTo>
                  <a:pt x="893317" y="4040709"/>
                  <a:pt x="883509" y="4035157"/>
                  <a:pt x="872836" y="4032694"/>
                </a:cubicBezTo>
                <a:cubicBezTo>
                  <a:pt x="838418" y="4024751"/>
                  <a:pt x="802437" y="4023082"/>
                  <a:pt x="768927" y="4011912"/>
                </a:cubicBezTo>
                <a:cubicBezTo>
                  <a:pt x="713229" y="3993345"/>
                  <a:pt x="761026" y="4007846"/>
                  <a:pt x="685800" y="3991130"/>
                </a:cubicBezTo>
                <a:cubicBezTo>
                  <a:pt x="671859" y="3988032"/>
                  <a:pt x="657915" y="3984844"/>
                  <a:pt x="644236" y="3980740"/>
                </a:cubicBezTo>
                <a:cubicBezTo>
                  <a:pt x="623254" y="3974446"/>
                  <a:pt x="603774" y="3960953"/>
                  <a:pt x="581891" y="3959958"/>
                </a:cubicBezTo>
                <a:lnTo>
                  <a:pt x="353291" y="3949567"/>
                </a:lnTo>
                <a:cubicBezTo>
                  <a:pt x="175088" y="3924109"/>
                  <a:pt x="346108" y="3952966"/>
                  <a:pt x="249382" y="3928785"/>
                </a:cubicBezTo>
                <a:cubicBezTo>
                  <a:pt x="232248" y="3924502"/>
                  <a:pt x="214636" y="3922365"/>
                  <a:pt x="197427" y="3918394"/>
                </a:cubicBezTo>
                <a:cubicBezTo>
                  <a:pt x="169597" y="3911972"/>
                  <a:pt x="142009" y="3904539"/>
                  <a:pt x="114300" y="3897612"/>
                </a:cubicBezTo>
                <a:cubicBezTo>
                  <a:pt x="114297" y="3897611"/>
                  <a:pt x="31177" y="3876831"/>
                  <a:pt x="31173" y="3876830"/>
                </a:cubicBezTo>
                <a:lnTo>
                  <a:pt x="0" y="3866440"/>
                </a:lnTo>
                <a:cubicBezTo>
                  <a:pt x="23702" y="3795333"/>
                  <a:pt x="-7782" y="3867727"/>
                  <a:pt x="93518" y="3783312"/>
                </a:cubicBezTo>
                <a:cubicBezTo>
                  <a:pt x="114300" y="3765994"/>
                  <a:pt x="133934" y="3747197"/>
                  <a:pt x="155864" y="3731358"/>
                </a:cubicBezTo>
                <a:cubicBezTo>
                  <a:pt x="237444" y="3672440"/>
                  <a:pt x="268881" y="3663226"/>
                  <a:pt x="332509" y="3606667"/>
                </a:cubicBezTo>
                <a:cubicBezTo>
                  <a:pt x="364448" y="3578277"/>
                  <a:pt x="390478" y="3547741"/>
                  <a:pt x="415636" y="3513149"/>
                </a:cubicBezTo>
                <a:cubicBezTo>
                  <a:pt x="430327" y="3492949"/>
                  <a:pt x="457200" y="3450803"/>
                  <a:pt x="457200" y="3450803"/>
                </a:cubicBezTo>
                <a:cubicBezTo>
                  <a:pt x="453736" y="3436949"/>
                  <a:pt x="451325" y="3422788"/>
                  <a:pt x="446809" y="3409240"/>
                </a:cubicBezTo>
                <a:cubicBezTo>
                  <a:pt x="432243" y="3365542"/>
                  <a:pt x="391605" y="3282179"/>
                  <a:pt x="374073" y="3253376"/>
                </a:cubicBezTo>
                <a:cubicBezTo>
                  <a:pt x="345598" y="3206596"/>
                  <a:pt x="311581" y="3163423"/>
                  <a:pt x="280555" y="3118294"/>
                </a:cubicBezTo>
                <a:cubicBezTo>
                  <a:pt x="273480" y="3108003"/>
                  <a:pt x="267266" y="3097112"/>
                  <a:pt x="259773" y="3087121"/>
                </a:cubicBezTo>
                <a:cubicBezTo>
                  <a:pt x="238991" y="3059412"/>
                  <a:pt x="216640" y="3032813"/>
                  <a:pt x="197427" y="3003994"/>
                </a:cubicBezTo>
                <a:cubicBezTo>
                  <a:pt x="188835" y="2991106"/>
                  <a:pt x="185757" y="2974957"/>
                  <a:pt x="176646" y="2962430"/>
                </a:cubicBezTo>
                <a:cubicBezTo>
                  <a:pt x="157864" y="2936604"/>
                  <a:pt x="132332" y="2916049"/>
                  <a:pt x="114300" y="2889694"/>
                </a:cubicBezTo>
                <a:cubicBezTo>
                  <a:pt x="87128" y="2849982"/>
                  <a:pt x="65961" y="2806478"/>
                  <a:pt x="41564" y="2765003"/>
                </a:cubicBezTo>
                <a:cubicBezTo>
                  <a:pt x="3811" y="2700823"/>
                  <a:pt x="17290" y="2733746"/>
                  <a:pt x="0" y="2681876"/>
                </a:cubicBezTo>
                <a:cubicBezTo>
                  <a:pt x="3464" y="2664558"/>
                  <a:pt x="2493" y="2645718"/>
                  <a:pt x="10391" y="2629921"/>
                </a:cubicBezTo>
                <a:cubicBezTo>
                  <a:pt x="22833" y="2605038"/>
                  <a:pt x="74334" y="2578040"/>
                  <a:pt x="93518" y="2567576"/>
                </a:cubicBezTo>
                <a:cubicBezTo>
                  <a:pt x="214751" y="2501448"/>
                  <a:pt x="92819" y="2572225"/>
                  <a:pt x="238991" y="2505230"/>
                </a:cubicBezTo>
                <a:cubicBezTo>
                  <a:pt x="359770" y="2449873"/>
                  <a:pt x="383202" y="2434699"/>
                  <a:pt x="477982" y="2380540"/>
                </a:cubicBezTo>
                <a:cubicBezTo>
                  <a:pt x="482882" y="2365840"/>
                  <a:pt x="498764" y="2320851"/>
                  <a:pt x="498764" y="2307803"/>
                </a:cubicBezTo>
                <a:cubicBezTo>
                  <a:pt x="498764" y="2269239"/>
                  <a:pt x="494240" y="2221047"/>
                  <a:pt x="477982" y="2183112"/>
                </a:cubicBezTo>
                <a:cubicBezTo>
                  <a:pt x="471880" y="2168875"/>
                  <a:pt x="462639" y="2156052"/>
                  <a:pt x="457200" y="2141549"/>
                </a:cubicBezTo>
                <a:cubicBezTo>
                  <a:pt x="431430" y="2072829"/>
                  <a:pt x="402265" y="2004932"/>
                  <a:pt x="384464" y="1933730"/>
                </a:cubicBezTo>
                <a:cubicBezTo>
                  <a:pt x="366115" y="1860335"/>
                  <a:pt x="366832" y="1860055"/>
                  <a:pt x="332509" y="1757085"/>
                </a:cubicBezTo>
                <a:cubicBezTo>
                  <a:pt x="319689" y="1718625"/>
                  <a:pt x="304581" y="1680964"/>
                  <a:pt x="290946" y="1642785"/>
                </a:cubicBezTo>
                <a:cubicBezTo>
                  <a:pt x="287262" y="1632470"/>
                  <a:pt x="285004" y="1621621"/>
                  <a:pt x="280555" y="1611612"/>
                </a:cubicBezTo>
                <a:cubicBezTo>
                  <a:pt x="266700" y="1580439"/>
                  <a:pt x="252111" y="1549583"/>
                  <a:pt x="238991" y="1518094"/>
                </a:cubicBezTo>
                <a:cubicBezTo>
                  <a:pt x="234778" y="1507983"/>
                  <a:pt x="232343" y="1497215"/>
                  <a:pt x="228600" y="1486921"/>
                </a:cubicBezTo>
                <a:cubicBezTo>
                  <a:pt x="218487" y="1459109"/>
                  <a:pt x="208695" y="1431158"/>
                  <a:pt x="197427" y="1403794"/>
                </a:cubicBezTo>
                <a:cubicBezTo>
                  <a:pt x="174527" y="1348180"/>
                  <a:pt x="159231" y="1327254"/>
                  <a:pt x="145473" y="1279103"/>
                </a:cubicBezTo>
                <a:cubicBezTo>
                  <a:pt x="141550" y="1265372"/>
                  <a:pt x="139186" y="1251218"/>
                  <a:pt x="135082" y="1237540"/>
                </a:cubicBezTo>
                <a:cubicBezTo>
                  <a:pt x="128787" y="1216558"/>
                  <a:pt x="114300" y="1175194"/>
                  <a:pt x="114300" y="1175194"/>
                </a:cubicBezTo>
                <a:cubicBezTo>
                  <a:pt x="135082" y="1164803"/>
                  <a:pt x="154439" y="1150854"/>
                  <a:pt x="176646" y="1144021"/>
                </a:cubicBezTo>
                <a:cubicBezTo>
                  <a:pt x="200054" y="1136818"/>
                  <a:pt x="225366" y="1138433"/>
                  <a:pt x="249382" y="1133630"/>
                </a:cubicBezTo>
                <a:cubicBezTo>
                  <a:pt x="277389" y="1128029"/>
                  <a:pt x="304436" y="1118112"/>
                  <a:pt x="332509" y="1112849"/>
                </a:cubicBezTo>
                <a:cubicBezTo>
                  <a:pt x="359955" y="1107703"/>
                  <a:pt x="388036" y="1106704"/>
                  <a:pt x="415636" y="1102458"/>
                </a:cubicBezTo>
                <a:cubicBezTo>
                  <a:pt x="438848" y="1098887"/>
                  <a:pt x="485022" y="1088571"/>
                  <a:pt x="509155" y="1081676"/>
                </a:cubicBezTo>
                <a:cubicBezTo>
                  <a:pt x="613504" y="1051862"/>
                  <a:pt x="451953" y="1093379"/>
                  <a:pt x="581891" y="1060894"/>
                </a:cubicBezTo>
                <a:cubicBezTo>
                  <a:pt x="592282" y="1050503"/>
                  <a:pt x="605276" y="1042182"/>
                  <a:pt x="613064" y="1029721"/>
                </a:cubicBezTo>
                <a:cubicBezTo>
                  <a:pt x="632684" y="998330"/>
                  <a:pt x="647346" y="923767"/>
                  <a:pt x="654627" y="894640"/>
                </a:cubicBezTo>
                <a:cubicBezTo>
                  <a:pt x="661554" y="818440"/>
                  <a:pt x="678733" y="742482"/>
                  <a:pt x="675409" y="666040"/>
                </a:cubicBezTo>
                <a:cubicBezTo>
                  <a:pt x="671945" y="586376"/>
                  <a:pt x="669992" y="506633"/>
                  <a:pt x="665018" y="427049"/>
                </a:cubicBezTo>
                <a:cubicBezTo>
                  <a:pt x="663062" y="395745"/>
                  <a:pt x="658292" y="364680"/>
                  <a:pt x="654627" y="333530"/>
                </a:cubicBezTo>
                <a:cubicBezTo>
                  <a:pt x="651364" y="305797"/>
                  <a:pt x="648185" y="278047"/>
                  <a:pt x="644236" y="250403"/>
                </a:cubicBezTo>
                <a:cubicBezTo>
                  <a:pt x="637587" y="203858"/>
                  <a:pt x="632408" y="180868"/>
                  <a:pt x="623455" y="136103"/>
                </a:cubicBezTo>
                <a:cubicBezTo>
                  <a:pt x="626919" y="108394"/>
                  <a:pt x="606137" y="56440"/>
                  <a:pt x="633846" y="52976"/>
                </a:cubicBezTo>
                <a:cubicBezTo>
                  <a:pt x="667869" y="48723"/>
                  <a:pt x="681613" y="102212"/>
                  <a:pt x="706582" y="125712"/>
                </a:cubicBezTo>
                <a:cubicBezTo>
                  <a:pt x="740515" y="157649"/>
                  <a:pt x="773212" y="191271"/>
                  <a:pt x="810491" y="219230"/>
                </a:cubicBezTo>
                <a:cubicBezTo>
                  <a:pt x="871821" y="265228"/>
                  <a:pt x="859621" y="254448"/>
                  <a:pt x="935182" y="323140"/>
                </a:cubicBezTo>
                <a:cubicBezTo>
                  <a:pt x="993640" y="376283"/>
                  <a:pt x="944976" y="346071"/>
                  <a:pt x="1039091" y="416658"/>
                </a:cubicBezTo>
                <a:cubicBezTo>
                  <a:pt x="1110026" y="469860"/>
                  <a:pt x="1113765" y="469581"/>
                  <a:pt x="1174173" y="499785"/>
                </a:cubicBezTo>
                <a:cubicBezTo>
                  <a:pt x="1184564" y="496321"/>
                  <a:pt x="1197601" y="497139"/>
                  <a:pt x="1205346" y="489394"/>
                </a:cubicBezTo>
                <a:cubicBezTo>
                  <a:pt x="1265493" y="429247"/>
                  <a:pt x="1230441" y="429359"/>
                  <a:pt x="1278082" y="364703"/>
                </a:cubicBezTo>
                <a:cubicBezTo>
                  <a:pt x="1313071" y="317218"/>
                  <a:pt x="1354621" y="274933"/>
                  <a:pt x="1392382" y="229621"/>
                </a:cubicBezTo>
                <a:cubicBezTo>
                  <a:pt x="1431682" y="182461"/>
                  <a:pt x="1431077" y="175598"/>
                  <a:pt x="1475509" y="136103"/>
                </a:cubicBezTo>
                <a:cubicBezTo>
                  <a:pt x="1492085" y="121369"/>
                  <a:pt x="1510773" y="109144"/>
                  <a:pt x="1527464" y="94540"/>
                </a:cubicBezTo>
                <a:cubicBezTo>
                  <a:pt x="1538523" y="84863"/>
                  <a:pt x="1547347" y="72775"/>
                  <a:pt x="1558636" y="63367"/>
                </a:cubicBezTo>
                <a:cubicBezTo>
                  <a:pt x="1568230" y="55372"/>
                  <a:pt x="1580215" y="50580"/>
                  <a:pt x="1589809" y="42585"/>
                </a:cubicBezTo>
                <a:cubicBezTo>
                  <a:pt x="1641700" y="-657"/>
                  <a:pt x="1597372" y="19282"/>
                  <a:pt x="1652155" y="1021"/>
                </a:cubicBezTo>
                <a:cubicBezTo>
                  <a:pt x="1700305" y="73250"/>
                  <a:pt x="1642872" y="-17541"/>
                  <a:pt x="1693718" y="84149"/>
                </a:cubicBezTo>
                <a:cubicBezTo>
                  <a:pt x="1702750" y="102213"/>
                  <a:pt x="1715859" y="118039"/>
                  <a:pt x="1724891" y="136103"/>
                </a:cubicBezTo>
                <a:cubicBezTo>
                  <a:pt x="1729789" y="145900"/>
                  <a:pt x="1730384" y="157479"/>
                  <a:pt x="1735282" y="167276"/>
                </a:cubicBezTo>
                <a:cubicBezTo>
                  <a:pt x="1744314" y="185340"/>
                  <a:pt x="1757423" y="201166"/>
                  <a:pt x="1766455" y="219230"/>
                </a:cubicBezTo>
                <a:cubicBezTo>
                  <a:pt x="1774796" y="235913"/>
                  <a:pt x="1778895" y="254502"/>
                  <a:pt x="1787236" y="271185"/>
                </a:cubicBezTo>
                <a:cubicBezTo>
                  <a:pt x="1792821" y="282355"/>
                  <a:pt x="1802433" y="291188"/>
                  <a:pt x="1808018" y="302358"/>
                </a:cubicBezTo>
                <a:cubicBezTo>
                  <a:pt x="1812916" y="312154"/>
                  <a:pt x="1814094" y="323463"/>
                  <a:pt x="1818409" y="333530"/>
                </a:cubicBezTo>
                <a:cubicBezTo>
                  <a:pt x="1824511" y="347768"/>
                  <a:pt x="1833089" y="360856"/>
                  <a:pt x="1839191" y="375094"/>
                </a:cubicBezTo>
                <a:cubicBezTo>
                  <a:pt x="1843506" y="385161"/>
                  <a:pt x="1844684" y="396470"/>
                  <a:pt x="1849582" y="406267"/>
                </a:cubicBezTo>
                <a:cubicBezTo>
                  <a:pt x="1855167" y="417437"/>
                  <a:pt x="1864779" y="426270"/>
                  <a:pt x="1870364" y="437440"/>
                </a:cubicBezTo>
                <a:cubicBezTo>
                  <a:pt x="1893795" y="484301"/>
                  <a:pt x="1864315" y="455119"/>
                  <a:pt x="1901536" y="499785"/>
                </a:cubicBezTo>
                <a:cubicBezTo>
                  <a:pt x="1910943" y="511074"/>
                  <a:pt x="1923301" y="519669"/>
                  <a:pt x="1932709" y="530958"/>
                </a:cubicBezTo>
                <a:cubicBezTo>
                  <a:pt x="1940704" y="540552"/>
                  <a:pt x="1950028" y="536153"/>
                  <a:pt x="1963882" y="53095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9BA596E-C48F-5C4D-A57C-4E2CA8421326}"/>
              </a:ext>
            </a:extLst>
          </p:cNvPr>
          <p:cNvSpPr/>
          <p:nvPr/>
        </p:nvSpPr>
        <p:spPr>
          <a:xfrm>
            <a:off x="2590800" y="1205221"/>
            <a:ext cx="67465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Book" panose="02000503020000020003" pitchFamily="2" charset="0"/>
              </a:rPr>
              <a:t>Takeaway:</a:t>
            </a:r>
          </a:p>
          <a:p>
            <a:br>
              <a:rPr lang="en-US" sz="2800" b="1" dirty="0">
                <a:latin typeface="Avenir Book" panose="02000503020000020003" pitchFamily="2" charset="0"/>
              </a:rPr>
            </a:br>
            <a:r>
              <a:rPr lang="en-US" sz="2800" b="1" dirty="0">
                <a:solidFill>
                  <a:srgbClr val="C00000"/>
                </a:solidFill>
                <a:latin typeface="Avenir Book" panose="02000503020000020003" pitchFamily="2" charset="0"/>
              </a:rPr>
              <a:t>Self-Attention</a:t>
            </a:r>
            <a:r>
              <a:rPr lang="en-US" sz="2800" dirty="0">
                <a:latin typeface="Avenir Book" panose="02000503020000020003" pitchFamily="2" charset="0"/>
              </a:rPr>
              <a:t> is powerful; allows us to create great, context-aware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7942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290AFBA3-8431-CD4B-9C02-B2C628A4C452}"/>
              </a:ext>
            </a:extLst>
          </p:cNvPr>
          <p:cNvSpPr/>
          <p:nvPr/>
        </p:nvSpPr>
        <p:spPr>
          <a:xfrm>
            <a:off x="6356207" y="2308562"/>
            <a:ext cx="314211" cy="1164335"/>
          </a:xfrm>
          <a:prstGeom prst="rect">
            <a:avLst/>
          </a:prstGeom>
          <a:solidFill>
            <a:srgbClr val="FFF2CC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2954D87-E4F8-984A-A6D2-D6E8A668EED7}"/>
              </a:ext>
            </a:extLst>
          </p:cNvPr>
          <p:cNvSpPr/>
          <p:nvPr/>
        </p:nvSpPr>
        <p:spPr>
          <a:xfrm>
            <a:off x="6949138" y="2314064"/>
            <a:ext cx="314211" cy="1164335"/>
          </a:xfrm>
          <a:prstGeom prst="rect">
            <a:avLst/>
          </a:prstGeom>
          <a:solidFill>
            <a:srgbClr val="FFF2CC">
              <a:alpha val="82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CC4C89A-8CC8-3F41-B1F1-123C04B8D1CE}"/>
              </a:ext>
            </a:extLst>
          </p:cNvPr>
          <p:cNvSpPr/>
          <p:nvPr/>
        </p:nvSpPr>
        <p:spPr>
          <a:xfrm>
            <a:off x="7531518" y="2296948"/>
            <a:ext cx="314211" cy="1164335"/>
          </a:xfrm>
          <a:prstGeom prst="rect">
            <a:avLst/>
          </a:prstGeom>
          <a:solidFill>
            <a:srgbClr val="FFF2CC">
              <a:alpha val="35777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RECAP: L8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476BFAE9-1252-AD4E-83D3-4EEA5ED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itle 1">
                <a:extLst>
                  <a:ext uri="{FF2B5EF4-FFF2-40B4-BE49-F238E27FC236}">
                    <a16:creationId xmlns:a16="http://schemas.microsoft.com/office/drawing/2014/main" id="{42506539-0699-6A40-B502-1B3D788DA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208" y="1921525"/>
                <a:ext cx="4368608" cy="464883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>
                    <a:solidFill>
                      <a:schemeClr val="tx1"/>
                    </a:solidFill>
                    <a:latin typeface="Avenir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Attention</a:t>
                </a:r>
                <a:r>
                  <a:rPr lang="en-US" sz="2000" dirty="0"/>
                  <a:t> allows a decoder, at each time step, to focus/use different amounts of the encoder’s hidden states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venir Book" panose="02000503020000020003" pitchFamily="2" charset="0"/>
                    <a:sym typeface="Wingdings" pitchFamily="2" charset="2"/>
                  </a:rPr>
                  <a:t>The resulting </a:t>
                </a:r>
                <a:r>
                  <a:rPr lang="en-US" sz="2000" dirty="0">
                    <a:solidFill>
                      <a:srgbClr val="0070C0"/>
                    </a:solidFill>
                    <a:latin typeface="Avenir Book" panose="02000503020000020003" pitchFamily="2" charset="0"/>
                    <a:sym typeface="Wingdings" pitchFamily="2" charset="2"/>
                  </a:rPr>
                  <a:t>context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sym typeface="Wingdings" pitchFamily="2" charset="2"/>
                  </a:rPr>
                  <a:t>is used, with the </a:t>
                </a:r>
                <a:r>
                  <a:rPr lang="en-US" sz="2000" dirty="0">
                    <a:solidFill>
                      <a:srgbClr val="C00000"/>
                    </a:solidFill>
                    <a:latin typeface="Avenir Book" panose="02000503020000020003" pitchFamily="2" charset="0"/>
                    <a:sym typeface="Wingdings" pitchFamily="2" charset="2"/>
                  </a:rPr>
                  <a:t>decoder’s current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venir Book" panose="02000503020000020003" pitchFamily="2" charset="0"/>
                    <a:sym typeface="Wingdings" pitchFamily="2" charset="2"/>
                  </a:rPr>
                  <a:t>,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  <a:latin typeface="Avenir Book" panose="02000503020000020003" pitchFamily="2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10" name="Title 1">
                <a:extLst>
                  <a:ext uri="{FF2B5EF4-FFF2-40B4-BE49-F238E27FC236}">
                    <a16:creationId xmlns:a16="http://schemas.microsoft.com/office/drawing/2014/main" id="{42506539-0699-6A40-B502-1B3D788D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8" y="1921525"/>
                <a:ext cx="4368608" cy="4648835"/>
              </a:xfrm>
              <a:prstGeom prst="rect">
                <a:avLst/>
              </a:prstGeo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4B7010C0-D0E3-1048-9052-6647D0548774}"/>
              </a:ext>
            </a:extLst>
          </p:cNvPr>
          <p:cNvSpPr/>
          <p:nvPr/>
        </p:nvSpPr>
        <p:spPr>
          <a:xfrm>
            <a:off x="8126922" y="2323708"/>
            <a:ext cx="314211" cy="1164335"/>
          </a:xfrm>
          <a:prstGeom prst="rect">
            <a:avLst/>
          </a:prstGeom>
          <a:solidFill>
            <a:srgbClr val="FFF2CC">
              <a:alpha val="72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C68DA3B2-5EBF-E340-A2CB-4B31C5701BDF}"/>
              </a:ext>
            </a:extLst>
          </p:cNvPr>
          <p:cNvSpPr txBox="1">
            <a:spLocks/>
          </p:cNvSpPr>
          <p:nvPr/>
        </p:nvSpPr>
        <p:spPr>
          <a:xfrm>
            <a:off x="4947169" y="3815984"/>
            <a:ext cx="1193567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Input layer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AA0F9BA0-7DAB-2845-8FB5-99C6ABFA62E8}"/>
              </a:ext>
            </a:extLst>
          </p:cNvPr>
          <p:cNvSpPr txBox="1">
            <a:spLocks/>
          </p:cNvSpPr>
          <p:nvPr/>
        </p:nvSpPr>
        <p:spPr>
          <a:xfrm>
            <a:off x="4493096" y="2750181"/>
            <a:ext cx="1765948" cy="629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Hidden layer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D431BE-4D37-9E47-AA4B-4E69E6AC2AC9}"/>
              </a:ext>
            </a:extLst>
          </p:cNvPr>
          <p:cNvGrpSpPr/>
          <p:nvPr/>
        </p:nvGrpSpPr>
        <p:grpSpPr>
          <a:xfrm rot="16200000">
            <a:off x="6125401" y="2928237"/>
            <a:ext cx="777034" cy="170436"/>
            <a:chOff x="2297660" y="4140835"/>
            <a:chExt cx="1364224" cy="311369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E66A7416-9A80-AE4F-A810-07E8D915B16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55DF697-B809-9445-B192-180D2ECAC45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137FFB8-4A21-B545-942B-755CDB259D8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F83A49-88A2-B14E-8F71-B5499B98599C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C96B9C8-5438-194D-93A9-7D4B686E4A7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8D793E-5516-584A-BEC4-90BCC6B8DA36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229D8AFB-59E8-E449-8BC7-7B7D8BA8AC9A}"/>
              </a:ext>
            </a:extLst>
          </p:cNvPr>
          <p:cNvSpPr/>
          <p:nvPr/>
        </p:nvSpPr>
        <p:spPr>
          <a:xfrm rot="16200000">
            <a:off x="6351713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>
            <a:extLst>
              <a:ext uri="{FF2B5EF4-FFF2-40B4-BE49-F238E27FC236}">
                <a16:creationId xmlns:a16="http://schemas.microsoft.com/office/drawing/2014/main" id="{E60E4A9D-8B79-5443-BBD5-CAB5CB7DB881}"/>
              </a:ext>
            </a:extLst>
          </p:cNvPr>
          <p:cNvSpPr/>
          <p:nvPr/>
        </p:nvSpPr>
        <p:spPr>
          <a:xfrm>
            <a:off x="6652262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A443DCA-138F-2C49-BDED-83776DC54CC5}"/>
              </a:ext>
            </a:extLst>
          </p:cNvPr>
          <p:cNvGrpSpPr/>
          <p:nvPr/>
        </p:nvGrpSpPr>
        <p:grpSpPr>
          <a:xfrm rot="16200000">
            <a:off x="6717750" y="2928237"/>
            <a:ext cx="777034" cy="170436"/>
            <a:chOff x="2297660" y="4140835"/>
            <a:chExt cx="1364224" cy="311369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CB201B00-66B3-4D48-AD9D-8B21B0AB2F4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9156891-22F9-9549-8E3D-8A74A473F07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BFED63D-5203-C540-B826-BAE9726BEA1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2C208B5-36B3-454E-807C-841F88CFC6A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08C0B30-6C7C-F44F-9E00-535CF51821E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3B4573-95E1-8043-BF7E-E9CA2287BB5A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3F424A29-9502-1E4A-AD0A-84875C13CB23}"/>
              </a:ext>
            </a:extLst>
          </p:cNvPr>
          <p:cNvSpPr/>
          <p:nvPr/>
        </p:nvSpPr>
        <p:spPr>
          <a:xfrm rot="16200000">
            <a:off x="6944062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DE9BFE8A-21EA-154E-A566-B06105E6F834}"/>
              </a:ext>
            </a:extLst>
          </p:cNvPr>
          <p:cNvSpPr/>
          <p:nvPr/>
        </p:nvSpPr>
        <p:spPr>
          <a:xfrm>
            <a:off x="7244611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1EAF774-1CAC-0243-A0EF-3003B13DDBEC}"/>
              </a:ext>
            </a:extLst>
          </p:cNvPr>
          <p:cNvGrpSpPr/>
          <p:nvPr/>
        </p:nvGrpSpPr>
        <p:grpSpPr>
          <a:xfrm rot="16200000">
            <a:off x="7295100" y="2928237"/>
            <a:ext cx="777034" cy="170436"/>
            <a:chOff x="2297660" y="4140835"/>
            <a:chExt cx="1364224" cy="311369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9859A2B0-E38A-584F-8452-71ABA7F57AA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C075061-3AE7-DE49-9770-8328148D798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DCA0E7B-C4A3-FA46-B86C-2EC7781DD432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5E40DF7-296E-6F4A-BBEB-0FB94BC810B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E8CC68F-BB1F-4749-9BFE-DB2C7ECB074E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447DE0B-7EDE-2D40-9D3E-93B9A236C2B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ight Arrow 139">
            <a:extLst>
              <a:ext uri="{FF2B5EF4-FFF2-40B4-BE49-F238E27FC236}">
                <a16:creationId xmlns:a16="http://schemas.microsoft.com/office/drawing/2014/main" id="{D9B3314B-17FD-7846-A919-EFAAD18DE63C}"/>
              </a:ext>
            </a:extLst>
          </p:cNvPr>
          <p:cNvSpPr/>
          <p:nvPr/>
        </p:nvSpPr>
        <p:spPr>
          <a:xfrm rot="16200000">
            <a:off x="7521412" y="354113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932BA233-B045-A844-834B-21ECC21188A6}"/>
              </a:ext>
            </a:extLst>
          </p:cNvPr>
          <p:cNvSpPr/>
          <p:nvPr/>
        </p:nvSpPr>
        <p:spPr>
          <a:xfrm>
            <a:off x="7821961" y="2912319"/>
            <a:ext cx="310601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749BDA5-1C71-074E-AE07-30769F5C7447}"/>
              </a:ext>
            </a:extLst>
          </p:cNvPr>
          <p:cNvGrpSpPr/>
          <p:nvPr/>
        </p:nvGrpSpPr>
        <p:grpSpPr>
          <a:xfrm rot="16200000">
            <a:off x="7890778" y="2928236"/>
            <a:ext cx="777034" cy="170436"/>
            <a:chOff x="2297660" y="4140835"/>
            <a:chExt cx="1364224" cy="311369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2BA139D-42AF-354A-8819-34864DDE0DE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6D1A954-BFF1-ED41-95A4-2FB238DF7BF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F8BEFF6-4A8B-C345-9A19-73B46EE43F3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A90D42-6DB1-524A-860E-8A68B0AF1076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8552CB9-0776-8843-9F9D-B993C5F0373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65EC758-64EB-974E-9DE7-9D691CE9250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D88076EB-4D7F-0B41-8E30-C8462FA5EE6A}"/>
              </a:ext>
            </a:extLst>
          </p:cNvPr>
          <p:cNvSpPr/>
          <p:nvPr/>
        </p:nvSpPr>
        <p:spPr>
          <a:xfrm rot="16200000">
            <a:off x="8117090" y="3541134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11A7DA64-ECEB-9841-9EFE-2A612E089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1259" y="227739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11A7DA64-ECEB-9841-9EFE-2A612E08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59" y="2277391"/>
                <a:ext cx="255278" cy="286834"/>
              </a:xfrm>
              <a:prstGeom prst="rect">
                <a:avLst/>
              </a:prstGeom>
              <a:blipFill>
                <a:blip r:embed="rId3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F0328F0B-C7ED-424D-B9B8-8D32F365F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07454" y="2291096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F0328F0B-C7ED-424D-B9B8-8D32F365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454" y="2291096"/>
                <a:ext cx="255278" cy="286834"/>
              </a:xfrm>
              <a:prstGeom prst="rect">
                <a:avLst/>
              </a:prstGeom>
              <a:blipFill>
                <a:blip r:embed="rId4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5F26ECF7-AAB9-3E48-9C9B-B5FE0507CE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6466" y="2291117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5F26ECF7-AAB9-3E48-9C9B-B5FE05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66" y="2291117"/>
                <a:ext cx="255278" cy="286834"/>
              </a:xfrm>
              <a:prstGeom prst="rect">
                <a:avLst/>
              </a:prstGeom>
              <a:blipFill>
                <a:blip r:embed="rId5"/>
                <a:stretch>
                  <a:fillRect r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ontent Placeholder 2">
                <a:extLst>
                  <a:ext uri="{FF2B5EF4-FFF2-40B4-BE49-F238E27FC236}">
                    <a16:creationId xmlns:a16="http://schemas.microsoft.com/office/drawing/2014/main" id="{104098AE-445E-9542-8DC1-36DEF8C061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6636" y="228439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3" name="Content Placeholder 2">
                <a:extLst>
                  <a:ext uri="{FF2B5EF4-FFF2-40B4-BE49-F238E27FC236}">
                    <a16:creationId xmlns:a16="http://schemas.microsoft.com/office/drawing/2014/main" id="{104098AE-445E-9542-8DC1-36DEF8C06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636" y="2284391"/>
                <a:ext cx="255278" cy="286834"/>
              </a:xfrm>
              <a:prstGeom prst="rect">
                <a:avLst/>
              </a:prstGeom>
              <a:blipFill>
                <a:blip r:embed="rId6"/>
                <a:stretch>
                  <a:fillRect r="-2381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F66A30FF-B25B-9A40-BD67-5FC6CC8DE92E}"/>
              </a:ext>
            </a:extLst>
          </p:cNvPr>
          <p:cNvSpPr txBox="1">
            <a:spLocks/>
          </p:cNvSpPr>
          <p:nvPr/>
        </p:nvSpPr>
        <p:spPr>
          <a:xfrm>
            <a:off x="6224504" y="3776891"/>
            <a:ext cx="494448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The</a:t>
            </a: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E587C69F-60E7-334F-A7AF-BD0BC084553D}"/>
              </a:ext>
            </a:extLst>
          </p:cNvPr>
          <p:cNvSpPr txBox="1">
            <a:spLocks/>
          </p:cNvSpPr>
          <p:nvPr/>
        </p:nvSpPr>
        <p:spPr>
          <a:xfrm>
            <a:off x="6757086" y="3784606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latin typeface="Avenir Light" panose="020B0402020203020204" pitchFamily="34" charset="77"/>
              </a:rPr>
              <a:t>brown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FEE061C2-6264-924E-90DC-99E0C0866B8F}"/>
              </a:ext>
            </a:extLst>
          </p:cNvPr>
          <p:cNvSpPr txBox="1">
            <a:spLocks/>
          </p:cNvSpPr>
          <p:nvPr/>
        </p:nvSpPr>
        <p:spPr>
          <a:xfrm>
            <a:off x="7324601" y="3770874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dog</a:t>
            </a: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F415ADFF-2664-7744-821F-2F7606259AB2}"/>
              </a:ext>
            </a:extLst>
          </p:cNvPr>
          <p:cNvSpPr txBox="1">
            <a:spLocks/>
          </p:cNvSpPr>
          <p:nvPr/>
        </p:nvSpPr>
        <p:spPr>
          <a:xfrm>
            <a:off x="7939279" y="3767652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latin typeface="Avenir Light" panose="020B0402020203020204" pitchFamily="34" charset="77"/>
              </a:rPr>
              <a:t>ran</a:t>
            </a:r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73D37249-D0EC-1944-9901-13F6FD5D40FD}"/>
              </a:ext>
            </a:extLst>
          </p:cNvPr>
          <p:cNvSpPr txBox="1">
            <a:spLocks/>
          </p:cNvSpPr>
          <p:nvPr/>
        </p:nvSpPr>
        <p:spPr>
          <a:xfrm>
            <a:off x="6630368" y="4254618"/>
            <a:ext cx="1901635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7030A0"/>
                </a:solidFill>
                <a:latin typeface="Avenir Light" panose="020B0402020203020204" pitchFamily="34" charset="77"/>
              </a:rPr>
              <a:t>ENCODER RNN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85F7F8E-7903-B045-8274-A1E84ADB2649}"/>
              </a:ext>
            </a:extLst>
          </p:cNvPr>
          <p:cNvGrpSpPr/>
          <p:nvPr/>
        </p:nvGrpSpPr>
        <p:grpSpPr>
          <a:xfrm rot="16200000">
            <a:off x="8574348" y="2929726"/>
            <a:ext cx="777034" cy="170436"/>
            <a:chOff x="2297660" y="4140835"/>
            <a:chExt cx="1364224" cy="311369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88FEBF3-F8B5-024E-AA67-15CFA8BBF1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0B250E8-7B01-654A-8829-A30D6C0349C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C4533DD-246C-A749-B857-FA3EC0CF02EE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BFFE31B-920E-2E49-A573-A2D3E992E69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CE10B0-5FD5-0741-B495-AE1CB99DD4A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AB3E093-079E-7048-A30B-89055755E5C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66" name="Right Arrow 165">
            <a:extLst>
              <a:ext uri="{FF2B5EF4-FFF2-40B4-BE49-F238E27FC236}">
                <a16:creationId xmlns:a16="http://schemas.microsoft.com/office/drawing/2014/main" id="{255628A7-3977-1146-A3B4-EA3E45146B2D}"/>
              </a:ext>
            </a:extLst>
          </p:cNvPr>
          <p:cNvSpPr/>
          <p:nvPr/>
        </p:nvSpPr>
        <p:spPr>
          <a:xfrm rot="16200000">
            <a:off x="8796307" y="3544322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658C283A-686E-BF44-AA3D-6BCCED9B9012}"/>
              </a:ext>
            </a:extLst>
          </p:cNvPr>
          <p:cNvSpPr/>
          <p:nvPr/>
        </p:nvSpPr>
        <p:spPr>
          <a:xfrm>
            <a:off x="9101209" y="2913808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A2F09B-9DF5-0D44-96F3-BB948AD97B4E}"/>
              </a:ext>
            </a:extLst>
          </p:cNvPr>
          <p:cNvGrpSpPr/>
          <p:nvPr/>
        </p:nvGrpSpPr>
        <p:grpSpPr>
          <a:xfrm rot="16200000">
            <a:off x="9079101" y="2918871"/>
            <a:ext cx="777034" cy="170436"/>
            <a:chOff x="2297660" y="4140835"/>
            <a:chExt cx="1364224" cy="311369"/>
          </a:xfrm>
        </p:grpSpPr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9DD48082-1342-4F46-8E9A-1824F220ED16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0073E69-1699-1640-BEB5-7AAAB13519AA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6C62B2A-16B1-F545-9769-B1D479B9D7F0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550B49E-72CB-5C4B-AE76-CB9653448CB2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C1CE4B9-43FD-F54C-A609-B6335DD5D44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437E481-B857-DC45-9160-FA482F819CA9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75" name="Right Arrow 174">
            <a:extLst>
              <a:ext uri="{FF2B5EF4-FFF2-40B4-BE49-F238E27FC236}">
                <a16:creationId xmlns:a16="http://schemas.microsoft.com/office/drawing/2014/main" id="{9F3E5D0E-EDF0-344F-A0E8-0CB772783623}"/>
              </a:ext>
            </a:extLst>
          </p:cNvPr>
          <p:cNvSpPr/>
          <p:nvPr/>
        </p:nvSpPr>
        <p:spPr>
          <a:xfrm rot="16200000">
            <a:off x="9311010" y="3540118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C116F71-4516-1A4D-B2B6-22EB48881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73971" y="2280294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C116F71-4516-1A4D-B2B6-22EB4888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971" y="2280294"/>
                <a:ext cx="255278" cy="286834"/>
              </a:xfrm>
              <a:prstGeom prst="rect">
                <a:avLst/>
              </a:prstGeom>
              <a:blipFill>
                <a:blip r:embed="rId7"/>
                <a:stretch>
                  <a:fillRect l="-227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E3EB4508-231D-644C-AA38-167419F25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52570" y="2283144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E3EB4508-231D-644C-AA38-167419F2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70" y="2283144"/>
                <a:ext cx="255278" cy="286834"/>
              </a:xfrm>
              <a:prstGeom prst="rect">
                <a:avLst/>
              </a:prstGeom>
              <a:blipFill>
                <a:blip r:embed="rId8"/>
                <a:stretch>
                  <a:fillRect l="-2381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78ED78E9-6006-E346-B761-7C1F089C3E77}"/>
              </a:ext>
            </a:extLst>
          </p:cNvPr>
          <p:cNvSpPr txBox="1">
            <a:spLocks/>
          </p:cNvSpPr>
          <p:nvPr/>
        </p:nvSpPr>
        <p:spPr>
          <a:xfrm>
            <a:off x="8709543" y="3771157"/>
            <a:ext cx="504356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4EFF64A3-C856-4B42-89CE-54837D1B8A53}"/>
              </a:ext>
            </a:extLst>
          </p:cNvPr>
          <p:cNvSpPr txBox="1">
            <a:spLocks/>
          </p:cNvSpPr>
          <p:nvPr/>
        </p:nvSpPr>
        <p:spPr>
          <a:xfrm>
            <a:off x="9620441" y="3775573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FR" sz="1200">
                <a:solidFill>
                  <a:srgbClr val="C00000"/>
                </a:solidFill>
              </a:rPr>
              <a:t>chien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0" name="Content Placeholder 2">
            <a:extLst>
              <a:ext uri="{FF2B5EF4-FFF2-40B4-BE49-F238E27FC236}">
                <a16:creationId xmlns:a16="http://schemas.microsoft.com/office/drawing/2014/main" id="{21256E47-1231-1942-9F11-2F1FA849659B}"/>
              </a:ext>
            </a:extLst>
          </p:cNvPr>
          <p:cNvSpPr txBox="1">
            <a:spLocks/>
          </p:cNvSpPr>
          <p:nvPr/>
        </p:nvSpPr>
        <p:spPr>
          <a:xfrm>
            <a:off x="10164303" y="3777747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err="1">
                <a:solidFill>
                  <a:srgbClr val="C00000"/>
                </a:solidFill>
                <a:latin typeface="Avenir Light" panose="020B0402020203020204" pitchFamily="34" charset="77"/>
              </a:rPr>
              <a:t>brun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1" name="Content Placeholder 2">
            <a:extLst>
              <a:ext uri="{FF2B5EF4-FFF2-40B4-BE49-F238E27FC236}">
                <a16:creationId xmlns:a16="http://schemas.microsoft.com/office/drawing/2014/main" id="{D912B027-3A83-D546-88E3-D732636C599D}"/>
              </a:ext>
            </a:extLst>
          </p:cNvPr>
          <p:cNvSpPr txBox="1">
            <a:spLocks/>
          </p:cNvSpPr>
          <p:nvPr/>
        </p:nvSpPr>
        <p:spPr>
          <a:xfrm>
            <a:off x="10650484" y="3781645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FE3B82F8-3611-0741-92ED-8E0F48D73D48}"/>
              </a:ext>
            </a:extLst>
          </p:cNvPr>
          <p:cNvSpPr txBox="1">
            <a:spLocks/>
          </p:cNvSpPr>
          <p:nvPr/>
        </p:nvSpPr>
        <p:spPr>
          <a:xfrm>
            <a:off x="9452519" y="4305701"/>
            <a:ext cx="1773649" cy="26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7030A0"/>
                </a:solidFill>
                <a:latin typeface="Avenir Light" panose="020B0402020203020204" pitchFamily="34" charset="77"/>
              </a:rPr>
              <a:t>DECODER RNN</a:t>
            </a:r>
          </a:p>
        </p:txBody>
      </p:sp>
      <p:sp>
        <p:nvSpPr>
          <p:cNvPr id="183" name="Content Placeholder 2">
            <a:extLst>
              <a:ext uri="{FF2B5EF4-FFF2-40B4-BE49-F238E27FC236}">
                <a16:creationId xmlns:a16="http://schemas.microsoft.com/office/drawing/2014/main" id="{C52D609A-47CD-364A-8172-9FE7A9CC51E2}"/>
              </a:ext>
            </a:extLst>
          </p:cNvPr>
          <p:cNvSpPr txBox="1">
            <a:spLocks/>
          </p:cNvSpPr>
          <p:nvPr/>
        </p:nvSpPr>
        <p:spPr>
          <a:xfrm>
            <a:off x="11134577" y="3781645"/>
            <a:ext cx="678824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 err="1">
                <a:solidFill>
                  <a:srgbClr val="C00000"/>
                </a:solidFill>
                <a:latin typeface="Avenir Light" panose="020B0402020203020204" pitchFamily="34" charset="77"/>
              </a:rPr>
              <a:t>couru</a:t>
            </a: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4" name="Right Arrow 183">
            <a:extLst>
              <a:ext uri="{FF2B5EF4-FFF2-40B4-BE49-F238E27FC236}">
                <a16:creationId xmlns:a16="http://schemas.microsoft.com/office/drawing/2014/main" id="{FAC0B198-01A3-A940-9097-1AE35685E86D}"/>
              </a:ext>
            </a:extLst>
          </p:cNvPr>
          <p:cNvSpPr/>
          <p:nvPr/>
        </p:nvSpPr>
        <p:spPr>
          <a:xfrm>
            <a:off x="8532004" y="2928638"/>
            <a:ext cx="267216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>
            <a:extLst>
              <a:ext uri="{FF2B5EF4-FFF2-40B4-BE49-F238E27FC236}">
                <a16:creationId xmlns:a16="http://schemas.microsoft.com/office/drawing/2014/main" id="{9B91FE88-A4B4-F049-B79C-A722FEDD55D8}"/>
              </a:ext>
            </a:extLst>
          </p:cNvPr>
          <p:cNvSpPr/>
          <p:nvPr/>
        </p:nvSpPr>
        <p:spPr>
          <a:xfrm>
            <a:off x="9604094" y="2909165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D7929DA-98BA-664B-BC0F-5CDCF2D40C72}"/>
              </a:ext>
            </a:extLst>
          </p:cNvPr>
          <p:cNvGrpSpPr/>
          <p:nvPr/>
        </p:nvGrpSpPr>
        <p:grpSpPr>
          <a:xfrm rot="16200000">
            <a:off x="9581986" y="2914228"/>
            <a:ext cx="777034" cy="170436"/>
            <a:chOff x="2297660" y="4140835"/>
            <a:chExt cx="1364224" cy="311369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BC7D0693-BD1C-7245-900A-B336CC87FAE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0FBDBAD-5B80-EF4F-9C67-947E9AC6811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4501836-4D82-F24D-BD64-0A9A90529D0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410A32C-2539-444A-BDAF-C5052AE9687E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A0B8919-DF4A-1E46-862C-1C1AA10B245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E1E3C35-7C45-A042-AD6A-5EC7C8A72EA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93" name="Right Arrow 192">
            <a:extLst>
              <a:ext uri="{FF2B5EF4-FFF2-40B4-BE49-F238E27FC236}">
                <a16:creationId xmlns:a16="http://schemas.microsoft.com/office/drawing/2014/main" id="{68A2C7F3-E72E-844E-B95A-6E9D06654A22}"/>
              </a:ext>
            </a:extLst>
          </p:cNvPr>
          <p:cNvSpPr/>
          <p:nvPr/>
        </p:nvSpPr>
        <p:spPr>
          <a:xfrm rot="16200000">
            <a:off x="9813895" y="3535475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A918C243-241D-FE4A-B50F-EAFDF1657A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55455" y="2278501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A918C243-241D-FE4A-B50F-EAFDF165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455" y="2278501"/>
                <a:ext cx="255278" cy="286834"/>
              </a:xfrm>
              <a:prstGeom prst="rect">
                <a:avLst/>
              </a:prstGeom>
              <a:blipFill>
                <a:blip r:embed="rId9"/>
                <a:stretch>
                  <a:fillRect l="-285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ight Arrow 194">
            <a:extLst>
              <a:ext uri="{FF2B5EF4-FFF2-40B4-BE49-F238E27FC236}">
                <a16:creationId xmlns:a16="http://schemas.microsoft.com/office/drawing/2014/main" id="{CE3B3D89-71AB-314A-81EC-13FDBAE65706}"/>
              </a:ext>
            </a:extLst>
          </p:cNvPr>
          <p:cNvSpPr/>
          <p:nvPr/>
        </p:nvSpPr>
        <p:spPr>
          <a:xfrm>
            <a:off x="10121516" y="2921361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B5282AF-F944-F54A-9EE5-FA309FEB4425}"/>
              </a:ext>
            </a:extLst>
          </p:cNvPr>
          <p:cNvGrpSpPr/>
          <p:nvPr/>
        </p:nvGrpSpPr>
        <p:grpSpPr>
          <a:xfrm rot="16200000">
            <a:off x="10099408" y="2926424"/>
            <a:ext cx="777034" cy="170436"/>
            <a:chOff x="2297660" y="4140835"/>
            <a:chExt cx="1364224" cy="311369"/>
          </a:xfrm>
        </p:grpSpPr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DDA82FAA-6DEE-EE48-A824-1A94DD78B723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B555D91-0229-8648-92DD-98260BF8B7C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082FAE2-EC62-6446-AD30-ABA1CDE0D11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C0C7BBD-9EE0-0A4B-8726-249E790BE44F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10F7E37-E87F-2D4C-BF85-E5B627F76A8B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0A60554-11E7-AA40-A13C-840B578BDE9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03" name="Right Arrow 202">
            <a:extLst>
              <a:ext uri="{FF2B5EF4-FFF2-40B4-BE49-F238E27FC236}">
                <a16:creationId xmlns:a16="http://schemas.microsoft.com/office/drawing/2014/main" id="{FCD53EC0-9DF5-EE48-9F9A-CE79142C9696}"/>
              </a:ext>
            </a:extLst>
          </p:cNvPr>
          <p:cNvSpPr/>
          <p:nvPr/>
        </p:nvSpPr>
        <p:spPr>
          <a:xfrm rot="16200000">
            <a:off x="10331317" y="3547671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32912B8A-8B23-484C-8B23-F3B5C4C60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2877" y="2290698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32912B8A-8B23-484C-8B23-F3B5C4C6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77" y="2290698"/>
                <a:ext cx="255278" cy="286834"/>
              </a:xfrm>
              <a:prstGeom prst="rect">
                <a:avLst/>
              </a:prstGeom>
              <a:blipFill>
                <a:blip r:embed="rId10"/>
                <a:stretch>
                  <a:fillRect l="-2381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Right Arrow 204">
            <a:extLst>
              <a:ext uri="{FF2B5EF4-FFF2-40B4-BE49-F238E27FC236}">
                <a16:creationId xmlns:a16="http://schemas.microsoft.com/office/drawing/2014/main" id="{F5F8FCC5-5E13-B043-9A59-1C4A8173A620}"/>
              </a:ext>
            </a:extLst>
          </p:cNvPr>
          <p:cNvSpPr/>
          <p:nvPr/>
        </p:nvSpPr>
        <p:spPr>
          <a:xfrm>
            <a:off x="10629824" y="2924929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19FE830-DEEC-CC4E-943F-52032CB9039E}"/>
              </a:ext>
            </a:extLst>
          </p:cNvPr>
          <p:cNvGrpSpPr/>
          <p:nvPr/>
        </p:nvGrpSpPr>
        <p:grpSpPr>
          <a:xfrm rot="16200000">
            <a:off x="10607716" y="2929992"/>
            <a:ext cx="777034" cy="170436"/>
            <a:chOff x="2297660" y="4140835"/>
            <a:chExt cx="1364224" cy="31136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BD1B8E7-FAAD-9148-ACE6-9FA79CD9BA0B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B2B3AD8-2658-3749-BACB-293828D01FB3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B65C71C-09A1-E14A-8572-09D4EE0D395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C330C04-04BA-0640-BAEF-C114B25A6CE6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7FB5894-C1C5-044A-B6EC-E09DA80C8C6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49F9BAD-71E1-8742-8A5E-DB767C1D95B4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6D70E485-56EA-6B4F-87A9-601423866AAA}"/>
              </a:ext>
            </a:extLst>
          </p:cNvPr>
          <p:cNvSpPr/>
          <p:nvPr/>
        </p:nvSpPr>
        <p:spPr>
          <a:xfrm rot="16200000">
            <a:off x="10839625" y="3551239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83719295-FA7B-5B47-A630-A6C6774AE9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1185" y="2294266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83719295-FA7B-5B47-A630-A6C6774AE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85" y="2294266"/>
                <a:ext cx="255278" cy="286834"/>
              </a:xfrm>
              <a:prstGeom prst="rect">
                <a:avLst/>
              </a:prstGeom>
              <a:blipFill>
                <a:blip r:embed="rId11"/>
                <a:stretch>
                  <a:fillRect l="-238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Content Placeholder 2">
            <a:extLst>
              <a:ext uri="{FF2B5EF4-FFF2-40B4-BE49-F238E27FC236}">
                <a16:creationId xmlns:a16="http://schemas.microsoft.com/office/drawing/2014/main" id="{6ACC2171-3F4A-1345-AF87-400150A0D376}"/>
              </a:ext>
            </a:extLst>
          </p:cNvPr>
          <p:cNvSpPr txBox="1">
            <a:spLocks/>
          </p:cNvSpPr>
          <p:nvPr/>
        </p:nvSpPr>
        <p:spPr>
          <a:xfrm>
            <a:off x="9215743" y="3781645"/>
            <a:ext cx="504356" cy="286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200">
                <a:solidFill>
                  <a:srgbClr val="C00000"/>
                </a:solidFill>
                <a:latin typeface="Avenir Light" panose="020B0402020203020204" pitchFamily="34" charset="77"/>
              </a:rPr>
              <a:t>Le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120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216" name="Right Arrow 215">
            <a:extLst>
              <a:ext uri="{FF2B5EF4-FFF2-40B4-BE49-F238E27FC236}">
                <a16:creationId xmlns:a16="http://schemas.microsoft.com/office/drawing/2014/main" id="{1B731878-6EA9-E64D-BC94-310EF43836FD}"/>
              </a:ext>
            </a:extLst>
          </p:cNvPr>
          <p:cNvSpPr/>
          <p:nvPr/>
        </p:nvSpPr>
        <p:spPr>
          <a:xfrm>
            <a:off x="11116005" y="2937016"/>
            <a:ext cx="220327" cy="187667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4DF912A-D43E-894F-A009-286681D10F41}"/>
              </a:ext>
            </a:extLst>
          </p:cNvPr>
          <p:cNvGrpSpPr/>
          <p:nvPr/>
        </p:nvGrpSpPr>
        <p:grpSpPr>
          <a:xfrm rot="16200000">
            <a:off x="11093898" y="2942079"/>
            <a:ext cx="777034" cy="170436"/>
            <a:chOff x="2297660" y="4140835"/>
            <a:chExt cx="1364224" cy="311369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20BBA055-617E-AA40-A54B-B87D50002EC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A72EC82-E1DC-BE44-A84F-7E63F1C1FB5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C702674-BC05-4C42-822F-21FD2E3ADFC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2732D1B-4D96-1648-ADA6-004F966200D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108DB9E6-310D-7A49-9213-08535326C7B4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F844477-4DE4-C345-BC49-6312C5EFE16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CEB6D25-C104-614D-B3B2-857FEF0B0EAB}"/>
              </a:ext>
            </a:extLst>
          </p:cNvPr>
          <p:cNvSpPr/>
          <p:nvPr/>
        </p:nvSpPr>
        <p:spPr>
          <a:xfrm rot="16200000">
            <a:off x="11325807" y="3563326"/>
            <a:ext cx="323201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Content Placeholder 2">
                <a:extLst>
                  <a:ext uri="{FF2B5EF4-FFF2-40B4-BE49-F238E27FC236}">
                    <a16:creationId xmlns:a16="http://schemas.microsoft.com/office/drawing/2014/main" id="{30087C5E-6DAF-F94B-939D-C6CD90F156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7367" y="2306353"/>
                <a:ext cx="255278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5" name="Content Placeholder 2">
                <a:extLst>
                  <a:ext uri="{FF2B5EF4-FFF2-40B4-BE49-F238E27FC236}">
                    <a16:creationId xmlns:a16="http://schemas.microsoft.com/office/drawing/2014/main" id="{30087C5E-6DAF-F94B-939D-C6CD90F1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367" y="2306353"/>
                <a:ext cx="255278" cy="286834"/>
              </a:xfrm>
              <a:prstGeom prst="rect">
                <a:avLst/>
              </a:prstGeom>
              <a:blipFill>
                <a:blip r:embed="rId12"/>
                <a:stretch>
                  <a:fillRect l="-285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Right Arrow 225">
            <a:extLst>
              <a:ext uri="{FF2B5EF4-FFF2-40B4-BE49-F238E27FC236}">
                <a16:creationId xmlns:a16="http://schemas.microsoft.com/office/drawing/2014/main" id="{C46DBB63-2956-5A42-8A5D-EA993D5E430A}"/>
              </a:ext>
            </a:extLst>
          </p:cNvPr>
          <p:cNvSpPr/>
          <p:nvPr/>
        </p:nvSpPr>
        <p:spPr>
          <a:xfrm rot="16200000">
            <a:off x="8832206" y="2101596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Arrow 226">
            <a:extLst>
              <a:ext uri="{FF2B5EF4-FFF2-40B4-BE49-F238E27FC236}">
                <a16:creationId xmlns:a16="http://schemas.microsoft.com/office/drawing/2014/main" id="{940630A9-E05A-D148-A50C-CDE7CB295FAB}"/>
              </a:ext>
            </a:extLst>
          </p:cNvPr>
          <p:cNvSpPr/>
          <p:nvPr/>
        </p:nvSpPr>
        <p:spPr>
          <a:xfrm rot="16200000">
            <a:off x="9318281" y="2103158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ight Arrow 227">
            <a:extLst>
              <a:ext uri="{FF2B5EF4-FFF2-40B4-BE49-F238E27FC236}">
                <a16:creationId xmlns:a16="http://schemas.microsoft.com/office/drawing/2014/main" id="{3C048648-9D6C-9545-9B44-BF80D4A7C50F}"/>
              </a:ext>
            </a:extLst>
          </p:cNvPr>
          <p:cNvSpPr/>
          <p:nvPr/>
        </p:nvSpPr>
        <p:spPr>
          <a:xfrm rot="16200000">
            <a:off x="9814780" y="2102826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13F26C4B-6C64-7C4F-94C9-967CB6B645F0}"/>
              </a:ext>
            </a:extLst>
          </p:cNvPr>
          <p:cNvSpPr/>
          <p:nvPr/>
        </p:nvSpPr>
        <p:spPr>
          <a:xfrm rot="16200000">
            <a:off x="10341072" y="2104405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10F176DA-AE44-3844-A008-FA239AF2C495}"/>
              </a:ext>
            </a:extLst>
          </p:cNvPr>
          <p:cNvSpPr/>
          <p:nvPr/>
        </p:nvSpPr>
        <p:spPr>
          <a:xfrm rot="16200000">
            <a:off x="10842973" y="2110099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Arrow 230">
            <a:extLst>
              <a:ext uri="{FF2B5EF4-FFF2-40B4-BE49-F238E27FC236}">
                <a16:creationId xmlns:a16="http://schemas.microsoft.com/office/drawing/2014/main" id="{1AAA9493-9A5C-1D4A-973F-CD95021DF88A}"/>
              </a:ext>
            </a:extLst>
          </p:cNvPr>
          <p:cNvSpPr/>
          <p:nvPr/>
        </p:nvSpPr>
        <p:spPr>
          <a:xfrm rot="16200000">
            <a:off x="11321926" y="2125171"/>
            <a:ext cx="271233" cy="180351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Content Placeholder 2">
                <a:extLst>
                  <a:ext uri="{FF2B5EF4-FFF2-40B4-BE49-F238E27FC236}">
                    <a16:creationId xmlns:a16="http://schemas.microsoft.com/office/drawing/2014/main" id="{AC74CD98-3DAC-9944-ACF1-5AA5B447B3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2937" y="169564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2" name="Content Placeholder 2">
                <a:extLst>
                  <a:ext uri="{FF2B5EF4-FFF2-40B4-BE49-F238E27FC236}">
                    <a16:creationId xmlns:a16="http://schemas.microsoft.com/office/drawing/2014/main" id="{AC74CD98-3DAC-9944-ACF1-5AA5B447B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937" y="1695640"/>
                <a:ext cx="863073" cy="286834"/>
              </a:xfrm>
              <a:prstGeom prst="rect">
                <a:avLst/>
              </a:prstGeom>
              <a:blipFill>
                <a:blip r:embed="rId13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Content Placeholder 2">
                <a:extLst>
                  <a:ext uri="{FF2B5EF4-FFF2-40B4-BE49-F238E27FC236}">
                    <a16:creationId xmlns:a16="http://schemas.microsoft.com/office/drawing/2014/main" id="{C999AF1C-3955-1841-8B6E-64D0730D76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9324" y="1697651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3" name="Content Placeholder 2">
                <a:extLst>
                  <a:ext uri="{FF2B5EF4-FFF2-40B4-BE49-F238E27FC236}">
                    <a16:creationId xmlns:a16="http://schemas.microsoft.com/office/drawing/2014/main" id="{C999AF1C-3955-1841-8B6E-64D0730D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324" y="1697651"/>
                <a:ext cx="863073" cy="286834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Content Placeholder 2">
                <a:extLst>
                  <a:ext uri="{FF2B5EF4-FFF2-40B4-BE49-F238E27FC236}">
                    <a16:creationId xmlns:a16="http://schemas.microsoft.com/office/drawing/2014/main" id="{24FB7248-80A7-BA4C-8825-2F9461373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3856" y="1701275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4" name="Content Placeholder 2">
                <a:extLst>
                  <a:ext uri="{FF2B5EF4-FFF2-40B4-BE49-F238E27FC236}">
                    <a16:creationId xmlns:a16="http://schemas.microsoft.com/office/drawing/2014/main" id="{24FB7248-80A7-BA4C-8825-2F9461373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56" y="1701275"/>
                <a:ext cx="863073" cy="28683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Content Placeholder 2">
                <a:extLst>
                  <a:ext uri="{FF2B5EF4-FFF2-40B4-BE49-F238E27FC236}">
                    <a16:creationId xmlns:a16="http://schemas.microsoft.com/office/drawing/2014/main" id="{74BBB2E4-1242-5244-A6C0-3E9810392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1852" y="1698366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5" name="Content Placeholder 2">
                <a:extLst>
                  <a:ext uri="{FF2B5EF4-FFF2-40B4-BE49-F238E27FC236}">
                    <a16:creationId xmlns:a16="http://schemas.microsoft.com/office/drawing/2014/main" id="{74BBB2E4-1242-5244-A6C0-3E9810392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852" y="1698366"/>
                <a:ext cx="863073" cy="28683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Content Placeholder 2">
                <a:extLst>
                  <a:ext uri="{FF2B5EF4-FFF2-40B4-BE49-F238E27FC236}">
                    <a16:creationId xmlns:a16="http://schemas.microsoft.com/office/drawing/2014/main" id="{FFC29043-8ABE-FB4D-971A-F30D71CE7B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2313" y="170856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6" name="Content Placeholder 2">
                <a:extLst>
                  <a:ext uri="{FF2B5EF4-FFF2-40B4-BE49-F238E27FC236}">
                    <a16:creationId xmlns:a16="http://schemas.microsoft.com/office/drawing/2014/main" id="{FFC29043-8ABE-FB4D-971A-F30D71CE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313" y="1708560"/>
                <a:ext cx="863073" cy="286834"/>
              </a:xfrm>
              <a:prstGeom prst="rect">
                <a:avLst/>
              </a:prstGeom>
              <a:blipFill>
                <a:blip r:embed="rId17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Content Placeholder 2">
                <a:extLst>
                  <a:ext uri="{FF2B5EF4-FFF2-40B4-BE49-F238E27FC236}">
                    <a16:creationId xmlns:a16="http://schemas.microsoft.com/office/drawing/2014/main" id="{2AA58012-436B-7A45-9967-66731B254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68765" y="1715270"/>
                <a:ext cx="863073" cy="286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b="0">
                  <a:latin typeface="Avenir Light" panose="020B0402020203020204" pitchFamily="34" charset="77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140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7" name="Content Placeholder 2">
                <a:extLst>
                  <a:ext uri="{FF2B5EF4-FFF2-40B4-BE49-F238E27FC236}">
                    <a16:creationId xmlns:a16="http://schemas.microsoft.com/office/drawing/2014/main" id="{2AA58012-436B-7A45-9967-66731B25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765" y="1715270"/>
                <a:ext cx="863073" cy="286834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531898-882C-8C43-A27A-0D7D825A10ED}"/>
              </a:ext>
            </a:extLst>
          </p:cNvPr>
          <p:cNvSpPr/>
          <p:nvPr/>
        </p:nvSpPr>
        <p:spPr>
          <a:xfrm>
            <a:off x="640208" y="1027084"/>
            <a:ext cx="3555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seq2seq models</a:t>
            </a:r>
            <a:endParaRPr lang="en-US" sz="3600" dirty="0">
              <a:latin typeface="Avenir Book" panose="02000503020000020003" pitchFamily="2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06753A5-6A36-5942-AD2D-FF60A7895B22}"/>
              </a:ext>
            </a:extLst>
          </p:cNvPr>
          <p:cNvSpPr/>
          <p:nvPr/>
        </p:nvSpPr>
        <p:spPr>
          <a:xfrm>
            <a:off x="9099875" y="1673415"/>
            <a:ext cx="2683509" cy="2332936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AC07E91-BE20-E340-852F-CD29C83DCBD5}"/>
              </a:ext>
            </a:extLst>
          </p:cNvPr>
          <p:cNvSpPr/>
          <p:nvPr/>
        </p:nvSpPr>
        <p:spPr>
          <a:xfrm>
            <a:off x="7564676" y="725170"/>
            <a:ext cx="480321" cy="1126807"/>
          </a:xfrm>
          <a:prstGeom prst="rect">
            <a:avLst/>
          </a:prstGeom>
          <a:solidFill>
            <a:schemeClr val="lt1">
              <a:alpha val="7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E0D53-AEDD-6142-A2A4-163113583A92}"/>
              </a:ext>
            </a:extLst>
          </p:cNvPr>
          <p:cNvGrpSpPr/>
          <p:nvPr/>
        </p:nvGrpSpPr>
        <p:grpSpPr>
          <a:xfrm>
            <a:off x="6407807" y="1157789"/>
            <a:ext cx="1944134" cy="1127778"/>
            <a:chOff x="2373679" y="1155260"/>
            <a:chExt cx="3405925" cy="1995822"/>
          </a:xfrm>
        </p:grpSpPr>
        <p:sp>
          <p:nvSpPr>
            <p:cNvPr id="243" name="Right Arrow 242">
              <a:extLst>
                <a:ext uri="{FF2B5EF4-FFF2-40B4-BE49-F238E27FC236}">
                  <a16:creationId xmlns:a16="http://schemas.microsoft.com/office/drawing/2014/main" id="{05D608F5-8032-D543-BDE6-AE923D517179}"/>
                </a:ext>
              </a:extLst>
            </p:cNvPr>
            <p:cNvSpPr/>
            <p:nvPr/>
          </p:nvSpPr>
          <p:spPr>
            <a:xfrm rot="12116029">
              <a:off x="3248228" y="2536223"/>
              <a:ext cx="2531376" cy="195370"/>
            </a:xfrm>
            <a:prstGeom prst="rightArrow">
              <a:avLst>
                <a:gd name="adj1" fmla="val 27574"/>
                <a:gd name="adj2" fmla="val 6962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Content Placeholder 2">
                  <a:extLst>
                    <a:ext uri="{FF2B5EF4-FFF2-40B4-BE49-F238E27FC236}">
                      <a16:creationId xmlns:a16="http://schemas.microsoft.com/office/drawing/2014/main" id="{014FEA7D-EDB8-D940-94E1-E6CC340F2F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7083" y="1155260"/>
                  <a:ext cx="466368" cy="503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2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solidFill>
                      <a:schemeClr val="accent4">
                        <a:lumMod val="50000"/>
                      </a:schemeClr>
                    </a:solidFill>
                    <a:latin typeface="Avenir Light" panose="020B0402020203020204" pitchFamily="34" charset="77"/>
                  </a:endParaRPr>
                </a:p>
              </p:txBody>
            </p:sp>
          </mc:Choice>
          <mc:Fallback xmlns="">
            <p:sp>
              <p:nvSpPr>
                <p:cNvPr id="244" name="Content Placeholder 2">
                  <a:extLst>
                    <a:ext uri="{FF2B5EF4-FFF2-40B4-BE49-F238E27FC236}">
                      <a16:creationId xmlns:a16="http://schemas.microsoft.com/office/drawing/2014/main" id="{014FEA7D-EDB8-D940-94E1-E6CC340F2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083" y="1155260"/>
                  <a:ext cx="466368" cy="503588"/>
                </a:xfrm>
                <a:prstGeom prst="rect">
                  <a:avLst/>
                </a:prstGeom>
                <a:blipFill>
                  <a:blip r:embed="rId19"/>
                  <a:stretch>
                    <a:fillRect l="-9091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Right Arrow 244">
              <a:extLst>
                <a:ext uri="{FF2B5EF4-FFF2-40B4-BE49-F238E27FC236}">
                  <a16:creationId xmlns:a16="http://schemas.microsoft.com/office/drawing/2014/main" id="{39CDAF02-A6EC-BD44-927F-075A3E1DD002}"/>
                </a:ext>
              </a:extLst>
            </p:cNvPr>
            <p:cNvSpPr/>
            <p:nvPr/>
          </p:nvSpPr>
          <p:spPr>
            <a:xfrm rot="17919751">
              <a:off x="2180001" y="2558316"/>
              <a:ext cx="1020448" cy="165083"/>
            </a:xfrm>
            <a:prstGeom prst="rightArrow">
              <a:avLst>
                <a:gd name="adj1" fmla="val 27574"/>
                <a:gd name="adj2" fmla="val 6962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ight Arrow 245">
              <a:extLst>
                <a:ext uri="{FF2B5EF4-FFF2-40B4-BE49-F238E27FC236}">
                  <a16:creationId xmlns:a16="http://schemas.microsoft.com/office/drawing/2014/main" id="{73A2B243-AF2C-754D-BB8D-2A8BD1F8E47A}"/>
                </a:ext>
              </a:extLst>
            </p:cNvPr>
            <p:cNvSpPr/>
            <p:nvPr/>
          </p:nvSpPr>
          <p:spPr>
            <a:xfrm rot="14738398">
              <a:off x="2897065" y="2550887"/>
              <a:ext cx="917484" cy="176364"/>
            </a:xfrm>
            <a:prstGeom prst="rightArrow">
              <a:avLst>
                <a:gd name="adj1" fmla="val 27574"/>
                <a:gd name="adj2" fmla="val 6962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ight Arrow 246">
              <a:extLst>
                <a:ext uri="{FF2B5EF4-FFF2-40B4-BE49-F238E27FC236}">
                  <a16:creationId xmlns:a16="http://schemas.microsoft.com/office/drawing/2014/main" id="{BA31E244-B114-FE4B-B379-D71DDEDC0F22}"/>
                </a:ext>
              </a:extLst>
            </p:cNvPr>
            <p:cNvSpPr/>
            <p:nvPr/>
          </p:nvSpPr>
          <p:spPr>
            <a:xfrm rot="12608806">
              <a:off x="3194376" y="2514610"/>
              <a:ext cx="1594645" cy="190375"/>
            </a:xfrm>
            <a:prstGeom prst="rightArrow">
              <a:avLst>
                <a:gd name="adj1" fmla="val 27574"/>
                <a:gd name="adj2" fmla="val 6962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Content Placeholder 2">
                  <a:extLst>
                    <a:ext uri="{FF2B5EF4-FFF2-40B4-BE49-F238E27FC236}">
                      <a16:creationId xmlns:a16="http://schemas.microsoft.com/office/drawing/2014/main" id="{5DA7BFA3-8DAE-A344-A846-0F11F4D5E5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373679" y="2411371"/>
                  <a:ext cx="466368" cy="503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2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400" b="1" dirty="0">
                    <a:latin typeface="Avenir Light" panose="020B0402020203020204" pitchFamily="34" charset="77"/>
                  </a:endParaRPr>
                </a:p>
              </p:txBody>
            </p:sp>
          </mc:Choice>
          <mc:Fallback xmlns="">
            <p:sp>
              <p:nvSpPr>
                <p:cNvPr id="248" name="Content Placeholder 2">
                  <a:extLst>
                    <a:ext uri="{FF2B5EF4-FFF2-40B4-BE49-F238E27FC236}">
                      <a16:creationId xmlns:a16="http://schemas.microsoft.com/office/drawing/2014/main" id="{5DA7BFA3-8DAE-A344-A846-0F11F4D5E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679" y="2411371"/>
                  <a:ext cx="466368" cy="503588"/>
                </a:xfrm>
                <a:prstGeom prst="rect">
                  <a:avLst/>
                </a:prstGeom>
                <a:blipFill>
                  <a:blip r:embed="rId20"/>
                  <a:stretch>
                    <a:fillRect l="-1363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Content Placeholder 2">
                  <a:extLst>
                    <a:ext uri="{FF2B5EF4-FFF2-40B4-BE49-F238E27FC236}">
                      <a16:creationId xmlns:a16="http://schemas.microsoft.com/office/drawing/2014/main" id="{6FAF9EDC-DFA6-164C-AC63-AB5BFF2703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10694" y="2561712"/>
                  <a:ext cx="466368" cy="503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2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400" b="1">
                    <a:latin typeface="Avenir Light" panose="020B0402020203020204" pitchFamily="34" charset="77"/>
                  </a:endParaRPr>
                </a:p>
              </p:txBody>
            </p:sp>
          </mc:Choice>
          <mc:Fallback xmlns="">
            <p:sp>
              <p:nvSpPr>
                <p:cNvPr id="249" name="Content Placeholder 2">
                  <a:extLst>
                    <a:ext uri="{FF2B5EF4-FFF2-40B4-BE49-F238E27FC236}">
                      <a16:creationId xmlns:a16="http://schemas.microsoft.com/office/drawing/2014/main" id="{6FAF9EDC-DFA6-164C-AC63-AB5BFF270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694" y="2561712"/>
                  <a:ext cx="466368" cy="503588"/>
                </a:xfrm>
                <a:prstGeom prst="rect">
                  <a:avLst/>
                </a:prstGeom>
                <a:blipFill>
                  <a:blip r:embed="rId21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Content Placeholder 2">
                  <a:extLst>
                    <a:ext uri="{FF2B5EF4-FFF2-40B4-BE49-F238E27FC236}">
                      <a16:creationId xmlns:a16="http://schemas.microsoft.com/office/drawing/2014/main" id="{5AA020EE-FE7D-6645-80F5-4C24B8BEDD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672932" y="2483672"/>
                  <a:ext cx="466368" cy="503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2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400" b="1">
                    <a:latin typeface="Avenir Light" panose="020B0402020203020204" pitchFamily="34" charset="77"/>
                  </a:endParaRPr>
                </a:p>
              </p:txBody>
            </p:sp>
          </mc:Choice>
          <mc:Fallback xmlns="">
            <p:sp>
              <p:nvSpPr>
                <p:cNvPr id="250" name="Content Placeholder 2">
                  <a:extLst>
                    <a:ext uri="{FF2B5EF4-FFF2-40B4-BE49-F238E27FC236}">
                      <a16:creationId xmlns:a16="http://schemas.microsoft.com/office/drawing/2014/main" id="{5AA020EE-FE7D-6645-80F5-4C24B8BED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932" y="2483672"/>
                  <a:ext cx="466368" cy="503588"/>
                </a:xfrm>
                <a:prstGeom prst="rect">
                  <a:avLst/>
                </a:prstGeom>
                <a:blipFill>
                  <a:blip r:embed="rId22"/>
                  <a:stretch>
                    <a:fillRect l="-1428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Content Placeholder 2">
                  <a:extLst>
                    <a:ext uri="{FF2B5EF4-FFF2-40B4-BE49-F238E27FC236}">
                      <a16:creationId xmlns:a16="http://schemas.microsoft.com/office/drawing/2014/main" id="{4609A680-D498-7F4F-A872-5990EA9E2B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521895" y="2375292"/>
                  <a:ext cx="466368" cy="50358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Avenir" panose="02000503020000020003" pitchFamily="2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lnSpc>
                      <a:spcPct val="120000"/>
                    </a:lnSpc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en-US" sz="1400" b="1">
                    <a:latin typeface="Avenir Light" panose="020B0402020203020204" pitchFamily="34" charset="77"/>
                  </a:endParaRPr>
                </a:p>
              </p:txBody>
            </p:sp>
          </mc:Choice>
          <mc:Fallback xmlns="">
            <p:sp>
              <p:nvSpPr>
                <p:cNvPr id="251" name="Content Placeholder 2">
                  <a:extLst>
                    <a:ext uri="{FF2B5EF4-FFF2-40B4-BE49-F238E27FC236}">
                      <a16:creationId xmlns:a16="http://schemas.microsoft.com/office/drawing/2014/main" id="{4609A680-D498-7F4F-A872-5990EA9E2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895" y="2375292"/>
                  <a:ext cx="466368" cy="503588"/>
                </a:xfrm>
                <a:prstGeom prst="rect">
                  <a:avLst/>
                </a:prstGeom>
                <a:blipFill>
                  <a:blip r:embed="rId23"/>
                  <a:stretch>
                    <a:fillRect l="-869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27A13855-1882-C046-9ECE-2ADD6192C777}"/>
                </a:ext>
              </a:extLst>
            </p:cNvPr>
            <p:cNvGrpSpPr/>
            <p:nvPr/>
          </p:nvGrpSpPr>
          <p:grpSpPr>
            <a:xfrm>
              <a:off x="2552250" y="1809404"/>
              <a:ext cx="1364224" cy="311369"/>
              <a:chOff x="2297660" y="4140835"/>
              <a:chExt cx="1364224" cy="311369"/>
            </a:xfrm>
          </p:grpSpPr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EE3AC4F6-7AFC-E542-A30F-AD1F18E4C1F5}"/>
                  </a:ext>
                </a:extLst>
              </p:cNvPr>
              <p:cNvSpPr/>
              <p:nvPr/>
            </p:nvSpPr>
            <p:spPr>
              <a:xfrm>
                <a:off x="2297660" y="4140835"/>
                <a:ext cx="1364224" cy="311369"/>
              </a:xfrm>
              <a:prstGeom prst="roundRect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57CBFAB-3D8E-DA49-8206-475A63038381}"/>
                  </a:ext>
                </a:extLst>
              </p:cNvPr>
              <p:cNvSpPr/>
              <p:nvPr/>
            </p:nvSpPr>
            <p:spPr>
              <a:xfrm>
                <a:off x="2382210" y="4194102"/>
                <a:ext cx="2032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4B1DCE8-14D3-A747-B382-A9FFCAA8C9CD}"/>
                  </a:ext>
                </a:extLst>
              </p:cNvPr>
              <p:cNvSpPr/>
              <p:nvPr/>
            </p:nvSpPr>
            <p:spPr>
              <a:xfrm>
                <a:off x="2628469" y="4194102"/>
                <a:ext cx="2032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495D91E-FAE1-CD40-9104-BE4B03A6F4C2}"/>
                  </a:ext>
                </a:extLst>
              </p:cNvPr>
              <p:cNvSpPr/>
              <p:nvPr/>
            </p:nvSpPr>
            <p:spPr>
              <a:xfrm>
                <a:off x="2874728" y="4194102"/>
                <a:ext cx="2032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5FBD3C4-5531-C842-B7FA-44BB399A1A66}"/>
                  </a:ext>
                </a:extLst>
              </p:cNvPr>
              <p:cNvSpPr/>
              <p:nvPr/>
            </p:nvSpPr>
            <p:spPr>
              <a:xfrm>
                <a:off x="3126597" y="4194102"/>
                <a:ext cx="2032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3BE5326C-4D8E-DE4F-926F-3D0BB9496D07}"/>
                  </a:ext>
                </a:extLst>
              </p:cNvPr>
              <p:cNvSpPr/>
              <p:nvPr/>
            </p:nvSpPr>
            <p:spPr>
              <a:xfrm>
                <a:off x="3384593" y="4196386"/>
                <a:ext cx="203200" cy="2032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2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RECAP: L8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476BFAE9-1252-AD4E-83D3-4EEA5ED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itle 1">
                <a:extLst>
                  <a:ext uri="{FF2B5EF4-FFF2-40B4-BE49-F238E27FC236}">
                    <a16:creationId xmlns:a16="http://schemas.microsoft.com/office/drawing/2014/main" id="{42506539-0699-6A40-B502-1B3D788DAF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208" y="1808324"/>
                <a:ext cx="11164854" cy="453615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0" i="0" kern="1200">
                    <a:solidFill>
                      <a:schemeClr val="tx1"/>
                    </a:solidFill>
                    <a:latin typeface="Avenir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Converts text from a source language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target language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00000"/>
                    </a:solidFill>
                  </a:rPr>
                  <a:t>SMT</a:t>
                </a:r>
                <a:r>
                  <a:rPr lang="en-US" sz="2400" dirty="0"/>
                  <a:t> made huge progress but was brittle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00000"/>
                    </a:solidFill>
                    <a:latin typeface="Avenir Book" panose="02000503020000020003" pitchFamily="2" charset="0"/>
                    <a:sym typeface="Wingdings" pitchFamily="2" charset="2"/>
                  </a:rPr>
                  <a:t>NMT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 (starting w/ </a:t>
                </a:r>
                <a:r>
                  <a:rPr lang="en-US" sz="2400" b="1" dirty="0">
                    <a:latin typeface="Avenir Book" panose="02000503020000020003" pitchFamily="2" charset="0"/>
                    <a:sym typeface="Wingdings" pitchFamily="2" charset="2"/>
                  </a:rPr>
                  <a:t>LSTM-based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 </a:t>
                </a:r>
                <a:r>
                  <a:rPr lang="en-US" sz="2400" b="1" dirty="0">
                    <a:latin typeface="Avenir Book" panose="02000503020000020003" pitchFamily="2" charset="0"/>
                    <a:sym typeface="Wingdings" pitchFamily="2" charset="2"/>
                  </a:rPr>
                  <a:t>seq2seq models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) blew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SMT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 out of the water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Attention greatly helps </a:t>
                </a:r>
                <a:r>
                  <a:rPr lang="en-US" sz="2400" b="1" dirty="0">
                    <a:latin typeface="Avenir Book" panose="02000503020000020003" pitchFamily="2" charset="0"/>
                    <a:sym typeface="Wingdings" pitchFamily="2" charset="2"/>
                  </a:rPr>
                  <a:t>LSTM-based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 </a:t>
                </a:r>
                <a:r>
                  <a:rPr lang="en-US" sz="2400" b="1" dirty="0">
                    <a:latin typeface="Avenir Book" panose="02000503020000020003" pitchFamily="2" charset="0"/>
                    <a:sym typeface="Wingdings" pitchFamily="2" charset="2"/>
                  </a:rPr>
                  <a:t>seq2seq models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Avenir Book" panose="02000503020000020003" pitchFamily="2" charset="0"/>
                    <a:sym typeface="Wingdings" pitchFamily="2" charset="2"/>
                  </a:rPr>
                  <a:t>Next: </a:t>
                </a:r>
                <a:r>
                  <a:rPr lang="en-US" sz="2400" dirty="0">
                    <a:latin typeface="Avenir Book" panose="02000503020000020003" pitchFamily="2" charset="0"/>
                    <a:sym typeface="Wingdings" pitchFamily="2" charset="2"/>
                  </a:rPr>
                  <a:t>Transformer-based seq2seq models w/ Self-Attention and Attention</a:t>
                </a:r>
              </a:p>
            </p:txBody>
          </p:sp>
        </mc:Choice>
        <mc:Fallback xmlns="">
          <p:sp>
            <p:nvSpPr>
              <p:cNvPr id="110" name="Title 1">
                <a:extLst>
                  <a:ext uri="{FF2B5EF4-FFF2-40B4-BE49-F238E27FC236}">
                    <a16:creationId xmlns:a16="http://schemas.microsoft.com/office/drawing/2014/main" id="{42506539-0699-6A40-B502-1B3D788D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08" y="1808324"/>
                <a:ext cx="11164854" cy="4536152"/>
              </a:xfrm>
              <a:prstGeom prst="rect">
                <a:avLst/>
              </a:prstGeom>
              <a:blipFill>
                <a:blip r:embed="rId2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0531898-882C-8C43-A27A-0D7D825A10ED}"/>
              </a:ext>
            </a:extLst>
          </p:cNvPr>
          <p:cNvSpPr/>
          <p:nvPr/>
        </p:nvSpPr>
        <p:spPr>
          <a:xfrm>
            <a:off x="640208" y="1027084"/>
            <a:ext cx="862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MT</a:t>
            </a:r>
            <a:endParaRPr lang="en-US" sz="3600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F9A284D-56E1-7244-ABF4-CB35DAB96DC3}"/>
                  </a:ext>
                </a:extLst>
              </p:cNvPr>
              <p:cNvSpPr txBox="1"/>
              <p:nvPr/>
            </p:nvSpPr>
            <p:spPr>
              <a:xfrm>
                <a:off x="5238982" y="1027084"/>
                <a:ext cx="5042080" cy="561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6F9A284D-56E1-7244-ABF4-CB35DAB96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82" y="1027084"/>
                <a:ext cx="5042080" cy="561372"/>
              </a:xfrm>
              <a:prstGeom prst="rect">
                <a:avLst/>
              </a:prstGeom>
              <a:blipFill>
                <a:blip r:embed="rId3"/>
                <a:stretch>
                  <a:fillRect t="-65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8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034314" cy="423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seq2seq + Attention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Self-Attention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1059469" y="2393163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1059469" y="2483878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D599B4-861E-C544-96B5-4A43FBA2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1862" y="6344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B7551-00EA-A444-A8FD-15C80C0103B5}"/>
              </a:ext>
            </a:extLst>
          </p:cNvPr>
          <p:cNvSpPr/>
          <p:nvPr/>
        </p:nvSpPr>
        <p:spPr>
          <a:xfrm>
            <a:off x="1059469" y="1570083"/>
            <a:ext cx="771242" cy="90716"/>
          </a:xfrm>
          <a:prstGeom prst="rect">
            <a:avLst/>
          </a:prstGeom>
          <a:solidFill>
            <a:srgbClr val="FEE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269A2-CE8B-C945-95DA-88622D40F4B3}"/>
              </a:ext>
            </a:extLst>
          </p:cNvPr>
          <p:cNvSpPr/>
          <p:nvPr/>
        </p:nvSpPr>
        <p:spPr>
          <a:xfrm>
            <a:off x="1059469" y="1660798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19368</TotalTime>
  <Words>4285</Words>
  <Application>Microsoft Macintosh PowerPoint</Application>
  <PresentationFormat>Widescreen</PresentationFormat>
  <Paragraphs>1257</Paragraphs>
  <Slides>67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Arial</vt:lpstr>
      <vt:lpstr>Avenir</vt:lpstr>
      <vt:lpstr>Avenir Black</vt:lpstr>
      <vt:lpstr>Avenir Book</vt:lpstr>
      <vt:lpstr>Avenir Light</vt:lpstr>
      <vt:lpstr>Avenir Medium</vt:lpstr>
      <vt:lpstr>Calibri</vt:lpstr>
      <vt:lpstr>Cambria Math</vt:lpstr>
      <vt:lpstr>Karla</vt:lpstr>
      <vt:lpstr>Lato</vt:lpstr>
      <vt:lpstr>Noto Sans</vt:lpstr>
      <vt:lpstr>Office Theme</vt:lpstr>
      <vt:lpstr>PowerPoint Presentation</vt:lpstr>
      <vt:lpstr>PowerPoint Presentation</vt:lpstr>
      <vt:lpstr>ANNOUNCEMENTS</vt:lpstr>
      <vt:lpstr>RESEARCH PROJECTS</vt:lpstr>
      <vt:lpstr>RESEARCH PROJECTS</vt:lpstr>
      <vt:lpstr>RECAP: L8</vt:lpstr>
      <vt:lpstr>RECAP: L8</vt:lpstr>
      <vt:lpstr>RECAP: L8</vt:lpstr>
      <vt:lpstr>PowerPoint Presentation</vt:lpstr>
      <vt:lpstr>PowerPoint Presentation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For convenience, here’s the Attention calculation summarized on 1 slide</vt:lpstr>
      <vt:lpstr>For convenience, here’s the Attention calculation summarized on 1 slide</vt:lpstr>
      <vt:lpstr>Popular Attention Scoring functions:</vt:lpstr>
      <vt:lpstr>seq2seq + Attention</vt:lpstr>
      <vt:lpstr>seq2seq + Attention</vt:lpstr>
      <vt:lpstr>PowerPoint Presentation</vt:lpstr>
      <vt:lpstr>Constituency Parsing</vt:lpstr>
      <vt:lpstr>Constituency Parsing</vt:lpstr>
      <vt:lpstr>Results</vt:lpstr>
      <vt:lpstr>Image Captioning</vt:lpstr>
      <vt:lpstr>Image Captioning</vt:lpstr>
      <vt:lpstr>Image Captioning</vt:lpstr>
      <vt:lpstr>Image Captioning</vt:lpstr>
      <vt:lpstr>PowerPoint Presentation</vt:lpstr>
      <vt:lpstr>PowerPoint Presentation</vt:lpstr>
      <vt:lpstr>PowerPoint Presentation</vt:lpstr>
      <vt:lpstr>PowerPoint Presentation</vt:lpstr>
      <vt:lpstr>Goals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PowerPoint Presentation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  <vt:lpstr>Self-Attention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Sequential Data with ELMo, BERT, Transformers, and other childhood heroes</dc:title>
  <dc:creator>Microsoft Office User</dc:creator>
  <cp:lastModifiedBy>Tanner, Christopher W.</cp:lastModifiedBy>
  <cp:revision>618</cp:revision>
  <cp:lastPrinted>2020-01-23T07:18:22Z</cp:lastPrinted>
  <dcterms:created xsi:type="dcterms:W3CDTF">2020-01-21T14:53:13Z</dcterms:created>
  <dcterms:modified xsi:type="dcterms:W3CDTF">2021-10-04T20:35:10Z</dcterms:modified>
</cp:coreProperties>
</file>