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4"/>
  </p:notesMasterIdLst>
  <p:sldIdLst>
    <p:sldId id="609" r:id="rId2"/>
    <p:sldId id="293" r:id="rId3"/>
    <p:sldId id="809" r:id="rId4"/>
    <p:sldId id="837" r:id="rId5"/>
    <p:sldId id="814" r:id="rId6"/>
    <p:sldId id="835" r:id="rId7"/>
    <p:sldId id="615" r:id="rId8"/>
    <p:sldId id="862" r:id="rId9"/>
    <p:sldId id="823" r:id="rId10"/>
    <p:sldId id="825" r:id="rId11"/>
    <p:sldId id="841" r:id="rId12"/>
    <p:sldId id="826" r:id="rId13"/>
    <p:sldId id="832" r:id="rId14"/>
    <p:sldId id="833" r:id="rId15"/>
    <p:sldId id="838" r:id="rId16"/>
    <p:sldId id="839" r:id="rId17"/>
    <p:sldId id="840" r:id="rId18"/>
    <p:sldId id="842" r:id="rId19"/>
    <p:sldId id="843" r:id="rId20"/>
    <p:sldId id="828" r:id="rId21"/>
    <p:sldId id="844" r:id="rId22"/>
    <p:sldId id="829" r:id="rId23"/>
    <p:sldId id="831" r:id="rId24"/>
    <p:sldId id="824" r:id="rId25"/>
    <p:sldId id="830" r:id="rId26"/>
    <p:sldId id="811" r:id="rId27"/>
    <p:sldId id="863" r:id="rId28"/>
    <p:sldId id="864" r:id="rId29"/>
    <p:sldId id="848" r:id="rId30"/>
    <p:sldId id="846" r:id="rId31"/>
    <p:sldId id="847" r:id="rId32"/>
    <p:sldId id="849" r:id="rId33"/>
    <p:sldId id="850" r:id="rId34"/>
    <p:sldId id="851" r:id="rId35"/>
    <p:sldId id="853" r:id="rId36"/>
    <p:sldId id="854" r:id="rId37"/>
    <p:sldId id="852" r:id="rId38"/>
    <p:sldId id="859" r:id="rId39"/>
    <p:sldId id="855" r:id="rId40"/>
    <p:sldId id="856" r:id="rId41"/>
    <p:sldId id="858" r:id="rId42"/>
    <p:sldId id="857" r:id="rId43"/>
    <p:sldId id="860" r:id="rId44"/>
    <p:sldId id="873" r:id="rId45"/>
    <p:sldId id="865" r:id="rId46"/>
    <p:sldId id="866" r:id="rId47"/>
    <p:sldId id="867" r:id="rId48"/>
    <p:sldId id="868" r:id="rId49"/>
    <p:sldId id="869" r:id="rId50"/>
    <p:sldId id="870" r:id="rId51"/>
    <p:sldId id="871" r:id="rId52"/>
    <p:sldId id="872" r:id="rId53"/>
    <p:sldId id="874" r:id="rId54"/>
    <p:sldId id="875" r:id="rId55"/>
    <p:sldId id="876" r:id="rId56"/>
    <p:sldId id="877" r:id="rId57"/>
    <p:sldId id="878" r:id="rId58"/>
    <p:sldId id="892" r:id="rId59"/>
    <p:sldId id="893" r:id="rId60"/>
    <p:sldId id="879" r:id="rId61"/>
    <p:sldId id="884" r:id="rId62"/>
    <p:sldId id="885" r:id="rId63"/>
    <p:sldId id="880" r:id="rId64"/>
    <p:sldId id="881" r:id="rId65"/>
    <p:sldId id="882" r:id="rId66"/>
    <p:sldId id="883" r:id="rId67"/>
    <p:sldId id="886" r:id="rId68"/>
    <p:sldId id="887" r:id="rId69"/>
    <p:sldId id="888" r:id="rId70"/>
    <p:sldId id="889" r:id="rId71"/>
    <p:sldId id="890" r:id="rId72"/>
    <p:sldId id="89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4D9"/>
    <a:srgbClr val="006D77"/>
    <a:srgbClr val="BDAFEE"/>
    <a:srgbClr val="83C5BE"/>
    <a:srgbClr val="700353"/>
    <a:srgbClr val="B50588"/>
    <a:srgbClr val="E29578"/>
    <a:srgbClr val="EDF6F9"/>
    <a:srgbClr val="00444B"/>
    <a:srgbClr val="FFB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98"/>
    <p:restoredTop sz="88636"/>
  </p:normalViewPr>
  <p:slideViewPr>
    <p:cSldViewPr snapToGrid="0" snapToObjects="1">
      <p:cViewPr>
        <p:scale>
          <a:sx n="100" d="100"/>
          <a:sy n="100" d="100"/>
        </p:scale>
        <p:origin x="1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9T02:23:1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BC4EB-2D9A-C542-A578-2B57E0FB18FF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71AF9-BBC8-D045-B571-D125776D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1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94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1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0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84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9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03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07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8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1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8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4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models obviously can’t handle feature combinations. The feature space would explode if we allowed all combinations of indices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6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1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0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63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39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44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7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6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7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point is the biggest goal, as it kind of hinges on both 1, 2, and ideally 3, too. N-gram’s only chance of capturing 4 is if “n” is large enough and if it’s seen the exact sequence plenty of times before. It’s not leveraging any interesting, non-linear patterns. It’s just memorizing.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our vocabulary can grow large and we don’t want sparse representation, it’s natural that the size of our features should be much less than the vocab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our vocabulary can grow large and we don’t want sparse representation, it’s natural that the size of our features should be much less than the vocab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1C33-5988-D54F-BB26-5D5DAD4AF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BA848-FA4A-0346-83E1-44D13A16B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C035-42E1-754D-AF29-0F9C9762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3E9-0CED-1B46-B041-1C2CC850E913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DB20-4AFA-0443-8463-CC96FA03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BBF5-37BB-9A42-966A-31118682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AB10-9C5B-3C49-B908-D60D6572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2FF2-3514-7E4F-979B-7D465AE1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29F0-20F9-7245-A8DF-ED91AF9A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5D27-77B1-A446-B071-2F2327DE6C51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ABE4-540A-8A46-BADB-D57CF360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289A-E7A6-7041-AC8D-F84B9852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0083-B51B-F64B-AA55-08C12C45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69A8-BAB3-5047-9C68-7A1701E5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138AC-E452-D440-864F-ECCBC3D38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6ABF0-DD3E-AB42-9B7A-29D73575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E7FA-812F-EE4B-97B5-D6CE3F082AAD}" type="datetime1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F0AD2-EEAA-084E-86BF-5E9E486A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A0A6-0275-B747-9008-35F9B8FB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8F68-5C69-394B-8BCF-D20309B0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7271F-5514-F246-8093-A1E88A3A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F8BF-D8FB-054F-AFB9-095D0F84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D8762-E4ED-944E-9C50-E6D1F7468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14A51-2447-9447-9E65-910F362E1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4532E-F973-AE4F-B307-9C4ABFDB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3C00-66B6-4A4A-A860-E1848453299D}" type="datetime1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3EA70-3106-774D-8323-DEFC4395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0D810-CC25-514E-90F4-4DE901DD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B8A-B85B-3A4C-A622-549F6B28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38235-253C-054A-863C-FEEF02C1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90A7-1731-0142-B22D-906FA7E5FD6F}" type="datetime1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82665-4262-8347-AD55-38E1521E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CF5E5-C99B-3C42-B309-3F0AF7B7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0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5FFE0-C88F-AC4C-B413-4CA67664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2F22-1847-3741-97A0-FBB6C40DDBE4}" type="datetime1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AA98C-D40D-8D43-98C3-46A866A4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8FF45-51F5-8141-9CC0-7DC330B6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84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E2CB-80F8-D044-9E4B-F2853792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A669-90B7-C24B-85DE-2B3AE23B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37B98-29BA-8C4A-92D6-32761546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2CC34-7FA9-D642-B02C-D5F95E4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A145-D001-0043-BDFD-43F84EC21D21}" type="datetime1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75B0C-13CF-B44D-AC2B-62756B9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29ACA-557C-D642-9221-716CB885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B498-A163-CC43-81E8-5B8BB1A5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91C70-2BE4-4C4B-82E5-BDF2E7FCE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15BF7-13A1-7A4C-81CA-FF68AE174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B23D8-BE98-3444-8236-7530A84F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BB61-3F76-834E-931F-A09ADFED271D}" type="datetime1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8367-2C30-414A-B7CB-0A1C4A79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8D990-6B2E-9840-8478-36F0D89A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CC8A-803B-724E-AECF-F9E46639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D74CA-2C44-7141-A60F-B722C70D0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3FFE-E161-C74A-BD5F-88AF473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6D3-B105-C547-8D99-C7EF16289A44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45C2-A542-C644-9046-6C4684C7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C9B-1D97-6E46-8F5C-D7A15AEF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55349-E760-A049-B782-49DD46AAC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F6423-2F3F-EE4C-9C5E-4D2744E3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C342-0932-3E49-AB8D-9E000372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28B-01BC-DC4B-A165-7D762F3D6F95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E810-6B49-2448-9378-755458BB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FFE0-7A6D-074A-AC35-C18BEA6D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4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ight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356349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FF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E59-0172-044D-B347-0BC5D4E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38CA-0A1E-9849-ADED-8250CFBB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71BB-2EE1-4A4E-A529-52F1E1195EE2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4572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00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f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E59-0172-044D-B347-0BC5D4E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38CA-0A1E-9849-ADED-8250CFBB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71BB-2EE1-4A4E-A529-52F1E1195EE2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4572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ft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E59-0172-044D-B347-0BC5D4E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38CA-0A1E-9849-ADED-8250CFBB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71BB-2EE1-4A4E-A529-52F1E1195EE2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4572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BDA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EE77-F66E-F949-AC99-DF4C4F649119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2491" y="6356350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37FDFF-5600-CB48-A342-D2712CA1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19"/>
            <a:ext cx="8941419" cy="1162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98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E59-0172-044D-B347-0BC5D4E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38CA-0A1E-9849-ADED-8250CFBB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EE77-F66E-F949-AC99-DF4C4F649119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4572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ght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EE77-F66E-F949-AC99-DF4C4F649119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763" y="6353464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48490" y="360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EDC054-3F3E-9A4C-8863-5890942F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91319"/>
            <a:ext cx="8941419" cy="1162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95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ight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356349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FF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1D401-D15E-B84A-8905-AA31033A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11" y="305173"/>
            <a:ext cx="8941419" cy="1162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37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356349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6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6D1F4-47AB-674E-B7B4-644977D5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56" y="277465"/>
            <a:ext cx="8941419" cy="116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A9934-6E1E-624F-92F4-CA26E392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79DC-2FF9-4F4E-A3A8-2BED888F8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72B0-F58B-A84F-B873-83B8FAE83B2D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BD27-42C0-3542-A8C3-E254AF9AE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D511D-0DCF-4D4D-8359-143BCAE24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7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5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5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8.png"/><Relationship Id="rId5" Type="http://schemas.openxmlformats.org/officeDocument/2006/relationships/image" Target="../media/image112.png"/><Relationship Id="rId10" Type="http://schemas.openxmlformats.org/officeDocument/2006/relationships/image" Target="../media/image17.png"/><Relationship Id="rId4" Type="http://schemas.openxmlformats.org/officeDocument/2006/relationships/image" Target="../media/image116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2AC2B2-BE48-F147-B8F0-C4214DE5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818" y="3766079"/>
            <a:ext cx="9144000" cy="205498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latin typeface="Avenir Medium" panose="02000503020000020003" pitchFamily="2" charset="0"/>
              </a:rPr>
              <a:t>Harvard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AC295/CS287r/CSCI E-115B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Chris Tanner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6A7DC-809D-3741-93BC-D14DE36F96EC}"/>
              </a:ext>
            </a:extLst>
          </p:cNvPr>
          <p:cNvGrpSpPr>
            <a:grpSpLocks noChangeAspect="1"/>
          </p:cNvGrpSpPr>
          <p:nvPr/>
        </p:nvGrpSpPr>
        <p:grpSpPr>
          <a:xfrm>
            <a:off x="7891509" y="3690215"/>
            <a:ext cx="1789742" cy="1001334"/>
            <a:chOff x="3383860" y="4092499"/>
            <a:chExt cx="1774304" cy="1102997"/>
          </a:xfrm>
        </p:grpSpPr>
        <p:pic>
          <p:nvPicPr>
            <p:cNvPr id="5" name="Picture 4" descr="iacs.png">
              <a:extLst>
                <a:ext uri="{FF2B5EF4-FFF2-40B4-BE49-F238E27FC236}">
                  <a16:creationId xmlns:a16="http://schemas.microsoft.com/office/drawing/2014/main" id="{9086F760-9B6C-E246-8627-D5679938DA1E}"/>
                </a:ext>
              </a:extLst>
            </p:cNvPr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6" name="Picture 5" descr="harvard.png">
              <a:extLst>
                <a:ext uri="{FF2B5EF4-FFF2-40B4-BE49-F238E27FC236}">
                  <a16:creationId xmlns:a16="http://schemas.microsoft.com/office/drawing/2014/main" id="{0F533E74-7ECE-6C40-86AD-66A084918B0E}"/>
                </a:ext>
              </a:extLst>
            </p:cNvPr>
            <p:cNvPicPr>
              <a:picLocks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00021C8-F00C-6C43-B330-F8BA8DD2CC26}"/>
              </a:ext>
            </a:extLst>
          </p:cNvPr>
          <p:cNvSpPr/>
          <p:nvPr/>
        </p:nvSpPr>
        <p:spPr>
          <a:xfrm>
            <a:off x="2009021" y="3303329"/>
            <a:ext cx="7806044" cy="99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095D9-816C-7842-801A-6D3B6EE1281A}"/>
              </a:ext>
            </a:extLst>
          </p:cNvPr>
          <p:cNvSpPr/>
          <p:nvPr/>
        </p:nvSpPr>
        <p:spPr>
          <a:xfrm>
            <a:off x="2009021" y="3392360"/>
            <a:ext cx="7806044" cy="8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BC667-27E4-3A43-9E29-B8A44ADC4F14}"/>
              </a:ext>
            </a:extLst>
          </p:cNvPr>
          <p:cNvSpPr/>
          <p:nvPr/>
        </p:nvSpPr>
        <p:spPr>
          <a:xfrm>
            <a:off x="2009021" y="2360452"/>
            <a:ext cx="6320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An introduction with word2vec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D3A784-FA36-F34D-8D7C-D82D66A90F42}"/>
              </a:ext>
            </a:extLst>
          </p:cNvPr>
          <p:cNvSpPr txBox="1">
            <a:spLocks/>
          </p:cNvSpPr>
          <p:nvPr/>
        </p:nvSpPr>
        <p:spPr>
          <a:xfrm>
            <a:off x="2015533" y="1554710"/>
            <a:ext cx="9312569" cy="80574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Avenir Medium" panose="02000503020000020003" pitchFamily="2" charset="0"/>
              </a:rPr>
              <a:t>Lecture 4: Neural Language Models</a:t>
            </a:r>
            <a:endParaRPr lang="en-US" sz="2400" dirty="0">
              <a:latin typeface="Karla" pitchFamily="2" charset="0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6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4B0079D-64F6-D048-9190-956DE1DB5E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955" y="1238014"/>
                <a:ext cx="10415971" cy="16796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Avenir Light" panose="020B0402020203020204" pitchFamily="34" charset="77"/>
                  </a:rPr>
                  <a:t>Instead of counts, let’s move toward having </a:t>
                </a:r>
                <a:r>
                  <a:rPr lang="en-US" b="1" dirty="0">
                    <a:latin typeface="Avenir Light" panose="020B0402020203020204" pitchFamily="34" charset="77"/>
                  </a:rPr>
                  <a:t>words</a:t>
                </a:r>
                <a:r>
                  <a:rPr lang="en-US" dirty="0">
                    <a:latin typeface="Avenir Light" panose="020B0402020203020204" pitchFamily="34" charset="77"/>
                  </a:rPr>
                  <a:t> represented as </a:t>
                </a:r>
                <a:r>
                  <a:rPr lang="en-US" u="sng" dirty="0">
                    <a:latin typeface="Avenir Light" panose="020B0402020203020204" pitchFamily="34" charset="77"/>
                  </a:rPr>
                  <a:t>features</a:t>
                </a:r>
                <a:r>
                  <a:rPr lang="en-US" dirty="0">
                    <a:latin typeface="Avenir Light" panose="020B0402020203020204" pitchFamily="34" charset="77"/>
                  </a:rPr>
                  <a:t>, where </a:t>
                </a:r>
                <a:r>
                  <a:rPr lang="en-US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# features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# of words in vocab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4B0079D-64F6-D048-9190-956DE1DB5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5" y="1238014"/>
                <a:ext cx="10415971" cy="1679602"/>
              </a:xfrm>
              <a:prstGeom prst="rect">
                <a:avLst/>
              </a:prstGeom>
              <a:blipFill>
                <a:blip r:embed="rId3"/>
                <a:stretch>
                  <a:fillRect l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36968AF-5AD0-BE4F-8AB1-4411BA6892CA}"/>
              </a:ext>
            </a:extLst>
          </p:cNvPr>
          <p:cNvSpPr txBox="1">
            <a:spLocks/>
          </p:cNvSpPr>
          <p:nvPr/>
        </p:nvSpPr>
        <p:spPr>
          <a:xfrm>
            <a:off x="1978220" y="3542425"/>
            <a:ext cx="7598199" cy="1262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We can develop a very simple linear model that calculates word probabilities</a:t>
            </a:r>
            <a:endParaRPr lang="en-US" u="sng" dirty="0">
              <a:latin typeface="Avenir Light" panose="020B0402020203020204" pitchFamily="34" charset="77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EA2516-0ED2-CE41-8662-F658AB4B685B}"/>
              </a:ext>
            </a:extLst>
          </p:cNvPr>
          <p:cNvSpPr txBox="1">
            <a:spLocks/>
          </p:cNvSpPr>
          <p:nvPr/>
        </p:nvSpPr>
        <p:spPr>
          <a:xfrm>
            <a:off x="3679043" y="2619516"/>
            <a:ext cx="4833913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121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4B0079D-64F6-D048-9190-956DE1DB5E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955" y="1238014"/>
                <a:ext cx="10415971" cy="42338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Avenir Light" panose="020B0402020203020204" pitchFamily="34" charset="77"/>
                  </a:rPr>
                  <a:t>Specifically, let’s have: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Avenir Light" panose="020B0402020203020204" pitchFamily="34" charset="77"/>
                  </a:rPr>
                  <a:t> 1 </a:t>
                </a:r>
                <a:r>
                  <a:rPr lang="en-US" dirty="0" err="1">
                    <a:latin typeface="Avenir Light" panose="020B0402020203020204" pitchFamily="34" charset="77"/>
                  </a:rPr>
                  <a:t>featurized</a:t>
                </a:r>
                <a:r>
                  <a:rPr lang="en-US" dirty="0">
                    <a:latin typeface="Avenir Light" panose="020B0402020203020204" pitchFamily="34" charset="77"/>
                  </a:rPr>
                  <a:t> representation for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dirty="0">
                  <a:latin typeface="Avenir Light" panose="020B0402020203020204" pitchFamily="34" charset="7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Avenir Light" panose="020B0402020203020204" pitchFamily="34" charset="77"/>
                  </a:rPr>
                  <a:t>A </a:t>
                </a:r>
                <a:r>
                  <a:rPr lang="en-US" u="sng" dirty="0">
                    <a:latin typeface="Avenir Light" panose="020B0402020203020204" pitchFamily="34" charset="77"/>
                  </a:rPr>
                  <a:t>separate</a:t>
                </a:r>
                <a:r>
                  <a:rPr lang="en-US" dirty="0">
                    <a:latin typeface="Avenir Light" panose="020B0402020203020204" pitchFamily="34" charset="77"/>
                  </a:rPr>
                  <a:t> representation for word</a:t>
                </a:r>
                <a:r>
                  <a:rPr lang="en-US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>
                  <a:lnSpc>
                    <a:spcPct val="120000"/>
                  </a:lnSpc>
                </a:pPr>
                <a:endParaRPr lang="en-US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Avenir Light" panose="020B0402020203020204" pitchFamily="34" charset="77"/>
                  </a:rPr>
                  <a:t>Combine them w/ a</a:t>
                </a:r>
                <a:r>
                  <a:rPr lang="en-US" dirty="0">
                    <a:solidFill>
                      <a:srgbClr val="7030A0"/>
                    </a:solidFill>
                    <a:latin typeface="Avenir Light" panose="020B0402020203020204" pitchFamily="34" charset="77"/>
                  </a:rPr>
                  <a:t> bias</a:t>
                </a:r>
                <a:r>
                  <a:rPr lang="en-US" dirty="0">
                    <a:latin typeface="Avenir Light" panose="020B0402020203020204" pitchFamily="34" charset="77"/>
                  </a:rPr>
                  <a:t>, and predict the </a:t>
                </a:r>
                <a:r>
                  <a:rPr lang="en-US" i="1" dirty="0">
                    <a:latin typeface="Avenir Light" panose="020B0402020203020204" pitchFamily="34" charset="77"/>
                  </a:rPr>
                  <a:t>next</a:t>
                </a:r>
                <a:r>
                  <a:rPr lang="en-US" dirty="0">
                    <a:latin typeface="Avenir Light" panose="020B0402020203020204" pitchFamily="34" charset="77"/>
                  </a:rPr>
                  <a:t> word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4B0079D-64F6-D048-9190-956DE1DB5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5" y="1238014"/>
                <a:ext cx="10415971" cy="4233872"/>
              </a:xfrm>
              <a:prstGeom prst="rect">
                <a:avLst/>
              </a:prstGeom>
              <a:blipFill>
                <a:blip r:embed="rId3"/>
                <a:stretch>
                  <a:fillRect l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EA2516-0ED2-CE41-8662-F658AB4B685B}"/>
              </a:ext>
            </a:extLst>
          </p:cNvPr>
          <p:cNvSpPr txBox="1">
            <a:spLocks/>
          </p:cNvSpPr>
          <p:nvPr/>
        </p:nvSpPr>
        <p:spPr>
          <a:xfrm>
            <a:off x="3679043" y="2619516"/>
            <a:ext cx="4833913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649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5537539" y="341535"/>
            <a:ext cx="358568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”</a:t>
            </a:r>
            <a:r>
              <a:rPr lang="en-US" dirty="0">
                <a:solidFill>
                  <a:srgbClr val="0070C0"/>
                </a:solidFill>
                <a:latin typeface="Avenir Light" panose="020B0402020203020204" pitchFamily="34" charset="77"/>
              </a:rPr>
              <a:t>passing a _____</a:t>
            </a:r>
            <a:r>
              <a:rPr lang="en-US" dirty="0">
                <a:latin typeface="Avenir Light" panose="020B0402020203020204" pitchFamily="34" charset="77"/>
              </a:rPr>
              <a:t>”</a:t>
            </a:r>
            <a:endParaRPr lang="en-US" u="sng" dirty="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3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700B-689F-4142-AE6F-F2F625386BC9}"/>
              </a:ext>
            </a:extLst>
          </p:cNvPr>
          <p:cNvGrpSpPr/>
          <p:nvPr/>
        </p:nvGrpSpPr>
        <p:grpSpPr>
          <a:xfrm rot="16200000">
            <a:off x="1463289" y="3067517"/>
            <a:ext cx="1364224" cy="311369"/>
            <a:chOff x="2297660" y="4140835"/>
            <a:chExt cx="1364224" cy="3113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A9A11F-8D4C-264F-AE6B-BAA577E350F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067A0-EA51-2043-AF87-34CAD8EB357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CF9655-2006-3B41-AD4C-479778B3AE5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9E68A-8BAB-3447-957C-BA962750911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65E46A-61D5-254C-BBB1-75171D196A5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CA9F7B-96F8-0940-9422-2786A96EB07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95E9A5-FF3C-E044-9F6A-719CE9729067}"/>
              </a:ext>
            </a:extLst>
          </p:cNvPr>
          <p:cNvGrpSpPr/>
          <p:nvPr/>
        </p:nvGrpSpPr>
        <p:grpSpPr>
          <a:xfrm rot="16200000">
            <a:off x="2851626" y="3067516"/>
            <a:ext cx="1364224" cy="311369"/>
            <a:chOff x="2297660" y="4140835"/>
            <a:chExt cx="1364224" cy="31136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75E97FD-6D34-D14B-8FBB-A17BAC45982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A8B146-3E8C-DB49-9042-282D8F81458C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1B25C9-0A82-D74D-AEC5-0779BFE9267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593877-3D50-0749-9C10-53DBE12B174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5B9DBE1-5239-6244-9E8E-08A628ECD40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8D0B7-FB9C-0C4A-8AD8-326C3BD03E5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F89228-843D-7F44-B608-D6496D5A43C8}"/>
              </a:ext>
            </a:extLst>
          </p:cNvPr>
          <p:cNvSpPr/>
          <p:nvPr/>
        </p:nvSpPr>
        <p:spPr>
          <a:xfrm>
            <a:off x="1582271" y="546369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passing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7E628-48E1-5746-8A78-2446857E0EE4}"/>
              </a:ext>
            </a:extLst>
          </p:cNvPr>
          <p:cNvSpPr/>
          <p:nvPr/>
        </p:nvSpPr>
        <p:spPr>
          <a:xfrm>
            <a:off x="3360973" y="5450759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a</a:t>
            </a:r>
            <a:endParaRPr lang="en-US" sz="24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82E69D8-7F6D-3A45-86F4-F945ABA483D4}"/>
              </a:ext>
            </a:extLst>
          </p:cNvPr>
          <p:cNvSpPr/>
          <p:nvPr/>
        </p:nvSpPr>
        <p:spPr>
          <a:xfrm rot="16200000">
            <a:off x="1461170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D36E1D2-94BA-BA4D-95C2-39D25FFD220F}"/>
              </a:ext>
            </a:extLst>
          </p:cNvPr>
          <p:cNvSpPr/>
          <p:nvPr/>
        </p:nvSpPr>
        <p:spPr>
          <a:xfrm rot="16200000">
            <a:off x="2862149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51088-A15D-A24B-8F5E-CAFF159F8345}"/>
              </a:ext>
            </a:extLst>
          </p:cNvPr>
          <p:cNvSpPr/>
          <p:nvPr/>
        </p:nvSpPr>
        <p:spPr>
          <a:xfrm>
            <a:off x="1767081" y="199258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F7B4D-3E97-D048-81F3-09647FF6A9DB}"/>
              </a:ext>
            </a:extLst>
          </p:cNvPr>
          <p:cNvGrpSpPr/>
          <p:nvPr/>
        </p:nvGrpSpPr>
        <p:grpSpPr>
          <a:xfrm rot="16200000">
            <a:off x="4995296" y="3067516"/>
            <a:ext cx="1364224" cy="311369"/>
            <a:chOff x="2297660" y="4140835"/>
            <a:chExt cx="1364224" cy="31136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211191-D813-F040-B6D6-8AF15B67E0A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7C042D-B68D-6A4D-82E3-42A34E907E1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D8D844-582C-AD47-BABF-6E5E9D098FA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1F09EF-3698-9B4A-987D-4603AAE809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FF651-19A2-8045-B017-9C2124583D4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28F61B-5534-D24D-9967-40886B5E95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6D1AA-FAA0-DF47-8AD7-68C04F025096}"/>
              </a:ext>
            </a:extLst>
          </p:cNvPr>
          <p:cNvSpPr/>
          <p:nvPr/>
        </p:nvSpPr>
        <p:spPr>
          <a:xfrm>
            <a:off x="262873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796A5-587B-3244-838C-AA890418B1BD}"/>
              </a:ext>
            </a:extLst>
          </p:cNvPr>
          <p:cNvSpPr/>
          <p:nvPr/>
        </p:nvSpPr>
        <p:spPr>
          <a:xfrm>
            <a:off x="4392185" y="290045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B5B03-101B-4240-B74A-63EF48F3A337}"/>
              </a:ext>
            </a:extLst>
          </p:cNvPr>
          <p:cNvSpPr/>
          <p:nvPr/>
        </p:nvSpPr>
        <p:spPr>
          <a:xfrm>
            <a:off x="6305792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6330C4-88C7-FF4C-9A35-89B633092812}"/>
              </a:ext>
            </a:extLst>
          </p:cNvPr>
          <p:cNvGrpSpPr/>
          <p:nvPr/>
        </p:nvGrpSpPr>
        <p:grpSpPr>
          <a:xfrm rot="16200000">
            <a:off x="6693505" y="3067516"/>
            <a:ext cx="1364224" cy="311369"/>
            <a:chOff x="2297660" y="4140835"/>
            <a:chExt cx="1364224" cy="31136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D9A8382-F265-254B-B5CA-F469C93FA5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B0AE78-31B3-764D-BE38-E077A275BC22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BDFA-64B6-B741-83B7-C9950435E92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C9367-76B1-2945-A00F-EEA8EBA23E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3B464F-657F-0146-A853-662EE984BB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E3D007-9257-A947-B183-E95CA14A0B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B9BF9-2C10-0C44-B850-18C242718DFB}"/>
              </a:ext>
            </a:extLst>
          </p:cNvPr>
          <p:cNvSpPr/>
          <p:nvPr/>
        </p:nvSpPr>
        <p:spPr>
          <a:xfrm>
            <a:off x="3164070" y="197925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6ECBD-7989-8A47-A3A2-DA324E314029}"/>
              </a:ext>
            </a:extLst>
          </p:cNvPr>
          <p:cNvSpPr/>
          <p:nvPr/>
        </p:nvSpPr>
        <p:spPr>
          <a:xfrm>
            <a:off x="5307740" y="199249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6D15A2-B8A3-904C-9D91-83513454C2BD}"/>
              </a:ext>
            </a:extLst>
          </p:cNvPr>
          <p:cNvSpPr/>
          <p:nvPr/>
        </p:nvSpPr>
        <p:spPr>
          <a:xfrm>
            <a:off x="7005949" y="19792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2B6C3-4EB8-A848-9613-747B768EB1A7}"/>
              </a:ext>
            </a:extLst>
          </p:cNvPr>
          <p:cNvSpPr/>
          <p:nvPr/>
        </p:nvSpPr>
        <p:spPr>
          <a:xfrm>
            <a:off x="5376669" y="401018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bias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6B39D-A783-F542-BB19-7798F46F641C}"/>
              </a:ext>
            </a:extLst>
          </p:cNvPr>
          <p:cNvSpPr/>
          <p:nvPr/>
        </p:nvSpPr>
        <p:spPr>
          <a:xfrm>
            <a:off x="6749147" y="3996946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raw scores</a:t>
            </a:r>
            <a:endParaRPr lang="en-US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D8D718-31B5-5C49-B8C9-A877E040C81E}"/>
              </a:ext>
            </a:extLst>
          </p:cNvPr>
          <p:cNvSpPr/>
          <p:nvPr/>
        </p:nvSpPr>
        <p:spPr>
          <a:xfrm>
            <a:off x="8298468" y="2958913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3CAF6EA-2BAA-5B45-8502-0FE01C261653}"/>
              </a:ext>
            </a:extLst>
          </p:cNvPr>
          <p:cNvSpPr/>
          <p:nvPr/>
        </p:nvSpPr>
        <p:spPr>
          <a:xfrm>
            <a:off x="7683016" y="2996814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D3E62-CAB6-4A40-972E-98C1B769E212}"/>
              </a:ext>
            </a:extLst>
          </p:cNvPr>
          <p:cNvSpPr/>
          <p:nvPr/>
        </p:nvSpPr>
        <p:spPr>
          <a:xfrm>
            <a:off x="925995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79C79-5CE6-F34A-8AD7-5D692F557F35}"/>
              </a:ext>
            </a:extLst>
          </p:cNvPr>
          <p:cNvGrpSpPr/>
          <p:nvPr/>
        </p:nvGrpSpPr>
        <p:grpSpPr>
          <a:xfrm rot="16200000">
            <a:off x="9222021" y="3067515"/>
            <a:ext cx="1364224" cy="311369"/>
            <a:chOff x="2297660" y="4140835"/>
            <a:chExt cx="1364224" cy="31136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7D00108-864F-5B41-94D6-CFFF05093D3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F7C7AA-AA69-D44B-B0AC-93DDD0B9FC1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30AD3C-1533-D54C-BFAB-D07A1048AF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0DACCD-C757-D246-90C0-2BE2CF02677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C4DDFF-28A7-8747-AAA4-41F14F6D3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570744-5B51-6740-BF96-44E024DA681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C21D8A74-5E76-8642-AFFD-1783605F07F8}"/>
              </a:ext>
            </a:extLst>
          </p:cNvPr>
          <p:cNvSpPr/>
          <p:nvPr/>
        </p:nvSpPr>
        <p:spPr>
          <a:xfrm>
            <a:off x="9554202" y="199204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A563E-456A-DF4B-B789-1281042A541A}"/>
              </a:ext>
            </a:extLst>
          </p:cNvPr>
          <p:cNvSpPr/>
          <p:nvPr/>
        </p:nvSpPr>
        <p:spPr>
          <a:xfrm>
            <a:off x="9172789" y="4034957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word probs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blipFill>
                <a:blip r:embed="rId6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blipFill>
                <a:blip r:embed="rId7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F3F32A9-273C-1443-9DC9-4521642A80DD}"/>
              </a:ext>
            </a:extLst>
          </p:cNvPr>
          <p:cNvSpPr/>
          <p:nvPr/>
        </p:nvSpPr>
        <p:spPr>
          <a:xfrm>
            <a:off x="10147146" y="2471002"/>
            <a:ext cx="9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quiz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ball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car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kidney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74610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0514F2F1-A202-B44A-A27E-51B20D3664B5}"/>
              </a:ext>
            </a:extLst>
          </p:cNvPr>
          <p:cNvSpPr/>
          <p:nvPr/>
        </p:nvSpPr>
        <p:spPr>
          <a:xfrm>
            <a:off x="10506110" y="212840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581EF4-83B5-C941-B4D8-E80B098BB2E7}"/>
              </a:ext>
            </a:extLst>
          </p:cNvPr>
          <p:cNvSpPr/>
          <p:nvPr/>
        </p:nvSpPr>
        <p:spPr>
          <a:xfrm>
            <a:off x="578348" y="277465"/>
            <a:ext cx="11194551" cy="11187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5537539" y="341535"/>
            <a:ext cx="358568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”</a:t>
            </a:r>
            <a:r>
              <a:rPr lang="en-US" dirty="0">
                <a:solidFill>
                  <a:srgbClr val="0070C0"/>
                </a:solidFill>
                <a:latin typeface="Avenir Light" panose="020B0402020203020204" pitchFamily="34" charset="77"/>
              </a:rPr>
              <a:t>passing a _____</a:t>
            </a:r>
            <a:r>
              <a:rPr lang="en-US" dirty="0">
                <a:latin typeface="Avenir Light" panose="020B0402020203020204" pitchFamily="34" charset="77"/>
              </a:rPr>
              <a:t>”</a:t>
            </a:r>
            <a:endParaRPr lang="en-US" u="sng" dirty="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700B-689F-4142-AE6F-F2F625386BC9}"/>
              </a:ext>
            </a:extLst>
          </p:cNvPr>
          <p:cNvGrpSpPr/>
          <p:nvPr/>
        </p:nvGrpSpPr>
        <p:grpSpPr>
          <a:xfrm rot="16200000">
            <a:off x="1463289" y="3067517"/>
            <a:ext cx="1364224" cy="311369"/>
            <a:chOff x="2297660" y="4140835"/>
            <a:chExt cx="1364224" cy="3113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A9A11F-8D4C-264F-AE6B-BAA577E350F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067A0-EA51-2043-AF87-34CAD8EB357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CF9655-2006-3B41-AD4C-479778B3AE5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9E68A-8BAB-3447-957C-BA962750911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65E46A-61D5-254C-BBB1-75171D196A5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CA9F7B-96F8-0940-9422-2786A96EB07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95E9A5-FF3C-E044-9F6A-719CE9729067}"/>
              </a:ext>
            </a:extLst>
          </p:cNvPr>
          <p:cNvGrpSpPr/>
          <p:nvPr/>
        </p:nvGrpSpPr>
        <p:grpSpPr>
          <a:xfrm rot="16200000">
            <a:off x="2851626" y="3067516"/>
            <a:ext cx="1364224" cy="311369"/>
            <a:chOff x="2297660" y="4140835"/>
            <a:chExt cx="1364224" cy="31136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75E97FD-6D34-D14B-8FBB-A17BAC45982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A8B146-3E8C-DB49-9042-282D8F81458C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1B25C9-0A82-D74D-AEC5-0779BFE9267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593877-3D50-0749-9C10-53DBE12B174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5B9DBE1-5239-6244-9E8E-08A628ECD40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8D0B7-FB9C-0C4A-8AD8-326C3BD03E5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F89228-843D-7F44-B608-D6496D5A43C8}"/>
              </a:ext>
            </a:extLst>
          </p:cNvPr>
          <p:cNvSpPr/>
          <p:nvPr/>
        </p:nvSpPr>
        <p:spPr>
          <a:xfrm>
            <a:off x="1582271" y="546369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passing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7E628-48E1-5746-8A78-2446857E0EE4}"/>
              </a:ext>
            </a:extLst>
          </p:cNvPr>
          <p:cNvSpPr/>
          <p:nvPr/>
        </p:nvSpPr>
        <p:spPr>
          <a:xfrm>
            <a:off x="3360973" y="5450759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a</a:t>
            </a:r>
            <a:endParaRPr lang="en-US" sz="24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82E69D8-7F6D-3A45-86F4-F945ABA483D4}"/>
              </a:ext>
            </a:extLst>
          </p:cNvPr>
          <p:cNvSpPr/>
          <p:nvPr/>
        </p:nvSpPr>
        <p:spPr>
          <a:xfrm rot="16200000">
            <a:off x="1461170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D36E1D2-94BA-BA4D-95C2-39D25FFD220F}"/>
              </a:ext>
            </a:extLst>
          </p:cNvPr>
          <p:cNvSpPr/>
          <p:nvPr/>
        </p:nvSpPr>
        <p:spPr>
          <a:xfrm rot="16200000">
            <a:off x="2862149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F7B4D-3E97-D048-81F3-09647FF6A9DB}"/>
              </a:ext>
            </a:extLst>
          </p:cNvPr>
          <p:cNvGrpSpPr/>
          <p:nvPr/>
        </p:nvGrpSpPr>
        <p:grpSpPr>
          <a:xfrm rot="16200000">
            <a:off x="4995296" y="3067516"/>
            <a:ext cx="1364224" cy="311369"/>
            <a:chOff x="2297660" y="4140835"/>
            <a:chExt cx="1364224" cy="31136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211191-D813-F040-B6D6-8AF15B67E0A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7C042D-B68D-6A4D-82E3-42A34E907E1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D8D844-582C-AD47-BABF-6E5E9D098FA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1F09EF-3698-9B4A-987D-4603AAE809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FF651-19A2-8045-B017-9C2124583D4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28F61B-5534-D24D-9967-40886B5E95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6330C4-88C7-FF4C-9A35-89B633092812}"/>
              </a:ext>
            </a:extLst>
          </p:cNvPr>
          <p:cNvGrpSpPr/>
          <p:nvPr/>
        </p:nvGrpSpPr>
        <p:grpSpPr>
          <a:xfrm rot="16200000">
            <a:off x="6693505" y="3067516"/>
            <a:ext cx="1364224" cy="311369"/>
            <a:chOff x="2297660" y="4140835"/>
            <a:chExt cx="1364224" cy="31136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D9A8382-F265-254B-B5CA-F469C93FA5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B0AE78-31B3-764D-BE38-E077A275BC22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BDFA-64B6-B741-83B7-C9950435E92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C9367-76B1-2945-A00F-EEA8EBA23E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3B464F-657F-0146-A853-662EE984BB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E3D007-9257-A947-B183-E95CA14A0B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D62B6C3-4EB8-A848-9613-747B768EB1A7}"/>
              </a:ext>
            </a:extLst>
          </p:cNvPr>
          <p:cNvSpPr/>
          <p:nvPr/>
        </p:nvSpPr>
        <p:spPr>
          <a:xfrm>
            <a:off x="5376669" y="401018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bias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6B39D-A783-F542-BB19-7798F46F641C}"/>
              </a:ext>
            </a:extLst>
          </p:cNvPr>
          <p:cNvSpPr/>
          <p:nvPr/>
        </p:nvSpPr>
        <p:spPr>
          <a:xfrm>
            <a:off x="6749147" y="3996946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raw scores</a:t>
            </a:r>
            <a:endParaRPr lang="en-US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79C79-5CE6-F34A-8AD7-5D692F557F35}"/>
              </a:ext>
            </a:extLst>
          </p:cNvPr>
          <p:cNvGrpSpPr/>
          <p:nvPr/>
        </p:nvGrpSpPr>
        <p:grpSpPr>
          <a:xfrm rot="16200000">
            <a:off x="9222021" y="3067515"/>
            <a:ext cx="1364224" cy="311369"/>
            <a:chOff x="2297660" y="4140835"/>
            <a:chExt cx="1364224" cy="31136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7D00108-864F-5B41-94D6-CFFF05093D3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F7C7AA-AA69-D44B-B0AC-93DDD0B9FC1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30AD3C-1533-D54C-BFAB-D07A1048AF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0DACCD-C757-D246-90C0-2BE2CF02677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C4DDFF-28A7-8747-AAA4-41F14F6D3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570744-5B51-6740-BF96-44E024DA681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A563E-456A-DF4B-B789-1281042A541A}"/>
              </a:ext>
            </a:extLst>
          </p:cNvPr>
          <p:cNvSpPr/>
          <p:nvPr/>
        </p:nvSpPr>
        <p:spPr>
          <a:xfrm>
            <a:off x="9172789" y="4034957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word probs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</a:t>
                </a:r>
                <a:r>
                  <a:rPr lang="en-US" sz="1800" baseline="-250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i-1</a:t>
                </a:r>
                <a:r>
                  <a:rPr lang="en-US" sz="18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blipFill>
                <a:blip r:embed="rId3"/>
                <a:stretch>
                  <a:fillRect l="-1639" r="-327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blipFill>
                <a:blip r:embed="rId4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F3F32A9-273C-1443-9DC9-4521642A80DD}"/>
              </a:ext>
            </a:extLst>
          </p:cNvPr>
          <p:cNvSpPr/>
          <p:nvPr/>
        </p:nvSpPr>
        <p:spPr>
          <a:xfrm>
            <a:off x="10147146" y="2471002"/>
            <a:ext cx="9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quiz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ball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car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kidney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8BF920-2E72-4D44-B2DF-29A8EC64B183}"/>
              </a:ext>
            </a:extLst>
          </p:cNvPr>
          <p:cNvSpPr/>
          <p:nvPr/>
        </p:nvSpPr>
        <p:spPr>
          <a:xfrm>
            <a:off x="5222920" y="1955085"/>
            <a:ext cx="6059850" cy="2405571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0151088-A15D-A24B-8F5E-CAFF159F8345}"/>
              </a:ext>
            </a:extLst>
          </p:cNvPr>
          <p:cNvSpPr/>
          <p:nvPr/>
        </p:nvSpPr>
        <p:spPr>
          <a:xfrm>
            <a:off x="1767081" y="199258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6D1AA-FAA0-DF47-8AD7-68C04F025096}"/>
              </a:ext>
            </a:extLst>
          </p:cNvPr>
          <p:cNvSpPr/>
          <p:nvPr/>
        </p:nvSpPr>
        <p:spPr>
          <a:xfrm>
            <a:off x="262873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796A5-587B-3244-838C-AA890418B1BD}"/>
              </a:ext>
            </a:extLst>
          </p:cNvPr>
          <p:cNvSpPr/>
          <p:nvPr/>
        </p:nvSpPr>
        <p:spPr>
          <a:xfrm>
            <a:off x="4392185" y="290045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B5B03-101B-4240-B74A-63EF48F3A337}"/>
              </a:ext>
            </a:extLst>
          </p:cNvPr>
          <p:cNvSpPr/>
          <p:nvPr/>
        </p:nvSpPr>
        <p:spPr>
          <a:xfrm>
            <a:off x="6305792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B9BF9-2C10-0C44-B850-18C242718DFB}"/>
              </a:ext>
            </a:extLst>
          </p:cNvPr>
          <p:cNvSpPr/>
          <p:nvPr/>
        </p:nvSpPr>
        <p:spPr>
          <a:xfrm>
            <a:off x="3164070" y="197925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6ECBD-7989-8A47-A3A2-DA324E314029}"/>
              </a:ext>
            </a:extLst>
          </p:cNvPr>
          <p:cNvSpPr/>
          <p:nvPr/>
        </p:nvSpPr>
        <p:spPr>
          <a:xfrm>
            <a:off x="5307740" y="199249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6D15A2-B8A3-904C-9D91-83513454C2BD}"/>
              </a:ext>
            </a:extLst>
          </p:cNvPr>
          <p:cNvSpPr/>
          <p:nvPr/>
        </p:nvSpPr>
        <p:spPr>
          <a:xfrm>
            <a:off x="7005949" y="19792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D8D718-31B5-5C49-B8C9-A877E040C81E}"/>
              </a:ext>
            </a:extLst>
          </p:cNvPr>
          <p:cNvSpPr/>
          <p:nvPr/>
        </p:nvSpPr>
        <p:spPr>
          <a:xfrm>
            <a:off x="8298468" y="2958913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3CAF6EA-2BAA-5B45-8502-0FE01C261653}"/>
              </a:ext>
            </a:extLst>
          </p:cNvPr>
          <p:cNvSpPr/>
          <p:nvPr/>
        </p:nvSpPr>
        <p:spPr>
          <a:xfrm>
            <a:off x="7683016" y="2996814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D3E62-CAB6-4A40-972E-98C1B769E212}"/>
              </a:ext>
            </a:extLst>
          </p:cNvPr>
          <p:cNvSpPr/>
          <p:nvPr/>
        </p:nvSpPr>
        <p:spPr>
          <a:xfrm>
            <a:off x="925995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1D8A74-5E76-8642-AFFD-1783605F07F8}"/>
              </a:ext>
            </a:extLst>
          </p:cNvPr>
          <p:cNvSpPr/>
          <p:nvPr/>
        </p:nvSpPr>
        <p:spPr>
          <a:xfrm>
            <a:off x="9554202" y="199204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4D5BD4A8-5D1F-5C40-8F9E-E86B1B463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4D5BD4A8-5D1F-5C40-8F9E-E86B1B463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F426CFC-3F5F-DC4E-944E-D1351BE2A0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F426CFC-3F5F-DC4E-944E-D1351BE2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7E2B2D2-CD09-4843-BAC4-5135E83DC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7E2B2D2-CD09-4843-BAC4-5135E83DC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5B7896B5-82AC-4847-9C4D-D227D2655041}"/>
              </a:ext>
            </a:extLst>
          </p:cNvPr>
          <p:cNvSpPr/>
          <p:nvPr/>
        </p:nvSpPr>
        <p:spPr>
          <a:xfrm>
            <a:off x="2718989" y="2128934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E4CA90-81FA-5F44-B629-D5FE4D5142CE}"/>
              </a:ext>
            </a:extLst>
          </p:cNvPr>
          <p:cNvSpPr/>
          <p:nvPr/>
        </p:nvSpPr>
        <p:spPr>
          <a:xfrm>
            <a:off x="3580638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F65A6D-DDDF-614E-B827-D69BEFBBEC06}"/>
              </a:ext>
            </a:extLst>
          </p:cNvPr>
          <p:cNvSpPr/>
          <p:nvPr/>
        </p:nvSpPr>
        <p:spPr>
          <a:xfrm>
            <a:off x="5344093" y="303681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5F81AD-E248-4341-A3A2-783AE7326311}"/>
              </a:ext>
            </a:extLst>
          </p:cNvPr>
          <p:cNvSpPr/>
          <p:nvPr/>
        </p:nvSpPr>
        <p:spPr>
          <a:xfrm>
            <a:off x="7257700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B18A87-BF10-6945-8B7F-CD990AAFB603}"/>
              </a:ext>
            </a:extLst>
          </p:cNvPr>
          <p:cNvSpPr/>
          <p:nvPr/>
        </p:nvSpPr>
        <p:spPr>
          <a:xfrm>
            <a:off x="4061596" y="233760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79A1EF-DBFB-D449-BB38-A63840C26AAC}"/>
              </a:ext>
            </a:extLst>
          </p:cNvPr>
          <p:cNvSpPr/>
          <p:nvPr/>
        </p:nvSpPr>
        <p:spPr>
          <a:xfrm>
            <a:off x="6259648" y="212884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2BE1C9-2A50-D543-AA31-B4C4EFE856D0}"/>
              </a:ext>
            </a:extLst>
          </p:cNvPr>
          <p:cNvSpPr/>
          <p:nvPr/>
        </p:nvSpPr>
        <p:spPr>
          <a:xfrm>
            <a:off x="7957857" y="2115608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7F69187-1C3E-3F47-A5F7-2FF4764D90BA}"/>
              </a:ext>
            </a:extLst>
          </p:cNvPr>
          <p:cNvSpPr/>
          <p:nvPr/>
        </p:nvSpPr>
        <p:spPr>
          <a:xfrm>
            <a:off x="9250376" y="3095266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24C0B804-9F65-AC48-82BB-A19CD4466F75}"/>
              </a:ext>
            </a:extLst>
          </p:cNvPr>
          <p:cNvSpPr/>
          <p:nvPr/>
        </p:nvSpPr>
        <p:spPr>
          <a:xfrm>
            <a:off x="8634924" y="3133167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FCA182-BF11-054A-B43E-6C2AB2C06632}"/>
              </a:ext>
            </a:extLst>
          </p:cNvPr>
          <p:cNvSpPr/>
          <p:nvPr/>
        </p:nvSpPr>
        <p:spPr>
          <a:xfrm>
            <a:off x="10211858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5D3727-C99E-7B42-8A8F-D3D91BC47D29}"/>
              </a:ext>
            </a:extLst>
          </p:cNvPr>
          <p:cNvSpPr/>
          <p:nvPr/>
        </p:nvSpPr>
        <p:spPr>
          <a:xfrm>
            <a:off x="2558051" y="537269"/>
            <a:ext cx="8724719" cy="4259997"/>
          </a:xfrm>
          <a:prstGeom prst="rect">
            <a:avLst/>
          </a:pr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E647588-2A7B-CF4B-AC5E-FE76CB3658FE}"/>
                  </a:ext>
                </a:extLst>
              </p:cNvPr>
              <p:cNvSpPr/>
              <p:nvPr/>
            </p:nvSpPr>
            <p:spPr>
              <a:xfrm>
                <a:off x="2937180" y="738313"/>
                <a:ext cx="820554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Avenir Book" panose="02000503020000020003" pitchFamily="2" charset="0"/>
                  </a:rPr>
                  <a:t>A “lookup table” is trivial.</a:t>
                </a:r>
              </a:p>
              <a:p>
                <a:pPr algn="ctr"/>
                <a:endParaRPr lang="en-US" sz="2400" dirty="0">
                  <a:latin typeface="Avenir Book" panose="02000503020000020003" pitchFamily="2" charset="0"/>
                </a:endParaRPr>
              </a:p>
              <a:p>
                <a:pPr algn="ctr"/>
                <a:r>
                  <a:rPr lang="en-US" sz="2400" dirty="0">
                    <a:latin typeface="Avenir Book" panose="02000503020000020003" pitchFamily="2" charset="0"/>
                  </a:rPr>
                  <a:t>It simply converts each unique word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to an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is the size of our vocabulary.</a:t>
                </a:r>
              </a:p>
              <a:p>
                <a:pPr algn="ctr"/>
                <a:endParaRPr lang="en-US" sz="2400" dirty="0">
                  <a:latin typeface="Avenir Book" panose="02000503020000020003" pitchFamily="2" charset="0"/>
                </a:endParaRPr>
              </a:p>
              <a:p>
                <a:pPr algn="ctr"/>
                <a:r>
                  <a:rPr lang="en-US" sz="2400" dirty="0">
                    <a:latin typeface="Avenir Book" panose="02000503020000020003" pitchFamily="2" charset="0"/>
                  </a:rPr>
                  <a:t>We often work with the one-hot version of 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: </a:t>
                </a: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E647588-2A7B-CF4B-AC5E-FE76CB365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80" y="738313"/>
                <a:ext cx="8205545" cy="2308324"/>
              </a:xfrm>
              <a:prstGeom prst="rect">
                <a:avLst/>
              </a:prstGeom>
              <a:blipFill>
                <a:blip r:embed="rId8"/>
                <a:stretch>
                  <a:fillRect t="-218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06CD6DE-70CE-294E-8FB3-C857FFBF1C01}"/>
              </a:ext>
            </a:extLst>
          </p:cNvPr>
          <p:cNvGrpSpPr/>
          <p:nvPr/>
        </p:nvGrpSpPr>
        <p:grpSpPr>
          <a:xfrm rot="16200000">
            <a:off x="6077284" y="3549041"/>
            <a:ext cx="1073744" cy="241994"/>
            <a:chOff x="2297660" y="4140835"/>
            <a:chExt cx="1364224" cy="311369"/>
          </a:xfrm>
          <a:solidFill>
            <a:schemeClr val="bg1"/>
          </a:solidFill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F6E47E99-3A3C-C243-A457-0886150F1F38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ABE50DB-A4E6-2448-9B8C-AD5C5EB0A41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84B551-8493-3243-968C-46373863726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8F38F4A-CD22-124C-99D9-F204E3A191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CE7170F-8EA7-AF46-A137-632696AB0385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D8F554A-4907-B542-A05F-55AA7537964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500E8C-01F8-C443-B2E2-DFA6C3DDDFD5}"/>
              </a:ext>
            </a:extLst>
          </p:cNvPr>
          <p:cNvSpPr/>
          <p:nvPr/>
        </p:nvSpPr>
        <p:spPr>
          <a:xfrm>
            <a:off x="6869965" y="3339099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E9AFD5-1CEB-A647-8E4B-77068ABF5DDA}"/>
                  </a:ext>
                </a:extLst>
              </p:cNvPr>
              <p:cNvSpPr/>
              <p:nvPr/>
            </p:nvSpPr>
            <p:spPr>
              <a:xfrm>
                <a:off x="6385832" y="4226190"/>
                <a:ext cx="442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E9AFD5-1CEB-A647-8E4B-77068ABF5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832" y="4226190"/>
                <a:ext cx="4426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4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D618BF4-7C8F-7545-B1C5-DA264D7E563B}"/>
              </a:ext>
            </a:extLst>
          </p:cNvPr>
          <p:cNvGrpSpPr/>
          <p:nvPr/>
        </p:nvGrpSpPr>
        <p:grpSpPr>
          <a:xfrm rot="16200000">
            <a:off x="2851626" y="3067516"/>
            <a:ext cx="1364224" cy="311369"/>
            <a:chOff x="2297660" y="4140835"/>
            <a:chExt cx="1364224" cy="311369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50170E4F-E204-3C41-8D47-600662DD08A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CD3137F-4C94-744A-A8A6-8BA8617640BC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A55A529-98DD-4B40-BEB7-E1D69A13C374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1CB3CCB-C70D-184A-BA51-92010B744D5A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9BAA693-84E5-5C4F-9484-6BAA721232D3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9839CAF-CA13-EE4D-B3A2-ECED8153579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581EF4-83B5-C941-B4D8-E80B098BB2E7}"/>
              </a:ext>
            </a:extLst>
          </p:cNvPr>
          <p:cNvSpPr/>
          <p:nvPr/>
        </p:nvSpPr>
        <p:spPr>
          <a:xfrm>
            <a:off x="578348" y="277465"/>
            <a:ext cx="11194551" cy="11187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5537539" y="341535"/>
            <a:ext cx="358568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”</a:t>
            </a:r>
            <a:r>
              <a:rPr lang="en-US" dirty="0">
                <a:solidFill>
                  <a:srgbClr val="0070C0"/>
                </a:solidFill>
                <a:latin typeface="Avenir Light" panose="020B0402020203020204" pitchFamily="34" charset="77"/>
              </a:rPr>
              <a:t>passing a _____</a:t>
            </a:r>
            <a:r>
              <a:rPr lang="en-US" dirty="0">
                <a:latin typeface="Avenir Light" panose="020B0402020203020204" pitchFamily="34" charset="77"/>
              </a:rPr>
              <a:t>”</a:t>
            </a:r>
            <a:endParaRPr lang="en-US" u="sng" dirty="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700B-689F-4142-AE6F-F2F625386BC9}"/>
              </a:ext>
            </a:extLst>
          </p:cNvPr>
          <p:cNvGrpSpPr/>
          <p:nvPr/>
        </p:nvGrpSpPr>
        <p:grpSpPr>
          <a:xfrm rot="16200000">
            <a:off x="1463289" y="3067517"/>
            <a:ext cx="1364224" cy="311369"/>
            <a:chOff x="2297660" y="4140835"/>
            <a:chExt cx="1364224" cy="3113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A9A11F-8D4C-264F-AE6B-BAA577E350F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067A0-EA51-2043-AF87-34CAD8EB357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CF9655-2006-3B41-AD4C-479778B3AE5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9E68A-8BAB-3447-957C-BA962750911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65E46A-61D5-254C-BBB1-75171D196A5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CA9F7B-96F8-0940-9422-2786A96EB07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F89228-843D-7F44-B608-D6496D5A43C8}"/>
              </a:ext>
            </a:extLst>
          </p:cNvPr>
          <p:cNvSpPr/>
          <p:nvPr/>
        </p:nvSpPr>
        <p:spPr>
          <a:xfrm>
            <a:off x="1582271" y="546369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passing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7E628-48E1-5746-8A78-2446857E0EE4}"/>
              </a:ext>
            </a:extLst>
          </p:cNvPr>
          <p:cNvSpPr/>
          <p:nvPr/>
        </p:nvSpPr>
        <p:spPr>
          <a:xfrm>
            <a:off x="3360973" y="5450759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a</a:t>
            </a:r>
            <a:endParaRPr lang="en-US" sz="24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82E69D8-7F6D-3A45-86F4-F945ABA483D4}"/>
              </a:ext>
            </a:extLst>
          </p:cNvPr>
          <p:cNvSpPr/>
          <p:nvPr/>
        </p:nvSpPr>
        <p:spPr>
          <a:xfrm rot="16200000">
            <a:off x="1461170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D36E1D2-94BA-BA4D-95C2-39D25FFD220F}"/>
              </a:ext>
            </a:extLst>
          </p:cNvPr>
          <p:cNvSpPr/>
          <p:nvPr/>
        </p:nvSpPr>
        <p:spPr>
          <a:xfrm rot="16200000">
            <a:off x="2862149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F7B4D-3E97-D048-81F3-09647FF6A9DB}"/>
              </a:ext>
            </a:extLst>
          </p:cNvPr>
          <p:cNvGrpSpPr/>
          <p:nvPr/>
        </p:nvGrpSpPr>
        <p:grpSpPr>
          <a:xfrm rot="16200000">
            <a:off x="4995296" y="3067516"/>
            <a:ext cx="1364224" cy="311369"/>
            <a:chOff x="2297660" y="4140835"/>
            <a:chExt cx="1364224" cy="31136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211191-D813-F040-B6D6-8AF15B67E0A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7C042D-B68D-6A4D-82E3-42A34E907E1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D8D844-582C-AD47-BABF-6E5E9D098FA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1F09EF-3698-9B4A-987D-4603AAE809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FF651-19A2-8045-B017-9C2124583D4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28F61B-5534-D24D-9967-40886B5E95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6330C4-88C7-FF4C-9A35-89B633092812}"/>
              </a:ext>
            </a:extLst>
          </p:cNvPr>
          <p:cNvGrpSpPr/>
          <p:nvPr/>
        </p:nvGrpSpPr>
        <p:grpSpPr>
          <a:xfrm rot="16200000">
            <a:off x="6693505" y="3067516"/>
            <a:ext cx="1364224" cy="311369"/>
            <a:chOff x="2297660" y="4140835"/>
            <a:chExt cx="1364224" cy="31136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D9A8382-F265-254B-B5CA-F469C93FA5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B0AE78-31B3-764D-BE38-E077A275BC22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BDFA-64B6-B741-83B7-C9950435E92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C9367-76B1-2945-A00F-EEA8EBA23E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3B464F-657F-0146-A853-662EE984BB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E3D007-9257-A947-B183-E95CA14A0B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D62B6C3-4EB8-A848-9613-747B768EB1A7}"/>
              </a:ext>
            </a:extLst>
          </p:cNvPr>
          <p:cNvSpPr/>
          <p:nvPr/>
        </p:nvSpPr>
        <p:spPr>
          <a:xfrm>
            <a:off x="5376669" y="401018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bias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6B39D-A783-F542-BB19-7798F46F641C}"/>
              </a:ext>
            </a:extLst>
          </p:cNvPr>
          <p:cNvSpPr/>
          <p:nvPr/>
        </p:nvSpPr>
        <p:spPr>
          <a:xfrm>
            <a:off x="6749147" y="3996946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raw scores</a:t>
            </a:r>
            <a:endParaRPr lang="en-US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79C79-5CE6-F34A-8AD7-5D692F557F35}"/>
              </a:ext>
            </a:extLst>
          </p:cNvPr>
          <p:cNvGrpSpPr/>
          <p:nvPr/>
        </p:nvGrpSpPr>
        <p:grpSpPr>
          <a:xfrm rot="16200000">
            <a:off x="9222021" y="3067515"/>
            <a:ext cx="1364224" cy="311369"/>
            <a:chOff x="2297660" y="4140835"/>
            <a:chExt cx="1364224" cy="31136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7D00108-864F-5B41-94D6-CFFF05093D3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F7C7AA-AA69-D44B-B0AC-93DDD0B9FC1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30AD3C-1533-D54C-BFAB-D07A1048AF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0DACCD-C757-D246-90C0-2BE2CF02677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C4DDFF-28A7-8747-AAA4-41F14F6D3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570744-5B51-6740-BF96-44E024DA681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A563E-456A-DF4B-B789-1281042A541A}"/>
              </a:ext>
            </a:extLst>
          </p:cNvPr>
          <p:cNvSpPr/>
          <p:nvPr/>
        </p:nvSpPr>
        <p:spPr>
          <a:xfrm>
            <a:off x="9172789" y="4034957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word probs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blipFill>
                <a:blip r:embed="rId3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blipFill>
                <a:blip r:embed="rId4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F3F32A9-273C-1443-9DC9-4521642A80DD}"/>
              </a:ext>
            </a:extLst>
          </p:cNvPr>
          <p:cNvSpPr/>
          <p:nvPr/>
        </p:nvSpPr>
        <p:spPr>
          <a:xfrm>
            <a:off x="10147146" y="2471002"/>
            <a:ext cx="9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quiz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ball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car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kidney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8BF920-2E72-4D44-B2DF-29A8EC64B183}"/>
              </a:ext>
            </a:extLst>
          </p:cNvPr>
          <p:cNvSpPr/>
          <p:nvPr/>
        </p:nvSpPr>
        <p:spPr>
          <a:xfrm>
            <a:off x="5215684" y="1939263"/>
            <a:ext cx="6059850" cy="2405571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0151088-A15D-A24B-8F5E-CAFF159F8345}"/>
              </a:ext>
            </a:extLst>
          </p:cNvPr>
          <p:cNvSpPr/>
          <p:nvPr/>
        </p:nvSpPr>
        <p:spPr>
          <a:xfrm>
            <a:off x="1767081" y="199258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6D1AA-FAA0-DF47-8AD7-68C04F025096}"/>
              </a:ext>
            </a:extLst>
          </p:cNvPr>
          <p:cNvSpPr/>
          <p:nvPr/>
        </p:nvSpPr>
        <p:spPr>
          <a:xfrm>
            <a:off x="262873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796A5-587B-3244-838C-AA890418B1BD}"/>
              </a:ext>
            </a:extLst>
          </p:cNvPr>
          <p:cNvSpPr/>
          <p:nvPr/>
        </p:nvSpPr>
        <p:spPr>
          <a:xfrm>
            <a:off x="4392185" y="290045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B5B03-101B-4240-B74A-63EF48F3A337}"/>
              </a:ext>
            </a:extLst>
          </p:cNvPr>
          <p:cNvSpPr/>
          <p:nvPr/>
        </p:nvSpPr>
        <p:spPr>
          <a:xfrm>
            <a:off x="6305792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B9BF9-2C10-0C44-B850-18C242718DFB}"/>
              </a:ext>
            </a:extLst>
          </p:cNvPr>
          <p:cNvSpPr/>
          <p:nvPr/>
        </p:nvSpPr>
        <p:spPr>
          <a:xfrm>
            <a:off x="3164070" y="197925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6ECBD-7989-8A47-A3A2-DA324E314029}"/>
              </a:ext>
            </a:extLst>
          </p:cNvPr>
          <p:cNvSpPr/>
          <p:nvPr/>
        </p:nvSpPr>
        <p:spPr>
          <a:xfrm>
            <a:off x="5307740" y="199249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6D15A2-B8A3-904C-9D91-83513454C2BD}"/>
              </a:ext>
            </a:extLst>
          </p:cNvPr>
          <p:cNvSpPr/>
          <p:nvPr/>
        </p:nvSpPr>
        <p:spPr>
          <a:xfrm>
            <a:off x="7005949" y="19792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D8D718-31B5-5C49-B8C9-A877E040C81E}"/>
              </a:ext>
            </a:extLst>
          </p:cNvPr>
          <p:cNvSpPr/>
          <p:nvPr/>
        </p:nvSpPr>
        <p:spPr>
          <a:xfrm>
            <a:off x="8298468" y="2958913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3CAF6EA-2BAA-5B45-8502-0FE01C261653}"/>
              </a:ext>
            </a:extLst>
          </p:cNvPr>
          <p:cNvSpPr/>
          <p:nvPr/>
        </p:nvSpPr>
        <p:spPr>
          <a:xfrm>
            <a:off x="7683016" y="2996814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D3E62-CAB6-4A40-972E-98C1B769E212}"/>
              </a:ext>
            </a:extLst>
          </p:cNvPr>
          <p:cNvSpPr/>
          <p:nvPr/>
        </p:nvSpPr>
        <p:spPr>
          <a:xfrm>
            <a:off x="925995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1D8A74-5E76-8642-AFFD-1783605F07F8}"/>
              </a:ext>
            </a:extLst>
          </p:cNvPr>
          <p:cNvSpPr/>
          <p:nvPr/>
        </p:nvSpPr>
        <p:spPr>
          <a:xfrm>
            <a:off x="9554202" y="199204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4D5BD4A8-5D1F-5C40-8F9E-E86B1B463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4D5BD4A8-5D1F-5C40-8F9E-E86B1B463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F426CFC-3F5F-DC4E-944E-D1351BE2A0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F426CFC-3F5F-DC4E-944E-D1351BE2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7E2B2D2-CD09-4843-BAC4-5135E83DC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7E2B2D2-CD09-4843-BAC4-5135E83DC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5B7896B5-82AC-4847-9C4D-D227D2655041}"/>
              </a:ext>
            </a:extLst>
          </p:cNvPr>
          <p:cNvSpPr/>
          <p:nvPr/>
        </p:nvSpPr>
        <p:spPr>
          <a:xfrm>
            <a:off x="2718989" y="2128934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E4CA90-81FA-5F44-B629-D5FE4D5142CE}"/>
              </a:ext>
            </a:extLst>
          </p:cNvPr>
          <p:cNvSpPr/>
          <p:nvPr/>
        </p:nvSpPr>
        <p:spPr>
          <a:xfrm>
            <a:off x="3580638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F65A6D-DDDF-614E-B827-D69BEFBBEC06}"/>
              </a:ext>
            </a:extLst>
          </p:cNvPr>
          <p:cNvSpPr/>
          <p:nvPr/>
        </p:nvSpPr>
        <p:spPr>
          <a:xfrm>
            <a:off x="5344093" y="303681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5F81AD-E248-4341-A3A2-783AE7326311}"/>
              </a:ext>
            </a:extLst>
          </p:cNvPr>
          <p:cNvSpPr/>
          <p:nvPr/>
        </p:nvSpPr>
        <p:spPr>
          <a:xfrm>
            <a:off x="7257700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B18A87-BF10-6945-8B7F-CD990AAFB603}"/>
              </a:ext>
            </a:extLst>
          </p:cNvPr>
          <p:cNvSpPr/>
          <p:nvPr/>
        </p:nvSpPr>
        <p:spPr>
          <a:xfrm>
            <a:off x="4061596" y="233760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79A1EF-DBFB-D449-BB38-A63840C26AAC}"/>
              </a:ext>
            </a:extLst>
          </p:cNvPr>
          <p:cNvSpPr/>
          <p:nvPr/>
        </p:nvSpPr>
        <p:spPr>
          <a:xfrm>
            <a:off x="6259648" y="212884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2BE1C9-2A50-D543-AA31-B4C4EFE856D0}"/>
              </a:ext>
            </a:extLst>
          </p:cNvPr>
          <p:cNvSpPr/>
          <p:nvPr/>
        </p:nvSpPr>
        <p:spPr>
          <a:xfrm>
            <a:off x="7957857" y="2115608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7F69187-1C3E-3F47-A5F7-2FF4764D90BA}"/>
              </a:ext>
            </a:extLst>
          </p:cNvPr>
          <p:cNvSpPr/>
          <p:nvPr/>
        </p:nvSpPr>
        <p:spPr>
          <a:xfrm>
            <a:off x="9250376" y="3095266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24C0B804-9F65-AC48-82BB-A19CD4466F75}"/>
              </a:ext>
            </a:extLst>
          </p:cNvPr>
          <p:cNvSpPr/>
          <p:nvPr/>
        </p:nvSpPr>
        <p:spPr>
          <a:xfrm>
            <a:off x="8634924" y="3133167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FCA182-BF11-054A-B43E-6C2AB2C06632}"/>
              </a:ext>
            </a:extLst>
          </p:cNvPr>
          <p:cNvSpPr/>
          <p:nvPr/>
        </p:nvSpPr>
        <p:spPr>
          <a:xfrm>
            <a:off x="10211858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14F2F1-A202-B44A-A27E-51B20D3664B5}"/>
              </a:ext>
            </a:extLst>
          </p:cNvPr>
          <p:cNvSpPr/>
          <p:nvPr/>
        </p:nvSpPr>
        <p:spPr>
          <a:xfrm>
            <a:off x="10506110" y="212840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5D3727-C99E-7B42-8A8F-D3D91BC47D29}"/>
              </a:ext>
            </a:extLst>
          </p:cNvPr>
          <p:cNvSpPr/>
          <p:nvPr/>
        </p:nvSpPr>
        <p:spPr>
          <a:xfrm>
            <a:off x="1157541" y="537269"/>
            <a:ext cx="10591037" cy="3155505"/>
          </a:xfrm>
          <a:prstGeom prst="rect">
            <a:avLst/>
          </a:pr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64FC47-C66E-CB42-A9A2-40E1C62ABE5A}"/>
              </a:ext>
            </a:extLst>
          </p:cNvPr>
          <p:cNvGrpSpPr/>
          <p:nvPr/>
        </p:nvGrpSpPr>
        <p:grpSpPr>
          <a:xfrm rot="16200000">
            <a:off x="3417291" y="2366087"/>
            <a:ext cx="1364224" cy="311369"/>
            <a:chOff x="2297660" y="4140835"/>
            <a:chExt cx="1364224" cy="311369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296480FB-5EC2-7649-8B75-951E09A1860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271837B-E8C8-7B4A-AA69-8032BC140966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615A989-C6DB-8E48-839D-3A108D60487A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4DFD883-A2F1-6D45-A9F3-CD27E3F6A85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4A55D98-1E0A-E040-8B0E-05B37CCC0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B0229D-4928-1742-ACCF-9B24739C046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BA2BCA-8F25-A649-AC75-A80C6D16E208}"/>
              </a:ext>
            </a:extLst>
          </p:cNvPr>
          <p:cNvSpPr/>
          <p:nvPr/>
        </p:nvSpPr>
        <p:spPr>
          <a:xfrm>
            <a:off x="3173570" y="3180800"/>
            <a:ext cx="2479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# word types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9B8DADC-E490-D04F-87BC-07F829316DC8}"/>
              </a:ext>
            </a:extLst>
          </p:cNvPr>
          <p:cNvGrpSpPr/>
          <p:nvPr/>
        </p:nvGrpSpPr>
        <p:grpSpPr>
          <a:xfrm rot="16200000">
            <a:off x="4773731" y="2364580"/>
            <a:ext cx="1364224" cy="311369"/>
            <a:chOff x="2297660" y="4140835"/>
            <a:chExt cx="1364224" cy="311369"/>
          </a:xfrm>
        </p:grpSpPr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FC3C9A82-3C1D-AD41-B076-B97821DBFA4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2D8EA87-A90C-A243-BB42-F613A8619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A27EC31-BD23-7249-AC3B-B154B90AE22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1B6D263-E9CB-714D-A6AF-3C544762B0E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237795F-FE31-F84D-826E-B664247D876A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B42709B-4260-4B48-A79E-DE93B9F127A7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400D46F-D6EC-BB45-9D75-63667A9AEC02}"/>
              </a:ext>
            </a:extLst>
          </p:cNvPr>
          <p:cNvGrpSpPr/>
          <p:nvPr/>
        </p:nvGrpSpPr>
        <p:grpSpPr>
          <a:xfrm rot="16200000">
            <a:off x="2737730" y="2365932"/>
            <a:ext cx="1364224" cy="311369"/>
            <a:chOff x="2297660" y="4140835"/>
            <a:chExt cx="1364224" cy="311369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235DB6FB-BE0A-004A-A31B-F4850CEEC5E0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C9A1148-568E-864C-9D95-48E3D96D0AF5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2853494-6520-B14B-A3E9-121E37383FBA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FF7C2D8-3251-914C-B4B0-EFD60761B02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763E850-4E60-1D44-9F0E-F6F045CCA2D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05F0EE1-1F7E-6E4D-BB85-269E2062C70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B1059B7-BE7C-E043-9883-A2AE9AB898B2}"/>
              </a:ext>
            </a:extLst>
          </p:cNvPr>
          <p:cNvGrpSpPr/>
          <p:nvPr/>
        </p:nvGrpSpPr>
        <p:grpSpPr>
          <a:xfrm rot="16200000">
            <a:off x="3080698" y="2365932"/>
            <a:ext cx="1364224" cy="311369"/>
            <a:chOff x="2297660" y="4140835"/>
            <a:chExt cx="1364224" cy="311369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B9D21316-D01B-214D-8A8C-17FAA99E035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E05A294-010C-434A-B084-7874C66DD50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9895F98-5783-CA4B-A7A7-ACD8D2487D94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84B8FF-2581-6B46-9925-345BD516603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96AF907-2506-D044-BEE4-972B2FBCCB93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CC3D884-9FF8-604B-9474-80F96964C00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D1D649D-B42E-2A4F-8BCD-80C6E02503AB}"/>
              </a:ext>
            </a:extLst>
          </p:cNvPr>
          <p:cNvGrpSpPr/>
          <p:nvPr/>
        </p:nvGrpSpPr>
        <p:grpSpPr>
          <a:xfrm rot="16200000">
            <a:off x="4081366" y="2365246"/>
            <a:ext cx="1364224" cy="311369"/>
            <a:chOff x="2297660" y="4140835"/>
            <a:chExt cx="1364224" cy="311369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A3FCD89F-B438-D648-8D93-69954F9613D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2398AF7-E184-9A42-A5F4-A94B4B9F002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B214DDC-AA5D-4947-A900-D68411823EB8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9DAB0E1-5FB4-B146-85B2-3DFCBA4B0E81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4F826E1-E03F-ED45-A0DE-E3E9B2AF92E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998371A-1515-E447-B6E9-E281D158228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F207703-09BA-9C44-8254-E032901BEE48}"/>
              </a:ext>
            </a:extLst>
          </p:cNvPr>
          <p:cNvSpPr/>
          <p:nvPr/>
        </p:nvSpPr>
        <p:spPr>
          <a:xfrm>
            <a:off x="1432435" y="2032654"/>
            <a:ext cx="1724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vector size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E647588-2A7B-CF4B-AC5E-FE76CB3658FE}"/>
                  </a:ext>
                </a:extLst>
              </p:cNvPr>
              <p:cNvSpPr/>
              <p:nvPr/>
            </p:nvSpPr>
            <p:spPr>
              <a:xfrm>
                <a:off x="1396169" y="747157"/>
                <a:ext cx="10154458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Avenir Book" panose="02000503020000020003" pitchFamily="2" charset="0"/>
                  </a:rPr>
                  <a:t>Embedding/ feature matrix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is an “input word matrix”.</a:t>
                </a:r>
                <a:br>
                  <a:rPr lang="en-US" sz="2400" dirty="0">
                    <a:latin typeface="Avenir Book" panose="02000503020000020003" pitchFamily="2" charset="0"/>
                  </a:rPr>
                </a:br>
                <a:r>
                  <a:rPr lang="en-US" sz="2400" dirty="0">
                    <a:latin typeface="Avenir Book" panose="02000503020000020003" pitchFamily="2" charset="0"/>
                  </a:rPr>
                  <a:t>Each column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corresponds to each unique word type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E647588-2A7B-CF4B-AC5E-FE76CB365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169" y="747157"/>
                <a:ext cx="10154458" cy="837537"/>
              </a:xfrm>
              <a:prstGeom prst="rect">
                <a:avLst/>
              </a:prstGeom>
              <a:blipFill>
                <a:blip r:embed="rId8"/>
                <a:stretch>
                  <a:fillRect t="-75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32CF57A-8F37-ED45-8B4F-0A1761934D1F}"/>
              </a:ext>
            </a:extLst>
          </p:cNvPr>
          <p:cNvGrpSpPr/>
          <p:nvPr/>
        </p:nvGrpSpPr>
        <p:grpSpPr>
          <a:xfrm rot="16200000">
            <a:off x="3759619" y="2365824"/>
            <a:ext cx="1364224" cy="311369"/>
            <a:chOff x="2297660" y="4140835"/>
            <a:chExt cx="1364224" cy="31136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C3AE1AAA-749F-D24C-95A7-F05347FAA7B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A5D994F-4984-874C-A3A7-99D053A4981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5D906B9-3A71-0F45-823D-C73A0A556898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B76ABDB-EC41-A841-B048-BED6EEFAFB44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9D1698A-0239-8542-8A1D-16E68C064FA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3E9DFEC-B4BD-CD4B-90E0-8626E8F3824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B660A64-3B56-6B47-9F76-555CFE723CB3}"/>
              </a:ext>
            </a:extLst>
          </p:cNvPr>
          <p:cNvGrpSpPr/>
          <p:nvPr/>
        </p:nvGrpSpPr>
        <p:grpSpPr>
          <a:xfrm rot="16200000">
            <a:off x="4424334" y="2365246"/>
            <a:ext cx="1364224" cy="311369"/>
            <a:chOff x="2297660" y="4140835"/>
            <a:chExt cx="1364224" cy="311369"/>
          </a:xfrm>
        </p:grpSpPr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4EF49D8-04E7-9049-8ACD-4109C188548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F2ED8BC-7698-814B-A825-9A793BB63A6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77F0B8A-6756-4045-9C1E-DA8B8714F20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A0E05BF-DDE5-F34C-988E-BD1B046F2C5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5870CCD-FA71-1F42-AA0F-A9EF62E2C2F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7A20472-A25E-434D-B5AB-42B23FFDBBD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5252C2F-FE41-EA43-BD40-1474AB0E6CA2}"/>
              </a:ext>
            </a:extLst>
          </p:cNvPr>
          <p:cNvGrpSpPr/>
          <p:nvPr/>
        </p:nvGrpSpPr>
        <p:grpSpPr>
          <a:xfrm rot="16200000">
            <a:off x="5103255" y="2365138"/>
            <a:ext cx="1364224" cy="311369"/>
            <a:chOff x="2297660" y="4140835"/>
            <a:chExt cx="1364224" cy="311369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A40A64C-200D-794F-A7FD-7E71C7FB24A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6795CA5-AF5A-594C-8224-63BD900662E1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67C71F5-B145-0442-90A1-7BFE1B054D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77D9BA3-229E-5F41-A603-A7DA489A78C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2AA1A4F-A93B-F943-ACEB-B54734E466D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79EEBCB-898C-EE46-988D-E1DA63A19C0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3FF0E28-AC33-764D-85FD-2C90ED3129D0}"/>
                  </a:ext>
                </a:extLst>
              </p:cNvPr>
              <p:cNvSpPr/>
              <p:nvPr/>
            </p:nvSpPr>
            <p:spPr>
              <a:xfrm>
                <a:off x="6300732" y="1900180"/>
                <a:ext cx="514309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venir Book" panose="02000503020000020003" pitchFamily="2" charset="0"/>
                  </a:rPr>
                  <a:t>Retrieve a word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b="1" dirty="0">
                    <a:latin typeface="Avenir Book" panose="02000503020000020003" pitchFamily="2" charset="0"/>
                  </a:rPr>
                  <a:t>’s </a:t>
                </a:r>
                <a:r>
                  <a:rPr lang="en-US" sz="2400" dirty="0">
                    <a:solidFill>
                      <a:srgbClr val="C00000"/>
                    </a:solidFill>
                    <a:latin typeface="Avenir Book" panose="02000503020000020003" pitchFamily="2" charset="0"/>
                  </a:rPr>
                  <a:t>Embedding</a:t>
                </a:r>
                <a:r>
                  <a:rPr lang="en-US" sz="2400" b="1" dirty="0">
                    <a:latin typeface="Avenir Book" panose="02000503020000020003" pitchFamily="2" charset="0"/>
                  </a:rPr>
                  <a:t> via: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400" dirty="0">
                    <a:latin typeface="Avenir Book" panose="02000503020000020003" pitchFamily="2" charset="0"/>
                  </a:rPr>
                  <a:t>Slicing the index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, or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400" dirty="0">
                    <a:latin typeface="Avenir Book" panose="02000503020000020003" pitchFamily="2" charset="0"/>
                  </a:rPr>
                  <a:t>Matrix multiply</a:t>
                </a:r>
                <a:endParaRPr lang="en-US" sz="2400" dirty="0"/>
              </a:p>
            </p:txBody>
          </p:sp>
        </mc:Choice>
        <mc:Fallback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3FF0E28-AC33-764D-85FD-2C90ED312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32" y="1900180"/>
                <a:ext cx="5143099" cy="1200329"/>
              </a:xfrm>
              <a:prstGeom prst="rect">
                <a:avLst/>
              </a:prstGeom>
              <a:blipFill>
                <a:blip r:embed="rId9"/>
                <a:stretch>
                  <a:fillRect l="-2222" t="-4167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1E51ED-9EFE-F94D-B9ED-FE07B1715EEE}"/>
                  </a:ext>
                </a:extLst>
              </p:cNvPr>
              <p:cNvSpPr/>
              <p:nvPr/>
            </p:nvSpPr>
            <p:spPr>
              <a:xfrm>
                <a:off x="7184012" y="3040357"/>
                <a:ext cx="1322285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1E51ED-9EFE-F94D-B9ED-FE07B171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012" y="3040357"/>
                <a:ext cx="1322285" cy="453137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70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581EF4-83B5-C941-B4D8-E80B098BB2E7}"/>
              </a:ext>
            </a:extLst>
          </p:cNvPr>
          <p:cNvSpPr/>
          <p:nvPr/>
        </p:nvSpPr>
        <p:spPr>
          <a:xfrm>
            <a:off x="578348" y="277465"/>
            <a:ext cx="11194551" cy="11187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5537539" y="341535"/>
            <a:ext cx="358568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”</a:t>
            </a:r>
            <a:r>
              <a:rPr lang="en-US" dirty="0">
                <a:solidFill>
                  <a:srgbClr val="0070C0"/>
                </a:solidFill>
                <a:latin typeface="Avenir Light" panose="020B0402020203020204" pitchFamily="34" charset="77"/>
              </a:rPr>
              <a:t>passing a _____</a:t>
            </a:r>
            <a:r>
              <a:rPr lang="en-US" dirty="0">
                <a:latin typeface="Avenir Light" panose="020B0402020203020204" pitchFamily="34" charset="77"/>
              </a:rPr>
              <a:t>”</a:t>
            </a:r>
            <a:endParaRPr lang="en-US" u="sng" dirty="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700B-689F-4142-AE6F-F2F625386BC9}"/>
              </a:ext>
            </a:extLst>
          </p:cNvPr>
          <p:cNvGrpSpPr/>
          <p:nvPr/>
        </p:nvGrpSpPr>
        <p:grpSpPr>
          <a:xfrm rot="16200000">
            <a:off x="1463289" y="3067517"/>
            <a:ext cx="1364224" cy="311369"/>
            <a:chOff x="2297660" y="4140835"/>
            <a:chExt cx="1364224" cy="3113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A9A11F-8D4C-264F-AE6B-BAA577E350F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067A0-EA51-2043-AF87-34CAD8EB357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CF9655-2006-3B41-AD4C-479778B3AE5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9E68A-8BAB-3447-957C-BA962750911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65E46A-61D5-254C-BBB1-75171D196A5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CA9F7B-96F8-0940-9422-2786A96EB07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95E9A5-FF3C-E044-9F6A-719CE9729067}"/>
              </a:ext>
            </a:extLst>
          </p:cNvPr>
          <p:cNvGrpSpPr/>
          <p:nvPr/>
        </p:nvGrpSpPr>
        <p:grpSpPr>
          <a:xfrm rot="16200000">
            <a:off x="2851626" y="3067516"/>
            <a:ext cx="1364224" cy="311369"/>
            <a:chOff x="2297660" y="4140835"/>
            <a:chExt cx="1364224" cy="31136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75E97FD-6D34-D14B-8FBB-A17BAC45982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A8B146-3E8C-DB49-9042-282D8F81458C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1B25C9-0A82-D74D-AEC5-0779BFE9267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593877-3D50-0749-9C10-53DBE12B174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5B9DBE1-5239-6244-9E8E-08A628ECD40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8D0B7-FB9C-0C4A-8AD8-326C3BD03E5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F89228-843D-7F44-B608-D6496D5A43C8}"/>
              </a:ext>
            </a:extLst>
          </p:cNvPr>
          <p:cNvSpPr/>
          <p:nvPr/>
        </p:nvSpPr>
        <p:spPr>
          <a:xfrm>
            <a:off x="1582271" y="546369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passing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7E628-48E1-5746-8A78-2446857E0EE4}"/>
              </a:ext>
            </a:extLst>
          </p:cNvPr>
          <p:cNvSpPr/>
          <p:nvPr/>
        </p:nvSpPr>
        <p:spPr>
          <a:xfrm>
            <a:off x="3360973" y="5450759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a</a:t>
            </a:r>
            <a:endParaRPr lang="en-US" sz="24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82E69D8-7F6D-3A45-86F4-F945ABA483D4}"/>
              </a:ext>
            </a:extLst>
          </p:cNvPr>
          <p:cNvSpPr/>
          <p:nvPr/>
        </p:nvSpPr>
        <p:spPr>
          <a:xfrm rot="16200000">
            <a:off x="1461170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D36E1D2-94BA-BA4D-95C2-39D25FFD220F}"/>
              </a:ext>
            </a:extLst>
          </p:cNvPr>
          <p:cNvSpPr/>
          <p:nvPr/>
        </p:nvSpPr>
        <p:spPr>
          <a:xfrm rot="16200000">
            <a:off x="2862149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F7B4D-3E97-D048-81F3-09647FF6A9DB}"/>
              </a:ext>
            </a:extLst>
          </p:cNvPr>
          <p:cNvGrpSpPr/>
          <p:nvPr/>
        </p:nvGrpSpPr>
        <p:grpSpPr>
          <a:xfrm rot="16200000">
            <a:off x="4995296" y="3067516"/>
            <a:ext cx="1364224" cy="311369"/>
            <a:chOff x="2297660" y="4140835"/>
            <a:chExt cx="1364224" cy="31136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211191-D813-F040-B6D6-8AF15B67E0A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7C042D-B68D-6A4D-82E3-42A34E907E1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D8D844-582C-AD47-BABF-6E5E9D098FA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1F09EF-3698-9B4A-987D-4603AAE809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FF651-19A2-8045-B017-9C2124583D4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28F61B-5534-D24D-9967-40886B5E95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6330C4-88C7-FF4C-9A35-89B633092812}"/>
              </a:ext>
            </a:extLst>
          </p:cNvPr>
          <p:cNvGrpSpPr/>
          <p:nvPr/>
        </p:nvGrpSpPr>
        <p:grpSpPr>
          <a:xfrm rot="16200000">
            <a:off x="6693505" y="3067516"/>
            <a:ext cx="1364224" cy="311369"/>
            <a:chOff x="2297660" y="4140835"/>
            <a:chExt cx="1364224" cy="31136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D9A8382-F265-254B-B5CA-F469C93FA5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B0AE78-31B3-764D-BE38-E077A275BC22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BDFA-64B6-B741-83B7-C9950435E92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C9367-76B1-2945-A00F-EEA8EBA23E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3B464F-657F-0146-A853-662EE984BB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E3D007-9257-A947-B183-E95CA14A0B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D62B6C3-4EB8-A848-9613-747B768EB1A7}"/>
              </a:ext>
            </a:extLst>
          </p:cNvPr>
          <p:cNvSpPr/>
          <p:nvPr/>
        </p:nvSpPr>
        <p:spPr>
          <a:xfrm>
            <a:off x="5376669" y="401018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bias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6B39D-A783-F542-BB19-7798F46F641C}"/>
              </a:ext>
            </a:extLst>
          </p:cNvPr>
          <p:cNvSpPr/>
          <p:nvPr/>
        </p:nvSpPr>
        <p:spPr>
          <a:xfrm>
            <a:off x="6749147" y="3996946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raw scores</a:t>
            </a:r>
            <a:endParaRPr lang="en-US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79C79-5CE6-F34A-8AD7-5D692F557F35}"/>
              </a:ext>
            </a:extLst>
          </p:cNvPr>
          <p:cNvGrpSpPr/>
          <p:nvPr/>
        </p:nvGrpSpPr>
        <p:grpSpPr>
          <a:xfrm rot="16200000">
            <a:off x="9222021" y="3067515"/>
            <a:ext cx="1364224" cy="311369"/>
            <a:chOff x="2297660" y="4140835"/>
            <a:chExt cx="1364224" cy="31136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7D00108-864F-5B41-94D6-CFFF05093D3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F7C7AA-AA69-D44B-B0AC-93DDD0B9FC1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30AD3C-1533-D54C-BFAB-D07A1048AF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0DACCD-C757-D246-90C0-2BE2CF02677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C4DDFF-28A7-8747-AAA4-41F14F6D3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570744-5B51-6740-BF96-44E024DA681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A563E-456A-DF4B-B789-1281042A541A}"/>
              </a:ext>
            </a:extLst>
          </p:cNvPr>
          <p:cNvSpPr/>
          <p:nvPr/>
        </p:nvSpPr>
        <p:spPr>
          <a:xfrm>
            <a:off x="9172789" y="4034957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word probs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</a:t>
                </a:r>
                <a:r>
                  <a:rPr lang="en-US" sz="1800" baseline="-250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i-1</a:t>
                </a:r>
                <a:r>
                  <a:rPr lang="en-US" sz="18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blipFill>
                <a:blip r:embed="rId3"/>
                <a:stretch>
                  <a:fillRect l="-1639" r="-327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</a:t>
                </a:r>
                <a:r>
                  <a:rPr lang="en-US" sz="1800" baseline="-250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i-2</a:t>
                </a:r>
                <a:r>
                  <a:rPr lang="en-US" sz="18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blipFill>
                <a:blip r:embed="rId4"/>
                <a:stretch>
                  <a:fillRect l="-1639" r="-327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F3F32A9-273C-1443-9DC9-4521642A80DD}"/>
              </a:ext>
            </a:extLst>
          </p:cNvPr>
          <p:cNvSpPr/>
          <p:nvPr/>
        </p:nvSpPr>
        <p:spPr>
          <a:xfrm>
            <a:off x="10147146" y="2471002"/>
            <a:ext cx="9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quiz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ball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car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kidney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8BF920-2E72-4D44-B2DF-29A8EC64B183}"/>
              </a:ext>
            </a:extLst>
          </p:cNvPr>
          <p:cNvSpPr/>
          <p:nvPr/>
        </p:nvSpPr>
        <p:spPr>
          <a:xfrm>
            <a:off x="5215684" y="1939263"/>
            <a:ext cx="6059850" cy="2405571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0151088-A15D-A24B-8F5E-CAFF159F8345}"/>
              </a:ext>
            </a:extLst>
          </p:cNvPr>
          <p:cNvSpPr/>
          <p:nvPr/>
        </p:nvSpPr>
        <p:spPr>
          <a:xfrm>
            <a:off x="1767081" y="199258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6D1AA-FAA0-DF47-8AD7-68C04F025096}"/>
              </a:ext>
            </a:extLst>
          </p:cNvPr>
          <p:cNvSpPr/>
          <p:nvPr/>
        </p:nvSpPr>
        <p:spPr>
          <a:xfrm>
            <a:off x="262873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796A5-587B-3244-838C-AA890418B1BD}"/>
              </a:ext>
            </a:extLst>
          </p:cNvPr>
          <p:cNvSpPr/>
          <p:nvPr/>
        </p:nvSpPr>
        <p:spPr>
          <a:xfrm>
            <a:off x="4392185" y="290045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B5B03-101B-4240-B74A-63EF48F3A337}"/>
              </a:ext>
            </a:extLst>
          </p:cNvPr>
          <p:cNvSpPr/>
          <p:nvPr/>
        </p:nvSpPr>
        <p:spPr>
          <a:xfrm>
            <a:off x="6305792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B9BF9-2C10-0C44-B850-18C242718DFB}"/>
              </a:ext>
            </a:extLst>
          </p:cNvPr>
          <p:cNvSpPr/>
          <p:nvPr/>
        </p:nvSpPr>
        <p:spPr>
          <a:xfrm>
            <a:off x="3164070" y="197925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6ECBD-7989-8A47-A3A2-DA324E314029}"/>
              </a:ext>
            </a:extLst>
          </p:cNvPr>
          <p:cNvSpPr/>
          <p:nvPr/>
        </p:nvSpPr>
        <p:spPr>
          <a:xfrm>
            <a:off x="5307740" y="199249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6D15A2-B8A3-904C-9D91-83513454C2BD}"/>
              </a:ext>
            </a:extLst>
          </p:cNvPr>
          <p:cNvSpPr/>
          <p:nvPr/>
        </p:nvSpPr>
        <p:spPr>
          <a:xfrm>
            <a:off x="7005949" y="19792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D8D718-31B5-5C49-B8C9-A877E040C81E}"/>
              </a:ext>
            </a:extLst>
          </p:cNvPr>
          <p:cNvSpPr/>
          <p:nvPr/>
        </p:nvSpPr>
        <p:spPr>
          <a:xfrm>
            <a:off x="8298468" y="2958913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3CAF6EA-2BAA-5B45-8502-0FE01C261653}"/>
              </a:ext>
            </a:extLst>
          </p:cNvPr>
          <p:cNvSpPr/>
          <p:nvPr/>
        </p:nvSpPr>
        <p:spPr>
          <a:xfrm>
            <a:off x="7683016" y="2996814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D3E62-CAB6-4A40-972E-98C1B769E212}"/>
              </a:ext>
            </a:extLst>
          </p:cNvPr>
          <p:cNvSpPr/>
          <p:nvPr/>
        </p:nvSpPr>
        <p:spPr>
          <a:xfrm>
            <a:off x="925995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1D8A74-5E76-8642-AFFD-1783605F07F8}"/>
              </a:ext>
            </a:extLst>
          </p:cNvPr>
          <p:cNvSpPr/>
          <p:nvPr/>
        </p:nvSpPr>
        <p:spPr>
          <a:xfrm>
            <a:off x="9554202" y="199204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4D5BD4A8-5D1F-5C40-8F9E-E86B1B463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4D5BD4A8-5D1F-5C40-8F9E-E86B1B463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F426CFC-3F5F-DC4E-944E-D1351BE2A0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F426CFC-3F5F-DC4E-944E-D1351BE2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7E2B2D2-CD09-4843-BAC4-5135E83DC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7E2B2D2-CD09-4843-BAC4-5135E83DC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5B7896B5-82AC-4847-9C4D-D227D2655041}"/>
              </a:ext>
            </a:extLst>
          </p:cNvPr>
          <p:cNvSpPr/>
          <p:nvPr/>
        </p:nvSpPr>
        <p:spPr>
          <a:xfrm>
            <a:off x="2718989" y="2128934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E4CA90-81FA-5F44-B629-D5FE4D5142CE}"/>
              </a:ext>
            </a:extLst>
          </p:cNvPr>
          <p:cNvSpPr/>
          <p:nvPr/>
        </p:nvSpPr>
        <p:spPr>
          <a:xfrm>
            <a:off x="3580638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F65A6D-DDDF-614E-B827-D69BEFBBEC06}"/>
              </a:ext>
            </a:extLst>
          </p:cNvPr>
          <p:cNvSpPr/>
          <p:nvPr/>
        </p:nvSpPr>
        <p:spPr>
          <a:xfrm>
            <a:off x="5344093" y="303681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5F81AD-E248-4341-A3A2-783AE7326311}"/>
              </a:ext>
            </a:extLst>
          </p:cNvPr>
          <p:cNvSpPr/>
          <p:nvPr/>
        </p:nvSpPr>
        <p:spPr>
          <a:xfrm>
            <a:off x="7257700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B18A87-BF10-6945-8B7F-CD990AAFB603}"/>
              </a:ext>
            </a:extLst>
          </p:cNvPr>
          <p:cNvSpPr/>
          <p:nvPr/>
        </p:nvSpPr>
        <p:spPr>
          <a:xfrm>
            <a:off x="4061596" y="233760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79A1EF-DBFB-D449-BB38-A63840C26AAC}"/>
              </a:ext>
            </a:extLst>
          </p:cNvPr>
          <p:cNvSpPr/>
          <p:nvPr/>
        </p:nvSpPr>
        <p:spPr>
          <a:xfrm>
            <a:off x="6259648" y="212884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2BE1C9-2A50-D543-AA31-B4C4EFE856D0}"/>
              </a:ext>
            </a:extLst>
          </p:cNvPr>
          <p:cNvSpPr/>
          <p:nvPr/>
        </p:nvSpPr>
        <p:spPr>
          <a:xfrm>
            <a:off x="7957857" y="2115608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7F69187-1C3E-3F47-A5F7-2FF4764D90BA}"/>
              </a:ext>
            </a:extLst>
          </p:cNvPr>
          <p:cNvSpPr/>
          <p:nvPr/>
        </p:nvSpPr>
        <p:spPr>
          <a:xfrm>
            <a:off x="9250376" y="3095266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24C0B804-9F65-AC48-82BB-A19CD4466F75}"/>
              </a:ext>
            </a:extLst>
          </p:cNvPr>
          <p:cNvSpPr/>
          <p:nvPr/>
        </p:nvSpPr>
        <p:spPr>
          <a:xfrm>
            <a:off x="8634924" y="3133167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FCA182-BF11-054A-B43E-6C2AB2C06632}"/>
              </a:ext>
            </a:extLst>
          </p:cNvPr>
          <p:cNvSpPr/>
          <p:nvPr/>
        </p:nvSpPr>
        <p:spPr>
          <a:xfrm>
            <a:off x="10211858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14F2F1-A202-B44A-A27E-51B20D3664B5}"/>
              </a:ext>
            </a:extLst>
          </p:cNvPr>
          <p:cNvSpPr/>
          <p:nvPr/>
        </p:nvSpPr>
        <p:spPr>
          <a:xfrm>
            <a:off x="10506110" y="212840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5D3727-C99E-7B42-8A8F-D3D91BC47D29}"/>
              </a:ext>
            </a:extLst>
          </p:cNvPr>
          <p:cNvSpPr/>
          <p:nvPr/>
        </p:nvSpPr>
        <p:spPr>
          <a:xfrm>
            <a:off x="1157541" y="537269"/>
            <a:ext cx="10591037" cy="4926430"/>
          </a:xfrm>
          <a:prstGeom prst="rect">
            <a:avLst/>
          </a:pr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64FC47-C66E-CB42-A9A2-40E1C62ABE5A}"/>
              </a:ext>
            </a:extLst>
          </p:cNvPr>
          <p:cNvGrpSpPr/>
          <p:nvPr/>
        </p:nvGrpSpPr>
        <p:grpSpPr>
          <a:xfrm rot="16200000">
            <a:off x="3417291" y="2366087"/>
            <a:ext cx="1364224" cy="311369"/>
            <a:chOff x="2297660" y="4140835"/>
            <a:chExt cx="1364224" cy="311369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296480FB-5EC2-7649-8B75-951E09A1860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271837B-E8C8-7B4A-AA69-8032BC140966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615A989-C6DB-8E48-839D-3A108D60487A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4DFD883-A2F1-6D45-A9F3-CD27E3F6A85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4A55D98-1E0A-E040-8B0E-05B37CCC0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B0229D-4928-1742-ACCF-9B24739C046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BA2BCA-8F25-A649-AC75-A80C6D16E208}"/>
              </a:ext>
            </a:extLst>
          </p:cNvPr>
          <p:cNvSpPr/>
          <p:nvPr/>
        </p:nvSpPr>
        <p:spPr>
          <a:xfrm>
            <a:off x="3173570" y="3180800"/>
            <a:ext cx="2479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# word types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9B8DADC-E490-D04F-87BC-07F829316DC8}"/>
              </a:ext>
            </a:extLst>
          </p:cNvPr>
          <p:cNvGrpSpPr/>
          <p:nvPr/>
        </p:nvGrpSpPr>
        <p:grpSpPr>
          <a:xfrm rot="16200000">
            <a:off x="4773731" y="2364580"/>
            <a:ext cx="1364224" cy="311369"/>
            <a:chOff x="2297660" y="4140835"/>
            <a:chExt cx="1364224" cy="311369"/>
          </a:xfrm>
        </p:grpSpPr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FC3C9A82-3C1D-AD41-B076-B97821DBFA4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2D8EA87-A90C-A243-BB42-F613A8619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A27EC31-BD23-7249-AC3B-B154B90AE22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1B6D263-E9CB-714D-A6AF-3C544762B0E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237795F-FE31-F84D-826E-B664247D876A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B42709B-4260-4B48-A79E-DE93B9F127A7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400D46F-D6EC-BB45-9D75-63667A9AEC02}"/>
              </a:ext>
            </a:extLst>
          </p:cNvPr>
          <p:cNvGrpSpPr/>
          <p:nvPr/>
        </p:nvGrpSpPr>
        <p:grpSpPr>
          <a:xfrm rot="16200000">
            <a:off x="2737730" y="2365932"/>
            <a:ext cx="1364224" cy="311369"/>
            <a:chOff x="2297660" y="4140835"/>
            <a:chExt cx="1364224" cy="311369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235DB6FB-BE0A-004A-A31B-F4850CEEC5E0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C9A1148-568E-864C-9D95-48E3D96D0AF5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2853494-6520-B14B-A3E9-121E37383FBA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FF7C2D8-3251-914C-B4B0-EFD60761B02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763E850-4E60-1D44-9F0E-F6F045CCA2D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05F0EE1-1F7E-6E4D-BB85-269E2062C70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B1059B7-BE7C-E043-9883-A2AE9AB898B2}"/>
              </a:ext>
            </a:extLst>
          </p:cNvPr>
          <p:cNvGrpSpPr/>
          <p:nvPr/>
        </p:nvGrpSpPr>
        <p:grpSpPr>
          <a:xfrm rot="16200000">
            <a:off x="3080698" y="2365932"/>
            <a:ext cx="1364224" cy="311369"/>
            <a:chOff x="2297660" y="4140835"/>
            <a:chExt cx="1364224" cy="311369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B9D21316-D01B-214D-8A8C-17FAA99E035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E05A294-010C-434A-B084-7874C66DD50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9895F98-5783-CA4B-A7A7-ACD8D2487D94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84B8FF-2581-6B46-9925-345BD516603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96AF907-2506-D044-BEE4-972B2FBCCB93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CC3D884-9FF8-604B-9474-80F96964C00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D1D649D-B42E-2A4F-8BCD-80C6E02503AB}"/>
              </a:ext>
            </a:extLst>
          </p:cNvPr>
          <p:cNvGrpSpPr/>
          <p:nvPr/>
        </p:nvGrpSpPr>
        <p:grpSpPr>
          <a:xfrm rot="16200000">
            <a:off x="4081366" y="2365246"/>
            <a:ext cx="1364224" cy="311369"/>
            <a:chOff x="2297660" y="4140835"/>
            <a:chExt cx="1364224" cy="311369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A3FCD89F-B438-D648-8D93-69954F9613D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2398AF7-E184-9A42-A5F4-A94B4B9F002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B214DDC-AA5D-4947-A900-D68411823EB8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9DAB0E1-5FB4-B146-85B2-3DFCBA4B0E81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4F826E1-E03F-ED45-A0DE-E3E9B2AF92E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998371A-1515-E447-B6E9-E281D158228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F207703-09BA-9C44-8254-E032901BEE48}"/>
              </a:ext>
            </a:extLst>
          </p:cNvPr>
          <p:cNvSpPr/>
          <p:nvPr/>
        </p:nvSpPr>
        <p:spPr>
          <a:xfrm>
            <a:off x="1432435" y="2032654"/>
            <a:ext cx="1724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vector size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E647588-2A7B-CF4B-AC5E-FE76CB3658FE}"/>
                  </a:ext>
                </a:extLst>
              </p:cNvPr>
              <p:cNvSpPr/>
              <p:nvPr/>
            </p:nvSpPr>
            <p:spPr>
              <a:xfrm>
                <a:off x="1396169" y="747157"/>
                <a:ext cx="10154458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Avenir Book" panose="02000503020000020003" pitchFamily="2" charset="0"/>
                  </a:rPr>
                  <a:t>Embedding/ feature matrix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is an “input word matrix”.</a:t>
                </a:r>
                <a:br>
                  <a:rPr lang="en-US" sz="2400" dirty="0">
                    <a:latin typeface="Avenir Book" panose="02000503020000020003" pitchFamily="2" charset="0"/>
                  </a:rPr>
                </a:br>
                <a:r>
                  <a:rPr lang="en-US" sz="2400" dirty="0">
                    <a:latin typeface="Avenir Book" panose="02000503020000020003" pitchFamily="2" charset="0"/>
                  </a:rPr>
                  <a:t>Each column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corresponds to each unique word type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E647588-2A7B-CF4B-AC5E-FE76CB365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169" y="747157"/>
                <a:ext cx="10154458" cy="837537"/>
              </a:xfrm>
              <a:prstGeom prst="rect">
                <a:avLst/>
              </a:prstGeom>
              <a:blipFill>
                <a:blip r:embed="rId8"/>
                <a:stretch>
                  <a:fillRect t="-75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32CF57A-8F37-ED45-8B4F-0A1761934D1F}"/>
              </a:ext>
            </a:extLst>
          </p:cNvPr>
          <p:cNvGrpSpPr/>
          <p:nvPr/>
        </p:nvGrpSpPr>
        <p:grpSpPr>
          <a:xfrm rot="16200000">
            <a:off x="3759619" y="2365824"/>
            <a:ext cx="1364224" cy="311369"/>
            <a:chOff x="2297660" y="4140835"/>
            <a:chExt cx="1364224" cy="31136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C3AE1AAA-749F-D24C-95A7-F05347FAA7B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A5D994F-4984-874C-A3A7-99D053A4981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5D906B9-3A71-0F45-823D-C73A0A556898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B76ABDB-EC41-A841-B048-BED6EEFAFB44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9D1698A-0239-8542-8A1D-16E68C064FA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3E9DFEC-B4BD-CD4B-90E0-8626E8F3824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B660A64-3B56-6B47-9F76-555CFE723CB3}"/>
              </a:ext>
            </a:extLst>
          </p:cNvPr>
          <p:cNvGrpSpPr/>
          <p:nvPr/>
        </p:nvGrpSpPr>
        <p:grpSpPr>
          <a:xfrm rot="16200000">
            <a:off x="4424334" y="2365246"/>
            <a:ext cx="1364224" cy="311369"/>
            <a:chOff x="2297660" y="4140835"/>
            <a:chExt cx="1364224" cy="311369"/>
          </a:xfrm>
        </p:grpSpPr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4EF49D8-04E7-9049-8ACD-4109C188548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F2ED8BC-7698-814B-A825-9A793BB63A6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77F0B8A-6756-4045-9C1E-DA8B8714F20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A0E05BF-DDE5-F34C-988E-BD1B046F2C5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5870CCD-FA71-1F42-AA0F-A9EF62E2C2F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7A20472-A25E-434D-B5AB-42B23FFDBBD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5252C2F-FE41-EA43-BD40-1474AB0E6CA2}"/>
              </a:ext>
            </a:extLst>
          </p:cNvPr>
          <p:cNvGrpSpPr/>
          <p:nvPr/>
        </p:nvGrpSpPr>
        <p:grpSpPr>
          <a:xfrm rot="16200000">
            <a:off x="5103255" y="2365138"/>
            <a:ext cx="1364224" cy="311369"/>
            <a:chOff x="2297660" y="4140835"/>
            <a:chExt cx="1364224" cy="311369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A40A64C-200D-794F-A7FD-7E71C7FB24A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6795CA5-AF5A-594C-8224-63BD900662E1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67C71F5-B145-0442-90A1-7BFE1B054D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77D9BA3-229E-5F41-A603-A7DA489A78C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2AA1A4F-A93B-F943-ACEB-B54734E466D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79EEBCB-898C-EE46-988D-E1DA63A19C0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3FF0E28-AC33-764D-85FD-2C90ED3129D0}"/>
                  </a:ext>
                </a:extLst>
              </p:cNvPr>
              <p:cNvSpPr/>
              <p:nvPr/>
            </p:nvSpPr>
            <p:spPr>
              <a:xfrm>
                <a:off x="6300732" y="1900180"/>
                <a:ext cx="514309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venir Book" panose="02000503020000020003" pitchFamily="2" charset="0"/>
                  </a:rPr>
                  <a:t>Retrieve a word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b="1" dirty="0">
                    <a:latin typeface="Avenir Book" panose="02000503020000020003" pitchFamily="2" charset="0"/>
                  </a:rPr>
                  <a:t>’s </a:t>
                </a:r>
                <a:r>
                  <a:rPr lang="en-US" sz="2400" dirty="0">
                    <a:solidFill>
                      <a:srgbClr val="C00000"/>
                    </a:solidFill>
                    <a:latin typeface="Avenir Book" panose="02000503020000020003" pitchFamily="2" charset="0"/>
                  </a:rPr>
                  <a:t>Embedding</a:t>
                </a:r>
                <a:r>
                  <a:rPr lang="en-US" sz="2400" b="1" dirty="0">
                    <a:latin typeface="Avenir Book" panose="02000503020000020003" pitchFamily="2" charset="0"/>
                  </a:rPr>
                  <a:t> via: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400" dirty="0">
                    <a:latin typeface="Avenir Book" panose="02000503020000020003" pitchFamily="2" charset="0"/>
                  </a:rPr>
                  <a:t>Slicing the index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, or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400" dirty="0">
                    <a:latin typeface="Avenir Book" panose="02000503020000020003" pitchFamily="2" charset="0"/>
                  </a:rPr>
                  <a:t>Matrix multiply</a:t>
                </a:r>
                <a:endParaRPr lang="en-US" sz="2400" dirty="0"/>
              </a:p>
            </p:txBody>
          </p:sp>
        </mc:Choice>
        <mc:Fallback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3FF0E28-AC33-764D-85FD-2C90ED312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32" y="1900180"/>
                <a:ext cx="5143099" cy="1200329"/>
              </a:xfrm>
              <a:prstGeom prst="rect">
                <a:avLst/>
              </a:prstGeom>
              <a:blipFill>
                <a:blip r:embed="rId9"/>
                <a:stretch>
                  <a:fillRect l="-2222" t="-4167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1E51ED-9EFE-F94D-B9ED-FE07B1715EEE}"/>
                  </a:ext>
                </a:extLst>
              </p:cNvPr>
              <p:cNvSpPr/>
              <p:nvPr/>
            </p:nvSpPr>
            <p:spPr>
              <a:xfrm>
                <a:off x="7184012" y="3040357"/>
                <a:ext cx="1322285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1E51ED-9EFE-F94D-B9ED-FE07B171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012" y="3040357"/>
                <a:ext cx="1322285" cy="453137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ectangle 149">
            <a:extLst>
              <a:ext uri="{FF2B5EF4-FFF2-40B4-BE49-F238E27FC236}">
                <a16:creationId xmlns:a16="http://schemas.microsoft.com/office/drawing/2014/main" id="{7BBDF725-78AF-6447-821C-47C343ACF8DE}"/>
              </a:ext>
            </a:extLst>
          </p:cNvPr>
          <p:cNvSpPr/>
          <p:nvPr/>
        </p:nvSpPr>
        <p:spPr>
          <a:xfrm>
            <a:off x="7833439" y="3705022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  <a:latin typeface="Courier" pitchFamily="2" charset="0"/>
              </a:rPr>
              <a:t>NxV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 * Vx1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A206301-1E48-A94E-A7FF-3287D7CDF367}"/>
              </a:ext>
            </a:extLst>
          </p:cNvPr>
          <p:cNvSpPr/>
          <p:nvPr/>
        </p:nvSpPr>
        <p:spPr>
          <a:xfrm>
            <a:off x="6906561" y="3723419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Nx1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7D54002-3DD4-C44A-8F73-14B6EF4751D5}"/>
                  </a:ext>
                </a:extLst>
              </p:cNvPr>
              <p:cNvSpPr/>
              <p:nvPr/>
            </p:nvSpPr>
            <p:spPr>
              <a:xfrm>
                <a:off x="7510597" y="375471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7D54002-3DD4-C44A-8F73-14B6EF475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97" y="3754713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3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5537539" y="341535"/>
            <a:ext cx="358568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”</a:t>
            </a:r>
            <a:r>
              <a:rPr lang="en-US" dirty="0">
                <a:solidFill>
                  <a:srgbClr val="0070C0"/>
                </a:solidFill>
                <a:latin typeface="Avenir Light" panose="020B0402020203020204" pitchFamily="34" charset="77"/>
              </a:rPr>
              <a:t>passing a _____</a:t>
            </a:r>
            <a:r>
              <a:rPr lang="en-US" dirty="0">
                <a:latin typeface="Avenir Light" panose="020B0402020203020204" pitchFamily="34" charset="77"/>
              </a:rPr>
              <a:t>”</a:t>
            </a:r>
            <a:endParaRPr lang="en-US" u="sng" dirty="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3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700B-689F-4142-AE6F-F2F625386BC9}"/>
              </a:ext>
            </a:extLst>
          </p:cNvPr>
          <p:cNvGrpSpPr/>
          <p:nvPr/>
        </p:nvGrpSpPr>
        <p:grpSpPr>
          <a:xfrm rot="16200000">
            <a:off x="1463289" y="3067517"/>
            <a:ext cx="1364224" cy="311369"/>
            <a:chOff x="2297660" y="4140835"/>
            <a:chExt cx="1364224" cy="3113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A9A11F-8D4C-264F-AE6B-BAA577E350F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067A0-EA51-2043-AF87-34CAD8EB357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CF9655-2006-3B41-AD4C-479778B3AE5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9E68A-8BAB-3447-957C-BA962750911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65E46A-61D5-254C-BBB1-75171D196A5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CA9F7B-96F8-0940-9422-2786A96EB07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F89228-843D-7F44-B608-D6496D5A43C8}"/>
              </a:ext>
            </a:extLst>
          </p:cNvPr>
          <p:cNvSpPr/>
          <p:nvPr/>
        </p:nvSpPr>
        <p:spPr>
          <a:xfrm>
            <a:off x="1582271" y="546369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passing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7E628-48E1-5746-8A78-2446857E0EE4}"/>
              </a:ext>
            </a:extLst>
          </p:cNvPr>
          <p:cNvSpPr/>
          <p:nvPr/>
        </p:nvSpPr>
        <p:spPr>
          <a:xfrm>
            <a:off x="3360973" y="5450759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a</a:t>
            </a:r>
            <a:endParaRPr lang="en-US" sz="24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82E69D8-7F6D-3A45-86F4-F945ABA483D4}"/>
              </a:ext>
            </a:extLst>
          </p:cNvPr>
          <p:cNvSpPr/>
          <p:nvPr/>
        </p:nvSpPr>
        <p:spPr>
          <a:xfrm rot="16200000">
            <a:off x="1461170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D36E1D2-94BA-BA4D-95C2-39D25FFD220F}"/>
              </a:ext>
            </a:extLst>
          </p:cNvPr>
          <p:cNvSpPr/>
          <p:nvPr/>
        </p:nvSpPr>
        <p:spPr>
          <a:xfrm rot="16200000">
            <a:off x="2862149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51088-A15D-A24B-8F5E-CAFF159F8345}"/>
              </a:ext>
            </a:extLst>
          </p:cNvPr>
          <p:cNvSpPr/>
          <p:nvPr/>
        </p:nvSpPr>
        <p:spPr>
          <a:xfrm>
            <a:off x="1767081" y="199258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F7B4D-3E97-D048-81F3-09647FF6A9DB}"/>
              </a:ext>
            </a:extLst>
          </p:cNvPr>
          <p:cNvGrpSpPr/>
          <p:nvPr/>
        </p:nvGrpSpPr>
        <p:grpSpPr>
          <a:xfrm rot="16200000">
            <a:off x="4995296" y="3067516"/>
            <a:ext cx="1364224" cy="311369"/>
            <a:chOff x="2297660" y="4140835"/>
            <a:chExt cx="1364224" cy="31136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211191-D813-F040-B6D6-8AF15B67E0A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7C042D-B68D-6A4D-82E3-42A34E907E1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D8D844-582C-AD47-BABF-6E5E9D098FA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1F09EF-3698-9B4A-987D-4603AAE809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FF651-19A2-8045-B017-9C2124583D4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28F61B-5534-D24D-9967-40886B5E95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6D1AA-FAA0-DF47-8AD7-68C04F025096}"/>
              </a:ext>
            </a:extLst>
          </p:cNvPr>
          <p:cNvSpPr/>
          <p:nvPr/>
        </p:nvSpPr>
        <p:spPr>
          <a:xfrm>
            <a:off x="262873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796A5-587B-3244-838C-AA890418B1BD}"/>
              </a:ext>
            </a:extLst>
          </p:cNvPr>
          <p:cNvSpPr/>
          <p:nvPr/>
        </p:nvSpPr>
        <p:spPr>
          <a:xfrm>
            <a:off x="4392185" y="290045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B5B03-101B-4240-B74A-63EF48F3A337}"/>
              </a:ext>
            </a:extLst>
          </p:cNvPr>
          <p:cNvSpPr/>
          <p:nvPr/>
        </p:nvSpPr>
        <p:spPr>
          <a:xfrm>
            <a:off x="6305792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6330C4-88C7-FF4C-9A35-89B633092812}"/>
              </a:ext>
            </a:extLst>
          </p:cNvPr>
          <p:cNvGrpSpPr/>
          <p:nvPr/>
        </p:nvGrpSpPr>
        <p:grpSpPr>
          <a:xfrm rot="16200000">
            <a:off x="6693505" y="3067516"/>
            <a:ext cx="1364224" cy="311369"/>
            <a:chOff x="2297660" y="4140835"/>
            <a:chExt cx="1364224" cy="31136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D9A8382-F265-254B-B5CA-F469C93FA5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B0AE78-31B3-764D-BE38-E077A275BC22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BDFA-64B6-B741-83B7-C9950435E92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C9367-76B1-2945-A00F-EEA8EBA23E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3B464F-657F-0146-A853-662EE984BB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E3D007-9257-A947-B183-E95CA14A0B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B9BF9-2C10-0C44-B850-18C242718DFB}"/>
              </a:ext>
            </a:extLst>
          </p:cNvPr>
          <p:cNvSpPr/>
          <p:nvPr/>
        </p:nvSpPr>
        <p:spPr>
          <a:xfrm>
            <a:off x="3164070" y="197925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6ECBD-7989-8A47-A3A2-DA324E314029}"/>
              </a:ext>
            </a:extLst>
          </p:cNvPr>
          <p:cNvSpPr/>
          <p:nvPr/>
        </p:nvSpPr>
        <p:spPr>
          <a:xfrm>
            <a:off x="5307740" y="199249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6D15A2-B8A3-904C-9D91-83513454C2BD}"/>
              </a:ext>
            </a:extLst>
          </p:cNvPr>
          <p:cNvSpPr/>
          <p:nvPr/>
        </p:nvSpPr>
        <p:spPr>
          <a:xfrm>
            <a:off x="7005949" y="19792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2B6C3-4EB8-A848-9613-747B768EB1A7}"/>
              </a:ext>
            </a:extLst>
          </p:cNvPr>
          <p:cNvSpPr/>
          <p:nvPr/>
        </p:nvSpPr>
        <p:spPr>
          <a:xfrm>
            <a:off x="5376669" y="401018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bias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6B39D-A783-F542-BB19-7798F46F641C}"/>
              </a:ext>
            </a:extLst>
          </p:cNvPr>
          <p:cNvSpPr/>
          <p:nvPr/>
        </p:nvSpPr>
        <p:spPr>
          <a:xfrm>
            <a:off x="6749147" y="3996946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raw scores</a:t>
            </a:r>
            <a:endParaRPr lang="en-US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D8D718-31B5-5C49-B8C9-A877E040C81E}"/>
              </a:ext>
            </a:extLst>
          </p:cNvPr>
          <p:cNvSpPr/>
          <p:nvPr/>
        </p:nvSpPr>
        <p:spPr>
          <a:xfrm>
            <a:off x="8298468" y="2958913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3CAF6EA-2BAA-5B45-8502-0FE01C261653}"/>
              </a:ext>
            </a:extLst>
          </p:cNvPr>
          <p:cNvSpPr/>
          <p:nvPr/>
        </p:nvSpPr>
        <p:spPr>
          <a:xfrm>
            <a:off x="7683016" y="2996814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D3E62-CAB6-4A40-972E-98C1B769E212}"/>
              </a:ext>
            </a:extLst>
          </p:cNvPr>
          <p:cNvSpPr/>
          <p:nvPr/>
        </p:nvSpPr>
        <p:spPr>
          <a:xfrm>
            <a:off x="925995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79C79-5CE6-F34A-8AD7-5D692F557F35}"/>
              </a:ext>
            </a:extLst>
          </p:cNvPr>
          <p:cNvGrpSpPr/>
          <p:nvPr/>
        </p:nvGrpSpPr>
        <p:grpSpPr>
          <a:xfrm rot="16200000">
            <a:off x="9222021" y="3067515"/>
            <a:ext cx="1364224" cy="311369"/>
            <a:chOff x="2297660" y="4140835"/>
            <a:chExt cx="1364224" cy="31136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7D00108-864F-5B41-94D6-CFFF05093D3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F7C7AA-AA69-D44B-B0AC-93DDD0B9FC1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30AD3C-1533-D54C-BFAB-D07A1048AF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0DACCD-C757-D246-90C0-2BE2CF02677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C4DDFF-28A7-8747-AAA4-41F14F6D3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570744-5B51-6740-BF96-44E024DA681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C21D8A74-5E76-8642-AFFD-1783605F07F8}"/>
              </a:ext>
            </a:extLst>
          </p:cNvPr>
          <p:cNvSpPr/>
          <p:nvPr/>
        </p:nvSpPr>
        <p:spPr>
          <a:xfrm>
            <a:off x="9554202" y="199204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A563E-456A-DF4B-B789-1281042A541A}"/>
              </a:ext>
            </a:extLst>
          </p:cNvPr>
          <p:cNvSpPr/>
          <p:nvPr/>
        </p:nvSpPr>
        <p:spPr>
          <a:xfrm>
            <a:off x="9172789" y="4034957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word probs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blipFill>
                <a:blip r:embed="rId6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blipFill>
                <a:blip r:embed="rId7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F3F32A9-273C-1443-9DC9-4521642A80DD}"/>
              </a:ext>
            </a:extLst>
          </p:cNvPr>
          <p:cNvSpPr/>
          <p:nvPr/>
        </p:nvSpPr>
        <p:spPr>
          <a:xfrm>
            <a:off x="10147146" y="2471002"/>
            <a:ext cx="9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quiz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ball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car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kidney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32296D-0B13-8F43-BF4A-6A5F58A41BDC}"/>
              </a:ext>
            </a:extLst>
          </p:cNvPr>
          <p:cNvGrpSpPr/>
          <p:nvPr/>
        </p:nvGrpSpPr>
        <p:grpSpPr>
          <a:xfrm rot="16200000">
            <a:off x="2851626" y="3067516"/>
            <a:ext cx="1364224" cy="311369"/>
            <a:chOff x="2297660" y="4140835"/>
            <a:chExt cx="1364224" cy="311369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32B1462-F0C1-E744-88EF-ABA70A40B37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52662D1-7372-D74A-B05A-2594D1F6F28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4FE9419-ACC5-9541-9F0E-786AF4A0040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5D041FC-6CBB-F341-94EF-8DAB1B29E98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7E0C218-BDB9-784B-A9EB-C46951678F6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8C01DE4-BD92-FA42-8DD4-F8C478EA511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30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5537539" y="341535"/>
            <a:ext cx="358568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”</a:t>
            </a:r>
            <a:r>
              <a:rPr lang="en-US" dirty="0">
                <a:solidFill>
                  <a:srgbClr val="0070C0"/>
                </a:solidFill>
                <a:latin typeface="Avenir Light" panose="020B0402020203020204" pitchFamily="34" charset="77"/>
              </a:rPr>
              <a:t>passing a _____</a:t>
            </a:r>
            <a:r>
              <a:rPr lang="en-US" dirty="0">
                <a:latin typeface="Avenir Light" panose="020B0402020203020204" pitchFamily="34" charset="77"/>
              </a:rPr>
              <a:t>”</a:t>
            </a:r>
            <a:endParaRPr lang="en-US" u="sng" dirty="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3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700B-689F-4142-AE6F-F2F625386BC9}"/>
              </a:ext>
            </a:extLst>
          </p:cNvPr>
          <p:cNvGrpSpPr/>
          <p:nvPr/>
        </p:nvGrpSpPr>
        <p:grpSpPr>
          <a:xfrm rot="16200000">
            <a:off x="1463289" y="3067517"/>
            <a:ext cx="1364224" cy="311369"/>
            <a:chOff x="2297660" y="4140835"/>
            <a:chExt cx="1364224" cy="3113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A9A11F-8D4C-264F-AE6B-BAA577E350F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067A0-EA51-2043-AF87-34CAD8EB357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CF9655-2006-3B41-AD4C-479778B3AE5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9E68A-8BAB-3447-957C-BA962750911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65E46A-61D5-254C-BBB1-75171D196A5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CA9F7B-96F8-0940-9422-2786A96EB07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F89228-843D-7F44-B608-D6496D5A43C8}"/>
              </a:ext>
            </a:extLst>
          </p:cNvPr>
          <p:cNvSpPr/>
          <p:nvPr/>
        </p:nvSpPr>
        <p:spPr>
          <a:xfrm>
            <a:off x="1582271" y="546369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passing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7E628-48E1-5746-8A78-2446857E0EE4}"/>
              </a:ext>
            </a:extLst>
          </p:cNvPr>
          <p:cNvSpPr/>
          <p:nvPr/>
        </p:nvSpPr>
        <p:spPr>
          <a:xfrm>
            <a:off x="3360973" y="5450759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a</a:t>
            </a:r>
            <a:endParaRPr lang="en-US" sz="24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82E69D8-7F6D-3A45-86F4-F945ABA483D4}"/>
              </a:ext>
            </a:extLst>
          </p:cNvPr>
          <p:cNvSpPr/>
          <p:nvPr/>
        </p:nvSpPr>
        <p:spPr>
          <a:xfrm rot="16200000">
            <a:off x="1461170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D36E1D2-94BA-BA4D-95C2-39D25FFD220F}"/>
              </a:ext>
            </a:extLst>
          </p:cNvPr>
          <p:cNvSpPr/>
          <p:nvPr/>
        </p:nvSpPr>
        <p:spPr>
          <a:xfrm rot="16200000">
            <a:off x="2862149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51088-A15D-A24B-8F5E-CAFF159F8345}"/>
              </a:ext>
            </a:extLst>
          </p:cNvPr>
          <p:cNvSpPr/>
          <p:nvPr/>
        </p:nvSpPr>
        <p:spPr>
          <a:xfrm>
            <a:off x="1767081" y="199258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F7B4D-3E97-D048-81F3-09647FF6A9DB}"/>
              </a:ext>
            </a:extLst>
          </p:cNvPr>
          <p:cNvGrpSpPr/>
          <p:nvPr/>
        </p:nvGrpSpPr>
        <p:grpSpPr>
          <a:xfrm rot="16200000">
            <a:off x="4995296" y="3067516"/>
            <a:ext cx="1364224" cy="311369"/>
            <a:chOff x="2297660" y="4140835"/>
            <a:chExt cx="1364224" cy="31136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211191-D813-F040-B6D6-8AF15B67E0A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7C042D-B68D-6A4D-82E3-42A34E907E1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D8D844-582C-AD47-BABF-6E5E9D098FA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1F09EF-3698-9B4A-987D-4603AAE809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FF651-19A2-8045-B017-9C2124583D4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28F61B-5534-D24D-9967-40886B5E95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6D1AA-FAA0-DF47-8AD7-68C04F025096}"/>
              </a:ext>
            </a:extLst>
          </p:cNvPr>
          <p:cNvSpPr/>
          <p:nvPr/>
        </p:nvSpPr>
        <p:spPr>
          <a:xfrm>
            <a:off x="262873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796A5-587B-3244-838C-AA890418B1BD}"/>
              </a:ext>
            </a:extLst>
          </p:cNvPr>
          <p:cNvSpPr/>
          <p:nvPr/>
        </p:nvSpPr>
        <p:spPr>
          <a:xfrm>
            <a:off x="4392185" y="290045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B5B03-101B-4240-B74A-63EF48F3A337}"/>
              </a:ext>
            </a:extLst>
          </p:cNvPr>
          <p:cNvSpPr/>
          <p:nvPr/>
        </p:nvSpPr>
        <p:spPr>
          <a:xfrm>
            <a:off x="6305792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6330C4-88C7-FF4C-9A35-89B633092812}"/>
              </a:ext>
            </a:extLst>
          </p:cNvPr>
          <p:cNvGrpSpPr/>
          <p:nvPr/>
        </p:nvGrpSpPr>
        <p:grpSpPr>
          <a:xfrm rot="16200000">
            <a:off x="6693505" y="3067516"/>
            <a:ext cx="1364224" cy="311369"/>
            <a:chOff x="2297660" y="4140835"/>
            <a:chExt cx="1364224" cy="31136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D9A8382-F265-254B-B5CA-F469C93FA5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B0AE78-31B3-764D-BE38-E077A275BC22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BDFA-64B6-B741-83B7-C9950435E92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C9367-76B1-2945-A00F-EEA8EBA23E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3B464F-657F-0146-A853-662EE984BB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E3D007-9257-A947-B183-E95CA14A0B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B9BF9-2C10-0C44-B850-18C242718DFB}"/>
              </a:ext>
            </a:extLst>
          </p:cNvPr>
          <p:cNvSpPr/>
          <p:nvPr/>
        </p:nvSpPr>
        <p:spPr>
          <a:xfrm>
            <a:off x="3164070" y="197925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6ECBD-7989-8A47-A3A2-DA324E314029}"/>
              </a:ext>
            </a:extLst>
          </p:cNvPr>
          <p:cNvSpPr/>
          <p:nvPr/>
        </p:nvSpPr>
        <p:spPr>
          <a:xfrm>
            <a:off x="5307740" y="199249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6D15A2-B8A3-904C-9D91-83513454C2BD}"/>
              </a:ext>
            </a:extLst>
          </p:cNvPr>
          <p:cNvSpPr/>
          <p:nvPr/>
        </p:nvSpPr>
        <p:spPr>
          <a:xfrm>
            <a:off x="7005949" y="19792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2B6C3-4EB8-A848-9613-747B768EB1A7}"/>
              </a:ext>
            </a:extLst>
          </p:cNvPr>
          <p:cNvSpPr/>
          <p:nvPr/>
        </p:nvSpPr>
        <p:spPr>
          <a:xfrm>
            <a:off x="5376669" y="401018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bias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6B39D-A783-F542-BB19-7798F46F641C}"/>
              </a:ext>
            </a:extLst>
          </p:cNvPr>
          <p:cNvSpPr/>
          <p:nvPr/>
        </p:nvSpPr>
        <p:spPr>
          <a:xfrm>
            <a:off x="6749147" y="3996946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raw scores</a:t>
            </a:r>
            <a:endParaRPr lang="en-US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D8D718-31B5-5C49-B8C9-A877E040C81E}"/>
              </a:ext>
            </a:extLst>
          </p:cNvPr>
          <p:cNvSpPr/>
          <p:nvPr/>
        </p:nvSpPr>
        <p:spPr>
          <a:xfrm>
            <a:off x="8298468" y="2958913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3CAF6EA-2BAA-5B45-8502-0FE01C261653}"/>
              </a:ext>
            </a:extLst>
          </p:cNvPr>
          <p:cNvSpPr/>
          <p:nvPr/>
        </p:nvSpPr>
        <p:spPr>
          <a:xfrm>
            <a:off x="7683016" y="2996814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D3E62-CAB6-4A40-972E-98C1B769E212}"/>
              </a:ext>
            </a:extLst>
          </p:cNvPr>
          <p:cNvSpPr/>
          <p:nvPr/>
        </p:nvSpPr>
        <p:spPr>
          <a:xfrm>
            <a:off x="925995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79C79-5CE6-F34A-8AD7-5D692F557F35}"/>
              </a:ext>
            </a:extLst>
          </p:cNvPr>
          <p:cNvGrpSpPr/>
          <p:nvPr/>
        </p:nvGrpSpPr>
        <p:grpSpPr>
          <a:xfrm rot="16200000">
            <a:off x="9222021" y="3067515"/>
            <a:ext cx="1364224" cy="311369"/>
            <a:chOff x="2297660" y="4140835"/>
            <a:chExt cx="1364224" cy="31136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7D00108-864F-5B41-94D6-CFFF05093D3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F7C7AA-AA69-D44B-B0AC-93DDD0B9FC1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30AD3C-1533-D54C-BFAB-D07A1048AF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0DACCD-C757-D246-90C0-2BE2CF02677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C4DDFF-28A7-8747-AAA4-41F14F6D3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570744-5B51-6740-BF96-44E024DA681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C21D8A74-5E76-8642-AFFD-1783605F07F8}"/>
              </a:ext>
            </a:extLst>
          </p:cNvPr>
          <p:cNvSpPr/>
          <p:nvPr/>
        </p:nvSpPr>
        <p:spPr>
          <a:xfrm>
            <a:off x="9554202" y="199204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A563E-456A-DF4B-B789-1281042A541A}"/>
              </a:ext>
            </a:extLst>
          </p:cNvPr>
          <p:cNvSpPr/>
          <p:nvPr/>
        </p:nvSpPr>
        <p:spPr>
          <a:xfrm>
            <a:off x="9172789" y="4034957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word probs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blipFill>
                <a:blip r:embed="rId6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blipFill>
                <a:blip r:embed="rId7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F3F32A9-273C-1443-9DC9-4521642A80DD}"/>
              </a:ext>
            </a:extLst>
          </p:cNvPr>
          <p:cNvSpPr/>
          <p:nvPr/>
        </p:nvSpPr>
        <p:spPr>
          <a:xfrm>
            <a:off x="10147146" y="2471002"/>
            <a:ext cx="9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quiz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ball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car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kidney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ADB537-9B15-2346-8935-E89AEE084323}"/>
              </a:ext>
            </a:extLst>
          </p:cNvPr>
          <p:cNvSpPr/>
          <p:nvPr/>
        </p:nvSpPr>
        <p:spPr>
          <a:xfrm>
            <a:off x="4868523" y="271339"/>
            <a:ext cx="6059850" cy="154658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40A444-630C-8248-9D61-68D822088AF3}"/>
              </a:ext>
            </a:extLst>
          </p:cNvPr>
          <p:cNvSpPr/>
          <p:nvPr/>
        </p:nvSpPr>
        <p:spPr>
          <a:xfrm>
            <a:off x="6369883" y="1975797"/>
            <a:ext cx="4842763" cy="275585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BD20BC-D1FD-2F48-AE0D-7D70F9CFBFE1}"/>
              </a:ext>
            </a:extLst>
          </p:cNvPr>
          <p:cNvSpPr/>
          <p:nvPr/>
        </p:nvSpPr>
        <p:spPr>
          <a:xfrm>
            <a:off x="1582271" y="1868143"/>
            <a:ext cx="4602802" cy="2501900"/>
          </a:xfrm>
          <a:prstGeom prst="roundRect">
            <a:avLst/>
          </a:prstGeom>
          <a:noFill/>
          <a:ln w="666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F6D504C5-0CDE-1648-9BEF-B694AE3BAD10}"/>
              </a:ext>
            </a:extLst>
          </p:cNvPr>
          <p:cNvSpPr txBox="1">
            <a:spLocks/>
          </p:cNvSpPr>
          <p:nvPr/>
        </p:nvSpPr>
        <p:spPr>
          <a:xfrm>
            <a:off x="544706" y="1170425"/>
            <a:ext cx="7275433" cy="759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These are the only 3 components of our model.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CDEC61B-E373-284C-8027-AA27BD093E71}"/>
              </a:ext>
            </a:extLst>
          </p:cNvPr>
          <p:cNvGrpSpPr/>
          <p:nvPr/>
        </p:nvGrpSpPr>
        <p:grpSpPr>
          <a:xfrm rot="16200000">
            <a:off x="2851626" y="3067516"/>
            <a:ext cx="1364224" cy="311369"/>
            <a:chOff x="2297660" y="4140835"/>
            <a:chExt cx="1364224" cy="311369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9605729E-5F6B-3D4B-B7CE-73877DF4C35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5CDCF2-1276-B942-A2E3-E17E2ECEB20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021AE89-DBCE-3548-B6A8-B2AC2CADCAF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9995084-F51F-7047-BF13-B71DF912654A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DEAB093-BF17-0F46-891A-A319B52A2B1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0E4B4C7-3BE9-ED4D-8980-4E18323C2847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99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5537539" y="341535"/>
            <a:ext cx="358568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”</a:t>
            </a:r>
            <a:r>
              <a:rPr lang="en-US" dirty="0">
                <a:solidFill>
                  <a:srgbClr val="0070C0"/>
                </a:solidFill>
                <a:latin typeface="Avenir Light" panose="020B0402020203020204" pitchFamily="34" charset="77"/>
              </a:rPr>
              <a:t>passing a _____</a:t>
            </a:r>
            <a:r>
              <a:rPr lang="en-US" dirty="0">
                <a:latin typeface="Avenir Light" panose="020B0402020203020204" pitchFamily="34" charset="77"/>
              </a:rPr>
              <a:t>”</a:t>
            </a:r>
            <a:endParaRPr lang="en-US" u="sng" dirty="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3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700B-689F-4142-AE6F-F2F625386BC9}"/>
              </a:ext>
            </a:extLst>
          </p:cNvPr>
          <p:cNvGrpSpPr/>
          <p:nvPr/>
        </p:nvGrpSpPr>
        <p:grpSpPr>
          <a:xfrm rot="16200000">
            <a:off x="1463289" y="3067517"/>
            <a:ext cx="1364224" cy="311369"/>
            <a:chOff x="2297660" y="4140835"/>
            <a:chExt cx="1364224" cy="3113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A9A11F-8D4C-264F-AE6B-BAA577E350F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067A0-EA51-2043-AF87-34CAD8EB357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CF9655-2006-3B41-AD4C-479778B3AE5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9E68A-8BAB-3447-957C-BA962750911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65E46A-61D5-254C-BBB1-75171D196A5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CA9F7B-96F8-0940-9422-2786A96EB07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F89228-843D-7F44-B608-D6496D5A43C8}"/>
              </a:ext>
            </a:extLst>
          </p:cNvPr>
          <p:cNvSpPr/>
          <p:nvPr/>
        </p:nvSpPr>
        <p:spPr>
          <a:xfrm>
            <a:off x="1582271" y="546369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passing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7E628-48E1-5746-8A78-2446857E0EE4}"/>
              </a:ext>
            </a:extLst>
          </p:cNvPr>
          <p:cNvSpPr/>
          <p:nvPr/>
        </p:nvSpPr>
        <p:spPr>
          <a:xfrm>
            <a:off x="3360973" y="5450759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a</a:t>
            </a:r>
            <a:endParaRPr lang="en-US" sz="24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82E69D8-7F6D-3A45-86F4-F945ABA483D4}"/>
              </a:ext>
            </a:extLst>
          </p:cNvPr>
          <p:cNvSpPr/>
          <p:nvPr/>
        </p:nvSpPr>
        <p:spPr>
          <a:xfrm rot="16200000">
            <a:off x="1461170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D36E1D2-94BA-BA4D-95C2-39D25FFD220F}"/>
              </a:ext>
            </a:extLst>
          </p:cNvPr>
          <p:cNvSpPr/>
          <p:nvPr/>
        </p:nvSpPr>
        <p:spPr>
          <a:xfrm rot="16200000">
            <a:off x="2862149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51088-A15D-A24B-8F5E-CAFF159F8345}"/>
              </a:ext>
            </a:extLst>
          </p:cNvPr>
          <p:cNvSpPr/>
          <p:nvPr/>
        </p:nvSpPr>
        <p:spPr>
          <a:xfrm>
            <a:off x="1767081" y="199258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F7B4D-3E97-D048-81F3-09647FF6A9DB}"/>
              </a:ext>
            </a:extLst>
          </p:cNvPr>
          <p:cNvGrpSpPr/>
          <p:nvPr/>
        </p:nvGrpSpPr>
        <p:grpSpPr>
          <a:xfrm rot="16200000">
            <a:off x="4995296" y="3067516"/>
            <a:ext cx="1364224" cy="311369"/>
            <a:chOff x="2297660" y="4140835"/>
            <a:chExt cx="1364224" cy="31136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211191-D813-F040-B6D6-8AF15B67E0A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7C042D-B68D-6A4D-82E3-42A34E907E1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D8D844-582C-AD47-BABF-6E5E9D098FA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1F09EF-3698-9B4A-987D-4603AAE809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FF651-19A2-8045-B017-9C2124583D4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28F61B-5534-D24D-9967-40886B5E95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6D1AA-FAA0-DF47-8AD7-68C04F025096}"/>
              </a:ext>
            </a:extLst>
          </p:cNvPr>
          <p:cNvSpPr/>
          <p:nvPr/>
        </p:nvSpPr>
        <p:spPr>
          <a:xfrm>
            <a:off x="262873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796A5-587B-3244-838C-AA890418B1BD}"/>
              </a:ext>
            </a:extLst>
          </p:cNvPr>
          <p:cNvSpPr/>
          <p:nvPr/>
        </p:nvSpPr>
        <p:spPr>
          <a:xfrm>
            <a:off x="4392185" y="290045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B5B03-101B-4240-B74A-63EF48F3A337}"/>
              </a:ext>
            </a:extLst>
          </p:cNvPr>
          <p:cNvSpPr/>
          <p:nvPr/>
        </p:nvSpPr>
        <p:spPr>
          <a:xfrm>
            <a:off x="6305792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6330C4-88C7-FF4C-9A35-89B633092812}"/>
              </a:ext>
            </a:extLst>
          </p:cNvPr>
          <p:cNvGrpSpPr/>
          <p:nvPr/>
        </p:nvGrpSpPr>
        <p:grpSpPr>
          <a:xfrm rot="16200000">
            <a:off x="6693505" y="3067516"/>
            <a:ext cx="1364224" cy="311369"/>
            <a:chOff x="2297660" y="4140835"/>
            <a:chExt cx="1364224" cy="31136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D9A8382-F265-254B-B5CA-F469C93FA5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B0AE78-31B3-764D-BE38-E077A275BC22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BDFA-64B6-B741-83B7-C9950435E92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C9367-76B1-2945-A00F-EEA8EBA23E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3B464F-657F-0146-A853-662EE984BB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E3D007-9257-A947-B183-E95CA14A0B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B9BF9-2C10-0C44-B850-18C242718DFB}"/>
              </a:ext>
            </a:extLst>
          </p:cNvPr>
          <p:cNvSpPr/>
          <p:nvPr/>
        </p:nvSpPr>
        <p:spPr>
          <a:xfrm>
            <a:off x="3164070" y="197925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6ECBD-7989-8A47-A3A2-DA324E314029}"/>
              </a:ext>
            </a:extLst>
          </p:cNvPr>
          <p:cNvSpPr/>
          <p:nvPr/>
        </p:nvSpPr>
        <p:spPr>
          <a:xfrm>
            <a:off x="5307740" y="199249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6D15A2-B8A3-904C-9D91-83513454C2BD}"/>
              </a:ext>
            </a:extLst>
          </p:cNvPr>
          <p:cNvSpPr/>
          <p:nvPr/>
        </p:nvSpPr>
        <p:spPr>
          <a:xfrm>
            <a:off x="7005949" y="19792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2B6C3-4EB8-A848-9613-747B768EB1A7}"/>
              </a:ext>
            </a:extLst>
          </p:cNvPr>
          <p:cNvSpPr/>
          <p:nvPr/>
        </p:nvSpPr>
        <p:spPr>
          <a:xfrm>
            <a:off x="5376669" y="401018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bias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6B39D-A783-F542-BB19-7798F46F641C}"/>
              </a:ext>
            </a:extLst>
          </p:cNvPr>
          <p:cNvSpPr/>
          <p:nvPr/>
        </p:nvSpPr>
        <p:spPr>
          <a:xfrm>
            <a:off x="6749147" y="3996946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raw scores</a:t>
            </a:r>
            <a:endParaRPr lang="en-US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D8D718-31B5-5C49-B8C9-A877E040C81E}"/>
              </a:ext>
            </a:extLst>
          </p:cNvPr>
          <p:cNvSpPr/>
          <p:nvPr/>
        </p:nvSpPr>
        <p:spPr>
          <a:xfrm>
            <a:off x="8298468" y="2958913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3CAF6EA-2BAA-5B45-8502-0FE01C261653}"/>
              </a:ext>
            </a:extLst>
          </p:cNvPr>
          <p:cNvSpPr/>
          <p:nvPr/>
        </p:nvSpPr>
        <p:spPr>
          <a:xfrm>
            <a:off x="7683016" y="2996814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D3E62-CAB6-4A40-972E-98C1B769E212}"/>
              </a:ext>
            </a:extLst>
          </p:cNvPr>
          <p:cNvSpPr/>
          <p:nvPr/>
        </p:nvSpPr>
        <p:spPr>
          <a:xfrm>
            <a:off x="925995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79C79-5CE6-F34A-8AD7-5D692F557F35}"/>
              </a:ext>
            </a:extLst>
          </p:cNvPr>
          <p:cNvGrpSpPr/>
          <p:nvPr/>
        </p:nvGrpSpPr>
        <p:grpSpPr>
          <a:xfrm rot="16200000">
            <a:off x="9222021" y="3067515"/>
            <a:ext cx="1364224" cy="311369"/>
            <a:chOff x="2297660" y="4140835"/>
            <a:chExt cx="1364224" cy="31136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7D00108-864F-5B41-94D6-CFFF05093D3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F7C7AA-AA69-D44B-B0AC-93DDD0B9FC1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30AD3C-1533-D54C-BFAB-D07A1048AF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0DACCD-C757-D246-90C0-2BE2CF02677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C4DDFF-28A7-8747-AAA4-41F14F6D3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570744-5B51-6740-BF96-44E024DA681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C21D8A74-5E76-8642-AFFD-1783605F07F8}"/>
              </a:ext>
            </a:extLst>
          </p:cNvPr>
          <p:cNvSpPr/>
          <p:nvPr/>
        </p:nvSpPr>
        <p:spPr>
          <a:xfrm>
            <a:off x="9554202" y="199204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A563E-456A-DF4B-B789-1281042A541A}"/>
              </a:ext>
            </a:extLst>
          </p:cNvPr>
          <p:cNvSpPr/>
          <p:nvPr/>
        </p:nvSpPr>
        <p:spPr>
          <a:xfrm>
            <a:off x="9172789" y="4034957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word probs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blipFill>
                <a:blip r:embed="rId6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blipFill>
                <a:blip r:embed="rId7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F3F32A9-273C-1443-9DC9-4521642A80DD}"/>
              </a:ext>
            </a:extLst>
          </p:cNvPr>
          <p:cNvSpPr/>
          <p:nvPr/>
        </p:nvSpPr>
        <p:spPr>
          <a:xfrm>
            <a:off x="10147146" y="2471002"/>
            <a:ext cx="9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quiz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ball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car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kidney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ADB537-9B15-2346-8935-E89AEE084323}"/>
              </a:ext>
            </a:extLst>
          </p:cNvPr>
          <p:cNvSpPr/>
          <p:nvPr/>
        </p:nvSpPr>
        <p:spPr>
          <a:xfrm>
            <a:off x="4868523" y="271339"/>
            <a:ext cx="6059850" cy="154658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40A444-630C-8248-9D61-68D822088AF3}"/>
              </a:ext>
            </a:extLst>
          </p:cNvPr>
          <p:cNvSpPr/>
          <p:nvPr/>
        </p:nvSpPr>
        <p:spPr>
          <a:xfrm>
            <a:off x="6369884" y="1817927"/>
            <a:ext cx="4934350" cy="27558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BD20BC-D1FD-2F48-AE0D-7D70F9CFBFE1}"/>
              </a:ext>
            </a:extLst>
          </p:cNvPr>
          <p:cNvSpPr/>
          <p:nvPr/>
        </p:nvSpPr>
        <p:spPr>
          <a:xfrm>
            <a:off x="1582271" y="1868143"/>
            <a:ext cx="4602802" cy="2501900"/>
          </a:xfrm>
          <a:prstGeom prst="roundRect">
            <a:avLst/>
          </a:prstGeom>
          <a:noFill/>
          <a:ln w="666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itle 1">
                <a:extLst>
                  <a:ext uri="{FF2B5EF4-FFF2-40B4-BE49-F238E27FC236}">
                    <a16:creationId xmlns:a16="http://schemas.microsoft.com/office/drawing/2014/main" id="{F6D504C5-0CDE-1648-9BEF-B694AE3BAD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3880" y="960535"/>
                <a:ext cx="9484493" cy="7356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We know that each word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is selected from its larger matrix: </a:t>
                </a:r>
              </a:p>
            </p:txBody>
          </p:sp>
        </mc:Choice>
        <mc:Fallback>
          <p:sp>
            <p:nvSpPr>
              <p:cNvPr id="74" name="Title 1">
                <a:extLst>
                  <a:ext uri="{FF2B5EF4-FFF2-40B4-BE49-F238E27FC236}">
                    <a16:creationId xmlns:a16="http://schemas.microsoft.com/office/drawing/2014/main" id="{F6D504C5-0CDE-1648-9BEF-B694AE3BA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80" y="960535"/>
                <a:ext cx="9484493" cy="735644"/>
              </a:xfrm>
              <a:prstGeom prst="rect">
                <a:avLst/>
              </a:prstGeom>
              <a:blipFill>
                <a:blip r:embed="rId8"/>
                <a:stretch>
                  <a:fillRect l="-936" r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CDEC61B-E373-284C-8027-AA27BD093E71}"/>
              </a:ext>
            </a:extLst>
          </p:cNvPr>
          <p:cNvGrpSpPr/>
          <p:nvPr/>
        </p:nvGrpSpPr>
        <p:grpSpPr>
          <a:xfrm rot="16200000">
            <a:off x="2851626" y="3067516"/>
            <a:ext cx="1364224" cy="311369"/>
            <a:chOff x="2297660" y="4140835"/>
            <a:chExt cx="1364224" cy="311369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9605729E-5F6B-3D4B-B7CE-73877DF4C35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5CDCF2-1276-B942-A2E3-E17E2ECEB20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021AE89-DBCE-3548-B6A8-B2AC2CADCAF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9995084-F51F-7047-BF13-B71DF912654A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DEAB093-BF17-0F46-891A-A319B52A2B1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0E4B4C7-3BE9-ED4D-8980-4E18323C2847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213577A-0A4C-3F42-9F5D-DCE854BF2B42}"/>
              </a:ext>
            </a:extLst>
          </p:cNvPr>
          <p:cNvGrpSpPr/>
          <p:nvPr/>
        </p:nvGrpSpPr>
        <p:grpSpPr>
          <a:xfrm rot="16200000">
            <a:off x="7658070" y="2408863"/>
            <a:ext cx="1364224" cy="311369"/>
            <a:chOff x="2297660" y="4140835"/>
            <a:chExt cx="1364224" cy="311369"/>
          </a:xfrm>
        </p:grpSpPr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A4F2A5DF-FDAF-CE4C-9B21-B4896D5AA0F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06583E5-A157-3E4D-9FFF-ABDA2EBB10B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A6C69ED-3B9C-984D-AD11-276FF4108B5A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2ACFB81-53BD-624E-B012-AB7DF01A8A3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9FE6BB-596C-AA46-AA90-DDC5E58AF05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AE4C36F-5C6B-0540-ACCB-C71BCB3BDA1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93F9DA7-A578-5B41-A05C-0B70B018AF27}"/>
              </a:ext>
            </a:extLst>
          </p:cNvPr>
          <p:cNvGrpSpPr/>
          <p:nvPr/>
        </p:nvGrpSpPr>
        <p:grpSpPr>
          <a:xfrm rot="16200000">
            <a:off x="9014510" y="2407356"/>
            <a:ext cx="1364224" cy="311369"/>
            <a:chOff x="2297660" y="4140835"/>
            <a:chExt cx="1364224" cy="311369"/>
          </a:xfrm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41BBE0E3-BB23-4E42-9B53-028952AA9E48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FB17556-6F14-AC4D-B8E4-5C055A3ACB7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978EE198-111B-6F49-9DD4-2023E61F650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E481F21-1D37-2C40-AEEC-E3E45CDDB4F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02E0048-14EC-EF45-94E4-F018486D637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5DAB90A-52BB-F049-B97C-372A75F3B16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58C5065-C585-474E-9F05-2D53725D6395}"/>
              </a:ext>
            </a:extLst>
          </p:cNvPr>
          <p:cNvGrpSpPr/>
          <p:nvPr/>
        </p:nvGrpSpPr>
        <p:grpSpPr>
          <a:xfrm rot="16200000">
            <a:off x="6978509" y="2408708"/>
            <a:ext cx="1364224" cy="311369"/>
            <a:chOff x="2297660" y="4140835"/>
            <a:chExt cx="1364224" cy="311369"/>
          </a:xfrm>
        </p:grpSpPr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A1C9F340-D041-BD47-B9E9-CEEECB3F497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3F79E6D-A1DA-DC40-AFB9-9486F0A3004C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2E8CB86-A662-D74E-8805-88F70D9766B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DE1E588-92E3-B446-8A98-CAAB3D21FDDA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48A9446-DC95-E040-8B0D-79B1D0DD5B1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BBF5A8E0-E307-4647-8E50-AEF3F64D3CB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362F1F6-7141-C642-8677-24ABEBBA0F8E}"/>
              </a:ext>
            </a:extLst>
          </p:cNvPr>
          <p:cNvGrpSpPr/>
          <p:nvPr/>
        </p:nvGrpSpPr>
        <p:grpSpPr>
          <a:xfrm rot="16200000">
            <a:off x="7321477" y="2408708"/>
            <a:ext cx="1364224" cy="311369"/>
            <a:chOff x="2297660" y="4140835"/>
            <a:chExt cx="1364224" cy="311369"/>
          </a:xfrm>
        </p:grpSpPr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5BCA0214-EF0F-D24B-A91A-EE77176E311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7B00A13E-CB86-5E45-9216-A026D12438E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9D26735-DD43-3545-83EA-BB902ACE835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24A3E0D-6891-0F45-9789-A989950D2DEE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37423B1-61F0-1C42-91CE-FD66E1D85010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E95B154-9BCB-A94E-925D-53EB163679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0C745C6-0063-CA4F-AF92-FBE6D3F2A6DD}"/>
              </a:ext>
            </a:extLst>
          </p:cNvPr>
          <p:cNvGrpSpPr/>
          <p:nvPr/>
        </p:nvGrpSpPr>
        <p:grpSpPr>
          <a:xfrm rot="16200000">
            <a:off x="8322145" y="2408022"/>
            <a:ext cx="1364224" cy="311369"/>
            <a:chOff x="2297660" y="4140835"/>
            <a:chExt cx="1364224" cy="311369"/>
          </a:xfrm>
        </p:grpSpPr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648F0B86-9A00-2747-871D-30DAE78A547F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EB2ED65-C3FD-844D-BB6C-164FB5DCDEF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FBB5665-42D5-7843-AF4D-80AE136F09C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360F74D-048C-0D43-BEEF-925704549B8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F0D8DC5-6A22-DE4D-9523-3ED95273FAF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6F694F2-7C56-3B4E-9C71-8193CE84238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62564B6-AD1D-534C-9F14-0A9A0FA7082F}"/>
              </a:ext>
            </a:extLst>
          </p:cNvPr>
          <p:cNvGrpSpPr/>
          <p:nvPr/>
        </p:nvGrpSpPr>
        <p:grpSpPr>
          <a:xfrm rot="16200000">
            <a:off x="8665113" y="2408022"/>
            <a:ext cx="1364224" cy="311369"/>
            <a:chOff x="2297660" y="4140835"/>
            <a:chExt cx="1364224" cy="311369"/>
          </a:xfrm>
        </p:grpSpPr>
        <p:sp>
          <p:nvSpPr>
            <p:cNvPr id="216" name="Rounded Rectangle 215">
              <a:extLst>
                <a:ext uri="{FF2B5EF4-FFF2-40B4-BE49-F238E27FC236}">
                  <a16:creationId xmlns:a16="http://schemas.microsoft.com/office/drawing/2014/main" id="{7056E301-5844-F24B-BC15-599B947215C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085B21C-E91D-9F4A-B4F3-7BB1F8595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ECA293B-4E60-1642-9740-9D0E5C799708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87233EF-66DE-B447-879D-ED3346C6EA3E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22C42263-0753-0348-9289-61A92F89B0B4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17EACBF-2436-054B-9FD1-6AA1EA165119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AC3E972-038A-044B-A1BB-C12C033CA1F7}"/>
              </a:ext>
            </a:extLst>
          </p:cNvPr>
          <p:cNvGrpSpPr/>
          <p:nvPr/>
        </p:nvGrpSpPr>
        <p:grpSpPr>
          <a:xfrm rot="16200000">
            <a:off x="9344034" y="2407914"/>
            <a:ext cx="1364224" cy="311369"/>
            <a:chOff x="2297660" y="4140835"/>
            <a:chExt cx="1364224" cy="311369"/>
          </a:xfrm>
        </p:grpSpPr>
        <p:sp>
          <p:nvSpPr>
            <p:cNvPr id="223" name="Rounded Rectangle 222">
              <a:extLst>
                <a:ext uri="{FF2B5EF4-FFF2-40B4-BE49-F238E27FC236}">
                  <a16:creationId xmlns:a16="http://schemas.microsoft.com/office/drawing/2014/main" id="{CE4228F1-52C7-0441-9D9B-75B04274B98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0B7AB1A-9B90-1045-A9BA-54FF2DEB99E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5334053-3416-D449-9198-54367F0AEF0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EF4DDDD8-DA49-B942-A69D-D653E9417FD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4C5A95F-DC75-0949-B5FB-034D0E25337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AAEBC772-DB58-9446-995E-370CAAF21C6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C31FD9B-0112-B344-B31D-77AC5F0B30F2}"/>
              </a:ext>
            </a:extLst>
          </p:cNvPr>
          <p:cNvGrpSpPr/>
          <p:nvPr/>
        </p:nvGrpSpPr>
        <p:grpSpPr>
          <a:xfrm rot="16200000">
            <a:off x="7984327" y="2416444"/>
            <a:ext cx="1364224" cy="311369"/>
            <a:chOff x="2297660" y="4140835"/>
            <a:chExt cx="1364224" cy="311369"/>
          </a:xfrm>
        </p:grpSpPr>
        <p:sp>
          <p:nvSpPr>
            <p:cNvPr id="230" name="Rounded Rectangle 229">
              <a:extLst>
                <a:ext uri="{FF2B5EF4-FFF2-40B4-BE49-F238E27FC236}">
                  <a16:creationId xmlns:a16="http://schemas.microsoft.com/office/drawing/2014/main" id="{E63563EC-8937-D34D-8703-F0B975E2FCE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C72CF71-B9E8-424B-BBA5-F6A3EBEC662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6587F762-D2C8-EC45-9209-D350E11BBAB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BF292993-4CE1-D24B-A540-E7D59E0693B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81D3A76-1624-9E46-8629-D35EBB0A0530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C70A634-53E4-524B-AB47-C28A6826BEF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014C582-C8EF-774E-ADDD-6A467C523541}"/>
              </a:ext>
            </a:extLst>
          </p:cNvPr>
          <p:cNvSpPr/>
          <p:nvPr/>
        </p:nvSpPr>
        <p:spPr>
          <a:xfrm>
            <a:off x="10372868" y="2348998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  <a:latin typeface="Courier" pitchFamily="2" charset="0"/>
              </a:rPr>
              <a:t>VxV</a:t>
            </a:r>
            <a:endParaRPr lang="en-US" sz="2400" dirty="0">
              <a:solidFill>
                <a:srgbClr val="7030A0"/>
              </a:solidFill>
              <a:latin typeface="Courier" pitchFamily="2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7B04F37-DF03-044D-AA60-A628DF79FC0F}"/>
              </a:ext>
            </a:extLst>
          </p:cNvPr>
          <p:cNvGrpSpPr/>
          <p:nvPr/>
        </p:nvGrpSpPr>
        <p:grpSpPr>
          <a:xfrm rot="16200000">
            <a:off x="7691741" y="5000788"/>
            <a:ext cx="1364224" cy="311369"/>
            <a:chOff x="2297660" y="4140835"/>
            <a:chExt cx="1364224" cy="311369"/>
          </a:xfrm>
        </p:grpSpPr>
        <p:sp>
          <p:nvSpPr>
            <p:cNvPr id="305" name="Rounded Rectangle 304">
              <a:extLst>
                <a:ext uri="{FF2B5EF4-FFF2-40B4-BE49-F238E27FC236}">
                  <a16:creationId xmlns:a16="http://schemas.microsoft.com/office/drawing/2014/main" id="{02D6D92A-F28D-C240-AD17-8D8508C51BF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221D0BE-17A4-0243-B65A-29FFB4CB7CD5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2199F22A-F1CC-204F-AA1F-B48F1E4EC8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7F9D921E-04A7-DE44-A3C4-C636AEA31D6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345B0ACC-C074-944C-BE51-AC2D71B37520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0AA4D102-9667-F342-B8FD-CDFE18FADA7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3FAE7A0A-8CD7-D046-A65D-8414E61AF713}"/>
              </a:ext>
            </a:extLst>
          </p:cNvPr>
          <p:cNvGrpSpPr/>
          <p:nvPr/>
        </p:nvGrpSpPr>
        <p:grpSpPr>
          <a:xfrm rot="16200000">
            <a:off x="9048181" y="4999281"/>
            <a:ext cx="1364224" cy="311369"/>
            <a:chOff x="2297660" y="4140835"/>
            <a:chExt cx="1364224" cy="311369"/>
          </a:xfrm>
        </p:grpSpPr>
        <p:sp>
          <p:nvSpPr>
            <p:cNvPr id="312" name="Rounded Rectangle 311">
              <a:extLst>
                <a:ext uri="{FF2B5EF4-FFF2-40B4-BE49-F238E27FC236}">
                  <a16:creationId xmlns:a16="http://schemas.microsoft.com/office/drawing/2014/main" id="{A0E35105-F57F-5543-8ED2-51D09D9ACAA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DE6393C-A68D-9E42-BB84-CA4285F4BC3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FDCD3764-99C8-3D43-8904-B75B8EE0DFD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40A1EF8F-FD1F-CB40-BA02-2E6281EFAA2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30EA539-E998-5240-BA2B-50E697090E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79C60B40-91A1-0E4A-8C18-44969C9553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7277479B-233F-444C-A106-D29343458450}"/>
              </a:ext>
            </a:extLst>
          </p:cNvPr>
          <p:cNvGrpSpPr/>
          <p:nvPr/>
        </p:nvGrpSpPr>
        <p:grpSpPr>
          <a:xfrm rot="16200000">
            <a:off x="7012180" y="5000633"/>
            <a:ext cx="1364224" cy="311369"/>
            <a:chOff x="2297660" y="4140835"/>
            <a:chExt cx="1364224" cy="311369"/>
          </a:xfrm>
        </p:grpSpPr>
        <p:sp>
          <p:nvSpPr>
            <p:cNvPr id="319" name="Rounded Rectangle 318">
              <a:extLst>
                <a:ext uri="{FF2B5EF4-FFF2-40B4-BE49-F238E27FC236}">
                  <a16:creationId xmlns:a16="http://schemas.microsoft.com/office/drawing/2014/main" id="{2B8DE84E-D09C-944A-8AFD-49036C3EC2E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AC35E7E-78D6-B845-AEBA-DFAFF4C0CA05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D5476EAE-B057-9D42-84C8-8A363C51815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D2396E10-A002-8F4C-AE9E-FA462A21664E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6F43010A-DDA2-1247-988A-1E20824D993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ACA1511A-39A7-204D-8F16-56BBCD5B5C04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95D78CA-127D-4B4E-95F0-08C5A1DA695E}"/>
              </a:ext>
            </a:extLst>
          </p:cNvPr>
          <p:cNvGrpSpPr/>
          <p:nvPr/>
        </p:nvGrpSpPr>
        <p:grpSpPr>
          <a:xfrm rot="16200000">
            <a:off x="7355148" y="5000633"/>
            <a:ext cx="1364224" cy="311369"/>
            <a:chOff x="2297660" y="4140835"/>
            <a:chExt cx="1364224" cy="311369"/>
          </a:xfrm>
        </p:grpSpPr>
        <p:sp>
          <p:nvSpPr>
            <p:cNvPr id="326" name="Rounded Rectangle 325">
              <a:extLst>
                <a:ext uri="{FF2B5EF4-FFF2-40B4-BE49-F238E27FC236}">
                  <a16:creationId xmlns:a16="http://schemas.microsoft.com/office/drawing/2014/main" id="{5813D42D-F811-6844-A953-0C30F26EF98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5CF29CA2-B85F-DE49-A2DD-3AE36906013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D21874DB-A4D2-2244-8CCC-B058F0E97D0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75AF7BA5-0143-5344-A3D8-CB4D72FB504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CBB4183D-99A4-8F4E-A425-0F3387A2812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D51365-B29C-964C-9E38-22A6976CE09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A89021A-010F-DE4E-ADF2-57AA60D216F0}"/>
              </a:ext>
            </a:extLst>
          </p:cNvPr>
          <p:cNvGrpSpPr/>
          <p:nvPr/>
        </p:nvGrpSpPr>
        <p:grpSpPr>
          <a:xfrm rot="16200000">
            <a:off x="8355816" y="4999947"/>
            <a:ext cx="1364224" cy="311369"/>
            <a:chOff x="2297660" y="4140835"/>
            <a:chExt cx="1364224" cy="311369"/>
          </a:xfrm>
        </p:grpSpPr>
        <p:sp>
          <p:nvSpPr>
            <p:cNvPr id="333" name="Rounded Rectangle 332">
              <a:extLst>
                <a:ext uri="{FF2B5EF4-FFF2-40B4-BE49-F238E27FC236}">
                  <a16:creationId xmlns:a16="http://schemas.microsoft.com/office/drawing/2014/main" id="{58A17328-1002-A34C-9492-2EF7F7A10E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8FBDA7BB-2A20-3940-AFB0-6C6C2CF9FDB6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2EB70075-0FAC-8F4A-AABD-515EB29D7E9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32A36566-AB95-0A4E-AE51-09C0595377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5476C494-D643-494E-9A9F-37D4ABC7E79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336FDF62-5DB0-7143-9D74-161BFCACFC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DBDFE9AF-FF91-4145-B53F-1F7B78A48498}"/>
              </a:ext>
            </a:extLst>
          </p:cNvPr>
          <p:cNvGrpSpPr/>
          <p:nvPr/>
        </p:nvGrpSpPr>
        <p:grpSpPr>
          <a:xfrm rot="16200000">
            <a:off x="8698784" y="4999947"/>
            <a:ext cx="1364224" cy="311369"/>
            <a:chOff x="2297660" y="4140835"/>
            <a:chExt cx="1364224" cy="311369"/>
          </a:xfrm>
        </p:grpSpPr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34399061-C9E1-7F4A-95E0-FABB90B6B72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4571C07A-D616-334B-8F8E-A7E4EC6773C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6C78057-2738-624D-84A4-D0775F0A487A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A7A82386-BFE2-A34E-9677-82F70901F81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5ED452D5-8AB3-6E42-8947-3C4CECA23045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5E632EA2-D505-4144-9E19-F4CA9B8C695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ECDD1664-ECD6-084A-81E5-DFFAC3EF2BD6}"/>
              </a:ext>
            </a:extLst>
          </p:cNvPr>
          <p:cNvGrpSpPr/>
          <p:nvPr/>
        </p:nvGrpSpPr>
        <p:grpSpPr>
          <a:xfrm rot="16200000">
            <a:off x="9391645" y="4997057"/>
            <a:ext cx="1364224" cy="311369"/>
            <a:chOff x="2297660" y="4140835"/>
            <a:chExt cx="1364224" cy="311369"/>
          </a:xfrm>
        </p:grpSpPr>
        <p:sp>
          <p:nvSpPr>
            <p:cNvPr id="347" name="Rounded Rectangle 346">
              <a:extLst>
                <a:ext uri="{FF2B5EF4-FFF2-40B4-BE49-F238E27FC236}">
                  <a16:creationId xmlns:a16="http://schemas.microsoft.com/office/drawing/2014/main" id="{AB4AF540-9E77-974B-8DD6-B926919821E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950C86DB-71DB-FF4A-BEBA-23902493EB5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876A785D-9A3C-D44A-8247-13FDE0559A0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8A8FD0A0-1277-DC47-9574-5C1786FFE0F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A9A6BBB8-0C88-5B40-8AFC-98206588663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41E1D866-9628-3640-A2BC-6300F97946B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F4B465F8-458C-604D-A778-D3E2CECD379B}"/>
              </a:ext>
            </a:extLst>
          </p:cNvPr>
          <p:cNvGrpSpPr/>
          <p:nvPr/>
        </p:nvGrpSpPr>
        <p:grpSpPr>
          <a:xfrm rot="16200000">
            <a:off x="8017998" y="5008369"/>
            <a:ext cx="1364224" cy="311369"/>
            <a:chOff x="2297660" y="4140835"/>
            <a:chExt cx="1364224" cy="311369"/>
          </a:xfrm>
        </p:grpSpPr>
        <p:sp>
          <p:nvSpPr>
            <p:cNvPr id="354" name="Rounded Rectangle 353">
              <a:extLst>
                <a:ext uri="{FF2B5EF4-FFF2-40B4-BE49-F238E27FC236}">
                  <a16:creationId xmlns:a16="http://schemas.microsoft.com/office/drawing/2014/main" id="{2D0030D0-B79A-EE47-A8E3-65D771E5A4F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40D2BFC-0339-DD45-B069-1F115E5EC633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4EFB7070-27A8-C143-8A1F-43BF2A8CF672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3AF0E56C-6174-6648-BBF0-897612C185B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AC9CC32-71F2-8E45-B952-A53DDB0DA705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477E66D4-128C-6C4F-BF83-70814F54588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E1DCD95-CB67-1F4E-97E9-7DC2EFFB7428}"/>
              </a:ext>
            </a:extLst>
          </p:cNvPr>
          <p:cNvSpPr/>
          <p:nvPr/>
        </p:nvSpPr>
        <p:spPr>
          <a:xfrm>
            <a:off x="10494208" y="477112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  <a:latin typeface="Courier" pitchFamily="2" charset="0"/>
              </a:rPr>
              <a:t>VxV</a:t>
            </a:r>
            <a:endParaRPr lang="en-US" sz="2400" dirty="0">
              <a:solidFill>
                <a:srgbClr val="7030A0"/>
              </a:solidFill>
              <a:latin typeface="Courier" pitchFamily="2" charset="0"/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CE896F9D-7027-3E47-8E43-685AFBF90333}"/>
              </a:ext>
            </a:extLst>
          </p:cNvPr>
          <p:cNvSpPr/>
          <p:nvPr/>
        </p:nvSpPr>
        <p:spPr>
          <a:xfrm rot="16200000">
            <a:off x="9257018" y="3622863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venir Light" panose="020B0402020203020204" pitchFamily="34" charset="77"/>
              </a:rPr>
              <a:t>passing</a:t>
            </a:r>
            <a:endParaRPr lang="en-US" sz="1600" b="1" dirty="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526D074-812F-7347-B186-45877329AA54}"/>
              </a:ext>
            </a:extLst>
          </p:cNvPr>
          <p:cNvSpPr/>
          <p:nvPr/>
        </p:nvSpPr>
        <p:spPr>
          <a:xfrm rot="16200000">
            <a:off x="8189409" y="5902121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venir Light" panose="020B0402020203020204" pitchFamily="34" charset="77"/>
              </a:rPr>
              <a:t>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5939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5537539" y="341535"/>
            <a:ext cx="358568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”</a:t>
            </a:r>
            <a:r>
              <a:rPr lang="en-US" dirty="0">
                <a:solidFill>
                  <a:srgbClr val="0070C0"/>
                </a:solidFill>
                <a:latin typeface="Avenir Light" panose="020B0402020203020204" pitchFamily="34" charset="77"/>
              </a:rPr>
              <a:t>passing a _____</a:t>
            </a:r>
            <a:r>
              <a:rPr lang="en-US" dirty="0">
                <a:latin typeface="Avenir Light" panose="020B0402020203020204" pitchFamily="34" charset="77"/>
              </a:rPr>
              <a:t>”</a:t>
            </a:r>
            <a:endParaRPr lang="en-US" u="sng" dirty="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3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700B-689F-4142-AE6F-F2F625386BC9}"/>
              </a:ext>
            </a:extLst>
          </p:cNvPr>
          <p:cNvGrpSpPr/>
          <p:nvPr/>
        </p:nvGrpSpPr>
        <p:grpSpPr>
          <a:xfrm rot="16200000">
            <a:off x="1463289" y="3067517"/>
            <a:ext cx="1364224" cy="311369"/>
            <a:chOff x="2297660" y="4140835"/>
            <a:chExt cx="1364224" cy="3113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A9A11F-8D4C-264F-AE6B-BAA577E350F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067A0-EA51-2043-AF87-34CAD8EB357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CF9655-2006-3B41-AD4C-479778B3AE5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9E68A-8BAB-3447-957C-BA962750911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65E46A-61D5-254C-BBB1-75171D196A5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CA9F7B-96F8-0940-9422-2786A96EB07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F89228-843D-7F44-B608-D6496D5A43C8}"/>
              </a:ext>
            </a:extLst>
          </p:cNvPr>
          <p:cNvSpPr/>
          <p:nvPr/>
        </p:nvSpPr>
        <p:spPr>
          <a:xfrm>
            <a:off x="1582271" y="546369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passing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7E628-48E1-5746-8A78-2446857E0EE4}"/>
              </a:ext>
            </a:extLst>
          </p:cNvPr>
          <p:cNvSpPr/>
          <p:nvPr/>
        </p:nvSpPr>
        <p:spPr>
          <a:xfrm>
            <a:off x="3360973" y="5450759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a</a:t>
            </a:r>
            <a:endParaRPr lang="en-US" sz="24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82E69D8-7F6D-3A45-86F4-F945ABA483D4}"/>
              </a:ext>
            </a:extLst>
          </p:cNvPr>
          <p:cNvSpPr/>
          <p:nvPr/>
        </p:nvSpPr>
        <p:spPr>
          <a:xfrm rot="16200000">
            <a:off x="1461170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D36E1D2-94BA-BA4D-95C2-39D25FFD220F}"/>
              </a:ext>
            </a:extLst>
          </p:cNvPr>
          <p:cNvSpPr/>
          <p:nvPr/>
        </p:nvSpPr>
        <p:spPr>
          <a:xfrm rot="16200000">
            <a:off x="2862149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51088-A15D-A24B-8F5E-CAFF159F8345}"/>
              </a:ext>
            </a:extLst>
          </p:cNvPr>
          <p:cNvSpPr/>
          <p:nvPr/>
        </p:nvSpPr>
        <p:spPr>
          <a:xfrm>
            <a:off x="1767081" y="199258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F7B4D-3E97-D048-81F3-09647FF6A9DB}"/>
              </a:ext>
            </a:extLst>
          </p:cNvPr>
          <p:cNvGrpSpPr/>
          <p:nvPr/>
        </p:nvGrpSpPr>
        <p:grpSpPr>
          <a:xfrm rot="16200000">
            <a:off x="4995296" y="3067516"/>
            <a:ext cx="1364224" cy="311369"/>
            <a:chOff x="2297660" y="4140835"/>
            <a:chExt cx="1364224" cy="31136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211191-D813-F040-B6D6-8AF15B67E0A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7C042D-B68D-6A4D-82E3-42A34E907E1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D8D844-582C-AD47-BABF-6E5E9D098FA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1F09EF-3698-9B4A-987D-4603AAE809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FF651-19A2-8045-B017-9C2124583D4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28F61B-5534-D24D-9967-40886B5E95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6D1AA-FAA0-DF47-8AD7-68C04F025096}"/>
              </a:ext>
            </a:extLst>
          </p:cNvPr>
          <p:cNvSpPr/>
          <p:nvPr/>
        </p:nvSpPr>
        <p:spPr>
          <a:xfrm>
            <a:off x="262873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796A5-587B-3244-838C-AA890418B1BD}"/>
              </a:ext>
            </a:extLst>
          </p:cNvPr>
          <p:cNvSpPr/>
          <p:nvPr/>
        </p:nvSpPr>
        <p:spPr>
          <a:xfrm>
            <a:off x="4392185" y="290045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B5B03-101B-4240-B74A-63EF48F3A337}"/>
              </a:ext>
            </a:extLst>
          </p:cNvPr>
          <p:cNvSpPr/>
          <p:nvPr/>
        </p:nvSpPr>
        <p:spPr>
          <a:xfrm>
            <a:off x="6305792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6330C4-88C7-FF4C-9A35-89B633092812}"/>
              </a:ext>
            </a:extLst>
          </p:cNvPr>
          <p:cNvGrpSpPr/>
          <p:nvPr/>
        </p:nvGrpSpPr>
        <p:grpSpPr>
          <a:xfrm rot="16200000">
            <a:off x="6693505" y="3067516"/>
            <a:ext cx="1364224" cy="311369"/>
            <a:chOff x="2297660" y="4140835"/>
            <a:chExt cx="1364224" cy="31136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D9A8382-F265-254B-B5CA-F469C93FA5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B0AE78-31B3-764D-BE38-E077A275BC22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BDFA-64B6-B741-83B7-C9950435E92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C9367-76B1-2945-A00F-EEA8EBA23E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3B464F-657F-0146-A853-662EE984BB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E3D007-9257-A947-B183-E95CA14A0B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B9BF9-2C10-0C44-B850-18C242718DFB}"/>
              </a:ext>
            </a:extLst>
          </p:cNvPr>
          <p:cNvSpPr/>
          <p:nvPr/>
        </p:nvSpPr>
        <p:spPr>
          <a:xfrm>
            <a:off x="3164070" y="197925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6ECBD-7989-8A47-A3A2-DA324E314029}"/>
              </a:ext>
            </a:extLst>
          </p:cNvPr>
          <p:cNvSpPr/>
          <p:nvPr/>
        </p:nvSpPr>
        <p:spPr>
          <a:xfrm>
            <a:off x="5307740" y="199249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6D15A2-B8A3-904C-9D91-83513454C2BD}"/>
              </a:ext>
            </a:extLst>
          </p:cNvPr>
          <p:cNvSpPr/>
          <p:nvPr/>
        </p:nvSpPr>
        <p:spPr>
          <a:xfrm>
            <a:off x="7005949" y="19792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2B6C3-4EB8-A848-9613-747B768EB1A7}"/>
              </a:ext>
            </a:extLst>
          </p:cNvPr>
          <p:cNvSpPr/>
          <p:nvPr/>
        </p:nvSpPr>
        <p:spPr>
          <a:xfrm>
            <a:off x="5376669" y="401018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bias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6B39D-A783-F542-BB19-7798F46F641C}"/>
              </a:ext>
            </a:extLst>
          </p:cNvPr>
          <p:cNvSpPr/>
          <p:nvPr/>
        </p:nvSpPr>
        <p:spPr>
          <a:xfrm>
            <a:off x="6749147" y="3996946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raw scores</a:t>
            </a:r>
            <a:endParaRPr lang="en-US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D8D718-31B5-5C49-B8C9-A877E040C81E}"/>
              </a:ext>
            </a:extLst>
          </p:cNvPr>
          <p:cNvSpPr/>
          <p:nvPr/>
        </p:nvSpPr>
        <p:spPr>
          <a:xfrm>
            <a:off x="8298468" y="2958913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3CAF6EA-2BAA-5B45-8502-0FE01C261653}"/>
              </a:ext>
            </a:extLst>
          </p:cNvPr>
          <p:cNvSpPr/>
          <p:nvPr/>
        </p:nvSpPr>
        <p:spPr>
          <a:xfrm>
            <a:off x="7683016" y="2996814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D3E62-CAB6-4A40-972E-98C1B769E212}"/>
              </a:ext>
            </a:extLst>
          </p:cNvPr>
          <p:cNvSpPr/>
          <p:nvPr/>
        </p:nvSpPr>
        <p:spPr>
          <a:xfrm>
            <a:off x="925995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79C79-5CE6-F34A-8AD7-5D692F557F35}"/>
              </a:ext>
            </a:extLst>
          </p:cNvPr>
          <p:cNvGrpSpPr/>
          <p:nvPr/>
        </p:nvGrpSpPr>
        <p:grpSpPr>
          <a:xfrm rot="16200000">
            <a:off x="9222021" y="3067515"/>
            <a:ext cx="1364224" cy="311369"/>
            <a:chOff x="2297660" y="4140835"/>
            <a:chExt cx="1364224" cy="31136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7D00108-864F-5B41-94D6-CFFF05093D3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F7C7AA-AA69-D44B-B0AC-93DDD0B9FC1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30AD3C-1533-D54C-BFAB-D07A1048AF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0DACCD-C757-D246-90C0-2BE2CF02677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C4DDFF-28A7-8747-AAA4-41F14F6D3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570744-5B51-6740-BF96-44E024DA681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C21D8A74-5E76-8642-AFFD-1783605F07F8}"/>
              </a:ext>
            </a:extLst>
          </p:cNvPr>
          <p:cNvSpPr/>
          <p:nvPr/>
        </p:nvSpPr>
        <p:spPr>
          <a:xfrm>
            <a:off x="9554202" y="199204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A563E-456A-DF4B-B789-1281042A541A}"/>
              </a:ext>
            </a:extLst>
          </p:cNvPr>
          <p:cNvSpPr/>
          <p:nvPr/>
        </p:nvSpPr>
        <p:spPr>
          <a:xfrm>
            <a:off x="9172789" y="4034957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word probs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blipFill>
                <a:blip r:embed="rId6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blipFill>
                <a:blip r:embed="rId7"/>
                <a:stretch>
                  <a:fillRect l="-163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F3F32A9-273C-1443-9DC9-4521642A80DD}"/>
              </a:ext>
            </a:extLst>
          </p:cNvPr>
          <p:cNvSpPr/>
          <p:nvPr/>
        </p:nvSpPr>
        <p:spPr>
          <a:xfrm>
            <a:off x="10147146" y="2471002"/>
            <a:ext cx="9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quiz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ball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car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kidney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ADB537-9B15-2346-8935-E89AEE084323}"/>
              </a:ext>
            </a:extLst>
          </p:cNvPr>
          <p:cNvSpPr/>
          <p:nvPr/>
        </p:nvSpPr>
        <p:spPr>
          <a:xfrm>
            <a:off x="4868523" y="271339"/>
            <a:ext cx="6059850" cy="154658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40A444-630C-8248-9D61-68D822088AF3}"/>
              </a:ext>
            </a:extLst>
          </p:cNvPr>
          <p:cNvSpPr/>
          <p:nvPr/>
        </p:nvSpPr>
        <p:spPr>
          <a:xfrm>
            <a:off x="6369884" y="1817927"/>
            <a:ext cx="4934350" cy="27558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BD20BC-D1FD-2F48-AE0D-7D70F9CFBFE1}"/>
              </a:ext>
            </a:extLst>
          </p:cNvPr>
          <p:cNvSpPr/>
          <p:nvPr/>
        </p:nvSpPr>
        <p:spPr>
          <a:xfrm>
            <a:off x="1582271" y="1868143"/>
            <a:ext cx="4602802" cy="2501900"/>
          </a:xfrm>
          <a:prstGeom prst="roundRect">
            <a:avLst/>
          </a:prstGeom>
          <a:noFill/>
          <a:ln w="666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F6D504C5-0CDE-1648-9BEF-B694AE3BAD10}"/>
              </a:ext>
            </a:extLst>
          </p:cNvPr>
          <p:cNvSpPr txBox="1">
            <a:spLocks/>
          </p:cNvSpPr>
          <p:nvPr/>
        </p:nvSpPr>
        <p:spPr>
          <a:xfrm>
            <a:off x="1443880" y="960535"/>
            <a:ext cx="10113120" cy="725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How we do train a model to learn these 2 matrices, and the bias vector?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CDEC61B-E373-284C-8027-AA27BD093E71}"/>
              </a:ext>
            </a:extLst>
          </p:cNvPr>
          <p:cNvGrpSpPr/>
          <p:nvPr/>
        </p:nvGrpSpPr>
        <p:grpSpPr>
          <a:xfrm rot="16200000">
            <a:off x="2851626" y="3067516"/>
            <a:ext cx="1364224" cy="311369"/>
            <a:chOff x="2297660" y="4140835"/>
            <a:chExt cx="1364224" cy="311369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9605729E-5F6B-3D4B-B7CE-73877DF4C35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5CDCF2-1276-B942-A2E3-E17E2ECEB20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021AE89-DBCE-3548-B6A8-B2AC2CADCAF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9995084-F51F-7047-BF13-B71DF912654A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DEAB093-BF17-0F46-891A-A319B52A2B1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0E4B4C7-3BE9-ED4D-8980-4E18323C2847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213577A-0A4C-3F42-9F5D-DCE854BF2B42}"/>
              </a:ext>
            </a:extLst>
          </p:cNvPr>
          <p:cNvGrpSpPr/>
          <p:nvPr/>
        </p:nvGrpSpPr>
        <p:grpSpPr>
          <a:xfrm rot="16200000">
            <a:off x="7658070" y="2408863"/>
            <a:ext cx="1364224" cy="311369"/>
            <a:chOff x="2297660" y="4140835"/>
            <a:chExt cx="1364224" cy="311369"/>
          </a:xfrm>
        </p:grpSpPr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A4F2A5DF-FDAF-CE4C-9B21-B4896D5AA0F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06583E5-A157-3E4D-9FFF-ABDA2EBB10B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A6C69ED-3B9C-984D-AD11-276FF4108B5A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2ACFB81-53BD-624E-B012-AB7DF01A8A3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9FE6BB-596C-AA46-AA90-DDC5E58AF05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AE4C36F-5C6B-0540-ACCB-C71BCB3BDA1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93F9DA7-A578-5B41-A05C-0B70B018AF27}"/>
              </a:ext>
            </a:extLst>
          </p:cNvPr>
          <p:cNvGrpSpPr/>
          <p:nvPr/>
        </p:nvGrpSpPr>
        <p:grpSpPr>
          <a:xfrm rot="16200000">
            <a:off x="9014510" y="2407356"/>
            <a:ext cx="1364224" cy="311369"/>
            <a:chOff x="2297660" y="4140835"/>
            <a:chExt cx="1364224" cy="311369"/>
          </a:xfrm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41BBE0E3-BB23-4E42-9B53-028952AA9E48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FB17556-6F14-AC4D-B8E4-5C055A3ACB7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978EE198-111B-6F49-9DD4-2023E61F650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E481F21-1D37-2C40-AEEC-E3E45CDDB4F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02E0048-14EC-EF45-94E4-F018486D637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5DAB90A-52BB-F049-B97C-372A75F3B16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58C5065-C585-474E-9F05-2D53725D6395}"/>
              </a:ext>
            </a:extLst>
          </p:cNvPr>
          <p:cNvGrpSpPr/>
          <p:nvPr/>
        </p:nvGrpSpPr>
        <p:grpSpPr>
          <a:xfrm rot="16200000">
            <a:off x="6978509" y="2408708"/>
            <a:ext cx="1364224" cy="311369"/>
            <a:chOff x="2297660" y="4140835"/>
            <a:chExt cx="1364224" cy="311369"/>
          </a:xfrm>
        </p:grpSpPr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A1C9F340-D041-BD47-B9E9-CEEECB3F497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3F79E6D-A1DA-DC40-AFB9-9486F0A3004C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2E8CB86-A662-D74E-8805-88F70D9766B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DE1E588-92E3-B446-8A98-CAAB3D21FDDA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48A9446-DC95-E040-8B0D-79B1D0DD5B1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BBF5A8E0-E307-4647-8E50-AEF3F64D3CB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362F1F6-7141-C642-8677-24ABEBBA0F8E}"/>
              </a:ext>
            </a:extLst>
          </p:cNvPr>
          <p:cNvGrpSpPr/>
          <p:nvPr/>
        </p:nvGrpSpPr>
        <p:grpSpPr>
          <a:xfrm rot="16200000">
            <a:off x="7321477" y="2408708"/>
            <a:ext cx="1364224" cy="311369"/>
            <a:chOff x="2297660" y="4140835"/>
            <a:chExt cx="1364224" cy="311369"/>
          </a:xfrm>
        </p:grpSpPr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5BCA0214-EF0F-D24B-A91A-EE77176E311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7B00A13E-CB86-5E45-9216-A026D12438E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9D26735-DD43-3545-83EA-BB902ACE835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24A3E0D-6891-0F45-9789-A989950D2DEE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37423B1-61F0-1C42-91CE-FD66E1D85010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E95B154-9BCB-A94E-925D-53EB163679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0C745C6-0063-CA4F-AF92-FBE6D3F2A6DD}"/>
              </a:ext>
            </a:extLst>
          </p:cNvPr>
          <p:cNvGrpSpPr/>
          <p:nvPr/>
        </p:nvGrpSpPr>
        <p:grpSpPr>
          <a:xfrm rot="16200000">
            <a:off x="8322145" y="2408022"/>
            <a:ext cx="1364224" cy="311369"/>
            <a:chOff x="2297660" y="4140835"/>
            <a:chExt cx="1364224" cy="311369"/>
          </a:xfrm>
        </p:grpSpPr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648F0B86-9A00-2747-871D-30DAE78A547F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EB2ED65-C3FD-844D-BB6C-164FB5DCDEF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FBB5665-42D5-7843-AF4D-80AE136F09C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360F74D-048C-0D43-BEEF-925704549B8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F0D8DC5-6A22-DE4D-9523-3ED95273FAF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6F694F2-7C56-3B4E-9C71-8193CE84238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62564B6-AD1D-534C-9F14-0A9A0FA7082F}"/>
              </a:ext>
            </a:extLst>
          </p:cNvPr>
          <p:cNvGrpSpPr/>
          <p:nvPr/>
        </p:nvGrpSpPr>
        <p:grpSpPr>
          <a:xfrm rot="16200000">
            <a:off x="8665113" y="2408022"/>
            <a:ext cx="1364224" cy="311369"/>
            <a:chOff x="2297660" y="4140835"/>
            <a:chExt cx="1364224" cy="311369"/>
          </a:xfrm>
        </p:grpSpPr>
        <p:sp>
          <p:nvSpPr>
            <p:cNvPr id="216" name="Rounded Rectangle 215">
              <a:extLst>
                <a:ext uri="{FF2B5EF4-FFF2-40B4-BE49-F238E27FC236}">
                  <a16:creationId xmlns:a16="http://schemas.microsoft.com/office/drawing/2014/main" id="{7056E301-5844-F24B-BC15-599B947215C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085B21C-E91D-9F4A-B4F3-7BB1F8595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ECA293B-4E60-1642-9740-9D0E5C799708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87233EF-66DE-B447-879D-ED3346C6EA3E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22C42263-0753-0348-9289-61A92F89B0B4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17EACBF-2436-054B-9FD1-6AA1EA165119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AC3E972-038A-044B-A1BB-C12C033CA1F7}"/>
              </a:ext>
            </a:extLst>
          </p:cNvPr>
          <p:cNvGrpSpPr/>
          <p:nvPr/>
        </p:nvGrpSpPr>
        <p:grpSpPr>
          <a:xfrm rot="16200000">
            <a:off x="9344034" y="2407914"/>
            <a:ext cx="1364224" cy="311369"/>
            <a:chOff x="2297660" y="4140835"/>
            <a:chExt cx="1364224" cy="311369"/>
          </a:xfrm>
        </p:grpSpPr>
        <p:sp>
          <p:nvSpPr>
            <p:cNvPr id="223" name="Rounded Rectangle 222">
              <a:extLst>
                <a:ext uri="{FF2B5EF4-FFF2-40B4-BE49-F238E27FC236}">
                  <a16:creationId xmlns:a16="http://schemas.microsoft.com/office/drawing/2014/main" id="{CE4228F1-52C7-0441-9D9B-75B04274B98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0B7AB1A-9B90-1045-A9BA-54FF2DEB99E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5334053-3416-D449-9198-54367F0AEF0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EF4DDDD8-DA49-B942-A69D-D653E9417FD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4C5A95F-DC75-0949-B5FB-034D0E25337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AAEBC772-DB58-9446-995E-370CAAF21C6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C31FD9B-0112-B344-B31D-77AC5F0B30F2}"/>
              </a:ext>
            </a:extLst>
          </p:cNvPr>
          <p:cNvGrpSpPr/>
          <p:nvPr/>
        </p:nvGrpSpPr>
        <p:grpSpPr>
          <a:xfrm rot="16200000">
            <a:off x="7984327" y="2416444"/>
            <a:ext cx="1364224" cy="311369"/>
            <a:chOff x="2297660" y="4140835"/>
            <a:chExt cx="1364224" cy="311369"/>
          </a:xfrm>
        </p:grpSpPr>
        <p:sp>
          <p:nvSpPr>
            <p:cNvPr id="230" name="Rounded Rectangle 229">
              <a:extLst>
                <a:ext uri="{FF2B5EF4-FFF2-40B4-BE49-F238E27FC236}">
                  <a16:creationId xmlns:a16="http://schemas.microsoft.com/office/drawing/2014/main" id="{E63563EC-8937-D34D-8703-F0B975E2FCE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C72CF71-B9E8-424B-BBA5-F6A3EBEC662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6587F762-D2C8-EC45-9209-D350E11BBAB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BF292993-4CE1-D24B-A540-E7D59E0693B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81D3A76-1624-9E46-8629-D35EBB0A0530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C70A634-53E4-524B-AB47-C28A6826BEF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014C582-C8EF-774E-ADDD-6A467C523541}"/>
              </a:ext>
            </a:extLst>
          </p:cNvPr>
          <p:cNvSpPr/>
          <p:nvPr/>
        </p:nvSpPr>
        <p:spPr>
          <a:xfrm>
            <a:off x="10372868" y="2348998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  <a:latin typeface="Courier" pitchFamily="2" charset="0"/>
              </a:rPr>
              <a:t>VxV</a:t>
            </a:r>
            <a:endParaRPr lang="en-US" sz="2400" dirty="0">
              <a:solidFill>
                <a:srgbClr val="7030A0"/>
              </a:solidFill>
              <a:latin typeface="Courier" pitchFamily="2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7B04F37-DF03-044D-AA60-A628DF79FC0F}"/>
              </a:ext>
            </a:extLst>
          </p:cNvPr>
          <p:cNvGrpSpPr/>
          <p:nvPr/>
        </p:nvGrpSpPr>
        <p:grpSpPr>
          <a:xfrm rot="16200000">
            <a:off x="7691741" y="5000788"/>
            <a:ext cx="1364224" cy="311369"/>
            <a:chOff x="2297660" y="4140835"/>
            <a:chExt cx="1364224" cy="311369"/>
          </a:xfrm>
        </p:grpSpPr>
        <p:sp>
          <p:nvSpPr>
            <p:cNvPr id="305" name="Rounded Rectangle 304">
              <a:extLst>
                <a:ext uri="{FF2B5EF4-FFF2-40B4-BE49-F238E27FC236}">
                  <a16:creationId xmlns:a16="http://schemas.microsoft.com/office/drawing/2014/main" id="{02D6D92A-F28D-C240-AD17-8D8508C51BF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221D0BE-17A4-0243-B65A-29FFB4CB7CD5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2199F22A-F1CC-204F-AA1F-B48F1E4EC8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7F9D921E-04A7-DE44-A3C4-C636AEA31D6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345B0ACC-C074-944C-BE51-AC2D71B37520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0AA4D102-9667-F342-B8FD-CDFE18FADA7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3FAE7A0A-8CD7-D046-A65D-8414E61AF713}"/>
              </a:ext>
            </a:extLst>
          </p:cNvPr>
          <p:cNvGrpSpPr/>
          <p:nvPr/>
        </p:nvGrpSpPr>
        <p:grpSpPr>
          <a:xfrm rot="16200000">
            <a:off x="9048181" y="4999281"/>
            <a:ext cx="1364224" cy="311369"/>
            <a:chOff x="2297660" y="4140835"/>
            <a:chExt cx="1364224" cy="311369"/>
          </a:xfrm>
        </p:grpSpPr>
        <p:sp>
          <p:nvSpPr>
            <p:cNvPr id="312" name="Rounded Rectangle 311">
              <a:extLst>
                <a:ext uri="{FF2B5EF4-FFF2-40B4-BE49-F238E27FC236}">
                  <a16:creationId xmlns:a16="http://schemas.microsoft.com/office/drawing/2014/main" id="{A0E35105-F57F-5543-8ED2-51D09D9ACAA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DE6393C-A68D-9E42-BB84-CA4285F4BC3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FDCD3764-99C8-3D43-8904-B75B8EE0DFD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40A1EF8F-FD1F-CB40-BA02-2E6281EFAA2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30EA539-E998-5240-BA2B-50E697090E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79C60B40-91A1-0E4A-8C18-44969C9553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7277479B-233F-444C-A106-D29343458450}"/>
              </a:ext>
            </a:extLst>
          </p:cNvPr>
          <p:cNvGrpSpPr/>
          <p:nvPr/>
        </p:nvGrpSpPr>
        <p:grpSpPr>
          <a:xfrm rot="16200000">
            <a:off x="7012180" y="5000633"/>
            <a:ext cx="1364224" cy="311369"/>
            <a:chOff x="2297660" y="4140835"/>
            <a:chExt cx="1364224" cy="311369"/>
          </a:xfrm>
        </p:grpSpPr>
        <p:sp>
          <p:nvSpPr>
            <p:cNvPr id="319" name="Rounded Rectangle 318">
              <a:extLst>
                <a:ext uri="{FF2B5EF4-FFF2-40B4-BE49-F238E27FC236}">
                  <a16:creationId xmlns:a16="http://schemas.microsoft.com/office/drawing/2014/main" id="{2B8DE84E-D09C-944A-8AFD-49036C3EC2E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AC35E7E-78D6-B845-AEBA-DFAFF4C0CA05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D5476EAE-B057-9D42-84C8-8A363C51815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D2396E10-A002-8F4C-AE9E-FA462A21664E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6F43010A-DDA2-1247-988A-1E20824D993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ACA1511A-39A7-204D-8F16-56BBCD5B5C04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95D78CA-127D-4B4E-95F0-08C5A1DA695E}"/>
              </a:ext>
            </a:extLst>
          </p:cNvPr>
          <p:cNvGrpSpPr/>
          <p:nvPr/>
        </p:nvGrpSpPr>
        <p:grpSpPr>
          <a:xfrm rot="16200000">
            <a:off x="7355148" y="5000633"/>
            <a:ext cx="1364224" cy="311369"/>
            <a:chOff x="2297660" y="4140835"/>
            <a:chExt cx="1364224" cy="311369"/>
          </a:xfrm>
        </p:grpSpPr>
        <p:sp>
          <p:nvSpPr>
            <p:cNvPr id="326" name="Rounded Rectangle 325">
              <a:extLst>
                <a:ext uri="{FF2B5EF4-FFF2-40B4-BE49-F238E27FC236}">
                  <a16:creationId xmlns:a16="http://schemas.microsoft.com/office/drawing/2014/main" id="{5813D42D-F811-6844-A953-0C30F26EF98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5CF29CA2-B85F-DE49-A2DD-3AE36906013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D21874DB-A4D2-2244-8CCC-B058F0E97D0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75AF7BA5-0143-5344-A3D8-CB4D72FB504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CBB4183D-99A4-8F4E-A425-0F3387A2812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D51365-B29C-964C-9E38-22A6976CE09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A89021A-010F-DE4E-ADF2-57AA60D216F0}"/>
              </a:ext>
            </a:extLst>
          </p:cNvPr>
          <p:cNvGrpSpPr/>
          <p:nvPr/>
        </p:nvGrpSpPr>
        <p:grpSpPr>
          <a:xfrm rot="16200000">
            <a:off x="8355816" y="4999947"/>
            <a:ext cx="1364224" cy="311369"/>
            <a:chOff x="2297660" y="4140835"/>
            <a:chExt cx="1364224" cy="311369"/>
          </a:xfrm>
        </p:grpSpPr>
        <p:sp>
          <p:nvSpPr>
            <p:cNvPr id="333" name="Rounded Rectangle 332">
              <a:extLst>
                <a:ext uri="{FF2B5EF4-FFF2-40B4-BE49-F238E27FC236}">
                  <a16:creationId xmlns:a16="http://schemas.microsoft.com/office/drawing/2014/main" id="{58A17328-1002-A34C-9492-2EF7F7A10E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8FBDA7BB-2A20-3940-AFB0-6C6C2CF9FDB6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2EB70075-0FAC-8F4A-AABD-515EB29D7E9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32A36566-AB95-0A4E-AE51-09C0595377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5476C494-D643-494E-9A9F-37D4ABC7E79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336FDF62-5DB0-7143-9D74-161BFCACFC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DBDFE9AF-FF91-4145-B53F-1F7B78A48498}"/>
              </a:ext>
            </a:extLst>
          </p:cNvPr>
          <p:cNvGrpSpPr/>
          <p:nvPr/>
        </p:nvGrpSpPr>
        <p:grpSpPr>
          <a:xfrm rot="16200000">
            <a:off x="8698784" y="4999947"/>
            <a:ext cx="1364224" cy="311369"/>
            <a:chOff x="2297660" y="4140835"/>
            <a:chExt cx="1364224" cy="311369"/>
          </a:xfrm>
        </p:grpSpPr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34399061-C9E1-7F4A-95E0-FABB90B6B72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4571C07A-D616-334B-8F8E-A7E4EC6773C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6C78057-2738-624D-84A4-D0775F0A487A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A7A82386-BFE2-A34E-9677-82F70901F81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5ED452D5-8AB3-6E42-8947-3C4CECA23045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5E632EA2-D505-4144-9E19-F4CA9B8C695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ECDD1664-ECD6-084A-81E5-DFFAC3EF2BD6}"/>
              </a:ext>
            </a:extLst>
          </p:cNvPr>
          <p:cNvGrpSpPr/>
          <p:nvPr/>
        </p:nvGrpSpPr>
        <p:grpSpPr>
          <a:xfrm rot="16200000">
            <a:off x="9391645" y="4997057"/>
            <a:ext cx="1364224" cy="311369"/>
            <a:chOff x="2297660" y="4140835"/>
            <a:chExt cx="1364224" cy="311369"/>
          </a:xfrm>
        </p:grpSpPr>
        <p:sp>
          <p:nvSpPr>
            <p:cNvPr id="347" name="Rounded Rectangle 346">
              <a:extLst>
                <a:ext uri="{FF2B5EF4-FFF2-40B4-BE49-F238E27FC236}">
                  <a16:creationId xmlns:a16="http://schemas.microsoft.com/office/drawing/2014/main" id="{AB4AF540-9E77-974B-8DD6-B926919821E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950C86DB-71DB-FF4A-BEBA-23902493EB5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876A785D-9A3C-D44A-8247-13FDE0559A0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8A8FD0A0-1277-DC47-9574-5C1786FFE0F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A9A6BBB8-0C88-5B40-8AFC-98206588663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41E1D866-9628-3640-A2BC-6300F97946B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F4B465F8-458C-604D-A778-D3E2CECD379B}"/>
              </a:ext>
            </a:extLst>
          </p:cNvPr>
          <p:cNvGrpSpPr/>
          <p:nvPr/>
        </p:nvGrpSpPr>
        <p:grpSpPr>
          <a:xfrm rot="16200000">
            <a:off x="8017998" y="5008369"/>
            <a:ext cx="1364224" cy="311369"/>
            <a:chOff x="2297660" y="4140835"/>
            <a:chExt cx="1364224" cy="311369"/>
          </a:xfrm>
        </p:grpSpPr>
        <p:sp>
          <p:nvSpPr>
            <p:cNvPr id="354" name="Rounded Rectangle 353">
              <a:extLst>
                <a:ext uri="{FF2B5EF4-FFF2-40B4-BE49-F238E27FC236}">
                  <a16:creationId xmlns:a16="http://schemas.microsoft.com/office/drawing/2014/main" id="{2D0030D0-B79A-EE47-A8E3-65D771E5A4F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40D2BFC-0339-DD45-B069-1F115E5EC633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4EFB7070-27A8-C143-8A1F-43BF2A8CF672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3AF0E56C-6174-6648-BBF0-897612C185B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AC9CC32-71F2-8E45-B952-A53DDB0DA705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477E66D4-128C-6C4F-BF83-70814F54588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E1DCD95-CB67-1F4E-97E9-7DC2EFFB7428}"/>
              </a:ext>
            </a:extLst>
          </p:cNvPr>
          <p:cNvSpPr/>
          <p:nvPr/>
        </p:nvSpPr>
        <p:spPr>
          <a:xfrm>
            <a:off x="10494208" y="477112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  <a:latin typeface="Courier" pitchFamily="2" charset="0"/>
              </a:rPr>
              <a:t>VxV</a:t>
            </a:r>
            <a:endParaRPr lang="en-US" sz="2400" dirty="0">
              <a:solidFill>
                <a:srgbClr val="7030A0"/>
              </a:solidFill>
              <a:latin typeface="Courier" pitchFamily="2" charset="0"/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CE896F9D-7027-3E47-8E43-685AFBF90333}"/>
              </a:ext>
            </a:extLst>
          </p:cNvPr>
          <p:cNvSpPr/>
          <p:nvPr/>
        </p:nvSpPr>
        <p:spPr>
          <a:xfrm rot="16200000">
            <a:off x="9257018" y="3622863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venir Light" panose="020B0402020203020204" pitchFamily="34" charset="77"/>
              </a:rPr>
              <a:t>passing</a:t>
            </a:r>
            <a:endParaRPr lang="en-US" sz="1600" b="1" dirty="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526D074-812F-7347-B186-45877329AA54}"/>
              </a:ext>
            </a:extLst>
          </p:cNvPr>
          <p:cNvSpPr/>
          <p:nvPr/>
        </p:nvSpPr>
        <p:spPr>
          <a:xfrm rot="16200000">
            <a:off x="8189409" y="5902121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venir Light" panose="020B0402020203020204" pitchFamily="34" charset="77"/>
              </a:rPr>
              <a:t>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2003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578C99-6A4C-1B40-A415-68F7D9C630A5}"/>
                  </a:ext>
                </a:extLst>
              </p14:cNvPr>
              <p14:cNvContentPartPr/>
              <p14:nvPr/>
            </p14:nvContentPartPr>
            <p14:xfrm>
              <a:off x="3355364" y="-105452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578C99-6A4C-1B40-A415-68F7D9C630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6724" y="-106352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3104C26-8916-1A4A-A656-FDEC37BE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204"/>
            <a:ext cx="12188760" cy="684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ADF6F90-95E6-DA4D-80F3-B325850B2350}"/>
              </a:ext>
            </a:extLst>
          </p:cNvPr>
          <p:cNvSpPr txBox="1">
            <a:spLocks/>
          </p:cNvSpPr>
          <p:nvPr/>
        </p:nvSpPr>
        <p:spPr>
          <a:xfrm>
            <a:off x="7635834" y="62795"/>
            <a:ext cx="4334493" cy="33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Avenir Book" panose="02000503020000020003" pitchFamily="2" charset="0"/>
              </a:rPr>
              <a:t>“It was all a dream, I used to read [word2vec] magazine;</a:t>
            </a:r>
            <a:br>
              <a:rPr lang="en-US" sz="2400" b="1" dirty="0">
                <a:latin typeface="Avenir Book" panose="02000503020000020003" pitchFamily="2" charset="0"/>
              </a:rPr>
            </a:br>
            <a:r>
              <a:rPr lang="en-US" sz="2400" b="1" dirty="0">
                <a:latin typeface="Avenir Book" panose="02000503020000020003" pitchFamily="2" charset="0"/>
              </a:rPr>
              <a:t>[skip-gram] and [CBOW] up in the limousine”</a:t>
            </a: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—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Avenir Book" panose="02000503020000020003" pitchFamily="2" charset="0"/>
              </a:rPr>
              <a:t>Christopher Wallace</a:t>
            </a:r>
          </a:p>
        </p:txBody>
      </p:sp>
    </p:spTree>
    <p:extLst>
      <p:ext uri="{BB962C8B-B14F-4D97-AF65-F5344CB8AC3E}">
        <p14:creationId xmlns:p14="http://schemas.microsoft.com/office/powerpoint/2010/main" val="4201335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639955" y="1238013"/>
            <a:ext cx="10415971" cy="3763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Train the model using gradient descent: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Use our output probabilities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Calculate the cross-entropy loss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Use backprop to calculate gradients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Update the 2 embedding matrices and bias via GD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6755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2434119" y="1649544"/>
            <a:ext cx="8199244" cy="3763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What does it mean to “update” these Embedding matrices? How? Where are the weights?!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Avenir Light" panose="020B0402020203020204" pitchFamily="34" charset="7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See chalkboard for details</a:t>
            </a:r>
            <a:r>
              <a:rPr lang="en-US" dirty="0">
                <a:latin typeface="Avenir Light" panose="020B0402020203020204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50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639955" y="1238013"/>
            <a:ext cx="10415971" cy="4456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We still need to handle UNK words. Always.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Language is always evolving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Zipfian distribution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Larger vocabularies require more memory and compute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8C87D-41A3-7C40-9A02-BB36C2A3C148}"/>
              </a:ext>
            </a:extLst>
          </p:cNvPr>
          <p:cNvSpPr/>
          <p:nvPr/>
        </p:nvSpPr>
        <p:spPr>
          <a:xfrm>
            <a:off x="2299855" y="4366551"/>
            <a:ext cx="9074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How can we handle UNK words in a neural model?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4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888014" y="1200897"/>
            <a:ext cx="10415971" cy="4456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Common ways to amend the </a:t>
            </a:r>
            <a:r>
              <a:rPr lang="en-US" sz="2400" u="sng" dirty="0">
                <a:latin typeface="Avenir Light" panose="020B0402020203020204" pitchFamily="34" charset="77"/>
              </a:rPr>
              <a:t>data</a:t>
            </a:r>
            <a:r>
              <a:rPr lang="en-US" sz="2400" dirty="0">
                <a:latin typeface="Avenir Light" panose="020B0402020203020204" pitchFamily="34" charset="7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venir Light" panose="020B0402020203020204" pitchFamily="34" charset="77"/>
              </a:rPr>
              <a:t>Frequency threshold (e.g., UNK &lt;= 2)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venir Light" panose="020B0402020203020204" pitchFamily="34" charset="77"/>
              </a:rPr>
              <a:t>Remove bottom N%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venir Light" panose="020B0402020203020204" pitchFamily="34" charset="77"/>
              </a:rPr>
              <a:t>Represent each word as sub-words (e.g., byte-pair encodings)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venir Light" panose="020B0402020203020204" pitchFamily="34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Common neural </a:t>
            </a:r>
            <a:r>
              <a:rPr lang="en-US" sz="2400" u="sng" dirty="0">
                <a:latin typeface="Avenir Light" panose="020B0402020203020204" pitchFamily="34" charset="77"/>
              </a:rPr>
              <a:t>modelling</a:t>
            </a:r>
            <a:r>
              <a:rPr lang="en-US" sz="2400" dirty="0">
                <a:latin typeface="Avenir Light" panose="020B0402020203020204" pitchFamily="34" charset="77"/>
              </a:rPr>
              <a:t> approaches: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venir Light" panose="020B0402020203020204" pitchFamily="34" charset="77"/>
              </a:rPr>
              <a:t>Add an </a:t>
            </a:r>
            <a:r>
              <a:rPr lang="en-US" b="1" dirty="0">
                <a:solidFill>
                  <a:srgbClr val="7030A0"/>
                </a:solidFill>
                <a:latin typeface="Avenir Light" panose="020B0402020203020204" pitchFamily="34" charset="77"/>
              </a:rPr>
              <a:t>UNK</a:t>
            </a:r>
            <a:r>
              <a:rPr lang="en-US" dirty="0">
                <a:latin typeface="Avenir Light" panose="020B0402020203020204" pitchFamily="34" charset="77"/>
              </a:rPr>
              <a:t> token to your vocabulary (just like for n-grams)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618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11" y="305173"/>
            <a:ext cx="8941419" cy="597779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B34652-5E54-844F-BD7C-D858C76DB7C9}"/>
              </a:ext>
            </a:extLst>
          </p:cNvPr>
          <p:cNvSpPr txBox="1">
            <a:spLocks/>
          </p:cNvSpPr>
          <p:nvPr/>
        </p:nvSpPr>
        <p:spPr>
          <a:xfrm>
            <a:off x="1530350" y="1322883"/>
            <a:ext cx="9131299" cy="4341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highlight>
                  <a:srgbClr val="FFFF00"/>
                </a:highlight>
                <a:latin typeface="Avenir Light" panose="020B0402020203020204" pitchFamily="34" charset="77"/>
              </a:rPr>
              <a:t>Very Important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Any given LM must be able to generate the </a:t>
            </a:r>
            <a:r>
              <a:rPr lang="en-US" sz="2400" b="1" dirty="0">
                <a:latin typeface="Avenir Light" panose="020B0402020203020204" pitchFamily="34" charset="77"/>
              </a:rPr>
              <a:t>test set (</a:t>
            </a:r>
            <a:r>
              <a:rPr lang="en-US" sz="2400" u="sng" dirty="0">
                <a:latin typeface="Avenir Light" panose="020B0402020203020204" pitchFamily="34" charset="77"/>
              </a:rPr>
              <a:t>at least</a:t>
            </a:r>
            <a:r>
              <a:rPr lang="en-US" sz="2400" b="1" dirty="0">
                <a:latin typeface="Avenir Light" panose="020B0402020203020204" pitchFamily="34" charset="77"/>
              </a:rPr>
              <a:t>)</a:t>
            </a:r>
            <a:r>
              <a:rPr lang="en-US" sz="2400" dirty="0">
                <a:latin typeface="Avenir Light" panose="020B0402020203020204" pitchFamily="34" charset="77"/>
              </a:rPr>
              <a:t>. Otherwise, it cannot be fairly evaluated (OOV problem).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When comparing multiple LMs to each other, their vocabularies must be the same (e.g., words, sub-words, characters).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903804" y="771482"/>
            <a:ext cx="1606857" cy="799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61A447-A3EC-204D-A94D-CF8FB84DAA80}"/>
              </a:ext>
            </a:extLst>
          </p:cNvPr>
          <p:cNvSpPr txBox="1">
            <a:spLocks/>
          </p:cNvSpPr>
          <p:nvPr/>
        </p:nvSpPr>
        <p:spPr>
          <a:xfrm>
            <a:off x="1396168" y="6353860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</p:spTree>
    <p:extLst>
      <p:ext uri="{BB962C8B-B14F-4D97-AF65-F5344CB8AC3E}">
        <p14:creationId xmlns:p14="http://schemas.microsoft.com/office/powerpoint/2010/main" val="1040367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9">
            <a:extLst>
              <a:ext uri="{FF2B5EF4-FFF2-40B4-BE49-F238E27FC236}">
                <a16:creationId xmlns:a16="http://schemas.microsoft.com/office/drawing/2014/main" id="{95A75E49-0930-D54D-AADE-8E90FFCD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Issues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903804" y="1238014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1. More context </a:t>
            </a:r>
            <a:r>
              <a:rPr lang="en-US" sz="2400" b="1" dirty="0">
                <a:latin typeface="Avenir Light" panose="020B0402020203020204" pitchFamily="34" charset="77"/>
              </a:rPr>
              <a:t>while avoiding </a:t>
            </a:r>
            <a:r>
              <a:rPr lang="en-US" sz="2400" b="1" u="sng" dirty="0">
                <a:latin typeface="Avenir Light" panose="020B0402020203020204" pitchFamily="34" charset="77"/>
              </a:rPr>
              <a:t>sparsity</a:t>
            </a:r>
            <a:r>
              <a:rPr lang="en-US" sz="2400" b="1" dirty="0">
                <a:latin typeface="Avenir Light" panose="020B0402020203020204" pitchFamily="34" charset="77"/>
              </a:rPr>
              <a:t>, </a:t>
            </a:r>
            <a:r>
              <a:rPr lang="en-US" sz="2400" b="1" u="sng" dirty="0">
                <a:latin typeface="Avenir Light" panose="020B0402020203020204" pitchFamily="34" charset="77"/>
              </a:rPr>
              <a:t>storage</a:t>
            </a:r>
            <a:r>
              <a:rPr lang="en-US" sz="2400" b="1" dirty="0">
                <a:latin typeface="Avenir Light" panose="020B0402020203020204" pitchFamily="34" charset="77"/>
              </a:rPr>
              <a:t>, and </a:t>
            </a:r>
            <a:r>
              <a:rPr lang="en-US" sz="2400" b="1" u="sng" dirty="0">
                <a:latin typeface="Avenir Light" panose="020B0402020203020204" pitchFamily="34" charset="77"/>
              </a:rPr>
              <a:t>compute</a:t>
            </a:r>
            <a:r>
              <a:rPr lang="en-US" sz="2400" b="1" dirty="0">
                <a:latin typeface="Avenir Light" panose="020B0402020203020204" pitchFamily="34" charset="77"/>
              </a:rPr>
              <a:t> issues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BBA01D-7B7E-4F4E-893E-044051335BFB}"/>
              </a:ext>
            </a:extLst>
          </p:cNvPr>
          <p:cNvSpPr txBox="1">
            <a:spLocks/>
          </p:cNvSpPr>
          <p:nvPr/>
        </p:nvSpPr>
        <p:spPr>
          <a:xfrm>
            <a:off x="903804" y="2124768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2. </a:t>
            </a:r>
            <a:r>
              <a:rPr lang="en-US" sz="2400" b="1" dirty="0">
                <a:latin typeface="Avenir Light" panose="020B0402020203020204" pitchFamily="34" charset="77"/>
              </a:rPr>
              <a:t>No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 semantic information </a:t>
            </a:r>
            <a:r>
              <a:rPr lang="en-US" sz="2400" b="1" dirty="0">
                <a:latin typeface="Avenir Light" panose="020B0402020203020204" pitchFamily="34" charset="77"/>
              </a:rPr>
              <a:t>conveyed by counts (e.g.,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vehicle</a:t>
            </a:r>
            <a:r>
              <a:rPr lang="en-US" sz="2400" b="1" dirty="0">
                <a:latin typeface="Avenir Light" panose="020B0402020203020204" pitchFamily="34" charset="77"/>
              </a:rPr>
              <a:t> vs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car</a:t>
            </a:r>
            <a:r>
              <a:rPr lang="en-US" sz="2400" b="1" dirty="0">
                <a:latin typeface="Avenir Light" panose="020B0402020203020204" pitchFamily="34" charset="77"/>
              </a:rPr>
              <a:t>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9284C0-FCAD-F741-846A-D6B4E9E7DE0C}"/>
              </a:ext>
            </a:extLst>
          </p:cNvPr>
          <p:cNvSpPr txBox="1">
            <a:spLocks/>
          </p:cNvSpPr>
          <p:nvPr/>
        </p:nvSpPr>
        <p:spPr>
          <a:xfrm>
            <a:off x="903804" y="3011522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3. </a:t>
            </a:r>
            <a:r>
              <a:rPr lang="en-US" sz="2400" b="1" dirty="0">
                <a:latin typeface="Avenir Light" panose="020B0402020203020204" pitchFamily="34" charset="77"/>
              </a:rPr>
              <a:t>Cannot leverage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non-consecutive</a:t>
            </a:r>
            <a:r>
              <a:rPr lang="en-US" sz="2400" b="1" dirty="0">
                <a:latin typeface="Avenir Light" panose="020B0402020203020204" pitchFamily="34" charset="77"/>
              </a:rPr>
              <a:t> patterns 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4D7D41-E6BC-8A46-8C37-B4E2EF8CB850}"/>
              </a:ext>
            </a:extLst>
          </p:cNvPr>
          <p:cNvSpPr txBox="1">
            <a:spLocks/>
          </p:cNvSpPr>
          <p:nvPr/>
        </p:nvSpPr>
        <p:spPr>
          <a:xfrm>
            <a:off x="903804" y="4551939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4. </a:t>
            </a:r>
            <a:r>
              <a:rPr lang="en-US" sz="2400" b="1" dirty="0">
                <a:latin typeface="Avenir Light" panose="020B0402020203020204" pitchFamily="34" charset="77"/>
              </a:rPr>
              <a:t>Cannot capture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combinatorial</a:t>
            </a:r>
            <a:r>
              <a:rPr lang="en-US" sz="2400" b="1" dirty="0">
                <a:latin typeface="Avenir Light" panose="020B0402020203020204" pitchFamily="34" charset="77"/>
              </a:rPr>
              <a:t> signals (i.e., non-linear prediction)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48B77-EB69-3C4A-B53E-DA4C5240969E}"/>
              </a:ext>
            </a:extLst>
          </p:cNvPr>
          <p:cNvSpPr/>
          <p:nvPr/>
        </p:nvSpPr>
        <p:spPr>
          <a:xfrm>
            <a:off x="5925204" y="3695152"/>
            <a:ext cx="2988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Dr. Cornell West ____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6D10A-A5C7-5C46-885A-76E2903855AE}"/>
              </a:ext>
            </a:extLst>
          </p:cNvPr>
          <p:cNvSpPr/>
          <p:nvPr/>
        </p:nvSpPr>
        <p:spPr>
          <a:xfrm>
            <a:off x="2350310" y="3705748"/>
            <a:ext cx="2988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Dr. West ____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C00BE-F4B6-3844-9305-7D3700FC3571}"/>
              </a:ext>
            </a:extLst>
          </p:cNvPr>
          <p:cNvSpPr/>
          <p:nvPr/>
        </p:nvSpPr>
        <p:spPr>
          <a:xfrm>
            <a:off x="2211764" y="4169307"/>
            <a:ext cx="2489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Occurred 25 times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95EC32-CA7D-F048-ABBE-459EDF66BC1D}"/>
              </a:ext>
            </a:extLst>
          </p:cNvPr>
          <p:cNvSpPr/>
          <p:nvPr/>
        </p:nvSpPr>
        <p:spPr>
          <a:xfrm>
            <a:off x="6174584" y="4124206"/>
            <a:ext cx="2101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Occurred 3 times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28031C-1655-5A4E-B961-E5D6727E23C7}"/>
              </a:ext>
            </a:extLst>
          </p:cNvPr>
          <p:cNvSpPr/>
          <p:nvPr/>
        </p:nvSpPr>
        <p:spPr>
          <a:xfrm>
            <a:off x="1792214" y="5182941"/>
            <a:ext cx="3408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latin typeface="Avenir Light" panose="020B0402020203020204" pitchFamily="34" charset="77"/>
              </a:rPr>
              <a:t>Chef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Light" panose="020B0402020203020204" pitchFamily="34" charset="77"/>
              </a:rPr>
              <a:t>cooked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076F8-54AE-BC46-8A63-082EA9F2E686}"/>
              </a:ext>
            </a:extLst>
          </p:cNvPr>
          <p:cNvSpPr/>
          <p:nvPr/>
        </p:nvSpPr>
        <p:spPr>
          <a:xfrm>
            <a:off x="6781810" y="5214188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venir Light" panose="020B0402020203020204" pitchFamily="34" charset="77"/>
              </a:rPr>
              <a:t>Customer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Light" panose="020B0402020203020204" pitchFamily="34" charset="77"/>
              </a:rPr>
              <a:t>cooked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AE71D-2CCA-F442-91DF-B5B633B17A3A}"/>
              </a:ext>
            </a:extLst>
          </p:cNvPr>
          <p:cNvSpPr/>
          <p:nvPr/>
        </p:nvSpPr>
        <p:spPr>
          <a:xfrm>
            <a:off x="6781810" y="5708219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venir Light" panose="020B0402020203020204" pitchFamily="34" charset="77"/>
              </a:rPr>
              <a:t>Customer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venir Light" panose="020B0402020203020204" pitchFamily="34" charset="77"/>
              </a:rPr>
              <a:t>ate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C63A3B-E46D-3A4B-9014-CE125C9F7C5D}"/>
              </a:ext>
            </a:extLst>
          </p:cNvPr>
          <p:cNvSpPr/>
          <p:nvPr/>
        </p:nvSpPr>
        <p:spPr>
          <a:xfrm>
            <a:off x="1821881" y="5694080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latin typeface="Avenir Light" panose="020B0402020203020204" pitchFamily="34" charset="77"/>
              </a:rPr>
              <a:t>Chef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venir Light" panose="020B0402020203020204" pitchFamily="34" charset="77"/>
              </a:rPr>
              <a:t>ate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82108F-4F15-8643-A718-84358C7F9E66}"/>
              </a:ext>
            </a:extLst>
          </p:cNvPr>
          <p:cNvSpPr/>
          <p:nvPr/>
        </p:nvSpPr>
        <p:spPr>
          <a:xfrm>
            <a:off x="555694" y="3011521"/>
            <a:ext cx="10390910" cy="3170059"/>
          </a:xfrm>
          <a:prstGeom prst="roundRect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07EA3-3A64-D346-A4C0-1F5E3199EE5C}"/>
              </a:ext>
            </a:extLst>
          </p:cNvPr>
          <p:cNvSpPr/>
          <p:nvPr/>
        </p:nvSpPr>
        <p:spPr>
          <a:xfrm>
            <a:off x="9065850" y="2842896"/>
            <a:ext cx="200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Avenir Light" panose="020B0402020203020204" pitchFamily="34" charset="77"/>
              </a:rPr>
              <a:t>New goals!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57E8D9-0AC8-E44F-92B4-FFB3FCA1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38" y="1260161"/>
            <a:ext cx="545056" cy="5651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89A586-2F94-9B4F-B6FB-31565ABAE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69" y="3011520"/>
            <a:ext cx="599553" cy="5864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9D0FAB-167F-5845-9A81-FB1A6370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6" y="2124768"/>
            <a:ext cx="545056" cy="565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8E5AC8-8423-DE41-9AEC-CE44AC3C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6" y="4598611"/>
            <a:ext cx="545056" cy="5651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7EA00CF-122E-C445-BC92-FC0451598B26}"/>
              </a:ext>
            </a:extLst>
          </p:cNvPr>
          <p:cNvSpPr/>
          <p:nvPr/>
        </p:nvSpPr>
        <p:spPr>
          <a:xfrm>
            <a:off x="4334247" y="5663468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Light" panose="020B0402020203020204" pitchFamily="34" charset="77"/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E21BA2-975B-C248-8A4C-89B38D6B4D0D}"/>
              </a:ext>
            </a:extLst>
          </p:cNvPr>
          <p:cNvSpPr/>
          <p:nvPr/>
        </p:nvSpPr>
        <p:spPr>
          <a:xfrm>
            <a:off x="9857650" y="5225299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Light" panose="020B0402020203020204" pitchFamily="34" charset="77"/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5B48BE-BFA8-0A46-9ED4-7CA5D112179A}"/>
              </a:ext>
            </a:extLst>
          </p:cNvPr>
          <p:cNvSpPr/>
          <p:nvPr/>
        </p:nvSpPr>
        <p:spPr>
          <a:xfrm>
            <a:off x="4332462" y="5207088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Light" panose="020B0402020203020204" pitchFamily="34" charset="77"/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6DE5B-CBEF-2E47-A98E-B60C90B32CAF}"/>
              </a:ext>
            </a:extLst>
          </p:cNvPr>
          <p:cNvSpPr/>
          <p:nvPr/>
        </p:nvSpPr>
        <p:spPr>
          <a:xfrm>
            <a:off x="9761470" y="5721752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Light" panose="020B0402020203020204" pitchFamily="34" charset="77"/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48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C4B7871-8570-9544-A628-29B6466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C880AC-9A27-734E-B6F8-26783E30FB60}"/>
                  </a:ext>
                </a:extLst>
              </p:cNvPr>
              <p:cNvSpPr/>
              <p:nvPr/>
            </p:nvSpPr>
            <p:spPr>
              <a:xfrm>
                <a:off x="2743201" y="1177340"/>
                <a:ext cx="8132617" cy="3429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800" dirty="0">
                    <a:latin typeface="Avenir Light" panose="020B0402020203020204" pitchFamily="34" charset="77"/>
                  </a:rPr>
                  <a:t>We clearly need: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venir Light" panose="020B0402020203020204" pitchFamily="34" charset="77"/>
                  </a:rPr>
                  <a:t>dense representations (i.e.,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800" dirty="0"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>
                    <a:latin typeface="Avenir Light" panose="020B0402020203020204" pitchFamily="34" charset="77"/>
                  </a:rPr>
                  <a:t>)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venir Light" panose="020B0402020203020204" pitchFamily="34" charset="77"/>
                  </a:rPr>
                  <a:t>leverage semantic information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venir Light" panose="020B0402020203020204" pitchFamily="34" charset="77"/>
                  </a:rPr>
                  <a:t>non-linear power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C880AC-9A27-734E-B6F8-26783E30F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1177340"/>
                <a:ext cx="8132617" cy="3429657"/>
              </a:xfrm>
              <a:prstGeom prst="rect">
                <a:avLst/>
              </a:prstGeom>
              <a:blipFill>
                <a:blip r:embed="rId2"/>
                <a:stretch>
                  <a:fillRect l="-1716" b="-4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1A487C4-58B6-D94B-892C-E0ECA69005A8}"/>
              </a:ext>
            </a:extLst>
          </p:cNvPr>
          <p:cNvSpPr/>
          <p:nvPr/>
        </p:nvSpPr>
        <p:spPr>
          <a:xfrm>
            <a:off x="3910969" y="4836326"/>
            <a:ext cx="5096203" cy="8443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Neural models, here we come!</a:t>
            </a:r>
          </a:p>
        </p:txBody>
      </p:sp>
    </p:spTree>
    <p:extLst>
      <p:ext uri="{BB962C8B-B14F-4D97-AF65-F5344CB8AC3E}">
        <p14:creationId xmlns:p14="http://schemas.microsoft.com/office/powerpoint/2010/main" val="3677129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303518-744F-5D4D-8B83-92A57E65FB0B}"/>
              </a:ext>
            </a:extLst>
          </p:cNvPr>
          <p:cNvSpPr/>
          <p:nvPr/>
        </p:nvSpPr>
        <p:spPr>
          <a:xfrm>
            <a:off x="2124847" y="1381142"/>
            <a:ext cx="4287033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AB0366A-5361-BE44-B5E9-741ADC5E6DA8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5378571" cy="557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Featurized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Linear Model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Neural Models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Bengio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(2003)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word2vec (2013)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Remaining challenges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784C59-BECB-8A43-BEC7-D757DF6B1881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3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9D1A0-258E-D045-AE52-DEB2019F5075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2280121" y="3251198"/>
            <a:ext cx="771242" cy="90716"/>
          </a:xfrm>
          <a:prstGeom prst="rect">
            <a:avLst/>
          </a:prstGeom>
          <a:solidFill>
            <a:srgbClr val="B50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2280121" y="3341913"/>
            <a:ext cx="771242" cy="100361"/>
          </a:xfrm>
          <a:prstGeom prst="rect">
            <a:avLst/>
          </a:prstGeom>
          <a:solidFill>
            <a:srgbClr val="700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93460-7A38-9B48-AE2C-430A5CC82CFF}"/>
              </a:ext>
            </a:extLst>
          </p:cNvPr>
          <p:cNvSpPr/>
          <p:nvPr/>
        </p:nvSpPr>
        <p:spPr>
          <a:xfrm>
            <a:off x="1046406" y="4940364"/>
            <a:ext cx="771242" cy="90716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F9030-842D-BD40-B287-9DCCE456F4CE}"/>
              </a:ext>
            </a:extLst>
          </p:cNvPr>
          <p:cNvSpPr/>
          <p:nvPr/>
        </p:nvSpPr>
        <p:spPr>
          <a:xfrm>
            <a:off x="1046406" y="5031079"/>
            <a:ext cx="771242" cy="100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D1D20E-A7EC-1C45-BCC7-B8C9E36EDEF0}"/>
              </a:ext>
            </a:extLst>
          </p:cNvPr>
          <p:cNvSpPr/>
          <p:nvPr/>
        </p:nvSpPr>
        <p:spPr>
          <a:xfrm>
            <a:off x="2280121" y="4124878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8FAFB-B4CA-264D-A9FA-6DB2929602AA}"/>
              </a:ext>
            </a:extLst>
          </p:cNvPr>
          <p:cNvSpPr/>
          <p:nvPr/>
        </p:nvSpPr>
        <p:spPr>
          <a:xfrm>
            <a:off x="2280121" y="4215595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AFC9FA-1800-7347-B623-ABEB48FCD480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417E7-D8F4-CA43-8ED1-A2216D634D44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E5F11F-06EB-F242-9203-ED13B2CFF4D6}"/>
              </a:ext>
            </a:extLst>
          </p:cNvPr>
          <p:cNvSpPr/>
          <p:nvPr/>
        </p:nvSpPr>
        <p:spPr>
          <a:xfrm>
            <a:off x="1049768" y="5789450"/>
            <a:ext cx="771242" cy="90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56EB3-7339-2842-8577-0CD4505E0B0C}"/>
              </a:ext>
            </a:extLst>
          </p:cNvPr>
          <p:cNvSpPr/>
          <p:nvPr/>
        </p:nvSpPr>
        <p:spPr>
          <a:xfrm>
            <a:off x="1049768" y="5880165"/>
            <a:ext cx="771242" cy="100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303518-744F-5D4D-8B83-92A57E65FB0B}"/>
              </a:ext>
            </a:extLst>
          </p:cNvPr>
          <p:cNvSpPr/>
          <p:nvPr/>
        </p:nvSpPr>
        <p:spPr>
          <a:xfrm>
            <a:off x="3177141" y="3099850"/>
            <a:ext cx="2427246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784C59-BECB-8A43-BEC7-D757DF6B1881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3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9D1A0-258E-D045-AE52-DEB2019F5075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2280121" y="3251198"/>
            <a:ext cx="771242" cy="90716"/>
          </a:xfrm>
          <a:prstGeom prst="rect">
            <a:avLst/>
          </a:prstGeom>
          <a:solidFill>
            <a:srgbClr val="B50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2280121" y="3341913"/>
            <a:ext cx="771242" cy="100361"/>
          </a:xfrm>
          <a:prstGeom prst="rect">
            <a:avLst/>
          </a:prstGeom>
          <a:solidFill>
            <a:srgbClr val="700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93460-7A38-9B48-AE2C-430A5CC82CFF}"/>
              </a:ext>
            </a:extLst>
          </p:cNvPr>
          <p:cNvSpPr/>
          <p:nvPr/>
        </p:nvSpPr>
        <p:spPr>
          <a:xfrm>
            <a:off x="1046406" y="4940364"/>
            <a:ext cx="771242" cy="90716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F9030-842D-BD40-B287-9DCCE456F4CE}"/>
              </a:ext>
            </a:extLst>
          </p:cNvPr>
          <p:cNvSpPr/>
          <p:nvPr/>
        </p:nvSpPr>
        <p:spPr>
          <a:xfrm>
            <a:off x="1046406" y="5031079"/>
            <a:ext cx="771242" cy="100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D1D20E-A7EC-1C45-BCC7-B8C9E36EDEF0}"/>
              </a:ext>
            </a:extLst>
          </p:cNvPr>
          <p:cNvSpPr/>
          <p:nvPr/>
        </p:nvSpPr>
        <p:spPr>
          <a:xfrm>
            <a:off x="2280121" y="4124878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8FAFB-B4CA-264D-A9FA-6DB2929602AA}"/>
              </a:ext>
            </a:extLst>
          </p:cNvPr>
          <p:cNvSpPr/>
          <p:nvPr/>
        </p:nvSpPr>
        <p:spPr>
          <a:xfrm>
            <a:off x="2280121" y="4215595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AFC9FA-1800-7347-B623-ABEB48FCD480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417E7-D8F4-CA43-8ED1-A2216D634D44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E5F11F-06EB-F242-9203-ED13B2CFF4D6}"/>
              </a:ext>
            </a:extLst>
          </p:cNvPr>
          <p:cNvSpPr/>
          <p:nvPr/>
        </p:nvSpPr>
        <p:spPr>
          <a:xfrm>
            <a:off x="1049768" y="5789450"/>
            <a:ext cx="771242" cy="90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56EB3-7339-2842-8577-0CD4505E0B0C}"/>
              </a:ext>
            </a:extLst>
          </p:cNvPr>
          <p:cNvSpPr/>
          <p:nvPr/>
        </p:nvSpPr>
        <p:spPr>
          <a:xfrm>
            <a:off x="1049768" y="5880165"/>
            <a:ext cx="771242" cy="100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38A82D3-6583-B642-8160-60662FEB2D99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5378571" cy="557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Featurized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Linear Model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Neural Models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Bengio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(2003)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word2vec (2013)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Remaining challenges</a:t>
            </a:r>
          </a:p>
        </p:txBody>
      </p:sp>
    </p:spTree>
    <p:extLst>
      <p:ext uri="{BB962C8B-B14F-4D97-AF65-F5344CB8AC3E}">
        <p14:creationId xmlns:p14="http://schemas.microsoft.com/office/powerpoint/2010/main" val="959021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56" y="277465"/>
            <a:ext cx="5598612" cy="622187"/>
          </a:xfrm>
        </p:spPr>
        <p:txBody>
          <a:bodyPr>
            <a:normAutofit/>
          </a:bodyPr>
          <a:lstStyle/>
          <a:p>
            <a:r>
              <a:rPr lang="en-US" dirty="0"/>
              <a:t>Neural Network Motivation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4317125" cy="120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63841-3C34-C041-980B-8A57A3E2BEFB}"/>
              </a:ext>
            </a:extLst>
          </p:cNvPr>
          <p:cNvSpPr/>
          <p:nvPr/>
        </p:nvSpPr>
        <p:spPr>
          <a:xfrm>
            <a:off x="1475649" y="1710814"/>
            <a:ext cx="8715485" cy="2567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Non-linear power</a:t>
            </a:r>
            <a:r>
              <a:rPr lang="en-US" sz="2800" b="1" dirty="0">
                <a:latin typeface="Avenir Light" panose="020B0402020203020204" pitchFamily="34" charset="77"/>
              </a:rPr>
              <a:t>: </a:t>
            </a:r>
            <a:r>
              <a:rPr lang="en-US" sz="2800" dirty="0">
                <a:latin typeface="Avenir Light" panose="020B0402020203020204" pitchFamily="34" charset="77"/>
              </a:rPr>
              <a:t>using </a:t>
            </a:r>
            <a:r>
              <a:rPr lang="en-US" sz="2800" u="sng" dirty="0">
                <a:latin typeface="Avenir Light" panose="020B0402020203020204" pitchFamily="34" charset="77"/>
              </a:rPr>
              <a:t>non-linear</a:t>
            </a:r>
            <a:r>
              <a:rPr lang="en-US" sz="2800" dirty="0">
                <a:latin typeface="Avenir Light" panose="020B0402020203020204" pitchFamily="34" charset="77"/>
              </a:rPr>
              <a:t> activation functions can allow us to capture rich, combinatorial attributes of language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F9D00AC2-0511-0F40-89EC-B5CF2911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C4B7871-8570-9544-A628-29B6466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326" y="279400"/>
            <a:ext cx="5612674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DE55B3"/>
                </a:solidFill>
                <a:latin typeface="Avenir Black" panose="02000503020000020003" pitchFamily="2" charset="0"/>
              </a:rPr>
              <a:t>ANNOUNCEMENTS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880AC-9A27-734E-B6F8-26783E30FB60}"/>
              </a:ext>
            </a:extLst>
          </p:cNvPr>
          <p:cNvSpPr/>
          <p:nvPr/>
        </p:nvSpPr>
        <p:spPr>
          <a:xfrm>
            <a:off x="322943" y="839333"/>
            <a:ext cx="11546114" cy="590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Keep an eye on the </a:t>
            </a:r>
            <a:r>
              <a:rPr lang="en-US" sz="2400" b="1" dirty="0">
                <a:latin typeface="Avenir Light" panose="020B0402020203020204" pitchFamily="34" charset="77"/>
              </a:rPr>
              <a:t>HW1 Errata</a:t>
            </a:r>
            <a:r>
              <a:rPr lang="en-US" sz="2400" dirty="0">
                <a:latin typeface="Avenir Light" panose="020B0402020203020204" pitchFamily="34" charset="77"/>
              </a:rPr>
              <a:t>, posted on Ed. HW1 is due in 1 week!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We now have a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Slack</a:t>
            </a:r>
            <a:r>
              <a:rPr lang="en-US" sz="2400" dirty="0">
                <a:latin typeface="Avenir Light" panose="020B0402020203020204" pitchFamily="34" charset="77"/>
              </a:rPr>
              <a:t> workspace, mostly for lively discussion and research work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Ed</a:t>
            </a:r>
            <a:r>
              <a:rPr lang="en-US" sz="2400" dirty="0">
                <a:latin typeface="Avenir Light" panose="020B0402020203020204" pitchFamily="34" charset="77"/>
              </a:rPr>
              <a:t> is still our main forum for all official communication, questions you may have, and remote Quizzes.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Light" panose="020B0402020203020204" pitchFamily="34" charset="77"/>
              </a:rPr>
              <a:t>Office Hours change a little: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trike="sngStrike" dirty="0">
                <a:latin typeface="Avenir Light" panose="020B0402020203020204" pitchFamily="34" charset="77"/>
              </a:rPr>
              <a:t>Mon @ 1pm – 3pm</a:t>
            </a:r>
            <a:r>
              <a:rPr lang="en-US" sz="2400" dirty="0">
                <a:latin typeface="Avenir Light" panose="020B0402020203020204" pitchFamily="34" charset="77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Mon @ 1:30pm – 3:30pm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trike="sngStrike" dirty="0">
                <a:latin typeface="Avenir Light" panose="020B0402020203020204" pitchFamily="34" charset="77"/>
              </a:rPr>
              <a:t>Sat @ 10am – 11am</a:t>
            </a:r>
            <a:r>
              <a:rPr lang="en-US" sz="2400" dirty="0">
                <a:latin typeface="Avenir Light" panose="020B0402020203020204" pitchFamily="34" charset="77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Sun @ 10am – 11am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11529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56" y="277465"/>
            <a:ext cx="5598612" cy="622187"/>
          </a:xfrm>
        </p:spPr>
        <p:txBody>
          <a:bodyPr>
            <a:normAutofit/>
          </a:bodyPr>
          <a:lstStyle/>
          <a:p>
            <a:r>
              <a:rPr lang="en-US" dirty="0"/>
              <a:t>Neural Network Motivation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4317125" cy="120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B63841-3C34-C041-980B-8A57A3E2BEFB}"/>
                  </a:ext>
                </a:extLst>
              </p:cNvPr>
              <p:cNvSpPr/>
              <p:nvPr/>
            </p:nvSpPr>
            <p:spPr>
              <a:xfrm>
                <a:off x="1431404" y="914401"/>
                <a:ext cx="8907215" cy="6023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Curse of dimensionality</a:t>
                </a:r>
                <a:r>
                  <a:rPr lang="en-US" sz="2400" b="1" dirty="0">
                    <a:latin typeface="Avenir Light" panose="020B0402020203020204" pitchFamily="34" charset="77"/>
                  </a:rPr>
                  <a:t>: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Avenir Light" panose="020B0402020203020204" pitchFamily="34" charset="77"/>
                  </a:rPr>
                  <a:t>Say our vocab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100,000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venir Light" panose="020B0402020203020204" pitchFamily="34" charset="77"/>
                  </a:rPr>
                  <a:t>Naively modelling the joint probability of 10 consecutive, discrete random variables (e.g., words in a sentence) yields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100,000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venir Light" panose="020B0402020203020204" pitchFamily="34" charset="77"/>
                  </a:rPr>
                  <a:t> </a:t>
                </a:r>
                <a:r>
                  <a:rPr lang="en-US" sz="2400" dirty="0">
                    <a:latin typeface="Avenir Light" panose="020B0402020203020204" pitchFamily="34" charset="77"/>
                  </a:rPr>
                  <a:t>free parameters.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venir Light" panose="020B0402020203020204" pitchFamily="34" charset="77"/>
                  </a:rPr>
                  <a:t>Word embeddings reduce the # of parameters and hopefully improve the model’s ability to generalize 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800" b="1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B63841-3C34-C041-980B-8A57A3E2B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04" y="914401"/>
                <a:ext cx="8907215" cy="6023316"/>
              </a:xfrm>
              <a:prstGeom prst="rect">
                <a:avLst/>
              </a:prstGeom>
              <a:blipFill>
                <a:blip r:embed="rId2"/>
                <a:stretch>
                  <a:fillRect l="-996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BF8FF1-DEA5-2F40-84ED-D230E0CE5B6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Ryan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Cotterell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ETH-Zurich 2021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A260D6B4-3287-0947-BE46-DB35949F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24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2252351" cy="120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BF8FF1-DEA5-2F40-84ED-D230E0CE5B6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i="1" dirty="0">
                <a:solidFill>
                  <a:srgbClr val="FF0000"/>
                </a:solidFill>
                <a:latin typeface="Avenir Light" panose="020B0402020203020204" pitchFamily="34" charset="77"/>
              </a:rPr>
              <a:t>A Neural Probabilistic Language Model.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Bengio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et al. JMLR (2003)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39102-CAED-EC45-804E-792BD084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5" y="1274741"/>
            <a:ext cx="11599310" cy="4632757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F8D9F688-AF44-9647-B642-15BA4AB0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91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2252351" cy="120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BF8FF1-DEA5-2F40-84ED-D230E0CE5B6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i="1" dirty="0">
                <a:solidFill>
                  <a:srgbClr val="FF0000"/>
                </a:solidFill>
                <a:latin typeface="Avenir Light" panose="020B0402020203020204" pitchFamily="34" charset="77"/>
              </a:rPr>
              <a:t>A Neural Probabilistic Language Model.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Bengio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et al. JMLR (2003)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39102-CAED-EC45-804E-792BD084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5" y="1274741"/>
            <a:ext cx="11599310" cy="463275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3737854-9B7B-DD4D-ACA7-4643B32AC98A}"/>
              </a:ext>
            </a:extLst>
          </p:cNvPr>
          <p:cNvSpPr/>
          <p:nvPr/>
        </p:nvSpPr>
        <p:spPr>
          <a:xfrm>
            <a:off x="3918327" y="4654110"/>
            <a:ext cx="3101905" cy="59832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988A7C-7389-E741-B50F-BA44E172C149}"/>
              </a:ext>
            </a:extLst>
          </p:cNvPr>
          <p:cNvSpPr/>
          <p:nvPr/>
        </p:nvSpPr>
        <p:spPr>
          <a:xfrm>
            <a:off x="10382865" y="4632980"/>
            <a:ext cx="1512790" cy="59832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03B7C0B-A049-F44C-B4F1-982F9320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4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2252351" cy="120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42C1E9-99D0-7E44-8262-079B33D79F20}"/>
              </a:ext>
            </a:extLst>
          </p:cNvPr>
          <p:cNvSpPr/>
          <p:nvPr/>
        </p:nvSpPr>
        <p:spPr>
          <a:xfrm>
            <a:off x="978715" y="1146302"/>
            <a:ext cx="10234570" cy="844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venir Light" panose="020B0402020203020204" pitchFamily="34" charset="77"/>
              </a:rPr>
              <a:t>Simultaneously learn </a:t>
            </a:r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the representation </a:t>
            </a:r>
            <a:r>
              <a:rPr lang="en-US" sz="2800" dirty="0">
                <a:latin typeface="Avenir Light" panose="020B0402020203020204" pitchFamily="34" charset="77"/>
              </a:rPr>
              <a:t>and do the </a:t>
            </a:r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modelling</a:t>
            </a:r>
            <a:r>
              <a:rPr lang="en-US" sz="2800" dirty="0">
                <a:latin typeface="Avenir Light" panose="020B0402020203020204" pitchFamily="34" charset="77"/>
              </a:rPr>
              <a:t>!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40AC33-29A1-BC46-B796-3ED132F7E2CF}"/>
              </a:ext>
            </a:extLst>
          </p:cNvPr>
          <p:cNvSpPr/>
          <p:nvPr/>
        </p:nvSpPr>
        <p:spPr>
          <a:xfrm>
            <a:off x="5085728" y="3281735"/>
            <a:ext cx="1931309" cy="3175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8BAC10-C081-1344-AA7C-2D5D31BAA0AF}"/>
              </a:ext>
            </a:extLst>
          </p:cNvPr>
          <p:cNvSpPr/>
          <p:nvPr/>
        </p:nvSpPr>
        <p:spPr>
          <a:xfrm>
            <a:off x="5180980" y="3338885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B9D1DB-53D2-FA42-AC33-4D943C2C28BA}"/>
              </a:ext>
            </a:extLst>
          </p:cNvPr>
          <p:cNvSpPr/>
          <p:nvPr/>
        </p:nvSpPr>
        <p:spPr>
          <a:xfrm>
            <a:off x="5493946" y="3338885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5B429E-907B-7443-B973-392E5E86D8FB}"/>
              </a:ext>
            </a:extLst>
          </p:cNvPr>
          <p:cNvSpPr/>
          <p:nvPr/>
        </p:nvSpPr>
        <p:spPr>
          <a:xfrm>
            <a:off x="5806912" y="3338885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AFC292-AAA0-A54C-8DA2-B0897E1C7695}"/>
              </a:ext>
            </a:extLst>
          </p:cNvPr>
          <p:cNvSpPr/>
          <p:nvPr/>
        </p:nvSpPr>
        <p:spPr>
          <a:xfrm>
            <a:off x="6119878" y="3338885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C978D4-0E0B-6944-9F03-42BD7A8014B7}"/>
              </a:ext>
            </a:extLst>
          </p:cNvPr>
          <p:cNvSpPr/>
          <p:nvPr/>
        </p:nvSpPr>
        <p:spPr>
          <a:xfrm>
            <a:off x="6413799" y="3338885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5E458C-0AFA-BE40-868C-D5E6387706BD}"/>
              </a:ext>
            </a:extLst>
          </p:cNvPr>
          <p:cNvSpPr/>
          <p:nvPr/>
        </p:nvSpPr>
        <p:spPr>
          <a:xfrm>
            <a:off x="6726765" y="3338885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0FCE66-4DF7-844F-A106-08BDA268D854}"/>
              </a:ext>
            </a:extLst>
          </p:cNvPr>
          <p:cNvSpPr txBox="1">
            <a:spLocks/>
          </p:cNvSpPr>
          <p:nvPr/>
        </p:nvSpPr>
        <p:spPr>
          <a:xfrm>
            <a:off x="4038666" y="3145810"/>
            <a:ext cx="827904" cy="50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man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125380-D4C2-D047-B6FC-F051D07F0A92}"/>
              </a:ext>
            </a:extLst>
          </p:cNvPr>
          <p:cNvSpPr/>
          <p:nvPr/>
        </p:nvSpPr>
        <p:spPr>
          <a:xfrm>
            <a:off x="5085728" y="3965476"/>
            <a:ext cx="1931309" cy="3175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A002BE-816A-2049-B1C9-49937B2B44BE}"/>
              </a:ext>
            </a:extLst>
          </p:cNvPr>
          <p:cNvSpPr/>
          <p:nvPr/>
        </p:nvSpPr>
        <p:spPr>
          <a:xfrm>
            <a:off x="5180980" y="402262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B49A54-4D50-CC40-8900-FAF1E8BD3321}"/>
              </a:ext>
            </a:extLst>
          </p:cNvPr>
          <p:cNvSpPr/>
          <p:nvPr/>
        </p:nvSpPr>
        <p:spPr>
          <a:xfrm>
            <a:off x="5493946" y="402262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B67FE7-D315-E342-80ED-C20FACE44BFC}"/>
              </a:ext>
            </a:extLst>
          </p:cNvPr>
          <p:cNvSpPr/>
          <p:nvPr/>
        </p:nvSpPr>
        <p:spPr>
          <a:xfrm>
            <a:off x="5806912" y="402262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901049-6CCD-7741-BE58-26645D16BBF6}"/>
              </a:ext>
            </a:extLst>
          </p:cNvPr>
          <p:cNvSpPr/>
          <p:nvPr/>
        </p:nvSpPr>
        <p:spPr>
          <a:xfrm>
            <a:off x="6119878" y="402262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C053E8-3993-4C4A-A60B-0E7BCBCE1824}"/>
              </a:ext>
            </a:extLst>
          </p:cNvPr>
          <p:cNvSpPr/>
          <p:nvPr/>
        </p:nvSpPr>
        <p:spPr>
          <a:xfrm>
            <a:off x="6413799" y="402262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E558E0-FB83-3F4D-AB4D-8E4C2BDA8734}"/>
              </a:ext>
            </a:extLst>
          </p:cNvPr>
          <p:cNvSpPr/>
          <p:nvPr/>
        </p:nvSpPr>
        <p:spPr>
          <a:xfrm>
            <a:off x="6726765" y="402262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7817400-7F63-FB43-9A4F-9C9782C7ACB2}"/>
              </a:ext>
            </a:extLst>
          </p:cNvPr>
          <p:cNvSpPr txBox="1">
            <a:spLocks/>
          </p:cNvSpPr>
          <p:nvPr/>
        </p:nvSpPr>
        <p:spPr>
          <a:xfrm>
            <a:off x="3618536" y="3829551"/>
            <a:ext cx="1248034" cy="50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woman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C3458AC-DCB3-5949-BFDB-B4D3A0F1598F}"/>
              </a:ext>
            </a:extLst>
          </p:cNvPr>
          <p:cNvSpPr/>
          <p:nvPr/>
        </p:nvSpPr>
        <p:spPr>
          <a:xfrm>
            <a:off x="5085728" y="4726026"/>
            <a:ext cx="1931309" cy="3175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D784C4-39E8-244F-B2CD-5D4FFA809690}"/>
              </a:ext>
            </a:extLst>
          </p:cNvPr>
          <p:cNvSpPr/>
          <p:nvPr/>
        </p:nvSpPr>
        <p:spPr>
          <a:xfrm>
            <a:off x="5180980" y="478317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726216-6D69-E547-99F6-646A913E6CC1}"/>
              </a:ext>
            </a:extLst>
          </p:cNvPr>
          <p:cNvSpPr/>
          <p:nvPr/>
        </p:nvSpPr>
        <p:spPr>
          <a:xfrm>
            <a:off x="5493946" y="478317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642012-0390-6543-ACC0-445C123C93C5}"/>
              </a:ext>
            </a:extLst>
          </p:cNvPr>
          <p:cNvSpPr/>
          <p:nvPr/>
        </p:nvSpPr>
        <p:spPr>
          <a:xfrm>
            <a:off x="5806912" y="478317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8D7728-6D56-614C-9C52-B3B6087822C0}"/>
              </a:ext>
            </a:extLst>
          </p:cNvPr>
          <p:cNvSpPr/>
          <p:nvPr/>
        </p:nvSpPr>
        <p:spPr>
          <a:xfrm>
            <a:off x="6119878" y="478317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619F60-9593-B042-8B01-9A449772F6B9}"/>
              </a:ext>
            </a:extLst>
          </p:cNvPr>
          <p:cNvSpPr/>
          <p:nvPr/>
        </p:nvSpPr>
        <p:spPr>
          <a:xfrm>
            <a:off x="6413799" y="478317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331101-6DF4-D047-9686-ECBE7A09EE04}"/>
              </a:ext>
            </a:extLst>
          </p:cNvPr>
          <p:cNvSpPr/>
          <p:nvPr/>
        </p:nvSpPr>
        <p:spPr>
          <a:xfrm>
            <a:off x="6726765" y="478317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3C494AB-222E-3D49-B3A8-DC29E8E149B3}"/>
              </a:ext>
            </a:extLst>
          </p:cNvPr>
          <p:cNvSpPr txBox="1">
            <a:spLocks/>
          </p:cNvSpPr>
          <p:nvPr/>
        </p:nvSpPr>
        <p:spPr>
          <a:xfrm>
            <a:off x="3433185" y="4629991"/>
            <a:ext cx="1433385" cy="50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66754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2252351" cy="120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42C1E9-99D0-7E44-8262-079B33D79F20}"/>
              </a:ext>
            </a:extLst>
          </p:cNvPr>
          <p:cNvSpPr/>
          <p:nvPr/>
        </p:nvSpPr>
        <p:spPr>
          <a:xfrm>
            <a:off x="978715" y="1146302"/>
            <a:ext cx="10234570" cy="844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venir Light" panose="020B0402020203020204" pitchFamily="34" charset="77"/>
              </a:rPr>
              <a:t>Simultaneously learn </a:t>
            </a:r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the representation </a:t>
            </a:r>
            <a:r>
              <a:rPr lang="en-US" sz="2800" dirty="0">
                <a:latin typeface="Avenir Light" panose="020B0402020203020204" pitchFamily="34" charset="77"/>
              </a:rPr>
              <a:t>and do the </a:t>
            </a:r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modelling</a:t>
            </a:r>
            <a:r>
              <a:rPr lang="en-US" sz="2800" dirty="0">
                <a:latin typeface="Avenir Light" panose="020B0402020203020204" pitchFamily="34" charset="77"/>
              </a:rPr>
              <a:t>!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40AC33-29A1-BC46-B796-3ED132F7E2CF}"/>
              </a:ext>
            </a:extLst>
          </p:cNvPr>
          <p:cNvSpPr/>
          <p:nvPr/>
        </p:nvSpPr>
        <p:spPr>
          <a:xfrm>
            <a:off x="5085728" y="3281735"/>
            <a:ext cx="1931309" cy="3175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8BAC10-C081-1344-AA7C-2D5D31BAA0AF}"/>
              </a:ext>
            </a:extLst>
          </p:cNvPr>
          <p:cNvSpPr/>
          <p:nvPr/>
        </p:nvSpPr>
        <p:spPr>
          <a:xfrm>
            <a:off x="5180980" y="3338885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B9D1DB-53D2-FA42-AC33-4D943C2C28BA}"/>
              </a:ext>
            </a:extLst>
          </p:cNvPr>
          <p:cNvSpPr/>
          <p:nvPr/>
        </p:nvSpPr>
        <p:spPr>
          <a:xfrm>
            <a:off x="5493946" y="3338885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5B429E-907B-7443-B973-392E5E86D8FB}"/>
              </a:ext>
            </a:extLst>
          </p:cNvPr>
          <p:cNvSpPr/>
          <p:nvPr/>
        </p:nvSpPr>
        <p:spPr>
          <a:xfrm>
            <a:off x="5806912" y="3338885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AFC292-AAA0-A54C-8DA2-B0897E1C7695}"/>
              </a:ext>
            </a:extLst>
          </p:cNvPr>
          <p:cNvSpPr/>
          <p:nvPr/>
        </p:nvSpPr>
        <p:spPr>
          <a:xfrm>
            <a:off x="6119878" y="3338885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C978D4-0E0B-6944-9F03-42BD7A8014B7}"/>
              </a:ext>
            </a:extLst>
          </p:cNvPr>
          <p:cNvSpPr/>
          <p:nvPr/>
        </p:nvSpPr>
        <p:spPr>
          <a:xfrm>
            <a:off x="6413799" y="3338885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5E458C-0AFA-BE40-868C-D5E6387706BD}"/>
              </a:ext>
            </a:extLst>
          </p:cNvPr>
          <p:cNvSpPr/>
          <p:nvPr/>
        </p:nvSpPr>
        <p:spPr>
          <a:xfrm>
            <a:off x="6726765" y="3338885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0FCE66-4DF7-844F-A106-08BDA268D854}"/>
              </a:ext>
            </a:extLst>
          </p:cNvPr>
          <p:cNvSpPr txBox="1">
            <a:spLocks/>
          </p:cNvSpPr>
          <p:nvPr/>
        </p:nvSpPr>
        <p:spPr>
          <a:xfrm>
            <a:off x="4038666" y="3145810"/>
            <a:ext cx="827904" cy="50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man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125380-D4C2-D047-B6FC-F051D07F0A92}"/>
              </a:ext>
            </a:extLst>
          </p:cNvPr>
          <p:cNvSpPr/>
          <p:nvPr/>
        </p:nvSpPr>
        <p:spPr>
          <a:xfrm>
            <a:off x="5085728" y="3965476"/>
            <a:ext cx="1931309" cy="3175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A002BE-816A-2049-B1C9-49937B2B44BE}"/>
              </a:ext>
            </a:extLst>
          </p:cNvPr>
          <p:cNvSpPr/>
          <p:nvPr/>
        </p:nvSpPr>
        <p:spPr>
          <a:xfrm>
            <a:off x="5180980" y="402262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B49A54-4D50-CC40-8900-FAF1E8BD3321}"/>
              </a:ext>
            </a:extLst>
          </p:cNvPr>
          <p:cNvSpPr/>
          <p:nvPr/>
        </p:nvSpPr>
        <p:spPr>
          <a:xfrm>
            <a:off x="5493946" y="402262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B67FE7-D315-E342-80ED-C20FACE44BFC}"/>
              </a:ext>
            </a:extLst>
          </p:cNvPr>
          <p:cNvSpPr/>
          <p:nvPr/>
        </p:nvSpPr>
        <p:spPr>
          <a:xfrm>
            <a:off x="5806912" y="402262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901049-6CCD-7741-BE58-26645D16BBF6}"/>
              </a:ext>
            </a:extLst>
          </p:cNvPr>
          <p:cNvSpPr/>
          <p:nvPr/>
        </p:nvSpPr>
        <p:spPr>
          <a:xfrm>
            <a:off x="6119878" y="402262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C053E8-3993-4C4A-A60B-0E7BCBCE1824}"/>
              </a:ext>
            </a:extLst>
          </p:cNvPr>
          <p:cNvSpPr/>
          <p:nvPr/>
        </p:nvSpPr>
        <p:spPr>
          <a:xfrm>
            <a:off x="6413799" y="402262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E558E0-FB83-3F4D-AB4D-8E4C2BDA8734}"/>
              </a:ext>
            </a:extLst>
          </p:cNvPr>
          <p:cNvSpPr/>
          <p:nvPr/>
        </p:nvSpPr>
        <p:spPr>
          <a:xfrm>
            <a:off x="6726765" y="402262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7817400-7F63-FB43-9A4F-9C9782C7ACB2}"/>
              </a:ext>
            </a:extLst>
          </p:cNvPr>
          <p:cNvSpPr txBox="1">
            <a:spLocks/>
          </p:cNvSpPr>
          <p:nvPr/>
        </p:nvSpPr>
        <p:spPr>
          <a:xfrm>
            <a:off x="3618536" y="3829551"/>
            <a:ext cx="1248034" cy="50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woman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C3458AC-DCB3-5949-BFDB-B4D3A0F1598F}"/>
              </a:ext>
            </a:extLst>
          </p:cNvPr>
          <p:cNvSpPr/>
          <p:nvPr/>
        </p:nvSpPr>
        <p:spPr>
          <a:xfrm>
            <a:off x="5085728" y="4726026"/>
            <a:ext cx="1931309" cy="3175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D784C4-39E8-244F-B2CD-5D4FFA809690}"/>
              </a:ext>
            </a:extLst>
          </p:cNvPr>
          <p:cNvSpPr/>
          <p:nvPr/>
        </p:nvSpPr>
        <p:spPr>
          <a:xfrm>
            <a:off x="5180980" y="478317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726216-6D69-E547-99F6-646A913E6CC1}"/>
              </a:ext>
            </a:extLst>
          </p:cNvPr>
          <p:cNvSpPr/>
          <p:nvPr/>
        </p:nvSpPr>
        <p:spPr>
          <a:xfrm>
            <a:off x="5493946" y="478317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642012-0390-6543-ACC0-445C123C93C5}"/>
              </a:ext>
            </a:extLst>
          </p:cNvPr>
          <p:cNvSpPr/>
          <p:nvPr/>
        </p:nvSpPr>
        <p:spPr>
          <a:xfrm>
            <a:off x="5806912" y="478317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8D7728-6D56-614C-9C52-B3B6087822C0}"/>
              </a:ext>
            </a:extLst>
          </p:cNvPr>
          <p:cNvSpPr/>
          <p:nvPr/>
        </p:nvSpPr>
        <p:spPr>
          <a:xfrm>
            <a:off x="6119878" y="478317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619F60-9593-B042-8B01-9A449772F6B9}"/>
              </a:ext>
            </a:extLst>
          </p:cNvPr>
          <p:cNvSpPr/>
          <p:nvPr/>
        </p:nvSpPr>
        <p:spPr>
          <a:xfrm>
            <a:off x="6413799" y="478317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331101-6DF4-D047-9686-ECBE7A09EE04}"/>
              </a:ext>
            </a:extLst>
          </p:cNvPr>
          <p:cNvSpPr/>
          <p:nvPr/>
        </p:nvSpPr>
        <p:spPr>
          <a:xfrm>
            <a:off x="6726765" y="4783176"/>
            <a:ext cx="203200" cy="20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3C494AB-222E-3D49-B3A8-DC29E8E149B3}"/>
              </a:ext>
            </a:extLst>
          </p:cNvPr>
          <p:cNvSpPr txBox="1">
            <a:spLocks/>
          </p:cNvSpPr>
          <p:nvPr/>
        </p:nvSpPr>
        <p:spPr>
          <a:xfrm>
            <a:off x="3433185" y="4629991"/>
            <a:ext cx="1433385" cy="50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table</a:t>
            </a:r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6C18D89C-1188-6748-837E-15672005A703}"/>
              </a:ext>
            </a:extLst>
          </p:cNvPr>
          <p:cNvSpPr/>
          <p:nvPr/>
        </p:nvSpPr>
        <p:spPr>
          <a:xfrm flipH="1">
            <a:off x="1292557" y="1768489"/>
            <a:ext cx="7362285" cy="2923209"/>
          </a:xfrm>
          <a:custGeom>
            <a:avLst/>
            <a:gdLst>
              <a:gd name="connsiteX0" fmla="*/ 0 w 6193355"/>
              <a:gd name="connsiteY0" fmla="*/ 0 h 2026003"/>
              <a:gd name="connsiteX1" fmla="*/ 1032226 w 6193355"/>
              <a:gd name="connsiteY1" fmla="*/ 0 h 2026003"/>
              <a:gd name="connsiteX2" fmla="*/ 1032226 w 6193355"/>
              <a:gd name="connsiteY2" fmla="*/ 0 h 2026003"/>
              <a:gd name="connsiteX3" fmla="*/ 2580565 w 6193355"/>
              <a:gd name="connsiteY3" fmla="*/ 0 h 2026003"/>
              <a:gd name="connsiteX4" fmla="*/ 6193355 w 6193355"/>
              <a:gd name="connsiteY4" fmla="*/ 0 h 2026003"/>
              <a:gd name="connsiteX5" fmla="*/ 6193355 w 6193355"/>
              <a:gd name="connsiteY5" fmla="*/ 1181835 h 2026003"/>
              <a:gd name="connsiteX6" fmla="*/ 6193355 w 6193355"/>
              <a:gd name="connsiteY6" fmla="*/ 1181835 h 2026003"/>
              <a:gd name="connsiteX7" fmla="*/ 6193355 w 6193355"/>
              <a:gd name="connsiteY7" fmla="*/ 1688336 h 2026003"/>
              <a:gd name="connsiteX8" fmla="*/ 6193355 w 6193355"/>
              <a:gd name="connsiteY8" fmla="*/ 2026003 h 2026003"/>
              <a:gd name="connsiteX9" fmla="*/ 2580565 w 6193355"/>
              <a:gd name="connsiteY9" fmla="*/ 2026003 h 2026003"/>
              <a:gd name="connsiteX10" fmla="*/ 1806416 w 6193355"/>
              <a:gd name="connsiteY10" fmla="*/ 2279253 h 2026003"/>
              <a:gd name="connsiteX11" fmla="*/ 1032226 w 6193355"/>
              <a:gd name="connsiteY11" fmla="*/ 2026003 h 2026003"/>
              <a:gd name="connsiteX12" fmla="*/ 0 w 6193355"/>
              <a:gd name="connsiteY12" fmla="*/ 2026003 h 2026003"/>
              <a:gd name="connsiteX13" fmla="*/ 0 w 6193355"/>
              <a:gd name="connsiteY13" fmla="*/ 1688336 h 2026003"/>
              <a:gd name="connsiteX14" fmla="*/ 0 w 6193355"/>
              <a:gd name="connsiteY14" fmla="*/ 1181835 h 2026003"/>
              <a:gd name="connsiteX15" fmla="*/ 0 w 6193355"/>
              <a:gd name="connsiteY15" fmla="*/ 1181835 h 2026003"/>
              <a:gd name="connsiteX16" fmla="*/ 0 w 6193355"/>
              <a:gd name="connsiteY16" fmla="*/ 0 h 2026003"/>
              <a:gd name="connsiteX0" fmla="*/ 0 w 6193355"/>
              <a:gd name="connsiteY0" fmla="*/ 0 h 2279253"/>
              <a:gd name="connsiteX1" fmla="*/ 1032226 w 6193355"/>
              <a:gd name="connsiteY1" fmla="*/ 0 h 2279253"/>
              <a:gd name="connsiteX2" fmla="*/ 1032226 w 6193355"/>
              <a:gd name="connsiteY2" fmla="*/ 0 h 2279253"/>
              <a:gd name="connsiteX3" fmla="*/ 2580565 w 6193355"/>
              <a:gd name="connsiteY3" fmla="*/ 0 h 2279253"/>
              <a:gd name="connsiteX4" fmla="*/ 6193355 w 6193355"/>
              <a:gd name="connsiteY4" fmla="*/ 0 h 2279253"/>
              <a:gd name="connsiteX5" fmla="*/ 6193355 w 6193355"/>
              <a:gd name="connsiteY5" fmla="*/ 1181835 h 2279253"/>
              <a:gd name="connsiteX6" fmla="*/ 6193355 w 6193355"/>
              <a:gd name="connsiteY6" fmla="*/ 1181835 h 2279253"/>
              <a:gd name="connsiteX7" fmla="*/ 6193355 w 6193355"/>
              <a:gd name="connsiteY7" fmla="*/ 1688336 h 2279253"/>
              <a:gd name="connsiteX8" fmla="*/ 6193355 w 6193355"/>
              <a:gd name="connsiteY8" fmla="*/ 2026003 h 2279253"/>
              <a:gd name="connsiteX9" fmla="*/ 2580565 w 6193355"/>
              <a:gd name="connsiteY9" fmla="*/ 2026003 h 2279253"/>
              <a:gd name="connsiteX10" fmla="*/ 1806416 w 6193355"/>
              <a:gd name="connsiteY10" fmla="*/ 2279253 h 2279253"/>
              <a:gd name="connsiteX11" fmla="*/ 1563168 w 6193355"/>
              <a:gd name="connsiteY11" fmla="*/ 2011255 h 2279253"/>
              <a:gd name="connsiteX12" fmla="*/ 0 w 6193355"/>
              <a:gd name="connsiteY12" fmla="*/ 2026003 h 2279253"/>
              <a:gd name="connsiteX13" fmla="*/ 0 w 6193355"/>
              <a:gd name="connsiteY13" fmla="*/ 1688336 h 2279253"/>
              <a:gd name="connsiteX14" fmla="*/ 0 w 6193355"/>
              <a:gd name="connsiteY14" fmla="*/ 1181835 h 2279253"/>
              <a:gd name="connsiteX15" fmla="*/ 0 w 6193355"/>
              <a:gd name="connsiteY15" fmla="*/ 1181835 h 2279253"/>
              <a:gd name="connsiteX16" fmla="*/ 0 w 6193355"/>
              <a:gd name="connsiteY16" fmla="*/ 0 h 2279253"/>
              <a:gd name="connsiteX0" fmla="*/ 0 w 6193355"/>
              <a:gd name="connsiteY0" fmla="*/ 0 h 2279253"/>
              <a:gd name="connsiteX1" fmla="*/ 1032226 w 6193355"/>
              <a:gd name="connsiteY1" fmla="*/ 0 h 2279253"/>
              <a:gd name="connsiteX2" fmla="*/ 1032226 w 6193355"/>
              <a:gd name="connsiteY2" fmla="*/ 0 h 2279253"/>
              <a:gd name="connsiteX3" fmla="*/ 2580565 w 6193355"/>
              <a:gd name="connsiteY3" fmla="*/ 0 h 2279253"/>
              <a:gd name="connsiteX4" fmla="*/ 6193355 w 6193355"/>
              <a:gd name="connsiteY4" fmla="*/ 0 h 2279253"/>
              <a:gd name="connsiteX5" fmla="*/ 6193355 w 6193355"/>
              <a:gd name="connsiteY5" fmla="*/ 1181835 h 2279253"/>
              <a:gd name="connsiteX6" fmla="*/ 6193355 w 6193355"/>
              <a:gd name="connsiteY6" fmla="*/ 1181835 h 2279253"/>
              <a:gd name="connsiteX7" fmla="*/ 6193355 w 6193355"/>
              <a:gd name="connsiteY7" fmla="*/ 1688336 h 2279253"/>
              <a:gd name="connsiteX8" fmla="*/ 6193355 w 6193355"/>
              <a:gd name="connsiteY8" fmla="*/ 2026003 h 2279253"/>
              <a:gd name="connsiteX9" fmla="*/ 2049623 w 6193355"/>
              <a:gd name="connsiteY9" fmla="*/ 2055500 h 2279253"/>
              <a:gd name="connsiteX10" fmla="*/ 1806416 w 6193355"/>
              <a:gd name="connsiteY10" fmla="*/ 2279253 h 2279253"/>
              <a:gd name="connsiteX11" fmla="*/ 1563168 w 6193355"/>
              <a:gd name="connsiteY11" fmla="*/ 2011255 h 2279253"/>
              <a:gd name="connsiteX12" fmla="*/ 0 w 6193355"/>
              <a:gd name="connsiteY12" fmla="*/ 2026003 h 2279253"/>
              <a:gd name="connsiteX13" fmla="*/ 0 w 6193355"/>
              <a:gd name="connsiteY13" fmla="*/ 1688336 h 2279253"/>
              <a:gd name="connsiteX14" fmla="*/ 0 w 6193355"/>
              <a:gd name="connsiteY14" fmla="*/ 1181835 h 2279253"/>
              <a:gd name="connsiteX15" fmla="*/ 0 w 6193355"/>
              <a:gd name="connsiteY15" fmla="*/ 1181835 h 2279253"/>
              <a:gd name="connsiteX16" fmla="*/ 0 w 6193355"/>
              <a:gd name="connsiteY16" fmla="*/ 0 h 2279253"/>
              <a:gd name="connsiteX0" fmla="*/ 0 w 6193355"/>
              <a:gd name="connsiteY0" fmla="*/ 0 h 2529976"/>
              <a:gd name="connsiteX1" fmla="*/ 1032226 w 6193355"/>
              <a:gd name="connsiteY1" fmla="*/ 0 h 2529976"/>
              <a:gd name="connsiteX2" fmla="*/ 1032226 w 6193355"/>
              <a:gd name="connsiteY2" fmla="*/ 0 h 2529976"/>
              <a:gd name="connsiteX3" fmla="*/ 2580565 w 6193355"/>
              <a:gd name="connsiteY3" fmla="*/ 0 h 2529976"/>
              <a:gd name="connsiteX4" fmla="*/ 6193355 w 6193355"/>
              <a:gd name="connsiteY4" fmla="*/ 0 h 2529976"/>
              <a:gd name="connsiteX5" fmla="*/ 6193355 w 6193355"/>
              <a:gd name="connsiteY5" fmla="*/ 1181835 h 2529976"/>
              <a:gd name="connsiteX6" fmla="*/ 6193355 w 6193355"/>
              <a:gd name="connsiteY6" fmla="*/ 1181835 h 2529976"/>
              <a:gd name="connsiteX7" fmla="*/ 6193355 w 6193355"/>
              <a:gd name="connsiteY7" fmla="*/ 1688336 h 2529976"/>
              <a:gd name="connsiteX8" fmla="*/ 6193355 w 6193355"/>
              <a:gd name="connsiteY8" fmla="*/ 2026003 h 2529976"/>
              <a:gd name="connsiteX9" fmla="*/ 2049623 w 6193355"/>
              <a:gd name="connsiteY9" fmla="*/ 2055500 h 2529976"/>
              <a:gd name="connsiteX10" fmla="*/ 1791668 w 6193355"/>
              <a:gd name="connsiteY10" fmla="*/ 2529976 h 2529976"/>
              <a:gd name="connsiteX11" fmla="*/ 1563168 w 6193355"/>
              <a:gd name="connsiteY11" fmla="*/ 2011255 h 2529976"/>
              <a:gd name="connsiteX12" fmla="*/ 0 w 6193355"/>
              <a:gd name="connsiteY12" fmla="*/ 2026003 h 2529976"/>
              <a:gd name="connsiteX13" fmla="*/ 0 w 6193355"/>
              <a:gd name="connsiteY13" fmla="*/ 1688336 h 2529976"/>
              <a:gd name="connsiteX14" fmla="*/ 0 w 6193355"/>
              <a:gd name="connsiteY14" fmla="*/ 1181835 h 2529976"/>
              <a:gd name="connsiteX15" fmla="*/ 0 w 6193355"/>
              <a:gd name="connsiteY15" fmla="*/ 1181835 h 2529976"/>
              <a:gd name="connsiteX16" fmla="*/ 0 w 6193355"/>
              <a:gd name="connsiteY16" fmla="*/ 0 h 252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93355" h="2529976">
                <a:moveTo>
                  <a:pt x="0" y="0"/>
                </a:moveTo>
                <a:lnTo>
                  <a:pt x="1032226" y="0"/>
                </a:lnTo>
                <a:lnTo>
                  <a:pt x="1032226" y="0"/>
                </a:lnTo>
                <a:lnTo>
                  <a:pt x="2580565" y="0"/>
                </a:lnTo>
                <a:lnTo>
                  <a:pt x="6193355" y="0"/>
                </a:lnTo>
                <a:lnTo>
                  <a:pt x="6193355" y="1181835"/>
                </a:lnTo>
                <a:lnTo>
                  <a:pt x="6193355" y="1181835"/>
                </a:lnTo>
                <a:lnTo>
                  <a:pt x="6193355" y="1688336"/>
                </a:lnTo>
                <a:lnTo>
                  <a:pt x="6193355" y="2026003"/>
                </a:lnTo>
                <a:lnTo>
                  <a:pt x="2049623" y="2055500"/>
                </a:lnTo>
                <a:lnTo>
                  <a:pt x="1791668" y="2529976"/>
                </a:lnTo>
                <a:lnTo>
                  <a:pt x="1563168" y="2011255"/>
                </a:lnTo>
                <a:lnTo>
                  <a:pt x="0" y="2026003"/>
                </a:lnTo>
                <a:lnTo>
                  <a:pt x="0" y="1688336"/>
                </a:lnTo>
                <a:lnTo>
                  <a:pt x="0" y="1181835"/>
                </a:lnTo>
                <a:lnTo>
                  <a:pt x="0" y="1181835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 w="44450">
            <a:solidFill>
              <a:schemeClr val="tx1"/>
            </a:solidFill>
          </a:ln>
          <a:effectLst>
            <a:outerShdw blurRad="225276" dist="38100" dir="2700000" sx="101000" sy="101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0F4D5FD-3DDE-E447-8730-5E621FAE7701}"/>
              </a:ext>
            </a:extLst>
          </p:cNvPr>
          <p:cNvSpPr txBox="1">
            <a:spLocks/>
          </p:cNvSpPr>
          <p:nvPr/>
        </p:nvSpPr>
        <p:spPr>
          <a:xfrm>
            <a:off x="1556499" y="1981426"/>
            <a:ext cx="6864830" cy="192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Each circle is a specific floating point scalar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Light" panose="020B0402020203020204" pitchFamily="34" charset="77"/>
              </a:rPr>
              <a:t>Words that are more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venir Light" panose="020B0402020203020204" pitchFamily="34" charset="77"/>
              </a:rPr>
              <a:t>semantically similar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Light" panose="020B0402020203020204" pitchFamily="34" charset="77"/>
              </a:rPr>
              <a:t> to one another will have embeddings that are proportionally similar, too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35290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2252351" cy="120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08A38-B35D-2F4B-9778-92D8E543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390" y="277465"/>
            <a:ext cx="6871156" cy="6008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83DAD9-F3AB-9A4D-8F0F-3240E9626F6A}"/>
                  </a:ext>
                </a:extLst>
              </p:cNvPr>
              <p:cNvSpPr txBox="1"/>
              <p:nvPr/>
            </p:nvSpPr>
            <p:spPr>
              <a:xfrm>
                <a:off x="436303" y="1506648"/>
                <a:ext cx="4072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83DAD9-F3AB-9A4D-8F0F-3240E9626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3" y="1506648"/>
                <a:ext cx="4072256" cy="369332"/>
              </a:xfrm>
              <a:prstGeom prst="rect">
                <a:avLst/>
              </a:prstGeom>
              <a:blipFill>
                <a:blip r:embed="rId3"/>
                <a:stretch>
                  <a:fillRect t="-6667" r="-62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A55CC4-A70C-1340-86EC-CDEE0AA5370F}"/>
                  </a:ext>
                </a:extLst>
              </p:cNvPr>
              <p:cNvSpPr txBox="1"/>
              <p:nvPr/>
            </p:nvSpPr>
            <p:spPr>
              <a:xfrm>
                <a:off x="126587" y="2776392"/>
                <a:ext cx="34528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A55CC4-A70C-1340-86EC-CDEE0AA53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7" y="2776392"/>
                <a:ext cx="3452824" cy="369332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098E42-D358-7E44-A6B6-6423639CB4D6}"/>
                  </a:ext>
                </a:extLst>
              </p:cNvPr>
              <p:cNvSpPr txBox="1"/>
              <p:nvPr/>
            </p:nvSpPr>
            <p:spPr>
              <a:xfrm>
                <a:off x="436303" y="2141520"/>
                <a:ext cx="44011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098E42-D358-7E44-A6B6-6423639CB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3" y="2141520"/>
                <a:ext cx="4401168" cy="369332"/>
              </a:xfrm>
              <a:prstGeom prst="rect">
                <a:avLst/>
              </a:prstGeom>
              <a:blipFill>
                <a:blip r:embed="rId5"/>
                <a:stretch>
                  <a:fillRect r="-8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430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2252351" cy="120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08A38-B35D-2F4B-9778-92D8E543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390" y="277465"/>
            <a:ext cx="6871156" cy="6008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83DAD9-F3AB-9A4D-8F0F-3240E9626F6A}"/>
                  </a:ext>
                </a:extLst>
              </p:cNvPr>
              <p:cNvSpPr txBox="1"/>
              <p:nvPr/>
            </p:nvSpPr>
            <p:spPr>
              <a:xfrm>
                <a:off x="436303" y="1506648"/>
                <a:ext cx="4072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83DAD9-F3AB-9A4D-8F0F-3240E9626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3" y="1506648"/>
                <a:ext cx="4072256" cy="369332"/>
              </a:xfrm>
              <a:prstGeom prst="rect">
                <a:avLst/>
              </a:prstGeom>
              <a:blipFill>
                <a:blip r:embed="rId3"/>
                <a:stretch>
                  <a:fillRect t="-6667" r="-62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A55CC4-A70C-1340-86EC-CDEE0AA5370F}"/>
                  </a:ext>
                </a:extLst>
              </p:cNvPr>
              <p:cNvSpPr txBox="1"/>
              <p:nvPr/>
            </p:nvSpPr>
            <p:spPr>
              <a:xfrm>
                <a:off x="126587" y="2776392"/>
                <a:ext cx="34528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A55CC4-A70C-1340-86EC-CDEE0AA53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7" y="2776392"/>
                <a:ext cx="3452824" cy="369332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098E42-D358-7E44-A6B6-6423639CB4D6}"/>
                  </a:ext>
                </a:extLst>
              </p:cNvPr>
              <p:cNvSpPr txBox="1"/>
              <p:nvPr/>
            </p:nvSpPr>
            <p:spPr>
              <a:xfrm>
                <a:off x="436303" y="2141520"/>
                <a:ext cx="44011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098E42-D358-7E44-A6B6-6423639CB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3" y="2141520"/>
                <a:ext cx="4401168" cy="369332"/>
              </a:xfrm>
              <a:prstGeom prst="rect">
                <a:avLst/>
              </a:prstGeom>
              <a:blipFill>
                <a:blip r:embed="rId5"/>
                <a:stretch>
                  <a:fillRect r="-8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136FCB5-B293-A949-B2D3-B00A49FD0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03" y="3704062"/>
            <a:ext cx="3884974" cy="8659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88F6BD-50CC-464F-8CDE-9810DEEDF4A2}"/>
              </a:ext>
            </a:extLst>
          </p:cNvPr>
          <p:cNvSpPr/>
          <p:nvPr/>
        </p:nvSpPr>
        <p:spPr>
          <a:xfrm>
            <a:off x="436303" y="4240362"/>
            <a:ext cx="1274510" cy="551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46A77F-BEC8-1945-88B3-7D928490B697}"/>
              </a:ext>
            </a:extLst>
          </p:cNvPr>
          <p:cNvSpPr/>
          <p:nvPr/>
        </p:nvSpPr>
        <p:spPr>
          <a:xfrm>
            <a:off x="1059280" y="4569990"/>
            <a:ext cx="2639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predict the most likely word </a:t>
            </a:r>
            <a:r>
              <a:rPr lang="en-US" b="1" dirty="0">
                <a:latin typeface="Avenir Light" panose="020B0402020203020204" pitchFamily="34" charset="77"/>
              </a:rPr>
              <a:t>w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, via </a:t>
            </a:r>
            <a:r>
              <a:rPr lang="en-US" b="1" dirty="0" err="1">
                <a:solidFill>
                  <a:srgbClr val="C00000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97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2252351" cy="120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08A38-B35D-2F4B-9778-92D8E543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390" y="277465"/>
            <a:ext cx="6871156" cy="60083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D69DA0-7592-5D49-B2C1-EBE3CCE7D0AC}"/>
              </a:ext>
            </a:extLst>
          </p:cNvPr>
          <p:cNvSpPr/>
          <p:nvPr/>
        </p:nvSpPr>
        <p:spPr>
          <a:xfrm>
            <a:off x="10568303" y="4513376"/>
            <a:ext cx="110799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3m x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5553FC-DD4A-704F-9330-9F4412795072}"/>
              </a:ext>
            </a:extLst>
          </p:cNvPr>
          <p:cNvSpPr/>
          <p:nvPr/>
        </p:nvSpPr>
        <p:spPr>
          <a:xfrm>
            <a:off x="10391927" y="2940978"/>
            <a:ext cx="954107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h x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0936EF-8668-9D47-A14C-79C9809AA6E8}"/>
                  </a:ext>
                </a:extLst>
              </p:cNvPr>
              <p:cNvSpPr txBox="1"/>
              <p:nvPr/>
            </p:nvSpPr>
            <p:spPr>
              <a:xfrm>
                <a:off x="9508320" y="3647499"/>
                <a:ext cx="804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0936EF-8668-9D47-A14C-79C9809AA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320" y="3647499"/>
                <a:ext cx="804184" cy="430887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CD5227-5924-C44B-91BD-FD16E5E62586}"/>
                  </a:ext>
                </a:extLst>
              </p:cNvPr>
              <p:cNvSpPr txBox="1"/>
              <p:nvPr/>
            </p:nvSpPr>
            <p:spPr>
              <a:xfrm>
                <a:off x="8275687" y="1988765"/>
                <a:ext cx="804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CD5227-5924-C44B-91BD-FD16E5E62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687" y="1988765"/>
                <a:ext cx="804184" cy="430887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1A92801-75DE-FB4A-B18F-A9C5BF3FE230}"/>
                  </a:ext>
                </a:extLst>
              </p:cNvPr>
              <p:cNvSpPr txBox="1"/>
              <p:nvPr/>
            </p:nvSpPr>
            <p:spPr>
              <a:xfrm>
                <a:off x="9764119" y="4420202"/>
                <a:ext cx="804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1A92801-75DE-FB4A-B18F-A9C5BF3FE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119" y="4420202"/>
                <a:ext cx="80418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91F9BBFE-AD88-7D48-B233-87BBD223E048}"/>
              </a:ext>
            </a:extLst>
          </p:cNvPr>
          <p:cNvSpPr/>
          <p:nvPr/>
        </p:nvSpPr>
        <p:spPr>
          <a:xfrm>
            <a:off x="10568303" y="3649129"/>
            <a:ext cx="1107996" cy="40011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h x 3m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F825A1-1AF2-2A44-9F14-4A9EA3D8B8F0}"/>
                  </a:ext>
                </a:extLst>
              </p:cNvPr>
              <p:cNvSpPr txBox="1"/>
              <p:nvPr/>
            </p:nvSpPr>
            <p:spPr>
              <a:xfrm>
                <a:off x="9498144" y="5069877"/>
                <a:ext cx="804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F825A1-1AF2-2A44-9F14-4A9EA3D8B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44" y="5069877"/>
                <a:ext cx="804184" cy="43088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8DBD9B39-D507-0B45-8F52-49CB1EE1E011}"/>
              </a:ext>
            </a:extLst>
          </p:cNvPr>
          <p:cNvSpPr/>
          <p:nvPr/>
        </p:nvSpPr>
        <p:spPr>
          <a:xfrm>
            <a:off x="10568303" y="5128494"/>
            <a:ext cx="954107" cy="40011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m x 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7F244E-CF06-D948-B428-11A03DD14BB3}"/>
                  </a:ext>
                </a:extLst>
              </p:cNvPr>
              <p:cNvSpPr/>
              <p:nvPr/>
            </p:nvSpPr>
            <p:spPr>
              <a:xfrm>
                <a:off x="309196" y="3818406"/>
                <a:ext cx="52214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What are the dimensions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?</a:t>
                </a:r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7F244E-CF06-D948-B428-11A03DD14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6" y="3818406"/>
                <a:ext cx="5221422" cy="461665"/>
              </a:xfrm>
              <a:prstGeom prst="rect">
                <a:avLst/>
              </a:prstGeom>
              <a:blipFill>
                <a:blip r:embed="rId7"/>
                <a:stretch>
                  <a:fillRect l="-1942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6D2759-8B63-3840-AC7A-80C6247D1C79}"/>
                  </a:ext>
                </a:extLst>
              </p:cNvPr>
              <p:cNvSpPr txBox="1"/>
              <p:nvPr/>
            </p:nvSpPr>
            <p:spPr>
              <a:xfrm>
                <a:off x="436303" y="1506648"/>
                <a:ext cx="4072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6D2759-8B63-3840-AC7A-80C6247D1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3" y="1506648"/>
                <a:ext cx="4072256" cy="369332"/>
              </a:xfrm>
              <a:prstGeom prst="rect">
                <a:avLst/>
              </a:prstGeom>
              <a:blipFill>
                <a:blip r:embed="rId8"/>
                <a:stretch>
                  <a:fillRect t="-6667" r="-62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8CCF50-12A7-DA44-9C8D-4F50BAAA08D0}"/>
                  </a:ext>
                </a:extLst>
              </p:cNvPr>
              <p:cNvSpPr txBox="1"/>
              <p:nvPr/>
            </p:nvSpPr>
            <p:spPr>
              <a:xfrm>
                <a:off x="126587" y="2776392"/>
                <a:ext cx="34528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8CCF50-12A7-DA44-9C8D-4F50BAAA0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7" y="2776392"/>
                <a:ext cx="3452824" cy="369332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393E1A-6658-7945-BCF8-CD6BA6073DA3}"/>
                  </a:ext>
                </a:extLst>
              </p:cNvPr>
              <p:cNvSpPr txBox="1"/>
              <p:nvPr/>
            </p:nvSpPr>
            <p:spPr>
              <a:xfrm>
                <a:off x="436303" y="2141520"/>
                <a:ext cx="44011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393E1A-6658-7945-BCF8-CD6BA6073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3" y="2141520"/>
                <a:ext cx="4401168" cy="369332"/>
              </a:xfrm>
              <a:prstGeom prst="rect">
                <a:avLst/>
              </a:prstGeom>
              <a:blipFill>
                <a:blip r:embed="rId10"/>
                <a:stretch>
                  <a:fillRect r="-8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851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2252351" cy="120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08A38-B35D-2F4B-9778-92D8E543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390" y="277465"/>
            <a:ext cx="6871156" cy="60083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D69DA0-7592-5D49-B2C1-EBE3CCE7D0AC}"/>
              </a:ext>
            </a:extLst>
          </p:cNvPr>
          <p:cNvSpPr/>
          <p:nvPr/>
        </p:nvSpPr>
        <p:spPr>
          <a:xfrm>
            <a:off x="10568303" y="4513376"/>
            <a:ext cx="110799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3m x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5553FC-DD4A-704F-9330-9F4412795072}"/>
              </a:ext>
            </a:extLst>
          </p:cNvPr>
          <p:cNvSpPr/>
          <p:nvPr/>
        </p:nvSpPr>
        <p:spPr>
          <a:xfrm>
            <a:off x="10391927" y="2940978"/>
            <a:ext cx="954107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h x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0936EF-8668-9D47-A14C-79C9809AA6E8}"/>
                  </a:ext>
                </a:extLst>
              </p:cNvPr>
              <p:cNvSpPr txBox="1"/>
              <p:nvPr/>
            </p:nvSpPr>
            <p:spPr>
              <a:xfrm>
                <a:off x="9508320" y="3647499"/>
                <a:ext cx="804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0936EF-8668-9D47-A14C-79C9809AA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320" y="3647499"/>
                <a:ext cx="804184" cy="430887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CD5227-5924-C44B-91BD-FD16E5E62586}"/>
                  </a:ext>
                </a:extLst>
              </p:cNvPr>
              <p:cNvSpPr txBox="1"/>
              <p:nvPr/>
            </p:nvSpPr>
            <p:spPr>
              <a:xfrm>
                <a:off x="8275687" y="1988765"/>
                <a:ext cx="804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CD5227-5924-C44B-91BD-FD16E5E62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687" y="1988765"/>
                <a:ext cx="804184" cy="430887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1A92801-75DE-FB4A-B18F-A9C5BF3FE230}"/>
                  </a:ext>
                </a:extLst>
              </p:cNvPr>
              <p:cNvSpPr txBox="1"/>
              <p:nvPr/>
            </p:nvSpPr>
            <p:spPr>
              <a:xfrm>
                <a:off x="9764119" y="4420202"/>
                <a:ext cx="804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1A92801-75DE-FB4A-B18F-A9C5BF3FE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119" y="4420202"/>
                <a:ext cx="80418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91F9BBFE-AD88-7D48-B233-87BBD223E048}"/>
              </a:ext>
            </a:extLst>
          </p:cNvPr>
          <p:cNvSpPr/>
          <p:nvPr/>
        </p:nvSpPr>
        <p:spPr>
          <a:xfrm>
            <a:off x="10568303" y="3649129"/>
            <a:ext cx="1107996" cy="40011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h x 3m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F825A1-1AF2-2A44-9F14-4A9EA3D8B8F0}"/>
                  </a:ext>
                </a:extLst>
              </p:cNvPr>
              <p:cNvSpPr txBox="1"/>
              <p:nvPr/>
            </p:nvSpPr>
            <p:spPr>
              <a:xfrm>
                <a:off x="9498144" y="5069877"/>
                <a:ext cx="804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F825A1-1AF2-2A44-9F14-4A9EA3D8B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44" y="5069877"/>
                <a:ext cx="804184" cy="43088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8DBD9B39-D507-0B45-8F52-49CB1EE1E011}"/>
              </a:ext>
            </a:extLst>
          </p:cNvPr>
          <p:cNvSpPr/>
          <p:nvPr/>
        </p:nvSpPr>
        <p:spPr>
          <a:xfrm>
            <a:off x="10568303" y="5128494"/>
            <a:ext cx="954107" cy="40011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m x 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6D2759-8B63-3840-AC7A-80C6247D1C79}"/>
                  </a:ext>
                </a:extLst>
              </p:cNvPr>
              <p:cNvSpPr txBox="1"/>
              <p:nvPr/>
            </p:nvSpPr>
            <p:spPr>
              <a:xfrm>
                <a:off x="436303" y="1506648"/>
                <a:ext cx="4072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6D2759-8B63-3840-AC7A-80C6247D1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3" y="1506648"/>
                <a:ext cx="4072256" cy="369332"/>
              </a:xfrm>
              <a:prstGeom prst="rect">
                <a:avLst/>
              </a:prstGeom>
              <a:blipFill>
                <a:blip r:embed="rId7"/>
                <a:stretch>
                  <a:fillRect t="-6667" r="-62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8CCF50-12A7-DA44-9C8D-4F50BAAA08D0}"/>
                  </a:ext>
                </a:extLst>
              </p:cNvPr>
              <p:cNvSpPr txBox="1"/>
              <p:nvPr/>
            </p:nvSpPr>
            <p:spPr>
              <a:xfrm>
                <a:off x="126587" y="2776392"/>
                <a:ext cx="34528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8CCF50-12A7-DA44-9C8D-4F50BAAA0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7" y="2776392"/>
                <a:ext cx="3452824" cy="369332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393E1A-6658-7945-BCF8-CD6BA6073DA3}"/>
                  </a:ext>
                </a:extLst>
              </p:cNvPr>
              <p:cNvSpPr txBox="1"/>
              <p:nvPr/>
            </p:nvSpPr>
            <p:spPr>
              <a:xfrm>
                <a:off x="436303" y="2141520"/>
                <a:ext cx="44011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393E1A-6658-7945-BCF8-CD6BA6073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3" y="2141520"/>
                <a:ext cx="4401168" cy="369332"/>
              </a:xfrm>
              <a:prstGeom prst="rect">
                <a:avLst/>
              </a:prstGeom>
              <a:blipFill>
                <a:blip r:embed="rId9"/>
                <a:stretch>
                  <a:fillRect r="-8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96CC452-7052-2244-A5B1-29AFAF7DC49C}"/>
              </a:ext>
            </a:extLst>
          </p:cNvPr>
          <p:cNvSpPr/>
          <p:nvPr/>
        </p:nvSpPr>
        <p:spPr>
          <a:xfrm>
            <a:off x="4164899" y="277465"/>
            <a:ext cx="7590797" cy="612050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389C36-D67A-6747-B4A8-7BF0FA14728E}"/>
              </a:ext>
            </a:extLst>
          </p:cNvPr>
          <p:cNvSpPr/>
          <p:nvPr/>
        </p:nvSpPr>
        <p:spPr>
          <a:xfrm>
            <a:off x="215826" y="1199432"/>
            <a:ext cx="2938032" cy="402331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46EAD7-4B50-F840-9E27-168CD7BE8C74}"/>
              </a:ext>
            </a:extLst>
          </p:cNvPr>
          <p:cNvSpPr/>
          <p:nvPr/>
        </p:nvSpPr>
        <p:spPr>
          <a:xfrm>
            <a:off x="712075" y="1112240"/>
            <a:ext cx="5511059" cy="3511970"/>
          </a:xfrm>
          <a:prstGeom prst="rect">
            <a:avLst/>
          </a:pr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C7C6D72-3122-AF40-9CDB-CD0A87978A92}"/>
                  </a:ext>
                </a:extLst>
              </p:cNvPr>
              <p:cNvSpPr/>
              <p:nvPr/>
            </p:nvSpPr>
            <p:spPr>
              <a:xfrm>
                <a:off x="950704" y="1322128"/>
                <a:ext cx="504299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venir Book" panose="02000503020000020003" pitchFamily="2" charset="0"/>
                  </a:rPr>
                  <a:t>Word embeddings: </a:t>
                </a:r>
                <a:r>
                  <a:rPr lang="en-US" sz="2400" dirty="0">
                    <a:latin typeface="Avenir Book" panose="02000503020000020003" pitchFamily="2" charset="0"/>
                  </a:rPr>
                  <a:t>similar input words get similar vectors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C7C6D72-3122-AF40-9CDB-CD0A87978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04" y="1322128"/>
                <a:ext cx="5042996" cy="830997"/>
              </a:xfrm>
              <a:prstGeom prst="rect">
                <a:avLst/>
              </a:prstGeom>
              <a:blipFill>
                <a:blip r:embed="rId10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676780-CFCD-A645-AD93-457933AD6218}"/>
                  </a:ext>
                </a:extLst>
              </p:cNvPr>
              <p:cNvSpPr/>
              <p:nvPr/>
            </p:nvSpPr>
            <p:spPr>
              <a:xfrm>
                <a:off x="950704" y="3447443"/>
                <a:ext cx="504299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venir Book" panose="02000503020000020003" pitchFamily="2" charset="0"/>
                  </a:rPr>
                  <a:t>Similar</a:t>
                </a:r>
                <a:r>
                  <a:rPr lang="en-US" sz="2400" b="1" dirty="0">
                    <a:latin typeface="Avenir Book" panose="02000503020000020003" pitchFamily="2" charset="0"/>
                  </a:rPr>
                  <a:t> output words</a:t>
                </a:r>
                <a:r>
                  <a:rPr lang="en-US" sz="2400" dirty="0">
                    <a:latin typeface="Avenir Book" panose="02000503020000020003" pitchFamily="2" charset="0"/>
                  </a:rPr>
                  <a:t> get similar rows in the output matrix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676780-CFCD-A645-AD93-457933AD6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04" y="3447443"/>
                <a:ext cx="5042996" cy="830997"/>
              </a:xfrm>
              <a:prstGeom prst="rect">
                <a:avLst/>
              </a:prstGeom>
              <a:blipFill>
                <a:blip r:embed="rId11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937A56A2-CD57-4B4E-9394-11C001B9D7FB}"/>
              </a:ext>
            </a:extLst>
          </p:cNvPr>
          <p:cNvSpPr/>
          <p:nvPr/>
        </p:nvSpPr>
        <p:spPr>
          <a:xfrm>
            <a:off x="908132" y="2342908"/>
            <a:ext cx="50429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Similar</a:t>
            </a:r>
            <a:r>
              <a:rPr lang="en-US" sz="2400" b="1" dirty="0">
                <a:latin typeface="Avenir Book" panose="02000503020000020003" pitchFamily="2" charset="0"/>
              </a:rPr>
              <a:t> contexts </a:t>
            </a:r>
            <a:r>
              <a:rPr lang="en-US" sz="2400" dirty="0">
                <a:latin typeface="Avenir Book" panose="02000503020000020003" pitchFamily="2" charset="0"/>
              </a:rPr>
              <a:t>get similar hidden states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330614B-FCC2-344E-8A7E-C13DEF8F28B8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</p:spTree>
    <p:extLst>
      <p:ext uri="{BB962C8B-B14F-4D97-AF65-F5344CB8AC3E}">
        <p14:creationId xmlns:p14="http://schemas.microsoft.com/office/powerpoint/2010/main" val="2177034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2252351" cy="120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44E-CF06-D948-B428-11A03DD14BB3}"/>
              </a:ext>
            </a:extLst>
          </p:cNvPr>
          <p:cNvSpPr/>
          <p:nvPr/>
        </p:nvSpPr>
        <p:spPr>
          <a:xfrm>
            <a:off x="952375" y="2256264"/>
            <a:ext cx="185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FORWARD PASS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A329A-9A86-CB43-91EF-52008C5B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13" y="308484"/>
            <a:ext cx="8872467" cy="60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2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C4B7871-8570-9544-A628-29B6466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326" y="279400"/>
            <a:ext cx="5612674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DE55B3"/>
                </a:solidFill>
                <a:latin typeface="Avenir Black" panose="02000503020000020003" pitchFamily="2" charset="0"/>
              </a:rPr>
              <a:t>ANNOUNCEMENTS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880AC-9A27-734E-B6F8-26783E30FB60}"/>
              </a:ext>
            </a:extLst>
          </p:cNvPr>
          <p:cNvSpPr/>
          <p:nvPr/>
        </p:nvSpPr>
        <p:spPr>
          <a:xfrm>
            <a:off x="322943" y="839333"/>
            <a:ext cx="11546114" cy="443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Avenir Light" panose="020B0402020203020204" pitchFamily="34" charset="77"/>
              </a:rPr>
              <a:t>Research Project: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Add your ideas and name/info to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Research Brainstorming </a:t>
            </a:r>
            <a:r>
              <a:rPr lang="en-US" sz="2400" dirty="0">
                <a:latin typeface="Avenir Light" panose="020B0402020203020204" pitchFamily="34" charset="77"/>
              </a:rPr>
              <a:t>spreadsheet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Light" panose="020B0402020203020204" pitchFamily="34" charset="77"/>
              </a:rPr>
              <a:t>Phase 1 </a:t>
            </a:r>
            <a:r>
              <a:rPr lang="en-US" sz="2400" dirty="0">
                <a:latin typeface="Avenir Light" panose="020B0402020203020204" pitchFamily="34" charset="77"/>
              </a:rPr>
              <a:t>is due 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</a:rPr>
              <a:t>Sept 30</a:t>
            </a:r>
            <a:r>
              <a:rPr lang="en-US" sz="2400" dirty="0">
                <a:latin typeface="Avenir Light" panose="020B0402020203020204" pitchFamily="34" charset="77"/>
              </a:rPr>
              <a:t>. Write a </a:t>
            </a:r>
            <a:r>
              <a:rPr lang="en-US" sz="2400" b="1" dirty="0">
                <a:latin typeface="Avenir Light" panose="020B0402020203020204" pitchFamily="34" charset="77"/>
              </a:rPr>
              <a:t>1-page proposal </a:t>
            </a:r>
            <a:r>
              <a:rPr lang="en-US" sz="2400" dirty="0">
                <a:latin typeface="Avenir Light" panose="020B0402020203020204" pitchFamily="34" charset="77"/>
              </a:rPr>
              <a:t>for one of your ideas listed on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Research Brainstorming.</a:t>
            </a:r>
            <a:r>
              <a:rPr lang="en-US" sz="2400" dirty="0">
                <a:latin typeface="Avenir Light" panose="020B0402020203020204" pitchFamily="34" charset="77"/>
              </a:rPr>
              <a:t> Afterwards, we’ll refine the list to ~25 projects and determine teams.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Light" panose="020B0402020203020204" pitchFamily="34" charset="77"/>
              </a:rPr>
              <a:t>Phase 2 </a:t>
            </a:r>
            <a:r>
              <a:rPr lang="en-US" sz="2400" dirty="0">
                <a:latin typeface="Avenir Light" panose="020B0402020203020204" pitchFamily="34" charset="77"/>
              </a:rPr>
              <a:t>is due 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</a:rPr>
              <a:t>Oct 14</a:t>
            </a:r>
            <a:r>
              <a:rPr lang="en-US" sz="2400" dirty="0">
                <a:latin typeface="Avenir Light" panose="020B0402020203020204" pitchFamily="34" charset="77"/>
              </a:rPr>
              <a:t>. This will lock-in all 20 projects and teammates.</a:t>
            </a:r>
          </a:p>
        </p:txBody>
      </p:sp>
    </p:spTree>
    <p:extLst>
      <p:ext uri="{BB962C8B-B14F-4D97-AF65-F5344CB8AC3E}">
        <p14:creationId xmlns:p14="http://schemas.microsoft.com/office/powerpoint/2010/main" val="663217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2252351" cy="120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44E-CF06-D948-B428-11A03DD14BB3}"/>
              </a:ext>
            </a:extLst>
          </p:cNvPr>
          <p:cNvSpPr/>
          <p:nvPr/>
        </p:nvSpPr>
        <p:spPr>
          <a:xfrm>
            <a:off x="989957" y="2315259"/>
            <a:ext cx="2018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BACKWARD PASS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6789F-5AE2-194B-91AE-D59E903D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62" y="396558"/>
            <a:ext cx="5986949" cy="1147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66299-7398-524C-8A2F-110CCFEA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38" y="1571178"/>
            <a:ext cx="6507533" cy="49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84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2252351" cy="120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44E-CF06-D948-B428-11A03DD14BB3}"/>
              </a:ext>
            </a:extLst>
          </p:cNvPr>
          <p:cNvSpPr/>
          <p:nvPr/>
        </p:nvSpPr>
        <p:spPr>
          <a:xfrm>
            <a:off x="2194248" y="5617519"/>
            <a:ext cx="7387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SAME AS WE DO FOR ALL OF OUR NEURAL NETS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B54545-BC7E-6748-B725-90140C18771D}"/>
              </a:ext>
            </a:extLst>
          </p:cNvPr>
          <p:cNvSpPr txBox="1">
            <a:spLocks/>
          </p:cNvSpPr>
          <p:nvPr/>
        </p:nvSpPr>
        <p:spPr>
          <a:xfrm>
            <a:off x="2659082" y="1353068"/>
            <a:ext cx="6922293" cy="3763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Train the model using gradient descent: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Use our output probabilities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Calculate the cross-entropy loss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Use backprop to calculate gradients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Update all weight matrices and bias via GD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0890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2252351" cy="120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44E-CF06-D948-B428-11A03DD14BB3}"/>
              </a:ext>
            </a:extLst>
          </p:cNvPr>
          <p:cNvSpPr/>
          <p:nvPr/>
        </p:nvSpPr>
        <p:spPr>
          <a:xfrm>
            <a:off x="1107944" y="2285762"/>
            <a:ext cx="1549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RESULTS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A2A70-4CB0-1C40-B8A2-88CE5A25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845" y="146983"/>
            <a:ext cx="8284198" cy="66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58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 Remaining Issues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5418264" cy="1241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5918DC-D133-D84F-84D8-3ECFA7FAA7E9}"/>
              </a:ext>
            </a:extLst>
          </p:cNvPr>
          <p:cNvSpPr txBox="1">
            <a:spLocks/>
          </p:cNvSpPr>
          <p:nvPr/>
        </p:nvSpPr>
        <p:spPr>
          <a:xfrm>
            <a:off x="903804" y="1238014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1. More context </a:t>
            </a:r>
            <a:r>
              <a:rPr lang="en-US" sz="2400" b="1" dirty="0">
                <a:latin typeface="Avenir Light" panose="020B0402020203020204" pitchFamily="34" charset="77"/>
              </a:rPr>
              <a:t>while avoiding </a:t>
            </a:r>
            <a:r>
              <a:rPr lang="en-US" sz="2400" b="1" u="sng" dirty="0">
                <a:latin typeface="Avenir Light" panose="020B0402020203020204" pitchFamily="34" charset="77"/>
              </a:rPr>
              <a:t>sparsity</a:t>
            </a:r>
            <a:r>
              <a:rPr lang="en-US" sz="2400" b="1" dirty="0">
                <a:latin typeface="Avenir Light" panose="020B0402020203020204" pitchFamily="34" charset="77"/>
              </a:rPr>
              <a:t>, </a:t>
            </a:r>
            <a:r>
              <a:rPr lang="en-US" sz="2400" b="1" u="sng" dirty="0">
                <a:latin typeface="Avenir Light" panose="020B0402020203020204" pitchFamily="34" charset="77"/>
              </a:rPr>
              <a:t>storage</a:t>
            </a:r>
            <a:r>
              <a:rPr lang="en-US" sz="2400" b="1" dirty="0">
                <a:latin typeface="Avenir Light" panose="020B0402020203020204" pitchFamily="34" charset="77"/>
              </a:rPr>
              <a:t>, and </a:t>
            </a:r>
            <a:r>
              <a:rPr lang="en-US" sz="2400" b="1" u="sng" dirty="0">
                <a:latin typeface="Avenir Light" panose="020B0402020203020204" pitchFamily="34" charset="77"/>
              </a:rPr>
              <a:t>compute</a:t>
            </a:r>
            <a:r>
              <a:rPr lang="en-US" sz="2400" b="1" dirty="0">
                <a:latin typeface="Avenir Light" panose="020B0402020203020204" pitchFamily="34" charset="77"/>
              </a:rPr>
              <a:t> issues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D64AB5-38AC-8B4F-B2E4-BB650FDE5CCC}"/>
              </a:ext>
            </a:extLst>
          </p:cNvPr>
          <p:cNvSpPr txBox="1">
            <a:spLocks/>
          </p:cNvSpPr>
          <p:nvPr/>
        </p:nvSpPr>
        <p:spPr>
          <a:xfrm>
            <a:off x="903804" y="2124768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2. </a:t>
            </a:r>
            <a:r>
              <a:rPr lang="en-US" sz="2400" b="1" dirty="0">
                <a:latin typeface="Avenir Light" panose="020B0402020203020204" pitchFamily="34" charset="77"/>
              </a:rPr>
              <a:t>No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 semantic information </a:t>
            </a:r>
            <a:r>
              <a:rPr lang="en-US" sz="2400" b="1" dirty="0">
                <a:latin typeface="Avenir Light" panose="020B0402020203020204" pitchFamily="34" charset="77"/>
              </a:rPr>
              <a:t>conveyed by counts (e.g.,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vehicle</a:t>
            </a:r>
            <a:r>
              <a:rPr lang="en-US" sz="2400" b="1" dirty="0">
                <a:latin typeface="Avenir Light" panose="020B0402020203020204" pitchFamily="34" charset="77"/>
              </a:rPr>
              <a:t> vs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car</a:t>
            </a:r>
            <a:r>
              <a:rPr lang="en-US" sz="2400" b="1" dirty="0">
                <a:latin typeface="Avenir Light" panose="020B0402020203020204" pitchFamily="34" charset="77"/>
              </a:rPr>
              <a:t>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D1F8FA-DE40-B54B-B8C4-5EDB79EC84DB}"/>
              </a:ext>
            </a:extLst>
          </p:cNvPr>
          <p:cNvSpPr txBox="1">
            <a:spLocks/>
          </p:cNvSpPr>
          <p:nvPr/>
        </p:nvSpPr>
        <p:spPr>
          <a:xfrm>
            <a:off x="903804" y="3011522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3. </a:t>
            </a:r>
            <a:r>
              <a:rPr lang="en-US" sz="2400" b="1" dirty="0">
                <a:latin typeface="Avenir Light" panose="020B0402020203020204" pitchFamily="34" charset="77"/>
              </a:rPr>
              <a:t>Cannot leverage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non-consecutive</a:t>
            </a:r>
            <a:r>
              <a:rPr lang="en-US" sz="2400" b="1" dirty="0">
                <a:latin typeface="Avenir Light" panose="020B0402020203020204" pitchFamily="34" charset="77"/>
              </a:rPr>
              <a:t> patterns 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39561D-4E97-D24A-B711-339687F12A3F}"/>
              </a:ext>
            </a:extLst>
          </p:cNvPr>
          <p:cNvSpPr txBox="1">
            <a:spLocks/>
          </p:cNvSpPr>
          <p:nvPr/>
        </p:nvSpPr>
        <p:spPr>
          <a:xfrm>
            <a:off x="903804" y="4551939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4. </a:t>
            </a:r>
            <a:r>
              <a:rPr lang="en-US" sz="2400" b="1" dirty="0">
                <a:latin typeface="Avenir Light" panose="020B0402020203020204" pitchFamily="34" charset="77"/>
              </a:rPr>
              <a:t>Cannot capture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combinatorial</a:t>
            </a:r>
            <a:r>
              <a:rPr lang="en-US" sz="2400" b="1" dirty="0">
                <a:latin typeface="Avenir Light" panose="020B0402020203020204" pitchFamily="34" charset="77"/>
              </a:rPr>
              <a:t> signals (i.e., non-linear prediction)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1EC08-4F82-AA4E-AA84-EC2300ECE51C}"/>
              </a:ext>
            </a:extLst>
          </p:cNvPr>
          <p:cNvSpPr/>
          <p:nvPr/>
        </p:nvSpPr>
        <p:spPr>
          <a:xfrm>
            <a:off x="5925204" y="3695152"/>
            <a:ext cx="2988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Dr. Cornell West ____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4CAE5D-94F0-0F4C-BD51-70A67DD73E21}"/>
              </a:ext>
            </a:extLst>
          </p:cNvPr>
          <p:cNvSpPr/>
          <p:nvPr/>
        </p:nvSpPr>
        <p:spPr>
          <a:xfrm>
            <a:off x="2350310" y="3705748"/>
            <a:ext cx="2988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Dr. West ____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03C5F8-9DC1-574A-8917-B53C5BA7AF5A}"/>
              </a:ext>
            </a:extLst>
          </p:cNvPr>
          <p:cNvSpPr/>
          <p:nvPr/>
        </p:nvSpPr>
        <p:spPr>
          <a:xfrm>
            <a:off x="2211764" y="4169307"/>
            <a:ext cx="2489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Occurred 25 times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3B6CEE-FB90-AA45-82F1-26C49B5FE347}"/>
              </a:ext>
            </a:extLst>
          </p:cNvPr>
          <p:cNvSpPr/>
          <p:nvPr/>
        </p:nvSpPr>
        <p:spPr>
          <a:xfrm>
            <a:off x="6174584" y="4124206"/>
            <a:ext cx="2101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Occurred 3 times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506A1-7D5F-084F-B13D-B180DD593E0E}"/>
              </a:ext>
            </a:extLst>
          </p:cNvPr>
          <p:cNvSpPr/>
          <p:nvPr/>
        </p:nvSpPr>
        <p:spPr>
          <a:xfrm>
            <a:off x="1792214" y="5182941"/>
            <a:ext cx="3408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latin typeface="Avenir Light" panose="020B0402020203020204" pitchFamily="34" charset="77"/>
              </a:rPr>
              <a:t>Chef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Light" panose="020B0402020203020204" pitchFamily="34" charset="77"/>
              </a:rPr>
              <a:t>cooked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9615A-63C4-964F-AEA8-7F4A1A066AC2}"/>
              </a:ext>
            </a:extLst>
          </p:cNvPr>
          <p:cNvSpPr/>
          <p:nvPr/>
        </p:nvSpPr>
        <p:spPr>
          <a:xfrm>
            <a:off x="6781810" y="5214188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venir Light" panose="020B0402020203020204" pitchFamily="34" charset="77"/>
              </a:rPr>
              <a:t>Customer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Light" panose="020B0402020203020204" pitchFamily="34" charset="77"/>
              </a:rPr>
              <a:t>cooked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93448-17C1-934C-B578-B9EC2B3B144B}"/>
              </a:ext>
            </a:extLst>
          </p:cNvPr>
          <p:cNvSpPr/>
          <p:nvPr/>
        </p:nvSpPr>
        <p:spPr>
          <a:xfrm>
            <a:off x="6781810" y="5708219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venir Light" panose="020B0402020203020204" pitchFamily="34" charset="77"/>
              </a:rPr>
              <a:t>Customer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venir Light" panose="020B0402020203020204" pitchFamily="34" charset="77"/>
              </a:rPr>
              <a:t>ate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D607F5-8D89-7442-9889-B8419BCB9781}"/>
              </a:ext>
            </a:extLst>
          </p:cNvPr>
          <p:cNvSpPr/>
          <p:nvPr/>
        </p:nvSpPr>
        <p:spPr>
          <a:xfrm>
            <a:off x="1821881" y="5694080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latin typeface="Avenir Light" panose="020B0402020203020204" pitchFamily="34" charset="77"/>
              </a:rPr>
              <a:t>Chef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venir Light" panose="020B0402020203020204" pitchFamily="34" charset="77"/>
              </a:rPr>
              <a:t>ate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729494-D66B-BD48-AAA5-A3A46EB0818A}"/>
              </a:ext>
            </a:extLst>
          </p:cNvPr>
          <p:cNvSpPr/>
          <p:nvPr/>
        </p:nvSpPr>
        <p:spPr>
          <a:xfrm>
            <a:off x="555694" y="3011521"/>
            <a:ext cx="10390910" cy="3170059"/>
          </a:xfrm>
          <a:prstGeom prst="roundRect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FFFA7D-A963-9349-902E-ACC399E802AC}"/>
              </a:ext>
            </a:extLst>
          </p:cNvPr>
          <p:cNvSpPr/>
          <p:nvPr/>
        </p:nvSpPr>
        <p:spPr>
          <a:xfrm>
            <a:off x="9065850" y="2842896"/>
            <a:ext cx="200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Avenir Light" panose="020B0402020203020204" pitchFamily="34" charset="77"/>
              </a:rPr>
              <a:t>New goals!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151D7F5-700F-B74E-84ED-8BFA1ABDC72A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31E69D-3869-9D44-875A-83742DF3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38" y="1260161"/>
            <a:ext cx="545056" cy="5651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B09EE6-2070-B644-86C3-8D066D67B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69" y="3011520"/>
            <a:ext cx="599553" cy="58646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F90F791-2608-9E4A-9405-966FAE412842}"/>
              </a:ext>
            </a:extLst>
          </p:cNvPr>
          <p:cNvSpPr/>
          <p:nvPr/>
        </p:nvSpPr>
        <p:spPr>
          <a:xfrm>
            <a:off x="4334247" y="5663468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Light" panose="020B0402020203020204" pitchFamily="34" charset="77"/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D972BD-BD7D-2948-BDF2-1F8E64211EC5}"/>
              </a:ext>
            </a:extLst>
          </p:cNvPr>
          <p:cNvSpPr/>
          <p:nvPr/>
        </p:nvSpPr>
        <p:spPr>
          <a:xfrm>
            <a:off x="9857650" y="5225299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Light" panose="020B0402020203020204" pitchFamily="34" charset="77"/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98826B-392A-9B43-8B73-EA66D906FBD8}"/>
              </a:ext>
            </a:extLst>
          </p:cNvPr>
          <p:cNvSpPr/>
          <p:nvPr/>
        </p:nvSpPr>
        <p:spPr>
          <a:xfrm>
            <a:off x="4332462" y="5207088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Light" panose="020B0402020203020204" pitchFamily="34" charset="77"/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1033D3-0F8D-BC4A-9579-245BDF3A55AE}"/>
              </a:ext>
            </a:extLst>
          </p:cNvPr>
          <p:cNvSpPr/>
          <p:nvPr/>
        </p:nvSpPr>
        <p:spPr>
          <a:xfrm>
            <a:off x="9761470" y="5721752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Light" panose="020B0402020203020204" pitchFamily="34" charset="77"/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EEE9D33-2860-D444-8D8C-D69987AC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0" y="2158244"/>
            <a:ext cx="599553" cy="5864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3C1165B-AFF3-BB44-89E0-C40B77A7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9" y="4569348"/>
            <a:ext cx="599553" cy="5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7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(2003) Remaining Issues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780" y="639797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56320" y="778816"/>
            <a:ext cx="5418264" cy="1241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5918DC-D133-D84F-84D8-3ECFA7FAA7E9}"/>
              </a:ext>
            </a:extLst>
          </p:cNvPr>
          <p:cNvSpPr txBox="1">
            <a:spLocks/>
          </p:cNvSpPr>
          <p:nvPr/>
        </p:nvSpPr>
        <p:spPr>
          <a:xfrm>
            <a:off x="1074600" y="1927016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This was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not the first neural language model</a:t>
            </a:r>
            <a:r>
              <a:rPr lang="en-US" sz="2400" b="1" dirty="0">
                <a:latin typeface="Avenir Light" panose="020B0402020203020204" pitchFamily="34" charset="77"/>
              </a:rPr>
              <a:t>, but it was the first, highly compelling model with great results (e.g., beating n-grams)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4AD441A-C14C-8745-8C14-572EEAD3EFCE}"/>
              </a:ext>
            </a:extLst>
          </p:cNvPr>
          <p:cNvSpPr txBox="1">
            <a:spLocks/>
          </p:cNvSpPr>
          <p:nvPr/>
        </p:nvSpPr>
        <p:spPr>
          <a:xfrm>
            <a:off x="846000" y="3981798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The </a:t>
            </a:r>
            <a:r>
              <a:rPr lang="en-US" sz="2400" b="1" dirty="0" err="1">
                <a:latin typeface="Avenir Light" panose="020B0402020203020204" pitchFamily="34" charset="77"/>
              </a:rPr>
              <a:t>softmax</a:t>
            </a:r>
            <a:r>
              <a:rPr lang="en-US" sz="2400" b="1" dirty="0">
                <a:latin typeface="Avenir Light" panose="020B0402020203020204" pitchFamily="34" charset="77"/>
              </a:rPr>
              <a:t> output layer is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annoyingly slow</a:t>
            </a: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14937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303518-744F-5D4D-8B83-92A57E65FB0B}"/>
              </a:ext>
            </a:extLst>
          </p:cNvPr>
          <p:cNvSpPr/>
          <p:nvPr/>
        </p:nvSpPr>
        <p:spPr>
          <a:xfrm>
            <a:off x="3177141" y="3099850"/>
            <a:ext cx="2427246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784C59-BECB-8A43-BEC7-D757DF6B1881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3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9D1A0-258E-D045-AE52-DEB2019F5075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2280121" y="3251198"/>
            <a:ext cx="771242" cy="90716"/>
          </a:xfrm>
          <a:prstGeom prst="rect">
            <a:avLst/>
          </a:prstGeom>
          <a:solidFill>
            <a:srgbClr val="B50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2280121" y="3341913"/>
            <a:ext cx="771242" cy="100361"/>
          </a:xfrm>
          <a:prstGeom prst="rect">
            <a:avLst/>
          </a:prstGeom>
          <a:solidFill>
            <a:srgbClr val="700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93460-7A38-9B48-AE2C-430A5CC82CFF}"/>
              </a:ext>
            </a:extLst>
          </p:cNvPr>
          <p:cNvSpPr/>
          <p:nvPr/>
        </p:nvSpPr>
        <p:spPr>
          <a:xfrm>
            <a:off x="1046406" y="4940364"/>
            <a:ext cx="771242" cy="90716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F9030-842D-BD40-B287-9DCCE456F4CE}"/>
              </a:ext>
            </a:extLst>
          </p:cNvPr>
          <p:cNvSpPr/>
          <p:nvPr/>
        </p:nvSpPr>
        <p:spPr>
          <a:xfrm>
            <a:off x="1046406" y="5031079"/>
            <a:ext cx="771242" cy="100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D1D20E-A7EC-1C45-BCC7-B8C9E36EDEF0}"/>
              </a:ext>
            </a:extLst>
          </p:cNvPr>
          <p:cNvSpPr/>
          <p:nvPr/>
        </p:nvSpPr>
        <p:spPr>
          <a:xfrm>
            <a:off x="2280121" y="4124878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8FAFB-B4CA-264D-A9FA-6DB2929602AA}"/>
              </a:ext>
            </a:extLst>
          </p:cNvPr>
          <p:cNvSpPr/>
          <p:nvPr/>
        </p:nvSpPr>
        <p:spPr>
          <a:xfrm>
            <a:off x="2280121" y="4215595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AFC9FA-1800-7347-B623-ABEB48FCD480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417E7-D8F4-CA43-8ED1-A2216D634D44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E5F11F-06EB-F242-9203-ED13B2CFF4D6}"/>
              </a:ext>
            </a:extLst>
          </p:cNvPr>
          <p:cNvSpPr/>
          <p:nvPr/>
        </p:nvSpPr>
        <p:spPr>
          <a:xfrm>
            <a:off x="1049768" y="5789450"/>
            <a:ext cx="771242" cy="90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56EB3-7339-2842-8577-0CD4505E0B0C}"/>
              </a:ext>
            </a:extLst>
          </p:cNvPr>
          <p:cNvSpPr/>
          <p:nvPr/>
        </p:nvSpPr>
        <p:spPr>
          <a:xfrm>
            <a:off x="1049768" y="5880165"/>
            <a:ext cx="771242" cy="100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38A82D3-6583-B642-8160-60662FEB2D99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5378571" cy="557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Featurized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Linear Model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Neural Models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Bengio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(2003)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word2vec (2013)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Remaining challenges</a:t>
            </a:r>
          </a:p>
        </p:txBody>
      </p:sp>
    </p:spTree>
    <p:extLst>
      <p:ext uri="{BB962C8B-B14F-4D97-AF65-F5344CB8AC3E}">
        <p14:creationId xmlns:p14="http://schemas.microsoft.com/office/powerpoint/2010/main" val="2487180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303518-744F-5D4D-8B83-92A57E65FB0B}"/>
              </a:ext>
            </a:extLst>
          </p:cNvPr>
          <p:cNvSpPr/>
          <p:nvPr/>
        </p:nvSpPr>
        <p:spPr>
          <a:xfrm>
            <a:off x="3177141" y="3928172"/>
            <a:ext cx="2918859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784C59-BECB-8A43-BEC7-D757DF6B1881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3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9D1A0-258E-D045-AE52-DEB2019F5075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2280121" y="3251198"/>
            <a:ext cx="771242" cy="90716"/>
          </a:xfrm>
          <a:prstGeom prst="rect">
            <a:avLst/>
          </a:prstGeom>
          <a:solidFill>
            <a:srgbClr val="B50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2280121" y="3341913"/>
            <a:ext cx="771242" cy="100361"/>
          </a:xfrm>
          <a:prstGeom prst="rect">
            <a:avLst/>
          </a:prstGeom>
          <a:solidFill>
            <a:srgbClr val="700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93460-7A38-9B48-AE2C-430A5CC82CFF}"/>
              </a:ext>
            </a:extLst>
          </p:cNvPr>
          <p:cNvSpPr/>
          <p:nvPr/>
        </p:nvSpPr>
        <p:spPr>
          <a:xfrm>
            <a:off x="1046406" y="4940364"/>
            <a:ext cx="771242" cy="90716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F9030-842D-BD40-B287-9DCCE456F4CE}"/>
              </a:ext>
            </a:extLst>
          </p:cNvPr>
          <p:cNvSpPr/>
          <p:nvPr/>
        </p:nvSpPr>
        <p:spPr>
          <a:xfrm>
            <a:off x="1046406" y="5031079"/>
            <a:ext cx="771242" cy="100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D1D20E-A7EC-1C45-BCC7-B8C9E36EDEF0}"/>
              </a:ext>
            </a:extLst>
          </p:cNvPr>
          <p:cNvSpPr/>
          <p:nvPr/>
        </p:nvSpPr>
        <p:spPr>
          <a:xfrm>
            <a:off x="2280121" y="4124878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8FAFB-B4CA-264D-A9FA-6DB2929602AA}"/>
              </a:ext>
            </a:extLst>
          </p:cNvPr>
          <p:cNvSpPr/>
          <p:nvPr/>
        </p:nvSpPr>
        <p:spPr>
          <a:xfrm>
            <a:off x="2280121" y="4215595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AFC9FA-1800-7347-B623-ABEB48FCD480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417E7-D8F4-CA43-8ED1-A2216D634D44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E5F11F-06EB-F242-9203-ED13B2CFF4D6}"/>
              </a:ext>
            </a:extLst>
          </p:cNvPr>
          <p:cNvSpPr/>
          <p:nvPr/>
        </p:nvSpPr>
        <p:spPr>
          <a:xfrm>
            <a:off x="1049768" y="5789450"/>
            <a:ext cx="771242" cy="90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56EB3-7339-2842-8577-0CD4505E0B0C}"/>
              </a:ext>
            </a:extLst>
          </p:cNvPr>
          <p:cNvSpPr/>
          <p:nvPr/>
        </p:nvSpPr>
        <p:spPr>
          <a:xfrm>
            <a:off x="1049768" y="5880165"/>
            <a:ext cx="771242" cy="100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B118CD2-1532-7341-B613-7091BA724F5A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5378571" cy="557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Featurized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Linear Model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Neural Models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Bengio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(2003)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word2vec (2013)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Remaining challenges</a:t>
            </a:r>
          </a:p>
        </p:txBody>
      </p:sp>
    </p:spTree>
    <p:extLst>
      <p:ext uri="{BB962C8B-B14F-4D97-AF65-F5344CB8AC3E}">
        <p14:creationId xmlns:p14="http://schemas.microsoft.com/office/powerpoint/2010/main" val="3015738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Semantics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3992661" cy="1141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B54545-BC7E-6748-B725-90140C18771D}"/>
              </a:ext>
            </a:extLst>
          </p:cNvPr>
          <p:cNvSpPr txBox="1">
            <a:spLocks/>
          </p:cNvSpPr>
          <p:nvPr/>
        </p:nvSpPr>
        <p:spPr>
          <a:xfrm>
            <a:off x="908050" y="1265437"/>
            <a:ext cx="10375900" cy="861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Distributional</a:t>
            </a:r>
            <a:r>
              <a:rPr lang="en-US" sz="2400" b="1" dirty="0">
                <a:latin typeface="Avenir Light" panose="020B0402020203020204" pitchFamily="34" charset="77"/>
              </a:rPr>
              <a:t>: meaning is represented by the contexts in which its used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D7C8628-A455-7248-8593-02529B3B3BF8}"/>
              </a:ext>
            </a:extLst>
          </p:cNvPr>
          <p:cNvSpPr txBox="1">
            <a:spLocks/>
          </p:cNvSpPr>
          <p:nvPr/>
        </p:nvSpPr>
        <p:spPr>
          <a:xfrm>
            <a:off x="754392" y="2170306"/>
            <a:ext cx="10116808" cy="131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Avenir Medium" panose="02000503020000020003" pitchFamily="2" charset="0"/>
              </a:rPr>
              <a:t>“Distributional statements can cover all of the material of a language without requiring support from other types of information”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ECD7091-06E1-5343-A0FC-4CF5A3A9BB7D}"/>
              </a:ext>
            </a:extLst>
          </p:cNvPr>
          <p:cNvSpPr txBox="1">
            <a:spLocks/>
          </p:cNvSpPr>
          <p:nvPr/>
        </p:nvSpPr>
        <p:spPr>
          <a:xfrm>
            <a:off x="5867400" y="3668708"/>
            <a:ext cx="5003800" cy="673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C00000"/>
                </a:solidFill>
                <a:latin typeface="Avenir Medium" panose="02000503020000020003" pitchFamily="2" charset="0"/>
              </a:rPr>
              <a:t>-- </a:t>
            </a:r>
            <a:r>
              <a:rPr lang="en-US" sz="1800" b="1" dirty="0" err="1">
                <a:solidFill>
                  <a:srgbClr val="C00000"/>
                </a:solidFill>
                <a:latin typeface="Avenir Medium" panose="02000503020000020003" pitchFamily="2" charset="0"/>
              </a:rPr>
              <a:t>Zellig</a:t>
            </a:r>
            <a:r>
              <a:rPr lang="en-US" sz="1800" b="1" dirty="0">
                <a:solidFill>
                  <a:srgbClr val="C00000"/>
                </a:solidFill>
                <a:latin typeface="Avenir Medium" panose="02000503020000020003" pitchFamily="2" charset="0"/>
              </a:rPr>
              <a:t> Harris. </a:t>
            </a:r>
            <a:r>
              <a:rPr lang="en-US" sz="1800" b="1" i="1" dirty="0">
                <a:solidFill>
                  <a:srgbClr val="C00000"/>
                </a:solidFill>
                <a:latin typeface="Avenir Medium" panose="02000503020000020003" pitchFamily="2" charset="0"/>
              </a:rPr>
              <a:t>Distributional Structure</a:t>
            </a:r>
            <a:r>
              <a:rPr lang="en-US" sz="1800" b="1" dirty="0">
                <a:solidFill>
                  <a:srgbClr val="C00000"/>
                </a:solidFill>
                <a:latin typeface="Avenir Medium" panose="02000503020000020003" pitchFamily="2" charset="0"/>
              </a:rPr>
              <a:t>. (1954)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8EFE1ED-DAFF-B149-B283-90F0B9BC3B52}"/>
              </a:ext>
            </a:extLst>
          </p:cNvPr>
          <p:cNvSpPr txBox="1">
            <a:spLocks/>
          </p:cNvSpPr>
          <p:nvPr/>
        </p:nvSpPr>
        <p:spPr>
          <a:xfrm>
            <a:off x="754392" y="4593167"/>
            <a:ext cx="10116808" cy="816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Avenir Medium" panose="02000503020000020003" pitchFamily="2" charset="0"/>
              </a:rPr>
              <a:t>“You shall know a word by the company it keeps”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4B23455-8A3B-E84A-8983-6BDC548952ED}"/>
              </a:ext>
            </a:extLst>
          </p:cNvPr>
          <p:cNvSpPr txBox="1">
            <a:spLocks/>
          </p:cNvSpPr>
          <p:nvPr/>
        </p:nvSpPr>
        <p:spPr>
          <a:xfrm>
            <a:off x="4483100" y="5602221"/>
            <a:ext cx="6515100" cy="673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C00000"/>
                </a:solidFill>
                <a:latin typeface="Avenir Medium" panose="02000503020000020003" pitchFamily="2" charset="0"/>
              </a:rPr>
              <a:t>-- John Rupert Firth. </a:t>
            </a:r>
            <a:r>
              <a:rPr lang="en-US" sz="1800" b="1" i="1" dirty="0">
                <a:solidFill>
                  <a:srgbClr val="C00000"/>
                </a:solidFill>
                <a:latin typeface="Avenir Medium" panose="02000503020000020003" pitchFamily="2" charset="0"/>
              </a:rPr>
              <a:t>A Synopsis of Linguistics Theory</a:t>
            </a:r>
            <a:r>
              <a:rPr lang="en-US" sz="1800" b="1" dirty="0">
                <a:solidFill>
                  <a:srgbClr val="C00000"/>
                </a:solidFill>
                <a:latin typeface="Avenir Medium" panose="02000503020000020003" pitchFamily="2" charset="0"/>
              </a:rPr>
              <a:t>. (1957)</a:t>
            </a:r>
          </a:p>
        </p:txBody>
      </p:sp>
    </p:spTree>
    <p:extLst>
      <p:ext uri="{BB962C8B-B14F-4D97-AF65-F5344CB8AC3E}">
        <p14:creationId xmlns:p14="http://schemas.microsoft.com/office/powerpoint/2010/main" val="3830427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Auto-regressive language 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5432432" cy="1066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B54545-BC7E-6748-B725-90140C18771D}"/>
              </a:ext>
            </a:extLst>
          </p:cNvPr>
          <p:cNvSpPr txBox="1">
            <a:spLocks/>
          </p:cNvSpPr>
          <p:nvPr/>
        </p:nvSpPr>
        <p:spPr>
          <a:xfrm>
            <a:off x="2138359" y="3089062"/>
            <a:ext cx="5359330" cy="861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Good morning, _____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5D7998-80E4-994A-8A98-DAD3151C63DE}"/>
              </a:ext>
            </a:extLst>
          </p:cNvPr>
          <p:cNvSpPr txBox="1">
            <a:spLocks/>
          </p:cNvSpPr>
          <p:nvPr/>
        </p:nvSpPr>
        <p:spPr>
          <a:xfrm>
            <a:off x="2138359" y="2092221"/>
            <a:ext cx="3168650" cy="861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 bought a _____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870D07-5D26-C841-AF69-7922ED4BBDFA}"/>
              </a:ext>
            </a:extLst>
          </p:cNvPr>
          <p:cNvSpPr txBox="1">
            <a:spLocks/>
          </p:cNvSpPr>
          <p:nvPr/>
        </p:nvSpPr>
        <p:spPr>
          <a:xfrm>
            <a:off x="2138359" y="3950614"/>
            <a:ext cx="5359330" cy="861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 got my ______</a:t>
            </a: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30317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language 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4200532" cy="1066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B54545-BC7E-6748-B725-90140C18771D}"/>
              </a:ext>
            </a:extLst>
          </p:cNvPr>
          <p:cNvSpPr txBox="1">
            <a:spLocks/>
          </p:cNvSpPr>
          <p:nvPr/>
        </p:nvSpPr>
        <p:spPr>
          <a:xfrm>
            <a:off x="2138358" y="3089062"/>
            <a:ext cx="6929441" cy="861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Good morning, _____. Rise and shine!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5D7998-80E4-994A-8A98-DAD3151C63DE}"/>
              </a:ext>
            </a:extLst>
          </p:cNvPr>
          <p:cNvSpPr txBox="1">
            <a:spLocks/>
          </p:cNvSpPr>
          <p:nvPr/>
        </p:nvSpPr>
        <p:spPr>
          <a:xfrm>
            <a:off x="2138358" y="2092221"/>
            <a:ext cx="5359329" cy="861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 bought a _____ from the bakery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870D07-5D26-C841-AF69-7922ED4BBDFA}"/>
              </a:ext>
            </a:extLst>
          </p:cNvPr>
          <p:cNvSpPr txBox="1">
            <a:spLocks/>
          </p:cNvSpPr>
          <p:nvPr/>
        </p:nvSpPr>
        <p:spPr>
          <a:xfrm>
            <a:off x="2138359" y="3950614"/>
            <a:ext cx="5359330" cy="861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 got my ______ license last week</a:t>
            </a: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972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C4B7871-8570-9544-A628-29B6466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326" y="279400"/>
            <a:ext cx="5612674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venir Black" panose="02000503020000020003" pitchFamily="2" charset="0"/>
              </a:rPr>
              <a:t>RECAP: L2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880AC-9A27-734E-B6F8-26783E30FB60}"/>
              </a:ext>
            </a:extLst>
          </p:cNvPr>
          <p:cNvSpPr/>
          <p:nvPr/>
        </p:nvSpPr>
        <p:spPr>
          <a:xfrm>
            <a:off x="399223" y="986444"/>
            <a:ext cx="11546114" cy="4499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Default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character-level</a:t>
            </a:r>
            <a:r>
              <a:rPr lang="en-US" sz="2400" dirty="0">
                <a:latin typeface="Avenir Light" panose="020B0402020203020204" pitchFamily="34" charset="77"/>
              </a:rPr>
              <a:t> </a:t>
            </a:r>
            <a:r>
              <a:rPr lang="en-US" sz="2400" u="sng" dirty="0">
                <a:latin typeface="Avenir Light" panose="020B0402020203020204" pitchFamily="34" charset="77"/>
              </a:rPr>
              <a:t>representations</a:t>
            </a:r>
            <a:r>
              <a:rPr lang="en-US" sz="2400" dirty="0">
                <a:latin typeface="Avenir Light" panose="020B0402020203020204" pitchFamily="34" charset="77"/>
              </a:rPr>
              <a:t> aren’t useful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Simple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document-level</a:t>
            </a:r>
            <a:r>
              <a:rPr lang="en-US" sz="2400" dirty="0">
                <a:latin typeface="Avenir Light" panose="020B0402020203020204" pitchFamily="34" charset="77"/>
              </a:rPr>
              <a:t> </a:t>
            </a:r>
            <a:r>
              <a:rPr lang="en-US" sz="2400" u="sng" dirty="0">
                <a:latin typeface="Avenir Light" panose="020B0402020203020204" pitchFamily="34" charset="77"/>
              </a:rPr>
              <a:t>representations</a:t>
            </a:r>
            <a:r>
              <a:rPr lang="en-US" sz="2400" dirty="0">
                <a:latin typeface="Avenir Light" panose="020B0402020203020204" pitchFamily="34" charset="77"/>
              </a:rPr>
              <a:t> (e.g., </a:t>
            </a:r>
            <a:r>
              <a:rPr lang="en-US" sz="2400" dirty="0" err="1">
                <a:latin typeface="Avenir Light" panose="020B0402020203020204" pitchFamily="34" charset="77"/>
              </a:rPr>
              <a:t>BoW</a:t>
            </a:r>
            <a:r>
              <a:rPr lang="en-US" sz="2400" dirty="0">
                <a:latin typeface="Avenir Light" panose="020B0402020203020204" pitchFamily="34" charset="77"/>
              </a:rPr>
              <a:t> and TFIDF) can be useful but have weaknesses:</a:t>
            </a:r>
          </a:p>
          <a:p>
            <a:pPr marL="800100" lvl="1" indent="-342900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Context-insensitive (“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the horse ate</a:t>
            </a:r>
            <a:r>
              <a:rPr lang="en-US" sz="2400" dirty="0">
                <a:latin typeface="Avenir Light" panose="020B0402020203020204" pitchFamily="34" charset="77"/>
              </a:rPr>
              <a:t>” = “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ate the horse</a:t>
            </a:r>
            <a:r>
              <a:rPr lang="en-US" sz="2400" dirty="0">
                <a:latin typeface="Avenir Light" panose="020B0402020203020204" pitchFamily="34" charset="77"/>
              </a:rPr>
              <a:t>”)</a:t>
            </a:r>
          </a:p>
          <a:p>
            <a:pPr marL="800100" lvl="1" indent="-342900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Curse of Dimensionality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vocab could be over 100k</a:t>
            </a:r>
            <a:r>
              <a:rPr lang="en-US" sz="2400" dirty="0">
                <a:latin typeface="Avenir Light" panose="020B0402020203020204" pitchFamily="34" charset="77"/>
              </a:rPr>
              <a:t>)</a:t>
            </a: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  <a:p>
            <a:pPr marL="800100" lvl="1" indent="-342900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Orthogonality: no concept of semantic similarity at the word-level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32206-05C2-C240-A5D9-498E1CDDB3BF}"/>
              </a:ext>
            </a:extLst>
          </p:cNvPr>
          <p:cNvSpPr/>
          <p:nvPr/>
        </p:nvSpPr>
        <p:spPr>
          <a:xfrm>
            <a:off x="10199714" y="1158638"/>
            <a:ext cx="508847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6DA70-7DD7-754A-83B6-3616666072BF}"/>
              </a:ext>
            </a:extLst>
          </p:cNvPr>
          <p:cNvSpPr/>
          <p:nvPr/>
        </p:nvSpPr>
        <p:spPr>
          <a:xfrm>
            <a:off x="9706294" y="1158643"/>
            <a:ext cx="508847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517344-21F3-DF47-A99A-D0B1B4A89DCF}"/>
              </a:ext>
            </a:extLst>
          </p:cNvPr>
          <p:cNvSpPr/>
          <p:nvPr/>
        </p:nvSpPr>
        <p:spPr>
          <a:xfrm>
            <a:off x="9190266" y="1158645"/>
            <a:ext cx="508847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F832F6-48C2-BB48-A90E-054B53BE3585}"/>
              </a:ext>
            </a:extLst>
          </p:cNvPr>
          <p:cNvSpPr/>
          <p:nvPr/>
        </p:nvSpPr>
        <p:spPr>
          <a:xfrm>
            <a:off x="9190266" y="343133"/>
            <a:ext cx="50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venir Book" panose="02000503020000020003" pitchFamily="2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87600-455D-BA49-87AB-205E046A45E1}"/>
              </a:ext>
            </a:extLst>
          </p:cNvPr>
          <p:cNvSpPr/>
          <p:nvPr/>
        </p:nvSpPr>
        <p:spPr>
          <a:xfrm>
            <a:off x="9722340" y="343128"/>
            <a:ext cx="50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venir Book" panose="02000503020000020003" pitchFamily="2" charset="0"/>
              </a:rPr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B2DD8B-85C9-C045-B3A1-773C27D9C6DB}"/>
              </a:ext>
            </a:extLst>
          </p:cNvPr>
          <p:cNvSpPr/>
          <p:nvPr/>
        </p:nvSpPr>
        <p:spPr>
          <a:xfrm>
            <a:off x="10215141" y="343132"/>
            <a:ext cx="50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venir Book" panose="02000503020000020003" pitchFamily="2" charset="0"/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51B102-0CB0-4B4B-B0D0-8829332DBD16}"/>
              </a:ext>
            </a:extLst>
          </p:cNvPr>
          <p:cNvSpPr/>
          <p:nvPr/>
        </p:nvSpPr>
        <p:spPr>
          <a:xfrm>
            <a:off x="9031515" y="1158647"/>
            <a:ext cx="826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venir Book" panose="02000503020000020003" pitchFamily="2" charset="0"/>
              </a:rPr>
              <a:t>61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C1872F-7C50-514A-944A-CF2430FDB778}"/>
              </a:ext>
            </a:extLst>
          </p:cNvPr>
          <p:cNvSpPr/>
          <p:nvPr/>
        </p:nvSpPr>
        <p:spPr>
          <a:xfrm>
            <a:off x="9550891" y="1171343"/>
            <a:ext cx="826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venir Book" panose="02000503020000020003" pitchFamily="2" charset="0"/>
              </a:rPr>
              <a:t>74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38A47E-1CC3-A94A-8EF2-5231093A4FD2}"/>
              </a:ext>
            </a:extLst>
          </p:cNvPr>
          <p:cNvSpPr/>
          <p:nvPr/>
        </p:nvSpPr>
        <p:spPr>
          <a:xfrm>
            <a:off x="10047519" y="1171339"/>
            <a:ext cx="826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venir Book" panose="02000503020000020003" pitchFamily="2" charset="0"/>
              </a:rPr>
              <a:t>65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7F078E-A541-DF43-9FBC-BC918FCC3AE9}"/>
              </a:ext>
            </a:extLst>
          </p:cNvPr>
          <p:cNvSpPr/>
          <p:nvPr/>
        </p:nvSpPr>
        <p:spPr>
          <a:xfrm flipV="1">
            <a:off x="2788723" y="5718258"/>
            <a:ext cx="5020644" cy="970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E492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EE33947-3E96-5A40-AA5B-547C5C030D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1964" y="5676146"/>
                <a:ext cx="4757404" cy="10124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1500"/>
                  </a:spcBef>
                  <a:buNone/>
                </a:pPr>
                <a:r>
                  <a:rPr lang="en-US" sz="2000" b="1" dirty="0">
                    <a:latin typeface="Avenir Light" panose="020B0402020203020204" pitchFamily="34" charset="77"/>
                  </a:rPr>
                  <a:t>TFIDF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000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Avenir Light" panose="020B0402020203020204" pitchFamily="34" charset="77"/>
                  </a:rPr>
                  <a:t> *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0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docs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corpus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docs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containing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Avenir Light" panose="020B0402020203020204" pitchFamily="34" charset="77"/>
                  </a:rPr>
                  <a:t>)</a:t>
                </a: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EE33947-3E96-5A40-AA5B-547C5C030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964" y="5676146"/>
                <a:ext cx="4757404" cy="1012492"/>
              </a:xfrm>
              <a:prstGeom prst="rect">
                <a:avLst/>
              </a:prstGeo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6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16859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56A43B-2649-1449-837A-5D58CFADD95A}"/>
              </a:ext>
            </a:extLst>
          </p:cNvPr>
          <p:cNvSpPr txBox="1">
            <a:spLocks/>
          </p:cNvSpPr>
          <p:nvPr/>
        </p:nvSpPr>
        <p:spPr>
          <a:xfrm>
            <a:off x="1697034" y="1139721"/>
            <a:ext cx="6065842" cy="2581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Two approaches: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venir Light" panose="020B0402020203020204" pitchFamily="34" charset="77"/>
              </a:rPr>
              <a:t>Continuous Bag-of-Words (CBOW)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Avenir Light" panose="020B0402020203020204" pitchFamily="34" charset="77"/>
              </a:rPr>
              <a:t>Skip-gram w/ negative sampling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19922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CBOW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28670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D56A43B-2649-1449-837A-5D58CFADD9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7834" y="1378832"/>
                <a:ext cx="8805866" cy="4803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4000"/>
                  </a:spcBef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Avenir Light" panose="020B0402020203020204" pitchFamily="34" charset="77"/>
                  </a:rPr>
                  <a:t>Step 1</a:t>
                </a:r>
                <a:r>
                  <a:rPr lang="en-US" sz="2400" dirty="0">
                    <a:latin typeface="Avenir Light" panose="020B0402020203020204" pitchFamily="34" charset="77"/>
                  </a:rPr>
                  <a:t>: Iterate through your entire corpus, with sliding context windows of size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and step size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4000"/>
                  </a:spcBef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Avenir Light" panose="020B0402020203020204" pitchFamily="34" charset="77"/>
                  </a:rPr>
                  <a:t>Step 2</a:t>
                </a:r>
                <a:r>
                  <a:rPr lang="en-US" sz="2400" dirty="0">
                    <a:latin typeface="Avenir Light" panose="020B0402020203020204" pitchFamily="34" charset="77"/>
                  </a:rPr>
                  <a:t>: Using all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context words, </a:t>
                </a:r>
                <a:r>
                  <a:rPr lang="en-US" sz="2400" u="sng" dirty="0">
                    <a:latin typeface="Avenir Light" panose="020B0402020203020204" pitchFamily="34" charset="77"/>
                  </a:rPr>
                  <a:t>except the center word</a:t>
                </a:r>
                <a:r>
                  <a:rPr lang="en-US" sz="2400" dirty="0">
                    <a:latin typeface="Avenir Light" panose="020B0402020203020204" pitchFamily="34" charset="77"/>
                  </a:rPr>
                  <a:t>, try to predict the center word.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4000"/>
                  </a:spcBef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Avenir Light" panose="020B0402020203020204" pitchFamily="34" charset="77"/>
                  </a:rPr>
                  <a:t>Step 3</a:t>
                </a:r>
                <a:r>
                  <a:rPr lang="en-US" sz="2400" dirty="0">
                    <a:latin typeface="Avenir Light" panose="020B0402020203020204" pitchFamily="34" charset="77"/>
                  </a:rPr>
                  <a:t>: Calculate your loss and update parameters (like always)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D56A43B-2649-1449-837A-5D58CFADD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4" y="1378832"/>
                <a:ext cx="8805866" cy="4803879"/>
              </a:xfrm>
              <a:prstGeom prst="rect">
                <a:avLst/>
              </a:prstGeo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26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CBOW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28670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88397-EEE5-C74F-B221-27630684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5675645"/>
            <a:ext cx="10401300" cy="77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25997-AB5E-FA40-AF16-CAC9C676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7" y="311583"/>
            <a:ext cx="4486087" cy="537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519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CBOW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28670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1CD14-7FB2-F34D-8C99-6AA0C0EB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227" y="311583"/>
            <a:ext cx="4486087" cy="53738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C88397-EEE5-C74F-B221-27630684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5675645"/>
            <a:ext cx="10401300" cy="774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B934C0-DF6B-7F49-9CE9-95BC97BCD85F}"/>
              </a:ext>
            </a:extLst>
          </p:cNvPr>
          <p:cNvSpPr/>
          <p:nvPr/>
        </p:nvSpPr>
        <p:spPr>
          <a:xfrm>
            <a:off x="6905362" y="4489027"/>
            <a:ext cx="954107" cy="40011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D x 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93F3AD-2863-BD41-AE26-6F70D8F892E3}"/>
                  </a:ext>
                </a:extLst>
              </p:cNvPr>
              <p:cNvSpPr txBox="1"/>
              <p:nvPr/>
            </p:nvSpPr>
            <p:spPr>
              <a:xfrm>
                <a:off x="854068" y="1203149"/>
                <a:ext cx="4072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sum(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93F3AD-2863-BD41-AE26-6F70D8F89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68" y="1203149"/>
                <a:ext cx="4072256" cy="369332"/>
              </a:xfrm>
              <a:prstGeom prst="rect">
                <a:avLst/>
              </a:prstGeom>
              <a:blipFill>
                <a:blip r:embed="rId4"/>
                <a:stretch>
                  <a:fillRect l="-2492" t="-20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558A67-9B6D-0044-8E90-FEF51BB1403F}"/>
                  </a:ext>
                </a:extLst>
              </p:cNvPr>
              <p:cNvSpPr txBox="1"/>
              <p:nvPr/>
            </p:nvSpPr>
            <p:spPr>
              <a:xfrm>
                <a:off x="806211" y="1930061"/>
                <a:ext cx="44011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558A67-9B6D-0044-8E90-FEF51BB14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1" y="1930061"/>
                <a:ext cx="4401168" cy="369332"/>
              </a:xfrm>
              <a:prstGeom prst="rect">
                <a:avLst/>
              </a:prstGeom>
              <a:blipFill>
                <a:blip r:embed="rId5"/>
                <a:stretch>
                  <a:fillRect l="-1729" t="-6897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51087-CDF5-3641-B9D6-7641421346A6}"/>
                  </a:ext>
                </a:extLst>
              </p:cNvPr>
              <p:cNvSpPr txBox="1"/>
              <p:nvPr/>
            </p:nvSpPr>
            <p:spPr>
              <a:xfrm>
                <a:off x="806211" y="3122708"/>
                <a:ext cx="44011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# total context words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51087-CDF5-3641-B9D6-764142134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1" y="3122708"/>
                <a:ext cx="4401168" cy="369332"/>
              </a:xfrm>
              <a:prstGeom prst="rect">
                <a:avLst/>
              </a:prstGeom>
              <a:blipFill>
                <a:blip r:embed="rId6"/>
                <a:stretch>
                  <a:fillRect l="-2305"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790B7C-9B84-7B49-A0DD-5054176CD8E4}"/>
                  </a:ext>
                </a:extLst>
              </p:cNvPr>
              <p:cNvSpPr txBox="1"/>
              <p:nvPr/>
            </p:nvSpPr>
            <p:spPr>
              <a:xfrm>
                <a:off x="780949" y="4195454"/>
                <a:ext cx="26099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# word types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790B7C-9B84-7B49-A0DD-5054176CD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49" y="4195454"/>
                <a:ext cx="2609951" cy="369332"/>
              </a:xfrm>
              <a:prstGeom prst="rect">
                <a:avLst/>
              </a:prstGeom>
              <a:blipFill>
                <a:blip r:embed="rId7"/>
                <a:stretch>
                  <a:fillRect l="-3883" t="-23333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DB8E81-A428-7A4E-93D6-9B255A4FDA11}"/>
                  </a:ext>
                </a:extLst>
              </p:cNvPr>
              <p:cNvSpPr/>
              <p:nvPr/>
            </p:nvSpPr>
            <p:spPr>
              <a:xfrm>
                <a:off x="6411774" y="478658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DB8E81-A428-7A4E-93D6-9B255A4FD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774" y="4786581"/>
                <a:ext cx="42639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5C1813E-9E21-3B4B-BF59-E01E3FB3EAE2}"/>
                  </a:ext>
                </a:extLst>
              </p:cNvPr>
              <p:cNvSpPr/>
              <p:nvPr/>
            </p:nvSpPr>
            <p:spPr>
              <a:xfrm>
                <a:off x="7702468" y="3295022"/>
                <a:ext cx="4518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5C1813E-9E21-3B4B-BF59-E01E3FB3E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468" y="3295022"/>
                <a:ext cx="4518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946B8C0-8C23-2548-A7C8-E776C0B195E1}"/>
              </a:ext>
            </a:extLst>
          </p:cNvPr>
          <p:cNvSpPr/>
          <p:nvPr/>
        </p:nvSpPr>
        <p:spPr>
          <a:xfrm>
            <a:off x="7451341" y="3835269"/>
            <a:ext cx="954107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D x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59EC4C-DD5C-7046-8510-C31ECC8160EC}"/>
                  </a:ext>
                </a:extLst>
              </p:cNvPr>
              <p:cNvSpPr/>
              <p:nvPr/>
            </p:nvSpPr>
            <p:spPr>
              <a:xfrm>
                <a:off x="6936352" y="4034997"/>
                <a:ext cx="5055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59EC4C-DD5C-7046-8510-C31ECC81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352" y="4034997"/>
                <a:ext cx="50550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95DB1DD-304C-124D-A315-CC46965BC2AA}"/>
              </a:ext>
            </a:extLst>
          </p:cNvPr>
          <p:cNvSpPr/>
          <p:nvPr/>
        </p:nvSpPr>
        <p:spPr>
          <a:xfrm>
            <a:off x="8138750" y="3356577"/>
            <a:ext cx="954107" cy="40011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V x 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0BB0F2-39CE-BB4F-9161-97E8ED77BAE7}"/>
                  </a:ext>
                </a:extLst>
              </p:cNvPr>
              <p:cNvSpPr txBox="1"/>
              <p:nvPr/>
            </p:nvSpPr>
            <p:spPr>
              <a:xfrm>
                <a:off x="780949" y="3650603"/>
                <a:ext cx="44011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embedding size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0BB0F2-39CE-BB4F-9161-97E8ED77B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49" y="3650603"/>
                <a:ext cx="4401168" cy="369332"/>
              </a:xfrm>
              <a:prstGeom prst="rect">
                <a:avLst/>
              </a:prstGeom>
              <a:blipFill>
                <a:blip r:embed="rId11"/>
                <a:stretch>
                  <a:fillRect l="-2299" t="-2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BE1CB9-21DA-FD4E-B226-259C537CE94C}"/>
                  </a:ext>
                </a:extLst>
              </p:cNvPr>
              <p:cNvSpPr/>
              <p:nvPr/>
            </p:nvSpPr>
            <p:spPr>
              <a:xfrm>
                <a:off x="8303824" y="2903011"/>
                <a:ext cx="471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BE1CB9-21DA-FD4E-B226-259C537CE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824" y="2903011"/>
                <a:ext cx="47121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8199987-3F72-9D4E-8A2B-65EF1AFC2CE9}"/>
              </a:ext>
            </a:extLst>
          </p:cNvPr>
          <p:cNvSpPr/>
          <p:nvPr/>
        </p:nvSpPr>
        <p:spPr>
          <a:xfrm>
            <a:off x="9182100" y="3311545"/>
            <a:ext cx="954107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V x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46D5B9-CD6A-194E-9719-A98AD7A1E87B}"/>
                  </a:ext>
                </a:extLst>
              </p:cNvPr>
              <p:cNvSpPr/>
              <p:nvPr/>
            </p:nvSpPr>
            <p:spPr>
              <a:xfrm>
                <a:off x="9096894" y="2189266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46D5B9-CD6A-194E-9719-A98AD7A1E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94" y="2189266"/>
                <a:ext cx="371384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A139021C-3D96-9745-B3B7-3B5D4C1DF9A3}"/>
              </a:ext>
            </a:extLst>
          </p:cNvPr>
          <p:cNvSpPr/>
          <p:nvPr/>
        </p:nvSpPr>
        <p:spPr>
          <a:xfrm>
            <a:off x="6263993" y="5183601"/>
            <a:ext cx="954107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V x 1</a:t>
            </a:r>
          </a:p>
        </p:txBody>
      </p:sp>
    </p:spTree>
    <p:extLst>
      <p:ext uri="{BB962C8B-B14F-4D97-AF65-F5344CB8AC3E}">
        <p14:creationId xmlns:p14="http://schemas.microsoft.com/office/powerpoint/2010/main" val="2127649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CBOW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28670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56A43B-2649-1449-837A-5D58CFADD95A}"/>
              </a:ext>
            </a:extLst>
          </p:cNvPr>
          <p:cNvSpPr txBox="1">
            <a:spLocks/>
          </p:cNvSpPr>
          <p:nvPr/>
        </p:nvSpPr>
        <p:spPr>
          <a:xfrm>
            <a:off x="1747834" y="1378832"/>
            <a:ext cx="8805866" cy="4803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4000"/>
              </a:spcBef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Linear</a:t>
            </a:r>
            <a:r>
              <a:rPr lang="en-US" sz="2400" b="1" dirty="0">
                <a:latin typeface="Avenir Light" panose="020B0402020203020204" pitchFamily="34" charset="77"/>
              </a:rPr>
              <a:t> projection layer</a:t>
            </a:r>
          </a:p>
          <a:p>
            <a:pPr>
              <a:lnSpc>
                <a:spcPct val="150000"/>
              </a:lnSpc>
              <a:spcBef>
                <a:spcPts val="4000"/>
              </a:spcBef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Non-linear</a:t>
            </a:r>
            <a:r>
              <a:rPr lang="en-US" sz="2400" b="1" dirty="0">
                <a:latin typeface="Avenir Light" panose="020B0402020203020204" pitchFamily="34" charset="77"/>
              </a:rPr>
              <a:t> output layer (</a:t>
            </a:r>
            <a:r>
              <a:rPr lang="en-US" sz="2400" b="1" dirty="0" err="1">
                <a:latin typeface="Avenir Light" panose="020B0402020203020204" pitchFamily="34" charset="77"/>
              </a:rPr>
              <a:t>softmax</a:t>
            </a:r>
            <a:r>
              <a:rPr lang="en-US" sz="2400" b="1" dirty="0">
                <a:latin typeface="Avenir Light" panose="020B0402020203020204" pitchFamily="34" charset="77"/>
              </a:rPr>
              <a:t>)</a:t>
            </a:r>
          </a:p>
          <a:p>
            <a:pPr>
              <a:lnSpc>
                <a:spcPct val="150000"/>
              </a:lnSpc>
              <a:spcBef>
                <a:spcPts val="4000"/>
              </a:spcBef>
            </a:pPr>
            <a:r>
              <a:rPr lang="en-US" sz="2400" b="1" dirty="0">
                <a:latin typeface="Avenir Light" panose="020B0402020203020204" pitchFamily="34" charset="77"/>
              </a:rPr>
              <a:t>Training in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batches</a:t>
            </a:r>
            <a:r>
              <a:rPr lang="en-US" sz="2400" b="1" dirty="0">
                <a:latin typeface="Avenir Light" panose="020B0402020203020204" pitchFamily="34" charset="77"/>
              </a:rPr>
              <a:t> helps a lot</a:t>
            </a: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15995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skip-gram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33623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D56A43B-2649-1449-837A-5D58CFADD9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7834" y="1378832"/>
                <a:ext cx="8805866" cy="4803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4000"/>
                  </a:spcBef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Avenir Light" panose="020B0402020203020204" pitchFamily="34" charset="77"/>
                  </a:rPr>
                  <a:t>Step 1</a:t>
                </a:r>
                <a:r>
                  <a:rPr lang="en-US" sz="2400" dirty="0">
                    <a:latin typeface="Avenir Light" panose="020B0402020203020204" pitchFamily="34" charset="77"/>
                  </a:rPr>
                  <a:t>: Iterate through your entire corpus, with sliding context windows of size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and step size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4000"/>
                  </a:spcBef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Avenir Light" panose="020B0402020203020204" pitchFamily="34" charset="77"/>
                  </a:rPr>
                  <a:t>Step 2</a:t>
                </a:r>
                <a:r>
                  <a:rPr lang="en-US" sz="2400" dirty="0">
                    <a:latin typeface="Avenir Light" panose="020B0402020203020204" pitchFamily="34" charset="77"/>
                  </a:rPr>
                  <a:t>: Using the masked center word, try to predict all 2N center words.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4000"/>
                  </a:spcBef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Avenir Light" panose="020B0402020203020204" pitchFamily="34" charset="77"/>
                  </a:rPr>
                  <a:t>Step 3</a:t>
                </a:r>
                <a:r>
                  <a:rPr lang="en-US" sz="2400" dirty="0">
                    <a:latin typeface="Avenir Light" panose="020B0402020203020204" pitchFamily="34" charset="77"/>
                  </a:rPr>
                  <a:t>: Calculate your loss and update parameters (like always)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D56A43B-2649-1449-837A-5D58CFADD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4" y="1378832"/>
                <a:ext cx="8805866" cy="4803879"/>
              </a:xfrm>
              <a:prstGeom prst="rect">
                <a:avLst/>
              </a:prstGeo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166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skip-gram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33496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3D4C5-C646-0C40-8CC6-B26CD258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105" y="305173"/>
            <a:ext cx="4202394" cy="5493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89120B-B473-ED4E-8558-741D6A653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5870846"/>
            <a:ext cx="10261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1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skip-gram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33623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56A43B-2649-1449-837A-5D58CFADD95A}"/>
              </a:ext>
            </a:extLst>
          </p:cNvPr>
          <p:cNvSpPr txBox="1">
            <a:spLocks/>
          </p:cNvSpPr>
          <p:nvPr/>
        </p:nvSpPr>
        <p:spPr>
          <a:xfrm>
            <a:off x="1747834" y="1378832"/>
            <a:ext cx="8805866" cy="4803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2000"/>
              </a:spcBef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In practice, this </a:t>
            </a:r>
            <a:r>
              <a:rPr lang="en-US" sz="2400" b="1" dirty="0" err="1">
                <a:latin typeface="Avenir Light" panose="020B0402020203020204" pitchFamily="34" charset="77"/>
              </a:rPr>
              <a:t>softmax</a:t>
            </a:r>
            <a:r>
              <a:rPr lang="en-US" sz="2400" b="1" dirty="0">
                <a:latin typeface="Avenir Light" panose="020B0402020203020204" pitchFamily="34" charset="77"/>
              </a:rPr>
              <a:t> is painfully slow.</a:t>
            </a:r>
          </a:p>
          <a:p>
            <a:pPr marL="0" indent="0">
              <a:lnSpc>
                <a:spcPct val="150000"/>
              </a:lnSpc>
              <a:spcBef>
                <a:spcPts val="2000"/>
              </a:spcBef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Instead, flip the modelling to be pairs of words:</a:t>
            </a:r>
          </a:p>
          <a:p>
            <a:pPr marL="0" indent="0">
              <a:lnSpc>
                <a:spcPct val="150000"/>
              </a:lnSpc>
              <a:spcBef>
                <a:spcPts val="2000"/>
              </a:spcBef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	e.g., (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center word</a:t>
            </a:r>
            <a:r>
              <a:rPr lang="en-US" sz="2400" b="1" dirty="0">
                <a:latin typeface="Avenir Light" panose="020B0402020203020204" pitchFamily="34" charset="77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context </a:t>
            </a:r>
            <a:r>
              <a:rPr lang="en-US" sz="2400" b="1" dirty="0" err="1">
                <a:solidFill>
                  <a:srgbClr val="C00000"/>
                </a:solidFill>
                <a:latin typeface="Avenir Light" panose="020B0402020203020204" pitchFamily="34" charset="77"/>
              </a:rPr>
              <a:t>word</a:t>
            </a:r>
            <a:r>
              <a:rPr lang="en-US" sz="2400" b="1" baseline="-25000" dirty="0" err="1">
                <a:solidFill>
                  <a:srgbClr val="C00000"/>
                </a:solidFill>
                <a:latin typeface="Avenir Light" panose="020B0402020203020204" pitchFamily="34" charset="77"/>
              </a:rPr>
              <a:t>i</a:t>
            </a:r>
            <a:r>
              <a:rPr lang="en-US" sz="2400" b="1" dirty="0">
                <a:latin typeface="Avenir Light" panose="020B0402020203020204" pitchFamily="34" charset="77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2000"/>
              </a:spcBef>
              <a:buNone/>
            </a:pPr>
            <a:endParaRPr lang="en-US" sz="2400" b="1" dirty="0">
              <a:latin typeface="Avenir Light" panose="020B0402020203020204" pitchFamily="34" charset="77"/>
            </a:endParaRPr>
          </a:p>
          <a:p>
            <a:pPr marL="0" indent="0">
              <a:lnSpc>
                <a:spcPct val="150000"/>
              </a:lnSpc>
              <a:spcBef>
                <a:spcPts val="2000"/>
              </a:spcBef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It would learn to always predict 1. So, probabilistically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sample negative examples </a:t>
            </a:r>
            <a:r>
              <a:rPr lang="en-US" sz="2400" b="1" dirty="0">
                <a:latin typeface="Avenir Light" panose="020B0402020203020204" pitchFamily="34" charset="77"/>
              </a:rPr>
              <a:t>based on their frequencies</a:t>
            </a:r>
          </a:p>
        </p:txBody>
      </p:sp>
    </p:spTree>
    <p:extLst>
      <p:ext uri="{BB962C8B-B14F-4D97-AF65-F5344CB8AC3E}">
        <p14:creationId xmlns:p14="http://schemas.microsoft.com/office/powerpoint/2010/main" val="4092125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33623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56A43B-2649-1449-837A-5D58CFADD95A}"/>
              </a:ext>
            </a:extLst>
          </p:cNvPr>
          <p:cNvSpPr txBox="1">
            <a:spLocks/>
          </p:cNvSpPr>
          <p:nvPr/>
        </p:nvSpPr>
        <p:spPr>
          <a:xfrm>
            <a:off x="1693067" y="1633044"/>
            <a:ext cx="8805866" cy="3591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2500"/>
              </a:spcBef>
            </a:pPr>
            <a:r>
              <a:rPr lang="en-US" sz="2400" dirty="0"/>
              <a:t>Smaller window sizes yield embeddings such that high similarity scores indicates that the words are </a:t>
            </a:r>
            <a:r>
              <a:rPr lang="en-US" sz="2400" i="1" dirty="0"/>
              <a:t>interchangeable </a:t>
            </a:r>
          </a:p>
          <a:p>
            <a:pPr>
              <a:lnSpc>
                <a:spcPct val="150000"/>
              </a:lnSpc>
              <a:spcBef>
                <a:spcPts val="2500"/>
              </a:spcBef>
            </a:pPr>
            <a:r>
              <a:rPr lang="en-US" sz="2400" dirty="0"/>
              <a:t>Larger window sizes (e.g., 15+) yield embeddings such that high similarity is more indicative of </a:t>
            </a:r>
            <a:r>
              <a:rPr lang="en-US" sz="2400" i="1" dirty="0"/>
              <a:t>relatedness</a:t>
            </a:r>
            <a:r>
              <a:rPr lang="en-US" sz="2400" dirty="0"/>
              <a:t> of the words.</a:t>
            </a:r>
            <a:endParaRPr lang="en-US" sz="2400" b="1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966271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33623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56A43B-2649-1449-837A-5D58CFADD95A}"/>
              </a:ext>
            </a:extLst>
          </p:cNvPr>
          <p:cNvSpPr txBox="1">
            <a:spLocks/>
          </p:cNvSpPr>
          <p:nvPr/>
        </p:nvSpPr>
        <p:spPr>
          <a:xfrm>
            <a:off x="1604167" y="1239344"/>
            <a:ext cx="8805866" cy="5117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2500"/>
              </a:spcBef>
            </a:pPr>
            <a:r>
              <a:rPr lang="en-US" sz="2400" b="1" dirty="0">
                <a:latin typeface="Avenir Light" panose="020B0402020203020204" pitchFamily="34" charset="77"/>
              </a:rPr>
              <a:t>Words that appear in the same contexts are forced to gravitate toward having the same embeddings as one another</a:t>
            </a:r>
          </a:p>
          <a:p>
            <a:pPr>
              <a:lnSpc>
                <a:spcPct val="150000"/>
              </a:lnSpc>
              <a:spcBef>
                <a:spcPts val="2500"/>
              </a:spcBef>
            </a:pPr>
            <a:r>
              <a:rPr lang="en-US" sz="2400" b="1" dirty="0">
                <a:latin typeface="Avenir Light" panose="020B0402020203020204" pitchFamily="34" charset="77"/>
              </a:rPr>
              <a:t>Imagine two words,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w</a:t>
            </a:r>
            <a:r>
              <a:rPr lang="en-US" sz="2400" b="1" baseline="-25000" dirty="0">
                <a:solidFill>
                  <a:srgbClr val="C00000"/>
                </a:solidFill>
                <a:latin typeface="Avenir Light" panose="020B0402020203020204" pitchFamily="34" charset="77"/>
              </a:rPr>
              <a:t>1</a:t>
            </a:r>
            <a:r>
              <a:rPr lang="en-US" sz="2400" b="1" dirty="0">
                <a:latin typeface="Avenir Light" panose="020B0402020203020204" pitchFamily="34" charset="77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w</a:t>
            </a:r>
            <a:r>
              <a:rPr lang="en-US" sz="2400" b="1" baseline="-25000" dirty="0">
                <a:solidFill>
                  <a:srgbClr val="C00000"/>
                </a:solidFill>
                <a:latin typeface="Avenir Light" panose="020B0402020203020204" pitchFamily="34" charset="77"/>
              </a:rPr>
              <a:t>2</a:t>
            </a:r>
            <a:r>
              <a:rPr lang="en-US" sz="2400" b="1" dirty="0">
                <a:latin typeface="Avenir Light" panose="020B0402020203020204" pitchFamily="34" charset="77"/>
              </a:rPr>
              <a:t>, that never appear together, but they each, individually have the </a:t>
            </a:r>
            <a:r>
              <a:rPr lang="en-US" sz="2400" b="1" u="sng" dirty="0">
                <a:latin typeface="Avenir Light" panose="020B0402020203020204" pitchFamily="34" charset="77"/>
              </a:rPr>
              <a:t>exact same contexts</a:t>
            </a:r>
            <a:r>
              <a:rPr lang="en-US" sz="2400" b="1" dirty="0">
                <a:latin typeface="Avenir Light" panose="020B0402020203020204" pitchFamily="34" charset="77"/>
              </a:rPr>
              <a:t> with </a:t>
            </a:r>
            <a:r>
              <a:rPr lang="en-US" sz="2400" b="1" i="1" dirty="0">
                <a:latin typeface="Avenir Light" panose="020B0402020203020204" pitchFamily="34" charset="77"/>
              </a:rPr>
              <a:t>other</a:t>
            </a:r>
            <a:r>
              <a:rPr lang="en-US" sz="2400" b="1" dirty="0">
                <a:latin typeface="Avenir Light" panose="020B0402020203020204" pitchFamily="34" charset="77"/>
              </a:rPr>
              <a:t> words.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w</a:t>
            </a:r>
            <a:r>
              <a:rPr lang="en-US" sz="2400" b="1" baseline="-25000" dirty="0">
                <a:solidFill>
                  <a:srgbClr val="C00000"/>
                </a:solidFill>
                <a:latin typeface="Avenir Light" panose="020B0402020203020204" pitchFamily="34" charset="77"/>
              </a:rPr>
              <a:t>1</a:t>
            </a:r>
            <a:r>
              <a:rPr lang="en-US" sz="2400" b="1" dirty="0">
                <a:latin typeface="Avenir Light" panose="020B0402020203020204" pitchFamily="34" charset="77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w</a:t>
            </a:r>
            <a:r>
              <a:rPr lang="en-US" sz="2400" b="1" baseline="-25000" dirty="0">
                <a:solidFill>
                  <a:srgbClr val="C00000"/>
                </a:solidFill>
                <a:latin typeface="Avenir Light" panose="020B0402020203020204" pitchFamily="34" charset="77"/>
              </a:rPr>
              <a:t>2</a:t>
            </a:r>
            <a:r>
              <a:rPr lang="en-US" sz="2400" b="1" dirty="0">
                <a:latin typeface="Avenir Light" panose="020B0402020203020204" pitchFamily="34" charset="77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Avenir Light" panose="020B0402020203020204" pitchFamily="34" charset="77"/>
              </a:rPr>
              <a:t>will have ~identical embeddings!</a:t>
            </a:r>
          </a:p>
          <a:p>
            <a:pPr>
              <a:lnSpc>
                <a:spcPct val="150000"/>
              </a:lnSpc>
              <a:spcBef>
                <a:spcPts val="2500"/>
              </a:spcBef>
            </a:pPr>
            <a:r>
              <a:rPr lang="en-US" sz="2400" b="1" dirty="0">
                <a:latin typeface="Avenir Light" panose="020B0402020203020204" pitchFamily="34" charset="77"/>
              </a:rPr>
              <a:t>“The” appears the most. What do you imagine its embedding is like?</a:t>
            </a:r>
          </a:p>
        </p:txBody>
      </p:sp>
    </p:spTree>
    <p:extLst>
      <p:ext uri="{BB962C8B-B14F-4D97-AF65-F5344CB8AC3E}">
        <p14:creationId xmlns:p14="http://schemas.microsoft.com/office/powerpoint/2010/main" val="368363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C4B7871-8570-9544-A628-29B6466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326" y="279400"/>
            <a:ext cx="5612674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venir Black" panose="02000503020000020003" pitchFamily="2" charset="0"/>
              </a:rPr>
              <a:t>RECAP: L3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880AC-9A27-734E-B6F8-26783E30FB60}"/>
              </a:ext>
            </a:extLst>
          </p:cNvPr>
          <p:cNvSpPr/>
          <p:nvPr/>
        </p:nvSpPr>
        <p:spPr>
          <a:xfrm>
            <a:off x="483326" y="614317"/>
            <a:ext cx="11546114" cy="450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Language Modelling </a:t>
            </a:r>
            <a:r>
              <a:rPr lang="en-US" sz="2400" dirty="0">
                <a:latin typeface="Avenir Light" panose="020B0402020203020204" pitchFamily="34" charset="77"/>
              </a:rPr>
              <a:t>is a core NLP </a:t>
            </a:r>
            <a:r>
              <a:rPr lang="en-US" sz="2400" u="sng" dirty="0">
                <a:latin typeface="Avenir Light" panose="020B0402020203020204" pitchFamily="34" charset="77"/>
              </a:rPr>
              <a:t>task</a:t>
            </a:r>
            <a:r>
              <a:rPr lang="en-US" sz="2400" dirty="0">
                <a:latin typeface="Avenir Light" panose="020B0402020203020204" pitchFamily="34" charset="77"/>
              </a:rPr>
              <a:t> and highly useful for many other tasks.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n-gram</a:t>
            </a:r>
            <a:r>
              <a:rPr lang="en-US" sz="2400" dirty="0">
                <a:latin typeface="Avenir Light" panose="020B0402020203020204" pitchFamily="34" charset="77"/>
              </a:rPr>
              <a:t> models (count-based) can be surprisingly useful but have weaknesses:</a:t>
            </a:r>
          </a:p>
          <a:p>
            <a:pPr marL="800100" lvl="1" indent="-342900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Must handle OOV words (all LMs must do this)</a:t>
            </a:r>
          </a:p>
          <a:p>
            <a:pPr marL="800100" lvl="1" indent="-342900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Unsustainable approach to handling increasingly larger contexts</a:t>
            </a:r>
          </a:p>
          <a:p>
            <a:pPr marL="800100" lvl="1" indent="-342900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No semantic information is conveyed by the counts (e.g., </a:t>
            </a:r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vehicle</a:t>
            </a:r>
            <a:r>
              <a:rPr lang="en-US" sz="2400" dirty="0">
                <a:latin typeface="Avenir Light" panose="020B0402020203020204" pitchFamily="34" charset="77"/>
              </a:rPr>
              <a:t> vs </a:t>
            </a:r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car</a:t>
            </a:r>
            <a:r>
              <a:rPr lang="en-US" sz="2400" dirty="0">
                <a:latin typeface="Avenir Light" panose="020B0402020203020204" pitchFamily="34" charset="77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Perplexity</a:t>
            </a:r>
            <a:r>
              <a:rPr lang="en-US" sz="2400" dirty="0">
                <a:latin typeface="Avenir Light" panose="020B0402020203020204" pitchFamily="34" charset="77"/>
              </a:rPr>
              <a:t> is the canonical evaluation metric for LMs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7F078E-A541-DF43-9FBC-BC918FCC3AE9}"/>
              </a:ext>
            </a:extLst>
          </p:cNvPr>
          <p:cNvSpPr/>
          <p:nvPr/>
        </p:nvSpPr>
        <p:spPr>
          <a:xfrm flipV="1">
            <a:off x="907869" y="5553309"/>
            <a:ext cx="10445931" cy="1083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E492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D9033E-EFC1-AD4A-90FC-4F439CDD27C8}"/>
                  </a:ext>
                </a:extLst>
              </p:cNvPr>
              <p:cNvSpPr/>
              <p:nvPr/>
            </p:nvSpPr>
            <p:spPr>
              <a:xfrm>
                <a:off x="1123144" y="5618081"/>
                <a:ext cx="6405269" cy="9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”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D9033E-EFC1-AD4A-90FC-4F439CDD2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44" y="5618081"/>
                <a:ext cx="6405269" cy="960519"/>
              </a:xfrm>
              <a:prstGeom prst="rect">
                <a:avLst/>
              </a:prstGeom>
              <a:blipFill>
                <a:blip r:embed="rId2"/>
                <a:stretch>
                  <a:fillRect l="-594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DF5AC87-F101-0044-8CD7-8A43774C27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9598" y="5548908"/>
                <a:ext cx="4402004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DF5AC87-F101-0044-8CD7-8A43774C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98" y="5548908"/>
                <a:ext cx="4402004" cy="1001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2A5E762-E6EB-8044-A640-51C24E652005}"/>
              </a:ext>
            </a:extLst>
          </p:cNvPr>
          <p:cNvSpPr/>
          <p:nvPr/>
        </p:nvSpPr>
        <p:spPr>
          <a:xfrm>
            <a:off x="907869" y="5179576"/>
            <a:ext cx="45309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Bi-gram model with alpha-beta smoothing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7057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11" y="248006"/>
            <a:ext cx="8941419" cy="1162592"/>
          </a:xfrm>
        </p:spPr>
        <p:txBody>
          <a:bodyPr/>
          <a:lstStyle/>
          <a:p>
            <a:r>
              <a:rPr lang="en-US" dirty="0"/>
              <a:t>word2vec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663568" y="726410"/>
            <a:ext cx="2689232" cy="6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5F9DF-0BD8-0B4C-839A-9F8783D1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52" y="795005"/>
            <a:ext cx="8594437" cy="58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02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3FBB9-6D0C-654F-942D-073F9DF0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34950"/>
            <a:ext cx="103251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73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0B953-6A86-494F-AAA8-072D1420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939800"/>
            <a:ext cx="103378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835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11" y="248006"/>
            <a:ext cx="8941419" cy="1162592"/>
          </a:xfrm>
        </p:spPr>
        <p:txBody>
          <a:bodyPr/>
          <a:lstStyle/>
          <a:p>
            <a:r>
              <a:rPr lang="en-US" dirty="0"/>
              <a:t>word2vec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663568" y="726410"/>
            <a:ext cx="2689232" cy="6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CA2F3-DEBC-4F40-B23A-DE765D75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603403"/>
            <a:ext cx="9118600" cy="42799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700B92C-09F9-C94D-A20E-167F2061CF0C}"/>
              </a:ext>
            </a:extLst>
          </p:cNvPr>
          <p:cNvSpPr txBox="1">
            <a:spLocks/>
          </p:cNvSpPr>
          <p:nvPr/>
        </p:nvSpPr>
        <p:spPr>
          <a:xfrm>
            <a:off x="5257181" y="505343"/>
            <a:ext cx="4585321" cy="861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Incredible finding!!</a:t>
            </a:r>
          </a:p>
        </p:txBody>
      </p:sp>
    </p:spTree>
    <p:extLst>
      <p:ext uri="{BB962C8B-B14F-4D97-AF65-F5344CB8AC3E}">
        <p14:creationId xmlns:p14="http://schemas.microsoft.com/office/powerpoint/2010/main" val="4178342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11" y="248006"/>
            <a:ext cx="8941419" cy="1162592"/>
          </a:xfrm>
        </p:spPr>
        <p:txBody>
          <a:bodyPr/>
          <a:lstStyle/>
          <a:p>
            <a:r>
              <a:rPr lang="en-US" dirty="0"/>
              <a:t>word2vec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663568" y="726410"/>
            <a:ext cx="2689232" cy="6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1A472B-950C-8B4C-9997-C0DBAC69B46A}"/>
              </a:ext>
            </a:extLst>
          </p:cNvPr>
          <p:cNvSpPr txBox="1">
            <a:spLocks/>
          </p:cNvSpPr>
          <p:nvPr/>
        </p:nvSpPr>
        <p:spPr>
          <a:xfrm>
            <a:off x="2008184" y="1648444"/>
            <a:ext cx="9088580" cy="410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Disclaimer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: As a heads-up, </a:t>
            </a:r>
            <a:r>
              <a:rPr lang="en-US" u="sng" dirty="0">
                <a:latin typeface="Avenir Light" panose="020B0402020203020204" pitchFamily="34" charset="77"/>
                <a:sym typeface="Wingdings" pitchFamily="2" charset="2"/>
              </a:rPr>
              <a:t>no models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 create embeddings such that the dimensions actually correspond to </a:t>
            </a:r>
            <a:r>
              <a:rPr lang="en-US" u="sng" dirty="0">
                <a:latin typeface="Avenir Light" panose="020B0402020203020204" pitchFamily="34" charset="77"/>
                <a:sym typeface="Wingdings" pitchFamily="2" charset="2"/>
              </a:rPr>
              <a:t>linguistic or real-world phenomenon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The embeddings are often really great and useful, but no single embedding (in the absence of others) is interpretable.</a:t>
            </a:r>
          </a:p>
        </p:txBody>
      </p:sp>
    </p:spTree>
    <p:extLst>
      <p:ext uri="{BB962C8B-B14F-4D97-AF65-F5344CB8AC3E}">
        <p14:creationId xmlns:p14="http://schemas.microsoft.com/office/powerpoint/2010/main" val="27828570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303518-744F-5D4D-8B83-92A57E65FB0B}"/>
              </a:ext>
            </a:extLst>
          </p:cNvPr>
          <p:cNvSpPr/>
          <p:nvPr/>
        </p:nvSpPr>
        <p:spPr>
          <a:xfrm>
            <a:off x="3177141" y="3928172"/>
            <a:ext cx="2918859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784C59-BECB-8A43-BEC7-D757DF6B1881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3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9D1A0-258E-D045-AE52-DEB2019F5075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2280121" y="3251198"/>
            <a:ext cx="771242" cy="90716"/>
          </a:xfrm>
          <a:prstGeom prst="rect">
            <a:avLst/>
          </a:prstGeom>
          <a:solidFill>
            <a:srgbClr val="B50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2280121" y="3341913"/>
            <a:ext cx="771242" cy="100361"/>
          </a:xfrm>
          <a:prstGeom prst="rect">
            <a:avLst/>
          </a:prstGeom>
          <a:solidFill>
            <a:srgbClr val="700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93460-7A38-9B48-AE2C-430A5CC82CFF}"/>
              </a:ext>
            </a:extLst>
          </p:cNvPr>
          <p:cNvSpPr/>
          <p:nvPr/>
        </p:nvSpPr>
        <p:spPr>
          <a:xfrm>
            <a:off x="1046406" y="4940364"/>
            <a:ext cx="771242" cy="90716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F9030-842D-BD40-B287-9DCCE456F4CE}"/>
              </a:ext>
            </a:extLst>
          </p:cNvPr>
          <p:cNvSpPr/>
          <p:nvPr/>
        </p:nvSpPr>
        <p:spPr>
          <a:xfrm>
            <a:off x="1046406" y="5031079"/>
            <a:ext cx="771242" cy="100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D1D20E-A7EC-1C45-BCC7-B8C9E36EDEF0}"/>
              </a:ext>
            </a:extLst>
          </p:cNvPr>
          <p:cNvSpPr/>
          <p:nvPr/>
        </p:nvSpPr>
        <p:spPr>
          <a:xfrm>
            <a:off x="2280121" y="4124878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8FAFB-B4CA-264D-A9FA-6DB2929602AA}"/>
              </a:ext>
            </a:extLst>
          </p:cNvPr>
          <p:cNvSpPr/>
          <p:nvPr/>
        </p:nvSpPr>
        <p:spPr>
          <a:xfrm>
            <a:off x="2280121" y="4215595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AFC9FA-1800-7347-B623-ABEB48FCD480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417E7-D8F4-CA43-8ED1-A2216D634D44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E5F11F-06EB-F242-9203-ED13B2CFF4D6}"/>
              </a:ext>
            </a:extLst>
          </p:cNvPr>
          <p:cNvSpPr/>
          <p:nvPr/>
        </p:nvSpPr>
        <p:spPr>
          <a:xfrm>
            <a:off x="1049768" y="5789450"/>
            <a:ext cx="771242" cy="90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56EB3-7339-2842-8577-0CD4505E0B0C}"/>
              </a:ext>
            </a:extLst>
          </p:cNvPr>
          <p:cNvSpPr/>
          <p:nvPr/>
        </p:nvSpPr>
        <p:spPr>
          <a:xfrm>
            <a:off x="1049768" y="5880165"/>
            <a:ext cx="771242" cy="100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B118CD2-1532-7341-B613-7091BA724F5A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5378571" cy="557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Featurized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Linear Model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Neural Models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Bengio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(2003)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word2vec (2013)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Remaining challenges</a:t>
            </a:r>
          </a:p>
        </p:txBody>
      </p:sp>
    </p:spTree>
    <p:extLst>
      <p:ext uri="{BB962C8B-B14F-4D97-AF65-F5344CB8AC3E}">
        <p14:creationId xmlns:p14="http://schemas.microsoft.com/office/powerpoint/2010/main" val="1087510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303518-744F-5D4D-8B83-92A57E65FB0B}"/>
              </a:ext>
            </a:extLst>
          </p:cNvPr>
          <p:cNvSpPr/>
          <p:nvPr/>
        </p:nvSpPr>
        <p:spPr>
          <a:xfrm>
            <a:off x="2150981" y="4800368"/>
            <a:ext cx="1887619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784C59-BECB-8A43-BEC7-D757DF6B1881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3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9D1A0-258E-D045-AE52-DEB2019F5075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2280121" y="3251198"/>
            <a:ext cx="771242" cy="90716"/>
          </a:xfrm>
          <a:prstGeom prst="rect">
            <a:avLst/>
          </a:prstGeom>
          <a:solidFill>
            <a:srgbClr val="B50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2280121" y="3341913"/>
            <a:ext cx="771242" cy="100361"/>
          </a:xfrm>
          <a:prstGeom prst="rect">
            <a:avLst/>
          </a:prstGeom>
          <a:solidFill>
            <a:srgbClr val="700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93460-7A38-9B48-AE2C-430A5CC82CFF}"/>
              </a:ext>
            </a:extLst>
          </p:cNvPr>
          <p:cNvSpPr/>
          <p:nvPr/>
        </p:nvSpPr>
        <p:spPr>
          <a:xfrm>
            <a:off x="1046406" y="4940364"/>
            <a:ext cx="771242" cy="90716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F9030-842D-BD40-B287-9DCCE456F4CE}"/>
              </a:ext>
            </a:extLst>
          </p:cNvPr>
          <p:cNvSpPr/>
          <p:nvPr/>
        </p:nvSpPr>
        <p:spPr>
          <a:xfrm>
            <a:off x="1046406" y="5031079"/>
            <a:ext cx="771242" cy="100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D1D20E-A7EC-1C45-BCC7-B8C9E36EDEF0}"/>
              </a:ext>
            </a:extLst>
          </p:cNvPr>
          <p:cNvSpPr/>
          <p:nvPr/>
        </p:nvSpPr>
        <p:spPr>
          <a:xfrm>
            <a:off x="2280121" y="4124878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8FAFB-B4CA-264D-A9FA-6DB2929602AA}"/>
              </a:ext>
            </a:extLst>
          </p:cNvPr>
          <p:cNvSpPr/>
          <p:nvPr/>
        </p:nvSpPr>
        <p:spPr>
          <a:xfrm>
            <a:off x="2280121" y="4215595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AFC9FA-1800-7347-B623-ABEB48FCD480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417E7-D8F4-CA43-8ED1-A2216D634D44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E5F11F-06EB-F242-9203-ED13B2CFF4D6}"/>
              </a:ext>
            </a:extLst>
          </p:cNvPr>
          <p:cNvSpPr/>
          <p:nvPr/>
        </p:nvSpPr>
        <p:spPr>
          <a:xfrm>
            <a:off x="1049768" y="5789450"/>
            <a:ext cx="771242" cy="90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56EB3-7339-2842-8577-0CD4505E0B0C}"/>
              </a:ext>
            </a:extLst>
          </p:cNvPr>
          <p:cNvSpPr/>
          <p:nvPr/>
        </p:nvSpPr>
        <p:spPr>
          <a:xfrm>
            <a:off x="1049768" y="5880165"/>
            <a:ext cx="771242" cy="100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57CB4B4-D7A4-1140-8F69-E32F9D1DAA61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5378571" cy="557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Featurized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Linear Model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Neural Models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Bengio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(2003)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word2vec (2013)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Remaining challenges</a:t>
            </a:r>
          </a:p>
        </p:txBody>
      </p:sp>
    </p:spTree>
    <p:extLst>
      <p:ext uri="{BB962C8B-B14F-4D97-AF65-F5344CB8AC3E}">
        <p14:creationId xmlns:p14="http://schemas.microsoft.com/office/powerpoint/2010/main" val="899000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068" y="338739"/>
            <a:ext cx="2216150" cy="6731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17240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56A43B-2649-1449-837A-5D58CFADD95A}"/>
              </a:ext>
            </a:extLst>
          </p:cNvPr>
          <p:cNvSpPr txBox="1">
            <a:spLocks/>
          </p:cNvSpPr>
          <p:nvPr/>
        </p:nvSpPr>
        <p:spPr>
          <a:xfrm>
            <a:off x="1962143" y="1011839"/>
            <a:ext cx="8805866" cy="5630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We cheated by looking ahead, so it’s unfair to measure perplexity against n-gram or other auto-regressive LM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Intrinsic evaluation</a:t>
            </a:r>
            <a:r>
              <a:rPr lang="en-US" sz="2400" b="1" dirty="0">
                <a:latin typeface="Avenir Light" panose="020B0402020203020204" pitchFamily="34" charset="77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b="1" dirty="0">
                <a:latin typeface="Avenir Light" panose="020B0402020203020204" pitchFamily="34" charset="77"/>
              </a:rPr>
              <a:t>Word similarity tasks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b="1" dirty="0">
                <a:latin typeface="Avenir Light" panose="020B0402020203020204" pitchFamily="34" charset="77"/>
              </a:rPr>
              <a:t>Word analogy tasks</a:t>
            </a: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b="1" dirty="0">
              <a:latin typeface="Avenir Light" panose="020B0402020203020204" pitchFamily="34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Extrinsic evaluation</a:t>
            </a:r>
            <a:r>
              <a:rPr lang="en-US" sz="2400" b="1" dirty="0">
                <a:latin typeface="Avenir Light" panose="020B0402020203020204" pitchFamily="34" charset="77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Avenir Light" panose="020B0402020203020204" pitchFamily="34" charset="77"/>
              </a:rPr>
              <a:t>Apply to downstream tasks (e.g., Natural language inference, entailment, question answering, information retrieval)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80462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068" y="338739"/>
            <a:ext cx="2216150" cy="6731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17240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56A43B-2649-1449-837A-5D58CFADD95A}"/>
              </a:ext>
            </a:extLst>
          </p:cNvPr>
          <p:cNvSpPr txBox="1">
            <a:spLocks/>
          </p:cNvSpPr>
          <p:nvPr/>
        </p:nvSpPr>
        <p:spPr>
          <a:xfrm>
            <a:off x="5137143" y="338739"/>
            <a:ext cx="2533657" cy="684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Word Similarity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F8CD2-A48D-4E49-90AE-2FF0ADC1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1011839"/>
            <a:ext cx="4089400" cy="5257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EEBE14-BC44-8F43-A1CF-3E2CCEA4B7AE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Sam Bowman’s NYU NLP 2021</a:t>
            </a:r>
          </a:p>
        </p:txBody>
      </p:sp>
    </p:spTree>
    <p:extLst>
      <p:ext uri="{BB962C8B-B14F-4D97-AF65-F5344CB8AC3E}">
        <p14:creationId xmlns:p14="http://schemas.microsoft.com/office/powerpoint/2010/main" val="1919981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068" y="338739"/>
            <a:ext cx="2216150" cy="6731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854068" y="795005"/>
            <a:ext cx="1724032" cy="939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56A43B-2649-1449-837A-5D58CFADD95A}"/>
              </a:ext>
            </a:extLst>
          </p:cNvPr>
          <p:cNvSpPr txBox="1">
            <a:spLocks/>
          </p:cNvSpPr>
          <p:nvPr/>
        </p:nvSpPr>
        <p:spPr>
          <a:xfrm>
            <a:off x="5137143" y="338739"/>
            <a:ext cx="2533657" cy="684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Word Analogy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EEBE14-BC44-8F43-A1CF-3E2CCEA4B7AE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Sam Bowman’s NYU NLP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F56FB-6315-3E4F-BAD1-A11E5D92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479871"/>
            <a:ext cx="10147300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EA8A5-169F-9645-8276-721F246A4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84" y="2787810"/>
            <a:ext cx="9017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1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DAB0366A-5361-BE44-B5E9-741ADC5E6DA8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5378571" cy="557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Featurized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Linear Model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Neural Models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Bengio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(2003)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word2vec (2013)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Remaining challenges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784C59-BECB-8A43-BEC7-D757DF6B1881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3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9D1A0-258E-D045-AE52-DEB2019F5075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2280121" y="3251198"/>
            <a:ext cx="771242" cy="90716"/>
          </a:xfrm>
          <a:prstGeom prst="rect">
            <a:avLst/>
          </a:prstGeom>
          <a:solidFill>
            <a:srgbClr val="B50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2280121" y="3341913"/>
            <a:ext cx="771242" cy="100361"/>
          </a:xfrm>
          <a:prstGeom prst="rect">
            <a:avLst/>
          </a:prstGeom>
          <a:solidFill>
            <a:srgbClr val="700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93460-7A38-9B48-AE2C-430A5CC82CFF}"/>
              </a:ext>
            </a:extLst>
          </p:cNvPr>
          <p:cNvSpPr/>
          <p:nvPr/>
        </p:nvSpPr>
        <p:spPr>
          <a:xfrm>
            <a:off x="1046406" y="4940364"/>
            <a:ext cx="771242" cy="90716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F9030-842D-BD40-B287-9DCCE456F4CE}"/>
              </a:ext>
            </a:extLst>
          </p:cNvPr>
          <p:cNvSpPr/>
          <p:nvPr/>
        </p:nvSpPr>
        <p:spPr>
          <a:xfrm>
            <a:off x="1046406" y="5031079"/>
            <a:ext cx="771242" cy="100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D1D20E-A7EC-1C45-BCC7-B8C9E36EDEF0}"/>
              </a:ext>
            </a:extLst>
          </p:cNvPr>
          <p:cNvSpPr/>
          <p:nvPr/>
        </p:nvSpPr>
        <p:spPr>
          <a:xfrm>
            <a:off x="2280121" y="4124878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8FAFB-B4CA-264D-A9FA-6DB2929602AA}"/>
              </a:ext>
            </a:extLst>
          </p:cNvPr>
          <p:cNvSpPr/>
          <p:nvPr/>
        </p:nvSpPr>
        <p:spPr>
          <a:xfrm>
            <a:off x="2280121" y="4215595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AFC9FA-1800-7347-B623-ABEB48FCD480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417E7-D8F4-CA43-8ED1-A2216D634D44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E5F11F-06EB-F242-9203-ED13B2CFF4D6}"/>
              </a:ext>
            </a:extLst>
          </p:cNvPr>
          <p:cNvSpPr/>
          <p:nvPr/>
        </p:nvSpPr>
        <p:spPr>
          <a:xfrm>
            <a:off x="1049768" y="5789450"/>
            <a:ext cx="771242" cy="90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56EB3-7339-2842-8577-0CD4505E0B0C}"/>
              </a:ext>
            </a:extLst>
          </p:cNvPr>
          <p:cNvSpPr/>
          <p:nvPr/>
        </p:nvSpPr>
        <p:spPr>
          <a:xfrm>
            <a:off x="1049768" y="5880165"/>
            <a:ext cx="771242" cy="100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6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303518-744F-5D4D-8B83-92A57E65FB0B}"/>
              </a:ext>
            </a:extLst>
          </p:cNvPr>
          <p:cNvSpPr/>
          <p:nvPr/>
        </p:nvSpPr>
        <p:spPr>
          <a:xfrm>
            <a:off x="2150981" y="4800368"/>
            <a:ext cx="1887619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784C59-BECB-8A43-BEC7-D757DF6B1881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3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9D1A0-258E-D045-AE52-DEB2019F5075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2280121" y="3251198"/>
            <a:ext cx="771242" cy="90716"/>
          </a:xfrm>
          <a:prstGeom prst="rect">
            <a:avLst/>
          </a:prstGeom>
          <a:solidFill>
            <a:srgbClr val="B50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2280121" y="3341913"/>
            <a:ext cx="771242" cy="100361"/>
          </a:xfrm>
          <a:prstGeom prst="rect">
            <a:avLst/>
          </a:prstGeom>
          <a:solidFill>
            <a:srgbClr val="700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93460-7A38-9B48-AE2C-430A5CC82CFF}"/>
              </a:ext>
            </a:extLst>
          </p:cNvPr>
          <p:cNvSpPr/>
          <p:nvPr/>
        </p:nvSpPr>
        <p:spPr>
          <a:xfrm>
            <a:off x="1046406" y="4940364"/>
            <a:ext cx="771242" cy="90716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F9030-842D-BD40-B287-9DCCE456F4CE}"/>
              </a:ext>
            </a:extLst>
          </p:cNvPr>
          <p:cNvSpPr/>
          <p:nvPr/>
        </p:nvSpPr>
        <p:spPr>
          <a:xfrm>
            <a:off x="1046406" y="5031079"/>
            <a:ext cx="771242" cy="100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D1D20E-A7EC-1C45-BCC7-B8C9E36EDEF0}"/>
              </a:ext>
            </a:extLst>
          </p:cNvPr>
          <p:cNvSpPr/>
          <p:nvPr/>
        </p:nvSpPr>
        <p:spPr>
          <a:xfrm>
            <a:off x="2280121" y="4124878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8FAFB-B4CA-264D-A9FA-6DB2929602AA}"/>
              </a:ext>
            </a:extLst>
          </p:cNvPr>
          <p:cNvSpPr/>
          <p:nvPr/>
        </p:nvSpPr>
        <p:spPr>
          <a:xfrm>
            <a:off x="2280121" y="4215595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AFC9FA-1800-7347-B623-ABEB48FCD480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417E7-D8F4-CA43-8ED1-A2216D634D44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E5F11F-06EB-F242-9203-ED13B2CFF4D6}"/>
              </a:ext>
            </a:extLst>
          </p:cNvPr>
          <p:cNvSpPr/>
          <p:nvPr/>
        </p:nvSpPr>
        <p:spPr>
          <a:xfrm>
            <a:off x="1049768" y="5789450"/>
            <a:ext cx="771242" cy="90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56EB3-7339-2842-8577-0CD4505E0B0C}"/>
              </a:ext>
            </a:extLst>
          </p:cNvPr>
          <p:cNvSpPr/>
          <p:nvPr/>
        </p:nvSpPr>
        <p:spPr>
          <a:xfrm>
            <a:off x="1049768" y="5880165"/>
            <a:ext cx="771242" cy="100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57CB4B4-D7A4-1140-8F69-E32F9D1DAA61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5378571" cy="557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Featurized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Linear Model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Neural Models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Bengio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(2003)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word2vec (2013)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Remaining challenges</a:t>
            </a:r>
          </a:p>
        </p:txBody>
      </p:sp>
    </p:spTree>
    <p:extLst>
      <p:ext uri="{BB962C8B-B14F-4D97-AF65-F5344CB8AC3E}">
        <p14:creationId xmlns:p14="http://schemas.microsoft.com/office/powerpoint/2010/main" val="41279662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303518-744F-5D4D-8B83-92A57E65FB0B}"/>
              </a:ext>
            </a:extLst>
          </p:cNvPr>
          <p:cNvSpPr/>
          <p:nvPr/>
        </p:nvSpPr>
        <p:spPr>
          <a:xfrm>
            <a:off x="2059215" y="5638102"/>
            <a:ext cx="3833585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784C59-BECB-8A43-BEC7-D757DF6B1881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3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9D1A0-258E-D045-AE52-DEB2019F5075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2280121" y="3251198"/>
            <a:ext cx="771242" cy="90716"/>
          </a:xfrm>
          <a:prstGeom prst="rect">
            <a:avLst/>
          </a:prstGeom>
          <a:solidFill>
            <a:srgbClr val="B50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2280121" y="3341913"/>
            <a:ext cx="771242" cy="100361"/>
          </a:xfrm>
          <a:prstGeom prst="rect">
            <a:avLst/>
          </a:prstGeom>
          <a:solidFill>
            <a:srgbClr val="700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93460-7A38-9B48-AE2C-430A5CC82CFF}"/>
              </a:ext>
            </a:extLst>
          </p:cNvPr>
          <p:cNvSpPr/>
          <p:nvPr/>
        </p:nvSpPr>
        <p:spPr>
          <a:xfrm>
            <a:off x="1046406" y="4940364"/>
            <a:ext cx="771242" cy="90716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F9030-842D-BD40-B287-9DCCE456F4CE}"/>
              </a:ext>
            </a:extLst>
          </p:cNvPr>
          <p:cNvSpPr/>
          <p:nvPr/>
        </p:nvSpPr>
        <p:spPr>
          <a:xfrm>
            <a:off x="1046406" y="5031079"/>
            <a:ext cx="771242" cy="100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D1D20E-A7EC-1C45-BCC7-B8C9E36EDEF0}"/>
              </a:ext>
            </a:extLst>
          </p:cNvPr>
          <p:cNvSpPr/>
          <p:nvPr/>
        </p:nvSpPr>
        <p:spPr>
          <a:xfrm>
            <a:off x="2280121" y="4124878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8FAFB-B4CA-264D-A9FA-6DB2929602AA}"/>
              </a:ext>
            </a:extLst>
          </p:cNvPr>
          <p:cNvSpPr/>
          <p:nvPr/>
        </p:nvSpPr>
        <p:spPr>
          <a:xfrm>
            <a:off x="2280121" y="4215595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AFC9FA-1800-7347-B623-ABEB48FCD480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417E7-D8F4-CA43-8ED1-A2216D634D44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E5F11F-06EB-F242-9203-ED13B2CFF4D6}"/>
              </a:ext>
            </a:extLst>
          </p:cNvPr>
          <p:cNvSpPr/>
          <p:nvPr/>
        </p:nvSpPr>
        <p:spPr>
          <a:xfrm>
            <a:off x="1049768" y="5789450"/>
            <a:ext cx="771242" cy="90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56EB3-7339-2842-8577-0CD4505E0B0C}"/>
              </a:ext>
            </a:extLst>
          </p:cNvPr>
          <p:cNvSpPr/>
          <p:nvPr/>
        </p:nvSpPr>
        <p:spPr>
          <a:xfrm>
            <a:off x="1049768" y="5880165"/>
            <a:ext cx="771242" cy="100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5F7DD5-33B9-D545-9EF0-1A5C027222FD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5378571" cy="557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Featurized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Linear Model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Neural Models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Bengio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(2003)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word2vec (2013)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Remaining challenges</a:t>
            </a:r>
          </a:p>
        </p:txBody>
      </p:sp>
    </p:spTree>
    <p:extLst>
      <p:ext uri="{BB962C8B-B14F-4D97-AF65-F5344CB8AC3E}">
        <p14:creationId xmlns:p14="http://schemas.microsoft.com/office/powerpoint/2010/main" val="2929446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Remaining Challenges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39768" y="791203"/>
            <a:ext cx="3540132" cy="914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56A43B-2649-1449-837A-5D58CFADD95A}"/>
              </a:ext>
            </a:extLst>
          </p:cNvPr>
          <p:cNvSpPr txBox="1">
            <a:spLocks/>
          </p:cNvSpPr>
          <p:nvPr/>
        </p:nvSpPr>
        <p:spPr>
          <a:xfrm>
            <a:off x="1962143" y="1638300"/>
            <a:ext cx="8805866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2000"/>
              </a:spcBef>
            </a:pPr>
            <a:r>
              <a:rPr lang="en-US" sz="2400" b="1" dirty="0">
                <a:latin typeface="Avenir Light" panose="020B0402020203020204" pitchFamily="34" charset="77"/>
              </a:rPr>
              <a:t>Still can’t handle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long-range dependencies</a:t>
            </a:r>
            <a:r>
              <a:rPr lang="en-US" sz="2400" b="1" dirty="0">
                <a:latin typeface="Avenir Light" panose="020B0402020203020204" pitchFamily="34" charset="77"/>
              </a:rPr>
              <a:t>.</a:t>
            </a:r>
          </a:p>
          <a:p>
            <a:pPr>
              <a:lnSpc>
                <a:spcPct val="150000"/>
              </a:lnSpc>
              <a:spcBef>
                <a:spcPts val="2000"/>
              </a:spcBef>
            </a:pPr>
            <a:r>
              <a:rPr lang="en-US" sz="2400" b="1" dirty="0">
                <a:latin typeface="Avenir Light" panose="020B0402020203020204" pitchFamily="34" charset="77"/>
              </a:rPr>
              <a:t>Each decision is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independent of the previous</a:t>
            </a:r>
            <a:r>
              <a:rPr lang="en-US" sz="2400" b="1" dirty="0">
                <a:latin typeface="Avenir Light" panose="020B0402020203020204" pitchFamily="34" charset="77"/>
              </a:rPr>
              <a:t>!</a:t>
            </a:r>
          </a:p>
          <a:p>
            <a:pPr>
              <a:lnSpc>
                <a:spcPct val="150000"/>
              </a:lnSpc>
              <a:spcBef>
                <a:spcPts val="2000"/>
              </a:spcBef>
            </a:pPr>
            <a:r>
              <a:rPr lang="en-US" sz="2400" b="1" dirty="0">
                <a:latin typeface="Avenir Light" panose="020B0402020203020204" pitchFamily="34" charset="77"/>
              </a:rPr>
              <a:t>Having a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small, fixed window </a:t>
            </a:r>
            <a:r>
              <a:rPr lang="en-US" sz="2400" b="1" dirty="0">
                <a:latin typeface="Avenir Light" panose="020B0402020203020204" pitchFamily="34" charset="77"/>
              </a:rPr>
              <a:t>that repeats is a bit forced and awkward</a:t>
            </a:r>
          </a:p>
          <a:p>
            <a:pPr marL="0" indent="0">
              <a:lnSpc>
                <a:spcPct val="150000"/>
              </a:lnSpc>
              <a:spcBef>
                <a:spcPts val="2000"/>
              </a:spcBef>
              <a:buNone/>
            </a:pPr>
            <a:endParaRPr lang="en-US" sz="2400" b="1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482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303518-744F-5D4D-8B83-92A57E65FB0B}"/>
              </a:ext>
            </a:extLst>
          </p:cNvPr>
          <p:cNvSpPr/>
          <p:nvPr/>
        </p:nvSpPr>
        <p:spPr>
          <a:xfrm>
            <a:off x="2124847" y="1381142"/>
            <a:ext cx="4287033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AB0366A-5361-BE44-B5E9-741ADC5E6DA8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5378571" cy="557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Featurized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Linear Model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Neural Models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Bengio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(2003)</a:t>
            </a:r>
          </a:p>
          <a:p>
            <a:pPr marL="9144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word2vec (2013)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Remaining challenges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784C59-BECB-8A43-BEC7-D757DF6B1881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3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9D1A0-258E-D045-AE52-DEB2019F5075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2280121" y="3251198"/>
            <a:ext cx="771242" cy="90716"/>
          </a:xfrm>
          <a:prstGeom prst="rect">
            <a:avLst/>
          </a:prstGeom>
          <a:solidFill>
            <a:srgbClr val="B50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2280121" y="3341913"/>
            <a:ext cx="771242" cy="100361"/>
          </a:xfrm>
          <a:prstGeom prst="rect">
            <a:avLst/>
          </a:prstGeom>
          <a:solidFill>
            <a:srgbClr val="700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93460-7A38-9B48-AE2C-430A5CC82CFF}"/>
              </a:ext>
            </a:extLst>
          </p:cNvPr>
          <p:cNvSpPr/>
          <p:nvPr/>
        </p:nvSpPr>
        <p:spPr>
          <a:xfrm>
            <a:off x="1046406" y="4940364"/>
            <a:ext cx="771242" cy="90716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F9030-842D-BD40-B287-9DCCE456F4CE}"/>
              </a:ext>
            </a:extLst>
          </p:cNvPr>
          <p:cNvSpPr/>
          <p:nvPr/>
        </p:nvSpPr>
        <p:spPr>
          <a:xfrm>
            <a:off x="1046406" y="5031079"/>
            <a:ext cx="771242" cy="100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D1D20E-A7EC-1C45-BCC7-B8C9E36EDEF0}"/>
              </a:ext>
            </a:extLst>
          </p:cNvPr>
          <p:cNvSpPr/>
          <p:nvPr/>
        </p:nvSpPr>
        <p:spPr>
          <a:xfrm>
            <a:off x="2280121" y="4124878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8FAFB-B4CA-264D-A9FA-6DB2929602AA}"/>
              </a:ext>
            </a:extLst>
          </p:cNvPr>
          <p:cNvSpPr/>
          <p:nvPr/>
        </p:nvSpPr>
        <p:spPr>
          <a:xfrm>
            <a:off x="2280121" y="4215595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AFC9FA-1800-7347-B623-ABEB48FCD480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417E7-D8F4-CA43-8ED1-A2216D634D44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E5F11F-06EB-F242-9203-ED13B2CFF4D6}"/>
              </a:ext>
            </a:extLst>
          </p:cNvPr>
          <p:cNvSpPr/>
          <p:nvPr/>
        </p:nvSpPr>
        <p:spPr>
          <a:xfrm>
            <a:off x="1049768" y="5789450"/>
            <a:ext cx="771242" cy="90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56EB3-7339-2842-8577-0CD4505E0B0C}"/>
              </a:ext>
            </a:extLst>
          </p:cNvPr>
          <p:cNvSpPr/>
          <p:nvPr/>
        </p:nvSpPr>
        <p:spPr>
          <a:xfrm>
            <a:off x="1049768" y="5880165"/>
            <a:ext cx="771242" cy="100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9">
            <a:extLst>
              <a:ext uri="{FF2B5EF4-FFF2-40B4-BE49-F238E27FC236}">
                <a16:creationId xmlns:a16="http://schemas.microsoft.com/office/drawing/2014/main" id="{95A75E49-0930-D54D-AADE-8E90FFCD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Issues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903804" y="1238014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1. More context </a:t>
            </a:r>
            <a:r>
              <a:rPr lang="en-US" sz="2400" b="1" dirty="0">
                <a:latin typeface="Avenir Light" panose="020B0402020203020204" pitchFamily="34" charset="77"/>
              </a:rPr>
              <a:t>while avoiding </a:t>
            </a:r>
            <a:r>
              <a:rPr lang="en-US" sz="2400" b="1" u="sng" dirty="0">
                <a:latin typeface="Avenir Light" panose="020B0402020203020204" pitchFamily="34" charset="77"/>
              </a:rPr>
              <a:t>sparsity</a:t>
            </a:r>
            <a:r>
              <a:rPr lang="en-US" sz="2400" b="1" dirty="0">
                <a:latin typeface="Avenir Light" panose="020B0402020203020204" pitchFamily="34" charset="77"/>
              </a:rPr>
              <a:t>, </a:t>
            </a:r>
            <a:r>
              <a:rPr lang="en-US" sz="2400" b="1" u="sng" dirty="0">
                <a:latin typeface="Avenir Light" panose="020B0402020203020204" pitchFamily="34" charset="77"/>
              </a:rPr>
              <a:t>storage</a:t>
            </a:r>
            <a:r>
              <a:rPr lang="en-US" sz="2400" b="1" dirty="0">
                <a:latin typeface="Avenir Light" panose="020B0402020203020204" pitchFamily="34" charset="77"/>
              </a:rPr>
              <a:t>, and </a:t>
            </a:r>
            <a:r>
              <a:rPr lang="en-US" sz="2400" b="1" u="sng" dirty="0">
                <a:latin typeface="Avenir Light" panose="020B0402020203020204" pitchFamily="34" charset="77"/>
              </a:rPr>
              <a:t>compute</a:t>
            </a:r>
            <a:r>
              <a:rPr lang="en-US" sz="2400" b="1" dirty="0">
                <a:latin typeface="Avenir Light" panose="020B0402020203020204" pitchFamily="34" charset="77"/>
              </a:rPr>
              <a:t> issues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BBA01D-7B7E-4F4E-893E-044051335BFB}"/>
              </a:ext>
            </a:extLst>
          </p:cNvPr>
          <p:cNvSpPr txBox="1">
            <a:spLocks/>
          </p:cNvSpPr>
          <p:nvPr/>
        </p:nvSpPr>
        <p:spPr>
          <a:xfrm>
            <a:off x="903804" y="2124768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2. </a:t>
            </a:r>
            <a:r>
              <a:rPr lang="en-US" sz="2400" b="1" dirty="0">
                <a:latin typeface="Avenir Light" panose="020B0402020203020204" pitchFamily="34" charset="77"/>
              </a:rPr>
              <a:t>No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 semantic information </a:t>
            </a:r>
            <a:r>
              <a:rPr lang="en-US" sz="2400" b="1" dirty="0">
                <a:latin typeface="Avenir Light" panose="020B0402020203020204" pitchFamily="34" charset="77"/>
              </a:rPr>
              <a:t>conveyed by counts (e.g.,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vehicle</a:t>
            </a:r>
            <a:r>
              <a:rPr lang="en-US" sz="2400" b="1" dirty="0">
                <a:latin typeface="Avenir Light" panose="020B0402020203020204" pitchFamily="34" charset="77"/>
              </a:rPr>
              <a:t> vs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car</a:t>
            </a:r>
            <a:r>
              <a:rPr lang="en-US" sz="2400" b="1" dirty="0">
                <a:latin typeface="Avenir Light" panose="020B0402020203020204" pitchFamily="34" charset="77"/>
              </a:rPr>
              <a:t>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9284C0-FCAD-F741-846A-D6B4E9E7DE0C}"/>
              </a:ext>
            </a:extLst>
          </p:cNvPr>
          <p:cNvSpPr txBox="1">
            <a:spLocks/>
          </p:cNvSpPr>
          <p:nvPr/>
        </p:nvSpPr>
        <p:spPr>
          <a:xfrm>
            <a:off x="903804" y="3011522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3. </a:t>
            </a:r>
            <a:r>
              <a:rPr lang="en-US" sz="2400" b="1" dirty="0">
                <a:latin typeface="Avenir Light" panose="020B0402020203020204" pitchFamily="34" charset="77"/>
              </a:rPr>
              <a:t>Cannot leverage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non-consecutive</a:t>
            </a:r>
            <a:r>
              <a:rPr lang="en-US" sz="2400" b="1" dirty="0">
                <a:latin typeface="Avenir Light" panose="020B0402020203020204" pitchFamily="34" charset="77"/>
              </a:rPr>
              <a:t> patterns 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4D7D41-E6BC-8A46-8C37-B4E2EF8CB850}"/>
              </a:ext>
            </a:extLst>
          </p:cNvPr>
          <p:cNvSpPr txBox="1">
            <a:spLocks/>
          </p:cNvSpPr>
          <p:nvPr/>
        </p:nvSpPr>
        <p:spPr>
          <a:xfrm>
            <a:off x="903804" y="4551939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4. </a:t>
            </a:r>
            <a:r>
              <a:rPr lang="en-US" sz="2400" b="1" dirty="0">
                <a:latin typeface="Avenir Light" panose="020B0402020203020204" pitchFamily="34" charset="77"/>
              </a:rPr>
              <a:t>Cannot capture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combinatorial</a:t>
            </a:r>
            <a:r>
              <a:rPr lang="en-US" sz="2400" b="1" dirty="0">
                <a:latin typeface="Avenir Light" panose="020B0402020203020204" pitchFamily="34" charset="77"/>
              </a:rPr>
              <a:t> signals (i.e., non-linear prediction)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48B77-EB69-3C4A-B53E-DA4C5240969E}"/>
              </a:ext>
            </a:extLst>
          </p:cNvPr>
          <p:cNvSpPr/>
          <p:nvPr/>
        </p:nvSpPr>
        <p:spPr>
          <a:xfrm>
            <a:off x="5925204" y="3695152"/>
            <a:ext cx="2988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Dr. Cornell West ____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6D10A-A5C7-5C46-885A-76E2903855AE}"/>
              </a:ext>
            </a:extLst>
          </p:cNvPr>
          <p:cNvSpPr/>
          <p:nvPr/>
        </p:nvSpPr>
        <p:spPr>
          <a:xfrm>
            <a:off x="2350310" y="3705748"/>
            <a:ext cx="2988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Dr. West ____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C00BE-F4B6-3844-9305-7D3700FC3571}"/>
              </a:ext>
            </a:extLst>
          </p:cNvPr>
          <p:cNvSpPr/>
          <p:nvPr/>
        </p:nvSpPr>
        <p:spPr>
          <a:xfrm>
            <a:off x="2211764" y="4169307"/>
            <a:ext cx="2489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Occurred 25 times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95EC32-CA7D-F048-ABBE-459EDF66BC1D}"/>
              </a:ext>
            </a:extLst>
          </p:cNvPr>
          <p:cNvSpPr/>
          <p:nvPr/>
        </p:nvSpPr>
        <p:spPr>
          <a:xfrm>
            <a:off x="6174584" y="4124206"/>
            <a:ext cx="2101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Occurred 3 times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28031C-1655-5A4E-B961-E5D6727E23C7}"/>
              </a:ext>
            </a:extLst>
          </p:cNvPr>
          <p:cNvSpPr/>
          <p:nvPr/>
        </p:nvSpPr>
        <p:spPr>
          <a:xfrm>
            <a:off x="1792214" y="5182941"/>
            <a:ext cx="3408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latin typeface="Avenir Light" panose="020B0402020203020204" pitchFamily="34" charset="77"/>
              </a:rPr>
              <a:t>Chef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Light" panose="020B0402020203020204" pitchFamily="34" charset="77"/>
              </a:rPr>
              <a:t>cooked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076F8-54AE-BC46-8A63-082EA9F2E686}"/>
              </a:ext>
            </a:extLst>
          </p:cNvPr>
          <p:cNvSpPr/>
          <p:nvPr/>
        </p:nvSpPr>
        <p:spPr>
          <a:xfrm>
            <a:off x="6781810" y="5214188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venir Light" panose="020B0402020203020204" pitchFamily="34" charset="77"/>
              </a:rPr>
              <a:t>Customer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Light" panose="020B0402020203020204" pitchFamily="34" charset="77"/>
              </a:rPr>
              <a:t>cooked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AE71D-2CCA-F442-91DF-B5B633B17A3A}"/>
              </a:ext>
            </a:extLst>
          </p:cNvPr>
          <p:cNvSpPr/>
          <p:nvPr/>
        </p:nvSpPr>
        <p:spPr>
          <a:xfrm>
            <a:off x="6781810" y="5708219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venir Light" panose="020B0402020203020204" pitchFamily="34" charset="77"/>
              </a:rPr>
              <a:t>Customer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venir Light" panose="020B0402020203020204" pitchFamily="34" charset="77"/>
              </a:rPr>
              <a:t>ate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C63A3B-E46D-3A4B-9014-CE125C9F7C5D}"/>
              </a:ext>
            </a:extLst>
          </p:cNvPr>
          <p:cNvSpPr/>
          <p:nvPr/>
        </p:nvSpPr>
        <p:spPr>
          <a:xfrm>
            <a:off x="1821881" y="5694080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latin typeface="Avenir Light" panose="020B0402020203020204" pitchFamily="34" charset="77"/>
              </a:rPr>
              <a:t>Chef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venir Light" panose="020B0402020203020204" pitchFamily="34" charset="77"/>
              </a:rPr>
              <a:t>ate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82108F-4F15-8643-A718-84358C7F9E66}"/>
              </a:ext>
            </a:extLst>
          </p:cNvPr>
          <p:cNvSpPr/>
          <p:nvPr/>
        </p:nvSpPr>
        <p:spPr>
          <a:xfrm>
            <a:off x="555694" y="3011521"/>
            <a:ext cx="10390910" cy="3170059"/>
          </a:xfrm>
          <a:prstGeom prst="roundRect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07EA3-3A64-D346-A4C0-1F5E3199EE5C}"/>
              </a:ext>
            </a:extLst>
          </p:cNvPr>
          <p:cNvSpPr/>
          <p:nvPr/>
        </p:nvSpPr>
        <p:spPr>
          <a:xfrm>
            <a:off x="9065850" y="2842896"/>
            <a:ext cx="200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Avenir Light" panose="020B0402020203020204" pitchFamily="34" charset="77"/>
              </a:rPr>
              <a:t>New goals!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FA1ACA-DDA8-EC4F-B433-70D9E79E69F9}"/>
              </a:ext>
            </a:extLst>
          </p:cNvPr>
          <p:cNvSpPr/>
          <p:nvPr/>
        </p:nvSpPr>
        <p:spPr>
          <a:xfrm>
            <a:off x="4334247" y="5663468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Light" panose="020B0402020203020204" pitchFamily="34" charset="77"/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C2DCD2-EFCF-AA41-81D4-7226E6E7E11C}"/>
              </a:ext>
            </a:extLst>
          </p:cNvPr>
          <p:cNvSpPr/>
          <p:nvPr/>
        </p:nvSpPr>
        <p:spPr>
          <a:xfrm>
            <a:off x="9857650" y="5225299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Light" panose="020B0402020203020204" pitchFamily="34" charset="77"/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D88D96-950A-BC4D-A6BF-B3B226F9DC44}"/>
              </a:ext>
            </a:extLst>
          </p:cNvPr>
          <p:cNvSpPr/>
          <p:nvPr/>
        </p:nvSpPr>
        <p:spPr>
          <a:xfrm>
            <a:off x="4332462" y="5207088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Light" panose="020B0402020203020204" pitchFamily="34" charset="77"/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B5E9E9-9C2B-1544-918A-7539EC46DF53}"/>
              </a:ext>
            </a:extLst>
          </p:cNvPr>
          <p:cNvSpPr/>
          <p:nvPr/>
        </p:nvSpPr>
        <p:spPr>
          <a:xfrm>
            <a:off x="9761470" y="5721752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Light" panose="020B0402020203020204" pitchFamily="34" charset="77"/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F944BBA-6F07-414E-B686-6B29B7AD9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38" y="1260161"/>
            <a:ext cx="545056" cy="5651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44F02C8-6043-8C4D-ABD1-948DCCB0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6" y="2124768"/>
            <a:ext cx="545056" cy="5651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9EC0CD-EF69-F14F-9C00-17506DC6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6" y="4598611"/>
            <a:ext cx="545056" cy="565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F217A03-B699-A146-B2B3-0CE6319B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6" y="3041001"/>
            <a:ext cx="545056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2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15526</TotalTime>
  <Words>3269</Words>
  <Application>Microsoft Macintosh PowerPoint</Application>
  <PresentationFormat>Widescreen</PresentationFormat>
  <Paragraphs>772</Paragraphs>
  <Slides>72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Arial</vt:lpstr>
      <vt:lpstr>Avenir</vt:lpstr>
      <vt:lpstr>Avenir Black</vt:lpstr>
      <vt:lpstr>Avenir Book</vt:lpstr>
      <vt:lpstr>Avenir Light</vt:lpstr>
      <vt:lpstr>Avenir Medium</vt:lpstr>
      <vt:lpstr>Calibri</vt:lpstr>
      <vt:lpstr>Calibri Light</vt:lpstr>
      <vt:lpstr>Cambria Math</vt:lpstr>
      <vt:lpstr>Courier</vt:lpstr>
      <vt:lpstr>Karla</vt:lpstr>
      <vt:lpstr>Office Theme</vt:lpstr>
      <vt:lpstr>PowerPoint Presentation</vt:lpstr>
      <vt:lpstr>PowerPoint Presentation</vt:lpstr>
      <vt:lpstr>ANNOUNCEMENTS</vt:lpstr>
      <vt:lpstr>ANNOUNCEMENTS</vt:lpstr>
      <vt:lpstr>RECAP: L2</vt:lpstr>
      <vt:lpstr>RECAP: L3</vt:lpstr>
      <vt:lpstr>PowerPoint Presentation</vt:lpstr>
      <vt:lpstr>PowerPoint Presentation</vt:lpstr>
      <vt:lpstr>Remaining Issues</vt:lpstr>
      <vt:lpstr>Featurized Model</vt:lpstr>
      <vt:lpstr>Featurized Model</vt:lpstr>
      <vt:lpstr>Featurized Model</vt:lpstr>
      <vt:lpstr>Featurized Model</vt:lpstr>
      <vt:lpstr>Featurized Model</vt:lpstr>
      <vt:lpstr>Featurized Model</vt:lpstr>
      <vt:lpstr>Featurized Model</vt:lpstr>
      <vt:lpstr>Featurized Model</vt:lpstr>
      <vt:lpstr>Featurized Model</vt:lpstr>
      <vt:lpstr>Featurized Model</vt:lpstr>
      <vt:lpstr>Featurized Model</vt:lpstr>
      <vt:lpstr>Featurized Model</vt:lpstr>
      <vt:lpstr>Unknown Words</vt:lpstr>
      <vt:lpstr>Unknown Words</vt:lpstr>
      <vt:lpstr>Evaluation</vt:lpstr>
      <vt:lpstr>Remaining Issues</vt:lpstr>
      <vt:lpstr>PowerPoint Presentation</vt:lpstr>
      <vt:lpstr>PowerPoint Presentation</vt:lpstr>
      <vt:lpstr>PowerPoint Presentation</vt:lpstr>
      <vt:lpstr>Neural Network Motivation</vt:lpstr>
      <vt:lpstr>Neural Network Motivation</vt:lpstr>
      <vt:lpstr>Bengio (2003)</vt:lpstr>
      <vt:lpstr>Bengio (2003)</vt:lpstr>
      <vt:lpstr>Bengio (2003)</vt:lpstr>
      <vt:lpstr>Bengio (2003)</vt:lpstr>
      <vt:lpstr>Bengio (2003)</vt:lpstr>
      <vt:lpstr>Bengio (2003)</vt:lpstr>
      <vt:lpstr>Bengio (2003)</vt:lpstr>
      <vt:lpstr>Bengio (2003)</vt:lpstr>
      <vt:lpstr>Bengio (2003)</vt:lpstr>
      <vt:lpstr>Bengio (2003)</vt:lpstr>
      <vt:lpstr>Bengio (2003)</vt:lpstr>
      <vt:lpstr>Bengio (2003)</vt:lpstr>
      <vt:lpstr>Bengio (2003) Remaining Issues</vt:lpstr>
      <vt:lpstr>Bengio (2003) Remaining Issues</vt:lpstr>
      <vt:lpstr>PowerPoint Presentation</vt:lpstr>
      <vt:lpstr>PowerPoint Presentation</vt:lpstr>
      <vt:lpstr>Distributional Semantics</vt:lpstr>
      <vt:lpstr>Auto-regressive language models</vt:lpstr>
      <vt:lpstr>Masked language models</vt:lpstr>
      <vt:lpstr>word2vec</vt:lpstr>
      <vt:lpstr>word2vec: CBOW</vt:lpstr>
      <vt:lpstr>word2vec: CBOW</vt:lpstr>
      <vt:lpstr>word2vec: CBOW</vt:lpstr>
      <vt:lpstr>word2vec: CBOW</vt:lpstr>
      <vt:lpstr>word2vec: skip-gram</vt:lpstr>
      <vt:lpstr>word2vec: skip-gram</vt:lpstr>
      <vt:lpstr>word2vec: skip-gram</vt:lpstr>
      <vt:lpstr>word2vec: results</vt:lpstr>
      <vt:lpstr>word2vec: results</vt:lpstr>
      <vt:lpstr>word2vec results</vt:lpstr>
      <vt:lpstr>PowerPoint Presentation</vt:lpstr>
      <vt:lpstr>PowerPoint Presentation</vt:lpstr>
      <vt:lpstr>word2vec results</vt:lpstr>
      <vt:lpstr>word2vec results</vt:lpstr>
      <vt:lpstr>PowerPoint Presentation</vt:lpstr>
      <vt:lpstr>PowerPoint Presentation</vt:lpstr>
      <vt:lpstr>Evaluation</vt:lpstr>
      <vt:lpstr>Evaluation</vt:lpstr>
      <vt:lpstr>Evaluation</vt:lpstr>
      <vt:lpstr>PowerPoint Presentation</vt:lpstr>
      <vt:lpstr>PowerPoint Presentation</vt:lpstr>
      <vt:lpstr>Remaining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Sequential Data with ELMo, BERT, Transformers, and other childhood heroes</dc:title>
  <dc:creator>Microsoft Office User</dc:creator>
  <cp:lastModifiedBy>Tanner, Christopher W.</cp:lastModifiedBy>
  <cp:revision>538</cp:revision>
  <cp:lastPrinted>2020-01-23T07:18:22Z</cp:lastPrinted>
  <dcterms:created xsi:type="dcterms:W3CDTF">2020-01-21T14:53:13Z</dcterms:created>
  <dcterms:modified xsi:type="dcterms:W3CDTF">2021-09-14T18:18:08Z</dcterms:modified>
</cp:coreProperties>
</file>