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0"/>
  </p:notesMasterIdLst>
  <p:sldIdLst>
    <p:sldId id="609" r:id="rId2"/>
    <p:sldId id="293" r:id="rId3"/>
    <p:sldId id="809" r:id="rId4"/>
    <p:sldId id="814" r:id="rId5"/>
    <p:sldId id="894" r:id="rId6"/>
    <p:sldId id="896" r:id="rId7"/>
    <p:sldId id="835" r:id="rId8"/>
    <p:sldId id="904" r:id="rId9"/>
    <p:sldId id="899" r:id="rId10"/>
    <p:sldId id="898" r:id="rId11"/>
    <p:sldId id="897" r:id="rId12"/>
    <p:sldId id="615" r:id="rId13"/>
    <p:sldId id="900" r:id="rId14"/>
    <p:sldId id="901" r:id="rId15"/>
    <p:sldId id="902" r:id="rId16"/>
    <p:sldId id="903" r:id="rId17"/>
    <p:sldId id="908" r:id="rId18"/>
    <p:sldId id="909" r:id="rId19"/>
    <p:sldId id="766" r:id="rId20"/>
    <p:sldId id="768" r:id="rId21"/>
    <p:sldId id="769" r:id="rId22"/>
    <p:sldId id="771" r:id="rId23"/>
    <p:sldId id="770" r:id="rId24"/>
    <p:sldId id="907" r:id="rId25"/>
    <p:sldId id="886" r:id="rId26"/>
    <p:sldId id="887" r:id="rId27"/>
    <p:sldId id="888" r:id="rId28"/>
    <p:sldId id="910" r:id="rId29"/>
    <p:sldId id="911" r:id="rId30"/>
    <p:sldId id="912" r:id="rId31"/>
    <p:sldId id="916" r:id="rId32"/>
    <p:sldId id="917" r:id="rId33"/>
    <p:sldId id="913" r:id="rId34"/>
    <p:sldId id="914" r:id="rId35"/>
    <p:sldId id="915" r:id="rId36"/>
    <p:sldId id="918" r:id="rId37"/>
    <p:sldId id="338" r:id="rId38"/>
    <p:sldId id="339" r:id="rId39"/>
    <p:sldId id="340" r:id="rId40"/>
    <p:sldId id="342" r:id="rId41"/>
    <p:sldId id="337" r:id="rId42"/>
    <p:sldId id="343" r:id="rId43"/>
    <p:sldId id="345" r:id="rId44"/>
    <p:sldId id="344" r:id="rId45"/>
    <p:sldId id="355" r:id="rId46"/>
    <p:sldId id="919" r:id="rId47"/>
    <p:sldId id="921" r:id="rId48"/>
    <p:sldId id="920" r:id="rId49"/>
    <p:sldId id="354" r:id="rId50"/>
    <p:sldId id="352" r:id="rId51"/>
    <p:sldId id="350" r:id="rId52"/>
    <p:sldId id="349" r:id="rId53"/>
    <p:sldId id="351" r:id="rId54"/>
    <p:sldId id="347" r:id="rId55"/>
    <p:sldId id="356" r:id="rId56"/>
    <p:sldId id="358" r:id="rId57"/>
    <p:sldId id="359" r:id="rId58"/>
    <p:sldId id="360" r:id="rId59"/>
    <p:sldId id="361" r:id="rId60"/>
    <p:sldId id="357" r:id="rId61"/>
    <p:sldId id="367" r:id="rId62"/>
    <p:sldId id="371" r:id="rId63"/>
    <p:sldId id="370" r:id="rId64"/>
    <p:sldId id="369" r:id="rId65"/>
    <p:sldId id="368" r:id="rId66"/>
    <p:sldId id="376" r:id="rId67"/>
    <p:sldId id="372" r:id="rId68"/>
    <p:sldId id="373" r:id="rId69"/>
    <p:sldId id="375" r:id="rId70"/>
    <p:sldId id="377" r:id="rId71"/>
    <p:sldId id="380" r:id="rId72"/>
    <p:sldId id="379" r:id="rId73"/>
    <p:sldId id="381" r:id="rId74"/>
    <p:sldId id="382" r:id="rId75"/>
    <p:sldId id="383" r:id="rId76"/>
    <p:sldId id="384" r:id="rId77"/>
    <p:sldId id="905" r:id="rId78"/>
    <p:sldId id="90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0588"/>
    <a:srgbClr val="006D77"/>
    <a:srgbClr val="E29578"/>
    <a:srgbClr val="CDD4D9"/>
    <a:srgbClr val="BDAFEE"/>
    <a:srgbClr val="83C5BE"/>
    <a:srgbClr val="700353"/>
    <a:srgbClr val="EDF6F9"/>
    <a:srgbClr val="00444B"/>
    <a:srgbClr val="FFB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8571"/>
  </p:normalViewPr>
  <p:slideViewPr>
    <p:cSldViewPr snapToGrid="0" snapToObjects="1">
      <p:cViewPr varScale="1">
        <p:scale>
          <a:sx n="115" d="100"/>
          <a:sy n="115" d="100"/>
        </p:scale>
        <p:origin x="232" y="3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9T02:23:14.435"/>
    </inkml:context>
    <inkml:brush xml:id="br0">
      <inkml:brushProperty name="width" value="0.05" units="cm"/>
      <inkml:brushProperty name="height" value="0.05" units="cm"/>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BC4EB-2D9A-C542-A578-2B57E0FB18FF}" type="datetimeFigureOut">
              <a:rPr lang="en-US" smtClean="0"/>
              <a:t>9/17/21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71AF9-BBC8-D045-B571-D125776D9767}" type="slidenum">
              <a:rPr lang="en-US" smtClean="0"/>
              <a:t>‹#›</a:t>
            </a:fld>
            <a:endParaRPr lang="en-US"/>
          </a:p>
        </p:txBody>
      </p:sp>
    </p:spTree>
    <p:extLst>
      <p:ext uri="{BB962C8B-B14F-4D97-AF65-F5344CB8AC3E}">
        <p14:creationId xmlns:p14="http://schemas.microsoft.com/office/powerpoint/2010/main" val="361786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a:t>
            </a:fld>
            <a:endParaRPr lang="en-US"/>
          </a:p>
        </p:txBody>
      </p:sp>
    </p:spTree>
    <p:extLst>
      <p:ext uri="{BB962C8B-B14F-4D97-AF65-F5344CB8AC3E}">
        <p14:creationId xmlns:p14="http://schemas.microsoft.com/office/powerpoint/2010/main" val="1562316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23</a:t>
            </a:fld>
            <a:endParaRPr lang="en-US"/>
          </a:p>
        </p:txBody>
      </p:sp>
    </p:spTree>
    <p:extLst>
      <p:ext uri="{BB962C8B-B14F-4D97-AF65-F5344CB8AC3E}">
        <p14:creationId xmlns:p14="http://schemas.microsoft.com/office/powerpoint/2010/main" val="1456527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28</a:t>
            </a:fld>
            <a:endParaRPr lang="en-US"/>
          </a:p>
        </p:txBody>
      </p:sp>
    </p:spTree>
    <p:extLst>
      <p:ext uri="{BB962C8B-B14F-4D97-AF65-F5344CB8AC3E}">
        <p14:creationId xmlns:p14="http://schemas.microsoft.com/office/powerpoint/2010/main" val="532637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29</a:t>
            </a:fld>
            <a:endParaRPr lang="en-US"/>
          </a:p>
        </p:txBody>
      </p:sp>
    </p:spTree>
    <p:extLst>
      <p:ext uri="{BB962C8B-B14F-4D97-AF65-F5344CB8AC3E}">
        <p14:creationId xmlns:p14="http://schemas.microsoft.com/office/powerpoint/2010/main" val="168901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a:t>
            </a:fld>
            <a:endParaRPr lang="en-US"/>
          </a:p>
        </p:txBody>
      </p:sp>
    </p:spTree>
    <p:extLst>
      <p:ext uri="{BB962C8B-B14F-4D97-AF65-F5344CB8AC3E}">
        <p14:creationId xmlns:p14="http://schemas.microsoft.com/office/powerpoint/2010/main" val="1126164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traditional ML problems, we have to specify the feature representation. In Deep Learning, you simultaneously learn the feature representation and the task at hand! We do this for all neural models, not just word2vec.</a:t>
            </a:r>
          </a:p>
          <a:p>
            <a:endParaRPr lang="en-US" dirty="0"/>
          </a:p>
          <a:p>
            <a:r>
              <a:rPr lang="en-US" dirty="0"/>
              <a:t>Usually the embedding we learn is of size 50-300. It’s common practice to use a power of 2. The reason is that, in theory, it should be faster because it can perfectly reside in blocks of memory, such as your GPU memory. So, it helps the matrix operations.</a:t>
            </a:r>
          </a:p>
        </p:txBody>
      </p:sp>
      <p:sp>
        <p:nvSpPr>
          <p:cNvPr id="4" name="Slide Number Placeholder 3"/>
          <p:cNvSpPr>
            <a:spLocks noGrp="1"/>
          </p:cNvSpPr>
          <p:nvPr>
            <p:ph type="sldNum" sz="quarter" idx="5"/>
          </p:nvPr>
        </p:nvSpPr>
        <p:spPr/>
        <p:txBody>
          <a:bodyPr/>
          <a:lstStyle/>
          <a:p>
            <a:fld id="{87371AF9-BBC8-D045-B571-D125776D9767}" type="slidenum">
              <a:rPr lang="en-US" smtClean="0"/>
              <a:t>9</a:t>
            </a:fld>
            <a:endParaRPr lang="en-US"/>
          </a:p>
        </p:txBody>
      </p:sp>
    </p:spTree>
    <p:extLst>
      <p:ext uri="{BB962C8B-B14F-4D97-AF65-F5344CB8AC3E}">
        <p14:creationId xmlns:p14="http://schemas.microsoft.com/office/powerpoint/2010/main" val="192071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12</a:t>
            </a:fld>
            <a:endParaRPr lang="en-US"/>
          </a:p>
        </p:txBody>
      </p:sp>
    </p:spTree>
    <p:extLst>
      <p:ext uri="{BB962C8B-B14F-4D97-AF65-F5344CB8AC3E}">
        <p14:creationId xmlns:p14="http://schemas.microsoft.com/office/powerpoint/2010/main" val="74817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13</a:t>
            </a:fld>
            <a:endParaRPr lang="en-US"/>
          </a:p>
        </p:txBody>
      </p:sp>
    </p:spTree>
    <p:extLst>
      <p:ext uri="{BB962C8B-B14F-4D97-AF65-F5344CB8AC3E}">
        <p14:creationId xmlns:p14="http://schemas.microsoft.com/office/powerpoint/2010/main" val="233470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19</a:t>
            </a:fld>
            <a:endParaRPr lang="en-US"/>
          </a:p>
        </p:txBody>
      </p:sp>
    </p:spTree>
    <p:extLst>
      <p:ext uri="{BB962C8B-B14F-4D97-AF65-F5344CB8AC3E}">
        <p14:creationId xmlns:p14="http://schemas.microsoft.com/office/powerpoint/2010/main" val="342791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20</a:t>
            </a:fld>
            <a:endParaRPr lang="en-US"/>
          </a:p>
        </p:txBody>
      </p:sp>
    </p:spTree>
    <p:extLst>
      <p:ext uri="{BB962C8B-B14F-4D97-AF65-F5344CB8AC3E}">
        <p14:creationId xmlns:p14="http://schemas.microsoft.com/office/powerpoint/2010/main" val="414025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21</a:t>
            </a:fld>
            <a:endParaRPr lang="en-US"/>
          </a:p>
        </p:txBody>
      </p:sp>
    </p:spTree>
    <p:extLst>
      <p:ext uri="{BB962C8B-B14F-4D97-AF65-F5344CB8AC3E}">
        <p14:creationId xmlns:p14="http://schemas.microsoft.com/office/powerpoint/2010/main" val="315497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371AF9-BBC8-D045-B571-D125776D9767}" type="slidenum">
              <a:rPr lang="en-US" smtClean="0"/>
              <a:t>22</a:t>
            </a:fld>
            <a:endParaRPr lang="en-US"/>
          </a:p>
        </p:txBody>
      </p:sp>
    </p:spTree>
    <p:extLst>
      <p:ext uri="{BB962C8B-B14F-4D97-AF65-F5344CB8AC3E}">
        <p14:creationId xmlns:p14="http://schemas.microsoft.com/office/powerpoint/2010/main" val="306226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1C33-5988-D54F-BB26-5D5DAD4AF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BA848-FA4A-0346-83E1-44D13A16B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5C035-42E1-754D-AF29-0F9C97627D40}"/>
              </a:ext>
            </a:extLst>
          </p:cNvPr>
          <p:cNvSpPr>
            <a:spLocks noGrp="1"/>
          </p:cNvSpPr>
          <p:nvPr>
            <p:ph type="dt" sz="half" idx="10"/>
          </p:nvPr>
        </p:nvSpPr>
        <p:spPr/>
        <p:txBody>
          <a:bodyPr/>
          <a:lstStyle/>
          <a:p>
            <a:fld id="{1E0BB3E9-0CED-1B46-B041-1C2CC850E913}" type="datetime1">
              <a:rPr lang="en-US" smtClean="0"/>
              <a:t>9/17/21</a:t>
            </a:fld>
            <a:endParaRPr lang="en-US"/>
          </a:p>
        </p:txBody>
      </p:sp>
      <p:sp>
        <p:nvSpPr>
          <p:cNvPr id="5" name="Footer Placeholder 4">
            <a:extLst>
              <a:ext uri="{FF2B5EF4-FFF2-40B4-BE49-F238E27FC236}">
                <a16:creationId xmlns:a16="http://schemas.microsoft.com/office/drawing/2014/main" id="{8550DB20-4AFA-0443-8463-CC96FA03A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9BBF5-37BB-9A42-966A-3111868254AC}"/>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297455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light_pi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a:xfrm>
            <a:off x="9182100" y="6356349"/>
            <a:ext cx="2743200" cy="365125"/>
          </a:xfrm>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38100" y="45720"/>
            <a:ext cx="12115800" cy="6766560"/>
          </a:xfrm>
          <a:prstGeom prst="rect">
            <a:avLst/>
          </a:prstGeom>
          <a:solidFill>
            <a:schemeClr val="bg1"/>
          </a:solidFill>
          <a:ln w="88900">
            <a:solidFill>
              <a:srgbClr val="FFD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1D401-D15E-B84A-8905-AA31033AA18C}"/>
              </a:ext>
            </a:extLst>
          </p:cNvPr>
          <p:cNvSpPr>
            <a:spLocks noGrp="1"/>
          </p:cNvSpPr>
          <p:nvPr>
            <p:ph type="title"/>
          </p:nvPr>
        </p:nvSpPr>
        <p:spPr>
          <a:xfrm>
            <a:off x="806211" y="305173"/>
            <a:ext cx="8941419" cy="1162592"/>
          </a:xfrm>
        </p:spPr>
        <p:txBody>
          <a:bodyPr/>
          <a:lstStyle/>
          <a:p>
            <a:r>
              <a:rPr lang="en-US"/>
              <a:t>Click to edit Master title style</a:t>
            </a:r>
          </a:p>
        </p:txBody>
      </p:sp>
    </p:spTree>
    <p:extLst>
      <p:ext uri="{BB962C8B-B14F-4D97-AF65-F5344CB8AC3E}">
        <p14:creationId xmlns:p14="http://schemas.microsoft.com/office/powerpoint/2010/main" val="41213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ow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a:xfrm>
            <a:off x="9182100" y="6356349"/>
            <a:ext cx="2743200" cy="365125"/>
          </a:xfrm>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38100" y="45720"/>
            <a:ext cx="12115800" cy="6766560"/>
          </a:xfrm>
          <a:prstGeom prst="rect">
            <a:avLst/>
          </a:prstGeom>
          <a:solidFill>
            <a:schemeClr val="bg1"/>
          </a:solid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46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B10-9C5B-3C49-B908-D60D65720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2FF2-3514-7E4F-979B-7D465AE1B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6229F0-20F9-7245-A8DF-ED91AF9AB9A9}"/>
              </a:ext>
            </a:extLst>
          </p:cNvPr>
          <p:cNvSpPr>
            <a:spLocks noGrp="1"/>
          </p:cNvSpPr>
          <p:nvPr>
            <p:ph type="dt" sz="half" idx="10"/>
          </p:nvPr>
        </p:nvSpPr>
        <p:spPr/>
        <p:txBody>
          <a:bodyPr/>
          <a:lstStyle/>
          <a:p>
            <a:fld id="{BCCA5D27-77B1-A446-B071-2F2327DE6C51}" type="datetime1">
              <a:rPr lang="en-US" smtClean="0"/>
              <a:t>9/17/21</a:t>
            </a:fld>
            <a:endParaRPr lang="en-US"/>
          </a:p>
        </p:txBody>
      </p:sp>
      <p:sp>
        <p:nvSpPr>
          <p:cNvPr id="5" name="Footer Placeholder 4">
            <a:extLst>
              <a:ext uri="{FF2B5EF4-FFF2-40B4-BE49-F238E27FC236}">
                <a16:creationId xmlns:a16="http://schemas.microsoft.com/office/drawing/2014/main" id="{5500ABE4-540A-8A46-BADB-D57CF3600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E289A-E7A6-7041-AC8D-F84B985203D2}"/>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321668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0083-B51B-F64B-AA55-08C12C451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269A8-BAB3-5047-9C68-7A1701E5C9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3138AC-E452-D440-864F-ECCBC3D383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06ABF0-DD3E-AB42-9B7A-29D73575CF6C}"/>
              </a:ext>
            </a:extLst>
          </p:cNvPr>
          <p:cNvSpPr>
            <a:spLocks noGrp="1"/>
          </p:cNvSpPr>
          <p:nvPr>
            <p:ph type="dt" sz="half" idx="10"/>
          </p:nvPr>
        </p:nvSpPr>
        <p:spPr/>
        <p:txBody>
          <a:bodyPr/>
          <a:lstStyle/>
          <a:p>
            <a:fld id="{7E1EE7FA-812F-EE4B-97B5-D6CE3F082AAD}" type="datetime1">
              <a:rPr lang="en-US" smtClean="0"/>
              <a:t>9/17/21</a:t>
            </a:fld>
            <a:endParaRPr lang="en-US"/>
          </a:p>
        </p:txBody>
      </p:sp>
      <p:sp>
        <p:nvSpPr>
          <p:cNvPr id="6" name="Footer Placeholder 5">
            <a:extLst>
              <a:ext uri="{FF2B5EF4-FFF2-40B4-BE49-F238E27FC236}">
                <a16:creationId xmlns:a16="http://schemas.microsoft.com/office/drawing/2014/main" id="{930F0AD2-EEAA-084E-86BF-5E9E486A6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EA0A6-0275-B747-9008-35F9B8FBEC67}"/>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85169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8F68-5C69-394B-8BCF-D20309B06D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B7271F-5514-F246-8093-A1E88A3AC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8AF8BF-D8FB-054F-AFB9-095D0F84E9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D8762-E4ED-944E-9C50-E6D1F7468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414A51-2447-9447-9E65-910F362E10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4532E-F973-AE4F-B307-9C4ABFDB41D3}"/>
              </a:ext>
            </a:extLst>
          </p:cNvPr>
          <p:cNvSpPr>
            <a:spLocks noGrp="1"/>
          </p:cNvSpPr>
          <p:nvPr>
            <p:ph type="dt" sz="half" idx="10"/>
          </p:nvPr>
        </p:nvSpPr>
        <p:spPr/>
        <p:txBody>
          <a:bodyPr/>
          <a:lstStyle/>
          <a:p>
            <a:fld id="{416D3C00-66B6-4A4A-A860-E1848453299D}" type="datetime1">
              <a:rPr lang="en-US" smtClean="0"/>
              <a:t>9/17/21</a:t>
            </a:fld>
            <a:endParaRPr lang="en-US"/>
          </a:p>
        </p:txBody>
      </p:sp>
      <p:sp>
        <p:nvSpPr>
          <p:cNvPr id="8" name="Footer Placeholder 7">
            <a:extLst>
              <a:ext uri="{FF2B5EF4-FFF2-40B4-BE49-F238E27FC236}">
                <a16:creationId xmlns:a16="http://schemas.microsoft.com/office/drawing/2014/main" id="{B0E3EA70-3106-774D-8323-DEFC4395D8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0D810-CC25-514E-90F4-4DE901DD15F8}"/>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475689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5B8A-B85B-3A4C-A622-549F6B280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338235-253C-054A-863C-FEEF02C125D8}"/>
              </a:ext>
            </a:extLst>
          </p:cNvPr>
          <p:cNvSpPr>
            <a:spLocks noGrp="1"/>
          </p:cNvSpPr>
          <p:nvPr>
            <p:ph type="dt" sz="half" idx="10"/>
          </p:nvPr>
        </p:nvSpPr>
        <p:spPr/>
        <p:txBody>
          <a:bodyPr/>
          <a:lstStyle/>
          <a:p>
            <a:fld id="{682790A7-1731-0142-B22D-906FA7E5FD6F}" type="datetime1">
              <a:rPr lang="en-US" smtClean="0"/>
              <a:t>9/17/21</a:t>
            </a:fld>
            <a:endParaRPr lang="en-US"/>
          </a:p>
        </p:txBody>
      </p:sp>
      <p:sp>
        <p:nvSpPr>
          <p:cNvPr id="4" name="Footer Placeholder 3">
            <a:extLst>
              <a:ext uri="{FF2B5EF4-FFF2-40B4-BE49-F238E27FC236}">
                <a16:creationId xmlns:a16="http://schemas.microsoft.com/office/drawing/2014/main" id="{71C82665-4262-8347-AD55-38E1521E88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DCF5E5-C99B-3C42-B309-3F0AF7B72147}"/>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407651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5FFE0-C88F-AC4C-B413-4CA6766452EA}"/>
              </a:ext>
            </a:extLst>
          </p:cNvPr>
          <p:cNvSpPr>
            <a:spLocks noGrp="1"/>
          </p:cNvSpPr>
          <p:nvPr>
            <p:ph type="dt" sz="half" idx="10"/>
          </p:nvPr>
        </p:nvSpPr>
        <p:spPr/>
        <p:txBody>
          <a:bodyPr/>
          <a:lstStyle/>
          <a:p>
            <a:fld id="{CDD62F22-1847-3741-97A0-FBB6C40DDBE4}" type="datetime1">
              <a:rPr lang="en-US" smtClean="0"/>
              <a:t>9/17/21</a:t>
            </a:fld>
            <a:endParaRPr lang="en-US"/>
          </a:p>
        </p:txBody>
      </p:sp>
      <p:sp>
        <p:nvSpPr>
          <p:cNvPr id="3" name="Footer Placeholder 2">
            <a:extLst>
              <a:ext uri="{FF2B5EF4-FFF2-40B4-BE49-F238E27FC236}">
                <a16:creationId xmlns:a16="http://schemas.microsoft.com/office/drawing/2014/main" id="{F69AA98C-D40D-8D43-98C3-46A866A4AB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8FF45-51F5-8141-9CC0-7DC330B6B0A1}"/>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2292384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E2CB-80F8-D044-9E4B-F28537928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BBA669-90B7-C24B-85DE-2B3AE23BA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A37B98-29BA-8C4A-92D6-327615463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D2CC34-7FA9-D642-B02C-D5F95E464962}"/>
              </a:ext>
            </a:extLst>
          </p:cNvPr>
          <p:cNvSpPr>
            <a:spLocks noGrp="1"/>
          </p:cNvSpPr>
          <p:nvPr>
            <p:ph type="dt" sz="half" idx="10"/>
          </p:nvPr>
        </p:nvSpPr>
        <p:spPr/>
        <p:txBody>
          <a:bodyPr/>
          <a:lstStyle/>
          <a:p>
            <a:fld id="{1B54A145-D001-0043-BDFD-43F84EC21D21}" type="datetime1">
              <a:rPr lang="en-US" smtClean="0"/>
              <a:t>9/17/21</a:t>
            </a:fld>
            <a:endParaRPr lang="en-US"/>
          </a:p>
        </p:txBody>
      </p:sp>
      <p:sp>
        <p:nvSpPr>
          <p:cNvPr id="6" name="Footer Placeholder 5">
            <a:extLst>
              <a:ext uri="{FF2B5EF4-FFF2-40B4-BE49-F238E27FC236}">
                <a16:creationId xmlns:a16="http://schemas.microsoft.com/office/drawing/2014/main" id="{B8A75B0C-13CF-B44D-AC2B-62756B967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29ACA-557C-D642-9221-716CB8856A9F}"/>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205805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B498-A163-CC43-81E8-5B8BB1A5D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91C70-2BE4-4C4B-82E5-BDF2E7FCE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115BF7-13A1-7A4C-81CA-FF68AE174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6B23D8-BE98-3444-8236-7530A84FAE2D}"/>
              </a:ext>
            </a:extLst>
          </p:cNvPr>
          <p:cNvSpPr>
            <a:spLocks noGrp="1"/>
          </p:cNvSpPr>
          <p:nvPr>
            <p:ph type="dt" sz="half" idx="10"/>
          </p:nvPr>
        </p:nvSpPr>
        <p:spPr/>
        <p:txBody>
          <a:bodyPr/>
          <a:lstStyle/>
          <a:p>
            <a:fld id="{D8EDBB61-3F76-834E-931F-A09ADFED271D}" type="datetime1">
              <a:rPr lang="en-US" smtClean="0"/>
              <a:t>9/17/21</a:t>
            </a:fld>
            <a:endParaRPr lang="en-US"/>
          </a:p>
        </p:txBody>
      </p:sp>
      <p:sp>
        <p:nvSpPr>
          <p:cNvPr id="6" name="Footer Placeholder 5">
            <a:extLst>
              <a:ext uri="{FF2B5EF4-FFF2-40B4-BE49-F238E27FC236}">
                <a16:creationId xmlns:a16="http://schemas.microsoft.com/office/drawing/2014/main" id="{064F8367-2C30-414A-B7CB-0A1C4A799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8D990-6B2E-9840-8478-36F0D89AC03F}"/>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3818556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CC8A-803B-724E-AECF-F9E466395B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5D74CA-2C44-7141-A60F-B722C70D0C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83FFE-E161-C74A-BD5F-88AF473EB88C}"/>
              </a:ext>
            </a:extLst>
          </p:cNvPr>
          <p:cNvSpPr>
            <a:spLocks noGrp="1"/>
          </p:cNvSpPr>
          <p:nvPr>
            <p:ph type="dt" sz="half" idx="10"/>
          </p:nvPr>
        </p:nvSpPr>
        <p:spPr/>
        <p:txBody>
          <a:bodyPr/>
          <a:lstStyle/>
          <a:p>
            <a:fld id="{A27246D3-B105-C547-8D99-C7EF16289A44}" type="datetime1">
              <a:rPr lang="en-US" smtClean="0"/>
              <a:t>9/17/21</a:t>
            </a:fld>
            <a:endParaRPr lang="en-US"/>
          </a:p>
        </p:txBody>
      </p:sp>
      <p:sp>
        <p:nvSpPr>
          <p:cNvPr id="5" name="Footer Placeholder 4">
            <a:extLst>
              <a:ext uri="{FF2B5EF4-FFF2-40B4-BE49-F238E27FC236}">
                <a16:creationId xmlns:a16="http://schemas.microsoft.com/office/drawing/2014/main" id="{4F6345C2-A542-C644-9046-6C4684C7E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C9B-1D97-6E46-8F5C-D7A15AEFBECC}"/>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269662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9E59-0172-044D-B347-0BC5D4E9AEAE}"/>
              </a:ext>
            </a:extLst>
          </p:cNvPr>
          <p:cNvSpPr>
            <a:spLocks noGrp="1"/>
          </p:cNvSpPr>
          <p:nvPr>
            <p:ph type="title"/>
          </p:nvPr>
        </p:nvSpPr>
        <p:spPr/>
        <p:txBody>
          <a:bodyPr/>
          <a:lstStyle>
            <a:lvl1pPr>
              <a:defRPr b="0" i="0">
                <a:latin typeface="Avenir"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B2F38CA-0A1E-9849-ADED-8250CFBBE5C8}"/>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481271BB-2EE1-4A4E-A529-52F1E1195EE2}"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45720" y="45720"/>
            <a:ext cx="12115800" cy="6766560"/>
          </a:xfrm>
          <a:prstGeom prst="rect">
            <a:avLst/>
          </a:prstGeom>
          <a:solidFill>
            <a:schemeClr val="bg1"/>
          </a:solidFill>
          <a:ln w="88900">
            <a:solidFill>
              <a:srgbClr val="00B6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859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55349-E760-A049-B782-49DD46AAC9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CF6423-2F3F-EE4C-9C5E-4D2744E354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FC342-0932-3E49-AB8D-9E00037231BC}"/>
              </a:ext>
            </a:extLst>
          </p:cNvPr>
          <p:cNvSpPr>
            <a:spLocks noGrp="1"/>
          </p:cNvSpPr>
          <p:nvPr>
            <p:ph type="dt" sz="half" idx="10"/>
          </p:nvPr>
        </p:nvSpPr>
        <p:spPr/>
        <p:txBody>
          <a:bodyPr/>
          <a:lstStyle/>
          <a:p>
            <a:fld id="{14E2528B-01BC-DC4B-A165-7D762F3D6F95}" type="datetime1">
              <a:rPr lang="en-US" smtClean="0"/>
              <a:t>9/17/21</a:t>
            </a:fld>
            <a:endParaRPr lang="en-US"/>
          </a:p>
        </p:txBody>
      </p:sp>
      <p:sp>
        <p:nvSpPr>
          <p:cNvPr id="5" name="Footer Placeholder 4">
            <a:extLst>
              <a:ext uri="{FF2B5EF4-FFF2-40B4-BE49-F238E27FC236}">
                <a16:creationId xmlns:a16="http://schemas.microsoft.com/office/drawing/2014/main" id="{35C7E810-6B49-2448-9378-755458BB4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4FFE0-7A6D-074A-AC35-C18BEA6DC9F6}"/>
              </a:ext>
            </a:extLst>
          </p:cNvPr>
          <p:cNvSpPr>
            <a:spLocks noGrp="1"/>
          </p:cNvSpPr>
          <p:nvPr>
            <p:ph type="sldNum" sz="quarter" idx="12"/>
          </p:nvPr>
        </p:nvSpPr>
        <p:spPr/>
        <p:txBody>
          <a:bodyPr/>
          <a:lstStyle/>
          <a:p>
            <a:fld id="{6BCA73C5-4051-2D45-AC51-FD5A1C1C157A}" type="slidenum">
              <a:rPr lang="en-US" smtClean="0"/>
              <a:t>‹#›</a:t>
            </a:fld>
            <a:endParaRPr lang="en-US"/>
          </a:p>
        </p:txBody>
      </p:sp>
    </p:spTree>
    <p:extLst>
      <p:ext uri="{BB962C8B-B14F-4D97-AF65-F5344CB8AC3E}">
        <p14:creationId xmlns:p14="http://schemas.microsoft.com/office/powerpoint/2010/main" val="95530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ft_blu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481271BB-2EE1-4A4E-A529-52F1E1195EE2}"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a:xfrm>
            <a:off x="9093926" y="6351089"/>
            <a:ext cx="2743200" cy="365125"/>
          </a:xfrm>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38100" y="45720"/>
            <a:ext cx="12115800" cy="6766560"/>
          </a:xfrm>
          <a:prstGeom prst="rect">
            <a:avLst/>
          </a:prstGeom>
          <a:solidFill>
            <a:schemeClr val="bg1"/>
          </a:solidFill>
          <a:ln w="889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37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oft_blue_rnngenera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481271BB-2EE1-4A4E-A529-52F1E1195EE2}"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a:xfrm>
            <a:off x="9093926" y="6351089"/>
            <a:ext cx="2743200" cy="365125"/>
          </a:xfrm>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38100" y="45720"/>
            <a:ext cx="12115800" cy="6766560"/>
          </a:xfrm>
          <a:prstGeom prst="rect">
            <a:avLst/>
          </a:prstGeom>
          <a:solidFill>
            <a:schemeClr val="bg1"/>
          </a:solidFill>
          <a:ln w="889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BCB97D5-FF91-D048-B68A-4C27602DA7A6}"/>
              </a:ext>
            </a:extLst>
          </p:cNvPr>
          <p:cNvSpPr>
            <a:spLocks noGrp="1"/>
          </p:cNvSpPr>
          <p:nvPr>
            <p:ph type="title"/>
          </p:nvPr>
        </p:nvSpPr>
        <p:spPr>
          <a:xfrm>
            <a:off x="716886" y="264119"/>
            <a:ext cx="3228098" cy="551431"/>
          </a:xfrm>
        </p:spPr>
        <p:txBody>
          <a:bodyPr>
            <a:normAutofit/>
          </a:bodyPr>
          <a:lstStyle/>
          <a:p>
            <a:r>
              <a:rPr lang="en-US" dirty="0"/>
              <a:t>RNN: Generation</a:t>
            </a:r>
          </a:p>
        </p:txBody>
      </p:sp>
      <p:sp>
        <p:nvSpPr>
          <p:cNvPr id="9" name="Rectangle 8">
            <a:extLst>
              <a:ext uri="{FF2B5EF4-FFF2-40B4-BE49-F238E27FC236}">
                <a16:creationId xmlns:a16="http://schemas.microsoft.com/office/drawing/2014/main" id="{C8A1BF71-7685-7A48-B3C2-CF114B820895}"/>
              </a:ext>
            </a:extLst>
          </p:cNvPr>
          <p:cNvSpPr/>
          <p:nvPr userDrawn="1"/>
        </p:nvSpPr>
        <p:spPr>
          <a:xfrm>
            <a:off x="806939" y="757278"/>
            <a:ext cx="2872476" cy="9421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01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oft_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9E59-0172-044D-B347-0BC5D4E9AEAE}"/>
              </a:ext>
            </a:extLst>
          </p:cNvPr>
          <p:cNvSpPr>
            <a:spLocks noGrp="1"/>
          </p:cNvSpPr>
          <p:nvPr>
            <p:ph type="title"/>
          </p:nvPr>
        </p:nvSpPr>
        <p:spPr/>
        <p:txBody>
          <a:bodyPr/>
          <a:lstStyle>
            <a:lvl1pPr>
              <a:defRPr b="0" i="0">
                <a:latin typeface="Avenir"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B2F38CA-0A1E-9849-ADED-8250CFBBE5C8}"/>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481271BB-2EE1-4A4E-A529-52F1E1195EE2}"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45720" y="45720"/>
            <a:ext cx="12115800" cy="6766560"/>
          </a:xfrm>
          <a:prstGeom prst="rect">
            <a:avLst/>
          </a:prstGeom>
          <a:solidFill>
            <a:schemeClr val="bg1"/>
          </a:solidFill>
          <a:ln w="88900">
            <a:solidFill>
              <a:srgbClr val="BDA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50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ft_purple_lst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9E59-0172-044D-B347-0BC5D4E9AEAE}"/>
              </a:ext>
            </a:extLst>
          </p:cNvPr>
          <p:cNvSpPr>
            <a:spLocks noGrp="1"/>
          </p:cNvSpPr>
          <p:nvPr>
            <p:ph type="title"/>
          </p:nvPr>
        </p:nvSpPr>
        <p:spPr>
          <a:xfrm>
            <a:off x="838201" y="301931"/>
            <a:ext cx="5257800" cy="631203"/>
          </a:xfrm>
        </p:spPr>
        <p:txBody>
          <a:bodyPr/>
          <a:lstStyle>
            <a:lvl1pPr>
              <a:defRPr b="0" i="0">
                <a:latin typeface="Avenir" panose="02000503020000020003"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481271BB-2EE1-4A4E-A529-52F1E1195EE2}"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a:xfrm>
            <a:off x="9220200" y="6355502"/>
            <a:ext cx="2743200" cy="365125"/>
          </a:xfrm>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51955" y="31865"/>
            <a:ext cx="12115800" cy="6766560"/>
          </a:xfrm>
          <a:prstGeom prst="rect">
            <a:avLst/>
          </a:prstGeom>
          <a:solidFill>
            <a:schemeClr val="bg1"/>
          </a:solidFill>
          <a:ln w="88900">
            <a:solidFill>
              <a:srgbClr val="BDA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765461-4928-6445-B134-8DED9485542D}"/>
              </a:ext>
            </a:extLst>
          </p:cNvPr>
          <p:cNvSpPr/>
          <p:nvPr userDrawn="1"/>
        </p:nvSpPr>
        <p:spPr>
          <a:xfrm>
            <a:off x="903805" y="771482"/>
            <a:ext cx="1326778" cy="916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22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Re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5AC5EE77-F66E-F949-AC99-DF4C4F649119}"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a:xfrm>
            <a:off x="9192491" y="6356350"/>
            <a:ext cx="2743200" cy="365125"/>
          </a:xfrm>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38100" y="45720"/>
            <a:ext cx="12115800" cy="6766560"/>
          </a:xfrm>
          <a:prstGeom prst="rect">
            <a:avLst/>
          </a:prstGeom>
          <a:solidFill>
            <a:schemeClr val="bg1"/>
          </a:solid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837FDFF-5600-CB48-A342-D2712CA18796}"/>
              </a:ext>
            </a:extLst>
          </p:cNvPr>
          <p:cNvSpPr>
            <a:spLocks noGrp="1"/>
          </p:cNvSpPr>
          <p:nvPr>
            <p:ph type="title"/>
          </p:nvPr>
        </p:nvSpPr>
        <p:spPr>
          <a:xfrm>
            <a:off x="838200" y="291319"/>
            <a:ext cx="8941419" cy="1162592"/>
          </a:xfrm>
        </p:spPr>
        <p:txBody>
          <a:bodyPr/>
          <a:lstStyle/>
          <a:p>
            <a:r>
              <a:rPr lang="en-US"/>
              <a:t>Click to edit Master title style</a:t>
            </a:r>
          </a:p>
        </p:txBody>
      </p:sp>
    </p:spTree>
    <p:extLst>
      <p:ext uri="{BB962C8B-B14F-4D97-AF65-F5344CB8AC3E}">
        <p14:creationId xmlns:p14="http://schemas.microsoft.com/office/powerpoint/2010/main" val="260298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ight_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9E59-0172-044D-B347-0BC5D4E9AEAE}"/>
              </a:ext>
            </a:extLst>
          </p:cNvPr>
          <p:cNvSpPr>
            <a:spLocks noGrp="1"/>
          </p:cNvSpPr>
          <p:nvPr>
            <p:ph type="title"/>
          </p:nvPr>
        </p:nvSpPr>
        <p:spPr/>
        <p:txBody>
          <a:bodyPr/>
          <a:lstStyle>
            <a:lvl1pPr>
              <a:defRPr b="0" i="0">
                <a:latin typeface="Avenir"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B2F38CA-0A1E-9849-ADED-8250CFBBE5C8}"/>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5AC5EE77-F66E-F949-AC99-DF4C4F649119}"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45720" y="45720"/>
            <a:ext cx="12115800" cy="6766560"/>
          </a:xfrm>
          <a:prstGeom prst="rect">
            <a:avLst/>
          </a:prstGeom>
          <a:solidFill>
            <a:schemeClr val="bg1"/>
          </a:solidFill>
          <a:ln w="889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44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ight_yellow">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7F2BA2-B2DD-AB4F-88DA-4FD6E0D4E208}"/>
              </a:ext>
            </a:extLst>
          </p:cNvPr>
          <p:cNvSpPr>
            <a:spLocks noGrp="1"/>
          </p:cNvSpPr>
          <p:nvPr>
            <p:ph type="dt" sz="half" idx="10"/>
          </p:nvPr>
        </p:nvSpPr>
        <p:spPr/>
        <p:txBody>
          <a:bodyPr/>
          <a:lstStyle/>
          <a:p>
            <a:fld id="{5AC5EE77-F66E-F949-AC99-DF4C4F649119}" type="datetime1">
              <a:rPr lang="en-US" smtClean="0"/>
              <a:t>9/17/21</a:t>
            </a:fld>
            <a:endParaRPr lang="en-US"/>
          </a:p>
        </p:txBody>
      </p:sp>
      <p:sp>
        <p:nvSpPr>
          <p:cNvPr id="5" name="Footer Placeholder 4">
            <a:extLst>
              <a:ext uri="{FF2B5EF4-FFF2-40B4-BE49-F238E27FC236}">
                <a16:creationId xmlns:a16="http://schemas.microsoft.com/office/drawing/2014/main" id="{2E650A4A-B3FA-334E-ABC9-426BB6328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6C19A-1795-6D42-93BB-95A0B9B25679}"/>
              </a:ext>
            </a:extLst>
          </p:cNvPr>
          <p:cNvSpPr>
            <a:spLocks noGrp="1"/>
          </p:cNvSpPr>
          <p:nvPr>
            <p:ph type="sldNum" sz="quarter" idx="12"/>
          </p:nvPr>
        </p:nvSpPr>
        <p:spPr>
          <a:xfrm>
            <a:off x="9261763" y="6353464"/>
            <a:ext cx="2743200" cy="365125"/>
          </a:xfrm>
        </p:spPr>
        <p:txBody>
          <a:bodyPr/>
          <a:lstStyle/>
          <a:p>
            <a:fld id="{6BCA73C5-4051-2D45-AC51-FD5A1C1C157A}" type="slidenum">
              <a:rPr lang="en-US" smtClean="0"/>
              <a:t>‹#›</a:t>
            </a:fld>
            <a:endParaRPr lang="en-US"/>
          </a:p>
        </p:txBody>
      </p:sp>
      <p:sp>
        <p:nvSpPr>
          <p:cNvPr id="7" name="Rectangle 6">
            <a:extLst>
              <a:ext uri="{FF2B5EF4-FFF2-40B4-BE49-F238E27FC236}">
                <a16:creationId xmlns:a16="http://schemas.microsoft.com/office/drawing/2014/main" id="{28BC0193-669C-0A4A-902A-3B329B07DF2F}"/>
              </a:ext>
            </a:extLst>
          </p:cNvPr>
          <p:cNvSpPr/>
          <p:nvPr userDrawn="1"/>
        </p:nvSpPr>
        <p:spPr>
          <a:xfrm>
            <a:off x="48490" y="36020"/>
            <a:ext cx="12115800" cy="6766560"/>
          </a:xfrm>
          <a:prstGeom prst="rect">
            <a:avLst/>
          </a:prstGeom>
          <a:solidFill>
            <a:schemeClr val="bg1"/>
          </a:solidFill>
          <a:ln w="889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4EDC054-3F3E-9A4C-8863-5890942F13E3}"/>
              </a:ext>
            </a:extLst>
          </p:cNvPr>
          <p:cNvSpPr>
            <a:spLocks noGrp="1"/>
          </p:cNvSpPr>
          <p:nvPr>
            <p:ph type="title"/>
          </p:nvPr>
        </p:nvSpPr>
        <p:spPr>
          <a:xfrm>
            <a:off x="635000" y="291319"/>
            <a:ext cx="8941419" cy="1162592"/>
          </a:xfrm>
        </p:spPr>
        <p:txBody>
          <a:bodyPr/>
          <a:lstStyle/>
          <a:p>
            <a:r>
              <a:rPr lang="en-US"/>
              <a:t>Click to edit Master title style</a:t>
            </a:r>
          </a:p>
        </p:txBody>
      </p:sp>
    </p:spTree>
    <p:extLst>
      <p:ext uri="{BB962C8B-B14F-4D97-AF65-F5344CB8AC3E}">
        <p14:creationId xmlns:p14="http://schemas.microsoft.com/office/powerpoint/2010/main" val="349952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6D1F4-47AB-674E-B7B4-644977D59212}"/>
              </a:ext>
            </a:extLst>
          </p:cNvPr>
          <p:cNvSpPr>
            <a:spLocks noGrp="1"/>
          </p:cNvSpPr>
          <p:nvPr>
            <p:ph type="title"/>
          </p:nvPr>
        </p:nvSpPr>
        <p:spPr>
          <a:xfrm>
            <a:off x="639956" y="277465"/>
            <a:ext cx="8941419" cy="116259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DA9934-6E1E-624F-92F4-CA26E392B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F979DC-2FF9-4F4E-A3A8-2BED888F83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472B0-F58B-A84F-B873-83B8FAE83B2D}" type="datetime1">
              <a:rPr lang="en-US" smtClean="0"/>
              <a:t>9/17/21</a:t>
            </a:fld>
            <a:endParaRPr lang="en-US"/>
          </a:p>
        </p:txBody>
      </p:sp>
      <p:sp>
        <p:nvSpPr>
          <p:cNvPr id="5" name="Footer Placeholder 4">
            <a:extLst>
              <a:ext uri="{FF2B5EF4-FFF2-40B4-BE49-F238E27FC236}">
                <a16:creationId xmlns:a16="http://schemas.microsoft.com/office/drawing/2014/main" id="{960DBD27-42C0-3542-A8C3-E254AF9AE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D511D-0DCF-4D4D-8359-143BCAE24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A73C5-4051-2D45-AC51-FD5A1C1C157A}" type="slidenum">
              <a:rPr lang="en-US" smtClean="0"/>
              <a:t>‹#›</a:t>
            </a:fld>
            <a:endParaRPr lang="en-US"/>
          </a:p>
        </p:txBody>
      </p:sp>
    </p:spTree>
    <p:extLst>
      <p:ext uri="{BB962C8B-B14F-4D97-AF65-F5344CB8AC3E}">
        <p14:creationId xmlns:p14="http://schemas.microsoft.com/office/powerpoint/2010/main" val="399461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8" r:id="rId4"/>
    <p:sldLayoutId id="2147483666" r:id="rId5"/>
    <p:sldLayoutId id="2147483669" r:id="rId6"/>
    <p:sldLayoutId id="2147483660" r:id="rId7"/>
    <p:sldLayoutId id="2147483661" r:id="rId8"/>
    <p:sldLayoutId id="2147483662" r:id="rId9"/>
    <p:sldLayoutId id="2147483663" r:id="rId10"/>
    <p:sldLayoutId id="2147483667"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hf hdr="0" ftr="0" dt="0"/>
  <p:txStyles>
    <p:titleStyle>
      <a:lvl1pPr algn="l" defTabSz="914400" rtl="0" eaLnBrk="1" latinLnBrk="0" hangingPunct="1">
        <a:lnSpc>
          <a:spcPct val="90000"/>
        </a:lnSpc>
        <a:spcBef>
          <a:spcPct val="0"/>
        </a:spcBef>
        <a:buNone/>
        <a:defRPr sz="28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hyperlink" Target="https://www.youtube.com/watch?v=GPPfCS7qv-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commonsensereasoning.org/winograd.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23.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9.png"/><Relationship Id="rId7" Type="http://schemas.openxmlformats.org/officeDocument/2006/relationships/image" Target="../media/image59.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4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5.png"/><Relationship Id="rId3" Type="http://schemas.openxmlformats.org/officeDocument/2006/relationships/image" Target="../media/image49.png"/><Relationship Id="rId7" Type="http://schemas.openxmlformats.org/officeDocument/2006/relationships/image" Target="../media/image62.png"/><Relationship Id="rId12" Type="http://schemas.openxmlformats.org/officeDocument/2006/relationships/image" Target="../media/image60.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56.png"/><Relationship Id="rId5" Type="http://schemas.openxmlformats.org/officeDocument/2006/relationships/image" Target="../media/image57.png"/><Relationship Id="rId15" Type="http://schemas.openxmlformats.org/officeDocument/2006/relationships/image" Target="../media/image66.png"/><Relationship Id="rId10" Type="http://schemas.openxmlformats.org/officeDocument/2006/relationships/image" Target="../media/image64.png"/><Relationship Id="rId4" Type="http://schemas.openxmlformats.org/officeDocument/2006/relationships/image" Target="../media/image55.png"/><Relationship Id="rId9" Type="http://schemas.openxmlformats.org/officeDocument/2006/relationships/image" Target="../media/image59.png"/><Relationship Id="rId14" Type="http://schemas.openxmlformats.org/officeDocument/2006/relationships/image" Target="../media/image61.png"/></Relationships>
</file>

<file path=ppt/slides/_rels/slide4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9.png"/><Relationship Id="rId18" Type="http://schemas.openxmlformats.org/officeDocument/2006/relationships/image" Target="../media/image61.png"/><Relationship Id="rId3" Type="http://schemas.openxmlformats.org/officeDocument/2006/relationships/image" Target="../media/image49.png"/><Relationship Id="rId7" Type="http://schemas.openxmlformats.org/officeDocument/2006/relationships/image" Target="../media/image62.png"/><Relationship Id="rId12" Type="http://schemas.openxmlformats.org/officeDocument/2006/relationships/image" Target="../media/image64.png"/><Relationship Id="rId17" Type="http://schemas.openxmlformats.org/officeDocument/2006/relationships/image" Target="../media/image70.png"/><Relationship Id="rId2" Type="http://schemas.openxmlformats.org/officeDocument/2006/relationships/image" Target="../media/image48.png"/><Relationship Id="rId16" Type="http://schemas.openxmlformats.org/officeDocument/2006/relationships/image" Target="../media/image65.png"/><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59.png"/><Relationship Id="rId5" Type="http://schemas.openxmlformats.org/officeDocument/2006/relationships/image" Target="../media/image57.png"/><Relationship Id="rId15" Type="http://schemas.openxmlformats.org/officeDocument/2006/relationships/image" Target="../media/image60.png"/><Relationship Id="rId10" Type="http://schemas.openxmlformats.org/officeDocument/2006/relationships/image" Target="../media/image68.png"/><Relationship Id="rId19" Type="http://schemas.openxmlformats.org/officeDocument/2006/relationships/image" Target="../media/image66.png"/><Relationship Id="rId4" Type="http://schemas.openxmlformats.org/officeDocument/2006/relationships/image" Target="../media/image55.png"/><Relationship Id="rId9" Type="http://schemas.openxmlformats.org/officeDocument/2006/relationships/image" Target="../media/image67.png"/><Relationship Id="rId1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24.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77.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77.png"/><Relationship Id="rId3" Type="http://schemas.openxmlformats.org/officeDocument/2006/relationships/image" Target="../media/image49.png"/><Relationship Id="rId7" Type="http://schemas.openxmlformats.org/officeDocument/2006/relationships/image" Target="../media/image59.png"/><Relationship Id="rId12" Type="http://schemas.openxmlformats.org/officeDocument/2006/relationships/image" Target="../media/image76.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78.png"/><Relationship Id="rId5" Type="http://schemas.openxmlformats.org/officeDocument/2006/relationships/image" Target="../media/image57.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51.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79.png"/><Relationship Id="rId18" Type="http://schemas.openxmlformats.org/officeDocument/2006/relationships/image" Target="../media/image76.png"/><Relationship Id="rId3" Type="http://schemas.openxmlformats.org/officeDocument/2006/relationships/image" Target="../media/image49.png"/><Relationship Id="rId7" Type="http://schemas.openxmlformats.org/officeDocument/2006/relationships/image" Target="../media/image62.png"/><Relationship Id="rId12" Type="http://schemas.openxmlformats.org/officeDocument/2006/relationships/image" Target="../media/image60.png"/><Relationship Id="rId17" Type="http://schemas.openxmlformats.org/officeDocument/2006/relationships/image" Target="../media/image80.png"/><Relationship Id="rId2" Type="http://schemas.openxmlformats.org/officeDocument/2006/relationships/image" Target="../media/image48.png"/><Relationship Id="rId16"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56.png"/><Relationship Id="rId5" Type="http://schemas.openxmlformats.org/officeDocument/2006/relationships/image" Target="../media/image57.png"/><Relationship Id="rId15" Type="http://schemas.openxmlformats.org/officeDocument/2006/relationships/image" Target="../media/image66.png"/><Relationship Id="rId10" Type="http://schemas.openxmlformats.org/officeDocument/2006/relationships/image" Target="../media/image64.png"/><Relationship Id="rId19" Type="http://schemas.openxmlformats.org/officeDocument/2006/relationships/image" Target="../media/image77.png"/><Relationship Id="rId4" Type="http://schemas.openxmlformats.org/officeDocument/2006/relationships/image" Target="../media/image55.png"/><Relationship Id="rId9" Type="http://schemas.openxmlformats.org/officeDocument/2006/relationships/image" Target="../media/image59.png"/><Relationship Id="rId14" Type="http://schemas.openxmlformats.org/officeDocument/2006/relationships/image" Target="../media/image61.png"/></Relationships>
</file>

<file path=ppt/slides/_rels/slide52.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9.png"/><Relationship Id="rId18" Type="http://schemas.openxmlformats.org/officeDocument/2006/relationships/image" Target="../media/image61.png"/><Relationship Id="rId3" Type="http://schemas.openxmlformats.org/officeDocument/2006/relationships/image" Target="../media/image49.png"/><Relationship Id="rId21" Type="http://schemas.openxmlformats.org/officeDocument/2006/relationships/image" Target="../media/image80.png"/><Relationship Id="rId7" Type="http://schemas.openxmlformats.org/officeDocument/2006/relationships/image" Target="../media/image62.png"/><Relationship Id="rId12" Type="http://schemas.openxmlformats.org/officeDocument/2006/relationships/image" Target="../media/image64.png"/><Relationship Id="rId17" Type="http://schemas.openxmlformats.org/officeDocument/2006/relationships/image" Target="../media/image70.png"/><Relationship Id="rId2" Type="http://schemas.openxmlformats.org/officeDocument/2006/relationships/image" Target="../media/image48.png"/><Relationship Id="rId16" Type="http://schemas.openxmlformats.org/officeDocument/2006/relationships/image" Target="../media/image79.png"/><Relationship Id="rId20"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59.png"/><Relationship Id="rId24" Type="http://schemas.openxmlformats.org/officeDocument/2006/relationships/image" Target="../media/image77.png"/><Relationship Id="rId5" Type="http://schemas.openxmlformats.org/officeDocument/2006/relationships/image" Target="../media/image57.png"/><Relationship Id="rId15" Type="http://schemas.openxmlformats.org/officeDocument/2006/relationships/image" Target="../media/image60.png"/><Relationship Id="rId23" Type="http://schemas.openxmlformats.org/officeDocument/2006/relationships/image" Target="../media/image76.png"/><Relationship Id="rId10" Type="http://schemas.openxmlformats.org/officeDocument/2006/relationships/image" Target="../media/image68.png"/><Relationship Id="rId19" Type="http://schemas.openxmlformats.org/officeDocument/2006/relationships/image" Target="../media/image66.png"/><Relationship Id="rId4" Type="http://schemas.openxmlformats.org/officeDocument/2006/relationships/image" Target="../media/image55.png"/><Relationship Id="rId9" Type="http://schemas.openxmlformats.org/officeDocument/2006/relationships/image" Target="../media/image67.png"/><Relationship Id="rId14" Type="http://schemas.openxmlformats.org/officeDocument/2006/relationships/image" Target="../media/image56.png"/><Relationship Id="rId22" Type="http://schemas.openxmlformats.org/officeDocument/2006/relationships/image" Target="../media/image81.png"/></Relationships>
</file>

<file path=ppt/slides/_rels/slide5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9.png"/><Relationship Id="rId18" Type="http://schemas.openxmlformats.org/officeDocument/2006/relationships/image" Target="../media/image61.png"/><Relationship Id="rId3" Type="http://schemas.openxmlformats.org/officeDocument/2006/relationships/image" Target="../media/image49.png"/><Relationship Id="rId21" Type="http://schemas.openxmlformats.org/officeDocument/2006/relationships/image" Target="../media/image80.png"/><Relationship Id="rId7" Type="http://schemas.openxmlformats.org/officeDocument/2006/relationships/image" Target="../media/image62.png"/><Relationship Id="rId12" Type="http://schemas.openxmlformats.org/officeDocument/2006/relationships/image" Target="../media/image64.png"/><Relationship Id="rId17" Type="http://schemas.openxmlformats.org/officeDocument/2006/relationships/image" Target="../media/image70.png"/><Relationship Id="rId2" Type="http://schemas.openxmlformats.org/officeDocument/2006/relationships/image" Target="../media/image48.png"/><Relationship Id="rId16" Type="http://schemas.openxmlformats.org/officeDocument/2006/relationships/image" Target="../media/image79.png"/><Relationship Id="rId20"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59.png"/><Relationship Id="rId24" Type="http://schemas.openxmlformats.org/officeDocument/2006/relationships/image" Target="../media/image77.png"/><Relationship Id="rId5" Type="http://schemas.openxmlformats.org/officeDocument/2006/relationships/image" Target="../media/image57.png"/><Relationship Id="rId15" Type="http://schemas.openxmlformats.org/officeDocument/2006/relationships/image" Target="../media/image60.png"/><Relationship Id="rId23" Type="http://schemas.openxmlformats.org/officeDocument/2006/relationships/image" Target="../media/image76.png"/><Relationship Id="rId10" Type="http://schemas.openxmlformats.org/officeDocument/2006/relationships/image" Target="../media/image68.png"/><Relationship Id="rId19" Type="http://schemas.openxmlformats.org/officeDocument/2006/relationships/image" Target="../media/image66.png"/><Relationship Id="rId4" Type="http://schemas.openxmlformats.org/officeDocument/2006/relationships/image" Target="../media/image55.png"/><Relationship Id="rId9" Type="http://schemas.openxmlformats.org/officeDocument/2006/relationships/image" Target="../media/image67.png"/><Relationship Id="rId14" Type="http://schemas.openxmlformats.org/officeDocument/2006/relationships/image" Target="../media/image56.png"/><Relationship Id="rId22" Type="http://schemas.openxmlformats.org/officeDocument/2006/relationships/image" Target="../media/image81.png"/></Relationships>
</file>

<file path=ppt/slides/_rels/slide5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80.png"/><Relationship Id="rId3" Type="http://schemas.openxmlformats.org/officeDocument/2006/relationships/image" Target="../media/image49.png"/><Relationship Id="rId7" Type="http://schemas.openxmlformats.org/officeDocument/2006/relationships/image" Target="../media/image63.png"/><Relationship Id="rId12" Type="http://schemas.openxmlformats.org/officeDocument/2006/relationships/image" Target="../media/image78.png"/><Relationship Id="rId17" Type="http://schemas.openxmlformats.org/officeDocument/2006/relationships/image" Target="../media/image77.png"/><Relationship Id="rId2" Type="http://schemas.openxmlformats.org/officeDocument/2006/relationships/image" Target="../media/image48.png"/><Relationship Id="rId16" Type="http://schemas.openxmlformats.org/officeDocument/2006/relationships/image" Target="../media/image82.png"/><Relationship Id="rId1" Type="http://schemas.openxmlformats.org/officeDocument/2006/relationships/slideLayout" Target="../slideLayouts/slideLayout3.xml"/><Relationship Id="rId6" Type="http://schemas.openxmlformats.org/officeDocument/2006/relationships/image" Target="../media/image62.png"/><Relationship Id="rId11" Type="http://schemas.openxmlformats.org/officeDocument/2006/relationships/image" Target="../media/image66.png"/><Relationship Id="rId5" Type="http://schemas.openxmlformats.org/officeDocument/2006/relationships/image" Target="../media/image58.png"/><Relationship Id="rId15" Type="http://schemas.openxmlformats.org/officeDocument/2006/relationships/image" Target="../media/image76.png"/><Relationship Id="rId10" Type="http://schemas.openxmlformats.org/officeDocument/2006/relationships/image" Target="../media/image61.png"/><Relationship Id="rId4" Type="http://schemas.openxmlformats.org/officeDocument/2006/relationships/image" Target="../media/image57.png"/><Relationship Id="rId9" Type="http://schemas.openxmlformats.org/officeDocument/2006/relationships/image" Target="../media/image68.png"/><Relationship Id="rId14" Type="http://schemas.openxmlformats.org/officeDocument/2006/relationships/image" Target="../media/image81.png"/></Relationships>
</file>

<file path=ppt/slides/_rels/slide55.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80.png"/><Relationship Id="rId18" Type="http://schemas.openxmlformats.org/officeDocument/2006/relationships/image" Target="../media/image83.png"/><Relationship Id="rId3" Type="http://schemas.openxmlformats.org/officeDocument/2006/relationships/image" Target="../media/image49.png"/><Relationship Id="rId7" Type="http://schemas.openxmlformats.org/officeDocument/2006/relationships/image" Target="../media/image63.png"/><Relationship Id="rId12" Type="http://schemas.openxmlformats.org/officeDocument/2006/relationships/image" Target="../media/image78.png"/><Relationship Id="rId17" Type="http://schemas.openxmlformats.org/officeDocument/2006/relationships/image" Target="../media/image77.png"/><Relationship Id="rId2" Type="http://schemas.openxmlformats.org/officeDocument/2006/relationships/image" Target="../media/image48.png"/><Relationship Id="rId16" Type="http://schemas.openxmlformats.org/officeDocument/2006/relationships/image" Target="../media/image82.png"/><Relationship Id="rId1" Type="http://schemas.openxmlformats.org/officeDocument/2006/relationships/slideLayout" Target="../slideLayouts/slideLayout3.xml"/><Relationship Id="rId6" Type="http://schemas.openxmlformats.org/officeDocument/2006/relationships/image" Target="../media/image62.png"/><Relationship Id="rId11" Type="http://schemas.openxmlformats.org/officeDocument/2006/relationships/image" Target="../media/image66.png"/><Relationship Id="rId5" Type="http://schemas.openxmlformats.org/officeDocument/2006/relationships/image" Target="../media/image58.png"/><Relationship Id="rId15" Type="http://schemas.openxmlformats.org/officeDocument/2006/relationships/image" Target="../media/image76.png"/><Relationship Id="rId10" Type="http://schemas.openxmlformats.org/officeDocument/2006/relationships/image" Target="../media/image61.png"/><Relationship Id="rId4" Type="http://schemas.openxmlformats.org/officeDocument/2006/relationships/image" Target="../media/image57.png"/><Relationship Id="rId9" Type="http://schemas.openxmlformats.org/officeDocument/2006/relationships/image" Target="../media/image68.png"/><Relationship Id="rId14" Type="http://schemas.openxmlformats.org/officeDocument/2006/relationships/image" Target="../media/image81.png"/></Relationships>
</file>

<file path=ppt/slides/_rels/slide56.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92.png"/><Relationship Id="rId3" Type="http://schemas.openxmlformats.org/officeDocument/2006/relationships/image" Target="../media/image85.png"/><Relationship Id="rId7" Type="http://schemas.openxmlformats.org/officeDocument/2006/relationships/image" Target="../media/image88.png"/><Relationship Id="rId12" Type="http://schemas.openxmlformats.org/officeDocument/2006/relationships/image" Target="../media/image91.png"/><Relationship Id="rId2" Type="http://schemas.openxmlformats.org/officeDocument/2006/relationships/image" Target="../media/image84.png"/><Relationship Id="rId1" Type="http://schemas.openxmlformats.org/officeDocument/2006/relationships/slideLayout" Target="../slideLayouts/slideLayout3.xml"/><Relationship Id="rId6" Type="http://schemas.openxmlformats.org/officeDocument/2006/relationships/image" Target="../media/image87.png"/><Relationship Id="rId11" Type="http://schemas.openxmlformats.org/officeDocument/2006/relationships/image" Target="../media/image90.png"/><Relationship Id="rId5" Type="http://schemas.openxmlformats.org/officeDocument/2006/relationships/image" Target="../media/image68.png"/><Relationship Id="rId15" Type="http://schemas.openxmlformats.org/officeDocument/2006/relationships/image" Target="../media/image94.png"/><Relationship Id="rId10" Type="http://schemas.openxmlformats.org/officeDocument/2006/relationships/image" Target="../media/image89.png"/><Relationship Id="rId4" Type="http://schemas.openxmlformats.org/officeDocument/2006/relationships/image" Target="../media/image86.png"/><Relationship Id="rId9" Type="http://schemas.openxmlformats.org/officeDocument/2006/relationships/image" Target="../media/image81.png"/><Relationship Id="rId14" Type="http://schemas.openxmlformats.org/officeDocument/2006/relationships/image" Target="../media/image93.png"/></Relationships>
</file>

<file path=ppt/slides/_rels/slide5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81.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image" Target="../media/image95.png"/><Relationship Id="rId2" Type="http://schemas.openxmlformats.org/officeDocument/2006/relationships/image" Target="../media/image90.png"/><Relationship Id="rId16" Type="http://schemas.openxmlformats.org/officeDocument/2006/relationships/image" Target="../media/image96.png"/><Relationship Id="rId1" Type="http://schemas.openxmlformats.org/officeDocument/2006/relationships/slideLayout" Target="../slideLayouts/slideLayout3.xml"/><Relationship Id="rId6" Type="http://schemas.openxmlformats.org/officeDocument/2006/relationships/image" Target="../media/image92.png"/><Relationship Id="rId11" Type="http://schemas.openxmlformats.org/officeDocument/2006/relationships/image" Target="../media/image88.png"/><Relationship Id="rId5" Type="http://schemas.openxmlformats.org/officeDocument/2006/relationships/image" Target="../media/image85.png"/><Relationship Id="rId15" Type="http://schemas.openxmlformats.org/officeDocument/2006/relationships/image" Target="../media/image94.png"/><Relationship Id="rId10" Type="http://schemas.openxmlformats.org/officeDocument/2006/relationships/image" Target="../media/image87.png"/><Relationship Id="rId4" Type="http://schemas.openxmlformats.org/officeDocument/2006/relationships/image" Target="../media/image91.png"/><Relationship Id="rId9" Type="http://schemas.openxmlformats.org/officeDocument/2006/relationships/image" Target="../media/image68.png"/><Relationship Id="rId14" Type="http://schemas.openxmlformats.org/officeDocument/2006/relationships/image" Target="../media/image89.png"/></Relationships>
</file>

<file path=ppt/slides/_rels/slide58.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95.png"/><Relationship Id="rId12" Type="http://schemas.openxmlformats.org/officeDocument/2006/relationships/image" Target="../media/image90.png"/><Relationship Id="rId2" Type="http://schemas.openxmlformats.org/officeDocument/2006/relationships/image" Target="../media/image84.png"/><Relationship Id="rId16" Type="http://schemas.openxmlformats.org/officeDocument/2006/relationships/image" Target="../media/image94.png"/><Relationship Id="rId1" Type="http://schemas.openxmlformats.org/officeDocument/2006/relationships/slideLayout" Target="../slideLayouts/slideLayout3.xml"/><Relationship Id="rId6" Type="http://schemas.openxmlformats.org/officeDocument/2006/relationships/image" Target="../media/image87.png"/><Relationship Id="rId11" Type="http://schemas.openxmlformats.org/officeDocument/2006/relationships/image" Target="../media/image97.png"/><Relationship Id="rId5" Type="http://schemas.openxmlformats.org/officeDocument/2006/relationships/image" Target="../media/image68.png"/><Relationship Id="rId15" Type="http://schemas.openxmlformats.org/officeDocument/2006/relationships/image" Target="../media/image93.png"/><Relationship Id="rId10" Type="http://schemas.openxmlformats.org/officeDocument/2006/relationships/image" Target="../media/image96.png"/><Relationship Id="rId4" Type="http://schemas.openxmlformats.org/officeDocument/2006/relationships/image" Target="../media/image86.png"/><Relationship Id="rId9" Type="http://schemas.openxmlformats.org/officeDocument/2006/relationships/image" Target="../media/image89.png"/><Relationship Id="rId14" Type="http://schemas.openxmlformats.org/officeDocument/2006/relationships/image" Target="../media/image92.png"/></Relationships>
</file>

<file path=ppt/slides/_rels/slide59.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81.png"/><Relationship Id="rId12" Type="http://schemas.openxmlformats.org/officeDocument/2006/relationships/image" Target="../media/image90.png"/><Relationship Id="rId2" Type="http://schemas.openxmlformats.org/officeDocument/2006/relationships/image" Target="../media/image84.png"/><Relationship Id="rId16" Type="http://schemas.openxmlformats.org/officeDocument/2006/relationships/image" Target="../media/image94.png"/><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98.png"/><Relationship Id="rId5" Type="http://schemas.openxmlformats.org/officeDocument/2006/relationships/image" Target="../media/image68.png"/><Relationship Id="rId15" Type="http://schemas.openxmlformats.org/officeDocument/2006/relationships/image" Target="../media/image93.png"/><Relationship Id="rId10" Type="http://schemas.openxmlformats.org/officeDocument/2006/relationships/image" Target="../media/image97.png"/><Relationship Id="rId4" Type="http://schemas.openxmlformats.org/officeDocument/2006/relationships/image" Target="../media/image86.png"/><Relationship Id="rId9" Type="http://schemas.openxmlformats.org/officeDocument/2006/relationships/image" Target="../media/image96.png"/><Relationship Id="rId14" Type="http://schemas.openxmlformats.org/officeDocument/2006/relationships/image" Target="../media/image92.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00.png"/><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48.png"/><Relationship Id="rId7" Type="http://schemas.openxmlformats.org/officeDocument/2006/relationships/image" Target="../media/image56.png"/><Relationship Id="rId2" Type="http://schemas.openxmlformats.org/officeDocument/2006/relationships/image" Target="../media/image100.png"/><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61.png"/></Relationships>
</file>

<file path=ppt/slides/_rels/slide6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6.png"/><Relationship Id="rId3" Type="http://schemas.openxmlformats.org/officeDocument/2006/relationships/image" Target="../media/image48.png"/><Relationship Id="rId7" Type="http://schemas.openxmlformats.org/officeDocument/2006/relationships/image" Target="../media/image62.png"/><Relationship Id="rId12" Type="http://schemas.openxmlformats.org/officeDocument/2006/relationships/image" Target="../media/image61.png"/><Relationship Id="rId2" Type="http://schemas.openxmlformats.org/officeDocument/2006/relationships/image" Target="../media/image100.png"/><Relationship Id="rId1" Type="http://schemas.openxmlformats.org/officeDocument/2006/relationships/slideLayout" Target="../slideLayouts/slideLayout4.xml"/><Relationship Id="rId6" Type="http://schemas.openxmlformats.org/officeDocument/2006/relationships/image" Target="../media/image58.png"/><Relationship Id="rId11" Type="http://schemas.openxmlformats.org/officeDocument/2006/relationships/image" Target="../media/image79.png"/><Relationship Id="rId5" Type="http://schemas.openxmlformats.org/officeDocument/2006/relationships/image" Target="../media/image57.png"/><Relationship Id="rId10" Type="http://schemas.openxmlformats.org/officeDocument/2006/relationships/image" Target="../media/image60.png"/><Relationship Id="rId4" Type="http://schemas.openxmlformats.org/officeDocument/2006/relationships/image" Target="../media/image49.png"/><Relationship Id="rId9" Type="http://schemas.openxmlformats.org/officeDocument/2006/relationships/image" Target="../media/image56.png"/></Relationships>
</file>

<file path=ppt/slides/_rels/slide6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79.png"/><Relationship Id="rId3" Type="http://schemas.openxmlformats.org/officeDocument/2006/relationships/image" Target="../media/image48.png"/><Relationship Id="rId7" Type="http://schemas.openxmlformats.org/officeDocument/2006/relationships/image" Target="../media/image62.png"/><Relationship Id="rId12" Type="http://schemas.openxmlformats.org/officeDocument/2006/relationships/image" Target="../media/image60.png"/><Relationship Id="rId2" Type="http://schemas.openxmlformats.org/officeDocument/2006/relationships/image" Target="../media/image100.png"/><Relationship Id="rId16"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image" Target="../media/image58.png"/><Relationship Id="rId11" Type="http://schemas.openxmlformats.org/officeDocument/2006/relationships/image" Target="../media/image56.png"/><Relationship Id="rId5" Type="http://schemas.openxmlformats.org/officeDocument/2006/relationships/image" Target="../media/image57.png"/><Relationship Id="rId15" Type="http://schemas.openxmlformats.org/officeDocument/2006/relationships/image" Target="../media/image61.png"/><Relationship Id="rId10" Type="http://schemas.openxmlformats.org/officeDocument/2006/relationships/image" Target="../media/image68.png"/><Relationship Id="rId4" Type="http://schemas.openxmlformats.org/officeDocument/2006/relationships/image" Target="../media/image49.png"/><Relationship Id="rId9" Type="http://schemas.openxmlformats.org/officeDocument/2006/relationships/image" Target="../media/image67.png"/><Relationship Id="rId14" Type="http://schemas.openxmlformats.org/officeDocument/2006/relationships/image" Target="../media/image70.png"/></Relationships>
</file>

<file path=ppt/slides/_rels/slide66.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0.png"/><Relationship Id="rId3" Type="http://schemas.openxmlformats.org/officeDocument/2006/relationships/image" Target="../media/image49.png"/><Relationship Id="rId7" Type="http://schemas.openxmlformats.org/officeDocument/2006/relationships/image" Target="../media/image63.png"/><Relationship Id="rId12" Type="http://schemas.openxmlformats.org/officeDocument/2006/relationships/image" Target="../media/image79.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62.png"/><Relationship Id="rId11" Type="http://schemas.openxmlformats.org/officeDocument/2006/relationships/image" Target="../media/image60.png"/><Relationship Id="rId5" Type="http://schemas.openxmlformats.org/officeDocument/2006/relationships/image" Target="../media/image58.png"/><Relationship Id="rId15" Type="http://schemas.openxmlformats.org/officeDocument/2006/relationships/image" Target="../media/image66.png"/><Relationship Id="rId10" Type="http://schemas.openxmlformats.org/officeDocument/2006/relationships/image" Target="../media/image56.png"/><Relationship Id="rId4" Type="http://schemas.openxmlformats.org/officeDocument/2006/relationships/image" Target="../media/image57.png"/><Relationship Id="rId9" Type="http://schemas.openxmlformats.org/officeDocument/2006/relationships/image" Target="../media/image68.png"/><Relationship Id="rId14" Type="http://schemas.openxmlformats.org/officeDocument/2006/relationships/image" Target="../media/image61.png"/></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hyperlink" Target="https://medium.com/deep-writing/harry-potter-written-by-artificial-intelligence-8a9431803da6"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st.github.com/nylki/1efbaa36635956d35bcc" TargetMode="Externa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81.png"/><Relationship Id="rId12" Type="http://schemas.openxmlformats.org/officeDocument/2006/relationships/image" Target="../media/image90.png"/><Relationship Id="rId2" Type="http://schemas.openxmlformats.org/officeDocument/2006/relationships/image" Target="../media/image84.png"/><Relationship Id="rId16" Type="http://schemas.openxmlformats.org/officeDocument/2006/relationships/image" Target="../media/image108.png"/><Relationship Id="rId1" Type="http://schemas.openxmlformats.org/officeDocument/2006/relationships/slideLayout" Target="../slideLayouts/slideLayout4.xml"/><Relationship Id="rId6" Type="http://schemas.openxmlformats.org/officeDocument/2006/relationships/image" Target="../media/image95.png"/><Relationship Id="rId11" Type="http://schemas.openxmlformats.org/officeDocument/2006/relationships/image" Target="../media/image98.png"/><Relationship Id="rId5" Type="http://schemas.openxmlformats.org/officeDocument/2006/relationships/image" Target="../media/image68.png"/><Relationship Id="rId15" Type="http://schemas.openxmlformats.org/officeDocument/2006/relationships/image" Target="../media/image93.png"/><Relationship Id="rId10" Type="http://schemas.openxmlformats.org/officeDocument/2006/relationships/image" Target="../media/image97.png"/><Relationship Id="rId4" Type="http://schemas.openxmlformats.org/officeDocument/2006/relationships/image" Target="../media/image86.png"/><Relationship Id="rId9" Type="http://schemas.openxmlformats.org/officeDocument/2006/relationships/image" Target="../media/image107.png"/><Relationship Id="rId14" Type="http://schemas.openxmlformats.org/officeDocument/2006/relationships/image" Target="../media/image92.png"/></Relationships>
</file>

<file path=ppt/slides/_rels/slide72.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81.png"/><Relationship Id="rId12" Type="http://schemas.openxmlformats.org/officeDocument/2006/relationships/image" Target="../media/image90.png"/><Relationship Id="rId2" Type="http://schemas.openxmlformats.org/officeDocument/2006/relationships/image" Target="../media/image84.png"/><Relationship Id="rId16" Type="http://schemas.openxmlformats.org/officeDocument/2006/relationships/image" Target="../media/image109.png"/><Relationship Id="rId1" Type="http://schemas.openxmlformats.org/officeDocument/2006/relationships/slideLayout" Target="../slideLayouts/slideLayout4.xml"/><Relationship Id="rId6" Type="http://schemas.openxmlformats.org/officeDocument/2006/relationships/image" Target="../media/image95.png"/><Relationship Id="rId11" Type="http://schemas.openxmlformats.org/officeDocument/2006/relationships/image" Target="../media/image98.png"/><Relationship Id="rId5" Type="http://schemas.openxmlformats.org/officeDocument/2006/relationships/image" Target="../media/image68.png"/><Relationship Id="rId15" Type="http://schemas.openxmlformats.org/officeDocument/2006/relationships/image" Target="../media/image93.png"/><Relationship Id="rId10" Type="http://schemas.openxmlformats.org/officeDocument/2006/relationships/image" Target="../media/image97.png"/><Relationship Id="rId4" Type="http://schemas.openxmlformats.org/officeDocument/2006/relationships/image" Target="../media/image86.png"/><Relationship Id="rId9" Type="http://schemas.openxmlformats.org/officeDocument/2006/relationships/image" Target="../media/image107.png"/><Relationship Id="rId14" Type="http://schemas.openxmlformats.org/officeDocument/2006/relationships/image" Target="../media/image92.png"/></Relationships>
</file>

<file path=ppt/slides/_rels/slide73.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81.png"/><Relationship Id="rId12" Type="http://schemas.openxmlformats.org/officeDocument/2006/relationships/image" Target="../media/image90.png"/><Relationship Id="rId2" Type="http://schemas.openxmlformats.org/officeDocument/2006/relationships/image" Target="../media/image84.png"/><Relationship Id="rId16" Type="http://schemas.openxmlformats.org/officeDocument/2006/relationships/image" Target="../media/image110.png"/><Relationship Id="rId1" Type="http://schemas.openxmlformats.org/officeDocument/2006/relationships/slideLayout" Target="../slideLayouts/slideLayout4.xml"/><Relationship Id="rId6" Type="http://schemas.openxmlformats.org/officeDocument/2006/relationships/image" Target="../media/image95.png"/><Relationship Id="rId11" Type="http://schemas.openxmlformats.org/officeDocument/2006/relationships/image" Target="../media/image98.png"/><Relationship Id="rId5" Type="http://schemas.openxmlformats.org/officeDocument/2006/relationships/image" Target="../media/image68.png"/><Relationship Id="rId15" Type="http://schemas.openxmlformats.org/officeDocument/2006/relationships/image" Target="../media/image93.png"/><Relationship Id="rId10" Type="http://schemas.openxmlformats.org/officeDocument/2006/relationships/image" Target="../media/image97.png"/><Relationship Id="rId4" Type="http://schemas.openxmlformats.org/officeDocument/2006/relationships/image" Target="../media/image86.png"/><Relationship Id="rId9" Type="http://schemas.openxmlformats.org/officeDocument/2006/relationships/image" Target="../media/image107.png"/><Relationship Id="rId14" Type="http://schemas.openxmlformats.org/officeDocument/2006/relationships/image" Target="../media/image92.png"/></Relationships>
</file>

<file path=ppt/slides/_rels/slide7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81.png"/><Relationship Id="rId12" Type="http://schemas.openxmlformats.org/officeDocument/2006/relationships/image" Target="../media/image90.png"/><Relationship Id="rId2" Type="http://schemas.openxmlformats.org/officeDocument/2006/relationships/image" Target="../media/image84.png"/><Relationship Id="rId16" Type="http://schemas.openxmlformats.org/officeDocument/2006/relationships/image" Target="../media/image111.png"/><Relationship Id="rId1" Type="http://schemas.openxmlformats.org/officeDocument/2006/relationships/slideLayout" Target="../slideLayouts/slideLayout4.xml"/><Relationship Id="rId6" Type="http://schemas.openxmlformats.org/officeDocument/2006/relationships/image" Target="../media/image95.png"/><Relationship Id="rId11" Type="http://schemas.openxmlformats.org/officeDocument/2006/relationships/image" Target="../media/image98.png"/><Relationship Id="rId5" Type="http://schemas.openxmlformats.org/officeDocument/2006/relationships/image" Target="../media/image68.png"/><Relationship Id="rId15" Type="http://schemas.openxmlformats.org/officeDocument/2006/relationships/image" Target="../media/image93.png"/><Relationship Id="rId10" Type="http://schemas.openxmlformats.org/officeDocument/2006/relationships/image" Target="../media/image97.png"/><Relationship Id="rId4" Type="http://schemas.openxmlformats.org/officeDocument/2006/relationships/image" Target="../media/image86.png"/><Relationship Id="rId9" Type="http://schemas.openxmlformats.org/officeDocument/2006/relationships/image" Target="../media/image107.png"/><Relationship Id="rId14" Type="http://schemas.openxmlformats.org/officeDocument/2006/relationships/image" Target="../media/image92.png"/></Relationships>
</file>

<file path=ppt/slides/_rels/slide75.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81.png"/><Relationship Id="rId12" Type="http://schemas.openxmlformats.org/officeDocument/2006/relationships/image" Target="../media/image90.png"/><Relationship Id="rId2" Type="http://schemas.openxmlformats.org/officeDocument/2006/relationships/image" Target="../media/image84.png"/><Relationship Id="rId16" Type="http://schemas.openxmlformats.org/officeDocument/2006/relationships/image" Target="../media/image111.png"/><Relationship Id="rId1" Type="http://schemas.openxmlformats.org/officeDocument/2006/relationships/slideLayout" Target="../slideLayouts/slideLayout4.xml"/><Relationship Id="rId6" Type="http://schemas.openxmlformats.org/officeDocument/2006/relationships/image" Target="../media/image95.png"/><Relationship Id="rId11" Type="http://schemas.openxmlformats.org/officeDocument/2006/relationships/image" Target="../media/image98.png"/><Relationship Id="rId5" Type="http://schemas.openxmlformats.org/officeDocument/2006/relationships/image" Target="../media/image68.png"/><Relationship Id="rId15" Type="http://schemas.openxmlformats.org/officeDocument/2006/relationships/image" Target="../media/image93.png"/><Relationship Id="rId10" Type="http://schemas.openxmlformats.org/officeDocument/2006/relationships/image" Target="../media/image97.png"/><Relationship Id="rId4" Type="http://schemas.openxmlformats.org/officeDocument/2006/relationships/image" Target="../media/image86.png"/><Relationship Id="rId9" Type="http://schemas.openxmlformats.org/officeDocument/2006/relationships/image" Target="../media/image107.png"/><Relationship Id="rId14" Type="http://schemas.openxmlformats.org/officeDocument/2006/relationships/image" Target="../media/image92.png"/></Relationships>
</file>

<file path=ppt/slides/_rels/slide76.xml.rels><?xml version="1.0" encoding="UTF-8" standalone="yes"?>
<Relationships xmlns="http://schemas.openxmlformats.org/package/2006/relationships"><Relationship Id="rId3" Type="http://schemas.openxmlformats.org/officeDocument/2006/relationships/hyperlink" Target="https://www.deeplearningbook.org/contents/rnn.html" TargetMode="External"/><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hyperlink" Target="http://proceedings.mlr.press/v28/pascanu13.pdf" TargetMode="Externa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2AC2B2-BE48-F147-B8F0-C4214DE57FF7}"/>
              </a:ext>
            </a:extLst>
          </p:cNvPr>
          <p:cNvSpPr>
            <a:spLocks noGrp="1"/>
          </p:cNvSpPr>
          <p:nvPr>
            <p:ph type="subTitle" idx="1"/>
          </p:nvPr>
        </p:nvSpPr>
        <p:spPr>
          <a:xfrm>
            <a:off x="2099818" y="3766079"/>
            <a:ext cx="9144000" cy="2054980"/>
          </a:xfrm>
        </p:spPr>
        <p:txBody>
          <a:bodyPr>
            <a:normAutofit/>
          </a:bodyPr>
          <a:lstStyle/>
          <a:p>
            <a:pPr algn="l"/>
            <a:r>
              <a:rPr lang="en-US" sz="3200" b="1" dirty="0">
                <a:solidFill>
                  <a:srgbClr val="C00000"/>
                </a:solidFill>
                <a:latin typeface="Avenir Medium" panose="02000503020000020003" pitchFamily="2" charset="0"/>
              </a:rPr>
              <a:t>Harvard</a:t>
            </a:r>
          </a:p>
          <a:p>
            <a:pPr algn="l"/>
            <a:r>
              <a:rPr lang="en-US" dirty="0">
                <a:solidFill>
                  <a:schemeClr val="tx1">
                    <a:lumMod val="75000"/>
                    <a:lumOff val="25000"/>
                  </a:schemeClr>
                </a:solidFill>
                <a:latin typeface="Avenir Medium" panose="02000503020000020003" pitchFamily="2" charset="0"/>
              </a:rPr>
              <a:t>AC295/CS287r/CSCI E-115B</a:t>
            </a:r>
          </a:p>
          <a:p>
            <a:pPr algn="l"/>
            <a:r>
              <a:rPr lang="en-US" dirty="0">
                <a:solidFill>
                  <a:schemeClr val="tx1">
                    <a:lumMod val="75000"/>
                    <a:lumOff val="25000"/>
                  </a:schemeClr>
                </a:solidFill>
                <a:latin typeface="Avenir Medium" panose="02000503020000020003" pitchFamily="2" charset="0"/>
              </a:rPr>
              <a:t>Chris Tanner</a:t>
            </a:r>
          </a:p>
        </p:txBody>
      </p:sp>
      <p:grpSp>
        <p:nvGrpSpPr>
          <p:cNvPr id="4" name="Group 3">
            <a:extLst>
              <a:ext uri="{FF2B5EF4-FFF2-40B4-BE49-F238E27FC236}">
                <a16:creationId xmlns:a16="http://schemas.microsoft.com/office/drawing/2014/main" id="{1F66A7DC-809D-3741-93BC-D14DE36F96EC}"/>
              </a:ext>
            </a:extLst>
          </p:cNvPr>
          <p:cNvGrpSpPr>
            <a:grpSpLocks noChangeAspect="1"/>
          </p:cNvGrpSpPr>
          <p:nvPr/>
        </p:nvGrpSpPr>
        <p:grpSpPr>
          <a:xfrm>
            <a:off x="7891509" y="3690215"/>
            <a:ext cx="1789742" cy="1001334"/>
            <a:chOff x="3383860" y="4092499"/>
            <a:chExt cx="1774304" cy="1102997"/>
          </a:xfrm>
        </p:grpSpPr>
        <p:pic>
          <p:nvPicPr>
            <p:cNvPr id="5" name="Picture 4" descr="iacs.png">
              <a:extLst>
                <a:ext uri="{FF2B5EF4-FFF2-40B4-BE49-F238E27FC236}">
                  <a16:creationId xmlns:a16="http://schemas.microsoft.com/office/drawing/2014/main" id="{9086F760-9B6C-E246-8627-D5679938DA1E}"/>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6" name="Picture 5" descr="harvard.png">
              <a:extLst>
                <a:ext uri="{FF2B5EF4-FFF2-40B4-BE49-F238E27FC236}">
                  <a16:creationId xmlns:a16="http://schemas.microsoft.com/office/drawing/2014/main" id="{0F533E74-7ECE-6C40-86AD-66A084918B0E}"/>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7" name="Rectangle 6">
            <a:extLst>
              <a:ext uri="{FF2B5EF4-FFF2-40B4-BE49-F238E27FC236}">
                <a16:creationId xmlns:a16="http://schemas.microsoft.com/office/drawing/2014/main" id="{C00021C8-F00C-6C43-B330-F8BA8DD2CC26}"/>
              </a:ext>
            </a:extLst>
          </p:cNvPr>
          <p:cNvSpPr/>
          <p:nvPr/>
        </p:nvSpPr>
        <p:spPr>
          <a:xfrm>
            <a:off x="2009021" y="3303329"/>
            <a:ext cx="7806044" cy="9966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0095D9-816C-7842-801A-6D3B6EE1281A}"/>
              </a:ext>
            </a:extLst>
          </p:cNvPr>
          <p:cNvSpPr/>
          <p:nvPr/>
        </p:nvSpPr>
        <p:spPr>
          <a:xfrm>
            <a:off x="2009021" y="3392360"/>
            <a:ext cx="7806044" cy="86497"/>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EBC667-27E4-3A43-9E29-B8A44ADC4F14}"/>
              </a:ext>
            </a:extLst>
          </p:cNvPr>
          <p:cNvSpPr/>
          <p:nvPr/>
        </p:nvSpPr>
        <p:spPr>
          <a:xfrm>
            <a:off x="2009020" y="2360452"/>
            <a:ext cx="6790227" cy="461665"/>
          </a:xfrm>
          <a:prstGeom prst="rect">
            <a:avLst/>
          </a:prstGeom>
        </p:spPr>
        <p:txBody>
          <a:bodyPr wrap="square">
            <a:spAutoFit/>
          </a:bodyPr>
          <a:lstStyle/>
          <a:p>
            <a:r>
              <a:rPr lang="en-US" sz="2400" b="1" dirty="0">
                <a:solidFill>
                  <a:schemeClr val="tx1">
                    <a:lumMod val="65000"/>
                    <a:lumOff val="35000"/>
                  </a:schemeClr>
                </a:solidFill>
                <a:latin typeface="Avenir Book" panose="02000503020000020003" pitchFamily="2" charset="0"/>
              </a:rPr>
              <a:t>Contextualized, Token-based Representations</a:t>
            </a:r>
          </a:p>
        </p:txBody>
      </p:sp>
      <p:sp>
        <p:nvSpPr>
          <p:cNvPr id="12" name="Title 1">
            <a:extLst>
              <a:ext uri="{FF2B5EF4-FFF2-40B4-BE49-F238E27FC236}">
                <a16:creationId xmlns:a16="http://schemas.microsoft.com/office/drawing/2014/main" id="{3ED3A784-FA36-F34D-8D7C-D82D66A90F42}"/>
              </a:ext>
            </a:extLst>
          </p:cNvPr>
          <p:cNvSpPr txBox="1">
            <a:spLocks/>
          </p:cNvSpPr>
          <p:nvPr/>
        </p:nvSpPr>
        <p:spPr>
          <a:xfrm>
            <a:off x="2015533" y="1554710"/>
            <a:ext cx="9312569" cy="805742"/>
          </a:xfrm>
          <a:prstGeom prst="rect">
            <a:avLst/>
          </a:prstGeom>
        </p:spPr>
        <p:txBody>
          <a:bodyPr vert="horz" lIns="91440" tIns="45720" rIns="91440" bIns="45720" rtlCol="0" anchor="b" anchorCtr="0">
            <a:normAutofit/>
          </a:bodyPr>
          <a:lstStyle>
            <a:lvl1pPr algn="ctr" defTabSz="914400" rtl="0" eaLnBrk="1" latinLnBrk="0" hangingPunct="1">
              <a:lnSpc>
                <a:spcPct val="90000"/>
              </a:lnSpc>
              <a:spcBef>
                <a:spcPct val="0"/>
              </a:spcBef>
              <a:buNone/>
              <a:defRPr sz="6000" b="0" i="0" kern="1200">
                <a:solidFill>
                  <a:schemeClr val="tx1"/>
                </a:solidFill>
                <a:latin typeface="Avenir Book" panose="02000503020000020003" pitchFamily="2" charset="0"/>
                <a:ea typeface="+mj-ea"/>
                <a:cs typeface="+mj-cs"/>
              </a:defRPr>
            </a:lvl1pPr>
          </a:lstStyle>
          <a:p>
            <a:pPr algn="l"/>
            <a:r>
              <a:rPr lang="en-US" sz="4000" dirty="0">
                <a:latin typeface="Avenir Medium" panose="02000503020000020003" pitchFamily="2" charset="0"/>
              </a:rPr>
              <a:t>Lecture 5: Recurrent Neural Networks</a:t>
            </a:r>
            <a:endParaRPr lang="en-US" sz="2400" dirty="0">
              <a:latin typeface="Karla" pitchFamily="2" charset="0"/>
              <a:ea typeface="Karla" pitchFamily="2" charset="0"/>
            </a:endParaRPr>
          </a:p>
        </p:txBody>
      </p:sp>
    </p:spTree>
    <p:extLst>
      <p:ext uri="{BB962C8B-B14F-4D97-AF65-F5344CB8AC3E}">
        <p14:creationId xmlns:p14="http://schemas.microsoft.com/office/powerpoint/2010/main" val="73686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002060"/>
                </a:solidFill>
                <a:latin typeface="Avenir Black" panose="02000503020000020003" pitchFamily="2" charset="0"/>
              </a:rPr>
              <a:t>RECAP: L4</a:t>
            </a:r>
          </a:p>
        </p:txBody>
      </p:sp>
      <p:sp>
        <p:nvSpPr>
          <p:cNvPr id="10" name="Content Placeholder 2">
            <a:extLst>
              <a:ext uri="{FF2B5EF4-FFF2-40B4-BE49-F238E27FC236}">
                <a16:creationId xmlns:a16="http://schemas.microsoft.com/office/drawing/2014/main" id="{D5F44EC8-2B40-0143-8A2A-67937AD44C36}"/>
              </a:ext>
            </a:extLst>
          </p:cNvPr>
          <p:cNvSpPr txBox="1">
            <a:spLocks/>
          </p:cNvSpPr>
          <p:nvPr/>
        </p:nvSpPr>
        <p:spPr>
          <a:xfrm>
            <a:off x="1621558" y="1265426"/>
            <a:ext cx="10183504" cy="79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solidFill>
                  <a:srgbClr val="C00000"/>
                </a:solidFill>
                <a:latin typeface="Avenir Light" panose="020B0402020203020204" pitchFamily="34" charset="77"/>
              </a:rPr>
              <a:t>word2vec </a:t>
            </a:r>
            <a:r>
              <a:rPr lang="en-US" sz="2400" b="1" dirty="0">
                <a:latin typeface="Avenir Light" panose="020B0402020203020204" pitchFamily="34" charset="77"/>
              </a:rPr>
              <a:t>was revolutionary and yields great</a:t>
            </a:r>
            <a:r>
              <a:rPr lang="en-US" sz="2400" b="1" dirty="0">
                <a:solidFill>
                  <a:srgbClr val="C00000"/>
                </a:solidFill>
                <a:latin typeface="Avenir Light" panose="020B0402020203020204" pitchFamily="34" charset="77"/>
              </a:rPr>
              <a:t> word embeddings</a:t>
            </a:r>
            <a:endParaRPr lang="en-US" sz="1800" dirty="0">
              <a:solidFill>
                <a:schemeClr val="tx1">
                  <a:lumMod val="75000"/>
                  <a:lumOff val="25000"/>
                </a:schemeClr>
              </a:solidFill>
              <a:latin typeface="Avenir Light" panose="020B0402020203020204" pitchFamily="34" charset="77"/>
            </a:endParaRPr>
          </a:p>
        </p:txBody>
      </p:sp>
      <p:sp>
        <p:nvSpPr>
          <p:cNvPr id="11" name="Slide Number Placeholder 9">
            <a:extLst>
              <a:ext uri="{FF2B5EF4-FFF2-40B4-BE49-F238E27FC236}">
                <a16:creationId xmlns:a16="http://schemas.microsoft.com/office/drawing/2014/main" id="{F8AC2E6C-D570-244C-9805-794D8A1BE112}"/>
              </a:ext>
            </a:extLst>
          </p:cNvPr>
          <p:cNvSpPr>
            <a:spLocks noGrp="1"/>
          </p:cNvSpPr>
          <p:nvPr>
            <p:ph type="sldNum" sz="quarter" idx="12"/>
          </p:nvPr>
        </p:nvSpPr>
        <p:spPr>
          <a:xfrm>
            <a:off x="9061862" y="63444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10</a:t>
            </a:fld>
            <a:endParaRPr lang="en-US" dirty="0"/>
          </a:p>
        </p:txBody>
      </p:sp>
      <p:pic>
        <p:nvPicPr>
          <p:cNvPr id="5" name="Picture 4">
            <a:extLst>
              <a:ext uri="{FF2B5EF4-FFF2-40B4-BE49-F238E27FC236}">
                <a16:creationId xmlns:a16="http://schemas.microsoft.com/office/drawing/2014/main" id="{ECACBBCB-35AC-9249-8472-40794C797B51}"/>
              </a:ext>
            </a:extLst>
          </p:cNvPr>
          <p:cNvPicPr>
            <a:picLocks noChangeAspect="1"/>
          </p:cNvPicPr>
          <p:nvPr/>
        </p:nvPicPr>
        <p:blipFill>
          <a:blip r:embed="rId2"/>
          <a:stretch>
            <a:fillRect/>
          </a:stretch>
        </p:blipFill>
        <p:spPr>
          <a:xfrm>
            <a:off x="194541" y="2774363"/>
            <a:ext cx="6004378" cy="2818211"/>
          </a:xfrm>
          <a:prstGeom prst="rect">
            <a:avLst/>
          </a:prstGeom>
        </p:spPr>
      </p:pic>
      <p:pic>
        <p:nvPicPr>
          <p:cNvPr id="6" name="Picture 5">
            <a:extLst>
              <a:ext uri="{FF2B5EF4-FFF2-40B4-BE49-F238E27FC236}">
                <a16:creationId xmlns:a16="http://schemas.microsoft.com/office/drawing/2014/main" id="{95BA8502-D40D-9647-9F75-98FD60ECA28C}"/>
              </a:ext>
            </a:extLst>
          </p:cNvPr>
          <p:cNvPicPr>
            <a:picLocks noChangeAspect="1"/>
          </p:cNvPicPr>
          <p:nvPr/>
        </p:nvPicPr>
        <p:blipFill>
          <a:blip r:embed="rId3"/>
          <a:stretch>
            <a:fillRect/>
          </a:stretch>
        </p:blipFill>
        <p:spPr>
          <a:xfrm>
            <a:off x="6288397" y="2300993"/>
            <a:ext cx="5709062" cy="3895852"/>
          </a:xfrm>
          <a:prstGeom prst="rect">
            <a:avLst/>
          </a:prstGeom>
        </p:spPr>
      </p:pic>
    </p:spTree>
    <p:extLst>
      <p:ext uri="{BB962C8B-B14F-4D97-AF65-F5344CB8AC3E}">
        <p14:creationId xmlns:p14="http://schemas.microsoft.com/office/powerpoint/2010/main" val="377510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002060"/>
                </a:solidFill>
                <a:latin typeface="Avenir Black" panose="02000503020000020003" pitchFamily="2" charset="0"/>
              </a:rPr>
              <a:t>RECAP: L4</a:t>
            </a:r>
          </a:p>
        </p:txBody>
      </p:sp>
      <p:sp>
        <p:nvSpPr>
          <p:cNvPr id="4" name="Content Placeholder 2">
            <a:extLst>
              <a:ext uri="{FF2B5EF4-FFF2-40B4-BE49-F238E27FC236}">
                <a16:creationId xmlns:a16="http://schemas.microsoft.com/office/drawing/2014/main" id="{FA1D4CBD-D060-1344-B4E6-14A44B845B7E}"/>
              </a:ext>
            </a:extLst>
          </p:cNvPr>
          <p:cNvSpPr txBox="1">
            <a:spLocks/>
          </p:cNvSpPr>
          <p:nvPr/>
        </p:nvSpPr>
        <p:spPr>
          <a:xfrm>
            <a:off x="903804" y="1238014"/>
            <a:ext cx="10042800" cy="696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rgbClr val="C00000"/>
                </a:solidFill>
                <a:latin typeface="Avenir Light" panose="020B0402020203020204" pitchFamily="34" charset="77"/>
              </a:rPr>
              <a:t>1. More context </a:t>
            </a:r>
            <a:r>
              <a:rPr lang="en-US" sz="2400" b="1" dirty="0">
                <a:latin typeface="Avenir Light" panose="020B0402020203020204" pitchFamily="34" charset="77"/>
              </a:rPr>
              <a:t>while avoiding </a:t>
            </a:r>
            <a:r>
              <a:rPr lang="en-US" sz="2400" b="1" u="sng" dirty="0">
                <a:latin typeface="Avenir Light" panose="020B0402020203020204" pitchFamily="34" charset="77"/>
              </a:rPr>
              <a:t>sparsity</a:t>
            </a:r>
            <a:r>
              <a:rPr lang="en-US" sz="2400" b="1" dirty="0">
                <a:latin typeface="Avenir Light" panose="020B0402020203020204" pitchFamily="34" charset="77"/>
              </a:rPr>
              <a:t>, </a:t>
            </a:r>
            <a:r>
              <a:rPr lang="en-US" sz="2400" b="1" u="sng" dirty="0">
                <a:latin typeface="Avenir Light" panose="020B0402020203020204" pitchFamily="34" charset="77"/>
              </a:rPr>
              <a:t>storage</a:t>
            </a:r>
            <a:r>
              <a:rPr lang="en-US" sz="2400" b="1" dirty="0">
                <a:latin typeface="Avenir Light" panose="020B0402020203020204" pitchFamily="34" charset="77"/>
              </a:rPr>
              <a:t>, and </a:t>
            </a:r>
            <a:r>
              <a:rPr lang="en-US" sz="2400" b="1" u="sng" dirty="0">
                <a:latin typeface="Avenir Light" panose="020B0402020203020204" pitchFamily="34" charset="77"/>
              </a:rPr>
              <a:t>compute</a:t>
            </a:r>
            <a:r>
              <a:rPr lang="en-US" sz="2400" b="1" dirty="0">
                <a:latin typeface="Avenir Light" panose="020B0402020203020204" pitchFamily="34" charset="77"/>
              </a:rPr>
              <a:t> issues</a:t>
            </a:r>
            <a:endParaRPr lang="en-US" sz="2400" dirty="0">
              <a:latin typeface="Avenir Light" panose="020B0402020203020204" pitchFamily="34" charset="77"/>
            </a:endParaRPr>
          </a:p>
        </p:txBody>
      </p:sp>
      <p:sp>
        <p:nvSpPr>
          <p:cNvPr id="5" name="Content Placeholder 2">
            <a:extLst>
              <a:ext uri="{FF2B5EF4-FFF2-40B4-BE49-F238E27FC236}">
                <a16:creationId xmlns:a16="http://schemas.microsoft.com/office/drawing/2014/main" id="{72486620-4BE4-2944-AF7F-4667754F8B69}"/>
              </a:ext>
            </a:extLst>
          </p:cNvPr>
          <p:cNvSpPr txBox="1">
            <a:spLocks/>
          </p:cNvSpPr>
          <p:nvPr/>
        </p:nvSpPr>
        <p:spPr>
          <a:xfrm>
            <a:off x="903804" y="2124768"/>
            <a:ext cx="10042800" cy="696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rgbClr val="C00000"/>
                </a:solidFill>
                <a:latin typeface="Avenir Light" panose="020B0402020203020204" pitchFamily="34" charset="77"/>
              </a:rPr>
              <a:t>2. </a:t>
            </a:r>
            <a:r>
              <a:rPr lang="en-US" sz="2400" b="1" dirty="0">
                <a:latin typeface="Avenir Light" panose="020B0402020203020204" pitchFamily="34" charset="77"/>
              </a:rPr>
              <a:t>No</a:t>
            </a:r>
            <a:r>
              <a:rPr lang="en-US" sz="2400" b="1" dirty="0">
                <a:solidFill>
                  <a:srgbClr val="C00000"/>
                </a:solidFill>
                <a:latin typeface="Avenir Light" panose="020B0402020203020204" pitchFamily="34" charset="77"/>
              </a:rPr>
              <a:t> semantic information </a:t>
            </a:r>
            <a:r>
              <a:rPr lang="en-US" sz="2400" b="1" dirty="0">
                <a:latin typeface="Avenir Light" panose="020B0402020203020204" pitchFamily="34" charset="77"/>
              </a:rPr>
              <a:t>conveyed by counts (e.g., </a:t>
            </a:r>
            <a:r>
              <a:rPr lang="en-US" sz="2400" b="1" dirty="0">
                <a:solidFill>
                  <a:schemeClr val="accent5">
                    <a:lumMod val="75000"/>
                  </a:schemeClr>
                </a:solidFill>
                <a:latin typeface="Avenir Light" panose="020B0402020203020204" pitchFamily="34" charset="77"/>
              </a:rPr>
              <a:t>vehicle</a:t>
            </a:r>
            <a:r>
              <a:rPr lang="en-US" sz="2400" b="1" dirty="0">
                <a:latin typeface="Avenir Light" panose="020B0402020203020204" pitchFamily="34" charset="77"/>
              </a:rPr>
              <a:t> vs </a:t>
            </a:r>
            <a:r>
              <a:rPr lang="en-US" sz="2400" b="1" dirty="0">
                <a:solidFill>
                  <a:schemeClr val="accent5">
                    <a:lumMod val="75000"/>
                  </a:schemeClr>
                </a:solidFill>
                <a:latin typeface="Avenir Light" panose="020B0402020203020204" pitchFamily="34" charset="77"/>
              </a:rPr>
              <a:t>car</a:t>
            </a:r>
            <a:r>
              <a:rPr lang="en-US" sz="2400" b="1" dirty="0">
                <a:latin typeface="Avenir Light" panose="020B0402020203020204" pitchFamily="34" charset="77"/>
              </a:rPr>
              <a:t>)</a:t>
            </a:r>
            <a:endParaRPr lang="en-US" sz="2400" dirty="0">
              <a:latin typeface="Avenir Light" panose="020B0402020203020204" pitchFamily="34" charset="77"/>
            </a:endParaRPr>
          </a:p>
        </p:txBody>
      </p:sp>
      <p:sp>
        <p:nvSpPr>
          <p:cNvPr id="6" name="Content Placeholder 2">
            <a:extLst>
              <a:ext uri="{FF2B5EF4-FFF2-40B4-BE49-F238E27FC236}">
                <a16:creationId xmlns:a16="http://schemas.microsoft.com/office/drawing/2014/main" id="{28E1AE19-BA3E-9247-9DEE-FB8F2D07432F}"/>
              </a:ext>
            </a:extLst>
          </p:cNvPr>
          <p:cNvSpPr txBox="1">
            <a:spLocks/>
          </p:cNvSpPr>
          <p:nvPr/>
        </p:nvSpPr>
        <p:spPr>
          <a:xfrm>
            <a:off x="903804" y="3011522"/>
            <a:ext cx="10042800" cy="696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rgbClr val="C00000"/>
                </a:solidFill>
                <a:latin typeface="Avenir Light" panose="020B0402020203020204" pitchFamily="34" charset="77"/>
              </a:rPr>
              <a:t>3. </a:t>
            </a:r>
            <a:r>
              <a:rPr lang="en-US" sz="2400" b="1" dirty="0">
                <a:latin typeface="Avenir Light" panose="020B0402020203020204" pitchFamily="34" charset="77"/>
              </a:rPr>
              <a:t>Cannot leverage </a:t>
            </a:r>
            <a:r>
              <a:rPr lang="en-US" sz="2400" b="1" dirty="0">
                <a:solidFill>
                  <a:srgbClr val="C00000"/>
                </a:solidFill>
                <a:latin typeface="Avenir Light" panose="020B0402020203020204" pitchFamily="34" charset="77"/>
              </a:rPr>
              <a:t>non-consecutive</a:t>
            </a:r>
            <a:r>
              <a:rPr lang="en-US" sz="2400" b="1" dirty="0">
                <a:latin typeface="Avenir Light" panose="020B0402020203020204" pitchFamily="34" charset="77"/>
              </a:rPr>
              <a:t> patterns </a:t>
            </a:r>
            <a:endParaRPr lang="en-US" sz="2400" dirty="0">
              <a:latin typeface="Avenir Light" panose="020B0402020203020204" pitchFamily="34" charset="77"/>
            </a:endParaRPr>
          </a:p>
        </p:txBody>
      </p:sp>
      <p:sp>
        <p:nvSpPr>
          <p:cNvPr id="7" name="Content Placeholder 2">
            <a:extLst>
              <a:ext uri="{FF2B5EF4-FFF2-40B4-BE49-F238E27FC236}">
                <a16:creationId xmlns:a16="http://schemas.microsoft.com/office/drawing/2014/main" id="{0B5CE6C8-6505-C343-8E89-4F6B1F049683}"/>
              </a:ext>
            </a:extLst>
          </p:cNvPr>
          <p:cNvSpPr txBox="1">
            <a:spLocks/>
          </p:cNvSpPr>
          <p:nvPr/>
        </p:nvSpPr>
        <p:spPr>
          <a:xfrm>
            <a:off x="903804" y="4551939"/>
            <a:ext cx="10042800" cy="696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rgbClr val="C00000"/>
                </a:solidFill>
                <a:latin typeface="Avenir Light" panose="020B0402020203020204" pitchFamily="34" charset="77"/>
              </a:rPr>
              <a:t>4. </a:t>
            </a:r>
            <a:r>
              <a:rPr lang="en-US" sz="2400" b="1" dirty="0">
                <a:latin typeface="Avenir Light" panose="020B0402020203020204" pitchFamily="34" charset="77"/>
              </a:rPr>
              <a:t>Cannot capture </a:t>
            </a:r>
            <a:r>
              <a:rPr lang="en-US" sz="2400" b="1" dirty="0">
                <a:solidFill>
                  <a:srgbClr val="C00000"/>
                </a:solidFill>
                <a:latin typeface="Avenir Light" panose="020B0402020203020204" pitchFamily="34" charset="77"/>
              </a:rPr>
              <a:t>combinatorial</a:t>
            </a:r>
            <a:r>
              <a:rPr lang="en-US" sz="2400" b="1" dirty="0">
                <a:latin typeface="Avenir Light" panose="020B0402020203020204" pitchFamily="34" charset="77"/>
              </a:rPr>
              <a:t> signals (i.e., non-linear prediction)</a:t>
            </a:r>
            <a:endParaRPr lang="en-US" sz="2400" dirty="0">
              <a:latin typeface="Avenir Light" panose="020B0402020203020204" pitchFamily="34" charset="77"/>
            </a:endParaRPr>
          </a:p>
        </p:txBody>
      </p:sp>
      <p:sp>
        <p:nvSpPr>
          <p:cNvPr id="8" name="Rectangle 7">
            <a:extLst>
              <a:ext uri="{FF2B5EF4-FFF2-40B4-BE49-F238E27FC236}">
                <a16:creationId xmlns:a16="http://schemas.microsoft.com/office/drawing/2014/main" id="{677A0BC9-0C41-AC45-930A-4A9D558E9EEE}"/>
              </a:ext>
            </a:extLst>
          </p:cNvPr>
          <p:cNvSpPr/>
          <p:nvPr/>
        </p:nvSpPr>
        <p:spPr>
          <a:xfrm>
            <a:off x="5925204" y="3695152"/>
            <a:ext cx="2988665" cy="400110"/>
          </a:xfrm>
          <a:prstGeom prst="rect">
            <a:avLst/>
          </a:prstGeom>
        </p:spPr>
        <p:txBody>
          <a:bodyPr wrap="square">
            <a:spAutoFit/>
          </a:bodyPr>
          <a:lstStyle/>
          <a:p>
            <a:r>
              <a:rPr lang="en-US" sz="2000" b="1" dirty="0">
                <a:solidFill>
                  <a:schemeClr val="accent5">
                    <a:lumMod val="75000"/>
                  </a:schemeClr>
                </a:solidFill>
                <a:latin typeface="Avenir Light" panose="020B0402020203020204" pitchFamily="34" charset="77"/>
              </a:rPr>
              <a:t>Dr. Cornell West ____</a:t>
            </a:r>
            <a:endParaRPr lang="en-US" sz="2000" dirty="0">
              <a:solidFill>
                <a:schemeClr val="accent5">
                  <a:lumMod val="75000"/>
                </a:schemeClr>
              </a:solidFill>
            </a:endParaRPr>
          </a:p>
        </p:txBody>
      </p:sp>
      <p:sp>
        <p:nvSpPr>
          <p:cNvPr id="9" name="Rectangle 8">
            <a:extLst>
              <a:ext uri="{FF2B5EF4-FFF2-40B4-BE49-F238E27FC236}">
                <a16:creationId xmlns:a16="http://schemas.microsoft.com/office/drawing/2014/main" id="{5651430F-623E-1140-885D-30CE65A2EDE1}"/>
              </a:ext>
            </a:extLst>
          </p:cNvPr>
          <p:cNvSpPr/>
          <p:nvPr/>
        </p:nvSpPr>
        <p:spPr>
          <a:xfrm>
            <a:off x="2350310" y="3705748"/>
            <a:ext cx="2988665" cy="400110"/>
          </a:xfrm>
          <a:prstGeom prst="rect">
            <a:avLst/>
          </a:prstGeom>
        </p:spPr>
        <p:txBody>
          <a:bodyPr wrap="square">
            <a:spAutoFit/>
          </a:bodyPr>
          <a:lstStyle/>
          <a:p>
            <a:r>
              <a:rPr lang="en-US" sz="2000" b="1" dirty="0">
                <a:solidFill>
                  <a:schemeClr val="accent5">
                    <a:lumMod val="75000"/>
                  </a:schemeClr>
                </a:solidFill>
                <a:latin typeface="Avenir Light" panose="020B0402020203020204" pitchFamily="34" charset="77"/>
              </a:rPr>
              <a:t>Dr. West ____</a:t>
            </a:r>
            <a:endParaRPr lang="en-US" sz="2000" dirty="0">
              <a:solidFill>
                <a:schemeClr val="accent5">
                  <a:lumMod val="75000"/>
                </a:schemeClr>
              </a:solidFill>
            </a:endParaRPr>
          </a:p>
        </p:txBody>
      </p:sp>
      <p:sp>
        <p:nvSpPr>
          <p:cNvPr id="11" name="Rectangle 10">
            <a:extLst>
              <a:ext uri="{FF2B5EF4-FFF2-40B4-BE49-F238E27FC236}">
                <a16:creationId xmlns:a16="http://schemas.microsoft.com/office/drawing/2014/main" id="{FBF2EA1A-4AB8-8A4E-B737-FC89063C49D7}"/>
              </a:ext>
            </a:extLst>
          </p:cNvPr>
          <p:cNvSpPr/>
          <p:nvPr/>
        </p:nvSpPr>
        <p:spPr>
          <a:xfrm>
            <a:off x="2211764" y="4169307"/>
            <a:ext cx="2489903" cy="369332"/>
          </a:xfrm>
          <a:prstGeom prst="rect">
            <a:avLst/>
          </a:prstGeom>
        </p:spPr>
        <p:txBody>
          <a:bodyPr wrap="square">
            <a:spAutoFit/>
          </a:bodyPr>
          <a:lstStyle/>
          <a:p>
            <a:r>
              <a:rPr lang="en-US" b="1" dirty="0">
                <a:latin typeface="Avenir Light" panose="020B0402020203020204" pitchFamily="34" charset="77"/>
              </a:rPr>
              <a:t>Occurred 25 times</a:t>
            </a:r>
            <a:endParaRPr lang="en-US" dirty="0"/>
          </a:p>
        </p:txBody>
      </p:sp>
      <p:sp>
        <p:nvSpPr>
          <p:cNvPr id="12" name="Rectangle 11">
            <a:extLst>
              <a:ext uri="{FF2B5EF4-FFF2-40B4-BE49-F238E27FC236}">
                <a16:creationId xmlns:a16="http://schemas.microsoft.com/office/drawing/2014/main" id="{4CCE49EE-3300-C043-8A61-D89B16B7E562}"/>
              </a:ext>
            </a:extLst>
          </p:cNvPr>
          <p:cNvSpPr/>
          <p:nvPr/>
        </p:nvSpPr>
        <p:spPr>
          <a:xfrm>
            <a:off x="6174584" y="4124206"/>
            <a:ext cx="2101559" cy="369332"/>
          </a:xfrm>
          <a:prstGeom prst="rect">
            <a:avLst/>
          </a:prstGeom>
        </p:spPr>
        <p:txBody>
          <a:bodyPr wrap="square">
            <a:spAutoFit/>
          </a:bodyPr>
          <a:lstStyle/>
          <a:p>
            <a:r>
              <a:rPr lang="en-US" b="1" dirty="0">
                <a:latin typeface="Avenir Light" panose="020B0402020203020204" pitchFamily="34" charset="77"/>
              </a:rPr>
              <a:t>Occurred 3 times</a:t>
            </a:r>
            <a:endParaRPr lang="en-US" dirty="0"/>
          </a:p>
        </p:txBody>
      </p:sp>
      <p:sp>
        <p:nvSpPr>
          <p:cNvPr id="13" name="Rectangle 12">
            <a:extLst>
              <a:ext uri="{FF2B5EF4-FFF2-40B4-BE49-F238E27FC236}">
                <a16:creationId xmlns:a16="http://schemas.microsoft.com/office/drawing/2014/main" id="{553CC3DA-B77A-854F-BEF0-15B811CADF1D}"/>
              </a:ext>
            </a:extLst>
          </p:cNvPr>
          <p:cNvSpPr/>
          <p:nvPr/>
        </p:nvSpPr>
        <p:spPr>
          <a:xfrm>
            <a:off x="1792214" y="5182941"/>
            <a:ext cx="3408216" cy="400110"/>
          </a:xfrm>
          <a:prstGeom prst="rect">
            <a:avLst/>
          </a:prstGeom>
        </p:spPr>
        <p:txBody>
          <a:bodyPr wrap="square">
            <a:spAutoFit/>
          </a:bodyPr>
          <a:lstStyle/>
          <a:p>
            <a:r>
              <a:rPr lang="en-US" sz="2000" b="1" dirty="0">
                <a:solidFill>
                  <a:schemeClr val="accent5">
                    <a:lumMod val="75000"/>
                  </a:schemeClr>
                </a:solidFill>
                <a:latin typeface="Avenir Light" panose="020B0402020203020204" pitchFamily="34" charset="77"/>
              </a:rPr>
              <a:t>P(</a:t>
            </a:r>
            <a:r>
              <a:rPr lang="en-US" sz="2000" b="1" dirty="0">
                <a:latin typeface="Avenir Light" panose="020B0402020203020204" pitchFamily="34" charset="77"/>
              </a:rPr>
              <a:t>Chef</a:t>
            </a:r>
            <a:r>
              <a:rPr lang="en-US" sz="2000" b="1" dirty="0">
                <a:solidFill>
                  <a:schemeClr val="accent5">
                    <a:lumMod val="75000"/>
                  </a:schemeClr>
                </a:solidFill>
                <a:latin typeface="Avenir Light" panose="020B0402020203020204" pitchFamily="34" charset="77"/>
              </a:rPr>
              <a:t> </a:t>
            </a:r>
            <a:r>
              <a:rPr lang="en-US" sz="2000" b="1" dirty="0">
                <a:solidFill>
                  <a:schemeClr val="accent6">
                    <a:lumMod val="75000"/>
                  </a:schemeClr>
                </a:solidFill>
                <a:latin typeface="Avenir Light" panose="020B0402020203020204" pitchFamily="34" charset="77"/>
              </a:rPr>
              <a:t>cooked</a:t>
            </a:r>
            <a:r>
              <a:rPr lang="en-US" sz="2000" b="1" dirty="0">
                <a:solidFill>
                  <a:schemeClr val="accent5">
                    <a:lumMod val="75000"/>
                  </a:schemeClr>
                </a:solidFill>
                <a:latin typeface="Avenir Light" panose="020B0402020203020204" pitchFamily="34" charset="77"/>
              </a:rPr>
              <a:t> food)</a:t>
            </a:r>
            <a:endParaRPr lang="en-US" sz="2000" dirty="0">
              <a:solidFill>
                <a:schemeClr val="accent5">
                  <a:lumMod val="75000"/>
                </a:schemeClr>
              </a:solidFill>
            </a:endParaRPr>
          </a:p>
        </p:txBody>
      </p:sp>
      <p:sp>
        <p:nvSpPr>
          <p:cNvPr id="15" name="Rectangle 14">
            <a:extLst>
              <a:ext uri="{FF2B5EF4-FFF2-40B4-BE49-F238E27FC236}">
                <a16:creationId xmlns:a16="http://schemas.microsoft.com/office/drawing/2014/main" id="{413EE953-1642-5B47-BAB2-850BDDB57FCE}"/>
              </a:ext>
            </a:extLst>
          </p:cNvPr>
          <p:cNvSpPr/>
          <p:nvPr/>
        </p:nvSpPr>
        <p:spPr>
          <a:xfrm>
            <a:off x="6781810" y="5214188"/>
            <a:ext cx="3517094" cy="400110"/>
          </a:xfrm>
          <a:prstGeom prst="rect">
            <a:avLst/>
          </a:prstGeom>
        </p:spPr>
        <p:txBody>
          <a:bodyPr wrap="square">
            <a:spAutoFit/>
          </a:bodyPr>
          <a:lstStyle/>
          <a:p>
            <a:r>
              <a:rPr lang="en-US" sz="2000" b="1" dirty="0">
                <a:solidFill>
                  <a:schemeClr val="accent5">
                    <a:lumMod val="75000"/>
                  </a:schemeClr>
                </a:solidFill>
                <a:latin typeface="Avenir Light" panose="020B0402020203020204" pitchFamily="34" charset="77"/>
              </a:rPr>
              <a:t>P(</a:t>
            </a:r>
            <a:r>
              <a:rPr lang="en-US" sz="2000" b="1" dirty="0">
                <a:solidFill>
                  <a:schemeClr val="accent4">
                    <a:lumMod val="50000"/>
                  </a:schemeClr>
                </a:solidFill>
                <a:latin typeface="Avenir Light" panose="020B0402020203020204" pitchFamily="34" charset="77"/>
              </a:rPr>
              <a:t>Customer</a:t>
            </a:r>
            <a:r>
              <a:rPr lang="en-US" sz="2000" b="1" dirty="0">
                <a:solidFill>
                  <a:schemeClr val="accent5">
                    <a:lumMod val="75000"/>
                  </a:schemeClr>
                </a:solidFill>
                <a:latin typeface="Avenir Light" panose="020B0402020203020204" pitchFamily="34" charset="77"/>
              </a:rPr>
              <a:t> </a:t>
            </a:r>
            <a:r>
              <a:rPr lang="en-US" sz="2000" b="1" dirty="0">
                <a:solidFill>
                  <a:schemeClr val="accent6">
                    <a:lumMod val="75000"/>
                  </a:schemeClr>
                </a:solidFill>
                <a:latin typeface="Avenir Light" panose="020B0402020203020204" pitchFamily="34" charset="77"/>
              </a:rPr>
              <a:t>cooked</a:t>
            </a:r>
            <a:r>
              <a:rPr lang="en-US" sz="2000" b="1" dirty="0">
                <a:solidFill>
                  <a:schemeClr val="accent5">
                    <a:lumMod val="75000"/>
                  </a:schemeClr>
                </a:solidFill>
                <a:latin typeface="Avenir Light" panose="020B0402020203020204" pitchFamily="34" charset="77"/>
              </a:rPr>
              <a:t> food)</a:t>
            </a:r>
            <a:endParaRPr lang="en-US" sz="2000" dirty="0">
              <a:solidFill>
                <a:schemeClr val="accent5">
                  <a:lumMod val="75000"/>
                </a:schemeClr>
              </a:solidFill>
            </a:endParaRPr>
          </a:p>
        </p:txBody>
      </p:sp>
      <p:sp>
        <p:nvSpPr>
          <p:cNvPr id="16" name="Rectangle 15">
            <a:extLst>
              <a:ext uri="{FF2B5EF4-FFF2-40B4-BE49-F238E27FC236}">
                <a16:creationId xmlns:a16="http://schemas.microsoft.com/office/drawing/2014/main" id="{51244C07-F04A-924C-BF7E-32DC8E97F428}"/>
              </a:ext>
            </a:extLst>
          </p:cNvPr>
          <p:cNvSpPr/>
          <p:nvPr/>
        </p:nvSpPr>
        <p:spPr>
          <a:xfrm>
            <a:off x="6781810" y="5708219"/>
            <a:ext cx="3517094" cy="400110"/>
          </a:xfrm>
          <a:prstGeom prst="rect">
            <a:avLst/>
          </a:prstGeom>
        </p:spPr>
        <p:txBody>
          <a:bodyPr wrap="square">
            <a:spAutoFit/>
          </a:bodyPr>
          <a:lstStyle/>
          <a:p>
            <a:r>
              <a:rPr lang="en-US" sz="2000" b="1" dirty="0">
                <a:solidFill>
                  <a:schemeClr val="accent5">
                    <a:lumMod val="75000"/>
                  </a:schemeClr>
                </a:solidFill>
                <a:latin typeface="Avenir Light" panose="020B0402020203020204" pitchFamily="34" charset="77"/>
              </a:rPr>
              <a:t>P(</a:t>
            </a:r>
            <a:r>
              <a:rPr lang="en-US" sz="2000" b="1" dirty="0">
                <a:solidFill>
                  <a:schemeClr val="accent4">
                    <a:lumMod val="50000"/>
                  </a:schemeClr>
                </a:solidFill>
                <a:latin typeface="Avenir Light" panose="020B0402020203020204" pitchFamily="34" charset="77"/>
              </a:rPr>
              <a:t>Customer</a:t>
            </a:r>
            <a:r>
              <a:rPr lang="en-US" sz="2000" b="1" dirty="0">
                <a:solidFill>
                  <a:schemeClr val="accent5">
                    <a:lumMod val="75000"/>
                  </a:schemeClr>
                </a:solidFill>
                <a:latin typeface="Avenir Light" panose="020B0402020203020204" pitchFamily="34" charset="77"/>
              </a:rPr>
              <a:t> </a:t>
            </a:r>
            <a:r>
              <a:rPr lang="en-US" sz="2000" b="1" dirty="0">
                <a:solidFill>
                  <a:srgbClr val="7030A0"/>
                </a:solidFill>
                <a:latin typeface="Avenir Light" panose="020B0402020203020204" pitchFamily="34" charset="77"/>
              </a:rPr>
              <a:t>ate</a:t>
            </a:r>
            <a:r>
              <a:rPr lang="en-US" sz="2000" b="1" dirty="0">
                <a:solidFill>
                  <a:schemeClr val="accent5">
                    <a:lumMod val="75000"/>
                  </a:schemeClr>
                </a:solidFill>
                <a:latin typeface="Avenir Light" panose="020B0402020203020204" pitchFamily="34" charset="77"/>
              </a:rPr>
              <a:t> food)</a:t>
            </a:r>
            <a:endParaRPr lang="en-US" sz="2000" dirty="0">
              <a:solidFill>
                <a:schemeClr val="accent5">
                  <a:lumMod val="75000"/>
                </a:schemeClr>
              </a:solidFill>
            </a:endParaRPr>
          </a:p>
        </p:txBody>
      </p:sp>
      <p:sp>
        <p:nvSpPr>
          <p:cNvPr id="17" name="Rectangle 16">
            <a:extLst>
              <a:ext uri="{FF2B5EF4-FFF2-40B4-BE49-F238E27FC236}">
                <a16:creationId xmlns:a16="http://schemas.microsoft.com/office/drawing/2014/main" id="{F35F66F3-C2DE-0140-9DE7-0D3F73F1A7E6}"/>
              </a:ext>
            </a:extLst>
          </p:cNvPr>
          <p:cNvSpPr/>
          <p:nvPr/>
        </p:nvSpPr>
        <p:spPr>
          <a:xfrm>
            <a:off x="1821881" y="5694080"/>
            <a:ext cx="3517094" cy="400110"/>
          </a:xfrm>
          <a:prstGeom prst="rect">
            <a:avLst/>
          </a:prstGeom>
        </p:spPr>
        <p:txBody>
          <a:bodyPr wrap="square">
            <a:spAutoFit/>
          </a:bodyPr>
          <a:lstStyle/>
          <a:p>
            <a:r>
              <a:rPr lang="en-US" sz="2000" b="1" dirty="0">
                <a:solidFill>
                  <a:schemeClr val="accent5">
                    <a:lumMod val="75000"/>
                  </a:schemeClr>
                </a:solidFill>
                <a:latin typeface="Avenir Light" panose="020B0402020203020204" pitchFamily="34" charset="77"/>
              </a:rPr>
              <a:t>P(</a:t>
            </a:r>
            <a:r>
              <a:rPr lang="en-US" sz="2000" b="1" dirty="0">
                <a:latin typeface="Avenir Light" panose="020B0402020203020204" pitchFamily="34" charset="77"/>
              </a:rPr>
              <a:t>Chef</a:t>
            </a:r>
            <a:r>
              <a:rPr lang="en-US" sz="2000" b="1" dirty="0">
                <a:solidFill>
                  <a:schemeClr val="accent5">
                    <a:lumMod val="75000"/>
                  </a:schemeClr>
                </a:solidFill>
                <a:latin typeface="Avenir Light" panose="020B0402020203020204" pitchFamily="34" charset="77"/>
              </a:rPr>
              <a:t> </a:t>
            </a:r>
            <a:r>
              <a:rPr lang="en-US" sz="2000" b="1" dirty="0">
                <a:solidFill>
                  <a:srgbClr val="7030A0"/>
                </a:solidFill>
                <a:latin typeface="Avenir Light" panose="020B0402020203020204" pitchFamily="34" charset="77"/>
              </a:rPr>
              <a:t>ate</a:t>
            </a:r>
            <a:r>
              <a:rPr lang="en-US" sz="2000" b="1" dirty="0">
                <a:solidFill>
                  <a:schemeClr val="accent5">
                    <a:lumMod val="75000"/>
                  </a:schemeClr>
                </a:solidFill>
                <a:latin typeface="Avenir Light" panose="020B0402020203020204" pitchFamily="34" charset="77"/>
              </a:rPr>
              <a:t> food)</a:t>
            </a:r>
            <a:endParaRPr lang="en-US" sz="2000" dirty="0">
              <a:solidFill>
                <a:schemeClr val="accent5">
                  <a:lumMod val="75000"/>
                </a:schemeClr>
              </a:solidFill>
            </a:endParaRPr>
          </a:p>
        </p:txBody>
      </p:sp>
      <p:sp>
        <p:nvSpPr>
          <p:cNvPr id="18" name="Rounded Rectangle 17">
            <a:extLst>
              <a:ext uri="{FF2B5EF4-FFF2-40B4-BE49-F238E27FC236}">
                <a16:creationId xmlns:a16="http://schemas.microsoft.com/office/drawing/2014/main" id="{8907B960-6C7B-1D43-A901-D6416FCBDA2F}"/>
              </a:ext>
            </a:extLst>
          </p:cNvPr>
          <p:cNvSpPr/>
          <p:nvPr/>
        </p:nvSpPr>
        <p:spPr>
          <a:xfrm>
            <a:off x="555694" y="3011521"/>
            <a:ext cx="10390910" cy="3170059"/>
          </a:xfrm>
          <a:prstGeom prst="roundRect">
            <a:avLst/>
          </a:prstGeom>
          <a:noFill/>
          <a:ln w="5080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5700A0-DEE6-E944-99FC-D24F68685E86}"/>
              </a:ext>
            </a:extLst>
          </p:cNvPr>
          <p:cNvSpPr/>
          <p:nvPr/>
        </p:nvSpPr>
        <p:spPr>
          <a:xfrm>
            <a:off x="9065850" y="2842896"/>
            <a:ext cx="2003488" cy="523220"/>
          </a:xfrm>
          <a:prstGeom prst="rect">
            <a:avLst/>
          </a:prstGeom>
        </p:spPr>
        <p:txBody>
          <a:bodyPr wrap="square">
            <a:spAutoFit/>
          </a:bodyPr>
          <a:lstStyle/>
          <a:p>
            <a:r>
              <a:rPr lang="en-US" sz="2800" b="1" dirty="0">
                <a:highlight>
                  <a:srgbClr val="FFFF00"/>
                </a:highlight>
                <a:latin typeface="Avenir Light" panose="020B0402020203020204" pitchFamily="34" charset="77"/>
              </a:rPr>
              <a:t>New goals!</a:t>
            </a:r>
            <a:endParaRPr lang="en-US" sz="2800" dirty="0">
              <a:highlight>
                <a:srgbClr val="FFFF00"/>
              </a:highlight>
            </a:endParaRPr>
          </a:p>
        </p:txBody>
      </p:sp>
      <p:pic>
        <p:nvPicPr>
          <p:cNvPr id="20" name="Picture 19">
            <a:extLst>
              <a:ext uri="{FF2B5EF4-FFF2-40B4-BE49-F238E27FC236}">
                <a16:creationId xmlns:a16="http://schemas.microsoft.com/office/drawing/2014/main" id="{89209907-E16E-7947-8354-FA905EC5FF70}"/>
              </a:ext>
            </a:extLst>
          </p:cNvPr>
          <p:cNvPicPr>
            <a:picLocks noChangeAspect="1"/>
          </p:cNvPicPr>
          <p:nvPr/>
        </p:nvPicPr>
        <p:blipFill>
          <a:blip r:embed="rId2"/>
          <a:stretch>
            <a:fillRect/>
          </a:stretch>
        </p:blipFill>
        <p:spPr>
          <a:xfrm>
            <a:off x="254138" y="1260161"/>
            <a:ext cx="545056" cy="565150"/>
          </a:xfrm>
          <a:prstGeom prst="rect">
            <a:avLst/>
          </a:prstGeom>
        </p:spPr>
      </p:pic>
      <p:pic>
        <p:nvPicPr>
          <p:cNvPr id="21" name="Picture 20">
            <a:extLst>
              <a:ext uri="{FF2B5EF4-FFF2-40B4-BE49-F238E27FC236}">
                <a16:creationId xmlns:a16="http://schemas.microsoft.com/office/drawing/2014/main" id="{3B3406C0-C28E-3D42-89A8-13E55B31DA0E}"/>
              </a:ext>
            </a:extLst>
          </p:cNvPr>
          <p:cNvPicPr>
            <a:picLocks noChangeAspect="1"/>
          </p:cNvPicPr>
          <p:nvPr/>
        </p:nvPicPr>
        <p:blipFill>
          <a:blip r:embed="rId3"/>
          <a:stretch>
            <a:fillRect/>
          </a:stretch>
        </p:blipFill>
        <p:spPr>
          <a:xfrm>
            <a:off x="228669" y="3011520"/>
            <a:ext cx="599553" cy="586462"/>
          </a:xfrm>
          <a:prstGeom prst="rect">
            <a:avLst/>
          </a:prstGeom>
        </p:spPr>
      </p:pic>
      <p:sp>
        <p:nvSpPr>
          <p:cNvPr id="22" name="Rectangle 21">
            <a:extLst>
              <a:ext uri="{FF2B5EF4-FFF2-40B4-BE49-F238E27FC236}">
                <a16:creationId xmlns:a16="http://schemas.microsoft.com/office/drawing/2014/main" id="{CB1AE436-D0BF-C742-B849-81A50DD91B6A}"/>
              </a:ext>
            </a:extLst>
          </p:cNvPr>
          <p:cNvSpPr/>
          <p:nvPr/>
        </p:nvSpPr>
        <p:spPr>
          <a:xfrm>
            <a:off x="4334247" y="5663468"/>
            <a:ext cx="542136" cy="369332"/>
          </a:xfrm>
          <a:prstGeom prst="rect">
            <a:avLst/>
          </a:prstGeom>
        </p:spPr>
        <p:txBody>
          <a:bodyPr wrap="none">
            <a:spAutoFit/>
          </a:bodyPr>
          <a:lstStyle/>
          <a:p>
            <a:r>
              <a:rPr lang="en-US" b="1" dirty="0">
                <a:solidFill>
                  <a:srgbClr val="FF0000"/>
                </a:solidFill>
                <a:latin typeface="Avenir Light" panose="020B0402020203020204" pitchFamily="34" charset="77"/>
              </a:rPr>
              <a:t>low</a:t>
            </a:r>
            <a:endParaRPr lang="en-US" dirty="0">
              <a:solidFill>
                <a:srgbClr val="FF0000"/>
              </a:solidFill>
            </a:endParaRPr>
          </a:p>
        </p:txBody>
      </p:sp>
      <p:sp>
        <p:nvSpPr>
          <p:cNvPr id="23" name="Rectangle 22">
            <a:extLst>
              <a:ext uri="{FF2B5EF4-FFF2-40B4-BE49-F238E27FC236}">
                <a16:creationId xmlns:a16="http://schemas.microsoft.com/office/drawing/2014/main" id="{921A3342-B89F-1841-8338-E76AFF232A06}"/>
              </a:ext>
            </a:extLst>
          </p:cNvPr>
          <p:cNvSpPr/>
          <p:nvPr/>
        </p:nvSpPr>
        <p:spPr>
          <a:xfrm>
            <a:off x="9857650" y="5225299"/>
            <a:ext cx="542136" cy="369332"/>
          </a:xfrm>
          <a:prstGeom prst="rect">
            <a:avLst/>
          </a:prstGeom>
        </p:spPr>
        <p:txBody>
          <a:bodyPr wrap="none">
            <a:spAutoFit/>
          </a:bodyPr>
          <a:lstStyle/>
          <a:p>
            <a:r>
              <a:rPr lang="en-US" b="1" dirty="0">
                <a:solidFill>
                  <a:srgbClr val="FF0000"/>
                </a:solidFill>
                <a:latin typeface="Avenir Light" panose="020B0402020203020204" pitchFamily="34" charset="77"/>
              </a:rPr>
              <a:t>low</a:t>
            </a:r>
            <a:endParaRPr lang="en-US" dirty="0">
              <a:solidFill>
                <a:srgbClr val="FF0000"/>
              </a:solidFill>
            </a:endParaRPr>
          </a:p>
        </p:txBody>
      </p:sp>
      <p:sp>
        <p:nvSpPr>
          <p:cNvPr id="24" name="Rectangle 23">
            <a:extLst>
              <a:ext uri="{FF2B5EF4-FFF2-40B4-BE49-F238E27FC236}">
                <a16:creationId xmlns:a16="http://schemas.microsoft.com/office/drawing/2014/main" id="{F49C4E16-579E-CF45-AA13-A5E90BD1A0E9}"/>
              </a:ext>
            </a:extLst>
          </p:cNvPr>
          <p:cNvSpPr/>
          <p:nvPr/>
        </p:nvSpPr>
        <p:spPr>
          <a:xfrm>
            <a:off x="4332462" y="5207088"/>
            <a:ext cx="638316" cy="369332"/>
          </a:xfrm>
          <a:prstGeom prst="rect">
            <a:avLst/>
          </a:prstGeom>
        </p:spPr>
        <p:txBody>
          <a:bodyPr wrap="none">
            <a:spAutoFit/>
          </a:bodyPr>
          <a:lstStyle/>
          <a:p>
            <a:r>
              <a:rPr lang="en-US" b="1" dirty="0">
                <a:solidFill>
                  <a:srgbClr val="FF0000"/>
                </a:solidFill>
                <a:latin typeface="Avenir Light" panose="020B0402020203020204" pitchFamily="34" charset="77"/>
              </a:rPr>
              <a:t>high</a:t>
            </a:r>
            <a:endParaRPr lang="en-US" dirty="0">
              <a:solidFill>
                <a:srgbClr val="FF0000"/>
              </a:solidFill>
            </a:endParaRPr>
          </a:p>
        </p:txBody>
      </p:sp>
      <p:sp>
        <p:nvSpPr>
          <p:cNvPr id="25" name="Rectangle 24">
            <a:extLst>
              <a:ext uri="{FF2B5EF4-FFF2-40B4-BE49-F238E27FC236}">
                <a16:creationId xmlns:a16="http://schemas.microsoft.com/office/drawing/2014/main" id="{7594C7A0-A403-AF45-ADF9-EAE21C2201E7}"/>
              </a:ext>
            </a:extLst>
          </p:cNvPr>
          <p:cNvSpPr/>
          <p:nvPr/>
        </p:nvSpPr>
        <p:spPr>
          <a:xfrm>
            <a:off x="9761470" y="5721752"/>
            <a:ext cx="638316" cy="369332"/>
          </a:xfrm>
          <a:prstGeom prst="rect">
            <a:avLst/>
          </a:prstGeom>
        </p:spPr>
        <p:txBody>
          <a:bodyPr wrap="none">
            <a:spAutoFit/>
          </a:bodyPr>
          <a:lstStyle/>
          <a:p>
            <a:r>
              <a:rPr lang="en-US" b="1" dirty="0">
                <a:solidFill>
                  <a:srgbClr val="FF0000"/>
                </a:solidFill>
                <a:latin typeface="Avenir Light" panose="020B0402020203020204" pitchFamily="34" charset="77"/>
              </a:rPr>
              <a:t>high</a:t>
            </a:r>
            <a:endParaRPr lang="en-US" dirty="0">
              <a:solidFill>
                <a:srgbClr val="FF0000"/>
              </a:solidFill>
            </a:endParaRPr>
          </a:p>
        </p:txBody>
      </p:sp>
      <p:pic>
        <p:nvPicPr>
          <p:cNvPr id="26" name="Picture 25">
            <a:extLst>
              <a:ext uri="{FF2B5EF4-FFF2-40B4-BE49-F238E27FC236}">
                <a16:creationId xmlns:a16="http://schemas.microsoft.com/office/drawing/2014/main" id="{BA1D808B-F1F7-F94B-91D6-D2FC84630636}"/>
              </a:ext>
            </a:extLst>
          </p:cNvPr>
          <p:cNvPicPr>
            <a:picLocks noChangeAspect="1"/>
          </p:cNvPicPr>
          <p:nvPr/>
        </p:nvPicPr>
        <p:blipFill>
          <a:blip r:embed="rId3"/>
          <a:stretch>
            <a:fillRect/>
          </a:stretch>
        </p:blipFill>
        <p:spPr>
          <a:xfrm>
            <a:off x="233290" y="2158244"/>
            <a:ext cx="599553" cy="586462"/>
          </a:xfrm>
          <a:prstGeom prst="rect">
            <a:avLst/>
          </a:prstGeom>
        </p:spPr>
      </p:pic>
      <p:pic>
        <p:nvPicPr>
          <p:cNvPr id="27" name="Picture 26">
            <a:extLst>
              <a:ext uri="{FF2B5EF4-FFF2-40B4-BE49-F238E27FC236}">
                <a16:creationId xmlns:a16="http://schemas.microsoft.com/office/drawing/2014/main" id="{80F360FC-AEA9-D14D-ADD4-B34C304734B4}"/>
              </a:ext>
            </a:extLst>
          </p:cNvPr>
          <p:cNvPicPr>
            <a:picLocks noChangeAspect="1"/>
          </p:cNvPicPr>
          <p:nvPr/>
        </p:nvPicPr>
        <p:blipFill>
          <a:blip r:embed="rId3"/>
          <a:stretch>
            <a:fillRect/>
          </a:stretch>
        </p:blipFill>
        <p:spPr>
          <a:xfrm>
            <a:off x="226889" y="4569348"/>
            <a:ext cx="599553" cy="586462"/>
          </a:xfrm>
          <a:prstGeom prst="rect">
            <a:avLst/>
          </a:prstGeom>
        </p:spPr>
      </p:pic>
      <p:sp>
        <p:nvSpPr>
          <p:cNvPr id="28" name="Slide Number Placeholder 9">
            <a:extLst>
              <a:ext uri="{FF2B5EF4-FFF2-40B4-BE49-F238E27FC236}">
                <a16:creationId xmlns:a16="http://schemas.microsoft.com/office/drawing/2014/main" id="{476BFAE9-1252-AD4E-83D3-4EEA5ED833BD}"/>
              </a:ext>
            </a:extLst>
          </p:cNvPr>
          <p:cNvSpPr>
            <a:spLocks noGrp="1"/>
          </p:cNvSpPr>
          <p:nvPr>
            <p:ph type="sldNum" sz="quarter" idx="12"/>
          </p:nvPr>
        </p:nvSpPr>
        <p:spPr>
          <a:xfrm>
            <a:off x="9061862" y="63444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11</a:t>
            </a:fld>
            <a:endParaRPr lang="en-US" dirty="0"/>
          </a:p>
        </p:txBody>
      </p:sp>
    </p:spTree>
    <p:extLst>
      <p:ext uri="{BB962C8B-B14F-4D97-AF65-F5344CB8AC3E}">
        <p14:creationId xmlns:p14="http://schemas.microsoft.com/office/powerpoint/2010/main" val="54785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a:extLst>
              <a:ext uri="{FF2B5EF4-FFF2-40B4-BE49-F238E27FC236}">
                <a16:creationId xmlns:a16="http://schemas.microsoft.com/office/drawing/2014/main" id="{DAB0366A-5361-BE44-B5E9-741ADC5E6DA8}"/>
              </a:ext>
            </a:extLst>
          </p:cNvPr>
          <p:cNvSpPr txBox="1">
            <a:spLocks/>
          </p:cNvSpPr>
          <p:nvPr/>
        </p:nvSpPr>
        <p:spPr>
          <a:xfrm>
            <a:off x="2154343" y="1053178"/>
            <a:ext cx="6034314" cy="3032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None/>
            </a:pPr>
            <a:r>
              <a:rPr lang="en-US" dirty="0">
                <a:solidFill>
                  <a:schemeClr val="bg2">
                    <a:lumMod val="25000"/>
                  </a:schemeClr>
                </a:solidFill>
                <a:latin typeface="Avenir Medium" panose="02000503020000020003" pitchFamily="2" charset="0"/>
              </a:rPr>
              <a:t>Word Embeddings (cont.)</a:t>
            </a:r>
          </a:p>
          <a:p>
            <a:pPr marL="0" indent="0">
              <a:lnSpc>
                <a:spcPct val="200000"/>
              </a:lnSpc>
              <a:spcBef>
                <a:spcPts val="0"/>
              </a:spcBef>
              <a:buNone/>
            </a:pPr>
            <a:r>
              <a:rPr lang="en-US" dirty="0">
                <a:solidFill>
                  <a:schemeClr val="bg2">
                    <a:lumMod val="25000"/>
                  </a:schemeClr>
                </a:solidFill>
                <a:latin typeface="Avenir Medium" panose="02000503020000020003" pitchFamily="2" charset="0"/>
              </a:rPr>
              <a:t>Recurrent Neural Nets (RNNs)</a:t>
            </a:r>
          </a:p>
        </p:txBody>
      </p:sp>
      <p:sp>
        <p:nvSpPr>
          <p:cNvPr id="2" name="Rectangle 1">
            <a:extLst>
              <a:ext uri="{FF2B5EF4-FFF2-40B4-BE49-F238E27FC236}">
                <a16:creationId xmlns:a16="http://schemas.microsoft.com/office/drawing/2014/main" id="{98B7CA55-066D-DE4F-98F1-19E39CB74039}"/>
              </a:ext>
            </a:extLst>
          </p:cNvPr>
          <p:cNvSpPr/>
          <p:nvPr/>
        </p:nvSpPr>
        <p:spPr>
          <a:xfrm>
            <a:off x="525395" y="468403"/>
            <a:ext cx="4419241" cy="584775"/>
          </a:xfrm>
          <a:prstGeom prst="rect">
            <a:avLst/>
          </a:prstGeom>
        </p:spPr>
        <p:txBody>
          <a:bodyPr wrap="square" anchor="b">
            <a:spAutoFit/>
          </a:bodyPr>
          <a:lstStyle/>
          <a:p>
            <a:r>
              <a:rPr lang="en-US" sz="3200" dirty="0">
                <a:solidFill>
                  <a:schemeClr val="tx1">
                    <a:lumMod val="75000"/>
                    <a:lumOff val="25000"/>
                  </a:schemeClr>
                </a:solidFill>
                <a:latin typeface="Avenir Medium" panose="02000503020000020003" pitchFamily="2" charset="0"/>
              </a:rPr>
              <a:t>Outline</a:t>
            </a:r>
          </a:p>
        </p:txBody>
      </p:sp>
      <p:sp>
        <p:nvSpPr>
          <p:cNvPr id="13" name="Rectangle 12">
            <a:extLst>
              <a:ext uri="{FF2B5EF4-FFF2-40B4-BE49-F238E27FC236}">
                <a16:creationId xmlns:a16="http://schemas.microsoft.com/office/drawing/2014/main" id="{45784C59-BECB-8A43-BEC7-D757DF6B1881}"/>
              </a:ext>
            </a:extLst>
          </p:cNvPr>
          <p:cNvSpPr/>
          <p:nvPr/>
        </p:nvSpPr>
        <p:spPr>
          <a:xfrm>
            <a:off x="1046406" y="2423661"/>
            <a:ext cx="771242" cy="90716"/>
          </a:xfrm>
          <a:prstGeom prst="rect">
            <a:avLst/>
          </a:prstGeom>
          <a:solidFill>
            <a:srgbClr val="83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9D1A0-258E-D045-AE52-DEB2019F5075}"/>
              </a:ext>
            </a:extLst>
          </p:cNvPr>
          <p:cNvSpPr/>
          <p:nvPr/>
        </p:nvSpPr>
        <p:spPr>
          <a:xfrm>
            <a:off x="1046406" y="2514376"/>
            <a:ext cx="771242" cy="100361"/>
          </a:xfrm>
          <a:prstGeom prst="rect">
            <a:avLst/>
          </a:prstGeom>
          <a:solidFill>
            <a:srgbClr val="007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AFC9FA-1800-7347-B623-ABEB48FCD480}"/>
              </a:ext>
            </a:extLst>
          </p:cNvPr>
          <p:cNvSpPr/>
          <p:nvPr/>
        </p:nvSpPr>
        <p:spPr>
          <a:xfrm>
            <a:off x="1046406" y="1552165"/>
            <a:ext cx="771242" cy="9071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E417E7-D8F4-CA43-8ED1-A2216D634D44}"/>
              </a:ext>
            </a:extLst>
          </p:cNvPr>
          <p:cNvSpPr/>
          <p:nvPr/>
        </p:nvSpPr>
        <p:spPr>
          <a:xfrm>
            <a:off x="1046406" y="1642880"/>
            <a:ext cx="771242" cy="10036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21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292019-72DB-DA42-B5AC-6B31131C9ED5}"/>
              </a:ext>
            </a:extLst>
          </p:cNvPr>
          <p:cNvSpPr/>
          <p:nvPr/>
        </p:nvSpPr>
        <p:spPr>
          <a:xfrm>
            <a:off x="2154343" y="1395890"/>
            <a:ext cx="4419241" cy="484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a:extLst>
              <a:ext uri="{FF2B5EF4-FFF2-40B4-BE49-F238E27FC236}">
                <a16:creationId xmlns:a16="http://schemas.microsoft.com/office/drawing/2014/main" id="{DAB0366A-5361-BE44-B5E9-741ADC5E6DA8}"/>
              </a:ext>
            </a:extLst>
          </p:cNvPr>
          <p:cNvSpPr txBox="1">
            <a:spLocks/>
          </p:cNvSpPr>
          <p:nvPr/>
        </p:nvSpPr>
        <p:spPr>
          <a:xfrm>
            <a:off x="2154343" y="1053178"/>
            <a:ext cx="6034314" cy="3032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None/>
            </a:pPr>
            <a:r>
              <a:rPr lang="en-US" dirty="0">
                <a:solidFill>
                  <a:schemeClr val="bg2">
                    <a:lumMod val="25000"/>
                  </a:schemeClr>
                </a:solidFill>
                <a:latin typeface="Avenir Medium" panose="02000503020000020003" pitchFamily="2" charset="0"/>
              </a:rPr>
              <a:t>Word Embeddings (cont.)</a:t>
            </a:r>
          </a:p>
          <a:p>
            <a:pPr marL="0" indent="0">
              <a:lnSpc>
                <a:spcPct val="200000"/>
              </a:lnSpc>
              <a:spcBef>
                <a:spcPts val="0"/>
              </a:spcBef>
              <a:buNone/>
            </a:pPr>
            <a:r>
              <a:rPr lang="en-US" dirty="0">
                <a:solidFill>
                  <a:schemeClr val="bg2">
                    <a:lumMod val="25000"/>
                  </a:schemeClr>
                </a:solidFill>
                <a:latin typeface="Avenir Medium" panose="02000503020000020003" pitchFamily="2" charset="0"/>
              </a:rPr>
              <a:t>Recurrent Neural Nets (RNNs)</a:t>
            </a:r>
          </a:p>
        </p:txBody>
      </p:sp>
      <p:sp>
        <p:nvSpPr>
          <p:cNvPr id="2" name="Rectangle 1">
            <a:extLst>
              <a:ext uri="{FF2B5EF4-FFF2-40B4-BE49-F238E27FC236}">
                <a16:creationId xmlns:a16="http://schemas.microsoft.com/office/drawing/2014/main" id="{98B7CA55-066D-DE4F-98F1-19E39CB74039}"/>
              </a:ext>
            </a:extLst>
          </p:cNvPr>
          <p:cNvSpPr/>
          <p:nvPr/>
        </p:nvSpPr>
        <p:spPr>
          <a:xfrm>
            <a:off x="525395" y="468403"/>
            <a:ext cx="4419241" cy="584775"/>
          </a:xfrm>
          <a:prstGeom prst="rect">
            <a:avLst/>
          </a:prstGeom>
        </p:spPr>
        <p:txBody>
          <a:bodyPr wrap="square" anchor="b">
            <a:spAutoFit/>
          </a:bodyPr>
          <a:lstStyle/>
          <a:p>
            <a:r>
              <a:rPr lang="en-US" sz="3200" dirty="0">
                <a:solidFill>
                  <a:schemeClr val="tx1">
                    <a:lumMod val="75000"/>
                    <a:lumOff val="25000"/>
                  </a:schemeClr>
                </a:solidFill>
                <a:latin typeface="Avenir Medium" panose="02000503020000020003" pitchFamily="2" charset="0"/>
              </a:rPr>
              <a:t>Outline</a:t>
            </a:r>
          </a:p>
        </p:txBody>
      </p:sp>
      <p:sp>
        <p:nvSpPr>
          <p:cNvPr id="13" name="Rectangle 12">
            <a:extLst>
              <a:ext uri="{FF2B5EF4-FFF2-40B4-BE49-F238E27FC236}">
                <a16:creationId xmlns:a16="http://schemas.microsoft.com/office/drawing/2014/main" id="{45784C59-BECB-8A43-BEC7-D757DF6B1881}"/>
              </a:ext>
            </a:extLst>
          </p:cNvPr>
          <p:cNvSpPr/>
          <p:nvPr/>
        </p:nvSpPr>
        <p:spPr>
          <a:xfrm>
            <a:off x="1046406" y="2423661"/>
            <a:ext cx="771242" cy="90716"/>
          </a:xfrm>
          <a:prstGeom prst="rect">
            <a:avLst/>
          </a:prstGeom>
          <a:solidFill>
            <a:srgbClr val="83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9D1A0-258E-D045-AE52-DEB2019F5075}"/>
              </a:ext>
            </a:extLst>
          </p:cNvPr>
          <p:cNvSpPr/>
          <p:nvPr/>
        </p:nvSpPr>
        <p:spPr>
          <a:xfrm>
            <a:off x="1046406" y="2514376"/>
            <a:ext cx="771242" cy="100361"/>
          </a:xfrm>
          <a:prstGeom prst="rect">
            <a:avLst/>
          </a:prstGeom>
          <a:solidFill>
            <a:srgbClr val="007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AFC9FA-1800-7347-B623-ABEB48FCD480}"/>
              </a:ext>
            </a:extLst>
          </p:cNvPr>
          <p:cNvSpPr/>
          <p:nvPr/>
        </p:nvSpPr>
        <p:spPr>
          <a:xfrm>
            <a:off x="1046406" y="1552165"/>
            <a:ext cx="771242" cy="9071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E417E7-D8F4-CA43-8ED1-A2216D634D44}"/>
              </a:ext>
            </a:extLst>
          </p:cNvPr>
          <p:cNvSpPr/>
          <p:nvPr/>
        </p:nvSpPr>
        <p:spPr>
          <a:xfrm>
            <a:off x="1046406" y="1642880"/>
            <a:ext cx="771242" cy="10036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36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14</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word2vec training</a:t>
            </a:r>
          </a:p>
        </p:txBody>
      </p:sp>
      <p:sp>
        <p:nvSpPr>
          <p:cNvPr id="7" name="Rectangle 6">
            <a:extLst>
              <a:ext uri="{FF2B5EF4-FFF2-40B4-BE49-F238E27FC236}">
                <a16:creationId xmlns:a16="http://schemas.microsoft.com/office/drawing/2014/main" id="{4A79A37E-FD95-E84D-82B2-73EA5DF52BE0}"/>
              </a:ext>
            </a:extLst>
          </p:cNvPr>
          <p:cNvSpPr/>
          <p:nvPr/>
        </p:nvSpPr>
        <p:spPr>
          <a:xfrm>
            <a:off x="635000" y="778620"/>
            <a:ext cx="3090839" cy="984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44E360-7A5B-7F47-BB9D-58A6B7540C47}"/>
              </a:ext>
            </a:extLst>
          </p:cNvPr>
          <p:cNvPicPr>
            <a:picLocks noChangeAspect="1"/>
          </p:cNvPicPr>
          <p:nvPr/>
        </p:nvPicPr>
        <p:blipFill>
          <a:blip r:embed="rId2"/>
          <a:stretch>
            <a:fillRect/>
          </a:stretch>
        </p:blipFill>
        <p:spPr>
          <a:xfrm>
            <a:off x="482777" y="1453911"/>
            <a:ext cx="3875503" cy="4642423"/>
          </a:xfrm>
          <a:prstGeom prst="rect">
            <a:avLst/>
          </a:prstGeom>
        </p:spPr>
      </p:pic>
      <p:sp>
        <p:nvSpPr>
          <p:cNvPr id="3" name="Rectangle 2">
            <a:extLst>
              <a:ext uri="{FF2B5EF4-FFF2-40B4-BE49-F238E27FC236}">
                <a16:creationId xmlns:a16="http://schemas.microsoft.com/office/drawing/2014/main" id="{459DBFB7-11EF-704A-A512-D2A9AE35D982}"/>
              </a:ext>
            </a:extLst>
          </p:cNvPr>
          <p:cNvSpPr/>
          <p:nvPr/>
        </p:nvSpPr>
        <p:spPr>
          <a:xfrm>
            <a:off x="5105709" y="2025102"/>
            <a:ext cx="6443879" cy="2507546"/>
          </a:xfrm>
          <a:prstGeom prst="rect">
            <a:avLst/>
          </a:prstGeom>
        </p:spPr>
        <p:txBody>
          <a:bodyPr wrap="square">
            <a:spAutoFit/>
          </a:bodyPr>
          <a:lstStyle/>
          <a:p>
            <a:pPr algn="ctr">
              <a:lnSpc>
                <a:spcPct val="150000"/>
              </a:lnSpc>
            </a:pPr>
            <a:r>
              <a:rPr lang="en-US" sz="2400" b="1" dirty="0">
                <a:latin typeface="Avenir Light" panose="020B0402020203020204" pitchFamily="34" charset="77"/>
              </a:rPr>
              <a:t>Input words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t-2</a:t>
            </a:r>
            <a:r>
              <a:rPr lang="en-US" sz="2400" b="1" dirty="0">
                <a:latin typeface="Avenir Light" panose="020B0402020203020204" pitchFamily="34" charset="77"/>
              </a:rPr>
              <a:t>,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t-1</a:t>
            </a:r>
            <a:r>
              <a:rPr lang="en-US" sz="2400" b="1" dirty="0">
                <a:latin typeface="Avenir Light" panose="020B0402020203020204" pitchFamily="34" charset="77"/>
              </a:rPr>
              <a:t>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t+1</a:t>
            </a:r>
            <a:r>
              <a:rPr lang="en-US" sz="2400" b="1" dirty="0">
                <a:latin typeface="Avenir Light" panose="020B0402020203020204" pitchFamily="34" charset="77"/>
              </a:rPr>
              <a:t>,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t+2</a:t>
            </a:r>
            <a:r>
              <a:rPr lang="en-US" sz="2400" b="1" dirty="0">
                <a:latin typeface="Avenir Light" panose="020B0402020203020204" pitchFamily="34" charset="77"/>
              </a:rPr>
              <a:t>} yield the same prediction regardless of the ordering. Hence, C</a:t>
            </a:r>
            <a:r>
              <a:rPr lang="en-US" sz="2400" b="1" u="sng" dirty="0">
                <a:solidFill>
                  <a:srgbClr val="C00000"/>
                </a:solidFill>
                <a:latin typeface="Avenir Light" panose="020B0402020203020204" pitchFamily="34" charset="77"/>
              </a:rPr>
              <a:t>BOW</a:t>
            </a:r>
          </a:p>
          <a:p>
            <a:pPr marL="342900" indent="-342900">
              <a:lnSpc>
                <a:spcPct val="150000"/>
              </a:lnSpc>
              <a:spcBef>
                <a:spcPts val="20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64542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15</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word2vec training</a:t>
            </a:r>
          </a:p>
        </p:txBody>
      </p:sp>
      <p:sp>
        <p:nvSpPr>
          <p:cNvPr id="7" name="Rectangle 6">
            <a:extLst>
              <a:ext uri="{FF2B5EF4-FFF2-40B4-BE49-F238E27FC236}">
                <a16:creationId xmlns:a16="http://schemas.microsoft.com/office/drawing/2014/main" id="{4A79A37E-FD95-E84D-82B2-73EA5DF52BE0}"/>
              </a:ext>
            </a:extLst>
          </p:cNvPr>
          <p:cNvSpPr/>
          <p:nvPr/>
        </p:nvSpPr>
        <p:spPr>
          <a:xfrm>
            <a:off x="635000" y="778620"/>
            <a:ext cx="3090839" cy="984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44E360-7A5B-7F47-BB9D-58A6B7540C47}"/>
              </a:ext>
            </a:extLst>
          </p:cNvPr>
          <p:cNvPicPr>
            <a:picLocks noChangeAspect="1"/>
          </p:cNvPicPr>
          <p:nvPr/>
        </p:nvPicPr>
        <p:blipFill>
          <a:blip r:embed="rId2"/>
          <a:stretch>
            <a:fillRect/>
          </a:stretch>
        </p:blipFill>
        <p:spPr>
          <a:xfrm>
            <a:off x="482777" y="1453911"/>
            <a:ext cx="3875503" cy="4642423"/>
          </a:xfrm>
          <a:prstGeom prst="rect">
            <a:avLst/>
          </a:prstGeom>
        </p:spPr>
      </p:pic>
      <p:sp>
        <p:nvSpPr>
          <p:cNvPr id="3" name="Rectangle 2">
            <a:extLst>
              <a:ext uri="{FF2B5EF4-FFF2-40B4-BE49-F238E27FC236}">
                <a16:creationId xmlns:a16="http://schemas.microsoft.com/office/drawing/2014/main" id="{459DBFB7-11EF-704A-A512-D2A9AE35D982}"/>
              </a:ext>
            </a:extLst>
          </p:cNvPr>
          <p:cNvSpPr/>
          <p:nvPr/>
        </p:nvSpPr>
        <p:spPr>
          <a:xfrm>
            <a:off x="5113121" y="629932"/>
            <a:ext cx="6443879" cy="6152133"/>
          </a:xfrm>
          <a:prstGeom prst="rect">
            <a:avLst/>
          </a:prstGeom>
        </p:spPr>
        <p:txBody>
          <a:bodyPr wrap="square">
            <a:spAutoFit/>
          </a:bodyPr>
          <a:lstStyle/>
          <a:p>
            <a:pPr marL="342900" indent="-342900">
              <a:lnSpc>
                <a:spcPct val="150000"/>
              </a:lnSpc>
              <a:spcBef>
                <a:spcPts val="2500"/>
              </a:spcBef>
              <a:buFont typeface="Arial" panose="020B0604020202020204" pitchFamily="34" charset="0"/>
              <a:buChar char="•"/>
            </a:pPr>
            <a:r>
              <a:rPr lang="en-US" sz="2400" b="1" dirty="0">
                <a:latin typeface="Avenir Light" panose="020B0402020203020204" pitchFamily="34" charset="77"/>
              </a:rPr>
              <a:t>Words that appear in the same contexts are forced to gravitate toward having the same embeddings as one another (especially if close to each other)</a:t>
            </a:r>
          </a:p>
          <a:p>
            <a:pPr marL="342900" indent="-342900">
              <a:lnSpc>
                <a:spcPct val="150000"/>
              </a:lnSpc>
              <a:spcBef>
                <a:spcPts val="2500"/>
              </a:spcBef>
              <a:buFont typeface="Arial" panose="020B0604020202020204" pitchFamily="34" charset="0"/>
              <a:buChar char="•"/>
            </a:pPr>
            <a:r>
              <a:rPr lang="en-US" sz="2400" b="1" dirty="0">
                <a:latin typeface="Avenir Light" panose="020B0402020203020204" pitchFamily="34" charset="77"/>
              </a:rPr>
              <a:t>Imagine two words,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1</a:t>
            </a:r>
            <a:r>
              <a:rPr lang="en-US" sz="2400" b="1" dirty="0">
                <a:latin typeface="Avenir Light" panose="020B0402020203020204" pitchFamily="34" charset="77"/>
              </a:rPr>
              <a:t> and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2</a:t>
            </a:r>
            <a:r>
              <a:rPr lang="en-US" sz="2400" b="1" dirty="0">
                <a:latin typeface="Avenir Light" panose="020B0402020203020204" pitchFamily="34" charset="77"/>
              </a:rPr>
              <a:t>, that never appear together, but they each, individually have the </a:t>
            </a:r>
            <a:r>
              <a:rPr lang="en-US" sz="2400" b="1" u="sng" dirty="0">
                <a:latin typeface="Avenir Light" panose="020B0402020203020204" pitchFamily="34" charset="77"/>
              </a:rPr>
              <a:t>exact same contexts</a:t>
            </a:r>
            <a:r>
              <a:rPr lang="en-US" sz="2400" b="1" dirty="0">
                <a:latin typeface="Avenir Light" panose="020B0402020203020204" pitchFamily="34" charset="77"/>
              </a:rPr>
              <a:t> with </a:t>
            </a:r>
            <a:r>
              <a:rPr lang="en-US" sz="2400" b="1" i="1" dirty="0">
                <a:latin typeface="Avenir Light" panose="020B0402020203020204" pitchFamily="34" charset="77"/>
              </a:rPr>
              <a:t>other</a:t>
            </a:r>
            <a:r>
              <a:rPr lang="en-US" sz="2400" b="1" dirty="0">
                <a:latin typeface="Avenir Light" panose="020B0402020203020204" pitchFamily="34" charset="77"/>
              </a:rPr>
              <a:t> words.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1</a:t>
            </a:r>
            <a:r>
              <a:rPr lang="en-US" sz="2400" b="1" dirty="0">
                <a:latin typeface="Avenir Light" panose="020B0402020203020204" pitchFamily="34" charset="77"/>
              </a:rPr>
              <a:t> and </a:t>
            </a:r>
            <a:r>
              <a:rPr lang="en-US" sz="2400" b="1" dirty="0">
                <a:solidFill>
                  <a:srgbClr val="C00000"/>
                </a:solidFill>
                <a:latin typeface="Avenir Light" panose="020B0402020203020204" pitchFamily="34" charset="77"/>
              </a:rPr>
              <a:t>w</a:t>
            </a:r>
            <a:r>
              <a:rPr lang="en-US" sz="2400" b="1" baseline="-25000" dirty="0">
                <a:solidFill>
                  <a:srgbClr val="C00000"/>
                </a:solidFill>
                <a:latin typeface="Avenir Light" panose="020B0402020203020204" pitchFamily="34" charset="77"/>
              </a:rPr>
              <a:t>2</a:t>
            </a:r>
            <a:r>
              <a:rPr lang="en-US" sz="2400" b="1" dirty="0">
                <a:latin typeface="Avenir Light" panose="020B0402020203020204" pitchFamily="34" charset="77"/>
              </a:rPr>
              <a:t> </a:t>
            </a:r>
            <a:r>
              <a:rPr lang="en-US" sz="2400" b="1" dirty="0">
                <a:highlight>
                  <a:srgbClr val="FFFF00"/>
                </a:highlight>
                <a:latin typeface="Avenir Light" panose="020B0402020203020204" pitchFamily="34" charset="77"/>
              </a:rPr>
              <a:t>will have ~identical embeddings!</a:t>
            </a:r>
          </a:p>
          <a:p>
            <a:pPr marL="342900" indent="-342900">
              <a:lnSpc>
                <a:spcPct val="150000"/>
              </a:lnSpc>
              <a:spcBef>
                <a:spcPts val="20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02850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16</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word2vec training</a:t>
            </a:r>
          </a:p>
        </p:txBody>
      </p:sp>
      <p:sp>
        <p:nvSpPr>
          <p:cNvPr id="7" name="Rectangle 6">
            <a:extLst>
              <a:ext uri="{FF2B5EF4-FFF2-40B4-BE49-F238E27FC236}">
                <a16:creationId xmlns:a16="http://schemas.microsoft.com/office/drawing/2014/main" id="{4A79A37E-FD95-E84D-82B2-73EA5DF52BE0}"/>
              </a:ext>
            </a:extLst>
          </p:cNvPr>
          <p:cNvSpPr/>
          <p:nvPr/>
        </p:nvSpPr>
        <p:spPr>
          <a:xfrm>
            <a:off x="635000" y="778620"/>
            <a:ext cx="3090839" cy="984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857E923-26F8-EB40-B2B8-0286C0BA2884}"/>
              </a:ext>
            </a:extLst>
          </p:cNvPr>
          <p:cNvSpPr txBox="1">
            <a:spLocks/>
          </p:cNvSpPr>
          <p:nvPr/>
        </p:nvSpPr>
        <p:spPr>
          <a:xfrm>
            <a:off x="2033516" y="1406568"/>
            <a:ext cx="8941419" cy="41017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3000"/>
              </a:spcBef>
              <a:buNone/>
            </a:pPr>
            <a:r>
              <a:rPr lang="en-US" b="1" dirty="0">
                <a:solidFill>
                  <a:srgbClr val="C00000"/>
                </a:solidFill>
                <a:latin typeface="Avenir Light" panose="020B0402020203020204" pitchFamily="34" charset="77"/>
                <a:sym typeface="Wingdings" pitchFamily="2" charset="2"/>
              </a:rPr>
              <a:t>Disclaimer</a:t>
            </a:r>
            <a:r>
              <a:rPr lang="en-US" dirty="0">
                <a:latin typeface="Avenir Light" panose="020B0402020203020204" pitchFamily="34" charset="77"/>
                <a:sym typeface="Wingdings" pitchFamily="2" charset="2"/>
              </a:rPr>
              <a:t>: As a heads-up, </a:t>
            </a:r>
            <a:r>
              <a:rPr lang="en-US" u="sng" dirty="0">
                <a:latin typeface="Avenir Light" panose="020B0402020203020204" pitchFamily="34" charset="77"/>
                <a:sym typeface="Wingdings" pitchFamily="2" charset="2"/>
              </a:rPr>
              <a:t>no models</a:t>
            </a:r>
            <a:r>
              <a:rPr lang="en-US" dirty="0">
                <a:latin typeface="Avenir Light" panose="020B0402020203020204" pitchFamily="34" charset="77"/>
                <a:sym typeface="Wingdings" pitchFamily="2" charset="2"/>
              </a:rPr>
              <a:t> create embeddings such that the dimensions actually correspond to </a:t>
            </a:r>
            <a:r>
              <a:rPr lang="en-US" u="sng" dirty="0">
                <a:latin typeface="Avenir Light" panose="020B0402020203020204" pitchFamily="34" charset="77"/>
                <a:sym typeface="Wingdings" pitchFamily="2" charset="2"/>
              </a:rPr>
              <a:t>linguistic or real-world phenomenon</a:t>
            </a:r>
            <a:r>
              <a:rPr lang="en-US" dirty="0">
                <a:latin typeface="Avenir Light" panose="020B0402020203020204" pitchFamily="34" charset="77"/>
                <a:sym typeface="Wingdings" pitchFamily="2" charset="2"/>
              </a:rPr>
              <a:t>.</a:t>
            </a:r>
          </a:p>
          <a:p>
            <a:pPr marL="0" indent="0">
              <a:lnSpc>
                <a:spcPct val="150000"/>
              </a:lnSpc>
              <a:spcBef>
                <a:spcPts val="3000"/>
              </a:spcBef>
              <a:buNone/>
            </a:pPr>
            <a:r>
              <a:rPr lang="en-US" dirty="0">
                <a:latin typeface="Avenir Light" panose="020B0402020203020204" pitchFamily="34" charset="77"/>
                <a:sym typeface="Wingdings" pitchFamily="2" charset="2"/>
              </a:rPr>
              <a:t>The embeddings are often really great and useful, but no single embedding (in the absence of others) is interpretable.</a:t>
            </a:r>
          </a:p>
        </p:txBody>
      </p:sp>
    </p:spTree>
    <p:extLst>
      <p:ext uri="{BB962C8B-B14F-4D97-AF65-F5344CB8AC3E}">
        <p14:creationId xmlns:p14="http://schemas.microsoft.com/office/powerpoint/2010/main" val="328480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17</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word2vec training</a:t>
            </a:r>
          </a:p>
        </p:txBody>
      </p:sp>
      <p:sp>
        <p:nvSpPr>
          <p:cNvPr id="7" name="Rectangle 6">
            <a:extLst>
              <a:ext uri="{FF2B5EF4-FFF2-40B4-BE49-F238E27FC236}">
                <a16:creationId xmlns:a16="http://schemas.microsoft.com/office/drawing/2014/main" id="{4A79A37E-FD95-E84D-82B2-73EA5DF52BE0}"/>
              </a:ext>
            </a:extLst>
          </p:cNvPr>
          <p:cNvSpPr/>
          <p:nvPr/>
        </p:nvSpPr>
        <p:spPr>
          <a:xfrm>
            <a:off x="635000" y="778620"/>
            <a:ext cx="3090839" cy="984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C8F7A0F-B13B-1E4E-9267-477666768F97}"/>
              </a:ext>
            </a:extLst>
          </p:cNvPr>
          <p:cNvPicPr>
            <a:picLocks noChangeAspect="1"/>
          </p:cNvPicPr>
          <p:nvPr/>
        </p:nvPicPr>
        <p:blipFill>
          <a:blip r:embed="rId2"/>
          <a:stretch>
            <a:fillRect/>
          </a:stretch>
        </p:blipFill>
        <p:spPr>
          <a:xfrm>
            <a:off x="5358150" y="1385561"/>
            <a:ext cx="4487424" cy="3838641"/>
          </a:xfrm>
          <a:prstGeom prst="rect">
            <a:avLst/>
          </a:prstGeom>
        </p:spPr>
      </p:pic>
      <p:pic>
        <p:nvPicPr>
          <p:cNvPr id="9" name="Picture 2" descr="Best 500+ Library Pictures [HD] | Download Free Images on Unsplash">
            <a:extLst>
              <a:ext uri="{FF2B5EF4-FFF2-40B4-BE49-F238E27FC236}">
                <a16:creationId xmlns:a16="http://schemas.microsoft.com/office/drawing/2014/main" id="{B68E1521-1574-5F49-9A14-180FCE727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05" y="2126188"/>
            <a:ext cx="4022840" cy="23573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73AE4DA0-A579-0F41-93F9-3D175C279FC0}"/>
              </a:ext>
            </a:extLst>
          </p:cNvPr>
          <p:cNvSpPr txBox="1">
            <a:spLocks/>
          </p:cNvSpPr>
          <p:nvPr/>
        </p:nvSpPr>
        <p:spPr>
          <a:xfrm>
            <a:off x="994879" y="4658920"/>
            <a:ext cx="2265813" cy="433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2000" b="1" dirty="0">
                <a:latin typeface="Avenir Light" panose="020B0402020203020204" pitchFamily="34" charset="77"/>
              </a:rPr>
              <a:t>millions of books</a:t>
            </a:r>
            <a:endParaRPr lang="en-US" sz="2000" dirty="0">
              <a:latin typeface="Avenir Black" panose="02000503020000020003" pitchFamily="2" charset="0"/>
            </a:endParaRPr>
          </a:p>
        </p:txBody>
      </p:sp>
      <p:sp>
        <p:nvSpPr>
          <p:cNvPr id="12" name="Right Arrow 11">
            <a:extLst>
              <a:ext uri="{FF2B5EF4-FFF2-40B4-BE49-F238E27FC236}">
                <a16:creationId xmlns:a16="http://schemas.microsoft.com/office/drawing/2014/main" id="{FB6DA563-7EED-7346-A047-9AF42DAF8AFB}"/>
              </a:ext>
            </a:extLst>
          </p:cNvPr>
          <p:cNvSpPr/>
          <p:nvPr/>
        </p:nvSpPr>
        <p:spPr>
          <a:xfrm>
            <a:off x="4435829" y="2987531"/>
            <a:ext cx="744348" cy="453399"/>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55B8A6B0-896A-3847-B58D-18A81DD8F758}"/>
              </a:ext>
            </a:extLst>
          </p:cNvPr>
          <p:cNvSpPr txBox="1">
            <a:spLocks/>
          </p:cNvSpPr>
          <p:nvPr/>
        </p:nvSpPr>
        <p:spPr>
          <a:xfrm>
            <a:off x="6364705" y="4672884"/>
            <a:ext cx="1447032" cy="433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2000" b="1" dirty="0">
                <a:latin typeface="Avenir Light" panose="020B0402020203020204" pitchFamily="34" charset="77"/>
              </a:rPr>
              <a:t>word2vec</a:t>
            </a:r>
            <a:endParaRPr lang="en-US" sz="2000" dirty="0">
              <a:latin typeface="Avenir Black" panose="02000503020000020003" pitchFamily="2" charset="0"/>
            </a:endParaRPr>
          </a:p>
        </p:txBody>
      </p:sp>
      <p:sp>
        <p:nvSpPr>
          <p:cNvPr id="14" name="Content Placeholder 2">
            <a:extLst>
              <a:ext uri="{FF2B5EF4-FFF2-40B4-BE49-F238E27FC236}">
                <a16:creationId xmlns:a16="http://schemas.microsoft.com/office/drawing/2014/main" id="{811E7C5A-262B-9C4E-9BF2-C0B70A01A08C}"/>
              </a:ext>
            </a:extLst>
          </p:cNvPr>
          <p:cNvSpPr txBox="1">
            <a:spLocks/>
          </p:cNvSpPr>
          <p:nvPr/>
        </p:nvSpPr>
        <p:spPr>
          <a:xfrm>
            <a:off x="9220200" y="4658920"/>
            <a:ext cx="2423948" cy="433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2000" b="1" dirty="0">
                <a:latin typeface="Avenir Light" panose="020B0402020203020204" pitchFamily="34" charset="77"/>
              </a:rPr>
              <a:t>word embeddings</a:t>
            </a:r>
            <a:endParaRPr lang="en-US" sz="2000" dirty="0">
              <a:latin typeface="Avenir Black" panose="02000503020000020003" pitchFamily="2" charset="0"/>
            </a:endParaRPr>
          </a:p>
        </p:txBody>
      </p:sp>
      <p:sp>
        <p:nvSpPr>
          <p:cNvPr id="15" name="Right Arrow 14">
            <a:extLst>
              <a:ext uri="{FF2B5EF4-FFF2-40B4-BE49-F238E27FC236}">
                <a16:creationId xmlns:a16="http://schemas.microsoft.com/office/drawing/2014/main" id="{CEA92594-5408-2349-BAF9-A86EA22A6E1D}"/>
              </a:ext>
            </a:extLst>
          </p:cNvPr>
          <p:cNvSpPr/>
          <p:nvPr/>
        </p:nvSpPr>
        <p:spPr>
          <a:xfrm>
            <a:off x="8354113" y="2894887"/>
            <a:ext cx="744348" cy="453399"/>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8C3BE76-E716-EF4A-B757-AC0F1FEF05A1}"/>
              </a:ext>
            </a:extLst>
          </p:cNvPr>
          <p:cNvGrpSpPr/>
          <p:nvPr/>
        </p:nvGrpSpPr>
        <p:grpSpPr>
          <a:xfrm>
            <a:off x="9628977" y="2268489"/>
            <a:ext cx="1364224" cy="311369"/>
            <a:chOff x="2297660" y="4140835"/>
            <a:chExt cx="1364224" cy="311369"/>
          </a:xfrm>
        </p:grpSpPr>
        <p:sp>
          <p:nvSpPr>
            <p:cNvPr id="17" name="Rounded Rectangle 16">
              <a:extLst>
                <a:ext uri="{FF2B5EF4-FFF2-40B4-BE49-F238E27FC236}">
                  <a16:creationId xmlns:a16="http://schemas.microsoft.com/office/drawing/2014/main" id="{43F81FC0-74DD-CA49-BCB6-FC62FEF0EB51}"/>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0FA2466-7214-0648-85AF-E0908BAD4D92}"/>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86F0935-B760-9B40-AF7D-E33FC4361E93}"/>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5CBF33C-3B82-A84F-A522-D71E1BF7FAA2}"/>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9A4B652-5453-8046-BAC7-BE469268577D}"/>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14C6337-D187-7341-AF46-F258E4B35454}"/>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20D2F8D-758F-1F43-89E3-CD81CB8F5105}"/>
              </a:ext>
            </a:extLst>
          </p:cNvPr>
          <p:cNvGrpSpPr/>
          <p:nvPr/>
        </p:nvGrpSpPr>
        <p:grpSpPr>
          <a:xfrm>
            <a:off x="9632421" y="1755069"/>
            <a:ext cx="1364224" cy="311369"/>
            <a:chOff x="2297660" y="4140835"/>
            <a:chExt cx="1364224" cy="311369"/>
          </a:xfrm>
        </p:grpSpPr>
        <p:sp>
          <p:nvSpPr>
            <p:cNvPr id="24" name="Rounded Rectangle 23">
              <a:extLst>
                <a:ext uri="{FF2B5EF4-FFF2-40B4-BE49-F238E27FC236}">
                  <a16:creationId xmlns:a16="http://schemas.microsoft.com/office/drawing/2014/main" id="{FB3064E1-844C-6D4E-93A5-E924EFBDAF64}"/>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7DAF871-5736-9640-83B5-209765A6EA6C}"/>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0C7A1D-8D32-6C46-8447-C4568004E004}"/>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D546696-867E-7C48-912B-F39C66E45022}"/>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6EAF8D2-C6FC-0747-AE68-96BD8E254843}"/>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08BE5D7-2BAB-004B-948F-1F9FA9D4A638}"/>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08B359F-5497-3249-8858-F8C7C7044297}"/>
              </a:ext>
            </a:extLst>
          </p:cNvPr>
          <p:cNvGrpSpPr/>
          <p:nvPr/>
        </p:nvGrpSpPr>
        <p:grpSpPr>
          <a:xfrm>
            <a:off x="9625533" y="2792957"/>
            <a:ext cx="1364224" cy="311369"/>
            <a:chOff x="2297660" y="4140835"/>
            <a:chExt cx="1364224" cy="311369"/>
          </a:xfrm>
        </p:grpSpPr>
        <p:sp>
          <p:nvSpPr>
            <p:cNvPr id="31" name="Rounded Rectangle 30">
              <a:extLst>
                <a:ext uri="{FF2B5EF4-FFF2-40B4-BE49-F238E27FC236}">
                  <a16:creationId xmlns:a16="http://schemas.microsoft.com/office/drawing/2014/main" id="{69970F91-6938-9847-9785-4D2BBAEDEF62}"/>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BF7B4A5-E0FA-4B43-88F7-EE9D66C5178B}"/>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7EFB743-F731-E74F-B64F-472A7A20EBCA}"/>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451C7A0-0A09-D94A-85E3-ED684D281EF3}"/>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6439B75-6788-2C4D-A984-91354758D6DB}"/>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5A5E321-9367-4349-9200-9703F817B99F}"/>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0A2F2312-1A50-704D-A434-A43C8A7E46F9}"/>
              </a:ext>
            </a:extLst>
          </p:cNvPr>
          <p:cNvGrpSpPr/>
          <p:nvPr/>
        </p:nvGrpSpPr>
        <p:grpSpPr>
          <a:xfrm>
            <a:off x="9622089" y="4024734"/>
            <a:ext cx="1364224" cy="311369"/>
            <a:chOff x="2297660" y="4140835"/>
            <a:chExt cx="1364224" cy="311369"/>
          </a:xfrm>
        </p:grpSpPr>
        <p:sp>
          <p:nvSpPr>
            <p:cNvPr id="38" name="Rounded Rectangle 37">
              <a:extLst>
                <a:ext uri="{FF2B5EF4-FFF2-40B4-BE49-F238E27FC236}">
                  <a16:creationId xmlns:a16="http://schemas.microsoft.com/office/drawing/2014/main" id="{CA806FE9-6D58-094F-83A1-0D8820F47C4D}"/>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D95B281-79EF-3942-A6D1-EAEAD503A843}"/>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C10EBE-514F-C94A-8BD4-D78B9B58E345}"/>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A2ACAF2-5946-D24D-BFFC-81D38D4D0DA3}"/>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2F2DEF5-C482-9144-85F3-611A25A5733F}"/>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2AD93CD-F35A-6243-B0F5-C394C7C452C9}"/>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Content Placeholder 2">
            <a:extLst>
              <a:ext uri="{FF2B5EF4-FFF2-40B4-BE49-F238E27FC236}">
                <a16:creationId xmlns:a16="http://schemas.microsoft.com/office/drawing/2014/main" id="{656AB1C4-10DD-FC44-8303-FA49EC9D77FB}"/>
              </a:ext>
            </a:extLst>
          </p:cNvPr>
          <p:cNvSpPr txBox="1">
            <a:spLocks/>
          </p:cNvSpPr>
          <p:nvPr/>
        </p:nvSpPr>
        <p:spPr>
          <a:xfrm>
            <a:off x="11036577" y="1730859"/>
            <a:ext cx="1101022" cy="433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b="1" dirty="0">
                <a:solidFill>
                  <a:srgbClr val="C00000"/>
                </a:solidFill>
                <a:latin typeface="Avenir Light" panose="020B0402020203020204" pitchFamily="34" charset="77"/>
              </a:rPr>
              <a:t>aardvark</a:t>
            </a:r>
            <a:endParaRPr lang="en-US" sz="1600" dirty="0">
              <a:solidFill>
                <a:srgbClr val="C00000"/>
              </a:solidFill>
              <a:latin typeface="Avenir Black" panose="02000503020000020003" pitchFamily="2" charset="0"/>
            </a:endParaRPr>
          </a:p>
        </p:txBody>
      </p:sp>
      <p:sp>
        <p:nvSpPr>
          <p:cNvPr id="45" name="Content Placeholder 2">
            <a:extLst>
              <a:ext uri="{FF2B5EF4-FFF2-40B4-BE49-F238E27FC236}">
                <a16:creationId xmlns:a16="http://schemas.microsoft.com/office/drawing/2014/main" id="{A2717B82-E16C-F14E-94A6-D1971DD567F2}"/>
              </a:ext>
            </a:extLst>
          </p:cNvPr>
          <p:cNvSpPr txBox="1">
            <a:spLocks/>
          </p:cNvSpPr>
          <p:nvPr/>
        </p:nvSpPr>
        <p:spPr>
          <a:xfrm>
            <a:off x="11035316" y="2244235"/>
            <a:ext cx="1101022" cy="433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b="1" dirty="0">
                <a:solidFill>
                  <a:srgbClr val="C00000"/>
                </a:solidFill>
                <a:latin typeface="Avenir Light" panose="020B0402020203020204" pitchFamily="34" charset="77"/>
              </a:rPr>
              <a:t>apple</a:t>
            </a:r>
            <a:endParaRPr lang="en-US" sz="1600" dirty="0">
              <a:solidFill>
                <a:srgbClr val="C00000"/>
              </a:solidFill>
              <a:latin typeface="Avenir Black" panose="02000503020000020003" pitchFamily="2" charset="0"/>
            </a:endParaRPr>
          </a:p>
        </p:txBody>
      </p:sp>
      <p:sp>
        <p:nvSpPr>
          <p:cNvPr id="46" name="Content Placeholder 2">
            <a:extLst>
              <a:ext uri="{FF2B5EF4-FFF2-40B4-BE49-F238E27FC236}">
                <a16:creationId xmlns:a16="http://schemas.microsoft.com/office/drawing/2014/main" id="{62C582F7-F563-A843-9161-343E2915F837}"/>
              </a:ext>
            </a:extLst>
          </p:cNvPr>
          <p:cNvSpPr txBox="1">
            <a:spLocks/>
          </p:cNvSpPr>
          <p:nvPr/>
        </p:nvSpPr>
        <p:spPr>
          <a:xfrm>
            <a:off x="11060325" y="2785462"/>
            <a:ext cx="1101022" cy="433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b="1" dirty="0">
                <a:solidFill>
                  <a:srgbClr val="C00000"/>
                </a:solidFill>
                <a:latin typeface="Avenir Light" panose="020B0402020203020204" pitchFamily="34" charset="77"/>
              </a:rPr>
              <a:t>before</a:t>
            </a:r>
            <a:endParaRPr lang="en-US" sz="1600" dirty="0">
              <a:solidFill>
                <a:srgbClr val="C00000"/>
              </a:solidFill>
              <a:latin typeface="Avenir Black" panose="02000503020000020003" pitchFamily="2" charset="0"/>
            </a:endParaRPr>
          </a:p>
        </p:txBody>
      </p:sp>
      <p:sp>
        <p:nvSpPr>
          <p:cNvPr id="47" name="Content Placeholder 2">
            <a:extLst>
              <a:ext uri="{FF2B5EF4-FFF2-40B4-BE49-F238E27FC236}">
                <a16:creationId xmlns:a16="http://schemas.microsoft.com/office/drawing/2014/main" id="{7D78A7FE-040B-0F47-9E02-7BB6AAB4CBFC}"/>
              </a:ext>
            </a:extLst>
          </p:cNvPr>
          <p:cNvSpPr txBox="1">
            <a:spLocks/>
          </p:cNvSpPr>
          <p:nvPr/>
        </p:nvSpPr>
        <p:spPr>
          <a:xfrm>
            <a:off x="11093637" y="3987144"/>
            <a:ext cx="810958" cy="553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b="1" dirty="0">
                <a:solidFill>
                  <a:srgbClr val="C00000"/>
                </a:solidFill>
                <a:latin typeface="Avenir Light" panose="020B0402020203020204" pitchFamily="34" charset="77"/>
              </a:rPr>
              <a:t>zoo</a:t>
            </a:r>
            <a:endParaRPr lang="en-US" sz="1600" dirty="0">
              <a:solidFill>
                <a:srgbClr val="C00000"/>
              </a:solidFill>
              <a:latin typeface="Avenir Black" panose="02000503020000020003" pitchFamily="2" charset="0"/>
            </a:endParaRPr>
          </a:p>
        </p:txBody>
      </p:sp>
      <p:sp>
        <p:nvSpPr>
          <p:cNvPr id="48" name="Oval 47">
            <a:extLst>
              <a:ext uri="{FF2B5EF4-FFF2-40B4-BE49-F238E27FC236}">
                <a16:creationId xmlns:a16="http://schemas.microsoft.com/office/drawing/2014/main" id="{353F0285-FF5C-4E49-BE3A-A2D5869656B8}"/>
              </a:ext>
            </a:extLst>
          </p:cNvPr>
          <p:cNvSpPr/>
          <p:nvPr/>
        </p:nvSpPr>
        <p:spPr>
          <a:xfrm>
            <a:off x="10291189" y="3213292"/>
            <a:ext cx="127000" cy="127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4EC9E70-211E-DB42-952B-6AE62EFD7D12}"/>
              </a:ext>
            </a:extLst>
          </p:cNvPr>
          <p:cNvSpPr/>
          <p:nvPr/>
        </p:nvSpPr>
        <p:spPr>
          <a:xfrm>
            <a:off x="10291189" y="3496357"/>
            <a:ext cx="127000" cy="127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20C6019-E5D4-6B43-8EC2-97312376FD9F}"/>
              </a:ext>
            </a:extLst>
          </p:cNvPr>
          <p:cNvSpPr/>
          <p:nvPr/>
        </p:nvSpPr>
        <p:spPr>
          <a:xfrm>
            <a:off x="10285689" y="3779422"/>
            <a:ext cx="127000" cy="127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5E2A305-298C-484C-BB1A-7663949EEB41}"/>
              </a:ext>
            </a:extLst>
          </p:cNvPr>
          <p:cNvSpPr/>
          <p:nvPr/>
        </p:nvSpPr>
        <p:spPr>
          <a:xfrm>
            <a:off x="5683284" y="4965276"/>
            <a:ext cx="4217296" cy="612342"/>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615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18</a:t>
            </a:fld>
            <a:endParaRPr lang="en-US" dirty="0"/>
          </a:p>
        </p:txBody>
      </p:sp>
      <p:sp>
        <p:nvSpPr>
          <p:cNvPr id="53" name="Rectangle 52">
            <a:extLst>
              <a:ext uri="{FF2B5EF4-FFF2-40B4-BE49-F238E27FC236}">
                <a16:creationId xmlns:a16="http://schemas.microsoft.com/office/drawing/2014/main" id="{542FF878-956C-9A4B-828D-BB616CBB555E}"/>
              </a:ext>
            </a:extLst>
          </p:cNvPr>
          <p:cNvSpPr/>
          <p:nvPr/>
        </p:nvSpPr>
        <p:spPr>
          <a:xfrm>
            <a:off x="96253" y="5245769"/>
            <a:ext cx="11983452" cy="1515366"/>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Content Placeholder 2">
            <a:extLst>
              <a:ext uri="{FF2B5EF4-FFF2-40B4-BE49-F238E27FC236}">
                <a16:creationId xmlns:a16="http://schemas.microsoft.com/office/drawing/2014/main" id="{B63B0AAC-3494-1843-8743-A1584B6C3204}"/>
              </a:ext>
            </a:extLst>
          </p:cNvPr>
          <p:cNvSpPr txBox="1">
            <a:spLocks/>
          </p:cNvSpPr>
          <p:nvPr/>
        </p:nvSpPr>
        <p:spPr>
          <a:xfrm>
            <a:off x="3708093" y="5377636"/>
            <a:ext cx="5959508" cy="576818"/>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Avenir Next" panose="020B0503020202020204" pitchFamily="34" charset="0"/>
                <a:ea typeface="+mn-ea"/>
                <a:cs typeface="Avenir Next" panose="020B0503020202020204" pitchFamily="34" charset="0"/>
              </a:defRPr>
            </a:lvl1pPr>
            <a:lvl2pPr marL="742920" indent="-285738" algn="l" defTabSz="457182" rtl="0" eaLnBrk="1" latinLnBrk="0" hangingPunct="1">
              <a:spcBef>
                <a:spcPct val="20000"/>
              </a:spcBef>
              <a:buFont typeface="Arial"/>
              <a:buChar char="–"/>
              <a:defRPr sz="2400" kern="1200">
                <a:solidFill>
                  <a:srgbClr val="464646"/>
                </a:solidFill>
                <a:latin typeface="Avenir Next" panose="020B0503020202020204" pitchFamily="34" charset="0"/>
                <a:ea typeface="+mn-ea"/>
                <a:cs typeface="Avenir Next" panose="020B0503020202020204" pitchFamily="34" charset="0"/>
              </a:defRPr>
            </a:lvl2pPr>
            <a:lvl3pPr marL="1142954" indent="-228590" algn="l" defTabSz="457182" rtl="0" eaLnBrk="1" latinLnBrk="0" hangingPunct="1">
              <a:spcBef>
                <a:spcPct val="20000"/>
              </a:spcBef>
              <a:buFont typeface="Arial"/>
              <a:buChar char="•"/>
              <a:defRPr sz="2000" kern="1200">
                <a:solidFill>
                  <a:srgbClr val="464646"/>
                </a:solidFill>
                <a:latin typeface="Avenir Next" panose="020B0503020202020204" pitchFamily="34" charset="0"/>
                <a:ea typeface="+mn-ea"/>
                <a:cs typeface="Avenir Next" panose="020B0503020202020204" pitchFamily="34" charset="0"/>
              </a:defRPr>
            </a:lvl3pPr>
            <a:lvl4pPr marL="1600136"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4pPr>
            <a:lvl5pPr marL="2057317"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solidFill>
                  <a:schemeClr val="accent5">
                    <a:lumMod val="75000"/>
                  </a:schemeClr>
                </a:solidFill>
              </a:rPr>
              <a:t>word embeddings (</a:t>
            </a:r>
            <a:r>
              <a:rPr lang="en-US" sz="2400" b="1" dirty="0">
                <a:solidFill>
                  <a:srgbClr val="C00000"/>
                </a:solidFill>
              </a:rPr>
              <a:t>type-based</a:t>
            </a:r>
            <a:r>
              <a:rPr lang="en-US" sz="2400" b="1" dirty="0">
                <a:solidFill>
                  <a:schemeClr val="accent5">
                    <a:lumMod val="75000"/>
                  </a:schemeClr>
                </a:solidFill>
              </a:rPr>
              <a:t>)</a:t>
            </a:r>
          </a:p>
        </p:txBody>
      </p:sp>
      <p:sp>
        <p:nvSpPr>
          <p:cNvPr id="55" name="Content Placeholder 2">
            <a:extLst>
              <a:ext uri="{FF2B5EF4-FFF2-40B4-BE49-F238E27FC236}">
                <a16:creationId xmlns:a16="http://schemas.microsoft.com/office/drawing/2014/main" id="{946563C5-A9B6-CE4C-ABAD-3027E72CB23D}"/>
              </a:ext>
            </a:extLst>
          </p:cNvPr>
          <p:cNvSpPr txBox="1">
            <a:spLocks/>
          </p:cNvSpPr>
          <p:nvPr/>
        </p:nvSpPr>
        <p:spPr>
          <a:xfrm>
            <a:off x="3708093" y="5761296"/>
            <a:ext cx="4775812" cy="950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latin typeface="Avenir Light" panose="020B0402020203020204" pitchFamily="34" charset="77"/>
              </a:rPr>
              <a:t>approaches:</a:t>
            </a:r>
          </a:p>
          <a:p>
            <a:pPr>
              <a:lnSpc>
                <a:spcPct val="100000"/>
              </a:lnSpc>
              <a:spcBef>
                <a:spcPts val="0"/>
              </a:spcBef>
            </a:pPr>
            <a:r>
              <a:rPr lang="en-US" sz="1800" dirty="0">
                <a:latin typeface="Avenir Light" panose="020B0402020203020204" pitchFamily="34" charset="77"/>
              </a:rPr>
              <a:t>count-based/DSMs (e.g., </a:t>
            </a:r>
            <a:r>
              <a:rPr lang="en-US" sz="1800" dirty="0">
                <a:solidFill>
                  <a:srgbClr val="C00000"/>
                </a:solidFill>
                <a:latin typeface="Avenir Light" panose="020B0402020203020204" pitchFamily="34" charset="77"/>
              </a:rPr>
              <a:t>SVD, LSA</a:t>
            </a:r>
            <a:r>
              <a:rPr lang="en-US" sz="1800" dirty="0">
                <a:latin typeface="Avenir Light" panose="020B0402020203020204" pitchFamily="34" charset="77"/>
              </a:rPr>
              <a:t>)</a:t>
            </a:r>
          </a:p>
          <a:p>
            <a:pPr>
              <a:lnSpc>
                <a:spcPct val="100000"/>
              </a:lnSpc>
              <a:spcBef>
                <a:spcPts val="0"/>
              </a:spcBef>
            </a:pPr>
            <a:r>
              <a:rPr lang="en-US" sz="1800" dirty="0">
                <a:latin typeface="Avenir Light" panose="020B0402020203020204" pitchFamily="34" charset="77"/>
              </a:rPr>
              <a:t>Predictive models (e.g., </a:t>
            </a:r>
            <a:r>
              <a:rPr lang="en-US" sz="1800" dirty="0">
                <a:solidFill>
                  <a:srgbClr val="C00000"/>
                </a:solidFill>
                <a:latin typeface="Avenir Light" panose="020B0402020203020204" pitchFamily="34" charset="77"/>
              </a:rPr>
              <a:t>word2vec, </a:t>
            </a:r>
            <a:r>
              <a:rPr lang="en-US" sz="1800" dirty="0" err="1">
                <a:solidFill>
                  <a:srgbClr val="C00000"/>
                </a:solidFill>
                <a:latin typeface="Avenir Light" panose="020B0402020203020204" pitchFamily="34" charset="77"/>
              </a:rPr>
              <a:t>GloVe</a:t>
            </a:r>
            <a:r>
              <a:rPr lang="en-US" sz="1800" dirty="0">
                <a:latin typeface="Avenir Light" panose="020B0402020203020204" pitchFamily="34" charset="77"/>
              </a:rPr>
              <a:t>)</a:t>
            </a:r>
            <a:endParaRPr lang="en-US" sz="1800" dirty="0">
              <a:latin typeface="Avenir Black" panose="02000503020000020003" pitchFamily="2" charset="0"/>
            </a:endParaRPr>
          </a:p>
        </p:txBody>
      </p:sp>
      <p:cxnSp>
        <p:nvCxnSpPr>
          <p:cNvPr id="56" name="Straight Connector 55">
            <a:extLst>
              <a:ext uri="{FF2B5EF4-FFF2-40B4-BE49-F238E27FC236}">
                <a16:creationId xmlns:a16="http://schemas.microsoft.com/office/drawing/2014/main" id="{E36D0649-D309-594B-8D71-0FB70289231E}"/>
              </a:ext>
            </a:extLst>
          </p:cNvPr>
          <p:cNvCxnSpPr>
            <a:cxnSpLocks/>
          </p:cNvCxnSpPr>
          <p:nvPr/>
        </p:nvCxnSpPr>
        <p:spPr>
          <a:xfrm flipH="1">
            <a:off x="143263" y="5259323"/>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04637989-A97F-DC4D-8A70-5D4083706D83}"/>
              </a:ext>
            </a:extLst>
          </p:cNvPr>
          <p:cNvSpPr txBox="1">
            <a:spLocks/>
          </p:cNvSpPr>
          <p:nvPr/>
        </p:nvSpPr>
        <p:spPr>
          <a:xfrm>
            <a:off x="646953" y="172097"/>
            <a:ext cx="6122279" cy="908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i="1" dirty="0">
                <a:latin typeface="Avenir Light" panose="020B0402020203020204" pitchFamily="34" charset="77"/>
              </a:rPr>
              <a:t>“The food was delicious. Amazing!”</a:t>
            </a:r>
            <a:endParaRPr lang="en-US" b="1" i="1" u="sng" dirty="0">
              <a:latin typeface="Avenir Black" panose="02000503020000020003" pitchFamily="2" charset="0"/>
            </a:endParaRPr>
          </a:p>
        </p:txBody>
      </p:sp>
      <p:sp>
        <p:nvSpPr>
          <p:cNvPr id="58" name="Content Placeholder 2">
            <a:extLst>
              <a:ext uri="{FF2B5EF4-FFF2-40B4-BE49-F238E27FC236}">
                <a16:creationId xmlns:a16="http://schemas.microsoft.com/office/drawing/2014/main" id="{5B92B502-7FDF-4947-97A9-733097162A02}"/>
              </a:ext>
            </a:extLst>
          </p:cNvPr>
          <p:cNvSpPr txBox="1">
            <a:spLocks/>
          </p:cNvSpPr>
          <p:nvPr/>
        </p:nvSpPr>
        <p:spPr>
          <a:xfrm>
            <a:off x="7328163" y="166711"/>
            <a:ext cx="1730348" cy="6976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b="1" dirty="0">
                <a:solidFill>
                  <a:schemeClr val="accent6">
                    <a:lumMod val="75000"/>
                  </a:schemeClr>
                </a:solidFill>
                <a:latin typeface="Avenir Black" panose="02000503020000020003" pitchFamily="2" charset="0"/>
              </a:rPr>
              <a:t>4.8/5</a:t>
            </a:r>
          </a:p>
        </p:txBody>
      </p:sp>
      <p:pic>
        <p:nvPicPr>
          <p:cNvPr id="59" name="Picture 4" descr="yelp-logo-vector | San Clemente Veterinary Hospital">
            <a:extLst>
              <a:ext uri="{FF2B5EF4-FFF2-40B4-BE49-F238E27FC236}">
                <a16:creationId xmlns:a16="http://schemas.microsoft.com/office/drawing/2014/main" id="{58454E9B-9F36-9F47-A479-9A885167B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040" y="387331"/>
            <a:ext cx="925995" cy="413391"/>
          </a:xfrm>
          <a:prstGeom prst="rect">
            <a:avLst/>
          </a:prstGeom>
          <a:noFill/>
          <a:extLst>
            <a:ext uri="{909E8E84-426E-40DD-AFC4-6F175D3DCCD1}">
              <a14:hiddenFill xmlns:a14="http://schemas.microsoft.com/office/drawing/2010/main">
                <a:solidFill>
                  <a:srgbClr val="FFFFFF"/>
                </a:solidFill>
              </a14:hiddenFill>
            </a:ext>
          </a:extLst>
        </p:spPr>
      </p:pic>
      <p:sp>
        <p:nvSpPr>
          <p:cNvPr id="60" name="Right Arrow 59">
            <a:extLst>
              <a:ext uri="{FF2B5EF4-FFF2-40B4-BE49-F238E27FC236}">
                <a16:creationId xmlns:a16="http://schemas.microsoft.com/office/drawing/2014/main" id="{589BB0C5-BB38-9B4F-814A-175A804C0F43}"/>
              </a:ext>
            </a:extLst>
          </p:cNvPr>
          <p:cNvSpPr/>
          <p:nvPr/>
        </p:nvSpPr>
        <p:spPr>
          <a:xfrm>
            <a:off x="6704992" y="355510"/>
            <a:ext cx="744348" cy="453399"/>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3451311E-05A3-CB43-906A-EA010D9A3AA5}"/>
              </a:ext>
            </a:extLst>
          </p:cNvPr>
          <p:cNvCxnSpPr>
            <a:cxnSpLocks/>
          </p:cNvCxnSpPr>
          <p:nvPr/>
        </p:nvCxnSpPr>
        <p:spPr>
          <a:xfrm flipH="1">
            <a:off x="149584" y="972459"/>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2" name="Slide Number Placeholder 9">
            <a:extLst>
              <a:ext uri="{FF2B5EF4-FFF2-40B4-BE49-F238E27FC236}">
                <a16:creationId xmlns:a16="http://schemas.microsoft.com/office/drawing/2014/main" id="{03259272-6F94-6D4C-A15D-5518D531CB09}"/>
              </a:ext>
            </a:extLst>
          </p:cNvPr>
          <p:cNvSpPr txBox="1">
            <a:spLocks/>
          </p:cNvSpPr>
          <p:nvPr/>
        </p:nvSpPr>
        <p:spPr>
          <a:xfrm>
            <a:off x="9187021" y="62881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CA73C5-4051-2D45-AC51-FD5A1C1C157A}" type="slidenum">
              <a:rPr lang="en-US" smtClean="0"/>
              <a:pPr/>
              <a:t>18</a:t>
            </a:fld>
            <a:endParaRPr lang="en-US" dirty="0"/>
          </a:p>
        </p:txBody>
      </p:sp>
    </p:spTree>
    <p:extLst>
      <p:ext uri="{BB962C8B-B14F-4D97-AF65-F5344CB8AC3E}">
        <p14:creationId xmlns:p14="http://schemas.microsoft.com/office/powerpoint/2010/main" val="152941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348942-B74B-F34E-AB8F-8EDCA8FA5013}"/>
              </a:ext>
            </a:extLst>
          </p:cNvPr>
          <p:cNvSpPr/>
          <p:nvPr/>
        </p:nvSpPr>
        <p:spPr>
          <a:xfrm>
            <a:off x="96253" y="5245769"/>
            <a:ext cx="11983452" cy="1515366"/>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7018407C-8079-D948-9F12-E38312ADE478}"/>
              </a:ext>
            </a:extLst>
          </p:cNvPr>
          <p:cNvSpPr>
            <a:spLocks noGrp="1"/>
          </p:cNvSpPr>
          <p:nvPr>
            <p:ph type="sldNum" sz="quarter" idx="12"/>
          </p:nvPr>
        </p:nvSpPr>
        <p:spPr/>
        <p:txBody>
          <a:bodyPr/>
          <a:lstStyle/>
          <a:p>
            <a:fld id="{6BCA73C5-4051-2D45-AC51-FD5A1C1C157A}" type="slidenum">
              <a:rPr lang="en-US" smtClean="0"/>
              <a:t>19</a:t>
            </a:fld>
            <a:endParaRPr lang="en-US"/>
          </a:p>
        </p:txBody>
      </p:sp>
      <p:sp>
        <p:nvSpPr>
          <p:cNvPr id="11" name="Content Placeholder 2">
            <a:extLst>
              <a:ext uri="{FF2B5EF4-FFF2-40B4-BE49-F238E27FC236}">
                <a16:creationId xmlns:a16="http://schemas.microsoft.com/office/drawing/2014/main" id="{51DC1C95-77D9-524A-BB01-1C2BAA3F63F1}"/>
              </a:ext>
            </a:extLst>
          </p:cNvPr>
          <p:cNvSpPr txBox="1">
            <a:spLocks/>
          </p:cNvSpPr>
          <p:nvPr/>
        </p:nvSpPr>
        <p:spPr>
          <a:xfrm>
            <a:off x="3708093" y="5377636"/>
            <a:ext cx="5959508" cy="576818"/>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Avenir Next" panose="020B0503020202020204" pitchFamily="34" charset="0"/>
                <a:ea typeface="+mn-ea"/>
                <a:cs typeface="Avenir Next" panose="020B0503020202020204" pitchFamily="34" charset="0"/>
              </a:defRPr>
            </a:lvl1pPr>
            <a:lvl2pPr marL="742920" indent="-285738" algn="l" defTabSz="457182" rtl="0" eaLnBrk="1" latinLnBrk="0" hangingPunct="1">
              <a:spcBef>
                <a:spcPct val="20000"/>
              </a:spcBef>
              <a:buFont typeface="Arial"/>
              <a:buChar char="–"/>
              <a:defRPr sz="2400" kern="1200">
                <a:solidFill>
                  <a:srgbClr val="464646"/>
                </a:solidFill>
                <a:latin typeface="Avenir Next" panose="020B0503020202020204" pitchFamily="34" charset="0"/>
                <a:ea typeface="+mn-ea"/>
                <a:cs typeface="Avenir Next" panose="020B0503020202020204" pitchFamily="34" charset="0"/>
              </a:defRPr>
            </a:lvl2pPr>
            <a:lvl3pPr marL="1142954" indent="-228590" algn="l" defTabSz="457182" rtl="0" eaLnBrk="1" latinLnBrk="0" hangingPunct="1">
              <a:spcBef>
                <a:spcPct val="20000"/>
              </a:spcBef>
              <a:buFont typeface="Arial"/>
              <a:buChar char="•"/>
              <a:defRPr sz="2000" kern="1200">
                <a:solidFill>
                  <a:srgbClr val="464646"/>
                </a:solidFill>
                <a:latin typeface="Avenir Next" panose="020B0503020202020204" pitchFamily="34" charset="0"/>
                <a:ea typeface="+mn-ea"/>
                <a:cs typeface="Avenir Next" panose="020B0503020202020204" pitchFamily="34" charset="0"/>
              </a:defRPr>
            </a:lvl3pPr>
            <a:lvl4pPr marL="1600136"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4pPr>
            <a:lvl5pPr marL="2057317"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solidFill>
                  <a:schemeClr val="accent5">
                    <a:lumMod val="75000"/>
                  </a:schemeClr>
                </a:solidFill>
              </a:rPr>
              <a:t>word embeddings (</a:t>
            </a:r>
            <a:r>
              <a:rPr lang="en-US" sz="2400" b="1" dirty="0">
                <a:solidFill>
                  <a:srgbClr val="C00000"/>
                </a:solidFill>
              </a:rPr>
              <a:t>type-based</a:t>
            </a:r>
            <a:r>
              <a:rPr lang="en-US" sz="2400" b="1" dirty="0">
                <a:solidFill>
                  <a:schemeClr val="accent5">
                    <a:lumMod val="75000"/>
                  </a:schemeClr>
                </a:solidFill>
              </a:rPr>
              <a:t>)</a:t>
            </a:r>
          </a:p>
        </p:txBody>
      </p:sp>
      <p:sp>
        <p:nvSpPr>
          <p:cNvPr id="12" name="Content Placeholder 2">
            <a:extLst>
              <a:ext uri="{FF2B5EF4-FFF2-40B4-BE49-F238E27FC236}">
                <a16:creationId xmlns:a16="http://schemas.microsoft.com/office/drawing/2014/main" id="{4CB62291-9203-C848-AAAF-202B4794D169}"/>
              </a:ext>
            </a:extLst>
          </p:cNvPr>
          <p:cNvSpPr txBox="1">
            <a:spLocks/>
          </p:cNvSpPr>
          <p:nvPr/>
        </p:nvSpPr>
        <p:spPr>
          <a:xfrm>
            <a:off x="3708093" y="5761296"/>
            <a:ext cx="4775812" cy="950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latin typeface="Avenir Light" panose="020B0402020203020204" pitchFamily="34" charset="77"/>
              </a:rPr>
              <a:t>approaches:</a:t>
            </a:r>
          </a:p>
          <a:p>
            <a:pPr>
              <a:lnSpc>
                <a:spcPct val="100000"/>
              </a:lnSpc>
              <a:spcBef>
                <a:spcPts val="0"/>
              </a:spcBef>
            </a:pPr>
            <a:r>
              <a:rPr lang="en-US" sz="1800" dirty="0">
                <a:latin typeface="Avenir Light" panose="020B0402020203020204" pitchFamily="34" charset="77"/>
              </a:rPr>
              <a:t>count-based/DSMs (e.g., </a:t>
            </a:r>
            <a:r>
              <a:rPr lang="en-US" sz="1800" dirty="0">
                <a:solidFill>
                  <a:srgbClr val="C00000"/>
                </a:solidFill>
                <a:latin typeface="Avenir Light" panose="020B0402020203020204" pitchFamily="34" charset="77"/>
              </a:rPr>
              <a:t>SVD, LSA</a:t>
            </a:r>
            <a:r>
              <a:rPr lang="en-US" sz="1800" dirty="0">
                <a:latin typeface="Avenir Light" panose="020B0402020203020204" pitchFamily="34" charset="77"/>
              </a:rPr>
              <a:t>)</a:t>
            </a:r>
          </a:p>
          <a:p>
            <a:pPr>
              <a:lnSpc>
                <a:spcPct val="100000"/>
              </a:lnSpc>
              <a:spcBef>
                <a:spcPts val="0"/>
              </a:spcBef>
            </a:pPr>
            <a:r>
              <a:rPr lang="en-US" sz="1800" dirty="0">
                <a:latin typeface="Avenir Light" panose="020B0402020203020204" pitchFamily="34" charset="77"/>
              </a:rPr>
              <a:t>Predictive models (e.g., </a:t>
            </a:r>
            <a:r>
              <a:rPr lang="en-US" sz="1800" dirty="0">
                <a:solidFill>
                  <a:srgbClr val="C00000"/>
                </a:solidFill>
                <a:latin typeface="Avenir Light" panose="020B0402020203020204" pitchFamily="34" charset="77"/>
              </a:rPr>
              <a:t>word2vec, </a:t>
            </a:r>
            <a:r>
              <a:rPr lang="en-US" sz="1800" dirty="0" err="1">
                <a:solidFill>
                  <a:srgbClr val="C00000"/>
                </a:solidFill>
                <a:latin typeface="Avenir Light" panose="020B0402020203020204" pitchFamily="34" charset="77"/>
              </a:rPr>
              <a:t>GloVe</a:t>
            </a:r>
            <a:r>
              <a:rPr lang="en-US" sz="1800" dirty="0">
                <a:latin typeface="Avenir Light" panose="020B0402020203020204" pitchFamily="34" charset="77"/>
              </a:rPr>
              <a:t>)</a:t>
            </a:r>
            <a:endParaRPr lang="en-US" sz="1800" dirty="0">
              <a:latin typeface="Avenir Black" panose="02000503020000020003" pitchFamily="2" charset="0"/>
            </a:endParaRPr>
          </a:p>
        </p:txBody>
      </p:sp>
      <p:cxnSp>
        <p:nvCxnSpPr>
          <p:cNvPr id="22" name="Straight Connector 21">
            <a:extLst>
              <a:ext uri="{FF2B5EF4-FFF2-40B4-BE49-F238E27FC236}">
                <a16:creationId xmlns:a16="http://schemas.microsoft.com/office/drawing/2014/main" id="{96BD6ABF-4D03-D34C-8B2C-B1DC8AA22143}"/>
              </a:ext>
            </a:extLst>
          </p:cNvPr>
          <p:cNvCxnSpPr>
            <a:cxnSpLocks/>
          </p:cNvCxnSpPr>
          <p:nvPr/>
        </p:nvCxnSpPr>
        <p:spPr>
          <a:xfrm flipH="1">
            <a:off x="143263" y="5259323"/>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A58CA2C1-68B6-BE46-B532-22F8C78A3846}"/>
              </a:ext>
            </a:extLst>
          </p:cNvPr>
          <p:cNvSpPr txBox="1">
            <a:spLocks/>
          </p:cNvSpPr>
          <p:nvPr/>
        </p:nvSpPr>
        <p:spPr>
          <a:xfrm>
            <a:off x="646953" y="172097"/>
            <a:ext cx="6122279" cy="908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i="1" dirty="0">
                <a:latin typeface="Avenir Light" panose="020B0402020203020204" pitchFamily="34" charset="77"/>
              </a:rPr>
              <a:t>“The food was delicious. Amazing!”</a:t>
            </a:r>
            <a:endParaRPr lang="en-US" b="1" i="1" u="sng" dirty="0">
              <a:latin typeface="Avenir Black" panose="02000503020000020003" pitchFamily="2" charset="0"/>
            </a:endParaRPr>
          </a:p>
        </p:txBody>
      </p:sp>
      <p:sp>
        <p:nvSpPr>
          <p:cNvPr id="74" name="Right Arrow 73">
            <a:extLst>
              <a:ext uri="{FF2B5EF4-FFF2-40B4-BE49-F238E27FC236}">
                <a16:creationId xmlns:a16="http://schemas.microsoft.com/office/drawing/2014/main" id="{D6367890-C4B7-1541-8CCA-2C8C8653B8B5}"/>
              </a:ext>
            </a:extLst>
          </p:cNvPr>
          <p:cNvSpPr/>
          <p:nvPr/>
        </p:nvSpPr>
        <p:spPr>
          <a:xfrm rot="16200000">
            <a:off x="8568564" y="3651055"/>
            <a:ext cx="573138" cy="338556"/>
          </a:xfrm>
          <a:prstGeom prst="rightArrow">
            <a:avLst>
              <a:gd name="adj1" fmla="val 27574"/>
              <a:gd name="adj2" fmla="val 6962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ontent Placeholder 2">
            <a:extLst>
              <a:ext uri="{FF2B5EF4-FFF2-40B4-BE49-F238E27FC236}">
                <a16:creationId xmlns:a16="http://schemas.microsoft.com/office/drawing/2014/main" id="{88D2E20F-4395-0F46-8369-C3F53A603D33}"/>
              </a:ext>
            </a:extLst>
          </p:cNvPr>
          <p:cNvSpPr txBox="1">
            <a:spLocks/>
          </p:cNvSpPr>
          <p:nvPr/>
        </p:nvSpPr>
        <p:spPr>
          <a:xfrm>
            <a:off x="7328163" y="166711"/>
            <a:ext cx="1730348" cy="6976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b="1" dirty="0">
                <a:solidFill>
                  <a:schemeClr val="accent6">
                    <a:lumMod val="75000"/>
                  </a:schemeClr>
                </a:solidFill>
                <a:latin typeface="Avenir Black" panose="02000503020000020003" pitchFamily="2" charset="0"/>
              </a:rPr>
              <a:t>4.8/5</a:t>
            </a:r>
          </a:p>
        </p:txBody>
      </p:sp>
      <p:pic>
        <p:nvPicPr>
          <p:cNvPr id="2052" name="Picture 4" descr="yelp-logo-vector | San Clemente Veterinary Hospital">
            <a:extLst>
              <a:ext uri="{FF2B5EF4-FFF2-40B4-BE49-F238E27FC236}">
                <a16:creationId xmlns:a16="http://schemas.microsoft.com/office/drawing/2014/main" id="{3154326A-9F46-9645-A8F5-C714D167A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040" y="387331"/>
            <a:ext cx="925995" cy="413391"/>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C947C5FC-90A8-A84C-AEA9-F3F6082EFECF}"/>
              </a:ext>
            </a:extLst>
          </p:cNvPr>
          <p:cNvGrpSpPr/>
          <p:nvPr/>
        </p:nvGrpSpPr>
        <p:grpSpPr>
          <a:xfrm>
            <a:off x="2267552" y="1996303"/>
            <a:ext cx="1364224" cy="311369"/>
            <a:chOff x="2297660" y="4140835"/>
            <a:chExt cx="1364224" cy="311369"/>
          </a:xfrm>
        </p:grpSpPr>
        <p:sp>
          <p:nvSpPr>
            <p:cNvPr id="77" name="Rounded Rectangle 76">
              <a:extLst>
                <a:ext uri="{FF2B5EF4-FFF2-40B4-BE49-F238E27FC236}">
                  <a16:creationId xmlns:a16="http://schemas.microsoft.com/office/drawing/2014/main" id="{1CA501DA-CEEE-9244-BBA0-61F190F451A0}"/>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9ACC852-AEC1-CF4B-911C-99EBC4AF2AEC}"/>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12895B-D0B3-4E4F-B921-71889074405A}"/>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90C2E9F-8AD5-D64A-A7EB-A23BDB75165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9D14C76-C00F-914C-9AA9-A34874678550}"/>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7797509-5CFD-E442-A7CD-56287D65AC78}"/>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821F9AD-2492-6F43-9DB7-31C416C0AABB}"/>
              </a:ext>
            </a:extLst>
          </p:cNvPr>
          <p:cNvGrpSpPr/>
          <p:nvPr/>
        </p:nvGrpSpPr>
        <p:grpSpPr>
          <a:xfrm>
            <a:off x="2271703" y="1442550"/>
            <a:ext cx="1364224" cy="311369"/>
            <a:chOff x="2297660" y="4140835"/>
            <a:chExt cx="1364224" cy="311369"/>
          </a:xfrm>
        </p:grpSpPr>
        <p:sp>
          <p:nvSpPr>
            <p:cNvPr id="84" name="Rounded Rectangle 83">
              <a:extLst>
                <a:ext uri="{FF2B5EF4-FFF2-40B4-BE49-F238E27FC236}">
                  <a16:creationId xmlns:a16="http://schemas.microsoft.com/office/drawing/2014/main" id="{3CD79DE8-613E-0F4C-A043-BA7FA6728CC1}"/>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94CBDE5-0343-8547-82D1-E66CF42D04E9}"/>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309DDD7-14D5-6D4D-BB93-474AC4D2E65B}"/>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8DDA39-0481-AA40-9853-89334353883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EBA6BD-733F-384C-9C9D-1491226965B5}"/>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C250A08-45E7-2546-9BD7-BD887EFC2F70}"/>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6B4757DF-391A-274B-BB5A-A22378CC890A}"/>
              </a:ext>
            </a:extLst>
          </p:cNvPr>
          <p:cNvGrpSpPr/>
          <p:nvPr/>
        </p:nvGrpSpPr>
        <p:grpSpPr>
          <a:xfrm>
            <a:off x="2267552" y="2591728"/>
            <a:ext cx="1364224" cy="311369"/>
            <a:chOff x="2297660" y="4140835"/>
            <a:chExt cx="1364224" cy="311369"/>
          </a:xfrm>
        </p:grpSpPr>
        <p:sp>
          <p:nvSpPr>
            <p:cNvPr id="91" name="Rounded Rectangle 90">
              <a:extLst>
                <a:ext uri="{FF2B5EF4-FFF2-40B4-BE49-F238E27FC236}">
                  <a16:creationId xmlns:a16="http://schemas.microsoft.com/office/drawing/2014/main" id="{8A3BE741-D186-7440-9691-67D6D6FA3B1F}"/>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48C004D-BBC8-D84D-A7DE-3DACCE2207A1}"/>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DEF35C5-61B2-6345-BD96-0F02959C7738}"/>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5472EA8-8630-3C4B-8A0E-EED427E07B00}"/>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8A7DD2-BB2A-3D4D-B8DD-0B1C35CB4506}"/>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2CD8017-26D9-614A-AC8E-AA3C7549188D}"/>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68AC03ED-BFE4-6A41-B1AC-A22229694146}"/>
              </a:ext>
            </a:extLst>
          </p:cNvPr>
          <p:cNvGrpSpPr/>
          <p:nvPr/>
        </p:nvGrpSpPr>
        <p:grpSpPr>
          <a:xfrm>
            <a:off x="2262713" y="3148460"/>
            <a:ext cx="1364224" cy="311369"/>
            <a:chOff x="2297660" y="4140835"/>
            <a:chExt cx="1364224" cy="311369"/>
          </a:xfrm>
        </p:grpSpPr>
        <p:sp>
          <p:nvSpPr>
            <p:cNvPr id="98" name="Rounded Rectangle 97">
              <a:extLst>
                <a:ext uri="{FF2B5EF4-FFF2-40B4-BE49-F238E27FC236}">
                  <a16:creationId xmlns:a16="http://schemas.microsoft.com/office/drawing/2014/main" id="{C12AF828-0270-E349-BDD2-84777DF366E6}"/>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6142212-0B2C-5946-8456-4A7726994622}"/>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36E5E5F2-EE9C-574E-8D7E-F8F305D72B0C}"/>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627EB7E-49E4-5542-8B03-20F1EC461E1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294122F-93FE-B241-892A-606DA494D669}"/>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CC5A3A6-D976-F04A-8257-262F96E63174}"/>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5FED5B8E-8483-3A40-8169-706394D762CD}"/>
              </a:ext>
            </a:extLst>
          </p:cNvPr>
          <p:cNvGrpSpPr/>
          <p:nvPr/>
        </p:nvGrpSpPr>
        <p:grpSpPr>
          <a:xfrm>
            <a:off x="2256970" y="3709122"/>
            <a:ext cx="1364224" cy="311369"/>
            <a:chOff x="2297660" y="4140835"/>
            <a:chExt cx="1364224" cy="311369"/>
          </a:xfrm>
        </p:grpSpPr>
        <p:sp>
          <p:nvSpPr>
            <p:cNvPr id="105" name="Rounded Rectangle 104">
              <a:extLst>
                <a:ext uri="{FF2B5EF4-FFF2-40B4-BE49-F238E27FC236}">
                  <a16:creationId xmlns:a16="http://schemas.microsoft.com/office/drawing/2014/main" id="{B5FADB50-7488-0649-9605-EB08716637FF}"/>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AC411CD-576D-B84E-9124-1518E6C0D52E}"/>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EE1BFD1-F597-3D40-804A-CEE1818FCEE6}"/>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4D951116-58AB-F548-B885-8A97A23F76DD}"/>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2663864-E6D9-554D-BA25-D796E8522966}"/>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0949910-8BB3-9B41-8095-8592AC5E5B24}"/>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Content Placeholder 2">
            <a:extLst>
              <a:ext uri="{FF2B5EF4-FFF2-40B4-BE49-F238E27FC236}">
                <a16:creationId xmlns:a16="http://schemas.microsoft.com/office/drawing/2014/main" id="{162A43DD-9BF7-1B42-908C-6F2C36D031A7}"/>
              </a:ext>
            </a:extLst>
          </p:cNvPr>
          <p:cNvSpPr txBox="1">
            <a:spLocks/>
          </p:cNvSpPr>
          <p:nvPr/>
        </p:nvSpPr>
        <p:spPr>
          <a:xfrm>
            <a:off x="1032485" y="1444963"/>
            <a:ext cx="1210696" cy="28203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the</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food</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was</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delicious</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amazing</a:t>
            </a:r>
            <a:endParaRPr lang="en-US" sz="1600" dirty="0">
              <a:solidFill>
                <a:srgbClr val="C00000"/>
              </a:solidFill>
              <a:latin typeface="Avenir Black" panose="02000503020000020003" pitchFamily="2" charset="0"/>
            </a:endParaRPr>
          </a:p>
        </p:txBody>
      </p:sp>
      <p:sp>
        <p:nvSpPr>
          <p:cNvPr id="5" name="Rectangle 4">
            <a:extLst>
              <a:ext uri="{FF2B5EF4-FFF2-40B4-BE49-F238E27FC236}">
                <a16:creationId xmlns:a16="http://schemas.microsoft.com/office/drawing/2014/main" id="{EEB76F25-E389-EE4F-BB52-710B9409868A}"/>
              </a:ext>
            </a:extLst>
          </p:cNvPr>
          <p:cNvSpPr/>
          <p:nvPr/>
        </p:nvSpPr>
        <p:spPr>
          <a:xfrm>
            <a:off x="2785617" y="1691097"/>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4" name="Rectangle 113">
            <a:extLst>
              <a:ext uri="{FF2B5EF4-FFF2-40B4-BE49-F238E27FC236}">
                <a16:creationId xmlns:a16="http://schemas.microsoft.com/office/drawing/2014/main" id="{C0E16D1F-A61C-A148-A5E3-298B36A33BBE}"/>
              </a:ext>
            </a:extLst>
          </p:cNvPr>
          <p:cNvSpPr/>
          <p:nvPr/>
        </p:nvSpPr>
        <p:spPr>
          <a:xfrm>
            <a:off x="2782089" y="226242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5" name="Rectangle 114">
            <a:extLst>
              <a:ext uri="{FF2B5EF4-FFF2-40B4-BE49-F238E27FC236}">
                <a16:creationId xmlns:a16="http://schemas.microsoft.com/office/drawing/2014/main" id="{63B4BEB1-D06C-1D47-A0D6-7D82203F4442}"/>
              </a:ext>
            </a:extLst>
          </p:cNvPr>
          <p:cNvSpPr/>
          <p:nvPr/>
        </p:nvSpPr>
        <p:spPr>
          <a:xfrm>
            <a:off x="2782089" y="2836480"/>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6" name="Rectangle 115">
            <a:extLst>
              <a:ext uri="{FF2B5EF4-FFF2-40B4-BE49-F238E27FC236}">
                <a16:creationId xmlns:a16="http://schemas.microsoft.com/office/drawing/2014/main" id="{CA88CE84-96C8-2341-9FA1-48B739736FCB}"/>
              </a:ext>
            </a:extLst>
          </p:cNvPr>
          <p:cNvSpPr/>
          <p:nvPr/>
        </p:nvSpPr>
        <p:spPr>
          <a:xfrm>
            <a:off x="2775548" y="3403217"/>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7" name="Rectangle 116">
            <a:extLst>
              <a:ext uri="{FF2B5EF4-FFF2-40B4-BE49-F238E27FC236}">
                <a16:creationId xmlns:a16="http://schemas.microsoft.com/office/drawing/2014/main" id="{B8EFE66F-4AD3-D64D-84D4-C270C78BEC0A}"/>
              </a:ext>
            </a:extLst>
          </p:cNvPr>
          <p:cNvSpPr/>
          <p:nvPr/>
        </p:nvSpPr>
        <p:spPr>
          <a:xfrm>
            <a:off x="1742245" y="4204845"/>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grpSp>
        <p:nvGrpSpPr>
          <p:cNvPr id="118" name="Group 117">
            <a:extLst>
              <a:ext uri="{FF2B5EF4-FFF2-40B4-BE49-F238E27FC236}">
                <a16:creationId xmlns:a16="http://schemas.microsoft.com/office/drawing/2014/main" id="{02479AFC-E826-4049-8F2E-6521E4F4B637}"/>
              </a:ext>
            </a:extLst>
          </p:cNvPr>
          <p:cNvGrpSpPr/>
          <p:nvPr/>
        </p:nvGrpSpPr>
        <p:grpSpPr>
          <a:xfrm>
            <a:off x="2243181" y="4278538"/>
            <a:ext cx="1364224" cy="311369"/>
            <a:chOff x="2297660" y="4140835"/>
            <a:chExt cx="1364224" cy="311369"/>
          </a:xfrm>
        </p:grpSpPr>
        <p:sp>
          <p:nvSpPr>
            <p:cNvPr id="119" name="Rounded Rectangle 118">
              <a:extLst>
                <a:ext uri="{FF2B5EF4-FFF2-40B4-BE49-F238E27FC236}">
                  <a16:creationId xmlns:a16="http://schemas.microsoft.com/office/drawing/2014/main" id="{E218D2A8-9740-6046-8722-1E755164DA12}"/>
                </a:ext>
              </a:extLst>
            </p:cNvPr>
            <p:cNvSpPr/>
            <p:nvPr/>
          </p:nvSpPr>
          <p:spPr>
            <a:xfrm>
              <a:off x="2297660" y="4140835"/>
              <a:ext cx="1364224" cy="3113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84C5510-E62D-3549-9FBE-7E38E20FA98B}"/>
                </a:ext>
              </a:extLst>
            </p:cNvPr>
            <p:cNvSpPr/>
            <p:nvPr/>
          </p:nvSpPr>
          <p:spPr>
            <a:xfrm>
              <a:off x="2382210"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8A726AA-B655-AF45-B8CC-49A39F87D397}"/>
                </a:ext>
              </a:extLst>
            </p:cNvPr>
            <p:cNvSpPr/>
            <p:nvPr/>
          </p:nvSpPr>
          <p:spPr>
            <a:xfrm>
              <a:off x="2628469"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3A16CF-AE81-FE43-9C4E-0AE31CE3C731}"/>
                </a:ext>
              </a:extLst>
            </p:cNvPr>
            <p:cNvSpPr/>
            <p:nvPr/>
          </p:nvSpPr>
          <p:spPr>
            <a:xfrm>
              <a:off x="2874728"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6550825-69EB-A04A-A03F-F691CE4399A2}"/>
                </a:ext>
              </a:extLst>
            </p:cNvPr>
            <p:cNvSpPr/>
            <p:nvPr/>
          </p:nvSpPr>
          <p:spPr>
            <a:xfrm>
              <a:off x="3126597"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B965C1-C0FB-C14F-BF7C-9B4FF7F5A269}"/>
                </a:ext>
              </a:extLst>
            </p:cNvPr>
            <p:cNvSpPr/>
            <p:nvPr/>
          </p:nvSpPr>
          <p:spPr>
            <a:xfrm>
              <a:off x="3384593" y="4196386"/>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Connector 124">
            <a:extLst>
              <a:ext uri="{FF2B5EF4-FFF2-40B4-BE49-F238E27FC236}">
                <a16:creationId xmlns:a16="http://schemas.microsoft.com/office/drawing/2014/main" id="{65046022-FF67-9742-8A8A-28AB66C4837A}"/>
              </a:ext>
            </a:extLst>
          </p:cNvPr>
          <p:cNvCxnSpPr>
            <a:cxnSpLocks/>
          </p:cNvCxnSpPr>
          <p:nvPr/>
        </p:nvCxnSpPr>
        <p:spPr>
          <a:xfrm flipH="1">
            <a:off x="2080799" y="4151974"/>
            <a:ext cx="1670795" cy="0"/>
          </a:xfrm>
          <a:prstGeom prst="line">
            <a:avLst/>
          </a:prstGeom>
          <a:ln w="28575">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0A01A9F-55B5-774C-B080-61AC916BE57F}"/>
              </a:ext>
            </a:extLst>
          </p:cNvPr>
          <p:cNvSpPr/>
          <p:nvPr/>
        </p:nvSpPr>
        <p:spPr>
          <a:xfrm>
            <a:off x="1637833" y="4648893"/>
            <a:ext cx="2511777" cy="369332"/>
          </a:xfrm>
          <a:prstGeom prst="rect">
            <a:avLst/>
          </a:prstGeom>
        </p:spPr>
        <p:txBody>
          <a:bodyPr wrap="square">
            <a:spAutoFit/>
          </a:bodyPr>
          <a:lstStyle/>
          <a:p>
            <a:pPr algn="ctr"/>
            <a:r>
              <a:rPr lang="en-US" b="1" dirty="0">
                <a:latin typeface="Avenir Light" panose="020B0402020203020204" pitchFamily="34" charset="77"/>
              </a:rPr>
              <a:t>average embedding</a:t>
            </a:r>
            <a:endParaRPr lang="en-US" dirty="0"/>
          </a:p>
        </p:txBody>
      </p:sp>
      <p:grpSp>
        <p:nvGrpSpPr>
          <p:cNvPr id="126" name="Group 125">
            <a:extLst>
              <a:ext uri="{FF2B5EF4-FFF2-40B4-BE49-F238E27FC236}">
                <a16:creationId xmlns:a16="http://schemas.microsoft.com/office/drawing/2014/main" id="{55FC8C5B-8211-1543-8847-18CB00BF80CD}"/>
              </a:ext>
            </a:extLst>
          </p:cNvPr>
          <p:cNvGrpSpPr/>
          <p:nvPr/>
        </p:nvGrpSpPr>
        <p:grpSpPr>
          <a:xfrm>
            <a:off x="8108787" y="4245465"/>
            <a:ext cx="1364224" cy="311369"/>
            <a:chOff x="2297660" y="4140835"/>
            <a:chExt cx="1364224" cy="311369"/>
          </a:xfrm>
        </p:grpSpPr>
        <p:sp>
          <p:nvSpPr>
            <p:cNvPr id="127" name="Rounded Rectangle 126">
              <a:extLst>
                <a:ext uri="{FF2B5EF4-FFF2-40B4-BE49-F238E27FC236}">
                  <a16:creationId xmlns:a16="http://schemas.microsoft.com/office/drawing/2014/main" id="{83CF205D-7F82-AF49-8700-7F658272231A}"/>
                </a:ext>
              </a:extLst>
            </p:cNvPr>
            <p:cNvSpPr/>
            <p:nvPr/>
          </p:nvSpPr>
          <p:spPr>
            <a:xfrm>
              <a:off x="2297660" y="4140835"/>
              <a:ext cx="1364224" cy="3113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8296B95-2942-C144-A850-F8AACB51B984}"/>
                </a:ext>
              </a:extLst>
            </p:cNvPr>
            <p:cNvSpPr/>
            <p:nvPr/>
          </p:nvSpPr>
          <p:spPr>
            <a:xfrm>
              <a:off x="2382210"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284B458-8CA7-A84B-96C5-AA7F95A22A44}"/>
                </a:ext>
              </a:extLst>
            </p:cNvPr>
            <p:cNvSpPr/>
            <p:nvPr/>
          </p:nvSpPr>
          <p:spPr>
            <a:xfrm>
              <a:off x="2628469"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45D5B36-4D47-ED4B-8D5A-E5BDDD00D442}"/>
                </a:ext>
              </a:extLst>
            </p:cNvPr>
            <p:cNvSpPr/>
            <p:nvPr/>
          </p:nvSpPr>
          <p:spPr>
            <a:xfrm>
              <a:off x="2874728"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50EC3DC-6600-1341-9F6D-96E345444187}"/>
                </a:ext>
              </a:extLst>
            </p:cNvPr>
            <p:cNvSpPr/>
            <p:nvPr/>
          </p:nvSpPr>
          <p:spPr>
            <a:xfrm>
              <a:off x="3126597"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47DEA671-AFBD-0D43-814E-28274EB4B9AF}"/>
                </a:ext>
              </a:extLst>
            </p:cNvPr>
            <p:cNvSpPr/>
            <p:nvPr/>
          </p:nvSpPr>
          <p:spPr>
            <a:xfrm>
              <a:off x="3384593" y="4196386"/>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Right Arrow 132">
            <a:extLst>
              <a:ext uri="{FF2B5EF4-FFF2-40B4-BE49-F238E27FC236}">
                <a16:creationId xmlns:a16="http://schemas.microsoft.com/office/drawing/2014/main" id="{A4794032-B712-234A-AEB2-B33D9600C089}"/>
              </a:ext>
            </a:extLst>
          </p:cNvPr>
          <p:cNvSpPr/>
          <p:nvPr/>
        </p:nvSpPr>
        <p:spPr>
          <a:xfrm>
            <a:off x="6704992" y="355510"/>
            <a:ext cx="744348" cy="453399"/>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8196CE-A6BA-8349-B5B7-E15874823D7A}"/>
              </a:ext>
            </a:extLst>
          </p:cNvPr>
          <p:cNvSpPr/>
          <p:nvPr/>
        </p:nvSpPr>
        <p:spPr>
          <a:xfrm>
            <a:off x="7616915" y="2375756"/>
            <a:ext cx="2341079" cy="996155"/>
          </a:xfrm>
          <a:prstGeom prst="roundRect">
            <a:avLst/>
          </a:prstGeom>
          <a:solidFill>
            <a:schemeClr val="accent6">
              <a:lumMod val="20000"/>
              <a:lumOff val="80000"/>
            </a:schemeClr>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B8607F1-5D84-0A47-82DC-D2DE1FA8AC27}"/>
              </a:ext>
            </a:extLst>
          </p:cNvPr>
          <p:cNvSpPr/>
          <p:nvPr/>
        </p:nvSpPr>
        <p:spPr>
          <a:xfrm>
            <a:off x="7922280" y="2550667"/>
            <a:ext cx="1730348" cy="646331"/>
          </a:xfrm>
          <a:prstGeom prst="rect">
            <a:avLst/>
          </a:prstGeom>
        </p:spPr>
        <p:txBody>
          <a:bodyPr wrap="square">
            <a:spAutoFit/>
          </a:bodyPr>
          <a:lstStyle/>
          <a:p>
            <a:pPr algn="ctr"/>
            <a:r>
              <a:rPr lang="en-US" b="1" dirty="0">
                <a:latin typeface="Avenir Light" panose="020B0402020203020204" pitchFamily="34" charset="77"/>
              </a:rPr>
              <a:t>Feed-forward</a:t>
            </a:r>
          </a:p>
          <a:p>
            <a:pPr algn="ctr"/>
            <a:r>
              <a:rPr lang="en-US" b="1" dirty="0">
                <a:latin typeface="Avenir Light" panose="020B0402020203020204" pitchFamily="34" charset="77"/>
              </a:rPr>
              <a:t>Neural Net</a:t>
            </a:r>
            <a:endParaRPr lang="en-US" dirty="0"/>
          </a:p>
        </p:txBody>
      </p:sp>
      <p:sp>
        <p:nvSpPr>
          <p:cNvPr id="135" name="Rectangle 134">
            <a:extLst>
              <a:ext uri="{FF2B5EF4-FFF2-40B4-BE49-F238E27FC236}">
                <a16:creationId xmlns:a16="http://schemas.microsoft.com/office/drawing/2014/main" id="{8C60E261-F290-274E-B520-0CB67B683B00}"/>
              </a:ext>
            </a:extLst>
          </p:cNvPr>
          <p:cNvSpPr/>
          <p:nvPr/>
        </p:nvSpPr>
        <p:spPr>
          <a:xfrm>
            <a:off x="7485808" y="4582961"/>
            <a:ext cx="2511777" cy="369332"/>
          </a:xfrm>
          <a:prstGeom prst="rect">
            <a:avLst/>
          </a:prstGeom>
        </p:spPr>
        <p:txBody>
          <a:bodyPr wrap="square">
            <a:spAutoFit/>
          </a:bodyPr>
          <a:lstStyle/>
          <a:p>
            <a:pPr algn="ctr"/>
            <a:r>
              <a:rPr lang="en-US" b="1" dirty="0">
                <a:latin typeface="Avenir Light" panose="020B0402020203020204" pitchFamily="34" charset="77"/>
              </a:rPr>
              <a:t>average embedding</a:t>
            </a:r>
            <a:endParaRPr lang="en-US" dirty="0"/>
          </a:p>
        </p:txBody>
      </p:sp>
      <p:sp>
        <p:nvSpPr>
          <p:cNvPr id="136" name="Right Arrow 135">
            <a:extLst>
              <a:ext uri="{FF2B5EF4-FFF2-40B4-BE49-F238E27FC236}">
                <a16:creationId xmlns:a16="http://schemas.microsoft.com/office/drawing/2014/main" id="{D2C68C2E-B9C0-3C48-A7F7-8D06B21EAF08}"/>
              </a:ext>
            </a:extLst>
          </p:cNvPr>
          <p:cNvSpPr/>
          <p:nvPr/>
        </p:nvSpPr>
        <p:spPr>
          <a:xfrm rot="16200000">
            <a:off x="8525505" y="1769701"/>
            <a:ext cx="573138" cy="338556"/>
          </a:xfrm>
          <a:prstGeom prst="rightArrow">
            <a:avLst>
              <a:gd name="adj1" fmla="val 27574"/>
              <a:gd name="adj2" fmla="val 6962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ontent Placeholder 2">
            <a:extLst>
              <a:ext uri="{FF2B5EF4-FFF2-40B4-BE49-F238E27FC236}">
                <a16:creationId xmlns:a16="http://schemas.microsoft.com/office/drawing/2014/main" id="{B3F8DDD3-6C24-B64F-BE36-864017728767}"/>
              </a:ext>
            </a:extLst>
          </p:cNvPr>
          <p:cNvSpPr txBox="1">
            <a:spLocks/>
          </p:cNvSpPr>
          <p:nvPr/>
        </p:nvSpPr>
        <p:spPr>
          <a:xfrm>
            <a:off x="7876522" y="836477"/>
            <a:ext cx="1730348" cy="6976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b="1" dirty="0">
                <a:solidFill>
                  <a:schemeClr val="accent6">
                    <a:lumMod val="75000"/>
                  </a:schemeClr>
                </a:solidFill>
                <a:latin typeface="Avenir Black" panose="02000503020000020003" pitchFamily="2" charset="0"/>
              </a:rPr>
              <a:t>4.8/5</a:t>
            </a:r>
          </a:p>
        </p:txBody>
      </p:sp>
      <p:cxnSp>
        <p:nvCxnSpPr>
          <p:cNvPr id="138" name="Straight Connector 137">
            <a:extLst>
              <a:ext uri="{FF2B5EF4-FFF2-40B4-BE49-F238E27FC236}">
                <a16:creationId xmlns:a16="http://schemas.microsoft.com/office/drawing/2014/main" id="{C3FA42B8-F283-6B49-837E-A658B737999E}"/>
              </a:ext>
            </a:extLst>
          </p:cNvPr>
          <p:cNvCxnSpPr>
            <a:cxnSpLocks/>
          </p:cNvCxnSpPr>
          <p:nvPr/>
        </p:nvCxnSpPr>
        <p:spPr>
          <a:xfrm flipH="1">
            <a:off x="149584" y="972459"/>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91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6578C99-6A4C-1B40-A415-68F7D9C630A5}"/>
                  </a:ext>
                </a:extLst>
              </p14:cNvPr>
              <p14:cNvContentPartPr/>
              <p14:nvPr/>
            </p14:nvContentPartPr>
            <p14:xfrm>
              <a:off x="3355364" y="-1054527"/>
              <a:ext cx="360" cy="360"/>
            </p14:xfrm>
          </p:contentPart>
        </mc:Choice>
        <mc:Fallback xmlns="">
          <p:pic>
            <p:nvPicPr>
              <p:cNvPr id="5" name="Ink 4">
                <a:extLst>
                  <a:ext uri="{FF2B5EF4-FFF2-40B4-BE49-F238E27FC236}">
                    <a16:creationId xmlns:a16="http://schemas.microsoft.com/office/drawing/2014/main" id="{E6578C99-6A4C-1B40-A415-68F7D9C630A5}"/>
                  </a:ext>
                </a:extLst>
              </p:cNvPr>
              <p:cNvPicPr/>
              <p:nvPr/>
            </p:nvPicPr>
            <p:blipFill>
              <a:blip r:embed="rId5"/>
              <a:stretch>
                <a:fillRect/>
              </a:stretch>
            </p:blipFill>
            <p:spPr>
              <a:xfrm>
                <a:off x="3346724" y="-1063527"/>
                <a:ext cx="18000" cy="18000"/>
              </a:xfrm>
              <a:prstGeom prst="rect">
                <a:avLst/>
              </a:prstGeom>
            </p:spPr>
          </p:pic>
        </mc:Fallback>
      </mc:AlternateContent>
      <p:pic>
        <p:nvPicPr>
          <p:cNvPr id="2" name="Picture 1">
            <a:extLst>
              <a:ext uri="{FF2B5EF4-FFF2-40B4-BE49-F238E27FC236}">
                <a16:creationId xmlns:a16="http://schemas.microsoft.com/office/drawing/2014/main" id="{00E62BA8-3A98-224D-85B7-075E25D7ECD4}"/>
              </a:ext>
            </a:extLst>
          </p:cNvPr>
          <p:cNvPicPr>
            <a:picLocks noChangeAspect="1"/>
          </p:cNvPicPr>
          <p:nvPr/>
        </p:nvPicPr>
        <p:blipFill>
          <a:blip r:embed="rId6"/>
          <a:stretch>
            <a:fillRect/>
          </a:stretch>
        </p:blipFill>
        <p:spPr>
          <a:xfrm>
            <a:off x="228960" y="323262"/>
            <a:ext cx="5760614" cy="5773083"/>
          </a:xfrm>
          <a:prstGeom prst="rect">
            <a:avLst/>
          </a:prstGeom>
        </p:spPr>
      </p:pic>
      <p:sp>
        <p:nvSpPr>
          <p:cNvPr id="3" name="Rectangle 2">
            <a:extLst>
              <a:ext uri="{FF2B5EF4-FFF2-40B4-BE49-F238E27FC236}">
                <a16:creationId xmlns:a16="http://schemas.microsoft.com/office/drawing/2014/main" id="{6C085487-3320-A248-8488-43F0E94661F6}"/>
              </a:ext>
            </a:extLst>
          </p:cNvPr>
          <p:cNvSpPr/>
          <p:nvPr/>
        </p:nvSpPr>
        <p:spPr>
          <a:xfrm>
            <a:off x="4623725" y="6380849"/>
            <a:ext cx="7459093" cy="307777"/>
          </a:xfrm>
          <a:prstGeom prst="rect">
            <a:avLst/>
          </a:prstGeom>
        </p:spPr>
        <p:txBody>
          <a:bodyPr wrap="none">
            <a:spAutoFit/>
          </a:bodyPr>
          <a:lstStyle/>
          <a:p>
            <a:r>
              <a:rPr lang="en-US" sz="1400" dirty="0"/>
              <a:t>Bonus: </a:t>
            </a:r>
            <a:r>
              <a:rPr lang="en-US" sz="1400" dirty="0">
                <a:hlinkClick r:id="rId7"/>
              </a:rPr>
              <a:t>The Last Emperor</a:t>
            </a:r>
            <a:r>
              <a:rPr lang="en-US" sz="1400" dirty="0"/>
              <a:t> (1998) remembers, too. </a:t>
            </a:r>
            <a:r>
              <a:rPr lang="en-US" sz="1400" dirty="0">
                <a:hlinkClick r:id="rId7"/>
              </a:rPr>
              <a:t>https://</a:t>
            </a:r>
            <a:r>
              <a:rPr lang="en-US" sz="1400" dirty="0" err="1">
                <a:hlinkClick r:id="rId7"/>
              </a:rPr>
              <a:t>www.youtube.com</a:t>
            </a:r>
            <a:r>
              <a:rPr lang="en-US" sz="1400" dirty="0">
                <a:hlinkClick r:id="rId7"/>
              </a:rPr>
              <a:t>/</a:t>
            </a:r>
            <a:r>
              <a:rPr lang="en-US" sz="1400" dirty="0" err="1">
                <a:hlinkClick r:id="rId7"/>
              </a:rPr>
              <a:t>watch?v</a:t>
            </a:r>
            <a:r>
              <a:rPr lang="en-US" sz="1400" dirty="0">
                <a:hlinkClick r:id="rId7"/>
              </a:rPr>
              <a:t>=GPPfCS7qv-8</a:t>
            </a:r>
            <a:endParaRPr lang="en-US" sz="1400" dirty="0"/>
          </a:p>
        </p:txBody>
      </p:sp>
    </p:spTree>
    <p:extLst>
      <p:ext uri="{BB962C8B-B14F-4D97-AF65-F5344CB8AC3E}">
        <p14:creationId xmlns:p14="http://schemas.microsoft.com/office/powerpoint/2010/main" val="420133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348942-B74B-F34E-AB8F-8EDCA8FA5013}"/>
              </a:ext>
            </a:extLst>
          </p:cNvPr>
          <p:cNvSpPr/>
          <p:nvPr/>
        </p:nvSpPr>
        <p:spPr>
          <a:xfrm>
            <a:off x="96253" y="5245769"/>
            <a:ext cx="11983452" cy="1515366"/>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7018407C-8079-D948-9F12-E38312ADE478}"/>
              </a:ext>
            </a:extLst>
          </p:cNvPr>
          <p:cNvSpPr>
            <a:spLocks noGrp="1"/>
          </p:cNvSpPr>
          <p:nvPr>
            <p:ph type="sldNum" sz="quarter" idx="12"/>
          </p:nvPr>
        </p:nvSpPr>
        <p:spPr/>
        <p:txBody>
          <a:bodyPr/>
          <a:lstStyle/>
          <a:p>
            <a:fld id="{6BCA73C5-4051-2D45-AC51-FD5A1C1C157A}" type="slidenum">
              <a:rPr lang="en-US" smtClean="0"/>
              <a:t>20</a:t>
            </a:fld>
            <a:endParaRPr lang="en-US"/>
          </a:p>
        </p:txBody>
      </p:sp>
      <p:sp>
        <p:nvSpPr>
          <p:cNvPr id="11" name="Content Placeholder 2">
            <a:extLst>
              <a:ext uri="{FF2B5EF4-FFF2-40B4-BE49-F238E27FC236}">
                <a16:creationId xmlns:a16="http://schemas.microsoft.com/office/drawing/2014/main" id="{51DC1C95-77D9-524A-BB01-1C2BAA3F63F1}"/>
              </a:ext>
            </a:extLst>
          </p:cNvPr>
          <p:cNvSpPr txBox="1">
            <a:spLocks/>
          </p:cNvSpPr>
          <p:nvPr/>
        </p:nvSpPr>
        <p:spPr>
          <a:xfrm>
            <a:off x="3708093" y="5377636"/>
            <a:ext cx="5959508" cy="576818"/>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Avenir Next" panose="020B0503020202020204" pitchFamily="34" charset="0"/>
                <a:ea typeface="+mn-ea"/>
                <a:cs typeface="Avenir Next" panose="020B0503020202020204" pitchFamily="34" charset="0"/>
              </a:defRPr>
            </a:lvl1pPr>
            <a:lvl2pPr marL="742920" indent="-285738" algn="l" defTabSz="457182" rtl="0" eaLnBrk="1" latinLnBrk="0" hangingPunct="1">
              <a:spcBef>
                <a:spcPct val="20000"/>
              </a:spcBef>
              <a:buFont typeface="Arial"/>
              <a:buChar char="–"/>
              <a:defRPr sz="2400" kern="1200">
                <a:solidFill>
                  <a:srgbClr val="464646"/>
                </a:solidFill>
                <a:latin typeface="Avenir Next" panose="020B0503020202020204" pitchFamily="34" charset="0"/>
                <a:ea typeface="+mn-ea"/>
                <a:cs typeface="Avenir Next" panose="020B0503020202020204" pitchFamily="34" charset="0"/>
              </a:defRPr>
            </a:lvl2pPr>
            <a:lvl3pPr marL="1142954" indent="-228590" algn="l" defTabSz="457182" rtl="0" eaLnBrk="1" latinLnBrk="0" hangingPunct="1">
              <a:spcBef>
                <a:spcPct val="20000"/>
              </a:spcBef>
              <a:buFont typeface="Arial"/>
              <a:buChar char="•"/>
              <a:defRPr sz="2000" kern="1200">
                <a:solidFill>
                  <a:srgbClr val="464646"/>
                </a:solidFill>
                <a:latin typeface="Avenir Next" panose="020B0503020202020204" pitchFamily="34" charset="0"/>
                <a:ea typeface="+mn-ea"/>
                <a:cs typeface="Avenir Next" panose="020B0503020202020204" pitchFamily="34" charset="0"/>
              </a:defRPr>
            </a:lvl3pPr>
            <a:lvl4pPr marL="1600136"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4pPr>
            <a:lvl5pPr marL="2057317"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solidFill>
                  <a:schemeClr val="accent5">
                    <a:lumMod val="75000"/>
                  </a:schemeClr>
                </a:solidFill>
              </a:rPr>
              <a:t>word embeddings (</a:t>
            </a:r>
            <a:r>
              <a:rPr lang="en-US" sz="2400" b="1" dirty="0">
                <a:solidFill>
                  <a:srgbClr val="C00000"/>
                </a:solidFill>
              </a:rPr>
              <a:t>type-based</a:t>
            </a:r>
            <a:r>
              <a:rPr lang="en-US" sz="2400" b="1" dirty="0">
                <a:solidFill>
                  <a:schemeClr val="accent5">
                    <a:lumMod val="75000"/>
                  </a:schemeClr>
                </a:solidFill>
              </a:rPr>
              <a:t>)</a:t>
            </a:r>
          </a:p>
        </p:txBody>
      </p:sp>
      <p:sp>
        <p:nvSpPr>
          <p:cNvPr id="12" name="Content Placeholder 2">
            <a:extLst>
              <a:ext uri="{FF2B5EF4-FFF2-40B4-BE49-F238E27FC236}">
                <a16:creationId xmlns:a16="http://schemas.microsoft.com/office/drawing/2014/main" id="{4CB62291-9203-C848-AAAF-202B4794D169}"/>
              </a:ext>
            </a:extLst>
          </p:cNvPr>
          <p:cNvSpPr txBox="1">
            <a:spLocks/>
          </p:cNvSpPr>
          <p:nvPr/>
        </p:nvSpPr>
        <p:spPr>
          <a:xfrm>
            <a:off x="3708093" y="5761296"/>
            <a:ext cx="4775812" cy="950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latin typeface="Avenir Light" panose="020B0402020203020204" pitchFamily="34" charset="77"/>
              </a:rPr>
              <a:t>approaches:</a:t>
            </a:r>
          </a:p>
          <a:p>
            <a:pPr>
              <a:lnSpc>
                <a:spcPct val="100000"/>
              </a:lnSpc>
              <a:spcBef>
                <a:spcPts val="0"/>
              </a:spcBef>
            </a:pPr>
            <a:r>
              <a:rPr lang="en-US" sz="1800" dirty="0">
                <a:latin typeface="Avenir Light" panose="020B0402020203020204" pitchFamily="34" charset="77"/>
              </a:rPr>
              <a:t>count-based/DSMs (e.g., </a:t>
            </a:r>
            <a:r>
              <a:rPr lang="en-US" sz="1800" dirty="0">
                <a:solidFill>
                  <a:srgbClr val="C00000"/>
                </a:solidFill>
                <a:latin typeface="Avenir Light" panose="020B0402020203020204" pitchFamily="34" charset="77"/>
              </a:rPr>
              <a:t>SVD, LSA</a:t>
            </a:r>
            <a:r>
              <a:rPr lang="en-US" sz="1800" dirty="0">
                <a:latin typeface="Avenir Light" panose="020B0402020203020204" pitchFamily="34" charset="77"/>
              </a:rPr>
              <a:t>)</a:t>
            </a:r>
          </a:p>
          <a:p>
            <a:pPr>
              <a:lnSpc>
                <a:spcPct val="100000"/>
              </a:lnSpc>
              <a:spcBef>
                <a:spcPts val="0"/>
              </a:spcBef>
            </a:pPr>
            <a:r>
              <a:rPr lang="en-US" sz="1800" dirty="0">
                <a:latin typeface="Avenir Light" panose="020B0402020203020204" pitchFamily="34" charset="77"/>
              </a:rPr>
              <a:t>Predictive models (e.g., </a:t>
            </a:r>
            <a:r>
              <a:rPr lang="en-US" sz="1800" dirty="0">
                <a:solidFill>
                  <a:srgbClr val="C00000"/>
                </a:solidFill>
                <a:latin typeface="Avenir Light" panose="020B0402020203020204" pitchFamily="34" charset="77"/>
              </a:rPr>
              <a:t>word2vec, </a:t>
            </a:r>
            <a:r>
              <a:rPr lang="en-US" sz="1800" dirty="0" err="1">
                <a:solidFill>
                  <a:srgbClr val="C00000"/>
                </a:solidFill>
                <a:latin typeface="Avenir Light" panose="020B0402020203020204" pitchFamily="34" charset="77"/>
              </a:rPr>
              <a:t>GloVe</a:t>
            </a:r>
            <a:r>
              <a:rPr lang="en-US" sz="1800" dirty="0">
                <a:latin typeface="Avenir Light" panose="020B0402020203020204" pitchFamily="34" charset="77"/>
              </a:rPr>
              <a:t>)</a:t>
            </a:r>
            <a:endParaRPr lang="en-US" sz="1800" dirty="0">
              <a:latin typeface="Avenir Black" panose="02000503020000020003" pitchFamily="2" charset="0"/>
            </a:endParaRPr>
          </a:p>
        </p:txBody>
      </p:sp>
      <p:cxnSp>
        <p:nvCxnSpPr>
          <p:cNvPr id="22" name="Straight Connector 21">
            <a:extLst>
              <a:ext uri="{FF2B5EF4-FFF2-40B4-BE49-F238E27FC236}">
                <a16:creationId xmlns:a16="http://schemas.microsoft.com/office/drawing/2014/main" id="{96BD6ABF-4D03-D34C-8B2C-B1DC8AA22143}"/>
              </a:ext>
            </a:extLst>
          </p:cNvPr>
          <p:cNvCxnSpPr>
            <a:cxnSpLocks/>
          </p:cNvCxnSpPr>
          <p:nvPr/>
        </p:nvCxnSpPr>
        <p:spPr>
          <a:xfrm flipH="1">
            <a:off x="143263" y="5259323"/>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A58CA2C1-68B6-BE46-B532-22F8C78A3846}"/>
              </a:ext>
            </a:extLst>
          </p:cNvPr>
          <p:cNvSpPr txBox="1">
            <a:spLocks/>
          </p:cNvSpPr>
          <p:nvPr/>
        </p:nvSpPr>
        <p:spPr>
          <a:xfrm>
            <a:off x="646953" y="172097"/>
            <a:ext cx="6122279" cy="908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i="1" dirty="0">
                <a:latin typeface="Avenir Light" panose="020B0402020203020204" pitchFamily="34" charset="77"/>
              </a:rPr>
              <a:t>“Waste of money. Tasteless!”</a:t>
            </a:r>
            <a:endParaRPr lang="en-US" b="1" i="1" u="sng" dirty="0">
              <a:latin typeface="Avenir Black" panose="02000503020000020003" pitchFamily="2" charset="0"/>
            </a:endParaRPr>
          </a:p>
        </p:txBody>
      </p:sp>
      <p:sp>
        <p:nvSpPr>
          <p:cNvPr id="74" name="Right Arrow 73">
            <a:extLst>
              <a:ext uri="{FF2B5EF4-FFF2-40B4-BE49-F238E27FC236}">
                <a16:creationId xmlns:a16="http://schemas.microsoft.com/office/drawing/2014/main" id="{D6367890-C4B7-1541-8CCA-2C8C8653B8B5}"/>
              </a:ext>
            </a:extLst>
          </p:cNvPr>
          <p:cNvSpPr/>
          <p:nvPr/>
        </p:nvSpPr>
        <p:spPr>
          <a:xfrm rot="16200000">
            <a:off x="8568564" y="3651055"/>
            <a:ext cx="573138" cy="338556"/>
          </a:xfrm>
          <a:prstGeom prst="rightArrow">
            <a:avLst>
              <a:gd name="adj1" fmla="val 27574"/>
              <a:gd name="adj2" fmla="val 6962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ontent Placeholder 2">
            <a:extLst>
              <a:ext uri="{FF2B5EF4-FFF2-40B4-BE49-F238E27FC236}">
                <a16:creationId xmlns:a16="http://schemas.microsoft.com/office/drawing/2014/main" id="{88D2E20F-4395-0F46-8369-C3F53A603D33}"/>
              </a:ext>
            </a:extLst>
          </p:cNvPr>
          <p:cNvSpPr txBox="1">
            <a:spLocks/>
          </p:cNvSpPr>
          <p:nvPr/>
        </p:nvSpPr>
        <p:spPr>
          <a:xfrm>
            <a:off x="6803434" y="92549"/>
            <a:ext cx="1730348" cy="6976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b="1" dirty="0">
                <a:solidFill>
                  <a:srgbClr val="C00000"/>
                </a:solidFill>
                <a:latin typeface="Avenir Black" panose="02000503020000020003" pitchFamily="2" charset="0"/>
              </a:rPr>
              <a:t>2.4/5</a:t>
            </a:r>
          </a:p>
        </p:txBody>
      </p:sp>
      <p:pic>
        <p:nvPicPr>
          <p:cNvPr id="2052" name="Picture 4" descr="yelp-logo-vector | San Clemente Veterinary Hospital">
            <a:extLst>
              <a:ext uri="{FF2B5EF4-FFF2-40B4-BE49-F238E27FC236}">
                <a16:creationId xmlns:a16="http://schemas.microsoft.com/office/drawing/2014/main" id="{3154326A-9F46-9645-A8F5-C714D167A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311" y="313169"/>
            <a:ext cx="925995" cy="413391"/>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C947C5FC-90A8-A84C-AEA9-F3F6082EFECF}"/>
              </a:ext>
            </a:extLst>
          </p:cNvPr>
          <p:cNvGrpSpPr/>
          <p:nvPr/>
        </p:nvGrpSpPr>
        <p:grpSpPr>
          <a:xfrm>
            <a:off x="2267552" y="1996303"/>
            <a:ext cx="1364224" cy="311369"/>
            <a:chOff x="2297660" y="4140835"/>
            <a:chExt cx="1364224" cy="311369"/>
          </a:xfrm>
        </p:grpSpPr>
        <p:sp>
          <p:nvSpPr>
            <p:cNvPr id="77" name="Rounded Rectangle 76">
              <a:extLst>
                <a:ext uri="{FF2B5EF4-FFF2-40B4-BE49-F238E27FC236}">
                  <a16:creationId xmlns:a16="http://schemas.microsoft.com/office/drawing/2014/main" id="{1CA501DA-CEEE-9244-BBA0-61F190F451A0}"/>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9ACC852-AEC1-CF4B-911C-99EBC4AF2AEC}"/>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12895B-D0B3-4E4F-B921-71889074405A}"/>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90C2E9F-8AD5-D64A-A7EB-A23BDB75165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9D14C76-C00F-914C-9AA9-A34874678550}"/>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7797509-5CFD-E442-A7CD-56287D65AC78}"/>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821F9AD-2492-6F43-9DB7-31C416C0AABB}"/>
              </a:ext>
            </a:extLst>
          </p:cNvPr>
          <p:cNvGrpSpPr/>
          <p:nvPr/>
        </p:nvGrpSpPr>
        <p:grpSpPr>
          <a:xfrm>
            <a:off x="2271703" y="1442550"/>
            <a:ext cx="1364224" cy="311369"/>
            <a:chOff x="2297660" y="4140835"/>
            <a:chExt cx="1364224" cy="311369"/>
          </a:xfrm>
        </p:grpSpPr>
        <p:sp>
          <p:nvSpPr>
            <p:cNvPr id="84" name="Rounded Rectangle 83">
              <a:extLst>
                <a:ext uri="{FF2B5EF4-FFF2-40B4-BE49-F238E27FC236}">
                  <a16:creationId xmlns:a16="http://schemas.microsoft.com/office/drawing/2014/main" id="{3CD79DE8-613E-0F4C-A043-BA7FA6728CC1}"/>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94CBDE5-0343-8547-82D1-E66CF42D04E9}"/>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309DDD7-14D5-6D4D-BB93-474AC4D2E65B}"/>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8DDA39-0481-AA40-9853-89334353883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EBA6BD-733F-384C-9C9D-1491226965B5}"/>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C250A08-45E7-2546-9BD7-BD887EFC2F70}"/>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6B4757DF-391A-274B-BB5A-A22378CC890A}"/>
              </a:ext>
            </a:extLst>
          </p:cNvPr>
          <p:cNvGrpSpPr/>
          <p:nvPr/>
        </p:nvGrpSpPr>
        <p:grpSpPr>
          <a:xfrm>
            <a:off x="2267552" y="2591728"/>
            <a:ext cx="1364224" cy="311369"/>
            <a:chOff x="2297660" y="4140835"/>
            <a:chExt cx="1364224" cy="311369"/>
          </a:xfrm>
        </p:grpSpPr>
        <p:sp>
          <p:nvSpPr>
            <p:cNvPr id="91" name="Rounded Rectangle 90">
              <a:extLst>
                <a:ext uri="{FF2B5EF4-FFF2-40B4-BE49-F238E27FC236}">
                  <a16:creationId xmlns:a16="http://schemas.microsoft.com/office/drawing/2014/main" id="{8A3BE741-D186-7440-9691-67D6D6FA3B1F}"/>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48C004D-BBC8-D84D-A7DE-3DACCE2207A1}"/>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DEF35C5-61B2-6345-BD96-0F02959C7738}"/>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5472EA8-8630-3C4B-8A0E-EED427E07B00}"/>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8A7DD2-BB2A-3D4D-B8DD-0B1C35CB4506}"/>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2CD8017-26D9-614A-AC8E-AA3C7549188D}"/>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68AC03ED-BFE4-6A41-B1AC-A22229694146}"/>
              </a:ext>
            </a:extLst>
          </p:cNvPr>
          <p:cNvGrpSpPr/>
          <p:nvPr/>
        </p:nvGrpSpPr>
        <p:grpSpPr>
          <a:xfrm>
            <a:off x="2262713" y="3148460"/>
            <a:ext cx="1364224" cy="311369"/>
            <a:chOff x="2297660" y="4140835"/>
            <a:chExt cx="1364224" cy="311369"/>
          </a:xfrm>
        </p:grpSpPr>
        <p:sp>
          <p:nvSpPr>
            <p:cNvPr id="98" name="Rounded Rectangle 97">
              <a:extLst>
                <a:ext uri="{FF2B5EF4-FFF2-40B4-BE49-F238E27FC236}">
                  <a16:creationId xmlns:a16="http://schemas.microsoft.com/office/drawing/2014/main" id="{C12AF828-0270-E349-BDD2-84777DF366E6}"/>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6142212-0B2C-5946-8456-4A7726994622}"/>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36E5E5F2-EE9C-574E-8D7E-F8F305D72B0C}"/>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627EB7E-49E4-5542-8B03-20F1EC461E1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294122F-93FE-B241-892A-606DA494D669}"/>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CC5A3A6-D976-F04A-8257-262F96E63174}"/>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Content Placeholder 2">
            <a:extLst>
              <a:ext uri="{FF2B5EF4-FFF2-40B4-BE49-F238E27FC236}">
                <a16:creationId xmlns:a16="http://schemas.microsoft.com/office/drawing/2014/main" id="{162A43DD-9BF7-1B42-908C-6F2C36D031A7}"/>
              </a:ext>
            </a:extLst>
          </p:cNvPr>
          <p:cNvSpPr txBox="1">
            <a:spLocks/>
          </p:cNvSpPr>
          <p:nvPr/>
        </p:nvSpPr>
        <p:spPr>
          <a:xfrm>
            <a:off x="1032485" y="1444963"/>
            <a:ext cx="1210696" cy="28203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waste</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of</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money</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tasteless</a:t>
            </a:r>
          </a:p>
        </p:txBody>
      </p:sp>
      <p:sp>
        <p:nvSpPr>
          <p:cNvPr id="5" name="Rectangle 4">
            <a:extLst>
              <a:ext uri="{FF2B5EF4-FFF2-40B4-BE49-F238E27FC236}">
                <a16:creationId xmlns:a16="http://schemas.microsoft.com/office/drawing/2014/main" id="{EEB76F25-E389-EE4F-BB52-710B9409868A}"/>
              </a:ext>
            </a:extLst>
          </p:cNvPr>
          <p:cNvSpPr/>
          <p:nvPr/>
        </p:nvSpPr>
        <p:spPr>
          <a:xfrm>
            <a:off x="2785617" y="1691097"/>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4" name="Rectangle 113">
            <a:extLst>
              <a:ext uri="{FF2B5EF4-FFF2-40B4-BE49-F238E27FC236}">
                <a16:creationId xmlns:a16="http://schemas.microsoft.com/office/drawing/2014/main" id="{C0E16D1F-A61C-A148-A5E3-298B36A33BBE}"/>
              </a:ext>
            </a:extLst>
          </p:cNvPr>
          <p:cNvSpPr/>
          <p:nvPr/>
        </p:nvSpPr>
        <p:spPr>
          <a:xfrm>
            <a:off x="2782089" y="226242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5" name="Rectangle 114">
            <a:extLst>
              <a:ext uri="{FF2B5EF4-FFF2-40B4-BE49-F238E27FC236}">
                <a16:creationId xmlns:a16="http://schemas.microsoft.com/office/drawing/2014/main" id="{63B4BEB1-D06C-1D47-A0D6-7D82203F4442}"/>
              </a:ext>
            </a:extLst>
          </p:cNvPr>
          <p:cNvSpPr/>
          <p:nvPr/>
        </p:nvSpPr>
        <p:spPr>
          <a:xfrm>
            <a:off x="2782089" y="2836480"/>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7" name="Rectangle 116">
            <a:extLst>
              <a:ext uri="{FF2B5EF4-FFF2-40B4-BE49-F238E27FC236}">
                <a16:creationId xmlns:a16="http://schemas.microsoft.com/office/drawing/2014/main" id="{B8EFE66F-4AD3-D64D-84D4-C270C78BEC0A}"/>
              </a:ext>
            </a:extLst>
          </p:cNvPr>
          <p:cNvSpPr/>
          <p:nvPr/>
        </p:nvSpPr>
        <p:spPr>
          <a:xfrm>
            <a:off x="1709285" y="372061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grpSp>
        <p:nvGrpSpPr>
          <p:cNvPr id="118" name="Group 117">
            <a:extLst>
              <a:ext uri="{FF2B5EF4-FFF2-40B4-BE49-F238E27FC236}">
                <a16:creationId xmlns:a16="http://schemas.microsoft.com/office/drawing/2014/main" id="{02479AFC-E826-4049-8F2E-6521E4F4B637}"/>
              </a:ext>
            </a:extLst>
          </p:cNvPr>
          <p:cNvGrpSpPr/>
          <p:nvPr/>
        </p:nvGrpSpPr>
        <p:grpSpPr>
          <a:xfrm>
            <a:off x="2210221" y="3794307"/>
            <a:ext cx="1364224" cy="311369"/>
            <a:chOff x="2297660" y="4140835"/>
            <a:chExt cx="1364224" cy="311369"/>
          </a:xfrm>
        </p:grpSpPr>
        <p:sp>
          <p:nvSpPr>
            <p:cNvPr id="119" name="Rounded Rectangle 118">
              <a:extLst>
                <a:ext uri="{FF2B5EF4-FFF2-40B4-BE49-F238E27FC236}">
                  <a16:creationId xmlns:a16="http://schemas.microsoft.com/office/drawing/2014/main" id="{E218D2A8-9740-6046-8722-1E755164DA12}"/>
                </a:ext>
              </a:extLst>
            </p:cNvPr>
            <p:cNvSpPr/>
            <p:nvPr/>
          </p:nvSpPr>
          <p:spPr>
            <a:xfrm>
              <a:off x="2297660" y="4140835"/>
              <a:ext cx="1364224" cy="3113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84C5510-E62D-3549-9FBE-7E38E20FA98B}"/>
                </a:ext>
              </a:extLst>
            </p:cNvPr>
            <p:cNvSpPr/>
            <p:nvPr/>
          </p:nvSpPr>
          <p:spPr>
            <a:xfrm>
              <a:off x="2382210"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8A726AA-B655-AF45-B8CC-49A39F87D397}"/>
                </a:ext>
              </a:extLst>
            </p:cNvPr>
            <p:cNvSpPr/>
            <p:nvPr/>
          </p:nvSpPr>
          <p:spPr>
            <a:xfrm>
              <a:off x="2628469"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3A16CF-AE81-FE43-9C4E-0AE31CE3C731}"/>
                </a:ext>
              </a:extLst>
            </p:cNvPr>
            <p:cNvSpPr/>
            <p:nvPr/>
          </p:nvSpPr>
          <p:spPr>
            <a:xfrm>
              <a:off x="2874728"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6550825-69EB-A04A-A03F-F691CE4399A2}"/>
                </a:ext>
              </a:extLst>
            </p:cNvPr>
            <p:cNvSpPr/>
            <p:nvPr/>
          </p:nvSpPr>
          <p:spPr>
            <a:xfrm>
              <a:off x="3126597"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B965C1-C0FB-C14F-BF7C-9B4FF7F5A269}"/>
                </a:ext>
              </a:extLst>
            </p:cNvPr>
            <p:cNvSpPr/>
            <p:nvPr/>
          </p:nvSpPr>
          <p:spPr>
            <a:xfrm>
              <a:off x="3384593" y="4196386"/>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Connector 124">
            <a:extLst>
              <a:ext uri="{FF2B5EF4-FFF2-40B4-BE49-F238E27FC236}">
                <a16:creationId xmlns:a16="http://schemas.microsoft.com/office/drawing/2014/main" id="{65046022-FF67-9742-8A8A-28AB66C4837A}"/>
              </a:ext>
            </a:extLst>
          </p:cNvPr>
          <p:cNvCxnSpPr>
            <a:cxnSpLocks/>
          </p:cNvCxnSpPr>
          <p:nvPr/>
        </p:nvCxnSpPr>
        <p:spPr>
          <a:xfrm flipH="1">
            <a:off x="2047839" y="3667743"/>
            <a:ext cx="1670795" cy="0"/>
          </a:xfrm>
          <a:prstGeom prst="line">
            <a:avLst/>
          </a:prstGeom>
          <a:ln w="28575">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0A01A9F-55B5-774C-B080-61AC916BE57F}"/>
              </a:ext>
            </a:extLst>
          </p:cNvPr>
          <p:cNvSpPr/>
          <p:nvPr/>
        </p:nvSpPr>
        <p:spPr>
          <a:xfrm>
            <a:off x="1604873" y="4164662"/>
            <a:ext cx="2511777" cy="369332"/>
          </a:xfrm>
          <a:prstGeom prst="rect">
            <a:avLst/>
          </a:prstGeom>
        </p:spPr>
        <p:txBody>
          <a:bodyPr wrap="square">
            <a:spAutoFit/>
          </a:bodyPr>
          <a:lstStyle/>
          <a:p>
            <a:pPr algn="ctr"/>
            <a:r>
              <a:rPr lang="en-US" b="1" dirty="0">
                <a:latin typeface="Avenir Light" panose="020B0402020203020204" pitchFamily="34" charset="77"/>
              </a:rPr>
              <a:t>average embedding</a:t>
            </a:r>
            <a:endParaRPr lang="en-US" dirty="0"/>
          </a:p>
        </p:txBody>
      </p:sp>
      <p:grpSp>
        <p:nvGrpSpPr>
          <p:cNvPr id="126" name="Group 125">
            <a:extLst>
              <a:ext uri="{FF2B5EF4-FFF2-40B4-BE49-F238E27FC236}">
                <a16:creationId xmlns:a16="http://schemas.microsoft.com/office/drawing/2014/main" id="{55FC8C5B-8211-1543-8847-18CB00BF80CD}"/>
              </a:ext>
            </a:extLst>
          </p:cNvPr>
          <p:cNvGrpSpPr/>
          <p:nvPr/>
        </p:nvGrpSpPr>
        <p:grpSpPr>
          <a:xfrm>
            <a:off x="8108787" y="4245465"/>
            <a:ext cx="1364224" cy="311369"/>
            <a:chOff x="2297660" y="4140835"/>
            <a:chExt cx="1364224" cy="311369"/>
          </a:xfrm>
        </p:grpSpPr>
        <p:sp>
          <p:nvSpPr>
            <p:cNvPr id="127" name="Rounded Rectangle 126">
              <a:extLst>
                <a:ext uri="{FF2B5EF4-FFF2-40B4-BE49-F238E27FC236}">
                  <a16:creationId xmlns:a16="http://schemas.microsoft.com/office/drawing/2014/main" id="{83CF205D-7F82-AF49-8700-7F658272231A}"/>
                </a:ext>
              </a:extLst>
            </p:cNvPr>
            <p:cNvSpPr/>
            <p:nvPr/>
          </p:nvSpPr>
          <p:spPr>
            <a:xfrm>
              <a:off x="2297660" y="4140835"/>
              <a:ext cx="1364224" cy="3113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8296B95-2942-C144-A850-F8AACB51B984}"/>
                </a:ext>
              </a:extLst>
            </p:cNvPr>
            <p:cNvSpPr/>
            <p:nvPr/>
          </p:nvSpPr>
          <p:spPr>
            <a:xfrm>
              <a:off x="2382210"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284B458-8CA7-A84B-96C5-AA7F95A22A44}"/>
                </a:ext>
              </a:extLst>
            </p:cNvPr>
            <p:cNvSpPr/>
            <p:nvPr/>
          </p:nvSpPr>
          <p:spPr>
            <a:xfrm>
              <a:off x="2628469"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45D5B36-4D47-ED4B-8D5A-E5BDDD00D442}"/>
                </a:ext>
              </a:extLst>
            </p:cNvPr>
            <p:cNvSpPr/>
            <p:nvPr/>
          </p:nvSpPr>
          <p:spPr>
            <a:xfrm>
              <a:off x="2874728"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50EC3DC-6600-1341-9F6D-96E345444187}"/>
                </a:ext>
              </a:extLst>
            </p:cNvPr>
            <p:cNvSpPr/>
            <p:nvPr/>
          </p:nvSpPr>
          <p:spPr>
            <a:xfrm>
              <a:off x="3126597"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47DEA671-AFBD-0D43-814E-28274EB4B9AF}"/>
                </a:ext>
              </a:extLst>
            </p:cNvPr>
            <p:cNvSpPr/>
            <p:nvPr/>
          </p:nvSpPr>
          <p:spPr>
            <a:xfrm>
              <a:off x="3384593" y="4196386"/>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Right Arrow 132">
            <a:extLst>
              <a:ext uri="{FF2B5EF4-FFF2-40B4-BE49-F238E27FC236}">
                <a16:creationId xmlns:a16="http://schemas.microsoft.com/office/drawing/2014/main" id="{A4794032-B712-234A-AEB2-B33D9600C089}"/>
              </a:ext>
            </a:extLst>
          </p:cNvPr>
          <p:cNvSpPr/>
          <p:nvPr/>
        </p:nvSpPr>
        <p:spPr>
          <a:xfrm>
            <a:off x="6182704" y="327230"/>
            <a:ext cx="744348" cy="453399"/>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8196CE-A6BA-8349-B5B7-E15874823D7A}"/>
              </a:ext>
            </a:extLst>
          </p:cNvPr>
          <p:cNvSpPr/>
          <p:nvPr/>
        </p:nvSpPr>
        <p:spPr>
          <a:xfrm>
            <a:off x="7616915" y="2375756"/>
            <a:ext cx="2341079" cy="996155"/>
          </a:xfrm>
          <a:prstGeom prst="roundRect">
            <a:avLst/>
          </a:prstGeom>
          <a:solidFill>
            <a:schemeClr val="accent6">
              <a:lumMod val="20000"/>
              <a:lumOff val="80000"/>
            </a:schemeClr>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B8607F1-5D84-0A47-82DC-D2DE1FA8AC27}"/>
              </a:ext>
            </a:extLst>
          </p:cNvPr>
          <p:cNvSpPr/>
          <p:nvPr/>
        </p:nvSpPr>
        <p:spPr>
          <a:xfrm>
            <a:off x="7922280" y="2550667"/>
            <a:ext cx="1730348" cy="646331"/>
          </a:xfrm>
          <a:prstGeom prst="rect">
            <a:avLst/>
          </a:prstGeom>
        </p:spPr>
        <p:txBody>
          <a:bodyPr wrap="square">
            <a:spAutoFit/>
          </a:bodyPr>
          <a:lstStyle/>
          <a:p>
            <a:pPr algn="ctr"/>
            <a:r>
              <a:rPr lang="en-US" b="1" dirty="0">
                <a:latin typeface="Avenir Light" panose="020B0402020203020204" pitchFamily="34" charset="77"/>
              </a:rPr>
              <a:t>Feed-forward</a:t>
            </a:r>
          </a:p>
          <a:p>
            <a:pPr algn="ctr"/>
            <a:r>
              <a:rPr lang="en-US" b="1" dirty="0">
                <a:latin typeface="Avenir Light" panose="020B0402020203020204" pitchFamily="34" charset="77"/>
              </a:rPr>
              <a:t>Neural Net</a:t>
            </a:r>
            <a:endParaRPr lang="en-US" dirty="0"/>
          </a:p>
        </p:txBody>
      </p:sp>
      <p:sp>
        <p:nvSpPr>
          <p:cNvPr id="135" name="Rectangle 134">
            <a:extLst>
              <a:ext uri="{FF2B5EF4-FFF2-40B4-BE49-F238E27FC236}">
                <a16:creationId xmlns:a16="http://schemas.microsoft.com/office/drawing/2014/main" id="{8C60E261-F290-274E-B520-0CB67B683B00}"/>
              </a:ext>
            </a:extLst>
          </p:cNvPr>
          <p:cNvSpPr/>
          <p:nvPr/>
        </p:nvSpPr>
        <p:spPr>
          <a:xfrm>
            <a:off x="7485808" y="4582961"/>
            <a:ext cx="2511777" cy="369332"/>
          </a:xfrm>
          <a:prstGeom prst="rect">
            <a:avLst/>
          </a:prstGeom>
        </p:spPr>
        <p:txBody>
          <a:bodyPr wrap="square">
            <a:spAutoFit/>
          </a:bodyPr>
          <a:lstStyle/>
          <a:p>
            <a:pPr algn="ctr"/>
            <a:r>
              <a:rPr lang="en-US" b="1" dirty="0">
                <a:latin typeface="Avenir Light" panose="020B0402020203020204" pitchFamily="34" charset="77"/>
              </a:rPr>
              <a:t>average embedding</a:t>
            </a:r>
            <a:endParaRPr lang="en-US" dirty="0"/>
          </a:p>
        </p:txBody>
      </p:sp>
      <p:sp>
        <p:nvSpPr>
          <p:cNvPr id="136" name="Right Arrow 135">
            <a:extLst>
              <a:ext uri="{FF2B5EF4-FFF2-40B4-BE49-F238E27FC236}">
                <a16:creationId xmlns:a16="http://schemas.microsoft.com/office/drawing/2014/main" id="{D2C68C2E-B9C0-3C48-A7F7-8D06B21EAF08}"/>
              </a:ext>
            </a:extLst>
          </p:cNvPr>
          <p:cNvSpPr/>
          <p:nvPr/>
        </p:nvSpPr>
        <p:spPr>
          <a:xfrm rot="16200000">
            <a:off x="8525505" y="1769701"/>
            <a:ext cx="573138" cy="338556"/>
          </a:xfrm>
          <a:prstGeom prst="rightArrow">
            <a:avLst>
              <a:gd name="adj1" fmla="val 27574"/>
              <a:gd name="adj2" fmla="val 6962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ontent Placeholder 2">
            <a:extLst>
              <a:ext uri="{FF2B5EF4-FFF2-40B4-BE49-F238E27FC236}">
                <a16:creationId xmlns:a16="http://schemas.microsoft.com/office/drawing/2014/main" id="{B3F8DDD3-6C24-B64F-BE36-864017728767}"/>
              </a:ext>
            </a:extLst>
          </p:cNvPr>
          <p:cNvSpPr txBox="1">
            <a:spLocks/>
          </p:cNvSpPr>
          <p:nvPr/>
        </p:nvSpPr>
        <p:spPr>
          <a:xfrm>
            <a:off x="7876522" y="836477"/>
            <a:ext cx="1730348" cy="6976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b="1" dirty="0">
                <a:solidFill>
                  <a:srgbClr val="C00000"/>
                </a:solidFill>
                <a:latin typeface="Avenir Black" panose="02000503020000020003" pitchFamily="2" charset="0"/>
              </a:rPr>
              <a:t>2.4/5</a:t>
            </a:r>
          </a:p>
        </p:txBody>
      </p:sp>
      <p:cxnSp>
        <p:nvCxnSpPr>
          <p:cNvPr id="138" name="Straight Connector 137">
            <a:extLst>
              <a:ext uri="{FF2B5EF4-FFF2-40B4-BE49-F238E27FC236}">
                <a16:creationId xmlns:a16="http://schemas.microsoft.com/office/drawing/2014/main" id="{C3FA42B8-F283-6B49-837E-A658B737999E}"/>
              </a:ext>
            </a:extLst>
          </p:cNvPr>
          <p:cNvCxnSpPr>
            <a:cxnSpLocks/>
          </p:cNvCxnSpPr>
          <p:nvPr/>
        </p:nvCxnSpPr>
        <p:spPr>
          <a:xfrm flipH="1">
            <a:off x="149584" y="972459"/>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37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348942-B74B-F34E-AB8F-8EDCA8FA5013}"/>
              </a:ext>
            </a:extLst>
          </p:cNvPr>
          <p:cNvSpPr/>
          <p:nvPr/>
        </p:nvSpPr>
        <p:spPr>
          <a:xfrm>
            <a:off x="96253" y="5245769"/>
            <a:ext cx="11983452" cy="1515366"/>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7018407C-8079-D948-9F12-E38312ADE478}"/>
              </a:ext>
            </a:extLst>
          </p:cNvPr>
          <p:cNvSpPr>
            <a:spLocks noGrp="1"/>
          </p:cNvSpPr>
          <p:nvPr>
            <p:ph type="sldNum" sz="quarter" idx="12"/>
          </p:nvPr>
        </p:nvSpPr>
        <p:spPr/>
        <p:txBody>
          <a:bodyPr/>
          <a:lstStyle/>
          <a:p>
            <a:fld id="{6BCA73C5-4051-2D45-AC51-FD5A1C1C157A}" type="slidenum">
              <a:rPr lang="en-US" smtClean="0"/>
              <a:t>21</a:t>
            </a:fld>
            <a:endParaRPr lang="en-US"/>
          </a:p>
        </p:txBody>
      </p:sp>
      <p:sp>
        <p:nvSpPr>
          <p:cNvPr id="11" name="Content Placeholder 2">
            <a:extLst>
              <a:ext uri="{FF2B5EF4-FFF2-40B4-BE49-F238E27FC236}">
                <a16:creationId xmlns:a16="http://schemas.microsoft.com/office/drawing/2014/main" id="{51DC1C95-77D9-524A-BB01-1C2BAA3F63F1}"/>
              </a:ext>
            </a:extLst>
          </p:cNvPr>
          <p:cNvSpPr txBox="1">
            <a:spLocks/>
          </p:cNvSpPr>
          <p:nvPr/>
        </p:nvSpPr>
        <p:spPr>
          <a:xfrm>
            <a:off x="3708093" y="5377636"/>
            <a:ext cx="5959508" cy="576818"/>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Avenir Next" panose="020B0503020202020204" pitchFamily="34" charset="0"/>
                <a:ea typeface="+mn-ea"/>
                <a:cs typeface="Avenir Next" panose="020B0503020202020204" pitchFamily="34" charset="0"/>
              </a:defRPr>
            </a:lvl1pPr>
            <a:lvl2pPr marL="742920" indent="-285738" algn="l" defTabSz="457182" rtl="0" eaLnBrk="1" latinLnBrk="0" hangingPunct="1">
              <a:spcBef>
                <a:spcPct val="20000"/>
              </a:spcBef>
              <a:buFont typeface="Arial"/>
              <a:buChar char="–"/>
              <a:defRPr sz="2400" kern="1200">
                <a:solidFill>
                  <a:srgbClr val="464646"/>
                </a:solidFill>
                <a:latin typeface="Avenir Next" panose="020B0503020202020204" pitchFamily="34" charset="0"/>
                <a:ea typeface="+mn-ea"/>
                <a:cs typeface="Avenir Next" panose="020B0503020202020204" pitchFamily="34" charset="0"/>
              </a:defRPr>
            </a:lvl2pPr>
            <a:lvl3pPr marL="1142954" indent="-228590" algn="l" defTabSz="457182" rtl="0" eaLnBrk="1" latinLnBrk="0" hangingPunct="1">
              <a:spcBef>
                <a:spcPct val="20000"/>
              </a:spcBef>
              <a:buFont typeface="Arial"/>
              <a:buChar char="•"/>
              <a:defRPr sz="2000" kern="1200">
                <a:solidFill>
                  <a:srgbClr val="464646"/>
                </a:solidFill>
                <a:latin typeface="Avenir Next" panose="020B0503020202020204" pitchFamily="34" charset="0"/>
                <a:ea typeface="+mn-ea"/>
                <a:cs typeface="Avenir Next" panose="020B0503020202020204" pitchFamily="34" charset="0"/>
              </a:defRPr>
            </a:lvl3pPr>
            <a:lvl4pPr marL="1600136"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4pPr>
            <a:lvl5pPr marL="2057317"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solidFill>
                  <a:schemeClr val="accent5">
                    <a:lumMod val="75000"/>
                  </a:schemeClr>
                </a:solidFill>
              </a:rPr>
              <a:t>word embeddings (</a:t>
            </a:r>
            <a:r>
              <a:rPr lang="en-US" sz="2400" b="1" dirty="0">
                <a:solidFill>
                  <a:srgbClr val="C00000"/>
                </a:solidFill>
              </a:rPr>
              <a:t>type-based</a:t>
            </a:r>
            <a:r>
              <a:rPr lang="en-US" sz="2400" b="1" dirty="0">
                <a:solidFill>
                  <a:schemeClr val="accent5">
                    <a:lumMod val="75000"/>
                  </a:schemeClr>
                </a:solidFill>
              </a:rPr>
              <a:t>)</a:t>
            </a:r>
          </a:p>
        </p:txBody>
      </p:sp>
      <p:sp>
        <p:nvSpPr>
          <p:cNvPr id="12" name="Content Placeholder 2">
            <a:extLst>
              <a:ext uri="{FF2B5EF4-FFF2-40B4-BE49-F238E27FC236}">
                <a16:creationId xmlns:a16="http://schemas.microsoft.com/office/drawing/2014/main" id="{4CB62291-9203-C848-AAAF-202B4794D169}"/>
              </a:ext>
            </a:extLst>
          </p:cNvPr>
          <p:cNvSpPr txBox="1">
            <a:spLocks/>
          </p:cNvSpPr>
          <p:nvPr/>
        </p:nvSpPr>
        <p:spPr>
          <a:xfrm>
            <a:off x="3708093" y="5761296"/>
            <a:ext cx="4775812" cy="950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latin typeface="Avenir Light" panose="020B0402020203020204" pitchFamily="34" charset="77"/>
              </a:rPr>
              <a:t>approaches:</a:t>
            </a:r>
          </a:p>
          <a:p>
            <a:pPr>
              <a:lnSpc>
                <a:spcPct val="100000"/>
              </a:lnSpc>
              <a:spcBef>
                <a:spcPts val="0"/>
              </a:spcBef>
            </a:pPr>
            <a:r>
              <a:rPr lang="en-US" sz="1800" dirty="0">
                <a:latin typeface="Avenir Light" panose="020B0402020203020204" pitchFamily="34" charset="77"/>
              </a:rPr>
              <a:t>count-based/DSMs (e.g., </a:t>
            </a:r>
            <a:r>
              <a:rPr lang="en-US" sz="1800" dirty="0">
                <a:solidFill>
                  <a:srgbClr val="C00000"/>
                </a:solidFill>
                <a:latin typeface="Avenir Light" panose="020B0402020203020204" pitchFamily="34" charset="77"/>
              </a:rPr>
              <a:t>SVD, LSA</a:t>
            </a:r>
            <a:r>
              <a:rPr lang="en-US" sz="1800" dirty="0">
                <a:latin typeface="Avenir Light" panose="020B0402020203020204" pitchFamily="34" charset="77"/>
              </a:rPr>
              <a:t>)</a:t>
            </a:r>
          </a:p>
          <a:p>
            <a:pPr>
              <a:lnSpc>
                <a:spcPct val="100000"/>
              </a:lnSpc>
              <a:spcBef>
                <a:spcPts val="0"/>
              </a:spcBef>
            </a:pPr>
            <a:r>
              <a:rPr lang="en-US" sz="1800" dirty="0">
                <a:latin typeface="Avenir Light" panose="020B0402020203020204" pitchFamily="34" charset="77"/>
              </a:rPr>
              <a:t>Predictive models (e.g., </a:t>
            </a:r>
            <a:r>
              <a:rPr lang="en-US" sz="1800" dirty="0">
                <a:solidFill>
                  <a:srgbClr val="C00000"/>
                </a:solidFill>
                <a:latin typeface="Avenir Light" panose="020B0402020203020204" pitchFamily="34" charset="77"/>
              </a:rPr>
              <a:t>word2vec, </a:t>
            </a:r>
            <a:r>
              <a:rPr lang="en-US" sz="1800" dirty="0" err="1">
                <a:solidFill>
                  <a:srgbClr val="C00000"/>
                </a:solidFill>
                <a:latin typeface="Avenir Light" panose="020B0402020203020204" pitchFamily="34" charset="77"/>
              </a:rPr>
              <a:t>GloVe</a:t>
            </a:r>
            <a:r>
              <a:rPr lang="en-US" sz="1800" dirty="0">
                <a:latin typeface="Avenir Light" panose="020B0402020203020204" pitchFamily="34" charset="77"/>
              </a:rPr>
              <a:t>)</a:t>
            </a:r>
            <a:endParaRPr lang="en-US" sz="1800" dirty="0">
              <a:latin typeface="Avenir Black" panose="02000503020000020003" pitchFamily="2" charset="0"/>
            </a:endParaRPr>
          </a:p>
        </p:txBody>
      </p:sp>
      <p:cxnSp>
        <p:nvCxnSpPr>
          <p:cNvPr id="22" name="Straight Connector 21">
            <a:extLst>
              <a:ext uri="{FF2B5EF4-FFF2-40B4-BE49-F238E27FC236}">
                <a16:creationId xmlns:a16="http://schemas.microsoft.com/office/drawing/2014/main" id="{96BD6ABF-4D03-D34C-8B2C-B1DC8AA22143}"/>
              </a:ext>
            </a:extLst>
          </p:cNvPr>
          <p:cNvCxnSpPr>
            <a:cxnSpLocks/>
          </p:cNvCxnSpPr>
          <p:nvPr/>
        </p:nvCxnSpPr>
        <p:spPr>
          <a:xfrm flipH="1">
            <a:off x="143263" y="5259323"/>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A58CA2C1-68B6-BE46-B532-22F8C78A3846}"/>
              </a:ext>
            </a:extLst>
          </p:cNvPr>
          <p:cNvSpPr txBox="1">
            <a:spLocks/>
          </p:cNvSpPr>
          <p:nvPr/>
        </p:nvSpPr>
        <p:spPr>
          <a:xfrm>
            <a:off x="646953" y="172097"/>
            <a:ext cx="6122279" cy="908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i="1" dirty="0">
                <a:latin typeface="Avenir Light" panose="020B0402020203020204" pitchFamily="34" charset="77"/>
              </a:rPr>
              <a:t>“</a:t>
            </a:r>
            <a:r>
              <a:rPr lang="en-US" i="1" dirty="0" err="1">
                <a:latin typeface="Avenir Light" panose="020B0402020203020204" pitchFamily="34" charset="77"/>
              </a:rPr>
              <a:t>Daaang</a:t>
            </a:r>
            <a:r>
              <a:rPr lang="en-US" i="1" dirty="0">
                <a:latin typeface="Avenir Light" panose="020B0402020203020204" pitchFamily="34" charset="77"/>
              </a:rPr>
              <a:t>. What?! Supa Lit”</a:t>
            </a:r>
            <a:endParaRPr lang="en-US" b="1" i="1" u="sng" dirty="0">
              <a:latin typeface="Avenir Black" panose="02000503020000020003" pitchFamily="2" charset="0"/>
            </a:endParaRPr>
          </a:p>
        </p:txBody>
      </p:sp>
      <p:sp>
        <p:nvSpPr>
          <p:cNvPr id="75" name="Content Placeholder 2">
            <a:extLst>
              <a:ext uri="{FF2B5EF4-FFF2-40B4-BE49-F238E27FC236}">
                <a16:creationId xmlns:a16="http://schemas.microsoft.com/office/drawing/2014/main" id="{88D2E20F-4395-0F46-8369-C3F53A603D33}"/>
              </a:ext>
            </a:extLst>
          </p:cNvPr>
          <p:cNvSpPr txBox="1">
            <a:spLocks/>
          </p:cNvSpPr>
          <p:nvPr/>
        </p:nvSpPr>
        <p:spPr>
          <a:xfrm>
            <a:off x="6803434" y="92549"/>
            <a:ext cx="1730348" cy="6976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200" b="1" dirty="0">
                <a:solidFill>
                  <a:schemeClr val="accent6">
                    <a:lumMod val="50000"/>
                  </a:schemeClr>
                </a:solidFill>
                <a:latin typeface="Avenir Black" panose="02000503020000020003" pitchFamily="2" charset="0"/>
              </a:rPr>
              <a:t>4.9/5</a:t>
            </a:r>
          </a:p>
        </p:txBody>
      </p:sp>
      <p:pic>
        <p:nvPicPr>
          <p:cNvPr id="2052" name="Picture 4" descr="yelp-logo-vector | San Clemente Veterinary Hospital">
            <a:extLst>
              <a:ext uri="{FF2B5EF4-FFF2-40B4-BE49-F238E27FC236}">
                <a16:creationId xmlns:a16="http://schemas.microsoft.com/office/drawing/2014/main" id="{3154326A-9F46-9645-A8F5-C714D167A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311" y="313169"/>
            <a:ext cx="925995" cy="413391"/>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C947C5FC-90A8-A84C-AEA9-F3F6082EFECF}"/>
              </a:ext>
            </a:extLst>
          </p:cNvPr>
          <p:cNvGrpSpPr/>
          <p:nvPr/>
        </p:nvGrpSpPr>
        <p:grpSpPr>
          <a:xfrm>
            <a:off x="2267552" y="1996303"/>
            <a:ext cx="1364224" cy="311369"/>
            <a:chOff x="2297660" y="4140835"/>
            <a:chExt cx="1364224" cy="311369"/>
          </a:xfrm>
        </p:grpSpPr>
        <p:sp>
          <p:nvSpPr>
            <p:cNvPr id="77" name="Rounded Rectangle 76">
              <a:extLst>
                <a:ext uri="{FF2B5EF4-FFF2-40B4-BE49-F238E27FC236}">
                  <a16:creationId xmlns:a16="http://schemas.microsoft.com/office/drawing/2014/main" id="{1CA501DA-CEEE-9244-BBA0-61F190F451A0}"/>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9ACC852-AEC1-CF4B-911C-99EBC4AF2AEC}"/>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12895B-D0B3-4E4F-B921-71889074405A}"/>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90C2E9F-8AD5-D64A-A7EB-A23BDB75165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9D14C76-C00F-914C-9AA9-A34874678550}"/>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7797509-5CFD-E442-A7CD-56287D65AC78}"/>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821F9AD-2492-6F43-9DB7-31C416C0AABB}"/>
              </a:ext>
            </a:extLst>
          </p:cNvPr>
          <p:cNvGrpSpPr/>
          <p:nvPr/>
        </p:nvGrpSpPr>
        <p:grpSpPr>
          <a:xfrm>
            <a:off x="2271703" y="1442550"/>
            <a:ext cx="1364224" cy="311369"/>
            <a:chOff x="2297660" y="4140835"/>
            <a:chExt cx="1364224" cy="311369"/>
          </a:xfrm>
        </p:grpSpPr>
        <p:sp>
          <p:nvSpPr>
            <p:cNvPr id="84" name="Rounded Rectangle 83">
              <a:extLst>
                <a:ext uri="{FF2B5EF4-FFF2-40B4-BE49-F238E27FC236}">
                  <a16:creationId xmlns:a16="http://schemas.microsoft.com/office/drawing/2014/main" id="{3CD79DE8-613E-0F4C-A043-BA7FA6728CC1}"/>
                </a:ext>
              </a:extLst>
            </p:cNvPr>
            <p:cNvSpPr/>
            <p:nvPr/>
          </p:nvSpPr>
          <p:spPr>
            <a:xfrm>
              <a:off x="2297660" y="4140835"/>
              <a:ext cx="1364224" cy="31136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94CBDE5-0343-8547-82D1-E66CF42D04E9}"/>
                </a:ext>
              </a:extLst>
            </p:cNvPr>
            <p:cNvSpPr/>
            <p:nvPr/>
          </p:nvSpPr>
          <p:spPr>
            <a:xfrm>
              <a:off x="2382210"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309DDD7-14D5-6D4D-BB93-474AC4D2E65B}"/>
                </a:ext>
              </a:extLst>
            </p:cNvPr>
            <p:cNvSpPr/>
            <p:nvPr/>
          </p:nvSpPr>
          <p:spPr>
            <a:xfrm>
              <a:off x="2628469"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8DDA39-0481-AA40-9853-893343538834}"/>
                </a:ext>
              </a:extLst>
            </p:cNvPr>
            <p:cNvSpPr/>
            <p:nvPr/>
          </p:nvSpPr>
          <p:spPr>
            <a:xfrm>
              <a:off x="2874728"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EBA6BD-733F-384C-9C9D-1491226965B5}"/>
                </a:ext>
              </a:extLst>
            </p:cNvPr>
            <p:cNvSpPr/>
            <p:nvPr/>
          </p:nvSpPr>
          <p:spPr>
            <a:xfrm>
              <a:off x="3126597"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C250A08-45E7-2546-9BD7-BD887EFC2F70}"/>
                </a:ext>
              </a:extLst>
            </p:cNvPr>
            <p:cNvSpPr/>
            <p:nvPr/>
          </p:nvSpPr>
          <p:spPr>
            <a:xfrm>
              <a:off x="3384593" y="4196386"/>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6B4757DF-391A-274B-BB5A-A22378CC890A}"/>
              </a:ext>
            </a:extLst>
          </p:cNvPr>
          <p:cNvGrpSpPr/>
          <p:nvPr/>
        </p:nvGrpSpPr>
        <p:grpSpPr>
          <a:xfrm>
            <a:off x="2267552" y="2591728"/>
            <a:ext cx="1364224" cy="311369"/>
            <a:chOff x="2297660" y="4140835"/>
            <a:chExt cx="1364224" cy="311369"/>
          </a:xfrm>
        </p:grpSpPr>
        <p:sp>
          <p:nvSpPr>
            <p:cNvPr id="91" name="Rounded Rectangle 90">
              <a:extLst>
                <a:ext uri="{FF2B5EF4-FFF2-40B4-BE49-F238E27FC236}">
                  <a16:creationId xmlns:a16="http://schemas.microsoft.com/office/drawing/2014/main" id="{8A3BE741-D186-7440-9691-67D6D6FA3B1F}"/>
                </a:ext>
              </a:extLst>
            </p:cNvPr>
            <p:cNvSpPr/>
            <p:nvPr/>
          </p:nvSpPr>
          <p:spPr>
            <a:xfrm>
              <a:off x="2297660" y="4140835"/>
              <a:ext cx="1364224" cy="311369"/>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48C004D-BBC8-D84D-A7DE-3DACCE2207A1}"/>
                </a:ext>
              </a:extLst>
            </p:cNvPr>
            <p:cNvSpPr/>
            <p:nvPr/>
          </p:nvSpPr>
          <p:spPr>
            <a:xfrm>
              <a:off x="2382210"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DEF35C5-61B2-6345-BD96-0F02959C7738}"/>
                </a:ext>
              </a:extLst>
            </p:cNvPr>
            <p:cNvSpPr/>
            <p:nvPr/>
          </p:nvSpPr>
          <p:spPr>
            <a:xfrm>
              <a:off x="2628469"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5472EA8-8630-3C4B-8A0E-EED427E07B00}"/>
                </a:ext>
              </a:extLst>
            </p:cNvPr>
            <p:cNvSpPr/>
            <p:nvPr/>
          </p:nvSpPr>
          <p:spPr>
            <a:xfrm>
              <a:off x="2874728"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8A7DD2-BB2A-3D4D-B8DD-0B1C35CB4506}"/>
                </a:ext>
              </a:extLst>
            </p:cNvPr>
            <p:cNvSpPr/>
            <p:nvPr/>
          </p:nvSpPr>
          <p:spPr>
            <a:xfrm>
              <a:off x="3126597"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2CD8017-26D9-614A-AC8E-AA3C7549188D}"/>
                </a:ext>
              </a:extLst>
            </p:cNvPr>
            <p:cNvSpPr/>
            <p:nvPr/>
          </p:nvSpPr>
          <p:spPr>
            <a:xfrm>
              <a:off x="3384593" y="4196386"/>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68AC03ED-BFE4-6A41-B1AC-A22229694146}"/>
              </a:ext>
            </a:extLst>
          </p:cNvPr>
          <p:cNvGrpSpPr/>
          <p:nvPr/>
        </p:nvGrpSpPr>
        <p:grpSpPr>
          <a:xfrm>
            <a:off x="2262713" y="3148460"/>
            <a:ext cx="1364224" cy="311369"/>
            <a:chOff x="2297660" y="4140835"/>
            <a:chExt cx="1364224" cy="311369"/>
          </a:xfrm>
        </p:grpSpPr>
        <p:sp>
          <p:nvSpPr>
            <p:cNvPr id="98" name="Rounded Rectangle 97">
              <a:extLst>
                <a:ext uri="{FF2B5EF4-FFF2-40B4-BE49-F238E27FC236}">
                  <a16:creationId xmlns:a16="http://schemas.microsoft.com/office/drawing/2014/main" id="{C12AF828-0270-E349-BDD2-84777DF366E6}"/>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6142212-0B2C-5946-8456-4A7726994622}"/>
                </a:ext>
              </a:extLst>
            </p:cNvPr>
            <p:cNvSpPr/>
            <p:nvPr/>
          </p:nvSpPr>
          <p:spPr>
            <a:xfrm>
              <a:off x="2382210"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36E5E5F2-EE9C-574E-8D7E-F8F305D72B0C}"/>
                </a:ext>
              </a:extLst>
            </p:cNvPr>
            <p:cNvSpPr/>
            <p:nvPr/>
          </p:nvSpPr>
          <p:spPr>
            <a:xfrm>
              <a:off x="2628469"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627EB7E-49E4-5542-8B03-20F1EC461E14}"/>
                </a:ext>
              </a:extLst>
            </p:cNvPr>
            <p:cNvSpPr/>
            <p:nvPr/>
          </p:nvSpPr>
          <p:spPr>
            <a:xfrm>
              <a:off x="2874728"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294122F-93FE-B241-892A-606DA494D669}"/>
                </a:ext>
              </a:extLst>
            </p:cNvPr>
            <p:cNvSpPr/>
            <p:nvPr/>
          </p:nvSpPr>
          <p:spPr>
            <a:xfrm>
              <a:off x="3126597"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CC5A3A6-D976-F04A-8257-262F96E63174}"/>
                </a:ext>
              </a:extLst>
            </p:cNvPr>
            <p:cNvSpPr/>
            <p:nvPr/>
          </p:nvSpPr>
          <p:spPr>
            <a:xfrm>
              <a:off x="3384593" y="4196386"/>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Content Placeholder 2">
            <a:extLst>
              <a:ext uri="{FF2B5EF4-FFF2-40B4-BE49-F238E27FC236}">
                <a16:creationId xmlns:a16="http://schemas.microsoft.com/office/drawing/2014/main" id="{162A43DD-9BF7-1B42-908C-6F2C36D031A7}"/>
              </a:ext>
            </a:extLst>
          </p:cNvPr>
          <p:cNvSpPr txBox="1">
            <a:spLocks/>
          </p:cNvSpPr>
          <p:nvPr/>
        </p:nvSpPr>
        <p:spPr>
          <a:xfrm>
            <a:off x="1032485" y="1444963"/>
            <a:ext cx="1210696" cy="28203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2500"/>
              </a:spcBef>
              <a:buFont typeface="Arial" panose="020B0604020202020204" pitchFamily="34" charset="0"/>
              <a:buNone/>
            </a:pPr>
            <a:r>
              <a:rPr lang="en-US" sz="1600" b="1" dirty="0" err="1">
                <a:solidFill>
                  <a:srgbClr val="C00000"/>
                </a:solidFill>
                <a:latin typeface="Avenir Light" panose="020B0402020203020204" pitchFamily="34" charset="77"/>
              </a:rPr>
              <a:t>daaang</a:t>
            </a:r>
            <a:endParaRPr lang="en-US" sz="1600" b="1" dirty="0">
              <a:solidFill>
                <a:srgbClr val="C00000"/>
              </a:solidFill>
              <a:latin typeface="Avenir Light" panose="020B0402020203020204" pitchFamily="34" charset="77"/>
            </a:endParaRP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what</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supa</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lit</a:t>
            </a:r>
          </a:p>
        </p:txBody>
      </p:sp>
      <p:sp>
        <p:nvSpPr>
          <p:cNvPr id="5" name="Rectangle 4">
            <a:extLst>
              <a:ext uri="{FF2B5EF4-FFF2-40B4-BE49-F238E27FC236}">
                <a16:creationId xmlns:a16="http://schemas.microsoft.com/office/drawing/2014/main" id="{EEB76F25-E389-EE4F-BB52-710B9409868A}"/>
              </a:ext>
            </a:extLst>
          </p:cNvPr>
          <p:cNvSpPr/>
          <p:nvPr/>
        </p:nvSpPr>
        <p:spPr>
          <a:xfrm>
            <a:off x="2785617" y="1691097"/>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4" name="Rectangle 113">
            <a:extLst>
              <a:ext uri="{FF2B5EF4-FFF2-40B4-BE49-F238E27FC236}">
                <a16:creationId xmlns:a16="http://schemas.microsoft.com/office/drawing/2014/main" id="{C0E16D1F-A61C-A148-A5E3-298B36A33BBE}"/>
              </a:ext>
            </a:extLst>
          </p:cNvPr>
          <p:cNvSpPr/>
          <p:nvPr/>
        </p:nvSpPr>
        <p:spPr>
          <a:xfrm>
            <a:off x="2782089" y="226242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5" name="Rectangle 114">
            <a:extLst>
              <a:ext uri="{FF2B5EF4-FFF2-40B4-BE49-F238E27FC236}">
                <a16:creationId xmlns:a16="http://schemas.microsoft.com/office/drawing/2014/main" id="{63B4BEB1-D06C-1D47-A0D6-7D82203F4442}"/>
              </a:ext>
            </a:extLst>
          </p:cNvPr>
          <p:cNvSpPr/>
          <p:nvPr/>
        </p:nvSpPr>
        <p:spPr>
          <a:xfrm>
            <a:off x="2782089" y="2836480"/>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7" name="Rectangle 116">
            <a:extLst>
              <a:ext uri="{FF2B5EF4-FFF2-40B4-BE49-F238E27FC236}">
                <a16:creationId xmlns:a16="http://schemas.microsoft.com/office/drawing/2014/main" id="{B8EFE66F-4AD3-D64D-84D4-C270C78BEC0A}"/>
              </a:ext>
            </a:extLst>
          </p:cNvPr>
          <p:cNvSpPr/>
          <p:nvPr/>
        </p:nvSpPr>
        <p:spPr>
          <a:xfrm>
            <a:off x="1709285" y="372061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grpSp>
        <p:nvGrpSpPr>
          <p:cNvPr id="118" name="Group 117">
            <a:extLst>
              <a:ext uri="{FF2B5EF4-FFF2-40B4-BE49-F238E27FC236}">
                <a16:creationId xmlns:a16="http://schemas.microsoft.com/office/drawing/2014/main" id="{02479AFC-E826-4049-8F2E-6521E4F4B637}"/>
              </a:ext>
            </a:extLst>
          </p:cNvPr>
          <p:cNvGrpSpPr/>
          <p:nvPr/>
        </p:nvGrpSpPr>
        <p:grpSpPr>
          <a:xfrm>
            <a:off x="2210221" y="3794307"/>
            <a:ext cx="1364224" cy="311369"/>
            <a:chOff x="2297660" y="4140835"/>
            <a:chExt cx="1364224" cy="311369"/>
          </a:xfrm>
        </p:grpSpPr>
        <p:sp>
          <p:nvSpPr>
            <p:cNvPr id="119" name="Rounded Rectangle 118">
              <a:extLst>
                <a:ext uri="{FF2B5EF4-FFF2-40B4-BE49-F238E27FC236}">
                  <a16:creationId xmlns:a16="http://schemas.microsoft.com/office/drawing/2014/main" id="{E218D2A8-9740-6046-8722-1E755164DA12}"/>
                </a:ext>
              </a:extLst>
            </p:cNvPr>
            <p:cNvSpPr/>
            <p:nvPr/>
          </p:nvSpPr>
          <p:spPr>
            <a:xfrm>
              <a:off x="2297660" y="4140835"/>
              <a:ext cx="1364224" cy="3113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84C5510-E62D-3549-9FBE-7E38E20FA98B}"/>
                </a:ext>
              </a:extLst>
            </p:cNvPr>
            <p:cNvSpPr/>
            <p:nvPr/>
          </p:nvSpPr>
          <p:spPr>
            <a:xfrm>
              <a:off x="2382210"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8A726AA-B655-AF45-B8CC-49A39F87D397}"/>
                </a:ext>
              </a:extLst>
            </p:cNvPr>
            <p:cNvSpPr/>
            <p:nvPr/>
          </p:nvSpPr>
          <p:spPr>
            <a:xfrm>
              <a:off x="2628469"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3A16CF-AE81-FE43-9C4E-0AE31CE3C731}"/>
                </a:ext>
              </a:extLst>
            </p:cNvPr>
            <p:cNvSpPr/>
            <p:nvPr/>
          </p:nvSpPr>
          <p:spPr>
            <a:xfrm>
              <a:off x="2874728"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6550825-69EB-A04A-A03F-F691CE4399A2}"/>
                </a:ext>
              </a:extLst>
            </p:cNvPr>
            <p:cNvSpPr/>
            <p:nvPr/>
          </p:nvSpPr>
          <p:spPr>
            <a:xfrm>
              <a:off x="3126597"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B965C1-C0FB-C14F-BF7C-9B4FF7F5A269}"/>
                </a:ext>
              </a:extLst>
            </p:cNvPr>
            <p:cNvSpPr/>
            <p:nvPr/>
          </p:nvSpPr>
          <p:spPr>
            <a:xfrm>
              <a:off x="3384593" y="4196386"/>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Connector 124">
            <a:extLst>
              <a:ext uri="{FF2B5EF4-FFF2-40B4-BE49-F238E27FC236}">
                <a16:creationId xmlns:a16="http://schemas.microsoft.com/office/drawing/2014/main" id="{65046022-FF67-9742-8A8A-28AB66C4837A}"/>
              </a:ext>
            </a:extLst>
          </p:cNvPr>
          <p:cNvCxnSpPr>
            <a:cxnSpLocks/>
          </p:cNvCxnSpPr>
          <p:nvPr/>
        </p:nvCxnSpPr>
        <p:spPr>
          <a:xfrm flipH="1">
            <a:off x="2047839" y="3667743"/>
            <a:ext cx="1670795" cy="0"/>
          </a:xfrm>
          <a:prstGeom prst="line">
            <a:avLst/>
          </a:prstGeom>
          <a:ln w="28575">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0A01A9F-55B5-774C-B080-61AC916BE57F}"/>
              </a:ext>
            </a:extLst>
          </p:cNvPr>
          <p:cNvSpPr/>
          <p:nvPr/>
        </p:nvSpPr>
        <p:spPr>
          <a:xfrm>
            <a:off x="1604873" y="4164662"/>
            <a:ext cx="2511777" cy="369332"/>
          </a:xfrm>
          <a:prstGeom prst="rect">
            <a:avLst/>
          </a:prstGeom>
        </p:spPr>
        <p:txBody>
          <a:bodyPr wrap="square">
            <a:spAutoFit/>
          </a:bodyPr>
          <a:lstStyle/>
          <a:p>
            <a:pPr algn="ctr"/>
            <a:r>
              <a:rPr lang="en-US" b="1" dirty="0">
                <a:latin typeface="Avenir Light" panose="020B0402020203020204" pitchFamily="34" charset="77"/>
              </a:rPr>
              <a:t>average embedding</a:t>
            </a:r>
            <a:endParaRPr lang="en-US" dirty="0"/>
          </a:p>
        </p:txBody>
      </p:sp>
      <p:sp>
        <p:nvSpPr>
          <p:cNvPr id="133" name="Right Arrow 132">
            <a:extLst>
              <a:ext uri="{FF2B5EF4-FFF2-40B4-BE49-F238E27FC236}">
                <a16:creationId xmlns:a16="http://schemas.microsoft.com/office/drawing/2014/main" id="{A4794032-B712-234A-AEB2-B33D9600C089}"/>
              </a:ext>
            </a:extLst>
          </p:cNvPr>
          <p:cNvSpPr/>
          <p:nvPr/>
        </p:nvSpPr>
        <p:spPr>
          <a:xfrm>
            <a:off x="6182704" y="327230"/>
            <a:ext cx="744348" cy="453399"/>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ontent Placeholder 2">
            <a:extLst>
              <a:ext uri="{FF2B5EF4-FFF2-40B4-BE49-F238E27FC236}">
                <a16:creationId xmlns:a16="http://schemas.microsoft.com/office/drawing/2014/main" id="{B3F8DDD3-6C24-B64F-BE36-864017728767}"/>
              </a:ext>
            </a:extLst>
          </p:cNvPr>
          <p:cNvSpPr txBox="1">
            <a:spLocks/>
          </p:cNvSpPr>
          <p:nvPr/>
        </p:nvSpPr>
        <p:spPr>
          <a:xfrm>
            <a:off x="5037236" y="2220923"/>
            <a:ext cx="6122279" cy="908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Font typeface="Arial" panose="020B0604020202020204" pitchFamily="34" charset="0"/>
              <a:buNone/>
            </a:pPr>
            <a:r>
              <a:rPr lang="en-US" sz="3200" b="1" dirty="0">
                <a:solidFill>
                  <a:schemeClr val="accent6">
                    <a:lumMod val="75000"/>
                  </a:schemeClr>
                </a:solidFill>
                <a:latin typeface="Avenir Book" panose="02000503020000020003" pitchFamily="2" charset="0"/>
              </a:rPr>
              <a:t>Strengths </a:t>
            </a:r>
            <a:r>
              <a:rPr lang="en-US" sz="3200" b="1" dirty="0">
                <a:latin typeface="Avenir Book" panose="02000503020000020003" pitchFamily="2" charset="0"/>
              </a:rPr>
              <a:t>and</a:t>
            </a:r>
            <a:r>
              <a:rPr lang="en-US" sz="3200" b="1" dirty="0">
                <a:solidFill>
                  <a:schemeClr val="accent6">
                    <a:lumMod val="75000"/>
                  </a:schemeClr>
                </a:solidFill>
                <a:latin typeface="Avenir Book" panose="02000503020000020003" pitchFamily="2" charset="0"/>
              </a:rPr>
              <a:t> </a:t>
            </a:r>
            <a:r>
              <a:rPr lang="en-US" sz="3200" b="1" dirty="0">
                <a:solidFill>
                  <a:srgbClr val="C00000"/>
                </a:solidFill>
                <a:latin typeface="Avenir Book" panose="02000503020000020003" pitchFamily="2" charset="0"/>
              </a:rPr>
              <a:t>weaknesses</a:t>
            </a:r>
            <a:r>
              <a:rPr lang="en-US" sz="3200" b="1" dirty="0">
                <a:latin typeface="Avenir Book" panose="02000503020000020003" pitchFamily="2" charset="0"/>
              </a:rPr>
              <a:t> of word embeddings (type-based)?</a:t>
            </a:r>
            <a:endParaRPr lang="en-US" sz="3200" dirty="0">
              <a:latin typeface="Avenir Book" panose="02000503020000020003" pitchFamily="2" charset="0"/>
            </a:endParaRPr>
          </a:p>
        </p:txBody>
      </p:sp>
      <p:cxnSp>
        <p:nvCxnSpPr>
          <p:cNvPr id="138" name="Straight Connector 137">
            <a:extLst>
              <a:ext uri="{FF2B5EF4-FFF2-40B4-BE49-F238E27FC236}">
                <a16:creationId xmlns:a16="http://schemas.microsoft.com/office/drawing/2014/main" id="{C3FA42B8-F283-6B49-837E-A658B737999E}"/>
              </a:ext>
            </a:extLst>
          </p:cNvPr>
          <p:cNvCxnSpPr>
            <a:cxnSpLocks/>
          </p:cNvCxnSpPr>
          <p:nvPr/>
        </p:nvCxnSpPr>
        <p:spPr>
          <a:xfrm flipH="1">
            <a:off x="149584" y="972459"/>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18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348942-B74B-F34E-AB8F-8EDCA8FA5013}"/>
              </a:ext>
            </a:extLst>
          </p:cNvPr>
          <p:cNvSpPr/>
          <p:nvPr/>
        </p:nvSpPr>
        <p:spPr>
          <a:xfrm>
            <a:off x="96253" y="5245769"/>
            <a:ext cx="11983452" cy="1515366"/>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7018407C-8079-D948-9F12-E38312ADE478}"/>
              </a:ext>
            </a:extLst>
          </p:cNvPr>
          <p:cNvSpPr>
            <a:spLocks noGrp="1"/>
          </p:cNvSpPr>
          <p:nvPr>
            <p:ph type="sldNum" sz="quarter" idx="12"/>
          </p:nvPr>
        </p:nvSpPr>
        <p:spPr/>
        <p:txBody>
          <a:bodyPr/>
          <a:lstStyle/>
          <a:p>
            <a:fld id="{6BCA73C5-4051-2D45-AC51-FD5A1C1C157A}" type="slidenum">
              <a:rPr lang="en-US" smtClean="0"/>
              <a:t>22</a:t>
            </a:fld>
            <a:endParaRPr lang="en-US"/>
          </a:p>
        </p:txBody>
      </p:sp>
      <p:sp>
        <p:nvSpPr>
          <p:cNvPr id="11" name="Content Placeholder 2">
            <a:extLst>
              <a:ext uri="{FF2B5EF4-FFF2-40B4-BE49-F238E27FC236}">
                <a16:creationId xmlns:a16="http://schemas.microsoft.com/office/drawing/2014/main" id="{51DC1C95-77D9-524A-BB01-1C2BAA3F63F1}"/>
              </a:ext>
            </a:extLst>
          </p:cNvPr>
          <p:cNvSpPr txBox="1">
            <a:spLocks/>
          </p:cNvSpPr>
          <p:nvPr/>
        </p:nvSpPr>
        <p:spPr>
          <a:xfrm>
            <a:off x="3708093" y="5377636"/>
            <a:ext cx="5959508" cy="576818"/>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Avenir Next" panose="020B0503020202020204" pitchFamily="34" charset="0"/>
                <a:ea typeface="+mn-ea"/>
                <a:cs typeface="Avenir Next" panose="020B0503020202020204" pitchFamily="34" charset="0"/>
              </a:defRPr>
            </a:lvl1pPr>
            <a:lvl2pPr marL="742920" indent="-285738" algn="l" defTabSz="457182" rtl="0" eaLnBrk="1" latinLnBrk="0" hangingPunct="1">
              <a:spcBef>
                <a:spcPct val="20000"/>
              </a:spcBef>
              <a:buFont typeface="Arial"/>
              <a:buChar char="–"/>
              <a:defRPr sz="2400" kern="1200">
                <a:solidFill>
                  <a:srgbClr val="464646"/>
                </a:solidFill>
                <a:latin typeface="Avenir Next" panose="020B0503020202020204" pitchFamily="34" charset="0"/>
                <a:ea typeface="+mn-ea"/>
                <a:cs typeface="Avenir Next" panose="020B0503020202020204" pitchFamily="34" charset="0"/>
              </a:defRPr>
            </a:lvl2pPr>
            <a:lvl3pPr marL="1142954" indent="-228590" algn="l" defTabSz="457182" rtl="0" eaLnBrk="1" latinLnBrk="0" hangingPunct="1">
              <a:spcBef>
                <a:spcPct val="20000"/>
              </a:spcBef>
              <a:buFont typeface="Arial"/>
              <a:buChar char="•"/>
              <a:defRPr sz="2000" kern="1200">
                <a:solidFill>
                  <a:srgbClr val="464646"/>
                </a:solidFill>
                <a:latin typeface="Avenir Next" panose="020B0503020202020204" pitchFamily="34" charset="0"/>
                <a:ea typeface="+mn-ea"/>
                <a:cs typeface="Avenir Next" panose="020B0503020202020204" pitchFamily="34" charset="0"/>
              </a:defRPr>
            </a:lvl3pPr>
            <a:lvl4pPr marL="1600136"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4pPr>
            <a:lvl5pPr marL="2057317"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solidFill>
                  <a:schemeClr val="accent5">
                    <a:lumMod val="75000"/>
                  </a:schemeClr>
                </a:solidFill>
              </a:rPr>
              <a:t>word embeddings (</a:t>
            </a:r>
            <a:r>
              <a:rPr lang="en-US" sz="2400" b="1" dirty="0">
                <a:solidFill>
                  <a:srgbClr val="C00000"/>
                </a:solidFill>
              </a:rPr>
              <a:t>type-based</a:t>
            </a:r>
            <a:r>
              <a:rPr lang="en-US" sz="2400" b="1" dirty="0">
                <a:solidFill>
                  <a:schemeClr val="accent5">
                    <a:lumMod val="75000"/>
                  </a:schemeClr>
                </a:solidFill>
              </a:rPr>
              <a:t>)</a:t>
            </a:r>
          </a:p>
        </p:txBody>
      </p:sp>
      <p:sp>
        <p:nvSpPr>
          <p:cNvPr id="12" name="Content Placeholder 2">
            <a:extLst>
              <a:ext uri="{FF2B5EF4-FFF2-40B4-BE49-F238E27FC236}">
                <a16:creationId xmlns:a16="http://schemas.microsoft.com/office/drawing/2014/main" id="{4CB62291-9203-C848-AAAF-202B4794D169}"/>
              </a:ext>
            </a:extLst>
          </p:cNvPr>
          <p:cNvSpPr txBox="1">
            <a:spLocks/>
          </p:cNvSpPr>
          <p:nvPr/>
        </p:nvSpPr>
        <p:spPr>
          <a:xfrm>
            <a:off x="3708093" y="5761296"/>
            <a:ext cx="4775812" cy="950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latin typeface="Avenir Light" panose="020B0402020203020204" pitchFamily="34" charset="77"/>
              </a:rPr>
              <a:t>approaches:</a:t>
            </a:r>
          </a:p>
          <a:p>
            <a:pPr>
              <a:lnSpc>
                <a:spcPct val="100000"/>
              </a:lnSpc>
              <a:spcBef>
                <a:spcPts val="0"/>
              </a:spcBef>
            </a:pPr>
            <a:r>
              <a:rPr lang="en-US" sz="1800" dirty="0">
                <a:latin typeface="Avenir Light" panose="020B0402020203020204" pitchFamily="34" charset="77"/>
              </a:rPr>
              <a:t>count-based/DSMs (e.g., </a:t>
            </a:r>
            <a:r>
              <a:rPr lang="en-US" sz="1800" dirty="0">
                <a:solidFill>
                  <a:srgbClr val="C00000"/>
                </a:solidFill>
                <a:latin typeface="Avenir Light" panose="020B0402020203020204" pitchFamily="34" charset="77"/>
              </a:rPr>
              <a:t>SVD, LSA</a:t>
            </a:r>
            <a:r>
              <a:rPr lang="en-US" sz="1800" dirty="0">
                <a:latin typeface="Avenir Light" panose="020B0402020203020204" pitchFamily="34" charset="77"/>
              </a:rPr>
              <a:t>)</a:t>
            </a:r>
          </a:p>
          <a:p>
            <a:pPr>
              <a:lnSpc>
                <a:spcPct val="100000"/>
              </a:lnSpc>
              <a:spcBef>
                <a:spcPts val="0"/>
              </a:spcBef>
            </a:pPr>
            <a:r>
              <a:rPr lang="en-US" sz="1800" dirty="0">
                <a:latin typeface="Avenir Light" panose="020B0402020203020204" pitchFamily="34" charset="77"/>
              </a:rPr>
              <a:t>Predictive models (e.g., </a:t>
            </a:r>
            <a:r>
              <a:rPr lang="en-US" sz="1800" dirty="0">
                <a:solidFill>
                  <a:srgbClr val="C00000"/>
                </a:solidFill>
                <a:latin typeface="Avenir Light" panose="020B0402020203020204" pitchFamily="34" charset="77"/>
              </a:rPr>
              <a:t>word2vec, </a:t>
            </a:r>
            <a:r>
              <a:rPr lang="en-US" sz="1800" dirty="0" err="1">
                <a:solidFill>
                  <a:srgbClr val="C00000"/>
                </a:solidFill>
                <a:latin typeface="Avenir Light" panose="020B0402020203020204" pitchFamily="34" charset="77"/>
              </a:rPr>
              <a:t>GloVe</a:t>
            </a:r>
            <a:r>
              <a:rPr lang="en-US" sz="1800" dirty="0">
                <a:latin typeface="Avenir Light" panose="020B0402020203020204" pitchFamily="34" charset="77"/>
              </a:rPr>
              <a:t>)</a:t>
            </a:r>
            <a:endParaRPr lang="en-US" sz="1800" dirty="0">
              <a:latin typeface="Avenir Black" panose="02000503020000020003" pitchFamily="2" charset="0"/>
            </a:endParaRPr>
          </a:p>
        </p:txBody>
      </p:sp>
      <p:cxnSp>
        <p:nvCxnSpPr>
          <p:cNvPr id="22" name="Straight Connector 21">
            <a:extLst>
              <a:ext uri="{FF2B5EF4-FFF2-40B4-BE49-F238E27FC236}">
                <a16:creationId xmlns:a16="http://schemas.microsoft.com/office/drawing/2014/main" id="{96BD6ABF-4D03-D34C-8B2C-B1DC8AA22143}"/>
              </a:ext>
            </a:extLst>
          </p:cNvPr>
          <p:cNvCxnSpPr>
            <a:cxnSpLocks/>
          </p:cNvCxnSpPr>
          <p:nvPr/>
        </p:nvCxnSpPr>
        <p:spPr>
          <a:xfrm flipH="1">
            <a:off x="143263" y="5259323"/>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C947C5FC-90A8-A84C-AEA9-F3F6082EFECF}"/>
              </a:ext>
            </a:extLst>
          </p:cNvPr>
          <p:cNvGrpSpPr/>
          <p:nvPr/>
        </p:nvGrpSpPr>
        <p:grpSpPr>
          <a:xfrm>
            <a:off x="2267552" y="1996303"/>
            <a:ext cx="1364224" cy="311369"/>
            <a:chOff x="2297660" y="4140835"/>
            <a:chExt cx="1364224" cy="311369"/>
          </a:xfrm>
        </p:grpSpPr>
        <p:sp>
          <p:nvSpPr>
            <p:cNvPr id="77" name="Rounded Rectangle 76">
              <a:extLst>
                <a:ext uri="{FF2B5EF4-FFF2-40B4-BE49-F238E27FC236}">
                  <a16:creationId xmlns:a16="http://schemas.microsoft.com/office/drawing/2014/main" id="{1CA501DA-CEEE-9244-BBA0-61F190F451A0}"/>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9ACC852-AEC1-CF4B-911C-99EBC4AF2AEC}"/>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12895B-D0B3-4E4F-B921-71889074405A}"/>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90C2E9F-8AD5-D64A-A7EB-A23BDB75165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9D14C76-C00F-914C-9AA9-A34874678550}"/>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7797509-5CFD-E442-A7CD-56287D65AC78}"/>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821F9AD-2492-6F43-9DB7-31C416C0AABB}"/>
              </a:ext>
            </a:extLst>
          </p:cNvPr>
          <p:cNvGrpSpPr/>
          <p:nvPr/>
        </p:nvGrpSpPr>
        <p:grpSpPr>
          <a:xfrm>
            <a:off x="2271703" y="1442550"/>
            <a:ext cx="1364224" cy="311369"/>
            <a:chOff x="2297660" y="4140835"/>
            <a:chExt cx="1364224" cy="311369"/>
          </a:xfrm>
        </p:grpSpPr>
        <p:sp>
          <p:nvSpPr>
            <p:cNvPr id="84" name="Rounded Rectangle 83">
              <a:extLst>
                <a:ext uri="{FF2B5EF4-FFF2-40B4-BE49-F238E27FC236}">
                  <a16:creationId xmlns:a16="http://schemas.microsoft.com/office/drawing/2014/main" id="{3CD79DE8-613E-0F4C-A043-BA7FA6728CC1}"/>
                </a:ext>
              </a:extLst>
            </p:cNvPr>
            <p:cNvSpPr/>
            <p:nvPr/>
          </p:nvSpPr>
          <p:spPr>
            <a:xfrm>
              <a:off x="2297660" y="4140835"/>
              <a:ext cx="1364224" cy="31136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94CBDE5-0343-8547-82D1-E66CF42D04E9}"/>
                </a:ext>
              </a:extLst>
            </p:cNvPr>
            <p:cNvSpPr/>
            <p:nvPr/>
          </p:nvSpPr>
          <p:spPr>
            <a:xfrm>
              <a:off x="2382210"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309DDD7-14D5-6D4D-BB93-474AC4D2E65B}"/>
                </a:ext>
              </a:extLst>
            </p:cNvPr>
            <p:cNvSpPr/>
            <p:nvPr/>
          </p:nvSpPr>
          <p:spPr>
            <a:xfrm>
              <a:off x="2628469"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8DDA39-0481-AA40-9853-893343538834}"/>
                </a:ext>
              </a:extLst>
            </p:cNvPr>
            <p:cNvSpPr/>
            <p:nvPr/>
          </p:nvSpPr>
          <p:spPr>
            <a:xfrm>
              <a:off x="2874728"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EBA6BD-733F-384C-9C9D-1491226965B5}"/>
                </a:ext>
              </a:extLst>
            </p:cNvPr>
            <p:cNvSpPr/>
            <p:nvPr/>
          </p:nvSpPr>
          <p:spPr>
            <a:xfrm>
              <a:off x="3126597"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C250A08-45E7-2546-9BD7-BD887EFC2F70}"/>
                </a:ext>
              </a:extLst>
            </p:cNvPr>
            <p:cNvSpPr/>
            <p:nvPr/>
          </p:nvSpPr>
          <p:spPr>
            <a:xfrm>
              <a:off x="3384593" y="4196386"/>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6B4757DF-391A-274B-BB5A-A22378CC890A}"/>
              </a:ext>
            </a:extLst>
          </p:cNvPr>
          <p:cNvGrpSpPr/>
          <p:nvPr/>
        </p:nvGrpSpPr>
        <p:grpSpPr>
          <a:xfrm>
            <a:off x="2267552" y="2591728"/>
            <a:ext cx="1364224" cy="311369"/>
            <a:chOff x="2297660" y="4140835"/>
            <a:chExt cx="1364224" cy="311369"/>
          </a:xfrm>
        </p:grpSpPr>
        <p:sp>
          <p:nvSpPr>
            <p:cNvPr id="91" name="Rounded Rectangle 90">
              <a:extLst>
                <a:ext uri="{FF2B5EF4-FFF2-40B4-BE49-F238E27FC236}">
                  <a16:creationId xmlns:a16="http://schemas.microsoft.com/office/drawing/2014/main" id="{8A3BE741-D186-7440-9691-67D6D6FA3B1F}"/>
                </a:ext>
              </a:extLst>
            </p:cNvPr>
            <p:cNvSpPr/>
            <p:nvPr/>
          </p:nvSpPr>
          <p:spPr>
            <a:xfrm>
              <a:off x="2297660" y="4140835"/>
              <a:ext cx="1364224" cy="311369"/>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48C004D-BBC8-D84D-A7DE-3DACCE2207A1}"/>
                </a:ext>
              </a:extLst>
            </p:cNvPr>
            <p:cNvSpPr/>
            <p:nvPr/>
          </p:nvSpPr>
          <p:spPr>
            <a:xfrm>
              <a:off x="2382210"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DEF35C5-61B2-6345-BD96-0F02959C7738}"/>
                </a:ext>
              </a:extLst>
            </p:cNvPr>
            <p:cNvSpPr/>
            <p:nvPr/>
          </p:nvSpPr>
          <p:spPr>
            <a:xfrm>
              <a:off x="2628469"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5472EA8-8630-3C4B-8A0E-EED427E07B00}"/>
                </a:ext>
              </a:extLst>
            </p:cNvPr>
            <p:cNvSpPr/>
            <p:nvPr/>
          </p:nvSpPr>
          <p:spPr>
            <a:xfrm>
              <a:off x="2874728"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8A7DD2-BB2A-3D4D-B8DD-0B1C35CB4506}"/>
                </a:ext>
              </a:extLst>
            </p:cNvPr>
            <p:cNvSpPr/>
            <p:nvPr/>
          </p:nvSpPr>
          <p:spPr>
            <a:xfrm>
              <a:off x="3126597"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2CD8017-26D9-614A-AC8E-AA3C7549188D}"/>
                </a:ext>
              </a:extLst>
            </p:cNvPr>
            <p:cNvSpPr/>
            <p:nvPr/>
          </p:nvSpPr>
          <p:spPr>
            <a:xfrm>
              <a:off x="3384593" y="4196386"/>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68AC03ED-BFE4-6A41-B1AC-A22229694146}"/>
              </a:ext>
            </a:extLst>
          </p:cNvPr>
          <p:cNvGrpSpPr/>
          <p:nvPr/>
        </p:nvGrpSpPr>
        <p:grpSpPr>
          <a:xfrm>
            <a:off x="2262713" y="3148460"/>
            <a:ext cx="1364224" cy="311369"/>
            <a:chOff x="2297660" y="4140835"/>
            <a:chExt cx="1364224" cy="311369"/>
          </a:xfrm>
        </p:grpSpPr>
        <p:sp>
          <p:nvSpPr>
            <p:cNvPr id="98" name="Rounded Rectangle 97">
              <a:extLst>
                <a:ext uri="{FF2B5EF4-FFF2-40B4-BE49-F238E27FC236}">
                  <a16:creationId xmlns:a16="http://schemas.microsoft.com/office/drawing/2014/main" id="{C12AF828-0270-E349-BDD2-84777DF366E6}"/>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6142212-0B2C-5946-8456-4A7726994622}"/>
                </a:ext>
              </a:extLst>
            </p:cNvPr>
            <p:cNvSpPr/>
            <p:nvPr/>
          </p:nvSpPr>
          <p:spPr>
            <a:xfrm>
              <a:off x="2382210"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36E5E5F2-EE9C-574E-8D7E-F8F305D72B0C}"/>
                </a:ext>
              </a:extLst>
            </p:cNvPr>
            <p:cNvSpPr/>
            <p:nvPr/>
          </p:nvSpPr>
          <p:spPr>
            <a:xfrm>
              <a:off x="2628469"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627EB7E-49E4-5542-8B03-20F1EC461E14}"/>
                </a:ext>
              </a:extLst>
            </p:cNvPr>
            <p:cNvSpPr/>
            <p:nvPr/>
          </p:nvSpPr>
          <p:spPr>
            <a:xfrm>
              <a:off x="2874728"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294122F-93FE-B241-892A-606DA494D669}"/>
                </a:ext>
              </a:extLst>
            </p:cNvPr>
            <p:cNvSpPr/>
            <p:nvPr/>
          </p:nvSpPr>
          <p:spPr>
            <a:xfrm>
              <a:off x="3126597"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CC5A3A6-D976-F04A-8257-262F96E63174}"/>
                </a:ext>
              </a:extLst>
            </p:cNvPr>
            <p:cNvSpPr/>
            <p:nvPr/>
          </p:nvSpPr>
          <p:spPr>
            <a:xfrm>
              <a:off x="3384593" y="4196386"/>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Content Placeholder 2">
            <a:extLst>
              <a:ext uri="{FF2B5EF4-FFF2-40B4-BE49-F238E27FC236}">
                <a16:creationId xmlns:a16="http://schemas.microsoft.com/office/drawing/2014/main" id="{162A43DD-9BF7-1B42-908C-6F2C36D031A7}"/>
              </a:ext>
            </a:extLst>
          </p:cNvPr>
          <p:cNvSpPr txBox="1">
            <a:spLocks/>
          </p:cNvSpPr>
          <p:nvPr/>
        </p:nvSpPr>
        <p:spPr>
          <a:xfrm>
            <a:off x="1032485" y="1444963"/>
            <a:ext cx="1210696" cy="28203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2500"/>
              </a:spcBef>
              <a:buFont typeface="Arial" panose="020B0604020202020204" pitchFamily="34" charset="0"/>
              <a:buNone/>
            </a:pPr>
            <a:r>
              <a:rPr lang="en-US" sz="1600" b="1" dirty="0" err="1">
                <a:solidFill>
                  <a:srgbClr val="C00000"/>
                </a:solidFill>
                <a:latin typeface="Avenir Light" panose="020B0402020203020204" pitchFamily="34" charset="77"/>
              </a:rPr>
              <a:t>daaang</a:t>
            </a:r>
            <a:endParaRPr lang="en-US" sz="1600" b="1" dirty="0">
              <a:solidFill>
                <a:srgbClr val="C00000"/>
              </a:solidFill>
              <a:latin typeface="Avenir Light" panose="020B0402020203020204" pitchFamily="34" charset="77"/>
            </a:endParaRP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what</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supa</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lit</a:t>
            </a:r>
          </a:p>
        </p:txBody>
      </p:sp>
      <p:sp>
        <p:nvSpPr>
          <p:cNvPr id="5" name="Rectangle 4">
            <a:extLst>
              <a:ext uri="{FF2B5EF4-FFF2-40B4-BE49-F238E27FC236}">
                <a16:creationId xmlns:a16="http://schemas.microsoft.com/office/drawing/2014/main" id="{EEB76F25-E389-EE4F-BB52-710B9409868A}"/>
              </a:ext>
            </a:extLst>
          </p:cNvPr>
          <p:cNvSpPr/>
          <p:nvPr/>
        </p:nvSpPr>
        <p:spPr>
          <a:xfrm>
            <a:off x="2785617" y="1691097"/>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4" name="Rectangle 113">
            <a:extLst>
              <a:ext uri="{FF2B5EF4-FFF2-40B4-BE49-F238E27FC236}">
                <a16:creationId xmlns:a16="http://schemas.microsoft.com/office/drawing/2014/main" id="{C0E16D1F-A61C-A148-A5E3-298B36A33BBE}"/>
              </a:ext>
            </a:extLst>
          </p:cNvPr>
          <p:cNvSpPr/>
          <p:nvPr/>
        </p:nvSpPr>
        <p:spPr>
          <a:xfrm>
            <a:off x="2782089" y="226242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5" name="Rectangle 114">
            <a:extLst>
              <a:ext uri="{FF2B5EF4-FFF2-40B4-BE49-F238E27FC236}">
                <a16:creationId xmlns:a16="http://schemas.microsoft.com/office/drawing/2014/main" id="{63B4BEB1-D06C-1D47-A0D6-7D82203F4442}"/>
              </a:ext>
            </a:extLst>
          </p:cNvPr>
          <p:cNvSpPr/>
          <p:nvPr/>
        </p:nvSpPr>
        <p:spPr>
          <a:xfrm>
            <a:off x="2782089" y="2836480"/>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7" name="Rectangle 116">
            <a:extLst>
              <a:ext uri="{FF2B5EF4-FFF2-40B4-BE49-F238E27FC236}">
                <a16:creationId xmlns:a16="http://schemas.microsoft.com/office/drawing/2014/main" id="{B8EFE66F-4AD3-D64D-84D4-C270C78BEC0A}"/>
              </a:ext>
            </a:extLst>
          </p:cNvPr>
          <p:cNvSpPr/>
          <p:nvPr/>
        </p:nvSpPr>
        <p:spPr>
          <a:xfrm>
            <a:off x="1709285" y="372061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grpSp>
        <p:nvGrpSpPr>
          <p:cNvPr id="118" name="Group 117">
            <a:extLst>
              <a:ext uri="{FF2B5EF4-FFF2-40B4-BE49-F238E27FC236}">
                <a16:creationId xmlns:a16="http://schemas.microsoft.com/office/drawing/2014/main" id="{02479AFC-E826-4049-8F2E-6521E4F4B637}"/>
              </a:ext>
            </a:extLst>
          </p:cNvPr>
          <p:cNvGrpSpPr/>
          <p:nvPr/>
        </p:nvGrpSpPr>
        <p:grpSpPr>
          <a:xfrm>
            <a:off x="2210221" y="3794307"/>
            <a:ext cx="1364224" cy="311369"/>
            <a:chOff x="2297660" y="4140835"/>
            <a:chExt cx="1364224" cy="311369"/>
          </a:xfrm>
        </p:grpSpPr>
        <p:sp>
          <p:nvSpPr>
            <p:cNvPr id="119" name="Rounded Rectangle 118">
              <a:extLst>
                <a:ext uri="{FF2B5EF4-FFF2-40B4-BE49-F238E27FC236}">
                  <a16:creationId xmlns:a16="http://schemas.microsoft.com/office/drawing/2014/main" id="{E218D2A8-9740-6046-8722-1E755164DA12}"/>
                </a:ext>
              </a:extLst>
            </p:cNvPr>
            <p:cNvSpPr/>
            <p:nvPr/>
          </p:nvSpPr>
          <p:spPr>
            <a:xfrm>
              <a:off x="2297660" y="4140835"/>
              <a:ext cx="1364224" cy="3113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84C5510-E62D-3549-9FBE-7E38E20FA98B}"/>
                </a:ext>
              </a:extLst>
            </p:cNvPr>
            <p:cNvSpPr/>
            <p:nvPr/>
          </p:nvSpPr>
          <p:spPr>
            <a:xfrm>
              <a:off x="2382210"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8A726AA-B655-AF45-B8CC-49A39F87D397}"/>
                </a:ext>
              </a:extLst>
            </p:cNvPr>
            <p:cNvSpPr/>
            <p:nvPr/>
          </p:nvSpPr>
          <p:spPr>
            <a:xfrm>
              <a:off x="2628469"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3A16CF-AE81-FE43-9C4E-0AE31CE3C731}"/>
                </a:ext>
              </a:extLst>
            </p:cNvPr>
            <p:cNvSpPr/>
            <p:nvPr/>
          </p:nvSpPr>
          <p:spPr>
            <a:xfrm>
              <a:off x="2874728"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6550825-69EB-A04A-A03F-F691CE4399A2}"/>
                </a:ext>
              </a:extLst>
            </p:cNvPr>
            <p:cNvSpPr/>
            <p:nvPr/>
          </p:nvSpPr>
          <p:spPr>
            <a:xfrm>
              <a:off x="3126597"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B965C1-C0FB-C14F-BF7C-9B4FF7F5A269}"/>
                </a:ext>
              </a:extLst>
            </p:cNvPr>
            <p:cNvSpPr/>
            <p:nvPr/>
          </p:nvSpPr>
          <p:spPr>
            <a:xfrm>
              <a:off x="3384593" y="4196386"/>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Connector 124">
            <a:extLst>
              <a:ext uri="{FF2B5EF4-FFF2-40B4-BE49-F238E27FC236}">
                <a16:creationId xmlns:a16="http://schemas.microsoft.com/office/drawing/2014/main" id="{65046022-FF67-9742-8A8A-28AB66C4837A}"/>
              </a:ext>
            </a:extLst>
          </p:cNvPr>
          <p:cNvCxnSpPr>
            <a:cxnSpLocks/>
          </p:cNvCxnSpPr>
          <p:nvPr/>
        </p:nvCxnSpPr>
        <p:spPr>
          <a:xfrm flipH="1">
            <a:off x="2047839" y="3667743"/>
            <a:ext cx="1670795" cy="0"/>
          </a:xfrm>
          <a:prstGeom prst="line">
            <a:avLst/>
          </a:prstGeom>
          <a:ln w="28575">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0A01A9F-55B5-774C-B080-61AC916BE57F}"/>
              </a:ext>
            </a:extLst>
          </p:cNvPr>
          <p:cNvSpPr/>
          <p:nvPr/>
        </p:nvSpPr>
        <p:spPr>
          <a:xfrm>
            <a:off x="1604873" y="4164662"/>
            <a:ext cx="2511777" cy="369332"/>
          </a:xfrm>
          <a:prstGeom prst="rect">
            <a:avLst/>
          </a:prstGeom>
        </p:spPr>
        <p:txBody>
          <a:bodyPr wrap="square">
            <a:spAutoFit/>
          </a:bodyPr>
          <a:lstStyle/>
          <a:p>
            <a:pPr algn="ctr"/>
            <a:r>
              <a:rPr lang="en-US" b="1" dirty="0">
                <a:latin typeface="Avenir Light" panose="020B0402020203020204" pitchFamily="34" charset="77"/>
              </a:rPr>
              <a:t>average embedding</a:t>
            </a:r>
            <a:endParaRPr lang="en-US" dirty="0"/>
          </a:p>
        </p:txBody>
      </p:sp>
      <p:sp>
        <p:nvSpPr>
          <p:cNvPr id="137" name="Content Placeholder 2">
            <a:extLst>
              <a:ext uri="{FF2B5EF4-FFF2-40B4-BE49-F238E27FC236}">
                <a16:creationId xmlns:a16="http://schemas.microsoft.com/office/drawing/2014/main" id="{B3F8DDD3-6C24-B64F-BE36-864017728767}"/>
              </a:ext>
            </a:extLst>
          </p:cNvPr>
          <p:cNvSpPr txBox="1">
            <a:spLocks/>
          </p:cNvSpPr>
          <p:nvPr/>
        </p:nvSpPr>
        <p:spPr>
          <a:xfrm>
            <a:off x="5371868" y="1602835"/>
            <a:ext cx="5668167" cy="31545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Font typeface="Arial" panose="020B0604020202020204" pitchFamily="34" charset="0"/>
              <a:buNone/>
            </a:pPr>
            <a:r>
              <a:rPr lang="en-US" b="1" dirty="0">
                <a:solidFill>
                  <a:schemeClr val="accent6">
                    <a:lumMod val="75000"/>
                  </a:schemeClr>
                </a:solidFill>
                <a:latin typeface="Avenir Book" panose="02000503020000020003" pitchFamily="2" charset="0"/>
              </a:rPr>
              <a:t>Strengths:</a:t>
            </a:r>
          </a:p>
          <a:p>
            <a:pPr>
              <a:lnSpc>
                <a:spcPct val="100000"/>
              </a:lnSpc>
              <a:spcBef>
                <a:spcPts val="2000"/>
              </a:spcBef>
            </a:pPr>
            <a:r>
              <a:rPr lang="en-US" sz="2400" dirty="0">
                <a:latin typeface="Avenir Book" panose="02000503020000020003" pitchFamily="2" charset="0"/>
              </a:rPr>
              <a:t>Can create general-purpose, useful embeddings by leveraging tons of existing data</a:t>
            </a:r>
          </a:p>
          <a:p>
            <a:pPr>
              <a:lnSpc>
                <a:spcPct val="100000"/>
              </a:lnSpc>
              <a:spcBef>
                <a:spcPts val="2000"/>
              </a:spcBef>
            </a:pPr>
            <a:r>
              <a:rPr lang="en-US" sz="2400" dirty="0">
                <a:latin typeface="Avenir Book" panose="02000503020000020003" pitchFamily="2" charset="0"/>
              </a:rPr>
              <a:t>Captures semantic similarity</a:t>
            </a:r>
          </a:p>
        </p:txBody>
      </p:sp>
    </p:spTree>
    <p:extLst>
      <p:ext uri="{BB962C8B-B14F-4D97-AF65-F5344CB8AC3E}">
        <p14:creationId xmlns:p14="http://schemas.microsoft.com/office/powerpoint/2010/main" val="352268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348942-B74B-F34E-AB8F-8EDCA8FA5013}"/>
              </a:ext>
            </a:extLst>
          </p:cNvPr>
          <p:cNvSpPr/>
          <p:nvPr/>
        </p:nvSpPr>
        <p:spPr>
          <a:xfrm>
            <a:off x="96253" y="5245769"/>
            <a:ext cx="11983452" cy="1515366"/>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7018407C-8079-D948-9F12-E38312ADE478}"/>
              </a:ext>
            </a:extLst>
          </p:cNvPr>
          <p:cNvSpPr>
            <a:spLocks noGrp="1"/>
          </p:cNvSpPr>
          <p:nvPr>
            <p:ph type="sldNum" sz="quarter" idx="12"/>
          </p:nvPr>
        </p:nvSpPr>
        <p:spPr/>
        <p:txBody>
          <a:bodyPr/>
          <a:lstStyle/>
          <a:p>
            <a:fld id="{6BCA73C5-4051-2D45-AC51-FD5A1C1C157A}" type="slidenum">
              <a:rPr lang="en-US" smtClean="0"/>
              <a:t>23</a:t>
            </a:fld>
            <a:endParaRPr lang="en-US"/>
          </a:p>
        </p:txBody>
      </p:sp>
      <p:sp>
        <p:nvSpPr>
          <p:cNvPr id="11" name="Content Placeholder 2">
            <a:extLst>
              <a:ext uri="{FF2B5EF4-FFF2-40B4-BE49-F238E27FC236}">
                <a16:creationId xmlns:a16="http://schemas.microsoft.com/office/drawing/2014/main" id="{51DC1C95-77D9-524A-BB01-1C2BAA3F63F1}"/>
              </a:ext>
            </a:extLst>
          </p:cNvPr>
          <p:cNvSpPr txBox="1">
            <a:spLocks/>
          </p:cNvSpPr>
          <p:nvPr/>
        </p:nvSpPr>
        <p:spPr>
          <a:xfrm>
            <a:off x="3708093" y="5377636"/>
            <a:ext cx="5959508" cy="576818"/>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Avenir Next" panose="020B0503020202020204" pitchFamily="34" charset="0"/>
                <a:ea typeface="+mn-ea"/>
                <a:cs typeface="Avenir Next" panose="020B0503020202020204" pitchFamily="34" charset="0"/>
              </a:defRPr>
            </a:lvl1pPr>
            <a:lvl2pPr marL="742920" indent="-285738" algn="l" defTabSz="457182" rtl="0" eaLnBrk="1" latinLnBrk="0" hangingPunct="1">
              <a:spcBef>
                <a:spcPct val="20000"/>
              </a:spcBef>
              <a:buFont typeface="Arial"/>
              <a:buChar char="–"/>
              <a:defRPr sz="2400" kern="1200">
                <a:solidFill>
                  <a:srgbClr val="464646"/>
                </a:solidFill>
                <a:latin typeface="Avenir Next" panose="020B0503020202020204" pitchFamily="34" charset="0"/>
                <a:ea typeface="+mn-ea"/>
                <a:cs typeface="Avenir Next" panose="020B0503020202020204" pitchFamily="34" charset="0"/>
              </a:defRPr>
            </a:lvl2pPr>
            <a:lvl3pPr marL="1142954" indent="-228590" algn="l" defTabSz="457182" rtl="0" eaLnBrk="1" latinLnBrk="0" hangingPunct="1">
              <a:spcBef>
                <a:spcPct val="20000"/>
              </a:spcBef>
              <a:buFont typeface="Arial"/>
              <a:buChar char="•"/>
              <a:defRPr sz="2000" kern="1200">
                <a:solidFill>
                  <a:srgbClr val="464646"/>
                </a:solidFill>
                <a:latin typeface="Avenir Next" panose="020B0503020202020204" pitchFamily="34" charset="0"/>
                <a:ea typeface="+mn-ea"/>
                <a:cs typeface="Avenir Next" panose="020B0503020202020204" pitchFamily="34" charset="0"/>
              </a:defRPr>
            </a:lvl3pPr>
            <a:lvl4pPr marL="1600136"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4pPr>
            <a:lvl5pPr marL="2057317" indent="-228590" algn="l" defTabSz="457182" rtl="0" eaLnBrk="1" latinLnBrk="0" hangingPunct="1">
              <a:spcBef>
                <a:spcPct val="20000"/>
              </a:spcBef>
              <a:buFont typeface="Arial"/>
              <a:buChar char="»"/>
              <a:defRPr sz="1800" kern="1200">
                <a:solidFill>
                  <a:srgbClr val="464646"/>
                </a:solidFill>
                <a:latin typeface="Avenir Next" panose="020B0503020202020204" pitchFamily="34" charset="0"/>
                <a:ea typeface="+mn-ea"/>
                <a:cs typeface="Avenir Next" panose="020B0503020202020204"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solidFill>
                  <a:schemeClr val="accent5">
                    <a:lumMod val="75000"/>
                  </a:schemeClr>
                </a:solidFill>
              </a:rPr>
              <a:t>word embeddings (</a:t>
            </a:r>
            <a:r>
              <a:rPr lang="en-US" sz="2400" b="1" dirty="0">
                <a:solidFill>
                  <a:srgbClr val="C00000"/>
                </a:solidFill>
              </a:rPr>
              <a:t>type-based</a:t>
            </a:r>
            <a:r>
              <a:rPr lang="en-US" sz="2400" b="1" dirty="0">
                <a:solidFill>
                  <a:schemeClr val="accent5">
                    <a:lumMod val="75000"/>
                  </a:schemeClr>
                </a:solidFill>
              </a:rPr>
              <a:t>)</a:t>
            </a:r>
          </a:p>
        </p:txBody>
      </p:sp>
      <p:sp>
        <p:nvSpPr>
          <p:cNvPr id="12" name="Content Placeholder 2">
            <a:extLst>
              <a:ext uri="{FF2B5EF4-FFF2-40B4-BE49-F238E27FC236}">
                <a16:creationId xmlns:a16="http://schemas.microsoft.com/office/drawing/2014/main" id="{4CB62291-9203-C848-AAAF-202B4794D169}"/>
              </a:ext>
            </a:extLst>
          </p:cNvPr>
          <p:cNvSpPr txBox="1">
            <a:spLocks/>
          </p:cNvSpPr>
          <p:nvPr/>
        </p:nvSpPr>
        <p:spPr>
          <a:xfrm>
            <a:off x="3708093" y="5761296"/>
            <a:ext cx="4775812" cy="950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latin typeface="Avenir Light" panose="020B0402020203020204" pitchFamily="34" charset="77"/>
              </a:rPr>
              <a:t>approaches:</a:t>
            </a:r>
          </a:p>
          <a:p>
            <a:pPr>
              <a:lnSpc>
                <a:spcPct val="100000"/>
              </a:lnSpc>
              <a:spcBef>
                <a:spcPts val="0"/>
              </a:spcBef>
            </a:pPr>
            <a:r>
              <a:rPr lang="en-US" sz="1800" dirty="0">
                <a:latin typeface="Avenir Light" panose="020B0402020203020204" pitchFamily="34" charset="77"/>
              </a:rPr>
              <a:t>count-based/DSMs (e.g., </a:t>
            </a:r>
            <a:r>
              <a:rPr lang="en-US" sz="1800" dirty="0">
                <a:solidFill>
                  <a:srgbClr val="C00000"/>
                </a:solidFill>
                <a:latin typeface="Avenir Light" panose="020B0402020203020204" pitchFamily="34" charset="77"/>
              </a:rPr>
              <a:t>SVD, LSA</a:t>
            </a:r>
            <a:r>
              <a:rPr lang="en-US" sz="1800" dirty="0">
                <a:latin typeface="Avenir Light" panose="020B0402020203020204" pitchFamily="34" charset="77"/>
              </a:rPr>
              <a:t>)</a:t>
            </a:r>
          </a:p>
          <a:p>
            <a:pPr>
              <a:lnSpc>
                <a:spcPct val="100000"/>
              </a:lnSpc>
              <a:spcBef>
                <a:spcPts val="0"/>
              </a:spcBef>
            </a:pPr>
            <a:r>
              <a:rPr lang="en-US" sz="1800" dirty="0">
                <a:latin typeface="Avenir Light" panose="020B0402020203020204" pitchFamily="34" charset="77"/>
              </a:rPr>
              <a:t>Predictive models (e.g., </a:t>
            </a:r>
            <a:r>
              <a:rPr lang="en-US" sz="1800" dirty="0">
                <a:solidFill>
                  <a:srgbClr val="C00000"/>
                </a:solidFill>
                <a:latin typeface="Avenir Light" panose="020B0402020203020204" pitchFamily="34" charset="77"/>
              </a:rPr>
              <a:t>word2vec, </a:t>
            </a:r>
            <a:r>
              <a:rPr lang="en-US" sz="1800" dirty="0" err="1">
                <a:solidFill>
                  <a:srgbClr val="C00000"/>
                </a:solidFill>
                <a:latin typeface="Avenir Light" panose="020B0402020203020204" pitchFamily="34" charset="77"/>
              </a:rPr>
              <a:t>GloVe</a:t>
            </a:r>
            <a:r>
              <a:rPr lang="en-US" sz="1800" dirty="0">
                <a:latin typeface="Avenir Light" panose="020B0402020203020204" pitchFamily="34" charset="77"/>
              </a:rPr>
              <a:t>)</a:t>
            </a:r>
            <a:endParaRPr lang="en-US" sz="1800" dirty="0">
              <a:latin typeface="Avenir Black" panose="02000503020000020003" pitchFamily="2" charset="0"/>
            </a:endParaRPr>
          </a:p>
        </p:txBody>
      </p:sp>
      <p:cxnSp>
        <p:nvCxnSpPr>
          <p:cNvPr id="22" name="Straight Connector 21">
            <a:extLst>
              <a:ext uri="{FF2B5EF4-FFF2-40B4-BE49-F238E27FC236}">
                <a16:creationId xmlns:a16="http://schemas.microsoft.com/office/drawing/2014/main" id="{96BD6ABF-4D03-D34C-8B2C-B1DC8AA22143}"/>
              </a:ext>
            </a:extLst>
          </p:cNvPr>
          <p:cNvCxnSpPr>
            <a:cxnSpLocks/>
          </p:cNvCxnSpPr>
          <p:nvPr/>
        </p:nvCxnSpPr>
        <p:spPr>
          <a:xfrm flipH="1">
            <a:off x="143263" y="5259323"/>
            <a:ext cx="11820137" cy="0"/>
          </a:xfrm>
          <a:prstGeom prst="line">
            <a:avLst/>
          </a:prstGeom>
          <a:ln w="508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C947C5FC-90A8-A84C-AEA9-F3F6082EFECF}"/>
              </a:ext>
            </a:extLst>
          </p:cNvPr>
          <p:cNvGrpSpPr/>
          <p:nvPr/>
        </p:nvGrpSpPr>
        <p:grpSpPr>
          <a:xfrm>
            <a:off x="1378330" y="1926817"/>
            <a:ext cx="1364224" cy="311369"/>
            <a:chOff x="2297660" y="4140835"/>
            <a:chExt cx="1364224" cy="311369"/>
          </a:xfrm>
        </p:grpSpPr>
        <p:sp>
          <p:nvSpPr>
            <p:cNvPr id="77" name="Rounded Rectangle 76">
              <a:extLst>
                <a:ext uri="{FF2B5EF4-FFF2-40B4-BE49-F238E27FC236}">
                  <a16:creationId xmlns:a16="http://schemas.microsoft.com/office/drawing/2014/main" id="{1CA501DA-CEEE-9244-BBA0-61F190F451A0}"/>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9ACC852-AEC1-CF4B-911C-99EBC4AF2AEC}"/>
                </a:ext>
              </a:extLst>
            </p:cNvPr>
            <p:cNvSpPr/>
            <p:nvPr/>
          </p:nvSpPr>
          <p:spPr>
            <a:xfrm>
              <a:off x="2382210"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12895B-D0B3-4E4F-B921-71889074405A}"/>
                </a:ext>
              </a:extLst>
            </p:cNvPr>
            <p:cNvSpPr/>
            <p:nvPr/>
          </p:nvSpPr>
          <p:spPr>
            <a:xfrm>
              <a:off x="2628469"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90C2E9F-8AD5-D64A-A7EB-A23BDB751654}"/>
                </a:ext>
              </a:extLst>
            </p:cNvPr>
            <p:cNvSpPr/>
            <p:nvPr/>
          </p:nvSpPr>
          <p:spPr>
            <a:xfrm>
              <a:off x="2874728"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9D14C76-C00F-914C-9AA9-A34874678550}"/>
                </a:ext>
              </a:extLst>
            </p:cNvPr>
            <p:cNvSpPr/>
            <p:nvPr/>
          </p:nvSpPr>
          <p:spPr>
            <a:xfrm>
              <a:off x="3126597" y="41941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7797509-5CFD-E442-A7CD-56287D65AC78}"/>
                </a:ext>
              </a:extLst>
            </p:cNvPr>
            <p:cNvSpPr/>
            <p:nvPr/>
          </p:nvSpPr>
          <p:spPr>
            <a:xfrm>
              <a:off x="3384593" y="41963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821F9AD-2492-6F43-9DB7-31C416C0AABB}"/>
              </a:ext>
            </a:extLst>
          </p:cNvPr>
          <p:cNvGrpSpPr/>
          <p:nvPr/>
        </p:nvGrpSpPr>
        <p:grpSpPr>
          <a:xfrm>
            <a:off x="1382481" y="1373064"/>
            <a:ext cx="1364224" cy="311369"/>
            <a:chOff x="2297660" y="4140835"/>
            <a:chExt cx="1364224" cy="311369"/>
          </a:xfrm>
        </p:grpSpPr>
        <p:sp>
          <p:nvSpPr>
            <p:cNvPr id="84" name="Rounded Rectangle 83">
              <a:extLst>
                <a:ext uri="{FF2B5EF4-FFF2-40B4-BE49-F238E27FC236}">
                  <a16:creationId xmlns:a16="http://schemas.microsoft.com/office/drawing/2014/main" id="{3CD79DE8-613E-0F4C-A043-BA7FA6728CC1}"/>
                </a:ext>
              </a:extLst>
            </p:cNvPr>
            <p:cNvSpPr/>
            <p:nvPr/>
          </p:nvSpPr>
          <p:spPr>
            <a:xfrm>
              <a:off x="2297660" y="4140835"/>
              <a:ext cx="1364224" cy="31136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94CBDE5-0343-8547-82D1-E66CF42D04E9}"/>
                </a:ext>
              </a:extLst>
            </p:cNvPr>
            <p:cNvSpPr/>
            <p:nvPr/>
          </p:nvSpPr>
          <p:spPr>
            <a:xfrm>
              <a:off x="2382210"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309DDD7-14D5-6D4D-BB93-474AC4D2E65B}"/>
                </a:ext>
              </a:extLst>
            </p:cNvPr>
            <p:cNvSpPr/>
            <p:nvPr/>
          </p:nvSpPr>
          <p:spPr>
            <a:xfrm>
              <a:off x="2628469"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8DDA39-0481-AA40-9853-893343538834}"/>
                </a:ext>
              </a:extLst>
            </p:cNvPr>
            <p:cNvSpPr/>
            <p:nvPr/>
          </p:nvSpPr>
          <p:spPr>
            <a:xfrm>
              <a:off x="2874728"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EBA6BD-733F-384C-9C9D-1491226965B5}"/>
                </a:ext>
              </a:extLst>
            </p:cNvPr>
            <p:cNvSpPr/>
            <p:nvPr/>
          </p:nvSpPr>
          <p:spPr>
            <a:xfrm>
              <a:off x="3126597" y="4194102"/>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C250A08-45E7-2546-9BD7-BD887EFC2F70}"/>
                </a:ext>
              </a:extLst>
            </p:cNvPr>
            <p:cNvSpPr/>
            <p:nvPr/>
          </p:nvSpPr>
          <p:spPr>
            <a:xfrm>
              <a:off x="3384593" y="4196386"/>
              <a:ext cx="203200" cy="203200"/>
            </a:xfrm>
            <a:prstGeom prst="ellipse">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6B4757DF-391A-274B-BB5A-A22378CC890A}"/>
              </a:ext>
            </a:extLst>
          </p:cNvPr>
          <p:cNvGrpSpPr/>
          <p:nvPr/>
        </p:nvGrpSpPr>
        <p:grpSpPr>
          <a:xfrm>
            <a:off x="1378330" y="2522242"/>
            <a:ext cx="1364224" cy="311369"/>
            <a:chOff x="2297660" y="4140835"/>
            <a:chExt cx="1364224" cy="311369"/>
          </a:xfrm>
        </p:grpSpPr>
        <p:sp>
          <p:nvSpPr>
            <p:cNvPr id="91" name="Rounded Rectangle 90">
              <a:extLst>
                <a:ext uri="{FF2B5EF4-FFF2-40B4-BE49-F238E27FC236}">
                  <a16:creationId xmlns:a16="http://schemas.microsoft.com/office/drawing/2014/main" id="{8A3BE741-D186-7440-9691-67D6D6FA3B1F}"/>
                </a:ext>
              </a:extLst>
            </p:cNvPr>
            <p:cNvSpPr/>
            <p:nvPr/>
          </p:nvSpPr>
          <p:spPr>
            <a:xfrm>
              <a:off x="2297660" y="4140835"/>
              <a:ext cx="1364224" cy="311369"/>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48C004D-BBC8-D84D-A7DE-3DACCE2207A1}"/>
                </a:ext>
              </a:extLst>
            </p:cNvPr>
            <p:cNvSpPr/>
            <p:nvPr/>
          </p:nvSpPr>
          <p:spPr>
            <a:xfrm>
              <a:off x="2382210"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DEF35C5-61B2-6345-BD96-0F02959C7738}"/>
                </a:ext>
              </a:extLst>
            </p:cNvPr>
            <p:cNvSpPr/>
            <p:nvPr/>
          </p:nvSpPr>
          <p:spPr>
            <a:xfrm>
              <a:off x="2628469"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5472EA8-8630-3C4B-8A0E-EED427E07B00}"/>
                </a:ext>
              </a:extLst>
            </p:cNvPr>
            <p:cNvSpPr/>
            <p:nvPr/>
          </p:nvSpPr>
          <p:spPr>
            <a:xfrm>
              <a:off x="2874728"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8A7DD2-BB2A-3D4D-B8DD-0B1C35CB4506}"/>
                </a:ext>
              </a:extLst>
            </p:cNvPr>
            <p:cNvSpPr/>
            <p:nvPr/>
          </p:nvSpPr>
          <p:spPr>
            <a:xfrm>
              <a:off x="3126597" y="4194102"/>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2CD8017-26D9-614A-AC8E-AA3C7549188D}"/>
                </a:ext>
              </a:extLst>
            </p:cNvPr>
            <p:cNvSpPr/>
            <p:nvPr/>
          </p:nvSpPr>
          <p:spPr>
            <a:xfrm>
              <a:off x="3384593" y="4196386"/>
              <a:ext cx="203200" cy="203200"/>
            </a:xfrm>
            <a:prstGeom prst="ellipse">
              <a:avLst/>
            </a:prstGeom>
            <a:solidFill>
              <a:schemeClr val="bg2">
                <a:lumMod val="5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68AC03ED-BFE4-6A41-B1AC-A22229694146}"/>
              </a:ext>
            </a:extLst>
          </p:cNvPr>
          <p:cNvGrpSpPr/>
          <p:nvPr/>
        </p:nvGrpSpPr>
        <p:grpSpPr>
          <a:xfrm>
            <a:off x="1373491" y="3078974"/>
            <a:ext cx="1364224" cy="311369"/>
            <a:chOff x="2297660" y="4140835"/>
            <a:chExt cx="1364224" cy="311369"/>
          </a:xfrm>
        </p:grpSpPr>
        <p:sp>
          <p:nvSpPr>
            <p:cNvPr id="98" name="Rounded Rectangle 97">
              <a:extLst>
                <a:ext uri="{FF2B5EF4-FFF2-40B4-BE49-F238E27FC236}">
                  <a16:creationId xmlns:a16="http://schemas.microsoft.com/office/drawing/2014/main" id="{C12AF828-0270-E349-BDD2-84777DF366E6}"/>
                </a:ext>
              </a:extLst>
            </p:cNvPr>
            <p:cNvSpPr/>
            <p:nvPr/>
          </p:nvSpPr>
          <p:spPr>
            <a:xfrm>
              <a:off x="2297660" y="41408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6142212-0B2C-5946-8456-4A7726994622}"/>
                </a:ext>
              </a:extLst>
            </p:cNvPr>
            <p:cNvSpPr/>
            <p:nvPr/>
          </p:nvSpPr>
          <p:spPr>
            <a:xfrm>
              <a:off x="2382210"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36E5E5F2-EE9C-574E-8D7E-F8F305D72B0C}"/>
                </a:ext>
              </a:extLst>
            </p:cNvPr>
            <p:cNvSpPr/>
            <p:nvPr/>
          </p:nvSpPr>
          <p:spPr>
            <a:xfrm>
              <a:off x="2628469"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627EB7E-49E4-5542-8B03-20F1EC461E14}"/>
                </a:ext>
              </a:extLst>
            </p:cNvPr>
            <p:cNvSpPr/>
            <p:nvPr/>
          </p:nvSpPr>
          <p:spPr>
            <a:xfrm>
              <a:off x="2874728"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294122F-93FE-B241-892A-606DA494D669}"/>
                </a:ext>
              </a:extLst>
            </p:cNvPr>
            <p:cNvSpPr/>
            <p:nvPr/>
          </p:nvSpPr>
          <p:spPr>
            <a:xfrm>
              <a:off x="3126597" y="4194102"/>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CC5A3A6-D976-F04A-8257-262F96E63174}"/>
                </a:ext>
              </a:extLst>
            </p:cNvPr>
            <p:cNvSpPr/>
            <p:nvPr/>
          </p:nvSpPr>
          <p:spPr>
            <a:xfrm>
              <a:off x="3384593" y="4196386"/>
              <a:ext cx="203200" cy="203200"/>
            </a:xfrm>
            <a:prstGeom prst="ellipse">
              <a:avLst/>
            </a:prstGeom>
            <a:solidFill>
              <a:schemeClr val="accent5">
                <a:lumMod val="60000"/>
                <a:lumOff val="4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Content Placeholder 2">
            <a:extLst>
              <a:ext uri="{FF2B5EF4-FFF2-40B4-BE49-F238E27FC236}">
                <a16:creationId xmlns:a16="http://schemas.microsoft.com/office/drawing/2014/main" id="{162A43DD-9BF7-1B42-908C-6F2C36D031A7}"/>
              </a:ext>
            </a:extLst>
          </p:cNvPr>
          <p:cNvSpPr txBox="1">
            <a:spLocks/>
          </p:cNvSpPr>
          <p:nvPr/>
        </p:nvSpPr>
        <p:spPr>
          <a:xfrm>
            <a:off x="143263" y="1375477"/>
            <a:ext cx="1210696" cy="28203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2500"/>
              </a:spcBef>
              <a:buFont typeface="Arial" panose="020B0604020202020204" pitchFamily="34" charset="0"/>
              <a:buNone/>
            </a:pPr>
            <a:r>
              <a:rPr lang="en-US" sz="1600" b="1" dirty="0" err="1">
                <a:solidFill>
                  <a:srgbClr val="C00000"/>
                </a:solidFill>
                <a:latin typeface="Avenir Light" panose="020B0402020203020204" pitchFamily="34" charset="77"/>
              </a:rPr>
              <a:t>daaang</a:t>
            </a:r>
            <a:endParaRPr lang="en-US" sz="1600" b="1" dirty="0">
              <a:solidFill>
                <a:srgbClr val="C00000"/>
              </a:solidFill>
              <a:latin typeface="Avenir Light" panose="020B0402020203020204" pitchFamily="34" charset="77"/>
            </a:endParaRP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what</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supa</a:t>
            </a:r>
          </a:p>
          <a:p>
            <a:pPr marL="0" indent="0" algn="r">
              <a:lnSpc>
                <a:spcPct val="100000"/>
              </a:lnSpc>
              <a:spcBef>
                <a:spcPts val="2500"/>
              </a:spcBef>
              <a:buFont typeface="Arial" panose="020B0604020202020204" pitchFamily="34" charset="0"/>
              <a:buNone/>
            </a:pPr>
            <a:r>
              <a:rPr lang="en-US" sz="1600" b="1" dirty="0">
                <a:solidFill>
                  <a:srgbClr val="C00000"/>
                </a:solidFill>
                <a:latin typeface="Avenir Light" panose="020B0402020203020204" pitchFamily="34" charset="77"/>
              </a:rPr>
              <a:t>lit</a:t>
            </a:r>
          </a:p>
        </p:txBody>
      </p:sp>
      <p:sp>
        <p:nvSpPr>
          <p:cNvPr id="5" name="Rectangle 4">
            <a:extLst>
              <a:ext uri="{FF2B5EF4-FFF2-40B4-BE49-F238E27FC236}">
                <a16:creationId xmlns:a16="http://schemas.microsoft.com/office/drawing/2014/main" id="{EEB76F25-E389-EE4F-BB52-710B9409868A}"/>
              </a:ext>
            </a:extLst>
          </p:cNvPr>
          <p:cNvSpPr/>
          <p:nvPr/>
        </p:nvSpPr>
        <p:spPr>
          <a:xfrm>
            <a:off x="1896395" y="1621611"/>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4" name="Rectangle 113">
            <a:extLst>
              <a:ext uri="{FF2B5EF4-FFF2-40B4-BE49-F238E27FC236}">
                <a16:creationId xmlns:a16="http://schemas.microsoft.com/office/drawing/2014/main" id="{C0E16D1F-A61C-A148-A5E3-298B36A33BBE}"/>
              </a:ext>
            </a:extLst>
          </p:cNvPr>
          <p:cNvSpPr/>
          <p:nvPr/>
        </p:nvSpPr>
        <p:spPr>
          <a:xfrm>
            <a:off x="1892867" y="2192938"/>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5" name="Rectangle 114">
            <a:extLst>
              <a:ext uri="{FF2B5EF4-FFF2-40B4-BE49-F238E27FC236}">
                <a16:creationId xmlns:a16="http://schemas.microsoft.com/office/drawing/2014/main" id="{63B4BEB1-D06C-1D47-A0D6-7D82203F4442}"/>
              </a:ext>
            </a:extLst>
          </p:cNvPr>
          <p:cNvSpPr/>
          <p:nvPr/>
        </p:nvSpPr>
        <p:spPr>
          <a:xfrm>
            <a:off x="1892867" y="2766994"/>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sp>
        <p:nvSpPr>
          <p:cNvPr id="117" name="Rectangle 116">
            <a:extLst>
              <a:ext uri="{FF2B5EF4-FFF2-40B4-BE49-F238E27FC236}">
                <a16:creationId xmlns:a16="http://schemas.microsoft.com/office/drawing/2014/main" id="{B8EFE66F-4AD3-D64D-84D4-C270C78BEC0A}"/>
              </a:ext>
            </a:extLst>
          </p:cNvPr>
          <p:cNvSpPr/>
          <p:nvPr/>
        </p:nvSpPr>
        <p:spPr>
          <a:xfrm>
            <a:off x="820063" y="3651128"/>
            <a:ext cx="338554" cy="369332"/>
          </a:xfrm>
          <a:prstGeom prst="rect">
            <a:avLst/>
          </a:prstGeom>
        </p:spPr>
        <p:txBody>
          <a:bodyPr wrap="none">
            <a:spAutoFit/>
          </a:bodyPr>
          <a:lstStyle/>
          <a:p>
            <a:r>
              <a:rPr lang="en-US" b="1" dirty="0">
                <a:latin typeface="Avenir Light" panose="020B0402020203020204" pitchFamily="34" charset="77"/>
              </a:rPr>
              <a:t>=</a:t>
            </a:r>
            <a:endParaRPr lang="en-US" dirty="0"/>
          </a:p>
        </p:txBody>
      </p:sp>
      <p:grpSp>
        <p:nvGrpSpPr>
          <p:cNvPr id="118" name="Group 117">
            <a:extLst>
              <a:ext uri="{FF2B5EF4-FFF2-40B4-BE49-F238E27FC236}">
                <a16:creationId xmlns:a16="http://schemas.microsoft.com/office/drawing/2014/main" id="{02479AFC-E826-4049-8F2E-6521E4F4B637}"/>
              </a:ext>
            </a:extLst>
          </p:cNvPr>
          <p:cNvGrpSpPr/>
          <p:nvPr/>
        </p:nvGrpSpPr>
        <p:grpSpPr>
          <a:xfrm>
            <a:off x="1320999" y="3724821"/>
            <a:ext cx="1364224" cy="311369"/>
            <a:chOff x="2297660" y="4140835"/>
            <a:chExt cx="1364224" cy="311369"/>
          </a:xfrm>
        </p:grpSpPr>
        <p:sp>
          <p:nvSpPr>
            <p:cNvPr id="119" name="Rounded Rectangle 118">
              <a:extLst>
                <a:ext uri="{FF2B5EF4-FFF2-40B4-BE49-F238E27FC236}">
                  <a16:creationId xmlns:a16="http://schemas.microsoft.com/office/drawing/2014/main" id="{E218D2A8-9740-6046-8722-1E755164DA12}"/>
                </a:ext>
              </a:extLst>
            </p:cNvPr>
            <p:cNvSpPr/>
            <p:nvPr/>
          </p:nvSpPr>
          <p:spPr>
            <a:xfrm>
              <a:off x="2297660" y="4140835"/>
              <a:ext cx="1364224" cy="3113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84C5510-E62D-3549-9FBE-7E38E20FA98B}"/>
                </a:ext>
              </a:extLst>
            </p:cNvPr>
            <p:cNvSpPr/>
            <p:nvPr/>
          </p:nvSpPr>
          <p:spPr>
            <a:xfrm>
              <a:off x="2382210"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8A726AA-B655-AF45-B8CC-49A39F87D397}"/>
                </a:ext>
              </a:extLst>
            </p:cNvPr>
            <p:cNvSpPr/>
            <p:nvPr/>
          </p:nvSpPr>
          <p:spPr>
            <a:xfrm>
              <a:off x="2628469"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3A16CF-AE81-FE43-9C4E-0AE31CE3C731}"/>
                </a:ext>
              </a:extLst>
            </p:cNvPr>
            <p:cNvSpPr/>
            <p:nvPr/>
          </p:nvSpPr>
          <p:spPr>
            <a:xfrm>
              <a:off x="2874728"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6550825-69EB-A04A-A03F-F691CE4399A2}"/>
                </a:ext>
              </a:extLst>
            </p:cNvPr>
            <p:cNvSpPr/>
            <p:nvPr/>
          </p:nvSpPr>
          <p:spPr>
            <a:xfrm>
              <a:off x="3126597" y="4194102"/>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B965C1-C0FB-C14F-BF7C-9B4FF7F5A269}"/>
                </a:ext>
              </a:extLst>
            </p:cNvPr>
            <p:cNvSpPr/>
            <p:nvPr/>
          </p:nvSpPr>
          <p:spPr>
            <a:xfrm>
              <a:off x="3384593" y="4196386"/>
              <a:ext cx="203200" cy="203200"/>
            </a:xfrm>
            <a:prstGeom prst="ellipse">
              <a:avLst/>
            </a:prstGeom>
            <a:solidFill>
              <a:srgbClr val="FF6B6B"/>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Connector 124">
            <a:extLst>
              <a:ext uri="{FF2B5EF4-FFF2-40B4-BE49-F238E27FC236}">
                <a16:creationId xmlns:a16="http://schemas.microsoft.com/office/drawing/2014/main" id="{65046022-FF67-9742-8A8A-28AB66C4837A}"/>
              </a:ext>
            </a:extLst>
          </p:cNvPr>
          <p:cNvCxnSpPr>
            <a:cxnSpLocks/>
          </p:cNvCxnSpPr>
          <p:nvPr/>
        </p:nvCxnSpPr>
        <p:spPr>
          <a:xfrm flipH="1">
            <a:off x="1158617" y="3598257"/>
            <a:ext cx="1670795" cy="0"/>
          </a:xfrm>
          <a:prstGeom prst="line">
            <a:avLst/>
          </a:prstGeom>
          <a:ln w="28575">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0A01A9F-55B5-774C-B080-61AC916BE57F}"/>
              </a:ext>
            </a:extLst>
          </p:cNvPr>
          <p:cNvSpPr/>
          <p:nvPr/>
        </p:nvSpPr>
        <p:spPr>
          <a:xfrm>
            <a:off x="715651" y="4095176"/>
            <a:ext cx="2511777" cy="369332"/>
          </a:xfrm>
          <a:prstGeom prst="rect">
            <a:avLst/>
          </a:prstGeom>
        </p:spPr>
        <p:txBody>
          <a:bodyPr wrap="square">
            <a:spAutoFit/>
          </a:bodyPr>
          <a:lstStyle/>
          <a:p>
            <a:pPr algn="ctr"/>
            <a:r>
              <a:rPr lang="en-US" b="1" dirty="0">
                <a:latin typeface="Avenir Light" panose="020B0402020203020204" pitchFamily="34" charset="77"/>
              </a:rPr>
              <a:t>average embedding</a:t>
            </a:r>
            <a:endParaRPr lang="en-US" dirty="0"/>
          </a:p>
        </p:txBody>
      </p:sp>
      <p:sp>
        <p:nvSpPr>
          <p:cNvPr id="137" name="Content Placeholder 2">
            <a:extLst>
              <a:ext uri="{FF2B5EF4-FFF2-40B4-BE49-F238E27FC236}">
                <a16:creationId xmlns:a16="http://schemas.microsoft.com/office/drawing/2014/main" id="{B3F8DDD3-6C24-B64F-BE36-864017728767}"/>
              </a:ext>
            </a:extLst>
          </p:cNvPr>
          <p:cNvSpPr txBox="1">
            <a:spLocks/>
          </p:cNvSpPr>
          <p:nvPr/>
        </p:nvSpPr>
        <p:spPr>
          <a:xfrm>
            <a:off x="3550836" y="139411"/>
            <a:ext cx="8199886" cy="4112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Font typeface="Arial" panose="020B0604020202020204" pitchFamily="34" charset="0"/>
              <a:buNone/>
            </a:pPr>
            <a:r>
              <a:rPr lang="en-US" b="1" dirty="0">
                <a:solidFill>
                  <a:srgbClr val="C00000"/>
                </a:solidFill>
                <a:latin typeface="Avenir Book" panose="02000503020000020003" pitchFamily="2" charset="0"/>
              </a:rPr>
              <a:t>Issues</a:t>
            </a:r>
            <a:r>
              <a:rPr lang="en-US" sz="2400" b="1" dirty="0">
                <a:solidFill>
                  <a:srgbClr val="C00000"/>
                </a:solidFill>
                <a:latin typeface="Avenir Book" panose="02000503020000020003" pitchFamily="2" charset="0"/>
              </a:rPr>
              <a:t>:</a:t>
            </a:r>
          </a:p>
          <a:p>
            <a:pPr>
              <a:lnSpc>
                <a:spcPct val="100000"/>
              </a:lnSpc>
              <a:spcBef>
                <a:spcPts val="2000"/>
              </a:spcBef>
            </a:pPr>
            <a:r>
              <a:rPr lang="en-US" sz="2400" dirty="0">
                <a:latin typeface="Avenir Book" panose="02000503020000020003" pitchFamily="2" charset="0"/>
              </a:rPr>
              <a:t>Not tailored to this dataset</a:t>
            </a:r>
          </a:p>
          <a:p>
            <a:pPr>
              <a:lnSpc>
                <a:spcPct val="100000"/>
              </a:lnSpc>
              <a:spcBef>
                <a:spcPts val="2000"/>
              </a:spcBef>
            </a:pPr>
            <a:r>
              <a:rPr lang="en-US" sz="2400" dirty="0">
                <a:latin typeface="Avenir Book" panose="02000503020000020003" pitchFamily="2" charset="0"/>
              </a:rPr>
              <a:t>Out-of-vocabulary (OOV) words</a:t>
            </a:r>
          </a:p>
          <a:p>
            <a:pPr>
              <a:lnSpc>
                <a:spcPct val="100000"/>
              </a:lnSpc>
              <a:spcBef>
                <a:spcPts val="2000"/>
              </a:spcBef>
            </a:pPr>
            <a:r>
              <a:rPr lang="en-US" sz="2400" dirty="0">
                <a:latin typeface="Avenir Book" panose="02000503020000020003" pitchFamily="2" charset="0"/>
              </a:rPr>
              <a:t>Limited context</a:t>
            </a:r>
          </a:p>
          <a:p>
            <a:pPr>
              <a:lnSpc>
                <a:spcPct val="100000"/>
              </a:lnSpc>
              <a:spcBef>
                <a:spcPts val="2000"/>
              </a:spcBef>
            </a:pPr>
            <a:r>
              <a:rPr lang="en-US" sz="2400" dirty="0">
                <a:latin typeface="Avenir Book" panose="02000503020000020003" pitchFamily="2" charset="0"/>
              </a:rPr>
              <a:t>Each prediction is independent from previous</a:t>
            </a:r>
          </a:p>
          <a:p>
            <a:pPr>
              <a:lnSpc>
                <a:spcPct val="100000"/>
              </a:lnSpc>
              <a:spcBef>
                <a:spcPts val="2000"/>
              </a:spcBef>
            </a:pPr>
            <a:r>
              <a:rPr lang="en-US" sz="2400" dirty="0">
                <a:latin typeface="Avenir Light" panose="020B0402020203020204" pitchFamily="34" charset="77"/>
                <a:sym typeface="Wingdings" pitchFamily="2" charset="2"/>
              </a:rPr>
              <a:t>A </a:t>
            </a:r>
            <a:r>
              <a:rPr lang="en-US" sz="2400" b="1" dirty="0">
                <a:latin typeface="Avenir Light" panose="020B0402020203020204" pitchFamily="34" charset="77"/>
                <a:sym typeface="Wingdings" pitchFamily="2" charset="2"/>
              </a:rPr>
              <a:t>FFNN </a:t>
            </a:r>
            <a:r>
              <a:rPr lang="en-US" sz="2400" dirty="0">
                <a:latin typeface="Avenir Light" panose="020B0402020203020204" pitchFamily="34" charset="77"/>
                <a:sym typeface="Wingdings" pitchFamily="2" charset="2"/>
              </a:rPr>
              <a:t>is a clumsy, inefficient way to handle context; fixed context that is constantly being overwritten (no persistent hidden state).</a:t>
            </a:r>
          </a:p>
          <a:p>
            <a:pPr>
              <a:lnSpc>
                <a:spcPct val="100000"/>
              </a:lnSpc>
              <a:spcBef>
                <a:spcPts val="2000"/>
              </a:spcBef>
            </a:pPr>
            <a:r>
              <a:rPr lang="en-US" sz="2400" dirty="0">
                <a:latin typeface="Avenir Light" panose="020B0402020203020204" pitchFamily="34" charset="77"/>
                <a:sym typeface="Wingdings" pitchFamily="2" charset="2"/>
              </a:rPr>
              <a:t>Requires inputting entire context just to predict 1 word</a:t>
            </a:r>
          </a:p>
          <a:p>
            <a:pPr>
              <a:lnSpc>
                <a:spcPct val="100000"/>
              </a:lnSpc>
              <a:spcBef>
                <a:spcPts val="2000"/>
              </a:spcBef>
            </a:pPr>
            <a:endParaRPr lang="en-US" sz="2400" dirty="0">
              <a:latin typeface="Avenir Book" panose="02000503020000020003" pitchFamily="2" charset="0"/>
            </a:endParaRPr>
          </a:p>
        </p:txBody>
      </p:sp>
    </p:spTree>
    <p:extLst>
      <p:ext uri="{BB962C8B-B14F-4D97-AF65-F5344CB8AC3E}">
        <p14:creationId xmlns:p14="http://schemas.microsoft.com/office/powerpoint/2010/main" val="128567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24</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word2vec Results</a:t>
            </a:r>
          </a:p>
        </p:txBody>
      </p:sp>
      <p:sp>
        <p:nvSpPr>
          <p:cNvPr id="7" name="Rectangle 6">
            <a:extLst>
              <a:ext uri="{FF2B5EF4-FFF2-40B4-BE49-F238E27FC236}">
                <a16:creationId xmlns:a16="http://schemas.microsoft.com/office/drawing/2014/main" id="{4A79A37E-FD95-E84D-82B2-73EA5DF52BE0}"/>
              </a:ext>
            </a:extLst>
          </p:cNvPr>
          <p:cNvSpPr/>
          <p:nvPr/>
        </p:nvSpPr>
        <p:spPr>
          <a:xfrm>
            <a:off x="635000" y="778620"/>
            <a:ext cx="3090839" cy="984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F7E8BF26-16C9-724B-AD43-ED3C4E62AE2E}"/>
              </a:ext>
            </a:extLst>
          </p:cNvPr>
          <p:cNvSpPr txBox="1">
            <a:spLocks/>
          </p:cNvSpPr>
          <p:nvPr/>
        </p:nvSpPr>
        <p:spPr>
          <a:xfrm>
            <a:off x="1927438" y="1336609"/>
            <a:ext cx="8941418" cy="51341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2000"/>
              </a:spcBef>
            </a:pPr>
            <a:r>
              <a:rPr lang="en-US" sz="2400" b="1" dirty="0" err="1">
                <a:solidFill>
                  <a:schemeClr val="accent5">
                    <a:lumMod val="75000"/>
                  </a:schemeClr>
                </a:solidFill>
                <a:latin typeface="Avenir Light" panose="020B0402020203020204" pitchFamily="34" charset="77"/>
                <a:sym typeface="Wingdings" pitchFamily="2" charset="2"/>
              </a:rPr>
              <a:t>SkipGram</a:t>
            </a:r>
            <a:r>
              <a:rPr lang="en-US" sz="2400" b="1" dirty="0">
                <a:solidFill>
                  <a:schemeClr val="accent5">
                    <a:lumMod val="75000"/>
                  </a:schemeClr>
                </a:solidFill>
                <a:latin typeface="Avenir Light" panose="020B0402020203020204" pitchFamily="34" charset="77"/>
                <a:sym typeface="Wingdings" pitchFamily="2" charset="2"/>
              </a:rPr>
              <a:t> w/ Negative Sampling </a:t>
            </a:r>
            <a:r>
              <a:rPr lang="en-US" sz="2400" dirty="0">
                <a:latin typeface="Avenir Light" panose="020B0402020203020204" pitchFamily="34" charset="77"/>
                <a:sym typeface="Wingdings" pitchFamily="2" charset="2"/>
              </a:rPr>
              <a:t>tends to outperform </a:t>
            </a:r>
            <a:r>
              <a:rPr lang="en-US" sz="2400" b="1" dirty="0">
                <a:solidFill>
                  <a:srgbClr val="C00000"/>
                </a:solidFill>
                <a:latin typeface="Avenir Light" panose="020B0402020203020204" pitchFamily="34" charset="77"/>
                <a:sym typeface="Wingdings" pitchFamily="2" charset="2"/>
              </a:rPr>
              <a:t>CBOW</a:t>
            </a:r>
            <a:endParaRPr lang="en-US" sz="2400" dirty="0">
              <a:latin typeface="Avenir Light" panose="020B0402020203020204" pitchFamily="34" charset="77"/>
              <a:sym typeface="Wingdings" pitchFamily="2" charset="2"/>
            </a:endParaRPr>
          </a:p>
          <a:p>
            <a:pPr>
              <a:lnSpc>
                <a:spcPct val="150000"/>
              </a:lnSpc>
              <a:spcBef>
                <a:spcPts val="2000"/>
              </a:spcBef>
            </a:pPr>
            <a:r>
              <a:rPr lang="en-US" sz="2400" b="1" dirty="0" err="1">
                <a:solidFill>
                  <a:schemeClr val="accent5">
                    <a:lumMod val="75000"/>
                  </a:schemeClr>
                </a:solidFill>
                <a:latin typeface="Avenir Light" panose="020B0402020203020204" pitchFamily="34" charset="77"/>
                <a:sym typeface="Wingdings" pitchFamily="2" charset="2"/>
              </a:rPr>
              <a:t>SkipGram</a:t>
            </a:r>
            <a:r>
              <a:rPr lang="en-US" sz="2400" b="1" dirty="0">
                <a:solidFill>
                  <a:schemeClr val="accent5">
                    <a:lumMod val="75000"/>
                  </a:schemeClr>
                </a:solidFill>
                <a:latin typeface="Avenir Light" panose="020B0402020203020204" pitchFamily="34" charset="77"/>
                <a:sym typeface="Wingdings" pitchFamily="2" charset="2"/>
              </a:rPr>
              <a:t> w/ Negative Sampling </a:t>
            </a:r>
            <a:r>
              <a:rPr lang="en-US" sz="2400" dirty="0">
                <a:latin typeface="Avenir Light" panose="020B0402020203020204" pitchFamily="34" charset="77"/>
                <a:sym typeface="Wingdings" pitchFamily="2" charset="2"/>
              </a:rPr>
              <a:t>is slower than </a:t>
            </a:r>
            <a:r>
              <a:rPr lang="en-US" sz="2400" b="1" dirty="0">
                <a:solidFill>
                  <a:srgbClr val="C00000"/>
                </a:solidFill>
                <a:latin typeface="Avenir Light" panose="020B0402020203020204" pitchFamily="34" charset="77"/>
                <a:sym typeface="Wingdings" pitchFamily="2" charset="2"/>
              </a:rPr>
              <a:t>CBOW</a:t>
            </a:r>
            <a:endParaRPr lang="en-US" sz="2400" dirty="0">
              <a:latin typeface="Avenir Light" panose="020B0402020203020204" pitchFamily="34" charset="77"/>
              <a:sym typeface="Wingdings" pitchFamily="2" charset="2"/>
            </a:endParaRPr>
          </a:p>
          <a:p>
            <a:pPr>
              <a:lnSpc>
                <a:spcPct val="150000"/>
              </a:lnSpc>
              <a:spcBef>
                <a:spcPts val="2000"/>
              </a:spcBef>
            </a:pPr>
            <a:r>
              <a:rPr lang="en-US" sz="2400" dirty="0">
                <a:latin typeface="Avenir Light" panose="020B0402020203020204" pitchFamily="34" charset="77"/>
                <a:sym typeface="Wingdings" pitchFamily="2" charset="2"/>
              </a:rPr>
              <a:t>Both </a:t>
            </a:r>
            <a:r>
              <a:rPr lang="en-US" sz="2400" b="1" dirty="0" err="1">
                <a:solidFill>
                  <a:schemeClr val="accent5">
                    <a:lumMod val="75000"/>
                  </a:schemeClr>
                </a:solidFill>
                <a:latin typeface="Avenir Light" panose="020B0402020203020204" pitchFamily="34" charset="77"/>
                <a:sym typeface="Wingdings" pitchFamily="2" charset="2"/>
              </a:rPr>
              <a:t>SkipGram</a:t>
            </a:r>
            <a:r>
              <a:rPr lang="en-US" sz="2400" dirty="0">
                <a:latin typeface="Avenir Light" panose="020B0402020203020204" pitchFamily="34" charset="77"/>
                <a:sym typeface="Wingdings" pitchFamily="2" charset="2"/>
              </a:rPr>
              <a:t> and </a:t>
            </a:r>
            <a:r>
              <a:rPr lang="en-US" sz="2400" b="1" dirty="0">
                <a:solidFill>
                  <a:srgbClr val="C00000"/>
                </a:solidFill>
                <a:latin typeface="Avenir Light" panose="020B0402020203020204" pitchFamily="34" charset="77"/>
                <a:sym typeface="Wingdings" pitchFamily="2" charset="2"/>
              </a:rPr>
              <a:t>CBOW</a:t>
            </a:r>
            <a:r>
              <a:rPr lang="en-US" sz="2400" dirty="0">
                <a:latin typeface="Avenir Light" panose="020B0402020203020204" pitchFamily="34" charset="77"/>
                <a:sym typeface="Wingdings" pitchFamily="2" charset="2"/>
              </a:rPr>
              <a:t> are predictive, neural models that take a type-based approach (not token-based).</a:t>
            </a:r>
          </a:p>
          <a:p>
            <a:pPr>
              <a:lnSpc>
                <a:spcPct val="150000"/>
              </a:lnSpc>
              <a:spcBef>
                <a:spcPts val="2000"/>
              </a:spcBef>
            </a:pPr>
            <a:r>
              <a:rPr lang="en-US" sz="2400" dirty="0">
                <a:latin typeface="Avenir Light" panose="020B0402020203020204" pitchFamily="34" charset="77"/>
                <a:sym typeface="Wingdings" pitchFamily="2" charset="2"/>
              </a:rPr>
              <a:t>Both </a:t>
            </a:r>
            <a:r>
              <a:rPr lang="en-US" sz="2400" b="1" dirty="0" err="1">
                <a:solidFill>
                  <a:schemeClr val="accent5">
                    <a:lumMod val="75000"/>
                  </a:schemeClr>
                </a:solidFill>
                <a:latin typeface="Avenir Light" panose="020B0402020203020204" pitchFamily="34" charset="77"/>
                <a:sym typeface="Wingdings" pitchFamily="2" charset="2"/>
              </a:rPr>
              <a:t>SkipGram</a:t>
            </a:r>
            <a:r>
              <a:rPr lang="en-US" sz="2400" dirty="0">
                <a:latin typeface="Avenir Light" panose="020B0402020203020204" pitchFamily="34" charset="77"/>
                <a:sym typeface="Wingdings" pitchFamily="2" charset="2"/>
              </a:rPr>
              <a:t> and </a:t>
            </a:r>
            <a:r>
              <a:rPr lang="en-US" sz="2400" b="1" dirty="0">
                <a:solidFill>
                  <a:srgbClr val="C00000"/>
                </a:solidFill>
                <a:latin typeface="Avenir Light" panose="020B0402020203020204" pitchFamily="34" charset="77"/>
                <a:sym typeface="Wingdings" pitchFamily="2" charset="2"/>
              </a:rPr>
              <a:t>CBOW</a:t>
            </a:r>
            <a:r>
              <a:rPr lang="en-US" sz="2400" dirty="0">
                <a:latin typeface="Avenir Light" panose="020B0402020203020204" pitchFamily="34" charset="77"/>
                <a:sym typeface="Wingdings" pitchFamily="2" charset="2"/>
              </a:rPr>
              <a:t> can create rich word embeddings that </a:t>
            </a:r>
            <a:r>
              <a:rPr lang="en-US" sz="2400" dirty="0">
                <a:highlight>
                  <a:srgbClr val="FFFF00"/>
                </a:highlight>
                <a:latin typeface="Avenir Light" panose="020B0402020203020204" pitchFamily="34" charset="77"/>
                <a:sym typeface="Wingdings" pitchFamily="2" charset="2"/>
              </a:rPr>
              <a:t>capture both semantic and syntactic information.</a:t>
            </a:r>
            <a:endParaRPr lang="en-US" sz="2000" dirty="0">
              <a:highlight>
                <a:srgbClr val="FFFF00"/>
              </a:highlight>
              <a:latin typeface="Avenir Light" panose="020B0402020203020204" pitchFamily="34" charset="77"/>
              <a:sym typeface="Wingdings" pitchFamily="2" charset="2"/>
            </a:endParaRPr>
          </a:p>
        </p:txBody>
      </p:sp>
    </p:spTree>
    <p:extLst>
      <p:ext uri="{BB962C8B-B14F-4D97-AF65-F5344CB8AC3E}">
        <p14:creationId xmlns:p14="http://schemas.microsoft.com/office/powerpoint/2010/main" val="1817249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25</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Evaluation</a:t>
            </a:r>
          </a:p>
        </p:txBody>
      </p:sp>
      <p:sp>
        <p:nvSpPr>
          <p:cNvPr id="7" name="Rectangle 6">
            <a:extLst>
              <a:ext uri="{FF2B5EF4-FFF2-40B4-BE49-F238E27FC236}">
                <a16:creationId xmlns:a16="http://schemas.microsoft.com/office/drawing/2014/main" id="{4A79A37E-FD95-E84D-82B2-73EA5DF52BE0}"/>
              </a:ext>
            </a:extLst>
          </p:cNvPr>
          <p:cNvSpPr/>
          <p:nvPr/>
        </p:nvSpPr>
        <p:spPr>
          <a:xfrm>
            <a:off x="716886" y="778620"/>
            <a:ext cx="1724032" cy="9399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D56A43B-2649-1449-837A-5D58CFADD95A}"/>
              </a:ext>
            </a:extLst>
          </p:cNvPr>
          <p:cNvSpPr txBox="1">
            <a:spLocks/>
          </p:cNvSpPr>
          <p:nvPr/>
        </p:nvSpPr>
        <p:spPr>
          <a:xfrm>
            <a:off x="1962143" y="1011839"/>
            <a:ext cx="8805866" cy="563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latin typeface="Avenir Light" panose="020B0402020203020204" pitchFamily="34" charset="77"/>
              </a:rPr>
              <a:t>We cheated by looking ahead, so it’s unfair to measure perplexity against n-gram or other auto-regressive LM</a:t>
            </a:r>
          </a:p>
          <a:p>
            <a:pPr marL="0" indent="0">
              <a:lnSpc>
                <a:spcPct val="150000"/>
              </a:lnSpc>
              <a:buNone/>
            </a:pPr>
            <a:r>
              <a:rPr lang="en-US" sz="2400" b="1" dirty="0">
                <a:solidFill>
                  <a:srgbClr val="C00000"/>
                </a:solidFill>
                <a:latin typeface="Avenir Light" panose="020B0402020203020204" pitchFamily="34" charset="77"/>
              </a:rPr>
              <a:t>Intrinsic evaluation</a:t>
            </a:r>
            <a:r>
              <a:rPr lang="en-US" sz="2400" b="1" dirty="0">
                <a:latin typeface="Avenir Light" panose="020B0402020203020204" pitchFamily="34" charset="77"/>
              </a:rPr>
              <a:t>:</a:t>
            </a:r>
          </a:p>
          <a:p>
            <a:pPr lvl="1">
              <a:lnSpc>
                <a:spcPct val="100000"/>
              </a:lnSpc>
              <a:spcBef>
                <a:spcPts val="1000"/>
              </a:spcBef>
            </a:pPr>
            <a:r>
              <a:rPr lang="en-US" b="1" dirty="0">
                <a:latin typeface="Avenir Light" panose="020B0402020203020204" pitchFamily="34" charset="77"/>
              </a:rPr>
              <a:t>Word similarity tasks</a:t>
            </a:r>
          </a:p>
          <a:p>
            <a:pPr lvl="1">
              <a:lnSpc>
                <a:spcPct val="100000"/>
              </a:lnSpc>
              <a:spcBef>
                <a:spcPts val="1000"/>
              </a:spcBef>
            </a:pPr>
            <a:r>
              <a:rPr lang="en-US" b="1" dirty="0">
                <a:latin typeface="Avenir Light" panose="020B0402020203020204" pitchFamily="34" charset="77"/>
              </a:rPr>
              <a:t>Word analogy tasks</a:t>
            </a:r>
          </a:p>
          <a:p>
            <a:pPr marL="457200" lvl="1" indent="0">
              <a:lnSpc>
                <a:spcPct val="100000"/>
              </a:lnSpc>
              <a:spcBef>
                <a:spcPts val="1000"/>
              </a:spcBef>
              <a:buNone/>
            </a:pPr>
            <a:endParaRPr lang="en-US" b="1" dirty="0">
              <a:latin typeface="Avenir Light" panose="020B0402020203020204" pitchFamily="34" charset="77"/>
            </a:endParaRPr>
          </a:p>
          <a:p>
            <a:pPr marL="0" indent="0">
              <a:lnSpc>
                <a:spcPct val="150000"/>
              </a:lnSpc>
              <a:buNone/>
            </a:pPr>
            <a:r>
              <a:rPr lang="en-US" sz="2400" b="1" dirty="0">
                <a:solidFill>
                  <a:srgbClr val="C00000"/>
                </a:solidFill>
                <a:latin typeface="Avenir Light" panose="020B0402020203020204" pitchFamily="34" charset="77"/>
              </a:rPr>
              <a:t>Extrinsic evaluation</a:t>
            </a:r>
            <a:r>
              <a:rPr lang="en-US" sz="2400" b="1" dirty="0">
                <a:latin typeface="Avenir Light" panose="020B0402020203020204" pitchFamily="34" charset="77"/>
              </a:rPr>
              <a:t>:</a:t>
            </a:r>
          </a:p>
          <a:p>
            <a:pPr>
              <a:lnSpc>
                <a:spcPct val="100000"/>
              </a:lnSpc>
            </a:pPr>
            <a:r>
              <a:rPr lang="en-US" sz="2400" b="1" dirty="0">
                <a:latin typeface="Avenir Light" panose="020B0402020203020204" pitchFamily="34" charset="77"/>
              </a:rPr>
              <a:t>Apply to downstream tasks (e.g., Natural language inference, entailment, question answering, information retrieval)</a:t>
            </a:r>
          </a:p>
          <a:p>
            <a:pPr marL="0" indent="0">
              <a:lnSpc>
                <a:spcPct val="150000"/>
              </a:lnSpc>
              <a:buNone/>
            </a:pPr>
            <a:endParaRPr lang="en-US" sz="2400" b="1" dirty="0">
              <a:latin typeface="Avenir Light" panose="020B0402020203020204" pitchFamily="34" charset="77"/>
            </a:endParaRPr>
          </a:p>
        </p:txBody>
      </p:sp>
    </p:spTree>
    <p:extLst>
      <p:ext uri="{BB962C8B-B14F-4D97-AF65-F5344CB8AC3E}">
        <p14:creationId xmlns:p14="http://schemas.microsoft.com/office/powerpoint/2010/main" val="423804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26</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Evaluation</a:t>
            </a:r>
          </a:p>
        </p:txBody>
      </p:sp>
      <p:sp>
        <p:nvSpPr>
          <p:cNvPr id="9" name="Content Placeholder 2">
            <a:extLst>
              <a:ext uri="{FF2B5EF4-FFF2-40B4-BE49-F238E27FC236}">
                <a16:creationId xmlns:a16="http://schemas.microsoft.com/office/drawing/2014/main" id="{BD56A43B-2649-1449-837A-5D58CFADD95A}"/>
              </a:ext>
            </a:extLst>
          </p:cNvPr>
          <p:cNvSpPr txBox="1">
            <a:spLocks/>
          </p:cNvSpPr>
          <p:nvPr/>
        </p:nvSpPr>
        <p:spPr>
          <a:xfrm>
            <a:off x="3895196" y="271424"/>
            <a:ext cx="4634654" cy="6848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latin typeface="Avenir Light" panose="020B0402020203020204" pitchFamily="34" charset="77"/>
              </a:rPr>
              <a:t>Word Similarity (not relatedness)</a:t>
            </a:r>
          </a:p>
        </p:txBody>
      </p:sp>
      <p:pic>
        <p:nvPicPr>
          <p:cNvPr id="3" name="Picture 2">
            <a:extLst>
              <a:ext uri="{FF2B5EF4-FFF2-40B4-BE49-F238E27FC236}">
                <a16:creationId xmlns:a16="http://schemas.microsoft.com/office/drawing/2014/main" id="{890F8CD2-A48D-4E49-90AE-2FF0ADC13F5E}"/>
              </a:ext>
            </a:extLst>
          </p:cNvPr>
          <p:cNvPicPr>
            <a:picLocks noChangeAspect="1"/>
          </p:cNvPicPr>
          <p:nvPr/>
        </p:nvPicPr>
        <p:blipFill>
          <a:blip r:embed="rId2"/>
          <a:stretch>
            <a:fillRect/>
          </a:stretch>
        </p:blipFill>
        <p:spPr>
          <a:xfrm>
            <a:off x="4051300" y="1011839"/>
            <a:ext cx="4089400" cy="5257800"/>
          </a:xfrm>
          <a:prstGeom prst="rect">
            <a:avLst/>
          </a:prstGeom>
        </p:spPr>
      </p:pic>
      <p:sp>
        <p:nvSpPr>
          <p:cNvPr id="8" name="Content Placeholder 2">
            <a:extLst>
              <a:ext uri="{FF2B5EF4-FFF2-40B4-BE49-F238E27FC236}">
                <a16:creationId xmlns:a16="http://schemas.microsoft.com/office/drawing/2014/main" id="{B9EEBE14-BC44-8F43-A1CF-3E2CCEA4B7AE}"/>
              </a:ext>
            </a:extLst>
          </p:cNvPr>
          <p:cNvSpPr txBox="1">
            <a:spLocks/>
          </p:cNvSpPr>
          <p:nvPr/>
        </p:nvSpPr>
        <p:spPr>
          <a:xfrm>
            <a:off x="1396169" y="6464563"/>
            <a:ext cx="9399662" cy="3676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dirty="0">
                <a:solidFill>
                  <a:srgbClr val="FF0000"/>
                </a:solidFill>
                <a:latin typeface="Avenir Light" panose="020B0402020203020204" pitchFamily="34" charset="77"/>
              </a:rPr>
              <a:t>Slide adapted from or inspired by Sam Bowman’s NYU NLP 2021</a:t>
            </a:r>
          </a:p>
        </p:txBody>
      </p:sp>
      <p:sp>
        <p:nvSpPr>
          <p:cNvPr id="11" name="Rectangle 10">
            <a:extLst>
              <a:ext uri="{FF2B5EF4-FFF2-40B4-BE49-F238E27FC236}">
                <a16:creationId xmlns:a16="http://schemas.microsoft.com/office/drawing/2014/main" id="{6678791C-58DF-7C44-9CA0-421CE3C70202}"/>
              </a:ext>
            </a:extLst>
          </p:cNvPr>
          <p:cNvSpPr/>
          <p:nvPr/>
        </p:nvSpPr>
        <p:spPr>
          <a:xfrm>
            <a:off x="716886" y="778620"/>
            <a:ext cx="1724032" cy="9399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98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27</a:t>
            </a:fld>
            <a:endParaRPr lang="en-US" dirty="0"/>
          </a:p>
        </p:txBody>
      </p:sp>
      <p:sp>
        <p:nvSpPr>
          <p:cNvPr id="2" name="Title 1">
            <a:extLst>
              <a:ext uri="{FF2B5EF4-FFF2-40B4-BE49-F238E27FC236}">
                <a16:creationId xmlns:a16="http://schemas.microsoft.com/office/drawing/2014/main" id="{36673921-67AB-D84C-A73D-BD825F2BFDF8}"/>
              </a:ext>
            </a:extLst>
          </p:cNvPr>
          <p:cNvSpPr>
            <a:spLocks noGrp="1"/>
          </p:cNvSpPr>
          <p:nvPr>
            <p:ph type="title"/>
          </p:nvPr>
        </p:nvSpPr>
        <p:spPr/>
        <p:txBody>
          <a:bodyPr/>
          <a:lstStyle/>
          <a:p>
            <a:r>
              <a:rPr lang="en-US" dirty="0"/>
              <a:t>Evaluation</a:t>
            </a:r>
          </a:p>
        </p:txBody>
      </p:sp>
      <p:sp>
        <p:nvSpPr>
          <p:cNvPr id="9" name="Content Placeholder 2">
            <a:extLst>
              <a:ext uri="{FF2B5EF4-FFF2-40B4-BE49-F238E27FC236}">
                <a16:creationId xmlns:a16="http://schemas.microsoft.com/office/drawing/2014/main" id="{BD56A43B-2649-1449-837A-5D58CFADD95A}"/>
              </a:ext>
            </a:extLst>
          </p:cNvPr>
          <p:cNvSpPr txBox="1">
            <a:spLocks/>
          </p:cNvSpPr>
          <p:nvPr/>
        </p:nvSpPr>
        <p:spPr>
          <a:xfrm>
            <a:off x="5137143" y="338739"/>
            <a:ext cx="2533657" cy="6848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latin typeface="Avenir Light" panose="020B0402020203020204" pitchFamily="34" charset="77"/>
              </a:rPr>
              <a:t>Word Analogy</a:t>
            </a:r>
          </a:p>
        </p:txBody>
      </p:sp>
      <p:sp>
        <p:nvSpPr>
          <p:cNvPr id="8" name="Content Placeholder 2">
            <a:extLst>
              <a:ext uri="{FF2B5EF4-FFF2-40B4-BE49-F238E27FC236}">
                <a16:creationId xmlns:a16="http://schemas.microsoft.com/office/drawing/2014/main" id="{B9EEBE14-BC44-8F43-A1CF-3E2CCEA4B7AE}"/>
              </a:ext>
            </a:extLst>
          </p:cNvPr>
          <p:cNvSpPr txBox="1">
            <a:spLocks/>
          </p:cNvSpPr>
          <p:nvPr/>
        </p:nvSpPr>
        <p:spPr>
          <a:xfrm>
            <a:off x="1396169" y="6464563"/>
            <a:ext cx="9399662" cy="3676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dirty="0">
                <a:solidFill>
                  <a:srgbClr val="FF0000"/>
                </a:solidFill>
                <a:latin typeface="Avenir Light" panose="020B0402020203020204" pitchFamily="34" charset="77"/>
              </a:rPr>
              <a:t>Slide adapted from or inspired by Sam Bowman’s NYU NLP 2021</a:t>
            </a:r>
          </a:p>
        </p:txBody>
      </p:sp>
      <p:pic>
        <p:nvPicPr>
          <p:cNvPr id="4" name="Picture 3">
            <a:extLst>
              <a:ext uri="{FF2B5EF4-FFF2-40B4-BE49-F238E27FC236}">
                <a16:creationId xmlns:a16="http://schemas.microsoft.com/office/drawing/2014/main" id="{71BF56FB-6315-3E4F-BAD1-A11E5D920AB6}"/>
              </a:ext>
            </a:extLst>
          </p:cNvPr>
          <p:cNvPicPr>
            <a:picLocks noChangeAspect="1"/>
          </p:cNvPicPr>
          <p:nvPr/>
        </p:nvPicPr>
        <p:blipFill>
          <a:blip r:embed="rId2"/>
          <a:stretch>
            <a:fillRect/>
          </a:stretch>
        </p:blipFill>
        <p:spPr>
          <a:xfrm>
            <a:off x="1174750" y="1479871"/>
            <a:ext cx="10147300" cy="1066800"/>
          </a:xfrm>
          <a:prstGeom prst="rect">
            <a:avLst/>
          </a:prstGeom>
        </p:spPr>
      </p:pic>
      <p:pic>
        <p:nvPicPr>
          <p:cNvPr id="5" name="Picture 4">
            <a:extLst>
              <a:ext uri="{FF2B5EF4-FFF2-40B4-BE49-F238E27FC236}">
                <a16:creationId xmlns:a16="http://schemas.microsoft.com/office/drawing/2014/main" id="{0D1EA8A5-169F-9645-8276-721F246A4CEC}"/>
              </a:ext>
            </a:extLst>
          </p:cNvPr>
          <p:cNvPicPr>
            <a:picLocks noChangeAspect="1"/>
          </p:cNvPicPr>
          <p:nvPr/>
        </p:nvPicPr>
        <p:blipFill>
          <a:blip r:embed="rId3"/>
          <a:stretch>
            <a:fillRect/>
          </a:stretch>
        </p:blipFill>
        <p:spPr>
          <a:xfrm>
            <a:off x="1716084" y="2787810"/>
            <a:ext cx="9017000" cy="3327400"/>
          </a:xfrm>
          <a:prstGeom prst="rect">
            <a:avLst/>
          </a:prstGeom>
        </p:spPr>
      </p:pic>
      <p:sp>
        <p:nvSpPr>
          <p:cNvPr id="11" name="Rectangle 10">
            <a:extLst>
              <a:ext uri="{FF2B5EF4-FFF2-40B4-BE49-F238E27FC236}">
                <a16:creationId xmlns:a16="http://schemas.microsoft.com/office/drawing/2014/main" id="{D6297BE2-1391-D542-A7BD-E3FF0266E231}"/>
              </a:ext>
            </a:extLst>
          </p:cNvPr>
          <p:cNvSpPr/>
          <p:nvPr/>
        </p:nvSpPr>
        <p:spPr>
          <a:xfrm>
            <a:off x="716886" y="778620"/>
            <a:ext cx="1724032" cy="9399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713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292019-72DB-DA42-B5AC-6B31131C9ED5}"/>
              </a:ext>
            </a:extLst>
          </p:cNvPr>
          <p:cNvSpPr/>
          <p:nvPr/>
        </p:nvSpPr>
        <p:spPr>
          <a:xfrm>
            <a:off x="2154343" y="1395890"/>
            <a:ext cx="4419241" cy="484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a:extLst>
              <a:ext uri="{FF2B5EF4-FFF2-40B4-BE49-F238E27FC236}">
                <a16:creationId xmlns:a16="http://schemas.microsoft.com/office/drawing/2014/main" id="{DAB0366A-5361-BE44-B5E9-741ADC5E6DA8}"/>
              </a:ext>
            </a:extLst>
          </p:cNvPr>
          <p:cNvSpPr txBox="1">
            <a:spLocks/>
          </p:cNvSpPr>
          <p:nvPr/>
        </p:nvSpPr>
        <p:spPr>
          <a:xfrm>
            <a:off x="2154343" y="1053178"/>
            <a:ext cx="6034314" cy="3032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None/>
            </a:pPr>
            <a:r>
              <a:rPr lang="en-US" dirty="0">
                <a:solidFill>
                  <a:schemeClr val="bg2">
                    <a:lumMod val="25000"/>
                  </a:schemeClr>
                </a:solidFill>
                <a:latin typeface="Avenir Medium" panose="02000503020000020003" pitchFamily="2" charset="0"/>
              </a:rPr>
              <a:t>Word Embeddings (cont.)</a:t>
            </a:r>
          </a:p>
          <a:p>
            <a:pPr marL="0" indent="0">
              <a:lnSpc>
                <a:spcPct val="200000"/>
              </a:lnSpc>
              <a:spcBef>
                <a:spcPts val="0"/>
              </a:spcBef>
              <a:buNone/>
            </a:pPr>
            <a:r>
              <a:rPr lang="en-US" dirty="0">
                <a:solidFill>
                  <a:schemeClr val="bg2">
                    <a:lumMod val="25000"/>
                  </a:schemeClr>
                </a:solidFill>
                <a:latin typeface="Avenir Medium" panose="02000503020000020003" pitchFamily="2" charset="0"/>
              </a:rPr>
              <a:t>Recurrent Neural Nets (RNNs)</a:t>
            </a:r>
          </a:p>
        </p:txBody>
      </p:sp>
      <p:sp>
        <p:nvSpPr>
          <p:cNvPr id="2" name="Rectangle 1">
            <a:extLst>
              <a:ext uri="{FF2B5EF4-FFF2-40B4-BE49-F238E27FC236}">
                <a16:creationId xmlns:a16="http://schemas.microsoft.com/office/drawing/2014/main" id="{98B7CA55-066D-DE4F-98F1-19E39CB74039}"/>
              </a:ext>
            </a:extLst>
          </p:cNvPr>
          <p:cNvSpPr/>
          <p:nvPr/>
        </p:nvSpPr>
        <p:spPr>
          <a:xfrm>
            <a:off x="525395" y="468403"/>
            <a:ext cx="4419241" cy="584775"/>
          </a:xfrm>
          <a:prstGeom prst="rect">
            <a:avLst/>
          </a:prstGeom>
        </p:spPr>
        <p:txBody>
          <a:bodyPr wrap="square" anchor="b">
            <a:spAutoFit/>
          </a:bodyPr>
          <a:lstStyle/>
          <a:p>
            <a:r>
              <a:rPr lang="en-US" sz="3200" dirty="0">
                <a:solidFill>
                  <a:schemeClr val="tx1">
                    <a:lumMod val="75000"/>
                    <a:lumOff val="25000"/>
                  </a:schemeClr>
                </a:solidFill>
                <a:latin typeface="Avenir Medium" panose="02000503020000020003" pitchFamily="2" charset="0"/>
              </a:rPr>
              <a:t>Outline</a:t>
            </a:r>
          </a:p>
        </p:txBody>
      </p:sp>
      <p:sp>
        <p:nvSpPr>
          <p:cNvPr id="13" name="Rectangle 12">
            <a:extLst>
              <a:ext uri="{FF2B5EF4-FFF2-40B4-BE49-F238E27FC236}">
                <a16:creationId xmlns:a16="http://schemas.microsoft.com/office/drawing/2014/main" id="{45784C59-BECB-8A43-BEC7-D757DF6B1881}"/>
              </a:ext>
            </a:extLst>
          </p:cNvPr>
          <p:cNvSpPr/>
          <p:nvPr/>
        </p:nvSpPr>
        <p:spPr>
          <a:xfrm>
            <a:off x="1046406" y="2423661"/>
            <a:ext cx="771242" cy="90716"/>
          </a:xfrm>
          <a:prstGeom prst="rect">
            <a:avLst/>
          </a:prstGeom>
          <a:solidFill>
            <a:srgbClr val="83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9D1A0-258E-D045-AE52-DEB2019F5075}"/>
              </a:ext>
            </a:extLst>
          </p:cNvPr>
          <p:cNvSpPr/>
          <p:nvPr/>
        </p:nvSpPr>
        <p:spPr>
          <a:xfrm>
            <a:off x="1046406" y="2514376"/>
            <a:ext cx="771242" cy="100361"/>
          </a:xfrm>
          <a:prstGeom prst="rect">
            <a:avLst/>
          </a:prstGeom>
          <a:solidFill>
            <a:srgbClr val="007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AFC9FA-1800-7347-B623-ABEB48FCD480}"/>
              </a:ext>
            </a:extLst>
          </p:cNvPr>
          <p:cNvSpPr/>
          <p:nvPr/>
        </p:nvSpPr>
        <p:spPr>
          <a:xfrm>
            <a:off x="1046406" y="1552165"/>
            <a:ext cx="771242" cy="9071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E417E7-D8F4-CA43-8ED1-A2216D634D44}"/>
              </a:ext>
            </a:extLst>
          </p:cNvPr>
          <p:cNvSpPr/>
          <p:nvPr/>
        </p:nvSpPr>
        <p:spPr>
          <a:xfrm>
            <a:off x="1046406" y="1642880"/>
            <a:ext cx="771242" cy="10036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770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292019-72DB-DA42-B5AC-6B31131C9ED5}"/>
              </a:ext>
            </a:extLst>
          </p:cNvPr>
          <p:cNvSpPr/>
          <p:nvPr/>
        </p:nvSpPr>
        <p:spPr>
          <a:xfrm>
            <a:off x="2154343" y="2226956"/>
            <a:ext cx="5051675" cy="484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8B7CA55-066D-DE4F-98F1-19E39CB74039}"/>
              </a:ext>
            </a:extLst>
          </p:cNvPr>
          <p:cNvSpPr/>
          <p:nvPr/>
        </p:nvSpPr>
        <p:spPr>
          <a:xfrm>
            <a:off x="525395" y="468403"/>
            <a:ext cx="4419241" cy="584775"/>
          </a:xfrm>
          <a:prstGeom prst="rect">
            <a:avLst/>
          </a:prstGeom>
        </p:spPr>
        <p:txBody>
          <a:bodyPr wrap="square" anchor="b">
            <a:spAutoFit/>
          </a:bodyPr>
          <a:lstStyle/>
          <a:p>
            <a:r>
              <a:rPr lang="en-US" sz="3200" dirty="0">
                <a:solidFill>
                  <a:schemeClr val="tx1">
                    <a:lumMod val="75000"/>
                    <a:lumOff val="25000"/>
                  </a:schemeClr>
                </a:solidFill>
                <a:latin typeface="Avenir Medium" panose="02000503020000020003" pitchFamily="2" charset="0"/>
              </a:rPr>
              <a:t>Outline</a:t>
            </a:r>
          </a:p>
        </p:txBody>
      </p:sp>
      <p:sp>
        <p:nvSpPr>
          <p:cNvPr id="13" name="Rectangle 12">
            <a:extLst>
              <a:ext uri="{FF2B5EF4-FFF2-40B4-BE49-F238E27FC236}">
                <a16:creationId xmlns:a16="http://schemas.microsoft.com/office/drawing/2014/main" id="{45784C59-BECB-8A43-BEC7-D757DF6B1881}"/>
              </a:ext>
            </a:extLst>
          </p:cNvPr>
          <p:cNvSpPr/>
          <p:nvPr/>
        </p:nvSpPr>
        <p:spPr>
          <a:xfrm>
            <a:off x="1046406" y="2423661"/>
            <a:ext cx="771242" cy="90716"/>
          </a:xfrm>
          <a:prstGeom prst="rect">
            <a:avLst/>
          </a:prstGeom>
          <a:solidFill>
            <a:srgbClr val="83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9D1A0-258E-D045-AE52-DEB2019F5075}"/>
              </a:ext>
            </a:extLst>
          </p:cNvPr>
          <p:cNvSpPr/>
          <p:nvPr/>
        </p:nvSpPr>
        <p:spPr>
          <a:xfrm>
            <a:off x="1046406" y="2514376"/>
            <a:ext cx="771242" cy="100361"/>
          </a:xfrm>
          <a:prstGeom prst="rect">
            <a:avLst/>
          </a:prstGeom>
          <a:solidFill>
            <a:srgbClr val="007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AFC9FA-1800-7347-B623-ABEB48FCD480}"/>
              </a:ext>
            </a:extLst>
          </p:cNvPr>
          <p:cNvSpPr/>
          <p:nvPr/>
        </p:nvSpPr>
        <p:spPr>
          <a:xfrm>
            <a:off x="1046406" y="1552165"/>
            <a:ext cx="771242" cy="9071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E417E7-D8F4-CA43-8ED1-A2216D634D44}"/>
              </a:ext>
            </a:extLst>
          </p:cNvPr>
          <p:cNvSpPr/>
          <p:nvPr/>
        </p:nvSpPr>
        <p:spPr>
          <a:xfrm>
            <a:off x="1046406" y="1642880"/>
            <a:ext cx="771242" cy="10036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99E49531-DDFB-4F49-88C7-DD546FA32448}"/>
              </a:ext>
            </a:extLst>
          </p:cNvPr>
          <p:cNvSpPr txBox="1">
            <a:spLocks/>
          </p:cNvSpPr>
          <p:nvPr/>
        </p:nvSpPr>
        <p:spPr>
          <a:xfrm>
            <a:off x="2154343" y="1053178"/>
            <a:ext cx="6034314" cy="3032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None/>
            </a:pPr>
            <a:r>
              <a:rPr lang="en-US" dirty="0">
                <a:solidFill>
                  <a:schemeClr val="bg2">
                    <a:lumMod val="25000"/>
                  </a:schemeClr>
                </a:solidFill>
                <a:latin typeface="Avenir Medium" panose="02000503020000020003" pitchFamily="2" charset="0"/>
              </a:rPr>
              <a:t>Word Embeddings (cont.)</a:t>
            </a:r>
          </a:p>
          <a:p>
            <a:pPr marL="0" indent="0">
              <a:lnSpc>
                <a:spcPct val="200000"/>
              </a:lnSpc>
              <a:spcBef>
                <a:spcPts val="0"/>
              </a:spcBef>
              <a:buNone/>
            </a:pPr>
            <a:r>
              <a:rPr lang="en-US" dirty="0">
                <a:solidFill>
                  <a:schemeClr val="bg2">
                    <a:lumMod val="25000"/>
                  </a:schemeClr>
                </a:solidFill>
                <a:latin typeface="Avenir Medium" panose="02000503020000020003" pitchFamily="2" charset="0"/>
              </a:rPr>
              <a:t>Recurrent Neural Nets (RNNs)</a:t>
            </a:r>
          </a:p>
        </p:txBody>
      </p:sp>
    </p:spTree>
    <p:extLst>
      <p:ext uri="{BB962C8B-B14F-4D97-AF65-F5344CB8AC3E}">
        <p14:creationId xmlns:p14="http://schemas.microsoft.com/office/powerpoint/2010/main" val="367526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9">
            <a:extLst>
              <a:ext uri="{FF2B5EF4-FFF2-40B4-BE49-F238E27FC236}">
                <a16:creationId xmlns:a16="http://schemas.microsoft.com/office/drawing/2014/main" id="{CC4B7871-8570-9544-A628-29B6466CBD5E}"/>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3</a:t>
            </a:fld>
            <a:endParaRPr lang="en-US"/>
          </a:p>
        </p:txBody>
      </p:sp>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DE55B3"/>
                </a:solidFill>
                <a:latin typeface="Avenir Black" panose="02000503020000020003" pitchFamily="2" charset="0"/>
              </a:rPr>
              <a:t>ANNOUNCEMENTS</a:t>
            </a:r>
          </a:p>
        </p:txBody>
      </p:sp>
      <p:sp>
        <p:nvSpPr>
          <p:cNvPr id="8" name="Rectangle 7">
            <a:extLst>
              <a:ext uri="{FF2B5EF4-FFF2-40B4-BE49-F238E27FC236}">
                <a16:creationId xmlns:a16="http://schemas.microsoft.com/office/drawing/2014/main" id="{6DC880AC-9A27-734E-B6F8-26783E30FB60}"/>
              </a:ext>
            </a:extLst>
          </p:cNvPr>
          <p:cNvSpPr/>
          <p:nvPr/>
        </p:nvSpPr>
        <p:spPr>
          <a:xfrm>
            <a:off x="322943" y="839333"/>
            <a:ext cx="11546114" cy="5907579"/>
          </a:xfrm>
          <a:prstGeom prst="rect">
            <a:avLst/>
          </a:prstGeom>
        </p:spPr>
        <p:txBody>
          <a:bodyPr wrap="square">
            <a:spAutoFit/>
          </a:bodyPr>
          <a:lstStyle/>
          <a:p>
            <a:pPr marL="342900" indent="-342900">
              <a:lnSpc>
                <a:spcPct val="200000"/>
              </a:lnSpc>
              <a:buFont typeface="Arial" panose="020B0604020202020204" pitchFamily="34" charset="0"/>
              <a:buChar char="•"/>
            </a:pPr>
            <a:r>
              <a:rPr lang="en-US" sz="2400" dirty="0">
                <a:latin typeface="Avenir Light" panose="020B0402020203020204" pitchFamily="34" charset="77"/>
              </a:rPr>
              <a:t>Keep an eye on the </a:t>
            </a:r>
            <a:r>
              <a:rPr lang="en-US" sz="2400" b="1" dirty="0">
                <a:latin typeface="Avenir Light" panose="020B0402020203020204" pitchFamily="34" charset="77"/>
              </a:rPr>
              <a:t>HW1 Errata</a:t>
            </a:r>
            <a:r>
              <a:rPr lang="en-US" sz="2400" dirty="0">
                <a:latin typeface="Avenir Light" panose="020B0402020203020204" pitchFamily="34" charset="77"/>
              </a:rPr>
              <a:t>, posted on Ed. HW1 is due in 1 week!</a:t>
            </a:r>
          </a:p>
          <a:p>
            <a:pPr marL="342900" indent="-342900">
              <a:lnSpc>
                <a:spcPct val="200000"/>
              </a:lnSpc>
              <a:buFont typeface="Arial" panose="020B0604020202020204" pitchFamily="34" charset="0"/>
              <a:buChar char="•"/>
            </a:pPr>
            <a:r>
              <a:rPr lang="en-US" sz="2400" b="1" dirty="0">
                <a:solidFill>
                  <a:srgbClr val="C00000"/>
                </a:solidFill>
                <a:latin typeface="Avenir Light" panose="020B0402020203020204" pitchFamily="34" charset="77"/>
              </a:rPr>
              <a:t>Research Proposals </a:t>
            </a:r>
            <a:r>
              <a:rPr lang="en-US" sz="2400" dirty="0">
                <a:latin typeface="Avenir Light" panose="020B0402020203020204" pitchFamily="34" charset="77"/>
              </a:rPr>
              <a:t>are due in 2 weeks, </a:t>
            </a:r>
            <a:r>
              <a:rPr lang="en-US" sz="2400" dirty="0">
                <a:highlight>
                  <a:srgbClr val="FFFF00"/>
                </a:highlight>
                <a:latin typeface="Avenir Light" panose="020B0402020203020204" pitchFamily="34" charset="77"/>
              </a:rPr>
              <a:t>Sept 30</a:t>
            </a:r>
            <a:r>
              <a:rPr lang="en-US" sz="2400" dirty="0">
                <a:latin typeface="Avenir Light" panose="020B0402020203020204" pitchFamily="34" charset="77"/>
              </a:rPr>
              <a:t>. Start skimming papers and talking with teammates.</a:t>
            </a:r>
          </a:p>
          <a:p>
            <a:pPr marL="342900" indent="-342900">
              <a:lnSpc>
                <a:spcPct val="200000"/>
              </a:lnSpc>
              <a:buFont typeface="Arial" panose="020B0604020202020204" pitchFamily="34" charset="0"/>
              <a:buChar char="•"/>
            </a:pPr>
            <a:r>
              <a:rPr lang="en-US" sz="2400" b="1" dirty="0">
                <a:latin typeface="Avenir Light" panose="020B0402020203020204" pitchFamily="34" charset="77"/>
              </a:rPr>
              <a:t>Office Hours:</a:t>
            </a:r>
          </a:p>
          <a:p>
            <a:pPr marL="800100" lvl="1" indent="-342900">
              <a:lnSpc>
                <a:spcPct val="200000"/>
              </a:lnSpc>
              <a:buFont typeface="Arial" panose="020B0604020202020204" pitchFamily="34" charset="0"/>
              <a:buChar char="•"/>
            </a:pPr>
            <a:r>
              <a:rPr lang="en-US" sz="2400" dirty="0">
                <a:latin typeface="Avenir Light" panose="020B0402020203020204" pitchFamily="34" charset="77"/>
              </a:rPr>
              <a:t>if Zoom room is empty, the TF is likely in a break-out room helping a student 1-on-1 w/ their code.</a:t>
            </a:r>
          </a:p>
          <a:p>
            <a:pPr marL="800100" lvl="1" indent="-342900">
              <a:lnSpc>
                <a:spcPct val="200000"/>
              </a:lnSpc>
              <a:buFont typeface="Arial" panose="020B0604020202020204" pitchFamily="34" charset="0"/>
              <a:buChar char="•"/>
            </a:pPr>
            <a:r>
              <a:rPr lang="en-US" sz="2400" dirty="0">
                <a:latin typeface="Avenir Light" panose="020B0402020203020204" pitchFamily="34" charset="77"/>
              </a:rPr>
              <a:t>Please reserve your </a:t>
            </a:r>
            <a:r>
              <a:rPr lang="en-US" sz="2400" u="sng" dirty="0">
                <a:latin typeface="Avenir Light" panose="020B0402020203020204" pitchFamily="34" charset="77"/>
              </a:rPr>
              <a:t>coding questions for the TFs and/or </a:t>
            </a:r>
            <a:r>
              <a:rPr lang="en-US" sz="2400" u="sng" dirty="0" err="1">
                <a:latin typeface="Avenir Light" panose="020B0402020203020204" pitchFamily="34" charset="77"/>
              </a:rPr>
              <a:t>EdStem</a:t>
            </a:r>
            <a:r>
              <a:rPr lang="en-US" sz="2400" dirty="0">
                <a:latin typeface="Avenir Light" panose="020B0402020203020204" pitchFamily="34" charset="77"/>
              </a:rPr>
              <a:t>, as I hold office hours solo, and debugging code can easily bottleneck the queue.</a:t>
            </a:r>
          </a:p>
        </p:txBody>
      </p:sp>
    </p:spTree>
    <p:extLst>
      <p:ext uri="{BB962C8B-B14F-4D97-AF65-F5344CB8AC3E}">
        <p14:creationId xmlns:p14="http://schemas.microsoft.com/office/powerpoint/2010/main" val="281152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921-67AB-D84C-A73D-BD825F2BFDF8}"/>
              </a:ext>
            </a:extLst>
          </p:cNvPr>
          <p:cNvSpPr>
            <a:spLocks noGrp="1"/>
          </p:cNvSpPr>
          <p:nvPr>
            <p:ph type="title" idx="4294967295"/>
          </p:nvPr>
        </p:nvSpPr>
        <p:spPr>
          <a:xfrm>
            <a:off x="639956" y="277465"/>
            <a:ext cx="8941419" cy="1162592"/>
          </a:xfrm>
        </p:spPr>
        <p:txBody>
          <a:bodyPr/>
          <a:lstStyle/>
          <a:p>
            <a:r>
              <a:rPr lang="en-US" dirty="0"/>
              <a:t>RNNs</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30</a:t>
            </a:fld>
            <a:endParaRPr lang="en-US" dirty="0"/>
          </a:p>
        </p:txBody>
      </p:sp>
      <p:sp>
        <p:nvSpPr>
          <p:cNvPr id="11" name="Rectangle 10">
            <a:extLst>
              <a:ext uri="{FF2B5EF4-FFF2-40B4-BE49-F238E27FC236}">
                <a16:creationId xmlns:a16="http://schemas.microsoft.com/office/drawing/2014/main" id="{D6297BE2-1391-D542-A7BD-E3FF0266E231}"/>
              </a:ext>
            </a:extLst>
          </p:cNvPr>
          <p:cNvSpPr/>
          <p:nvPr/>
        </p:nvSpPr>
        <p:spPr>
          <a:xfrm>
            <a:off x="716886" y="778620"/>
            <a:ext cx="975436" cy="8118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1A894E6-4C30-BF41-BC20-BE84965198C0}"/>
              </a:ext>
            </a:extLst>
          </p:cNvPr>
          <p:cNvSpPr txBox="1">
            <a:spLocks/>
          </p:cNvSpPr>
          <p:nvPr/>
        </p:nvSpPr>
        <p:spPr>
          <a:xfrm>
            <a:off x="920088" y="1774209"/>
            <a:ext cx="10748748" cy="2997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Avenir Light" panose="020B0402020203020204" pitchFamily="34" charset="77"/>
              </a:rPr>
              <a:t>We especially need a system that:</a:t>
            </a:r>
          </a:p>
          <a:p>
            <a:pPr>
              <a:lnSpc>
                <a:spcPct val="150000"/>
              </a:lnSpc>
            </a:pPr>
            <a:r>
              <a:rPr lang="en-US" dirty="0">
                <a:latin typeface="Avenir Light" panose="020B0402020203020204" pitchFamily="34" charset="77"/>
              </a:rPr>
              <a:t>Has an “</a:t>
            </a:r>
            <a:r>
              <a:rPr lang="en-US" dirty="0">
                <a:solidFill>
                  <a:srgbClr val="C00000"/>
                </a:solidFill>
                <a:latin typeface="Avenir Light" panose="020B0402020203020204" pitchFamily="34" charset="77"/>
              </a:rPr>
              <a:t>infinite</a:t>
            </a:r>
            <a:r>
              <a:rPr lang="en-US" dirty="0">
                <a:latin typeface="Avenir Light" panose="020B0402020203020204" pitchFamily="34" charset="77"/>
              </a:rPr>
              <a:t>” concept of the past, not just a fixed window</a:t>
            </a:r>
          </a:p>
          <a:p>
            <a:pPr>
              <a:lnSpc>
                <a:spcPct val="150000"/>
              </a:lnSpc>
            </a:pPr>
            <a:r>
              <a:rPr lang="en-US" dirty="0">
                <a:latin typeface="Avenir Light" panose="020B0402020203020204" pitchFamily="34" charset="77"/>
              </a:rPr>
              <a:t>For each new input, output the most likely next event (e.g., word)</a:t>
            </a:r>
          </a:p>
        </p:txBody>
      </p:sp>
    </p:spTree>
    <p:extLst>
      <p:ext uri="{BB962C8B-B14F-4D97-AF65-F5344CB8AC3E}">
        <p14:creationId xmlns:p14="http://schemas.microsoft.com/office/powerpoint/2010/main" val="3733773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921-67AB-D84C-A73D-BD825F2BFDF8}"/>
              </a:ext>
            </a:extLst>
          </p:cNvPr>
          <p:cNvSpPr>
            <a:spLocks noGrp="1"/>
          </p:cNvSpPr>
          <p:nvPr>
            <p:ph type="title" idx="4294967295"/>
          </p:nvPr>
        </p:nvSpPr>
        <p:spPr>
          <a:xfrm>
            <a:off x="639956" y="277465"/>
            <a:ext cx="8941419" cy="1162592"/>
          </a:xfrm>
        </p:spPr>
        <p:txBody>
          <a:bodyPr/>
          <a:lstStyle/>
          <a:p>
            <a:r>
              <a:rPr lang="en-US" dirty="0"/>
              <a:t>Motivation</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31</a:t>
            </a:fld>
            <a:endParaRPr lang="en-US" dirty="0"/>
          </a:p>
        </p:txBody>
      </p:sp>
      <p:sp>
        <p:nvSpPr>
          <p:cNvPr id="11" name="Rectangle 10">
            <a:extLst>
              <a:ext uri="{FF2B5EF4-FFF2-40B4-BE49-F238E27FC236}">
                <a16:creationId xmlns:a16="http://schemas.microsoft.com/office/drawing/2014/main" id="{D6297BE2-1391-D542-A7BD-E3FF0266E231}"/>
              </a:ext>
            </a:extLst>
          </p:cNvPr>
          <p:cNvSpPr/>
          <p:nvPr/>
        </p:nvSpPr>
        <p:spPr>
          <a:xfrm>
            <a:off x="716885" y="778620"/>
            <a:ext cx="1753359" cy="8118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55D06D9-76BF-D44C-95C6-C7B0BD88C6AF}"/>
              </a:ext>
            </a:extLst>
          </p:cNvPr>
          <p:cNvSpPr>
            <a:spLocks noGrp="1"/>
          </p:cNvSpPr>
          <p:nvPr>
            <p:ph idx="4294967295"/>
          </p:nvPr>
        </p:nvSpPr>
        <p:spPr>
          <a:xfrm>
            <a:off x="2018162" y="1225236"/>
            <a:ext cx="8155675" cy="879070"/>
          </a:xfrm>
        </p:spPr>
        <p:txBody>
          <a:bodyPr>
            <a:normAutofit/>
          </a:bodyPr>
          <a:lstStyle/>
          <a:p>
            <a:pPr marL="0" indent="0" algn="ctr">
              <a:lnSpc>
                <a:spcPct val="150000"/>
              </a:lnSpc>
              <a:buNone/>
            </a:pPr>
            <a:r>
              <a:rPr lang="en-US" dirty="0">
                <a:latin typeface="Avenir Light" panose="020B0402020203020204" pitchFamily="34" charset="77"/>
              </a:rPr>
              <a:t>Language often has long-range dependencies:</a:t>
            </a:r>
            <a:endParaRPr lang="en-US" b="1" dirty="0">
              <a:latin typeface="Avenir Light" panose="020B0402020203020204" pitchFamily="34" charset="77"/>
            </a:endParaRPr>
          </a:p>
        </p:txBody>
      </p:sp>
      <p:sp>
        <p:nvSpPr>
          <p:cNvPr id="22" name="Content Placeholder 2">
            <a:extLst>
              <a:ext uri="{FF2B5EF4-FFF2-40B4-BE49-F238E27FC236}">
                <a16:creationId xmlns:a16="http://schemas.microsoft.com/office/drawing/2014/main" id="{5B46BFD3-FC54-6645-89D8-9CF4A33AB248}"/>
              </a:ext>
            </a:extLst>
          </p:cNvPr>
          <p:cNvSpPr txBox="1">
            <a:spLocks/>
          </p:cNvSpPr>
          <p:nvPr/>
        </p:nvSpPr>
        <p:spPr>
          <a:xfrm>
            <a:off x="1205552" y="3002123"/>
            <a:ext cx="10148248" cy="1723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solidFill>
                  <a:srgbClr val="C00000"/>
                </a:solidFill>
                <a:latin typeface="Avenir Light" panose="020B0402020203020204" pitchFamily="34" charset="77"/>
              </a:rPr>
              <a:t>Emily</a:t>
            </a:r>
            <a:r>
              <a:rPr lang="en-US" sz="2400" dirty="0">
                <a:latin typeface="Avenir Light" panose="020B0402020203020204" pitchFamily="34" charset="77"/>
              </a:rPr>
              <a:t> earned the top grade on the quiz! Everyone was proud of </a:t>
            </a:r>
            <a:r>
              <a:rPr lang="en-US" sz="2400" dirty="0">
                <a:solidFill>
                  <a:srgbClr val="C00000"/>
                </a:solidFill>
                <a:latin typeface="Avenir Light" panose="020B0402020203020204" pitchFamily="34" charset="77"/>
              </a:rPr>
              <a:t>her</a:t>
            </a:r>
            <a:r>
              <a:rPr lang="en-US" sz="2400" dirty="0">
                <a:latin typeface="Avenir Light" panose="020B0402020203020204" pitchFamily="34" charset="77"/>
              </a:rPr>
              <a:t>.</a:t>
            </a:r>
          </a:p>
          <a:p>
            <a:pPr marL="0" indent="0">
              <a:lnSpc>
                <a:spcPct val="150000"/>
              </a:lnSpc>
              <a:buNone/>
            </a:pPr>
            <a:r>
              <a:rPr lang="en-US" sz="2400" dirty="0">
                <a:solidFill>
                  <a:srgbClr val="C00000"/>
                </a:solidFill>
                <a:latin typeface="Avenir Light" panose="020B0402020203020204" pitchFamily="34" charset="77"/>
              </a:rPr>
              <a:t>Miquel</a:t>
            </a:r>
            <a:r>
              <a:rPr lang="en-US" sz="2400" dirty="0">
                <a:latin typeface="Avenir Light" panose="020B0402020203020204" pitchFamily="34" charset="77"/>
              </a:rPr>
              <a:t> earned the top grade on the quiz! Everyone was proud of </a:t>
            </a:r>
            <a:r>
              <a:rPr lang="en-US" sz="2400" dirty="0">
                <a:solidFill>
                  <a:srgbClr val="C00000"/>
                </a:solidFill>
                <a:latin typeface="Avenir Light" panose="020B0402020203020204" pitchFamily="34" charset="77"/>
              </a:rPr>
              <a:t>him</a:t>
            </a:r>
            <a:r>
              <a:rPr lang="en-US" sz="2400" dirty="0">
                <a:latin typeface="Avenir Light" panose="020B0402020203020204" pitchFamily="34" charset="77"/>
              </a:rPr>
              <a:t>.</a:t>
            </a:r>
            <a:endParaRPr lang="en-US" sz="2400" b="1" dirty="0">
              <a:latin typeface="Avenir Light" panose="020B0402020203020204" pitchFamily="34" charset="77"/>
            </a:endParaRPr>
          </a:p>
          <a:p>
            <a:pPr marL="0" indent="0">
              <a:lnSpc>
                <a:spcPct val="150000"/>
              </a:lnSpc>
              <a:buFont typeface="Arial" panose="020B0604020202020204" pitchFamily="34" charset="0"/>
              <a:buNone/>
            </a:pPr>
            <a:endParaRPr lang="en-US" sz="2400" b="1" dirty="0">
              <a:latin typeface="Avenir Light" panose="020B0402020203020204" pitchFamily="34" charset="77"/>
            </a:endParaRPr>
          </a:p>
        </p:txBody>
      </p:sp>
    </p:spTree>
    <p:extLst>
      <p:ext uri="{BB962C8B-B14F-4D97-AF65-F5344CB8AC3E}">
        <p14:creationId xmlns:p14="http://schemas.microsoft.com/office/powerpoint/2010/main" val="2574731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921-67AB-D84C-A73D-BD825F2BFDF8}"/>
              </a:ext>
            </a:extLst>
          </p:cNvPr>
          <p:cNvSpPr>
            <a:spLocks noGrp="1"/>
          </p:cNvSpPr>
          <p:nvPr>
            <p:ph type="title" idx="4294967295"/>
          </p:nvPr>
        </p:nvSpPr>
        <p:spPr>
          <a:xfrm>
            <a:off x="639956" y="277465"/>
            <a:ext cx="8941419" cy="1162592"/>
          </a:xfrm>
        </p:spPr>
        <p:txBody>
          <a:bodyPr/>
          <a:lstStyle/>
          <a:p>
            <a:r>
              <a:rPr lang="en-US" dirty="0"/>
              <a:t>Motivation</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32</a:t>
            </a:fld>
            <a:endParaRPr lang="en-US" dirty="0"/>
          </a:p>
        </p:txBody>
      </p:sp>
      <p:sp>
        <p:nvSpPr>
          <p:cNvPr id="11" name="Rectangle 10">
            <a:extLst>
              <a:ext uri="{FF2B5EF4-FFF2-40B4-BE49-F238E27FC236}">
                <a16:creationId xmlns:a16="http://schemas.microsoft.com/office/drawing/2014/main" id="{D6297BE2-1391-D542-A7BD-E3FF0266E231}"/>
              </a:ext>
            </a:extLst>
          </p:cNvPr>
          <p:cNvSpPr/>
          <p:nvPr/>
        </p:nvSpPr>
        <p:spPr>
          <a:xfrm>
            <a:off x="716885" y="778620"/>
            <a:ext cx="1753359" cy="8118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55D06D9-76BF-D44C-95C6-C7B0BD88C6AF}"/>
              </a:ext>
            </a:extLst>
          </p:cNvPr>
          <p:cNvSpPr>
            <a:spLocks noGrp="1"/>
          </p:cNvSpPr>
          <p:nvPr>
            <p:ph idx="4294967295"/>
          </p:nvPr>
        </p:nvSpPr>
        <p:spPr>
          <a:xfrm>
            <a:off x="2018162" y="1225236"/>
            <a:ext cx="8155675" cy="879070"/>
          </a:xfrm>
        </p:spPr>
        <p:txBody>
          <a:bodyPr>
            <a:normAutofit/>
          </a:bodyPr>
          <a:lstStyle/>
          <a:p>
            <a:pPr marL="0" indent="0" algn="ctr">
              <a:lnSpc>
                <a:spcPct val="150000"/>
              </a:lnSpc>
              <a:buNone/>
            </a:pPr>
            <a:r>
              <a:rPr lang="en-US" dirty="0">
                <a:latin typeface="Avenir Light" panose="020B0402020203020204" pitchFamily="34" charset="77"/>
              </a:rPr>
              <a:t>Language often has long-range dependencies:</a:t>
            </a:r>
            <a:endParaRPr lang="en-US" b="1" dirty="0">
              <a:latin typeface="Avenir Light" panose="020B0402020203020204" pitchFamily="34" charset="77"/>
            </a:endParaRPr>
          </a:p>
        </p:txBody>
      </p:sp>
      <p:sp>
        <p:nvSpPr>
          <p:cNvPr id="22" name="Content Placeholder 2">
            <a:extLst>
              <a:ext uri="{FF2B5EF4-FFF2-40B4-BE49-F238E27FC236}">
                <a16:creationId xmlns:a16="http://schemas.microsoft.com/office/drawing/2014/main" id="{5B46BFD3-FC54-6645-89D8-9CF4A33AB248}"/>
              </a:ext>
            </a:extLst>
          </p:cNvPr>
          <p:cNvSpPr txBox="1">
            <a:spLocks/>
          </p:cNvSpPr>
          <p:nvPr/>
        </p:nvSpPr>
        <p:spPr>
          <a:xfrm>
            <a:off x="1205552" y="3002123"/>
            <a:ext cx="10148248" cy="1723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latin typeface="Avenir Light" panose="020B0402020203020204" pitchFamily="34" charset="77"/>
              </a:rPr>
              <a:t>The trophy would not fit in the brown suitcase because </a:t>
            </a:r>
            <a:r>
              <a:rPr lang="en-US" sz="2400" b="1" dirty="0">
                <a:solidFill>
                  <a:srgbClr val="C00000"/>
                </a:solidFill>
                <a:latin typeface="Avenir Light" panose="020B0402020203020204" pitchFamily="34" charset="77"/>
              </a:rPr>
              <a:t>it</a:t>
            </a:r>
            <a:r>
              <a:rPr lang="en-US" sz="2400" dirty="0">
                <a:latin typeface="Avenir Light" panose="020B0402020203020204" pitchFamily="34" charset="77"/>
              </a:rPr>
              <a:t> was too </a:t>
            </a:r>
            <a:r>
              <a:rPr lang="en-US" sz="2400" u="sng" dirty="0">
                <a:latin typeface="Avenir Light" panose="020B0402020203020204" pitchFamily="34" charset="77"/>
              </a:rPr>
              <a:t>big</a:t>
            </a:r>
            <a:r>
              <a:rPr lang="en-US" sz="2400" dirty="0">
                <a:latin typeface="Avenir Light" panose="020B0402020203020204" pitchFamily="34" charset="77"/>
              </a:rPr>
              <a:t>.</a:t>
            </a:r>
          </a:p>
          <a:p>
            <a:pPr marL="0" indent="0">
              <a:lnSpc>
                <a:spcPct val="150000"/>
              </a:lnSpc>
              <a:buNone/>
            </a:pPr>
            <a:r>
              <a:rPr lang="en-US" sz="2400" dirty="0">
                <a:latin typeface="Avenir Light" panose="020B0402020203020204" pitchFamily="34" charset="77"/>
              </a:rPr>
              <a:t>The trophy would not fit in the brown suitcase because </a:t>
            </a:r>
            <a:r>
              <a:rPr lang="en-US" sz="2400" b="1" dirty="0">
                <a:solidFill>
                  <a:srgbClr val="C00000"/>
                </a:solidFill>
                <a:latin typeface="Avenir Light" panose="020B0402020203020204" pitchFamily="34" charset="77"/>
              </a:rPr>
              <a:t>it</a:t>
            </a:r>
            <a:r>
              <a:rPr lang="en-US" sz="2400" dirty="0">
                <a:latin typeface="Avenir Light" panose="020B0402020203020204" pitchFamily="34" charset="77"/>
              </a:rPr>
              <a:t> was too </a:t>
            </a:r>
            <a:r>
              <a:rPr lang="en-US" sz="2400" u="sng" dirty="0">
                <a:latin typeface="Avenir Light" panose="020B0402020203020204" pitchFamily="34" charset="77"/>
              </a:rPr>
              <a:t>small</a:t>
            </a:r>
            <a:r>
              <a:rPr lang="en-US" sz="2400" dirty="0">
                <a:latin typeface="Avenir Light" panose="020B0402020203020204" pitchFamily="34" charset="77"/>
              </a:rPr>
              <a:t>.</a:t>
            </a:r>
          </a:p>
          <a:p>
            <a:pPr marL="0" indent="0">
              <a:lnSpc>
                <a:spcPct val="150000"/>
              </a:lnSpc>
              <a:buNone/>
            </a:pPr>
            <a:endParaRPr lang="en-US" sz="2400" b="1" dirty="0">
              <a:latin typeface="Avenir Light" panose="020B0402020203020204" pitchFamily="34" charset="77"/>
            </a:endParaRPr>
          </a:p>
        </p:txBody>
      </p:sp>
      <p:sp>
        <p:nvSpPr>
          <p:cNvPr id="3" name="Rectangle 2">
            <a:extLst>
              <a:ext uri="{FF2B5EF4-FFF2-40B4-BE49-F238E27FC236}">
                <a16:creationId xmlns:a16="http://schemas.microsoft.com/office/drawing/2014/main" id="{080E5DB3-1AE6-D348-BAE7-FDF2088D2D97}"/>
              </a:ext>
            </a:extLst>
          </p:cNvPr>
          <p:cNvSpPr/>
          <p:nvPr/>
        </p:nvSpPr>
        <p:spPr>
          <a:xfrm>
            <a:off x="2593074" y="6103269"/>
            <a:ext cx="7847463" cy="369332"/>
          </a:xfrm>
          <a:prstGeom prst="rect">
            <a:avLst/>
          </a:prstGeom>
        </p:spPr>
        <p:txBody>
          <a:bodyPr wrap="square">
            <a:spAutoFit/>
          </a:bodyPr>
          <a:lstStyle/>
          <a:p>
            <a:r>
              <a:rPr lang="en-US" dirty="0"/>
              <a:t>Winograd Schema Challenge: </a:t>
            </a:r>
            <a:r>
              <a:rPr lang="en-US" dirty="0">
                <a:hlinkClick r:id="rId2"/>
              </a:rPr>
              <a:t>http://</a:t>
            </a:r>
            <a:r>
              <a:rPr lang="en-US" dirty="0" err="1">
                <a:hlinkClick r:id="rId2"/>
              </a:rPr>
              <a:t>commonsensereasoning.org</a:t>
            </a:r>
            <a:r>
              <a:rPr lang="en-US" dirty="0">
                <a:hlinkClick r:id="rId2"/>
              </a:rPr>
              <a:t>/</a:t>
            </a:r>
            <a:r>
              <a:rPr lang="en-US" dirty="0" err="1">
                <a:hlinkClick r:id="rId2"/>
              </a:rPr>
              <a:t>winograd.html</a:t>
            </a:r>
            <a:endParaRPr lang="en-US" dirty="0"/>
          </a:p>
        </p:txBody>
      </p:sp>
    </p:spTree>
    <p:extLst>
      <p:ext uri="{BB962C8B-B14F-4D97-AF65-F5344CB8AC3E}">
        <p14:creationId xmlns:p14="http://schemas.microsoft.com/office/powerpoint/2010/main" val="2037781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921-67AB-D84C-A73D-BD825F2BFDF8}"/>
              </a:ext>
            </a:extLst>
          </p:cNvPr>
          <p:cNvSpPr>
            <a:spLocks noGrp="1"/>
          </p:cNvSpPr>
          <p:nvPr>
            <p:ph type="title" idx="4294967295"/>
          </p:nvPr>
        </p:nvSpPr>
        <p:spPr>
          <a:xfrm>
            <a:off x="639956" y="277465"/>
            <a:ext cx="8941419" cy="1162592"/>
          </a:xfrm>
        </p:spPr>
        <p:txBody>
          <a:bodyPr/>
          <a:lstStyle/>
          <a:p>
            <a:r>
              <a:rPr lang="en-US" dirty="0"/>
              <a:t>Motivation</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33</a:t>
            </a:fld>
            <a:endParaRPr lang="en-US" dirty="0"/>
          </a:p>
        </p:txBody>
      </p:sp>
      <p:sp>
        <p:nvSpPr>
          <p:cNvPr id="11" name="Rectangle 10">
            <a:extLst>
              <a:ext uri="{FF2B5EF4-FFF2-40B4-BE49-F238E27FC236}">
                <a16:creationId xmlns:a16="http://schemas.microsoft.com/office/drawing/2014/main" id="{D6297BE2-1391-D542-A7BD-E3FF0266E231}"/>
              </a:ext>
            </a:extLst>
          </p:cNvPr>
          <p:cNvSpPr/>
          <p:nvPr/>
        </p:nvSpPr>
        <p:spPr>
          <a:xfrm>
            <a:off x="716885" y="778620"/>
            <a:ext cx="1753359" cy="8118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1A894E6-4C30-BF41-BC20-BE84965198C0}"/>
              </a:ext>
            </a:extLst>
          </p:cNvPr>
          <p:cNvSpPr txBox="1">
            <a:spLocks/>
          </p:cNvSpPr>
          <p:nvPr/>
        </p:nvSpPr>
        <p:spPr>
          <a:xfrm>
            <a:off x="961032" y="1132764"/>
            <a:ext cx="10748748" cy="4643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000"/>
              </a:spcBef>
              <a:buNone/>
            </a:pPr>
            <a:r>
              <a:rPr lang="en-US" sz="2400" dirty="0">
                <a:latin typeface="Avenir Light" panose="020B0402020203020204" pitchFamily="34" charset="77"/>
              </a:rPr>
              <a:t>Language is </a:t>
            </a:r>
            <a:r>
              <a:rPr lang="en-US" sz="2400" b="1" dirty="0">
                <a:solidFill>
                  <a:srgbClr val="C00000"/>
                </a:solidFill>
                <a:latin typeface="Avenir Light" panose="020B0402020203020204" pitchFamily="34" charset="77"/>
              </a:rPr>
              <a:t>sequential</a:t>
            </a:r>
            <a:r>
              <a:rPr lang="en-US" sz="2400" dirty="0">
                <a:latin typeface="Avenir Light" panose="020B0402020203020204" pitchFamily="34" charset="77"/>
              </a:rPr>
              <a:t> in nature:</a:t>
            </a:r>
          </a:p>
          <a:p>
            <a:pPr>
              <a:lnSpc>
                <a:spcPct val="100000"/>
              </a:lnSpc>
              <a:spcBef>
                <a:spcPts val="2000"/>
              </a:spcBef>
            </a:pPr>
            <a:r>
              <a:rPr lang="en-US" sz="2400" dirty="0">
                <a:latin typeface="Avenir Light" panose="020B0402020203020204" pitchFamily="34" charset="77"/>
              </a:rPr>
              <a:t>characters form words.</a:t>
            </a:r>
          </a:p>
          <a:p>
            <a:pPr>
              <a:lnSpc>
                <a:spcPct val="100000"/>
              </a:lnSpc>
              <a:spcBef>
                <a:spcPts val="2000"/>
              </a:spcBef>
            </a:pPr>
            <a:r>
              <a:rPr lang="en-US" sz="2400" dirty="0">
                <a:latin typeface="Avenir Light" panose="020B0402020203020204" pitchFamily="34" charset="77"/>
              </a:rPr>
              <a:t>words form sentences.</a:t>
            </a:r>
          </a:p>
          <a:p>
            <a:pPr>
              <a:lnSpc>
                <a:spcPct val="100000"/>
              </a:lnSpc>
              <a:spcBef>
                <a:spcPts val="2000"/>
              </a:spcBef>
            </a:pPr>
            <a:r>
              <a:rPr lang="en-US" sz="2400" dirty="0">
                <a:latin typeface="Avenir Light" panose="020B0402020203020204" pitchFamily="34" charset="77"/>
              </a:rPr>
              <a:t>sentences form narratives/documents</a:t>
            </a:r>
          </a:p>
          <a:p>
            <a:pPr marL="0" indent="0">
              <a:lnSpc>
                <a:spcPct val="150000"/>
              </a:lnSpc>
              <a:spcBef>
                <a:spcPts val="0"/>
              </a:spcBef>
              <a:buNone/>
            </a:pPr>
            <a:endParaRPr lang="en-US" sz="2400" dirty="0">
              <a:latin typeface="Avenir Light" panose="020B0402020203020204" pitchFamily="34" charset="77"/>
            </a:endParaRPr>
          </a:p>
          <a:p>
            <a:pPr marL="0" indent="0">
              <a:lnSpc>
                <a:spcPct val="150000"/>
              </a:lnSpc>
              <a:spcBef>
                <a:spcPts val="2000"/>
              </a:spcBef>
              <a:buNone/>
            </a:pPr>
            <a:r>
              <a:rPr lang="en-US" sz="2400" dirty="0">
                <a:latin typeface="Avenir Light" panose="020B0402020203020204" pitchFamily="34" charset="77"/>
              </a:rPr>
              <a:t>NLP folks like to operate at the </a:t>
            </a:r>
            <a:r>
              <a:rPr lang="en-US" sz="2400" u="sng" dirty="0">
                <a:latin typeface="Avenir Light" panose="020B0402020203020204" pitchFamily="34" charset="77"/>
              </a:rPr>
              <a:t>word level</a:t>
            </a:r>
            <a:r>
              <a:rPr lang="en-US" sz="2400" dirty="0">
                <a:latin typeface="Avenir Light" panose="020B0402020203020204" pitchFamily="34" charset="77"/>
              </a:rPr>
              <a:t>, as that's the smallest, </a:t>
            </a:r>
            <a:r>
              <a:rPr lang="en-US" sz="2400" u="sng" dirty="0">
                <a:latin typeface="Avenir Light" panose="020B0402020203020204" pitchFamily="34" charset="77"/>
              </a:rPr>
              <a:t>convenient</a:t>
            </a:r>
            <a:r>
              <a:rPr lang="en-US" sz="2400" dirty="0">
                <a:latin typeface="Avenir Light" panose="020B0402020203020204" pitchFamily="34" charset="77"/>
              </a:rPr>
              <a:t> unit of meaning.</a:t>
            </a:r>
          </a:p>
          <a:p>
            <a:pPr>
              <a:lnSpc>
                <a:spcPct val="150000"/>
              </a:lnSpc>
              <a:spcBef>
                <a:spcPts val="2000"/>
              </a:spcBef>
            </a:pPr>
            <a:endParaRPr lang="en-US" sz="2400" dirty="0">
              <a:latin typeface="Avenir Light" panose="020B0402020203020204" pitchFamily="34" charset="77"/>
            </a:endParaRPr>
          </a:p>
        </p:txBody>
      </p:sp>
    </p:spTree>
    <p:extLst>
      <p:ext uri="{BB962C8B-B14F-4D97-AF65-F5344CB8AC3E}">
        <p14:creationId xmlns:p14="http://schemas.microsoft.com/office/powerpoint/2010/main" val="2670549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921-67AB-D84C-A73D-BD825F2BFDF8}"/>
              </a:ext>
            </a:extLst>
          </p:cNvPr>
          <p:cNvSpPr>
            <a:spLocks noGrp="1"/>
          </p:cNvSpPr>
          <p:nvPr>
            <p:ph type="title" idx="4294967295"/>
          </p:nvPr>
        </p:nvSpPr>
        <p:spPr>
          <a:xfrm>
            <a:off x="639956" y="277465"/>
            <a:ext cx="8941419" cy="1162592"/>
          </a:xfrm>
        </p:spPr>
        <p:txBody>
          <a:bodyPr/>
          <a:lstStyle/>
          <a:p>
            <a:r>
              <a:rPr lang="en-US" dirty="0"/>
              <a:t>Motivation</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34</a:t>
            </a:fld>
            <a:endParaRPr lang="en-US" dirty="0"/>
          </a:p>
        </p:txBody>
      </p:sp>
      <p:sp>
        <p:nvSpPr>
          <p:cNvPr id="11" name="Rectangle 10">
            <a:extLst>
              <a:ext uri="{FF2B5EF4-FFF2-40B4-BE49-F238E27FC236}">
                <a16:creationId xmlns:a16="http://schemas.microsoft.com/office/drawing/2014/main" id="{D6297BE2-1391-D542-A7BD-E3FF0266E231}"/>
              </a:ext>
            </a:extLst>
          </p:cNvPr>
          <p:cNvSpPr/>
          <p:nvPr/>
        </p:nvSpPr>
        <p:spPr>
          <a:xfrm>
            <a:off x="716885" y="778620"/>
            <a:ext cx="1753359" cy="8118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1A894E6-4C30-BF41-BC20-BE84965198C0}"/>
              </a:ext>
            </a:extLst>
          </p:cNvPr>
          <p:cNvSpPr txBox="1">
            <a:spLocks/>
          </p:cNvSpPr>
          <p:nvPr/>
        </p:nvSpPr>
        <p:spPr>
          <a:xfrm>
            <a:off x="2470244" y="2443262"/>
            <a:ext cx="8525379" cy="26030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000"/>
              </a:spcBef>
              <a:buNone/>
            </a:pPr>
            <a:r>
              <a:rPr lang="en-US" b="1" dirty="0">
                <a:solidFill>
                  <a:srgbClr val="B50588"/>
                </a:solidFill>
                <a:latin typeface="Avenir Light" panose="020B0402020203020204" pitchFamily="34" charset="77"/>
              </a:rPr>
              <a:t>Q: </a:t>
            </a:r>
            <a:r>
              <a:rPr lang="en-US" dirty="0">
                <a:latin typeface="Avenir Light" panose="020B0402020203020204" pitchFamily="34" charset="77"/>
              </a:rPr>
              <a:t>What are some other types of data one might model, that are sequential in nature?</a:t>
            </a:r>
          </a:p>
        </p:txBody>
      </p:sp>
    </p:spTree>
    <p:extLst>
      <p:ext uri="{BB962C8B-B14F-4D97-AF65-F5344CB8AC3E}">
        <p14:creationId xmlns:p14="http://schemas.microsoft.com/office/powerpoint/2010/main" val="2496919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921-67AB-D84C-A73D-BD825F2BFDF8}"/>
              </a:ext>
            </a:extLst>
          </p:cNvPr>
          <p:cNvSpPr>
            <a:spLocks noGrp="1"/>
          </p:cNvSpPr>
          <p:nvPr>
            <p:ph type="title" idx="4294967295"/>
          </p:nvPr>
        </p:nvSpPr>
        <p:spPr>
          <a:xfrm>
            <a:off x="639956" y="277465"/>
            <a:ext cx="8941419" cy="1162592"/>
          </a:xfrm>
        </p:spPr>
        <p:txBody>
          <a:bodyPr/>
          <a:lstStyle/>
          <a:p>
            <a:r>
              <a:rPr lang="en-US" dirty="0"/>
              <a:t>Motivation</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35</a:t>
            </a:fld>
            <a:endParaRPr lang="en-US" dirty="0"/>
          </a:p>
        </p:txBody>
      </p:sp>
      <p:sp>
        <p:nvSpPr>
          <p:cNvPr id="11" name="Rectangle 10">
            <a:extLst>
              <a:ext uri="{FF2B5EF4-FFF2-40B4-BE49-F238E27FC236}">
                <a16:creationId xmlns:a16="http://schemas.microsoft.com/office/drawing/2014/main" id="{D6297BE2-1391-D542-A7BD-E3FF0266E231}"/>
              </a:ext>
            </a:extLst>
          </p:cNvPr>
          <p:cNvSpPr/>
          <p:nvPr/>
        </p:nvSpPr>
        <p:spPr>
          <a:xfrm>
            <a:off x="716885" y="778620"/>
            <a:ext cx="1753359" cy="8118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DC7646-7CE0-6341-B786-EE139CDF77A1}"/>
              </a:ext>
            </a:extLst>
          </p:cNvPr>
          <p:cNvSpPr/>
          <p:nvPr/>
        </p:nvSpPr>
        <p:spPr>
          <a:xfrm>
            <a:off x="1118171" y="1852230"/>
            <a:ext cx="9397430" cy="556683"/>
          </a:xfrm>
          <a:prstGeom prst="rect">
            <a:avLst/>
          </a:prstGeom>
          <a:solidFill>
            <a:schemeClr val="accent4">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55D06D9-76BF-D44C-95C6-C7B0BD88C6AF}"/>
              </a:ext>
            </a:extLst>
          </p:cNvPr>
          <p:cNvSpPr>
            <a:spLocks noGrp="1"/>
          </p:cNvSpPr>
          <p:nvPr>
            <p:ph idx="4294967295"/>
          </p:nvPr>
        </p:nvSpPr>
        <p:spPr>
          <a:xfrm>
            <a:off x="838200" y="1000522"/>
            <a:ext cx="10515600" cy="879070"/>
          </a:xfrm>
        </p:spPr>
        <p:txBody>
          <a:bodyPr>
            <a:normAutofit/>
          </a:bodyPr>
          <a:lstStyle/>
          <a:p>
            <a:pPr marL="0" indent="0">
              <a:lnSpc>
                <a:spcPct val="150000"/>
              </a:lnSpc>
              <a:buNone/>
            </a:pPr>
            <a:r>
              <a:rPr lang="en-US" sz="2400" dirty="0">
                <a:latin typeface="Avenir Light" panose="020B0402020203020204" pitchFamily="34" charset="77"/>
              </a:rPr>
              <a:t>Much of our data is inherently </a:t>
            </a:r>
            <a:r>
              <a:rPr lang="en-US" sz="2400" b="1" dirty="0">
                <a:latin typeface="Avenir Light" panose="020B0402020203020204" pitchFamily="34" charset="77"/>
              </a:rPr>
              <a:t>sequential</a:t>
            </a:r>
          </a:p>
        </p:txBody>
      </p:sp>
      <p:sp>
        <p:nvSpPr>
          <p:cNvPr id="14" name="Content Placeholder 2">
            <a:extLst>
              <a:ext uri="{FF2B5EF4-FFF2-40B4-BE49-F238E27FC236}">
                <a16:creationId xmlns:a16="http://schemas.microsoft.com/office/drawing/2014/main" id="{3F3E6CCD-AA7D-B641-A826-30B4247F1626}"/>
              </a:ext>
            </a:extLst>
          </p:cNvPr>
          <p:cNvSpPr txBox="1">
            <a:spLocks/>
          </p:cNvSpPr>
          <p:nvPr/>
        </p:nvSpPr>
        <p:spPr>
          <a:xfrm>
            <a:off x="1397570" y="2535525"/>
            <a:ext cx="2882900" cy="723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solidFill>
                  <a:schemeClr val="tx1">
                    <a:lumMod val="85000"/>
                    <a:lumOff val="15000"/>
                  </a:schemeClr>
                </a:solidFill>
                <a:latin typeface="Avenir Light" panose="020B0402020203020204" pitchFamily="34" charset="77"/>
              </a:rPr>
              <a:t>WORLD</a:t>
            </a:r>
          </a:p>
        </p:txBody>
      </p:sp>
      <p:sp>
        <p:nvSpPr>
          <p:cNvPr id="15" name="Content Placeholder 2">
            <a:extLst>
              <a:ext uri="{FF2B5EF4-FFF2-40B4-BE49-F238E27FC236}">
                <a16:creationId xmlns:a16="http://schemas.microsoft.com/office/drawing/2014/main" id="{7BB4D0DE-2CFA-D749-98A7-110129B7CCA3}"/>
              </a:ext>
            </a:extLst>
          </p:cNvPr>
          <p:cNvSpPr txBox="1">
            <a:spLocks/>
          </p:cNvSpPr>
          <p:nvPr/>
        </p:nvSpPr>
        <p:spPr>
          <a:xfrm>
            <a:off x="1397570" y="3656003"/>
            <a:ext cx="2882900" cy="723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solidFill>
                  <a:schemeClr val="tx1">
                    <a:lumMod val="85000"/>
                    <a:lumOff val="15000"/>
                  </a:schemeClr>
                </a:solidFill>
                <a:latin typeface="Avenir Light" panose="020B0402020203020204" pitchFamily="34" charset="77"/>
              </a:rPr>
              <a:t>HUMANITY</a:t>
            </a:r>
          </a:p>
        </p:txBody>
      </p:sp>
      <p:sp>
        <p:nvSpPr>
          <p:cNvPr id="16" name="Content Placeholder 2">
            <a:extLst>
              <a:ext uri="{FF2B5EF4-FFF2-40B4-BE49-F238E27FC236}">
                <a16:creationId xmlns:a16="http://schemas.microsoft.com/office/drawing/2014/main" id="{947310DD-5E91-9B43-943B-B24A009A3577}"/>
              </a:ext>
            </a:extLst>
          </p:cNvPr>
          <p:cNvSpPr txBox="1">
            <a:spLocks/>
          </p:cNvSpPr>
          <p:nvPr/>
        </p:nvSpPr>
        <p:spPr>
          <a:xfrm>
            <a:off x="1397570" y="4907278"/>
            <a:ext cx="3568130" cy="723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solidFill>
                  <a:schemeClr val="tx1">
                    <a:lumMod val="85000"/>
                    <a:lumOff val="15000"/>
                  </a:schemeClr>
                </a:solidFill>
                <a:latin typeface="Avenir Light" panose="020B0402020203020204" pitchFamily="34" charset="77"/>
              </a:rPr>
              <a:t>INDIVIDUAL PEOPLE</a:t>
            </a:r>
          </a:p>
        </p:txBody>
      </p:sp>
      <p:sp>
        <p:nvSpPr>
          <p:cNvPr id="17" name="Content Placeholder 2">
            <a:extLst>
              <a:ext uri="{FF2B5EF4-FFF2-40B4-BE49-F238E27FC236}">
                <a16:creationId xmlns:a16="http://schemas.microsoft.com/office/drawing/2014/main" id="{4FBFEB0B-943B-384D-9870-9E26738E866D}"/>
              </a:ext>
            </a:extLst>
          </p:cNvPr>
          <p:cNvSpPr txBox="1">
            <a:spLocks/>
          </p:cNvSpPr>
          <p:nvPr/>
        </p:nvSpPr>
        <p:spPr>
          <a:xfrm>
            <a:off x="1397570" y="1768113"/>
            <a:ext cx="2882900" cy="723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solidFill>
                  <a:schemeClr val="tx1">
                    <a:lumMod val="85000"/>
                    <a:lumOff val="15000"/>
                  </a:schemeClr>
                </a:solidFill>
                <a:latin typeface="Avenir Light" panose="020B0402020203020204" pitchFamily="34" charset="77"/>
              </a:rPr>
              <a:t>scale</a:t>
            </a:r>
          </a:p>
        </p:txBody>
      </p:sp>
      <p:sp>
        <p:nvSpPr>
          <p:cNvPr id="18" name="Content Placeholder 2">
            <a:extLst>
              <a:ext uri="{FF2B5EF4-FFF2-40B4-BE49-F238E27FC236}">
                <a16:creationId xmlns:a16="http://schemas.microsoft.com/office/drawing/2014/main" id="{3DE9C348-0F2B-5A42-BC83-D37A89BABC87}"/>
              </a:ext>
            </a:extLst>
          </p:cNvPr>
          <p:cNvSpPr txBox="1">
            <a:spLocks/>
          </p:cNvSpPr>
          <p:nvPr/>
        </p:nvSpPr>
        <p:spPr>
          <a:xfrm>
            <a:off x="5486686" y="1769059"/>
            <a:ext cx="2882900" cy="723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solidFill>
                  <a:schemeClr val="tx1">
                    <a:lumMod val="85000"/>
                    <a:lumOff val="15000"/>
                  </a:schemeClr>
                </a:solidFill>
                <a:latin typeface="Avenir Light" panose="020B0402020203020204" pitchFamily="34" charset="77"/>
              </a:rPr>
              <a:t>examples</a:t>
            </a:r>
          </a:p>
        </p:txBody>
      </p:sp>
      <p:sp>
        <p:nvSpPr>
          <p:cNvPr id="19" name="Content Placeholder 2">
            <a:extLst>
              <a:ext uri="{FF2B5EF4-FFF2-40B4-BE49-F238E27FC236}">
                <a16:creationId xmlns:a16="http://schemas.microsoft.com/office/drawing/2014/main" id="{35949FA1-EFFC-654C-8817-D776AB655219}"/>
              </a:ext>
            </a:extLst>
          </p:cNvPr>
          <p:cNvSpPr txBox="1">
            <a:spLocks/>
          </p:cNvSpPr>
          <p:nvPr/>
        </p:nvSpPr>
        <p:spPr>
          <a:xfrm>
            <a:off x="5486685" y="2597682"/>
            <a:ext cx="4736815" cy="967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dirty="0">
                <a:solidFill>
                  <a:schemeClr val="accent5">
                    <a:lumMod val="75000"/>
                  </a:schemeClr>
                </a:solidFill>
                <a:latin typeface="Avenir Light" panose="020B0402020203020204" pitchFamily="34" charset="77"/>
              </a:rPr>
              <a:t>Natural disasters (e.g., earthquakes)</a:t>
            </a:r>
          </a:p>
          <a:p>
            <a:pPr marL="0" indent="0">
              <a:lnSpc>
                <a:spcPct val="120000"/>
              </a:lnSpc>
              <a:buNone/>
            </a:pPr>
            <a:r>
              <a:rPr lang="en-US" sz="2000" b="1" dirty="0">
                <a:solidFill>
                  <a:schemeClr val="accent5">
                    <a:lumMod val="75000"/>
                  </a:schemeClr>
                </a:solidFill>
                <a:latin typeface="Avenir Light" panose="020B0402020203020204" pitchFamily="34" charset="77"/>
              </a:rPr>
              <a:t>Climate change</a:t>
            </a:r>
          </a:p>
        </p:txBody>
      </p:sp>
      <p:sp>
        <p:nvSpPr>
          <p:cNvPr id="20" name="Content Placeholder 2">
            <a:extLst>
              <a:ext uri="{FF2B5EF4-FFF2-40B4-BE49-F238E27FC236}">
                <a16:creationId xmlns:a16="http://schemas.microsoft.com/office/drawing/2014/main" id="{30CF370E-4B57-BC47-8F09-753434026C84}"/>
              </a:ext>
            </a:extLst>
          </p:cNvPr>
          <p:cNvSpPr txBox="1">
            <a:spLocks/>
          </p:cNvSpPr>
          <p:nvPr/>
        </p:nvSpPr>
        <p:spPr>
          <a:xfrm>
            <a:off x="5543124" y="3700285"/>
            <a:ext cx="4736815" cy="967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dirty="0">
                <a:solidFill>
                  <a:schemeClr val="accent5">
                    <a:lumMod val="75000"/>
                  </a:schemeClr>
                </a:solidFill>
                <a:latin typeface="Avenir Light" panose="020B0402020203020204" pitchFamily="34" charset="77"/>
              </a:rPr>
              <a:t>Stock market</a:t>
            </a:r>
          </a:p>
          <a:p>
            <a:pPr marL="0" indent="0">
              <a:lnSpc>
                <a:spcPct val="120000"/>
              </a:lnSpc>
              <a:buNone/>
            </a:pPr>
            <a:r>
              <a:rPr lang="en-US" sz="2000" b="1" dirty="0">
                <a:solidFill>
                  <a:schemeClr val="accent5">
                    <a:lumMod val="75000"/>
                  </a:schemeClr>
                </a:solidFill>
                <a:latin typeface="Avenir Light" panose="020B0402020203020204" pitchFamily="34" charset="77"/>
              </a:rPr>
              <a:t>Viral outbreaks</a:t>
            </a:r>
          </a:p>
        </p:txBody>
      </p:sp>
      <p:sp>
        <p:nvSpPr>
          <p:cNvPr id="21" name="Content Placeholder 2">
            <a:extLst>
              <a:ext uri="{FF2B5EF4-FFF2-40B4-BE49-F238E27FC236}">
                <a16:creationId xmlns:a16="http://schemas.microsoft.com/office/drawing/2014/main" id="{2BF76577-BD39-1A4F-965E-5987530A121A}"/>
              </a:ext>
            </a:extLst>
          </p:cNvPr>
          <p:cNvSpPr txBox="1">
            <a:spLocks/>
          </p:cNvSpPr>
          <p:nvPr/>
        </p:nvSpPr>
        <p:spPr>
          <a:xfrm>
            <a:off x="5486685" y="4978409"/>
            <a:ext cx="5194015" cy="1473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dirty="0">
                <a:solidFill>
                  <a:schemeClr val="accent5">
                    <a:lumMod val="75000"/>
                  </a:schemeClr>
                </a:solidFill>
                <a:latin typeface="Avenir Light" panose="020B0402020203020204" pitchFamily="34" charset="77"/>
              </a:rPr>
              <a:t>Speech recognition</a:t>
            </a:r>
          </a:p>
          <a:p>
            <a:pPr marL="0" indent="0">
              <a:lnSpc>
                <a:spcPct val="120000"/>
              </a:lnSpc>
              <a:buNone/>
            </a:pPr>
            <a:r>
              <a:rPr lang="en-US" sz="2000" b="1" dirty="0">
                <a:solidFill>
                  <a:schemeClr val="accent5">
                    <a:lumMod val="75000"/>
                  </a:schemeClr>
                </a:solidFill>
                <a:latin typeface="Avenir Light" panose="020B0402020203020204" pitchFamily="34" charset="77"/>
              </a:rPr>
              <a:t>Machine Translation (e.g., English -&gt; French)</a:t>
            </a:r>
          </a:p>
          <a:p>
            <a:pPr marL="0" indent="0">
              <a:lnSpc>
                <a:spcPct val="120000"/>
              </a:lnSpc>
              <a:buNone/>
            </a:pPr>
            <a:r>
              <a:rPr lang="en-US" sz="2000" b="1" dirty="0">
                <a:solidFill>
                  <a:schemeClr val="accent5">
                    <a:lumMod val="75000"/>
                  </a:schemeClr>
                </a:solidFill>
                <a:latin typeface="Avenir Light" panose="020B0402020203020204" pitchFamily="34" charset="77"/>
              </a:rPr>
              <a:t>Cancer treatment</a:t>
            </a:r>
          </a:p>
          <a:p>
            <a:pPr marL="0" indent="0">
              <a:lnSpc>
                <a:spcPct val="120000"/>
              </a:lnSpc>
              <a:buNone/>
            </a:pPr>
            <a:endParaRPr lang="en-US" sz="2000" b="1" dirty="0">
              <a:solidFill>
                <a:schemeClr val="accent5">
                  <a:lumMod val="75000"/>
                </a:schemeClr>
              </a:solidFill>
              <a:latin typeface="Avenir Light" panose="020B0402020203020204" pitchFamily="34" charset="77"/>
            </a:endParaRPr>
          </a:p>
        </p:txBody>
      </p:sp>
    </p:spTree>
    <p:extLst>
      <p:ext uri="{BB962C8B-B14F-4D97-AF65-F5344CB8AC3E}">
        <p14:creationId xmlns:p14="http://schemas.microsoft.com/office/powerpoint/2010/main" val="237501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921-67AB-D84C-A73D-BD825F2BFDF8}"/>
              </a:ext>
            </a:extLst>
          </p:cNvPr>
          <p:cNvSpPr>
            <a:spLocks noGrp="1"/>
          </p:cNvSpPr>
          <p:nvPr>
            <p:ph type="title" idx="4294967295"/>
          </p:nvPr>
        </p:nvSpPr>
        <p:spPr>
          <a:xfrm>
            <a:off x="716885" y="264119"/>
            <a:ext cx="1903485" cy="551431"/>
          </a:xfrm>
        </p:spPr>
        <p:txBody>
          <a:bodyPr/>
          <a:lstStyle/>
          <a:p>
            <a:r>
              <a:rPr lang="en-US" dirty="0"/>
              <a:t>Approach</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36</a:t>
            </a:fld>
            <a:endParaRPr lang="en-US" dirty="0"/>
          </a:p>
        </p:txBody>
      </p:sp>
      <p:sp>
        <p:nvSpPr>
          <p:cNvPr id="11" name="Rectangle 10">
            <a:extLst>
              <a:ext uri="{FF2B5EF4-FFF2-40B4-BE49-F238E27FC236}">
                <a16:creationId xmlns:a16="http://schemas.microsoft.com/office/drawing/2014/main" id="{D6297BE2-1391-D542-A7BD-E3FF0266E231}"/>
              </a:ext>
            </a:extLst>
          </p:cNvPr>
          <p:cNvSpPr/>
          <p:nvPr/>
        </p:nvSpPr>
        <p:spPr>
          <a:xfrm>
            <a:off x="716885" y="778620"/>
            <a:ext cx="1753359" cy="8118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55D06D9-76BF-D44C-95C6-C7B0BD88C6AF}"/>
              </a:ext>
            </a:extLst>
          </p:cNvPr>
          <p:cNvSpPr>
            <a:spLocks noGrp="1"/>
          </p:cNvSpPr>
          <p:nvPr>
            <p:ph idx="4294967295"/>
          </p:nvPr>
        </p:nvSpPr>
        <p:spPr>
          <a:xfrm>
            <a:off x="838200" y="1000522"/>
            <a:ext cx="10515600" cy="879070"/>
          </a:xfrm>
        </p:spPr>
        <p:txBody>
          <a:bodyPr>
            <a:normAutofit/>
          </a:bodyPr>
          <a:lstStyle/>
          <a:p>
            <a:pPr marL="0" indent="0">
              <a:lnSpc>
                <a:spcPct val="150000"/>
              </a:lnSpc>
              <a:buNone/>
            </a:pPr>
            <a:r>
              <a:rPr lang="en-US" sz="2400" dirty="0">
                <a:latin typeface="Avenir Light" panose="020B0402020203020204" pitchFamily="34" charset="77"/>
              </a:rPr>
              <a:t>Traditional, pre-deep learning models included </a:t>
            </a:r>
            <a:r>
              <a:rPr lang="en-US" sz="2400" dirty="0">
                <a:solidFill>
                  <a:srgbClr val="C00000"/>
                </a:solidFill>
                <a:latin typeface="Avenir Light" panose="020B0402020203020204" pitchFamily="34" charset="77"/>
              </a:rPr>
              <a:t>HMMs</a:t>
            </a:r>
            <a:r>
              <a:rPr lang="en-US" sz="2400" dirty="0">
                <a:latin typeface="Avenir Light" panose="020B0402020203020204" pitchFamily="34" charset="77"/>
              </a:rPr>
              <a:t> and </a:t>
            </a:r>
            <a:r>
              <a:rPr lang="en-US" sz="2400" dirty="0">
                <a:solidFill>
                  <a:srgbClr val="C00000"/>
                </a:solidFill>
                <a:latin typeface="Avenir Light" panose="020B0402020203020204" pitchFamily="34" charset="77"/>
              </a:rPr>
              <a:t>CRFs</a:t>
            </a:r>
            <a:r>
              <a:rPr lang="en-US" sz="2400" dirty="0">
                <a:latin typeface="Avenir Light" panose="020B0402020203020204" pitchFamily="34" charset="77"/>
              </a:rPr>
              <a:t>.</a:t>
            </a:r>
          </a:p>
        </p:txBody>
      </p:sp>
      <p:pic>
        <p:nvPicPr>
          <p:cNvPr id="3" name="Picture 2">
            <a:extLst>
              <a:ext uri="{FF2B5EF4-FFF2-40B4-BE49-F238E27FC236}">
                <a16:creationId xmlns:a16="http://schemas.microsoft.com/office/drawing/2014/main" id="{0EF1C7BF-0450-674C-87BD-972F4AE624D3}"/>
              </a:ext>
            </a:extLst>
          </p:cNvPr>
          <p:cNvPicPr>
            <a:picLocks noChangeAspect="1"/>
          </p:cNvPicPr>
          <p:nvPr/>
        </p:nvPicPr>
        <p:blipFill>
          <a:blip r:embed="rId2"/>
          <a:stretch>
            <a:fillRect/>
          </a:stretch>
        </p:blipFill>
        <p:spPr>
          <a:xfrm>
            <a:off x="838200" y="2395127"/>
            <a:ext cx="5658134" cy="3505196"/>
          </a:xfrm>
          <a:prstGeom prst="rect">
            <a:avLst/>
          </a:prstGeom>
        </p:spPr>
      </p:pic>
      <p:pic>
        <p:nvPicPr>
          <p:cNvPr id="4" name="Picture 3">
            <a:extLst>
              <a:ext uri="{FF2B5EF4-FFF2-40B4-BE49-F238E27FC236}">
                <a16:creationId xmlns:a16="http://schemas.microsoft.com/office/drawing/2014/main" id="{5AEFB387-1A01-DC4E-9023-ECE9679844AE}"/>
              </a:ext>
            </a:extLst>
          </p:cNvPr>
          <p:cNvPicPr>
            <a:picLocks noChangeAspect="1"/>
          </p:cNvPicPr>
          <p:nvPr/>
        </p:nvPicPr>
        <p:blipFill>
          <a:blip r:embed="rId3"/>
          <a:stretch>
            <a:fillRect/>
          </a:stretch>
        </p:blipFill>
        <p:spPr>
          <a:xfrm>
            <a:off x="6762130" y="2683427"/>
            <a:ext cx="5308611" cy="1286526"/>
          </a:xfrm>
          <a:prstGeom prst="rect">
            <a:avLst/>
          </a:prstGeom>
        </p:spPr>
      </p:pic>
      <p:sp>
        <p:nvSpPr>
          <p:cNvPr id="5" name="Rectangle 4">
            <a:extLst>
              <a:ext uri="{FF2B5EF4-FFF2-40B4-BE49-F238E27FC236}">
                <a16:creationId xmlns:a16="http://schemas.microsoft.com/office/drawing/2014/main" id="{9DA79F05-A2FD-F145-B370-59F2D2B1CEFB}"/>
              </a:ext>
            </a:extLst>
          </p:cNvPr>
          <p:cNvSpPr/>
          <p:nvPr/>
        </p:nvSpPr>
        <p:spPr>
          <a:xfrm>
            <a:off x="1016293" y="6259504"/>
            <a:ext cx="8642011" cy="276999"/>
          </a:xfrm>
          <a:prstGeom prst="rect">
            <a:avLst/>
          </a:prstGeom>
        </p:spPr>
        <p:txBody>
          <a:bodyPr wrap="square">
            <a:spAutoFit/>
          </a:bodyPr>
          <a:lstStyle/>
          <a:p>
            <a:r>
              <a:rPr lang="en-US" sz="1200" dirty="0">
                <a:solidFill>
                  <a:srgbClr val="C00000"/>
                </a:solidFill>
              </a:rPr>
              <a:t>Image: http://</a:t>
            </a:r>
            <a:r>
              <a:rPr lang="en-US" sz="1200" dirty="0" err="1">
                <a:solidFill>
                  <a:srgbClr val="C00000"/>
                </a:solidFill>
              </a:rPr>
              <a:t>www.adeveloperdiary.com</a:t>
            </a:r>
            <a:r>
              <a:rPr lang="en-US" sz="1200" dirty="0">
                <a:solidFill>
                  <a:srgbClr val="C00000"/>
                </a:solidFill>
              </a:rPr>
              <a:t>/data-science/machine-learning/forward-and-backward-algorithm-in-hidden-</a:t>
            </a:r>
            <a:r>
              <a:rPr lang="en-US" sz="1200" dirty="0" err="1">
                <a:solidFill>
                  <a:srgbClr val="C00000"/>
                </a:solidFill>
              </a:rPr>
              <a:t>markov</a:t>
            </a:r>
            <a:r>
              <a:rPr lang="en-US" sz="1200" dirty="0">
                <a:solidFill>
                  <a:srgbClr val="C00000"/>
                </a:solidFill>
              </a:rPr>
              <a:t>-model/</a:t>
            </a:r>
          </a:p>
        </p:txBody>
      </p:sp>
    </p:spTree>
    <p:extLst>
      <p:ext uri="{BB962C8B-B14F-4D97-AF65-F5344CB8AC3E}">
        <p14:creationId xmlns:p14="http://schemas.microsoft.com/office/powerpoint/2010/main" val="1426795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1681848" y="1094515"/>
            <a:ext cx="10342263" cy="12847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latin typeface="Avenir Light" panose="020B0402020203020204" pitchFamily="34" charset="77"/>
              </a:rPr>
              <a:t>IDEA: </a:t>
            </a:r>
            <a:r>
              <a:rPr lang="en-US" sz="2400" dirty="0">
                <a:latin typeface="Avenir Light" panose="020B0402020203020204" pitchFamily="34" charset="77"/>
              </a:rPr>
              <a:t>for every individual input, output a prediction</a:t>
            </a:r>
          </a:p>
        </p:txBody>
      </p:sp>
      <p:sp>
        <p:nvSpPr>
          <p:cNvPr id="3" name="Rounded Rectangle 2">
            <a:extLst>
              <a:ext uri="{FF2B5EF4-FFF2-40B4-BE49-F238E27FC236}">
                <a16:creationId xmlns:a16="http://schemas.microsoft.com/office/drawing/2014/main" id="{FD8C6AE1-A8BE-C943-91A1-7B8A221340F7}"/>
              </a:ext>
            </a:extLst>
          </p:cNvPr>
          <p:cNvSpPr/>
          <p:nvPr/>
        </p:nvSpPr>
        <p:spPr>
          <a:xfrm>
            <a:off x="5723460" y="53251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EE9761C-491D-5F4A-A115-032B4EC18097}"/>
              </a:ext>
            </a:extLst>
          </p:cNvPr>
          <p:cNvSpPr/>
          <p:nvPr/>
        </p:nvSpPr>
        <p:spPr>
          <a:xfrm>
            <a:off x="5828242"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D648207-4E1C-3747-8CED-11D7BE8BC76E}"/>
              </a:ext>
            </a:extLst>
          </p:cNvPr>
          <p:cNvSpPr/>
          <p:nvPr/>
        </p:nvSpPr>
        <p:spPr>
          <a:xfrm>
            <a:off x="6074501"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78E907-AEE0-9943-9848-4F19EEE56B1B}"/>
              </a:ext>
            </a:extLst>
          </p:cNvPr>
          <p:cNvSpPr/>
          <p:nvPr/>
        </p:nvSpPr>
        <p:spPr>
          <a:xfrm>
            <a:off x="6320760"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A6E7F4-69EF-DB4A-87F9-6B83E5C57E47}"/>
              </a:ext>
            </a:extLst>
          </p:cNvPr>
          <p:cNvSpPr/>
          <p:nvPr/>
        </p:nvSpPr>
        <p:spPr>
          <a:xfrm>
            <a:off x="6572629"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A6D92D5-089C-704D-82E8-F58590491E75}"/>
              </a:ext>
            </a:extLst>
          </p:cNvPr>
          <p:cNvSpPr/>
          <p:nvPr/>
        </p:nvSpPr>
        <p:spPr>
          <a:xfrm>
            <a:off x="5828242"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E387215-9C07-704E-A624-2E65BFD4237B}"/>
              </a:ext>
            </a:extLst>
          </p:cNvPr>
          <p:cNvSpPr/>
          <p:nvPr/>
        </p:nvSpPr>
        <p:spPr>
          <a:xfrm>
            <a:off x="6074501"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946605F-F95D-B245-8A41-6734C2E7BF1B}"/>
              </a:ext>
            </a:extLst>
          </p:cNvPr>
          <p:cNvSpPr/>
          <p:nvPr/>
        </p:nvSpPr>
        <p:spPr>
          <a:xfrm>
            <a:off x="6320760"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B6F3CC5-174A-764E-831F-58AC6190464E}"/>
              </a:ext>
            </a:extLst>
          </p:cNvPr>
          <p:cNvSpPr/>
          <p:nvPr/>
        </p:nvSpPr>
        <p:spPr>
          <a:xfrm>
            <a:off x="6572629"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2">
            <a:extLst>
              <a:ext uri="{FF2B5EF4-FFF2-40B4-BE49-F238E27FC236}">
                <a16:creationId xmlns:a16="http://schemas.microsoft.com/office/drawing/2014/main" id="{E22852B8-3DB0-794B-A37C-DB8D68A07D98}"/>
              </a:ext>
            </a:extLst>
          </p:cNvPr>
          <p:cNvSpPr txBox="1">
            <a:spLocks/>
          </p:cNvSpPr>
          <p:nvPr/>
        </p:nvSpPr>
        <p:spPr>
          <a:xfrm>
            <a:off x="5954414" y="5693953"/>
            <a:ext cx="9883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dirty="0">
                <a:latin typeface="Avenir Light" panose="020B0402020203020204" pitchFamily="34" charset="77"/>
              </a:rPr>
              <a:t>She</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1700362" y="5254454"/>
            <a:ext cx="2865946"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Example input word</a:t>
            </a:r>
          </a:p>
        </p:txBody>
      </p:sp>
      <p:sp>
        <p:nvSpPr>
          <p:cNvPr id="32" name="Rounded Rectangle 31">
            <a:extLst>
              <a:ext uri="{FF2B5EF4-FFF2-40B4-BE49-F238E27FC236}">
                <a16:creationId xmlns:a16="http://schemas.microsoft.com/office/drawing/2014/main" id="{55B7F79C-354B-514C-9CDD-0E4619BAD189}"/>
              </a:ext>
            </a:extLst>
          </p:cNvPr>
          <p:cNvSpPr/>
          <p:nvPr/>
        </p:nvSpPr>
        <p:spPr>
          <a:xfrm>
            <a:off x="5023876" y="4175908"/>
            <a:ext cx="2631421"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810C6D-F83C-C44F-B8C1-451A04C06FE6}"/>
              </a:ext>
            </a:extLst>
          </p:cNvPr>
          <p:cNvSpPr/>
          <p:nvPr/>
        </p:nvSpPr>
        <p:spPr>
          <a:xfrm>
            <a:off x="5108427"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AF9B34-AA96-9543-A2D3-5EF35440EBC6}"/>
              </a:ext>
            </a:extLst>
          </p:cNvPr>
          <p:cNvSpPr/>
          <p:nvPr/>
        </p:nvSpPr>
        <p:spPr>
          <a:xfrm>
            <a:off x="5354686"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E89CB5E-8E02-3647-9934-F3B0E64079B8}"/>
              </a:ext>
            </a:extLst>
          </p:cNvPr>
          <p:cNvSpPr/>
          <p:nvPr/>
        </p:nvSpPr>
        <p:spPr>
          <a:xfrm>
            <a:off x="5600945"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303B545-2289-A049-BCAD-982E40A743A5}"/>
              </a:ext>
            </a:extLst>
          </p:cNvPr>
          <p:cNvSpPr/>
          <p:nvPr/>
        </p:nvSpPr>
        <p:spPr>
          <a:xfrm>
            <a:off x="5852814"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24AA75F-456D-8949-A10C-222308AD6C27}"/>
              </a:ext>
            </a:extLst>
          </p:cNvPr>
          <p:cNvSpPr/>
          <p:nvPr/>
        </p:nvSpPr>
        <p:spPr>
          <a:xfrm>
            <a:off x="6110810"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C43F3D-8692-EE47-9823-1230435C6EF5}"/>
              </a:ext>
            </a:extLst>
          </p:cNvPr>
          <p:cNvSpPr/>
          <p:nvPr/>
        </p:nvSpPr>
        <p:spPr>
          <a:xfrm>
            <a:off x="6357069"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CE51F31-4C6E-7945-AE70-852BF817D70E}"/>
              </a:ext>
            </a:extLst>
          </p:cNvPr>
          <p:cNvSpPr/>
          <p:nvPr/>
        </p:nvSpPr>
        <p:spPr>
          <a:xfrm>
            <a:off x="6603328"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C07CFFB-CDE8-B241-8A41-C7FC551585A0}"/>
              </a:ext>
            </a:extLst>
          </p:cNvPr>
          <p:cNvSpPr/>
          <p:nvPr/>
        </p:nvSpPr>
        <p:spPr>
          <a:xfrm>
            <a:off x="6855197"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3E1039C-7E4C-C141-AD63-693260F07D4D}"/>
              </a:ext>
            </a:extLst>
          </p:cNvPr>
          <p:cNvSpPr/>
          <p:nvPr/>
        </p:nvSpPr>
        <p:spPr>
          <a:xfrm>
            <a:off x="7108259"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7898AD-C5E7-2D42-9415-B67BBD4A3A66}"/>
              </a:ext>
            </a:extLst>
          </p:cNvPr>
          <p:cNvSpPr/>
          <p:nvPr/>
        </p:nvSpPr>
        <p:spPr>
          <a:xfrm>
            <a:off x="7360128"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6C5771F7-7684-374B-B6C2-60FEB0E09FAD}"/>
              </a:ext>
            </a:extLst>
          </p:cNvPr>
          <p:cNvSpPr/>
          <p:nvPr/>
        </p:nvSpPr>
        <p:spPr>
          <a:xfrm>
            <a:off x="5742550" y="30266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1552C180-A336-A746-AA26-10B7E107AA52}"/>
              </a:ext>
            </a:extLst>
          </p:cNvPr>
          <p:cNvSpPr/>
          <p:nvPr/>
        </p:nvSpPr>
        <p:spPr>
          <a:xfrm rot="16200000">
            <a:off x="6048171" y="35440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5D792BAB-B803-CF46-A092-93C1E56EC90D}"/>
              </a:ext>
            </a:extLst>
          </p:cNvPr>
          <p:cNvSpPr/>
          <p:nvPr/>
        </p:nvSpPr>
        <p:spPr>
          <a:xfrm rot="16200000">
            <a:off x="6069731" y="47132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1ED9D7B-0772-8F44-B82E-46E5594D9561}"/>
                  </a:ext>
                </a:extLst>
              </p:cNvPr>
              <p:cNvSpPr txBox="1">
                <a:spLocks/>
              </p:cNvSpPr>
              <p:nvPr/>
            </p:nvSpPr>
            <p:spPr>
              <a:xfrm>
                <a:off x="5539535" y="46706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48" name="Content Placeholder 2">
                <a:extLst>
                  <a:ext uri="{FF2B5EF4-FFF2-40B4-BE49-F238E27FC236}">
                    <a16:creationId xmlns:a16="http://schemas.microsoft.com/office/drawing/2014/main" id="{C1ED9D7B-0772-8F44-B82E-46E5594D9561}"/>
                  </a:ext>
                </a:extLst>
              </p:cNvPr>
              <p:cNvSpPr txBox="1">
                <a:spLocks noRot="1" noChangeAspect="1" noMove="1" noResize="1" noEditPoints="1" noAdjustHandles="1" noChangeArrowheads="1" noChangeShapeType="1" noTextEdit="1"/>
              </p:cNvSpPr>
              <p:nvPr/>
            </p:nvSpPr>
            <p:spPr>
              <a:xfrm>
                <a:off x="5539535" y="46706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585DBD21-0E03-5C4E-80C6-08218453FDF0}"/>
                  </a:ext>
                </a:extLst>
              </p:cNvPr>
              <p:cNvSpPr txBox="1">
                <a:spLocks/>
              </p:cNvSpPr>
              <p:nvPr/>
            </p:nvSpPr>
            <p:spPr>
              <a:xfrm>
                <a:off x="5546844" y="34917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49" name="Content Placeholder 2">
                <a:extLst>
                  <a:ext uri="{FF2B5EF4-FFF2-40B4-BE49-F238E27FC236}">
                    <a16:creationId xmlns:a16="http://schemas.microsoft.com/office/drawing/2014/main" id="{585DBD21-0E03-5C4E-80C6-08218453FDF0}"/>
                  </a:ext>
                </a:extLst>
              </p:cNvPr>
              <p:cNvSpPr txBox="1">
                <a:spLocks noRot="1" noChangeAspect="1" noMove="1" noResize="1" noEditPoints="1" noAdjustHandles="1" noChangeArrowheads="1" noChangeShapeType="1" noTextEdit="1"/>
              </p:cNvSpPr>
              <p:nvPr/>
            </p:nvSpPr>
            <p:spPr>
              <a:xfrm>
                <a:off x="5546844" y="3491706"/>
                <a:ext cx="701328" cy="503588"/>
              </a:xfrm>
              <a:prstGeom prst="rect">
                <a:avLst/>
              </a:prstGeom>
              <a:blipFill>
                <a:blip r:embed="rId3"/>
                <a:stretch>
                  <a:fillRect/>
                </a:stretch>
              </a:blipFill>
            </p:spPr>
            <p:txBody>
              <a:bodyPr/>
              <a:lstStyle/>
              <a:p>
                <a:r>
                  <a:rPr lang="en-US">
                    <a:noFill/>
                  </a:rPr>
                  <a:t> </a:t>
                </a:r>
              </a:p>
            </p:txBody>
          </p:sp>
        </mc:Fallback>
      </mc:AlternateContent>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2771626" y="4122786"/>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831040" y="2961766"/>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6BF069EC-E01E-874F-8256-B41BD1F5F318}"/>
                  </a:ext>
                </a:extLst>
              </p:cNvPr>
              <p:cNvSpPr txBox="1">
                <a:spLocks/>
              </p:cNvSpPr>
              <p:nvPr/>
            </p:nvSpPr>
            <p:spPr>
              <a:xfrm>
                <a:off x="8202094" y="5184623"/>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𝑥</m:t>
                          </m:r>
                        </m:e>
                        <m:sub>
                          <m:r>
                            <a:rPr lang="en-US" sz="2400" b="0" i="1" dirty="0" smtClean="0">
                              <a:solidFill>
                                <a:schemeClr val="tx1">
                                  <a:lumMod val="85000"/>
                                  <a:lumOff val="15000"/>
                                </a:schemeClr>
                              </a:solidFill>
                              <a:latin typeface="Cambria Math" panose="02040503050406030204" pitchFamily="18" charset="0"/>
                            </a:rPr>
                            <m:t>1</m:t>
                          </m:r>
                        </m:sub>
                      </m:sSub>
                    </m:oMath>
                  </m:oMathPara>
                </a14:m>
                <a:endParaRPr lang="en-US" sz="2400" dirty="0">
                  <a:solidFill>
                    <a:srgbClr val="C00000"/>
                  </a:solidFill>
                  <a:latin typeface="Avenir Light" panose="020B0402020203020204" pitchFamily="34" charset="77"/>
                </a:endParaRPr>
              </a:p>
            </p:txBody>
          </p:sp>
        </mc:Choice>
        <mc:Fallback xmlns="">
          <p:sp>
            <p:nvSpPr>
              <p:cNvPr id="46" name="Content Placeholder 2">
                <a:extLst>
                  <a:ext uri="{FF2B5EF4-FFF2-40B4-BE49-F238E27FC236}">
                    <a16:creationId xmlns:a16="http://schemas.microsoft.com/office/drawing/2014/main" id="{6BF069EC-E01E-874F-8256-B41BD1F5F318}"/>
                  </a:ext>
                </a:extLst>
              </p:cNvPr>
              <p:cNvSpPr txBox="1">
                <a:spLocks noRot="1" noChangeAspect="1" noMove="1" noResize="1" noEditPoints="1" noAdjustHandles="1" noChangeArrowheads="1" noChangeShapeType="1" noTextEdit="1"/>
              </p:cNvSpPr>
              <p:nvPr/>
            </p:nvSpPr>
            <p:spPr>
              <a:xfrm>
                <a:off x="8202094" y="5184623"/>
                <a:ext cx="2799163" cy="503588"/>
              </a:xfrm>
              <a:prstGeom prst="rect">
                <a:avLst/>
              </a:prstGeom>
              <a:blipFill>
                <a:blip r:embed="rId4"/>
                <a:stretch>
                  <a:fillRect/>
                </a:stretch>
              </a:blipFill>
            </p:spPr>
            <p:txBody>
              <a:bodyPr/>
              <a:lstStyle/>
              <a:p>
                <a:r>
                  <a:rPr lang="en-US">
                    <a:noFill/>
                  </a:rPr>
                  <a:t> </a:t>
                </a:r>
              </a:p>
            </p:txBody>
          </p:sp>
        </mc:Fallback>
      </mc:AlternateContent>
      <p:sp>
        <p:nvSpPr>
          <p:cNvPr id="52" name="Content Placeholder 2">
            <a:extLst>
              <a:ext uri="{FF2B5EF4-FFF2-40B4-BE49-F238E27FC236}">
                <a16:creationId xmlns:a16="http://schemas.microsoft.com/office/drawing/2014/main" id="{5AE33AA6-F39F-AE47-A082-D026FA876028}"/>
              </a:ext>
            </a:extLst>
          </p:cNvPr>
          <p:cNvSpPr txBox="1">
            <a:spLocks/>
          </p:cNvSpPr>
          <p:nvPr/>
        </p:nvSpPr>
        <p:spPr>
          <a:xfrm>
            <a:off x="8533366" y="5631336"/>
            <a:ext cx="3306448"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600" b="1" dirty="0">
                <a:solidFill>
                  <a:schemeClr val="accent5">
                    <a:lumMod val="50000"/>
                  </a:schemeClr>
                </a:solidFill>
                <a:latin typeface="Avenir Light" panose="020B0402020203020204" pitchFamily="34" charset="77"/>
              </a:rPr>
              <a:t>single word embedding</a:t>
            </a: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3310BA9A-DCEA-794F-9991-6F281CB69514}"/>
                  </a:ext>
                </a:extLst>
              </p:cNvPr>
              <p:cNvSpPr txBox="1">
                <a:spLocks/>
              </p:cNvSpPr>
              <p:nvPr/>
            </p:nvSpPr>
            <p:spPr>
              <a:xfrm>
                <a:off x="8256104" y="4015200"/>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h</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𝑓</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𝑊𝑥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1</m:t>
                          </m:r>
                        </m:sub>
                      </m:sSub>
                      <m:r>
                        <a:rPr lang="en-US" sz="2400" b="0" i="1" dirty="0" smtClean="0">
                          <a:solidFill>
                            <a:schemeClr val="tx1">
                              <a:lumMod val="85000"/>
                              <a:lumOff val="15000"/>
                            </a:schemeClr>
                          </a:solidFill>
                          <a:latin typeface="Cambria Math" panose="02040503050406030204" pitchFamily="18" charset="0"/>
                        </a:rPr>
                        <m:t>)</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3310BA9A-DCEA-794F-9991-6F281CB69514}"/>
                  </a:ext>
                </a:extLst>
              </p:cNvPr>
              <p:cNvSpPr txBox="1">
                <a:spLocks noRot="1" noChangeAspect="1" noMove="1" noResize="1" noEditPoints="1" noAdjustHandles="1" noChangeArrowheads="1" noChangeShapeType="1" noTextEdit="1"/>
              </p:cNvSpPr>
              <p:nvPr/>
            </p:nvSpPr>
            <p:spPr>
              <a:xfrm>
                <a:off x="8256104" y="4015200"/>
                <a:ext cx="2799163" cy="503588"/>
              </a:xfrm>
              <a:prstGeom prst="rect">
                <a:avLst/>
              </a:prstGeom>
              <a:blipFill>
                <a:blip r:embed="rId5"/>
                <a:stretch>
                  <a:fillRect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A9D3B108-BEE0-7A4A-A32A-7CF470E03DE3}"/>
                  </a:ext>
                </a:extLst>
              </p:cNvPr>
              <p:cNvSpPr txBox="1">
                <a:spLocks/>
              </p:cNvSpPr>
              <p:nvPr/>
            </p:nvSpPr>
            <p:spPr>
              <a:xfrm>
                <a:off x="6978460" y="2874317"/>
                <a:ext cx="4861354"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dirty="0" smtClean="0">
                              <a:solidFill>
                                <a:srgbClr val="C00000"/>
                              </a:solidFill>
                              <a:latin typeface="Cambria Math" panose="02040503050406030204" pitchFamily="18" charset="0"/>
                            </a:rPr>
                          </m:ctrlPr>
                        </m:accPr>
                        <m:e>
                          <m:r>
                            <a:rPr lang="en-US" sz="2400" b="0" i="1" dirty="0" smtClean="0">
                              <a:solidFill>
                                <a:srgbClr val="C00000"/>
                              </a:solidFill>
                              <a:latin typeface="Cambria Math" panose="02040503050406030204" pitchFamily="18" charset="0"/>
                            </a:rPr>
                            <m:t>𝑦</m:t>
                          </m:r>
                        </m:e>
                      </m:acc>
                      <m:r>
                        <a:rPr lang="en-US" sz="2400" b="0" i="1" dirty="0" smtClean="0">
                          <a:solidFill>
                            <a:schemeClr val="tx1">
                              <a:lumMod val="85000"/>
                              <a:lumOff val="15000"/>
                            </a:schemeClr>
                          </a:solidFill>
                          <a:latin typeface="Cambria Math" panose="02040503050406030204" pitchFamily="18" charset="0"/>
                        </a:rPr>
                        <m:t>=</m:t>
                      </m:r>
                      <m:r>
                        <m:rPr>
                          <m:nor/>
                        </m:rPr>
                        <a:rPr lang="en-US" sz="2400" b="0" i="0" dirty="0" smtClean="0">
                          <a:solidFill>
                            <a:schemeClr val="tx1">
                              <a:lumMod val="85000"/>
                              <a:lumOff val="15000"/>
                            </a:schemeClr>
                          </a:solidFill>
                          <a:latin typeface="Cambria Math" panose="02040503050406030204" pitchFamily="18" charset="0"/>
                        </a:rPr>
                        <m:t>softmax</m:t>
                      </m:r>
                      <m:d>
                        <m:dPr>
                          <m:ctrlPr>
                            <a:rPr lang="en-US" sz="2400" b="0" i="1" dirty="0" smtClean="0">
                              <a:solidFill>
                                <a:schemeClr val="tx1">
                                  <a:lumMod val="85000"/>
                                  <a:lumOff val="15000"/>
                                </a:schemeClr>
                              </a:solidFill>
                              <a:latin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rPr>
                            <m:t>𝑈h</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2</m:t>
                              </m:r>
                            </m:sub>
                          </m:sSub>
                        </m:e>
                      </m:d>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m:t>
                      </m:r>
                      <m:sSup>
                        <m:sSupPr>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sSup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ℝ</m:t>
                          </m:r>
                        </m:e>
                        <m:sup>
                          <m:d>
                            <m:dPr>
                              <m:begChr m:val="|"/>
                              <m:endChr m:val="|"/>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𝑉</m:t>
                              </m:r>
                            </m:e>
                          </m:d>
                        </m:sup>
                      </m:sSup>
                    </m:oMath>
                  </m:oMathPara>
                </a14:m>
                <a:endParaRPr lang="en-US" sz="2400" b="0" dirty="0">
                  <a:solidFill>
                    <a:schemeClr val="tx1">
                      <a:lumMod val="85000"/>
                      <a:lumOff val="15000"/>
                    </a:schemeClr>
                  </a:solidFill>
                  <a:latin typeface="Avenir Light" panose="020B0402020203020204" pitchFamily="34" charset="77"/>
                  <a:ea typeface="Cambria Math" panose="02040503050406030204" pitchFamily="18" charset="0"/>
                </a:endParaRPr>
              </a:p>
            </p:txBody>
          </p:sp>
        </mc:Choice>
        <mc:Fallback xmlns="">
          <p:sp>
            <p:nvSpPr>
              <p:cNvPr id="54" name="Content Placeholder 2">
                <a:extLst>
                  <a:ext uri="{FF2B5EF4-FFF2-40B4-BE49-F238E27FC236}">
                    <a16:creationId xmlns:a16="http://schemas.microsoft.com/office/drawing/2014/main" id="{A9D3B108-BEE0-7A4A-A32A-7CF470E03DE3}"/>
                  </a:ext>
                </a:extLst>
              </p:cNvPr>
              <p:cNvSpPr txBox="1">
                <a:spLocks noRot="1" noChangeAspect="1" noMove="1" noResize="1" noEditPoints="1" noAdjustHandles="1" noChangeArrowheads="1" noChangeShapeType="1" noTextEdit="1"/>
              </p:cNvSpPr>
              <p:nvPr/>
            </p:nvSpPr>
            <p:spPr>
              <a:xfrm>
                <a:off x="6978460" y="2874317"/>
                <a:ext cx="4861354" cy="503588"/>
              </a:xfrm>
              <a:prstGeom prst="rect">
                <a:avLst/>
              </a:prstGeom>
              <a:blipFill>
                <a:blip r:embed="rId6"/>
                <a:stretch>
                  <a:fillRect b="-12195"/>
                </a:stretch>
              </a:blipFill>
            </p:spPr>
            <p:txBody>
              <a:bodyPr/>
              <a:lstStyle/>
              <a:p>
                <a:r>
                  <a:rPr lang="en-US">
                    <a:noFill/>
                  </a:rPr>
                  <a:t> </a:t>
                </a:r>
              </a:p>
            </p:txBody>
          </p:sp>
        </mc:Fallback>
      </mc:AlternateContent>
      <p:sp>
        <p:nvSpPr>
          <p:cNvPr id="64" name="Content Placeholder 2">
            <a:extLst>
              <a:ext uri="{FF2B5EF4-FFF2-40B4-BE49-F238E27FC236}">
                <a16:creationId xmlns:a16="http://schemas.microsoft.com/office/drawing/2014/main" id="{46AA2703-6D01-2E43-9283-BE27B4A2B4CD}"/>
              </a:ext>
            </a:extLst>
          </p:cNvPr>
          <p:cNvSpPr txBox="1">
            <a:spLocks/>
          </p:cNvSpPr>
          <p:nvPr/>
        </p:nvSpPr>
        <p:spPr>
          <a:xfrm>
            <a:off x="5525636" y="2504369"/>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dirty="0">
                <a:latin typeface="Avenir Light" panose="020B0402020203020204" pitchFamily="34" charset="77"/>
              </a:rPr>
              <a:t>went</a:t>
            </a:r>
          </a:p>
        </p:txBody>
      </p:sp>
      <p:sp>
        <p:nvSpPr>
          <p:cNvPr id="56" name="Title 1">
            <a:extLst>
              <a:ext uri="{FF2B5EF4-FFF2-40B4-BE49-F238E27FC236}">
                <a16:creationId xmlns:a16="http://schemas.microsoft.com/office/drawing/2014/main" id="{5FF2EAB6-A3FA-E540-8A85-4A51C4B68EA9}"/>
              </a:ext>
            </a:extLst>
          </p:cNvPr>
          <p:cNvSpPr>
            <a:spLocks noGrp="1"/>
          </p:cNvSpPr>
          <p:nvPr>
            <p:ph type="title" idx="4294967295"/>
          </p:nvPr>
        </p:nvSpPr>
        <p:spPr>
          <a:xfrm>
            <a:off x="716886" y="264119"/>
            <a:ext cx="1262040" cy="551431"/>
          </a:xfrm>
        </p:spPr>
        <p:txBody>
          <a:bodyPr/>
          <a:lstStyle/>
          <a:p>
            <a:r>
              <a:rPr lang="en-US" dirty="0"/>
              <a:t>RNN</a:t>
            </a:r>
          </a:p>
        </p:txBody>
      </p:sp>
      <p:sp>
        <p:nvSpPr>
          <p:cNvPr id="57" name="Rectangle 56">
            <a:extLst>
              <a:ext uri="{FF2B5EF4-FFF2-40B4-BE49-F238E27FC236}">
                <a16:creationId xmlns:a16="http://schemas.microsoft.com/office/drawing/2014/main" id="{C76C922F-83CC-D548-820F-2A9DFE79F96C}"/>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142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1681848" y="1094515"/>
            <a:ext cx="10342263" cy="12847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latin typeface="Avenir Light" panose="020B0402020203020204" pitchFamily="34" charset="77"/>
              </a:rPr>
              <a:t>IDEA: </a:t>
            </a:r>
            <a:r>
              <a:rPr lang="en-US" sz="2400" dirty="0">
                <a:latin typeface="Avenir Light" panose="020B0402020203020204" pitchFamily="34" charset="77"/>
              </a:rPr>
              <a:t>for every individual input, output a prediction</a:t>
            </a:r>
          </a:p>
        </p:txBody>
      </p:sp>
      <p:sp>
        <p:nvSpPr>
          <p:cNvPr id="3" name="Rounded Rectangle 2">
            <a:extLst>
              <a:ext uri="{FF2B5EF4-FFF2-40B4-BE49-F238E27FC236}">
                <a16:creationId xmlns:a16="http://schemas.microsoft.com/office/drawing/2014/main" id="{FD8C6AE1-A8BE-C943-91A1-7B8A221340F7}"/>
              </a:ext>
            </a:extLst>
          </p:cNvPr>
          <p:cNvSpPr/>
          <p:nvPr/>
        </p:nvSpPr>
        <p:spPr>
          <a:xfrm>
            <a:off x="5723460" y="53251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EE9761C-491D-5F4A-A115-032B4EC18097}"/>
              </a:ext>
            </a:extLst>
          </p:cNvPr>
          <p:cNvSpPr/>
          <p:nvPr/>
        </p:nvSpPr>
        <p:spPr>
          <a:xfrm>
            <a:off x="5828242"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D648207-4E1C-3747-8CED-11D7BE8BC76E}"/>
              </a:ext>
            </a:extLst>
          </p:cNvPr>
          <p:cNvSpPr/>
          <p:nvPr/>
        </p:nvSpPr>
        <p:spPr>
          <a:xfrm>
            <a:off x="6074501"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78E907-AEE0-9943-9848-4F19EEE56B1B}"/>
              </a:ext>
            </a:extLst>
          </p:cNvPr>
          <p:cNvSpPr/>
          <p:nvPr/>
        </p:nvSpPr>
        <p:spPr>
          <a:xfrm>
            <a:off x="6320760"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A6E7F4-69EF-DB4A-87F9-6B83E5C57E47}"/>
              </a:ext>
            </a:extLst>
          </p:cNvPr>
          <p:cNvSpPr/>
          <p:nvPr/>
        </p:nvSpPr>
        <p:spPr>
          <a:xfrm>
            <a:off x="6572629"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A6D92D5-089C-704D-82E8-F58590491E75}"/>
              </a:ext>
            </a:extLst>
          </p:cNvPr>
          <p:cNvSpPr/>
          <p:nvPr/>
        </p:nvSpPr>
        <p:spPr>
          <a:xfrm>
            <a:off x="5828242"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E387215-9C07-704E-A624-2E65BFD4237B}"/>
              </a:ext>
            </a:extLst>
          </p:cNvPr>
          <p:cNvSpPr/>
          <p:nvPr/>
        </p:nvSpPr>
        <p:spPr>
          <a:xfrm>
            <a:off x="6074501"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946605F-F95D-B245-8A41-6734C2E7BF1B}"/>
              </a:ext>
            </a:extLst>
          </p:cNvPr>
          <p:cNvSpPr/>
          <p:nvPr/>
        </p:nvSpPr>
        <p:spPr>
          <a:xfrm>
            <a:off x="6320760"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B6F3CC5-174A-764E-831F-58AC6190464E}"/>
              </a:ext>
            </a:extLst>
          </p:cNvPr>
          <p:cNvSpPr/>
          <p:nvPr/>
        </p:nvSpPr>
        <p:spPr>
          <a:xfrm>
            <a:off x="6572629"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2">
            <a:extLst>
              <a:ext uri="{FF2B5EF4-FFF2-40B4-BE49-F238E27FC236}">
                <a16:creationId xmlns:a16="http://schemas.microsoft.com/office/drawing/2014/main" id="{E22852B8-3DB0-794B-A37C-DB8D68A07D98}"/>
              </a:ext>
            </a:extLst>
          </p:cNvPr>
          <p:cNvSpPr txBox="1">
            <a:spLocks/>
          </p:cNvSpPr>
          <p:nvPr/>
        </p:nvSpPr>
        <p:spPr>
          <a:xfrm>
            <a:off x="5954414" y="5693953"/>
            <a:ext cx="9883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dirty="0">
                <a:latin typeface="Avenir Light" panose="020B0402020203020204" pitchFamily="34" charset="77"/>
              </a:rPr>
              <a:t>She</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1700362" y="5254454"/>
            <a:ext cx="2865946"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Example input word</a:t>
            </a:r>
          </a:p>
        </p:txBody>
      </p:sp>
      <p:sp>
        <p:nvSpPr>
          <p:cNvPr id="32" name="Rounded Rectangle 31">
            <a:extLst>
              <a:ext uri="{FF2B5EF4-FFF2-40B4-BE49-F238E27FC236}">
                <a16:creationId xmlns:a16="http://schemas.microsoft.com/office/drawing/2014/main" id="{55B7F79C-354B-514C-9CDD-0E4619BAD189}"/>
              </a:ext>
            </a:extLst>
          </p:cNvPr>
          <p:cNvSpPr/>
          <p:nvPr/>
        </p:nvSpPr>
        <p:spPr>
          <a:xfrm>
            <a:off x="5023876" y="4175908"/>
            <a:ext cx="2631421"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810C6D-F83C-C44F-B8C1-451A04C06FE6}"/>
              </a:ext>
            </a:extLst>
          </p:cNvPr>
          <p:cNvSpPr/>
          <p:nvPr/>
        </p:nvSpPr>
        <p:spPr>
          <a:xfrm>
            <a:off x="5108427"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AF9B34-AA96-9543-A2D3-5EF35440EBC6}"/>
              </a:ext>
            </a:extLst>
          </p:cNvPr>
          <p:cNvSpPr/>
          <p:nvPr/>
        </p:nvSpPr>
        <p:spPr>
          <a:xfrm>
            <a:off x="5354686"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E89CB5E-8E02-3647-9934-F3B0E64079B8}"/>
              </a:ext>
            </a:extLst>
          </p:cNvPr>
          <p:cNvSpPr/>
          <p:nvPr/>
        </p:nvSpPr>
        <p:spPr>
          <a:xfrm>
            <a:off x="5600945"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303B545-2289-A049-BCAD-982E40A743A5}"/>
              </a:ext>
            </a:extLst>
          </p:cNvPr>
          <p:cNvSpPr/>
          <p:nvPr/>
        </p:nvSpPr>
        <p:spPr>
          <a:xfrm>
            <a:off x="5852814"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24AA75F-456D-8949-A10C-222308AD6C27}"/>
              </a:ext>
            </a:extLst>
          </p:cNvPr>
          <p:cNvSpPr/>
          <p:nvPr/>
        </p:nvSpPr>
        <p:spPr>
          <a:xfrm>
            <a:off x="6110810"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C43F3D-8692-EE47-9823-1230435C6EF5}"/>
              </a:ext>
            </a:extLst>
          </p:cNvPr>
          <p:cNvSpPr/>
          <p:nvPr/>
        </p:nvSpPr>
        <p:spPr>
          <a:xfrm>
            <a:off x="6357069"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CE51F31-4C6E-7945-AE70-852BF817D70E}"/>
              </a:ext>
            </a:extLst>
          </p:cNvPr>
          <p:cNvSpPr/>
          <p:nvPr/>
        </p:nvSpPr>
        <p:spPr>
          <a:xfrm>
            <a:off x="6603328"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C07CFFB-CDE8-B241-8A41-C7FC551585A0}"/>
              </a:ext>
            </a:extLst>
          </p:cNvPr>
          <p:cNvSpPr/>
          <p:nvPr/>
        </p:nvSpPr>
        <p:spPr>
          <a:xfrm>
            <a:off x="6855197"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3E1039C-7E4C-C141-AD63-693260F07D4D}"/>
              </a:ext>
            </a:extLst>
          </p:cNvPr>
          <p:cNvSpPr/>
          <p:nvPr/>
        </p:nvSpPr>
        <p:spPr>
          <a:xfrm>
            <a:off x="7108259"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7898AD-C5E7-2D42-9415-B67BBD4A3A66}"/>
              </a:ext>
            </a:extLst>
          </p:cNvPr>
          <p:cNvSpPr/>
          <p:nvPr/>
        </p:nvSpPr>
        <p:spPr>
          <a:xfrm>
            <a:off x="7360128"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6C5771F7-7684-374B-B6C2-60FEB0E09FAD}"/>
              </a:ext>
            </a:extLst>
          </p:cNvPr>
          <p:cNvSpPr/>
          <p:nvPr/>
        </p:nvSpPr>
        <p:spPr>
          <a:xfrm>
            <a:off x="5742550" y="30266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1552C180-A336-A746-AA26-10B7E107AA52}"/>
              </a:ext>
            </a:extLst>
          </p:cNvPr>
          <p:cNvSpPr/>
          <p:nvPr/>
        </p:nvSpPr>
        <p:spPr>
          <a:xfrm rot="16200000">
            <a:off x="6048171" y="35440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5D792BAB-B803-CF46-A092-93C1E56EC90D}"/>
              </a:ext>
            </a:extLst>
          </p:cNvPr>
          <p:cNvSpPr/>
          <p:nvPr/>
        </p:nvSpPr>
        <p:spPr>
          <a:xfrm rot="16200000">
            <a:off x="6069731" y="47132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1ED9D7B-0772-8F44-B82E-46E5594D9561}"/>
                  </a:ext>
                </a:extLst>
              </p:cNvPr>
              <p:cNvSpPr txBox="1">
                <a:spLocks/>
              </p:cNvSpPr>
              <p:nvPr/>
            </p:nvSpPr>
            <p:spPr>
              <a:xfrm>
                <a:off x="5539535" y="46706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48" name="Content Placeholder 2">
                <a:extLst>
                  <a:ext uri="{FF2B5EF4-FFF2-40B4-BE49-F238E27FC236}">
                    <a16:creationId xmlns:a16="http://schemas.microsoft.com/office/drawing/2014/main" id="{C1ED9D7B-0772-8F44-B82E-46E5594D9561}"/>
                  </a:ext>
                </a:extLst>
              </p:cNvPr>
              <p:cNvSpPr txBox="1">
                <a:spLocks noRot="1" noChangeAspect="1" noMove="1" noResize="1" noEditPoints="1" noAdjustHandles="1" noChangeArrowheads="1" noChangeShapeType="1" noTextEdit="1"/>
              </p:cNvSpPr>
              <p:nvPr/>
            </p:nvSpPr>
            <p:spPr>
              <a:xfrm>
                <a:off x="5539535" y="46706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585DBD21-0E03-5C4E-80C6-08218453FDF0}"/>
                  </a:ext>
                </a:extLst>
              </p:cNvPr>
              <p:cNvSpPr txBox="1">
                <a:spLocks/>
              </p:cNvSpPr>
              <p:nvPr/>
            </p:nvSpPr>
            <p:spPr>
              <a:xfrm>
                <a:off x="5546844" y="34917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49" name="Content Placeholder 2">
                <a:extLst>
                  <a:ext uri="{FF2B5EF4-FFF2-40B4-BE49-F238E27FC236}">
                    <a16:creationId xmlns:a16="http://schemas.microsoft.com/office/drawing/2014/main" id="{585DBD21-0E03-5C4E-80C6-08218453FDF0}"/>
                  </a:ext>
                </a:extLst>
              </p:cNvPr>
              <p:cNvSpPr txBox="1">
                <a:spLocks noRot="1" noChangeAspect="1" noMove="1" noResize="1" noEditPoints="1" noAdjustHandles="1" noChangeArrowheads="1" noChangeShapeType="1" noTextEdit="1"/>
              </p:cNvSpPr>
              <p:nvPr/>
            </p:nvSpPr>
            <p:spPr>
              <a:xfrm>
                <a:off x="5546844" y="3491706"/>
                <a:ext cx="701328" cy="503588"/>
              </a:xfrm>
              <a:prstGeom prst="rect">
                <a:avLst/>
              </a:prstGeom>
              <a:blipFill>
                <a:blip r:embed="rId3"/>
                <a:stretch>
                  <a:fillRect/>
                </a:stretch>
              </a:blipFill>
            </p:spPr>
            <p:txBody>
              <a:bodyPr/>
              <a:lstStyle/>
              <a:p>
                <a:r>
                  <a:rPr lang="en-US">
                    <a:noFill/>
                  </a:rPr>
                  <a:t> </a:t>
                </a:r>
              </a:p>
            </p:txBody>
          </p:sp>
        </mc:Fallback>
      </mc:AlternateContent>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2771626" y="4122786"/>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831040" y="2961766"/>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6BF069EC-E01E-874F-8256-B41BD1F5F318}"/>
                  </a:ext>
                </a:extLst>
              </p:cNvPr>
              <p:cNvSpPr txBox="1">
                <a:spLocks/>
              </p:cNvSpPr>
              <p:nvPr/>
            </p:nvSpPr>
            <p:spPr>
              <a:xfrm>
                <a:off x="8202094" y="5184623"/>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𝑥</m:t>
                          </m:r>
                        </m:e>
                        <m:sub>
                          <m:r>
                            <a:rPr lang="en-US" sz="2400" b="0" i="1" dirty="0" smtClean="0">
                              <a:solidFill>
                                <a:schemeClr val="tx1">
                                  <a:lumMod val="85000"/>
                                  <a:lumOff val="15000"/>
                                </a:schemeClr>
                              </a:solidFill>
                              <a:latin typeface="Cambria Math" panose="02040503050406030204" pitchFamily="18" charset="0"/>
                            </a:rPr>
                            <m:t>1</m:t>
                          </m:r>
                        </m:sub>
                      </m:sSub>
                    </m:oMath>
                  </m:oMathPara>
                </a14:m>
                <a:endParaRPr lang="en-US" sz="2400" dirty="0">
                  <a:solidFill>
                    <a:srgbClr val="C00000"/>
                  </a:solidFill>
                  <a:latin typeface="Avenir Light" panose="020B0402020203020204" pitchFamily="34" charset="77"/>
                </a:endParaRPr>
              </a:p>
            </p:txBody>
          </p:sp>
        </mc:Choice>
        <mc:Fallback xmlns="">
          <p:sp>
            <p:nvSpPr>
              <p:cNvPr id="46" name="Content Placeholder 2">
                <a:extLst>
                  <a:ext uri="{FF2B5EF4-FFF2-40B4-BE49-F238E27FC236}">
                    <a16:creationId xmlns:a16="http://schemas.microsoft.com/office/drawing/2014/main" id="{6BF069EC-E01E-874F-8256-B41BD1F5F318}"/>
                  </a:ext>
                </a:extLst>
              </p:cNvPr>
              <p:cNvSpPr txBox="1">
                <a:spLocks noRot="1" noChangeAspect="1" noMove="1" noResize="1" noEditPoints="1" noAdjustHandles="1" noChangeArrowheads="1" noChangeShapeType="1" noTextEdit="1"/>
              </p:cNvSpPr>
              <p:nvPr/>
            </p:nvSpPr>
            <p:spPr>
              <a:xfrm>
                <a:off x="8202094" y="5184623"/>
                <a:ext cx="2799163" cy="503588"/>
              </a:xfrm>
              <a:prstGeom prst="rect">
                <a:avLst/>
              </a:prstGeom>
              <a:blipFill>
                <a:blip r:embed="rId4"/>
                <a:stretch>
                  <a:fillRect/>
                </a:stretch>
              </a:blipFill>
            </p:spPr>
            <p:txBody>
              <a:bodyPr/>
              <a:lstStyle/>
              <a:p>
                <a:r>
                  <a:rPr lang="en-US">
                    <a:noFill/>
                  </a:rPr>
                  <a:t> </a:t>
                </a:r>
              </a:p>
            </p:txBody>
          </p:sp>
        </mc:Fallback>
      </mc:AlternateContent>
      <p:sp>
        <p:nvSpPr>
          <p:cNvPr id="52" name="Content Placeholder 2">
            <a:extLst>
              <a:ext uri="{FF2B5EF4-FFF2-40B4-BE49-F238E27FC236}">
                <a16:creationId xmlns:a16="http://schemas.microsoft.com/office/drawing/2014/main" id="{5AE33AA6-F39F-AE47-A082-D026FA876028}"/>
              </a:ext>
            </a:extLst>
          </p:cNvPr>
          <p:cNvSpPr txBox="1">
            <a:spLocks/>
          </p:cNvSpPr>
          <p:nvPr/>
        </p:nvSpPr>
        <p:spPr>
          <a:xfrm>
            <a:off x="8533366" y="5631336"/>
            <a:ext cx="3306448"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600" b="1" dirty="0">
                <a:solidFill>
                  <a:schemeClr val="accent5">
                    <a:lumMod val="50000"/>
                  </a:schemeClr>
                </a:solidFill>
                <a:latin typeface="Avenir Light" panose="020B0402020203020204" pitchFamily="34" charset="77"/>
              </a:rPr>
              <a:t>single word embedding</a:t>
            </a: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3310BA9A-DCEA-794F-9991-6F281CB69514}"/>
                  </a:ext>
                </a:extLst>
              </p:cNvPr>
              <p:cNvSpPr txBox="1">
                <a:spLocks/>
              </p:cNvSpPr>
              <p:nvPr/>
            </p:nvSpPr>
            <p:spPr>
              <a:xfrm>
                <a:off x="8256104" y="4015200"/>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h</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𝑓</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𝑊𝑥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1</m:t>
                          </m:r>
                        </m:sub>
                      </m:sSub>
                      <m:r>
                        <a:rPr lang="en-US" sz="2400" b="0" i="1" dirty="0" smtClean="0">
                          <a:solidFill>
                            <a:schemeClr val="tx1">
                              <a:lumMod val="85000"/>
                              <a:lumOff val="15000"/>
                            </a:schemeClr>
                          </a:solidFill>
                          <a:latin typeface="Cambria Math" panose="02040503050406030204" pitchFamily="18" charset="0"/>
                        </a:rPr>
                        <m:t>)</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3310BA9A-DCEA-794F-9991-6F281CB69514}"/>
                  </a:ext>
                </a:extLst>
              </p:cNvPr>
              <p:cNvSpPr txBox="1">
                <a:spLocks noRot="1" noChangeAspect="1" noMove="1" noResize="1" noEditPoints="1" noAdjustHandles="1" noChangeArrowheads="1" noChangeShapeType="1" noTextEdit="1"/>
              </p:cNvSpPr>
              <p:nvPr/>
            </p:nvSpPr>
            <p:spPr>
              <a:xfrm>
                <a:off x="8256104" y="4015200"/>
                <a:ext cx="2799163" cy="503588"/>
              </a:xfrm>
              <a:prstGeom prst="rect">
                <a:avLst/>
              </a:prstGeom>
              <a:blipFill>
                <a:blip r:embed="rId5"/>
                <a:stretch>
                  <a:fillRect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A9D3B108-BEE0-7A4A-A32A-7CF470E03DE3}"/>
                  </a:ext>
                </a:extLst>
              </p:cNvPr>
              <p:cNvSpPr txBox="1">
                <a:spLocks/>
              </p:cNvSpPr>
              <p:nvPr/>
            </p:nvSpPr>
            <p:spPr>
              <a:xfrm>
                <a:off x="6978460" y="2874317"/>
                <a:ext cx="4861354"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dirty="0" smtClean="0">
                              <a:solidFill>
                                <a:srgbClr val="C00000"/>
                              </a:solidFill>
                              <a:latin typeface="Cambria Math" panose="02040503050406030204" pitchFamily="18" charset="0"/>
                            </a:rPr>
                          </m:ctrlPr>
                        </m:accPr>
                        <m:e>
                          <m:r>
                            <a:rPr lang="en-US" sz="2400" b="0" i="1" dirty="0" smtClean="0">
                              <a:solidFill>
                                <a:srgbClr val="C00000"/>
                              </a:solidFill>
                              <a:latin typeface="Cambria Math" panose="02040503050406030204" pitchFamily="18" charset="0"/>
                            </a:rPr>
                            <m:t>𝑦</m:t>
                          </m:r>
                        </m:e>
                      </m:acc>
                      <m:r>
                        <a:rPr lang="en-US" sz="2400" b="0" i="1" dirty="0" smtClean="0">
                          <a:solidFill>
                            <a:schemeClr val="tx1">
                              <a:lumMod val="85000"/>
                              <a:lumOff val="15000"/>
                            </a:schemeClr>
                          </a:solidFill>
                          <a:latin typeface="Cambria Math" panose="02040503050406030204" pitchFamily="18" charset="0"/>
                        </a:rPr>
                        <m:t>=</m:t>
                      </m:r>
                      <m:r>
                        <m:rPr>
                          <m:nor/>
                        </m:rPr>
                        <a:rPr lang="en-US" sz="2400" b="0" i="0" dirty="0" smtClean="0">
                          <a:solidFill>
                            <a:schemeClr val="tx1">
                              <a:lumMod val="85000"/>
                              <a:lumOff val="15000"/>
                            </a:schemeClr>
                          </a:solidFill>
                          <a:latin typeface="Cambria Math" panose="02040503050406030204" pitchFamily="18" charset="0"/>
                        </a:rPr>
                        <m:t>softmax</m:t>
                      </m:r>
                      <m:d>
                        <m:dPr>
                          <m:ctrlPr>
                            <a:rPr lang="en-US" sz="2400" b="0" i="1" dirty="0" smtClean="0">
                              <a:solidFill>
                                <a:schemeClr val="tx1">
                                  <a:lumMod val="85000"/>
                                  <a:lumOff val="15000"/>
                                </a:schemeClr>
                              </a:solidFill>
                              <a:latin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rPr>
                            <m:t>𝑈h</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2</m:t>
                              </m:r>
                            </m:sub>
                          </m:sSub>
                        </m:e>
                      </m:d>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m:t>
                      </m:r>
                      <m:sSup>
                        <m:sSupPr>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sSup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ℝ</m:t>
                          </m:r>
                        </m:e>
                        <m:sup>
                          <m:d>
                            <m:dPr>
                              <m:begChr m:val="|"/>
                              <m:endChr m:val="|"/>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𝑉</m:t>
                              </m:r>
                            </m:e>
                          </m:d>
                        </m:sup>
                      </m:sSup>
                    </m:oMath>
                  </m:oMathPara>
                </a14:m>
                <a:endParaRPr lang="en-US" sz="2400" b="0" dirty="0">
                  <a:solidFill>
                    <a:schemeClr val="tx1">
                      <a:lumMod val="85000"/>
                      <a:lumOff val="15000"/>
                    </a:schemeClr>
                  </a:solidFill>
                  <a:latin typeface="Avenir Light" panose="020B0402020203020204" pitchFamily="34" charset="77"/>
                  <a:ea typeface="Cambria Math" panose="02040503050406030204" pitchFamily="18" charset="0"/>
                </a:endParaRPr>
              </a:p>
            </p:txBody>
          </p:sp>
        </mc:Choice>
        <mc:Fallback xmlns="">
          <p:sp>
            <p:nvSpPr>
              <p:cNvPr id="54" name="Content Placeholder 2">
                <a:extLst>
                  <a:ext uri="{FF2B5EF4-FFF2-40B4-BE49-F238E27FC236}">
                    <a16:creationId xmlns:a16="http://schemas.microsoft.com/office/drawing/2014/main" id="{A9D3B108-BEE0-7A4A-A32A-7CF470E03DE3}"/>
                  </a:ext>
                </a:extLst>
              </p:cNvPr>
              <p:cNvSpPr txBox="1">
                <a:spLocks noRot="1" noChangeAspect="1" noMove="1" noResize="1" noEditPoints="1" noAdjustHandles="1" noChangeArrowheads="1" noChangeShapeType="1" noTextEdit="1"/>
              </p:cNvSpPr>
              <p:nvPr/>
            </p:nvSpPr>
            <p:spPr>
              <a:xfrm>
                <a:off x="6978460" y="2874317"/>
                <a:ext cx="4861354" cy="503588"/>
              </a:xfrm>
              <a:prstGeom prst="rect">
                <a:avLst/>
              </a:prstGeom>
              <a:blipFill>
                <a:blip r:embed="rId6"/>
                <a:stretch>
                  <a:fillRect b="-12195"/>
                </a:stretch>
              </a:blipFill>
            </p:spPr>
            <p:txBody>
              <a:bodyPr/>
              <a:lstStyle/>
              <a:p>
                <a:r>
                  <a:rPr lang="en-US">
                    <a:noFill/>
                  </a:rPr>
                  <a:t> </a:t>
                </a:r>
              </a:p>
            </p:txBody>
          </p:sp>
        </mc:Fallback>
      </mc:AlternateContent>
      <p:sp>
        <p:nvSpPr>
          <p:cNvPr id="64" name="Content Placeholder 2">
            <a:extLst>
              <a:ext uri="{FF2B5EF4-FFF2-40B4-BE49-F238E27FC236}">
                <a16:creationId xmlns:a16="http://schemas.microsoft.com/office/drawing/2014/main" id="{46AA2703-6D01-2E43-9283-BE27B4A2B4CD}"/>
              </a:ext>
            </a:extLst>
          </p:cNvPr>
          <p:cNvSpPr txBox="1">
            <a:spLocks/>
          </p:cNvSpPr>
          <p:nvPr/>
        </p:nvSpPr>
        <p:spPr>
          <a:xfrm>
            <a:off x="5525636" y="2504369"/>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dirty="0">
                <a:latin typeface="Avenir Light" panose="020B0402020203020204" pitchFamily="34" charset="77"/>
              </a:rPr>
              <a:t>went</a:t>
            </a:r>
          </a:p>
        </p:txBody>
      </p:sp>
      <p:sp>
        <p:nvSpPr>
          <p:cNvPr id="44" name="Content Placeholder 2">
            <a:extLst>
              <a:ext uri="{FF2B5EF4-FFF2-40B4-BE49-F238E27FC236}">
                <a16:creationId xmlns:a16="http://schemas.microsoft.com/office/drawing/2014/main" id="{BBAAE650-744B-1044-AACD-78E7A519FF89}"/>
              </a:ext>
            </a:extLst>
          </p:cNvPr>
          <p:cNvSpPr txBox="1">
            <a:spLocks/>
          </p:cNvSpPr>
          <p:nvPr/>
        </p:nvSpPr>
        <p:spPr>
          <a:xfrm>
            <a:off x="1700362" y="1668059"/>
            <a:ext cx="6202063" cy="639458"/>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tx1">
                    <a:lumMod val="85000"/>
                    <a:lumOff val="15000"/>
                  </a:schemeClr>
                </a:solidFill>
                <a:latin typeface="Avenir Light" panose="020B0402020203020204" pitchFamily="34" charset="77"/>
              </a:rPr>
              <a:t>Let’s use the previous hidden state, too</a:t>
            </a:r>
            <a:endParaRPr lang="en-US" sz="2400" dirty="0">
              <a:solidFill>
                <a:schemeClr val="tx1">
                  <a:lumMod val="85000"/>
                  <a:lumOff val="15000"/>
                </a:schemeClr>
              </a:solidFill>
              <a:latin typeface="Avenir Light" panose="020B0402020203020204" pitchFamily="34" charset="77"/>
            </a:endParaRPr>
          </a:p>
        </p:txBody>
      </p:sp>
      <p:sp>
        <p:nvSpPr>
          <p:cNvPr id="55" name="Title 1">
            <a:extLst>
              <a:ext uri="{FF2B5EF4-FFF2-40B4-BE49-F238E27FC236}">
                <a16:creationId xmlns:a16="http://schemas.microsoft.com/office/drawing/2014/main" id="{3EF5B674-9F33-BF42-8883-75758FEBA53C}"/>
              </a:ext>
            </a:extLst>
          </p:cNvPr>
          <p:cNvSpPr>
            <a:spLocks noGrp="1"/>
          </p:cNvSpPr>
          <p:nvPr>
            <p:ph type="title" idx="4294967295"/>
          </p:nvPr>
        </p:nvSpPr>
        <p:spPr>
          <a:xfrm>
            <a:off x="716886" y="264119"/>
            <a:ext cx="1262040" cy="551431"/>
          </a:xfrm>
        </p:spPr>
        <p:txBody>
          <a:bodyPr/>
          <a:lstStyle/>
          <a:p>
            <a:r>
              <a:rPr lang="en-US" dirty="0"/>
              <a:t>RNN</a:t>
            </a:r>
          </a:p>
        </p:txBody>
      </p:sp>
      <p:sp>
        <p:nvSpPr>
          <p:cNvPr id="56" name="Rectangle 55">
            <a:extLst>
              <a:ext uri="{FF2B5EF4-FFF2-40B4-BE49-F238E27FC236}">
                <a16:creationId xmlns:a16="http://schemas.microsoft.com/office/drawing/2014/main" id="{708209C0-4E07-1F4C-B85A-7E8EB69CC172}"/>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1DEAC0-176A-5547-84AB-A01AADB35773}"/>
              </a:ext>
            </a:extLst>
          </p:cNvPr>
          <p:cNvSpPr/>
          <p:nvPr/>
        </p:nvSpPr>
        <p:spPr>
          <a:xfrm>
            <a:off x="205598" y="6415474"/>
            <a:ext cx="4388445" cy="307777"/>
          </a:xfrm>
          <a:prstGeom prst="rect">
            <a:avLst/>
          </a:prstGeom>
        </p:spPr>
        <p:txBody>
          <a:bodyPr wrap="none">
            <a:spAutoFit/>
          </a:bodyPr>
          <a:lstStyle/>
          <a:p>
            <a:r>
              <a:rPr lang="en-US" sz="1400" dirty="0">
                <a:solidFill>
                  <a:srgbClr val="C00000"/>
                </a:solidFill>
              </a:rPr>
              <a:t>Elman. Finding Structure in Time. Cognitive Science (1990)</a:t>
            </a:r>
          </a:p>
        </p:txBody>
      </p:sp>
    </p:spTree>
    <p:extLst>
      <p:ext uri="{BB962C8B-B14F-4D97-AF65-F5344CB8AC3E}">
        <p14:creationId xmlns:p14="http://schemas.microsoft.com/office/powerpoint/2010/main" val="2347101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1681848" y="1094515"/>
            <a:ext cx="10342263" cy="12847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latin typeface="Avenir Light" panose="020B0402020203020204" pitchFamily="34" charset="77"/>
              </a:rPr>
              <a:t>IDEA: </a:t>
            </a:r>
            <a:r>
              <a:rPr lang="en-US" sz="2400" dirty="0">
                <a:latin typeface="Avenir Light" panose="020B0402020203020204" pitchFamily="34" charset="77"/>
              </a:rPr>
              <a:t>for every individual input, output a prediction</a:t>
            </a:r>
          </a:p>
        </p:txBody>
      </p:sp>
      <p:sp>
        <p:nvSpPr>
          <p:cNvPr id="3" name="Rounded Rectangle 2">
            <a:extLst>
              <a:ext uri="{FF2B5EF4-FFF2-40B4-BE49-F238E27FC236}">
                <a16:creationId xmlns:a16="http://schemas.microsoft.com/office/drawing/2014/main" id="{FD8C6AE1-A8BE-C943-91A1-7B8A221340F7}"/>
              </a:ext>
            </a:extLst>
          </p:cNvPr>
          <p:cNvSpPr/>
          <p:nvPr/>
        </p:nvSpPr>
        <p:spPr>
          <a:xfrm>
            <a:off x="5723460" y="53251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EE9761C-491D-5F4A-A115-032B4EC18097}"/>
              </a:ext>
            </a:extLst>
          </p:cNvPr>
          <p:cNvSpPr/>
          <p:nvPr/>
        </p:nvSpPr>
        <p:spPr>
          <a:xfrm>
            <a:off x="5828242"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D648207-4E1C-3747-8CED-11D7BE8BC76E}"/>
              </a:ext>
            </a:extLst>
          </p:cNvPr>
          <p:cNvSpPr/>
          <p:nvPr/>
        </p:nvSpPr>
        <p:spPr>
          <a:xfrm>
            <a:off x="6074501"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78E907-AEE0-9943-9848-4F19EEE56B1B}"/>
              </a:ext>
            </a:extLst>
          </p:cNvPr>
          <p:cNvSpPr/>
          <p:nvPr/>
        </p:nvSpPr>
        <p:spPr>
          <a:xfrm>
            <a:off x="6320760"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A6E7F4-69EF-DB4A-87F9-6B83E5C57E47}"/>
              </a:ext>
            </a:extLst>
          </p:cNvPr>
          <p:cNvSpPr/>
          <p:nvPr/>
        </p:nvSpPr>
        <p:spPr>
          <a:xfrm>
            <a:off x="6572629"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A6D92D5-089C-704D-82E8-F58590491E75}"/>
              </a:ext>
            </a:extLst>
          </p:cNvPr>
          <p:cNvSpPr/>
          <p:nvPr/>
        </p:nvSpPr>
        <p:spPr>
          <a:xfrm>
            <a:off x="5828242"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E387215-9C07-704E-A624-2E65BFD4237B}"/>
              </a:ext>
            </a:extLst>
          </p:cNvPr>
          <p:cNvSpPr/>
          <p:nvPr/>
        </p:nvSpPr>
        <p:spPr>
          <a:xfrm>
            <a:off x="6074501"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946605F-F95D-B245-8A41-6734C2E7BF1B}"/>
              </a:ext>
            </a:extLst>
          </p:cNvPr>
          <p:cNvSpPr/>
          <p:nvPr/>
        </p:nvSpPr>
        <p:spPr>
          <a:xfrm>
            <a:off x="6320760"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B6F3CC5-174A-764E-831F-58AC6190464E}"/>
              </a:ext>
            </a:extLst>
          </p:cNvPr>
          <p:cNvSpPr/>
          <p:nvPr/>
        </p:nvSpPr>
        <p:spPr>
          <a:xfrm>
            <a:off x="6572629"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2">
            <a:extLst>
              <a:ext uri="{FF2B5EF4-FFF2-40B4-BE49-F238E27FC236}">
                <a16:creationId xmlns:a16="http://schemas.microsoft.com/office/drawing/2014/main" id="{E22852B8-3DB0-794B-A37C-DB8D68A07D98}"/>
              </a:ext>
            </a:extLst>
          </p:cNvPr>
          <p:cNvSpPr txBox="1">
            <a:spLocks/>
          </p:cNvSpPr>
          <p:nvPr/>
        </p:nvSpPr>
        <p:spPr>
          <a:xfrm>
            <a:off x="5954414" y="5693953"/>
            <a:ext cx="9883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dirty="0">
                <a:latin typeface="Avenir Light" panose="020B0402020203020204" pitchFamily="34" charset="77"/>
              </a:rPr>
              <a:t>She</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1700362" y="5254454"/>
            <a:ext cx="2865946"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Example input word</a:t>
            </a:r>
          </a:p>
        </p:txBody>
      </p:sp>
      <p:sp>
        <p:nvSpPr>
          <p:cNvPr id="32" name="Rounded Rectangle 31">
            <a:extLst>
              <a:ext uri="{FF2B5EF4-FFF2-40B4-BE49-F238E27FC236}">
                <a16:creationId xmlns:a16="http://schemas.microsoft.com/office/drawing/2014/main" id="{55B7F79C-354B-514C-9CDD-0E4619BAD189}"/>
              </a:ext>
            </a:extLst>
          </p:cNvPr>
          <p:cNvSpPr/>
          <p:nvPr/>
        </p:nvSpPr>
        <p:spPr>
          <a:xfrm>
            <a:off x="5023876" y="4175908"/>
            <a:ext cx="2631421"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810C6D-F83C-C44F-B8C1-451A04C06FE6}"/>
              </a:ext>
            </a:extLst>
          </p:cNvPr>
          <p:cNvSpPr/>
          <p:nvPr/>
        </p:nvSpPr>
        <p:spPr>
          <a:xfrm>
            <a:off x="5108427"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AF9B34-AA96-9543-A2D3-5EF35440EBC6}"/>
              </a:ext>
            </a:extLst>
          </p:cNvPr>
          <p:cNvSpPr/>
          <p:nvPr/>
        </p:nvSpPr>
        <p:spPr>
          <a:xfrm>
            <a:off x="5354686"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E89CB5E-8E02-3647-9934-F3B0E64079B8}"/>
              </a:ext>
            </a:extLst>
          </p:cNvPr>
          <p:cNvSpPr/>
          <p:nvPr/>
        </p:nvSpPr>
        <p:spPr>
          <a:xfrm>
            <a:off x="5600945"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303B545-2289-A049-BCAD-982E40A743A5}"/>
              </a:ext>
            </a:extLst>
          </p:cNvPr>
          <p:cNvSpPr/>
          <p:nvPr/>
        </p:nvSpPr>
        <p:spPr>
          <a:xfrm>
            <a:off x="5852814"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24AA75F-456D-8949-A10C-222308AD6C27}"/>
              </a:ext>
            </a:extLst>
          </p:cNvPr>
          <p:cNvSpPr/>
          <p:nvPr/>
        </p:nvSpPr>
        <p:spPr>
          <a:xfrm>
            <a:off x="6110810"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C43F3D-8692-EE47-9823-1230435C6EF5}"/>
              </a:ext>
            </a:extLst>
          </p:cNvPr>
          <p:cNvSpPr/>
          <p:nvPr/>
        </p:nvSpPr>
        <p:spPr>
          <a:xfrm>
            <a:off x="6357069"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CE51F31-4C6E-7945-AE70-852BF817D70E}"/>
              </a:ext>
            </a:extLst>
          </p:cNvPr>
          <p:cNvSpPr/>
          <p:nvPr/>
        </p:nvSpPr>
        <p:spPr>
          <a:xfrm>
            <a:off x="6603328"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C07CFFB-CDE8-B241-8A41-C7FC551585A0}"/>
              </a:ext>
            </a:extLst>
          </p:cNvPr>
          <p:cNvSpPr/>
          <p:nvPr/>
        </p:nvSpPr>
        <p:spPr>
          <a:xfrm>
            <a:off x="6855197"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3E1039C-7E4C-C141-AD63-693260F07D4D}"/>
              </a:ext>
            </a:extLst>
          </p:cNvPr>
          <p:cNvSpPr/>
          <p:nvPr/>
        </p:nvSpPr>
        <p:spPr>
          <a:xfrm>
            <a:off x="7108259"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7898AD-C5E7-2D42-9415-B67BBD4A3A66}"/>
              </a:ext>
            </a:extLst>
          </p:cNvPr>
          <p:cNvSpPr/>
          <p:nvPr/>
        </p:nvSpPr>
        <p:spPr>
          <a:xfrm>
            <a:off x="7360128"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6C5771F7-7684-374B-B6C2-60FEB0E09FAD}"/>
              </a:ext>
            </a:extLst>
          </p:cNvPr>
          <p:cNvSpPr/>
          <p:nvPr/>
        </p:nvSpPr>
        <p:spPr>
          <a:xfrm>
            <a:off x="5742550" y="30266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1552C180-A336-A746-AA26-10B7E107AA52}"/>
              </a:ext>
            </a:extLst>
          </p:cNvPr>
          <p:cNvSpPr/>
          <p:nvPr/>
        </p:nvSpPr>
        <p:spPr>
          <a:xfrm rot="16200000">
            <a:off x="6048171" y="35440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5D792BAB-B803-CF46-A092-93C1E56EC90D}"/>
              </a:ext>
            </a:extLst>
          </p:cNvPr>
          <p:cNvSpPr/>
          <p:nvPr/>
        </p:nvSpPr>
        <p:spPr>
          <a:xfrm rot="16200000">
            <a:off x="6069731" y="47132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1ED9D7B-0772-8F44-B82E-46E5594D9561}"/>
                  </a:ext>
                </a:extLst>
              </p:cNvPr>
              <p:cNvSpPr txBox="1">
                <a:spLocks/>
              </p:cNvSpPr>
              <p:nvPr/>
            </p:nvSpPr>
            <p:spPr>
              <a:xfrm>
                <a:off x="5539535" y="46706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48" name="Content Placeholder 2">
                <a:extLst>
                  <a:ext uri="{FF2B5EF4-FFF2-40B4-BE49-F238E27FC236}">
                    <a16:creationId xmlns:a16="http://schemas.microsoft.com/office/drawing/2014/main" id="{C1ED9D7B-0772-8F44-B82E-46E5594D9561}"/>
                  </a:ext>
                </a:extLst>
              </p:cNvPr>
              <p:cNvSpPr txBox="1">
                <a:spLocks noRot="1" noChangeAspect="1" noMove="1" noResize="1" noEditPoints="1" noAdjustHandles="1" noChangeArrowheads="1" noChangeShapeType="1" noTextEdit="1"/>
              </p:cNvSpPr>
              <p:nvPr/>
            </p:nvSpPr>
            <p:spPr>
              <a:xfrm>
                <a:off x="5539535" y="46706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585DBD21-0E03-5C4E-80C6-08218453FDF0}"/>
                  </a:ext>
                </a:extLst>
              </p:cNvPr>
              <p:cNvSpPr txBox="1">
                <a:spLocks/>
              </p:cNvSpPr>
              <p:nvPr/>
            </p:nvSpPr>
            <p:spPr>
              <a:xfrm>
                <a:off x="5546844" y="34917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49" name="Content Placeholder 2">
                <a:extLst>
                  <a:ext uri="{FF2B5EF4-FFF2-40B4-BE49-F238E27FC236}">
                    <a16:creationId xmlns:a16="http://schemas.microsoft.com/office/drawing/2014/main" id="{585DBD21-0E03-5C4E-80C6-08218453FDF0}"/>
                  </a:ext>
                </a:extLst>
              </p:cNvPr>
              <p:cNvSpPr txBox="1">
                <a:spLocks noRot="1" noChangeAspect="1" noMove="1" noResize="1" noEditPoints="1" noAdjustHandles="1" noChangeArrowheads="1" noChangeShapeType="1" noTextEdit="1"/>
              </p:cNvSpPr>
              <p:nvPr/>
            </p:nvSpPr>
            <p:spPr>
              <a:xfrm>
                <a:off x="5546844" y="3491706"/>
                <a:ext cx="701328" cy="503588"/>
              </a:xfrm>
              <a:prstGeom prst="rect">
                <a:avLst/>
              </a:prstGeom>
              <a:blipFill>
                <a:blip r:embed="rId3"/>
                <a:stretch>
                  <a:fillRect/>
                </a:stretch>
              </a:blipFill>
            </p:spPr>
            <p:txBody>
              <a:bodyPr/>
              <a:lstStyle/>
              <a:p>
                <a:r>
                  <a:rPr lang="en-US">
                    <a:noFill/>
                  </a:rPr>
                  <a:t> </a:t>
                </a:r>
              </a:p>
            </p:txBody>
          </p:sp>
        </mc:Fallback>
      </mc:AlternateContent>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2771626" y="4122786"/>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831040" y="2961766"/>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6BF069EC-E01E-874F-8256-B41BD1F5F318}"/>
                  </a:ext>
                </a:extLst>
              </p:cNvPr>
              <p:cNvSpPr txBox="1">
                <a:spLocks/>
              </p:cNvSpPr>
              <p:nvPr/>
            </p:nvSpPr>
            <p:spPr>
              <a:xfrm>
                <a:off x="8202094" y="5184623"/>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𝑥</m:t>
                          </m:r>
                        </m:e>
                        <m:sub>
                          <m:r>
                            <a:rPr lang="en-US" sz="2400" b="0" i="1" dirty="0" smtClean="0">
                              <a:solidFill>
                                <a:schemeClr val="tx1">
                                  <a:lumMod val="85000"/>
                                  <a:lumOff val="15000"/>
                                </a:schemeClr>
                              </a:solidFill>
                              <a:latin typeface="Cambria Math" panose="02040503050406030204" pitchFamily="18" charset="0"/>
                            </a:rPr>
                            <m:t>1</m:t>
                          </m:r>
                        </m:sub>
                      </m:sSub>
                    </m:oMath>
                  </m:oMathPara>
                </a14:m>
                <a:endParaRPr lang="en-US" sz="2400" dirty="0">
                  <a:solidFill>
                    <a:srgbClr val="C00000"/>
                  </a:solidFill>
                  <a:latin typeface="Avenir Light" panose="020B0402020203020204" pitchFamily="34" charset="77"/>
                </a:endParaRPr>
              </a:p>
            </p:txBody>
          </p:sp>
        </mc:Choice>
        <mc:Fallback xmlns="">
          <p:sp>
            <p:nvSpPr>
              <p:cNvPr id="46" name="Content Placeholder 2">
                <a:extLst>
                  <a:ext uri="{FF2B5EF4-FFF2-40B4-BE49-F238E27FC236}">
                    <a16:creationId xmlns:a16="http://schemas.microsoft.com/office/drawing/2014/main" id="{6BF069EC-E01E-874F-8256-B41BD1F5F318}"/>
                  </a:ext>
                </a:extLst>
              </p:cNvPr>
              <p:cNvSpPr txBox="1">
                <a:spLocks noRot="1" noChangeAspect="1" noMove="1" noResize="1" noEditPoints="1" noAdjustHandles="1" noChangeArrowheads="1" noChangeShapeType="1" noTextEdit="1"/>
              </p:cNvSpPr>
              <p:nvPr/>
            </p:nvSpPr>
            <p:spPr>
              <a:xfrm>
                <a:off x="8202094" y="5184623"/>
                <a:ext cx="2799163" cy="503588"/>
              </a:xfrm>
              <a:prstGeom prst="rect">
                <a:avLst/>
              </a:prstGeom>
              <a:blipFill>
                <a:blip r:embed="rId4"/>
                <a:stretch>
                  <a:fillRect/>
                </a:stretch>
              </a:blipFill>
            </p:spPr>
            <p:txBody>
              <a:bodyPr/>
              <a:lstStyle/>
              <a:p>
                <a:r>
                  <a:rPr lang="en-US">
                    <a:noFill/>
                  </a:rPr>
                  <a:t> </a:t>
                </a:r>
              </a:p>
            </p:txBody>
          </p:sp>
        </mc:Fallback>
      </mc:AlternateContent>
      <p:sp>
        <p:nvSpPr>
          <p:cNvPr id="52" name="Content Placeholder 2">
            <a:extLst>
              <a:ext uri="{FF2B5EF4-FFF2-40B4-BE49-F238E27FC236}">
                <a16:creationId xmlns:a16="http://schemas.microsoft.com/office/drawing/2014/main" id="{5AE33AA6-F39F-AE47-A082-D026FA876028}"/>
              </a:ext>
            </a:extLst>
          </p:cNvPr>
          <p:cNvSpPr txBox="1">
            <a:spLocks/>
          </p:cNvSpPr>
          <p:nvPr/>
        </p:nvSpPr>
        <p:spPr>
          <a:xfrm>
            <a:off x="8533366" y="5631336"/>
            <a:ext cx="3306448"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600" b="1" dirty="0">
                <a:solidFill>
                  <a:schemeClr val="accent5">
                    <a:lumMod val="50000"/>
                  </a:schemeClr>
                </a:solidFill>
                <a:latin typeface="Avenir Light" panose="020B0402020203020204" pitchFamily="34" charset="77"/>
              </a:rPr>
              <a:t>single word embedding</a:t>
            </a: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3310BA9A-DCEA-794F-9991-6F281CB69514}"/>
                  </a:ext>
                </a:extLst>
              </p:cNvPr>
              <p:cNvSpPr txBox="1">
                <a:spLocks/>
              </p:cNvSpPr>
              <p:nvPr/>
            </p:nvSpPr>
            <p:spPr>
              <a:xfrm>
                <a:off x="8256104" y="4015200"/>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h</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𝑓</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𝑊𝑥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1</m:t>
                          </m:r>
                        </m:sub>
                      </m:sSub>
                      <m:r>
                        <a:rPr lang="en-US" sz="2400" b="0" i="1" dirty="0" smtClean="0">
                          <a:solidFill>
                            <a:schemeClr val="tx1">
                              <a:lumMod val="85000"/>
                              <a:lumOff val="15000"/>
                            </a:schemeClr>
                          </a:solidFill>
                          <a:latin typeface="Cambria Math" panose="02040503050406030204" pitchFamily="18" charset="0"/>
                        </a:rPr>
                        <m:t>)</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3310BA9A-DCEA-794F-9991-6F281CB69514}"/>
                  </a:ext>
                </a:extLst>
              </p:cNvPr>
              <p:cNvSpPr txBox="1">
                <a:spLocks noRot="1" noChangeAspect="1" noMove="1" noResize="1" noEditPoints="1" noAdjustHandles="1" noChangeArrowheads="1" noChangeShapeType="1" noTextEdit="1"/>
              </p:cNvSpPr>
              <p:nvPr/>
            </p:nvSpPr>
            <p:spPr>
              <a:xfrm>
                <a:off x="8256104" y="4015200"/>
                <a:ext cx="2799163" cy="503588"/>
              </a:xfrm>
              <a:prstGeom prst="rect">
                <a:avLst/>
              </a:prstGeom>
              <a:blipFill>
                <a:blip r:embed="rId5"/>
                <a:stretch>
                  <a:fillRect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A9D3B108-BEE0-7A4A-A32A-7CF470E03DE3}"/>
                  </a:ext>
                </a:extLst>
              </p:cNvPr>
              <p:cNvSpPr txBox="1">
                <a:spLocks/>
              </p:cNvSpPr>
              <p:nvPr/>
            </p:nvSpPr>
            <p:spPr>
              <a:xfrm>
                <a:off x="6978460" y="2874317"/>
                <a:ext cx="4861354"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dirty="0" smtClean="0">
                              <a:solidFill>
                                <a:srgbClr val="C00000"/>
                              </a:solidFill>
                              <a:latin typeface="Cambria Math" panose="02040503050406030204" pitchFamily="18" charset="0"/>
                            </a:rPr>
                          </m:ctrlPr>
                        </m:accPr>
                        <m:e>
                          <m:r>
                            <a:rPr lang="en-US" sz="2400" b="0" i="1" dirty="0" smtClean="0">
                              <a:solidFill>
                                <a:srgbClr val="C00000"/>
                              </a:solidFill>
                              <a:latin typeface="Cambria Math" panose="02040503050406030204" pitchFamily="18" charset="0"/>
                            </a:rPr>
                            <m:t>𝑦</m:t>
                          </m:r>
                        </m:e>
                      </m:acc>
                      <m:r>
                        <a:rPr lang="en-US" sz="2400" b="0" i="1" dirty="0" smtClean="0">
                          <a:solidFill>
                            <a:schemeClr val="tx1">
                              <a:lumMod val="85000"/>
                              <a:lumOff val="15000"/>
                            </a:schemeClr>
                          </a:solidFill>
                          <a:latin typeface="Cambria Math" panose="02040503050406030204" pitchFamily="18" charset="0"/>
                        </a:rPr>
                        <m:t>=</m:t>
                      </m:r>
                      <m:r>
                        <m:rPr>
                          <m:nor/>
                        </m:rPr>
                        <a:rPr lang="en-US" sz="2400" b="0" i="0" dirty="0" smtClean="0">
                          <a:solidFill>
                            <a:schemeClr val="tx1">
                              <a:lumMod val="85000"/>
                              <a:lumOff val="15000"/>
                            </a:schemeClr>
                          </a:solidFill>
                          <a:latin typeface="Cambria Math" panose="02040503050406030204" pitchFamily="18" charset="0"/>
                        </a:rPr>
                        <m:t>softmax</m:t>
                      </m:r>
                      <m:d>
                        <m:dPr>
                          <m:ctrlPr>
                            <a:rPr lang="en-US" sz="2400" b="0" i="1" dirty="0" smtClean="0">
                              <a:solidFill>
                                <a:schemeClr val="tx1">
                                  <a:lumMod val="85000"/>
                                  <a:lumOff val="15000"/>
                                </a:schemeClr>
                              </a:solidFill>
                              <a:latin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rPr>
                            <m:t>𝑈h</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2</m:t>
                              </m:r>
                            </m:sub>
                          </m:sSub>
                        </m:e>
                      </m:d>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m:t>
                      </m:r>
                      <m:sSup>
                        <m:sSupPr>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sSup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ℝ</m:t>
                          </m:r>
                        </m:e>
                        <m:sup>
                          <m:d>
                            <m:dPr>
                              <m:begChr m:val="|"/>
                              <m:endChr m:val="|"/>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𝑉</m:t>
                              </m:r>
                            </m:e>
                          </m:d>
                        </m:sup>
                      </m:sSup>
                    </m:oMath>
                  </m:oMathPara>
                </a14:m>
                <a:endParaRPr lang="en-US" sz="2400" b="0" dirty="0">
                  <a:solidFill>
                    <a:schemeClr val="tx1">
                      <a:lumMod val="85000"/>
                      <a:lumOff val="15000"/>
                    </a:schemeClr>
                  </a:solidFill>
                  <a:latin typeface="Avenir Light" panose="020B0402020203020204" pitchFamily="34" charset="77"/>
                  <a:ea typeface="Cambria Math" panose="02040503050406030204" pitchFamily="18" charset="0"/>
                </a:endParaRPr>
              </a:p>
            </p:txBody>
          </p:sp>
        </mc:Choice>
        <mc:Fallback xmlns="">
          <p:sp>
            <p:nvSpPr>
              <p:cNvPr id="54" name="Content Placeholder 2">
                <a:extLst>
                  <a:ext uri="{FF2B5EF4-FFF2-40B4-BE49-F238E27FC236}">
                    <a16:creationId xmlns:a16="http://schemas.microsoft.com/office/drawing/2014/main" id="{A9D3B108-BEE0-7A4A-A32A-7CF470E03DE3}"/>
                  </a:ext>
                </a:extLst>
              </p:cNvPr>
              <p:cNvSpPr txBox="1">
                <a:spLocks noRot="1" noChangeAspect="1" noMove="1" noResize="1" noEditPoints="1" noAdjustHandles="1" noChangeArrowheads="1" noChangeShapeType="1" noTextEdit="1"/>
              </p:cNvSpPr>
              <p:nvPr/>
            </p:nvSpPr>
            <p:spPr>
              <a:xfrm>
                <a:off x="6978460" y="2874317"/>
                <a:ext cx="4861354" cy="503588"/>
              </a:xfrm>
              <a:prstGeom prst="rect">
                <a:avLst/>
              </a:prstGeom>
              <a:blipFill>
                <a:blip r:embed="rId6"/>
                <a:stretch>
                  <a:fillRect b="-12195"/>
                </a:stretch>
              </a:blipFill>
            </p:spPr>
            <p:txBody>
              <a:bodyPr/>
              <a:lstStyle/>
              <a:p>
                <a:r>
                  <a:rPr lang="en-US">
                    <a:noFill/>
                  </a:rPr>
                  <a:t> </a:t>
                </a:r>
              </a:p>
            </p:txBody>
          </p:sp>
        </mc:Fallback>
      </mc:AlternateContent>
      <p:sp>
        <p:nvSpPr>
          <p:cNvPr id="64" name="Content Placeholder 2">
            <a:extLst>
              <a:ext uri="{FF2B5EF4-FFF2-40B4-BE49-F238E27FC236}">
                <a16:creationId xmlns:a16="http://schemas.microsoft.com/office/drawing/2014/main" id="{46AA2703-6D01-2E43-9283-BE27B4A2B4CD}"/>
              </a:ext>
            </a:extLst>
          </p:cNvPr>
          <p:cNvSpPr txBox="1">
            <a:spLocks/>
          </p:cNvSpPr>
          <p:nvPr/>
        </p:nvSpPr>
        <p:spPr>
          <a:xfrm>
            <a:off x="5525636" y="2504369"/>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dirty="0">
                <a:latin typeface="Avenir Light" panose="020B0402020203020204" pitchFamily="34" charset="77"/>
              </a:rPr>
              <a:t>went</a:t>
            </a:r>
          </a:p>
        </p:txBody>
      </p:sp>
      <p:sp>
        <p:nvSpPr>
          <p:cNvPr id="5" name="Freeform 4">
            <a:extLst>
              <a:ext uri="{FF2B5EF4-FFF2-40B4-BE49-F238E27FC236}">
                <a16:creationId xmlns:a16="http://schemas.microsoft.com/office/drawing/2014/main" id="{A3501276-BD0C-1D4D-A375-7096310E748D}"/>
              </a:ext>
            </a:extLst>
          </p:cNvPr>
          <p:cNvSpPr/>
          <p:nvPr/>
        </p:nvSpPr>
        <p:spPr>
          <a:xfrm>
            <a:off x="927100" y="863600"/>
            <a:ext cx="7988300" cy="2336800"/>
          </a:xfrm>
          <a:custGeom>
            <a:avLst/>
            <a:gdLst>
              <a:gd name="connsiteX0" fmla="*/ 6108700 w 7988300"/>
              <a:gd name="connsiteY0" fmla="*/ 508000 h 2336800"/>
              <a:gd name="connsiteX1" fmla="*/ 6172200 w 7988300"/>
              <a:gd name="connsiteY1" fmla="*/ 495300 h 2336800"/>
              <a:gd name="connsiteX2" fmla="*/ 6197600 w 7988300"/>
              <a:gd name="connsiteY2" fmla="*/ 444500 h 2336800"/>
              <a:gd name="connsiteX3" fmla="*/ 6261100 w 7988300"/>
              <a:gd name="connsiteY3" fmla="*/ 368300 h 2336800"/>
              <a:gd name="connsiteX4" fmla="*/ 6311900 w 7988300"/>
              <a:gd name="connsiteY4" fmla="*/ 292100 h 2336800"/>
              <a:gd name="connsiteX5" fmla="*/ 6388100 w 7988300"/>
              <a:gd name="connsiteY5" fmla="*/ 215900 h 2336800"/>
              <a:gd name="connsiteX6" fmla="*/ 6426200 w 7988300"/>
              <a:gd name="connsiteY6" fmla="*/ 177800 h 2336800"/>
              <a:gd name="connsiteX7" fmla="*/ 6502400 w 7988300"/>
              <a:gd name="connsiteY7" fmla="*/ 127000 h 2336800"/>
              <a:gd name="connsiteX8" fmla="*/ 6578600 w 7988300"/>
              <a:gd name="connsiteY8" fmla="*/ 63500 h 2336800"/>
              <a:gd name="connsiteX9" fmla="*/ 6654800 w 7988300"/>
              <a:gd name="connsiteY9" fmla="*/ 38100 h 2336800"/>
              <a:gd name="connsiteX10" fmla="*/ 6731000 w 7988300"/>
              <a:gd name="connsiteY10" fmla="*/ 0 h 2336800"/>
              <a:gd name="connsiteX11" fmla="*/ 6756400 w 7988300"/>
              <a:gd name="connsiteY11" fmla="*/ 139700 h 2336800"/>
              <a:gd name="connsiteX12" fmla="*/ 6781800 w 7988300"/>
              <a:gd name="connsiteY12" fmla="*/ 431800 h 2336800"/>
              <a:gd name="connsiteX13" fmla="*/ 6807200 w 7988300"/>
              <a:gd name="connsiteY13" fmla="*/ 508000 h 2336800"/>
              <a:gd name="connsiteX14" fmla="*/ 6819900 w 7988300"/>
              <a:gd name="connsiteY14" fmla="*/ 546100 h 2336800"/>
              <a:gd name="connsiteX15" fmla="*/ 6946900 w 7988300"/>
              <a:gd name="connsiteY15" fmla="*/ 482600 h 2336800"/>
              <a:gd name="connsiteX16" fmla="*/ 6997700 w 7988300"/>
              <a:gd name="connsiteY16" fmla="*/ 431800 h 2336800"/>
              <a:gd name="connsiteX17" fmla="*/ 7035800 w 7988300"/>
              <a:gd name="connsiteY17" fmla="*/ 419100 h 2336800"/>
              <a:gd name="connsiteX18" fmla="*/ 7073900 w 7988300"/>
              <a:gd name="connsiteY18" fmla="*/ 393700 h 2336800"/>
              <a:gd name="connsiteX19" fmla="*/ 7137400 w 7988300"/>
              <a:gd name="connsiteY19" fmla="*/ 381000 h 2336800"/>
              <a:gd name="connsiteX20" fmla="*/ 7175500 w 7988300"/>
              <a:gd name="connsiteY20" fmla="*/ 368300 h 2336800"/>
              <a:gd name="connsiteX21" fmla="*/ 7467600 w 7988300"/>
              <a:gd name="connsiteY21" fmla="*/ 381000 h 2336800"/>
              <a:gd name="connsiteX22" fmla="*/ 7505700 w 7988300"/>
              <a:gd name="connsiteY22" fmla="*/ 393700 h 2336800"/>
              <a:gd name="connsiteX23" fmla="*/ 7531100 w 7988300"/>
              <a:gd name="connsiteY23" fmla="*/ 431800 h 2336800"/>
              <a:gd name="connsiteX24" fmla="*/ 7556500 w 7988300"/>
              <a:gd name="connsiteY24" fmla="*/ 508000 h 2336800"/>
              <a:gd name="connsiteX25" fmla="*/ 7569200 w 7988300"/>
              <a:gd name="connsiteY25" fmla="*/ 850900 h 2336800"/>
              <a:gd name="connsiteX26" fmla="*/ 7645400 w 7988300"/>
              <a:gd name="connsiteY26" fmla="*/ 838200 h 2336800"/>
              <a:gd name="connsiteX27" fmla="*/ 7721600 w 7988300"/>
              <a:gd name="connsiteY27" fmla="*/ 850900 h 2336800"/>
              <a:gd name="connsiteX28" fmla="*/ 7797800 w 7988300"/>
              <a:gd name="connsiteY28" fmla="*/ 876300 h 2336800"/>
              <a:gd name="connsiteX29" fmla="*/ 7835900 w 7988300"/>
              <a:gd name="connsiteY29" fmla="*/ 889000 h 2336800"/>
              <a:gd name="connsiteX30" fmla="*/ 7912100 w 7988300"/>
              <a:gd name="connsiteY30" fmla="*/ 939800 h 2336800"/>
              <a:gd name="connsiteX31" fmla="*/ 7962900 w 7988300"/>
              <a:gd name="connsiteY31" fmla="*/ 1016000 h 2336800"/>
              <a:gd name="connsiteX32" fmla="*/ 7988300 w 7988300"/>
              <a:gd name="connsiteY32" fmla="*/ 1092200 h 2336800"/>
              <a:gd name="connsiteX33" fmla="*/ 7975600 w 7988300"/>
              <a:gd name="connsiteY33" fmla="*/ 1181100 h 2336800"/>
              <a:gd name="connsiteX34" fmla="*/ 7861300 w 7988300"/>
              <a:gd name="connsiteY34" fmla="*/ 1231900 h 2336800"/>
              <a:gd name="connsiteX35" fmla="*/ 7823200 w 7988300"/>
              <a:gd name="connsiteY35" fmla="*/ 1244600 h 2336800"/>
              <a:gd name="connsiteX36" fmla="*/ 7785100 w 7988300"/>
              <a:gd name="connsiteY36" fmla="*/ 1257300 h 2336800"/>
              <a:gd name="connsiteX37" fmla="*/ 7734300 w 7988300"/>
              <a:gd name="connsiteY37" fmla="*/ 1270000 h 2336800"/>
              <a:gd name="connsiteX38" fmla="*/ 7658100 w 7988300"/>
              <a:gd name="connsiteY38" fmla="*/ 1282700 h 2336800"/>
              <a:gd name="connsiteX39" fmla="*/ 7632700 w 7988300"/>
              <a:gd name="connsiteY39" fmla="*/ 1320800 h 2336800"/>
              <a:gd name="connsiteX40" fmla="*/ 7645400 w 7988300"/>
              <a:gd name="connsiteY40" fmla="*/ 1358900 h 2336800"/>
              <a:gd name="connsiteX41" fmla="*/ 7670800 w 7988300"/>
              <a:gd name="connsiteY41" fmla="*/ 1473200 h 2336800"/>
              <a:gd name="connsiteX42" fmla="*/ 7658100 w 7988300"/>
              <a:gd name="connsiteY42" fmla="*/ 1841500 h 2336800"/>
              <a:gd name="connsiteX43" fmla="*/ 7620000 w 7988300"/>
              <a:gd name="connsiteY43" fmla="*/ 1981200 h 2336800"/>
              <a:gd name="connsiteX44" fmla="*/ 7543800 w 7988300"/>
              <a:gd name="connsiteY44" fmla="*/ 2019300 h 2336800"/>
              <a:gd name="connsiteX45" fmla="*/ 7505700 w 7988300"/>
              <a:gd name="connsiteY45" fmla="*/ 2032000 h 2336800"/>
              <a:gd name="connsiteX46" fmla="*/ 7226300 w 7988300"/>
              <a:gd name="connsiteY46" fmla="*/ 1943100 h 2336800"/>
              <a:gd name="connsiteX47" fmla="*/ 7035800 w 7988300"/>
              <a:gd name="connsiteY47" fmla="*/ 1790700 h 2336800"/>
              <a:gd name="connsiteX48" fmla="*/ 6959600 w 7988300"/>
              <a:gd name="connsiteY48" fmla="*/ 1714500 h 2336800"/>
              <a:gd name="connsiteX49" fmla="*/ 6781800 w 7988300"/>
              <a:gd name="connsiteY49" fmla="*/ 1955800 h 2336800"/>
              <a:gd name="connsiteX50" fmla="*/ 6629400 w 7988300"/>
              <a:gd name="connsiteY50" fmla="*/ 2095500 h 2336800"/>
              <a:gd name="connsiteX51" fmla="*/ 6604000 w 7988300"/>
              <a:gd name="connsiteY51" fmla="*/ 2133600 h 2336800"/>
              <a:gd name="connsiteX52" fmla="*/ 6565900 w 7988300"/>
              <a:gd name="connsiteY52" fmla="*/ 2146300 h 2336800"/>
              <a:gd name="connsiteX53" fmla="*/ 6426200 w 7988300"/>
              <a:gd name="connsiteY53" fmla="*/ 2209800 h 2336800"/>
              <a:gd name="connsiteX54" fmla="*/ 6388100 w 7988300"/>
              <a:gd name="connsiteY54" fmla="*/ 2222500 h 2336800"/>
              <a:gd name="connsiteX55" fmla="*/ 6350000 w 7988300"/>
              <a:gd name="connsiteY55" fmla="*/ 2235200 h 2336800"/>
              <a:gd name="connsiteX56" fmla="*/ 6172200 w 7988300"/>
              <a:gd name="connsiteY56" fmla="*/ 2222500 h 2336800"/>
              <a:gd name="connsiteX57" fmla="*/ 6121400 w 7988300"/>
              <a:gd name="connsiteY57" fmla="*/ 2209800 h 2336800"/>
              <a:gd name="connsiteX58" fmla="*/ 5994400 w 7988300"/>
              <a:gd name="connsiteY58" fmla="*/ 2133600 h 2336800"/>
              <a:gd name="connsiteX59" fmla="*/ 5918200 w 7988300"/>
              <a:gd name="connsiteY59" fmla="*/ 2082800 h 2336800"/>
              <a:gd name="connsiteX60" fmla="*/ 5854700 w 7988300"/>
              <a:gd name="connsiteY60" fmla="*/ 2032000 h 2336800"/>
              <a:gd name="connsiteX61" fmla="*/ 5740400 w 7988300"/>
              <a:gd name="connsiteY61" fmla="*/ 1968500 h 2336800"/>
              <a:gd name="connsiteX62" fmla="*/ 5537200 w 7988300"/>
              <a:gd name="connsiteY62" fmla="*/ 1981200 h 2336800"/>
              <a:gd name="connsiteX63" fmla="*/ 5422900 w 7988300"/>
              <a:gd name="connsiteY63" fmla="*/ 2044700 h 2336800"/>
              <a:gd name="connsiteX64" fmla="*/ 5346700 w 7988300"/>
              <a:gd name="connsiteY64" fmla="*/ 2070100 h 2336800"/>
              <a:gd name="connsiteX65" fmla="*/ 5308600 w 7988300"/>
              <a:gd name="connsiteY65" fmla="*/ 2095500 h 2336800"/>
              <a:gd name="connsiteX66" fmla="*/ 5232400 w 7988300"/>
              <a:gd name="connsiteY66" fmla="*/ 2120900 h 2336800"/>
              <a:gd name="connsiteX67" fmla="*/ 5143500 w 7988300"/>
              <a:gd name="connsiteY67" fmla="*/ 2159000 h 2336800"/>
              <a:gd name="connsiteX68" fmla="*/ 5067300 w 7988300"/>
              <a:gd name="connsiteY68" fmla="*/ 2184400 h 2336800"/>
              <a:gd name="connsiteX69" fmla="*/ 4889500 w 7988300"/>
              <a:gd name="connsiteY69" fmla="*/ 2171700 h 2336800"/>
              <a:gd name="connsiteX70" fmla="*/ 4787900 w 7988300"/>
              <a:gd name="connsiteY70" fmla="*/ 2057400 h 2336800"/>
              <a:gd name="connsiteX71" fmla="*/ 4762500 w 7988300"/>
              <a:gd name="connsiteY71" fmla="*/ 2006600 h 2336800"/>
              <a:gd name="connsiteX72" fmla="*/ 4673600 w 7988300"/>
              <a:gd name="connsiteY72" fmla="*/ 1905000 h 2336800"/>
              <a:gd name="connsiteX73" fmla="*/ 4584700 w 7988300"/>
              <a:gd name="connsiteY73" fmla="*/ 1803400 h 2336800"/>
              <a:gd name="connsiteX74" fmla="*/ 4533900 w 7988300"/>
              <a:gd name="connsiteY74" fmla="*/ 1727200 h 2336800"/>
              <a:gd name="connsiteX75" fmla="*/ 4419600 w 7988300"/>
              <a:gd name="connsiteY75" fmla="*/ 1663700 h 2336800"/>
              <a:gd name="connsiteX76" fmla="*/ 4356100 w 7988300"/>
              <a:gd name="connsiteY76" fmla="*/ 1676400 h 2336800"/>
              <a:gd name="connsiteX77" fmla="*/ 4279900 w 7988300"/>
              <a:gd name="connsiteY77" fmla="*/ 1727200 h 2336800"/>
              <a:gd name="connsiteX78" fmla="*/ 4241800 w 7988300"/>
              <a:gd name="connsiteY78" fmla="*/ 1752600 h 2336800"/>
              <a:gd name="connsiteX79" fmla="*/ 4191000 w 7988300"/>
              <a:gd name="connsiteY79" fmla="*/ 1803400 h 2336800"/>
              <a:gd name="connsiteX80" fmla="*/ 4140200 w 7988300"/>
              <a:gd name="connsiteY80" fmla="*/ 1828800 h 2336800"/>
              <a:gd name="connsiteX81" fmla="*/ 4102100 w 7988300"/>
              <a:gd name="connsiteY81" fmla="*/ 1854200 h 2336800"/>
              <a:gd name="connsiteX82" fmla="*/ 4076700 w 7988300"/>
              <a:gd name="connsiteY82" fmla="*/ 1892300 h 2336800"/>
              <a:gd name="connsiteX83" fmla="*/ 3949700 w 7988300"/>
              <a:gd name="connsiteY83" fmla="*/ 1968500 h 2336800"/>
              <a:gd name="connsiteX84" fmla="*/ 3898900 w 7988300"/>
              <a:gd name="connsiteY84" fmla="*/ 2006600 h 2336800"/>
              <a:gd name="connsiteX85" fmla="*/ 3822700 w 7988300"/>
              <a:gd name="connsiteY85" fmla="*/ 2057400 h 2336800"/>
              <a:gd name="connsiteX86" fmla="*/ 3784600 w 7988300"/>
              <a:gd name="connsiteY86" fmla="*/ 2082800 h 2336800"/>
              <a:gd name="connsiteX87" fmla="*/ 3733800 w 7988300"/>
              <a:gd name="connsiteY87" fmla="*/ 2120900 h 2336800"/>
              <a:gd name="connsiteX88" fmla="*/ 3695700 w 7988300"/>
              <a:gd name="connsiteY88" fmla="*/ 2133600 h 2336800"/>
              <a:gd name="connsiteX89" fmla="*/ 3657600 w 7988300"/>
              <a:gd name="connsiteY89" fmla="*/ 2159000 h 2336800"/>
              <a:gd name="connsiteX90" fmla="*/ 3619500 w 7988300"/>
              <a:gd name="connsiteY90" fmla="*/ 2171700 h 2336800"/>
              <a:gd name="connsiteX91" fmla="*/ 3530600 w 7988300"/>
              <a:gd name="connsiteY91" fmla="*/ 2209800 h 2336800"/>
              <a:gd name="connsiteX92" fmla="*/ 3390900 w 7988300"/>
              <a:gd name="connsiteY92" fmla="*/ 2197100 h 2336800"/>
              <a:gd name="connsiteX93" fmla="*/ 3365500 w 7988300"/>
              <a:gd name="connsiteY93" fmla="*/ 2159000 h 2336800"/>
              <a:gd name="connsiteX94" fmla="*/ 3327400 w 7988300"/>
              <a:gd name="connsiteY94" fmla="*/ 2082800 h 2336800"/>
              <a:gd name="connsiteX95" fmla="*/ 3302000 w 7988300"/>
              <a:gd name="connsiteY95" fmla="*/ 1993900 h 2336800"/>
              <a:gd name="connsiteX96" fmla="*/ 3251200 w 7988300"/>
              <a:gd name="connsiteY96" fmla="*/ 1917700 h 2336800"/>
              <a:gd name="connsiteX97" fmla="*/ 3200400 w 7988300"/>
              <a:gd name="connsiteY97" fmla="*/ 1930400 h 2336800"/>
              <a:gd name="connsiteX98" fmla="*/ 3136900 w 7988300"/>
              <a:gd name="connsiteY98" fmla="*/ 2006600 h 2336800"/>
              <a:gd name="connsiteX99" fmla="*/ 3098800 w 7988300"/>
              <a:gd name="connsiteY99" fmla="*/ 2032000 h 2336800"/>
              <a:gd name="connsiteX100" fmla="*/ 3022600 w 7988300"/>
              <a:gd name="connsiteY100" fmla="*/ 2108200 h 2336800"/>
              <a:gd name="connsiteX101" fmla="*/ 2959100 w 7988300"/>
              <a:gd name="connsiteY101" fmla="*/ 2171700 h 2336800"/>
              <a:gd name="connsiteX102" fmla="*/ 2933700 w 7988300"/>
              <a:gd name="connsiteY102" fmla="*/ 2209800 h 2336800"/>
              <a:gd name="connsiteX103" fmla="*/ 2895600 w 7988300"/>
              <a:gd name="connsiteY103" fmla="*/ 2222500 h 2336800"/>
              <a:gd name="connsiteX104" fmla="*/ 2857500 w 7988300"/>
              <a:gd name="connsiteY104" fmla="*/ 2247900 h 2336800"/>
              <a:gd name="connsiteX105" fmla="*/ 2794000 w 7988300"/>
              <a:gd name="connsiteY105" fmla="*/ 2184400 h 2336800"/>
              <a:gd name="connsiteX106" fmla="*/ 2781300 w 7988300"/>
              <a:gd name="connsiteY106" fmla="*/ 2146300 h 2336800"/>
              <a:gd name="connsiteX107" fmla="*/ 2705100 w 7988300"/>
              <a:gd name="connsiteY107" fmla="*/ 2032000 h 2336800"/>
              <a:gd name="connsiteX108" fmla="*/ 2679700 w 7988300"/>
              <a:gd name="connsiteY108" fmla="*/ 1993900 h 2336800"/>
              <a:gd name="connsiteX109" fmla="*/ 2654300 w 7988300"/>
              <a:gd name="connsiteY109" fmla="*/ 1955800 h 2336800"/>
              <a:gd name="connsiteX110" fmla="*/ 2578100 w 7988300"/>
              <a:gd name="connsiteY110" fmla="*/ 1892300 h 2336800"/>
              <a:gd name="connsiteX111" fmla="*/ 2540000 w 7988300"/>
              <a:gd name="connsiteY111" fmla="*/ 1854200 h 2336800"/>
              <a:gd name="connsiteX112" fmla="*/ 2463800 w 7988300"/>
              <a:gd name="connsiteY112" fmla="*/ 1803400 h 2336800"/>
              <a:gd name="connsiteX113" fmla="*/ 2387600 w 7988300"/>
              <a:gd name="connsiteY113" fmla="*/ 1816100 h 2336800"/>
              <a:gd name="connsiteX114" fmla="*/ 2324100 w 7988300"/>
              <a:gd name="connsiteY114" fmla="*/ 1879600 h 2336800"/>
              <a:gd name="connsiteX115" fmla="*/ 2247900 w 7988300"/>
              <a:gd name="connsiteY115" fmla="*/ 1955800 h 2336800"/>
              <a:gd name="connsiteX116" fmla="*/ 2159000 w 7988300"/>
              <a:gd name="connsiteY116" fmla="*/ 2044700 h 2336800"/>
              <a:gd name="connsiteX117" fmla="*/ 2120900 w 7988300"/>
              <a:gd name="connsiteY117" fmla="*/ 2082800 h 2336800"/>
              <a:gd name="connsiteX118" fmla="*/ 2095500 w 7988300"/>
              <a:gd name="connsiteY118" fmla="*/ 2120900 h 2336800"/>
              <a:gd name="connsiteX119" fmla="*/ 2044700 w 7988300"/>
              <a:gd name="connsiteY119" fmla="*/ 2159000 h 2336800"/>
              <a:gd name="connsiteX120" fmla="*/ 2019300 w 7988300"/>
              <a:gd name="connsiteY120" fmla="*/ 2197100 h 2336800"/>
              <a:gd name="connsiteX121" fmla="*/ 1981200 w 7988300"/>
              <a:gd name="connsiteY121" fmla="*/ 2209800 h 2336800"/>
              <a:gd name="connsiteX122" fmla="*/ 1854200 w 7988300"/>
              <a:gd name="connsiteY122" fmla="*/ 2273300 h 2336800"/>
              <a:gd name="connsiteX123" fmla="*/ 1676400 w 7988300"/>
              <a:gd name="connsiteY123" fmla="*/ 2260600 h 2336800"/>
              <a:gd name="connsiteX124" fmla="*/ 1651000 w 7988300"/>
              <a:gd name="connsiteY124" fmla="*/ 2222500 h 2336800"/>
              <a:gd name="connsiteX125" fmla="*/ 1612900 w 7988300"/>
              <a:gd name="connsiteY125" fmla="*/ 2070100 h 2336800"/>
              <a:gd name="connsiteX126" fmla="*/ 1600200 w 7988300"/>
              <a:gd name="connsiteY126" fmla="*/ 1879600 h 2336800"/>
              <a:gd name="connsiteX127" fmla="*/ 1574800 w 7988300"/>
              <a:gd name="connsiteY127" fmla="*/ 1917700 h 2336800"/>
              <a:gd name="connsiteX128" fmla="*/ 1549400 w 7988300"/>
              <a:gd name="connsiteY128" fmla="*/ 1993900 h 2336800"/>
              <a:gd name="connsiteX129" fmla="*/ 1536700 w 7988300"/>
              <a:gd name="connsiteY129" fmla="*/ 2032000 h 2336800"/>
              <a:gd name="connsiteX130" fmla="*/ 1460500 w 7988300"/>
              <a:gd name="connsiteY130" fmla="*/ 2146300 h 2336800"/>
              <a:gd name="connsiteX131" fmla="*/ 1422400 w 7988300"/>
              <a:gd name="connsiteY131" fmla="*/ 2171700 h 2336800"/>
              <a:gd name="connsiteX132" fmla="*/ 1346200 w 7988300"/>
              <a:gd name="connsiteY132" fmla="*/ 2260600 h 2336800"/>
              <a:gd name="connsiteX133" fmla="*/ 1270000 w 7988300"/>
              <a:gd name="connsiteY133" fmla="*/ 2298700 h 2336800"/>
              <a:gd name="connsiteX134" fmla="*/ 1181100 w 7988300"/>
              <a:gd name="connsiteY134" fmla="*/ 2336800 h 2336800"/>
              <a:gd name="connsiteX135" fmla="*/ 1079500 w 7988300"/>
              <a:gd name="connsiteY135" fmla="*/ 2324100 h 2336800"/>
              <a:gd name="connsiteX136" fmla="*/ 1041400 w 7988300"/>
              <a:gd name="connsiteY136" fmla="*/ 2311400 h 2336800"/>
              <a:gd name="connsiteX137" fmla="*/ 965200 w 7988300"/>
              <a:gd name="connsiteY137" fmla="*/ 2235200 h 2336800"/>
              <a:gd name="connsiteX138" fmla="*/ 901700 w 7988300"/>
              <a:gd name="connsiteY138" fmla="*/ 2184400 h 2336800"/>
              <a:gd name="connsiteX139" fmla="*/ 876300 w 7988300"/>
              <a:gd name="connsiteY139" fmla="*/ 2146300 h 2336800"/>
              <a:gd name="connsiteX140" fmla="*/ 838200 w 7988300"/>
              <a:gd name="connsiteY140" fmla="*/ 2108200 h 2336800"/>
              <a:gd name="connsiteX141" fmla="*/ 787400 w 7988300"/>
              <a:gd name="connsiteY141" fmla="*/ 1993900 h 2336800"/>
              <a:gd name="connsiteX142" fmla="*/ 774700 w 7988300"/>
              <a:gd name="connsiteY142" fmla="*/ 1955800 h 2336800"/>
              <a:gd name="connsiteX143" fmla="*/ 800100 w 7988300"/>
              <a:gd name="connsiteY143" fmla="*/ 1854200 h 2336800"/>
              <a:gd name="connsiteX144" fmla="*/ 838200 w 7988300"/>
              <a:gd name="connsiteY144" fmla="*/ 1892300 h 2336800"/>
              <a:gd name="connsiteX145" fmla="*/ 863600 w 7988300"/>
              <a:gd name="connsiteY145" fmla="*/ 1955800 h 2336800"/>
              <a:gd name="connsiteX146" fmla="*/ 812800 w 7988300"/>
              <a:gd name="connsiteY146" fmla="*/ 2070100 h 2336800"/>
              <a:gd name="connsiteX147" fmla="*/ 711200 w 7988300"/>
              <a:gd name="connsiteY147" fmla="*/ 2108200 h 2336800"/>
              <a:gd name="connsiteX148" fmla="*/ 660400 w 7988300"/>
              <a:gd name="connsiteY148" fmla="*/ 2133600 h 2336800"/>
              <a:gd name="connsiteX149" fmla="*/ 533400 w 7988300"/>
              <a:gd name="connsiteY149" fmla="*/ 2159000 h 2336800"/>
              <a:gd name="connsiteX150" fmla="*/ 292100 w 7988300"/>
              <a:gd name="connsiteY150" fmla="*/ 2146300 h 2336800"/>
              <a:gd name="connsiteX151" fmla="*/ 266700 w 7988300"/>
              <a:gd name="connsiteY151" fmla="*/ 2108200 h 2336800"/>
              <a:gd name="connsiteX152" fmla="*/ 317500 w 7988300"/>
              <a:gd name="connsiteY152" fmla="*/ 2070100 h 2336800"/>
              <a:gd name="connsiteX153" fmla="*/ 482600 w 7988300"/>
              <a:gd name="connsiteY153" fmla="*/ 2032000 h 2336800"/>
              <a:gd name="connsiteX154" fmla="*/ 990600 w 7988300"/>
              <a:gd name="connsiteY154" fmla="*/ 1981200 h 2336800"/>
              <a:gd name="connsiteX155" fmla="*/ 1117600 w 7988300"/>
              <a:gd name="connsiteY155" fmla="*/ 1968500 h 2336800"/>
              <a:gd name="connsiteX156" fmla="*/ 1079500 w 7988300"/>
              <a:gd name="connsiteY156" fmla="*/ 1930400 h 2336800"/>
              <a:gd name="connsiteX157" fmla="*/ 1016000 w 7988300"/>
              <a:gd name="connsiteY157" fmla="*/ 1917700 h 2336800"/>
              <a:gd name="connsiteX158" fmla="*/ 825500 w 7988300"/>
              <a:gd name="connsiteY158" fmla="*/ 1905000 h 2336800"/>
              <a:gd name="connsiteX159" fmla="*/ 571500 w 7988300"/>
              <a:gd name="connsiteY159" fmla="*/ 1854200 h 2336800"/>
              <a:gd name="connsiteX160" fmla="*/ 317500 w 7988300"/>
              <a:gd name="connsiteY160" fmla="*/ 1778000 h 2336800"/>
              <a:gd name="connsiteX161" fmla="*/ 127000 w 7988300"/>
              <a:gd name="connsiteY161" fmla="*/ 1676400 h 2336800"/>
              <a:gd name="connsiteX162" fmla="*/ 76200 w 7988300"/>
              <a:gd name="connsiteY162" fmla="*/ 1638300 h 2336800"/>
              <a:gd name="connsiteX163" fmla="*/ 38100 w 7988300"/>
              <a:gd name="connsiteY163" fmla="*/ 1612900 h 2336800"/>
              <a:gd name="connsiteX164" fmla="*/ 0 w 7988300"/>
              <a:gd name="connsiteY164" fmla="*/ 1536700 h 2336800"/>
              <a:gd name="connsiteX165" fmla="*/ 12700 w 7988300"/>
              <a:gd name="connsiteY165" fmla="*/ 1409700 h 2336800"/>
              <a:gd name="connsiteX166" fmla="*/ 165100 w 7988300"/>
              <a:gd name="connsiteY166" fmla="*/ 1282700 h 2336800"/>
              <a:gd name="connsiteX167" fmla="*/ 266700 w 7988300"/>
              <a:gd name="connsiteY167" fmla="*/ 1244600 h 2336800"/>
              <a:gd name="connsiteX168" fmla="*/ 355600 w 7988300"/>
              <a:gd name="connsiteY168" fmla="*/ 1219200 h 2336800"/>
              <a:gd name="connsiteX169" fmla="*/ 558800 w 7988300"/>
              <a:gd name="connsiteY169" fmla="*/ 1181100 h 2336800"/>
              <a:gd name="connsiteX170" fmla="*/ 469900 w 7988300"/>
              <a:gd name="connsiteY170" fmla="*/ 1028700 h 2336800"/>
              <a:gd name="connsiteX171" fmla="*/ 241300 w 7988300"/>
              <a:gd name="connsiteY171" fmla="*/ 825500 h 2336800"/>
              <a:gd name="connsiteX172" fmla="*/ 152400 w 7988300"/>
              <a:gd name="connsiteY172" fmla="*/ 736600 h 2336800"/>
              <a:gd name="connsiteX173" fmla="*/ 228600 w 7988300"/>
              <a:gd name="connsiteY173" fmla="*/ 685800 h 2336800"/>
              <a:gd name="connsiteX174" fmla="*/ 533400 w 7988300"/>
              <a:gd name="connsiteY174" fmla="*/ 749300 h 2336800"/>
              <a:gd name="connsiteX175" fmla="*/ 571500 w 7988300"/>
              <a:gd name="connsiteY175" fmla="*/ 762000 h 2336800"/>
              <a:gd name="connsiteX176" fmla="*/ 711200 w 7988300"/>
              <a:gd name="connsiteY176" fmla="*/ 787400 h 2336800"/>
              <a:gd name="connsiteX177" fmla="*/ 838200 w 7988300"/>
              <a:gd name="connsiteY177" fmla="*/ 774700 h 2336800"/>
              <a:gd name="connsiteX178" fmla="*/ 812800 w 7988300"/>
              <a:gd name="connsiteY178" fmla="*/ 635000 h 2336800"/>
              <a:gd name="connsiteX179" fmla="*/ 762000 w 7988300"/>
              <a:gd name="connsiteY179" fmla="*/ 520700 h 2336800"/>
              <a:gd name="connsiteX180" fmla="*/ 723900 w 7988300"/>
              <a:gd name="connsiteY180" fmla="*/ 419100 h 2336800"/>
              <a:gd name="connsiteX181" fmla="*/ 711200 w 7988300"/>
              <a:gd name="connsiteY181" fmla="*/ 342900 h 2336800"/>
              <a:gd name="connsiteX182" fmla="*/ 800100 w 7988300"/>
              <a:gd name="connsiteY182" fmla="*/ 495300 h 2336800"/>
              <a:gd name="connsiteX183" fmla="*/ 812800 w 7988300"/>
              <a:gd name="connsiteY183" fmla="*/ 533400 h 2336800"/>
              <a:gd name="connsiteX184" fmla="*/ 1003300 w 7988300"/>
              <a:gd name="connsiteY184" fmla="*/ 711200 h 2336800"/>
              <a:gd name="connsiteX185" fmla="*/ 1079500 w 7988300"/>
              <a:gd name="connsiteY185" fmla="*/ 723900 h 2336800"/>
              <a:gd name="connsiteX186" fmla="*/ 1219200 w 7988300"/>
              <a:gd name="connsiteY186" fmla="*/ 635000 h 2336800"/>
              <a:gd name="connsiteX187" fmla="*/ 1358900 w 7988300"/>
              <a:gd name="connsiteY187" fmla="*/ 368300 h 2336800"/>
              <a:gd name="connsiteX188" fmla="*/ 1384300 w 7988300"/>
              <a:gd name="connsiteY188" fmla="*/ 330200 h 2336800"/>
              <a:gd name="connsiteX189" fmla="*/ 1524000 w 7988300"/>
              <a:gd name="connsiteY189" fmla="*/ 127000 h 2336800"/>
              <a:gd name="connsiteX190" fmla="*/ 1574800 w 7988300"/>
              <a:gd name="connsiteY190" fmla="*/ 114300 h 2336800"/>
              <a:gd name="connsiteX191" fmla="*/ 1612900 w 7988300"/>
              <a:gd name="connsiteY191" fmla="*/ 139700 h 2336800"/>
              <a:gd name="connsiteX192" fmla="*/ 1638300 w 7988300"/>
              <a:gd name="connsiteY192" fmla="*/ 215900 h 2336800"/>
              <a:gd name="connsiteX193" fmla="*/ 1676400 w 7988300"/>
              <a:gd name="connsiteY193" fmla="*/ 355600 h 2336800"/>
              <a:gd name="connsiteX194" fmla="*/ 1765300 w 7988300"/>
              <a:gd name="connsiteY194" fmla="*/ 508000 h 2336800"/>
              <a:gd name="connsiteX195" fmla="*/ 1803400 w 7988300"/>
              <a:gd name="connsiteY195" fmla="*/ 533400 h 2336800"/>
              <a:gd name="connsiteX196" fmla="*/ 1866900 w 7988300"/>
              <a:gd name="connsiteY196" fmla="*/ 508000 h 2336800"/>
              <a:gd name="connsiteX197" fmla="*/ 2032000 w 7988300"/>
              <a:gd name="connsiteY197" fmla="*/ 292100 h 2336800"/>
              <a:gd name="connsiteX198" fmla="*/ 2235200 w 7988300"/>
              <a:gd name="connsiteY198" fmla="*/ 114300 h 2336800"/>
              <a:gd name="connsiteX199" fmla="*/ 2311400 w 7988300"/>
              <a:gd name="connsiteY199" fmla="*/ 101600 h 2336800"/>
              <a:gd name="connsiteX200" fmla="*/ 2336800 w 7988300"/>
              <a:gd name="connsiteY200" fmla="*/ 139700 h 2336800"/>
              <a:gd name="connsiteX201" fmla="*/ 2387600 w 7988300"/>
              <a:gd name="connsiteY201" fmla="*/ 393700 h 2336800"/>
              <a:gd name="connsiteX202" fmla="*/ 2501900 w 7988300"/>
              <a:gd name="connsiteY202" fmla="*/ 520700 h 2336800"/>
              <a:gd name="connsiteX203" fmla="*/ 2552700 w 7988300"/>
              <a:gd name="connsiteY203" fmla="*/ 533400 h 2336800"/>
              <a:gd name="connsiteX204" fmla="*/ 2641600 w 7988300"/>
              <a:gd name="connsiteY204" fmla="*/ 495300 h 2336800"/>
              <a:gd name="connsiteX205" fmla="*/ 2844800 w 7988300"/>
              <a:gd name="connsiteY205" fmla="*/ 254000 h 2336800"/>
              <a:gd name="connsiteX206" fmla="*/ 3035300 w 7988300"/>
              <a:gd name="connsiteY206" fmla="*/ 152400 h 2336800"/>
              <a:gd name="connsiteX207" fmla="*/ 3098800 w 7988300"/>
              <a:gd name="connsiteY207" fmla="*/ 203200 h 2336800"/>
              <a:gd name="connsiteX208" fmla="*/ 3124200 w 7988300"/>
              <a:gd name="connsiteY208" fmla="*/ 317500 h 2336800"/>
              <a:gd name="connsiteX209" fmla="*/ 3213100 w 7988300"/>
              <a:gd name="connsiteY209" fmla="*/ 546100 h 2336800"/>
              <a:gd name="connsiteX210" fmla="*/ 3263900 w 7988300"/>
              <a:gd name="connsiteY210" fmla="*/ 596900 h 2336800"/>
              <a:gd name="connsiteX211" fmla="*/ 3492500 w 7988300"/>
              <a:gd name="connsiteY211" fmla="*/ 304800 h 2336800"/>
              <a:gd name="connsiteX212" fmla="*/ 3619500 w 7988300"/>
              <a:gd name="connsiteY212" fmla="*/ 177800 h 2336800"/>
              <a:gd name="connsiteX213" fmla="*/ 3759200 w 7988300"/>
              <a:gd name="connsiteY213" fmla="*/ 114300 h 2336800"/>
              <a:gd name="connsiteX214" fmla="*/ 3822700 w 7988300"/>
              <a:gd name="connsiteY214" fmla="*/ 368300 h 2336800"/>
              <a:gd name="connsiteX215" fmla="*/ 3886200 w 7988300"/>
              <a:gd name="connsiteY215" fmla="*/ 495300 h 2336800"/>
              <a:gd name="connsiteX216" fmla="*/ 3975100 w 7988300"/>
              <a:gd name="connsiteY216" fmla="*/ 635000 h 2336800"/>
              <a:gd name="connsiteX217" fmla="*/ 4013200 w 7988300"/>
              <a:gd name="connsiteY217" fmla="*/ 647700 h 2336800"/>
              <a:gd name="connsiteX218" fmla="*/ 4191000 w 7988300"/>
              <a:gd name="connsiteY218" fmla="*/ 444500 h 2336800"/>
              <a:gd name="connsiteX219" fmla="*/ 4318000 w 7988300"/>
              <a:gd name="connsiteY219" fmla="*/ 279400 h 2336800"/>
              <a:gd name="connsiteX220" fmla="*/ 4343400 w 7988300"/>
              <a:gd name="connsiteY220" fmla="*/ 241300 h 2336800"/>
              <a:gd name="connsiteX221" fmla="*/ 4457700 w 7988300"/>
              <a:gd name="connsiteY221" fmla="*/ 88900 h 2336800"/>
              <a:gd name="connsiteX222" fmla="*/ 4546600 w 7988300"/>
              <a:gd name="connsiteY222" fmla="*/ 38100 h 2336800"/>
              <a:gd name="connsiteX223" fmla="*/ 4572000 w 7988300"/>
              <a:gd name="connsiteY223" fmla="*/ 88900 h 2336800"/>
              <a:gd name="connsiteX224" fmla="*/ 4635500 w 7988300"/>
              <a:gd name="connsiteY224" fmla="*/ 381000 h 2336800"/>
              <a:gd name="connsiteX225" fmla="*/ 4724400 w 7988300"/>
              <a:gd name="connsiteY225" fmla="*/ 596900 h 2336800"/>
              <a:gd name="connsiteX226" fmla="*/ 4762500 w 7988300"/>
              <a:gd name="connsiteY226" fmla="*/ 647700 h 2336800"/>
              <a:gd name="connsiteX227" fmla="*/ 4800600 w 7988300"/>
              <a:gd name="connsiteY227" fmla="*/ 660400 h 2336800"/>
              <a:gd name="connsiteX228" fmla="*/ 5041900 w 7988300"/>
              <a:gd name="connsiteY228" fmla="*/ 368300 h 2336800"/>
              <a:gd name="connsiteX229" fmla="*/ 5067300 w 7988300"/>
              <a:gd name="connsiteY229" fmla="*/ 330200 h 2336800"/>
              <a:gd name="connsiteX230" fmla="*/ 5257800 w 7988300"/>
              <a:gd name="connsiteY230" fmla="*/ 165100 h 2336800"/>
              <a:gd name="connsiteX231" fmla="*/ 5334000 w 7988300"/>
              <a:gd name="connsiteY231" fmla="*/ 292100 h 2336800"/>
              <a:gd name="connsiteX232" fmla="*/ 5410200 w 7988300"/>
              <a:gd name="connsiteY232" fmla="*/ 533400 h 2336800"/>
              <a:gd name="connsiteX233" fmla="*/ 5448300 w 7988300"/>
              <a:gd name="connsiteY233" fmla="*/ 584200 h 2336800"/>
              <a:gd name="connsiteX234" fmla="*/ 5562600 w 7988300"/>
              <a:gd name="connsiteY234" fmla="*/ 393700 h 2336800"/>
              <a:gd name="connsiteX235" fmla="*/ 5626100 w 7988300"/>
              <a:gd name="connsiteY235" fmla="*/ 266700 h 2336800"/>
              <a:gd name="connsiteX236" fmla="*/ 5765800 w 7988300"/>
              <a:gd name="connsiteY236" fmla="*/ 127000 h 2336800"/>
              <a:gd name="connsiteX237" fmla="*/ 5816600 w 7988300"/>
              <a:gd name="connsiteY237" fmla="*/ 393700 h 2336800"/>
              <a:gd name="connsiteX238" fmla="*/ 5905500 w 7988300"/>
              <a:gd name="connsiteY238" fmla="*/ 571500 h 2336800"/>
              <a:gd name="connsiteX239" fmla="*/ 5943600 w 7988300"/>
              <a:gd name="connsiteY239" fmla="*/ 596900 h 2336800"/>
              <a:gd name="connsiteX240" fmla="*/ 6057900 w 7988300"/>
              <a:gd name="connsiteY240" fmla="*/ 469900 h 2336800"/>
              <a:gd name="connsiteX241" fmla="*/ 6184900 w 7988300"/>
              <a:gd name="connsiteY241" fmla="*/ 330200 h 2336800"/>
              <a:gd name="connsiteX242" fmla="*/ 6235700 w 7988300"/>
              <a:gd name="connsiteY242" fmla="*/ 457200 h 2336800"/>
              <a:gd name="connsiteX243" fmla="*/ 6235700 w 7988300"/>
              <a:gd name="connsiteY243" fmla="*/ 48260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Lst>
            <a:rect l="l" t="t" r="r" b="b"/>
            <a:pathLst>
              <a:path w="7988300" h="2336800">
                <a:moveTo>
                  <a:pt x="6108700" y="508000"/>
                </a:moveTo>
                <a:cubicBezTo>
                  <a:pt x="6129867" y="503767"/>
                  <a:pt x="6154635" y="507847"/>
                  <a:pt x="6172200" y="495300"/>
                </a:cubicBezTo>
                <a:cubicBezTo>
                  <a:pt x="6187606" y="484296"/>
                  <a:pt x="6188207" y="460938"/>
                  <a:pt x="6197600" y="444500"/>
                </a:cubicBezTo>
                <a:cubicBezTo>
                  <a:pt x="6239491" y="371191"/>
                  <a:pt x="6204525" y="441039"/>
                  <a:pt x="6261100" y="368300"/>
                </a:cubicBezTo>
                <a:cubicBezTo>
                  <a:pt x="6279842" y="344203"/>
                  <a:pt x="6290314" y="313686"/>
                  <a:pt x="6311900" y="292100"/>
                </a:cubicBezTo>
                <a:lnTo>
                  <a:pt x="6388100" y="215900"/>
                </a:lnTo>
                <a:cubicBezTo>
                  <a:pt x="6400800" y="203200"/>
                  <a:pt x="6411256" y="187763"/>
                  <a:pt x="6426200" y="177800"/>
                </a:cubicBezTo>
                <a:cubicBezTo>
                  <a:pt x="6451600" y="160867"/>
                  <a:pt x="6480814" y="148586"/>
                  <a:pt x="6502400" y="127000"/>
                </a:cubicBezTo>
                <a:cubicBezTo>
                  <a:pt x="6526326" y="103074"/>
                  <a:pt x="6546774" y="77645"/>
                  <a:pt x="6578600" y="63500"/>
                </a:cubicBezTo>
                <a:cubicBezTo>
                  <a:pt x="6603066" y="52626"/>
                  <a:pt x="6632523" y="52952"/>
                  <a:pt x="6654800" y="38100"/>
                </a:cubicBezTo>
                <a:cubicBezTo>
                  <a:pt x="6704039" y="5274"/>
                  <a:pt x="6678420" y="17527"/>
                  <a:pt x="6731000" y="0"/>
                </a:cubicBezTo>
                <a:cubicBezTo>
                  <a:pt x="6739467" y="46567"/>
                  <a:pt x="6750870" y="92694"/>
                  <a:pt x="6756400" y="139700"/>
                </a:cubicBezTo>
                <a:cubicBezTo>
                  <a:pt x="6767819" y="236765"/>
                  <a:pt x="6768446" y="334983"/>
                  <a:pt x="6781800" y="431800"/>
                </a:cubicBezTo>
                <a:cubicBezTo>
                  <a:pt x="6785458" y="458323"/>
                  <a:pt x="6798733" y="482600"/>
                  <a:pt x="6807200" y="508000"/>
                </a:cubicBezTo>
                <a:lnTo>
                  <a:pt x="6819900" y="546100"/>
                </a:lnTo>
                <a:cubicBezTo>
                  <a:pt x="6877261" y="531760"/>
                  <a:pt x="6896498" y="533002"/>
                  <a:pt x="6946900" y="482600"/>
                </a:cubicBezTo>
                <a:cubicBezTo>
                  <a:pt x="6963833" y="465667"/>
                  <a:pt x="6978213" y="445719"/>
                  <a:pt x="6997700" y="431800"/>
                </a:cubicBezTo>
                <a:cubicBezTo>
                  <a:pt x="7008593" y="424019"/>
                  <a:pt x="7023826" y="425087"/>
                  <a:pt x="7035800" y="419100"/>
                </a:cubicBezTo>
                <a:cubicBezTo>
                  <a:pt x="7049452" y="412274"/>
                  <a:pt x="7059608" y="399059"/>
                  <a:pt x="7073900" y="393700"/>
                </a:cubicBezTo>
                <a:cubicBezTo>
                  <a:pt x="7094111" y="386121"/>
                  <a:pt x="7116459" y="386235"/>
                  <a:pt x="7137400" y="381000"/>
                </a:cubicBezTo>
                <a:cubicBezTo>
                  <a:pt x="7150387" y="377753"/>
                  <a:pt x="7162800" y="372533"/>
                  <a:pt x="7175500" y="368300"/>
                </a:cubicBezTo>
                <a:cubicBezTo>
                  <a:pt x="7272867" y="372533"/>
                  <a:pt x="7370428" y="373525"/>
                  <a:pt x="7467600" y="381000"/>
                </a:cubicBezTo>
                <a:cubicBezTo>
                  <a:pt x="7480948" y="382027"/>
                  <a:pt x="7495247" y="385337"/>
                  <a:pt x="7505700" y="393700"/>
                </a:cubicBezTo>
                <a:cubicBezTo>
                  <a:pt x="7517619" y="403235"/>
                  <a:pt x="7524901" y="417852"/>
                  <a:pt x="7531100" y="431800"/>
                </a:cubicBezTo>
                <a:cubicBezTo>
                  <a:pt x="7541974" y="456266"/>
                  <a:pt x="7556500" y="508000"/>
                  <a:pt x="7556500" y="508000"/>
                </a:cubicBezTo>
                <a:cubicBezTo>
                  <a:pt x="7560733" y="622300"/>
                  <a:pt x="7539465" y="740454"/>
                  <a:pt x="7569200" y="850900"/>
                </a:cubicBezTo>
                <a:cubicBezTo>
                  <a:pt x="7575894" y="875765"/>
                  <a:pt x="7619650" y="838200"/>
                  <a:pt x="7645400" y="838200"/>
                </a:cubicBezTo>
                <a:cubicBezTo>
                  <a:pt x="7671150" y="838200"/>
                  <a:pt x="7696618" y="844655"/>
                  <a:pt x="7721600" y="850900"/>
                </a:cubicBezTo>
                <a:cubicBezTo>
                  <a:pt x="7747575" y="857394"/>
                  <a:pt x="7772400" y="867833"/>
                  <a:pt x="7797800" y="876300"/>
                </a:cubicBezTo>
                <a:cubicBezTo>
                  <a:pt x="7810500" y="880533"/>
                  <a:pt x="7824761" y="881574"/>
                  <a:pt x="7835900" y="889000"/>
                </a:cubicBezTo>
                <a:lnTo>
                  <a:pt x="7912100" y="939800"/>
                </a:lnTo>
                <a:cubicBezTo>
                  <a:pt x="7929033" y="965200"/>
                  <a:pt x="7953247" y="987040"/>
                  <a:pt x="7962900" y="1016000"/>
                </a:cubicBezTo>
                <a:lnTo>
                  <a:pt x="7988300" y="1092200"/>
                </a:lnTo>
                <a:cubicBezTo>
                  <a:pt x="7984067" y="1121833"/>
                  <a:pt x="7987757" y="1153746"/>
                  <a:pt x="7975600" y="1181100"/>
                </a:cubicBezTo>
                <a:cubicBezTo>
                  <a:pt x="7965100" y="1204726"/>
                  <a:pt x="7864490" y="1230837"/>
                  <a:pt x="7861300" y="1231900"/>
                </a:cubicBezTo>
                <a:lnTo>
                  <a:pt x="7823200" y="1244600"/>
                </a:lnTo>
                <a:cubicBezTo>
                  <a:pt x="7810500" y="1248833"/>
                  <a:pt x="7798087" y="1254053"/>
                  <a:pt x="7785100" y="1257300"/>
                </a:cubicBezTo>
                <a:cubicBezTo>
                  <a:pt x="7768167" y="1261533"/>
                  <a:pt x="7751416" y="1266577"/>
                  <a:pt x="7734300" y="1270000"/>
                </a:cubicBezTo>
                <a:cubicBezTo>
                  <a:pt x="7709050" y="1275050"/>
                  <a:pt x="7683500" y="1278467"/>
                  <a:pt x="7658100" y="1282700"/>
                </a:cubicBezTo>
                <a:cubicBezTo>
                  <a:pt x="7649633" y="1295400"/>
                  <a:pt x="7635209" y="1305744"/>
                  <a:pt x="7632700" y="1320800"/>
                </a:cubicBezTo>
                <a:cubicBezTo>
                  <a:pt x="7630499" y="1334005"/>
                  <a:pt x="7642153" y="1345913"/>
                  <a:pt x="7645400" y="1358900"/>
                </a:cubicBezTo>
                <a:cubicBezTo>
                  <a:pt x="7654866" y="1396764"/>
                  <a:pt x="7662333" y="1435100"/>
                  <a:pt x="7670800" y="1473200"/>
                </a:cubicBezTo>
                <a:cubicBezTo>
                  <a:pt x="7666567" y="1595967"/>
                  <a:pt x="7665313" y="1718872"/>
                  <a:pt x="7658100" y="1841500"/>
                </a:cubicBezTo>
                <a:cubicBezTo>
                  <a:pt x="7657231" y="1856276"/>
                  <a:pt x="7631039" y="1977520"/>
                  <a:pt x="7620000" y="1981200"/>
                </a:cubicBezTo>
                <a:cubicBezTo>
                  <a:pt x="7524235" y="2013122"/>
                  <a:pt x="7642277" y="1970061"/>
                  <a:pt x="7543800" y="2019300"/>
                </a:cubicBezTo>
                <a:cubicBezTo>
                  <a:pt x="7531826" y="2025287"/>
                  <a:pt x="7518400" y="2027767"/>
                  <a:pt x="7505700" y="2032000"/>
                </a:cubicBezTo>
                <a:cubicBezTo>
                  <a:pt x="7412567" y="2002367"/>
                  <a:pt x="7313241" y="1987745"/>
                  <a:pt x="7226300" y="1943100"/>
                </a:cubicBezTo>
                <a:cubicBezTo>
                  <a:pt x="7153961" y="1905953"/>
                  <a:pt x="7084592" y="1855756"/>
                  <a:pt x="7035800" y="1790700"/>
                </a:cubicBezTo>
                <a:cubicBezTo>
                  <a:pt x="6988542" y="1727689"/>
                  <a:pt x="7015312" y="1751641"/>
                  <a:pt x="6959600" y="1714500"/>
                </a:cubicBezTo>
                <a:cubicBezTo>
                  <a:pt x="6892844" y="1831323"/>
                  <a:pt x="6897999" y="1834319"/>
                  <a:pt x="6781800" y="1955800"/>
                </a:cubicBezTo>
                <a:cubicBezTo>
                  <a:pt x="6734165" y="2005600"/>
                  <a:pt x="6678129" y="2046771"/>
                  <a:pt x="6629400" y="2095500"/>
                </a:cubicBezTo>
                <a:cubicBezTo>
                  <a:pt x="6618607" y="2106293"/>
                  <a:pt x="6615919" y="2124065"/>
                  <a:pt x="6604000" y="2133600"/>
                </a:cubicBezTo>
                <a:cubicBezTo>
                  <a:pt x="6593547" y="2141963"/>
                  <a:pt x="6577874" y="2140313"/>
                  <a:pt x="6565900" y="2146300"/>
                </a:cubicBezTo>
                <a:cubicBezTo>
                  <a:pt x="6427566" y="2215467"/>
                  <a:pt x="6582084" y="2157839"/>
                  <a:pt x="6426200" y="2209800"/>
                </a:cubicBezTo>
                <a:lnTo>
                  <a:pt x="6388100" y="2222500"/>
                </a:lnTo>
                <a:lnTo>
                  <a:pt x="6350000" y="2235200"/>
                </a:lnTo>
                <a:cubicBezTo>
                  <a:pt x="6290733" y="2230967"/>
                  <a:pt x="6231254" y="2229062"/>
                  <a:pt x="6172200" y="2222500"/>
                </a:cubicBezTo>
                <a:cubicBezTo>
                  <a:pt x="6154852" y="2220572"/>
                  <a:pt x="6137012" y="2217606"/>
                  <a:pt x="6121400" y="2209800"/>
                </a:cubicBezTo>
                <a:cubicBezTo>
                  <a:pt x="6077243" y="2187722"/>
                  <a:pt x="6036265" y="2159765"/>
                  <a:pt x="5994400" y="2133600"/>
                </a:cubicBezTo>
                <a:cubicBezTo>
                  <a:pt x="5968513" y="2117421"/>
                  <a:pt x="5918200" y="2082800"/>
                  <a:pt x="5918200" y="2082800"/>
                </a:cubicBezTo>
                <a:cubicBezTo>
                  <a:pt x="5871268" y="2012402"/>
                  <a:pt x="5919652" y="2068084"/>
                  <a:pt x="5854700" y="2032000"/>
                </a:cubicBezTo>
                <a:cubicBezTo>
                  <a:pt x="5723692" y="1959218"/>
                  <a:pt x="5826611" y="1997237"/>
                  <a:pt x="5740400" y="1968500"/>
                </a:cubicBezTo>
                <a:cubicBezTo>
                  <a:pt x="5672667" y="1972733"/>
                  <a:pt x="5604693" y="1974096"/>
                  <a:pt x="5537200" y="1981200"/>
                </a:cubicBezTo>
                <a:cubicBezTo>
                  <a:pt x="5481222" y="1987092"/>
                  <a:pt x="5484966" y="2024011"/>
                  <a:pt x="5422900" y="2044700"/>
                </a:cubicBezTo>
                <a:cubicBezTo>
                  <a:pt x="5397500" y="2053167"/>
                  <a:pt x="5368977" y="2055248"/>
                  <a:pt x="5346700" y="2070100"/>
                </a:cubicBezTo>
                <a:cubicBezTo>
                  <a:pt x="5334000" y="2078567"/>
                  <a:pt x="5322548" y="2089301"/>
                  <a:pt x="5308600" y="2095500"/>
                </a:cubicBezTo>
                <a:cubicBezTo>
                  <a:pt x="5284134" y="2106374"/>
                  <a:pt x="5254677" y="2106048"/>
                  <a:pt x="5232400" y="2120900"/>
                </a:cubicBezTo>
                <a:cubicBezTo>
                  <a:pt x="5171953" y="2161198"/>
                  <a:pt x="5218054" y="2136634"/>
                  <a:pt x="5143500" y="2159000"/>
                </a:cubicBezTo>
                <a:cubicBezTo>
                  <a:pt x="5117855" y="2166693"/>
                  <a:pt x="5067300" y="2184400"/>
                  <a:pt x="5067300" y="2184400"/>
                </a:cubicBezTo>
                <a:cubicBezTo>
                  <a:pt x="5008033" y="2180167"/>
                  <a:pt x="4945582" y="2191329"/>
                  <a:pt x="4889500" y="2171700"/>
                </a:cubicBezTo>
                <a:cubicBezTo>
                  <a:pt x="4861945" y="2162056"/>
                  <a:pt x="4807969" y="2092521"/>
                  <a:pt x="4787900" y="2057400"/>
                </a:cubicBezTo>
                <a:cubicBezTo>
                  <a:pt x="4778507" y="2040962"/>
                  <a:pt x="4773859" y="2021746"/>
                  <a:pt x="4762500" y="2006600"/>
                </a:cubicBezTo>
                <a:cubicBezTo>
                  <a:pt x="4735499" y="1970599"/>
                  <a:pt x="4701403" y="1940385"/>
                  <a:pt x="4673600" y="1905000"/>
                </a:cubicBezTo>
                <a:cubicBezTo>
                  <a:pt x="4592108" y="1801283"/>
                  <a:pt x="4659313" y="1853142"/>
                  <a:pt x="4584700" y="1803400"/>
                </a:cubicBezTo>
                <a:cubicBezTo>
                  <a:pt x="4567767" y="1778000"/>
                  <a:pt x="4559300" y="1744133"/>
                  <a:pt x="4533900" y="1727200"/>
                </a:cubicBezTo>
                <a:cubicBezTo>
                  <a:pt x="4446561" y="1668974"/>
                  <a:pt x="4486660" y="1686053"/>
                  <a:pt x="4419600" y="1663700"/>
                </a:cubicBezTo>
                <a:cubicBezTo>
                  <a:pt x="4398433" y="1667933"/>
                  <a:pt x="4375751" y="1667468"/>
                  <a:pt x="4356100" y="1676400"/>
                </a:cubicBezTo>
                <a:cubicBezTo>
                  <a:pt x="4328309" y="1689032"/>
                  <a:pt x="4305300" y="1710267"/>
                  <a:pt x="4279900" y="1727200"/>
                </a:cubicBezTo>
                <a:cubicBezTo>
                  <a:pt x="4267200" y="1735667"/>
                  <a:pt x="4252593" y="1741807"/>
                  <a:pt x="4241800" y="1752600"/>
                </a:cubicBezTo>
                <a:cubicBezTo>
                  <a:pt x="4224867" y="1769533"/>
                  <a:pt x="4210158" y="1789032"/>
                  <a:pt x="4191000" y="1803400"/>
                </a:cubicBezTo>
                <a:cubicBezTo>
                  <a:pt x="4175854" y="1814759"/>
                  <a:pt x="4156638" y="1819407"/>
                  <a:pt x="4140200" y="1828800"/>
                </a:cubicBezTo>
                <a:cubicBezTo>
                  <a:pt x="4126948" y="1836373"/>
                  <a:pt x="4114800" y="1845733"/>
                  <a:pt x="4102100" y="1854200"/>
                </a:cubicBezTo>
                <a:cubicBezTo>
                  <a:pt x="4093633" y="1866900"/>
                  <a:pt x="4088187" y="1882249"/>
                  <a:pt x="4076700" y="1892300"/>
                </a:cubicBezTo>
                <a:cubicBezTo>
                  <a:pt x="3998405" y="1960808"/>
                  <a:pt x="4019334" y="1924979"/>
                  <a:pt x="3949700" y="1968500"/>
                </a:cubicBezTo>
                <a:cubicBezTo>
                  <a:pt x="3931751" y="1979718"/>
                  <a:pt x="3916240" y="1994462"/>
                  <a:pt x="3898900" y="2006600"/>
                </a:cubicBezTo>
                <a:cubicBezTo>
                  <a:pt x="3873891" y="2024106"/>
                  <a:pt x="3848100" y="2040467"/>
                  <a:pt x="3822700" y="2057400"/>
                </a:cubicBezTo>
                <a:cubicBezTo>
                  <a:pt x="3810000" y="2065867"/>
                  <a:pt x="3796811" y="2073642"/>
                  <a:pt x="3784600" y="2082800"/>
                </a:cubicBezTo>
                <a:cubicBezTo>
                  <a:pt x="3767667" y="2095500"/>
                  <a:pt x="3752178" y="2110398"/>
                  <a:pt x="3733800" y="2120900"/>
                </a:cubicBezTo>
                <a:cubicBezTo>
                  <a:pt x="3722177" y="2127542"/>
                  <a:pt x="3707674" y="2127613"/>
                  <a:pt x="3695700" y="2133600"/>
                </a:cubicBezTo>
                <a:cubicBezTo>
                  <a:pt x="3682048" y="2140426"/>
                  <a:pt x="3671252" y="2152174"/>
                  <a:pt x="3657600" y="2159000"/>
                </a:cubicBezTo>
                <a:cubicBezTo>
                  <a:pt x="3645626" y="2164987"/>
                  <a:pt x="3631805" y="2166427"/>
                  <a:pt x="3619500" y="2171700"/>
                </a:cubicBezTo>
                <a:cubicBezTo>
                  <a:pt x="3509646" y="2218780"/>
                  <a:pt x="3619951" y="2180016"/>
                  <a:pt x="3530600" y="2209800"/>
                </a:cubicBezTo>
                <a:cubicBezTo>
                  <a:pt x="3484033" y="2205567"/>
                  <a:pt x="3435591" y="2210851"/>
                  <a:pt x="3390900" y="2197100"/>
                </a:cubicBezTo>
                <a:cubicBezTo>
                  <a:pt x="3376311" y="2192611"/>
                  <a:pt x="3372326" y="2172652"/>
                  <a:pt x="3365500" y="2159000"/>
                </a:cubicBezTo>
                <a:cubicBezTo>
                  <a:pt x="3312920" y="2053840"/>
                  <a:pt x="3400193" y="2191989"/>
                  <a:pt x="3327400" y="2082800"/>
                </a:cubicBezTo>
                <a:cubicBezTo>
                  <a:pt x="3324411" y="2070843"/>
                  <a:pt x="3310282" y="2008807"/>
                  <a:pt x="3302000" y="1993900"/>
                </a:cubicBezTo>
                <a:cubicBezTo>
                  <a:pt x="3287175" y="1967215"/>
                  <a:pt x="3251200" y="1917700"/>
                  <a:pt x="3251200" y="1917700"/>
                </a:cubicBezTo>
                <a:cubicBezTo>
                  <a:pt x="3234267" y="1921933"/>
                  <a:pt x="3215555" y="1921740"/>
                  <a:pt x="3200400" y="1930400"/>
                </a:cubicBezTo>
                <a:cubicBezTo>
                  <a:pt x="3151854" y="1958141"/>
                  <a:pt x="3171968" y="1971532"/>
                  <a:pt x="3136900" y="2006600"/>
                </a:cubicBezTo>
                <a:cubicBezTo>
                  <a:pt x="3126107" y="2017393"/>
                  <a:pt x="3109593" y="2021207"/>
                  <a:pt x="3098800" y="2032000"/>
                </a:cubicBezTo>
                <a:cubicBezTo>
                  <a:pt x="3004284" y="2126516"/>
                  <a:pt x="3112390" y="2048340"/>
                  <a:pt x="3022600" y="2108200"/>
                </a:cubicBezTo>
                <a:cubicBezTo>
                  <a:pt x="2997084" y="2184747"/>
                  <a:pt x="3031531" y="2111341"/>
                  <a:pt x="2959100" y="2171700"/>
                </a:cubicBezTo>
                <a:cubicBezTo>
                  <a:pt x="2947374" y="2181471"/>
                  <a:pt x="2945619" y="2200265"/>
                  <a:pt x="2933700" y="2209800"/>
                </a:cubicBezTo>
                <a:cubicBezTo>
                  <a:pt x="2923247" y="2218163"/>
                  <a:pt x="2907574" y="2216513"/>
                  <a:pt x="2895600" y="2222500"/>
                </a:cubicBezTo>
                <a:cubicBezTo>
                  <a:pt x="2881948" y="2229326"/>
                  <a:pt x="2870200" y="2239433"/>
                  <a:pt x="2857500" y="2247900"/>
                </a:cubicBezTo>
                <a:cubicBezTo>
                  <a:pt x="2819400" y="2222500"/>
                  <a:pt x="2815167" y="2226733"/>
                  <a:pt x="2794000" y="2184400"/>
                </a:cubicBezTo>
                <a:cubicBezTo>
                  <a:pt x="2788013" y="2172426"/>
                  <a:pt x="2787801" y="2158002"/>
                  <a:pt x="2781300" y="2146300"/>
                </a:cubicBezTo>
                <a:lnTo>
                  <a:pt x="2705100" y="2032000"/>
                </a:lnTo>
                <a:lnTo>
                  <a:pt x="2679700" y="1993900"/>
                </a:lnTo>
                <a:cubicBezTo>
                  <a:pt x="2671233" y="1981200"/>
                  <a:pt x="2665093" y="1966593"/>
                  <a:pt x="2654300" y="1955800"/>
                </a:cubicBezTo>
                <a:cubicBezTo>
                  <a:pt x="2542990" y="1844490"/>
                  <a:pt x="2684188" y="1980707"/>
                  <a:pt x="2578100" y="1892300"/>
                </a:cubicBezTo>
                <a:cubicBezTo>
                  <a:pt x="2564302" y="1880802"/>
                  <a:pt x="2554177" y="1865227"/>
                  <a:pt x="2540000" y="1854200"/>
                </a:cubicBezTo>
                <a:cubicBezTo>
                  <a:pt x="2515903" y="1835458"/>
                  <a:pt x="2463800" y="1803400"/>
                  <a:pt x="2463800" y="1803400"/>
                </a:cubicBezTo>
                <a:cubicBezTo>
                  <a:pt x="2438400" y="1807633"/>
                  <a:pt x="2412029" y="1807957"/>
                  <a:pt x="2387600" y="1816100"/>
                </a:cubicBezTo>
                <a:cubicBezTo>
                  <a:pt x="2342147" y="1831251"/>
                  <a:pt x="2352619" y="1847516"/>
                  <a:pt x="2324100" y="1879600"/>
                </a:cubicBezTo>
                <a:cubicBezTo>
                  <a:pt x="2300235" y="1906448"/>
                  <a:pt x="2273300" y="1930400"/>
                  <a:pt x="2247900" y="1955800"/>
                </a:cubicBezTo>
                <a:lnTo>
                  <a:pt x="2159000" y="2044700"/>
                </a:lnTo>
                <a:cubicBezTo>
                  <a:pt x="2146300" y="2057400"/>
                  <a:pt x="2130863" y="2067856"/>
                  <a:pt x="2120900" y="2082800"/>
                </a:cubicBezTo>
                <a:cubicBezTo>
                  <a:pt x="2112433" y="2095500"/>
                  <a:pt x="2106293" y="2110107"/>
                  <a:pt x="2095500" y="2120900"/>
                </a:cubicBezTo>
                <a:cubicBezTo>
                  <a:pt x="2080533" y="2135867"/>
                  <a:pt x="2059667" y="2144033"/>
                  <a:pt x="2044700" y="2159000"/>
                </a:cubicBezTo>
                <a:cubicBezTo>
                  <a:pt x="2033907" y="2169793"/>
                  <a:pt x="2031219" y="2187565"/>
                  <a:pt x="2019300" y="2197100"/>
                </a:cubicBezTo>
                <a:cubicBezTo>
                  <a:pt x="2008847" y="2205463"/>
                  <a:pt x="1992902" y="2203299"/>
                  <a:pt x="1981200" y="2209800"/>
                </a:cubicBezTo>
                <a:cubicBezTo>
                  <a:pt x="1857487" y="2278530"/>
                  <a:pt x="1953478" y="2248480"/>
                  <a:pt x="1854200" y="2273300"/>
                </a:cubicBezTo>
                <a:cubicBezTo>
                  <a:pt x="1794933" y="2269067"/>
                  <a:pt x="1734044" y="2275011"/>
                  <a:pt x="1676400" y="2260600"/>
                </a:cubicBezTo>
                <a:cubicBezTo>
                  <a:pt x="1661592" y="2256898"/>
                  <a:pt x="1657199" y="2236448"/>
                  <a:pt x="1651000" y="2222500"/>
                </a:cubicBezTo>
                <a:cubicBezTo>
                  <a:pt x="1624166" y="2162123"/>
                  <a:pt x="1623549" y="2133997"/>
                  <a:pt x="1612900" y="2070100"/>
                </a:cubicBezTo>
                <a:cubicBezTo>
                  <a:pt x="1608667" y="2006600"/>
                  <a:pt x="1615635" y="1941341"/>
                  <a:pt x="1600200" y="1879600"/>
                </a:cubicBezTo>
                <a:cubicBezTo>
                  <a:pt x="1596498" y="1864792"/>
                  <a:pt x="1580999" y="1903752"/>
                  <a:pt x="1574800" y="1917700"/>
                </a:cubicBezTo>
                <a:cubicBezTo>
                  <a:pt x="1563926" y="1942166"/>
                  <a:pt x="1557867" y="1968500"/>
                  <a:pt x="1549400" y="1993900"/>
                </a:cubicBezTo>
                <a:cubicBezTo>
                  <a:pt x="1545167" y="2006600"/>
                  <a:pt x="1544126" y="2020861"/>
                  <a:pt x="1536700" y="2032000"/>
                </a:cubicBezTo>
                <a:cubicBezTo>
                  <a:pt x="1511300" y="2070100"/>
                  <a:pt x="1498600" y="2120900"/>
                  <a:pt x="1460500" y="2146300"/>
                </a:cubicBezTo>
                <a:cubicBezTo>
                  <a:pt x="1447800" y="2154767"/>
                  <a:pt x="1433193" y="2160907"/>
                  <a:pt x="1422400" y="2171700"/>
                </a:cubicBezTo>
                <a:cubicBezTo>
                  <a:pt x="1338311" y="2255789"/>
                  <a:pt x="1429146" y="2191478"/>
                  <a:pt x="1346200" y="2260600"/>
                </a:cubicBezTo>
                <a:cubicBezTo>
                  <a:pt x="1291605" y="2306096"/>
                  <a:pt x="1327278" y="2270061"/>
                  <a:pt x="1270000" y="2298700"/>
                </a:cubicBezTo>
                <a:cubicBezTo>
                  <a:pt x="1182295" y="2342553"/>
                  <a:pt x="1286826" y="2310369"/>
                  <a:pt x="1181100" y="2336800"/>
                </a:cubicBezTo>
                <a:cubicBezTo>
                  <a:pt x="1147233" y="2332567"/>
                  <a:pt x="1113080" y="2330205"/>
                  <a:pt x="1079500" y="2324100"/>
                </a:cubicBezTo>
                <a:cubicBezTo>
                  <a:pt x="1066329" y="2321705"/>
                  <a:pt x="1051967" y="2319619"/>
                  <a:pt x="1041400" y="2311400"/>
                </a:cubicBezTo>
                <a:cubicBezTo>
                  <a:pt x="1013046" y="2289347"/>
                  <a:pt x="993250" y="2257640"/>
                  <a:pt x="965200" y="2235200"/>
                </a:cubicBezTo>
                <a:cubicBezTo>
                  <a:pt x="944033" y="2218267"/>
                  <a:pt x="920867" y="2203567"/>
                  <a:pt x="901700" y="2184400"/>
                </a:cubicBezTo>
                <a:cubicBezTo>
                  <a:pt x="890907" y="2173607"/>
                  <a:pt x="886071" y="2158026"/>
                  <a:pt x="876300" y="2146300"/>
                </a:cubicBezTo>
                <a:cubicBezTo>
                  <a:pt x="864802" y="2132502"/>
                  <a:pt x="849698" y="2121998"/>
                  <a:pt x="838200" y="2108200"/>
                </a:cubicBezTo>
                <a:cubicBezTo>
                  <a:pt x="804657" y="2067948"/>
                  <a:pt x="805859" y="2049277"/>
                  <a:pt x="787400" y="1993900"/>
                </a:cubicBezTo>
                <a:lnTo>
                  <a:pt x="774700" y="1955800"/>
                </a:lnTo>
                <a:cubicBezTo>
                  <a:pt x="783167" y="1921933"/>
                  <a:pt x="775416" y="1878884"/>
                  <a:pt x="800100" y="1854200"/>
                </a:cubicBezTo>
                <a:cubicBezTo>
                  <a:pt x="812800" y="1841500"/>
                  <a:pt x="828681" y="1877070"/>
                  <a:pt x="838200" y="1892300"/>
                </a:cubicBezTo>
                <a:cubicBezTo>
                  <a:pt x="850282" y="1911632"/>
                  <a:pt x="855133" y="1934633"/>
                  <a:pt x="863600" y="1955800"/>
                </a:cubicBezTo>
                <a:cubicBezTo>
                  <a:pt x="846667" y="1993900"/>
                  <a:pt x="842282" y="2040618"/>
                  <a:pt x="812800" y="2070100"/>
                </a:cubicBezTo>
                <a:cubicBezTo>
                  <a:pt x="787224" y="2095676"/>
                  <a:pt x="744587" y="2094289"/>
                  <a:pt x="711200" y="2108200"/>
                </a:cubicBezTo>
                <a:cubicBezTo>
                  <a:pt x="693724" y="2115482"/>
                  <a:pt x="678604" y="2128399"/>
                  <a:pt x="660400" y="2133600"/>
                </a:cubicBezTo>
                <a:cubicBezTo>
                  <a:pt x="618889" y="2145460"/>
                  <a:pt x="533400" y="2159000"/>
                  <a:pt x="533400" y="2159000"/>
                </a:cubicBezTo>
                <a:cubicBezTo>
                  <a:pt x="452967" y="2154767"/>
                  <a:pt x="371222" y="2161371"/>
                  <a:pt x="292100" y="2146300"/>
                </a:cubicBezTo>
                <a:cubicBezTo>
                  <a:pt x="277106" y="2143444"/>
                  <a:pt x="261873" y="2122680"/>
                  <a:pt x="266700" y="2108200"/>
                </a:cubicBezTo>
                <a:cubicBezTo>
                  <a:pt x="273393" y="2088120"/>
                  <a:pt x="297540" y="2077145"/>
                  <a:pt x="317500" y="2070100"/>
                </a:cubicBezTo>
                <a:cubicBezTo>
                  <a:pt x="370760" y="2051302"/>
                  <a:pt x="426607" y="2039395"/>
                  <a:pt x="482600" y="2032000"/>
                </a:cubicBezTo>
                <a:cubicBezTo>
                  <a:pt x="651313" y="2009717"/>
                  <a:pt x="821267" y="1998133"/>
                  <a:pt x="990600" y="1981200"/>
                </a:cubicBezTo>
                <a:lnTo>
                  <a:pt x="1117600" y="1968500"/>
                </a:lnTo>
                <a:cubicBezTo>
                  <a:pt x="1104900" y="1955800"/>
                  <a:pt x="1095564" y="1938432"/>
                  <a:pt x="1079500" y="1930400"/>
                </a:cubicBezTo>
                <a:cubicBezTo>
                  <a:pt x="1060193" y="1920747"/>
                  <a:pt x="1037479" y="1919848"/>
                  <a:pt x="1016000" y="1917700"/>
                </a:cubicBezTo>
                <a:cubicBezTo>
                  <a:pt x="952675" y="1911367"/>
                  <a:pt x="889000" y="1909233"/>
                  <a:pt x="825500" y="1905000"/>
                </a:cubicBezTo>
                <a:cubicBezTo>
                  <a:pt x="686968" y="1858823"/>
                  <a:pt x="970374" y="1951224"/>
                  <a:pt x="571500" y="1854200"/>
                </a:cubicBezTo>
                <a:cubicBezTo>
                  <a:pt x="485610" y="1833308"/>
                  <a:pt x="399572" y="1810829"/>
                  <a:pt x="317500" y="1778000"/>
                </a:cubicBezTo>
                <a:cubicBezTo>
                  <a:pt x="250681" y="1751272"/>
                  <a:pt x="189282" y="1712458"/>
                  <a:pt x="127000" y="1676400"/>
                </a:cubicBezTo>
                <a:cubicBezTo>
                  <a:pt x="108682" y="1665795"/>
                  <a:pt x="93424" y="1650603"/>
                  <a:pt x="76200" y="1638300"/>
                </a:cubicBezTo>
                <a:cubicBezTo>
                  <a:pt x="63780" y="1629428"/>
                  <a:pt x="50800" y="1621367"/>
                  <a:pt x="38100" y="1612900"/>
                </a:cubicBezTo>
                <a:cubicBezTo>
                  <a:pt x="25258" y="1593637"/>
                  <a:pt x="0" y="1562990"/>
                  <a:pt x="0" y="1536700"/>
                </a:cubicBezTo>
                <a:cubicBezTo>
                  <a:pt x="0" y="1494156"/>
                  <a:pt x="3786" y="1451300"/>
                  <a:pt x="12700" y="1409700"/>
                </a:cubicBezTo>
                <a:cubicBezTo>
                  <a:pt x="28474" y="1336088"/>
                  <a:pt x="104541" y="1312980"/>
                  <a:pt x="165100" y="1282700"/>
                </a:cubicBezTo>
                <a:cubicBezTo>
                  <a:pt x="197451" y="1266524"/>
                  <a:pt x="232386" y="1256038"/>
                  <a:pt x="266700" y="1244600"/>
                </a:cubicBezTo>
                <a:cubicBezTo>
                  <a:pt x="295938" y="1234854"/>
                  <a:pt x="325484" y="1225747"/>
                  <a:pt x="355600" y="1219200"/>
                </a:cubicBezTo>
                <a:cubicBezTo>
                  <a:pt x="422941" y="1204561"/>
                  <a:pt x="558800" y="1181100"/>
                  <a:pt x="558800" y="1181100"/>
                </a:cubicBezTo>
                <a:cubicBezTo>
                  <a:pt x="539656" y="1085379"/>
                  <a:pt x="557960" y="1123050"/>
                  <a:pt x="469900" y="1028700"/>
                </a:cubicBezTo>
                <a:cubicBezTo>
                  <a:pt x="319570" y="867632"/>
                  <a:pt x="417466" y="980941"/>
                  <a:pt x="241300" y="825500"/>
                </a:cubicBezTo>
                <a:cubicBezTo>
                  <a:pt x="209876" y="797773"/>
                  <a:pt x="182033" y="766233"/>
                  <a:pt x="152400" y="736600"/>
                </a:cubicBezTo>
                <a:cubicBezTo>
                  <a:pt x="134560" y="683081"/>
                  <a:pt x="116773" y="671371"/>
                  <a:pt x="228600" y="685800"/>
                </a:cubicBezTo>
                <a:cubicBezTo>
                  <a:pt x="331528" y="699081"/>
                  <a:pt x="434944" y="716481"/>
                  <a:pt x="533400" y="749300"/>
                </a:cubicBezTo>
                <a:cubicBezTo>
                  <a:pt x="546100" y="753533"/>
                  <a:pt x="558410" y="759195"/>
                  <a:pt x="571500" y="762000"/>
                </a:cubicBezTo>
                <a:cubicBezTo>
                  <a:pt x="617779" y="771917"/>
                  <a:pt x="664633" y="778933"/>
                  <a:pt x="711200" y="787400"/>
                </a:cubicBezTo>
                <a:cubicBezTo>
                  <a:pt x="753533" y="783167"/>
                  <a:pt x="814601" y="810099"/>
                  <a:pt x="838200" y="774700"/>
                </a:cubicBezTo>
                <a:cubicBezTo>
                  <a:pt x="864454" y="735319"/>
                  <a:pt x="826400" y="680334"/>
                  <a:pt x="812800" y="635000"/>
                </a:cubicBezTo>
                <a:cubicBezTo>
                  <a:pt x="800819" y="595065"/>
                  <a:pt x="777875" y="559253"/>
                  <a:pt x="762000" y="520700"/>
                </a:cubicBezTo>
                <a:cubicBezTo>
                  <a:pt x="748228" y="487255"/>
                  <a:pt x="736600" y="452967"/>
                  <a:pt x="723900" y="419100"/>
                </a:cubicBezTo>
                <a:cubicBezTo>
                  <a:pt x="719667" y="393700"/>
                  <a:pt x="692992" y="324692"/>
                  <a:pt x="711200" y="342900"/>
                </a:cubicBezTo>
                <a:cubicBezTo>
                  <a:pt x="752786" y="384486"/>
                  <a:pt x="772424" y="443408"/>
                  <a:pt x="800100" y="495300"/>
                </a:cubicBezTo>
                <a:cubicBezTo>
                  <a:pt x="806400" y="507112"/>
                  <a:pt x="804926" y="522573"/>
                  <a:pt x="812800" y="533400"/>
                </a:cubicBezTo>
                <a:cubicBezTo>
                  <a:pt x="856803" y="593904"/>
                  <a:pt x="934159" y="676629"/>
                  <a:pt x="1003300" y="711200"/>
                </a:cubicBezTo>
                <a:cubicBezTo>
                  <a:pt x="1026332" y="722716"/>
                  <a:pt x="1054100" y="719667"/>
                  <a:pt x="1079500" y="723900"/>
                </a:cubicBezTo>
                <a:cubicBezTo>
                  <a:pt x="1142024" y="698890"/>
                  <a:pt x="1171425" y="694719"/>
                  <a:pt x="1219200" y="635000"/>
                </a:cubicBezTo>
                <a:cubicBezTo>
                  <a:pt x="1286364" y="551045"/>
                  <a:pt x="1311601" y="462898"/>
                  <a:pt x="1358900" y="368300"/>
                </a:cubicBezTo>
                <a:cubicBezTo>
                  <a:pt x="1365726" y="354648"/>
                  <a:pt x="1377064" y="343639"/>
                  <a:pt x="1384300" y="330200"/>
                </a:cubicBezTo>
                <a:cubicBezTo>
                  <a:pt x="1436224" y="233769"/>
                  <a:pt x="1435310" y="189083"/>
                  <a:pt x="1524000" y="127000"/>
                </a:cubicBezTo>
                <a:cubicBezTo>
                  <a:pt x="1538299" y="116991"/>
                  <a:pt x="1557867" y="118533"/>
                  <a:pt x="1574800" y="114300"/>
                </a:cubicBezTo>
                <a:cubicBezTo>
                  <a:pt x="1587500" y="122767"/>
                  <a:pt x="1604810" y="126757"/>
                  <a:pt x="1612900" y="139700"/>
                </a:cubicBezTo>
                <a:cubicBezTo>
                  <a:pt x="1627090" y="162404"/>
                  <a:pt x="1630745" y="190214"/>
                  <a:pt x="1638300" y="215900"/>
                </a:cubicBezTo>
                <a:cubicBezTo>
                  <a:pt x="1651919" y="262206"/>
                  <a:pt x="1659714" y="310309"/>
                  <a:pt x="1676400" y="355600"/>
                </a:cubicBezTo>
                <a:cubicBezTo>
                  <a:pt x="1690401" y="393601"/>
                  <a:pt x="1730345" y="473045"/>
                  <a:pt x="1765300" y="508000"/>
                </a:cubicBezTo>
                <a:cubicBezTo>
                  <a:pt x="1776093" y="518793"/>
                  <a:pt x="1790700" y="524933"/>
                  <a:pt x="1803400" y="533400"/>
                </a:cubicBezTo>
                <a:cubicBezTo>
                  <a:pt x="1824567" y="524933"/>
                  <a:pt x="1849256" y="522436"/>
                  <a:pt x="1866900" y="508000"/>
                </a:cubicBezTo>
                <a:cubicBezTo>
                  <a:pt x="1921732" y="463138"/>
                  <a:pt x="1993534" y="340823"/>
                  <a:pt x="2032000" y="292100"/>
                </a:cubicBezTo>
                <a:cubicBezTo>
                  <a:pt x="2095148" y="212113"/>
                  <a:pt x="2141285" y="154549"/>
                  <a:pt x="2235200" y="114300"/>
                </a:cubicBezTo>
                <a:cubicBezTo>
                  <a:pt x="2258868" y="104156"/>
                  <a:pt x="2286000" y="105833"/>
                  <a:pt x="2311400" y="101600"/>
                </a:cubicBezTo>
                <a:cubicBezTo>
                  <a:pt x="2319867" y="114300"/>
                  <a:pt x="2331584" y="125355"/>
                  <a:pt x="2336800" y="139700"/>
                </a:cubicBezTo>
                <a:cubicBezTo>
                  <a:pt x="2438522" y="419435"/>
                  <a:pt x="2262292" y="17775"/>
                  <a:pt x="2387600" y="393700"/>
                </a:cubicBezTo>
                <a:cubicBezTo>
                  <a:pt x="2403201" y="440502"/>
                  <a:pt x="2459169" y="496961"/>
                  <a:pt x="2501900" y="520700"/>
                </a:cubicBezTo>
                <a:cubicBezTo>
                  <a:pt x="2517158" y="529177"/>
                  <a:pt x="2535767" y="529167"/>
                  <a:pt x="2552700" y="533400"/>
                </a:cubicBezTo>
                <a:cubicBezTo>
                  <a:pt x="2582333" y="520700"/>
                  <a:pt x="2618302" y="517585"/>
                  <a:pt x="2641600" y="495300"/>
                </a:cubicBezTo>
                <a:cubicBezTo>
                  <a:pt x="2717589" y="422615"/>
                  <a:pt x="2760677" y="317092"/>
                  <a:pt x="2844800" y="254000"/>
                </a:cubicBezTo>
                <a:cubicBezTo>
                  <a:pt x="2971055" y="159309"/>
                  <a:pt x="2905695" y="189430"/>
                  <a:pt x="3035300" y="152400"/>
                </a:cubicBezTo>
                <a:cubicBezTo>
                  <a:pt x="3056467" y="169333"/>
                  <a:pt x="3085949" y="179333"/>
                  <a:pt x="3098800" y="203200"/>
                </a:cubicBezTo>
                <a:cubicBezTo>
                  <a:pt x="3117304" y="237564"/>
                  <a:pt x="3114734" y="279636"/>
                  <a:pt x="3124200" y="317500"/>
                </a:cubicBezTo>
                <a:cubicBezTo>
                  <a:pt x="3176647" y="527289"/>
                  <a:pt x="3134558" y="389015"/>
                  <a:pt x="3213100" y="546100"/>
                </a:cubicBezTo>
                <a:cubicBezTo>
                  <a:pt x="3240193" y="600287"/>
                  <a:pt x="3202940" y="576580"/>
                  <a:pt x="3263900" y="596900"/>
                </a:cubicBezTo>
                <a:cubicBezTo>
                  <a:pt x="3352510" y="475062"/>
                  <a:pt x="3388224" y="419503"/>
                  <a:pt x="3492500" y="304800"/>
                </a:cubicBezTo>
                <a:cubicBezTo>
                  <a:pt x="3532772" y="260501"/>
                  <a:pt x="3572243" y="214556"/>
                  <a:pt x="3619500" y="177800"/>
                </a:cubicBezTo>
                <a:cubicBezTo>
                  <a:pt x="3662090" y="144674"/>
                  <a:pt x="3710275" y="130608"/>
                  <a:pt x="3759200" y="114300"/>
                </a:cubicBezTo>
                <a:cubicBezTo>
                  <a:pt x="3773342" y="177939"/>
                  <a:pt x="3801203" y="311869"/>
                  <a:pt x="3822700" y="368300"/>
                </a:cubicBezTo>
                <a:cubicBezTo>
                  <a:pt x="3839549" y="412529"/>
                  <a:pt x="3864055" y="453470"/>
                  <a:pt x="3886200" y="495300"/>
                </a:cubicBezTo>
                <a:cubicBezTo>
                  <a:pt x="3894694" y="511344"/>
                  <a:pt x="3949272" y="613476"/>
                  <a:pt x="3975100" y="635000"/>
                </a:cubicBezTo>
                <a:cubicBezTo>
                  <a:pt x="3985384" y="643570"/>
                  <a:pt x="4000500" y="643467"/>
                  <a:pt x="4013200" y="647700"/>
                </a:cubicBezTo>
                <a:cubicBezTo>
                  <a:pt x="4126764" y="609845"/>
                  <a:pt x="4038910" y="647286"/>
                  <a:pt x="4191000" y="444500"/>
                </a:cubicBezTo>
                <a:cubicBezTo>
                  <a:pt x="4232659" y="388955"/>
                  <a:pt x="4279486" y="337171"/>
                  <a:pt x="4318000" y="279400"/>
                </a:cubicBezTo>
                <a:cubicBezTo>
                  <a:pt x="4326467" y="266700"/>
                  <a:pt x="4334374" y="253609"/>
                  <a:pt x="4343400" y="241300"/>
                </a:cubicBezTo>
                <a:cubicBezTo>
                  <a:pt x="4380952" y="190093"/>
                  <a:pt x="4412799" y="133801"/>
                  <a:pt x="4457700" y="88900"/>
                </a:cubicBezTo>
                <a:cubicBezTo>
                  <a:pt x="4481834" y="64766"/>
                  <a:pt x="4516967" y="55033"/>
                  <a:pt x="4546600" y="38100"/>
                </a:cubicBezTo>
                <a:cubicBezTo>
                  <a:pt x="4555067" y="55033"/>
                  <a:pt x="4566799" y="70696"/>
                  <a:pt x="4572000" y="88900"/>
                </a:cubicBezTo>
                <a:cubicBezTo>
                  <a:pt x="4620459" y="258505"/>
                  <a:pt x="4572017" y="190551"/>
                  <a:pt x="4635500" y="381000"/>
                </a:cubicBezTo>
                <a:cubicBezTo>
                  <a:pt x="4660112" y="454835"/>
                  <a:pt x="4677703" y="534637"/>
                  <a:pt x="4724400" y="596900"/>
                </a:cubicBezTo>
                <a:cubicBezTo>
                  <a:pt x="4737100" y="613833"/>
                  <a:pt x="4746239" y="634149"/>
                  <a:pt x="4762500" y="647700"/>
                </a:cubicBezTo>
                <a:cubicBezTo>
                  <a:pt x="4772784" y="656270"/>
                  <a:pt x="4787900" y="656167"/>
                  <a:pt x="4800600" y="660400"/>
                </a:cubicBezTo>
                <a:cubicBezTo>
                  <a:pt x="4906290" y="554710"/>
                  <a:pt x="4929798" y="536452"/>
                  <a:pt x="5041900" y="368300"/>
                </a:cubicBezTo>
                <a:cubicBezTo>
                  <a:pt x="5050367" y="355600"/>
                  <a:pt x="5057033" y="341494"/>
                  <a:pt x="5067300" y="330200"/>
                </a:cubicBezTo>
                <a:cubicBezTo>
                  <a:pt x="5161634" y="226433"/>
                  <a:pt x="5155031" y="238507"/>
                  <a:pt x="5257800" y="165100"/>
                </a:cubicBezTo>
                <a:cubicBezTo>
                  <a:pt x="5332432" y="189977"/>
                  <a:pt x="5296370" y="166668"/>
                  <a:pt x="5334000" y="292100"/>
                </a:cubicBezTo>
                <a:cubicBezTo>
                  <a:pt x="5356791" y="368070"/>
                  <a:pt x="5373756" y="460511"/>
                  <a:pt x="5410200" y="533400"/>
                </a:cubicBezTo>
                <a:cubicBezTo>
                  <a:pt x="5419666" y="552332"/>
                  <a:pt x="5435600" y="567267"/>
                  <a:pt x="5448300" y="584200"/>
                </a:cubicBezTo>
                <a:cubicBezTo>
                  <a:pt x="5509562" y="492307"/>
                  <a:pt x="5503856" y="505313"/>
                  <a:pt x="5562600" y="393700"/>
                </a:cubicBezTo>
                <a:cubicBezTo>
                  <a:pt x="5584644" y="351817"/>
                  <a:pt x="5600388" y="306437"/>
                  <a:pt x="5626100" y="266700"/>
                </a:cubicBezTo>
                <a:cubicBezTo>
                  <a:pt x="5672257" y="195366"/>
                  <a:pt x="5704940" y="175688"/>
                  <a:pt x="5765800" y="127000"/>
                </a:cubicBezTo>
                <a:cubicBezTo>
                  <a:pt x="5841817" y="241025"/>
                  <a:pt x="5748886" y="88987"/>
                  <a:pt x="5816600" y="393700"/>
                </a:cubicBezTo>
                <a:cubicBezTo>
                  <a:pt x="5821280" y="414762"/>
                  <a:pt x="5879189" y="540804"/>
                  <a:pt x="5905500" y="571500"/>
                </a:cubicBezTo>
                <a:cubicBezTo>
                  <a:pt x="5915433" y="583089"/>
                  <a:pt x="5930900" y="588433"/>
                  <a:pt x="5943600" y="596900"/>
                </a:cubicBezTo>
                <a:cubicBezTo>
                  <a:pt x="6097714" y="442786"/>
                  <a:pt x="5868706" y="674860"/>
                  <a:pt x="6057900" y="469900"/>
                </a:cubicBezTo>
                <a:cubicBezTo>
                  <a:pt x="6196389" y="319870"/>
                  <a:pt x="6104168" y="437842"/>
                  <a:pt x="6184900" y="330200"/>
                </a:cubicBezTo>
                <a:cubicBezTo>
                  <a:pt x="6214872" y="390143"/>
                  <a:pt x="6225906" y="398437"/>
                  <a:pt x="6235700" y="457200"/>
                </a:cubicBezTo>
                <a:cubicBezTo>
                  <a:pt x="6237092" y="465551"/>
                  <a:pt x="6235700" y="474133"/>
                  <a:pt x="6235700" y="482600"/>
                </a:cubicBezTo>
              </a:path>
            </a:pathLst>
          </a:custGeom>
          <a:solidFill>
            <a:schemeClr val="accent4">
              <a:lumMod val="40000"/>
              <a:lumOff val="60000"/>
            </a:schemeClr>
          </a:solid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BBAAE650-744B-1044-AACD-78E7A519FF89}"/>
              </a:ext>
            </a:extLst>
          </p:cNvPr>
          <p:cNvSpPr txBox="1">
            <a:spLocks/>
          </p:cNvSpPr>
          <p:nvPr/>
        </p:nvSpPr>
        <p:spPr>
          <a:xfrm>
            <a:off x="1700362" y="1668059"/>
            <a:ext cx="6202063" cy="639458"/>
          </a:xfrm>
          <a:prstGeom prst="rect">
            <a:avLst/>
          </a:prstGeom>
          <a:noFill/>
          <a:ln w="63500">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tx1">
                    <a:lumMod val="85000"/>
                    <a:lumOff val="15000"/>
                  </a:schemeClr>
                </a:solidFill>
                <a:latin typeface="Avenir Light" panose="020B0402020203020204" pitchFamily="34" charset="77"/>
              </a:rPr>
              <a:t>Let’s use the previous hidden state, too</a:t>
            </a:r>
            <a:endParaRPr lang="en-US" sz="2400" dirty="0">
              <a:solidFill>
                <a:schemeClr val="tx1">
                  <a:lumMod val="85000"/>
                  <a:lumOff val="15000"/>
                </a:schemeClr>
              </a:solidFill>
              <a:latin typeface="Avenir Light" panose="020B0402020203020204" pitchFamily="34" charset="77"/>
            </a:endParaRPr>
          </a:p>
        </p:txBody>
      </p:sp>
      <p:sp>
        <p:nvSpPr>
          <p:cNvPr id="55" name="Title 1">
            <a:extLst>
              <a:ext uri="{FF2B5EF4-FFF2-40B4-BE49-F238E27FC236}">
                <a16:creationId xmlns:a16="http://schemas.microsoft.com/office/drawing/2014/main" id="{3E0A5793-0BCC-404D-94B9-3A4E5C88EA17}"/>
              </a:ext>
            </a:extLst>
          </p:cNvPr>
          <p:cNvSpPr>
            <a:spLocks noGrp="1"/>
          </p:cNvSpPr>
          <p:nvPr>
            <p:ph type="title" idx="4294967295"/>
          </p:nvPr>
        </p:nvSpPr>
        <p:spPr>
          <a:xfrm>
            <a:off x="716886" y="264119"/>
            <a:ext cx="1262040" cy="551431"/>
          </a:xfrm>
        </p:spPr>
        <p:txBody>
          <a:bodyPr/>
          <a:lstStyle/>
          <a:p>
            <a:r>
              <a:rPr lang="en-US" dirty="0"/>
              <a:t>RNN</a:t>
            </a:r>
          </a:p>
        </p:txBody>
      </p:sp>
      <p:sp>
        <p:nvSpPr>
          <p:cNvPr id="56" name="Rectangle 55">
            <a:extLst>
              <a:ext uri="{FF2B5EF4-FFF2-40B4-BE49-F238E27FC236}">
                <a16:creationId xmlns:a16="http://schemas.microsoft.com/office/drawing/2014/main" id="{D9588061-86C9-474D-8E8E-0403CF837EDA}"/>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83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9">
            <a:extLst>
              <a:ext uri="{FF2B5EF4-FFF2-40B4-BE49-F238E27FC236}">
                <a16:creationId xmlns:a16="http://schemas.microsoft.com/office/drawing/2014/main" id="{CC4B7871-8570-9544-A628-29B6466CBD5E}"/>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4</a:t>
            </a:fld>
            <a:endParaRPr lang="en-US"/>
          </a:p>
        </p:txBody>
      </p:sp>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E29578"/>
                </a:solidFill>
                <a:latin typeface="Avenir Black" panose="02000503020000020003" pitchFamily="2" charset="0"/>
              </a:rPr>
              <a:t>QUIZ 1</a:t>
            </a:r>
          </a:p>
        </p:txBody>
      </p:sp>
      <p:sp>
        <p:nvSpPr>
          <p:cNvPr id="17" name="Rectangle 16">
            <a:extLst>
              <a:ext uri="{FF2B5EF4-FFF2-40B4-BE49-F238E27FC236}">
                <a16:creationId xmlns:a16="http://schemas.microsoft.com/office/drawing/2014/main" id="{1A7F078E-A541-DF43-9FBC-BC918FCC3AE9}"/>
              </a:ext>
            </a:extLst>
          </p:cNvPr>
          <p:cNvSpPr/>
          <p:nvPr/>
        </p:nvSpPr>
        <p:spPr>
          <a:xfrm flipV="1">
            <a:off x="2978728" y="5324559"/>
            <a:ext cx="5020644" cy="970379"/>
          </a:xfrm>
          <a:prstGeom prst="rect">
            <a:avLst/>
          </a:prstGeom>
          <a:solidFill>
            <a:schemeClr val="accent4">
              <a:lumMod val="20000"/>
              <a:lumOff val="80000"/>
            </a:schemeClr>
          </a:solid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E4921"/>
              </a:solidFill>
            </a:endParaRP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8EE33947-3E96-5A40-AA5B-547C5C030DDB}"/>
                  </a:ext>
                </a:extLst>
              </p:cNvPr>
              <p:cNvSpPr txBox="1">
                <a:spLocks/>
              </p:cNvSpPr>
              <p:nvPr/>
            </p:nvSpPr>
            <p:spPr>
              <a:xfrm>
                <a:off x="3241969" y="5282447"/>
                <a:ext cx="4757404" cy="10124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500"/>
                  </a:spcBef>
                  <a:buNone/>
                </a:pPr>
                <a:r>
                  <a:rPr lang="en-US" sz="2000" b="1" dirty="0">
                    <a:latin typeface="Avenir Light" panose="020B0402020203020204" pitchFamily="34" charset="77"/>
                  </a:rPr>
                  <a:t>TFIDF = </a:t>
                </a:r>
                <a14:m>
                  <m:oMath xmlns:m="http://schemas.openxmlformats.org/officeDocument/2006/math">
                    <m:r>
                      <a:rPr lang="en-US" sz="2000" i="1" dirty="0">
                        <a:solidFill>
                          <a:srgbClr val="C00000"/>
                        </a:solidFill>
                        <a:latin typeface="Cambria Math" panose="02040503050406030204" pitchFamily="18" charset="0"/>
                      </a:rPr>
                      <m:t>𝑓</m:t>
                    </m:r>
                    <m:sSub>
                      <m:sSubPr>
                        <m:ctrlPr>
                          <a:rPr lang="en-US" sz="2000" i="1" baseline="-25000" dirty="0">
                            <a:solidFill>
                              <a:srgbClr val="C00000"/>
                            </a:solidFill>
                            <a:latin typeface="Cambria Math" panose="02040503050406030204" pitchFamily="18" charset="0"/>
                          </a:rPr>
                        </m:ctrlPr>
                      </m:sSubPr>
                      <m:e>
                        <m:r>
                          <a:rPr lang="en-US" sz="2000" i="1" baseline="-25000" dirty="0">
                            <a:solidFill>
                              <a:srgbClr val="C00000"/>
                            </a:solidFill>
                            <a:latin typeface="Cambria Math" panose="02040503050406030204" pitchFamily="18" charset="0"/>
                          </a:rPr>
                          <m:t>𝑤</m:t>
                        </m:r>
                      </m:e>
                      <m:sub>
                        <m:r>
                          <a:rPr lang="en-US" sz="2000" i="1" baseline="-25000" dirty="0">
                            <a:solidFill>
                              <a:srgbClr val="C00000"/>
                            </a:solidFill>
                            <a:latin typeface="Cambria Math" panose="02040503050406030204" pitchFamily="18" charset="0"/>
                          </a:rPr>
                          <m:t>𝑖</m:t>
                        </m:r>
                      </m:sub>
                    </m:sSub>
                  </m:oMath>
                </a14:m>
                <a:r>
                  <a:rPr lang="en-US" sz="2000" dirty="0">
                    <a:latin typeface="Avenir Light" panose="020B0402020203020204" pitchFamily="34" charset="77"/>
                  </a:rPr>
                  <a:t> * </a:t>
                </a:r>
                <a14:m>
                  <m:oMath xmlns:m="http://schemas.openxmlformats.org/officeDocument/2006/math">
                    <m:r>
                      <a:rPr lang="en-US" sz="2000" i="1" dirty="0">
                        <a:latin typeface="Cambria Math" panose="02040503050406030204" pitchFamily="18" charset="0"/>
                      </a:rPr>
                      <m:t>𝑙𝑜𝑔</m:t>
                    </m:r>
                    <m:r>
                      <a:rPr lang="en-US" sz="2000" i="1" dirty="0">
                        <a:latin typeface="Cambria Math" panose="02040503050406030204" pitchFamily="18" charset="0"/>
                      </a:rPr>
                      <m:t>⁡</m:t>
                    </m:r>
                  </m:oMath>
                </a14:m>
                <a:r>
                  <a:rPr lang="en-US" sz="2000" dirty="0">
                    <a:latin typeface="Avenir Light" panose="020B0402020203020204" pitchFamily="34" charset="77"/>
                  </a:rPr>
                  <a:t>(</a:t>
                </a:r>
                <a14:m>
                  <m:oMath xmlns:m="http://schemas.openxmlformats.org/officeDocument/2006/math">
                    <m:f>
                      <m:fPr>
                        <m:ctrlPr>
                          <a:rPr lang="en-US" sz="2000" i="1">
                            <a:latin typeface="Cambria Math" panose="02040503050406030204" pitchFamily="18" charset="0"/>
                          </a:rPr>
                        </m:ctrlPr>
                      </m:fPr>
                      <m:num>
                        <m:r>
                          <m:rPr>
                            <m:nor/>
                          </m:rPr>
                          <a:rPr lang="en-US" sz="2000">
                            <a:latin typeface="Cambria Math" panose="02040503050406030204" pitchFamily="18" charset="0"/>
                          </a:rPr>
                          <m:t># </m:t>
                        </m:r>
                        <m:r>
                          <m:rPr>
                            <m:nor/>
                          </m:rPr>
                          <a:rPr lang="en-US" sz="2000">
                            <a:latin typeface="Cambria Math" panose="02040503050406030204" pitchFamily="18" charset="0"/>
                          </a:rPr>
                          <m:t>docs</m:t>
                        </m:r>
                        <m:r>
                          <m:rPr>
                            <m:nor/>
                          </m:rPr>
                          <a:rPr lang="en-US" sz="2000">
                            <a:latin typeface="Cambria Math" panose="02040503050406030204" pitchFamily="18" charset="0"/>
                          </a:rPr>
                          <m:t> </m:t>
                        </m:r>
                        <m:r>
                          <m:rPr>
                            <m:nor/>
                          </m:rPr>
                          <a:rPr lang="en-US" sz="2000">
                            <a:latin typeface="Cambria Math" panose="02040503050406030204" pitchFamily="18" charset="0"/>
                          </a:rPr>
                          <m:t>in</m:t>
                        </m:r>
                        <m:r>
                          <m:rPr>
                            <m:nor/>
                          </m:rPr>
                          <a:rPr lang="en-US" sz="2000">
                            <a:latin typeface="Cambria Math" panose="02040503050406030204" pitchFamily="18" charset="0"/>
                          </a:rPr>
                          <m:t> </m:t>
                        </m:r>
                        <m:r>
                          <m:rPr>
                            <m:nor/>
                          </m:rPr>
                          <a:rPr lang="en-US" sz="2000">
                            <a:latin typeface="Cambria Math" panose="02040503050406030204" pitchFamily="18" charset="0"/>
                          </a:rPr>
                          <m:t>corpus</m:t>
                        </m:r>
                      </m:num>
                      <m:den>
                        <m:r>
                          <m:rPr>
                            <m:nor/>
                          </m:rPr>
                          <a:rPr lang="en-US" sz="2000">
                            <a:latin typeface="Cambria Math" panose="02040503050406030204" pitchFamily="18" charset="0"/>
                          </a:rPr>
                          <m:t># </m:t>
                        </m:r>
                        <m:r>
                          <m:rPr>
                            <m:nor/>
                          </m:rPr>
                          <a:rPr lang="en-US" sz="2000">
                            <a:latin typeface="Cambria Math" panose="02040503050406030204" pitchFamily="18" charset="0"/>
                          </a:rPr>
                          <m:t>docs</m:t>
                        </m:r>
                        <m:r>
                          <m:rPr>
                            <m:nor/>
                          </m:rPr>
                          <a:rPr lang="en-US" sz="2000">
                            <a:latin typeface="Cambria Math" panose="02040503050406030204" pitchFamily="18" charset="0"/>
                          </a:rPr>
                          <m:t> </m:t>
                        </m:r>
                        <m:r>
                          <m:rPr>
                            <m:nor/>
                          </m:rPr>
                          <a:rPr lang="en-US" sz="2000">
                            <a:latin typeface="Cambria Math" panose="02040503050406030204" pitchFamily="18" charset="0"/>
                          </a:rPr>
                          <m:t>containing</m:t>
                        </m:r>
                        <m:sSub>
                          <m:sSubPr>
                            <m:ctrlPr>
                              <a:rPr lang="en-US" sz="2000" i="1" dirty="0">
                                <a:solidFill>
                                  <a:srgbClr val="C00000"/>
                                </a:solidFill>
                                <a:latin typeface="Cambria Math" panose="02040503050406030204" pitchFamily="18" charset="0"/>
                              </a:rPr>
                            </m:ctrlPr>
                          </m:sSubPr>
                          <m:e>
                            <m:r>
                              <a:rPr lang="en-US" sz="2000" i="1" dirty="0">
                                <a:solidFill>
                                  <a:srgbClr val="C00000"/>
                                </a:solidFill>
                                <a:latin typeface="Cambria Math" panose="02040503050406030204" pitchFamily="18" charset="0"/>
                              </a:rPr>
                              <m:t> </m:t>
                            </m:r>
                            <m:r>
                              <a:rPr lang="en-US" sz="2000" i="1" dirty="0">
                                <a:solidFill>
                                  <a:srgbClr val="C00000"/>
                                </a:solidFill>
                                <a:latin typeface="Cambria Math" panose="02040503050406030204" pitchFamily="18" charset="0"/>
                              </a:rPr>
                              <m:t>𝑤</m:t>
                            </m:r>
                          </m:e>
                          <m:sub>
                            <m:r>
                              <a:rPr lang="en-US" sz="2000" i="1" dirty="0">
                                <a:solidFill>
                                  <a:srgbClr val="C00000"/>
                                </a:solidFill>
                                <a:latin typeface="Cambria Math" panose="02040503050406030204" pitchFamily="18" charset="0"/>
                              </a:rPr>
                              <m:t>𝑖</m:t>
                            </m:r>
                          </m:sub>
                        </m:sSub>
                      </m:den>
                    </m:f>
                  </m:oMath>
                </a14:m>
                <a:r>
                  <a:rPr lang="en-US" sz="2000" dirty="0">
                    <a:latin typeface="Avenir Light" panose="020B0402020203020204" pitchFamily="34" charset="77"/>
                  </a:rPr>
                  <a:t>)</a:t>
                </a:r>
              </a:p>
            </p:txBody>
          </p:sp>
        </mc:Choice>
        <mc:Fallback xmlns="">
          <p:sp>
            <p:nvSpPr>
              <p:cNvPr id="18" name="Content Placeholder 2">
                <a:extLst>
                  <a:ext uri="{FF2B5EF4-FFF2-40B4-BE49-F238E27FC236}">
                    <a16:creationId xmlns:a16="http://schemas.microsoft.com/office/drawing/2014/main" id="{8EE33947-3E96-5A40-AA5B-547C5C030DDB}"/>
                  </a:ext>
                </a:extLst>
              </p:cNvPr>
              <p:cNvSpPr txBox="1">
                <a:spLocks noRot="1" noChangeAspect="1" noMove="1" noResize="1" noEditPoints="1" noAdjustHandles="1" noChangeArrowheads="1" noChangeShapeType="1" noTextEdit="1"/>
              </p:cNvSpPr>
              <p:nvPr/>
            </p:nvSpPr>
            <p:spPr>
              <a:xfrm>
                <a:off x="3241969" y="5282447"/>
                <a:ext cx="4757404" cy="1012492"/>
              </a:xfrm>
              <a:prstGeom prst="rect">
                <a:avLst/>
              </a:prstGeom>
              <a:blipFill>
                <a:blip r:embed="rId2"/>
                <a:stretch>
                  <a:fillRect l="-133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F900D96D-DE39-FE41-BA78-5A86D4D3CDD2}"/>
              </a:ext>
            </a:extLst>
          </p:cNvPr>
          <p:cNvPicPr>
            <a:picLocks noChangeAspect="1"/>
          </p:cNvPicPr>
          <p:nvPr/>
        </p:nvPicPr>
        <p:blipFill>
          <a:blip r:embed="rId3"/>
          <a:stretch>
            <a:fillRect/>
          </a:stretch>
        </p:blipFill>
        <p:spPr>
          <a:xfrm>
            <a:off x="596900" y="955069"/>
            <a:ext cx="10756900" cy="4038600"/>
          </a:xfrm>
          <a:prstGeom prst="rect">
            <a:avLst/>
          </a:prstGeom>
        </p:spPr>
      </p:pic>
    </p:spTree>
    <p:extLst>
      <p:ext uri="{BB962C8B-B14F-4D97-AF65-F5344CB8AC3E}">
        <p14:creationId xmlns:p14="http://schemas.microsoft.com/office/powerpoint/2010/main" val="295156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1681848" y="1094515"/>
            <a:ext cx="10342263" cy="12847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latin typeface="Avenir Light" panose="020B0402020203020204" pitchFamily="34" charset="77"/>
              </a:rPr>
              <a:t>IDEA: </a:t>
            </a:r>
            <a:r>
              <a:rPr lang="en-US" sz="2400" dirty="0">
                <a:latin typeface="Avenir Light" panose="020B0402020203020204" pitchFamily="34" charset="77"/>
              </a:rPr>
              <a:t>for every individual input, output a prediction</a:t>
            </a:r>
          </a:p>
        </p:txBody>
      </p:sp>
      <p:sp>
        <p:nvSpPr>
          <p:cNvPr id="3" name="Rounded Rectangle 2">
            <a:extLst>
              <a:ext uri="{FF2B5EF4-FFF2-40B4-BE49-F238E27FC236}">
                <a16:creationId xmlns:a16="http://schemas.microsoft.com/office/drawing/2014/main" id="{FD8C6AE1-A8BE-C943-91A1-7B8A221340F7}"/>
              </a:ext>
            </a:extLst>
          </p:cNvPr>
          <p:cNvSpPr/>
          <p:nvPr/>
        </p:nvSpPr>
        <p:spPr>
          <a:xfrm>
            <a:off x="5723460" y="53251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EE9761C-491D-5F4A-A115-032B4EC18097}"/>
              </a:ext>
            </a:extLst>
          </p:cNvPr>
          <p:cNvSpPr/>
          <p:nvPr/>
        </p:nvSpPr>
        <p:spPr>
          <a:xfrm>
            <a:off x="5828242"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D648207-4E1C-3747-8CED-11D7BE8BC76E}"/>
              </a:ext>
            </a:extLst>
          </p:cNvPr>
          <p:cNvSpPr/>
          <p:nvPr/>
        </p:nvSpPr>
        <p:spPr>
          <a:xfrm>
            <a:off x="6074501"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78E907-AEE0-9943-9848-4F19EEE56B1B}"/>
              </a:ext>
            </a:extLst>
          </p:cNvPr>
          <p:cNvSpPr/>
          <p:nvPr/>
        </p:nvSpPr>
        <p:spPr>
          <a:xfrm>
            <a:off x="6320760"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A6E7F4-69EF-DB4A-87F9-6B83E5C57E47}"/>
              </a:ext>
            </a:extLst>
          </p:cNvPr>
          <p:cNvSpPr/>
          <p:nvPr/>
        </p:nvSpPr>
        <p:spPr>
          <a:xfrm>
            <a:off x="6572629" y="53805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A6D92D5-089C-704D-82E8-F58590491E75}"/>
              </a:ext>
            </a:extLst>
          </p:cNvPr>
          <p:cNvSpPr/>
          <p:nvPr/>
        </p:nvSpPr>
        <p:spPr>
          <a:xfrm>
            <a:off x="5828242"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E387215-9C07-704E-A624-2E65BFD4237B}"/>
              </a:ext>
            </a:extLst>
          </p:cNvPr>
          <p:cNvSpPr/>
          <p:nvPr/>
        </p:nvSpPr>
        <p:spPr>
          <a:xfrm>
            <a:off x="6074501"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946605F-F95D-B245-8A41-6734C2E7BF1B}"/>
              </a:ext>
            </a:extLst>
          </p:cNvPr>
          <p:cNvSpPr/>
          <p:nvPr/>
        </p:nvSpPr>
        <p:spPr>
          <a:xfrm>
            <a:off x="6320760"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B6F3CC5-174A-764E-831F-58AC6190464E}"/>
              </a:ext>
            </a:extLst>
          </p:cNvPr>
          <p:cNvSpPr/>
          <p:nvPr/>
        </p:nvSpPr>
        <p:spPr>
          <a:xfrm>
            <a:off x="6572629" y="30736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2">
            <a:extLst>
              <a:ext uri="{FF2B5EF4-FFF2-40B4-BE49-F238E27FC236}">
                <a16:creationId xmlns:a16="http://schemas.microsoft.com/office/drawing/2014/main" id="{E22852B8-3DB0-794B-A37C-DB8D68A07D98}"/>
              </a:ext>
            </a:extLst>
          </p:cNvPr>
          <p:cNvSpPr txBox="1">
            <a:spLocks/>
          </p:cNvSpPr>
          <p:nvPr/>
        </p:nvSpPr>
        <p:spPr>
          <a:xfrm>
            <a:off x="5954414" y="5693953"/>
            <a:ext cx="9883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dirty="0">
                <a:latin typeface="Avenir Light" panose="020B0402020203020204" pitchFamily="34" charset="77"/>
              </a:rPr>
              <a:t>She</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1700362" y="5254454"/>
            <a:ext cx="2865946"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Example input word</a:t>
            </a:r>
          </a:p>
        </p:txBody>
      </p:sp>
      <p:sp>
        <p:nvSpPr>
          <p:cNvPr id="32" name="Rounded Rectangle 31">
            <a:extLst>
              <a:ext uri="{FF2B5EF4-FFF2-40B4-BE49-F238E27FC236}">
                <a16:creationId xmlns:a16="http://schemas.microsoft.com/office/drawing/2014/main" id="{55B7F79C-354B-514C-9CDD-0E4619BAD189}"/>
              </a:ext>
            </a:extLst>
          </p:cNvPr>
          <p:cNvSpPr/>
          <p:nvPr/>
        </p:nvSpPr>
        <p:spPr>
          <a:xfrm>
            <a:off x="5023876" y="4175908"/>
            <a:ext cx="2631421"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810C6D-F83C-C44F-B8C1-451A04C06FE6}"/>
              </a:ext>
            </a:extLst>
          </p:cNvPr>
          <p:cNvSpPr/>
          <p:nvPr/>
        </p:nvSpPr>
        <p:spPr>
          <a:xfrm>
            <a:off x="5108427"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AF9B34-AA96-9543-A2D3-5EF35440EBC6}"/>
              </a:ext>
            </a:extLst>
          </p:cNvPr>
          <p:cNvSpPr/>
          <p:nvPr/>
        </p:nvSpPr>
        <p:spPr>
          <a:xfrm>
            <a:off x="5354686"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E89CB5E-8E02-3647-9934-F3B0E64079B8}"/>
              </a:ext>
            </a:extLst>
          </p:cNvPr>
          <p:cNvSpPr/>
          <p:nvPr/>
        </p:nvSpPr>
        <p:spPr>
          <a:xfrm>
            <a:off x="5600945"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303B545-2289-A049-BCAD-982E40A743A5}"/>
              </a:ext>
            </a:extLst>
          </p:cNvPr>
          <p:cNvSpPr/>
          <p:nvPr/>
        </p:nvSpPr>
        <p:spPr>
          <a:xfrm>
            <a:off x="5852814" y="4216475"/>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24AA75F-456D-8949-A10C-222308AD6C27}"/>
              </a:ext>
            </a:extLst>
          </p:cNvPr>
          <p:cNvSpPr/>
          <p:nvPr/>
        </p:nvSpPr>
        <p:spPr>
          <a:xfrm>
            <a:off x="6110810"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C43F3D-8692-EE47-9823-1230435C6EF5}"/>
              </a:ext>
            </a:extLst>
          </p:cNvPr>
          <p:cNvSpPr/>
          <p:nvPr/>
        </p:nvSpPr>
        <p:spPr>
          <a:xfrm>
            <a:off x="6357069"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CE51F31-4C6E-7945-AE70-852BF817D70E}"/>
              </a:ext>
            </a:extLst>
          </p:cNvPr>
          <p:cNvSpPr/>
          <p:nvPr/>
        </p:nvSpPr>
        <p:spPr>
          <a:xfrm>
            <a:off x="6603328"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C07CFFB-CDE8-B241-8A41-C7FC551585A0}"/>
              </a:ext>
            </a:extLst>
          </p:cNvPr>
          <p:cNvSpPr/>
          <p:nvPr/>
        </p:nvSpPr>
        <p:spPr>
          <a:xfrm>
            <a:off x="6855197" y="4218759"/>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3E1039C-7E4C-C141-AD63-693260F07D4D}"/>
              </a:ext>
            </a:extLst>
          </p:cNvPr>
          <p:cNvSpPr/>
          <p:nvPr/>
        </p:nvSpPr>
        <p:spPr>
          <a:xfrm>
            <a:off x="7108259"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7898AD-C5E7-2D42-9415-B67BBD4A3A66}"/>
              </a:ext>
            </a:extLst>
          </p:cNvPr>
          <p:cNvSpPr/>
          <p:nvPr/>
        </p:nvSpPr>
        <p:spPr>
          <a:xfrm>
            <a:off x="7360128" y="421432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6C5771F7-7684-374B-B6C2-60FEB0E09FAD}"/>
              </a:ext>
            </a:extLst>
          </p:cNvPr>
          <p:cNvSpPr/>
          <p:nvPr/>
        </p:nvSpPr>
        <p:spPr>
          <a:xfrm>
            <a:off x="5742550" y="30266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1552C180-A336-A746-AA26-10B7E107AA52}"/>
              </a:ext>
            </a:extLst>
          </p:cNvPr>
          <p:cNvSpPr/>
          <p:nvPr/>
        </p:nvSpPr>
        <p:spPr>
          <a:xfrm rot="16200000">
            <a:off x="6048171" y="35440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5D792BAB-B803-CF46-A092-93C1E56EC90D}"/>
              </a:ext>
            </a:extLst>
          </p:cNvPr>
          <p:cNvSpPr/>
          <p:nvPr/>
        </p:nvSpPr>
        <p:spPr>
          <a:xfrm rot="16200000">
            <a:off x="6069731" y="47132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1ED9D7B-0772-8F44-B82E-46E5594D9561}"/>
                  </a:ext>
                </a:extLst>
              </p:cNvPr>
              <p:cNvSpPr txBox="1">
                <a:spLocks/>
              </p:cNvSpPr>
              <p:nvPr/>
            </p:nvSpPr>
            <p:spPr>
              <a:xfrm>
                <a:off x="5539535" y="46706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48" name="Content Placeholder 2">
                <a:extLst>
                  <a:ext uri="{FF2B5EF4-FFF2-40B4-BE49-F238E27FC236}">
                    <a16:creationId xmlns:a16="http://schemas.microsoft.com/office/drawing/2014/main" id="{C1ED9D7B-0772-8F44-B82E-46E5594D9561}"/>
                  </a:ext>
                </a:extLst>
              </p:cNvPr>
              <p:cNvSpPr txBox="1">
                <a:spLocks noRot="1" noChangeAspect="1" noMove="1" noResize="1" noEditPoints="1" noAdjustHandles="1" noChangeArrowheads="1" noChangeShapeType="1" noTextEdit="1"/>
              </p:cNvSpPr>
              <p:nvPr/>
            </p:nvSpPr>
            <p:spPr>
              <a:xfrm>
                <a:off x="5539535" y="46706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585DBD21-0E03-5C4E-80C6-08218453FDF0}"/>
                  </a:ext>
                </a:extLst>
              </p:cNvPr>
              <p:cNvSpPr txBox="1">
                <a:spLocks/>
              </p:cNvSpPr>
              <p:nvPr/>
            </p:nvSpPr>
            <p:spPr>
              <a:xfrm>
                <a:off x="5546844" y="34917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49" name="Content Placeholder 2">
                <a:extLst>
                  <a:ext uri="{FF2B5EF4-FFF2-40B4-BE49-F238E27FC236}">
                    <a16:creationId xmlns:a16="http://schemas.microsoft.com/office/drawing/2014/main" id="{585DBD21-0E03-5C4E-80C6-08218453FDF0}"/>
                  </a:ext>
                </a:extLst>
              </p:cNvPr>
              <p:cNvSpPr txBox="1">
                <a:spLocks noRot="1" noChangeAspect="1" noMove="1" noResize="1" noEditPoints="1" noAdjustHandles="1" noChangeArrowheads="1" noChangeShapeType="1" noTextEdit="1"/>
              </p:cNvSpPr>
              <p:nvPr/>
            </p:nvSpPr>
            <p:spPr>
              <a:xfrm>
                <a:off x="5546844" y="3491706"/>
                <a:ext cx="701328" cy="503588"/>
              </a:xfrm>
              <a:prstGeom prst="rect">
                <a:avLst/>
              </a:prstGeom>
              <a:blipFill>
                <a:blip r:embed="rId3"/>
                <a:stretch>
                  <a:fillRect/>
                </a:stretch>
              </a:blipFill>
            </p:spPr>
            <p:txBody>
              <a:bodyPr/>
              <a:lstStyle/>
              <a:p>
                <a:r>
                  <a:rPr lang="en-US">
                    <a:noFill/>
                  </a:rPr>
                  <a:t> </a:t>
                </a:r>
              </a:p>
            </p:txBody>
          </p:sp>
        </mc:Fallback>
      </mc:AlternateContent>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2771626" y="4122786"/>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831040" y="2961766"/>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6BF069EC-E01E-874F-8256-B41BD1F5F318}"/>
                  </a:ext>
                </a:extLst>
              </p:cNvPr>
              <p:cNvSpPr txBox="1">
                <a:spLocks/>
              </p:cNvSpPr>
              <p:nvPr/>
            </p:nvSpPr>
            <p:spPr>
              <a:xfrm>
                <a:off x="8202094" y="5184623"/>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𝑥</m:t>
                          </m:r>
                        </m:e>
                        <m:sub>
                          <m:r>
                            <a:rPr lang="en-US" sz="2400" b="0" i="1" dirty="0" smtClean="0">
                              <a:solidFill>
                                <a:schemeClr val="tx1">
                                  <a:lumMod val="85000"/>
                                  <a:lumOff val="15000"/>
                                </a:schemeClr>
                              </a:solidFill>
                              <a:latin typeface="Cambria Math" panose="02040503050406030204" pitchFamily="18" charset="0"/>
                            </a:rPr>
                            <m:t>1</m:t>
                          </m:r>
                        </m:sub>
                      </m:sSub>
                    </m:oMath>
                  </m:oMathPara>
                </a14:m>
                <a:endParaRPr lang="en-US" sz="2400" dirty="0">
                  <a:solidFill>
                    <a:srgbClr val="C00000"/>
                  </a:solidFill>
                  <a:latin typeface="Avenir Light" panose="020B0402020203020204" pitchFamily="34" charset="77"/>
                </a:endParaRPr>
              </a:p>
            </p:txBody>
          </p:sp>
        </mc:Choice>
        <mc:Fallback xmlns="">
          <p:sp>
            <p:nvSpPr>
              <p:cNvPr id="46" name="Content Placeholder 2">
                <a:extLst>
                  <a:ext uri="{FF2B5EF4-FFF2-40B4-BE49-F238E27FC236}">
                    <a16:creationId xmlns:a16="http://schemas.microsoft.com/office/drawing/2014/main" id="{6BF069EC-E01E-874F-8256-B41BD1F5F318}"/>
                  </a:ext>
                </a:extLst>
              </p:cNvPr>
              <p:cNvSpPr txBox="1">
                <a:spLocks noRot="1" noChangeAspect="1" noMove="1" noResize="1" noEditPoints="1" noAdjustHandles="1" noChangeArrowheads="1" noChangeShapeType="1" noTextEdit="1"/>
              </p:cNvSpPr>
              <p:nvPr/>
            </p:nvSpPr>
            <p:spPr>
              <a:xfrm>
                <a:off x="8202094" y="5184623"/>
                <a:ext cx="2799163" cy="503588"/>
              </a:xfrm>
              <a:prstGeom prst="rect">
                <a:avLst/>
              </a:prstGeom>
              <a:blipFill>
                <a:blip r:embed="rId4"/>
                <a:stretch>
                  <a:fillRect/>
                </a:stretch>
              </a:blipFill>
            </p:spPr>
            <p:txBody>
              <a:bodyPr/>
              <a:lstStyle/>
              <a:p>
                <a:r>
                  <a:rPr lang="en-US">
                    <a:noFill/>
                  </a:rPr>
                  <a:t> </a:t>
                </a:r>
              </a:p>
            </p:txBody>
          </p:sp>
        </mc:Fallback>
      </mc:AlternateContent>
      <p:sp>
        <p:nvSpPr>
          <p:cNvPr id="52" name="Content Placeholder 2">
            <a:extLst>
              <a:ext uri="{FF2B5EF4-FFF2-40B4-BE49-F238E27FC236}">
                <a16:creationId xmlns:a16="http://schemas.microsoft.com/office/drawing/2014/main" id="{5AE33AA6-F39F-AE47-A082-D026FA876028}"/>
              </a:ext>
            </a:extLst>
          </p:cNvPr>
          <p:cNvSpPr txBox="1">
            <a:spLocks/>
          </p:cNvSpPr>
          <p:nvPr/>
        </p:nvSpPr>
        <p:spPr>
          <a:xfrm>
            <a:off x="8533366" y="5631336"/>
            <a:ext cx="3306448"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600" b="1" dirty="0">
                <a:solidFill>
                  <a:schemeClr val="accent5">
                    <a:lumMod val="50000"/>
                  </a:schemeClr>
                </a:solidFill>
                <a:latin typeface="Avenir Light" panose="020B0402020203020204" pitchFamily="34" charset="77"/>
              </a:rPr>
              <a:t>single word embedding</a:t>
            </a: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3310BA9A-DCEA-794F-9991-6F281CB69514}"/>
                  </a:ext>
                </a:extLst>
              </p:cNvPr>
              <p:cNvSpPr txBox="1">
                <a:spLocks/>
              </p:cNvSpPr>
              <p:nvPr/>
            </p:nvSpPr>
            <p:spPr>
              <a:xfrm>
                <a:off x="8256104" y="4015200"/>
                <a:ext cx="279916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h</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𝑓</m:t>
                      </m:r>
                      <m:r>
                        <a:rPr lang="en-US" sz="2400" b="0" i="1" dirty="0" smtClean="0">
                          <a:solidFill>
                            <a:schemeClr val="tx1">
                              <a:lumMod val="85000"/>
                              <a:lumOff val="15000"/>
                            </a:schemeClr>
                          </a:solidFill>
                          <a:latin typeface="Cambria Math" panose="02040503050406030204" pitchFamily="18" charset="0"/>
                        </a:rPr>
                        <m:t>(</m:t>
                      </m:r>
                      <m:r>
                        <a:rPr lang="en-US" sz="2400" b="0" i="1" dirty="0" smtClean="0">
                          <a:solidFill>
                            <a:schemeClr val="tx1">
                              <a:lumMod val="85000"/>
                              <a:lumOff val="15000"/>
                            </a:schemeClr>
                          </a:solidFill>
                          <a:latin typeface="Cambria Math" panose="02040503050406030204" pitchFamily="18" charset="0"/>
                        </a:rPr>
                        <m:t>𝑊𝑥</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1</m:t>
                          </m:r>
                        </m:sub>
                      </m:sSub>
                      <m:r>
                        <a:rPr lang="en-US" sz="2400" b="0" i="1" dirty="0" smtClean="0">
                          <a:solidFill>
                            <a:schemeClr val="tx1">
                              <a:lumMod val="85000"/>
                              <a:lumOff val="15000"/>
                            </a:schemeClr>
                          </a:solidFill>
                          <a:latin typeface="Cambria Math" panose="02040503050406030204" pitchFamily="18" charset="0"/>
                        </a:rPr>
                        <m:t>)</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3310BA9A-DCEA-794F-9991-6F281CB69514}"/>
                  </a:ext>
                </a:extLst>
              </p:cNvPr>
              <p:cNvSpPr txBox="1">
                <a:spLocks noRot="1" noChangeAspect="1" noMove="1" noResize="1" noEditPoints="1" noAdjustHandles="1" noChangeArrowheads="1" noChangeShapeType="1" noTextEdit="1"/>
              </p:cNvSpPr>
              <p:nvPr/>
            </p:nvSpPr>
            <p:spPr>
              <a:xfrm>
                <a:off x="8256104" y="4015200"/>
                <a:ext cx="2799163" cy="503588"/>
              </a:xfrm>
              <a:prstGeom prst="rect">
                <a:avLst/>
              </a:prstGeom>
              <a:blipFill>
                <a:blip r:embed="rId5"/>
                <a:stretch>
                  <a:fillRect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A9D3B108-BEE0-7A4A-A32A-7CF470E03DE3}"/>
                  </a:ext>
                </a:extLst>
              </p:cNvPr>
              <p:cNvSpPr txBox="1">
                <a:spLocks/>
              </p:cNvSpPr>
              <p:nvPr/>
            </p:nvSpPr>
            <p:spPr>
              <a:xfrm>
                <a:off x="6978460" y="2874317"/>
                <a:ext cx="4861354"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dirty="0" smtClean="0">
                              <a:solidFill>
                                <a:srgbClr val="C00000"/>
                              </a:solidFill>
                              <a:latin typeface="Cambria Math" panose="02040503050406030204" pitchFamily="18" charset="0"/>
                            </a:rPr>
                          </m:ctrlPr>
                        </m:accPr>
                        <m:e>
                          <m:r>
                            <a:rPr lang="en-US" sz="2400" b="0" i="1" dirty="0" smtClean="0">
                              <a:solidFill>
                                <a:srgbClr val="C00000"/>
                              </a:solidFill>
                              <a:latin typeface="Cambria Math" panose="02040503050406030204" pitchFamily="18" charset="0"/>
                            </a:rPr>
                            <m:t>𝑦</m:t>
                          </m:r>
                        </m:e>
                      </m:acc>
                      <m:r>
                        <a:rPr lang="en-US" sz="2400" b="0" i="1" dirty="0" smtClean="0">
                          <a:solidFill>
                            <a:schemeClr val="tx1">
                              <a:lumMod val="85000"/>
                              <a:lumOff val="15000"/>
                            </a:schemeClr>
                          </a:solidFill>
                          <a:latin typeface="Cambria Math" panose="02040503050406030204" pitchFamily="18" charset="0"/>
                        </a:rPr>
                        <m:t>=</m:t>
                      </m:r>
                      <m:r>
                        <m:rPr>
                          <m:nor/>
                        </m:rPr>
                        <a:rPr lang="en-US" sz="2400" b="0" i="0" dirty="0" smtClean="0">
                          <a:solidFill>
                            <a:schemeClr val="tx1">
                              <a:lumMod val="85000"/>
                              <a:lumOff val="15000"/>
                            </a:schemeClr>
                          </a:solidFill>
                          <a:latin typeface="Cambria Math" panose="02040503050406030204" pitchFamily="18" charset="0"/>
                        </a:rPr>
                        <m:t>softmax</m:t>
                      </m:r>
                      <m:d>
                        <m:dPr>
                          <m:ctrlPr>
                            <a:rPr lang="en-US" sz="2400" b="0" i="1" dirty="0" smtClean="0">
                              <a:solidFill>
                                <a:schemeClr val="tx1">
                                  <a:lumMod val="85000"/>
                                  <a:lumOff val="15000"/>
                                </a:schemeClr>
                              </a:solidFill>
                              <a:latin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rPr>
                            <m:t>𝑈h</m:t>
                          </m:r>
                          <m:r>
                            <a:rPr lang="en-US" sz="2400" b="0" i="1" dirty="0" smtClean="0">
                              <a:solidFill>
                                <a:schemeClr val="tx1">
                                  <a:lumMod val="85000"/>
                                  <a:lumOff val="15000"/>
                                </a:schemeClr>
                              </a:solidFill>
                              <a:latin typeface="Cambria Math" panose="02040503050406030204" pitchFamily="18" charset="0"/>
                            </a:rPr>
                            <m:t>+</m:t>
                          </m:r>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𝑏</m:t>
                              </m:r>
                            </m:e>
                            <m:sub>
                              <m:r>
                                <a:rPr lang="en-US" sz="2400" b="0" i="1" dirty="0" smtClean="0">
                                  <a:solidFill>
                                    <a:schemeClr val="tx1">
                                      <a:lumMod val="85000"/>
                                      <a:lumOff val="15000"/>
                                    </a:schemeClr>
                                  </a:solidFill>
                                  <a:latin typeface="Cambria Math" panose="02040503050406030204" pitchFamily="18" charset="0"/>
                                </a:rPr>
                                <m:t>2</m:t>
                              </m:r>
                            </m:sub>
                          </m:sSub>
                        </m:e>
                      </m:d>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m:t>
                      </m:r>
                      <m:sSup>
                        <m:sSupPr>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sSup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ℝ</m:t>
                          </m:r>
                        </m:e>
                        <m:sup>
                          <m:d>
                            <m:dPr>
                              <m:begChr m:val="|"/>
                              <m:endChr m:val="|"/>
                              <m:ctrlP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sz="2400" b="0" i="1" dirty="0" smtClean="0">
                                  <a:solidFill>
                                    <a:schemeClr val="tx1">
                                      <a:lumMod val="85000"/>
                                      <a:lumOff val="15000"/>
                                    </a:schemeClr>
                                  </a:solidFill>
                                  <a:latin typeface="Cambria Math" panose="02040503050406030204" pitchFamily="18" charset="0"/>
                                  <a:ea typeface="Cambria Math" panose="02040503050406030204" pitchFamily="18" charset="0"/>
                                </a:rPr>
                                <m:t>𝑉</m:t>
                              </m:r>
                            </m:e>
                          </m:d>
                        </m:sup>
                      </m:sSup>
                    </m:oMath>
                  </m:oMathPara>
                </a14:m>
                <a:endParaRPr lang="en-US" sz="2400" b="0" dirty="0">
                  <a:solidFill>
                    <a:schemeClr val="tx1">
                      <a:lumMod val="85000"/>
                      <a:lumOff val="15000"/>
                    </a:schemeClr>
                  </a:solidFill>
                  <a:latin typeface="Avenir Light" panose="020B0402020203020204" pitchFamily="34" charset="77"/>
                  <a:ea typeface="Cambria Math" panose="02040503050406030204" pitchFamily="18" charset="0"/>
                </a:endParaRPr>
              </a:p>
            </p:txBody>
          </p:sp>
        </mc:Choice>
        <mc:Fallback xmlns="">
          <p:sp>
            <p:nvSpPr>
              <p:cNvPr id="54" name="Content Placeholder 2">
                <a:extLst>
                  <a:ext uri="{FF2B5EF4-FFF2-40B4-BE49-F238E27FC236}">
                    <a16:creationId xmlns:a16="http://schemas.microsoft.com/office/drawing/2014/main" id="{A9D3B108-BEE0-7A4A-A32A-7CF470E03DE3}"/>
                  </a:ext>
                </a:extLst>
              </p:cNvPr>
              <p:cNvSpPr txBox="1">
                <a:spLocks noRot="1" noChangeAspect="1" noMove="1" noResize="1" noEditPoints="1" noAdjustHandles="1" noChangeArrowheads="1" noChangeShapeType="1" noTextEdit="1"/>
              </p:cNvSpPr>
              <p:nvPr/>
            </p:nvSpPr>
            <p:spPr>
              <a:xfrm>
                <a:off x="6978460" y="2874317"/>
                <a:ext cx="4861354" cy="503588"/>
              </a:xfrm>
              <a:prstGeom prst="rect">
                <a:avLst/>
              </a:prstGeom>
              <a:blipFill>
                <a:blip r:embed="rId6"/>
                <a:stretch>
                  <a:fillRect b="-12195"/>
                </a:stretch>
              </a:blipFill>
            </p:spPr>
            <p:txBody>
              <a:bodyPr/>
              <a:lstStyle/>
              <a:p>
                <a:r>
                  <a:rPr lang="en-US">
                    <a:noFill/>
                  </a:rPr>
                  <a:t> </a:t>
                </a:r>
              </a:p>
            </p:txBody>
          </p:sp>
        </mc:Fallback>
      </mc:AlternateContent>
      <p:sp>
        <p:nvSpPr>
          <p:cNvPr id="64" name="Content Placeholder 2">
            <a:extLst>
              <a:ext uri="{FF2B5EF4-FFF2-40B4-BE49-F238E27FC236}">
                <a16:creationId xmlns:a16="http://schemas.microsoft.com/office/drawing/2014/main" id="{46AA2703-6D01-2E43-9283-BE27B4A2B4CD}"/>
              </a:ext>
            </a:extLst>
          </p:cNvPr>
          <p:cNvSpPr txBox="1">
            <a:spLocks/>
          </p:cNvSpPr>
          <p:nvPr/>
        </p:nvSpPr>
        <p:spPr>
          <a:xfrm>
            <a:off x="5525636" y="2504369"/>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dirty="0">
                <a:latin typeface="Avenir Light" panose="020B0402020203020204" pitchFamily="34" charset="77"/>
              </a:rPr>
              <a:t>went</a:t>
            </a:r>
          </a:p>
        </p:txBody>
      </p:sp>
      <p:sp>
        <p:nvSpPr>
          <p:cNvPr id="5" name="Freeform 4">
            <a:extLst>
              <a:ext uri="{FF2B5EF4-FFF2-40B4-BE49-F238E27FC236}">
                <a16:creationId xmlns:a16="http://schemas.microsoft.com/office/drawing/2014/main" id="{A3501276-BD0C-1D4D-A375-7096310E748D}"/>
              </a:ext>
            </a:extLst>
          </p:cNvPr>
          <p:cNvSpPr/>
          <p:nvPr/>
        </p:nvSpPr>
        <p:spPr>
          <a:xfrm>
            <a:off x="927100" y="863600"/>
            <a:ext cx="7988300" cy="2336800"/>
          </a:xfrm>
          <a:custGeom>
            <a:avLst/>
            <a:gdLst>
              <a:gd name="connsiteX0" fmla="*/ 6108700 w 7988300"/>
              <a:gd name="connsiteY0" fmla="*/ 508000 h 2336800"/>
              <a:gd name="connsiteX1" fmla="*/ 6172200 w 7988300"/>
              <a:gd name="connsiteY1" fmla="*/ 495300 h 2336800"/>
              <a:gd name="connsiteX2" fmla="*/ 6197600 w 7988300"/>
              <a:gd name="connsiteY2" fmla="*/ 444500 h 2336800"/>
              <a:gd name="connsiteX3" fmla="*/ 6261100 w 7988300"/>
              <a:gd name="connsiteY3" fmla="*/ 368300 h 2336800"/>
              <a:gd name="connsiteX4" fmla="*/ 6311900 w 7988300"/>
              <a:gd name="connsiteY4" fmla="*/ 292100 h 2336800"/>
              <a:gd name="connsiteX5" fmla="*/ 6388100 w 7988300"/>
              <a:gd name="connsiteY5" fmla="*/ 215900 h 2336800"/>
              <a:gd name="connsiteX6" fmla="*/ 6426200 w 7988300"/>
              <a:gd name="connsiteY6" fmla="*/ 177800 h 2336800"/>
              <a:gd name="connsiteX7" fmla="*/ 6502400 w 7988300"/>
              <a:gd name="connsiteY7" fmla="*/ 127000 h 2336800"/>
              <a:gd name="connsiteX8" fmla="*/ 6578600 w 7988300"/>
              <a:gd name="connsiteY8" fmla="*/ 63500 h 2336800"/>
              <a:gd name="connsiteX9" fmla="*/ 6654800 w 7988300"/>
              <a:gd name="connsiteY9" fmla="*/ 38100 h 2336800"/>
              <a:gd name="connsiteX10" fmla="*/ 6731000 w 7988300"/>
              <a:gd name="connsiteY10" fmla="*/ 0 h 2336800"/>
              <a:gd name="connsiteX11" fmla="*/ 6756400 w 7988300"/>
              <a:gd name="connsiteY11" fmla="*/ 139700 h 2336800"/>
              <a:gd name="connsiteX12" fmla="*/ 6781800 w 7988300"/>
              <a:gd name="connsiteY12" fmla="*/ 431800 h 2336800"/>
              <a:gd name="connsiteX13" fmla="*/ 6807200 w 7988300"/>
              <a:gd name="connsiteY13" fmla="*/ 508000 h 2336800"/>
              <a:gd name="connsiteX14" fmla="*/ 6819900 w 7988300"/>
              <a:gd name="connsiteY14" fmla="*/ 546100 h 2336800"/>
              <a:gd name="connsiteX15" fmla="*/ 6946900 w 7988300"/>
              <a:gd name="connsiteY15" fmla="*/ 482600 h 2336800"/>
              <a:gd name="connsiteX16" fmla="*/ 6997700 w 7988300"/>
              <a:gd name="connsiteY16" fmla="*/ 431800 h 2336800"/>
              <a:gd name="connsiteX17" fmla="*/ 7035800 w 7988300"/>
              <a:gd name="connsiteY17" fmla="*/ 419100 h 2336800"/>
              <a:gd name="connsiteX18" fmla="*/ 7073900 w 7988300"/>
              <a:gd name="connsiteY18" fmla="*/ 393700 h 2336800"/>
              <a:gd name="connsiteX19" fmla="*/ 7137400 w 7988300"/>
              <a:gd name="connsiteY19" fmla="*/ 381000 h 2336800"/>
              <a:gd name="connsiteX20" fmla="*/ 7175500 w 7988300"/>
              <a:gd name="connsiteY20" fmla="*/ 368300 h 2336800"/>
              <a:gd name="connsiteX21" fmla="*/ 7467600 w 7988300"/>
              <a:gd name="connsiteY21" fmla="*/ 381000 h 2336800"/>
              <a:gd name="connsiteX22" fmla="*/ 7505700 w 7988300"/>
              <a:gd name="connsiteY22" fmla="*/ 393700 h 2336800"/>
              <a:gd name="connsiteX23" fmla="*/ 7531100 w 7988300"/>
              <a:gd name="connsiteY23" fmla="*/ 431800 h 2336800"/>
              <a:gd name="connsiteX24" fmla="*/ 7556500 w 7988300"/>
              <a:gd name="connsiteY24" fmla="*/ 508000 h 2336800"/>
              <a:gd name="connsiteX25" fmla="*/ 7569200 w 7988300"/>
              <a:gd name="connsiteY25" fmla="*/ 850900 h 2336800"/>
              <a:gd name="connsiteX26" fmla="*/ 7645400 w 7988300"/>
              <a:gd name="connsiteY26" fmla="*/ 838200 h 2336800"/>
              <a:gd name="connsiteX27" fmla="*/ 7721600 w 7988300"/>
              <a:gd name="connsiteY27" fmla="*/ 850900 h 2336800"/>
              <a:gd name="connsiteX28" fmla="*/ 7797800 w 7988300"/>
              <a:gd name="connsiteY28" fmla="*/ 876300 h 2336800"/>
              <a:gd name="connsiteX29" fmla="*/ 7835900 w 7988300"/>
              <a:gd name="connsiteY29" fmla="*/ 889000 h 2336800"/>
              <a:gd name="connsiteX30" fmla="*/ 7912100 w 7988300"/>
              <a:gd name="connsiteY30" fmla="*/ 939800 h 2336800"/>
              <a:gd name="connsiteX31" fmla="*/ 7962900 w 7988300"/>
              <a:gd name="connsiteY31" fmla="*/ 1016000 h 2336800"/>
              <a:gd name="connsiteX32" fmla="*/ 7988300 w 7988300"/>
              <a:gd name="connsiteY32" fmla="*/ 1092200 h 2336800"/>
              <a:gd name="connsiteX33" fmla="*/ 7975600 w 7988300"/>
              <a:gd name="connsiteY33" fmla="*/ 1181100 h 2336800"/>
              <a:gd name="connsiteX34" fmla="*/ 7861300 w 7988300"/>
              <a:gd name="connsiteY34" fmla="*/ 1231900 h 2336800"/>
              <a:gd name="connsiteX35" fmla="*/ 7823200 w 7988300"/>
              <a:gd name="connsiteY35" fmla="*/ 1244600 h 2336800"/>
              <a:gd name="connsiteX36" fmla="*/ 7785100 w 7988300"/>
              <a:gd name="connsiteY36" fmla="*/ 1257300 h 2336800"/>
              <a:gd name="connsiteX37" fmla="*/ 7734300 w 7988300"/>
              <a:gd name="connsiteY37" fmla="*/ 1270000 h 2336800"/>
              <a:gd name="connsiteX38" fmla="*/ 7658100 w 7988300"/>
              <a:gd name="connsiteY38" fmla="*/ 1282700 h 2336800"/>
              <a:gd name="connsiteX39" fmla="*/ 7632700 w 7988300"/>
              <a:gd name="connsiteY39" fmla="*/ 1320800 h 2336800"/>
              <a:gd name="connsiteX40" fmla="*/ 7645400 w 7988300"/>
              <a:gd name="connsiteY40" fmla="*/ 1358900 h 2336800"/>
              <a:gd name="connsiteX41" fmla="*/ 7670800 w 7988300"/>
              <a:gd name="connsiteY41" fmla="*/ 1473200 h 2336800"/>
              <a:gd name="connsiteX42" fmla="*/ 7658100 w 7988300"/>
              <a:gd name="connsiteY42" fmla="*/ 1841500 h 2336800"/>
              <a:gd name="connsiteX43" fmla="*/ 7620000 w 7988300"/>
              <a:gd name="connsiteY43" fmla="*/ 1981200 h 2336800"/>
              <a:gd name="connsiteX44" fmla="*/ 7543800 w 7988300"/>
              <a:gd name="connsiteY44" fmla="*/ 2019300 h 2336800"/>
              <a:gd name="connsiteX45" fmla="*/ 7505700 w 7988300"/>
              <a:gd name="connsiteY45" fmla="*/ 2032000 h 2336800"/>
              <a:gd name="connsiteX46" fmla="*/ 7226300 w 7988300"/>
              <a:gd name="connsiteY46" fmla="*/ 1943100 h 2336800"/>
              <a:gd name="connsiteX47" fmla="*/ 7035800 w 7988300"/>
              <a:gd name="connsiteY47" fmla="*/ 1790700 h 2336800"/>
              <a:gd name="connsiteX48" fmla="*/ 6959600 w 7988300"/>
              <a:gd name="connsiteY48" fmla="*/ 1714500 h 2336800"/>
              <a:gd name="connsiteX49" fmla="*/ 6781800 w 7988300"/>
              <a:gd name="connsiteY49" fmla="*/ 1955800 h 2336800"/>
              <a:gd name="connsiteX50" fmla="*/ 6629400 w 7988300"/>
              <a:gd name="connsiteY50" fmla="*/ 2095500 h 2336800"/>
              <a:gd name="connsiteX51" fmla="*/ 6604000 w 7988300"/>
              <a:gd name="connsiteY51" fmla="*/ 2133600 h 2336800"/>
              <a:gd name="connsiteX52" fmla="*/ 6565900 w 7988300"/>
              <a:gd name="connsiteY52" fmla="*/ 2146300 h 2336800"/>
              <a:gd name="connsiteX53" fmla="*/ 6426200 w 7988300"/>
              <a:gd name="connsiteY53" fmla="*/ 2209800 h 2336800"/>
              <a:gd name="connsiteX54" fmla="*/ 6388100 w 7988300"/>
              <a:gd name="connsiteY54" fmla="*/ 2222500 h 2336800"/>
              <a:gd name="connsiteX55" fmla="*/ 6350000 w 7988300"/>
              <a:gd name="connsiteY55" fmla="*/ 2235200 h 2336800"/>
              <a:gd name="connsiteX56" fmla="*/ 6172200 w 7988300"/>
              <a:gd name="connsiteY56" fmla="*/ 2222500 h 2336800"/>
              <a:gd name="connsiteX57" fmla="*/ 6121400 w 7988300"/>
              <a:gd name="connsiteY57" fmla="*/ 2209800 h 2336800"/>
              <a:gd name="connsiteX58" fmla="*/ 5994400 w 7988300"/>
              <a:gd name="connsiteY58" fmla="*/ 2133600 h 2336800"/>
              <a:gd name="connsiteX59" fmla="*/ 5918200 w 7988300"/>
              <a:gd name="connsiteY59" fmla="*/ 2082800 h 2336800"/>
              <a:gd name="connsiteX60" fmla="*/ 5854700 w 7988300"/>
              <a:gd name="connsiteY60" fmla="*/ 2032000 h 2336800"/>
              <a:gd name="connsiteX61" fmla="*/ 5740400 w 7988300"/>
              <a:gd name="connsiteY61" fmla="*/ 1968500 h 2336800"/>
              <a:gd name="connsiteX62" fmla="*/ 5537200 w 7988300"/>
              <a:gd name="connsiteY62" fmla="*/ 1981200 h 2336800"/>
              <a:gd name="connsiteX63" fmla="*/ 5422900 w 7988300"/>
              <a:gd name="connsiteY63" fmla="*/ 2044700 h 2336800"/>
              <a:gd name="connsiteX64" fmla="*/ 5346700 w 7988300"/>
              <a:gd name="connsiteY64" fmla="*/ 2070100 h 2336800"/>
              <a:gd name="connsiteX65" fmla="*/ 5308600 w 7988300"/>
              <a:gd name="connsiteY65" fmla="*/ 2095500 h 2336800"/>
              <a:gd name="connsiteX66" fmla="*/ 5232400 w 7988300"/>
              <a:gd name="connsiteY66" fmla="*/ 2120900 h 2336800"/>
              <a:gd name="connsiteX67" fmla="*/ 5143500 w 7988300"/>
              <a:gd name="connsiteY67" fmla="*/ 2159000 h 2336800"/>
              <a:gd name="connsiteX68" fmla="*/ 5067300 w 7988300"/>
              <a:gd name="connsiteY68" fmla="*/ 2184400 h 2336800"/>
              <a:gd name="connsiteX69" fmla="*/ 4889500 w 7988300"/>
              <a:gd name="connsiteY69" fmla="*/ 2171700 h 2336800"/>
              <a:gd name="connsiteX70" fmla="*/ 4787900 w 7988300"/>
              <a:gd name="connsiteY70" fmla="*/ 2057400 h 2336800"/>
              <a:gd name="connsiteX71" fmla="*/ 4762500 w 7988300"/>
              <a:gd name="connsiteY71" fmla="*/ 2006600 h 2336800"/>
              <a:gd name="connsiteX72" fmla="*/ 4673600 w 7988300"/>
              <a:gd name="connsiteY72" fmla="*/ 1905000 h 2336800"/>
              <a:gd name="connsiteX73" fmla="*/ 4584700 w 7988300"/>
              <a:gd name="connsiteY73" fmla="*/ 1803400 h 2336800"/>
              <a:gd name="connsiteX74" fmla="*/ 4533900 w 7988300"/>
              <a:gd name="connsiteY74" fmla="*/ 1727200 h 2336800"/>
              <a:gd name="connsiteX75" fmla="*/ 4419600 w 7988300"/>
              <a:gd name="connsiteY75" fmla="*/ 1663700 h 2336800"/>
              <a:gd name="connsiteX76" fmla="*/ 4356100 w 7988300"/>
              <a:gd name="connsiteY76" fmla="*/ 1676400 h 2336800"/>
              <a:gd name="connsiteX77" fmla="*/ 4279900 w 7988300"/>
              <a:gd name="connsiteY77" fmla="*/ 1727200 h 2336800"/>
              <a:gd name="connsiteX78" fmla="*/ 4241800 w 7988300"/>
              <a:gd name="connsiteY78" fmla="*/ 1752600 h 2336800"/>
              <a:gd name="connsiteX79" fmla="*/ 4191000 w 7988300"/>
              <a:gd name="connsiteY79" fmla="*/ 1803400 h 2336800"/>
              <a:gd name="connsiteX80" fmla="*/ 4140200 w 7988300"/>
              <a:gd name="connsiteY80" fmla="*/ 1828800 h 2336800"/>
              <a:gd name="connsiteX81" fmla="*/ 4102100 w 7988300"/>
              <a:gd name="connsiteY81" fmla="*/ 1854200 h 2336800"/>
              <a:gd name="connsiteX82" fmla="*/ 4076700 w 7988300"/>
              <a:gd name="connsiteY82" fmla="*/ 1892300 h 2336800"/>
              <a:gd name="connsiteX83" fmla="*/ 3949700 w 7988300"/>
              <a:gd name="connsiteY83" fmla="*/ 1968500 h 2336800"/>
              <a:gd name="connsiteX84" fmla="*/ 3898900 w 7988300"/>
              <a:gd name="connsiteY84" fmla="*/ 2006600 h 2336800"/>
              <a:gd name="connsiteX85" fmla="*/ 3822700 w 7988300"/>
              <a:gd name="connsiteY85" fmla="*/ 2057400 h 2336800"/>
              <a:gd name="connsiteX86" fmla="*/ 3784600 w 7988300"/>
              <a:gd name="connsiteY86" fmla="*/ 2082800 h 2336800"/>
              <a:gd name="connsiteX87" fmla="*/ 3733800 w 7988300"/>
              <a:gd name="connsiteY87" fmla="*/ 2120900 h 2336800"/>
              <a:gd name="connsiteX88" fmla="*/ 3695700 w 7988300"/>
              <a:gd name="connsiteY88" fmla="*/ 2133600 h 2336800"/>
              <a:gd name="connsiteX89" fmla="*/ 3657600 w 7988300"/>
              <a:gd name="connsiteY89" fmla="*/ 2159000 h 2336800"/>
              <a:gd name="connsiteX90" fmla="*/ 3619500 w 7988300"/>
              <a:gd name="connsiteY90" fmla="*/ 2171700 h 2336800"/>
              <a:gd name="connsiteX91" fmla="*/ 3530600 w 7988300"/>
              <a:gd name="connsiteY91" fmla="*/ 2209800 h 2336800"/>
              <a:gd name="connsiteX92" fmla="*/ 3390900 w 7988300"/>
              <a:gd name="connsiteY92" fmla="*/ 2197100 h 2336800"/>
              <a:gd name="connsiteX93" fmla="*/ 3365500 w 7988300"/>
              <a:gd name="connsiteY93" fmla="*/ 2159000 h 2336800"/>
              <a:gd name="connsiteX94" fmla="*/ 3327400 w 7988300"/>
              <a:gd name="connsiteY94" fmla="*/ 2082800 h 2336800"/>
              <a:gd name="connsiteX95" fmla="*/ 3302000 w 7988300"/>
              <a:gd name="connsiteY95" fmla="*/ 1993900 h 2336800"/>
              <a:gd name="connsiteX96" fmla="*/ 3251200 w 7988300"/>
              <a:gd name="connsiteY96" fmla="*/ 1917700 h 2336800"/>
              <a:gd name="connsiteX97" fmla="*/ 3200400 w 7988300"/>
              <a:gd name="connsiteY97" fmla="*/ 1930400 h 2336800"/>
              <a:gd name="connsiteX98" fmla="*/ 3136900 w 7988300"/>
              <a:gd name="connsiteY98" fmla="*/ 2006600 h 2336800"/>
              <a:gd name="connsiteX99" fmla="*/ 3098800 w 7988300"/>
              <a:gd name="connsiteY99" fmla="*/ 2032000 h 2336800"/>
              <a:gd name="connsiteX100" fmla="*/ 3022600 w 7988300"/>
              <a:gd name="connsiteY100" fmla="*/ 2108200 h 2336800"/>
              <a:gd name="connsiteX101" fmla="*/ 2959100 w 7988300"/>
              <a:gd name="connsiteY101" fmla="*/ 2171700 h 2336800"/>
              <a:gd name="connsiteX102" fmla="*/ 2933700 w 7988300"/>
              <a:gd name="connsiteY102" fmla="*/ 2209800 h 2336800"/>
              <a:gd name="connsiteX103" fmla="*/ 2895600 w 7988300"/>
              <a:gd name="connsiteY103" fmla="*/ 2222500 h 2336800"/>
              <a:gd name="connsiteX104" fmla="*/ 2857500 w 7988300"/>
              <a:gd name="connsiteY104" fmla="*/ 2247900 h 2336800"/>
              <a:gd name="connsiteX105" fmla="*/ 2794000 w 7988300"/>
              <a:gd name="connsiteY105" fmla="*/ 2184400 h 2336800"/>
              <a:gd name="connsiteX106" fmla="*/ 2781300 w 7988300"/>
              <a:gd name="connsiteY106" fmla="*/ 2146300 h 2336800"/>
              <a:gd name="connsiteX107" fmla="*/ 2705100 w 7988300"/>
              <a:gd name="connsiteY107" fmla="*/ 2032000 h 2336800"/>
              <a:gd name="connsiteX108" fmla="*/ 2679700 w 7988300"/>
              <a:gd name="connsiteY108" fmla="*/ 1993900 h 2336800"/>
              <a:gd name="connsiteX109" fmla="*/ 2654300 w 7988300"/>
              <a:gd name="connsiteY109" fmla="*/ 1955800 h 2336800"/>
              <a:gd name="connsiteX110" fmla="*/ 2578100 w 7988300"/>
              <a:gd name="connsiteY110" fmla="*/ 1892300 h 2336800"/>
              <a:gd name="connsiteX111" fmla="*/ 2540000 w 7988300"/>
              <a:gd name="connsiteY111" fmla="*/ 1854200 h 2336800"/>
              <a:gd name="connsiteX112" fmla="*/ 2463800 w 7988300"/>
              <a:gd name="connsiteY112" fmla="*/ 1803400 h 2336800"/>
              <a:gd name="connsiteX113" fmla="*/ 2387600 w 7988300"/>
              <a:gd name="connsiteY113" fmla="*/ 1816100 h 2336800"/>
              <a:gd name="connsiteX114" fmla="*/ 2324100 w 7988300"/>
              <a:gd name="connsiteY114" fmla="*/ 1879600 h 2336800"/>
              <a:gd name="connsiteX115" fmla="*/ 2247900 w 7988300"/>
              <a:gd name="connsiteY115" fmla="*/ 1955800 h 2336800"/>
              <a:gd name="connsiteX116" fmla="*/ 2159000 w 7988300"/>
              <a:gd name="connsiteY116" fmla="*/ 2044700 h 2336800"/>
              <a:gd name="connsiteX117" fmla="*/ 2120900 w 7988300"/>
              <a:gd name="connsiteY117" fmla="*/ 2082800 h 2336800"/>
              <a:gd name="connsiteX118" fmla="*/ 2095500 w 7988300"/>
              <a:gd name="connsiteY118" fmla="*/ 2120900 h 2336800"/>
              <a:gd name="connsiteX119" fmla="*/ 2044700 w 7988300"/>
              <a:gd name="connsiteY119" fmla="*/ 2159000 h 2336800"/>
              <a:gd name="connsiteX120" fmla="*/ 2019300 w 7988300"/>
              <a:gd name="connsiteY120" fmla="*/ 2197100 h 2336800"/>
              <a:gd name="connsiteX121" fmla="*/ 1981200 w 7988300"/>
              <a:gd name="connsiteY121" fmla="*/ 2209800 h 2336800"/>
              <a:gd name="connsiteX122" fmla="*/ 1854200 w 7988300"/>
              <a:gd name="connsiteY122" fmla="*/ 2273300 h 2336800"/>
              <a:gd name="connsiteX123" fmla="*/ 1676400 w 7988300"/>
              <a:gd name="connsiteY123" fmla="*/ 2260600 h 2336800"/>
              <a:gd name="connsiteX124" fmla="*/ 1651000 w 7988300"/>
              <a:gd name="connsiteY124" fmla="*/ 2222500 h 2336800"/>
              <a:gd name="connsiteX125" fmla="*/ 1612900 w 7988300"/>
              <a:gd name="connsiteY125" fmla="*/ 2070100 h 2336800"/>
              <a:gd name="connsiteX126" fmla="*/ 1600200 w 7988300"/>
              <a:gd name="connsiteY126" fmla="*/ 1879600 h 2336800"/>
              <a:gd name="connsiteX127" fmla="*/ 1574800 w 7988300"/>
              <a:gd name="connsiteY127" fmla="*/ 1917700 h 2336800"/>
              <a:gd name="connsiteX128" fmla="*/ 1549400 w 7988300"/>
              <a:gd name="connsiteY128" fmla="*/ 1993900 h 2336800"/>
              <a:gd name="connsiteX129" fmla="*/ 1536700 w 7988300"/>
              <a:gd name="connsiteY129" fmla="*/ 2032000 h 2336800"/>
              <a:gd name="connsiteX130" fmla="*/ 1460500 w 7988300"/>
              <a:gd name="connsiteY130" fmla="*/ 2146300 h 2336800"/>
              <a:gd name="connsiteX131" fmla="*/ 1422400 w 7988300"/>
              <a:gd name="connsiteY131" fmla="*/ 2171700 h 2336800"/>
              <a:gd name="connsiteX132" fmla="*/ 1346200 w 7988300"/>
              <a:gd name="connsiteY132" fmla="*/ 2260600 h 2336800"/>
              <a:gd name="connsiteX133" fmla="*/ 1270000 w 7988300"/>
              <a:gd name="connsiteY133" fmla="*/ 2298700 h 2336800"/>
              <a:gd name="connsiteX134" fmla="*/ 1181100 w 7988300"/>
              <a:gd name="connsiteY134" fmla="*/ 2336800 h 2336800"/>
              <a:gd name="connsiteX135" fmla="*/ 1079500 w 7988300"/>
              <a:gd name="connsiteY135" fmla="*/ 2324100 h 2336800"/>
              <a:gd name="connsiteX136" fmla="*/ 1041400 w 7988300"/>
              <a:gd name="connsiteY136" fmla="*/ 2311400 h 2336800"/>
              <a:gd name="connsiteX137" fmla="*/ 965200 w 7988300"/>
              <a:gd name="connsiteY137" fmla="*/ 2235200 h 2336800"/>
              <a:gd name="connsiteX138" fmla="*/ 901700 w 7988300"/>
              <a:gd name="connsiteY138" fmla="*/ 2184400 h 2336800"/>
              <a:gd name="connsiteX139" fmla="*/ 876300 w 7988300"/>
              <a:gd name="connsiteY139" fmla="*/ 2146300 h 2336800"/>
              <a:gd name="connsiteX140" fmla="*/ 838200 w 7988300"/>
              <a:gd name="connsiteY140" fmla="*/ 2108200 h 2336800"/>
              <a:gd name="connsiteX141" fmla="*/ 787400 w 7988300"/>
              <a:gd name="connsiteY141" fmla="*/ 1993900 h 2336800"/>
              <a:gd name="connsiteX142" fmla="*/ 774700 w 7988300"/>
              <a:gd name="connsiteY142" fmla="*/ 1955800 h 2336800"/>
              <a:gd name="connsiteX143" fmla="*/ 800100 w 7988300"/>
              <a:gd name="connsiteY143" fmla="*/ 1854200 h 2336800"/>
              <a:gd name="connsiteX144" fmla="*/ 838200 w 7988300"/>
              <a:gd name="connsiteY144" fmla="*/ 1892300 h 2336800"/>
              <a:gd name="connsiteX145" fmla="*/ 863600 w 7988300"/>
              <a:gd name="connsiteY145" fmla="*/ 1955800 h 2336800"/>
              <a:gd name="connsiteX146" fmla="*/ 812800 w 7988300"/>
              <a:gd name="connsiteY146" fmla="*/ 2070100 h 2336800"/>
              <a:gd name="connsiteX147" fmla="*/ 711200 w 7988300"/>
              <a:gd name="connsiteY147" fmla="*/ 2108200 h 2336800"/>
              <a:gd name="connsiteX148" fmla="*/ 660400 w 7988300"/>
              <a:gd name="connsiteY148" fmla="*/ 2133600 h 2336800"/>
              <a:gd name="connsiteX149" fmla="*/ 533400 w 7988300"/>
              <a:gd name="connsiteY149" fmla="*/ 2159000 h 2336800"/>
              <a:gd name="connsiteX150" fmla="*/ 292100 w 7988300"/>
              <a:gd name="connsiteY150" fmla="*/ 2146300 h 2336800"/>
              <a:gd name="connsiteX151" fmla="*/ 266700 w 7988300"/>
              <a:gd name="connsiteY151" fmla="*/ 2108200 h 2336800"/>
              <a:gd name="connsiteX152" fmla="*/ 317500 w 7988300"/>
              <a:gd name="connsiteY152" fmla="*/ 2070100 h 2336800"/>
              <a:gd name="connsiteX153" fmla="*/ 482600 w 7988300"/>
              <a:gd name="connsiteY153" fmla="*/ 2032000 h 2336800"/>
              <a:gd name="connsiteX154" fmla="*/ 990600 w 7988300"/>
              <a:gd name="connsiteY154" fmla="*/ 1981200 h 2336800"/>
              <a:gd name="connsiteX155" fmla="*/ 1117600 w 7988300"/>
              <a:gd name="connsiteY155" fmla="*/ 1968500 h 2336800"/>
              <a:gd name="connsiteX156" fmla="*/ 1079500 w 7988300"/>
              <a:gd name="connsiteY156" fmla="*/ 1930400 h 2336800"/>
              <a:gd name="connsiteX157" fmla="*/ 1016000 w 7988300"/>
              <a:gd name="connsiteY157" fmla="*/ 1917700 h 2336800"/>
              <a:gd name="connsiteX158" fmla="*/ 825500 w 7988300"/>
              <a:gd name="connsiteY158" fmla="*/ 1905000 h 2336800"/>
              <a:gd name="connsiteX159" fmla="*/ 571500 w 7988300"/>
              <a:gd name="connsiteY159" fmla="*/ 1854200 h 2336800"/>
              <a:gd name="connsiteX160" fmla="*/ 317500 w 7988300"/>
              <a:gd name="connsiteY160" fmla="*/ 1778000 h 2336800"/>
              <a:gd name="connsiteX161" fmla="*/ 127000 w 7988300"/>
              <a:gd name="connsiteY161" fmla="*/ 1676400 h 2336800"/>
              <a:gd name="connsiteX162" fmla="*/ 76200 w 7988300"/>
              <a:gd name="connsiteY162" fmla="*/ 1638300 h 2336800"/>
              <a:gd name="connsiteX163" fmla="*/ 38100 w 7988300"/>
              <a:gd name="connsiteY163" fmla="*/ 1612900 h 2336800"/>
              <a:gd name="connsiteX164" fmla="*/ 0 w 7988300"/>
              <a:gd name="connsiteY164" fmla="*/ 1536700 h 2336800"/>
              <a:gd name="connsiteX165" fmla="*/ 12700 w 7988300"/>
              <a:gd name="connsiteY165" fmla="*/ 1409700 h 2336800"/>
              <a:gd name="connsiteX166" fmla="*/ 165100 w 7988300"/>
              <a:gd name="connsiteY166" fmla="*/ 1282700 h 2336800"/>
              <a:gd name="connsiteX167" fmla="*/ 266700 w 7988300"/>
              <a:gd name="connsiteY167" fmla="*/ 1244600 h 2336800"/>
              <a:gd name="connsiteX168" fmla="*/ 355600 w 7988300"/>
              <a:gd name="connsiteY168" fmla="*/ 1219200 h 2336800"/>
              <a:gd name="connsiteX169" fmla="*/ 558800 w 7988300"/>
              <a:gd name="connsiteY169" fmla="*/ 1181100 h 2336800"/>
              <a:gd name="connsiteX170" fmla="*/ 469900 w 7988300"/>
              <a:gd name="connsiteY170" fmla="*/ 1028700 h 2336800"/>
              <a:gd name="connsiteX171" fmla="*/ 241300 w 7988300"/>
              <a:gd name="connsiteY171" fmla="*/ 825500 h 2336800"/>
              <a:gd name="connsiteX172" fmla="*/ 152400 w 7988300"/>
              <a:gd name="connsiteY172" fmla="*/ 736600 h 2336800"/>
              <a:gd name="connsiteX173" fmla="*/ 228600 w 7988300"/>
              <a:gd name="connsiteY173" fmla="*/ 685800 h 2336800"/>
              <a:gd name="connsiteX174" fmla="*/ 533400 w 7988300"/>
              <a:gd name="connsiteY174" fmla="*/ 749300 h 2336800"/>
              <a:gd name="connsiteX175" fmla="*/ 571500 w 7988300"/>
              <a:gd name="connsiteY175" fmla="*/ 762000 h 2336800"/>
              <a:gd name="connsiteX176" fmla="*/ 711200 w 7988300"/>
              <a:gd name="connsiteY176" fmla="*/ 787400 h 2336800"/>
              <a:gd name="connsiteX177" fmla="*/ 838200 w 7988300"/>
              <a:gd name="connsiteY177" fmla="*/ 774700 h 2336800"/>
              <a:gd name="connsiteX178" fmla="*/ 812800 w 7988300"/>
              <a:gd name="connsiteY178" fmla="*/ 635000 h 2336800"/>
              <a:gd name="connsiteX179" fmla="*/ 762000 w 7988300"/>
              <a:gd name="connsiteY179" fmla="*/ 520700 h 2336800"/>
              <a:gd name="connsiteX180" fmla="*/ 723900 w 7988300"/>
              <a:gd name="connsiteY180" fmla="*/ 419100 h 2336800"/>
              <a:gd name="connsiteX181" fmla="*/ 711200 w 7988300"/>
              <a:gd name="connsiteY181" fmla="*/ 342900 h 2336800"/>
              <a:gd name="connsiteX182" fmla="*/ 800100 w 7988300"/>
              <a:gd name="connsiteY182" fmla="*/ 495300 h 2336800"/>
              <a:gd name="connsiteX183" fmla="*/ 812800 w 7988300"/>
              <a:gd name="connsiteY183" fmla="*/ 533400 h 2336800"/>
              <a:gd name="connsiteX184" fmla="*/ 1003300 w 7988300"/>
              <a:gd name="connsiteY184" fmla="*/ 711200 h 2336800"/>
              <a:gd name="connsiteX185" fmla="*/ 1079500 w 7988300"/>
              <a:gd name="connsiteY185" fmla="*/ 723900 h 2336800"/>
              <a:gd name="connsiteX186" fmla="*/ 1219200 w 7988300"/>
              <a:gd name="connsiteY186" fmla="*/ 635000 h 2336800"/>
              <a:gd name="connsiteX187" fmla="*/ 1358900 w 7988300"/>
              <a:gd name="connsiteY187" fmla="*/ 368300 h 2336800"/>
              <a:gd name="connsiteX188" fmla="*/ 1384300 w 7988300"/>
              <a:gd name="connsiteY188" fmla="*/ 330200 h 2336800"/>
              <a:gd name="connsiteX189" fmla="*/ 1524000 w 7988300"/>
              <a:gd name="connsiteY189" fmla="*/ 127000 h 2336800"/>
              <a:gd name="connsiteX190" fmla="*/ 1574800 w 7988300"/>
              <a:gd name="connsiteY190" fmla="*/ 114300 h 2336800"/>
              <a:gd name="connsiteX191" fmla="*/ 1612900 w 7988300"/>
              <a:gd name="connsiteY191" fmla="*/ 139700 h 2336800"/>
              <a:gd name="connsiteX192" fmla="*/ 1638300 w 7988300"/>
              <a:gd name="connsiteY192" fmla="*/ 215900 h 2336800"/>
              <a:gd name="connsiteX193" fmla="*/ 1676400 w 7988300"/>
              <a:gd name="connsiteY193" fmla="*/ 355600 h 2336800"/>
              <a:gd name="connsiteX194" fmla="*/ 1765300 w 7988300"/>
              <a:gd name="connsiteY194" fmla="*/ 508000 h 2336800"/>
              <a:gd name="connsiteX195" fmla="*/ 1803400 w 7988300"/>
              <a:gd name="connsiteY195" fmla="*/ 533400 h 2336800"/>
              <a:gd name="connsiteX196" fmla="*/ 1866900 w 7988300"/>
              <a:gd name="connsiteY196" fmla="*/ 508000 h 2336800"/>
              <a:gd name="connsiteX197" fmla="*/ 2032000 w 7988300"/>
              <a:gd name="connsiteY197" fmla="*/ 292100 h 2336800"/>
              <a:gd name="connsiteX198" fmla="*/ 2235200 w 7988300"/>
              <a:gd name="connsiteY198" fmla="*/ 114300 h 2336800"/>
              <a:gd name="connsiteX199" fmla="*/ 2311400 w 7988300"/>
              <a:gd name="connsiteY199" fmla="*/ 101600 h 2336800"/>
              <a:gd name="connsiteX200" fmla="*/ 2336800 w 7988300"/>
              <a:gd name="connsiteY200" fmla="*/ 139700 h 2336800"/>
              <a:gd name="connsiteX201" fmla="*/ 2387600 w 7988300"/>
              <a:gd name="connsiteY201" fmla="*/ 393700 h 2336800"/>
              <a:gd name="connsiteX202" fmla="*/ 2501900 w 7988300"/>
              <a:gd name="connsiteY202" fmla="*/ 520700 h 2336800"/>
              <a:gd name="connsiteX203" fmla="*/ 2552700 w 7988300"/>
              <a:gd name="connsiteY203" fmla="*/ 533400 h 2336800"/>
              <a:gd name="connsiteX204" fmla="*/ 2641600 w 7988300"/>
              <a:gd name="connsiteY204" fmla="*/ 495300 h 2336800"/>
              <a:gd name="connsiteX205" fmla="*/ 2844800 w 7988300"/>
              <a:gd name="connsiteY205" fmla="*/ 254000 h 2336800"/>
              <a:gd name="connsiteX206" fmla="*/ 3035300 w 7988300"/>
              <a:gd name="connsiteY206" fmla="*/ 152400 h 2336800"/>
              <a:gd name="connsiteX207" fmla="*/ 3098800 w 7988300"/>
              <a:gd name="connsiteY207" fmla="*/ 203200 h 2336800"/>
              <a:gd name="connsiteX208" fmla="*/ 3124200 w 7988300"/>
              <a:gd name="connsiteY208" fmla="*/ 317500 h 2336800"/>
              <a:gd name="connsiteX209" fmla="*/ 3213100 w 7988300"/>
              <a:gd name="connsiteY209" fmla="*/ 546100 h 2336800"/>
              <a:gd name="connsiteX210" fmla="*/ 3263900 w 7988300"/>
              <a:gd name="connsiteY210" fmla="*/ 596900 h 2336800"/>
              <a:gd name="connsiteX211" fmla="*/ 3492500 w 7988300"/>
              <a:gd name="connsiteY211" fmla="*/ 304800 h 2336800"/>
              <a:gd name="connsiteX212" fmla="*/ 3619500 w 7988300"/>
              <a:gd name="connsiteY212" fmla="*/ 177800 h 2336800"/>
              <a:gd name="connsiteX213" fmla="*/ 3759200 w 7988300"/>
              <a:gd name="connsiteY213" fmla="*/ 114300 h 2336800"/>
              <a:gd name="connsiteX214" fmla="*/ 3822700 w 7988300"/>
              <a:gd name="connsiteY214" fmla="*/ 368300 h 2336800"/>
              <a:gd name="connsiteX215" fmla="*/ 3886200 w 7988300"/>
              <a:gd name="connsiteY215" fmla="*/ 495300 h 2336800"/>
              <a:gd name="connsiteX216" fmla="*/ 3975100 w 7988300"/>
              <a:gd name="connsiteY216" fmla="*/ 635000 h 2336800"/>
              <a:gd name="connsiteX217" fmla="*/ 4013200 w 7988300"/>
              <a:gd name="connsiteY217" fmla="*/ 647700 h 2336800"/>
              <a:gd name="connsiteX218" fmla="*/ 4191000 w 7988300"/>
              <a:gd name="connsiteY218" fmla="*/ 444500 h 2336800"/>
              <a:gd name="connsiteX219" fmla="*/ 4318000 w 7988300"/>
              <a:gd name="connsiteY219" fmla="*/ 279400 h 2336800"/>
              <a:gd name="connsiteX220" fmla="*/ 4343400 w 7988300"/>
              <a:gd name="connsiteY220" fmla="*/ 241300 h 2336800"/>
              <a:gd name="connsiteX221" fmla="*/ 4457700 w 7988300"/>
              <a:gd name="connsiteY221" fmla="*/ 88900 h 2336800"/>
              <a:gd name="connsiteX222" fmla="*/ 4546600 w 7988300"/>
              <a:gd name="connsiteY222" fmla="*/ 38100 h 2336800"/>
              <a:gd name="connsiteX223" fmla="*/ 4572000 w 7988300"/>
              <a:gd name="connsiteY223" fmla="*/ 88900 h 2336800"/>
              <a:gd name="connsiteX224" fmla="*/ 4635500 w 7988300"/>
              <a:gd name="connsiteY224" fmla="*/ 381000 h 2336800"/>
              <a:gd name="connsiteX225" fmla="*/ 4724400 w 7988300"/>
              <a:gd name="connsiteY225" fmla="*/ 596900 h 2336800"/>
              <a:gd name="connsiteX226" fmla="*/ 4762500 w 7988300"/>
              <a:gd name="connsiteY226" fmla="*/ 647700 h 2336800"/>
              <a:gd name="connsiteX227" fmla="*/ 4800600 w 7988300"/>
              <a:gd name="connsiteY227" fmla="*/ 660400 h 2336800"/>
              <a:gd name="connsiteX228" fmla="*/ 5041900 w 7988300"/>
              <a:gd name="connsiteY228" fmla="*/ 368300 h 2336800"/>
              <a:gd name="connsiteX229" fmla="*/ 5067300 w 7988300"/>
              <a:gd name="connsiteY229" fmla="*/ 330200 h 2336800"/>
              <a:gd name="connsiteX230" fmla="*/ 5257800 w 7988300"/>
              <a:gd name="connsiteY230" fmla="*/ 165100 h 2336800"/>
              <a:gd name="connsiteX231" fmla="*/ 5334000 w 7988300"/>
              <a:gd name="connsiteY231" fmla="*/ 292100 h 2336800"/>
              <a:gd name="connsiteX232" fmla="*/ 5410200 w 7988300"/>
              <a:gd name="connsiteY232" fmla="*/ 533400 h 2336800"/>
              <a:gd name="connsiteX233" fmla="*/ 5448300 w 7988300"/>
              <a:gd name="connsiteY233" fmla="*/ 584200 h 2336800"/>
              <a:gd name="connsiteX234" fmla="*/ 5562600 w 7988300"/>
              <a:gd name="connsiteY234" fmla="*/ 393700 h 2336800"/>
              <a:gd name="connsiteX235" fmla="*/ 5626100 w 7988300"/>
              <a:gd name="connsiteY235" fmla="*/ 266700 h 2336800"/>
              <a:gd name="connsiteX236" fmla="*/ 5765800 w 7988300"/>
              <a:gd name="connsiteY236" fmla="*/ 127000 h 2336800"/>
              <a:gd name="connsiteX237" fmla="*/ 5816600 w 7988300"/>
              <a:gd name="connsiteY237" fmla="*/ 393700 h 2336800"/>
              <a:gd name="connsiteX238" fmla="*/ 5905500 w 7988300"/>
              <a:gd name="connsiteY238" fmla="*/ 571500 h 2336800"/>
              <a:gd name="connsiteX239" fmla="*/ 5943600 w 7988300"/>
              <a:gd name="connsiteY239" fmla="*/ 596900 h 2336800"/>
              <a:gd name="connsiteX240" fmla="*/ 6057900 w 7988300"/>
              <a:gd name="connsiteY240" fmla="*/ 469900 h 2336800"/>
              <a:gd name="connsiteX241" fmla="*/ 6184900 w 7988300"/>
              <a:gd name="connsiteY241" fmla="*/ 330200 h 2336800"/>
              <a:gd name="connsiteX242" fmla="*/ 6235700 w 7988300"/>
              <a:gd name="connsiteY242" fmla="*/ 457200 h 2336800"/>
              <a:gd name="connsiteX243" fmla="*/ 6235700 w 7988300"/>
              <a:gd name="connsiteY243" fmla="*/ 48260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Lst>
            <a:rect l="l" t="t" r="r" b="b"/>
            <a:pathLst>
              <a:path w="7988300" h="2336800">
                <a:moveTo>
                  <a:pt x="6108700" y="508000"/>
                </a:moveTo>
                <a:cubicBezTo>
                  <a:pt x="6129867" y="503767"/>
                  <a:pt x="6154635" y="507847"/>
                  <a:pt x="6172200" y="495300"/>
                </a:cubicBezTo>
                <a:cubicBezTo>
                  <a:pt x="6187606" y="484296"/>
                  <a:pt x="6188207" y="460938"/>
                  <a:pt x="6197600" y="444500"/>
                </a:cubicBezTo>
                <a:cubicBezTo>
                  <a:pt x="6239491" y="371191"/>
                  <a:pt x="6204525" y="441039"/>
                  <a:pt x="6261100" y="368300"/>
                </a:cubicBezTo>
                <a:cubicBezTo>
                  <a:pt x="6279842" y="344203"/>
                  <a:pt x="6290314" y="313686"/>
                  <a:pt x="6311900" y="292100"/>
                </a:cubicBezTo>
                <a:lnTo>
                  <a:pt x="6388100" y="215900"/>
                </a:lnTo>
                <a:cubicBezTo>
                  <a:pt x="6400800" y="203200"/>
                  <a:pt x="6411256" y="187763"/>
                  <a:pt x="6426200" y="177800"/>
                </a:cubicBezTo>
                <a:cubicBezTo>
                  <a:pt x="6451600" y="160867"/>
                  <a:pt x="6480814" y="148586"/>
                  <a:pt x="6502400" y="127000"/>
                </a:cubicBezTo>
                <a:cubicBezTo>
                  <a:pt x="6526326" y="103074"/>
                  <a:pt x="6546774" y="77645"/>
                  <a:pt x="6578600" y="63500"/>
                </a:cubicBezTo>
                <a:cubicBezTo>
                  <a:pt x="6603066" y="52626"/>
                  <a:pt x="6632523" y="52952"/>
                  <a:pt x="6654800" y="38100"/>
                </a:cubicBezTo>
                <a:cubicBezTo>
                  <a:pt x="6704039" y="5274"/>
                  <a:pt x="6678420" y="17527"/>
                  <a:pt x="6731000" y="0"/>
                </a:cubicBezTo>
                <a:cubicBezTo>
                  <a:pt x="6739467" y="46567"/>
                  <a:pt x="6750870" y="92694"/>
                  <a:pt x="6756400" y="139700"/>
                </a:cubicBezTo>
                <a:cubicBezTo>
                  <a:pt x="6767819" y="236765"/>
                  <a:pt x="6768446" y="334983"/>
                  <a:pt x="6781800" y="431800"/>
                </a:cubicBezTo>
                <a:cubicBezTo>
                  <a:pt x="6785458" y="458323"/>
                  <a:pt x="6798733" y="482600"/>
                  <a:pt x="6807200" y="508000"/>
                </a:cubicBezTo>
                <a:lnTo>
                  <a:pt x="6819900" y="546100"/>
                </a:lnTo>
                <a:cubicBezTo>
                  <a:pt x="6877261" y="531760"/>
                  <a:pt x="6896498" y="533002"/>
                  <a:pt x="6946900" y="482600"/>
                </a:cubicBezTo>
                <a:cubicBezTo>
                  <a:pt x="6963833" y="465667"/>
                  <a:pt x="6978213" y="445719"/>
                  <a:pt x="6997700" y="431800"/>
                </a:cubicBezTo>
                <a:cubicBezTo>
                  <a:pt x="7008593" y="424019"/>
                  <a:pt x="7023826" y="425087"/>
                  <a:pt x="7035800" y="419100"/>
                </a:cubicBezTo>
                <a:cubicBezTo>
                  <a:pt x="7049452" y="412274"/>
                  <a:pt x="7059608" y="399059"/>
                  <a:pt x="7073900" y="393700"/>
                </a:cubicBezTo>
                <a:cubicBezTo>
                  <a:pt x="7094111" y="386121"/>
                  <a:pt x="7116459" y="386235"/>
                  <a:pt x="7137400" y="381000"/>
                </a:cubicBezTo>
                <a:cubicBezTo>
                  <a:pt x="7150387" y="377753"/>
                  <a:pt x="7162800" y="372533"/>
                  <a:pt x="7175500" y="368300"/>
                </a:cubicBezTo>
                <a:cubicBezTo>
                  <a:pt x="7272867" y="372533"/>
                  <a:pt x="7370428" y="373525"/>
                  <a:pt x="7467600" y="381000"/>
                </a:cubicBezTo>
                <a:cubicBezTo>
                  <a:pt x="7480948" y="382027"/>
                  <a:pt x="7495247" y="385337"/>
                  <a:pt x="7505700" y="393700"/>
                </a:cubicBezTo>
                <a:cubicBezTo>
                  <a:pt x="7517619" y="403235"/>
                  <a:pt x="7524901" y="417852"/>
                  <a:pt x="7531100" y="431800"/>
                </a:cubicBezTo>
                <a:cubicBezTo>
                  <a:pt x="7541974" y="456266"/>
                  <a:pt x="7556500" y="508000"/>
                  <a:pt x="7556500" y="508000"/>
                </a:cubicBezTo>
                <a:cubicBezTo>
                  <a:pt x="7560733" y="622300"/>
                  <a:pt x="7539465" y="740454"/>
                  <a:pt x="7569200" y="850900"/>
                </a:cubicBezTo>
                <a:cubicBezTo>
                  <a:pt x="7575894" y="875765"/>
                  <a:pt x="7619650" y="838200"/>
                  <a:pt x="7645400" y="838200"/>
                </a:cubicBezTo>
                <a:cubicBezTo>
                  <a:pt x="7671150" y="838200"/>
                  <a:pt x="7696618" y="844655"/>
                  <a:pt x="7721600" y="850900"/>
                </a:cubicBezTo>
                <a:cubicBezTo>
                  <a:pt x="7747575" y="857394"/>
                  <a:pt x="7772400" y="867833"/>
                  <a:pt x="7797800" y="876300"/>
                </a:cubicBezTo>
                <a:cubicBezTo>
                  <a:pt x="7810500" y="880533"/>
                  <a:pt x="7824761" y="881574"/>
                  <a:pt x="7835900" y="889000"/>
                </a:cubicBezTo>
                <a:lnTo>
                  <a:pt x="7912100" y="939800"/>
                </a:lnTo>
                <a:cubicBezTo>
                  <a:pt x="7929033" y="965200"/>
                  <a:pt x="7953247" y="987040"/>
                  <a:pt x="7962900" y="1016000"/>
                </a:cubicBezTo>
                <a:lnTo>
                  <a:pt x="7988300" y="1092200"/>
                </a:lnTo>
                <a:cubicBezTo>
                  <a:pt x="7984067" y="1121833"/>
                  <a:pt x="7987757" y="1153746"/>
                  <a:pt x="7975600" y="1181100"/>
                </a:cubicBezTo>
                <a:cubicBezTo>
                  <a:pt x="7965100" y="1204726"/>
                  <a:pt x="7864490" y="1230837"/>
                  <a:pt x="7861300" y="1231900"/>
                </a:cubicBezTo>
                <a:lnTo>
                  <a:pt x="7823200" y="1244600"/>
                </a:lnTo>
                <a:cubicBezTo>
                  <a:pt x="7810500" y="1248833"/>
                  <a:pt x="7798087" y="1254053"/>
                  <a:pt x="7785100" y="1257300"/>
                </a:cubicBezTo>
                <a:cubicBezTo>
                  <a:pt x="7768167" y="1261533"/>
                  <a:pt x="7751416" y="1266577"/>
                  <a:pt x="7734300" y="1270000"/>
                </a:cubicBezTo>
                <a:cubicBezTo>
                  <a:pt x="7709050" y="1275050"/>
                  <a:pt x="7683500" y="1278467"/>
                  <a:pt x="7658100" y="1282700"/>
                </a:cubicBezTo>
                <a:cubicBezTo>
                  <a:pt x="7649633" y="1295400"/>
                  <a:pt x="7635209" y="1305744"/>
                  <a:pt x="7632700" y="1320800"/>
                </a:cubicBezTo>
                <a:cubicBezTo>
                  <a:pt x="7630499" y="1334005"/>
                  <a:pt x="7642153" y="1345913"/>
                  <a:pt x="7645400" y="1358900"/>
                </a:cubicBezTo>
                <a:cubicBezTo>
                  <a:pt x="7654866" y="1396764"/>
                  <a:pt x="7662333" y="1435100"/>
                  <a:pt x="7670800" y="1473200"/>
                </a:cubicBezTo>
                <a:cubicBezTo>
                  <a:pt x="7666567" y="1595967"/>
                  <a:pt x="7665313" y="1718872"/>
                  <a:pt x="7658100" y="1841500"/>
                </a:cubicBezTo>
                <a:cubicBezTo>
                  <a:pt x="7657231" y="1856276"/>
                  <a:pt x="7631039" y="1977520"/>
                  <a:pt x="7620000" y="1981200"/>
                </a:cubicBezTo>
                <a:cubicBezTo>
                  <a:pt x="7524235" y="2013122"/>
                  <a:pt x="7642277" y="1970061"/>
                  <a:pt x="7543800" y="2019300"/>
                </a:cubicBezTo>
                <a:cubicBezTo>
                  <a:pt x="7531826" y="2025287"/>
                  <a:pt x="7518400" y="2027767"/>
                  <a:pt x="7505700" y="2032000"/>
                </a:cubicBezTo>
                <a:cubicBezTo>
                  <a:pt x="7412567" y="2002367"/>
                  <a:pt x="7313241" y="1987745"/>
                  <a:pt x="7226300" y="1943100"/>
                </a:cubicBezTo>
                <a:cubicBezTo>
                  <a:pt x="7153961" y="1905953"/>
                  <a:pt x="7084592" y="1855756"/>
                  <a:pt x="7035800" y="1790700"/>
                </a:cubicBezTo>
                <a:cubicBezTo>
                  <a:pt x="6988542" y="1727689"/>
                  <a:pt x="7015312" y="1751641"/>
                  <a:pt x="6959600" y="1714500"/>
                </a:cubicBezTo>
                <a:cubicBezTo>
                  <a:pt x="6892844" y="1831323"/>
                  <a:pt x="6897999" y="1834319"/>
                  <a:pt x="6781800" y="1955800"/>
                </a:cubicBezTo>
                <a:cubicBezTo>
                  <a:pt x="6734165" y="2005600"/>
                  <a:pt x="6678129" y="2046771"/>
                  <a:pt x="6629400" y="2095500"/>
                </a:cubicBezTo>
                <a:cubicBezTo>
                  <a:pt x="6618607" y="2106293"/>
                  <a:pt x="6615919" y="2124065"/>
                  <a:pt x="6604000" y="2133600"/>
                </a:cubicBezTo>
                <a:cubicBezTo>
                  <a:pt x="6593547" y="2141963"/>
                  <a:pt x="6577874" y="2140313"/>
                  <a:pt x="6565900" y="2146300"/>
                </a:cubicBezTo>
                <a:cubicBezTo>
                  <a:pt x="6427566" y="2215467"/>
                  <a:pt x="6582084" y="2157839"/>
                  <a:pt x="6426200" y="2209800"/>
                </a:cubicBezTo>
                <a:lnTo>
                  <a:pt x="6388100" y="2222500"/>
                </a:lnTo>
                <a:lnTo>
                  <a:pt x="6350000" y="2235200"/>
                </a:lnTo>
                <a:cubicBezTo>
                  <a:pt x="6290733" y="2230967"/>
                  <a:pt x="6231254" y="2229062"/>
                  <a:pt x="6172200" y="2222500"/>
                </a:cubicBezTo>
                <a:cubicBezTo>
                  <a:pt x="6154852" y="2220572"/>
                  <a:pt x="6137012" y="2217606"/>
                  <a:pt x="6121400" y="2209800"/>
                </a:cubicBezTo>
                <a:cubicBezTo>
                  <a:pt x="6077243" y="2187722"/>
                  <a:pt x="6036265" y="2159765"/>
                  <a:pt x="5994400" y="2133600"/>
                </a:cubicBezTo>
                <a:cubicBezTo>
                  <a:pt x="5968513" y="2117421"/>
                  <a:pt x="5918200" y="2082800"/>
                  <a:pt x="5918200" y="2082800"/>
                </a:cubicBezTo>
                <a:cubicBezTo>
                  <a:pt x="5871268" y="2012402"/>
                  <a:pt x="5919652" y="2068084"/>
                  <a:pt x="5854700" y="2032000"/>
                </a:cubicBezTo>
                <a:cubicBezTo>
                  <a:pt x="5723692" y="1959218"/>
                  <a:pt x="5826611" y="1997237"/>
                  <a:pt x="5740400" y="1968500"/>
                </a:cubicBezTo>
                <a:cubicBezTo>
                  <a:pt x="5672667" y="1972733"/>
                  <a:pt x="5604693" y="1974096"/>
                  <a:pt x="5537200" y="1981200"/>
                </a:cubicBezTo>
                <a:cubicBezTo>
                  <a:pt x="5481222" y="1987092"/>
                  <a:pt x="5484966" y="2024011"/>
                  <a:pt x="5422900" y="2044700"/>
                </a:cubicBezTo>
                <a:cubicBezTo>
                  <a:pt x="5397500" y="2053167"/>
                  <a:pt x="5368977" y="2055248"/>
                  <a:pt x="5346700" y="2070100"/>
                </a:cubicBezTo>
                <a:cubicBezTo>
                  <a:pt x="5334000" y="2078567"/>
                  <a:pt x="5322548" y="2089301"/>
                  <a:pt x="5308600" y="2095500"/>
                </a:cubicBezTo>
                <a:cubicBezTo>
                  <a:pt x="5284134" y="2106374"/>
                  <a:pt x="5254677" y="2106048"/>
                  <a:pt x="5232400" y="2120900"/>
                </a:cubicBezTo>
                <a:cubicBezTo>
                  <a:pt x="5171953" y="2161198"/>
                  <a:pt x="5218054" y="2136634"/>
                  <a:pt x="5143500" y="2159000"/>
                </a:cubicBezTo>
                <a:cubicBezTo>
                  <a:pt x="5117855" y="2166693"/>
                  <a:pt x="5067300" y="2184400"/>
                  <a:pt x="5067300" y="2184400"/>
                </a:cubicBezTo>
                <a:cubicBezTo>
                  <a:pt x="5008033" y="2180167"/>
                  <a:pt x="4945582" y="2191329"/>
                  <a:pt x="4889500" y="2171700"/>
                </a:cubicBezTo>
                <a:cubicBezTo>
                  <a:pt x="4861945" y="2162056"/>
                  <a:pt x="4807969" y="2092521"/>
                  <a:pt x="4787900" y="2057400"/>
                </a:cubicBezTo>
                <a:cubicBezTo>
                  <a:pt x="4778507" y="2040962"/>
                  <a:pt x="4773859" y="2021746"/>
                  <a:pt x="4762500" y="2006600"/>
                </a:cubicBezTo>
                <a:cubicBezTo>
                  <a:pt x="4735499" y="1970599"/>
                  <a:pt x="4701403" y="1940385"/>
                  <a:pt x="4673600" y="1905000"/>
                </a:cubicBezTo>
                <a:cubicBezTo>
                  <a:pt x="4592108" y="1801283"/>
                  <a:pt x="4659313" y="1853142"/>
                  <a:pt x="4584700" y="1803400"/>
                </a:cubicBezTo>
                <a:cubicBezTo>
                  <a:pt x="4567767" y="1778000"/>
                  <a:pt x="4559300" y="1744133"/>
                  <a:pt x="4533900" y="1727200"/>
                </a:cubicBezTo>
                <a:cubicBezTo>
                  <a:pt x="4446561" y="1668974"/>
                  <a:pt x="4486660" y="1686053"/>
                  <a:pt x="4419600" y="1663700"/>
                </a:cubicBezTo>
                <a:cubicBezTo>
                  <a:pt x="4398433" y="1667933"/>
                  <a:pt x="4375751" y="1667468"/>
                  <a:pt x="4356100" y="1676400"/>
                </a:cubicBezTo>
                <a:cubicBezTo>
                  <a:pt x="4328309" y="1689032"/>
                  <a:pt x="4305300" y="1710267"/>
                  <a:pt x="4279900" y="1727200"/>
                </a:cubicBezTo>
                <a:cubicBezTo>
                  <a:pt x="4267200" y="1735667"/>
                  <a:pt x="4252593" y="1741807"/>
                  <a:pt x="4241800" y="1752600"/>
                </a:cubicBezTo>
                <a:cubicBezTo>
                  <a:pt x="4224867" y="1769533"/>
                  <a:pt x="4210158" y="1789032"/>
                  <a:pt x="4191000" y="1803400"/>
                </a:cubicBezTo>
                <a:cubicBezTo>
                  <a:pt x="4175854" y="1814759"/>
                  <a:pt x="4156638" y="1819407"/>
                  <a:pt x="4140200" y="1828800"/>
                </a:cubicBezTo>
                <a:cubicBezTo>
                  <a:pt x="4126948" y="1836373"/>
                  <a:pt x="4114800" y="1845733"/>
                  <a:pt x="4102100" y="1854200"/>
                </a:cubicBezTo>
                <a:cubicBezTo>
                  <a:pt x="4093633" y="1866900"/>
                  <a:pt x="4088187" y="1882249"/>
                  <a:pt x="4076700" y="1892300"/>
                </a:cubicBezTo>
                <a:cubicBezTo>
                  <a:pt x="3998405" y="1960808"/>
                  <a:pt x="4019334" y="1924979"/>
                  <a:pt x="3949700" y="1968500"/>
                </a:cubicBezTo>
                <a:cubicBezTo>
                  <a:pt x="3931751" y="1979718"/>
                  <a:pt x="3916240" y="1994462"/>
                  <a:pt x="3898900" y="2006600"/>
                </a:cubicBezTo>
                <a:cubicBezTo>
                  <a:pt x="3873891" y="2024106"/>
                  <a:pt x="3848100" y="2040467"/>
                  <a:pt x="3822700" y="2057400"/>
                </a:cubicBezTo>
                <a:cubicBezTo>
                  <a:pt x="3810000" y="2065867"/>
                  <a:pt x="3796811" y="2073642"/>
                  <a:pt x="3784600" y="2082800"/>
                </a:cubicBezTo>
                <a:cubicBezTo>
                  <a:pt x="3767667" y="2095500"/>
                  <a:pt x="3752178" y="2110398"/>
                  <a:pt x="3733800" y="2120900"/>
                </a:cubicBezTo>
                <a:cubicBezTo>
                  <a:pt x="3722177" y="2127542"/>
                  <a:pt x="3707674" y="2127613"/>
                  <a:pt x="3695700" y="2133600"/>
                </a:cubicBezTo>
                <a:cubicBezTo>
                  <a:pt x="3682048" y="2140426"/>
                  <a:pt x="3671252" y="2152174"/>
                  <a:pt x="3657600" y="2159000"/>
                </a:cubicBezTo>
                <a:cubicBezTo>
                  <a:pt x="3645626" y="2164987"/>
                  <a:pt x="3631805" y="2166427"/>
                  <a:pt x="3619500" y="2171700"/>
                </a:cubicBezTo>
                <a:cubicBezTo>
                  <a:pt x="3509646" y="2218780"/>
                  <a:pt x="3619951" y="2180016"/>
                  <a:pt x="3530600" y="2209800"/>
                </a:cubicBezTo>
                <a:cubicBezTo>
                  <a:pt x="3484033" y="2205567"/>
                  <a:pt x="3435591" y="2210851"/>
                  <a:pt x="3390900" y="2197100"/>
                </a:cubicBezTo>
                <a:cubicBezTo>
                  <a:pt x="3376311" y="2192611"/>
                  <a:pt x="3372326" y="2172652"/>
                  <a:pt x="3365500" y="2159000"/>
                </a:cubicBezTo>
                <a:cubicBezTo>
                  <a:pt x="3312920" y="2053840"/>
                  <a:pt x="3400193" y="2191989"/>
                  <a:pt x="3327400" y="2082800"/>
                </a:cubicBezTo>
                <a:cubicBezTo>
                  <a:pt x="3324411" y="2070843"/>
                  <a:pt x="3310282" y="2008807"/>
                  <a:pt x="3302000" y="1993900"/>
                </a:cubicBezTo>
                <a:cubicBezTo>
                  <a:pt x="3287175" y="1967215"/>
                  <a:pt x="3251200" y="1917700"/>
                  <a:pt x="3251200" y="1917700"/>
                </a:cubicBezTo>
                <a:cubicBezTo>
                  <a:pt x="3234267" y="1921933"/>
                  <a:pt x="3215555" y="1921740"/>
                  <a:pt x="3200400" y="1930400"/>
                </a:cubicBezTo>
                <a:cubicBezTo>
                  <a:pt x="3151854" y="1958141"/>
                  <a:pt x="3171968" y="1971532"/>
                  <a:pt x="3136900" y="2006600"/>
                </a:cubicBezTo>
                <a:cubicBezTo>
                  <a:pt x="3126107" y="2017393"/>
                  <a:pt x="3109593" y="2021207"/>
                  <a:pt x="3098800" y="2032000"/>
                </a:cubicBezTo>
                <a:cubicBezTo>
                  <a:pt x="3004284" y="2126516"/>
                  <a:pt x="3112390" y="2048340"/>
                  <a:pt x="3022600" y="2108200"/>
                </a:cubicBezTo>
                <a:cubicBezTo>
                  <a:pt x="2997084" y="2184747"/>
                  <a:pt x="3031531" y="2111341"/>
                  <a:pt x="2959100" y="2171700"/>
                </a:cubicBezTo>
                <a:cubicBezTo>
                  <a:pt x="2947374" y="2181471"/>
                  <a:pt x="2945619" y="2200265"/>
                  <a:pt x="2933700" y="2209800"/>
                </a:cubicBezTo>
                <a:cubicBezTo>
                  <a:pt x="2923247" y="2218163"/>
                  <a:pt x="2907574" y="2216513"/>
                  <a:pt x="2895600" y="2222500"/>
                </a:cubicBezTo>
                <a:cubicBezTo>
                  <a:pt x="2881948" y="2229326"/>
                  <a:pt x="2870200" y="2239433"/>
                  <a:pt x="2857500" y="2247900"/>
                </a:cubicBezTo>
                <a:cubicBezTo>
                  <a:pt x="2819400" y="2222500"/>
                  <a:pt x="2815167" y="2226733"/>
                  <a:pt x="2794000" y="2184400"/>
                </a:cubicBezTo>
                <a:cubicBezTo>
                  <a:pt x="2788013" y="2172426"/>
                  <a:pt x="2787801" y="2158002"/>
                  <a:pt x="2781300" y="2146300"/>
                </a:cubicBezTo>
                <a:lnTo>
                  <a:pt x="2705100" y="2032000"/>
                </a:lnTo>
                <a:lnTo>
                  <a:pt x="2679700" y="1993900"/>
                </a:lnTo>
                <a:cubicBezTo>
                  <a:pt x="2671233" y="1981200"/>
                  <a:pt x="2665093" y="1966593"/>
                  <a:pt x="2654300" y="1955800"/>
                </a:cubicBezTo>
                <a:cubicBezTo>
                  <a:pt x="2542990" y="1844490"/>
                  <a:pt x="2684188" y="1980707"/>
                  <a:pt x="2578100" y="1892300"/>
                </a:cubicBezTo>
                <a:cubicBezTo>
                  <a:pt x="2564302" y="1880802"/>
                  <a:pt x="2554177" y="1865227"/>
                  <a:pt x="2540000" y="1854200"/>
                </a:cubicBezTo>
                <a:cubicBezTo>
                  <a:pt x="2515903" y="1835458"/>
                  <a:pt x="2463800" y="1803400"/>
                  <a:pt x="2463800" y="1803400"/>
                </a:cubicBezTo>
                <a:cubicBezTo>
                  <a:pt x="2438400" y="1807633"/>
                  <a:pt x="2412029" y="1807957"/>
                  <a:pt x="2387600" y="1816100"/>
                </a:cubicBezTo>
                <a:cubicBezTo>
                  <a:pt x="2342147" y="1831251"/>
                  <a:pt x="2352619" y="1847516"/>
                  <a:pt x="2324100" y="1879600"/>
                </a:cubicBezTo>
                <a:cubicBezTo>
                  <a:pt x="2300235" y="1906448"/>
                  <a:pt x="2273300" y="1930400"/>
                  <a:pt x="2247900" y="1955800"/>
                </a:cubicBezTo>
                <a:lnTo>
                  <a:pt x="2159000" y="2044700"/>
                </a:lnTo>
                <a:cubicBezTo>
                  <a:pt x="2146300" y="2057400"/>
                  <a:pt x="2130863" y="2067856"/>
                  <a:pt x="2120900" y="2082800"/>
                </a:cubicBezTo>
                <a:cubicBezTo>
                  <a:pt x="2112433" y="2095500"/>
                  <a:pt x="2106293" y="2110107"/>
                  <a:pt x="2095500" y="2120900"/>
                </a:cubicBezTo>
                <a:cubicBezTo>
                  <a:pt x="2080533" y="2135867"/>
                  <a:pt x="2059667" y="2144033"/>
                  <a:pt x="2044700" y="2159000"/>
                </a:cubicBezTo>
                <a:cubicBezTo>
                  <a:pt x="2033907" y="2169793"/>
                  <a:pt x="2031219" y="2187565"/>
                  <a:pt x="2019300" y="2197100"/>
                </a:cubicBezTo>
                <a:cubicBezTo>
                  <a:pt x="2008847" y="2205463"/>
                  <a:pt x="1992902" y="2203299"/>
                  <a:pt x="1981200" y="2209800"/>
                </a:cubicBezTo>
                <a:cubicBezTo>
                  <a:pt x="1857487" y="2278530"/>
                  <a:pt x="1953478" y="2248480"/>
                  <a:pt x="1854200" y="2273300"/>
                </a:cubicBezTo>
                <a:cubicBezTo>
                  <a:pt x="1794933" y="2269067"/>
                  <a:pt x="1734044" y="2275011"/>
                  <a:pt x="1676400" y="2260600"/>
                </a:cubicBezTo>
                <a:cubicBezTo>
                  <a:pt x="1661592" y="2256898"/>
                  <a:pt x="1657199" y="2236448"/>
                  <a:pt x="1651000" y="2222500"/>
                </a:cubicBezTo>
                <a:cubicBezTo>
                  <a:pt x="1624166" y="2162123"/>
                  <a:pt x="1623549" y="2133997"/>
                  <a:pt x="1612900" y="2070100"/>
                </a:cubicBezTo>
                <a:cubicBezTo>
                  <a:pt x="1608667" y="2006600"/>
                  <a:pt x="1615635" y="1941341"/>
                  <a:pt x="1600200" y="1879600"/>
                </a:cubicBezTo>
                <a:cubicBezTo>
                  <a:pt x="1596498" y="1864792"/>
                  <a:pt x="1580999" y="1903752"/>
                  <a:pt x="1574800" y="1917700"/>
                </a:cubicBezTo>
                <a:cubicBezTo>
                  <a:pt x="1563926" y="1942166"/>
                  <a:pt x="1557867" y="1968500"/>
                  <a:pt x="1549400" y="1993900"/>
                </a:cubicBezTo>
                <a:cubicBezTo>
                  <a:pt x="1545167" y="2006600"/>
                  <a:pt x="1544126" y="2020861"/>
                  <a:pt x="1536700" y="2032000"/>
                </a:cubicBezTo>
                <a:cubicBezTo>
                  <a:pt x="1511300" y="2070100"/>
                  <a:pt x="1498600" y="2120900"/>
                  <a:pt x="1460500" y="2146300"/>
                </a:cubicBezTo>
                <a:cubicBezTo>
                  <a:pt x="1447800" y="2154767"/>
                  <a:pt x="1433193" y="2160907"/>
                  <a:pt x="1422400" y="2171700"/>
                </a:cubicBezTo>
                <a:cubicBezTo>
                  <a:pt x="1338311" y="2255789"/>
                  <a:pt x="1429146" y="2191478"/>
                  <a:pt x="1346200" y="2260600"/>
                </a:cubicBezTo>
                <a:cubicBezTo>
                  <a:pt x="1291605" y="2306096"/>
                  <a:pt x="1327278" y="2270061"/>
                  <a:pt x="1270000" y="2298700"/>
                </a:cubicBezTo>
                <a:cubicBezTo>
                  <a:pt x="1182295" y="2342553"/>
                  <a:pt x="1286826" y="2310369"/>
                  <a:pt x="1181100" y="2336800"/>
                </a:cubicBezTo>
                <a:cubicBezTo>
                  <a:pt x="1147233" y="2332567"/>
                  <a:pt x="1113080" y="2330205"/>
                  <a:pt x="1079500" y="2324100"/>
                </a:cubicBezTo>
                <a:cubicBezTo>
                  <a:pt x="1066329" y="2321705"/>
                  <a:pt x="1051967" y="2319619"/>
                  <a:pt x="1041400" y="2311400"/>
                </a:cubicBezTo>
                <a:cubicBezTo>
                  <a:pt x="1013046" y="2289347"/>
                  <a:pt x="993250" y="2257640"/>
                  <a:pt x="965200" y="2235200"/>
                </a:cubicBezTo>
                <a:cubicBezTo>
                  <a:pt x="944033" y="2218267"/>
                  <a:pt x="920867" y="2203567"/>
                  <a:pt x="901700" y="2184400"/>
                </a:cubicBezTo>
                <a:cubicBezTo>
                  <a:pt x="890907" y="2173607"/>
                  <a:pt x="886071" y="2158026"/>
                  <a:pt x="876300" y="2146300"/>
                </a:cubicBezTo>
                <a:cubicBezTo>
                  <a:pt x="864802" y="2132502"/>
                  <a:pt x="849698" y="2121998"/>
                  <a:pt x="838200" y="2108200"/>
                </a:cubicBezTo>
                <a:cubicBezTo>
                  <a:pt x="804657" y="2067948"/>
                  <a:pt x="805859" y="2049277"/>
                  <a:pt x="787400" y="1993900"/>
                </a:cubicBezTo>
                <a:lnTo>
                  <a:pt x="774700" y="1955800"/>
                </a:lnTo>
                <a:cubicBezTo>
                  <a:pt x="783167" y="1921933"/>
                  <a:pt x="775416" y="1878884"/>
                  <a:pt x="800100" y="1854200"/>
                </a:cubicBezTo>
                <a:cubicBezTo>
                  <a:pt x="812800" y="1841500"/>
                  <a:pt x="828681" y="1877070"/>
                  <a:pt x="838200" y="1892300"/>
                </a:cubicBezTo>
                <a:cubicBezTo>
                  <a:pt x="850282" y="1911632"/>
                  <a:pt x="855133" y="1934633"/>
                  <a:pt x="863600" y="1955800"/>
                </a:cubicBezTo>
                <a:cubicBezTo>
                  <a:pt x="846667" y="1993900"/>
                  <a:pt x="842282" y="2040618"/>
                  <a:pt x="812800" y="2070100"/>
                </a:cubicBezTo>
                <a:cubicBezTo>
                  <a:pt x="787224" y="2095676"/>
                  <a:pt x="744587" y="2094289"/>
                  <a:pt x="711200" y="2108200"/>
                </a:cubicBezTo>
                <a:cubicBezTo>
                  <a:pt x="693724" y="2115482"/>
                  <a:pt x="678604" y="2128399"/>
                  <a:pt x="660400" y="2133600"/>
                </a:cubicBezTo>
                <a:cubicBezTo>
                  <a:pt x="618889" y="2145460"/>
                  <a:pt x="533400" y="2159000"/>
                  <a:pt x="533400" y="2159000"/>
                </a:cubicBezTo>
                <a:cubicBezTo>
                  <a:pt x="452967" y="2154767"/>
                  <a:pt x="371222" y="2161371"/>
                  <a:pt x="292100" y="2146300"/>
                </a:cubicBezTo>
                <a:cubicBezTo>
                  <a:pt x="277106" y="2143444"/>
                  <a:pt x="261873" y="2122680"/>
                  <a:pt x="266700" y="2108200"/>
                </a:cubicBezTo>
                <a:cubicBezTo>
                  <a:pt x="273393" y="2088120"/>
                  <a:pt x="297540" y="2077145"/>
                  <a:pt x="317500" y="2070100"/>
                </a:cubicBezTo>
                <a:cubicBezTo>
                  <a:pt x="370760" y="2051302"/>
                  <a:pt x="426607" y="2039395"/>
                  <a:pt x="482600" y="2032000"/>
                </a:cubicBezTo>
                <a:cubicBezTo>
                  <a:pt x="651313" y="2009717"/>
                  <a:pt x="821267" y="1998133"/>
                  <a:pt x="990600" y="1981200"/>
                </a:cubicBezTo>
                <a:lnTo>
                  <a:pt x="1117600" y="1968500"/>
                </a:lnTo>
                <a:cubicBezTo>
                  <a:pt x="1104900" y="1955800"/>
                  <a:pt x="1095564" y="1938432"/>
                  <a:pt x="1079500" y="1930400"/>
                </a:cubicBezTo>
                <a:cubicBezTo>
                  <a:pt x="1060193" y="1920747"/>
                  <a:pt x="1037479" y="1919848"/>
                  <a:pt x="1016000" y="1917700"/>
                </a:cubicBezTo>
                <a:cubicBezTo>
                  <a:pt x="952675" y="1911367"/>
                  <a:pt x="889000" y="1909233"/>
                  <a:pt x="825500" y="1905000"/>
                </a:cubicBezTo>
                <a:cubicBezTo>
                  <a:pt x="686968" y="1858823"/>
                  <a:pt x="970374" y="1951224"/>
                  <a:pt x="571500" y="1854200"/>
                </a:cubicBezTo>
                <a:cubicBezTo>
                  <a:pt x="485610" y="1833308"/>
                  <a:pt x="399572" y="1810829"/>
                  <a:pt x="317500" y="1778000"/>
                </a:cubicBezTo>
                <a:cubicBezTo>
                  <a:pt x="250681" y="1751272"/>
                  <a:pt x="189282" y="1712458"/>
                  <a:pt x="127000" y="1676400"/>
                </a:cubicBezTo>
                <a:cubicBezTo>
                  <a:pt x="108682" y="1665795"/>
                  <a:pt x="93424" y="1650603"/>
                  <a:pt x="76200" y="1638300"/>
                </a:cubicBezTo>
                <a:cubicBezTo>
                  <a:pt x="63780" y="1629428"/>
                  <a:pt x="50800" y="1621367"/>
                  <a:pt x="38100" y="1612900"/>
                </a:cubicBezTo>
                <a:cubicBezTo>
                  <a:pt x="25258" y="1593637"/>
                  <a:pt x="0" y="1562990"/>
                  <a:pt x="0" y="1536700"/>
                </a:cubicBezTo>
                <a:cubicBezTo>
                  <a:pt x="0" y="1494156"/>
                  <a:pt x="3786" y="1451300"/>
                  <a:pt x="12700" y="1409700"/>
                </a:cubicBezTo>
                <a:cubicBezTo>
                  <a:pt x="28474" y="1336088"/>
                  <a:pt x="104541" y="1312980"/>
                  <a:pt x="165100" y="1282700"/>
                </a:cubicBezTo>
                <a:cubicBezTo>
                  <a:pt x="197451" y="1266524"/>
                  <a:pt x="232386" y="1256038"/>
                  <a:pt x="266700" y="1244600"/>
                </a:cubicBezTo>
                <a:cubicBezTo>
                  <a:pt x="295938" y="1234854"/>
                  <a:pt x="325484" y="1225747"/>
                  <a:pt x="355600" y="1219200"/>
                </a:cubicBezTo>
                <a:cubicBezTo>
                  <a:pt x="422941" y="1204561"/>
                  <a:pt x="558800" y="1181100"/>
                  <a:pt x="558800" y="1181100"/>
                </a:cubicBezTo>
                <a:cubicBezTo>
                  <a:pt x="539656" y="1085379"/>
                  <a:pt x="557960" y="1123050"/>
                  <a:pt x="469900" y="1028700"/>
                </a:cubicBezTo>
                <a:cubicBezTo>
                  <a:pt x="319570" y="867632"/>
                  <a:pt x="417466" y="980941"/>
                  <a:pt x="241300" y="825500"/>
                </a:cubicBezTo>
                <a:cubicBezTo>
                  <a:pt x="209876" y="797773"/>
                  <a:pt x="182033" y="766233"/>
                  <a:pt x="152400" y="736600"/>
                </a:cubicBezTo>
                <a:cubicBezTo>
                  <a:pt x="134560" y="683081"/>
                  <a:pt x="116773" y="671371"/>
                  <a:pt x="228600" y="685800"/>
                </a:cubicBezTo>
                <a:cubicBezTo>
                  <a:pt x="331528" y="699081"/>
                  <a:pt x="434944" y="716481"/>
                  <a:pt x="533400" y="749300"/>
                </a:cubicBezTo>
                <a:cubicBezTo>
                  <a:pt x="546100" y="753533"/>
                  <a:pt x="558410" y="759195"/>
                  <a:pt x="571500" y="762000"/>
                </a:cubicBezTo>
                <a:cubicBezTo>
                  <a:pt x="617779" y="771917"/>
                  <a:pt x="664633" y="778933"/>
                  <a:pt x="711200" y="787400"/>
                </a:cubicBezTo>
                <a:cubicBezTo>
                  <a:pt x="753533" y="783167"/>
                  <a:pt x="814601" y="810099"/>
                  <a:pt x="838200" y="774700"/>
                </a:cubicBezTo>
                <a:cubicBezTo>
                  <a:pt x="864454" y="735319"/>
                  <a:pt x="826400" y="680334"/>
                  <a:pt x="812800" y="635000"/>
                </a:cubicBezTo>
                <a:cubicBezTo>
                  <a:pt x="800819" y="595065"/>
                  <a:pt x="777875" y="559253"/>
                  <a:pt x="762000" y="520700"/>
                </a:cubicBezTo>
                <a:cubicBezTo>
                  <a:pt x="748228" y="487255"/>
                  <a:pt x="736600" y="452967"/>
                  <a:pt x="723900" y="419100"/>
                </a:cubicBezTo>
                <a:cubicBezTo>
                  <a:pt x="719667" y="393700"/>
                  <a:pt x="692992" y="324692"/>
                  <a:pt x="711200" y="342900"/>
                </a:cubicBezTo>
                <a:cubicBezTo>
                  <a:pt x="752786" y="384486"/>
                  <a:pt x="772424" y="443408"/>
                  <a:pt x="800100" y="495300"/>
                </a:cubicBezTo>
                <a:cubicBezTo>
                  <a:pt x="806400" y="507112"/>
                  <a:pt x="804926" y="522573"/>
                  <a:pt x="812800" y="533400"/>
                </a:cubicBezTo>
                <a:cubicBezTo>
                  <a:pt x="856803" y="593904"/>
                  <a:pt x="934159" y="676629"/>
                  <a:pt x="1003300" y="711200"/>
                </a:cubicBezTo>
                <a:cubicBezTo>
                  <a:pt x="1026332" y="722716"/>
                  <a:pt x="1054100" y="719667"/>
                  <a:pt x="1079500" y="723900"/>
                </a:cubicBezTo>
                <a:cubicBezTo>
                  <a:pt x="1142024" y="698890"/>
                  <a:pt x="1171425" y="694719"/>
                  <a:pt x="1219200" y="635000"/>
                </a:cubicBezTo>
                <a:cubicBezTo>
                  <a:pt x="1286364" y="551045"/>
                  <a:pt x="1311601" y="462898"/>
                  <a:pt x="1358900" y="368300"/>
                </a:cubicBezTo>
                <a:cubicBezTo>
                  <a:pt x="1365726" y="354648"/>
                  <a:pt x="1377064" y="343639"/>
                  <a:pt x="1384300" y="330200"/>
                </a:cubicBezTo>
                <a:cubicBezTo>
                  <a:pt x="1436224" y="233769"/>
                  <a:pt x="1435310" y="189083"/>
                  <a:pt x="1524000" y="127000"/>
                </a:cubicBezTo>
                <a:cubicBezTo>
                  <a:pt x="1538299" y="116991"/>
                  <a:pt x="1557867" y="118533"/>
                  <a:pt x="1574800" y="114300"/>
                </a:cubicBezTo>
                <a:cubicBezTo>
                  <a:pt x="1587500" y="122767"/>
                  <a:pt x="1604810" y="126757"/>
                  <a:pt x="1612900" y="139700"/>
                </a:cubicBezTo>
                <a:cubicBezTo>
                  <a:pt x="1627090" y="162404"/>
                  <a:pt x="1630745" y="190214"/>
                  <a:pt x="1638300" y="215900"/>
                </a:cubicBezTo>
                <a:cubicBezTo>
                  <a:pt x="1651919" y="262206"/>
                  <a:pt x="1659714" y="310309"/>
                  <a:pt x="1676400" y="355600"/>
                </a:cubicBezTo>
                <a:cubicBezTo>
                  <a:pt x="1690401" y="393601"/>
                  <a:pt x="1730345" y="473045"/>
                  <a:pt x="1765300" y="508000"/>
                </a:cubicBezTo>
                <a:cubicBezTo>
                  <a:pt x="1776093" y="518793"/>
                  <a:pt x="1790700" y="524933"/>
                  <a:pt x="1803400" y="533400"/>
                </a:cubicBezTo>
                <a:cubicBezTo>
                  <a:pt x="1824567" y="524933"/>
                  <a:pt x="1849256" y="522436"/>
                  <a:pt x="1866900" y="508000"/>
                </a:cubicBezTo>
                <a:cubicBezTo>
                  <a:pt x="1921732" y="463138"/>
                  <a:pt x="1993534" y="340823"/>
                  <a:pt x="2032000" y="292100"/>
                </a:cubicBezTo>
                <a:cubicBezTo>
                  <a:pt x="2095148" y="212113"/>
                  <a:pt x="2141285" y="154549"/>
                  <a:pt x="2235200" y="114300"/>
                </a:cubicBezTo>
                <a:cubicBezTo>
                  <a:pt x="2258868" y="104156"/>
                  <a:pt x="2286000" y="105833"/>
                  <a:pt x="2311400" y="101600"/>
                </a:cubicBezTo>
                <a:cubicBezTo>
                  <a:pt x="2319867" y="114300"/>
                  <a:pt x="2331584" y="125355"/>
                  <a:pt x="2336800" y="139700"/>
                </a:cubicBezTo>
                <a:cubicBezTo>
                  <a:pt x="2438522" y="419435"/>
                  <a:pt x="2262292" y="17775"/>
                  <a:pt x="2387600" y="393700"/>
                </a:cubicBezTo>
                <a:cubicBezTo>
                  <a:pt x="2403201" y="440502"/>
                  <a:pt x="2459169" y="496961"/>
                  <a:pt x="2501900" y="520700"/>
                </a:cubicBezTo>
                <a:cubicBezTo>
                  <a:pt x="2517158" y="529177"/>
                  <a:pt x="2535767" y="529167"/>
                  <a:pt x="2552700" y="533400"/>
                </a:cubicBezTo>
                <a:cubicBezTo>
                  <a:pt x="2582333" y="520700"/>
                  <a:pt x="2618302" y="517585"/>
                  <a:pt x="2641600" y="495300"/>
                </a:cubicBezTo>
                <a:cubicBezTo>
                  <a:pt x="2717589" y="422615"/>
                  <a:pt x="2760677" y="317092"/>
                  <a:pt x="2844800" y="254000"/>
                </a:cubicBezTo>
                <a:cubicBezTo>
                  <a:pt x="2971055" y="159309"/>
                  <a:pt x="2905695" y="189430"/>
                  <a:pt x="3035300" y="152400"/>
                </a:cubicBezTo>
                <a:cubicBezTo>
                  <a:pt x="3056467" y="169333"/>
                  <a:pt x="3085949" y="179333"/>
                  <a:pt x="3098800" y="203200"/>
                </a:cubicBezTo>
                <a:cubicBezTo>
                  <a:pt x="3117304" y="237564"/>
                  <a:pt x="3114734" y="279636"/>
                  <a:pt x="3124200" y="317500"/>
                </a:cubicBezTo>
                <a:cubicBezTo>
                  <a:pt x="3176647" y="527289"/>
                  <a:pt x="3134558" y="389015"/>
                  <a:pt x="3213100" y="546100"/>
                </a:cubicBezTo>
                <a:cubicBezTo>
                  <a:pt x="3240193" y="600287"/>
                  <a:pt x="3202940" y="576580"/>
                  <a:pt x="3263900" y="596900"/>
                </a:cubicBezTo>
                <a:cubicBezTo>
                  <a:pt x="3352510" y="475062"/>
                  <a:pt x="3388224" y="419503"/>
                  <a:pt x="3492500" y="304800"/>
                </a:cubicBezTo>
                <a:cubicBezTo>
                  <a:pt x="3532772" y="260501"/>
                  <a:pt x="3572243" y="214556"/>
                  <a:pt x="3619500" y="177800"/>
                </a:cubicBezTo>
                <a:cubicBezTo>
                  <a:pt x="3662090" y="144674"/>
                  <a:pt x="3710275" y="130608"/>
                  <a:pt x="3759200" y="114300"/>
                </a:cubicBezTo>
                <a:cubicBezTo>
                  <a:pt x="3773342" y="177939"/>
                  <a:pt x="3801203" y="311869"/>
                  <a:pt x="3822700" y="368300"/>
                </a:cubicBezTo>
                <a:cubicBezTo>
                  <a:pt x="3839549" y="412529"/>
                  <a:pt x="3864055" y="453470"/>
                  <a:pt x="3886200" y="495300"/>
                </a:cubicBezTo>
                <a:cubicBezTo>
                  <a:pt x="3894694" y="511344"/>
                  <a:pt x="3949272" y="613476"/>
                  <a:pt x="3975100" y="635000"/>
                </a:cubicBezTo>
                <a:cubicBezTo>
                  <a:pt x="3985384" y="643570"/>
                  <a:pt x="4000500" y="643467"/>
                  <a:pt x="4013200" y="647700"/>
                </a:cubicBezTo>
                <a:cubicBezTo>
                  <a:pt x="4126764" y="609845"/>
                  <a:pt x="4038910" y="647286"/>
                  <a:pt x="4191000" y="444500"/>
                </a:cubicBezTo>
                <a:cubicBezTo>
                  <a:pt x="4232659" y="388955"/>
                  <a:pt x="4279486" y="337171"/>
                  <a:pt x="4318000" y="279400"/>
                </a:cubicBezTo>
                <a:cubicBezTo>
                  <a:pt x="4326467" y="266700"/>
                  <a:pt x="4334374" y="253609"/>
                  <a:pt x="4343400" y="241300"/>
                </a:cubicBezTo>
                <a:cubicBezTo>
                  <a:pt x="4380952" y="190093"/>
                  <a:pt x="4412799" y="133801"/>
                  <a:pt x="4457700" y="88900"/>
                </a:cubicBezTo>
                <a:cubicBezTo>
                  <a:pt x="4481834" y="64766"/>
                  <a:pt x="4516967" y="55033"/>
                  <a:pt x="4546600" y="38100"/>
                </a:cubicBezTo>
                <a:cubicBezTo>
                  <a:pt x="4555067" y="55033"/>
                  <a:pt x="4566799" y="70696"/>
                  <a:pt x="4572000" y="88900"/>
                </a:cubicBezTo>
                <a:cubicBezTo>
                  <a:pt x="4620459" y="258505"/>
                  <a:pt x="4572017" y="190551"/>
                  <a:pt x="4635500" y="381000"/>
                </a:cubicBezTo>
                <a:cubicBezTo>
                  <a:pt x="4660112" y="454835"/>
                  <a:pt x="4677703" y="534637"/>
                  <a:pt x="4724400" y="596900"/>
                </a:cubicBezTo>
                <a:cubicBezTo>
                  <a:pt x="4737100" y="613833"/>
                  <a:pt x="4746239" y="634149"/>
                  <a:pt x="4762500" y="647700"/>
                </a:cubicBezTo>
                <a:cubicBezTo>
                  <a:pt x="4772784" y="656270"/>
                  <a:pt x="4787900" y="656167"/>
                  <a:pt x="4800600" y="660400"/>
                </a:cubicBezTo>
                <a:cubicBezTo>
                  <a:pt x="4906290" y="554710"/>
                  <a:pt x="4929798" y="536452"/>
                  <a:pt x="5041900" y="368300"/>
                </a:cubicBezTo>
                <a:cubicBezTo>
                  <a:pt x="5050367" y="355600"/>
                  <a:pt x="5057033" y="341494"/>
                  <a:pt x="5067300" y="330200"/>
                </a:cubicBezTo>
                <a:cubicBezTo>
                  <a:pt x="5161634" y="226433"/>
                  <a:pt x="5155031" y="238507"/>
                  <a:pt x="5257800" y="165100"/>
                </a:cubicBezTo>
                <a:cubicBezTo>
                  <a:pt x="5332432" y="189977"/>
                  <a:pt x="5296370" y="166668"/>
                  <a:pt x="5334000" y="292100"/>
                </a:cubicBezTo>
                <a:cubicBezTo>
                  <a:pt x="5356791" y="368070"/>
                  <a:pt x="5373756" y="460511"/>
                  <a:pt x="5410200" y="533400"/>
                </a:cubicBezTo>
                <a:cubicBezTo>
                  <a:pt x="5419666" y="552332"/>
                  <a:pt x="5435600" y="567267"/>
                  <a:pt x="5448300" y="584200"/>
                </a:cubicBezTo>
                <a:cubicBezTo>
                  <a:pt x="5509562" y="492307"/>
                  <a:pt x="5503856" y="505313"/>
                  <a:pt x="5562600" y="393700"/>
                </a:cubicBezTo>
                <a:cubicBezTo>
                  <a:pt x="5584644" y="351817"/>
                  <a:pt x="5600388" y="306437"/>
                  <a:pt x="5626100" y="266700"/>
                </a:cubicBezTo>
                <a:cubicBezTo>
                  <a:pt x="5672257" y="195366"/>
                  <a:pt x="5704940" y="175688"/>
                  <a:pt x="5765800" y="127000"/>
                </a:cubicBezTo>
                <a:cubicBezTo>
                  <a:pt x="5841817" y="241025"/>
                  <a:pt x="5748886" y="88987"/>
                  <a:pt x="5816600" y="393700"/>
                </a:cubicBezTo>
                <a:cubicBezTo>
                  <a:pt x="5821280" y="414762"/>
                  <a:pt x="5879189" y="540804"/>
                  <a:pt x="5905500" y="571500"/>
                </a:cubicBezTo>
                <a:cubicBezTo>
                  <a:pt x="5915433" y="583089"/>
                  <a:pt x="5930900" y="588433"/>
                  <a:pt x="5943600" y="596900"/>
                </a:cubicBezTo>
                <a:cubicBezTo>
                  <a:pt x="6097714" y="442786"/>
                  <a:pt x="5868706" y="674860"/>
                  <a:pt x="6057900" y="469900"/>
                </a:cubicBezTo>
                <a:cubicBezTo>
                  <a:pt x="6196389" y="319870"/>
                  <a:pt x="6104168" y="437842"/>
                  <a:pt x="6184900" y="330200"/>
                </a:cubicBezTo>
                <a:cubicBezTo>
                  <a:pt x="6214872" y="390143"/>
                  <a:pt x="6225906" y="398437"/>
                  <a:pt x="6235700" y="457200"/>
                </a:cubicBezTo>
                <a:cubicBezTo>
                  <a:pt x="6237092" y="465551"/>
                  <a:pt x="6235700" y="474133"/>
                  <a:pt x="6235700" y="482600"/>
                </a:cubicBezTo>
              </a:path>
            </a:pathLst>
          </a:custGeom>
          <a:solidFill>
            <a:schemeClr val="accent4">
              <a:lumMod val="40000"/>
              <a:lumOff val="60000"/>
            </a:schemeClr>
          </a:solid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BBAAE650-744B-1044-AACD-78E7A519FF89}"/>
              </a:ext>
            </a:extLst>
          </p:cNvPr>
          <p:cNvSpPr txBox="1">
            <a:spLocks/>
          </p:cNvSpPr>
          <p:nvPr/>
        </p:nvSpPr>
        <p:spPr>
          <a:xfrm>
            <a:off x="1700362" y="1668059"/>
            <a:ext cx="6202063" cy="639458"/>
          </a:xfrm>
          <a:prstGeom prst="rect">
            <a:avLst/>
          </a:prstGeom>
          <a:noFill/>
          <a:ln w="63500">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tx1">
                    <a:lumMod val="85000"/>
                    <a:lumOff val="15000"/>
                  </a:schemeClr>
                </a:solidFill>
                <a:latin typeface="Avenir Light" panose="020B0402020203020204" pitchFamily="34" charset="77"/>
              </a:rPr>
              <a:t>Let’s use the previous hidden state, too</a:t>
            </a:r>
            <a:endParaRPr lang="en-US" sz="2400" dirty="0">
              <a:solidFill>
                <a:schemeClr val="tx1">
                  <a:lumMod val="85000"/>
                  <a:lumOff val="15000"/>
                </a:schemeClr>
              </a:solidFill>
              <a:latin typeface="Avenir Light" panose="020B0402020203020204" pitchFamily="34" charset="77"/>
            </a:endParaRPr>
          </a:p>
        </p:txBody>
      </p:sp>
      <p:pic>
        <p:nvPicPr>
          <p:cNvPr id="55" name="Picture 54">
            <a:extLst>
              <a:ext uri="{FF2B5EF4-FFF2-40B4-BE49-F238E27FC236}">
                <a16:creationId xmlns:a16="http://schemas.microsoft.com/office/drawing/2014/main" id="{98657CEC-44EB-9E49-AA56-B25D3A369CA1}"/>
              </a:ext>
            </a:extLst>
          </p:cNvPr>
          <p:cNvPicPr>
            <a:picLocks noChangeAspect="1"/>
          </p:cNvPicPr>
          <p:nvPr/>
        </p:nvPicPr>
        <p:blipFill>
          <a:blip r:embed="rId7"/>
          <a:stretch>
            <a:fillRect/>
          </a:stretch>
        </p:blipFill>
        <p:spPr>
          <a:xfrm>
            <a:off x="8962792" y="612028"/>
            <a:ext cx="3061319" cy="2178558"/>
          </a:xfrm>
          <a:prstGeom prst="rect">
            <a:avLst/>
          </a:prstGeom>
        </p:spPr>
      </p:pic>
      <p:sp>
        <p:nvSpPr>
          <p:cNvPr id="56" name="Title 1">
            <a:extLst>
              <a:ext uri="{FF2B5EF4-FFF2-40B4-BE49-F238E27FC236}">
                <a16:creationId xmlns:a16="http://schemas.microsoft.com/office/drawing/2014/main" id="{717D0D89-9EAC-D04C-B08F-E0BF437C55EA}"/>
              </a:ext>
            </a:extLst>
          </p:cNvPr>
          <p:cNvSpPr>
            <a:spLocks noGrp="1"/>
          </p:cNvSpPr>
          <p:nvPr>
            <p:ph type="title" idx="4294967295"/>
          </p:nvPr>
        </p:nvSpPr>
        <p:spPr>
          <a:xfrm>
            <a:off x="716886" y="264119"/>
            <a:ext cx="1262040" cy="551431"/>
          </a:xfrm>
        </p:spPr>
        <p:txBody>
          <a:bodyPr/>
          <a:lstStyle/>
          <a:p>
            <a:r>
              <a:rPr lang="en-US" dirty="0"/>
              <a:t>RNN</a:t>
            </a:r>
          </a:p>
        </p:txBody>
      </p:sp>
      <p:sp>
        <p:nvSpPr>
          <p:cNvPr id="57" name="Rectangle 56">
            <a:extLst>
              <a:ext uri="{FF2B5EF4-FFF2-40B4-BE49-F238E27FC236}">
                <a16:creationId xmlns:a16="http://schemas.microsoft.com/office/drawing/2014/main" id="{1DAA8A25-D048-EE4A-8EB8-567F2D71C605}"/>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206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7318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731890"/>
                <a:ext cx="466367" cy="503588"/>
              </a:xfrm>
              <a:prstGeom prst="rect">
                <a:avLst/>
              </a:prstGeom>
              <a:blipFill>
                <a:blip r:embed="rId5"/>
                <a:stretch>
                  <a:fillRect l="-5263"/>
                </a:stretch>
              </a:blipFill>
            </p:spPr>
            <p:txBody>
              <a:bodyPr/>
              <a:lstStyle/>
              <a:p>
                <a:r>
                  <a:rPr lang="en-US">
                    <a:noFill/>
                  </a:rPr>
                  <a:t> </a:t>
                </a:r>
              </a:p>
            </p:txBody>
          </p:sp>
        </mc:Fallback>
      </mc:AlternateContent>
      <p:sp>
        <p:nvSpPr>
          <p:cNvPr id="33" name="Title 1">
            <a:extLst>
              <a:ext uri="{FF2B5EF4-FFF2-40B4-BE49-F238E27FC236}">
                <a16:creationId xmlns:a16="http://schemas.microsoft.com/office/drawing/2014/main" id="{ACF9FAB1-5D4B-6F4C-951E-07AA2E1E32D0}"/>
              </a:ext>
            </a:extLst>
          </p:cNvPr>
          <p:cNvSpPr>
            <a:spLocks noGrp="1"/>
          </p:cNvSpPr>
          <p:nvPr>
            <p:ph type="title" idx="4294967295"/>
          </p:nvPr>
        </p:nvSpPr>
        <p:spPr>
          <a:xfrm>
            <a:off x="716886" y="264119"/>
            <a:ext cx="1262040" cy="551431"/>
          </a:xfrm>
        </p:spPr>
        <p:txBody>
          <a:bodyPr/>
          <a:lstStyle/>
          <a:p>
            <a:r>
              <a:rPr lang="en-US" dirty="0"/>
              <a:t>RNN</a:t>
            </a:r>
          </a:p>
        </p:txBody>
      </p:sp>
      <p:sp>
        <p:nvSpPr>
          <p:cNvPr id="34" name="Rectangle 33">
            <a:extLst>
              <a:ext uri="{FF2B5EF4-FFF2-40B4-BE49-F238E27FC236}">
                <a16:creationId xmlns:a16="http://schemas.microsoft.com/office/drawing/2014/main" id="{4842DAFB-E274-F346-9B17-1350C2D7576A}"/>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337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Content Placeholder 2">
                <a:extLst>
                  <a:ext uri="{FF2B5EF4-FFF2-40B4-BE49-F238E27FC236}">
                    <a16:creationId xmlns:a16="http://schemas.microsoft.com/office/drawing/2014/main" id="{920AC903-63CF-244F-AF78-1E015F906B08}"/>
                  </a:ext>
                </a:extLst>
              </p:cNvPr>
              <p:cNvSpPr txBox="1">
                <a:spLocks/>
              </p:cNvSpPr>
              <p:nvPr/>
            </p:nvSpPr>
            <p:spPr>
              <a:xfrm>
                <a:off x="4585693" y="23872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7" name="Content Placeholder 2">
                <a:extLst>
                  <a:ext uri="{FF2B5EF4-FFF2-40B4-BE49-F238E27FC236}">
                    <a16:creationId xmlns:a16="http://schemas.microsoft.com/office/drawing/2014/main" id="{920AC903-63CF-244F-AF78-1E015F906B08}"/>
                  </a:ext>
                </a:extLst>
              </p:cNvPr>
              <p:cNvSpPr txBox="1">
                <a:spLocks noRot="1" noChangeAspect="1" noMove="1" noResize="1" noEditPoints="1" noAdjustHandles="1" noChangeArrowheads="1" noChangeShapeType="1" noTextEdit="1"/>
              </p:cNvSpPr>
              <p:nvPr/>
            </p:nvSpPr>
            <p:spPr>
              <a:xfrm>
                <a:off x="4585693" y="2387247"/>
                <a:ext cx="1576747" cy="503588"/>
              </a:xfrm>
              <a:prstGeom prst="rect">
                <a:avLst/>
              </a:prstGeom>
              <a:blipFill>
                <a:blip r:embed="rId7"/>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7318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731890"/>
                <a:ext cx="466367" cy="503588"/>
              </a:xfrm>
              <a:prstGeom prst="rect">
                <a:avLst/>
              </a:prstGeom>
              <a:blipFill>
                <a:blip r:embed="rId8"/>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Content Placeholder 2">
                <a:extLst>
                  <a:ext uri="{FF2B5EF4-FFF2-40B4-BE49-F238E27FC236}">
                    <a16:creationId xmlns:a16="http://schemas.microsoft.com/office/drawing/2014/main" id="{A5C72C0C-196F-D14D-B7C7-B894A9473A57}"/>
                  </a:ext>
                </a:extLst>
              </p:cNvPr>
              <p:cNvSpPr txBox="1">
                <a:spLocks/>
              </p:cNvSpPr>
              <p:nvPr/>
            </p:nvSpPr>
            <p:spPr>
              <a:xfrm>
                <a:off x="5223678" y="5722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1" name="Content Placeholder 2">
                <a:extLst>
                  <a:ext uri="{FF2B5EF4-FFF2-40B4-BE49-F238E27FC236}">
                    <a16:creationId xmlns:a16="http://schemas.microsoft.com/office/drawing/2014/main" id="{A5C72C0C-196F-D14D-B7C7-B894A9473A57}"/>
                  </a:ext>
                </a:extLst>
              </p:cNvPr>
              <p:cNvSpPr txBox="1">
                <a:spLocks noRot="1" noChangeAspect="1" noMove="1" noResize="1" noEditPoints="1" noAdjustHandles="1" noChangeArrowheads="1" noChangeShapeType="1" noTextEdit="1"/>
              </p:cNvSpPr>
              <p:nvPr/>
            </p:nvSpPr>
            <p:spPr>
              <a:xfrm>
                <a:off x="5223678" y="5722080"/>
                <a:ext cx="466367" cy="503588"/>
              </a:xfrm>
              <a:prstGeom prst="rect">
                <a:avLst/>
              </a:prstGeom>
              <a:blipFill>
                <a:blip r:embed="rId9"/>
                <a:stretch>
                  <a:fillRect l="-5263"/>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0"/>
                <a:stretch>
                  <a:fillRect/>
                </a:stretch>
              </a:blipFill>
            </p:spPr>
            <p:txBody>
              <a:bodyPr/>
              <a:lstStyle/>
              <a:p>
                <a:r>
                  <a:rPr lang="en-US">
                    <a:noFill/>
                  </a:rPr>
                  <a:t> </a:t>
                </a:r>
              </a:p>
            </p:txBody>
          </p:sp>
        </mc:Fallback>
      </mc:AlternateContent>
      <p:sp>
        <p:nvSpPr>
          <p:cNvPr id="57" name="Title 1">
            <a:extLst>
              <a:ext uri="{FF2B5EF4-FFF2-40B4-BE49-F238E27FC236}">
                <a16:creationId xmlns:a16="http://schemas.microsoft.com/office/drawing/2014/main" id="{12E4AD4C-E809-EC45-A0CF-6671E9BEA22E}"/>
              </a:ext>
            </a:extLst>
          </p:cNvPr>
          <p:cNvSpPr>
            <a:spLocks noGrp="1"/>
          </p:cNvSpPr>
          <p:nvPr>
            <p:ph type="title" idx="4294967295"/>
          </p:nvPr>
        </p:nvSpPr>
        <p:spPr>
          <a:xfrm>
            <a:off x="716886" y="264119"/>
            <a:ext cx="1262040" cy="551431"/>
          </a:xfrm>
        </p:spPr>
        <p:txBody>
          <a:bodyPr/>
          <a:lstStyle/>
          <a:p>
            <a:r>
              <a:rPr lang="en-US" dirty="0"/>
              <a:t>RNN</a:t>
            </a:r>
          </a:p>
        </p:txBody>
      </p:sp>
      <p:sp>
        <p:nvSpPr>
          <p:cNvPr id="58" name="Rectangle 57">
            <a:extLst>
              <a:ext uri="{FF2B5EF4-FFF2-40B4-BE49-F238E27FC236}">
                <a16:creationId xmlns:a16="http://schemas.microsoft.com/office/drawing/2014/main" id="{3B7C891A-3790-0640-8D68-4038983220BA}"/>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812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Content Placeholder 2">
                <a:extLst>
                  <a:ext uri="{FF2B5EF4-FFF2-40B4-BE49-F238E27FC236}">
                    <a16:creationId xmlns:a16="http://schemas.microsoft.com/office/drawing/2014/main" id="{920AC903-63CF-244F-AF78-1E015F906B08}"/>
                  </a:ext>
                </a:extLst>
              </p:cNvPr>
              <p:cNvSpPr txBox="1">
                <a:spLocks/>
              </p:cNvSpPr>
              <p:nvPr/>
            </p:nvSpPr>
            <p:spPr>
              <a:xfrm>
                <a:off x="4585693" y="23872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7" name="Content Placeholder 2">
                <a:extLst>
                  <a:ext uri="{FF2B5EF4-FFF2-40B4-BE49-F238E27FC236}">
                    <a16:creationId xmlns:a16="http://schemas.microsoft.com/office/drawing/2014/main" id="{920AC903-63CF-244F-AF78-1E015F906B08}"/>
                  </a:ext>
                </a:extLst>
              </p:cNvPr>
              <p:cNvSpPr txBox="1">
                <a:spLocks noRot="1" noChangeAspect="1" noMove="1" noResize="1" noEditPoints="1" noAdjustHandles="1" noChangeArrowheads="1" noChangeShapeType="1" noTextEdit="1"/>
              </p:cNvSpPr>
              <p:nvPr/>
            </p:nvSpPr>
            <p:spPr>
              <a:xfrm>
                <a:off x="4585693" y="2387247"/>
                <a:ext cx="1576747" cy="503588"/>
              </a:xfrm>
              <a:prstGeom prst="rect">
                <a:avLst/>
              </a:prstGeom>
              <a:blipFill>
                <a:blip r:embed="rId9"/>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Content Placeholder 2">
                <a:extLst>
                  <a:ext uri="{FF2B5EF4-FFF2-40B4-BE49-F238E27FC236}">
                    <a16:creationId xmlns:a16="http://schemas.microsoft.com/office/drawing/2014/main" id="{DD14B316-FA21-B445-B5C6-076462AB394B}"/>
                  </a:ext>
                </a:extLst>
              </p:cNvPr>
              <p:cNvSpPr txBox="1">
                <a:spLocks/>
              </p:cNvSpPr>
              <p:nvPr/>
            </p:nvSpPr>
            <p:spPr>
              <a:xfrm>
                <a:off x="6890749" y="244152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8" name="Content Placeholder 2">
                <a:extLst>
                  <a:ext uri="{FF2B5EF4-FFF2-40B4-BE49-F238E27FC236}">
                    <a16:creationId xmlns:a16="http://schemas.microsoft.com/office/drawing/2014/main" id="{DD14B316-FA21-B445-B5C6-076462AB394B}"/>
                  </a:ext>
                </a:extLst>
              </p:cNvPr>
              <p:cNvSpPr txBox="1">
                <a:spLocks noRot="1" noChangeAspect="1" noMove="1" noResize="1" noEditPoints="1" noAdjustHandles="1" noChangeArrowheads="1" noChangeShapeType="1" noTextEdit="1"/>
              </p:cNvSpPr>
              <p:nvPr/>
            </p:nvSpPr>
            <p:spPr>
              <a:xfrm>
                <a:off x="6890749" y="2441522"/>
                <a:ext cx="1576747" cy="503588"/>
              </a:xfrm>
              <a:prstGeom prst="rect">
                <a:avLst/>
              </a:prstGeom>
              <a:blipFill>
                <a:blip r:embed="rId10"/>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7318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731890"/>
                <a:ext cx="466367" cy="503588"/>
              </a:xfrm>
              <a:prstGeom prst="rect">
                <a:avLst/>
              </a:prstGeom>
              <a:blipFill>
                <a:blip r:embed="rId11"/>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Content Placeholder 2">
                <a:extLst>
                  <a:ext uri="{FF2B5EF4-FFF2-40B4-BE49-F238E27FC236}">
                    <a16:creationId xmlns:a16="http://schemas.microsoft.com/office/drawing/2014/main" id="{A5C72C0C-196F-D14D-B7C7-B894A9473A57}"/>
                  </a:ext>
                </a:extLst>
              </p:cNvPr>
              <p:cNvSpPr txBox="1">
                <a:spLocks/>
              </p:cNvSpPr>
              <p:nvPr/>
            </p:nvSpPr>
            <p:spPr>
              <a:xfrm>
                <a:off x="5223678" y="5722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1" name="Content Placeholder 2">
                <a:extLst>
                  <a:ext uri="{FF2B5EF4-FFF2-40B4-BE49-F238E27FC236}">
                    <a16:creationId xmlns:a16="http://schemas.microsoft.com/office/drawing/2014/main" id="{A5C72C0C-196F-D14D-B7C7-B894A9473A57}"/>
                  </a:ext>
                </a:extLst>
              </p:cNvPr>
              <p:cNvSpPr txBox="1">
                <a:spLocks noRot="1" noChangeAspect="1" noMove="1" noResize="1" noEditPoints="1" noAdjustHandles="1" noChangeArrowheads="1" noChangeShapeType="1" noTextEdit="1"/>
              </p:cNvSpPr>
              <p:nvPr/>
            </p:nvSpPr>
            <p:spPr>
              <a:xfrm>
                <a:off x="5223678" y="5722080"/>
                <a:ext cx="466367" cy="503588"/>
              </a:xfrm>
              <a:prstGeom prst="rect">
                <a:avLst/>
              </a:prstGeom>
              <a:blipFill>
                <a:blip r:embed="rId12"/>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Content Placeholder 2">
                <a:extLst>
                  <a:ext uri="{FF2B5EF4-FFF2-40B4-BE49-F238E27FC236}">
                    <a16:creationId xmlns:a16="http://schemas.microsoft.com/office/drawing/2014/main" id="{FA120483-D21E-3A49-B318-1CB36CEEDB5A}"/>
                  </a:ext>
                </a:extLst>
              </p:cNvPr>
              <p:cNvSpPr txBox="1">
                <a:spLocks/>
              </p:cNvSpPr>
              <p:nvPr/>
            </p:nvSpPr>
            <p:spPr>
              <a:xfrm>
                <a:off x="7431960" y="57098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2" name="Content Placeholder 2">
                <a:extLst>
                  <a:ext uri="{FF2B5EF4-FFF2-40B4-BE49-F238E27FC236}">
                    <a16:creationId xmlns:a16="http://schemas.microsoft.com/office/drawing/2014/main" id="{FA120483-D21E-3A49-B318-1CB36CEEDB5A}"/>
                  </a:ext>
                </a:extLst>
              </p:cNvPr>
              <p:cNvSpPr txBox="1">
                <a:spLocks noRot="1" noChangeAspect="1" noMove="1" noResize="1" noEditPoints="1" noAdjustHandles="1" noChangeArrowheads="1" noChangeShapeType="1" noTextEdit="1"/>
              </p:cNvSpPr>
              <p:nvPr/>
            </p:nvSpPr>
            <p:spPr>
              <a:xfrm>
                <a:off x="7431960" y="5709801"/>
                <a:ext cx="466367" cy="503588"/>
              </a:xfrm>
              <a:prstGeom prst="rect">
                <a:avLst/>
              </a:prstGeom>
              <a:blipFill>
                <a:blip r:embed="rId13"/>
                <a:stretch>
                  <a:fillRect l="-5263"/>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4"/>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5"/>
                <a:stretch>
                  <a:fillRect/>
                </a:stretch>
              </a:blipFill>
            </p:spPr>
            <p:txBody>
              <a:bodyPr/>
              <a:lstStyle/>
              <a:p>
                <a:r>
                  <a:rPr lang="en-US">
                    <a:noFill/>
                  </a:rPr>
                  <a:t> </a:t>
                </a:r>
              </a:p>
            </p:txBody>
          </p:sp>
        </mc:Fallback>
      </mc:AlternateContent>
      <p:sp>
        <p:nvSpPr>
          <p:cNvPr id="88" name="Title 1">
            <a:extLst>
              <a:ext uri="{FF2B5EF4-FFF2-40B4-BE49-F238E27FC236}">
                <a16:creationId xmlns:a16="http://schemas.microsoft.com/office/drawing/2014/main" id="{F04EEAFD-8A41-1A4A-B767-3EA27B31A147}"/>
              </a:ext>
            </a:extLst>
          </p:cNvPr>
          <p:cNvSpPr>
            <a:spLocks noGrp="1"/>
          </p:cNvSpPr>
          <p:nvPr>
            <p:ph type="title" idx="4294967295"/>
          </p:nvPr>
        </p:nvSpPr>
        <p:spPr>
          <a:xfrm>
            <a:off x="716886" y="264119"/>
            <a:ext cx="1262040" cy="551431"/>
          </a:xfrm>
        </p:spPr>
        <p:txBody>
          <a:bodyPr/>
          <a:lstStyle/>
          <a:p>
            <a:r>
              <a:rPr lang="en-US" dirty="0"/>
              <a:t>RNN</a:t>
            </a:r>
          </a:p>
        </p:txBody>
      </p:sp>
      <p:sp>
        <p:nvSpPr>
          <p:cNvPr id="89" name="Rectangle 88">
            <a:extLst>
              <a:ext uri="{FF2B5EF4-FFF2-40B4-BE49-F238E27FC236}">
                <a16:creationId xmlns:a16="http://schemas.microsoft.com/office/drawing/2014/main" id="{06AE86EC-9188-E540-96D0-DB43003C829D}"/>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184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8"/>
                <a:stretch>
                  <a:fillRect/>
                </a:stretch>
              </a:blipFill>
            </p:spPr>
            <p:txBody>
              <a:bodyPr/>
              <a:lstStyle/>
              <a:p>
                <a:r>
                  <a:rPr lang="en-US">
                    <a:noFill/>
                  </a:rPr>
                  <a:t> </a:t>
                </a:r>
              </a:p>
            </p:txBody>
          </p:sp>
        </mc:Fallback>
      </mc:AlternateContent>
      <p:sp>
        <p:nvSpPr>
          <p:cNvPr id="165" name="Rounded Rectangle 164">
            <a:extLst>
              <a:ext uri="{FF2B5EF4-FFF2-40B4-BE49-F238E27FC236}">
                <a16:creationId xmlns:a16="http://schemas.microsoft.com/office/drawing/2014/main" id="{4B2C5528-7DE4-E54A-96DB-162EE83E11FA}"/>
              </a:ext>
            </a:extLst>
          </p:cNvPr>
          <p:cNvSpPr/>
          <p:nvPr/>
        </p:nvSpPr>
        <p:spPr>
          <a:xfrm>
            <a:off x="9320649" y="53396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F5D1DDD-E243-4945-9BE6-AF554F5D1DEF}"/>
              </a:ext>
            </a:extLst>
          </p:cNvPr>
          <p:cNvSpPr/>
          <p:nvPr/>
        </p:nvSpPr>
        <p:spPr>
          <a:xfrm>
            <a:off x="9425431"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D0DA892-9667-8647-A4CD-A690575703B5}"/>
              </a:ext>
            </a:extLst>
          </p:cNvPr>
          <p:cNvSpPr/>
          <p:nvPr/>
        </p:nvSpPr>
        <p:spPr>
          <a:xfrm>
            <a:off x="9671690"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528EA094-A252-2E4A-BE09-4884AFCC8157}"/>
              </a:ext>
            </a:extLst>
          </p:cNvPr>
          <p:cNvSpPr/>
          <p:nvPr/>
        </p:nvSpPr>
        <p:spPr>
          <a:xfrm>
            <a:off x="9917949"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4121D2CD-4B48-F94A-A77C-9CE89F641011}"/>
              </a:ext>
            </a:extLst>
          </p:cNvPr>
          <p:cNvSpPr/>
          <p:nvPr/>
        </p:nvSpPr>
        <p:spPr>
          <a:xfrm>
            <a:off x="10169818"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ight Arrow 181">
            <a:extLst>
              <a:ext uri="{FF2B5EF4-FFF2-40B4-BE49-F238E27FC236}">
                <a16:creationId xmlns:a16="http://schemas.microsoft.com/office/drawing/2014/main" id="{31F218F5-7CAA-C947-9E0B-F41992B1BD9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ight Arrow 182">
            <a:extLst>
              <a:ext uri="{FF2B5EF4-FFF2-40B4-BE49-F238E27FC236}">
                <a16:creationId xmlns:a16="http://schemas.microsoft.com/office/drawing/2014/main" id="{6A153770-56BC-7549-92C1-9994774C09A8}"/>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4" name="Content Placeholder 2">
                <a:extLst>
                  <a:ext uri="{FF2B5EF4-FFF2-40B4-BE49-F238E27FC236}">
                    <a16:creationId xmlns:a16="http://schemas.microsoft.com/office/drawing/2014/main" id="{C3D61AC1-C1EE-0943-AB5B-90F7ED94F749}"/>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84" name="Content Placeholder 2">
                <a:extLst>
                  <a:ext uri="{FF2B5EF4-FFF2-40B4-BE49-F238E27FC236}">
                    <a16:creationId xmlns:a16="http://schemas.microsoft.com/office/drawing/2014/main" id="{C3D61AC1-C1EE-0943-AB5B-90F7ED94F749}"/>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Content Placeholder 2">
                <a:extLst>
                  <a:ext uri="{FF2B5EF4-FFF2-40B4-BE49-F238E27FC236}">
                    <a16:creationId xmlns:a16="http://schemas.microsoft.com/office/drawing/2014/main" id="{920AC903-63CF-244F-AF78-1E015F906B08}"/>
                  </a:ext>
                </a:extLst>
              </p:cNvPr>
              <p:cNvSpPr txBox="1">
                <a:spLocks/>
              </p:cNvSpPr>
              <p:nvPr/>
            </p:nvSpPr>
            <p:spPr>
              <a:xfrm>
                <a:off x="4585693" y="23872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7" name="Content Placeholder 2">
                <a:extLst>
                  <a:ext uri="{FF2B5EF4-FFF2-40B4-BE49-F238E27FC236}">
                    <a16:creationId xmlns:a16="http://schemas.microsoft.com/office/drawing/2014/main" id="{920AC903-63CF-244F-AF78-1E015F906B08}"/>
                  </a:ext>
                </a:extLst>
              </p:cNvPr>
              <p:cNvSpPr txBox="1">
                <a:spLocks noRot="1" noChangeAspect="1" noMove="1" noResize="1" noEditPoints="1" noAdjustHandles="1" noChangeArrowheads="1" noChangeShapeType="1" noTextEdit="1"/>
              </p:cNvSpPr>
              <p:nvPr/>
            </p:nvSpPr>
            <p:spPr>
              <a:xfrm>
                <a:off x="4585693" y="2387247"/>
                <a:ext cx="1576747" cy="503588"/>
              </a:xfrm>
              <a:prstGeom prst="rect">
                <a:avLst/>
              </a:prstGeom>
              <a:blipFill>
                <a:blip r:embed="rId11"/>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Content Placeholder 2">
                <a:extLst>
                  <a:ext uri="{FF2B5EF4-FFF2-40B4-BE49-F238E27FC236}">
                    <a16:creationId xmlns:a16="http://schemas.microsoft.com/office/drawing/2014/main" id="{DD14B316-FA21-B445-B5C6-076462AB394B}"/>
                  </a:ext>
                </a:extLst>
              </p:cNvPr>
              <p:cNvSpPr txBox="1">
                <a:spLocks/>
              </p:cNvSpPr>
              <p:nvPr/>
            </p:nvSpPr>
            <p:spPr>
              <a:xfrm>
                <a:off x="6890749" y="244152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8" name="Content Placeholder 2">
                <a:extLst>
                  <a:ext uri="{FF2B5EF4-FFF2-40B4-BE49-F238E27FC236}">
                    <a16:creationId xmlns:a16="http://schemas.microsoft.com/office/drawing/2014/main" id="{DD14B316-FA21-B445-B5C6-076462AB394B}"/>
                  </a:ext>
                </a:extLst>
              </p:cNvPr>
              <p:cNvSpPr txBox="1">
                <a:spLocks noRot="1" noChangeAspect="1" noMove="1" noResize="1" noEditPoints="1" noAdjustHandles="1" noChangeArrowheads="1" noChangeShapeType="1" noTextEdit="1"/>
              </p:cNvSpPr>
              <p:nvPr/>
            </p:nvSpPr>
            <p:spPr>
              <a:xfrm>
                <a:off x="6890749" y="2441522"/>
                <a:ext cx="1576747" cy="503588"/>
              </a:xfrm>
              <a:prstGeom prst="rect">
                <a:avLst/>
              </a:prstGeom>
              <a:blipFill>
                <a:blip r:embed="rId12"/>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Content Placeholder 2">
                <a:extLst>
                  <a:ext uri="{FF2B5EF4-FFF2-40B4-BE49-F238E27FC236}">
                    <a16:creationId xmlns:a16="http://schemas.microsoft.com/office/drawing/2014/main" id="{5125CD9F-D43E-3943-B513-29350E305625}"/>
                  </a:ext>
                </a:extLst>
              </p:cNvPr>
              <p:cNvSpPr txBox="1">
                <a:spLocks/>
              </p:cNvSpPr>
              <p:nvPr/>
            </p:nvSpPr>
            <p:spPr>
              <a:xfrm>
                <a:off x="9231175" y="246797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9" name="Content Placeholder 2">
                <a:extLst>
                  <a:ext uri="{FF2B5EF4-FFF2-40B4-BE49-F238E27FC236}">
                    <a16:creationId xmlns:a16="http://schemas.microsoft.com/office/drawing/2014/main" id="{5125CD9F-D43E-3943-B513-29350E305625}"/>
                  </a:ext>
                </a:extLst>
              </p:cNvPr>
              <p:cNvSpPr txBox="1">
                <a:spLocks noRot="1" noChangeAspect="1" noMove="1" noResize="1" noEditPoints="1" noAdjustHandles="1" noChangeArrowheads="1" noChangeShapeType="1" noTextEdit="1"/>
              </p:cNvSpPr>
              <p:nvPr/>
            </p:nvSpPr>
            <p:spPr>
              <a:xfrm>
                <a:off x="9231175" y="2467972"/>
                <a:ext cx="1576747" cy="503588"/>
              </a:xfrm>
              <a:prstGeom prst="rect">
                <a:avLst/>
              </a:prstGeom>
              <a:blipFill>
                <a:blip r:embed="rId13"/>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7318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731890"/>
                <a:ext cx="466367" cy="503588"/>
              </a:xfrm>
              <a:prstGeom prst="rect">
                <a:avLst/>
              </a:prstGeom>
              <a:blipFill>
                <a:blip r:embed="rId14"/>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Content Placeholder 2">
                <a:extLst>
                  <a:ext uri="{FF2B5EF4-FFF2-40B4-BE49-F238E27FC236}">
                    <a16:creationId xmlns:a16="http://schemas.microsoft.com/office/drawing/2014/main" id="{A5C72C0C-196F-D14D-B7C7-B894A9473A57}"/>
                  </a:ext>
                </a:extLst>
              </p:cNvPr>
              <p:cNvSpPr txBox="1">
                <a:spLocks/>
              </p:cNvSpPr>
              <p:nvPr/>
            </p:nvSpPr>
            <p:spPr>
              <a:xfrm>
                <a:off x="5223678" y="5722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1" name="Content Placeholder 2">
                <a:extLst>
                  <a:ext uri="{FF2B5EF4-FFF2-40B4-BE49-F238E27FC236}">
                    <a16:creationId xmlns:a16="http://schemas.microsoft.com/office/drawing/2014/main" id="{A5C72C0C-196F-D14D-B7C7-B894A9473A57}"/>
                  </a:ext>
                </a:extLst>
              </p:cNvPr>
              <p:cNvSpPr txBox="1">
                <a:spLocks noRot="1" noChangeAspect="1" noMove="1" noResize="1" noEditPoints="1" noAdjustHandles="1" noChangeArrowheads="1" noChangeShapeType="1" noTextEdit="1"/>
              </p:cNvSpPr>
              <p:nvPr/>
            </p:nvSpPr>
            <p:spPr>
              <a:xfrm>
                <a:off x="5223678" y="5722080"/>
                <a:ext cx="466367" cy="503588"/>
              </a:xfrm>
              <a:prstGeom prst="rect">
                <a:avLst/>
              </a:prstGeom>
              <a:blipFill>
                <a:blip r:embed="rId15"/>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Content Placeholder 2">
                <a:extLst>
                  <a:ext uri="{FF2B5EF4-FFF2-40B4-BE49-F238E27FC236}">
                    <a16:creationId xmlns:a16="http://schemas.microsoft.com/office/drawing/2014/main" id="{FA120483-D21E-3A49-B318-1CB36CEEDB5A}"/>
                  </a:ext>
                </a:extLst>
              </p:cNvPr>
              <p:cNvSpPr txBox="1">
                <a:spLocks/>
              </p:cNvSpPr>
              <p:nvPr/>
            </p:nvSpPr>
            <p:spPr>
              <a:xfrm>
                <a:off x="7431960" y="57098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2" name="Content Placeholder 2">
                <a:extLst>
                  <a:ext uri="{FF2B5EF4-FFF2-40B4-BE49-F238E27FC236}">
                    <a16:creationId xmlns:a16="http://schemas.microsoft.com/office/drawing/2014/main" id="{FA120483-D21E-3A49-B318-1CB36CEEDB5A}"/>
                  </a:ext>
                </a:extLst>
              </p:cNvPr>
              <p:cNvSpPr txBox="1">
                <a:spLocks noRot="1" noChangeAspect="1" noMove="1" noResize="1" noEditPoints="1" noAdjustHandles="1" noChangeArrowheads="1" noChangeShapeType="1" noTextEdit="1"/>
              </p:cNvSpPr>
              <p:nvPr/>
            </p:nvSpPr>
            <p:spPr>
              <a:xfrm>
                <a:off x="7431960" y="5709801"/>
                <a:ext cx="466367" cy="503588"/>
              </a:xfrm>
              <a:prstGeom prst="rect">
                <a:avLst/>
              </a:prstGeom>
              <a:blipFill>
                <a:blip r:embed="rId16"/>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Content Placeholder 2">
                <a:extLst>
                  <a:ext uri="{FF2B5EF4-FFF2-40B4-BE49-F238E27FC236}">
                    <a16:creationId xmlns:a16="http://schemas.microsoft.com/office/drawing/2014/main" id="{A0550B78-C097-A540-9272-EF3B08EE4E78}"/>
                  </a:ext>
                </a:extLst>
              </p:cNvPr>
              <p:cNvSpPr txBox="1">
                <a:spLocks/>
              </p:cNvSpPr>
              <p:nvPr/>
            </p:nvSpPr>
            <p:spPr>
              <a:xfrm>
                <a:off x="9770266" y="57318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3" name="Content Placeholder 2">
                <a:extLst>
                  <a:ext uri="{FF2B5EF4-FFF2-40B4-BE49-F238E27FC236}">
                    <a16:creationId xmlns:a16="http://schemas.microsoft.com/office/drawing/2014/main" id="{A0550B78-C097-A540-9272-EF3B08EE4E78}"/>
                  </a:ext>
                </a:extLst>
              </p:cNvPr>
              <p:cNvSpPr txBox="1">
                <a:spLocks noRot="1" noChangeAspect="1" noMove="1" noResize="1" noEditPoints="1" noAdjustHandles="1" noChangeArrowheads="1" noChangeShapeType="1" noTextEdit="1"/>
              </p:cNvSpPr>
              <p:nvPr/>
            </p:nvSpPr>
            <p:spPr>
              <a:xfrm>
                <a:off x="9770266" y="5731890"/>
                <a:ext cx="466367" cy="503588"/>
              </a:xfrm>
              <a:prstGeom prst="rect">
                <a:avLst/>
              </a:prstGeom>
              <a:blipFill>
                <a:blip r:embed="rId17"/>
                <a:stretch>
                  <a:fillRect l="-2632"/>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8"/>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9"/>
                <a:stretch>
                  <a:fillRect/>
                </a:stretch>
              </a:blipFill>
            </p:spPr>
            <p:txBody>
              <a:bodyPr/>
              <a:lstStyle/>
              <a:p>
                <a:r>
                  <a:rPr lang="en-US">
                    <a:noFill/>
                  </a:rPr>
                  <a:t> </a:t>
                </a:r>
              </a:p>
            </p:txBody>
          </p:sp>
        </mc:Fallback>
      </mc:AlternateContent>
      <p:sp>
        <p:nvSpPr>
          <p:cNvPr id="200" name="Right Arrow 199">
            <a:extLst>
              <a:ext uri="{FF2B5EF4-FFF2-40B4-BE49-F238E27FC236}">
                <a16:creationId xmlns:a16="http://schemas.microsoft.com/office/drawing/2014/main" id="{BD12B914-5DFB-1C4F-BC8A-44B371B0E731}"/>
              </a:ext>
            </a:extLst>
          </p:cNvPr>
          <p:cNvSpPr/>
          <p:nvPr/>
        </p:nvSpPr>
        <p:spPr>
          <a:xfrm>
            <a:off x="8438026" y="4180753"/>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9"/>
                <a:stretch>
                  <a:fillRect/>
                </a:stretch>
              </a:blipFill>
            </p:spPr>
            <p:txBody>
              <a:bodyPr/>
              <a:lstStyle/>
              <a:p>
                <a:r>
                  <a:rPr lang="en-US">
                    <a:noFill/>
                  </a:rPr>
                  <a:t> </a:t>
                </a:r>
              </a:p>
            </p:txBody>
          </p:sp>
        </mc:Fallback>
      </mc:AlternateContent>
      <p:sp>
        <p:nvSpPr>
          <p:cNvPr id="108" name="Title 1">
            <a:extLst>
              <a:ext uri="{FF2B5EF4-FFF2-40B4-BE49-F238E27FC236}">
                <a16:creationId xmlns:a16="http://schemas.microsoft.com/office/drawing/2014/main" id="{45F03C64-BCC0-D345-A7C8-A0A60B7559ED}"/>
              </a:ext>
            </a:extLst>
          </p:cNvPr>
          <p:cNvSpPr>
            <a:spLocks noGrp="1"/>
          </p:cNvSpPr>
          <p:nvPr>
            <p:ph type="title" idx="4294967295"/>
          </p:nvPr>
        </p:nvSpPr>
        <p:spPr>
          <a:xfrm>
            <a:off x="716886" y="264119"/>
            <a:ext cx="1262040" cy="551431"/>
          </a:xfrm>
        </p:spPr>
        <p:txBody>
          <a:bodyPr/>
          <a:lstStyle/>
          <a:p>
            <a:r>
              <a:rPr lang="en-US" dirty="0"/>
              <a:t>RNN</a:t>
            </a:r>
          </a:p>
        </p:txBody>
      </p:sp>
      <p:sp>
        <p:nvSpPr>
          <p:cNvPr id="120" name="Rectangle 119">
            <a:extLst>
              <a:ext uri="{FF2B5EF4-FFF2-40B4-BE49-F238E27FC236}">
                <a16:creationId xmlns:a16="http://schemas.microsoft.com/office/drawing/2014/main" id="{BB12246B-8CAE-1F47-8211-853BDAA89777}"/>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196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2827728" y="974270"/>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accent5">
                    <a:lumMod val="75000"/>
                  </a:schemeClr>
                </a:solidFill>
                <a:latin typeface="Avenir Light" panose="020B0402020203020204" pitchFamily="34" charset="77"/>
              </a:rPr>
              <a:t>Some people find this abstract view useful.</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207263" y="4766050"/>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2090447" y="3603904"/>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184900" y="2467584"/>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4504260" y="4802485"/>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4609042"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4855301"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5101560"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5353429"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4609042"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4855301"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5101560"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5353429"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4388107" y="3643567"/>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4472657"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4718916"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4965175"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5217044"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5475040" y="369911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4523350" y="2503995"/>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4828971" y="302141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4850531" y="419055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4320335" y="414797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4320335" y="4147979"/>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4327644" y="2969038"/>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4327644" y="2969038"/>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4380001" y="1878779"/>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4380001" y="1878779"/>
                <a:ext cx="1576747" cy="503588"/>
              </a:xfrm>
              <a:prstGeom prst="rect">
                <a:avLst/>
              </a:prstGeom>
              <a:blipFill>
                <a:blip r:embed="rId4"/>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4879505" y="5247322"/>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4879505" y="5247322"/>
                <a:ext cx="466367" cy="503588"/>
              </a:xfrm>
              <a:prstGeom prst="rect">
                <a:avLst/>
              </a:prstGeom>
              <a:blipFill>
                <a:blip r:embed="rId5"/>
                <a:stretch>
                  <a:fillRect l="-2703" b="-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6260938" y="2969038"/>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6260938" y="2969038"/>
                <a:ext cx="701328" cy="503588"/>
              </a:xfrm>
              <a:prstGeom prst="rect">
                <a:avLst/>
              </a:prstGeom>
              <a:blipFill>
                <a:blip r:embed="rId6"/>
                <a:stretch>
                  <a:fillRect/>
                </a:stretch>
              </a:blipFill>
            </p:spPr>
            <p:txBody>
              <a:bodyPr/>
              <a:lstStyle/>
              <a:p>
                <a:r>
                  <a:rPr lang="en-US">
                    <a:noFill/>
                  </a:rPr>
                  <a:t> </a:t>
                </a:r>
              </a:p>
            </p:txBody>
          </p:sp>
        </mc:Fallback>
      </mc:AlternateContent>
      <p:sp>
        <p:nvSpPr>
          <p:cNvPr id="3" name="Curved Up Arrow 2">
            <a:extLst>
              <a:ext uri="{FF2B5EF4-FFF2-40B4-BE49-F238E27FC236}">
                <a16:creationId xmlns:a16="http://schemas.microsoft.com/office/drawing/2014/main" id="{BB36A064-7625-2441-8964-9A5BD1261D10}"/>
              </a:ext>
            </a:extLst>
          </p:cNvPr>
          <p:cNvSpPr/>
          <p:nvPr/>
        </p:nvSpPr>
        <p:spPr>
          <a:xfrm rot="16200000">
            <a:off x="5762425" y="3408634"/>
            <a:ext cx="773848" cy="706109"/>
          </a:xfrm>
          <a:prstGeom prst="curvedUpArrow">
            <a:avLst>
              <a:gd name="adj1" fmla="val 14218"/>
              <a:gd name="adj2" fmla="val 50000"/>
              <a:gd name="adj3" fmla="val 25000"/>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E88FE48-D5BF-0E40-BFCC-391AE36E8079}"/>
                  </a:ext>
                </a:extLst>
              </p:cNvPr>
              <p:cNvSpPr/>
              <p:nvPr/>
            </p:nvSpPr>
            <p:spPr>
              <a:xfrm>
                <a:off x="7036459" y="2114264"/>
                <a:ext cx="4755897" cy="2071593"/>
              </a:xfrm>
              <a:prstGeom prst="rect">
                <a:avLst/>
              </a:prstGeom>
            </p:spPr>
            <p:txBody>
              <a:bodyPr wrap="square">
                <a:spAutoFit/>
              </a:bodyPr>
              <a:lstStyle/>
              <a:p>
                <a:pPr>
                  <a:lnSpc>
                    <a:spcPct val="120000"/>
                  </a:lnSpc>
                </a:pPr>
                <a:r>
                  <a:rPr lang="en-US" b="1" dirty="0">
                    <a:latin typeface="Avenir Light" panose="020B0402020203020204" pitchFamily="34" charset="77"/>
                  </a:rPr>
                  <a:t>The recurrent loop </a:t>
                </a:r>
                <a14:m>
                  <m:oMath xmlns:m="http://schemas.openxmlformats.org/officeDocument/2006/math">
                    <m:r>
                      <a:rPr lang="en-US" i="1">
                        <a:solidFill>
                          <a:srgbClr val="C00000"/>
                        </a:solidFill>
                        <a:latin typeface="Cambria Math" panose="02040503050406030204" pitchFamily="18" charset="0"/>
                      </a:rPr>
                      <m:t>𝑉</m:t>
                    </m:r>
                  </m:oMath>
                </a14:m>
                <a:r>
                  <a:rPr lang="en-US" b="1" dirty="0">
                    <a:latin typeface="Avenir Light" panose="020B0402020203020204" pitchFamily="34" charset="77"/>
                  </a:rPr>
                  <a:t> conveys that the current hidden layer is influenced by the hidden layer from the previous time step.</a:t>
                </a:r>
              </a:p>
              <a:p>
                <a:pPr>
                  <a:lnSpc>
                    <a:spcPct val="120000"/>
                  </a:lnSpc>
                </a:pPr>
                <a:endParaRPr lang="en-US" b="1" dirty="0">
                  <a:latin typeface="Avenir Light" panose="020B0402020203020204" pitchFamily="34" charset="77"/>
                </a:endParaRPr>
              </a:p>
              <a:p>
                <a:pPr>
                  <a:lnSpc>
                    <a:spcPct val="120000"/>
                  </a:lnSpc>
                </a:pPr>
                <a:r>
                  <a:rPr lang="en-US" b="1" dirty="0">
                    <a:latin typeface="Avenir Light" panose="020B0402020203020204" pitchFamily="34" charset="77"/>
                  </a:rPr>
                  <a:t>The initial hidden layer </a:t>
                </a:r>
                <a14:m>
                  <m:oMath xmlns:m="http://schemas.openxmlformats.org/officeDocument/2006/math">
                    <m:sSub>
                      <m:sSubPr>
                        <m:ctrlPr>
                          <a:rPr lang="en-US" b="1" i="1" dirty="0">
                            <a:solidFill>
                              <a:srgbClr val="C00000"/>
                            </a:solidFill>
                            <a:latin typeface="Cambria Math" panose="02040503050406030204" pitchFamily="18" charset="0"/>
                          </a:rPr>
                        </m:ctrlPr>
                      </m:sSubPr>
                      <m:e>
                        <m:r>
                          <a:rPr lang="en-US" b="1" i="1" dirty="0">
                            <a:solidFill>
                              <a:srgbClr val="C00000"/>
                            </a:solidFill>
                            <a:latin typeface="Cambria Math" panose="02040503050406030204" pitchFamily="18" charset="0"/>
                          </a:rPr>
                          <m:t>𝒉</m:t>
                        </m:r>
                      </m:e>
                      <m:sub>
                        <m:r>
                          <a:rPr lang="en-US" b="1" i="1" dirty="0">
                            <a:solidFill>
                              <a:srgbClr val="C00000"/>
                            </a:solidFill>
                            <a:latin typeface="Cambria Math" panose="02040503050406030204" pitchFamily="18" charset="0"/>
                          </a:rPr>
                          <m:t>𝟎</m:t>
                        </m:r>
                      </m:sub>
                    </m:sSub>
                    <m:r>
                      <a:rPr lang="en-US" b="1" i="1" dirty="0">
                        <a:latin typeface="Cambria Math" panose="02040503050406030204" pitchFamily="18" charset="0"/>
                      </a:rPr>
                      <m:t> </m:t>
                    </m:r>
                  </m:oMath>
                </a14:m>
                <a:r>
                  <a:rPr lang="en-US" b="1" dirty="0">
                    <a:latin typeface="Avenir Light" panose="020B0402020203020204" pitchFamily="34" charset="77"/>
                  </a:rPr>
                  <a:t>can be initialized to 0s</a:t>
                </a:r>
              </a:p>
            </p:txBody>
          </p:sp>
        </mc:Choice>
        <mc:Fallback xmlns="">
          <p:sp>
            <p:nvSpPr>
              <p:cNvPr id="5" name="Rectangle 4">
                <a:extLst>
                  <a:ext uri="{FF2B5EF4-FFF2-40B4-BE49-F238E27FC236}">
                    <a16:creationId xmlns:a16="http://schemas.microsoft.com/office/drawing/2014/main" id="{EE88FE48-D5BF-0E40-BFCC-391AE36E8079}"/>
                  </a:ext>
                </a:extLst>
              </p:cNvPr>
              <p:cNvSpPr>
                <a:spLocks noRot="1" noChangeAspect="1" noMove="1" noResize="1" noEditPoints="1" noAdjustHandles="1" noChangeArrowheads="1" noChangeShapeType="1" noTextEdit="1"/>
              </p:cNvSpPr>
              <p:nvPr/>
            </p:nvSpPr>
            <p:spPr>
              <a:xfrm>
                <a:off x="7036459" y="2114264"/>
                <a:ext cx="4755897" cy="2071593"/>
              </a:xfrm>
              <a:prstGeom prst="rect">
                <a:avLst/>
              </a:prstGeom>
              <a:blipFill>
                <a:blip r:embed="rId7"/>
                <a:stretch>
                  <a:fillRect l="-798" b="-3659"/>
                </a:stretch>
              </a:blipFill>
            </p:spPr>
            <p:txBody>
              <a:bodyPr/>
              <a:lstStyle/>
              <a:p>
                <a:r>
                  <a:rPr lang="en-US">
                    <a:noFill/>
                  </a:rPr>
                  <a:t> </a:t>
                </a:r>
              </a:p>
            </p:txBody>
          </p:sp>
        </mc:Fallback>
      </mc:AlternateContent>
      <p:sp>
        <p:nvSpPr>
          <p:cNvPr id="36" name="Title 1">
            <a:extLst>
              <a:ext uri="{FF2B5EF4-FFF2-40B4-BE49-F238E27FC236}">
                <a16:creationId xmlns:a16="http://schemas.microsoft.com/office/drawing/2014/main" id="{6EF9025E-D612-6B4B-B2FD-4BAA0A2A77E2}"/>
              </a:ext>
            </a:extLst>
          </p:cNvPr>
          <p:cNvSpPr>
            <a:spLocks noGrp="1"/>
          </p:cNvSpPr>
          <p:nvPr>
            <p:ph type="title" idx="4294967295"/>
          </p:nvPr>
        </p:nvSpPr>
        <p:spPr>
          <a:xfrm>
            <a:off x="716886" y="264119"/>
            <a:ext cx="1262040" cy="551431"/>
          </a:xfrm>
        </p:spPr>
        <p:txBody>
          <a:bodyPr/>
          <a:lstStyle/>
          <a:p>
            <a:r>
              <a:rPr lang="en-US" dirty="0"/>
              <a:t>RNN</a:t>
            </a:r>
          </a:p>
        </p:txBody>
      </p:sp>
      <p:sp>
        <p:nvSpPr>
          <p:cNvPr id="37" name="Rectangle 36">
            <a:extLst>
              <a:ext uri="{FF2B5EF4-FFF2-40B4-BE49-F238E27FC236}">
                <a16:creationId xmlns:a16="http://schemas.microsoft.com/office/drawing/2014/main" id="{323D93E3-0229-8247-9373-A36DC1D2B9A3}"/>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a:extLst>
              <a:ext uri="{FF2B5EF4-FFF2-40B4-BE49-F238E27FC236}">
                <a16:creationId xmlns:a16="http://schemas.microsoft.com/office/drawing/2014/main" id="{CF055CCB-E7D1-7E4A-85F8-32294D43DBF1}"/>
              </a:ext>
            </a:extLst>
          </p:cNvPr>
          <p:cNvSpPr txBox="1">
            <a:spLocks/>
          </p:cNvSpPr>
          <p:nvPr/>
        </p:nvSpPr>
        <p:spPr>
          <a:xfrm>
            <a:off x="7845168" y="4321830"/>
            <a:ext cx="3660492" cy="11074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000" b="1" dirty="0">
              <a:latin typeface="Avenir Light" panose="020B0402020203020204" pitchFamily="34" charset="77"/>
            </a:endParaRPr>
          </a:p>
        </p:txBody>
      </p:sp>
    </p:spTree>
    <p:extLst>
      <p:ext uri="{BB962C8B-B14F-4D97-AF65-F5344CB8AC3E}">
        <p14:creationId xmlns:p14="http://schemas.microsoft.com/office/powerpoint/2010/main" val="175405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2827728" y="974270"/>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accent5">
                    <a:lumMod val="75000"/>
                  </a:schemeClr>
                </a:solidFill>
                <a:latin typeface="Avenir Light" panose="020B0402020203020204" pitchFamily="34" charset="77"/>
              </a:rPr>
              <a:t>Some people find this abstract view useful.</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207263" y="4766050"/>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2090447" y="3603904"/>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184900" y="2467584"/>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4504260" y="4802485"/>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4609042"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4855301"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5101560"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5353429"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4609042"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4855301"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5101560"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5353429"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4388107" y="3643567"/>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4472657"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4718916"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4965175"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5217044"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5475040" y="369911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4523350" y="2503995"/>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4828971" y="302141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4850531" y="419055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4320335" y="414797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4320335" y="4147979"/>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4327644" y="2969038"/>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4327644" y="2969038"/>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4380001" y="1878779"/>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4380001" y="1878779"/>
                <a:ext cx="1576747" cy="503588"/>
              </a:xfrm>
              <a:prstGeom prst="rect">
                <a:avLst/>
              </a:prstGeom>
              <a:blipFill>
                <a:blip r:embed="rId4"/>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4879505" y="5247322"/>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4879505" y="5247322"/>
                <a:ext cx="466367" cy="503588"/>
              </a:xfrm>
              <a:prstGeom prst="rect">
                <a:avLst/>
              </a:prstGeom>
              <a:blipFill>
                <a:blip r:embed="rId5"/>
                <a:stretch>
                  <a:fillRect l="-2703" b="-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6260938" y="2969038"/>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6260938" y="2969038"/>
                <a:ext cx="701328" cy="503588"/>
              </a:xfrm>
              <a:prstGeom prst="rect">
                <a:avLst/>
              </a:prstGeom>
              <a:blipFill>
                <a:blip r:embed="rId6"/>
                <a:stretch>
                  <a:fillRect/>
                </a:stretch>
              </a:blipFill>
            </p:spPr>
            <p:txBody>
              <a:bodyPr/>
              <a:lstStyle/>
              <a:p>
                <a:r>
                  <a:rPr lang="en-US">
                    <a:noFill/>
                  </a:rPr>
                  <a:t> </a:t>
                </a:r>
              </a:p>
            </p:txBody>
          </p:sp>
        </mc:Fallback>
      </mc:AlternateContent>
      <p:sp>
        <p:nvSpPr>
          <p:cNvPr id="3" name="Curved Up Arrow 2">
            <a:extLst>
              <a:ext uri="{FF2B5EF4-FFF2-40B4-BE49-F238E27FC236}">
                <a16:creationId xmlns:a16="http://schemas.microsoft.com/office/drawing/2014/main" id="{BB36A064-7625-2441-8964-9A5BD1261D10}"/>
              </a:ext>
            </a:extLst>
          </p:cNvPr>
          <p:cNvSpPr/>
          <p:nvPr/>
        </p:nvSpPr>
        <p:spPr>
          <a:xfrm rot="16200000">
            <a:off x="5762425" y="3408634"/>
            <a:ext cx="773848" cy="706109"/>
          </a:xfrm>
          <a:prstGeom prst="curvedUpArrow">
            <a:avLst>
              <a:gd name="adj1" fmla="val 14218"/>
              <a:gd name="adj2" fmla="val 50000"/>
              <a:gd name="adj3" fmla="val 25000"/>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E88FE48-D5BF-0E40-BFCC-391AE36E8079}"/>
                  </a:ext>
                </a:extLst>
              </p:cNvPr>
              <p:cNvSpPr/>
              <p:nvPr/>
            </p:nvSpPr>
            <p:spPr>
              <a:xfrm>
                <a:off x="6890002" y="3347340"/>
                <a:ext cx="4755897" cy="1074397"/>
              </a:xfrm>
              <a:prstGeom prst="rect">
                <a:avLst/>
              </a:prstGeom>
            </p:spPr>
            <p:txBody>
              <a:bodyPr wrap="square">
                <a:spAutoFit/>
              </a:bodyPr>
              <a:lstStyle/>
              <a:p>
                <a:pPr>
                  <a:lnSpc>
                    <a:spcPct val="120000"/>
                  </a:lnSpc>
                </a:pPr>
                <a:r>
                  <a:rPr lang="en-US" b="1" dirty="0">
                    <a:latin typeface="Avenir Light" panose="020B0402020203020204" pitchFamily="34" charset="77"/>
                  </a:rPr>
                  <a:t>The recurrent loop </a:t>
                </a:r>
                <a14:m>
                  <m:oMath xmlns:m="http://schemas.openxmlformats.org/officeDocument/2006/math">
                    <m:r>
                      <a:rPr lang="en-US" i="1">
                        <a:solidFill>
                          <a:srgbClr val="C00000"/>
                        </a:solidFill>
                        <a:latin typeface="Cambria Math" panose="02040503050406030204" pitchFamily="18" charset="0"/>
                      </a:rPr>
                      <m:t>𝑉</m:t>
                    </m:r>
                  </m:oMath>
                </a14:m>
                <a:r>
                  <a:rPr lang="en-US" b="1" dirty="0">
                    <a:latin typeface="Avenir Light" panose="020B0402020203020204" pitchFamily="34" charset="77"/>
                  </a:rPr>
                  <a:t> conveys that the current hidden layer is influenced by the hidden layer from the previous time step.</a:t>
                </a:r>
                <a:endParaRPr lang="en-US" dirty="0">
                  <a:latin typeface="Avenir Light" panose="020B0402020203020204" pitchFamily="34" charset="77"/>
                </a:endParaRPr>
              </a:p>
            </p:txBody>
          </p:sp>
        </mc:Choice>
        <mc:Fallback xmlns="">
          <p:sp>
            <p:nvSpPr>
              <p:cNvPr id="5" name="Rectangle 4">
                <a:extLst>
                  <a:ext uri="{FF2B5EF4-FFF2-40B4-BE49-F238E27FC236}">
                    <a16:creationId xmlns:a16="http://schemas.microsoft.com/office/drawing/2014/main" id="{EE88FE48-D5BF-0E40-BFCC-391AE36E8079}"/>
                  </a:ext>
                </a:extLst>
              </p:cNvPr>
              <p:cNvSpPr>
                <a:spLocks noRot="1" noChangeAspect="1" noMove="1" noResize="1" noEditPoints="1" noAdjustHandles="1" noChangeArrowheads="1" noChangeShapeType="1" noTextEdit="1"/>
              </p:cNvSpPr>
              <p:nvPr/>
            </p:nvSpPr>
            <p:spPr>
              <a:xfrm>
                <a:off x="6890002" y="3347340"/>
                <a:ext cx="4755897" cy="1074397"/>
              </a:xfrm>
              <a:prstGeom prst="rect">
                <a:avLst/>
              </a:prstGeom>
              <a:blipFill>
                <a:blip r:embed="rId7"/>
                <a:stretch>
                  <a:fillRect l="-1067" b="-7143"/>
                </a:stretch>
              </a:blipFill>
            </p:spPr>
            <p:txBody>
              <a:bodyPr/>
              <a:lstStyle/>
              <a:p>
                <a:r>
                  <a:rPr lang="en-US">
                    <a:noFill/>
                  </a:rPr>
                  <a:t> </a:t>
                </a:r>
              </a:p>
            </p:txBody>
          </p:sp>
        </mc:Fallback>
      </mc:AlternateContent>
      <p:sp>
        <p:nvSpPr>
          <p:cNvPr id="36" name="Title 1">
            <a:extLst>
              <a:ext uri="{FF2B5EF4-FFF2-40B4-BE49-F238E27FC236}">
                <a16:creationId xmlns:a16="http://schemas.microsoft.com/office/drawing/2014/main" id="{6EF9025E-D612-6B4B-B2FD-4BAA0A2A77E2}"/>
              </a:ext>
            </a:extLst>
          </p:cNvPr>
          <p:cNvSpPr>
            <a:spLocks noGrp="1"/>
          </p:cNvSpPr>
          <p:nvPr>
            <p:ph type="title" idx="4294967295"/>
          </p:nvPr>
        </p:nvSpPr>
        <p:spPr>
          <a:xfrm>
            <a:off x="716886" y="264119"/>
            <a:ext cx="1262040" cy="551431"/>
          </a:xfrm>
        </p:spPr>
        <p:txBody>
          <a:bodyPr/>
          <a:lstStyle/>
          <a:p>
            <a:r>
              <a:rPr lang="en-US" dirty="0"/>
              <a:t>RNN</a:t>
            </a:r>
          </a:p>
        </p:txBody>
      </p:sp>
      <p:sp>
        <p:nvSpPr>
          <p:cNvPr id="37" name="Rectangle 36">
            <a:extLst>
              <a:ext uri="{FF2B5EF4-FFF2-40B4-BE49-F238E27FC236}">
                <a16:creationId xmlns:a16="http://schemas.microsoft.com/office/drawing/2014/main" id="{323D93E3-0229-8247-9373-A36DC1D2B9A3}"/>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2E0ED56-49AA-6A49-A176-984A82704C79}"/>
              </a:ext>
            </a:extLst>
          </p:cNvPr>
          <p:cNvSpPr/>
          <p:nvPr/>
        </p:nvSpPr>
        <p:spPr>
          <a:xfrm>
            <a:off x="1796525" y="518615"/>
            <a:ext cx="9959171" cy="5879357"/>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96A4CD3-E1E9-684F-BF5A-295D094C59C4}"/>
              </a:ext>
            </a:extLst>
          </p:cNvPr>
          <p:cNvSpPr/>
          <p:nvPr/>
        </p:nvSpPr>
        <p:spPr>
          <a:xfrm>
            <a:off x="2477064" y="1330111"/>
            <a:ext cx="7567747" cy="1962327"/>
          </a:xfrm>
          <a:prstGeom prst="rect">
            <a:avLst/>
          </a:prstGeom>
          <a:solidFill>
            <a:srgbClr val="FFC3C4"/>
          </a:solidFill>
          <a:ln w="66675">
            <a:solidFill>
              <a:schemeClr val="tx1"/>
            </a:solidFill>
          </a:ln>
          <a:effectLst>
            <a:outerShdw blurRad="2667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552C503-1C80-8242-89B3-A99BCEDDA564}"/>
              </a:ext>
            </a:extLst>
          </p:cNvPr>
          <p:cNvSpPr/>
          <p:nvPr/>
        </p:nvSpPr>
        <p:spPr>
          <a:xfrm>
            <a:off x="3117829" y="1674875"/>
            <a:ext cx="6712956" cy="1200329"/>
          </a:xfrm>
          <a:prstGeom prst="rect">
            <a:avLst/>
          </a:prstGeom>
        </p:spPr>
        <p:txBody>
          <a:bodyPr wrap="square">
            <a:spAutoFit/>
          </a:bodyPr>
          <a:lstStyle/>
          <a:p>
            <a:r>
              <a:rPr lang="en-US" sz="2400" b="1" dirty="0">
                <a:latin typeface="Avenir Book" panose="02000503020000020003" pitchFamily="2" charset="0"/>
              </a:rPr>
              <a:t>Definition: </a:t>
            </a:r>
            <a:r>
              <a:rPr lang="en-US" sz="2400" dirty="0">
                <a:latin typeface="Avenir Book" panose="02000503020000020003" pitchFamily="2" charset="0"/>
              </a:rPr>
              <a:t>an </a:t>
            </a:r>
            <a:r>
              <a:rPr lang="en-US" sz="2400" b="1" dirty="0">
                <a:solidFill>
                  <a:srgbClr val="C00000"/>
                </a:solidFill>
                <a:latin typeface="Avenir Book" panose="02000503020000020003" pitchFamily="2" charset="0"/>
              </a:rPr>
              <a:t>RNN</a:t>
            </a:r>
            <a:r>
              <a:rPr lang="en-US" sz="2400" dirty="0">
                <a:latin typeface="Avenir Book" panose="02000503020000020003" pitchFamily="2" charset="0"/>
              </a:rPr>
              <a:t> is any neural net that has a non-linear combination of the recurrent state (e.g., hidden layer) and the input</a:t>
            </a:r>
            <a:r>
              <a:rPr lang="en-US" sz="2400" b="1" dirty="0">
                <a:latin typeface="Avenir Book" panose="02000503020000020003" pitchFamily="2" charset="0"/>
              </a:rPr>
              <a:t> </a:t>
            </a:r>
            <a:endParaRPr lang="en-US" sz="2400" b="1" dirty="0">
              <a:solidFill>
                <a:srgbClr val="00B0F0"/>
              </a:solidFill>
            </a:endParaRPr>
          </a:p>
        </p:txBody>
      </p:sp>
    </p:spTree>
    <p:extLst>
      <p:ext uri="{BB962C8B-B14F-4D97-AF65-F5344CB8AC3E}">
        <p14:creationId xmlns:p14="http://schemas.microsoft.com/office/powerpoint/2010/main" val="1025154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2827728" y="974270"/>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accent5">
                    <a:lumMod val="75000"/>
                  </a:schemeClr>
                </a:solidFill>
                <a:latin typeface="Avenir Light" panose="020B0402020203020204" pitchFamily="34" charset="77"/>
              </a:rPr>
              <a:t>Some people find this abstract view useful.</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207263" y="4766050"/>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2090447" y="3603904"/>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184900" y="2467584"/>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4504260" y="4802485"/>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4609042"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4855301"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5101560"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5353429" y="4857836"/>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4609042"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4855301"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5101560"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5353429" y="2551019"/>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4388107" y="3643567"/>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4472657"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4718916"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4965175"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5217044" y="369683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5475040" y="369911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4523350" y="2503995"/>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4828971" y="302141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4850531" y="419055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4320335" y="414797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4320335" y="4147979"/>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4327644" y="2969038"/>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4327644" y="2969038"/>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4380001" y="1878779"/>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4380001" y="1878779"/>
                <a:ext cx="1576747" cy="503588"/>
              </a:xfrm>
              <a:prstGeom prst="rect">
                <a:avLst/>
              </a:prstGeom>
              <a:blipFill>
                <a:blip r:embed="rId4"/>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4879505" y="5247322"/>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4879505" y="5247322"/>
                <a:ext cx="466367" cy="503588"/>
              </a:xfrm>
              <a:prstGeom prst="rect">
                <a:avLst/>
              </a:prstGeom>
              <a:blipFill>
                <a:blip r:embed="rId5"/>
                <a:stretch>
                  <a:fillRect l="-2703" b="-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6260938" y="2969038"/>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6260938" y="2969038"/>
                <a:ext cx="701328" cy="503588"/>
              </a:xfrm>
              <a:prstGeom prst="rect">
                <a:avLst/>
              </a:prstGeom>
              <a:blipFill>
                <a:blip r:embed="rId6"/>
                <a:stretch>
                  <a:fillRect/>
                </a:stretch>
              </a:blipFill>
            </p:spPr>
            <p:txBody>
              <a:bodyPr/>
              <a:lstStyle/>
              <a:p>
                <a:r>
                  <a:rPr lang="en-US">
                    <a:noFill/>
                  </a:rPr>
                  <a:t> </a:t>
                </a:r>
              </a:p>
            </p:txBody>
          </p:sp>
        </mc:Fallback>
      </mc:AlternateContent>
      <p:sp>
        <p:nvSpPr>
          <p:cNvPr id="3" name="Curved Up Arrow 2">
            <a:extLst>
              <a:ext uri="{FF2B5EF4-FFF2-40B4-BE49-F238E27FC236}">
                <a16:creationId xmlns:a16="http://schemas.microsoft.com/office/drawing/2014/main" id="{BB36A064-7625-2441-8964-9A5BD1261D10}"/>
              </a:ext>
            </a:extLst>
          </p:cNvPr>
          <p:cNvSpPr/>
          <p:nvPr/>
        </p:nvSpPr>
        <p:spPr>
          <a:xfrm rot="16200000">
            <a:off x="5762425" y="3408634"/>
            <a:ext cx="773848" cy="706109"/>
          </a:xfrm>
          <a:prstGeom prst="curvedUpArrow">
            <a:avLst>
              <a:gd name="adj1" fmla="val 14218"/>
              <a:gd name="adj2" fmla="val 50000"/>
              <a:gd name="adj3" fmla="val 25000"/>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E88FE48-D5BF-0E40-BFCC-391AE36E8079}"/>
                  </a:ext>
                </a:extLst>
              </p:cNvPr>
              <p:cNvSpPr/>
              <p:nvPr/>
            </p:nvSpPr>
            <p:spPr>
              <a:xfrm>
                <a:off x="6890002" y="3347340"/>
                <a:ext cx="4755897" cy="1074397"/>
              </a:xfrm>
              <a:prstGeom prst="rect">
                <a:avLst/>
              </a:prstGeom>
            </p:spPr>
            <p:txBody>
              <a:bodyPr wrap="square">
                <a:spAutoFit/>
              </a:bodyPr>
              <a:lstStyle/>
              <a:p>
                <a:pPr>
                  <a:lnSpc>
                    <a:spcPct val="120000"/>
                  </a:lnSpc>
                </a:pPr>
                <a:r>
                  <a:rPr lang="en-US" b="1" dirty="0">
                    <a:latin typeface="Avenir Light" panose="020B0402020203020204" pitchFamily="34" charset="77"/>
                  </a:rPr>
                  <a:t>The recurrent loop </a:t>
                </a:r>
                <a14:m>
                  <m:oMath xmlns:m="http://schemas.openxmlformats.org/officeDocument/2006/math">
                    <m:r>
                      <a:rPr lang="en-US" i="1">
                        <a:solidFill>
                          <a:srgbClr val="C00000"/>
                        </a:solidFill>
                        <a:latin typeface="Cambria Math" panose="02040503050406030204" pitchFamily="18" charset="0"/>
                      </a:rPr>
                      <m:t>𝑉</m:t>
                    </m:r>
                  </m:oMath>
                </a14:m>
                <a:r>
                  <a:rPr lang="en-US" b="1" dirty="0">
                    <a:latin typeface="Avenir Light" panose="020B0402020203020204" pitchFamily="34" charset="77"/>
                  </a:rPr>
                  <a:t> conveys that the current hidden layer is influenced by the hidden layer from the previous time step.</a:t>
                </a:r>
                <a:endParaRPr lang="en-US" dirty="0">
                  <a:latin typeface="Avenir Light" panose="020B0402020203020204" pitchFamily="34" charset="77"/>
                </a:endParaRPr>
              </a:p>
            </p:txBody>
          </p:sp>
        </mc:Choice>
        <mc:Fallback xmlns="">
          <p:sp>
            <p:nvSpPr>
              <p:cNvPr id="5" name="Rectangle 4">
                <a:extLst>
                  <a:ext uri="{FF2B5EF4-FFF2-40B4-BE49-F238E27FC236}">
                    <a16:creationId xmlns:a16="http://schemas.microsoft.com/office/drawing/2014/main" id="{EE88FE48-D5BF-0E40-BFCC-391AE36E8079}"/>
                  </a:ext>
                </a:extLst>
              </p:cNvPr>
              <p:cNvSpPr>
                <a:spLocks noRot="1" noChangeAspect="1" noMove="1" noResize="1" noEditPoints="1" noAdjustHandles="1" noChangeArrowheads="1" noChangeShapeType="1" noTextEdit="1"/>
              </p:cNvSpPr>
              <p:nvPr/>
            </p:nvSpPr>
            <p:spPr>
              <a:xfrm>
                <a:off x="6890002" y="3347340"/>
                <a:ext cx="4755897" cy="1074397"/>
              </a:xfrm>
              <a:prstGeom prst="rect">
                <a:avLst/>
              </a:prstGeom>
              <a:blipFill>
                <a:blip r:embed="rId7"/>
                <a:stretch>
                  <a:fillRect l="-1067" b="-7143"/>
                </a:stretch>
              </a:blipFill>
            </p:spPr>
            <p:txBody>
              <a:bodyPr/>
              <a:lstStyle/>
              <a:p>
                <a:r>
                  <a:rPr lang="en-US">
                    <a:noFill/>
                  </a:rPr>
                  <a:t> </a:t>
                </a:r>
              </a:p>
            </p:txBody>
          </p:sp>
        </mc:Fallback>
      </mc:AlternateContent>
      <p:sp>
        <p:nvSpPr>
          <p:cNvPr id="36" name="Title 1">
            <a:extLst>
              <a:ext uri="{FF2B5EF4-FFF2-40B4-BE49-F238E27FC236}">
                <a16:creationId xmlns:a16="http://schemas.microsoft.com/office/drawing/2014/main" id="{6EF9025E-D612-6B4B-B2FD-4BAA0A2A77E2}"/>
              </a:ext>
            </a:extLst>
          </p:cNvPr>
          <p:cNvSpPr>
            <a:spLocks noGrp="1"/>
          </p:cNvSpPr>
          <p:nvPr>
            <p:ph type="title" idx="4294967295"/>
          </p:nvPr>
        </p:nvSpPr>
        <p:spPr>
          <a:xfrm>
            <a:off x="716886" y="264119"/>
            <a:ext cx="1262040" cy="551431"/>
          </a:xfrm>
        </p:spPr>
        <p:txBody>
          <a:bodyPr/>
          <a:lstStyle/>
          <a:p>
            <a:r>
              <a:rPr lang="en-US" dirty="0"/>
              <a:t>RNN</a:t>
            </a:r>
          </a:p>
        </p:txBody>
      </p:sp>
      <p:sp>
        <p:nvSpPr>
          <p:cNvPr id="37" name="Rectangle 36">
            <a:extLst>
              <a:ext uri="{FF2B5EF4-FFF2-40B4-BE49-F238E27FC236}">
                <a16:creationId xmlns:a16="http://schemas.microsoft.com/office/drawing/2014/main" id="{323D93E3-0229-8247-9373-A36DC1D2B9A3}"/>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2E0ED56-49AA-6A49-A176-984A82704C79}"/>
              </a:ext>
            </a:extLst>
          </p:cNvPr>
          <p:cNvSpPr/>
          <p:nvPr/>
        </p:nvSpPr>
        <p:spPr>
          <a:xfrm>
            <a:off x="1796525" y="518615"/>
            <a:ext cx="9959171" cy="5879357"/>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96A4CD3-E1E9-684F-BF5A-295D094C59C4}"/>
              </a:ext>
            </a:extLst>
          </p:cNvPr>
          <p:cNvSpPr/>
          <p:nvPr/>
        </p:nvSpPr>
        <p:spPr>
          <a:xfrm>
            <a:off x="2477064" y="1330111"/>
            <a:ext cx="7567747" cy="3730925"/>
          </a:xfrm>
          <a:prstGeom prst="rect">
            <a:avLst/>
          </a:prstGeom>
          <a:solidFill>
            <a:srgbClr val="FFC3C4"/>
          </a:solidFill>
          <a:ln w="66675">
            <a:solidFill>
              <a:schemeClr val="tx1"/>
            </a:solidFill>
          </a:ln>
          <a:effectLst>
            <a:outerShdw blurRad="2667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552C503-1C80-8242-89B3-A99BCEDDA564}"/>
              </a:ext>
            </a:extLst>
          </p:cNvPr>
          <p:cNvSpPr/>
          <p:nvPr/>
        </p:nvSpPr>
        <p:spPr>
          <a:xfrm>
            <a:off x="3117829" y="1674875"/>
            <a:ext cx="6712956" cy="2677656"/>
          </a:xfrm>
          <a:prstGeom prst="rect">
            <a:avLst/>
          </a:prstGeom>
        </p:spPr>
        <p:txBody>
          <a:bodyPr wrap="square">
            <a:spAutoFit/>
          </a:bodyPr>
          <a:lstStyle/>
          <a:p>
            <a:r>
              <a:rPr lang="en-US" sz="2400" b="1" dirty="0">
                <a:latin typeface="Avenir Book" panose="02000503020000020003" pitchFamily="2" charset="0"/>
              </a:rPr>
              <a:t>Definition: </a:t>
            </a:r>
            <a:r>
              <a:rPr lang="en-US" sz="2400" dirty="0">
                <a:latin typeface="Avenir Book" panose="02000503020000020003" pitchFamily="2" charset="0"/>
              </a:rPr>
              <a:t>an </a:t>
            </a:r>
            <a:r>
              <a:rPr lang="en-US" sz="2400" b="1" dirty="0">
                <a:solidFill>
                  <a:srgbClr val="C00000"/>
                </a:solidFill>
                <a:latin typeface="Avenir Book" panose="02000503020000020003" pitchFamily="2" charset="0"/>
              </a:rPr>
              <a:t>RNN</a:t>
            </a:r>
            <a:r>
              <a:rPr lang="en-US" sz="2400" dirty="0">
                <a:latin typeface="Avenir Book" panose="02000503020000020003" pitchFamily="2" charset="0"/>
              </a:rPr>
              <a:t> is any neural net that has a non-linear combination of the recurrent state (e.g., hidden layer) and the input</a:t>
            </a:r>
          </a:p>
          <a:p>
            <a:endParaRPr lang="en-US" sz="2400" b="1" dirty="0">
              <a:latin typeface="Avenir Book" panose="02000503020000020003" pitchFamily="2" charset="0"/>
            </a:endParaRPr>
          </a:p>
          <a:p>
            <a:endParaRPr lang="en-US" sz="2400" b="1" dirty="0">
              <a:latin typeface="Avenir Book" panose="02000503020000020003" pitchFamily="2" charset="0"/>
            </a:endParaRPr>
          </a:p>
          <a:p>
            <a:r>
              <a:rPr lang="en-US" sz="2400" b="1" dirty="0">
                <a:latin typeface="Avenir Book" panose="02000503020000020003" pitchFamily="2" charset="0"/>
              </a:rPr>
              <a:t>NOTE: </a:t>
            </a:r>
            <a:r>
              <a:rPr lang="en-US" sz="2400" dirty="0">
                <a:latin typeface="Avenir Book" panose="02000503020000020003" pitchFamily="2" charset="0"/>
              </a:rPr>
              <a:t>The Embedding layer for all of our NN’s never has a non-linear activation. Why? </a:t>
            </a:r>
            <a:endParaRPr lang="en-US" sz="2400" dirty="0">
              <a:solidFill>
                <a:srgbClr val="00B0F0"/>
              </a:solidFill>
            </a:endParaRPr>
          </a:p>
        </p:txBody>
      </p:sp>
    </p:spTree>
    <p:extLst>
      <p:ext uri="{BB962C8B-B14F-4D97-AF65-F5344CB8AC3E}">
        <p14:creationId xmlns:p14="http://schemas.microsoft.com/office/powerpoint/2010/main" val="3245097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2939471" y="564539"/>
            <a:ext cx="586246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latin typeface="Avenir Light" panose="020B0402020203020204" pitchFamily="34" charset="77"/>
              </a:rPr>
              <a:t>What exactly are we learning?</a:t>
            </a: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3367323" y="4356319"/>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3250507" y="3194173"/>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3344960" y="2057853"/>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5664320" y="4392754"/>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5769102" y="4448105"/>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6015361" y="4448105"/>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6261620" y="4448105"/>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6513489" y="4448105"/>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5769102" y="2141288"/>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6015361" y="2141288"/>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6261620" y="2141288"/>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6513489" y="2141288"/>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5548167" y="3233836"/>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5632717" y="3287103"/>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5878976" y="3287103"/>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6125235" y="3287103"/>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6377104" y="3287103"/>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6635100" y="3289387"/>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5683410" y="2094264"/>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5989031" y="2611679"/>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6010591" y="3780827"/>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5480395" y="3738248"/>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5480395" y="3738248"/>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5487704" y="255930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5487704" y="2559307"/>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5540061" y="1469048"/>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5540061" y="1469048"/>
                <a:ext cx="1576747" cy="503588"/>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6039565" y="483759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6039565" y="4837591"/>
                <a:ext cx="466367" cy="503588"/>
              </a:xfrm>
              <a:prstGeom prst="rect">
                <a:avLst/>
              </a:prstGeom>
              <a:blipFill>
                <a:blip r:embed="rId5"/>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7300621" y="269805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7300621" y="2698059"/>
                <a:ext cx="701328" cy="503588"/>
              </a:xfrm>
              <a:prstGeom prst="rect">
                <a:avLst/>
              </a:prstGeom>
              <a:blipFill>
                <a:blip r:embed="rId6"/>
                <a:stretch>
                  <a:fillRect/>
                </a:stretch>
              </a:blipFill>
            </p:spPr>
            <p:txBody>
              <a:bodyPr/>
              <a:lstStyle/>
              <a:p>
                <a:r>
                  <a:rPr lang="en-US">
                    <a:noFill/>
                  </a:rPr>
                  <a:t> </a:t>
                </a:r>
              </a:p>
            </p:txBody>
          </p:sp>
        </mc:Fallback>
      </mc:AlternateContent>
      <p:sp>
        <p:nvSpPr>
          <p:cNvPr id="3" name="Curved Up Arrow 2">
            <a:extLst>
              <a:ext uri="{FF2B5EF4-FFF2-40B4-BE49-F238E27FC236}">
                <a16:creationId xmlns:a16="http://schemas.microsoft.com/office/drawing/2014/main" id="{BB36A064-7625-2441-8964-9A5BD1261D10}"/>
              </a:ext>
            </a:extLst>
          </p:cNvPr>
          <p:cNvSpPr/>
          <p:nvPr/>
        </p:nvSpPr>
        <p:spPr>
          <a:xfrm rot="16200000">
            <a:off x="6922485" y="2998903"/>
            <a:ext cx="773848" cy="706109"/>
          </a:xfrm>
          <a:prstGeom prst="curvedUpArrow">
            <a:avLst>
              <a:gd name="adj1" fmla="val 14218"/>
              <a:gd name="adj2" fmla="val 50000"/>
              <a:gd name="adj3" fmla="val 25000"/>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EE88FE48-D5BF-0E40-BFCC-391AE36E8079}"/>
              </a:ext>
            </a:extLst>
          </p:cNvPr>
          <p:cNvSpPr/>
          <p:nvPr/>
        </p:nvSpPr>
        <p:spPr>
          <a:xfrm>
            <a:off x="861608" y="5705504"/>
            <a:ext cx="10640229" cy="515334"/>
          </a:xfrm>
          <a:prstGeom prst="rect">
            <a:avLst/>
          </a:prstGeom>
        </p:spPr>
        <p:txBody>
          <a:bodyPr wrap="square">
            <a:spAutoFit/>
          </a:bodyPr>
          <a:lstStyle/>
          <a:p>
            <a:pPr>
              <a:lnSpc>
                <a:spcPct val="120000"/>
              </a:lnSpc>
            </a:pPr>
            <a:r>
              <a:rPr lang="en-US" sz="2400" b="1" dirty="0">
                <a:highlight>
                  <a:srgbClr val="FFFF00"/>
                </a:highlight>
                <a:latin typeface="Avenir Light" panose="020B0402020203020204" pitchFamily="34" charset="77"/>
              </a:rPr>
              <a:t>CHALKBOARD EXERCISE:</a:t>
            </a:r>
            <a:r>
              <a:rPr lang="en-US" sz="2400" b="1" dirty="0">
                <a:latin typeface="Avenir Light" panose="020B0402020203020204" pitchFamily="34" charset="77"/>
              </a:rPr>
              <a:t> Let’s write out all weight matrices and their sizes.</a:t>
            </a:r>
            <a:endParaRPr lang="en-US" sz="2400" dirty="0">
              <a:latin typeface="Avenir Light" panose="020B0402020203020204" pitchFamily="34" charset="77"/>
            </a:endParaRPr>
          </a:p>
        </p:txBody>
      </p:sp>
      <p:sp>
        <p:nvSpPr>
          <p:cNvPr id="36" name="Title 1">
            <a:extLst>
              <a:ext uri="{FF2B5EF4-FFF2-40B4-BE49-F238E27FC236}">
                <a16:creationId xmlns:a16="http://schemas.microsoft.com/office/drawing/2014/main" id="{6EF9025E-D612-6B4B-B2FD-4BAA0A2A77E2}"/>
              </a:ext>
            </a:extLst>
          </p:cNvPr>
          <p:cNvSpPr>
            <a:spLocks noGrp="1"/>
          </p:cNvSpPr>
          <p:nvPr>
            <p:ph type="title" idx="4294967295"/>
          </p:nvPr>
        </p:nvSpPr>
        <p:spPr>
          <a:xfrm>
            <a:off x="716886" y="264119"/>
            <a:ext cx="1262040" cy="551431"/>
          </a:xfrm>
        </p:spPr>
        <p:txBody>
          <a:bodyPr/>
          <a:lstStyle/>
          <a:p>
            <a:r>
              <a:rPr lang="en-US" dirty="0"/>
              <a:t>RNN</a:t>
            </a:r>
          </a:p>
        </p:txBody>
      </p:sp>
      <p:sp>
        <p:nvSpPr>
          <p:cNvPr id="37" name="Rectangle 36">
            <a:extLst>
              <a:ext uri="{FF2B5EF4-FFF2-40B4-BE49-F238E27FC236}">
                <a16:creationId xmlns:a16="http://schemas.microsoft.com/office/drawing/2014/main" id="{323D93E3-0229-8247-9373-A36DC1D2B9A3}"/>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822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5"/>
                <a:stretch>
                  <a:fillRect l="-5263"/>
                </a:stretch>
              </a:blipFill>
            </p:spPr>
            <p:txBody>
              <a:bodyPr/>
              <a:lstStyle/>
              <a:p>
                <a:r>
                  <a:rPr lang="en-US">
                    <a:noFill/>
                  </a:rPr>
                  <a:t> </a:t>
                </a:r>
              </a:p>
            </p:txBody>
          </p:sp>
        </mc:Fallback>
      </mc:AlternateContent>
      <p:sp>
        <p:nvSpPr>
          <p:cNvPr id="108" name="Rectangle 107">
            <a:extLst>
              <a:ext uri="{FF2B5EF4-FFF2-40B4-BE49-F238E27FC236}">
                <a16:creationId xmlns:a16="http://schemas.microsoft.com/office/drawing/2014/main" id="{64A89667-1B61-D84C-8396-266EF010A525}"/>
              </a:ext>
            </a:extLst>
          </p:cNvPr>
          <p:cNvSpPr/>
          <p:nvPr/>
        </p:nvSpPr>
        <p:spPr>
          <a:xfrm>
            <a:off x="8699208" y="313658"/>
            <a:ext cx="3137191" cy="1125196"/>
          </a:xfrm>
          <a:prstGeom prst="rect">
            <a:avLst/>
          </a:prstGeom>
          <a:solidFill>
            <a:srgbClr val="FFF2C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ontent Placeholder 2">
            <a:extLst>
              <a:ext uri="{FF2B5EF4-FFF2-40B4-BE49-F238E27FC236}">
                <a16:creationId xmlns:a16="http://schemas.microsoft.com/office/drawing/2014/main" id="{FF5E74C9-A5CD-6F40-A4BA-762E8454B052}"/>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Process</a:t>
            </a:r>
            <a:endParaRPr lang="en-US" dirty="0">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5063524F-251F-C44B-AA39-5AA181F58DDD}"/>
                  </a:ext>
                </a:extLst>
              </p:cNvPr>
              <p:cNvSpPr/>
              <p:nvPr/>
            </p:nvSpPr>
            <p:spPr>
              <a:xfrm>
                <a:off x="2608151" y="1860486"/>
                <a:ext cx="12939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1</m:t>
                              </m:r>
                            </m:sup>
                          </m:sSup>
                        </m:e>
                      </m:d>
                    </m:oMath>
                  </m:oMathPara>
                </a14:m>
                <a:endParaRPr lang="en-US" dirty="0"/>
              </a:p>
            </p:txBody>
          </p:sp>
        </mc:Choice>
        <mc:Fallback xmlns="">
          <p:sp>
            <p:nvSpPr>
              <p:cNvPr id="127" name="Rectangle 126">
                <a:extLst>
                  <a:ext uri="{FF2B5EF4-FFF2-40B4-BE49-F238E27FC236}">
                    <a16:creationId xmlns:a16="http://schemas.microsoft.com/office/drawing/2014/main" id="{5063524F-251F-C44B-AA39-5AA181F58DDD}"/>
                  </a:ext>
                </a:extLst>
              </p:cNvPr>
              <p:cNvSpPr>
                <a:spLocks noRot="1" noChangeAspect="1" noMove="1" noResize="1" noEditPoints="1" noAdjustHandles="1" noChangeArrowheads="1" noChangeShapeType="1" noTextEdit="1"/>
              </p:cNvSpPr>
              <p:nvPr/>
            </p:nvSpPr>
            <p:spPr>
              <a:xfrm>
                <a:off x="2608151" y="1860486"/>
                <a:ext cx="1293944" cy="369332"/>
              </a:xfrm>
              <a:prstGeom prst="rect">
                <a:avLst/>
              </a:prstGeom>
              <a:blipFill>
                <a:blip r:embed="rId6"/>
                <a:stretch>
                  <a:fillRect b="-3226"/>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731B846A-C5A9-5A4B-9377-7E1921B50F8E}"/>
              </a:ext>
            </a:extLst>
          </p:cNvPr>
          <p:cNvSpPr txBox="1">
            <a:spLocks/>
          </p:cNvSpPr>
          <p:nvPr/>
        </p:nvSpPr>
        <p:spPr>
          <a:xfrm>
            <a:off x="1130300" y="1872315"/>
            <a:ext cx="866479"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rgbClr val="C00000"/>
                </a:solidFill>
                <a:latin typeface="Avenir Light" panose="020B0402020203020204" pitchFamily="34" charset="77"/>
              </a:rPr>
              <a:t>Error</a:t>
            </a:r>
          </a:p>
        </p:txBody>
      </p:sp>
      <p:sp>
        <p:nvSpPr>
          <p:cNvPr id="129" name="Content Placeholder 2">
            <a:extLst>
              <a:ext uri="{FF2B5EF4-FFF2-40B4-BE49-F238E27FC236}">
                <a16:creationId xmlns:a16="http://schemas.microsoft.com/office/drawing/2014/main" id="{0E613D49-C154-6840-B48E-9022C64E7B06}"/>
              </a:ext>
            </a:extLst>
          </p:cNvPr>
          <p:cNvSpPr txBox="1">
            <a:spLocks/>
          </p:cNvSpPr>
          <p:nvPr/>
        </p:nvSpPr>
        <p:spPr>
          <a:xfrm>
            <a:off x="2709001" y="600938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027C8F-2D36-FB4B-B530-018F14273101}"/>
                  </a:ext>
                </a:extLst>
              </p:cNvPr>
              <p:cNvSpPr txBox="1"/>
              <p:nvPr/>
            </p:nvSpPr>
            <p:spPr>
              <a:xfrm>
                <a:off x="8769764" y="521408"/>
                <a:ext cx="2996077" cy="672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23"/>
                            </m:rP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𝑉</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𝑤</m:t>
                              </m:r>
                            </m:sub>
                            <m:sup>
                              <m:r>
                                <a:rPr lang="en-US" i="1">
                                  <a:latin typeface="Cambria Math" panose="02040503050406030204" pitchFamily="18" charset="0"/>
                                </a:rPr>
                                <m:t>𝑖</m:t>
                              </m:r>
                            </m:sup>
                          </m:sSubSup>
                          <m:r>
                            <m:rPr>
                              <m:nor/>
                            </m:rPr>
                            <a:rPr lang="en-US">
                              <a:latin typeface="Cambria Math" panose="02040503050406030204" pitchFamily="18" charset="0"/>
                            </a:rPr>
                            <m:t>log</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𝑤</m:t>
                              </m:r>
                            </m:sub>
                            <m:sup>
                              <m:r>
                                <a:rPr lang="en-US" i="1">
                                  <a:latin typeface="Cambria Math" panose="02040503050406030204" pitchFamily="18" charset="0"/>
                                </a:rPr>
                                <m:t>𝑖</m:t>
                              </m:r>
                            </m:sup>
                          </m:sSubSup>
                          <m:r>
                            <a:rPr lang="en-US" b="0" i="1" smtClean="0">
                              <a:latin typeface="Cambria Math" panose="02040503050406030204" pitchFamily="18" charset="0"/>
                            </a:rPr>
                            <m:t>)</m:t>
                          </m:r>
                        </m:e>
                      </m:nary>
                    </m:oMath>
                  </m:oMathPara>
                </a14:m>
                <a:endParaRPr lang="en-US" dirty="0"/>
              </a:p>
            </p:txBody>
          </p:sp>
        </mc:Choice>
        <mc:Fallback xmlns="">
          <p:sp>
            <p:nvSpPr>
              <p:cNvPr id="2" name="TextBox 1">
                <a:extLst>
                  <a:ext uri="{FF2B5EF4-FFF2-40B4-BE49-F238E27FC236}">
                    <a16:creationId xmlns:a16="http://schemas.microsoft.com/office/drawing/2014/main" id="{F6027C8F-2D36-FB4B-B530-018F14273101}"/>
                  </a:ext>
                </a:extLst>
              </p:cNvPr>
              <p:cNvSpPr txBox="1">
                <a:spLocks noRot="1" noChangeAspect="1" noMove="1" noResize="1" noEditPoints="1" noAdjustHandles="1" noChangeArrowheads="1" noChangeShapeType="1" noTextEdit="1"/>
              </p:cNvSpPr>
              <p:nvPr/>
            </p:nvSpPr>
            <p:spPr>
              <a:xfrm>
                <a:off x="8769764" y="521408"/>
                <a:ext cx="2996077" cy="672300"/>
              </a:xfrm>
              <a:prstGeom prst="rect">
                <a:avLst/>
              </a:prstGeom>
              <a:blipFill>
                <a:blip r:embed="rId7"/>
                <a:stretch>
                  <a:fillRect l="-1271" t="-140741" r="-2542" b="-198148"/>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5499CE9E-746E-0140-8A26-F14087A9B498}"/>
              </a:ext>
            </a:extLst>
          </p:cNvPr>
          <p:cNvSpPr>
            <a:spLocks noGrp="1"/>
          </p:cNvSpPr>
          <p:nvPr>
            <p:ph type="title" idx="4294967295"/>
          </p:nvPr>
        </p:nvSpPr>
        <p:spPr>
          <a:xfrm>
            <a:off x="716886" y="264119"/>
            <a:ext cx="1262040" cy="551431"/>
          </a:xfrm>
        </p:spPr>
        <p:txBody>
          <a:bodyPr/>
          <a:lstStyle/>
          <a:p>
            <a:r>
              <a:rPr lang="en-US" dirty="0"/>
              <a:t>RNN</a:t>
            </a:r>
          </a:p>
        </p:txBody>
      </p:sp>
      <p:sp>
        <p:nvSpPr>
          <p:cNvPr id="39" name="Rectangle 38">
            <a:extLst>
              <a:ext uri="{FF2B5EF4-FFF2-40B4-BE49-F238E27FC236}">
                <a16:creationId xmlns:a16="http://schemas.microsoft.com/office/drawing/2014/main" id="{C51292EC-6C93-E642-9E35-C585FA5EC14A}"/>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67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9">
            <a:extLst>
              <a:ext uri="{FF2B5EF4-FFF2-40B4-BE49-F238E27FC236}">
                <a16:creationId xmlns:a16="http://schemas.microsoft.com/office/drawing/2014/main" id="{CC4B7871-8570-9544-A628-29B6466CBD5E}"/>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5</a:t>
            </a:fld>
            <a:endParaRPr lang="en-US"/>
          </a:p>
        </p:txBody>
      </p:sp>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E29578"/>
                </a:solidFill>
                <a:latin typeface="Avenir Black" panose="02000503020000020003" pitchFamily="2" charset="0"/>
              </a:rPr>
              <a:t>QUIZ 1</a:t>
            </a:r>
          </a:p>
        </p:txBody>
      </p:sp>
      <p:pic>
        <p:nvPicPr>
          <p:cNvPr id="2" name="Picture 1">
            <a:extLst>
              <a:ext uri="{FF2B5EF4-FFF2-40B4-BE49-F238E27FC236}">
                <a16:creationId xmlns:a16="http://schemas.microsoft.com/office/drawing/2014/main" id="{58AAA4EE-0D6A-F544-9779-34D0FAEE4FA7}"/>
              </a:ext>
            </a:extLst>
          </p:cNvPr>
          <p:cNvPicPr>
            <a:picLocks noChangeAspect="1"/>
          </p:cNvPicPr>
          <p:nvPr/>
        </p:nvPicPr>
        <p:blipFill>
          <a:blip r:embed="rId2"/>
          <a:stretch>
            <a:fillRect/>
          </a:stretch>
        </p:blipFill>
        <p:spPr>
          <a:xfrm>
            <a:off x="946150" y="1640320"/>
            <a:ext cx="10299700" cy="3263900"/>
          </a:xfrm>
          <a:prstGeom prst="rect">
            <a:avLst/>
          </a:prstGeom>
        </p:spPr>
      </p:pic>
    </p:spTree>
    <p:extLst>
      <p:ext uri="{BB962C8B-B14F-4D97-AF65-F5344CB8AC3E}">
        <p14:creationId xmlns:p14="http://schemas.microsoft.com/office/powerpoint/2010/main" val="2594887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Content Placeholder 2">
                <a:extLst>
                  <a:ext uri="{FF2B5EF4-FFF2-40B4-BE49-F238E27FC236}">
                    <a16:creationId xmlns:a16="http://schemas.microsoft.com/office/drawing/2014/main" id="{920AC903-63CF-244F-AF78-1E015F906B08}"/>
                  </a:ext>
                </a:extLst>
              </p:cNvPr>
              <p:cNvSpPr txBox="1">
                <a:spLocks/>
              </p:cNvSpPr>
              <p:nvPr/>
            </p:nvSpPr>
            <p:spPr>
              <a:xfrm>
                <a:off x="4585693" y="23872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7" name="Content Placeholder 2">
                <a:extLst>
                  <a:ext uri="{FF2B5EF4-FFF2-40B4-BE49-F238E27FC236}">
                    <a16:creationId xmlns:a16="http://schemas.microsoft.com/office/drawing/2014/main" id="{920AC903-63CF-244F-AF78-1E015F906B08}"/>
                  </a:ext>
                </a:extLst>
              </p:cNvPr>
              <p:cNvSpPr txBox="1">
                <a:spLocks noRot="1" noChangeAspect="1" noMove="1" noResize="1" noEditPoints="1" noAdjustHandles="1" noChangeArrowheads="1" noChangeShapeType="1" noTextEdit="1"/>
              </p:cNvSpPr>
              <p:nvPr/>
            </p:nvSpPr>
            <p:spPr>
              <a:xfrm>
                <a:off x="4585693" y="2387247"/>
                <a:ext cx="1576747" cy="503588"/>
              </a:xfrm>
              <a:prstGeom prst="rect">
                <a:avLst/>
              </a:prstGeom>
              <a:blipFill>
                <a:blip r:embed="rId7"/>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8"/>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Content Placeholder 2">
                <a:extLst>
                  <a:ext uri="{FF2B5EF4-FFF2-40B4-BE49-F238E27FC236}">
                    <a16:creationId xmlns:a16="http://schemas.microsoft.com/office/drawing/2014/main" id="{A5C72C0C-196F-D14D-B7C7-B894A9473A57}"/>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1" name="Content Placeholder 2">
                <a:extLst>
                  <a:ext uri="{FF2B5EF4-FFF2-40B4-BE49-F238E27FC236}">
                    <a16:creationId xmlns:a16="http://schemas.microsoft.com/office/drawing/2014/main" id="{A5C72C0C-196F-D14D-B7C7-B894A9473A57}"/>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9"/>
                <a:stretch>
                  <a:fillRect l="-5263"/>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0"/>
                <a:stretch>
                  <a:fillRect/>
                </a:stretch>
              </a:blipFill>
            </p:spPr>
            <p:txBody>
              <a:bodyPr/>
              <a:lstStyle/>
              <a:p>
                <a:r>
                  <a:rPr lang="en-US">
                    <a:noFill/>
                  </a:rPr>
                  <a:t> </a:t>
                </a:r>
              </a:p>
            </p:txBody>
          </p:sp>
        </mc:Fallback>
      </mc:AlternateContent>
      <p:sp>
        <p:nvSpPr>
          <p:cNvPr id="108" name="Rectangle 107">
            <a:extLst>
              <a:ext uri="{FF2B5EF4-FFF2-40B4-BE49-F238E27FC236}">
                <a16:creationId xmlns:a16="http://schemas.microsoft.com/office/drawing/2014/main" id="{64A89667-1B61-D84C-8396-266EF010A525}"/>
              </a:ext>
            </a:extLst>
          </p:cNvPr>
          <p:cNvSpPr/>
          <p:nvPr/>
        </p:nvSpPr>
        <p:spPr>
          <a:xfrm>
            <a:off x="8699208" y="313658"/>
            <a:ext cx="3137191" cy="1125196"/>
          </a:xfrm>
          <a:prstGeom prst="rect">
            <a:avLst/>
          </a:prstGeom>
          <a:solidFill>
            <a:srgbClr val="FFF2C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ontent Placeholder 2">
            <a:extLst>
              <a:ext uri="{FF2B5EF4-FFF2-40B4-BE49-F238E27FC236}">
                <a16:creationId xmlns:a16="http://schemas.microsoft.com/office/drawing/2014/main" id="{FF5E74C9-A5CD-6F40-A4BA-762E8454B052}"/>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Process</a:t>
            </a:r>
            <a:endParaRPr lang="en-US" dirty="0">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4E79B6EB-C451-D04B-B1B0-087954287C6F}"/>
                  </a:ext>
                </a:extLst>
              </p:cNvPr>
              <p:cNvSpPr/>
              <p:nvPr/>
            </p:nvSpPr>
            <p:spPr>
              <a:xfrm>
                <a:off x="4671674" y="1848029"/>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2</m:t>
                              </m:r>
                            </m:sup>
                          </m:sSup>
                        </m:e>
                      </m:d>
                    </m:oMath>
                  </m:oMathPara>
                </a14:m>
                <a:endParaRPr lang="en-US" dirty="0"/>
              </a:p>
            </p:txBody>
          </p:sp>
        </mc:Choice>
        <mc:Fallback xmlns="">
          <p:sp>
            <p:nvSpPr>
              <p:cNvPr id="124" name="Rectangle 123">
                <a:extLst>
                  <a:ext uri="{FF2B5EF4-FFF2-40B4-BE49-F238E27FC236}">
                    <a16:creationId xmlns:a16="http://schemas.microsoft.com/office/drawing/2014/main" id="{4E79B6EB-C451-D04B-B1B0-087954287C6F}"/>
                  </a:ext>
                </a:extLst>
              </p:cNvPr>
              <p:cNvSpPr>
                <a:spLocks noRot="1" noChangeAspect="1" noMove="1" noResize="1" noEditPoints="1" noAdjustHandles="1" noChangeArrowheads="1" noChangeShapeType="1" noTextEdit="1"/>
              </p:cNvSpPr>
              <p:nvPr/>
            </p:nvSpPr>
            <p:spPr>
              <a:xfrm>
                <a:off x="4671674" y="1848029"/>
                <a:ext cx="1303818"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5063524F-251F-C44B-AA39-5AA181F58DDD}"/>
                  </a:ext>
                </a:extLst>
              </p:cNvPr>
              <p:cNvSpPr/>
              <p:nvPr/>
            </p:nvSpPr>
            <p:spPr>
              <a:xfrm>
                <a:off x="2608151" y="1860486"/>
                <a:ext cx="12939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1</m:t>
                              </m:r>
                            </m:sup>
                          </m:sSup>
                        </m:e>
                      </m:d>
                    </m:oMath>
                  </m:oMathPara>
                </a14:m>
                <a:endParaRPr lang="en-US" dirty="0"/>
              </a:p>
            </p:txBody>
          </p:sp>
        </mc:Choice>
        <mc:Fallback xmlns="">
          <p:sp>
            <p:nvSpPr>
              <p:cNvPr id="127" name="Rectangle 126">
                <a:extLst>
                  <a:ext uri="{FF2B5EF4-FFF2-40B4-BE49-F238E27FC236}">
                    <a16:creationId xmlns:a16="http://schemas.microsoft.com/office/drawing/2014/main" id="{5063524F-251F-C44B-AA39-5AA181F58DDD}"/>
                  </a:ext>
                </a:extLst>
              </p:cNvPr>
              <p:cNvSpPr>
                <a:spLocks noRot="1" noChangeAspect="1" noMove="1" noResize="1" noEditPoints="1" noAdjustHandles="1" noChangeArrowheads="1" noChangeShapeType="1" noTextEdit="1"/>
              </p:cNvSpPr>
              <p:nvPr/>
            </p:nvSpPr>
            <p:spPr>
              <a:xfrm>
                <a:off x="2608151" y="1860486"/>
                <a:ext cx="1293944" cy="369332"/>
              </a:xfrm>
              <a:prstGeom prst="rect">
                <a:avLst/>
              </a:prstGeom>
              <a:blipFill>
                <a:blip r:embed="rId12"/>
                <a:stretch>
                  <a:fillRect b="-3226"/>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731B846A-C5A9-5A4B-9377-7E1921B50F8E}"/>
              </a:ext>
            </a:extLst>
          </p:cNvPr>
          <p:cNvSpPr txBox="1">
            <a:spLocks/>
          </p:cNvSpPr>
          <p:nvPr/>
        </p:nvSpPr>
        <p:spPr>
          <a:xfrm>
            <a:off x="1130300" y="1872315"/>
            <a:ext cx="866479"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rgbClr val="C00000"/>
                </a:solidFill>
                <a:latin typeface="Avenir Light" panose="020B0402020203020204" pitchFamily="34" charset="77"/>
              </a:rPr>
              <a:t>Error</a:t>
            </a:r>
          </a:p>
        </p:txBody>
      </p:sp>
      <p:sp>
        <p:nvSpPr>
          <p:cNvPr id="129" name="Content Placeholder 2">
            <a:extLst>
              <a:ext uri="{FF2B5EF4-FFF2-40B4-BE49-F238E27FC236}">
                <a16:creationId xmlns:a16="http://schemas.microsoft.com/office/drawing/2014/main" id="{0E613D49-C154-6840-B48E-9022C64E7B06}"/>
              </a:ext>
            </a:extLst>
          </p:cNvPr>
          <p:cNvSpPr txBox="1">
            <a:spLocks/>
          </p:cNvSpPr>
          <p:nvPr/>
        </p:nvSpPr>
        <p:spPr>
          <a:xfrm>
            <a:off x="2709001" y="600938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She</a:t>
            </a:r>
          </a:p>
        </p:txBody>
      </p:sp>
      <p:sp>
        <p:nvSpPr>
          <p:cNvPr id="130" name="Content Placeholder 2">
            <a:extLst>
              <a:ext uri="{FF2B5EF4-FFF2-40B4-BE49-F238E27FC236}">
                <a16:creationId xmlns:a16="http://schemas.microsoft.com/office/drawing/2014/main" id="{4DC2E29A-5B02-B947-AAE1-1EF7A80E15E2}"/>
              </a:ext>
            </a:extLst>
          </p:cNvPr>
          <p:cNvSpPr txBox="1">
            <a:spLocks/>
          </p:cNvSpPr>
          <p:nvPr/>
        </p:nvSpPr>
        <p:spPr>
          <a:xfrm>
            <a:off x="4752175" y="6003497"/>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went</a:t>
            </a: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5A6F7C1-5C0F-8044-ADAB-7DBC2E97BE84}"/>
                  </a:ext>
                </a:extLst>
              </p:cNvPr>
              <p:cNvSpPr txBox="1"/>
              <p:nvPr/>
            </p:nvSpPr>
            <p:spPr>
              <a:xfrm>
                <a:off x="8769764" y="521408"/>
                <a:ext cx="2996077" cy="672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23"/>
                            </m:rP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𝑉</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𝑤</m:t>
                              </m:r>
                            </m:sub>
                            <m:sup>
                              <m:r>
                                <a:rPr lang="en-US" i="1">
                                  <a:latin typeface="Cambria Math" panose="02040503050406030204" pitchFamily="18" charset="0"/>
                                </a:rPr>
                                <m:t>𝑖</m:t>
                              </m:r>
                            </m:sup>
                          </m:sSubSup>
                          <m:r>
                            <m:rPr>
                              <m:nor/>
                            </m:rPr>
                            <a:rPr lang="en-US">
                              <a:latin typeface="Cambria Math" panose="02040503050406030204" pitchFamily="18" charset="0"/>
                            </a:rPr>
                            <m:t>log</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𝑤</m:t>
                              </m:r>
                            </m:sub>
                            <m:sup>
                              <m:r>
                                <a:rPr lang="en-US" i="1">
                                  <a:latin typeface="Cambria Math" panose="02040503050406030204" pitchFamily="18" charset="0"/>
                                </a:rPr>
                                <m:t>𝑖</m:t>
                              </m:r>
                            </m:sup>
                          </m:sSubSup>
                          <m:r>
                            <a:rPr lang="en-US" b="0" i="1" smtClean="0">
                              <a:latin typeface="Cambria Math" panose="02040503050406030204" pitchFamily="18" charset="0"/>
                            </a:rPr>
                            <m:t>)</m:t>
                          </m:r>
                        </m:e>
                      </m:nary>
                    </m:oMath>
                  </m:oMathPara>
                </a14:m>
                <a:endParaRPr lang="en-US" dirty="0"/>
              </a:p>
            </p:txBody>
          </p:sp>
        </mc:Choice>
        <mc:Fallback xmlns="">
          <p:sp>
            <p:nvSpPr>
              <p:cNvPr id="88" name="TextBox 87">
                <a:extLst>
                  <a:ext uri="{FF2B5EF4-FFF2-40B4-BE49-F238E27FC236}">
                    <a16:creationId xmlns:a16="http://schemas.microsoft.com/office/drawing/2014/main" id="{35A6F7C1-5C0F-8044-ADAB-7DBC2E97BE84}"/>
                  </a:ext>
                </a:extLst>
              </p:cNvPr>
              <p:cNvSpPr txBox="1">
                <a:spLocks noRot="1" noChangeAspect="1" noMove="1" noResize="1" noEditPoints="1" noAdjustHandles="1" noChangeArrowheads="1" noChangeShapeType="1" noTextEdit="1"/>
              </p:cNvSpPr>
              <p:nvPr/>
            </p:nvSpPr>
            <p:spPr>
              <a:xfrm>
                <a:off x="8769764" y="521408"/>
                <a:ext cx="2996077" cy="672300"/>
              </a:xfrm>
              <a:prstGeom prst="rect">
                <a:avLst/>
              </a:prstGeom>
              <a:blipFill>
                <a:blip r:embed="rId13"/>
                <a:stretch>
                  <a:fillRect l="-1271" t="-140741" r="-2542" b="-198148"/>
                </a:stretch>
              </a:blipFill>
            </p:spPr>
            <p:txBody>
              <a:bodyPr/>
              <a:lstStyle/>
              <a:p>
                <a:r>
                  <a:rPr lang="en-US">
                    <a:noFill/>
                  </a:rPr>
                  <a:t> </a:t>
                </a:r>
              </a:p>
            </p:txBody>
          </p:sp>
        </mc:Fallback>
      </mc:AlternateContent>
      <p:sp>
        <p:nvSpPr>
          <p:cNvPr id="64" name="Title 1">
            <a:extLst>
              <a:ext uri="{FF2B5EF4-FFF2-40B4-BE49-F238E27FC236}">
                <a16:creationId xmlns:a16="http://schemas.microsoft.com/office/drawing/2014/main" id="{97766CC2-287D-6348-8CAF-56FC1CE67802}"/>
              </a:ext>
            </a:extLst>
          </p:cNvPr>
          <p:cNvSpPr>
            <a:spLocks noGrp="1"/>
          </p:cNvSpPr>
          <p:nvPr>
            <p:ph type="title" idx="4294967295"/>
          </p:nvPr>
        </p:nvSpPr>
        <p:spPr>
          <a:xfrm>
            <a:off x="716886" y="264119"/>
            <a:ext cx="1262040" cy="551431"/>
          </a:xfrm>
        </p:spPr>
        <p:txBody>
          <a:bodyPr/>
          <a:lstStyle/>
          <a:p>
            <a:r>
              <a:rPr lang="en-US" dirty="0"/>
              <a:t>RNN</a:t>
            </a:r>
          </a:p>
        </p:txBody>
      </p:sp>
      <p:sp>
        <p:nvSpPr>
          <p:cNvPr id="65" name="Rectangle 64">
            <a:extLst>
              <a:ext uri="{FF2B5EF4-FFF2-40B4-BE49-F238E27FC236}">
                <a16:creationId xmlns:a16="http://schemas.microsoft.com/office/drawing/2014/main" id="{61A9B8B5-7181-2146-9CEB-11C6793ED205}"/>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24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Content Placeholder 2">
                <a:extLst>
                  <a:ext uri="{FF2B5EF4-FFF2-40B4-BE49-F238E27FC236}">
                    <a16:creationId xmlns:a16="http://schemas.microsoft.com/office/drawing/2014/main" id="{920AC903-63CF-244F-AF78-1E015F906B08}"/>
                  </a:ext>
                </a:extLst>
              </p:cNvPr>
              <p:cNvSpPr txBox="1">
                <a:spLocks/>
              </p:cNvSpPr>
              <p:nvPr/>
            </p:nvSpPr>
            <p:spPr>
              <a:xfrm>
                <a:off x="4585693" y="23872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7" name="Content Placeholder 2">
                <a:extLst>
                  <a:ext uri="{FF2B5EF4-FFF2-40B4-BE49-F238E27FC236}">
                    <a16:creationId xmlns:a16="http://schemas.microsoft.com/office/drawing/2014/main" id="{920AC903-63CF-244F-AF78-1E015F906B08}"/>
                  </a:ext>
                </a:extLst>
              </p:cNvPr>
              <p:cNvSpPr txBox="1">
                <a:spLocks noRot="1" noChangeAspect="1" noMove="1" noResize="1" noEditPoints="1" noAdjustHandles="1" noChangeArrowheads="1" noChangeShapeType="1" noTextEdit="1"/>
              </p:cNvSpPr>
              <p:nvPr/>
            </p:nvSpPr>
            <p:spPr>
              <a:xfrm>
                <a:off x="4585693" y="2387247"/>
                <a:ext cx="1576747" cy="503588"/>
              </a:xfrm>
              <a:prstGeom prst="rect">
                <a:avLst/>
              </a:prstGeom>
              <a:blipFill>
                <a:blip r:embed="rId9"/>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Content Placeholder 2">
                <a:extLst>
                  <a:ext uri="{FF2B5EF4-FFF2-40B4-BE49-F238E27FC236}">
                    <a16:creationId xmlns:a16="http://schemas.microsoft.com/office/drawing/2014/main" id="{DD14B316-FA21-B445-B5C6-076462AB394B}"/>
                  </a:ext>
                </a:extLst>
              </p:cNvPr>
              <p:cNvSpPr txBox="1">
                <a:spLocks/>
              </p:cNvSpPr>
              <p:nvPr/>
            </p:nvSpPr>
            <p:spPr>
              <a:xfrm>
                <a:off x="6890749" y="244152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8" name="Content Placeholder 2">
                <a:extLst>
                  <a:ext uri="{FF2B5EF4-FFF2-40B4-BE49-F238E27FC236}">
                    <a16:creationId xmlns:a16="http://schemas.microsoft.com/office/drawing/2014/main" id="{DD14B316-FA21-B445-B5C6-076462AB394B}"/>
                  </a:ext>
                </a:extLst>
              </p:cNvPr>
              <p:cNvSpPr txBox="1">
                <a:spLocks noRot="1" noChangeAspect="1" noMove="1" noResize="1" noEditPoints="1" noAdjustHandles="1" noChangeArrowheads="1" noChangeShapeType="1" noTextEdit="1"/>
              </p:cNvSpPr>
              <p:nvPr/>
            </p:nvSpPr>
            <p:spPr>
              <a:xfrm>
                <a:off x="6890749" y="2441522"/>
                <a:ext cx="1576747" cy="503588"/>
              </a:xfrm>
              <a:prstGeom prst="rect">
                <a:avLst/>
              </a:prstGeom>
              <a:blipFill>
                <a:blip r:embed="rId10"/>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11"/>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Content Placeholder 2">
                <a:extLst>
                  <a:ext uri="{FF2B5EF4-FFF2-40B4-BE49-F238E27FC236}">
                    <a16:creationId xmlns:a16="http://schemas.microsoft.com/office/drawing/2014/main" id="{A5C72C0C-196F-D14D-B7C7-B894A9473A57}"/>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1" name="Content Placeholder 2">
                <a:extLst>
                  <a:ext uri="{FF2B5EF4-FFF2-40B4-BE49-F238E27FC236}">
                    <a16:creationId xmlns:a16="http://schemas.microsoft.com/office/drawing/2014/main" id="{A5C72C0C-196F-D14D-B7C7-B894A9473A57}"/>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12"/>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Content Placeholder 2">
                <a:extLst>
                  <a:ext uri="{FF2B5EF4-FFF2-40B4-BE49-F238E27FC236}">
                    <a16:creationId xmlns:a16="http://schemas.microsoft.com/office/drawing/2014/main" id="{FA120483-D21E-3A49-B318-1CB36CEEDB5A}"/>
                  </a:ext>
                </a:extLst>
              </p:cNvPr>
              <p:cNvSpPr txBox="1">
                <a:spLocks/>
              </p:cNvSpPr>
              <p:nvPr/>
            </p:nvSpPr>
            <p:spPr>
              <a:xfrm>
                <a:off x="7431960" y="55701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2" name="Content Placeholder 2">
                <a:extLst>
                  <a:ext uri="{FF2B5EF4-FFF2-40B4-BE49-F238E27FC236}">
                    <a16:creationId xmlns:a16="http://schemas.microsoft.com/office/drawing/2014/main" id="{FA120483-D21E-3A49-B318-1CB36CEEDB5A}"/>
                  </a:ext>
                </a:extLst>
              </p:cNvPr>
              <p:cNvSpPr txBox="1">
                <a:spLocks noRot="1" noChangeAspect="1" noMove="1" noResize="1" noEditPoints="1" noAdjustHandles="1" noChangeArrowheads="1" noChangeShapeType="1" noTextEdit="1"/>
              </p:cNvSpPr>
              <p:nvPr/>
            </p:nvSpPr>
            <p:spPr>
              <a:xfrm>
                <a:off x="7431960" y="5570101"/>
                <a:ext cx="466367" cy="503588"/>
              </a:xfrm>
              <a:prstGeom prst="rect">
                <a:avLst/>
              </a:prstGeom>
              <a:blipFill>
                <a:blip r:embed="rId13"/>
                <a:stretch>
                  <a:fillRect l="-5263" b="-2500"/>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4"/>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5"/>
                <a:stretch>
                  <a:fillRect/>
                </a:stretch>
              </a:blipFill>
            </p:spPr>
            <p:txBody>
              <a:bodyPr/>
              <a:lstStyle/>
              <a:p>
                <a:r>
                  <a:rPr lang="en-US">
                    <a:noFill/>
                  </a:rPr>
                  <a:t> </a:t>
                </a:r>
              </a:p>
            </p:txBody>
          </p:sp>
        </mc:Fallback>
      </mc:AlternateContent>
      <p:sp>
        <p:nvSpPr>
          <p:cNvPr id="108" name="Rectangle 107">
            <a:extLst>
              <a:ext uri="{FF2B5EF4-FFF2-40B4-BE49-F238E27FC236}">
                <a16:creationId xmlns:a16="http://schemas.microsoft.com/office/drawing/2014/main" id="{64A89667-1B61-D84C-8396-266EF010A525}"/>
              </a:ext>
            </a:extLst>
          </p:cNvPr>
          <p:cNvSpPr/>
          <p:nvPr/>
        </p:nvSpPr>
        <p:spPr>
          <a:xfrm>
            <a:off x="8699208" y="313658"/>
            <a:ext cx="3137191" cy="1125196"/>
          </a:xfrm>
          <a:prstGeom prst="rect">
            <a:avLst/>
          </a:prstGeom>
          <a:solidFill>
            <a:srgbClr val="FFF2C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ontent Placeholder 2">
            <a:extLst>
              <a:ext uri="{FF2B5EF4-FFF2-40B4-BE49-F238E27FC236}">
                <a16:creationId xmlns:a16="http://schemas.microsoft.com/office/drawing/2014/main" id="{FF5E74C9-A5CD-6F40-A4BA-762E8454B052}"/>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Process</a:t>
            </a:r>
            <a:endParaRPr lang="en-US" dirty="0">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4E79B6EB-C451-D04B-B1B0-087954287C6F}"/>
                  </a:ext>
                </a:extLst>
              </p:cNvPr>
              <p:cNvSpPr/>
              <p:nvPr/>
            </p:nvSpPr>
            <p:spPr>
              <a:xfrm>
                <a:off x="4671674" y="1848029"/>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2</m:t>
                              </m:r>
                            </m:sup>
                          </m:sSup>
                        </m:e>
                      </m:d>
                    </m:oMath>
                  </m:oMathPara>
                </a14:m>
                <a:endParaRPr lang="en-US" dirty="0"/>
              </a:p>
            </p:txBody>
          </p:sp>
        </mc:Choice>
        <mc:Fallback xmlns="">
          <p:sp>
            <p:nvSpPr>
              <p:cNvPr id="124" name="Rectangle 123">
                <a:extLst>
                  <a:ext uri="{FF2B5EF4-FFF2-40B4-BE49-F238E27FC236}">
                    <a16:creationId xmlns:a16="http://schemas.microsoft.com/office/drawing/2014/main" id="{4E79B6EB-C451-D04B-B1B0-087954287C6F}"/>
                  </a:ext>
                </a:extLst>
              </p:cNvPr>
              <p:cNvSpPr>
                <a:spLocks noRot="1" noChangeAspect="1" noMove="1" noResize="1" noEditPoints="1" noAdjustHandles="1" noChangeArrowheads="1" noChangeShapeType="1" noTextEdit="1"/>
              </p:cNvSpPr>
              <p:nvPr/>
            </p:nvSpPr>
            <p:spPr>
              <a:xfrm>
                <a:off x="4671674" y="1848029"/>
                <a:ext cx="1303818" cy="369332"/>
              </a:xfrm>
              <a:prstGeom prst="rect">
                <a:avLst/>
              </a:prstGeom>
              <a:blipFill>
                <a:blip r:embed="rId16"/>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D39D8EA6-94BF-C944-90F0-487881524E96}"/>
                  </a:ext>
                </a:extLst>
              </p:cNvPr>
              <p:cNvSpPr/>
              <p:nvPr/>
            </p:nvSpPr>
            <p:spPr>
              <a:xfrm>
                <a:off x="7032525" y="1860250"/>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3</m:t>
                              </m:r>
                            </m:sup>
                          </m:sSup>
                        </m:e>
                      </m:d>
                    </m:oMath>
                  </m:oMathPara>
                </a14:m>
                <a:endParaRPr lang="en-US" dirty="0"/>
              </a:p>
            </p:txBody>
          </p:sp>
        </mc:Choice>
        <mc:Fallback xmlns="">
          <p:sp>
            <p:nvSpPr>
              <p:cNvPr id="125" name="Rectangle 124">
                <a:extLst>
                  <a:ext uri="{FF2B5EF4-FFF2-40B4-BE49-F238E27FC236}">
                    <a16:creationId xmlns:a16="http://schemas.microsoft.com/office/drawing/2014/main" id="{D39D8EA6-94BF-C944-90F0-487881524E96}"/>
                  </a:ext>
                </a:extLst>
              </p:cNvPr>
              <p:cNvSpPr>
                <a:spLocks noRot="1" noChangeAspect="1" noMove="1" noResize="1" noEditPoints="1" noAdjustHandles="1" noChangeArrowheads="1" noChangeShapeType="1" noTextEdit="1"/>
              </p:cNvSpPr>
              <p:nvPr/>
            </p:nvSpPr>
            <p:spPr>
              <a:xfrm>
                <a:off x="7032525" y="1860250"/>
                <a:ext cx="1303818" cy="369332"/>
              </a:xfrm>
              <a:prstGeom prst="rect">
                <a:avLst/>
              </a:prstGeom>
              <a:blipFill>
                <a:blip r:embed="rId17"/>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5063524F-251F-C44B-AA39-5AA181F58DDD}"/>
                  </a:ext>
                </a:extLst>
              </p:cNvPr>
              <p:cNvSpPr/>
              <p:nvPr/>
            </p:nvSpPr>
            <p:spPr>
              <a:xfrm>
                <a:off x="2608151" y="1860486"/>
                <a:ext cx="12939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1</m:t>
                              </m:r>
                            </m:sup>
                          </m:sSup>
                        </m:e>
                      </m:d>
                    </m:oMath>
                  </m:oMathPara>
                </a14:m>
                <a:endParaRPr lang="en-US" dirty="0"/>
              </a:p>
            </p:txBody>
          </p:sp>
        </mc:Choice>
        <mc:Fallback xmlns="">
          <p:sp>
            <p:nvSpPr>
              <p:cNvPr id="127" name="Rectangle 126">
                <a:extLst>
                  <a:ext uri="{FF2B5EF4-FFF2-40B4-BE49-F238E27FC236}">
                    <a16:creationId xmlns:a16="http://schemas.microsoft.com/office/drawing/2014/main" id="{5063524F-251F-C44B-AA39-5AA181F58DDD}"/>
                  </a:ext>
                </a:extLst>
              </p:cNvPr>
              <p:cNvSpPr>
                <a:spLocks noRot="1" noChangeAspect="1" noMove="1" noResize="1" noEditPoints="1" noAdjustHandles="1" noChangeArrowheads="1" noChangeShapeType="1" noTextEdit="1"/>
              </p:cNvSpPr>
              <p:nvPr/>
            </p:nvSpPr>
            <p:spPr>
              <a:xfrm>
                <a:off x="2608151" y="1860486"/>
                <a:ext cx="1293944" cy="369332"/>
              </a:xfrm>
              <a:prstGeom prst="rect">
                <a:avLst/>
              </a:prstGeom>
              <a:blipFill>
                <a:blip r:embed="rId18"/>
                <a:stretch>
                  <a:fillRect b="-3226"/>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731B846A-C5A9-5A4B-9377-7E1921B50F8E}"/>
              </a:ext>
            </a:extLst>
          </p:cNvPr>
          <p:cNvSpPr txBox="1">
            <a:spLocks/>
          </p:cNvSpPr>
          <p:nvPr/>
        </p:nvSpPr>
        <p:spPr>
          <a:xfrm>
            <a:off x="1130300" y="1872315"/>
            <a:ext cx="866479"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rgbClr val="C00000"/>
                </a:solidFill>
                <a:latin typeface="Avenir Light" panose="020B0402020203020204" pitchFamily="34" charset="77"/>
              </a:rPr>
              <a:t>Error</a:t>
            </a:r>
          </a:p>
        </p:txBody>
      </p:sp>
      <p:sp>
        <p:nvSpPr>
          <p:cNvPr id="129" name="Content Placeholder 2">
            <a:extLst>
              <a:ext uri="{FF2B5EF4-FFF2-40B4-BE49-F238E27FC236}">
                <a16:creationId xmlns:a16="http://schemas.microsoft.com/office/drawing/2014/main" id="{0E613D49-C154-6840-B48E-9022C64E7B06}"/>
              </a:ext>
            </a:extLst>
          </p:cNvPr>
          <p:cNvSpPr txBox="1">
            <a:spLocks/>
          </p:cNvSpPr>
          <p:nvPr/>
        </p:nvSpPr>
        <p:spPr>
          <a:xfrm>
            <a:off x="2709001" y="600938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She</a:t>
            </a:r>
          </a:p>
        </p:txBody>
      </p:sp>
      <p:sp>
        <p:nvSpPr>
          <p:cNvPr id="130" name="Content Placeholder 2">
            <a:extLst>
              <a:ext uri="{FF2B5EF4-FFF2-40B4-BE49-F238E27FC236}">
                <a16:creationId xmlns:a16="http://schemas.microsoft.com/office/drawing/2014/main" id="{4DC2E29A-5B02-B947-AAE1-1EF7A80E15E2}"/>
              </a:ext>
            </a:extLst>
          </p:cNvPr>
          <p:cNvSpPr txBox="1">
            <a:spLocks/>
          </p:cNvSpPr>
          <p:nvPr/>
        </p:nvSpPr>
        <p:spPr>
          <a:xfrm>
            <a:off x="4752175" y="6003497"/>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went</a:t>
            </a:r>
          </a:p>
        </p:txBody>
      </p:sp>
      <p:sp>
        <p:nvSpPr>
          <p:cNvPr id="131" name="Content Placeholder 2">
            <a:extLst>
              <a:ext uri="{FF2B5EF4-FFF2-40B4-BE49-F238E27FC236}">
                <a16:creationId xmlns:a16="http://schemas.microsoft.com/office/drawing/2014/main" id="{884FC12A-0129-4F4F-9451-AADE3FF0302A}"/>
              </a:ext>
            </a:extLst>
          </p:cNvPr>
          <p:cNvSpPr txBox="1">
            <a:spLocks/>
          </p:cNvSpPr>
          <p:nvPr/>
        </p:nvSpPr>
        <p:spPr>
          <a:xfrm>
            <a:off x="7149247" y="59929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to</a:t>
            </a:r>
          </a:p>
        </p:txBody>
      </p:sp>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89F6E9D3-412D-2C4C-AA84-8A114DCD67BE}"/>
                  </a:ext>
                </a:extLst>
              </p:cNvPr>
              <p:cNvSpPr txBox="1"/>
              <p:nvPr/>
            </p:nvSpPr>
            <p:spPr>
              <a:xfrm>
                <a:off x="8769764" y="521408"/>
                <a:ext cx="2996077" cy="672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23"/>
                            </m:rP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𝑉</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𝑤</m:t>
                              </m:r>
                            </m:sub>
                            <m:sup>
                              <m:r>
                                <a:rPr lang="en-US" i="1">
                                  <a:latin typeface="Cambria Math" panose="02040503050406030204" pitchFamily="18" charset="0"/>
                                </a:rPr>
                                <m:t>𝑖</m:t>
                              </m:r>
                            </m:sup>
                          </m:sSubSup>
                          <m:r>
                            <m:rPr>
                              <m:nor/>
                            </m:rPr>
                            <a:rPr lang="en-US">
                              <a:latin typeface="Cambria Math" panose="02040503050406030204" pitchFamily="18" charset="0"/>
                            </a:rPr>
                            <m:t>log</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𝑤</m:t>
                              </m:r>
                            </m:sub>
                            <m:sup>
                              <m:r>
                                <a:rPr lang="en-US" i="1">
                                  <a:latin typeface="Cambria Math" panose="02040503050406030204" pitchFamily="18" charset="0"/>
                                </a:rPr>
                                <m:t>𝑖</m:t>
                              </m:r>
                            </m:sup>
                          </m:sSubSup>
                          <m:r>
                            <a:rPr lang="en-US" b="0" i="1" smtClean="0">
                              <a:latin typeface="Cambria Math" panose="02040503050406030204" pitchFamily="18" charset="0"/>
                            </a:rPr>
                            <m:t>)</m:t>
                          </m:r>
                        </m:e>
                      </m:nary>
                    </m:oMath>
                  </m:oMathPara>
                </a14:m>
                <a:endParaRPr lang="en-US" dirty="0"/>
              </a:p>
            </p:txBody>
          </p:sp>
        </mc:Choice>
        <mc:Fallback xmlns="">
          <p:sp>
            <p:nvSpPr>
              <p:cNvPr id="133" name="TextBox 132">
                <a:extLst>
                  <a:ext uri="{FF2B5EF4-FFF2-40B4-BE49-F238E27FC236}">
                    <a16:creationId xmlns:a16="http://schemas.microsoft.com/office/drawing/2014/main" id="{89F6E9D3-412D-2C4C-AA84-8A114DCD67BE}"/>
                  </a:ext>
                </a:extLst>
              </p:cNvPr>
              <p:cNvSpPr txBox="1">
                <a:spLocks noRot="1" noChangeAspect="1" noMove="1" noResize="1" noEditPoints="1" noAdjustHandles="1" noChangeArrowheads="1" noChangeShapeType="1" noTextEdit="1"/>
              </p:cNvSpPr>
              <p:nvPr/>
            </p:nvSpPr>
            <p:spPr>
              <a:xfrm>
                <a:off x="8769764" y="521408"/>
                <a:ext cx="2996077" cy="672300"/>
              </a:xfrm>
              <a:prstGeom prst="rect">
                <a:avLst/>
              </a:prstGeom>
              <a:blipFill>
                <a:blip r:embed="rId19"/>
                <a:stretch>
                  <a:fillRect l="-1271" t="-140741" r="-2542" b="-198148"/>
                </a:stretch>
              </a:blipFill>
            </p:spPr>
            <p:txBody>
              <a:bodyPr/>
              <a:lstStyle/>
              <a:p>
                <a:r>
                  <a:rPr lang="en-US">
                    <a:noFill/>
                  </a:rPr>
                  <a:t> </a:t>
                </a:r>
              </a:p>
            </p:txBody>
          </p:sp>
        </mc:Fallback>
      </mc:AlternateContent>
      <p:sp>
        <p:nvSpPr>
          <p:cNvPr id="90" name="Title 1">
            <a:extLst>
              <a:ext uri="{FF2B5EF4-FFF2-40B4-BE49-F238E27FC236}">
                <a16:creationId xmlns:a16="http://schemas.microsoft.com/office/drawing/2014/main" id="{FBDC578E-5F8E-3D4A-820C-A09DC7909CD2}"/>
              </a:ext>
            </a:extLst>
          </p:cNvPr>
          <p:cNvSpPr>
            <a:spLocks noGrp="1"/>
          </p:cNvSpPr>
          <p:nvPr>
            <p:ph type="title" idx="4294967295"/>
          </p:nvPr>
        </p:nvSpPr>
        <p:spPr>
          <a:xfrm>
            <a:off x="716886" y="264119"/>
            <a:ext cx="1262040" cy="551431"/>
          </a:xfrm>
        </p:spPr>
        <p:txBody>
          <a:bodyPr/>
          <a:lstStyle/>
          <a:p>
            <a:r>
              <a:rPr lang="en-US" dirty="0"/>
              <a:t>RNN</a:t>
            </a:r>
          </a:p>
        </p:txBody>
      </p:sp>
      <p:sp>
        <p:nvSpPr>
          <p:cNvPr id="91" name="Rectangle 90">
            <a:extLst>
              <a:ext uri="{FF2B5EF4-FFF2-40B4-BE49-F238E27FC236}">
                <a16:creationId xmlns:a16="http://schemas.microsoft.com/office/drawing/2014/main" id="{0AB4A7CB-8370-2445-B4CA-1C06ECF8C719}"/>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510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8"/>
                <a:stretch>
                  <a:fillRect/>
                </a:stretch>
              </a:blipFill>
            </p:spPr>
            <p:txBody>
              <a:bodyPr/>
              <a:lstStyle/>
              <a:p>
                <a:r>
                  <a:rPr lang="en-US">
                    <a:noFill/>
                  </a:rPr>
                  <a:t> </a:t>
                </a:r>
              </a:p>
            </p:txBody>
          </p:sp>
        </mc:Fallback>
      </mc:AlternateContent>
      <p:sp>
        <p:nvSpPr>
          <p:cNvPr id="165" name="Rounded Rectangle 164">
            <a:extLst>
              <a:ext uri="{FF2B5EF4-FFF2-40B4-BE49-F238E27FC236}">
                <a16:creationId xmlns:a16="http://schemas.microsoft.com/office/drawing/2014/main" id="{4B2C5528-7DE4-E54A-96DB-162EE83E11FA}"/>
              </a:ext>
            </a:extLst>
          </p:cNvPr>
          <p:cNvSpPr/>
          <p:nvPr/>
        </p:nvSpPr>
        <p:spPr>
          <a:xfrm>
            <a:off x="9320649" y="53396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F5D1DDD-E243-4945-9BE6-AF554F5D1DEF}"/>
              </a:ext>
            </a:extLst>
          </p:cNvPr>
          <p:cNvSpPr/>
          <p:nvPr/>
        </p:nvSpPr>
        <p:spPr>
          <a:xfrm>
            <a:off x="9425431"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D0DA892-9667-8647-A4CD-A690575703B5}"/>
              </a:ext>
            </a:extLst>
          </p:cNvPr>
          <p:cNvSpPr/>
          <p:nvPr/>
        </p:nvSpPr>
        <p:spPr>
          <a:xfrm>
            <a:off x="9671690"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528EA094-A252-2E4A-BE09-4884AFCC8157}"/>
              </a:ext>
            </a:extLst>
          </p:cNvPr>
          <p:cNvSpPr/>
          <p:nvPr/>
        </p:nvSpPr>
        <p:spPr>
          <a:xfrm>
            <a:off x="9917949"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4121D2CD-4B48-F94A-A77C-9CE89F641011}"/>
              </a:ext>
            </a:extLst>
          </p:cNvPr>
          <p:cNvSpPr/>
          <p:nvPr/>
        </p:nvSpPr>
        <p:spPr>
          <a:xfrm>
            <a:off x="10169818"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ight Arrow 181">
            <a:extLst>
              <a:ext uri="{FF2B5EF4-FFF2-40B4-BE49-F238E27FC236}">
                <a16:creationId xmlns:a16="http://schemas.microsoft.com/office/drawing/2014/main" id="{31F218F5-7CAA-C947-9E0B-F41992B1BD9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ight Arrow 182">
            <a:extLst>
              <a:ext uri="{FF2B5EF4-FFF2-40B4-BE49-F238E27FC236}">
                <a16:creationId xmlns:a16="http://schemas.microsoft.com/office/drawing/2014/main" id="{6A153770-56BC-7549-92C1-9994774C09A8}"/>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4" name="Content Placeholder 2">
                <a:extLst>
                  <a:ext uri="{FF2B5EF4-FFF2-40B4-BE49-F238E27FC236}">
                    <a16:creationId xmlns:a16="http://schemas.microsoft.com/office/drawing/2014/main" id="{C3D61AC1-C1EE-0943-AB5B-90F7ED94F749}"/>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84" name="Content Placeholder 2">
                <a:extLst>
                  <a:ext uri="{FF2B5EF4-FFF2-40B4-BE49-F238E27FC236}">
                    <a16:creationId xmlns:a16="http://schemas.microsoft.com/office/drawing/2014/main" id="{C3D61AC1-C1EE-0943-AB5B-90F7ED94F749}"/>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Content Placeholder 2">
                <a:extLst>
                  <a:ext uri="{FF2B5EF4-FFF2-40B4-BE49-F238E27FC236}">
                    <a16:creationId xmlns:a16="http://schemas.microsoft.com/office/drawing/2014/main" id="{920AC903-63CF-244F-AF78-1E015F906B08}"/>
                  </a:ext>
                </a:extLst>
              </p:cNvPr>
              <p:cNvSpPr txBox="1">
                <a:spLocks/>
              </p:cNvSpPr>
              <p:nvPr/>
            </p:nvSpPr>
            <p:spPr>
              <a:xfrm>
                <a:off x="4585693" y="23872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7" name="Content Placeholder 2">
                <a:extLst>
                  <a:ext uri="{FF2B5EF4-FFF2-40B4-BE49-F238E27FC236}">
                    <a16:creationId xmlns:a16="http://schemas.microsoft.com/office/drawing/2014/main" id="{920AC903-63CF-244F-AF78-1E015F906B08}"/>
                  </a:ext>
                </a:extLst>
              </p:cNvPr>
              <p:cNvSpPr txBox="1">
                <a:spLocks noRot="1" noChangeAspect="1" noMove="1" noResize="1" noEditPoints="1" noAdjustHandles="1" noChangeArrowheads="1" noChangeShapeType="1" noTextEdit="1"/>
              </p:cNvSpPr>
              <p:nvPr/>
            </p:nvSpPr>
            <p:spPr>
              <a:xfrm>
                <a:off x="4585693" y="2387247"/>
                <a:ext cx="1576747" cy="503588"/>
              </a:xfrm>
              <a:prstGeom prst="rect">
                <a:avLst/>
              </a:prstGeom>
              <a:blipFill>
                <a:blip r:embed="rId11"/>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Content Placeholder 2">
                <a:extLst>
                  <a:ext uri="{FF2B5EF4-FFF2-40B4-BE49-F238E27FC236}">
                    <a16:creationId xmlns:a16="http://schemas.microsoft.com/office/drawing/2014/main" id="{DD14B316-FA21-B445-B5C6-076462AB394B}"/>
                  </a:ext>
                </a:extLst>
              </p:cNvPr>
              <p:cNvSpPr txBox="1">
                <a:spLocks/>
              </p:cNvSpPr>
              <p:nvPr/>
            </p:nvSpPr>
            <p:spPr>
              <a:xfrm>
                <a:off x="6890749" y="244152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8" name="Content Placeholder 2">
                <a:extLst>
                  <a:ext uri="{FF2B5EF4-FFF2-40B4-BE49-F238E27FC236}">
                    <a16:creationId xmlns:a16="http://schemas.microsoft.com/office/drawing/2014/main" id="{DD14B316-FA21-B445-B5C6-076462AB394B}"/>
                  </a:ext>
                </a:extLst>
              </p:cNvPr>
              <p:cNvSpPr txBox="1">
                <a:spLocks noRot="1" noChangeAspect="1" noMove="1" noResize="1" noEditPoints="1" noAdjustHandles="1" noChangeArrowheads="1" noChangeShapeType="1" noTextEdit="1"/>
              </p:cNvSpPr>
              <p:nvPr/>
            </p:nvSpPr>
            <p:spPr>
              <a:xfrm>
                <a:off x="6890749" y="2441522"/>
                <a:ext cx="1576747" cy="503588"/>
              </a:xfrm>
              <a:prstGeom prst="rect">
                <a:avLst/>
              </a:prstGeom>
              <a:blipFill>
                <a:blip r:embed="rId12"/>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Content Placeholder 2">
                <a:extLst>
                  <a:ext uri="{FF2B5EF4-FFF2-40B4-BE49-F238E27FC236}">
                    <a16:creationId xmlns:a16="http://schemas.microsoft.com/office/drawing/2014/main" id="{5125CD9F-D43E-3943-B513-29350E305625}"/>
                  </a:ext>
                </a:extLst>
              </p:cNvPr>
              <p:cNvSpPr txBox="1">
                <a:spLocks/>
              </p:cNvSpPr>
              <p:nvPr/>
            </p:nvSpPr>
            <p:spPr>
              <a:xfrm>
                <a:off x="9231175" y="246797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9" name="Content Placeholder 2">
                <a:extLst>
                  <a:ext uri="{FF2B5EF4-FFF2-40B4-BE49-F238E27FC236}">
                    <a16:creationId xmlns:a16="http://schemas.microsoft.com/office/drawing/2014/main" id="{5125CD9F-D43E-3943-B513-29350E305625}"/>
                  </a:ext>
                </a:extLst>
              </p:cNvPr>
              <p:cNvSpPr txBox="1">
                <a:spLocks noRot="1" noChangeAspect="1" noMove="1" noResize="1" noEditPoints="1" noAdjustHandles="1" noChangeArrowheads="1" noChangeShapeType="1" noTextEdit="1"/>
              </p:cNvSpPr>
              <p:nvPr/>
            </p:nvSpPr>
            <p:spPr>
              <a:xfrm>
                <a:off x="9231175" y="2467972"/>
                <a:ext cx="1576747" cy="503588"/>
              </a:xfrm>
              <a:prstGeom prst="rect">
                <a:avLst/>
              </a:prstGeom>
              <a:blipFill>
                <a:blip r:embed="rId13"/>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14"/>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Content Placeholder 2">
                <a:extLst>
                  <a:ext uri="{FF2B5EF4-FFF2-40B4-BE49-F238E27FC236}">
                    <a16:creationId xmlns:a16="http://schemas.microsoft.com/office/drawing/2014/main" id="{A5C72C0C-196F-D14D-B7C7-B894A9473A57}"/>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1" name="Content Placeholder 2">
                <a:extLst>
                  <a:ext uri="{FF2B5EF4-FFF2-40B4-BE49-F238E27FC236}">
                    <a16:creationId xmlns:a16="http://schemas.microsoft.com/office/drawing/2014/main" id="{A5C72C0C-196F-D14D-B7C7-B894A9473A57}"/>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15"/>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Content Placeholder 2">
                <a:extLst>
                  <a:ext uri="{FF2B5EF4-FFF2-40B4-BE49-F238E27FC236}">
                    <a16:creationId xmlns:a16="http://schemas.microsoft.com/office/drawing/2014/main" id="{FA120483-D21E-3A49-B318-1CB36CEEDB5A}"/>
                  </a:ext>
                </a:extLst>
              </p:cNvPr>
              <p:cNvSpPr txBox="1">
                <a:spLocks/>
              </p:cNvSpPr>
              <p:nvPr/>
            </p:nvSpPr>
            <p:spPr>
              <a:xfrm>
                <a:off x="7431960" y="55701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2" name="Content Placeholder 2">
                <a:extLst>
                  <a:ext uri="{FF2B5EF4-FFF2-40B4-BE49-F238E27FC236}">
                    <a16:creationId xmlns:a16="http://schemas.microsoft.com/office/drawing/2014/main" id="{FA120483-D21E-3A49-B318-1CB36CEEDB5A}"/>
                  </a:ext>
                </a:extLst>
              </p:cNvPr>
              <p:cNvSpPr txBox="1">
                <a:spLocks noRot="1" noChangeAspect="1" noMove="1" noResize="1" noEditPoints="1" noAdjustHandles="1" noChangeArrowheads="1" noChangeShapeType="1" noTextEdit="1"/>
              </p:cNvSpPr>
              <p:nvPr/>
            </p:nvSpPr>
            <p:spPr>
              <a:xfrm>
                <a:off x="7431960" y="5570101"/>
                <a:ext cx="466367" cy="503588"/>
              </a:xfrm>
              <a:prstGeom prst="rect">
                <a:avLst/>
              </a:prstGeom>
              <a:blipFill>
                <a:blip r:embed="rId16"/>
                <a:stretch>
                  <a:fillRect l="-5263"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Content Placeholder 2">
                <a:extLst>
                  <a:ext uri="{FF2B5EF4-FFF2-40B4-BE49-F238E27FC236}">
                    <a16:creationId xmlns:a16="http://schemas.microsoft.com/office/drawing/2014/main" id="{A0550B78-C097-A540-9272-EF3B08EE4E78}"/>
                  </a:ext>
                </a:extLst>
              </p:cNvPr>
              <p:cNvSpPr txBox="1">
                <a:spLocks/>
              </p:cNvSpPr>
              <p:nvPr/>
            </p:nvSpPr>
            <p:spPr>
              <a:xfrm>
                <a:off x="9770266" y="55921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3" name="Content Placeholder 2">
                <a:extLst>
                  <a:ext uri="{FF2B5EF4-FFF2-40B4-BE49-F238E27FC236}">
                    <a16:creationId xmlns:a16="http://schemas.microsoft.com/office/drawing/2014/main" id="{A0550B78-C097-A540-9272-EF3B08EE4E78}"/>
                  </a:ext>
                </a:extLst>
              </p:cNvPr>
              <p:cNvSpPr txBox="1">
                <a:spLocks noRot="1" noChangeAspect="1" noMove="1" noResize="1" noEditPoints="1" noAdjustHandles="1" noChangeArrowheads="1" noChangeShapeType="1" noTextEdit="1"/>
              </p:cNvSpPr>
              <p:nvPr/>
            </p:nvSpPr>
            <p:spPr>
              <a:xfrm>
                <a:off x="9770266" y="5592190"/>
                <a:ext cx="466367" cy="503588"/>
              </a:xfrm>
              <a:prstGeom prst="rect">
                <a:avLst/>
              </a:prstGeom>
              <a:blipFill>
                <a:blip r:embed="rId17"/>
                <a:stretch>
                  <a:fillRect l="-2632"/>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8"/>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9"/>
                <a:stretch>
                  <a:fillRect/>
                </a:stretch>
              </a:blipFill>
            </p:spPr>
            <p:txBody>
              <a:bodyPr/>
              <a:lstStyle/>
              <a:p>
                <a:r>
                  <a:rPr lang="en-US">
                    <a:noFill/>
                  </a:rPr>
                  <a:t> </a:t>
                </a:r>
              </a:p>
            </p:txBody>
          </p:sp>
        </mc:Fallback>
      </mc:AlternateContent>
      <p:sp>
        <p:nvSpPr>
          <p:cNvPr id="200" name="Right Arrow 199">
            <a:extLst>
              <a:ext uri="{FF2B5EF4-FFF2-40B4-BE49-F238E27FC236}">
                <a16:creationId xmlns:a16="http://schemas.microsoft.com/office/drawing/2014/main" id="{BD12B914-5DFB-1C4F-BC8A-44B371B0E731}"/>
              </a:ext>
            </a:extLst>
          </p:cNvPr>
          <p:cNvSpPr/>
          <p:nvPr/>
        </p:nvSpPr>
        <p:spPr>
          <a:xfrm>
            <a:off x="8438026" y="4180753"/>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9"/>
                <a:stretch>
                  <a:fillRect/>
                </a:stretch>
              </a:blipFill>
            </p:spPr>
            <p:txBody>
              <a:bodyPr/>
              <a:lstStyle/>
              <a:p>
                <a:r>
                  <a:rPr lang="en-US">
                    <a:noFill/>
                  </a:rPr>
                  <a:t> </a:t>
                </a:r>
              </a:p>
            </p:txBody>
          </p:sp>
        </mc:Fallback>
      </mc:AlternateContent>
      <p:sp>
        <p:nvSpPr>
          <p:cNvPr id="108" name="Rectangle 107">
            <a:extLst>
              <a:ext uri="{FF2B5EF4-FFF2-40B4-BE49-F238E27FC236}">
                <a16:creationId xmlns:a16="http://schemas.microsoft.com/office/drawing/2014/main" id="{64A89667-1B61-D84C-8396-266EF010A525}"/>
              </a:ext>
            </a:extLst>
          </p:cNvPr>
          <p:cNvSpPr/>
          <p:nvPr/>
        </p:nvSpPr>
        <p:spPr>
          <a:xfrm>
            <a:off x="8699208" y="313658"/>
            <a:ext cx="3137191" cy="1125196"/>
          </a:xfrm>
          <a:prstGeom prst="rect">
            <a:avLst/>
          </a:prstGeom>
          <a:solidFill>
            <a:srgbClr val="FFF2C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ontent Placeholder 2">
            <a:extLst>
              <a:ext uri="{FF2B5EF4-FFF2-40B4-BE49-F238E27FC236}">
                <a16:creationId xmlns:a16="http://schemas.microsoft.com/office/drawing/2014/main" id="{FF5E74C9-A5CD-6F40-A4BA-762E8454B052}"/>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Process</a:t>
            </a:r>
            <a:endParaRPr lang="en-US" dirty="0">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4E79B6EB-C451-D04B-B1B0-087954287C6F}"/>
                  </a:ext>
                </a:extLst>
              </p:cNvPr>
              <p:cNvSpPr/>
              <p:nvPr/>
            </p:nvSpPr>
            <p:spPr>
              <a:xfrm>
                <a:off x="4671674" y="1848029"/>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2</m:t>
                              </m:r>
                            </m:sup>
                          </m:sSup>
                        </m:e>
                      </m:d>
                    </m:oMath>
                  </m:oMathPara>
                </a14:m>
                <a:endParaRPr lang="en-US" dirty="0"/>
              </a:p>
            </p:txBody>
          </p:sp>
        </mc:Choice>
        <mc:Fallback xmlns="">
          <p:sp>
            <p:nvSpPr>
              <p:cNvPr id="124" name="Rectangle 123">
                <a:extLst>
                  <a:ext uri="{FF2B5EF4-FFF2-40B4-BE49-F238E27FC236}">
                    <a16:creationId xmlns:a16="http://schemas.microsoft.com/office/drawing/2014/main" id="{4E79B6EB-C451-D04B-B1B0-087954287C6F}"/>
                  </a:ext>
                </a:extLst>
              </p:cNvPr>
              <p:cNvSpPr>
                <a:spLocks noRot="1" noChangeAspect="1" noMove="1" noResize="1" noEditPoints="1" noAdjustHandles="1" noChangeArrowheads="1" noChangeShapeType="1" noTextEdit="1"/>
              </p:cNvSpPr>
              <p:nvPr/>
            </p:nvSpPr>
            <p:spPr>
              <a:xfrm>
                <a:off x="4671674" y="1848029"/>
                <a:ext cx="1303818" cy="369332"/>
              </a:xfrm>
              <a:prstGeom prst="rect">
                <a:avLst/>
              </a:prstGeom>
              <a:blipFill>
                <a:blip r:embed="rId2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D39D8EA6-94BF-C944-90F0-487881524E96}"/>
                  </a:ext>
                </a:extLst>
              </p:cNvPr>
              <p:cNvSpPr/>
              <p:nvPr/>
            </p:nvSpPr>
            <p:spPr>
              <a:xfrm>
                <a:off x="7032525" y="1860250"/>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3</m:t>
                              </m:r>
                            </m:sup>
                          </m:sSup>
                        </m:e>
                      </m:d>
                    </m:oMath>
                  </m:oMathPara>
                </a14:m>
                <a:endParaRPr lang="en-US" dirty="0"/>
              </a:p>
            </p:txBody>
          </p:sp>
        </mc:Choice>
        <mc:Fallback xmlns="">
          <p:sp>
            <p:nvSpPr>
              <p:cNvPr id="125" name="Rectangle 124">
                <a:extLst>
                  <a:ext uri="{FF2B5EF4-FFF2-40B4-BE49-F238E27FC236}">
                    <a16:creationId xmlns:a16="http://schemas.microsoft.com/office/drawing/2014/main" id="{D39D8EA6-94BF-C944-90F0-487881524E96}"/>
                  </a:ext>
                </a:extLst>
              </p:cNvPr>
              <p:cNvSpPr>
                <a:spLocks noRot="1" noChangeAspect="1" noMove="1" noResize="1" noEditPoints="1" noAdjustHandles="1" noChangeArrowheads="1" noChangeShapeType="1" noTextEdit="1"/>
              </p:cNvSpPr>
              <p:nvPr/>
            </p:nvSpPr>
            <p:spPr>
              <a:xfrm>
                <a:off x="7032525" y="1860250"/>
                <a:ext cx="1303818" cy="369332"/>
              </a:xfrm>
              <a:prstGeom prst="rect">
                <a:avLst/>
              </a:prstGeom>
              <a:blipFill>
                <a:blip r:embed="rId21"/>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B61BD32E-0168-5441-9282-F21A55FE1604}"/>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6" name="Rectangle 125">
                <a:extLst>
                  <a:ext uri="{FF2B5EF4-FFF2-40B4-BE49-F238E27FC236}">
                    <a16:creationId xmlns:a16="http://schemas.microsoft.com/office/drawing/2014/main" id="{B61BD32E-0168-5441-9282-F21A55FE1604}"/>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2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5063524F-251F-C44B-AA39-5AA181F58DDD}"/>
                  </a:ext>
                </a:extLst>
              </p:cNvPr>
              <p:cNvSpPr/>
              <p:nvPr/>
            </p:nvSpPr>
            <p:spPr>
              <a:xfrm>
                <a:off x="2608151" y="1860486"/>
                <a:ext cx="12939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1</m:t>
                              </m:r>
                            </m:sup>
                          </m:sSup>
                        </m:e>
                      </m:d>
                    </m:oMath>
                  </m:oMathPara>
                </a14:m>
                <a:endParaRPr lang="en-US" dirty="0"/>
              </a:p>
            </p:txBody>
          </p:sp>
        </mc:Choice>
        <mc:Fallback xmlns="">
          <p:sp>
            <p:nvSpPr>
              <p:cNvPr id="127" name="Rectangle 126">
                <a:extLst>
                  <a:ext uri="{FF2B5EF4-FFF2-40B4-BE49-F238E27FC236}">
                    <a16:creationId xmlns:a16="http://schemas.microsoft.com/office/drawing/2014/main" id="{5063524F-251F-C44B-AA39-5AA181F58DDD}"/>
                  </a:ext>
                </a:extLst>
              </p:cNvPr>
              <p:cNvSpPr>
                <a:spLocks noRot="1" noChangeAspect="1" noMove="1" noResize="1" noEditPoints="1" noAdjustHandles="1" noChangeArrowheads="1" noChangeShapeType="1" noTextEdit="1"/>
              </p:cNvSpPr>
              <p:nvPr/>
            </p:nvSpPr>
            <p:spPr>
              <a:xfrm>
                <a:off x="2608151" y="1860486"/>
                <a:ext cx="1293944" cy="369332"/>
              </a:xfrm>
              <a:prstGeom prst="rect">
                <a:avLst/>
              </a:prstGeom>
              <a:blipFill>
                <a:blip r:embed="rId23"/>
                <a:stretch>
                  <a:fillRect b="-3226"/>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731B846A-C5A9-5A4B-9377-7E1921B50F8E}"/>
              </a:ext>
            </a:extLst>
          </p:cNvPr>
          <p:cNvSpPr txBox="1">
            <a:spLocks/>
          </p:cNvSpPr>
          <p:nvPr/>
        </p:nvSpPr>
        <p:spPr>
          <a:xfrm>
            <a:off x="1130300" y="1872315"/>
            <a:ext cx="866479"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rgbClr val="C00000"/>
                </a:solidFill>
                <a:latin typeface="Avenir Light" panose="020B0402020203020204" pitchFamily="34" charset="77"/>
              </a:rPr>
              <a:t>Error</a:t>
            </a:r>
          </a:p>
        </p:txBody>
      </p:sp>
      <p:sp>
        <p:nvSpPr>
          <p:cNvPr id="129" name="Content Placeholder 2">
            <a:extLst>
              <a:ext uri="{FF2B5EF4-FFF2-40B4-BE49-F238E27FC236}">
                <a16:creationId xmlns:a16="http://schemas.microsoft.com/office/drawing/2014/main" id="{0E613D49-C154-6840-B48E-9022C64E7B06}"/>
              </a:ext>
            </a:extLst>
          </p:cNvPr>
          <p:cNvSpPr txBox="1">
            <a:spLocks/>
          </p:cNvSpPr>
          <p:nvPr/>
        </p:nvSpPr>
        <p:spPr>
          <a:xfrm>
            <a:off x="2709001" y="600938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She</a:t>
            </a:r>
          </a:p>
        </p:txBody>
      </p:sp>
      <p:sp>
        <p:nvSpPr>
          <p:cNvPr id="130" name="Content Placeholder 2">
            <a:extLst>
              <a:ext uri="{FF2B5EF4-FFF2-40B4-BE49-F238E27FC236}">
                <a16:creationId xmlns:a16="http://schemas.microsoft.com/office/drawing/2014/main" id="{4DC2E29A-5B02-B947-AAE1-1EF7A80E15E2}"/>
              </a:ext>
            </a:extLst>
          </p:cNvPr>
          <p:cNvSpPr txBox="1">
            <a:spLocks/>
          </p:cNvSpPr>
          <p:nvPr/>
        </p:nvSpPr>
        <p:spPr>
          <a:xfrm>
            <a:off x="4752175" y="6003497"/>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went</a:t>
            </a:r>
          </a:p>
        </p:txBody>
      </p:sp>
      <p:sp>
        <p:nvSpPr>
          <p:cNvPr id="131" name="Content Placeholder 2">
            <a:extLst>
              <a:ext uri="{FF2B5EF4-FFF2-40B4-BE49-F238E27FC236}">
                <a16:creationId xmlns:a16="http://schemas.microsoft.com/office/drawing/2014/main" id="{884FC12A-0129-4F4F-9451-AADE3FF0302A}"/>
              </a:ext>
            </a:extLst>
          </p:cNvPr>
          <p:cNvSpPr txBox="1">
            <a:spLocks/>
          </p:cNvSpPr>
          <p:nvPr/>
        </p:nvSpPr>
        <p:spPr>
          <a:xfrm>
            <a:off x="7149247" y="59929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to</a:t>
            </a:r>
          </a:p>
        </p:txBody>
      </p:sp>
      <p:sp>
        <p:nvSpPr>
          <p:cNvPr id="132" name="Content Placeholder 2">
            <a:extLst>
              <a:ext uri="{FF2B5EF4-FFF2-40B4-BE49-F238E27FC236}">
                <a16:creationId xmlns:a16="http://schemas.microsoft.com/office/drawing/2014/main" id="{563A26FC-F8F6-534F-BEE4-B53D1382B65B}"/>
              </a:ext>
            </a:extLst>
          </p:cNvPr>
          <p:cNvSpPr txBox="1">
            <a:spLocks/>
          </p:cNvSpPr>
          <p:nvPr/>
        </p:nvSpPr>
        <p:spPr>
          <a:xfrm>
            <a:off x="9420484" y="5992781"/>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class</a:t>
            </a:r>
          </a:p>
        </p:txBody>
      </p:sp>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BA5EB9BF-1C8D-6345-B5F3-45C1DD035B13}"/>
                  </a:ext>
                </a:extLst>
              </p:cNvPr>
              <p:cNvSpPr txBox="1"/>
              <p:nvPr/>
            </p:nvSpPr>
            <p:spPr>
              <a:xfrm>
                <a:off x="8769764" y="521408"/>
                <a:ext cx="2996077" cy="672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23"/>
                            </m:rP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𝑉</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𝑤</m:t>
                              </m:r>
                            </m:sub>
                            <m:sup>
                              <m:r>
                                <a:rPr lang="en-US" i="1">
                                  <a:latin typeface="Cambria Math" panose="02040503050406030204" pitchFamily="18" charset="0"/>
                                </a:rPr>
                                <m:t>𝑖</m:t>
                              </m:r>
                            </m:sup>
                          </m:sSubSup>
                          <m:r>
                            <m:rPr>
                              <m:nor/>
                            </m:rPr>
                            <a:rPr lang="en-US">
                              <a:latin typeface="Cambria Math" panose="02040503050406030204" pitchFamily="18" charset="0"/>
                            </a:rPr>
                            <m:t>log</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𝑤</m:t>
                              </m:r>
                            </m:sub>
                            <m:sup>
                              <m:r>
                                <a:rPr lang="en-US" i="1">
                                  <a:latin typeface="Cambria Math" panose="02040503050406030204" pitchFamily="18" charset="0"/>
                                </a:rPr>
                                <m:t>𝑖</m:t>
                              </m:r>
                            </m:sup>
                          </m:sSubSup>
                          <m:r>
                            <a:rPr lang="en-US" b="0" i="1" smtClean="0">
                              <a:latin typeface="Cambria Math" panose="02040503050406030204" pitchFamily="18" charset="0"/>
                            </a:rPr>
                            <m:t>)</m:t>
                          </m:r>
                        </m:e>
                      </m:nary>
                    </m:oMath>
                  </m:oMathPara>
                </a14:m>
                <a:endParaRPr lang="en-US" dirty="0"/>
              </a:p>
            </p:txBody>
          </p:sp>
        </mc:Choice>
        <mc:Fallback xmlns="">
          <p:sp>
            <p:nvSpPr>
              <p:cNvPr id="133" name="TextBox 132">
                <a:extLst>
                  <a:ext uri="{FF2B5EF4-FFF2-40B4-BE49-F238E27FC236}">
                    <a16:creationId xmlns:a16="http://schemas.microsoft.com/office/drawing/2014/main" id="{BA5EB9BF-1C8D-6345-B5F3-45C1DD035B13}"/>
                  </a:ext>
                </a:extLst>
              </p:cNvPr>
              <p:cNvSpPr txBox="1">
                <a:spLocks noRot="1" noChangeAspect="1" noMove="1" noResize="1" noEditPoints="1" noAdjustHandles="1" noChangeArrowheads="1" noChangeShapeType="1" noTextEdit="1"/>
              </p:cNvSpPr>
              <p:nvPr/>
            </p:nvSpPr>
            <p:spPr>
              <a:xfrm>
                <a:off x="8769764" y="521408"/>
                <a:ext cx="2996077" cy="672300"/>
              </a:xfrm>
              <a:prstGeom prst="rect">
                <a:avLst/>
              </a:prstGeom>
              <a:blipFill>
                <a:blip r:embed="rId24"/>
                <a:stretch>
                  <a:fillRect l="-1271" t="-140741" r="-2542" b="-198148"/>
                </a:stretch>
              </a:blipFill>
            </p:spPr>
            <p:txBody>
              <a:bodyPr/>
              <a:lstStyle/>
              <a:p>
                <a:r>
                  <a:rPr lang="en-US">
                    <a:noFill/>
                  </a:rPr>
                  <a:t> </a:t>
                </a:r>
              </a:p>
            </p:txBody>
          </p:sp>
        </mc:Fallback>
      </mc:AlternateContent>
      <p:sp>
        <p:nvSpPr>
          <p:cNvPr id="123" name="Title 1">
            <a:extLst>
              <a:ext uri="{FF2B5EF4-FFF2-40B4-BE49-F238E27FC236}">
                <a16:creationId xmlns:a16="http://schemas.microsoft.com/office/drawing/2014/main" id="{1844A5FD-77DB-C640-8384-2AC1B5ABB54C}"/>
              </a:ext>
            </a:extLst>
          </p:cNvPr>
          <p:cNvSpPr>
            <a:spLocks noGrp="1"/>
          </p:cNvSpPr>
          <p:nvPr>
            <p:ph type="title" idx="4294967295"/>
          </p:nvPr>
        </p:nvSpPr>
        <p:spPr>
          <a:xfrm>
            <a:off x="716886" y="264119"/>
            <a:ext cx="1262040" cy="551431"/>
          </a:xfrm>
        </p:spPr>
        <p:txBody>
          <a:bodyPr/>
          <a:lstStyle/>
          <a:p>
            <a:r>
              <a:rPr lang="en-US" dirty="0"/>
              <a:t>RNN</a:t>
            </a:r>
          </a:p>
        </p:txBody>
      </p:sp>
      <p:sp>
        <p:nvSpPr>
          <p:cNvPr id="134" name="Rectangle 133">
            <a:extLst>
              <a:ext uri="{FF2B5EF4-FFF2-40B4-BE49-F238E27FC236}">
                <a16:creationId xmlns:a16="http://schemas.microsoft.com/office/drawing/2014/main" id="{4DB7475E-3020-9749-A975-5DE94989783B}"/>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875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C1DA1F74-60C1-A340-B91C-CDCBB1851091}"/>
              </a:ext>
            </a:extLst>
          </p:cNvPr>
          <p:cNvSpPr/>
          <p:nvPr/>
        </p:nvSpPr>
        <p:spPr>
          <a:xfrm>
            <a:off x="4699000" y="5566790"/>
            <a:ext cx="1310638" cy="1006851"/>
          </a:xfrm>
          <a:custGeom>
            <a:avLst/>
            <a:gdLst>
              <a:gd name="connsiteX0" fmla="*/ 762000 w 1181100"/>
              <a:gd name="connsiteY0" fmla="*/ 26874 h 834715"/>
              <a:gd name="connsiteX1" fmla="*/ 609600 w 1181100"/>
              <a:gd name="connsiteY1" fmla="*/ 52274 h 834715"/>
              <a:gd name="connsiteX2" fmla="*/ 393700 w 1181100"/>
              <a:gd name="connsiteY2" fmla="*/ 64974 h 834715"/>
              <a:gd name="connsiteX3" fmla="*/ 330200 w 1181100"/>
              <a:gd name="connsiteY3" fmla="*/ 77674 h 834715"/>
              <a:gd name="connsiteX4" fmla="*/ 203200 w 1181100"/>
              <a:gd name="connsiteY4" fmla="*/ 128474 h 834715"/>
              <a:gd name="connsiteX5" fmla="*/ 127000 w 1181100"/>
              <a:gd name="connsiteY5" fmla="*/ 191974 h 834715"/>
              <a:gd name="connsiteX6" fmla="*/ 88900 w 1181100"/>
              <a:gd name="connsiteY6" fmla="*/ 204674 h 834715"/>
              <a:gd name="connsiteX7" fmla="*/ 63500 w 1181100"/>
              <a:gd name="connsiteY7" fmla="*/ 242774 h 834715"/>
              <a:gd name="connsiteX8" fmla="*/ 25400 w 1181100"/>
              <a:gd name="connsiteY8" fmla="*/ 280874 h 834715"/>
              <a:gd name="connsiteX9" fmla="*/ 0 w 1181100"/>
              <a:gd name="connsiteY9" fmla="*/ 357074 h 834715"/>
              <a:gd name="connsiteX10" fmla="*/ 25400 w 1181100"/>
              <a:gd name="connsiteY10" fmla="*/ 534874 h 834715"/>
              <a:gd name="connsiteX11" fmla="*/ 50800 w 1181100"/>
              <a:gd name="connsiteY11" fmla="*/ 572974 h 834715"/>
              <a:gd name="connsiteX12" fmla="*/ 88900 w 1181100"/>
              <a:gd name="connsiteY12" fmla="*/ 598374 h 834715"/>
              <a:gd name="connsiteX13" fmla="*/ 190500 w 1181100"/>
              <a:gd name="connsiteY13" fmla="*/ 687274 h 834715"/>
              <a:gd name="connsiteX14" fmla="*/ 228600 w 1181100"/>
              <a:gd name="connsiteY14" fmla="*/ 712674 h 834715"/>
              <a:gd name="connsiteX15" fmla="*/ 266700 w 1181100"/>
              <a:gd name="connsiteY15" fmla="*/ 738074 h 834715"/>
              <a:gd name="connsiteX16" fmla="*/ 381000 w 1181100"/>
              <a:gd name="connsiteY16" fmla="*/ 776174 h 834715"/>
              <a:gd name="connsiteX17" fmla="*/ 419100 w 1181100"/>
              <a:gd name="connsiteY17" fmla="*/ 788874 h 834715"/>
              <a:gd name="connsiteX18" fmla="*/ 508000 w 1181100"/>
              <a:gd name="connsiteY18" fmla="*/ 801574 h 834715"/>
              <a:gd name="connsiteX19" fmla="*/ 977900 w 1181100"/>
              <a:gd name="connsiteY19" fmla="*/ 801574 h 834715"/>
              <a:gd name="connsiteX20" fmla="*/ 1092200 w 1181100"/>
              <a:gd name="connsiteY20" fmla="*/ 750774 h 834715"/>
              <a:gd name="connsiteX21" fmla="*/ 1104900 w 1181100"/>
              <a:gd name="connsiteY21" fmla="*/ 712674 h 834715"/>
              <a:gd name="connsiteX22" fmla="*/ 1130300 w 1181100"/>
              <a:gd name="connsiteY22" fmla="*/ 674574 h 834715"/>
              <a:gd name="connsiteX23" fmla="*/ 1155700 w 1181100"/>
              <a:gd name="connsiteY23" fmla="*/ 598374 h 834715"/>
              <a:gd name="connsiteX24" fmla="*/ 1168400 w 1181100"/>
              <a:gd name="connsiteY24" fmla="*/ 560274 h 834715"/>
              <a:gd name="connsiteX25" fmla="*/ 1181100 w 1181100"/>
              <a:gd name="connsiteY25" fmla="*/ 522174 h 834715"/>
              <a:gd name="connsiteX26" fmla="*/ 1155700 w 1181100"/>
              <a:gd name="connsiteY26" fmla="*/ 255474 h 834715"/>
              <a:gd name="connsiteX27" fmla="*/ 1130300 w 1181100"/>
              <a:gd name="connsiteY27" fmla="*/ 204674 h 834715"/>
              <a:gd name="connsiteX28" fmla="*/ 1041400 w 1181100"/>
              <a:gd name="connsiteY28" fmla="*/ 103074 h 834715"/>
              <a:gd name="connsiteX29" fmla="*/ 1028700 w 1181100"/>
              <a:gd name="connsiteY29" fmla="*/ 64974 h 834715"/>
              <a:gd name="connsiteX30" fmla="*/ 990600 w 1181100"/>
              <a:gd name="connsiteY30" fmla="*/ 14174 h 834715"/>
              <a:gd name="connsiteX31" fmla="*/ 952500 w 1181100"/>
              <a:gd name="connsiteY31" fmla="*/ 1474 h 834715"/>
              <a:gd name="connsiteX32" fmla="*/ 812800 w 1181100"/>
              <a:gd name="connsiteY32" fmla="*/ 1474 h 8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81100" h="834715">
                <a:moveTo>
                  <a:pt x="762000" y="26874"/>
                </a:moveTo>
                <a:cubicBezTo>
                  <a:pt x="709717" y="37331"/>
                  <a:pt x="663609" y="47773"/>
                  <a:pt x="609600" y="52274"/>
                </a:cubicBezTo>
                <a:cubicBezTo>
                  <a:pt x="537758" y="58261"/>
                  <a:pt x="465667" y="60741"/>
                  <a:pt x="393700" y="64974"/>
                </a:cubicBezTo>
                <a:cubicBezTo>
                  <a:pt x="372533" y="69207"/>
                  <a:pt x="351025" y="71994"/>
                  <a:pt x="330200" y="77674"/>
                </a:cubicBezTo>
                <a:cubicBezTo>
                  <a:pt x="280423" y="91250"/>
                  <a:pt x="246564" y="103695"/>
                  <a:pt x="203200" y="128474"/>
                </a:cubicBezTo>
                <a:cubicBezTo>
                  <a:pt x="57772" y="211576"/>
                  <a:pt x="284601" y="86906"/>
                  <a:pt x="127000" y="191974"/>
                </a:cubicBezTo>
                <a:cubicBezTo>
                  <a:pt x="115861" y="199400"/>
                  <a:pt x="101600" y="200441"/>
                  <a:pt x="88900" y="204674"/>
                </a:cubicBezTo>
                <a:cubicBezTo>
                  <a:pt x="80433" y="217374"/>
                  <a:pt x="73271" y="231048"/>
                  <a:pt x="63500" y="242774"/>
                </a:cubicBezTo>
                <a:cubicBezTo>
                  <a:pt x="52002" y="256572"/>
                  <a:pt x="34122" y="265174"/>
                  <a:pt x="25400" y="280874"/>
                </a:cubicBezTo>
                <a:cubicBezTo>
                  <a:pt x="12397" y="304279"/>
                  <a:pt x="0" y="357074"/>
                  <a:pt x="0" y="357074"/>
                </a:cubicBezTo>
                <a:cubicBezTo>
                  <a:pt x="3245" y="392766"/>
                  <a:pt x="968" y="486009"/>
                  <a:pt x="25400" y="534874"/>
                </a:cubicBezTo>
                <a:cubicBezTo>
                  <a:pt x="32226" y="548526"/>
                  <a:pt x="40007" y="562181"/>
                  <a:pt x="50800" y="572974"/>
                </a:cubicBezTo>
                <a:cubicBezTo>
                  <a:pt x="61593" y="583767"/>
                  <a:pt x="76200" y="589907"/>
                  <a:pt x="88900" y="598374"/>
                </a:cubicBezTo>
                <a:cubicBezTo>
                  <a:pt x="131233" y="661874"/>
                  <a:pt x="101600" y="628007"/>
                  <a:pt x="190500" y="687274"/>
                </a:cubicBezTo>
                <a:lnTo>
                  <a:pt x="228600" y="712674"/>
                </a:lnTo>
                <a:cubicBezTo>
                  <a:pt x="241300" y="721141"/>
                  <a:pt x="252220" y="733247"/>
                  <a:pt x="266700" y="738074"/>
                </a:cubicBezTo>
                <a:lnTo>
                  <a:pt x="381000" y="776174"/>
                </a:lnTo>
                <a:cubicBezTo>
                  <a:pt x="393700" y="780407"/>
                  <a:pt x="405848" y="786981"/>
                  <a:pt x="419100" y="788874"/>
                </a:cubicBezTo>
                <a:lnTo>
                  <a:pt x="508000" y="801574"/>
                </a:lnTo>
                <a:cubicBezTo>
                  <a:pt x="678085" y="858269"/>
                  <a:pt x="582421" y="831235"/>
                  <a:pt x="977900" y="801574"/>
                </a:cubicBezTo>
                <a:cubicBezTo>
                  <a:pt x="1028987" y="797742"/>
                  <a:pt x="1054394" y="775978"/>
                  <a:pt x="1092200" y="750774"/>
                </a:cubicBezTo>
                <a:cubicBezTo>
                  <a:pt x="1096433" y="738074"/>
                  <a:pt x="1098913" y="724648"/>
                  <a:pt x="1104900" y="712674"/>
                </a:cubicBezTo>
                <a:cubicBezTo>
                  <a:pt x="1111726" y="699022"/>
                  <a:pt x="1124101" y="688522"/>
                  <a:pt x="1130300" y="674574"/>
                </a:cubicBezTo>
                <a:cubicBezTo>
                  <a:pt x="1141174" y="650108"/>
                  <a:pt x="1147233" y="623774"/>
                  <a:pt x="1155700" y="598374"/>
                </a:cubicBezTo>
                <a:lnTo>
                  <a:pt x="1168400" y="560274"/>
                </a:lnTo>
                <a:lnTo>
                  <a:pt x="1181100" y="522174"/>
                </a:lnTo>
                <a:cubicBezTo>
                  <a:pt x="1172633" y="433274"/>
                  <a:pt x="1169809" y="343655"/>
                  <a:pt x="1155700" y="255474"/>
                </a:cubicBezTo>
                <a:cubicBezTo>
                  <a:pt x="1152709" y="236780"/>
                  <a:pt x="1140334" y="220728"/>
                  <a:pt x="1130300" y="204674"/>
                </a:cubicBezTo>
                <a:cubicBezTo>
                  <a:pt x="1101151" y="158035"/>
                  <a:pt x="1080784" y="142458"/>
                  <a:pt x="1041400" y="103074"/>
                </a:cubicBezTo>
                <a:cubicBezTo>
                  <a:pt x="1037167" y="90374"/>
                  <a:pt x="1035342" y="76597"/>
                  <a:pt x="1028700" y="64974"/>
                </a:cubicBezTo>
                <a:cubicBezTo>
                  <a:pt x="1018198" y="46596"/>
                  <a:pt x="1006861" y="27725"/>
                  <a:pt x="990600" y="14174"/>
                </a:cubicBezTo>
                <a:cubicBezTo>
                  <a:pt x="980316" y="5604"/>
                  <a:pt x="965853" y="2428"/>
                  <a:pt x="952500" y="1474"/>
                </a:cubicBezTo>
                <a:cubicBezTo>
                  <a:pt x="906052" y="-1844"/>
                  <a:pt x="859367" y="1474"/>
                  <a:pt x="812800" y="1474"/>
                </a:cubicBezTo>
              </a:path>
            </a:pathLst>
          </a:custGeom>
          <a:solidFill>
            <a:schemeClr val="accent4">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3F1A0207-26EF-FD45-9BB4-89C2B26AAFDC}"/>
              </a:ext>
            </a:extLst>
          </p:cNvPr>
          <p:cNvSpPr/>
          <p:nvPr/>
        </p:nvSpPr>
        <p:spPr>
          <a:xfrm>
            <a:off x="7213600" y="5600700"/>
            <a:ext cx="800100" cy="914639"/>
          </a:xfrm>
          <a:custGeom>
            <a:avLst/>
            <a:gdLst>
              <a:gd name="connsiteX0" fmla="*/ 635000 w 800100"/>
              <a:gd name="connsiteY0" fmla="*/ 889000 h 914639"/>
              <a:gd name="connsiteX1" fmla="*/ 571500 w 800100"/>
              <a:gd name="connsiteY1" fmla="*/ 914400 h 914639"/>
              <a:gd name="connsiteX2" fmla="*/ 419100 w 800100"/>
              <a:gd name="connsiteY2" fmla="*/ 889000 h 914639"/>
              <a:gd name="connsiteX3" fmla="*/ 381000 w 800100"/>
              <a:gd name="connsiteY3" fmla="*/ 863600 h 914639"/>
              <a:gd name="connsiteX4" fmla="*/ 279400 w 800100"/>
              <a:gd name="connsiteY4" fmla="*/ 838200 h 914639"/>
              <a:gd name="connsiteX5" fmla="*/ 127000 w 800100"/>
              <a:gd name="connsiteY5" fmla="*/ 800100 h 914639"/>
              <a:gd name="connsiteX6" fmla="*/ 88900 w 800100"/>
              <a:gd name="connsiteY6" fmla="*/ 787400 h 914639"/>
              <a:gd name="connsiteX7" fmla="*/ 38100 w 800100"/>
              <a:gd name="connsiteY7" fmla="*/ 711200 h 914639"/>
              <a:gd name="connsiteX8" fmla="*/ 0 w 800100"/>
              <a:gd name="connsiteY8" fmla="*/ 635000 h 914639"/>
              <a:gd name="connsiteX9" fmla="*/ 12700 w 800100"/>
              <a:gd name="connsiteY9" fmla="*/ 495300 h 914639"/>
              <a:gd name="connsiteX10" fmla="*/ 38100 w 800100"/>
              <a:gd name="connsiteY10" fmla="*/ 419100 h 914639"/>
              <a:gd name="connsiteX11" fmla="*/ 50800 w 800100"/>
              <a:gd name="connsiteY11" fmla="*/ 304800 h 914639"/>
              <a:gd name="connsiteX12" fmla="*/ 88900 w 800100"/>
              <a:gd name="connsiteY12" fmla="*/ 88900 h 914639"/>
              <a:gd name="connsiteX13" fmla="*/ 152400 w 800100"/>
              <a:gd name="connsiteY13" fmla="*/ 25400 h 914639"/>
              <a:gd name="connsiteX14" fmla="*/ 228600 w 800100"/>
              <a:gd name="connsiteY14" fmla="*/ 0 h 914639"/>
              <a:gd name="connsiteX15" fmla="*/ 355600 w 800100"/>
              <a:gd name="connsiteY15" fmla="*/ 12700 h 914639"/>
              <a:gd name="connsiteX16" fmla="*/ 393700 w 800100"/>
              <a:gd name="connsiteY16" fmla="*/ 25400 h 914639"/>
              <a:gd name="connsiteX17" fmla="*/ 495300 w 800100"/>
              <a:gd name="connsiteY17" fmla="*/ 63500 h 914639"/>
              <a:gd name="connsiteX18" fmla="*/ 520700 w 800100"/>
              <a:gd name="connsiteY18" fmla="*/ 101600 h 914639"/>
              <a:gd name="connsiteX19" fmla="*/ 558800 w 800100"/>
              <a:gd name="connsiteY19" fmla="*/ 127000 h 914639"/>
              <a:gd name="connsiteX20" fmla="*/ 647700 w 800100"/>
              <a:gd name="connsiteY20" fmla="*/ 190500 h 914639"/>
              <a:gd name="connsiteX21" fmla="*/ 673100 w 800100"/>
              <a:gd name="connsiteY21" fmla="*/ 228600 h 914639"/>
              <a:gd name="connsiteX22" fmla="*/ 711200 w 800100"/>
              <a:gd name="connsiteY22" fmla="*/ 254000 h 914639"/>
              <a:gd name="connsiteX23" fmla="*/ 723900 w 800100"/>
              <a:gd name="connsiteY23" fmla="*/ 292100 h 914639"/>
              <a:gd name="connsiteX24" fmla="*/ 774700 w 800100"/>
              <a:gd name="connsiteY24" fmla="*/ 368300 h 914639"/>
              <a:gd name="connsiteX25" fmla="*/ 800100 w 800100"/>
              <a:gd name="connsiteY25" fmla="*/ 444500 h 914639"/>
              <a:gd name="connsiteX26" fmla="*/ 787400 w 800100"/>
              <a:gd name="connsiteY26" fmla="*/ 673100 h 914639"/>
              <a:gd name="connsiteX27" fmla="*/ 774700 w 800100"/>
              <a:gd name="connsiteY27" fmla="*/ 711200 h 914639"/>
              <a:gd name="connsiteX28" fmla="*/ 736600 w 800100"/>
              <a:gd name="connsiteY28" fmla="*/ 736600 h 914639"/>
              <a:gd name="connsiteX29" fmla="*/ 685800 w 800100"/>
              <a:gd name="connsiteY29" fmla="*/ 812800 h 914639"/>
              <a:gd name="connsiteX30" fmla="*/ 635000 w 800100"/>
              <a:gd name="connsiteY30" fmla="*/ 889000 h 91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0100" h="914639">
                <a:moveTo>
                  <a:pt x="635000" y="889000"/>
                </a:moveTo>
                <a:cubicBezTo>
                  <a:pt x="615950" y="905933"/>
                  <a:pt x="594239" y="912776"/>
                  <a:pt x="571500" y="914400"/>
                </a:cubicBezTo>
                <a:cubicBezTo>
                  <a:pt x="546853" y="916160"/>
                  <a:pt x="457613" y="908256"/>
                  <a:pt x="419100" y="889000"/>
                </a:cubicBezTo>
                <a:cubicBezTo>
                  <a:pt x="405448" y="882174"/>
                  <a:pt x="394652" y="870426"/>
                  <a:pt x="381000" y="863600"/>
                </a:cubicBezTo>
                <a:cubicBezTo>
                  <a:pt x="355821" y="851011"/>
                  <a:pt x="302172" y="842340"/>
                  <a:pt x="279400" y="838200"/>
                </a:cubicBezTo>
                <a:cubicBezTo>
                  <a:pt x="166529" y="817678"/>
                  <a:pt x="238298" y="837199"/>
                  <a:pt x="127000" y="800100"/>
                </a:cubicBezTo>
                <a:lnTo>
                  <a:pt x="88900" y="787400"/>
                </a:lnTo>
                <a:cubicBezTo>
                  <a:pt x="71967" y="762000"/>
                  <a:pt x="47753" y="740160"/>
                  <a:pt x="38100" y="711200"/>
                </a:cubicBezTo>
                <a:cubicBezTo>
                  <a:pt x="20573" y="658620"/>
                  <a:pt x="32826" y="684239"/>
                  <a:pt x="0" y="635000"/>
                </a:cubicBezTo>
                <a:cubicBezTo>
                  <a:pt x="4233" y="588433"/>
                  <a:pt x="4574" y="541347"/>
                  <a:pt x="12700" y="495300"/>
                </a:cubicBezTo>
                <a:cubicBezTo>
                  <a:pt x="17353" y="468933"/>
                  <a:pt x="38100" y="419100"/>
                  <a:pt x="38100" y="419100"/>
                </a:cubicBezTo>
                <a:cubicBezTo>
                  <a:pt x="42333" y="381000"/>
                  <a:pt x="46986" y="342944"/>
                  <a:pt x="50800" y="304800"/>
                </a:cubicBezTo>
                <a:cubicBezTo>
                  <a:pt x="55318" y="259619"/>
                  <a:pt x="54786" y="140070"/>
                  <a:pt x="88900" y="88900"/>
                </a:cubicBezTo>
                <a:cubicBezTo>
                  <a:pt x="112072" y="54142"/>
                  <a:pt x="112295" y="43225"/>
                  <a:pt x="152400" y="25400"/>
                </a:cubicBezTo>
                <a:cubicBezTo>
                  <a:pt x="176866" y="14526"/>
                  <a:pt x="228600" y="0"/>
                  <a:pt x="228600" y="0"/>
                </a:cubicBezTo>
                <a:cubicBezTo>
                  <a:pt x="270933" y="4233"/>
                  <a:pt x="313550" y="6231"/>
                  <a:pt x="355600" y="12700"/>
                </a:cubicBezTo>
                <a:cubicBezTo>
                  <a:pt x="368831" y="14736"/>
                  <a:pt x="380828" y="21722"/>
                  <a:pt x="393700" y="25400"/>
                </a:cubicBezTo>
                <a:cubicBezTo>
                  <a:pt x="474395" y="48456"/>
                  <a:pt x="416385" y="24042"/>
                  <a:pt x="495300" y="63500"/>
                </a:cubicBezTo>
                <a:cubicBezTo>
                  <a:pt x="503767" y="76200"/>
                  <a:pt x="509907" y="90807"/>
                  <a:pt x="520700" y="101600"/>
                </a:cubicBezTo>
                <a:cubicBezTo>
                  <a:pt x="531493" y="112393"/>
                  <a:pt x="546380" y="118128"/>
                  <a:pt x="558800" y="127000"/>
                </a:cubicBezTo>
                <a:cubicBezTo>
                  <a:pt x="669069" y="205764"/>
                  <a:pt x="557910" y="130640"/>
                  <a:pt x="647700" y="190500"/>
                </a:cubicBezTo>
                <a:cubicBezTo>
                  <a:pt x="656167" y="203200"/>
                  <a:pt x="662307" y="217807"/>
                  <a:pt x="673100" y="228600"/>
                </a:cubicBezTo>
                <a:cubicBezTo>
                  <a:pt x="683893" y="239393"/>
                  <a:pt x="701665" y="242081"/>
                  <a:pt x="711200" y="254000"/>
                </a:cubicBezTo>
                <a:cubicBezTo>
                  <a:pt x="719563" y="264453"/>
                  <a:pt x="717399" y="280398"/>
                  <a:pt x="723900" y="292100"/>
                </a:cubicBezTo>
                <a:cubicBezTo>
                  <a:pt x="738725" y="318785"/>
                  <a:pt x="765047" y="339340"/>
                  <a:pt x="774700" y="368300"/>
                </a:cubicBezTo>
                <a:lnTo>
                  <a:pt x="800100" y="444500"/>
                </a:lnTo>
                <a:cubicBezTo>
                  <a:pt x="795867" y="520700"/>
                  <a:pt x="794636" y="597126"/>
                  <a:pt x="787400" y="673100"/>
                </a:cubicBezTo>
                <a:cubicBezTo>
                  <a:pt x="786131" y="686427"/>
                  <a:pt x="783063" y="700747"/>
                  <a:pt x="774700" y="711200"/>
                </a:cubicBezTo>
                <a:cubicBezTo>
                  <a:pt x="765165" y="723119"/>
                  <a:pt x="749300" y="728133"/>
                  <a:pt x="736600" y="736600"/>
                </a:cubicBezTo>
                <a:cubicBezTo>
                  <a:pt x="706403" y="827192"/>
                  <a:pt x="749221" y="717668"/>
                  <a:pt x="685800" y="812800"/>
                </a:cubicBezTo>
                <a:cubicBezTo>
                  <a:pt x="669084" y="837874"/>
                  <a:pt x="654050" y="872067"/>
                  <a:pt x="635000" y="889000"/>
                </a:cubicBezTo>
                <a:close/>
              </a:path>
            </a:pathLst>
          </a:custGeom>
          <a:solidFill>
            <a:schemeClr val="accent4">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66D627FC-168E-B743-94F5-A5550AD574C0}"/>
              </a:ext>
            </a:extLst>
          </p:cNvPr>
          <p:cNvSpPr/>
          <p:nvPr/>
        </p:nvSpPr>
        <p:spPr>
          <a:xfrm>
            <a:off x="9258300" y="5626100"/>
            <a:ext cx="1143000" cy="865183"/>
          </a:xfrm>
          <a:custGeom>
            <a:avLst/>
            <a:gdLst>
              <a:gd name="connsiteX0" fmla="*/ 1066800 w 1143000"/>
              <a:gd name="connsiteY0" fmla="*/ 863600 h 865183"/>
              <a:gd name="connsiteX1" fmla="*/ 889000 w 1143000"/>
              <a:gd name="connsiteY1" fmla="*/ 850900 h 865183"/>
              <a:gd name="connsiteX2" fmla="*/ 736600 w 1143000"/>
              <a:gd name="connsiteY2" fmla="*/ 838200 h 865183"/>
              <a:gd name="connsiteX3" fmla="*/ 342900 w 1143000"/>
              <a:gd name="connsiteY3" fmla="*/ 825500 h 865183"/>
              <a:gd name="connsiteX4" fmla="*/ 127000 w 1143000"/>
              <a:gd name="connsiteY4" fmla="*/ 812800 h 865183"/>
              <a:gd name="connsiteX5" fmla="*/ 101600 w 1143000"/>
              <a:gd name="connsiteY5" fmla="*/ 736600 h 865183"/>
              <a:gd name="connsiteX6" fmla="*/ 76200 w 1143000"/>
              <a:gd name="connsiteY6" fmla="*/ 698500 h 865183"/>
              <a:gd name="connsiteX7" fmla="*/ 50800 w 1143000"/>
              <a:gd name="connsiteY7" fmla="*/ 622300 h 865183"/>
              <a:gd name="connsiteX8" fmla="*/ 38100 w 1143000"/>
              <a:gd name="connsiteY8" fmla="*/ 584200 h 865183"/>
              <a:gd name="connsiteX9" fmla="*/ 25400 w 1143000"/>
              <a:gd name="connsiteY9" fmla="*/ 533400 h 865183"/>
              <a:gd name="connsiteX10" fmla="*/ 0 w 1143000"/>
              <a:gd name="connsiteY10" fmla="*/ 457200 h 865183"/>
              <a:gd name="connsiteX11" fmla="*/ 12700 w 1143000"/>
              <a:gd name="connsiteY11" fmla="*/ 292100 h 865183"/>
              <a:gd name="connsiteX12" fmla="*/ 25400 w 1143000"/>
              <a:gd name="connsiteY12" fmla="*/ 254000 h 865183"/>
              <a:gd name="connsiteX13" fmla="*/ 63500 w 1143000"/>
              <a:gd name="connsiteY13" fmla="*/ 215900 h 865183"/>
              <a:gd name="connsiteX14" fmla="*/ 101600 w 1143000"/>
              <a:gd name="connsiteY14" fmla="*/ 190500 h 865183"/>
              <a:gd name="connsiteX15" fmla="*/ 190500 w 1143000"/>
              <a:gd name="connsiteY15" fmla="*/ 88900 h 865183"/>
              <a:gd name="connsiteX16" fmla="*/ 254000 w 1143000"/>
              <a:gd name="connsiteY16" fmla="*/ 25400 h 865183"/>
              <a:gd name="connsiteX17" fmla="*/ 330200 w 1143000"/>
              <a:gd name="connsiteY17" fmla="*/ 0 h 865183"/>
              <a:gd name="connsiteX18" fmla="*/ 647700 w 1143000"/>
              <a:gd name="connsiteY18" fmla="*/ 25400 h 865183"/>
              <a:gd name="connsiteX19" fmla="*/ 800100 w 1143000"/>
              <a:gd name="connsiteY19" fmla="*/ 76200 h 865183"/>
              <a:gd name="connsiteX20" fmla="*/ 838200 w 1143000"/>
              <a:gd name="connsiteY20" fmla="*/ 101600 h 865183"/>
              <a:gd name="connsiteX21" fmla="*/ 927100 w 1143000"/>
              <a:gd name="connsiteY21" fmla="*/ 177800 h 865183"/>
              <a:gd name="connsiteX22" fmla="*/ 965200 w 1143000"/>
              <a:gd name="connsiteY22" fmla="*/ 190500 h 865183"/>
              <a:gd name="connsiteX23" fmla="*/ 1028700 w 1143000"/>
              <a:gd name="connsiteY23" fmla="*/ 292100 h 865183"/>
              <a:gd name="connsiteX24" fmla="*/ 1066800 w 1143000"/>
              <a:gd name="connsiteY24" fmla="*/ 355600 h 865183"/>
              <a:gd name="connsiteX25" fmla="*/ 1092200 w 1143000"/>
              <a:gd name="connsiteY25" fmla="*/ 393700 h 865183"/>
              <a:gd name="connsiteX26" fmla="*/ 1104900 w 1143000"/>
              <a:gd name="connsiteY26" fmla="*/ 431800 h 865183"/>
              <a:gd name="connsiteX27" fmla="*/ 1143000 w 1143000"/>
              <a:gd name="connsiteY27" fmla="*/ 533400 h 865183"/>
              <a:gd name="connsiteX28" fmla="*/ 1117600 w 1143000"/>
              <a:gd name="connsiteY28" fmla="*/ 774700 h 865183"/>
              <a:gd name="connsiteX29" fmla="*/ 1104900 w 1143000"/>
              <a:gd name="connsiteY29" fmla="*/ 812800 h 865183"/>
              <a:gd name="connsiteX30" fmla="*/ 1066800 w 1143000"/>
              <a:gd name="connsiteY30" fmla="*/ 863600 h 865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3000" h="865183">
                <a:moveTo>
                  <a:pt x="1066800" y="863600"/>
                </a:moveTo>
                <a:cubicBezTo>
                  <a:pt x="1030817" y="869950"/>
                  <a:pt x="948243" y="855457"/>
                  <a:pt x="889000" y="850900"/>
                </a:cubicBezTo>
                <a:cubicBezTo>
                  <a:pt x="838174" y="846990"/>
                  <a:pt x="787521" y="840568"/>
                  <a:pt x="736600" y="838200"/>
                </a:cubicBezTo>
                <a:cubicBezTo>
                  <a:pt x="605440" y="832100"/>
                  <a:pt x="474088" y="830966"/>
                  <a:pt x="342900" y="825500"/>
                </a:cubicBezTo>
                <a:cubicBezTo>
                  <a:pt x="270871" y="822499"/>
                  <a:pt x="198967" y="817033"/>
                  <a:pt x="127000" y="812800"/>
                </a:cubicBezTo>
                <a:cubicBezTo>
                  <a:pt x="118533" y="787400"/>
                  <a:pt x="116452" y="758877"/>
                  <a:pt x="101600" y="736600"/>
                </a:cubicBezTo>
                <a:cubicBezTo>
                  <a:pt x="93133" y="723900"/>
                  <a:pt x="82399" y="712448"/>
                  <a:pt x="76200" y="698500"/>
                </a:cubicBezTo>
                <a:cubicBezTo>
                  <a:pt x="65326" y="674034"/>
                  <a:pt x="59267" y="647700"/>
                  <a:pt x="50800" y="622300"/>
                </a:cubicBezTo>
                <a:cubicBezTo>
                  <a:pt x="46567" y="609600"/>
                  <a:pt x="41347" y="597187"/>
                  <a:pt x="38100" y="584200"/>
                </a:cubicBezTo>
                <a:cubicBezTo>
                  <a:pt x="33867" y="567267"/>
                  <a:pt x="30416" y="550118"/>
                  <a:pt x="25400" y="533400"/>
                </a:cubicBezTo>
                <a:cubicBezTo>
                  <a:pt x="17707" y="507755"/>
                  <a:pt x="0" y="457200"/>
                  <a:pt x="0" y="457200"/>
                </a:cubicBezTo>
                <a:cubicBezTo>
                  <a:pt x="4233" y="402167"/>
                  <a:pt x="5854" y="346870"/>
                  <a:pt x="12700" y="292100"/>
                </a:cubicBezTo>
                <a:cubicBezTo>
                  <a:pt x="14360" y="278816"/>
                  <a:pt x="17974" y="265139"/>
                  <a:pt x="25400" y="254000"/>
                </a:cubicBezTo>
                <a:cubicBezTo>
                  <a:pt x="35363" y="239056"/>
                  <a:pt x="49702" y="227398"/>
                  <a:pt x="63500" y="215900"/>
                </a:cubicBezTo>
                <a:cubicBezTo>
                  <a:pt x="75226" y="206129"/>
                  <a:pt x="88900" y="198967"/>
                  <a:pt x="101600" y="190500"/>
                </a:cubicBezTo>
                <a:cubicBezTo>
                  <a:pt x="160867" y="101600"/>
                  <a:pt x="127000" y="131233"/>
                  <a:pt x="190500" y="88900"/>
                </a:cubicBezTo>
                <a:cubicBezTo>
                  <a:pt x="213672" y="54142"/>
                  <a:pt x="213895" y="43225"/>
                  <a:pt x="254000" y="25400"/>
                </a:cubicBezTo>
                <a:cubicBezTo>
                  <a:pt x="278466" y="14526"/>
                  <a:pt x="330200" y="0"/>
                  <a:pt x="330200" y="0"/>
                </a:cubicBezTo>
                <a:cubicBezTo>
                  <a:pt x="436033" y="8467"/>
                  <a:pt x="542300" y="12624"/>
                  <a:pt x="647700" y="25400"/>
                </a:cubicBezTo>
                <a:cubicBezTo>
                  <a:pt x="709354" y="32873"/>
                  <a:pt x="749701" y="47401"/>
                  <a:pt x="800100" y="76200"/>
                </a:cubicBezTo>
                <a:cubicBezTo>
                  <a:pt x="813352" y="83773"/>
                  <a:pt x="826474" y="91829"/>
                  <a:pt x="838200" y="101600"/>
                </a:cubicBezTo>
                <a:cubicBezTo>
                  <a:pt x="887334" y="142545"/>
                  <a:pt x="866566" y="143209"/>
                  <a:pt x="927100" y="177800"/>
                </a:cubicBezTo>
                <a:cubicBezTo>
                  <a:pt x="938723" y="184442"/>
                  <a:pt x="952500" y="186267"/>
                  <a:pt x="965200" y="190500"/>
                </a:cubicBezTo>
                <a:cubicBezTo>
                  <a:pt x="1031366" y="278721"/>
                  <a:pt x="978891" y="202445"/>
                  <a:pt x="1028700" y="292100"/>
                </a:cubicBezTo>
                <a:cubicBezTo>
                  <a:pt x="1040688" y="313678"/>
                  <a:pt x="1053717" y="334668"/>
                  <a:pt x="1066800" y="355600"/>
                </a:cubicBezTo>
                <a:cubicBezTo>
                  <a:pt x="1074890" y="368543"/>
                  <a:pt x="1085374" y="380048"/>
                  <a:pt x="1092200" y="393700"/>
                </a:cubicBezTo>
                <a:cubicBezTo>
                  <a:pt x="1098187" y="405674"/>
                  <a:pt x="1099627" y="419495"/>
                  <a:pt x="1104900" y="431800"/>
                </a:cubicBezTo>
                <a:cubicBezTo>
                  <a:pt x="1144747" y="524776"/>
                  <a:pt x="1119585" y="439742"/>
                  <a:pt x="1143000" y="533400"/>
                </a:cubicBezTo>
                <a:cubicBezTo>
                  <a:pt x="1138730" y="580366"/>
                  <a:pt x="1127691" y="719201"/>
                  <a:pt x="1117600" y="774700"/>
                </a:cubicBezTo>
                <a:cubicBezTo>
                  <a:pt x="1115205" y="787871"/>
                  <a:pt x="1113263" y="802347"/>
                  <a:pt x="1104900" y="812800"/>
                </a:cubicBezTo>
                <a:cubicBezTo>
                  <a:pt x="1063278" y="864828"/>
                  <a:pt x="1102783" y="857250"/>
                  <a:pt x="1066800" y="863600"/>
                </a:cubicBezTo>
                <a:close/>
              </a:path>
            </a:pathLst>
          </a:custGeom>
          <a:solidFill>
            <a:schemeClr val="accent4">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Content Placeholder 2">
                <a:extLst>
                  <a:ext uri="{FF2B5EF4-FFF2-40B4-BE49-F238E27FC236}">
                    <a16:creationId xmlns:a16="http://schemas.microsoft.com/office/drawing/2014/main" id="{276A6F90-89C1-8046-A06E-32E388A4C982}"/>
                  </a:ext>
                </a:extLst>
              </p:cNvPr>
              <p:cNvSpPr txBox="1">
                <a:spLocks/>
              </p:cNvSpPr>
              <p:nvPr/>
            </p:nvSpPr>
            <p:spPr>
              <a:xfrm>
                <a:off x="2436901" y="23633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98" name="Content Placeholder 2">
                <a:extLst>
                  <a:ext uri="{FF2B5EF4-FFF2-40B4-BE49-F238E27FC236}">
                    <a16:creationId xmlns:a16="http://schemas.microsoft.com/office/drawing/2014/main" id="{276A6F90-89C1-8046-A06E-32E388A4C982}"/>
                  </a:ext>
                </a:extLst>
              </p:cNvPr>
              <p:cNvSpPr txBox="1">
                <a:spLocks noRot="1" noChangeAspect="1" noMove="1" noResize="1" noEditPoints="1" noAdjustHandles="1" noChangeArrowheads="1" noChangeShapeType="1" noTextEdit="1"/>
              </p:cNvSpPr>
              <p:nvPr/>
            </p:nvSpPr>
            <p:spPr>
              <a:xfrm>
                <a:off x="2436901" y="2363347"/>
                <a:ext cx="1576747" cy="503588"/>
              </a:xfrm>
              <a:prstGeom prst="rect">
                <a:avLst/>
              </a:prstGeom>
              <a:blipFill>
                <a:blip r:embed="rId4"/>
                <a:stretch>
                  <a:fillRect b="-4878"/>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8"/>
                <a:stretch>
                  <a:fillRect/>
                </a:stretch>
              </a:blipFill>
            </p:spPr>
            <p:txBody>
              <a:bodyPr/>
              <a:lstStyle/>
              <a:p>
                <a:r>
                  <a:rPr lang="en-US">
                    <a:noFill/>
                  </a:rPr>
                  <a:t> </a:t>
                </a:r>
              </a:p>
            </p:txBody>
          </p:sp>
        </mc:Fallback>
      </mc:AlternateContent>
      <p:sp>
        <p:nvSpPr>
          <p:cNvPr id="165" name="Rounded Rectangle 164">
            <a:extLst>
              <a:ext uri="{FF2B5EF4-FFF2-40B4-BE49-F238E27FC236}">
                <a16:creationId xmlns:a16="http://schemas.microsoft.com/office/drawing/2014/main" id="{4B2C5528-7DE4-E54A-96DB-162EE83E11FA}"/>
              </a:ext>
            </a:extLst>
          </p:cNvPr>
          <p:cNvSpPr/>
          <p:nvPr/>
        </p:nvSpPr>
        <p:spPr>
          <a:xfrm>
            <a:off x="9320649" y="53396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F5D1DDD-E243-4945-9BE6-AF554F5D1DEF}"/>
              </a:ext>
            </a:extLst>
          </p:cNvPr>
          <p:cNvSpPr/>
          <p:nvPr/>
        </p:nvSpPr>
        <p:spPr>
          <a:xfrm>
            <a:off x="9425431"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D0DA892-9667-8647-A4CD-A690575703B5}"/>
              </a:ext>
            </a:extLst>
          </p:cNvPr>
          <p:cNvSpPr/>
          <p:nvPr/>
        </p:nvSpPr>
        <p:spPr>
          <a:xfrm>
            <a:off x="9671690"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528EA094-A252-2E4A-BE09-4884AFCC8157}"/>
              </a:ext>
            </a:extLst>
          </p:cNvPr>
          <p:cNvSpPr/>
          <p:nvPr/>
        </p:nvSpPr>
        <p:spPr>
          <a:xfrm>
            <a:off x="9917949"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4121D2CD-4B48-F94A-A77C-9CE89F641011}"/>
              </a:ext>
            </a:extLst>
          </p:cNvPr>
          <p:cNvSpPr/>
          <p:nvPr/>
        </p:nvSpPr>
        <p:spPr>
          <a:xfrm>
            <a:off x="10169818"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ight Arrow 181">
            <a:extLst>
              <a:ext uri="{FF2B5EF4-FFF2-40B4-BE49-F238E27FC236}">
                <a16:creationId xmlns:a16="http://schemas.microsoft.com/office/drawing/2014/main" id="{31F218F5-7CAA-C947-9E0B-F41992B1BD9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ight Arrow 182">
            <a:extLst>
              <a:ext uri="{FF2B5EF4-FFF2-40B4-BE49-F238E27FC236}">
                <a16:creationId xmlns:a16="http://schemas.microsoft.com/office/drawing/2014/main" id="{6A153770-56BC-7549-92C1-9994774C09A8}"/>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4" name="Content Placeholder 2">
                <a:extLst>
                  <a:ext uri="{FF2B5EF4-FFF2-40B4-BE49-F238E27FC236}">
                    <a16:creationId xmlns:a16="http://schemas.microsoft.com/office/drawing/2014/main" id="{C3D61AC1-C1EE-0943-AB5B-90F7ED94F749}"/>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84" name="Content Placeholder 2">
                <a:extLst>
                  <a:ext uri="{FF2B5EF4-FFF2-40B4-BE49-F238E27FC236}">
                    <a16:creationId xmlns:a16="http://schemas.microsoft.com/office/drawing/2014/main" id="{C3D61AC1-C1EE-0943-AB5B-90F7ED94F749}"/>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Content Placeholder 2">
                <a:extLst>
                  <a:ext uri="{FF2B5EF4-FFF2-40B4-BE49-F238E27FC236}">
                    <a16:creationId xmlns:a16="http://schemas.microsoft.com/office/drawing/2014/main" id="{920AC903-63CF-244F-AF78-1E015F906B08}"/>
                  </a:ext>
                </a:extLst>
              </p:cNvPr>
              <p:cNvSpPr txBox="1">
                <a:spLocks/>
              </p:cNvSpPr>
              <p:nvPr/>
            </p:nvSpPr>
            <p:spPr>
              <a:xfrm>
                <a:off x="4585693" y="2387247"/>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7" name="Content Placeholder 2">
                <a:extLst>
                  <a:ext uri="{FF2B5EF4-FFF2-40B4-BE49-F238E27FC236}">
                    <a16:creationId xmlns:a16="http://schemas.microsoft.com/office/drawing/2014/main" id="{920AC903-63CF-244F-AF78-1E015F906B08}"/>
                  </a:ext>
                </a:extLst>
              </p:cNvPr>
              <p:cNvSpPr txBox="1">
                <a:spLocks noRot="1" noChangeAspect="1" noMove="1" noResize="1" noEditPoints="1" noAdjustHandles="1" noChangeArrowheads="1" noChangeShapeType="1" noTextEdit="1"/>
              </p:cNvSpPr>
              <p:nvPr/>
            </p:nvSpPr>
            <p:spPr>
              <a:xfrm>
                <a:off x="4585693" y="2387247"/>
                <a:ext cx="1576747" cy="503588"/>
              </a:xfrm>
              <a:prstGeom prst="rect">
                <a:avLst/>
              </a:prstGeom>
              <a:blipFill>
                <a:blip r:embed="rId11"/>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Content Placeholder 2">
                <a:extLst>
                  <a:ext uri="{FF2B5EF4-FFF2-40B4-BE49-F238E27FC236}">
                    <a16:creationId xmlns:a16="http://schemas.microsoft.com/office/drawing/2014/main" id="{DD14B316-FA21-B445-B5C6-076462AB394B}"/>
                  </a:ext>
                </a:extLst>
              </p:cNvPr>
              <p:cNvSpPr txBox="1">
                <a:spLocks/>
              </p:cNvSpPr>
              <p:nvPr/>
            </p:nvSpPr>
            <p:spPr>
              <a:xfrm>
                <a:off x="6890749" y="244152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8" name="Content Placeholder 2">
                <a:extLst>
                  <a:ext uri="{FF2B5EF4-FFF2-40B4-BE49-F238E27FC236}">
                    <a16:creationId xmlns:a16="http://schemas.microsoft.com/office/drawing/2014/main" id="{DD14B316-FA21-B445-B5C6-076462AB394B}"/>
                  </a:ext>
                </a:extLst>
              </p:cNvPr>
              <p:cNvSpPr txBox="1">
                <a:spLocks noRot="1" noChangeAspect="1" noMove="1" noResize="1" noEditPoints="1" noAdjustHandles="1" noChangeArrowheads="1" noChangeShapeType="1" noTextEdit="1"/>
              </p:cNvSpPr>
              <p:nvPr/>
            </p:nvSpPr>
            <p:spPr>
              <a:xfrm>
                <a:off x="6890749" y="2441522"/>
                <a:ext cx="1576747" cy="503588"/>
              </a:xfrm>
              <a:prstGeom prst="rect">
                <a:avLst/>
              </a:prstGeom>
              <a:blipFill>
                <a:blip r:embed="rId12"/>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Content Placeholder 2">
                <a:extLst>
                  <a:ext uri="{FF2B5EF4-FFF2-40B4-BE49-F238E27FC236}">
                    <a16:creationId xmlns:a16="http://schemas.microsoft.com/office/drawing/2014/main" id="{5125CD9F-D43E-3943-B513-29350E305625}"/>
                  </a:ext>
                </a:extLst>
              </p:cNvPr>
              <p:cNvSpPr txBox="1">
                <a:spLocks/>
              </p:cNvSpPr>
              <p:nvPr/>
            </p:nvSpPr>
            <p:spPr>
              <a:xfrm>
                <a:off x="9231175" y="2467972"/>
                <a:ext cx="157674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i="1" dirty="0">
                                  <a:latin typeface="Cambria Math" panose="02040503050406030204" pitchFamily="18" charset="0"/>
                                </a:rPr>
                                <m:t>𝑦</m:t>
                              </m:r>
                            </m:e>
                          </m:acc>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89" name="Content Placeholder 2">
                <a:extLst>
                  <a:ext uri="{FF2B5EF4-FFF2-40B4-BE49-F238E27FC236}">
                    <a16:creationId xmlns:a16="http://schemas.microsoft.com/office/drawing/2014/main" id="{5125CD9F-D43E-3943-B513-29350E305625}"/>
                  </a:ext>
                </a:extLst>
              </p:cNvPr>
              <p:cNvSpPr txBox="1">
                <a:spLocks noRot="1" noChangeAspect="1" noMove="1" noResize="1" noEditPoints="1" noAdjustHandles="1" noChangeArrowheads="1" noChangeShapeType="1" noTextEdit="1"/>
              </p:cNvSpPr>
              <p:nvPr/>
            </p:nvSpPr>
            <p:spPr>
              <a:xfrm>
                <a:off x="9231175" y="2467972"/>
                <a:ext cx="1576747" cy="503588"/>
              </a:xfrm>
              <a:prstGeom prst="rect">
                <a:avLst/>
              </a:prstGeom>
              <a:blipFill>
                <a:blip r:embed="rId13"/>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Content Placeholder 2">
                <a:extLst>
                  <a:ext uri="{FF2B5EF4-FFF2-40B4-BE49-F238E27FC236}">
                    <a16:creationId xmlns:a16="http://schemas.microsoft.com/office/drawing/2014/main" id="{D2F72133-FA23-E542-8D6A-F6C8993EF0A4}"/>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0" name="Content Placeholder 2">
                <a:extLst>
                  <a:ext uri="{FF2B5EF4-FFF2-40B4-BE49-F238E27FC236}">
                    <a16:creationId xmlns:a16="http://schemas.microsoft.com/office/drawing/2014/main" id="{D2F72133-FA23-E542-8D6A-F6C8993EF0A4}"/>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14"/>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Content Placeholder 2">
                <a:extLst>
                  <a:ext uri="{FF2B5EF4-FFF2-40B4-BE49-F238E27FC236}">
                    <a16:creationId xmlns:a16="http://schemas.microsoft.com/office/drawing/2014/main" id="{A5C72C0C-196F-D14D-B7C7-B894A9473A57}"/>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1" name="Content Placeholder 2">
                <a:extLst>
                  <a:ext uri="{FF2B5EF4-FFF2-40B4-BE49-F238E27FC236}">
                    <a16:creationId xmlns:a16="http://schemas.microsoft.com/office/drawing/2014/main" id="{A5C72C0C-196F-D14D-B7C7-B894A9473A57}"/>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15"/>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Content Placeholder 2">
                <a:extLst>
                  <a:ext uri="{FF2B5EF4-FFF2-40B4-BE49-F238E27FC236}">
                    <a16:creationId xmlns:a16="http://schemas.microsoft.com/office/drawing/2014/main" id="{FA120483-D21E-3A49-B318-1CB36CEEDB5A}"/>
                  </a:ext>
                </a:extLst>
              </p:cNvPr>
              <p:cNvSpPr txBox="1">
                <a:spLocks/>
              </p:cNvSpPr>
              <p:nvPr/>
            </p:nvSpPr>
            <p:spPr>
              <a:xfrm>
                <a:off x="7431960" y="55701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2" name="Content Placeholder 2">
                <a:extLst>
                  <a:ext uri="{FF2B5EF4-FFF2-40B4-BE49-F238E27FC236}">
                    <a16:creationId xmlns:a16="http://schemas.microsoft.com/office/drawing/2014/main" id="{FA120483-D21E-3A49-B318-1CB36CEEDB5A}"/>
                  </a:ext>
                </a:extLst>
              </p:cNvPr>
              <p:cNvSpPr txBox="1">
                <a:spLocks noRot="1" noChangeAspect="1" noMove="1" noResize="1" noEditPoints="1" noAdjustHandles="1" noChangeArrowheads="1" noChangeShapeType="1" noTextEdit="1"/>
              </p:cNvSpPr>
              <p:nvPr/>
            </p:nvSpPr>
            <p:spPr>
              <a:xfrm>
                <a:off x="7431960" y="5570101"/>
                <a:ext cx="466367" cy="503588"/>
              </a:xfrm>
              <a:prstGeom prst="rect">
                <a:avLst/>
              </a:prstGeom>
              <a:blipFill>
                <a:blip r:embed="rId16"/>
                <a:stretch>
                  <a:fillRect l="-5263"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Content Placeholder 2">
                <a:extLst>
                  <a:ext uri="{FF2B5EF4-FFF2-40B4-BE49-F238E27FC236}">
                    <a16:creationId xmlns:a16="http://schemas.microsoft.com/office/drawing/2014/main" id="{A0550B78-C097-A540-9272-EF3B08EE4E78}"/>
                  </a:ext>
                </a:extLst>
              </p:cNvPr>
              <p:cNvSpPr txBox="1">
                <a:spLocks/>
              </p:cNvSpPr>
              <p:nvPr/>
            </p:nvSpPr>
            <p:spPr>
              <a:xfrm>
                <a:off x="9770266" y="55921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93" name="Content Placeholder 2">
                <a:extLst>
                  <a:ext uri="{FF2B5EF4-FFF2-40B4-BE49-F238E27FC236}">
                    <a16:creationId xmlns:a16="http://schemas.microsoft.com/office/drawing/2014/main" id="{A0550B78-C097-A540-9272-EF3B08EE4E78}"/>
                  </a:ext>
                </a:extLst>
              </p:cNvPr>
              <p:cNvSpPr txBox="1">
                <a:spLocks noRot="1" noChangeAspect="1" noMove="1" noResize="1" noEditPoints="1" noAdjustHandles="1" noChangeArrowheads="1" noChangeShapeType="1" noTextEdit="1"/>
              </p:cNvSpPr>
              <p:nvPr/>
            </p:nvSpPr>
            <p:spPr>
              <a:xfrm>
                <a:off x="9770266" y="5592190"/>
                <a:ext cx="466367" cy="503588"/>
              </a:xfrm>
              <a:prstGeom prst="rect">
                <a:avLst/>
              </a:prstGeom>
              <a:blipFill>
                <a:blip r:embed="rId17"/>
                <a:stretch>
                  <a:fillRect l="-2632"/>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8"/>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9"/>
                <a:stretch>
                  <a:fillRect/>
                </a:stretch>
              </a:blipFill>
            </p:spPr>
            <p:txBody>
              <a:bodyPr/>
              <a:lstStyle/>
              <a:p>
                <a:r>
                  <a:rPr lang="en-US">
                    <a:noFill/>
                  </a:rPr>
                  <a:t> </a:t>
                </a:r>
              </a:p>
            </p:txBody>
          </p:sp>
        </mc:Fallback>
      </mc:AlternateContent>
      <p:sp>
        <p:nvSpPr>
          <p:cNvPr id="200" name="Right Arrow 199">
            <a:extLst>
              <a:ext uri="{FF2B5EF4-FFF2-40B4-BE49-F238E27FC236}">
                <a16:creationId xmlns:a16="http://schemas.microsoft.com/office/drawing/2014/main" id="{BD12B914-5DFB-1C4F-BC8A-44B371B0E731}"/>
              </a:ext>
            </a:extLst>
          </p:cNvPr>
          <p:cNvSpPr/>
          <p:nvPr/>
        </p:nvSpPr>
        <p:spPr>
          <a:xfrm>
            <a:off x="8438026" y="4180753"/>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9"/>
                <a:stretch>
                  <a:fillRect/>
                </a:stretch>
              </a:blipFill>
            </p:spPr>
            <p:txBody>
              <a:bodyPr/>
              <a:lstStyle/>
              <a:p>
                <a:r>
                  <a:rPr lang="en-US">
                    <a:noFill/>
                  </a:rPr>
                  <a:t> </a:t>
                </a:r>
              </a:p>
            </p:txBody>
          </p:sp>
        </mc:Fallback>
      </mc:AlternateContent>
      <p:sp>
        <p:nvSpPr>
          <p:cNvPr id="108" name="Rectangle 107">
            <a:extLst>
              <a:ext uri="{FF2B5EF4-FFF2-40B4-BE49-F238E27FC236}">
                <a16:creationId xmlns:a16="http://schemas.microsoft.com/office/drawing/2014/main" id="{64A89667-1B61-D84C-8396-266EF010A525}"/>
              </a:ext>
            </a:extLst>
          </p:cNvPr>
          <p:cNvSpPr/>
          <p:nvPr/>
        </p:nvSpPr>
        <p:spPr>
          <a:xfrm>
            <a:off x="8699208" y="313658"/>
            <a:ext cx="3137191" cy="1125196"/>
          </a:xfrm>
          <a:prstGeom prst="rect">
            <a:avLst/>
          </a:prstGeom>
          <a:solidFill>
            <a:srgbClr val="FFF2C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ontent Placeholder 2">
            <a:extLst>
              <a:ext uri="{FF2B5EF4-FFF2-40B4-BE49-F238E27FC236}">
                <a16:creationId xmlns:a16="http://schemas.microsoft.com/office/drawing/2014/main" id="{FF5E74C9-A5CD-6F40-A4BA-762E8454B052}"/>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Process</a:t>
            </a:r>
            <a:endParaRPr lang="en-US" dirty="0">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4E79B6EB-C451-D04B-B1B0-087954287C6F}"/>
                  </a:ext>
                </a:extLst>
              </p:cNvPr>
              <p:cNvSpPr/>
              <p:nvPr/>
            </p:nvSpPr>
            <p:spPr>
              <a:xfrm>
                <a:off x="4671674" y="1848029"/>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2</m:t>
                              </m:r>
                            </m:sup>
                          </m:sSup>
                        </m:e>
                      </m:d>
                    </m:oMath>
                  </m:oMathPara>
                </a14:m>
                <a:endParaRPr lang="en-US" dirty="0"/>
              </a:p>
            </p:txBody>
          </p:sp>
        </mc:Choice>
        <mc:Fallback xmlns="">
          <p:sp>
            <p:nvSpPr>
              <p:cNvPr id="124" name="Rectangle 123">
                <a:extLst>
                  <a:ext uri="{FF2B5EF4-FFF2-40B4-BE49-F238E27FC236}">
                    <a16:creationId xmlns:a16="http://schemas.microsoft.com/office/drawing/2014/main" id="{4E79B6EB-C451-D04B-B1B0-087954287C6F}"/>
                  </a:ext>
                </a:extLst>
              </p:cNvPr>
              <p:cNvSpPr>
                <a:spLocks noRot="1" noChangeAspect="1" noMove="1" noResize="1" noEditPoints="1" noAdjustHandles="1" noChangeArrowheads="1" noChangeShapeType="1" noTextEdit="1"/>
              </p:cNvSpPr>
              <p:nvPr/>
            </p:nvSpPr>
            <p:spPr>
              <a:xfrm>
                <a:off x="4671674" y="1848029"/>
                <a:ext cx="1303818" cy="369332"/>
              </a:xfrm>
              <a:prstGeom prst="rect">
                <a:avLst/>
              </a:prstGeom>
              <a:blipFill>
                <a:blip r:embed="rId2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D39D8EA6-94BF-C944-90F0-487881524E96}"/>
                  </a:ext>
                </a:extLst>
              </p:cNvPr>
              <p:cNvSpPr/>
              <p:nvPr/>
            </p:nvSpPr>
            <p:spPr>
              <a:xfrm>
                <a:off x="7032525" y="1860250"/>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3</m:t>
                              </m:r>
                            </m:sup>
                          </m:sSup>
                        </m:e>
                      </m:d>
                    </m:oMath>
                  </m:oMathPara>
                </a14:m>
                <a:endParaRPr lang="en-US" dirty="0"/>
              </a:p>
            </p:txBody>
          </p:sp>
        </mc:Choice>
        <mc:Fallback xmlns="">
          <p:sp>
            <p:nvSpPr>
              <p:cNvPr id="125" name="Rectangle 124">
                <a:extLst>
                  <a:ext uri="{FF2B5EF4-FFF2-40B4-BE49-F238E27FC236}">
                    <a16:creationId xmlns:a16="http://schemas.microsoft.com/office/drawing/2014/main" id="{D39D8EA6-94BF-C944-90F0-487881524E96}"/>
                  </a:ext>
                </a:extLst>
              </p:cNvPr>
              <p:cNvSpPr>
                <a:spLocks noRot="1" noChangeAspect="1" noMove="1" noResize="1" noEditPoints="1" noAdjustHandles="1" noChangeArrowheads="1" noChangeShapeType="1" noTextEdit="1"/>
              </p:cNvSpPr>
              <p:nvPr/>
            </p:nvSpPr>
            <p:spPr>
              <a:xfrm>
                <a:off x="7032525" y="1860250"/>
                <a:ext cx="1303818" cy="369332"/>
              </a:xfrm>
              <a:prstGeom prst="rect">
                <a:avLst/>
              </a:prstGeom>
              <a:blipFill>
                <a:blip r:embed="rId21"/>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B61BD32E-0168-5441-9282-F21A55FE1604}"/>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6" name="Rectangle 125">
                <a:extLst>
                  <a:ext uri="{FF2B5EF4-FFF2-40B4-BE49-F238E27FC236}">
                    <a16:creationId xmlns:a16="http://schemas.microsoft.com/office/drawing/2014/main" id="{B61BD32E-0168-5441-9282-F21A55FE1604}"/>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2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5063524F-251F-C44B-AA39-5AA181F58DDD}"/>
                  </a:ext>
                </a:extLst>
              </p:cNvPr>
              <p:cNvSpPr/>
              <p:nvPr/>
            </p:nvSpPr>
            <p:spPr>
              <a:xfrm>
                <a:off x="2608151" y="1860486"/>
                <a:ext cx="12939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1</m:t>
                              </m:r>
                            </m:sup>
                          </m:sSup>
                        </m:e>
                      </m:d>
                    </m:oMath>
                  </m:oMathPara>
                </a14:m>
                <a:endParaRPr lang="en-US" dirty="0"/>
              </a:p>
            </p:txBody>
          </p:sp>
        </mc:Choice>
        <mc:Fallback xmlns="">
          <p:sp>
            <p:nvSpPr>
              <p:cNvPr id="127" name="Rectangle 126">
                <a:extLst>
                  <a:ext uri="{FF2B5EF4-FFF2-40B4-BE49-F238E27FC236}">
                    <a16:creationId xmlns:a16="http://schemas.microsoft.com/office/drawing/2014/main" id="{5063524F-251F-C44B-AA39-5AA181F58DDD}"/>
                  </a:ext>
                </a:extLst>
              </p:cNvPr>
              <p:cNvSpPr>
                <a:spLocks noRot="1" noChangeAspect="1" noMove="1" noResize="1" noEditPoints="1" noAdjustHandles="1" noChangeArrowheads="1" noChangeShapeType="1" noTextEdit="1"/>
              </p:cNvSpPr>
              <p:nvPr/>
            </p:nvSpPr>
            <p:spPr>
              <a:xfrm>
                <a:off x="2608151" y="1860486"/>
                <a:ext cx="1293944" cy="369332"/>
              </a:xfrm>
              <a:prstGeom prst="rect">
                <a:avLst/>
              </a:prstGeom>
              <a:blipFill>
                <a:blip r:embed="rId23"/>
                <a:stretch>
                  <a:fillRect b="-3226"/>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731B846A-C5A9-5A4B-9377-7E1921B50F8E}"/>
              </a:ext>
            </a:extLst>
          </p:cNvPr>
          <p:cNvSpPr txBox="1">
            <a:spLocks/>
          </p:cNvSpPr>
          <p:nvPr/>
        </p:nvSpPr>
        <p:spPr>
          <a:xfrm>
            <a:off x="1130300" y="1872315"/>
            <a:ext cx="866479"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rgbClr val="C00000"/>
                </a:solidFill>
                <a:latin typeface="Avenir Light" panose="020B0402020203020204" pitchFamily="34" charset="77"/>
              </a:rPr>
              <a:t>Error</a:t>
            </a:r>
          </a:p>
        </p:txBody>
      </p:sp>
      <p:sp>
        <p:nvSpPr>
          <p:cNvPr id="129" name="Content Placeholder 2">
            <a:extLst>
              <a:ext uri="{FF2B5EF4-FFF2-40B4-BE49-F238E27FC236}">
                <a16:creationId xmlns:a16="http://schemas.microsoft.com/office/drawing/2014/main" id="{0E613D49-C154-6840-B48E-9022C64E7B06}"/>
              </a:ext>
            </a:extLst>
          </p:cNvPr>
          <p:cNvSpPr txBox="1">
            <a:spLocks/>
          </p:cNvSpPr>
          <p:nvPr/>
        </p:nvSpPr>
        <p:spPr>
          <a:xfrm>
            <a:off x="2709001" y="600938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She</a:t>
            </a:r>
          </a:p>
        </p:txBody>
      </p:sp>
      <p:sp>
        <p:nvSpPr>
          <p:cNvPr id="130" name="Content Placeholder 2">
            <a:extLst>
              <a:ext uri="{FF2B5EF4-FFF2-40B4-BE49-F238E27FC236}">
                <a16:creationId xmlns:a16="http://schemas.microsoft.com/office/drawing/2014/main" id="{4DC2E29A-5B02-B947-AAE1-1EF7A80E15E2}"/>
              </a:ext>
            </a:extLst>
          </p:cNvPr>
          <p:cNvSpPr txBox="1">
            <a:spLocks/>
          </p:cNvSpPr>
          <p:nvPr/>
        </p:nvSpPr>
        <p:spPr>
          <a:xfrm>
            <a:off x="4752175" y="6003497"/>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went</a:t>
            </a:r>
          </a:p>
        </p:txBody>
      </p:sp>
      <p:sp>
        <p:nvSpPr>
          <p:cNvPr id="131" name="Content Placeholder 2">
            <a:extLst>
              <a:ext uri="{FF2B5EF4-FFF2-40B4-BE49-F238E27FC236}">
                <a16:creationId xmlns:a16="http://schemas.microsoft.com/office/drawing/2014/main" id="{884FC12A-0129-4F4F-9451-AADE3FF0302A}"/>
              </a:ext>
            </a:extLst>
          </p:cNvPr>
          <p:cNvSpPr txBox="1">
            <a:spLocks/>
          </p:cNvSpPr>
          <p:nvPr/>
        </p:nvSpPr>
        <p:spPr>
          <a:xfrm>
            <a:off x="7149247" y="59929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to</a:t>
            </a:r>
          </a:p>
        </p:txBody>
      </p:sp>
      <p:sp>
        <p:nvSpPr>
          <p:cNvPr id="132" name="Content Placeholder 2">
            <a:extLst>
              <a:ext uri="{FF2B5EF4-FFF2-40B4-BE49-F238E27FC236}">
                <a16:creationId xmlns:a16="http://schemas.microsoft.com/office/drawing/2014/main" id="{563A26FC-F8F6-534F-BEE4-B53D1382B65B}"/>
              </a:ext>
            </a:extLst>
          </p:cNvPr>
          <p:cNvSpPr txBox="1">
            <a:spLocks/>
          </p:cNvSpPr>
          <p:nvPr/>
        </p:nvSpPr>
        <p:spPr>
          <a:xfrm>
            <a:off x="9420484" y="5992781"/>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class</a:t>
            </a:r>
          </a:p>
        </p:txBody>
      </p:sp>
      <p:sp>
        <p:nvSpPr>
          <p:cNvPr id="133" name="Content Placeholder 2">
            <a:extLst>
              <a:ext uri="{FF2B5EF4-FFF2-40B4-BE49-F238E27FC236}">
                <a16:creationId xmlns:a16="http://schemas.microsoft.com/office/drawing/2014/main" id="{5418DCC3-D551-F74F-9652-F4BC01322E3F}"/>
              </a:ext>
            </a:extLst>
          </p:cNvPr>
          <p:cNvSpPr txBox="1">
            <a:spLocks/>
          </p:cNvSpPr>
          <p:nvPr/>
        </p:nvSpPr>
        <p:spPr>
          <a:xfrm>
            <a:off x="1962784" y="2071854"/>
            <a:ext cx="9177816" cy="2768013"/>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tx1">
                    <a:lumMod val="85000"/>
                    <a:lumOff val="15000"/>
                  </a:schemeClr>
                </a:solidFill>
                <a:latin typeface="Avenir Light" panose="020B0402020203020204" pitchFamily="34" charset="77"/>
              </a:rPr>
              <a:t>During training, regardless of our output predictions,</a:t>
            </a:r>
            <a:br>
              <a:rPr lang="en-US" sz="2400" b="1" dirty="0">
                <a:solidFill>
                  <a:schemeClr val="tx1">
                    <a:lumMod val="85000"/>
                    <a:lumOff val="15000"/>
                  </a:schemeClr>
                </a:solidFill>
                <a:latin typeface="Avenir Light" panose="020B0402020203020204" pitchFamily="34" charset="77"/>
              </a:rPr>
            </a:br>
            <a:r>
              <a:rPr lang="en-US" sz="2400" b="1" dirty="0">
                <a:solidFill>
                  <a:schemeClr val="tx1">
                    <a:lumMod val="85000"/>
                    <a:lumOff val="15000"/>
                  </a:schemeClr>
                </a:solidFill>
                <a:latin typeface="Avenir Light" panose="020B0402020203020204" pitchFamily="34" charset="77"/>
              </a:rPr>
              <a:t>we feed in the correct inputs</a:t>
            </a: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DC95E331-47EC-8546-9CC4-50B4B90990B3}"/>
                  </a:ext>
                </a:extLst>
              </p:cNvPr>
              <p:cNvSpPr txBox="1"/>
              <p:nvPr/>
            </p:nvSpPr>
            <p:spPr>
              <a:xfrm>
                <a:off x="8769764" y="521408"/>
                <a:ext cx="2996077" cy="672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23"/>
                            </m:rP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𝑉</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𝑤</m:t>
                              </m:r>
                            </m:sub>
                            <m:sup>
                              <m:r>
                                <a:rPr lang="en-US" i="1">
                                  <a:latin typeface="Cambria Math" panose="02040503050406030204" pitchFamily="18" charset="0"/>
                                </a:rPr>
                                <m:t>𝑖</m:t>
                              </m:r>
                            </m:sup>
                          </m:sSubSup>
                          <m:r>
                            <m:rPr>
                              <m:nor/>
                            </m:rPr>
                            <a:rPr lang="en-US">
                              <a:latin typeface="Cambria Math" panose="02040503050406030204" pitchFamily="18" charset="0"/>
                            </a:rPr>
                            <m:t>log</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𝑤</m:t>
                              </m:r>
                            </m:sub>
                            <m:sup>
                              <m:r>
                                <a:rPr lang="en-US" i="1">
                                  <a:latin typeface="Cambria Math" panose="02040503050406030204" pitchFamily="18" charset="0"/>
                                </a:rPr>
                                <m:t>𝑖</m:t>
                              </m:r>
                            </m:sup>
                          </m:sSubSup>
                          <m:r>
                            <a:rPr lang="en-US" b="0" i="1" smtClean="0">
                              <a:latin typeface="Cambria Math" panose="02040503050406030204" pitchFamily="18" charset="0"/>
                            </a:rPr>
                            <m:t>)</m:t>
                          </m:r>
                        </m:e>
                      </m:nary>
                    </m:oMath>
                  </m:oMathPara>
                </a14:m>
                <a:endParaRPr lang="en-US" dirty="0"/>
              </a:p>
            </p:txBody>
          </p:sp>
        </mc:Choice>
        <mc:Fallback xmlns="">
          <p:sp>
            <p:nvSpPr>
              <p:cNvPr id="136" name="TextBox 135">
                <a:extLst>
                  <a:ext uri="{FF2B5EF4-FFF2-40B4-BE49-F238E27FC236}">
                    <a16:creationId xmlns:a16="http://schemas.microsoft.com/office/drawing/2014/main" id="{DC95E331-47EC-8546-9CC4-50B4B90990B3}"/>
                  </a:ext>
                </a:extLst>
              </p:cNvPr>
              <p:cNvSpPr txBox="1">
                <a:spLocks noRot="1" noChangeAspect="1" noMove="1" noResize="1" noEditPoints="1" noAdjustHandles="1" noChangeArrowheads="1" noChangeShapeType="1" noTextEdit="1"/>
              </p:cNvSpPr>
              <p:nvPr/>
            </p:nvSpPr>
            <p:spPr>
              <a:xfrm>
                <a:off x="8769764" y="521408"/>
                <a:ext cx="2996077" cy="672300"/>
              </a:xfrm>
              <a:prstGeom prst="rect">
                <a:avLst/>
              </a:prstGeom>
              <a:blipFill>
                <a:blip r:embed="rId24"/>
                <a:stretch>
                  <a:fillRect l="-1271" t="-140741" r="-2542" b="-198148"/>
                </a:stretch>
              </a:blipFill>
            </p:spPr>
            <p:txBody>
              <a:bodyPr/>
              <a:lstStyle/>
              <a:p>
                <a:r>
                  <a:rPr lang="en-US">
                    <a:noFill/>
                  </a:rPr>
                  <a:t> </a:t>
                </a:r>
              </a:p>
            </p:txBody>
          </p:sp>
        </mc:Fallback>
      </mc:AlternateContent>
      <p:sp>
        <p:nvSpPr>
          <p:cNvPr id="123" name="Title 1">
            <a:extLst>
              <a:ext uri="{FF2B5EF4-FFF2-40B4-BE49-F238E27FC236}">
                <a16:creationId xmlns:a16="http://schemas.microsoft.com/office/drawing/2014/main" id="{88634150-4854-6847-B23E-B450CB47BB23}"/>
              </a:ext>
            </a:extLst>
          </p:cNvPr>
          <p:cNvSpPr>
            <a:spLocks noGrp="1"/>
          </p:cNvSpPr>
          <p:nvPr>
            <p:ph type="title" idx="4294967295"/>
          </p:nvPr>
        </p:nvSpPr>
        <p:spPr>
          <a:xfrm>
            <a:off x="716886" y="264119"/>
            <a:ext cx="1262040" cy="551431"/>
          </a:xfrm>
        </p:spPr>
        <p:txBody>
          <a:bodyPr/>
          <a:lstStyle/>
          <a:p>
            <a:r>
              <a:rPr lang="en-US" dirty="0"/>
              <a:t>RNN</a:t>
            </a:r>
          </a:p>
        </p:txBody>
      </p:sp>
      <p:sp>
        <p:nvSpPr>
          <p:cNvPr id="134" name="Rectangle 133">
            <a:extLst>
              <a:ext uri="{FF2B5EF4-FFF2-40B4-BE49-F238E27FC236}">
                <a16:creationId xmlns:a16="http://schemas.microsoft.com/office/drawing/2014/main" id="{370178D8-32C1-F34C-992A-78A2D4EEB437}"/>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528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FE0E91F0-F729-1B4F-B6C1-50E8A51EB607}"/>
              </a:ext>
            </a:extLst>
          </p:cNvPr>
          <p:cNvSpPr/>
          <p:nvPr/>
        </p:nvSpPr>
        <p:spPr>
          <a:xfrm>
            <a:off x="8699208" y="313658"/>
            <a:ext cx="3137191" cy="1125196"/>
          </a:xfrm>
          <a:prstGeom prst="rect">
            <a:avLst/>
          </a:prstGeom>
          <a:solidFill>
            <a:srgbClr val="FFF2C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Process</a:t>
            </a:r>
            <a:endParaRPr lang="en-US" dirty="0">
              <a:latin typeface="Avenir Light" panose="020B0402020203020204" pitchFamily="34" charset="77"/>
            </a:endParaRP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5"/>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7"/>
                <a:stretch>
                  <a:fillRect/>
                </a:stretch>
              </a:blipFill>
            </p:spPr>
            <p:txBody>
              <a:bodyPr/>
              <a:lstStyle/>
              <a:p>
                <a:r>
                  <a:rPr lang="en-US">
                    <a:noFill/>
                  </a:rPr>
                  <a:t> </a:t>
                </a:r>
              </a:p>
            </p:txBody>
          </p:sp>
        </mc:Fallback>
      </mc:AlternateContent>
      <p:sp>
        <p:nvSpPr>
          <p:cNvPr id="165" name="Rounded Rectangle 164">
            <a:extLst>
              <a:ext uri="{FF2B5EF4-FFF2-40B4-BE49-F238E27FC236}">
                <a16:creationId xmlns:a16="http://schemas.microsoft.com/office/drawing/2014/main" id="{4B2C5528-7DE4-E54A-96DB-162EE83E11FA}"/>
              </a:ext>
            </a:extLst>
          </p:cNvPr>
          <p:cNvSpPr/>
          <p:nvPr/>
        </p:nvSpPr>
        <p:spPr>
          <a:xfrm>
            <a:off x="9320649" y="53396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F5D1DDD-E243-4945-9BE6-AF554F5D1DEF}"/>
              </a:ext>
            </a:extLst>
          </p:cNvPr>
          <p:cNvSpPr/>
          <p:nvPr/>
        </p:nvSpPr>
        <p:spPr>
          <a:xfrm>
            <a:off x="9425431"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D0DA892-9667-8647-A4CD-A690575703B5}"/>
              </a:ext>
            </a:extLst>
          </p:cNvPr>
          <p:cNvSpPr/>
          <p:nvPr/>
        </p:nvSpPr>
        <p:spPr>
          <a:xfrm>
            <a:off x="9671690"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528EA094-A252-2E4A-BE09-4884AFCC8157}"/>
              </a:ext>
            </a:extLst>
          </p:cNvPr>
          <p:cNvSpPr/>
          <p:nvPr/>
        </p:nvSpPr>
        <p:spPr>
          <a:xfrm>
            <a:off x="9917949"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4121D2CD-4B48-F94A-A77C-9CE89F641011}"/>
              </a:ext>
            </a:extLst>
          </p:cNvPr>
          <p:cNvSpPr/>
          <p:nvPr/>
        </p:nvSpPr>
        <p:spPr>
          <a:xfrm>
            <a:off x="10169818"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ight Arrow 181">
            <a:extLst>
              <a:ext uri="{FF2B5EF4-FFF2-40B4-BE49-F238E27FC236}">
                <a16:creationId xmlns:a16="http://schemas.microsoft.com/office/drawing/2014/main" id="{31F218F5-7CAA-C947-9E0B-F41992B1BD9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ight Arrow 182">
            <a:extLst>
              <a:ext uri="{FF2B5EF4-FFF2-40B4-BE49-F238E27FC236}">
                <a16:creationId xmlns:a16="http://schemas.microsoft.com/office/drawing/2014/main" id="{6A153770-56BC-7549-92C1-9994774C09A8}"/>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4" name="Content Placeholder 2">
                <a:extLst>
                  <a:ext uri="{FF2B5EF4-FFF2-40B4-BE49-F238E27FC236}">
                    <a16:creationId xmlns:a16="http://schemas.microsoft.com/office/drawing/2014/main" id="{C3D61AC1-C1EE-0943-AB5B-90F7ED94F749}"/>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84" name="Content Placeholder 2">
                <a:extLst>
                  <a:ext uri="{FF2B5EF4-FFF2-40B4-BE49-F238E27FC236}">
                    <a16:creationId xmlns:a16="http://schemas.microsoft.com/office/drawing/2014/main" id="{C3D61AC1-C1EE-0943-AB5B-90F7ED94F749}"/>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9"/>
                <a:stretch>
                  <a:fillRect/>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0"/>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1"/>
                <a:stretch>
                  <a:fillRect/>
                </a:stretch>
              </a:blipFill>
            </p:spPr>
            <p:txBody>
              <a:bodyPr/>
              <a:lstStyle/>
              <a:p>
                <a:r>
                  <a:rPr lang="en-US">
                    <a:noFill/>
                  </a:rPr>
                  <a:t> </a:t>
                </a:r>
              </a:p>
            </p:txBody>
          </p:sp>
        </mc:Fallback>
      </mc:AlternateContent>
      <p:sp>
        <p:nvSpPr>
          <p:cNvPr id="200" name="Right Arrow 199">
            <a:extLst>
              <a:ext uri="{FF2B5EF4-FFF2-40B4-BE49-F238E27FC236}">
                <a16:creationId xmlns:a16="http://schemas.microsoft.com/office/drawing/2014/main" id="{BD12B914-5DFB-1C4F-BC8A-44B371B0E731}"/>
              </a:ext>
            </a:extLst>
          </p:cNvPr>
          <p:cNvSpPr/>
          <p:nvPr/>
        </p:nvSpPr>
        <p:spPr>
          <a:xfrm>
            <a:off x="8438026" y="4180753"/>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1"/>
                <a:stretch>
                  <a:fillRect/>
                </a:stretch>
              </a:blipFill>
            </p:spPr>
            <p:txBody>
              <a:bodyPr/>
              <a:lstStyle/>
              <a:p>
                <a:r>
                  <a:rPr lang="en-US">
                    <a:noFill/>
                  </a:rPr>
                  <a:t> </a:t>
                </a:r>
              </a:p>
            </p:txBody>
          </p:sp>
        </mc:Fallback>
      </mc:AlternateContent>
      <p:sp>
        <p:nvSpPr>
          <p:cNvPr id="120" name="Content Placeholder 2">
            <a:extLst>
              <a:ext uri="{FF2B5EF4-FFF2-40B4-BE49-F238E27FC236}">
                <a16:creationId xmlns:a16="http://schemas.microsoft.com/office/drawing/2014/main" id="{2306E4C0-F05A-F845-8BE0-877B27D6A7C2}"/>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She</a:t>
            </a:r>
          </a:p>
        </p:txBody>
      </p:sp>
      <p:sp>
        <p:nvSpPr>
          <p:cNvPr id="121" name="Content Placeholder 2">
            <a:extLst>
              <a:ext uri="{FF2B5EF4-FFF2-40B4-BE49-F238E27FC236}">
                <a16:creationId xmlns:a16="http://schemas.microsoft.com/office/drawing/2014/main" id="{10F64FC8-263A-284C-9D8D-935EEAE1673B}"/>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2" name="Content Placeholder 2">
            <a:extLst>
              <a:ext uri="{FF2B5EF4-FFF2-40B4-BE49-F238E27FC236}">
                <a16:creationId xmlns:a16="http://schemas.microsoft.com/office/drawing/2014/main" id="{032CA8D9-D28E-3E4C-9DB1-A36EB1549B7F}"/>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to</a:t>
            </a:r>
          </a:p>
        </p:txBody>
      </p:sp>
      <p:sp>
        <p:nvSpPr>
          <p:cNvPr id="123" name="Content Placeholder 2">
            <a:extLst>
              <a:ext uri="{FF2B5EF4-FFF2-40B4-BE49-F238E27FC236}">
                <a16:creationId xmlns:a16="http://schemas.microsoft.com/office/drawing/2014/main" id="{7713F022-7829-8C4F-9B6C-433BC351D75F}"/>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p:sp>
        <p:nvSpPr>
          <p:cNvPr id="124" name="Content Placeholder 2">
            <a:extLst>
              <a:ext uri="{FF2B5EF4-FFF2-40B4-BE49-F238E27FC236}">
                <a16:creationId xmlns:a16="http://schemas.microsoft.com/office/drawing/2014/main" id="{55FCA79F-24EF-C34B-915B-6914F4B5E84B}"/>
              </a:ext>
            </a:extLst>
          </p:cNvPr>
          <p:cNvSpPr txBox="1">
            <a:spLocks/>
          </p:cNvSpPr>
          <p:nvPr/>
        </p:nvSpPr>
        <p:spPr>
          <a:xfrm>
            <a:off x="2587348" y="2375048"/>
            <a:ext cx="1121011" cy="503588"/>
          </a:xfrm>
          <a:prstGeom prst="rect">
            <a:avLst/>
          </a:prstGeom>
          <a:solidFill>
            <a:schemeClr val="accent6">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5" name="Content Placeholder 2">
            <a:extLst>
              <a:ext uri="{FF2B5EF4-FFF2-40B4-BE49-F238E27FC236}">
                <a16:creationId xmlns:a16="http://schemas.microsoft.com/office/drawing/2014/main" id="{BC7611C4-233A-2F45-BEC2-4400044BAC8A}"/>
              </a:ext>
            </a:extLst>
          </p:cNvPr>
          <p:cNvSpPr txBox="1">
            <a:spLocks/>
          </p:cNvSpPr>
          <p:nvPr/>
        </p:nvSpPr>
        <p:spPr>
          <a:xfrm>
            <a:off x="4669195" y="2394928"/>
            <a:ext cx="1005821" cy="503588"/>
          </a:xfrm>
          <a:prstGeom prst="rect">
            <a:avLst/>
          </a:prstGeom>
          <a:solidFill>
            <a:srgbClr val="F47F83">
              <a:alpha val="57000"/>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over?</a:t>
            </a:r>
          </a:p>
        </p:txBody>
      </p:sp>
      <p:sp>
        <p:nvSpPr>
          <p:cNvPr id="126" name="Content Placeholder 2">
            <a:extLst>
              <a:ext uri="{FF2B5EF4-FFF2-40B4-BE49-F238E27FC236}">
                <a16:creationId xmlns:a16="http://schemas.microsoft.com/office/drawing/2014/main" id="{F1A17C69-A9A6-794D-974B-0B1554D43578}"/>
              </a:ext>
            </a:extLst>
          </p:cNvPr>
          <p:cNvSpPr txBox="1">
            <a:spLocks/>
          </p:cNvSpPr>
          <p:nvPr/>
        </p:nvSpPr>
        <p:spPr>
          <a:xfrm>
            <a:off x="7116958" y="2382592"/>
            <a:ext cx="1049884" cy="503588"/>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p:sp>
        <p:nvSpPr>
          <p:cNvPr id="127" name="Content Placeholder 2">
            <a:extLst>
              <a:ext uri="{FF2B5EF4-FFF2-40B4-BE49-F238E27FC236}">
                <a16:creationId xmlns:a16="http://schemas.microsoft.com/office/drawing/2014/main" id="{ABB99C6F-4251-8D4A-92FB-7B9E6F7FC710}"/>
              </a:ext>
            </a:extLst>
          </p:cNvPr>
          <p:cNvSpPr txBox="1">
            <a:spLocks/>
          </p:cNvSpPr>
          <p:nvPr/>
        </p:nvSpPr>
        <p:spPr>
          <a:xfrm>
            <a:off x="9425430" y="2365613"/>
            <a:ext cx="998949" cy="503588"/>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after?</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F1321DB-4186-A34E-BBF0-70EF5EC32BA5}"/>
                  </a:ext>
                </a:extLst>
              </p:cNvPr>
              <p:cNvSpPr/>
              <p:nvPr/>
            </p:nvSpPr>
            <p:spPr>
              <a:xfrm>
                <a:off x="4671674" y="1848029"/>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2</m:t>
                              </m:r>
                            </m:sup>
                          </m:sSup>
                        </m:e>
                      </m:d>
                    </m:oMath>
                  </m:oMathPara>
                </a14:m>
                <a:endParaRPr lang="en-US" dirty="0"/>
              </a:p>
            </p:txBody>
          </p:sp>
        </mc:Choice>
        <mc:Fallback xmlns="">
          <p:sp>
            <p:nvSpPr>
              <p:cNvPr id="3" name="Rectangle 2">
                <a:extLst>
                  <a:ext uri="{FF2B5EF4-FFF2-40B4-BE49-F238E27FC236}">
                    <a16:creationId xmlns:a16="http://schemas.microsoft.com/office/drawing/2014/main" id="{7F1321DB-4186-A34E-BBF0-70EF5EC32BA5}"/>
                  </a:ext>
                </a:extLst>
              </p:cNvPr>
              <p:cNvSpPr>
                <a:spLocks noRot="1" noChangeAspect="1" noMove="1" noResize="1" noEditPoints="1" noAdjustHandles="1" noChangeArrowheads="1" noChangeShapeType="1" noTextEdit="1"/>
              </p:cNvSpPr>
              <p:nvPr/>
            </p:nvSpPr>
            <p:spPr>
              <a:xfrm>
                <a:off x="4671674" y="1848029"/>
                <a:ext cx="1303818" cy="369332"/>
              </a:xfrm>
              <a:prstGeom prst="rect">
                <a:avLst/>
              </a:prstGeom>
              <a:blipFill>
                <a:blip r:embed="rId1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FC42F688-1875-1640-8EF4-9174D41FA30E}"/>
                  </a:ext>
                </a:extLst>
              </p:cNvPr>
              <p:cNvSpPr/>
              <p:nvPr/>
            </p:nvSpPr>
            <p:spPr>
              <a:xfrm>
                <a:off x="7032525" y="1860250"/>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3</m:t>
                              </m:r>
                            </m:sup>
                          </m:sSup>
                        </m:e>
                      </m:d>
                    </m:oMath>
                  </m:oMathPara>
                </a14:m>
                <a:endParaRPr lang="en-US" dirty="0"/>
              </a:p>
            </p:txBody>
          </p:sp>
        </mc:Choice>
        <mc:Fallback xmlns="">
          <p:sp>
            <p:nvSpPr>
              <p:cNvPr id="128" name="Rectangle 127">
                <a:extLst>
                  <a:ext uri="{FF2B5EF4-FFF2-40B4-BE49-F238E27FC236}">
                    <a16:creationId xmlns:a16="http://schemas.microsoft.com/office/drawing/2014/main" id="{FC42F688-1875-1640-8EF4-9174D41FA30E}"/>
                  </a:ext>
                </a:extLst>
              </p:cNvPr>
              <p:cNvSpPr>
                <a:spLocks noRot="1" noChangeAspect="1" noMove="1" noResize="1" noEditPoints="1" noAdjustHandles="1" noChangeArrowheads="1" noChangeShapeType="1" noTextEdit="1"/>
              </p:cNvSpPr>
              <p:nvPr/>
            </p:nvSpPr>
            <p:spPr>
              <a:xfrm>
                <a:off x="7032525" y="1860250"/>
                <a:ext cx="1303818" cy="369332"/>
              </a:xfrm>
              <a:prstGeom prst="rect">
                <a:avLst/>
              </a:prstGeom>
              <a:blipFill>
                <a:blip r:embed="rId13"/>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E55E6BDD-EA4B-A043-AFA7-C42DD8E37FCB}"/>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9" name="Rectangle 128">
                <a:extLst>
                  <a:ext uri="{FF2B5EF4-FFF2-40B4-BE49-F238E27FC236}">
                    <a16:creationId xmlns:a16="http://schemas.microsoft.com/office/drawing/2014/main" id="{E55E6BDD-EA4B-A043-AFA7-C42DD8E37FCB}"/>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42AD90BE-AA48-0F40-AB3F-8D0482E17372}"/>
                  </a:ext>
                </a:extLst>
              </p:cNvPr>
              <p:cNvSpPr/>
              <p:nvPr/>
            </p:nvSpPr>
            <p:spPr>
              <a:xfrm>
                <a:off x="2608151" y="1860486"/>
                <a:ext cx="12939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1</m:t>
                              </m:r>
                            </m:sup>
                          </m:sSup>
                        </m:e>
                      </m:d>
                    </m:oMath>
                  </m:oMathPara>
                </a14:m>
                <a:endParaRPr lang="en-US" dirty="0"/>
              </a:p>
            </p:txBody>
          </p:sp>
        </mc:Choice>
        <mc:Fallback xmlns="">
          <p:sp>
            <p:nvSpPr>
              <p:cNvPr id="131" name="Rectangle 130">
                <a:extLst>
                  <a:ext uri="{FF2B5EF4-FFF2-40B4-BE49-F238E27FC236}">
                    <a16:creationId xmlns:a16="http://schemas.microsoft.com/office/drawing/2014/main" id="{42AD90BE-AA48-0F40-AB3F-8D0482E17372}"/>
                  </a:ext>
                </a:extLst>
              </p:cNvPr>
              <p:cNvSpPr>
                <a:spLocks noRot="1" noChangeAspect="1" noMove="1" noResize="1" noEditPoints="1" noAdjustHandles="1" noChangeArrowheads="1" noChangeShapeType="1" noTextEdit="1"/>
              </p:cNvSpPr>
              <p:nvPr/>
            </p:nvSpPr>
            <p:spPr>
              <a:xfrm>
                <a:off x="2608151" y="1860486"/>
                <a:ext cx="1293944" cy="369332"/>
              </a:xfrm>
              <a:prstGeom prst="rect">
                <a:avLst/>
              </a:prstGeom>
              <a:blipFill>
                <a:blip r:embed="rId15"/>
                <a:stretch>
                  <a:fillRect b="-3226"/>
                </a:stretch>
              </a:blipFill>
            </p:spPr>
            <p:txBody>
              <a:bodyPr/>
              <a:lstStyle/>
              <a:p>
                <a:r>
                  <a:rPr lang="en-US">
                    <a:noFill/>
                  </a:rPr>
                  <a:t> </a:t>
                </a:r>
              </a:p>
            </p:txBody>
          </p:sp>
        </mc:Fallback>
      </mc:AlternateContent>
      <p:sp>
        <p:nvSpPr>
          <p:cNvPr id="132" name="Content Placeholder 2">
            <a:extLst>
              <a:ext uri="{FF2B5EF4-FFF2-40B4-BE49-F238E27FC236}">
                <a16:creationId xmlns:a16="http://schemas.microsoft.com/office/drawing/2014/main" id="{045CF04F-8C4F-1D41-B4B6-6533B0E09396}"/>
              </a:ext>
            </a:extLst>
          </p:cNvPr>
          <p:cNvSpPr txBox="1">
            <a:spLocks/>
          </p:cNvSpPr>
          <p:nvPr/>
        </p:nvSpPr>
        <p:spPr>
          <a:xfrm>
            <a:off x="1130300" y="1872315"/>
            <a:ext cx="866479"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rgbClr val="C00000"/>
                </a:solidFill>
                <a:latin typeface="Avenir Light" panose="020B0402020203020204" pitchFamily="34" charset="77"/>
              </a:rPr>
              <a:t>Error</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5CE9E9A-F735-5D4A-8A09-4BABFB2D5DA5}"/>
                  </a:ext>
                </a:extLst>
              </p:cNvPr>
              <p:cNvSpPr/>
              <p:nvPr/>
            </p:nvSpPr>
            <p:spPr>
              <a:xfrm>
                <a:off x="1845030" y="2933572"/>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a:solidFill>
                                <a:srgbClr val="C00000"/>
                              </a:solidFill>
                              <a:latin typeface="Cambria Math" panose="02040503050406030204" pitchFamily="18" charset="0"/>
                            </a:rPr>
                          </m:ctrlPr>
                        </m:accPr>
                        <m:e>
                          <m:r>
                            <a:rPr lang="en-US" sz="2400" i="1" dirty="0">
                              <a:solidFill>
                                <a:srgbClr val="C00000"/>
                              </a:solidFill>
                              <a:latin typeface="Cambria Math" panose="02040503050406030204" pitchFamily="18" charset="0"/>
                            </a:rPr>
                            <m:t>𝑦</m:t>
                          </m:r>
                        </m:e>
                      </m:acc>
                    </m:oMath>
                  </m:oMathPara>
                </a14:m>
                <a:endParaRPr lang="en-US" sz="2400" dirty="0"/>
              </a:p>
            </p:txBody>
          </p:sp>
        </mc:Choice>
        <mc:Fallback xmlns="">
          <p:sp>
            <p:nvSpPr>
              <p:cNvPr id="4" name="Rectangle 3">
                <a:extLst>
                  <a:ext uri="{FF2B5EF4-FFF2-40B4-BE49-F238E27FC236}">
                    <a16:creationId xmlns:a16="http://schemas.microsoft.com/office/drawing/2014/main" id="{F5CE9E9A-F735-5D4A-8A09-4BABFB2D5DA5}"/>
                  </a:ext>
                </a:extLst>
              </p:cNvPr>
              <p:cNvSpPr>
                <a:spLocks noRot="1" noChangeAspect="1" noMove="1" noResize="1" noEditPoints="1" noAdjustHandles="1" noChangeArrowheads="1" noChangeShapeType="1" noTextEdit="1"/>
              </p:cNvSpPr>
              <p:nvPr/>
            </p:nvSpPr>
            <p:spPr>
              <a:xfrm>
                <a:off x="1845030" y="2933572"/>
                <a:ext cx="430374" cy="461665"/>
              </a:xfrm>
              <a:prstGeom prst="rect">
                <a:avLst/>
              </a:prstGeom>
              <a:blipFill>
                <a:blip r:embed="rId16"/>
                <a:stretch>
                  <a:fillRect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6596CA9-10F3-A348-B851-73AE628BD503}"/>
                  </a:ext>
                </a:extLst>
              </p:cNvPr>
              <p:cNvSpPr txBox="1"/>
              <p:nvPr/>
            </p:nvSpPr>
            <p:spPr>
              <a:xfrm>
                <a:off x="8769764" y="521408"/>
                <a:ext cx="2996077" cy="672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23"/>
                            </m:rP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𝑉</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𝑤</m:t>
                              </m:r>
                            </m:sub>
                            <m:sup>
                              <m:r>
                                <a:rPr lang="en-US" i="1">
                                  <a:latin typeface="Cambria Math" panose="02040503050406030204" pitchFamily="18" charset="0"/>
                                </a:rPr>
                                <m:t>𝑖</m:t>
                              </m:r>
                            </m:sup>
                          </m:sSubSup>
                          <m:r>
                            <m:rPr>
                              <m:nor/>
                            </m:rPr>
                            <a:rPr lang="en-US">
                              <a:latin typeface="Cambria Math" panose="02040503050406030204" pitchFamily="18" charset="0"/>
                            </a:rPr>
                            <m:t>log</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𝑤</m:t>
                              </m:r>
                            </m:sub>
                            <m:sup>
                              <m:r>
                                <a:rPr lang="en-US" i="1">
                                  <a:latin typeface="Cambria Math" panose="02040503050406030204" pitchFamily="18" charset="0"/>
                                </a:rPr>
                                <m:t>𝑖</m:t>
                              </m:r>
                            </m:sup>
                          </m:sSubSup>
                          <m:r>
                            <a:rPr lang="en-US" b="0" i="1" smtClean="0">
                              <a:latin typeface="Cambria Math" panose="02040503050406030204" pitchFamily="18" charset="0"/>
                            </a:rPr>
                            <m:t>)</m:t>
                          </m:r>
                        </m:e>
                      </m:nary>
                    </m:oMath>
                  </m:oMathPara>
                </a14:m>
                <a:endParaRPr lang="en-US" dirty="0"/>
              </a:p>
            </p:txBody>
          </p:sp>
        </mc:Choice>
        <mc:Fallback xmlns="">
          <p:sp>
            <p:nvSpPr>
              <p:cNvPr id="134" name="TextBox 133">
                <a:extLst>
                  <a:ext uri="{FF2B5EF4-FFF2-40B4-BE49-F238E27FC236}">
                    <a16:creationId xmlns:a16="http://schemas.microsoft.com/office/drawing/2014/main" id="{46596CA9-10F3-A348-B851-73AE628BD503}"/>
                  </a:ext>
                </a:extLst>
              </p:cNvPr>
              <p:cNvSpPr txBox="1">
                <a:spLocks noRot="1" noChangeAspect="1" noMove="1" noResize="1" noEditPoints="1" noAdjustHandles="1" noChangeArrowheads="1" noChangeShapeType="1" noTextEdit="1"/>
              </p:cNvSpPr>
              <p:nvPr/>
            </p:nvSpPr>
            <p:spPr>
              <a:xfrm>
                <a:off x="8769764" y="521408"/>
                <a:ext cx="2996077" cy="672300"/>
              </a:xfrm>
              <a:prstGeom prst="rect">
                <a:avLst/>
              </a:prstGeom>
              <a:blipFill>
                <a:blip r:embed="rId17"/>
                <a:stretch>
                  <a:fillRect l="-1271" t="-140741" r="-2542" b="-198148"/>
                </a:stretch>
              </a:blipFill>
            </p:spPr>
            <p:txBody>
              <a:bodyPr/>
              <a:lstStyle/>
              <a:p>
                <a:r>
                  <a:rPr lang="en-US">
                    <a:noFill/>
                  </a:rPr>
                  <a:t> </a:t>
                </a:r>
              </a:p>
            </p:txBody>
          </p:sp>
        </mc:Fallback>
      </mc:AlternateContent>
      <p:sp>
        <p:nvSpPr>
          <p:cNvPr id="133" name="Title 1">
            <a:extLst>
              <a:ext uri="{FF2B5EF4-FFF2-40B4-BE49-F238E27FC236}">
                <a16:creationId xmlns:a16="http://schemas.microsoft.com/office/drawing/2014/main" id="{7ED3D6CD-1A43-0044-AAB6-CC4D7E49D3F7}"/>
              </a:ext>
            </a:extLst>
          </p:cNvPr>
          <p:cNvSpPr>
            <a:spLocks noGrp="1"/>
          </p:cNvSpPr>
          <p:nvPr>
            <p:ph type="title" idx="4294967295"/>
          </p:nvPr>
        </p:nvSpPr>
        <p:spPr>
          <a:xfrm>
            <a:off x="716886" y="264119"/>
            <a:ext cx="1262040" cy="551431"/>
          </a:xfrm>
        </p:spPr>
        <p:txBody>
          <a:bodyPr/>
          <a:lstStyle/>
          <a:p>
            <a:r>
              <a:rPr lang="en-US" dirty="0"/>
              <a:t>RNN</a:t>
            </a:r>
          </a:p>
        </p:txBody>
      </p:sp>
      <p:sp>
        <p:nvSpPr>
          <p:cNvPr id="135" name="Rectangle 134">
            <a:extLst>
              <a:ext uri="{FF2B5EF4-FFF2-40B4-BE49-F238E27FC236}">
                <a16:creationId xmlns:a16="http://schemas.microsoft.com/office/drawing/2014/main" id="{2F996211-4607-8A41-8AD0-9A4564B7E4B2}"/>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53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FE0E91F0-F729-1B4F-B6C1-50E8A51EB607}"/>
              </a:ext>
            </a:extLst>
          </p:cNvPr>
          <p:cNvSpPr/>
          <p:nvPr/>
        </p:nvSpPr>
        <p:spPr>
          <a:xfrm>
            <a:off x="8699208" y="313658"/>
            <a:ext cx="3137191" cy="1125196"/>
          </a:xfrm>
          <a:prstGeom prst="rect">
            <a:avLst/>
          </a:prstGeom>
          <a:solidFill>
            <a:srgbClr val="FFF2C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Process</a:t>
            </a:r>
            <a:endParaRPr lang="en-US" dirty="0">
              <a:latin typeface="Avenir Light" panose="020B0402020203020204" pitchFamily="34" charset="77"/>
            </a:endParaRP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5"/>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7"/>
                <a:stretch>
                  <a:fillRect/>
                </a:stretch>
              </a:blipFill>
            </p:spPr>
            <p:txBody>
              <a:bodyPr/>
              <a:lstStyle/>
              <a:p>
                <a:r>
                  <a:rPr lang="en-US">
                    <a:noFill/>
                  </a:rPr>
                  <a:t> </a:t>
                </a:r>
              </a:p>
            </p:txBody>
          </p:sp>
        </mc:Fallback>
      </mc:AlternateContent>
      <p:sp>
        <p:nvSpPr>
          <p:cNvPr id="165" name="Rounded Rectangle 164">
            <a:extLst>
              <a:ext uri="{FF2B5EF4-FFF2-40B4-BE49-F238E27FC236}">
                <a16:creationId xmlns:a16="http://schemas.microsoft.com/office/drawing/2014/main" id="{4B2C5528-7DE4-E54A-96DB-162EE83E11FA}"/>
              </a:ext>
            </a:extLst>
          </p:cNvPr>
          <p:cNvSpPr/>
          <p:nvPr/>
        </p:nvSpPr>
        <p:spPr>
          <a:xfrm>
            <a:off x="9320649" y="53396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F5D1DDD-E243-4945-9BE6-AF554F5D1DEF}"/>
              </a:ext>
            </a:extLst>
          </p:cNvPr>
          <p:cNvSpPr/>
          <p:nvPr/>
        </p:nvSpPr>
        <p:spPr>
          <a:xfrm>
            <a:off x="9425431"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D0DA892-9667-8647-A4CD-A690575703B5}"/>
              </a:ext>
            </a:extLst>
          </p:cNvPr>
          <p:cNvSpPr/>
          <p:nvPr/>
        </p:nvSpPr>
        <p:spPr>
          <a:xfrm>
            <a:off x="9671690"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528EA094-A252-2E4A-BE09-4884AFCC8157}"/>
              </a:ext>
            </a:extLst>
          </p:cNvPr>
          <p:cNvSpPr/>
          <p:nvPr/>
        </p:nvSpPr>
        <p:spPr>
          <a:xfrm>
            <a:off x="9917949"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4121D2CD-4B48-F94A-A77C-9CE89F641011}"/>
              </a:ext>
            </a:extLst>
          </p:cNvPr>
          <p:cNvSpPr/>
          <p:nvPr/>
        </p:nvSpPr>
        <p:spPr>
          <a:xfrm>
            <a:off x="10169818"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ight Arrow 181">
            <a:extLst>
              <a:ext uri="{FF2B5EF4-FFF2-40B4-BE49-F238E27FC236}">
                <a16:creationId xmlns:a16="http://schemas.microsoft.com/office/drawing/2014/main" id="{31F218F5-7CAA-C947-9E0B-F41992B1BD9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ight Arrow 182">
            <a:extLst>
              <a:ext uri="{FF2B5EF4-FFF2-40B4-BE49-F238E27FC236}">
                <a16:creationId xmlns:a16="http://schemas.microsoft.com/office/drawing/2014/main" id="{6A153770-56BC-7549-92C1-9994774C09A8}"/>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4" name="Content Placeholder 2">
                <a:extLst>
                  <a:ext uri="{FF2B5EF4-FFF2-40B4-BE49-F238E27FC236}">
                    <a16:creationId xmlns:a16="http://schemas.microsoft.com/office/drawing/2014/main" id="{C3D61AC1-C1EE-0943-AB5B-90F7ED94F749}"/>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84" name="Content Placeholder 2">
                <a:extLst>
                  <a:ext uri="{FF2B5EF4-FFF2-40B4-BE49-F238E27FC236}">
                    <a16:creationId xmlns:a16="http://schemas.microsoft.com/office/drawing/2014/main" id="{C3D61AC1-C1EE-0943-AB5B-90F7ED94F749}"/>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9"/>
                <a:stretch>
                  <a:fillRect/>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0"/>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1"/>
                <a:stretch>
                  <a:fillRect/>
                </a:stretch>
              </a:blipFill>
            </p:spPr>
            <p:txBody>
              <a:bodyPr/>
              <a:lstStyle/>
              <a:p>
                <a:r>
                  <a:rPr lang="en-US">
                    <a:noFill/>
                  </a:rPr>
                  <a:t> </a:t>
                </a:r>
              </a:p>
            </p:txBody>
          </p:sp>
        </mc:Fallback>
      </mc:AlternateContent>
      <p:sp>
        <p:nvSpPr>
          <p:cNvPr id="200" name="Right Arrow 199">
            <a:extLst>
              <a:ext uri="{FF2B5EF4-FFF2-40B4-BE49-F238E27FC236}">
                <a16:creationId xmlns:a16="http://schemas.microsoft.com/office/drawing/2014/main" id="{BD12B914-5DFB-1C4F-BC8A-44B371B0E731}"/>
              </a:ext>
            </a:extLst>
          </p:cNvPr>
          <p:cNvSpPr/>
          <p:nvPr/>
        </p:nvSpPr>
        <p:spPr>
          <a:xfrm>
            <a:off x="8438026" y="4180753"/>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1"/>
                <a:stretch>
                  <a:fillRect/>
                </a:stretch>
              </a:blipFill>
            </p:spPr>
            <p:txBody>
              <a:bodyPr/>
              <a:lstStyle/>
              <a:p>
                <a:r>
                  <a:rPr lang="en-US">
                    <a:noFill/>
                  </a:rPr>
                  <a:t> </a:t>
                </a:r>
              </a:p>
            </p:txBody>
          </p:sp>
        </mc:Fallback>
      </mc:AlternateContent>
      <p:sp>
        <p:nvSpPr>
          <p:cNvPr id="120" name="Content Placeholder 2">
            <a:extLst>
              <a:ext uri="{FF2B5EF4-FFF2-40B4-BE49-F238E27FC236}">
                <a16:creationId xmlns:a16="http://schemas.microsoft.com/office/drawing/2014/main" id="{2306E4C0-F05A-F845-8BE0-877B27D6A7C2}"/>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She</a:t>
            </a:r>
          </a:p>
        </p:txBody>
      </p:sp>
      <p:sp>
        <p:nvSpPr>
          <p:cNvPr id="121" name="Content Placeholder 2">
            <a:extLst>
              <a:ext uri="{FF2B5EF4-FFF2-40B4-BE49-F238E27FC236}">
                <a16:creationId xmlns:a16="http://schemas.microsoft.com/office/drawing/2014/main" id="{10F64FC8-263A-284C-9D8D-935EEAE1673B}"/>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2" name="Content Placeholder 2">
            <a:extLst>
              <a:ext uri="{FF2B5EF4-FFF2-40B4-BE49-F238E27FC236}">
                <a16:creationId xmlns:a16="http://schemas.microsoft.com/office/drawing/2014/main" id="{032CA8D9-D28E-3E4C-9DB1-A36EB1549B7F}"/>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to</a:t>
            </a:r>
          </a:p>
        </p:txBody>
      </p:sp>
      <p:sp>
        <p:nvSpPr>
          <p:cNvPr id="123" name="Content Placeholder 2">
            <a:extLst>
              <a:ext uri="{FF2B5EF4-FFF2-40B4-BE49-F238E27FC236}">
                <a16:creationId xmlns:a16="http://schemas.microsoft.com/office/drawing/2014/main" id="{7713F022-7829-8C4F-9B6C-433BC351D75F}"/>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p:sp>
        <p:nvSpPr>
          <p:cNvPr id="124" name="Content Placeholder 2">
            <a:extLst>
              <a:ext uri="{FF2B5EF4-FFF2-40B4-BE49-F238E27FC236}">
                <a16:creationId xmlns:a16="http://schemas.microsoft.com/office/drawing/2014/main" id="{55FCA79F-24EF-C34B-915B-6914F4B5E84B}"/>
              </a:ext>
            </a:extLst>
          </p:cNvPr>
          <p:cNvSpPr txBox="1">
            <a:spLocks/>
          </p:cNvSpPr>
          <p:nvPr/>
        </p:nvSpPr>
        <p:spPr>
          <a:xfrm>
            <a:off x="2587348" y="2375048"/>
            <a:ext cx="1121011" cy="503588"/>
          </a:xfrm>
          <a:prstGeom prst="rect">
            <a:avLst/>
          </a:prstGeom>
          <a:solidFill>
            <a:schemeClr val="accent6">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5" name="Content Placeholder 2">
            <a:extLst>
              <a:ext uri="{FF2B5EF4-FFF2-40B4-BE49-F238E27FC236}">
                <a16:creationId xmlns:a16="http://schemas.microsoft.com/office/drawing/2014/main" id="{BC7611C4-233A-2F45-BEC2-4400044BAC8A}"/>
              </a:ext>
            </a:extLst>
          </p:cNvPr>
          <p:cNvSpPr txBox="1">
            <a:spLocks/>
          </p:cNvSpPr>
          <p:nvPr/>
        </p:nvSpPr>
        <p:spPr>
          <a:xfrm>
            <a:off x="4669195" y="2394928"/>
            <a:ext cx="1005821" cy="503588"/>
          </a:xfrm>
          <a:prstGeom prst="rect">
            <a:avLst/>
          </a:prstGeom>
          <a:solidFill>
            <a:srgbClr val="F47F83">
              <a:alpha val="57000"/>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over?</a:t>
            </a:r>
          </a:p>
        </p:txBody>
      </p:sp>
      <p:sp>
        <p:nvSpPr>
          <p:cNvPr id="126" name="Content Placeholder 2">
            <a:extLst>
              <a:ext uri="{FF2B5EF4-FFF2-40B4-BE49-F238E27FC236}">
                <a16:creationId xmlns:a16="http://schemas.microsoft.com/office/drawing/2014/main" id="{F1A17C69-A9A6-794D-974B-0B1554D43578}"/>
              </a:ext>
            </a:extLst>
          </p:cNvPr>
          <p:cNvSpPr txBox="1">
            <a:spLocks/>
          </p:cNvSpPr>
          <p:nvPr/>
        </p:nvSpPr>
        <p:spPr>
          <a:xfrm>
            <a:off x="7116958" y="2382592"/>
            <a:ext cx="1049884" cy="503588"/>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p:sp>
        <p:nvSpPr>
          <p:cNvPr id="127" name="Content Placeholder 2">
            <a:extLst>
              <a:ext uri="{FF2B5EF4-FFF2-40B4-BE49-F238E27FC236}">
                <a16:creationId xmlns:a16="http://schemas.microsoft.com/office/drawing/2014/main" id="{ABB99C6F-4251-8D4A-92FB-7B9E6F7FC710}"/>
              </a:ext>
            </a:extLst>
          </p:cNvPr>
          <p:cNvSpPr txBox="1">
            <a:spLocks/>
          </p:cNvSpPr>
          <p:nvPr/>
        </p:nvSpPr>
        <p:spPr>
          <a:xfrm>
            <a:off x="9425430" y="2365613"/>
            <a:ext cx="998949" cy="503588"/>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after?</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F1321DB-4186-A34E-BBF0-70EF5EC32BA5}"/>
                  </a:ext>
                </a:extLst>
              </p:cNvPr>
              <p:cNvSpPr/>
              <p:nvPr/>
            </p:nvSpPr>
            <p:spPr>
              <a:xfrm>
                <a:off x="4671674" y="1848029"/>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2</m:t>
                              </m:r>
                            </m:sup>
                          </m:sSup>
                        </m:e>
                      </m:d>
                    </m:oMath>
                  </m:oMathPara>
                </a14:m>
                <a:endParaRPr lang="en-US" dirty="0"/>
              </a:p>
            </p:txBody>
          </p:sp>
        </mc:Choice>
        <mc:Fallback xmlns="">
          <p:sp>
            <p:nvSpPr>
              <p:cNvPr id="3" name="Rectangle 2">
                <a:extLst>
                  <a:ext uri="{FF2B5EF4-FFF2-40B4-BE49-F238E27FC236}">
                    <a16:creationId xmlns:a16="http://schemas.microsoft.com/office/drawing/2014/main" id="{7F1321DB-4186-A34E-BBF0-70EF5EC32BA5}"/>
                  </a:ext>
                </a:extLst>
              </p:cNvPr>
              <p:cNvSpPr>
                <a:spLocks noRot="1" noChangeAspect="1" noMove="1" noResize="1" noEditPoints="1" noAdjustHandles="1" noChangeArrowheads="1" noChangeShapeType="1" noTextEdit="1"/>
              </p:cNvSpPr>
              <p:nvPr/>
            </p:nvSpPr>
            <p:spPr>
              <a:xfrm>
                <a:off x="4671674" y="1848029"/>
                <a:ext cx="1303818" cy="369332"/>
              </a:xfrm>
              <a:prstGeom prst="rect">
                <a:avLst/>
              </a:prstGeom>
              <a:blipFill>
                <a:blip r:embed="rId1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FC42F688-1875-1640-8EF4-9174D41FA30E}"/>
                  </a:ext>
                </a:extLst>
              </p:cNvPr>
              <p:cNvSpPr/>
              <p:nvPr/>
            </p:nvSpPr>
            <p:spPr>
              <a:xfrm>
                <a:off x="7032525" y="1860250"/>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3</m:t>
                              </m:r>
                            </m:sup>
                          </m:sSup>
                        </m:e>
                      </m:d>
                    </m:oMath>
                  </m:oMathPara>
                </a14:m>
                <a:endParaRPr lang="en-US" dirty="0"/>
              </a:p>
            </p:txBody>
          </p:sp>
        </mc:Choice>
        <mc:Fallback xmlns="">
          <p:sp>
            <p:nvSpPr>
              <p:cNvPr id="128" name="Rectangle 127">
                <a:extLst>
                  <a:ext uri="{FF2B5EF4-FFF2-40B4-BE49-F238E27FC236}">
                    <a16:creationId xmlns:a16="http://schemas.microsoft.com/office/drawing/2014/main" id="{FC42F688-1875-1640-8EF4-9174D41FA30E}"/>
                  </a:ext>
                </a:extLst>
              </p:cNvPr>
              <p:cNvSpPr>
                <a:spLocks noRot="1" noChangeAspect="1" noMove="1" noResize="1" noEditPoints="1" noAdjustHandles="1" noChangeArrowheads="1" noChangeShapeType="1" noTextEdit="1"/>
              </p:cNvSpPr>
              <p:nvPr/>
            </p:nvSpPr>
            <p:spPr>
              <a:xfrm>
                <a:off x="7032525" y="1860250"/>
                <a:ext cx="1303818" cy="369332"/>
              </a:xfrm>
              <a:prstGeom prst="rect">
                <a:avLst/>
              </a:prstGeom>
              <a:blipFill>
                <a:blip r:embed="rId13"/>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E55E6BDD-EA4B-A043-AFA7-C42DD8E37FCB}"/>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9" name="Rectangle 128">
                <a:extLst>
                  <a:ext uri="{FF2B5EF4-FFF2-40B4-BE49-F238E27FC236}">
                    <a16:creationId xmlns:a16="http://schemas.microsoft.com/office/drawing/2014/main" id="{E55E6BDD-EA4B-A043-AFA7-C42DD8E37FCB}"/>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42AD90BE-AA48-0F40-AB3F-8D0482E17372}"/>
                  </a:ext>
                </a:extLst>
              </p:cNvPr>
              <p:cNvSpPr/>
              <p:nvPr/>
            </p:nvSpPr>
            <p:spPr>
              <a:xfrm>
                <a:off x="2608151" y="1860486"/>
                <a:ext cx="12939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1</m:t>
                              </m:r>
                            </m:sup>
                          </m:sSup>
                        </m:e>
                      </m:d>
                    </m:oMath>
                  </m:oMathPara>
                </a14:m>
                <a:endParaRPr lang="en-US" dirty="0"/>
              </a:p>
            </p:txBody>
          </p:sp>
        </mc:Choice>
        <mc:Fallback xmlns="">
          <p:sp>
            <p:nvSpPr>
              <p:cNvPr id="131" name="Rectangle 130">
                <a:extLst>
                  <a:ext uri="{FF2B5EF4-FFF2-40B4-BE49-F238E27FC236}">
                    <a16:creationId xmlns:a16="http://schemas.microsoft.com/office/drawing/2014/main" id="{42AD90BE-AA48-0F40-AB3F-8D0482E17372}"/>
                  </a:ext>
                </a:extLst>
              </p:cNvPr>
              <p:cNvSpPr>
                <a:spLocks noRot="1" noChangeAspect="1" noMove="1" noResize="1" noEditPoints="1" noAdjustHandles="1" noChangeArrowheads="1" noChangeShapeType="1" noTextEdit="1"/>
              </p:cNvSpPr>
              <p:nvPr/>
            </p:nvSpPr>
            <p:spPr>
              <a:xfrm>
                <a:off x="2608151" y="1860486"/>
                <a:ext cx="1293944" cy="369332"/>
              </a:xfrm>
              <a:prstGeom prst="rect">
                <a:avLst/>
              </a:prstGeom>
              <a:blipFill>
                <a:blip r:embed="rId15"/>
                <a:stretch>
                  <a:fillRect b="-3226"/>
                </a:stretch>
              </a:blipFill>
            </p:spPr>
            <p:txBody>
              <a:bodyPr/>
              <a:lstStyle/>
              <a:p>
                <a:r>
                  <a:rPr lang="en-US">
                    <a:noFill/>
                  </a:rPr>
                  <a:t> </a:t>
                </a:r>
              </a:p>
            </p:txBody>
          </p:sp>
        </mc:Fallback>
      </mc:AlternateContent>
      <p:sp>
        <p:nvSpPr>
          <p:cNvPr id="132" name="Content Placeholder 2">
            <a:extLst>
              <a:ext uri="{FF2B5EF4-FFF2-40B4-BE49-F238E27FC236}">
                <a16:creationId xmlns:a16="http://schemas.microsoft.com/office/drawing/2014/main" id="{045CF04F-8C4F-1D41-B4B6-6533B0E09396}"/>
              </a:ext>
            </a:extLst>
          </p:cNvPr>
          <p:cNvSpPr txBox="1">
            <a:spLocks/>
          </p:cNvSpPr>
          <p:nvPr/>
        </p:nvSpPr>
        <p:spPr>
          <a:xfrm>
            <a:off x="1130300" y="1872315"/>
            <a:ext cx="866479"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rgbClr val="C00000"/>
                </a:solidFill>
                <a:latin typeface="Avenir Light" panose="020B0402020203020204" pitchFamily="34" charset="77"/>
              </a:rPr>
              <a:t>Error</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5CE9E9A-F735-5D4A-8A09-4BABFB2D5DA5}"/>
                  </a:ext>
                </a:extLst>
              </p:cNvPr>
              <p:cNvSpPr/>
              <p:nvPr/>
            </p:nvSpPr>
            <p:spPr>
              <a:xfrm>
                <a:off x="1845030" y="2933572"/>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a:solidFill>
                                <a:srgbClr val="C00000"/>
                              </a:solidFill>
                              <a:latin typeface="Cambria Math" panose="02040503050406030204" pitchFamily="18" charset="0"/>
                            </a:rPr>
                          </m:ctrlPr>
                        </m:accPr>
                        <m:e>
                          <m:r>
                            <a:rPr lang="en-US" sz="2400" i="1" dirty="0">
                              <a:solidFill>
                                <a:srgbClr val="C00000"/>
                              </a:solidFill>
                              <a:latin typeface="Cambria Math" panose="02040503050406030204" pitchFamily="18" charset="0"/>
                            </a:rPr>
                            <m:t>𝑦</m:t>
                          </m:r>
                        </m:e>
                      </m:acc>
                    </m:oMath>
                  </m:oMathPara>
                </a14:m>
                <a:endParaRPr lang="en-US" sz="2400" dirty="0"/>
              </a:p>
            </p:txBody>
          </p:sp>
        </mc:Choice>
        <mc:Fallback xmlns="">
          <p:sp>
            <p:nvSpPr>
              <p:cNvPr id="4" name="Rectangle 3">
                <a:extLst>
                  <a:ext uri="{FF2B5EF4-FFF2-40B4-BE49-F238E27FC236}">
                    <a16:creationId xmlns:a16="http://schemas.microsoft.com/office/drawing/2014/main" id="{F5CE9E9A-F735-5D4A-8A09-4BABFB2D5DA5}"/>
                  </a:ext>
                </a:extLst>
              </p:cNvPr>
              <p:cNvSpPr>
                <a:spLocks noRot="1" noChangeAspect="1" noMove="1" noResize="1" noEditPoints="1" noAdjustHandles="1" noChangeArrowheads="1" noChangeShapeType="1" noTextEdit="1"/>
              </p:cNvSpPr>
              <p:nvPr/>
            </p:nvSpPr>
            <p:spPr>
              <a:xfrm>
                <a:off x="1845030" y="2933572"/>
                <a:ext cx="430374" cy="461665"/>
              </a:xfrm>
              <a:prstGeom prst="rect">
                <a:avLst/>
              </a:prstGeom>
              <a:blipFill>
                <a:blip r:embed="rId16"/>
                <a:stretch>
                  <a:fillRect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6596CA9-10F3-A348-B851-73AE628BD503}"/>
                  </a:ext>
                </a:extLst>
              </p:cNvPr>
              <p:cNvSpPr txBox="1"/>
              <p:nvPr/>
            </p:nvSpPr>
            <p:spPr>
              <a:xfrm>
                <a:off x="8769764" y="521408"/>
                <a:ext cx="2996077" cy="672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23"/>
                            </m:rP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𝑉</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𝑤</m:t>
                              </m:r>
                            </m:sub>
                            <m:sup>
                              <m:r>
                                <a:rPr lang="en-US" i="1">
                                  <a:latin typeface="Cambria Math" panose="02040503050406030204" pitchFamily="18" charset="0"/>
                                </a:rPr>
                                <m:t>𝑖</m:t>
                              </m:r>
                            </m:sup>
                          </m:sSubSup>
                          <m:r>
                            <m:rPr>
                              <m:nor/>
                            </m:rPr>
                            <a:rPr lang="en-US">
                              <a:latin typeface="Cambria Math" panose="02040503050406030204" pitchFamily="18" charset="0"/>
                            </a:rPr>
                            <m:t>log</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𝑤</m:t>
                              </m:r>
                            </m:sub>
                            <m:sup>
                              <m:r>
                                <a:rPr lang="en-US" i="1">
                                  <a:latin typeface="Cambria Math" panose="02040503050406030204" pitchFamily="18" charset="0"/>
                                </a:rPr>
                                <m:t>𝑖</m:t>
                              </m:r>
                            </m:sup>
                          </m:sSubSup>
                          <m:r>
                            <a:rPr lang="en-US" b="0" i="1" smtClean="0">
                              <a:latin typeface="Cambria Math" panose="02040503050406030204" pitchFamily="18" charset="0"/>
                            </a:rPr>
                            <m:t>)</m:t>
                          </m:r>
                        </m:e>
                      </m:nary>
                    </m:oMath>
                  </m:oMathPara>
                </a14:m>
                <a:endParaRPr lang="en-US" dirty="0"/>
              </a:p>
            </p:txBody>
          </p:sp>
        </mc:Choice>
        <mc:Fallback xmlns="">
          <p:sp>
            <p:nvSpPr>
              <p:cNvPr id="134" name="TextBox 133">
                <a:extLst>
                  <a:ext uri="{FF2B5EF4-FFF2-40B4-BE49-F238E27FC236}">
                    <a16:creationId xmlns:a16="http://schemas.microsoft.com/office/drawing/2014/main" id="{46596CA9-10F3-A348-B851-73AE628BD503}"/>
                  </a:ext>
                </a:extLst>
              </p:cNvPr>
              <p:cNvSpPr txBox="1">
                <a:spLocks noRot="1" noChangeAspect="1" noMove="1" noResize="1" noEditPoints="1" noAdjustHandles="1" noChangeArrowheads="1" noChangeShapeType="1" noTextEdit="1"/>
              </p:cNvSpPr>
              <p:nvPr/>
            </p:nvSpPr>
            <p:spPr>
              <a:xfrm>
                <a:off x="8769764" y="521408"/>
                <a:ext cx="2996077" cy="672300"/>
              </a:xfrm>
              <a:prstGeom prst="rect">
                <a:avLst/>
              </a:prstGeom>
              <a:blipFill>
                <a:blip r:embed="rId17"/>
                <a:stretch>
                  <a:fillRect l="-1271" t="-140741" r="-2542" b="-19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Content Placeholder 2">
                <a:extLst>
                  <a:ext uri="{FF2B5EF4-FFF2-40B4-BE49-F238E27FC236}">
                    <a16:creationId xmlns:a16="http://schemas.microsoft.com/office/drawing/2014/main" id="{923EC403-B8D1-0A4D-B3E9-7CB8D82E255F}"/>
                  </a:ext>
                </a:extLst>
              </p:cNvPr>
              <p:cNvSpPr txBox="1">
                <a:spLocks/>
              </p:cNvSpPr>
              <p:nvPr/>
            </p:nvSpPr>
            <p:spPr>
              <a:xfrm>
                <a:off x="1937645" y="4599784"/>
                <a:ext cx="9177816" cy="1905274"/>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tx1">
                        <a:lumMod val="85000"/>
                        <a:lumOff val="15000"/>
                      </a:schemeClr>
                    </a:solidFill>
                    <a:latin typeface="Avenir Light" panose="020B0402020203020204" pitchFamily="34" charset="77"/>
                  </a:rPr>
                  <a:t>Our total loss is simply the average loss across all </a:t>
                </a:r>
                <a14:m>
                  <m:oMath xmlns:m="http://schemas.openxmlformats.org/officeDocument/2006/math">
                    <m:r>
                      <a:rPr lang="en-US" sz="2400" b="1" i="1" dirty="0" smtClean="0">
                        <a:solidFill>
                          <a:schemeClr val="tx1">
                            <a:lumMod val="85000"/>
                            <a:lumOff val="15000"/>
                          </a:schemeClr>
                        </a:solidFill>
                        <a:latin typeface="Cambria Math" panose="02040503050406030204" pitchFamily="18" charset="0"/>
                      </a:rPr>
                      <m:t>𝑻</m:t>
                    </m:r>
                  </m:oMath>
                </a14:m>
                <a:r>
                  <a:rPr lang="en-US" sz="2400" b="1" dirty="0">
                    <a:solidFill>
                      <a:schemeClr val="tx1">
                        <a:lumMod val="85000"/>
                        <a:lumOff val="15000"/>
                      </a:schemeClr>
                    </a:solidFill>
                    <a:latin typeface="Avenir Light" panose="020B0402020203020204" pitchFamily="34" charset="77"/>
                  </a:rPr>
                  <a:t> time steps</a:t>
                </a:r>
              </a:p>
            </p:txBody>
          </p:sp>
        </mc:Choice>
        <mc:Fallback xmlns="">
          <p:sp>
            <p:nvSpPr>
              <p:cNvPr id="133" name="Content Placeholder 2">
                <a:extLst>
                  <a:ext uri="{FF2B5EF4-FFF2-40B4-BE49-F238E27FC236}">
                    <a16:creationId xmlns:a16="http://schemas.microsoft.com/office/drawing/2014/main" id="{923EC403-B8D1-0A4D-B3E9-7CB8D82E255F}"/>
                  </a:ext>
                </a:extLst>
              </p:cNvPr>
              <p:cNvSpPr txBox="1">
                <a:spLocks noRot="1" noChangeAspect="1" noMove="1" noResize="1" noEditPoints="1" noAdjustHandles="1" noChangeArrowheads="1" noChangeShapeType="1" noTextEdit="1"/>
              </p:cNvSpPr>
              <p:nvPr/>
            </p:nvSpPr>
            <p:spPr>
              <a:xfrm>
                <a:off x="1937645" y="4599784"/>
                <a:ext cx="9177816" cy="1905274"/>
              </a:xfrm>
              <a:prstGeom prst="rect">
                <a:avLst/>
              </a:prstGeom>
              <a:blipFill>
                <a:blip r:embed="rId18"/>
                <a:stretch>
                  <a:fillRect/>
                </a:stretch>
              </a:blipFill>
              <a:ln w="63500">
                <a:solidFill>
                  <a:schemeClr val="tx1"/>
                </a:solidFill>
              </a:ln>
            </p:spPr>
            <p:txBody>
              <a:bodyPr/>
              <a:lstStyle/>
              <a:p>
                <a:r>
                  <a:rPr lang="en-US">
                    <a:noFill/>
                  </a:rPr>
                  <a:t> </a:t>
                </a:r>
              </a:p>
            </p:txBody>
          </p:sp>
        </mc:Fallback>
      </mc:AlternateContent>
      <p:sp>
        <p:nvSpPr>
          <p:cNvPr id="135" name="Title 1">
            <a:extLst>
              <a:ext uri="{FF2B5EF4-FFF2-40B4-BE49-F238E27FC236}">
                <a16:creationId xmlns:a16="http://schemas.microsoft.com/office/drawing/2014/main" id="{D0AA8E88-2A77-DC49-A5FF-3A536D24993F}"/>
              </a:ext>
            </a:extLst>
          </p:cNvPr>
          <p:cNvSpPr>
            <a:spLocks noGrp="1"/>
          </p:cNvSpPr>
          <p:nvPr>
            <p:ph type="title" idx="4294967295"/>
          </p:nvPr>
        </p:nvSpPr>
        <p:spPr>
          <a:xfrm>
            <a:off x="716886" y="264119"/>
            <a:ext cx="1262040" cy="551431"/>
          </a:xfrm>
        </p:spPr>
        <p:txBody>
          <a:bodyPr/>
          <a:lstStyle/>
          <a:p>
            <a:r>
              <a:rPr lang="en-US" dirty="0"/>
              <a:t>RNN</a:t>
            </a:r>
          </a:p>
        </p:txBody>
      </p:sp>
      <p:sp>
        <p:nvSpPr>
          <p:cNvPr id="136" name="Rectangle 135">
            <a:extLst>
              <a:ext uri="{FF2B5EF4-FFF2-40B4-BE49-F238E27FC236}">
                <a16:creationId xmlns:a16="http://schemas.microsoft.com/office/drawing/2014/main" id="{2D7CF4B0-4EE7-3646-8505-A4663E8ACBAE}"/>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566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4165168" y="157470"/>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Details</a:t>
            </a:r>
            <a:endParaRPr lang="en-US" dirty="0">
              <a:latin typeface="Avenir Light" panose="020B0402020203020204" pitchFamily="34" charset="77"/>
            </a:endParaRP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ight Arrow 181">
            <a:extLst>
              <a:ext uri="{FF2B5EF4-FFF2-40B4-BE49-F238E27FC236}">
                <a16:creationId xmlns:a16="http://schemas.microsoft.com/office/drawing/2014/main" id="{31F218F5-7CAA-C947-9E0B-F41992B1BD9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bg1">
                              <a:lumMod val="85000"/>
                            </a:schemeClr>
                          </a:solidFill>
                          <a:latin typeface="Cambria Math" panose="02040503050406030204" pitchFamily="18" charset="0"/>
                        </a:rPr>
                        <m:t>𝑉</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6"/>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bg1">
                              <a:lumMod val="85000"/>
                            </a:schemeClr>
                          </a:solidFill>
                          <a:latin typeface="Cambria Math" panose="02040503050406030204" pitchFamily="18" charset="0"/>
                        </a:rPr>
                        <m:t>𝑉</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7"/>
                <a:stretch>
                  <a:fillRect/>
                </a:stretch>
              </a:blipFill>
            </p:spPr>
            <p:txBody>
              <a:bodyPr/>
              <a:lstStyle/>
              <a:p>
                <a:r>
                  <a:rPr lang="en-US">
                    <a:noFill/>
                  </a:rPr>
                  <a:t> </a:t>
                </a:r>
              </a:p>
            </p:txBody>
          </p:sp>
        </mc:Fallback>
      </mc:AlternateContent>
      <p:sp>
        <p:nvSpPr>
          <p:cNvPr id="200" name="Right Arrow 199">
            <a:extLst>
              <a:ext uri="{FF2B5EF4-FFF2-40B4-BE49-F238E27FC236}">
                <a16:creationId xmlns:a16="http://schemas.microsoft.com/office/drawing/2014/main" id="{BD12B914-5DFB-1C4F-BC8A-44B371B0E731}"/>
              </a:ext>
            </a:extLst>
          </p:cNvPr>
          <p:cNvSpPr/>
          <p:nvPr/>
        </p:nvSpPr>
        <p:spPr>
          <a:xfrm>
            <a:off x="8438026" y="4180753"/>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8"/>
                <a:stretch>
                  <a:fillRect/>
                </a:stretch>
              </a:blipFill>
            </p:spPr>
            <p:txBody>
              <a:bodyPr/>
              <a:lstStyle/>
              <a:p>
                <a:r>
                  <a:rPr lang="en-US">
                    <a:noFill/>
                  </a:rPr>
                  <a:t> </a:t>
                </a:r>
              </a:p>
            </p:txBody>
          </p:sp>
        </mc:Fallback>
      </mc:AlternateContent>
      <p:sp>
        <p:nvSpPr>
          <p:cNvPr id="124" name="Content Placeholder 2">
            <a:extLst>
              <a:ext uri="{FF2B5EF4-FFF2-40B4-BE49-F238E27FC236}">
                <a16:creationId xmlns:a16="http://schemas.microsoft.com/office/drawing/2014/main" id="{55FCA79F-24EF-C34B-915B-6914F4B5E84B}"/>
              </a:ext>
            </a:extLst>
          </p:cNvPr>
          <p:cNvSpPr txBox="1">
            <a:spLocks/>
          </p:cNvSpPr>
          <p:nvPr/>
        </p:nvSpPr>
        <p:spPr>
          <a:xfrm>
            <a:off x="2587348" y="2375048"/>
            <a:ext cx="112101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5" name="Content Placeholder 2">
            <a:extLst>
              <a:ext uri="{FF2B5EF4-FFF2-40B4-BE49-F238E27FC236}">
                <a16:creationId xmlns:a16="http://schemas.microsoft.com/office/drawing/2014/main" id="{BC7611C4-233A-2F45-BEC2-4400044BAC8A}"/>
              </a:ext>
            </a:extLst>
          </p:cNvPr>
          <p:cNvSpPr txBox="1">
            <a:spLocks/>
          </p:cNvSpPr>
          <p:nvPr/>
        </p:nvSpPr>
        <p:spPr>
          <a:xfrm>
            <a:off x="4669195" y="2394928"/>
            <a:ext cx="100582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over?</a:t>
            </a:r>
          </a:p>
        </p:txBody>
      </p:sp>
      <p:sp>
        <p:nvSpPr>
          <p:cNvPr id="126" name="Content Placeholder 2">
            <a:extLst>
              <a:ext uri="{FF2B5EF4-FFF2-40B4-BE49-F238E27FC236}">
                <a16:creationId xmlns:a16="http://schemas.microsoft.com/office/drawing/2014/main" id="{F1A17C69-A9A6-794D-974B-0B1554D43578}"/>
              </a:ext>
            </a:extLst>
          </p:cNvPr>
          <p:cNvSpPr txBox="1">
            <a:spLocks/>
          </p:cNvSpPr>
          <p:nvPr/>
        </p:nvSpPr>
        <p:spPr>
          <a:xfrm>
            <a:off x="7116958" y="2382592"/>
            <a:ext cx="1049884"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p:sp>
        <p:nvSpPr>
          <p:cNvPr id="127" name="Content Placeholder 2">
            <a:extLst>
              <a:ext uri="{FF2B5EF4-FFF2-40B4-BE49-F238E27FC236}">
                <a16:creationId xmlns:a16="http://schemas.microsoft.com/office/drawing/2014/main" id="{ABB99C6F-4251-8D4A-92FB-7B9E6F7FC710}"/>
              </a:ext>
            </a:extLst>
          </p:cNvPr>
          <p:cNvSpPr txBox="1">
            <a:spLocks/>
          </p:cNvSpPr>
          <p:nvPr/>
        </p:nvSpPr>
        <p:spPr>
          <a:xfrm>
            <a:off x="9425430" y="2365613"/>
            <a:ext cx="998949" cy="503588"/>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after?</a:t>
            </a:r>
          </a:p>
        </p:txBody>
      </p:sp>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E55E6BDD-EA4B-A043-AFA7-C42DD8E37FCB}"/>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9" name="Rectangle 128">
                <a:extLst>
                  <a:ext uri="{FF2B5EF4-FFF2-40B4-BE49-F238E27FC236}">
                    <a16:creationId xmlns:a16="http://schemas.microsoft.com/office/drawing/2014/main" id="{E55E6BDD-EA4B-A043-AFA7-C42DD8E37FCB}"/>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5CE9E9A-F735-5D4A-8A09-4BABFB2D5DA5}"/>
                  </a:ext>
                </a:extLst>
              </p:cNvPr>
              <p:cNvSpPr/>
              <p:nvPr/>
            </p:nvSpPr>
            <p:spPr>
              <a:xfrm>
                <a:off x="1845030" y="2933572"/>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4" name="Rectangle 3">
                <a:extLst>
                  <a:ext uri="{FF2B5EF4-FFF2-40B4-BE49-F238E27FC236}">
                    <a16:creationId xmlns:a16="http://schemas.microsoft.com/office/drawing/2014/main" id="{F5CE9E9A-F735-5D4A-8A09-4BABFB2D5DA5}"/>
                  </a:ext>
                </a:extLst>
              </p:cNvPr>
              <p:cNvSpPr>
                <a:spLocks noRot="1" noChangeAspect="1" noMove="1" noResize="1" noEditPoints="1" noAdjustHandles="1" noChangeArrowheads="1" noChangeShapeType="1" noTextEdit="1"/>
              </p:cNvSpPr>
              <p:nvPr/>
            </p:nvSpPr>
            <p:spPr>
              <a:xfrm>
                <a:off x="1845030" y="2933572"/>
                <a:ext cx="430374" cy="461665"/>
              </a:xfrm>
              <a:prstGeom prst="rect">
                <a:avLst/>
              </a:prstGeom>
              <a:blipFill>
                <a:blip r:embed="rId10"/>
                <a:stretch>
                  <a:fillRect b="-8108"/>
                </a:stretch>
              </a:blipFill>
            </p:spPr>
            <p:txBody>
              <a:bodyPr/>
              <a:lstStyle/>
              <a:p>
                <a:r>
                  <a:rPr lang="en-US">
                    <a:noFill/>
                  </a:rPr>
                  <a:t> </a:t>
                </a:r>
              </a:p>
            </p:txBody>
          </p:sp>
        </mc:Fallback>
      </mc:AlternateContent>
      <p:sp>
        <p:nvSpPr>
          <p:cNvPr id="135" name="Content Placeholder 2">
            <a:extLst>
              <a:ext uri="{FF2B5EF4-FFF2-40B4-BE49-F238E27FC236}">
                <a16:creationId xmlns:a16="http://schemas.microsoft.com/office/drawing/2014/main" id="{009B75EB-85A0-E14A-82AF-5B91C716897B}"/>
              </a:ext>
            </a:extLst>
          </p:cNvPr>
          <p:cNvSpPr txBox="1">
            <a:spLocks/>
          </p:cNvSpPr>
          <p:nvPr/>
        </p:nvSpPr>
        <p:spPr>
          <a:xfrm>
            <a:off x="789532" y="1014201"/>
            <a:ext cx="8410756" cy="2768013"/>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endParaRPr lang="en-US" sz="2400" b="1" dirty="0">
              <a:solidFill>
                <a:schemeClr val="tx1">
                  <a:lumMod val="85000"/>
                  <a:lumOff val="15000"/>
                </a:schemeClr>
              </a:solidFill>
              <a:latin typeface="Avenir Light" panose="020B0402020203020204" pitchFamily="34" charset="77"/>
            </a:endParaRPr>
          </a:p>
        </p:txBody>
      </p:sp>
      <p:sp>
        <p:nvSpPr>
          <p:cNvPr id="136" name="Rectangle 135">
            <a:extLst>
              <a:ext uri="{FF2B5EF4-FFF2-40B4-BE49-F238E27FC236}">
                <a16:creationId xmlns:a16="http://schemas.microsoft.com/office/drawing/2014/main" id="{266162AE-AC93-2245-B03A-9CB3A866469F}"/>
              </a:ext>
            </a:extLst>
          </p:cNvPr>
          <p:cNvSpPr/>
          <p:nvPr/>
        </p:nvSpPr>
        <p:spPr>
          <a:xfrm>
            <a:off x="1052465" y="2636128"/>
            <a:ext cx="7523220" cy="830997"/>
          </a:xfrm>
          <a:prstGeom prst="rect">
            <a:avLst/>
          </a:prstGeom>
        </p:spPr>
        <p:txBody>
          <a:bodyPr wrap="square">
            <a:spAutoFit/>
          </a:bodyPr>
          <a:lstStyle/>
          <a:p>
            <a:r>
              <a:rPr lang="en-US" sz="2400" b="1" dirty="0">
                <a:latin typeface="Avenir Light" panose="020B0402020203020204" pitchFamily="34" charset="77"/>
              </a:rPr>
              <a:t>Using the chain rule, we trace the derivative all the </a:t>
            </a:r>
            <a:r>
              <a:rPr lang="en-US" sz="2400" b="1" dirty="0">
                <a:solidFill>
                  <a:srgbClr val="C00000"/>
                </a:solidFill>
                <a:latin typeface="Avenir Light" panose="020B0402020203020204" pitchFamily="34" charset="77"/>
              </a:rPr>
              <a:t>way back to the beginning</a:t>
            </a:r>
            <a:r>
              <a:rPr lang="en-US" sz="2400" b="1" dirty="0">
                <a:latin typeface="Avenir Light" panose="020B0402020203020204" pitchFamily="34" charset="77"/>
              </a:rPr>
              <a:t>, while summing the results.</a:t>
            </a:r>
            <a:endParaRPr lang="en-US" sz="2400" dirty="0"/>
          </a:p>
        </p:txBody>
      </p:sp>
      <p:sp>
        <p:nvSpPr>
          <p:cNvPr id="264" name="Content Placeholder 2">
            <a:extLst>
              <a:ext uri="{FF2B5EF4-FFF2-40B4-BE49-F238E27FC236}">
                <a16:creationId xmlns:a16="http://schemas.microsoft.com/office/drawing/2014/main" id="{8C906F08-3019-274E-936D-2D95A32E563D}"/>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265" name="Content Placeholder 2">
            <a:extLst>
              <a:ext uri="{FF2B5EF4-FFF2-40B4-BE49-F238E27FC236}">
                <a16:creationId xmlns:a16="http://schemas.microsoft.com/office/drawing/2014/main" id="{2531297E-A30D-C24E-8F82-8116FDA6C0F4}"/>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266" name="Rounded Rectangle 265">
            <a:extLst>
              <a:ext uri="{FF2B5EF4-FFF2-40B4-BE49-F238E27FC236}">
                <a16:creationId xmlns:a16="http://schemas.microsoft.com/office/drawing/2014/main" id="{6C8436E4-8FCA-9344-A046-A12AC6C83208}"/>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67" name="Oval 266">
            <a:extLst>
              <a:ext uri="{FF2B5EF4-FFF2-40B4-BE49-F238E27FC236}">
                <a16:creationId xmlns:a16="http://schemas.microsoft.com/office/drawing/2014/main" id="{FB71F565-4D26-4E48-88BE-671C44AB73EF}"/>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68" name="Oval 267">
            <a:extLst>
              <a:ext uri="{FF2B5EF4-FFF2-40B4-BE49-F238E27FC236}">
                <a16:creationId xmlns:a16="http://schemas.microsoft.com/office/drawing/2014/main" id="{0C6E6D62-C318-9B45-9036-510A4C719BE0}"/>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69" name="Oval 268">
            <a:extLst>
              <a:ext uri="{FF2B5EF4-FFF2-40B4-BE49-F238E27FC236}">
                <a16:creationId xmlns:a16="http://schemas.microsoft.com/office/drawing/2014/main" id="{DABC2967-AC08-2044-A9F1-A8D83EC7E6D8}"/>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70" name="Oval 269">
            <a:extLst>
              <a:ext uri="{FF2B5EF4-FFF2-40B4-BE49-F238E27FC236}">
                <a16:creationId xmlns:a16="http://schemas.microsoft.com/office/drawing/2014/main" id="{91BE0F88-95E4-1840-B614-591138A805DB}"/>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71" name="Right Arrow 270">
            <a:extLst>
              <a:ext uri="{FF2B5EF4-FFF2-40B4-BE49-F238E27FC236}">
                <a16:creationId xmlns:a16="http://schemas.microsoft.com/office/drawing/2014/main" id="{3E46784F-DAD4-3343-A89A-34837224F01A}"/>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2" name="Content Placeholder 2">
                <a:extLst>
                  <a:ext uri="{FF2B5EF4-FFF2-40B4-BE49-F238E27FC236}">
                    <a16:creationId xmlns:a16="http://schemas.microsoft.com/office/drawing/2014/main" id="{303B6919-8A41-894D-87A8-178136C06A68}"/>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272" name="Content Placeholder 2">
                <a:extLst>
                  <a:ext uri="{FF2B5EF4-FFF2-40B4-BE49-F238E27FC236}">
                    <a16:creationId xmlns:a16="http://schemas.microsoft.com/office/drawing/2014/main" id="{303B6919-8A41-894D-87A8-178136C06A68}"/>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1"/>
                <a:stretch>
                  <a:fillRect/>
                </a:stretch>
              </a:blipFill>
            </p:spPr>
            <p:txBody>
              <a:bodyPr/>
              <a:lstStyle/>
              <a:p>
                <a:r>
                  <a:rPr lang="en-US">
                    <a:noFill/>
                  </a:rPr>
                  <a:t> </a:t>
                </a:r>
              </a:p>
            </p:txBody>
          </p:sp>
        </mc:Fallback>
      </mc:AlternateContent>
      <p:sp>
        <p:nvSpPr>
          <p:cNvPr id="273" name="Rounded Rectangle 272">
            <a:extLst>
              <a:ext uri="{FF2B5EF4-FFF2-40B4-BE49-F238E27FC236}">
                <a16:creationId xmlns:a16="http://schemas.microsoft.com/office/drawing/2014/main" id="{48A84533-90CF-9542-830A-BB999781AAEF}"/>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74" name="Oval 273">
            <a:extLst>
              <a:ext uri="{FF2B5EF4-FFF2-40B4-BE49-F238E27FC236}">
                <a16:creationId xmlns:a16="http://schemas.microsoft.com/office/drawing/2014/main" id="{61D1EA61-C4B9-1141-AE63-02A8A057DF1D}"/>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75" name="Oval 274">
            <a:extLst>
              <a:ext uri="{FF2B5EF4-FFF2-40B4-BE49-F238E27FC236}">
                <a16:creationId xmlns:a16="http://schemas.microsoft.com/office/drawing/2014/main" id="{60BF5E45-AF98-0449-9EC5-B489921AE796}"/>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76" name="Oval 275">
            <a:extLst>
              <a:ext uri="{FF2B5EF4-FFF2-40B4-BE49-F238E27FC236}">
                <a16:creationId xmlns:a16="http://schemas.microsoft.com/office/drawing/2014/main" id="{B9282EC1-0555-464A-A61B-EB9949FCF272}"/>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77" name="Oval 276">
            <a:extLst>
              <a:ext uri="{FF2B5EF4-FFF2-40B4-BE49-F238E27FC236}">
                <a16:creationId xmlns:a16="http://schemas.microsoft.com/office/drawing/2014/main" id="{CF08DE11-699C-664B-853C-95CD30A2E907}"/>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78" name="Right Arrow 277">
            <a:extLst>
              <a:ext uri="{FF2B5EF4-FFF2-40B4-BE49-F238E27FC236}">
                <a16:creationId xmlns:a16="http://schemas.microsoft.com/office/drawing/2014/main" id="{CAB02449-62C2-C04C-A816-9D3DB7D56E23}"/>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9" name="Content Placeholder 2">
                <a:extLst>
                  <a:ext uri="{FF2B5EF4-FFF2-40B4-BE49-F238E27FC236}">
                    <a16:creationId xmlns:a16="http://schemas.microsoft.com/office/drawing/2014/main" id="{08F8CA84-7AC6-AC46-B8B3-BC7FA7CA6843}"/>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279" name="Content Placeholder 2">
                <a:extLst>
                  <a:ext uri="{FF2B5EF4-FFF2-40B4-BE49-F238E27FC236}">
                    <a16:creationId xmlns:a16="http://schemas.microsoft.com/office/drawing/2014/main" id="{08F8CA84-7AC6-AC46-B8B3-BC7FA7CA6843}"/>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2"/>
                <a:stretch>
                  <a:fillRect/>
                </a:stretch>
              </a:blipFill>
            </p:spPr>
            <p:txBody>
              <a:bodyPr/>
              <a:lstStyle/>
              <a:p>
                <a:r>
                  <a:rPr lang="en-US">
                    <a:noFill/>
                  </a:rPr>
                  <a:t> </a:t>
                </a:r>
              </a:p>
            </p:txBody>
          </p:sp>
        </mc:Fallback>
      </mc:AlternateContent>
      <p:sp>
        <p:nvSpPr>
          <p:cNvPr id="280" name="Rounded Rectangle 279">
            <a:extLst>
              <a:ext uri="{FF2B5EF4-FFF2-40B4-BE49-F238E27FC236}">
                <a16:creationId xmlns:a16="http://schemas.microsoft.com/office/drawing/2014/main" id="{7ED13E0A-BD52-684F-8B86-5F0FD2752FF8}"/>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81" name="Oval 280">
            <a:extLst>
              <a:ext uri="{FF2B5EF4-FFF2-40B4-BE49-F238E27FC236}">
                <a16:creationId xmlns:a16="http://schemas.microsoft.com/office/drawing/2014/main" id="{F16ED060-2AF2-554F-A2EA-5BD5A75F38E6}"/>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82" name="Oval 281">
            <a:extLst>
              <a:ext uri="{FF2B5EF4-FFF2-40B4-BE49-F238E27FC236}">
                <a16:creationId xmlns:a16="http://schemas.microsoft.com/office/drawing/2014/main" id="{3DADBE44-F2C3-5248-81F6-7F06B6A7B3AF}"/>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83" name="Oval 282">
            <a:extLst>
              <a:ext uri="{FF2B5EF4-FFF2-40B4-BE49-F238E27FC236}">
                <a16:creationId xmlns:a16="http://schemas.microsoft.com/office/drawing/2014/main" id="{6E9063AF-87E3-594E-B2A7-E0EA6F1B7473}"/>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84" name="Oval 283">
            <a:extLst>
              <a:ext uri="{FF2B5EF4-FFF2-40B4-BE49-F238E27FC236}">
                <a16:creationId xmlns:a16="http://schemas.microsoft.com/office/drawing/2014/main" id="{A3662BA6-987E-1A45-B228-9AB4EE359077}"/>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85" name="Right Arrow 284">
            <a:extLst>
              <a:ext uri="{FF2B5EF4-FFF2-40B4-BE49-F238E27FC236}">
                <a16:creationId xmlns:a16="http://schemas.microsoft.com/office/drawing/2014/main" id="{12DD2CE7-E9C4-9C4F-8B6F-EAD82F126AC7}"/>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6" name="Content Placeholder 2">
                <a:extLst>
                  <a:ext uri="{FF2B5EF4-FFF2-40B4-BE49-F238E27FC236}">
                    <a16:creationId xmlns:a16="http://schemas.microsoft.com/office/drawing/2014/main" id="{71B71B10-2055-5D4A-BEC8-9FE52A4D31F4}"/>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286" name="Content Placeholder 2">
                <a:extLst>
                  <a:ext uri="{FF2B5EF4-FFF2-40B4-BE49-F238E27FC236}">
                    <a16:creationId xmlns:a16="http://schemas.microsoft.com/office/drawing/2014/main" id="{71B71B10-2055-5D4A-BEC8-9FE52A4D31F4}"/>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3"/>
                <a:stretch>
                  <a:fillRect/>
                </a:stretch>
              </a:blipFill>
            </p:spPr>
            <p:txBody>
              <a:bodyPr/>
              <a:lstStyle/>
              <a:p>
                <a:r>
                  <a:rPr lang="en-US">
                    <a:noFill/>
                  </a:rPr>
                  <a:t> </a:t>
                </a:r>
              </a:p>
            </p:txBody>
          </p:sp>
        </mc:Fallback>
      </mc:AlternateContent>
      <p:sp>
        <p:nvSpPr>
          <p:cNvPr id="287" name="Right Arrow 286">
            <a:extLst>
              <a:ext uri="{FF2B5EF4-FFF2-40B4-BE49-F238E27FC236}">
                <a16:creationId xmlns:a16="http://schemas.microsoft.com/office/drawing/2014/main" id="{92E0184F-FD39-C34D-ACD9-1B01FEBD997B}"/>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288" name="Content Placeholder 2">
                <a:extLst>
                  <a:ext uri="{FF2B5EF4-FFF2-40B4-BE49-F238E27FC236}">
                    <a16:creationId xmlns:a16="http://schemas.microsoft.com/office/drawing/2014/main" id="{CB798494-ADC3-9D4F-9C7C-A1C99BD02AC4}"/>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288" name="Content Placeholder 2">
                <a:extLst>
                  <a:ext uri="{FF2B5EF4-FFF2-40B4-BE49-F238E27FC236}">
                    <a16:creationId xmlns:a16="http://schemas.microsoft.com/office/drawing/2014/main" id="{CB798494-ADC3-9D4F-9C7C-A1C99BD02AC4}"/>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4"/>
                <a:stretch>
                  <a:fillRect/>
                </a:stretch>
              </a:blipFill>
            </p:spPr>
            <p:txBody>
              <a:bodyPr/>
              <a:lstStyle/>
              <a:p>
                <a:r>
                  <a:rPr lang="en-US">
                    <a:noFill/>
                  </a:rPr>
                  <a:t> </a:t>
                </a:r>
              </a:p>
            </p:txBody>
          </p:sp>
        </mc:Fallback>
      </mc:AlternateContent>
      <p:sp>
        <p:nvSpPr>
          <p:cNvPr id="289" name="Content Placeholder 2">
            <a:extLst>
              <a:ext uri="{FF2B5EF4-FFF2-40B4-BE49-F238E27FC236}">
                <a16:creationId xmlns:a16="http://schemas.microsoft.com/office/drawing/2014/main" id="{AC915001-8779-EC4A-B6F5-AE22315609BE}"/>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290" name="Content Placeholder 2">
            <a:extLst>
              <a:ext uri="{FF2B5EF4-FFF2-40B4-BE49-F238E27FC236}">
                <a16:creationId xmlns:a16="http://schemas.microsoft.com/office/drawing/2014/main" id="{D48D51D0-43AD-DD4F-9D03-24F2F27B6C12}"/>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291" name="Content Placeholder 2">
            <a:extLst>
              <a:ext uri="{FF2B5EF4-FFF2-40B4-BE49-F238E27FC236}">
                <a16:creationId xmlns:a16="http://schemas.microsoft.com/office/drawing/2014/main" id="{D7B74507-D222-D44B-9435-55ECB8F1C417}"/>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292" name="Content Placeholder 2">
            <a:extLst>
              <a:ext uri="{FF2B5EF4-FFF2-40B4-BE49-F238E27FC236}">
                <a16:creationId xmlns:a16="http://schemas.microsoft.com/office/drawing/2014/main" id="{04EC2B29-CD8D-944B-B8D3-8FDD0AA4D8D7}"/>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293" name="Rounded Rectangle 292">
            <a:extLst>
              <a:ext uri="{FF2B5EF4-FFF2-40B4-BE49-F238E27FC236}">
                <a16:creationId xmlns:a16="http://schemas.microsoft.com/office/drawing/2014/main" id="{6E0212E9-9AC9-5F4C-A0D5-722A78164D35}"/>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94" name="Oval 293">
            <a:extLst>
              <a:ext uri="{FF2B5EF4-FFF2-40B4-BE49-F238E27FC236}">
                <a16:creationId xmlns:a16="http://schemas.microsoft.com/office/drawing/2014/main" id="{A646A66F-901A-6A46-9C13-4311CAE6E93F}"/>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95" name="Oval 294">
            <a:extLst>
              <a:ext uri="{FF2B5EF4-FFF2-40B4-BE49-F238E27FC236}">
                <a16:creationId xmlns:a16="http://schemas.microsoft.com/office/drawing/2014/main" id="{1923A487-4F3E-2A4B-9A9B-93696C60916A}"/>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96" name="Oval 295">
            <a:extLst>
              <a:ext uri="{FF2B5EF4-FFF2-40B4-BE49-F238E27FC236}">
                <a16:creationId xmlns:a16="http://schemas.microsoft.com/office/drawing/2014/main" id="{90976CC0-CD1B-634C-A1B7-9253728C290C}"/>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97" name="Oval 296">
            <a:extLst>
              <a:ext uri="{FF2B5EF4-FFF2-40B4-BE49-F238E27FC236}">
                <a16:creationId xmlns:a16="http://schemas.microsoft.com/office/drawing/2014/main" id="{EDC8AA5F-4596-C54C-84AB-7ACC93A36DA9}"/>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298" name="Content Placeholder 2">
                <a:extLst>
                  <a:ext uri="{FF2B5EF4-FFF2-40B4-BE49-F238E27FC236}">
                    <a16:creationId xmlns:a16="http://schemas.microsoft.com/office/drawing/2014/main" id="{B74FA629-0741-4448-9B5E-5CA71DD73E84}"/>
                  </a:ext>
                </a:extLst>
              </p:cNvPr>
              <p:cNvSpPr txBox="1">
                <a:spLocks/>
              </p:cNvSpPr>
              <p:nvPr/>
            </p:nvSpPr>
            <p:spPr>
              <a:xfrm>
                <a:off x="1007765" y="1208271"/>
                <a:ext cx="7997698" cy="1564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chemeClr val="tx1"/>
                    </a:solidFill>
                    <a:latin typeface="Avenir Light" panose="020B0402020203020204" pitchFamily="34" charset="77"/>
                  </a:rPr>
                  <a:t>To update our weights (e.g. </a:t>
                </a:r>
                <a14:m>
                  <m:oMath xmlns:m="http://schemas.openxmlformats.org/officeDocument/2006/math">
                    <m:r>
                      <a:rPr lang="en-US" sz="2400" b="1" i="1" dirty="0" smtClean="0">
                        <a:solidFill>
                          <a:srgbClr val="C00000"/>
                        </a:solidFill>
                        <a:latin typeface="Cambria Math" panose="02040503050406030204" pitchFamily="18" charset="0"/>
                      </a:rPr>
                      <m:t>𝑽</m:t>
                    </m:r>
                  </m:oMath>
                </a14:m>
                <a:r>
                  <a:rPr lang="en-US" sz="2400" b="1" dirty="0">
                    <a:solidFill>
                      <a:schemeClr val="tx1"/>
                    </a:solidFill>
                    <a:latin typeface="Avenir Light" panose="020B0402020203020204" pitchFamily="34" charset="77"/>
                  </a:rPr>
                  <a:t>), we calculate the gradient of our loss </a:t>
                </a:r>
                <a:r>
                  <a:rPr lang="en-US" sz="2400" b="1" dirty="0" err="1">
                    <a:solidFill>
                      <a:schemeClr val="tx1"/>
                    </a:solidFill>
                    <a:latin typeface="Avenir Light" panose="020B0402020203020204" pitchFamily="34" charset="77"/>
                  </a:rPr>
                  <a:t>w.r.t</a:t>
                </a:r>
                <a:r>
                  <a:rPr lang="en-US" sz="2400" b="1" dirty="0">
                    <a:solidFill>
                      <a:schemeClr val="tx1"/>
                    </a:solidFill>
                    <a:latin typeface="Avenir Light" panose="020B0402020203020204" pitchFamily="34" charset="77"/>
                  </a:rPr>
                  <a:t>. </a:t>
                </a:r>
                <a:r>
                  <a:rPr lang="en-US" sz="2400" b="1" dirty="0">
                    <a:latin typeface="Avenir Light" panose="020B0402020203020204" pitchFamily="34" charset="77"/>
                  </a:rPr>
                  <a:t>the</a:t>
                </a:r>
                <a:r>
                  <a:rPr lang="en-US" sz="2400" b="1" dirty="0">
                    <a:solidFill>
                      <a:schemeClr val="tx1"/>
                    </a:solidFill>
                    <a:latin typeface="Avenir Light" panose="020B0402020203020204" pitchFamily="34" charset="77"/>
                  </a:rPr>
                  <a:t> repeated weight matrix (e.g., </a:t>
                </a:r>
                <a14:m>
                  <m:oMath xmlns:m="http://schemas.openxmlformats.org/officeDocument/2006/math">
                    <m:f>
                      <m:fPr>
                        <m:ctrlPr>
                          <a:rPr lang="en-US" sz="2400" b="1" i="1" smtClean="0">
                            <a:solidFill>
                              <a:srgbClr val="C00000"/>
                            </a:solidFill>
                            <a:latin typeface="Cambria Math" panose="02040503050406030204" pitchFamily="18" charset="0"/>
                            <a:ea typeface="Cambria Math" panose="02040503050406030204" pitchFamily="18" charset="0"/>
                          </a:rPr>
                        </m:ctrlPr>
                      </m:fPr>
                      <m:num>
                        <m:r>
                          <a:rPr lang="en-US" sz="2400" b="1" i="1">
                            <a:solidFill>
                              <a:srgbClr val="C00000"/>
                            </a:solidFill>
                            <a:latin typeface="Cambria Math" panose="02040503050406030204" pitchFamily="18" charset="0"/>
                            <a:ea typeface="Cambria Math" panose="02040503050406030204" pitchFamily="18" charset="0"/>
                          </a:rPr>
                          <m:t>𝝏</m:t>
                        </m:r>
                        <m:r>
                          <a:rPr lang="en-US" sz="2400" b="1" i="1">
                            <a:solidFill>
                              <a:srgbClr val="C00000"/>
                            </a:solidFill>
                            <a:latin typeface="Cambria Math" panose="02040503050406030204" pitchFamily="18" charset="0"/>
                            <a:ea typeface="Cambria Math" panose="02040503050406030204" pitchFamily="18" charset="0"/>
                          </a:rPr>
                          <m:t>𝑳</m:t>
                        </m:r>
                      </m:num>
                      <m:den>
                        <m:r>
                          <a:rPr lang="en-US" sz="2400" b="1" i="1">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𝑽</m:t>
                        </m:r>
                      </m:den>
                    </m:f>
                    <m:r>
                      <a:rPr lang="en-US" sz="2400" b="1" i="1" smtClean="0">
                        <a:solidFill>
                          <a:srgbClr val="C00000"/>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m:t>
                    </m:r>
                  </m:oMath>
                </a14:m>
                <a:endParaRPr lang="en-US" sz="2400" b="1" dirty="0">
                  <a:solidFill>
                    <a:schemeClr val="tx1"/>
                  </a:solidFill>
                  <a:latin typeface="Avenir Light" panose="020B0402020203020204" pitchFamily="34" charset="77"/>
                </a:endParaRPr>
              </a:p>
            </p:txBody>
          </p:sp>
        </mc:Choice>
        <mc:Fallback xmlns="">
          <p:sp>
            <p:nvSpPr>
              <p:cNvPr id="298" name="Content Placeholder 2">
                <a:extLst>
                  <a:ext uri="{FF2B5EF4-FFF2-40B4-BE49-F238E27FC236}">
                    <a16:creationId xmlns:a16="http://schemas.microsoft.com/office/drawing/2014/main" id="{B74FA629-0741-4448-9B5E-5CA71DD73E84}"/>
                  </a:ext>
                </a:extLst>
              </p:cNvPr>
              <p:cNvSpPr txBox="1">
                <a:spLocks noRot="1" noChangeAspect="1" noMove="1" noResize="1" noEditPoints="1" noAdjustHandles="1" noChangeArrowheads="1" noChangeShapeType="1" noTextEdit="1"/>
              </p:cNvSpPr>
              <p:nvPr/>
            </p:nvSpPr>
            <p:spPr>
              <a:xfrm>
                <a:off x="1007765" y="1208271"/>
                <a:ext cx="7997698" cy="1564870"/>
              </a:xfrm>
              <a:prstGeom prst="rect">
                <a:avLst/>
              </a:prstGeom>
              <a:blipFill>
                <a:blip r:embed="rId15"/>
                <a:stretch>
                  <a:fillRect l="-951"/>
                </a:stretch>
              </a:blipFill>
            </p:spPr>
            <p:txBody>
              <a:bodyPr/>
              <a:lstStyle/>
              <a:p>
                <a:r>
                  <a:rPr lang="en-US">
                    <a:noFill/>
                  </a:rPr>
                  <a:t> </a:t>
                </a:r>
              </a:p>
            </p:txBody>
          </p:sp>
        </mc:Fallback>
      </mc:AlternateContent>
      <p:sp>
        <p:nvSpPr>
          <p:cNvPr id="117" name="Title 1">
            <a:extLst>
              <a:ext uri="{FF2B5EF4-FFF2-40B4-BE49-F238E27FC236}">
                <a16:creationId xmlns:a16="http://schemas.microsoft.com/office/drawing/2014/main" id="{3FACD8F9-AA8A-7B4E-BC73-0C8F131A3234}"/>
              </a:ext>
            </a:extLst>
          </p:cNvPr>
          <p:cNvSpPr>
            <a:spLocks noGrp="1"/>
          </p:cNvSpPr>
          <p:nvPr>
            <p:ph type="title" idx="4294967295"/>
          </p:nvPr>
        </p:nvSpPr>
        <p:spPr>
          <a:xfrm>
            <a:off x="716886" y="264119"/>
            <a:ext cx="1262040" cy="551431"/>
          </a:xfrm>
        </p:spPr>
        <p:txBody>
          <a:bodyPr/>
          <a:lstStyle/>
          <a:p>
            <a:r>
              <a:rPr lang="en-US" dirty="0"/>
              <a:t>RNN</a:t>
            </a:r>
          </a:p>
        </p:txBody>
      </p:sp>
      <p:sp>
        <p:nvSpPr>
          <p:cNvPr id="118" name="Rectangle 117">
            <a:extLst>
              <a:ext uri="{FF2B5EF4-FFF2-40B4-BE49-F238E27FC236}">
                <a16:creationId xmlns:a16="http://schemas.microsoft.com/office/drawing/2014/main" id="{1E835A55-D192-F842-B102-F5F3128312A8}"/>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846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57567A9F-9A5A-4A43-9695-F85CD7F0400F}"/>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4165168" y="157470"/>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Details</a:t>
            </a:r>
            <a:endParaRPr lang="en-US" dirty="0">
              <a:latin typeface="Avenir Light" panose="020B0402020203020204" pitchFamily="34" charset="77"/>
            </a:endParaRPr>
          </a:p>
        </p:txBody>
      </p:sp>
      <p:sp>
        <p:nvSpPr>
          <p:cNvPr id="81" name="Content Placeholder 2">
            <a:extLst>
              <a:ext uri="{FF2B5EF4-FFF2-40B4-BE49-F238E27FC236}">
                <a16:creationId xmlns:a16="http://schemas.microsoft.com/office/drawing/2014/main" id="{0699B2A3-3B8E-414D-A3AF-577E06CECE10}"/>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50" name="Content Placeholder 2">
            <a:extLst>
              <a:ext uri="{FF2B5EF4-FFF2-40B4-BE49-F238E27FC236}">
                <a16:creationId xmlns:a16="http://schemas.microsoft.com/office/drawing/2014/main" id="{98A0229A-0E65-994A-A48A-9E766E214C56}"/>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0" name="Rounded Rectangle 69">
            <a:extLst>
              <a:ext uri="{FF2B5EF4-FFF2-40B4-BE49-F238E27FC236}">
                <a16:creationId xmlns:a16="http://schemas.microsoft.com/office/drawing/2014/main" id="{DE101D8D-392D-CE48-A76F-F593C13CFB77}"/>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1" name="Oval 70">
            <a:extLst>
              <a:ext uri="{FF2B5EF4-FFF2-40B4-BE49-F238E27FC236}">
                <a16:creationId xmlns:a16="http://schemas.microsoft.com/office/drawing/2014/main" id="{AF057BF2-9D6B-E249-8FBC-3B1D5B8A5CA3}"/>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2" name="Oval 71">
            <a:extLst>
              <a:ext uri="{FF2B5EF4-FFF2-40B4-BE49-F238E27FC236}">
                <a16:creationId xmlns:a16="http://schemas.microsoft.com/office/drawing/2014/main" id="{730C91DC-46B3-DD42-BA91-16A98A899679}"/>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4" name="Oval 73">
            <a:extLst>
              <a:ext uri="{FF2B5EF4-FFF2-40B4-BE49-F238E27FC236}">
                <a16:creationId xmlns:a16="http://schemas.microsoft.com/office/drawing/2014/main" id="{1A38F944-FD9F-1C42-9EF7-BA5E3DB86EBA}"/>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5" name="Oval 74">
            <a:extLst>
              <a:ext uri="{FF2B5EF4-FFF2-40B4-BE49-F238E27FC236}">
                <a16:creationId xmlns:a16="http://schemas.microsoft.com/office/drawing/2014/main" id="{91549E43-B913-244E-90FF-EB6ADE692919}"/>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a:extLst>
              <a:ext uri="{FF2B5EF4-FFF2-40B4-BE49-F238E27FC236}">
                <a16:creationId xmlns:a16="http://schemas.microsoft.com/office/drawing/2014/main" id="{B62B8F78-5C39-C145-B3C5-F9490727FE2B}"/>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Content Placeholder 2">
                <a:extLst>
                  <a:ext uri="{FF2B5EF4-FFF2-40B4-BE49-F238E27FC236}">
                    <a16:creationId xmlns:a16="http://schemas.microsoft.com/office/drawing/2014/main" id="{20A6FC83-57DF-014A-87E0-1B5614DFB884}"/>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6" name="Content Placeholder 2">
                <a:extLst>
                  <a:ext uri="{FF2B5EF4-FFF2-40B4-BE49-F238E27FC236}">
                    <a16:creationId xmlns:a16="http://schemas.microsoft.com/office/drawing/2014/main" id="{20A6FC83-57DF-014A-87E0-1B5614DFB884}"/>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p:sp>
        <p:nvSpPr>
          <p:cNvPr id="99" name="Rounded Rectangle 98">
            <a:extLst>
              <a:ext uri="{FF2B5EF4-FFF2-40B4-BE49-F238E27FC236}">
                <a16:creationId xmlns:a16="http://schemas.microsoft.com/office/drawing/2014/main" id="{B0204399-681E-6C49-9E5C-CC0F2EBC7595}"/>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0" name="Oval 99">
            <a:extLst>
              <a:ext uri="{FF2B5EF4-FFF2-40B4-BE49-F238E27FC236}">
                <a16:creationId xmlns:a16="http://schemas.microsoft.com/office/drawing/2014/main" id="{C88A8753-B2AE-C347-8881-9E9BFB6849E7}"/>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1" name="Oval 100">
            <a:extLst>
              <a:ext uri="{FF2B5EF4-FFF2-40B4-BE49-F238E27FC236}">
                <a16:creationId xmlns:a16="http://schemas.microsoft.com/office/drawing/2014/main" id="{289A04BF-85E0-834E-BAB6-DBB4550B3940}"/>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2" name="Oval 101">
            <a:extLst>
              <a:ext uri="{FF2B5EF4-FFF2-40B4-BE49-F238E27FC236}">
                <a16:creationId xmlns:a16="http://schemas.microsoft.com/office/drawing/2014/main" id="{631EE394-6E66-9F4F-AB28-9A96FE7CAF8B}"/>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3" name="Oval 102">
            <a:extLst>
              <a:ext uri="{FF2B5EF4-FFF2-40B4-BE49-F238E27FC236}">
                <a16:creationId xmlns:a16="http://schemas.microsoft.com/office/drawing/2014/main" id="{6C486C2D-68DA-A54D-A5C4-4B5B0B3B8B73}"/>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a:extLst>
              <a:ext uri="{FF2B5EF4-FFF2-40B4-BE49-F238E27FC236}">
                <a16:creationId xmlns:a16="http://schemas.microsoft.com/office/drawing/2014/main" id="{9CF46DE8-0686-8347-99CE-36822CB5A4C5}"/>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73EEE44B-3585-894E-B4F8-4CE38DFFE62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73EEE44B-3585-894E-B4F8-4CE38DFFE62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5"/>
                <a:stretch>
                  <a:fillRect/>
                </a:stretch>
              </a:blipFill>
            </p:spPr>
            <p:txBody>
              <a:bodyPr/>
              <a:lstStyle/>
              <a:p>
                <a:r>
                  <a:rPr lang="en-US">
                    <a:noFill/>
                  </a:rPr>
                  <a:t> </a:t>
                </a:r>
              </a:p>
            </p:txBody>
          </p:sp>
        </mc:Fallback>
      </mc:AlternateContent>
      <p:sp>
        <p:nvSpPr>
          <p:cNvPr id="143" name="Rounded Rectangle 142">
            <a:extLst>
              <a:ext uri="{FF2B5EF4-FFF2-40B4-BE49-F238E27FC236}">
                <a16:creationId xmlns:a16="http://schemas.microsoft.com/office/drawing/2014/main" id="{B7508439-8FAA-E04E-BA0F-01A24E2DBBD8}"/>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44" name="Oval 143">
            <a:extLst>
              <a:ext uri="{FF2B5EF4-FFF2-40B4-BE49-F238E27FC236}">
                <a16:creationId xmlns:a16="http://schemas.microsoft.com/office/drawing/2014/main" id="{FBD654FA-5BA2-8D45-9F65-B0BC4FE0FB02}"/>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45" name="Oval 144">
            <a:extLst>
              <a:ext uri="{FF2B5EF4-FFF2-40B4-BE49-F238E27FC236}">
                <a16:creationId xmlns:a16="http://schemas.microsoft.com/office/drawing/2014/main" id="{0B24ED8E-F118-FC4E-B1C7-672F6CA030F7}"/>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46" name="Oval 145">
            <a:extLst>
              <a:ext uri="{FF2B5EF4-FFF2-40B4-BE49-F238E27FC236}">
                <a16:creationId xmlns:a16="http://schemas.microsoft.com/office/drawing/2014/main" id="{D6F63CC7-15CD-D349-8859-66124BD874ED}"/>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47" name="Oval 146">
            <a:extLst>
              <a:ext uri="{FF2B5EF4-FFF2-40B4-BE49-F238E27FC236}">
                <a16:creationId xmlns:a16="http://schemas.microsoft.com/office/drawing/2014/main" id="{C556F6AF-5963-504F-989A-FB40DB623E05}"/>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Arrow 160">
            <a:extLst>
              <a:ext uri="{FF2B5EF4-FFF2-40B4-BE49-F238E27FC236}">
                <a16:creationId xmlns:a16="http://schemas.microsoft.com/office/drawing/2014/main" id="{92042E64-F626-D042-ACC7-AC101D5D4346}"/>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Content Placeholder 2">
                <a:extLst>
                  <a:ext uri="{FF2B5EF4-FFF2-40B4-BE49-F238E27FC236}">
                    <a16:creationId xmlns:a16="http://schemas.microsoft.com/office/drawing/2014/main" id="{4CA7D8E9-F94A-3648-80B9-DCC422F2403B}"/>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62" name="Content Placeholder 2">
                <a:extLst>
                  <a:ext uri="{FF2B5EF4-FFF2-40B4-BE49-F238E27FC236}">
                    <a16:creationId xmlns:a16="http://schemas.microsoft.com/office/drawing/2014/main" id="{4CA7D8E9-F94A-3648-80B9-DCC422F2403B}"/>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7"/>
                <a:stretch>
                  <a:fillRect/>
                </a:stretch>
              </a:blipFill>
            </p:spPr>
            <p:txBody>
              <a:bodyPr/>
              <a:lstStyle/>
              <a:p>
                <a:r>
                  <a:rPr lang="en-US">
                    <a:noFill/>
                  </a:rPr>
                  <a:t> </a:t>
                </a:r>
              </a:p>
            </p:txBody>
          </p:sp>
        </mc:Fallback>
      </mc:AlternateContent>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ight Arrow 182">
            <a:extLst>
              <a:ext uri="{FF2B5EF4-FFF2-40B4-BE49-F238E27FC236}">
                <a16:creationId xmlns:a16="http://schemas.microsoft.com/office/drawing/2014/main" id="{6A153770-56BC-7549-92C1-9994774C09A8}"/>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184" name="Content Placeholder 2">
                <a:extLst>
                  <a:ext uri="{FF2B5EF4-FFF2-40B4-BE49-F238E27FC236}">
                    <a16:creationId xmlns:a16="http://schemas.microsoft.com/office/drawing/2014/main" id="{C3D61AC1-C1EE-0943-AB5B-90F7ED94F749}"/>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84" name="Content Placeholder 2">
                <a:extLst>
                  <a:ext uri="{FF2B5EF4-FFF2-40B4-BE49-F238E27FC236}">
                    <a16:creationId xmlns:a16="http://schemas.microsoft.com/office/drawing/2014/main" id="{C3D61AC1-C1EE-0943-AB5B-90F7ED94F749}"/>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9"/>
                <a:stretch>
                  <a:fillRect/>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bg1">
                              <a:lumMod val="85000"/>
                            </a:schemeClr>
                          </a:solidFill>
                          <a:latin typeface="Cambria Math" panose="02040503050406030204" pitchFamily="18" charset="0"/>
                        </a:rPr>
                        <m:t>𝑉</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0"/>
                <a:stretch>
                  <a:fillRect/>
                </a:stretch>
              </a:blipFill>
            </p:spPr>
            <p:txBody>
              <a:bodyPr/>
              <a:lstStyle/>
              <a:p>
                <a:r>
                  <a:rPr lang="en-US">
                    <a:noFill/>
                  </a:rPr>
                  <a:t> </a:t>
                </a:r>
              </a:p>
            </p:txBody>
          </p:sp>
        </mc:Fallback>
      </mc:AlternateContent>
      <p:sp>
        <p:nvSpPr>
          <p:cNvPr id="198" name="Right Arrow 197">
            <a:extLst>
              <a:ext uri="{FF2B5EF4-FFF2-40B4-BE49-F238E27FC236}">
                <a16:creationId xmlns:a16="http://schemas.microsoft.com/office/drawing/2014/main" id="{AD99BFF2-26F2-1741-9FED-CA0B281A12B2}"/>
              </a:ext>
            </a:extLst>
          </p:cNvPr>
          <p:cNvSpPr/>
          <p:nvPr/>
        </p:nvSpPr>
        <p:spPr>
          <a:xfrm>
            <a:off x="6150460" y="41594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9" name="Content Placeholder 2">
                <a:extLst>
                  <a:ext uri="{FF2B5EF4-FFF2-40B4-BE49-F238E27FC236}">
                    <a16:creationId xmlns:a16="http://schemas.microsoft.com/office/drawing/2014/main" id="{A521D06C-64AB-2344-9BA1-32D193F0C512}"/>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bg1">
                              <a:lumMod val="85000"/>
                            </a:schemeClr>
                          </a:solidFill>
                          <a:latin typeface="Cambria Math" panose="02040503050406030204" pitchFamily="18" charset="0"/>
                        </a:rPr>
                        <m:t>𝑉</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99" name="Content Placeholder 2">
                <a:extLst>
                  <a:ext uri="{FF2B5EF4-FFF2-40B4-BE49-F238E27FC236}">
                    <a16:creationId xmlns:a16="http://schemas.microsoft.com/office/drawing/2014/main" id="{A521D06C-64AB-2344-9BA1-32D193F0C512}"/>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2"/>
                <a:stretch>
                  <a:fillRect/>
                </a:stretch>
              </a:blipFill>
            </p:spPr>
            <p:txBody>
              <a:bodyPr/>
              <a:lstStyle/>
              <a:p>
                <a:r>
                  <a:rPr lang="en-US">
                    <a:noFill/>
                  </a:rPr>
                  <a:t> </a:t>
                </a:r>
              </a:p>
            </p:txBody>
          </p:sp>
        </mc:Fallback>
      </mc:AlternateContent>
      <p:sp>
        <p:nvSpPr>
          <p:cNvPr id="120" name="Content Placeholder 2">
            <a:extLst>
              <a:ext uri="{FF2B5EF4-FFF2-40B4-BE49-F238E27FC236}">
                <a16:creationId xmlns:a16="http://schemas.microsoft.com/office/drawing/2014/main" id="{2306E4C0-F05A-F845-8BE0-877B27D6A7C2}"/>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121" name="Content Placeholder 2">
            <a:extLst>
              <a:ext uri="{FF2B5EF4-FFF2-40B4-BE49-F238E27FC236}">
                <a16:creationId xmlns:a16="http://schemas.microsoft.com/office/drawing/2014/main" id="{10F64FC8-263A-284C-9D8D-935EEAE1673B}"/>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122" name="Content Placeholder 2">
            <a:extLst>
              <a:ext uri="{FF2B5EF4-FFF2-40B4-BE49-F238E27FC236}">
                <a16:creationId xmlns:a16="http://schemas.microsoft.com/office/drawing/2014/main" id="{032CA8D9-D28E-3E4C-9DB1-A36EB1549B7F}"/>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123" name="Content Placeholder 2">
            <a:extLst>
              <a:ext uri="{FF2B5EF4-FFF2-40B4-BE49-F238E27FC236}">
                <a16:creationId xmlns:a16="http://schemas.microsoft.com/office/drawing/2014/main" id="{7713F022-7829-8C4F-9B6C-433BC351D75F}"/>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124" name="Content Placeholder 2">
            <a:extLst>
              <a:ext uri="{FF2B5EF4-FFF2-40B4-BE49-F238E27FC236}">
                <a16:creationId xmlns:a16="http://schemas.microsoft.com/office/drawing/2014/main" id="{55FCA79F-24EF-C34B-915B-6914F4B5E84B}"/>
              </a:ext>
            </a:extLst>
          </p:cNvPr>
          <p:cNvSpPr txBox="1">
            <a:spLocks/>
          </p:cNvSpPr>
          <p:nvPr/>
        </p:nvSpPr>
        <p:spPr>
          <a:xfrm>
            <a:off x="2587348" y="2375048"/>
            <a:ext cx="112101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5" name="Content Placeholder 2">
            <a:extLst>
              <a:ext uri="{FF2B5EF4-FFF2-40B4-BE49-F238E27FC236}">
                <a16:creationId xmlns:a16="http://schemas.microsoft.com/office/drawing/2014/main" id="{BC7611C4-233A-2F45-BEC2-4400044BAC8A}"/>
              </a:ext>
            </a:extLst>
          </p:cNvPr>
          <p:cNvSpPr txBox="1">
            <a:spLocks/>
          </p:cNvSpPr>
          <p:nvPr/>
        </p:nvSpPr>
        <p:spPr>
          <a:xfrm>
            <a:off x="4669195" y="2394928"/>
            <a:ext cx="100582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over?</a:t>
            </a:r>
          </a:p>
        </p:txBody>
      </p:sp>
      <p:sp>
        <p:nvSpPr>
          <p:cNvPr id="126" name="Content Placeholder 2">
            <a:extLst>
              <a:ext uri="{FF2B5EF4-FFF2-40B4-BE49-F238E27FC236}">
                <a16:creationId xmlns:a16="http://schemas.microsoft.com/office/drawing/2014/main" id="{F1A17C69-A9A6-794D-974B-0B1554D43578}"/>
              </a:ext>
            </a:extLst>
          </p:cNvPr>
          <p:cNvSpPr txBox="1">
            <a:spLocks/>
          </p:cNvSpPr>
          <p:nvPr/>
        </p:nvSpPr>
        <p:spPr>
          <a:xfrm>
            <a:off x="7116958" y="2382592"/>
            <a:ext cx="1049884"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E55E6BDD-EA4B-A043-AFA7-C42DD8E37FCB}"/>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9" name="Rectangle 128">
                <a:extLst>
                  <a:ext uri="{FF2B5EF4-FFF2-40B4-BE49-F238E27FC236}">
                    <a16:creationId xmlns:a16="http://schemas.microsoft.com/office/drawing/2014/main" id="{E55E6BDD-EA4B-A043-AFA7-C42DD8E37FCB}"/>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5CE9E9A-F735-5D4A-8A09-4BABFB2D5DA5}"/>
                  </a:ext>
                </a:extLst>
              </p:cNvPr>
              <p:cNvSpPr/>
              <p:nvPr/>
            </p:nvSpPr>
            <p:spPr>
              <a:xfrm>
                <a:off x="1845030" y="2933572"/>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4" name="Rectangle 3">
                <a:extLst>
                  <a:ext uri="{FF2B5EF4-FFF2-40B4-BE49-F238E27FC236}">
                    <a16:creationId xmlns:a16="http://schemas.microsoft.com/office/drawing/2014/main" id="{F5CE9E9A-F735-5D4A-8A09-4BABFB2D5DA5}"/>
                  </a:ext>
                </a:extLst>
              </p:cNvPr>
              <p:cNvSpPr>
                <a:spLocks noRot="1" noChangeAspect="1" noMove="1" noResize="1" noEditPoints="1" noAdjustHandles="1" noChangeArrowheads="1" noChangeShapeType="1" noTextEdit="1"/>
              </p:cNvSpPr>
              <p:nvPr/>
            </p:nvSpPr>
            <p:spPr>
              <a:xfrm>
                <a:off x="1845030" y="2933572"/>
                <a:ext cx="430374" cy="461665"/>
              </a:xfrm>
              <a:prstGeom prst="rect">
                <a:avLst/>
              </a:prstGeom>
              <a:blipFill>
                <a:blip r:embed="rId14"/>
                <a:stretch>
                  <a:fillRect b="-8108"/>
                </a:stretch>
              </a:blipFill>
            </p:spPr>
            <p:txBody>
              <a:bodyPr/>
              <a:lstStyle/>
              <a:p>
                <a:r>
                  <a:rPr lang="en-US">
                    <a:noFill/>
                  </a:rPr>
                  <a:t> </a:t>
                </a:r>
              </a:p>
            </p:txBody>
          </p:sp>
        </mc:Fallback>
      </mc:AlternateContent>
      <p:sp>
        <p:nvSpPr>
          <p:cNvPr id="135" name="Content Placeholder 2">
            <a:extLst>
              <a:ext uri="{FF2B5EF4-FFF2-40B4-BE49-F238E27FC236}">
                <a16:creationId xmlns:a16="http://schemas.microsoft.com/office/drawing/2014/main" id="{009B75EB-85A0-E14A-82AF-5B91C716897B}"/>
              </a:ext>
            </a:extLst>
          </p:cNvPr>
          <p:cNvSpPr txBox="1">
            <a:spLocks/>
          </p:cNvSpPr>
          <p:nvPr/>
        </p:nvSpPr>
        <p:spPr>
          <a:xfrm>
            <a:off x="789532" y="1014201"/>
            <a:ext cx="8401717" cy="2768013"/>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endParaRPr lang="en-US" sz="2400" b="1" dirty="0">
              <a:solidFill>
                <a:schemeClr val="tx1">
                  <a:lumMod val="85000"/>
                  <a:lumOff val="1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32" name="Content Placeholder 2">
                <a:extLst>
                  <a:ext uri="{FF2B5EF4-FFF2-40B4-BE49-F238E27FC236}">
                    <a16:creationId xmlns:a16="http://schemas.microsoft.com/office/drawing/2014/main" id="{045CF04F-8C4F-1D41-B4B6-6533B0E09396}"/>
                  </a:ext>
                </a:extLst>
              </p:cNvPr>
              <p:cNvSpPr txBox="1">
                <a:spLocks/>
              </p:cNvSpPr>
              <p:nvPr/>
            </p:nvSpPr>
            <p:spPr>
              <a:xfrm>
                <a:off x="1007765" y="1208271"/>
                <a:ext cx="7997698" cy="1564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chemeClr val="tx1"/>
                    </a:solidFill>
                    <a:latin typeface="Avenir Light" panose="020B0402020203020204" pitchFamily="34" charset="77"/>
                  </a:rPr>
                  <a:t>To update our weights (e.g. </a:t>
                </a:r>
                <a14:m>
                  <m:oMath xmlns:m="http://schemas.openxmlformats.org/officeDocument/2006/math">
                    <m:r>
                      <a:rPr lang="en-US" sz="2400" b="1" i="1" dirty="0" smtClean="0">
                        <a:solidFill>
                          <a:srgbClr val="C00000"/>
                        </a:solidFill>
                        <a:latin typeface="Cambria Math" panose="02040503050406030204" pitchFamily="18" charset="0"/>
                      </a:rPr>
                      <m:t>𝑽</m:t>
                    </m:r>
                  </m:oMath>
                </a14:m>
                <a:r>
                  <a:rPr lang="en-US" sz="2400" b="1" dirty="0">
                    <a:solidFill>
                      <a:schemeClr val="tx1"/>
                    </a:solidFill>
                    <a:latin typeface="Avenir Light" panose="020B0402020203020204" pitchFamily="34" charset="77"/>
                  </a:rPr>
                  <a:t>), we calculate the gradient of our loss </a:t>
                </a:r>
                <a:r>
                  <a:rPr lang="en-US" sz="2400" b="1" dirty="0" err="1">
                    <a:solidFill>
                      <a:schemeClr val="tx1"/>
                    </a:solidFill>
                    <a:latin typeface="Avenir Light" panose="020B0402020203020204" pitchFamily="34" charset="77"/>
                  </a:rPr>
                  <a:t>w.r.t</a:t>
                </a:r>
                <a:r>
                  <a:rPr lang="en-US" sz="2400" b="1" dirty="0">
                    <a:solidFill>
                      <a:schemeClr val="tx1"/>
                    </a:solidFill>
                    <a:latin typeface="Avenir Light" panose="020B0402020203020204" pitchFamily="34" charset="77"/>
                  </a:rPr>
                  <a:t>. </a:t>
                </a:r>
                <a:r>
                  <a:rPr lang="en-US" sz="2400" b="1" dirty="0">
                    <a:latin typeface="Avenir Light" panose="020B0402020203020204" pitchFamily="34" charset="77"/>
                  </a:rPr>
                  <a:t>the</a:t>
                </a:r>
                <a:r>
                  <a:rPr lang="en-US" sz="2400" b="1" dirty="0">
                    <a:solidFill>
                      <a:schemeClr val="tx1"/>
                    </a:solidFill>
                    <a:latin typeface="Avenir Light" panose="020B0402020203020204" pitchFamily="34" charset="77"/>
                  </a:rPr>
                  <a:t> repeated weight matrix (e.g., </a:t>
                </a:r>
                <a14:m>
                  <m:oMath xmlns:m="http://schemas.openxmlformats.org/officeDocument/2006/math">
                    <m:f>
                      <m:fPr>
                        <m:ctrlPr>
                          <a:rPr lang="en-US" sz="2400" b="1" i="1" smtClean="0">
                            <a:solidFill>
                              <a:srgbClr val="C00000"/>
                            </a:solidFill>
                            <a:latin typeface="Cambria Math" panose="02040503050406030204" pitchFamily="18" charset="0"/>
                            <a:ea typeface="Cambria Math" panose="02040503050406030204" pitchFamily="18" charset="0"/>
                          </a:rPr>
                        </m:ctrlPr>
                      </m:fPr>
                      <m:num>
                        <m:r>
                          <a:rPr lang="en-US" sz="2400" b="1" i="1">
                            <a:solidFill>
                              <a:srgbClr val="C00000"/>
                            </a:solidFill>
                            <a:latin typeface="Cambria Math" panose="02040503050406030204" pitchFamily="18" charset="0"/>
                            <a:ea typeface="Cambria Math" panose="02040503050406030204" pitchFamily="18" charset="0"/>
                          </a:rPr>
                          <m:t>𝝏</m:t>
                        </m:r>
                        <m:r>
                          <a:rPr lang="en-US" sz="2400" b="1" i="1">
                            <a:solidFill>
                              <a:srgbClr val="C00000"/>
                            </a:solidFill>
                            <a:latin typeface="Cambria Math" panose="02040503050406030204" pitchFamily="18" charset="0"/>
                            <a:ea typeface="Cambria Math" panose="02040503050406030204" pitchFamily="18" charset="0"/>
                          </a:rPr>
                          <m:t>𝑳</m:t>
                        </m:r>
                      </m:num>
                      <m:den>
                        <m:r>
                          <a:rPr lang="en-US" sz="2400" b="1" i="1">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𝑽</m:t>
                        </m:r>
                      </m:den>
                    </m:f>
                    <m:r>
                      <a:rPr lang="en-US" sz="2400" b="1" i="1" smtClean="0">
                        <a:solidFill>
                          <a:srgbClr val="C00000"/>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m:t>
                    </m:r>
                  </m:oMath>
                </a14:m>
                <a:endParaRPr lang="en-US" sz="2400" b="1" dirty="0">
                  <a:solidFill>
                    <a:schemeClr val="tx1"/>
                  </a:solidFill>
                  <a:latin typeface="Avenir Light" panose="020B0402020203020204" pitchFamily="34" charset="77"/>
                </a:endParaRPr>
              </a:p>
            </p:txBody>
          </p:sp>
        </mc:Choice>
        <mc:Fallback xmlns="">
          <p:sp>
            <p:nvSpPr>
              <p:cNvPr id="132" name="Content Placeholder 2">
                <a:extLst>
                  <a:ext uri="{FF2B5EF4-FFF2-40B4-BE49-F238E27FC236}">
                    <a16:creationId xmlns:a16="http://schemas.microsoft.com/office/drawing/2014/main" id="{045CF04F-8C4F-1D41-B4B6-6533B0E09396}"/>
                  </a:ext>
                </a:extLst>
              </p:cNvPr>
              <p:cNvSpPr txBox="1">
                <a:spLocks noRot="1" noChangeAspect="1" noMove="1" noResize="1" noEditPoints="1" noAdjustHandles="1" noChangeArrowheads="1" noChangeShapeType="1" noTextEdit="1"/>
              </p:cNvSpPr>
              <p:nvPr/>
            </p:nvSpPr>
            <p:spPr>
              <a:xfrm>
                <a:off x="1007765" y="1208271"/>
                <a:ext cx="7997698" cy="1564870"/>
              </a:xfrm>
              <a:prstGeom prst="rect">
                <a:avLst/>
              </a:prstGeom>
              <a:blipFill>
                <a:blip r:embed="rId15"/>
                <a:stretch>
                  <a:fillRect l="-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E47E9EF-07CA-1B4D-B065-7C68C77B1867}"/>
                  </a:ext>
                </a:extLst>
              </p:cNvPr>
              <p:cNvSpPr/>
              <p:nvPr/>
            </p:nvSpPr>
            <p:spPr>
              <a:xfrm>
                <a:off x="9440447" y="388891"/>
                <a:ext cx="1068066" cy="991682"/>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r>
                          <a:rPr lang="en-US" sz="4000" b="1" i="1">
                            <a:solidFill>
                              <a:srgbClr val="C00000"/>
                            </a:solidFill>
                            <a:latin typeface="Cambria Math" panose="02040503050406030204" pitchFamily="18" charset="0"/>
                            <a:ea typeface="Cambria Math" panose="02040503050406030204" pitchFamily="18" charset="0"/>
                          </a:rPr>
                          <m:t>𝑳</m:t>
                        </m:r>
                      </m:num>
                      <m:den>
                        <m:r>
                          <a:rPr lang="en-US" sz="4000" b="1" i="1">
                            <a:solidFill>
                              <a:srgbClr val="C00000"/>
                            </a:solidFill>
                            <a:latin typeface="Cambria Math" panose="02040503050406030204" pitchFamily="18" charset="0"/>
                            <a:ea typeface="Cambria Math" panose="02040503050406030204" pitchFamily="18" charset="0"/>
                          </a:rPr>
                          <m:t>𝝏</m:t>
                        </m:r>
                        <m:r>
                          <a:rPr lang="en-US" sz="4000" b="1" i="1">
                            <a:solidFill>
                              <a:srgbClr val="C00000"/>
                            </a:solidFill>
                            <a:latin typeface="Cambria Math" panose="02040503050406030204" pitchFamily="18" charset="0"/>
                            <a:ea typeface="Cambria Math" panose="02040503050406030204" pitchFamily="18" charset="0"/>
                          </a:rPr>
                          <m:t>𝑽</m:t>
                        </m:r>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3" name="Rectangle 2">
                <a:extLst>
                  <a:ext uri="{FF2B5EF4-FFF2-40B4-BE49-F238E27FC236}">
                    <a16:creationId xmlns:a16="http://schemas.microsoft.com/office/drawing/2014/main" id="{5E47E9EF-07CA-1B4D-B065-7C68C77B1867}"/>
                  </a:ext>
                </a:extLst>
              </p:cNvPr>
              <p:cNvSpPr>
                <a:spLocks noRot="1" noChangeAspect="1" noMove="1" noResize="1" noEditPoints="1" noAdjustHandles="1" noChangeArrowheads="1" noChangeShapeType="1" noTextEdit="1"/>
              </p:cNvSpPr>
              <p:nvPr/>
            </p:nvSpPr>
            <p:spPr>
              <a:xfrm>
                <a:off x="9440447" y="388891"/>
                <a:ext cx="1068066" cy="991682"/>
              </a:xfrm>
              <a:prstGeom prst="rect">
                <a:avLst/>
              </a:prstGeom>
              <a:blipFill>
                <a:blip r:embed="rId16"/>
                <a:stretch>
                  <a:fillRect b="-7595"/>
                </a:stretch>
              </a:blipFill>
            </p:spPr>
            <p:txBody>
              <a:bodyPr/>
              <a:lstStyle/>
              <a:p>
                <a:r>
                  <a:rPr lang="en-US">
                    <a:noFill/>
                  </a:rPr>
                  <a:t> </a:t>
                </a:r>
              </a:p>
            </p:txBody>
          </p:sp>
        </mc:Fallback>
      </mc:AlternateContent>
      <p:sp>
        <p:nvSpPr>
          <p:cNvPr id="133" name="Right Arrow 132">
            <a:extLst>
              <a:ext uri="{FF2B5EF4-FFF2-40B4-BE49-F238E27FC236}">
                <a16:creationId xmlns:a16="http://schemas.microsoft.com/office/drawing/2014/main" id="{BA223413-3EFF-4745-8601-CABAD3C5499D}"/>
              </a:ext>
            </a:extLst>
          </p:cNvPr>
          <p:cNvSpPr/>
          <p:nvPr/>
        </p:nvSpPr>
        <p:spPr>
          <a:xfrm rot="10800000">
            <a:off x="8113937" y="4064463"/>
            <a:ext cx="1541075" cy="519477"/>
          </a:xfrm>
          <a:prstGeom prst="rightArrow">
            <a:avLst>
              <a:gd name="adj1" fmla="val 43272"/>
              <a:gd name="adj2" fmla="val 64733"/>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B991E92-818F-054A-94A8-9B82C59E69FC}"/>
              </a:ext>
            </a:extLst>
          </p:cNvPr>
          <p:cNvSpPr/>
          <p:nvPr/>
        </p:nvSpPr>
        <p:spPr>
          <a:xfrm>
            <a:off x="9655013" y="3412361"/>
            <a:ext cx="520985" cy="1079761"/>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a:extLst>
              <a:ext uri="{FF2B5EF4-FFF2-40B4-BE49-F238E27FC236}">
                <a16:creationId xmlns:a16="http://schemas.microsoft.com/office/drawing/2014/main" id="{482BDA88-4D95-6C4C-A3F9-C1ABAACAF4E8}"/>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37" name="Oval 136">
            <a:extLst>
              <a:ext uri="{FF2B5EF4-FFF2-40B4-BE49-F238E27FC236}">
                <a16:creationId xmlns:a16="http://schemas.microsoft.com/office/drawing/2014/main" id="{0127F792-B951-4D4E-AA21-2AFAD215A2AF}"/>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38" name="Oval 137">
            <a:extLst>
              <a:ext uri="{FF2B5EF4-FFF2-40B4-BE49-F238E27FC236}">
                <a16:creationId xmlns:a16="http://schemas.microsoft.com/office/drawing/2014/main" id="{A60176C7-82D5-7140-B8E6-EF9F381ED157}"/>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39" name="Oval 138">
            <a:extLst>
              <a:ext uri="{FF2B5EF4-FFF2-40B4-BE49-F238E27FC236}">
                <a16:creationId xmlns:a16="http://schemas.microsoft.com/office/drawing/2014/main" id="{108B0E01-F1F2-584A-95A8-BC29171603EE}"/>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40" name="Oval 139">
            <a:extLst>
              <a:ext uri="{FF2B5EF4-FFF2-40B4-BE49-F238E27FC236}">
                <a16:creationId xmlns:a16="http://schemas.microsoft.com/office/drawing/2014/main" id="{CBAE1102-A982-D845-B217-FEF50C32A854}"/>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41" name="Rectangle 140">
            <a:extLst>
              <a:ext uri="{FF2B5EF4-FFF2-40B4-BE49-F238E27FC236}">
                <a16:creationId xmlns:a16="http://schemas.microsoft.com/office/drawing/2014/main" id="{4D165694-25D0-1A43-9C79-46AEB91FF1A1}"/>
              </a:ext>
            </a:extLst>
          </p:cNvPr>
          <p:cNvSpPr/>
          <p:nvPr/>
        </p:nvSpPr>
        <p:spPr>
          <a:xfrm>
            <a:off x="1052465" y="2636128"/>
            <a:ext cx="7523220" cy="830997"/>
          </a:xfrm>
          <a:prstGeom prst="rect">
            <a:avLst/>
          </a:prstGeom>
        </p:spPr>
        <p:txBody>
          <a:bodyPr wrap="square">
            <a:spAutoFit/>
          </a:bodyPr>
          <a:lstStyle/>
          <a:p>
            <a:r>
              <a:rPr lang="en-US" sz="2400" b="1" dirty="0">
                <a:latin typeface="Avenir Light" panose="020B0402020203020204" pitchFamily="34" charset="77"/>
              </a:rPr>
              <a:t>Using the chain rule, we trace the derivative all the </a:t>
            </a:r>
            <a:r>
              <a:rPr lang="en-US" sz="2400" b="1" dirty="0">
                <a:solidFill>
                  <a:srgbClr val="C00000"/>
                </a:solidFill>
                <a:latin typeface="Avenir Light" panose="020B0402020203020204" pitchFamily="34" charset="77"/>
              </a:rPr>
              <a:t>way back to the beginning</a:t>
            </a:r>
            <a:r>
              <a:rPr lang="en-US" sz="2400" b="1" dirty="0">
                <a:latin typeface="Avenir Light" panose="020B0402020203020204" pitchFamily="34" charset="77"/>
              </a:rPr>
              <a:t>, while summing the results.</a:t>
            </a:r>
            <a:endParaRPr lang="en-US" sz="2400" dirty="0"/>
          </a:p>
        </p:txBody>
      </p:sp>
      <p:sp>
        <p:nvSpPr>
          <p:cNvPr id="127" name="Title 1">
            <a:extLst>
              <a:ext uri="{FF2B5EF4-FFF2-40B4-BE49-F238E27FC236}">
                <a16:creationId xmlns:a16="http://schemas.microsoft.com/office/drawing/2014/main" id="{8C7D4EEB-4008-A344-AF28-066C51434DA6}"/>
              </a:ext>
            </a:extLst>
          </p:cNvPr>
          <p:cNvSpPr>
            <a:spLocks noGrp="1"/>
          </p:cNvSpPr>
          <p:nvPr>
            <p:ph type="title" idx="4294967295"/>
          </p:nvPr>
        </p:nvSpPr>
        <p:spPr>
          <a:xfrm>
            <a:off x="716886" y="264119"/>
            <a:ext cx="1262040" cy="551431"/>
          </a:xfrm>
        </p:spPr>
        <p:txBody>
          <a:bodyPr/>
          <a:lstStyle/>
          <a:p>
            <a:r>
              <a:rPr lang="en-US" dirty="0"/>
              <a:t>RNN</a:t>
            </a:r>
          </a:p>
        </p:txBody>
      </p:sp>
      <p:sp>
        <p:nvSpPr>
          <p:cNvPr id="128" name="Rectangle 127">
            <a:extLst>
              <a:ext uri="{FF2B5EF4-FFF2-40B4-BE49-F238E27FC236}">
                <a16:creationId xmlns:a16="http://schemas.microsoft.com/office/drawing/2014/main" id="{521B47E3-1AC6-1F46-A47D-CAE54ACA0010}"/>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470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57567A9F-9A5A-4A43-9695-F85CD7F0400F}"/>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4165168" y="157470"/>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Details</a:t>
            </a:r>
            <a:endParaRPr lang="en-US" dirty="0">
              <a:latin typeface="Avenir Light" panose="020B0402020203020204" pitchFamily="34" charset="77"/>
            </a:endParaRP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p:sp>
        <p:nvSpPr>
          <p:cNvPr id="194" name="Right Arrow 193">
            <a:extLst>
              <a:ext uri="{FF2B5EF4-FFF2-40B4-BE49-F238E27FC236}">
                <a16:creationId xmlns:a16="http://schemas.microsoft.com/office/drawing/2014/main" id="{EDFF357D-A43A-9946-9C8C-C5208D9A46EA}"/>
              </a:ext>
            </a:extLst>
          </p:cNvPr>
          <p:cNvSpPr/>
          <p:nvPr/>
        </p:nvSpPr>
        <p:spPr>
          <a:xfrm>
            <a:off x="3951891" y="4118260"/>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5" name="Content Placeholder 2">
                <a:extLst>
                  <a:ext uri="{FF2B5EF4-FFF2-40B4-BE49-F238E27FC236}">
                    <a16:creationId xmlns:a16="http://schemas.microsoft.com/office/drawing/2014/main" id="{A70D1C02-7CBD-A74A-904A-2A285E9154CD}"/>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bg1">
                              <a:lumMod val="85000"/>
                            </a:schemeClr>
                          </a:solidFill>
                          <a:latin typeface="Cambria Math" panose="02040503050406030204" pitchFamily="18" charset="0"/>
                        </a:rPr>
                        <m:t>𝑉</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95" name="Content Placeholder 2">
                <a:extLst>
                  <a:ext uri="{FF2B5EF4-FFF2-40B4-BE49-F238E27FC236}">
                    <a16:creationId xmlns:a16="http://schemas.microsoft.com/office/drawing/2014/main" id="{A70D1C02-7CBD-A74A-904A-2A285E9154CD}"/>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7"/>
                <a:stretch>
                  <a:fillRect/>
                </a:stretch>
              </a:blipFill>
            </p:spPr>
            <p:txBody>
              <a:bodyPr/>
              <a:lstStyle/>
              <a:p>
                <a:r>
                  <a:rPr lang="en-US">
                    <a:noFill/>
                  </a:rPr>
                  <a:t> </a:t>
                </a:r>
              </a:p>
            </p:txBody>
          </p:sp>
        </mc:Fallback>
      </mc:AlternateContent>
      <p:sp>
        <p:nvSpPr>
          <p:cNvPr id="124" name="Content Placeholder 2">
            <a:extLst>
              <a:ext uri="{FF2B5EF4-FFF2-40B4-BE49-F238E27FC236}">
                <a16:creationId xmlns:a16="http://schemas.microsoft.com/office/drawing/2014/main" id="{55FCA79F-24EF-C34B-915B-6914F4B5E84B}"/>
              </a:ext>
            </a:extLst>
          </p:cNvPr>
          <p:cNvSpPr txBox="1">
            <a:spLocks/>
          </p:cNvSpPr>
          <p:nvPr/>
        </p:nvSpPr>
        <p:spPr>
          <a:xfrm>
            <a:off x="2587348" y="2375048"/>
            <a:ext cx="112101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5" name="Content Placeholder 2">
            <a:extLst>
              <a:ext uri="{FF2B5EF4-FFF2-40B4-BE49-F238E27FC236}">
                <a16:creationId xmlns:a16="http://schemas.microsoft.com/office/drawing/2014/main" id="{BC7611C4-233A-2F45-BEC2-4400044BAC8A}"/>
              </a:ext>
            </a:extLst>
          </p:cNvPr>
          <p:cNvSpPr txBox="1">
            <a:spLocks/>
          </p:cNvSpPr>
          <p:nvPr/>
        </p:nvSpPr>
        <p:spPr>
          <a:xfrm>
            <a:off x="4669195" y="2394928"/>
            <a:ext cx="100582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over?</a:t>
            </a:r>
          </a:p>
        </p:txBody>
      </p:sp>
      <p:sp>
        <p:nvSpPr>
          <p:cNvPr id="126" name="Content Placeholder 2">
            <a:extLst>
              <a:ext uri="{FF2B5EF4-FFF2-40B4-BE49-F238E27FC236}">
                <a16:creationId xmlns:a16="http://schemas.microsoft.com/office/drawing/2014/main" id="{F1A17C69-A9A6-794D-974B-0B1554D43578}"/>
              </a:ext>
            </a:extLst>
          </p:cNvPr>
          <p:cNvSpPr txBox="1">
            <a:spLocks/>
          </p:cNvSpPr>
          <p:nvPr/>
        </p:nvSpPr>
        <p:spPr>
          <a:xfrm>
            <a:off x="7116958" y="2382592"/>
            <a:ext cx="1049884"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E55E6BDD-EA4B-A043-AFA7-C42DD8E37FCB}"/>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9" name="Rectangle 128">
                <a:extLst>
                  <a:ext uri="{FF2B5EF4-FFF2-40B4-BE49-F238E27FC236}">
                    <a16:creationId xmlns:a16="http://schemas.microsoft.com/office/drawing/2014/main" id="{E55E6BDD-EA4B-A043-AFA7-C42DD8E37FCB}"/>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5CE9E9A-F735-5D4A-8A09-4BABFB2D5DA5}"/>
                  </a:ext>
                </a:extLst>
              </p:cNvPr>
              <p:cNvSpPr/>
              <p:nvPr/>
            </p:nvSpPr>
            <p:spPr>
              <a:xfrm>
                <a:off x="1845030" y="2933572"/>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4" name="Rectangle 3">
                <a:extLst>
                  <a:ext uri="{FF2B5EF4-FFF2-40B4-BE49-F238E27FC236}">
                    <a16:creationId xmlns:a16="http://schemas.microsoft.com/office/drawing/2014/main" id="{F5CE9E9A-F735-5D4A-8A09-4BABFB2D5DA5}"/>
                  </a:ext>
                </a:extLst>
              </p:cNvPr>
              <p:cNvSpPr>
                <a:spLocks noRot="1" noChangeAspect="1" noMove="1" noResize="1" noEditPoints="1" noAdjustHandles="1" noChangeArrowheads="1" noChangeShapeType="1" noTextEdit="1"/>
              </p:cNvSpPr>
              <p:nvPr/>
            </p:nvSpPr>
            <p:spPr>
              <a:xfrm>
                <a:off x="1845030" y="2933572"/>
                <a:ext cx="430374" cy="461665"/>
              </a:xfrm>
              <a:prstGeom prst="rect">
                <a:avLst/>
              </a:prstGeom>
              <a:blipFill>
                <a:blip r:embed="rId9"/>
                <a:stretch>
                  <a:fillRect b="-8108"/>
                </a:stretch>
              </a:blipFill>
            </p:spPr>
            <p:txBody>
              <a:bodyPr/>
              <a:lstStyle/>
              <a:p>
                <a:r>
                  <a:rPr lang="en-US">
                    <a:noFill/>
                  </a:rPr>
                  <a:t> </a:t>
                </a:r>
              </a:p>
            </p:txBody>
          </p:sp>
        </mc:Fallback>
      </mc:AlternateContent>
      <p:sp>
        <p:nvSpPr>
          <p:cNvPr id="135" name="Content Placeholder 2">
            <a:extLst>
              <a:ext uri="{FF2B5EF4-FFF2-40B4-BE49-F238E27FC236}">
                <a16:creationId xmlns:a16="http://schemas.microsoft.com/office/drawing/2014/main" id="{009B75EB-85A0-E14A-82AF-5B91C716897B}"/>
              </a:ext>
            </a:extLst>
          </p:cNvPr>
          <p:cNvSpPr txBox="1">
            <a:spLocks/>
          </p:cNvSpPr>
          <p:nvPr/>
        </p:nvSpPr>
        <p:spPr>
          <a:xfrm>
            <a:off x="789532" y="1014201"/>
            <a:ext cx="8410756" cy="2768013"/>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endParaRPr lang="en-US" sz="2400" b="1" dirty="0">
              <a:solidFill>
                <a:schemeClr val="tx1">
                  <a:lumMod val="85000"/>
                  <a:lumOff val="1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E47E9EF-07CA-1B4D-B065-7C68C77B1867}"/>
                  </a:ext>
                </a:extLst>
              </p:cNvPr>
              <p:cNvSpPr/>
              <p:nvPr/>
            </p:nvSpPr>
            <p:spPr>
              <a:xfrm>
                <a:off x="9440447" y="388891"/>
                <a:ext cx="1068066" cy="991682"/>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r>
                          <a:rPr lang="en-US" sz="4000" b="1" i="1">
                            <a:solidFill>
                              <a:srgbClr val="C00000"/>
                            </a:solidFill>
                            <a:latin typeface="Cambria Math" panose="02040503050406030204" pitchFamily="18" charset="0"/>
                            <a:ea typeface="Cambria Math" panose="02040503050406030204" pitchFamily="18" charset="0"/>
                          </a:rPr>
                          <m:t>𝑳</m:t>
                        </m:r>
                      </m:num>
                      <m:den>
                        <m:r>
                          <a:rPr lang="en-US" sz="4000" b="1" i="1">
                            <a:solidFill>
                              <a:srgbClr val="C00000"/>
                            </a:solidFill>
                            <a:latin typeface="Cambria Math" panose="02040503050406030204" pitchFamily="18" charset="0"/>
                            <a:ea typeface="Cambria Math" panose="02040503050406030204" pitchFamily="18" charset="0"/>
                          </a:rPr>
                          <m:t>𝝏</m:t>
                        </m:r>
                        <m:r>
                          <a:rPr lang="en-US" sz="4000" b="1" i="1">
                            <a:solidFill>
                              <a:srgbClr val="C00000"/>
                            </a:solidFill>
                            <a:latin typeface="Cambria Math" panose="02040503050406030204" pitchFamily="18" charset="0"/>
                            <a:ea typeface="Cambria Math" panose="02040503050406030204" pitchFamily="18" charset="0"/>
                          </a:rPr>
                          <m:t>𝑽</m:t>
                        </m:r>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3" name="Rectangle 2">
                <a:extLst>
                  <a:ext uri="{FF2B5EF4-FFF2-40B4-BE49-F238E27FC236}">
                    <a16:creationId xmlns:a16="http://schemas.microsoft.com/office/drawing/2014/main" id="{5E47E9EF-07CA-1B4D-B065-7C68C77B1867}"/>
                  </a:ext>
                </a:extLst>
              </p:cNvPr>
              <p:cNvSpPr>
                <a:spLocks noRot="1" noChangeAspect="1" noMove="1" noResize="1" noEditPoints="1" noAdjustHandles="1" noChangeArrowheads="1" noChangeShapeType="1" noTextEdit="1"/>
              </p:cNvSpPr>
              <p:nvPr/>
            </p:nvSpPr>
            <p:spPr>
              <a:xfrm>
                <a:off x="9440447" y="388891"/>
                <a:ext cx="1068066" cy="991682"/>
              </a:xfrm>
              <a:prstGeom prst="rect">
                <a:avLst/>
              </a:prstGeom>
              <a:blipFill>
                <a:blip r:embed="rId10"/>
                <a:stretch>
                  <a:fillRect b="-7595"/>
                </a:stretch>
              </a:blipFill>
            </p:spPr>
            <p:txBody>
              <a:bodyPr/>
              <a:lstStyle/>
              <a:p>
                <a:r>
                  <a:rPr lang="en-US">
                    <a:noFill/>
                  </a:rPr>
                  <a:t> </a:t>
                </a:r>
              </a:p>
            </p:txBody>
          </p:sp>
        </mc:Fallback>
      </mc:AlternateContent>
      <p:sp>
        <p:nvSpPr>
          <p:cNvPr id="133" name="Right Arrow 132">
            <a:extLst>
              <a:ext uri="{FF2B5EF4-FFF2-40B4-BE49-F238E27FC236}">
                <a16:creationId xmlns:a16="http://schemas.microsoft.com/office/drawing/2014/main" id="{BA223413-3EFF-4745-8601-CABAD3C5499D}"/>
              </a:ext>
            </a:extLst>
          </p:cNvPr>
          <p:cNvSpPr/>
          <p:nvPr/>
        </p:nvSpPr>
        <p:spPr>
          <a:xfrm rot="10800000">
            <a:off x="5940213" y="4064461"/>
            <a:ext cx="3714799" cy="519477"/>
          </a:xfrm>
          <a:prstGeom prst="rightArrow">
            <a:avLst>
              <a:gd name="adj1" fmla="val 43272"/>
              <a:gd name="adj2" fmla="val 64733"/>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B991E92-818F-054A-94A8-9B82C59E69FC}"/>
              </a:ext>
            </a:extLst>
          </p:cNvPr>
          <p:cNvSpPr/>
          <p:nvPr/>
        </p:nvSpPr>
        <p:spPr>
          <a:xfrm>
            <a:off x="9655013" y="3412361"/>
            <a:ext cx="520985" cy="1079761"/>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Content Placeholder 2">
                <a:extLst>
                  <a:ext uri="{FF2B5EF4-FFF2-40B4-BE49-F238E27FC236}">
                    <a16:creationId xmlns:a16="http://schemas.microsoft.com/office/drawing/2014/main" id="{B49FA59A-6FA0-A646-9EEB-960FCA52B763}"/>
                  </a:ext>
                </a:extLst>
              </p:cNvPr>
              <p:cNvSpPr txBox="1">
                <a:spLocks/>
              </p:cNvSpPr>
              <p:nvPr/>
            </p:nvSpPr>
            <p:spPr>
              <a:xfrm>
                <a:off x="6233573" y="371790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2</m:t>
                          </m:r>
                        </m:sup>
                      </m:sSup>
                    </m:oMath>
                  </m:oMathPara>
                </a14:m>
                <a:endParaRPr lang="en-US" sz="2400" dirty="0">
                  <a:solidFill>
                    <a:srgbClr val="C00000"/>
                  </a:solidFill>
                  <a:latin typeface="Avenir Light" panose="020B0402020203020204" pitchFamily="34" charset="77"/>
                </a:endParaRPr>
              </a:p>
            </p:txBody>
          </p:sp>
        </mc:Choice>
        <mc:Fallback xmlns="">
          <p:sp>
            <p:nvSpPr>
              <p:cNvPr id="127" name="Content Placeholder 2">
                <a:extLst>
                  <a:ext uri="{FF2B5EF4-FFF2-40B4-BE49-F238E27FC236}">
                    <a16:creationId xmlns:a16="http://schemas.microsoft.com/office/drawing/2014/main" id="{B49FA59A-6FA0-A646-9EEB-960FCA52B763}"/>
                  </a:ext>
                </a:extLst>
              </p:cNvPr>
              <p:cNvSpPr txBox="1">
                <a:spLocks noRot="1" noChangeAspect="1" noMove="1" noResize="1" noEditPoints="1" noAdjustHandles="1" noChangeArrowheads="1" noChangeShapeType="1" noTextEdit="1"/>
              </p:cNvSpPr>
              <p:nvPr/>
            </p:nvSpPr>
            <p:spPr>
              <a:xfrm>
                <a:off x="6233573" y="3717904"/>
                <a:ext cx="701328" cy="503588"/>
              </a:xfrm>
              <a:prstGeom prst="rect">
                <a:avLst/>
              </a:prstGeom>
              <a:blipFill>
                <a:blip r:embed="rId11"/>
                <a:stretch>
                  <a:fillRect/>
                </a:stretch>
              </a:blipFill>
            </p:spPr>
            <p:txBody>
              <a:bodyPr/>
              <a:lstStyle/>
              <a:p>
                <a:r>
                  <a:rPr lang="en-US">
                    <a:noFill/>
                  </a:rPr>
                  <a:t> </a:t>
                </a:r>
              </a:p>
            </p:txBody>
          </p:sp>
        </mc:Fallback>
      </mc:AlternateContent>
      <p:sp>
        <p:nvSpPr>
          <p:cNvPr id="128" name="Rectangle 127">
            <a:extLst>
              <a:ext uri="{FF2B5EF4-FFF2-40B4-BE49-F238E27FC236}">
                <a16:creationId xmlns:a16="http://schemas.microsoft.com/office/drawing/2014/main" id="{5B089512-B832-5F4F-9F7C-E1A7CBC4E67E}"/>
              </a:ext>
            </a:extLst>
          </p:cNvPr>
          <p:cNvSpPr/>
          <p:nvPr/>
        </p:nvSpPr>
        <p:spPr>
          <a:xfrm>
            <a:off x="1052465" y="2636128"/>
            <a:ext cx="7523220" cy="830997"/>
          </a:xfrm>
          <a:prstGeom prst="rect">
            <a:avLst/>
          </a:prstGeom>
        </p:spPr>
        <p:txBody>
          <a:bodyPr wrap="square">
            <a:spAutoFit/>
          </a:bodyPr>
          <a:lstStyle/>
          <a:p>
            <a:r>
              <a:rPr lang="en-US" sz="2400" b="1" dirty="0">
                <a:latin typeface="Avenir Light" panose="020B0402020203020204" pitchFamily="34" charset="77"/>
              </a:rPr>
              <a:t>Using the chain rule, we trace the derivative all the </a:t>
            </a:r>
            <a:r>
              <a:rPr lang="en-US" sz="2400" b="1" dirty="0">
                <a:solidFill>
                  <a:srgbClr val="C00000"/>
                </a:solidFill>
                <a:latin typeface="Avenir Light" panose="020B0402020203020204" pitchFamily="34" charset="77"/>
              </a:rPr>
              <a:t>way back to the beginning</a:t>
            </a:r>
            <a:r>
              <a:rPr lang="en-US" sz="2400" b="1" dirty="0">
                <a:latin typeface="Avenir Light" panose="020B0402020203020204" pitchFamily="34" charset="77"/>
              </a:rPr>
              <a:t>, while summing the results.</a:t>
            </a:r>
            <a:endParaRPr lang="en-US" sz="2400" dirty="0"/>
          </a:p>
        </p:txBody>
      </p:sp>
      <p:sp>
        <p:nvSpPr>
          <p:cNvPr id="130" name="Content Placeholder 2">
            <a:extLst>
              <a:ext uri="{FF2B5EF4-FFF2-40B4-BE49-F238E27FC236}">
                <a16:creationId xmlns:a16="http://schemas.microsoft.com/office/drawing/2014/main" id="{0AF1BC4E-029D-704F-A4B3-05BEE7CCF625}"/>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141" name="Content Placeholder 2">
            <a:extLst>
              <a:ext uri="{FF2B5EF4-FFF2-40B4-BE49-F238E27FC236}">
                <a16:creationId xmlns:a16="http://schemas.microsoft.com/office/drawing/2014/main" id="{4FED77C7-A556-6A4E-B43D-7016E168AEBB}"/>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142" name="Rounded Rectangle 141">
            <a:extLst>
              <a:ext uri="{FF2B5EF4-FFF2-40B4-BE49-F238E27FC236}">
                <a16:creationId xmlns:a16="http://schemas.microsoft.com/office/drawing/2014/main" id="{CE44DED9-5184-CE43-8FFE-87784840DA3C}"/>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52" name="Oval 151">
            <a:extLst>
              <a:ext uri="{FF2B5EF4-FFF2-40B4-BE49-F238E27FC236}">
                <a16:creationId xmlns:a16="http://schemas.microsoft.com/office/drawing/2014/main" id="{3FB26CEC-8C11-DA4A-805E-8913F225BE13}"/>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4" name="Oval 163">
            <a:extLst>
              <a:ext uri="{FF2B5EF4-FFF2-40B4-BE49-F238E27FC236}">
                <a16:creationId xmlns:a16="http://schemas.microsoft.com/office/drawing/2014/main" id="{DBBEC36D-FCE7-0A4D-820F-D99BFAEA4F11}"/>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5" name="Oval 164">
            <a:extLst>
              <a:ext uri="{FF2B5EF4-FFF2-40B4-BE49-F238E27FC236}">
                <a16:creationId xmlns:a16="http://schemas.microsoft.com/office/drawing/2014/main" id="{0562D322-A37E-B34C-8F6A-273F4627145E}"/>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6" name="Oval 165">
            <a:extLst>
              <a:ext uri="{FF2B5EF4-FFF2-40B4-BE49-F238E27FC236}">
                <a16:creationId xmlns:a16="http://schemas.microsoft.com/office/drawing/2014/main" id="{7A8AF458-9275-5C4A-B518-D141D02021A1}"/>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7" name="Right Arrow 166">
            <a:extLst>
              <a:ext uri="{FF2B5EF4-FFF2-40B4-BE49-F238E27FC236}">
                <a16:creationId xmlns:a16="http://schemas.microsoft.com/office/drawing/2014/main" id="{E1592A4B-0D69-6A46-A567-905BA057F86A}"/>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8" name="Content Placeholder 2">
                <a:extLst>
                  <a:ext uri="{FF2B5EF4-FFF2-40B4-BE49-F238E27FC236}">
                    <a16:creationId xmlns:a16="http://schemas.microsoft.com/office/drawing/2014/main" id="{20828740-3FEF-564E-8627-092163C1A11D}"/>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68" name="Content Placeholder 2">
                <a:extLst>
                  <a:ext uri="{FF2B5EF4-FFF2-40B4-BE49-F238E27FC236}">
                    <a16:creationId xmlns:a16="http://schemas.microsoft.com/office/drawing/2014/main" id="{20828740-3FEF-564E-8627-092163C1A11D}"/>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2"/>
                <a:stretch>
                  <a:fillRect/>
                </a:stretch>
              </a:blipFill>
            </p:spPr>
            <p:txBody>
              <a:bodyPr/>
              <a:lstStyle/>
              <a:p>
                <a:r>
                  <a:rPr lang="en-US">
                    <a:noFill/>
                  </a:rPr>
                  <a:t> </a:t>
                </a:r>
              </a:p>
            </p:txBody>
          </p:sp>
        </mc:Fallback>
      </mc:AlternateContent>
      <p:sp>
        <p:nvSpPr>
          <p:cNvPr id="169" name="Rounded Rectangle 168">
            <a:extLst>
              <a:ext uri="{FF2B5EF4-FFF2-40B4-BE49-F238E27FC236}">
                <a16:creationId xmlns:a16="http://schemas.microsoft.com/office/drawing/2014/main" id="{9FAE7F2D-4CAF-7F4B-B456-4F696D219A84}"/>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74" name="Oval 173">
            <a:extLst>
              <a:ext uri="{FF2B5EF4-FFF2-40B4-BE49-F238E27FC236}">
                <a16:creationId xmlns:a16="http://schemas.microsoft.com/office/drawing/2014/main" id="{07E68D4F-7E15-CB40-A308-F80E5AC3CCFB}"/>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2" name="Oval 181">
            <a:extLst>
              <a:ext uri="{FF2B5EF4-FFF2-40B4-BE49-F238E27FC236}">
                <a16:creationId xmlns:a16="http://schemas.microsoft.com/office/drawing/2014/main" id="{916D7B26-88F8-8348-A504-06F5823A7A67}"/>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6" name="Oval 185">
            <a:extLst>
              <a:ext uri="{FF2B5EF4-FFF2-40B4-BE49-F238E27FC236}">
                <a16:creationId xmlns:a16="http://schemas.microsoft.com/office/drawing/2014/main" id="{8CBB8875-326D-8C4B-8DE5-F424AF963BA3}"/>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7" name="Oval 186">
            <a:extLst>
              <a:ext uri="{FF2B5EF4-FFF2-40B4-BE49-F238E27FC236}">
                <a16:creationId xmlns:a16="http://schemas.microsoft.com/office/drawing/2014/main" id="{49ED2F7E-45E7-2A4B-8E3A-6CA910BC6609}"/>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8" name="Right Arrow 187">
            <a:extLst>
              <a:ext uri="{FF2B5EF4-FFF2-40B4-BE49-F238E27FC236}">
                <a16:creationId xmlns:a16="http://schemas.microsoft.com/office/drawing/2014/main" id="{BAC0401C-5779-014D-9432-E5CECBE715CD}"/>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9" name="Content Placeholder 2">
                <a:extLst>
                  <a:ext uri="{FF2B5EF4-FFF2-40B4-BE49-F238E27FC236}">
                    <a16:creationId xmlns:a16="http://schemas.microsoft.com/office/drawing/2014/main" id="{8166560D-32B1-2A46-A474-E8AB659A1A77}"/>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89" name="Content Placeholder 2">
                <a:extLst>
                  <a:ext uri="{FF2B5EF4-FFF2-40B4-BE49-F238E27FC236}">
                    <a16:creationId xmlns:a16="http://schemas.microsoft.com/office/drawing/2014/main" id="{8166560D-32B1-2A46-A474-E8AB659A1A77}"/>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3"/>
                <a:stretch>
                  <a:fillRect/>
                </a:stretch>
              </a:blipFill>
            </p:spPr>
            <p:txBody>
              <a:bodyPr/>
              <a:lstStyle/>
              <a:p>
                <a:r>
                  <a:rPr lang="en-US">
                    <a:noFill/>
                  </a:rPr>
                  <a:t> </a:t>
                </a:r>
              </a:p>
            </p:txBody>
          </p:sp>
        </mc:Fallback>
      </mc:AlternateContent>
      <p:sp>
        <p:nvSpPr>
          <p:cNvPr id="190" name="Rounded Rectangle 189">
            <a:extLst>
              <a:ext uri="{FF2B5EF4-FFF2-40B4-BE49-F238E27FC236}">
                <a16:creationId xmlns:a16="http://schemas.microsoft.com/office/drawing/2014/main" id="{B8966DAE-CBE8-604A-84C7-977AF4D88571}"/>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1" name="Oval 190">
            <a:extLst>
              <a:ext uri="{FF2B5EF4-FFF2-40B4-BE49-F238E27FC236}">
                <a16:creationId xmlns:a16="http://schemas.microsoft.com/office/drawing/2014/main" id="{26ABEC15-6E86-0142-8856-484237BDFC63}"/>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2" name="Oval 191">
            <a:extLst>
              <a:ext uri="{FF2B5EF4-FFF2-40B4-BE49-F238E27FC236}">
                <a16:creationId xmlns:a16="http://schemas.microsoft.com/office/drawing/2014/main" id="{711CC6C8-7282-E843-A338-91446BF2C246}"/>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3" name="Oval 192">
            <a:extLst>
              <a:ext uri="{FF2B5EF4-FFF2-40B4-BE49-F238E27FC236}">
                <a16:creationId xmlns:a16="http://schemas.microsoft.com/office/drawing/2014/main" id="{FE5052DA-AD07-EE45-9371-381649D210D5}"/>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6" name="Oval 195">
            <a:extLst>
              <a:ext uri="{FF2B5EF4-FFF2-40B4-BE49-F238E27FC236}">
                <a16:creationId xmlns:a16="http://schemas.microsoft.com/office/drawing/2014/main" id="{F2AD37D4-1BC3-7949-9187-5F1063400D4E}"/>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7" name="Right Arrow 196">
            <a:extLst>
              <a:ext uri="{FF2B5EF4-FFF2-40B4-BE49-F238E27FC236}">
                <a16:creationId xmlns:a16="http://schemas.microsoft.com/office/drawing/2014/main" id="{8318E221-6AFB-5944-A389-F031F585A083}"/>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0" name="Content Placeholder 2">
                <a:extLst>
                  <a:ext uri="{FF2B5EF4-FFF2-40B4-BE49-F238E27FC236}">
                    <a16:creationId xmlns:a16="http://schemas.microsoft.com/office/drawing/2014/main" id="{971F9D41-8D8B-CE41-8146-FF55BA98E994}"/>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200" name="Content Placeholder 2">
                <a:extLst>
                  <a:ext uri="{FF2B5EF4-FFF2-40B4-BE49-F238E27FC236}">
                    <a16:creationId xmlns:a16="http://schemas.microsoft.com/office/drawing/2014/main" id="{971F9D41-8D8B-CE41-8146-FF55BA98E994}"/>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4"/>
                <a:stretch>
                  <a:fillRect/>
                </a:stretch>
              </a:blipFill>
            </p:spPr>
            <p:txBody>
              <a:bodyPr/>
              <a:lstStyle/>
              <a:p>
                <a:r>
                  <a:rPr lang="en-US">
                    <a:noFill/>
                  </a:rPr>
                  <a:t> </a:t>
                </a:r>
              </a:p>
            </p:txBody>
          </p:sp>
        </mc:Fallback>
      </mc:AlternateContent>
      <p:sp>
        <p:nvSpPr>
          <p:cNvPr id="202" name="Right Arrow 201">
            <a:extLst>
              <a:ext uri="{FF2B5EF4-FFF2-40B4-BE49-F238E27FC236}">
                <a16:creationId xmlns:a16="http://schemas.microsoft.com/office/drawing/2014/main" id="{EFE57058-0338-0042-B230-7E7AA2380536}"/>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203" name="Content Placeholder 2">
                <a:extLst>
                  <a:ext uri="{FF2B5EF4-FFF2-40B4-BE49-F238E27FC236}">
                    <a16:creationId xmlns:a16="http://schemas.microsoft.com/office/drawing/2014/main" id="{C0E7807A-3244-0645-8EC8-250FFCF49938}"/>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203" name="Content Placeholder 2">
                <a:extLst>
                  <a:ext uri="{FF2B5EF4-FFF2-40B4-BE49-F238E27FC236}">
                    <a16:creationId xmlns:a16="http://schemas.microsoft.com/office/drawing/2014/main" id="{C0E7807A-3244-0645-8EC8-250FFCF49938}"/>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5"/>
                <a:stretch>
                  <a:fillRect/>
                </a:stretch>
              </a:blipFill>
            </p:spPr>
            <p:txBody>
              <a:bodyPr/>
              <a:lstStyle/>
              <a:p>
                <a:r>
                  <a:rPr lang="en-US">
                    <a:noFill/>
                  </a:rPr>
                  <a:t> </a:t>
                </a:r>
              </a:p>
            </p:txBody>
          </p:sp>
        </mc:Fallback>
      </mc:AlternateContent>
      <p:sp>
        <p:nvSpPr>
          <p:cNvPr id="204" name="Content Placeholder 2">
            <a:extLst>
              <a:ext uri="{FF2B5EF4-FFF2-40B4-BE49-F238E27FC236}">
                <a16:creationId xmlns:a16="http://schemas.microsoft.com/office/drawing/2014/main" id="{2026B211-0E11-4C41-8E69-F0CE4DD65866}"/>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205" name="Content Placeholder 2">
            <a:extLst>
              <a:ext uri="{FF2B5EF4-FFF2-40B4-BE49-F238E27FC236}">
                <a16:creationId xmlns:a16="http://schemas.microsoft.com/office/drawing/2014/main" id="{A4EC3558-AFAB-A749-BF10-B9A7C1118318}"/>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206" name="Content Placeholder 2">
            <a:extLst>
              <a:ext uri="{FF2B5EF4-FFF2-40B4-BE49-F238E27FC236}">
                <a16:creationId xmlns:a16="http://schemas.microsoft.com/office/drawing/2014/main" id="{82376EF4-6E86-7F4C-A8AF-06A3AA7DC8AF}"/>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207" name="Content Placeholder 2">
            <a:extLst>
              <a:ext uri="{FF2B5EF4-FFF2-40B4-BE49-F238E27FC236}">
                <a16:creationId xmlns:a16="http://schemas.microsoft.com/office/drawing/2014/main" id="{D6A8CD38-88B8-1F48-9E81-EF6DF744F2A4}"/>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208" name="Rounded Rectangle 207">
            <a:extLst>
              <a:ext uri="{FF2B5EF4-FFF2-40B4-BE49-F238E27FC236}">
                <a16:creationId xmlns:a16="http://schemas.microsoft.com/office/drawing/2014/main" id="{C252F691-9F89-7A48-8ECD-EFA18832A00D}"/>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09" name="Oval 208">
            <a:extLst>
              <a:ext uri="{FF2B5EF4-FFF2-40B4-BE49-F238E27FC236}">
                <a16:creationId xmlns:a16="http://schemas.microsoft.com/office/drawing/2014/main" id="{D94009E7-1E7B-3D48-90D9-113F182D1503}"/>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10" name="Oval 209">
            <a:extLst>
              <a:ext uri="{FF2B5EF4-FFF2-40B4-BE49-F238E27FC236}">
                <a16:creationId xmlns:a16="http://schemas.microsoft.com/office/drawing/2014/main" id="{CD7091CE-A573-424A-B3C4-956C18FA5852}"/>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11" name="Oval 210">
            <a:extLst>
              <a:ext uri="{FF2B5EF4-FFF2-40B4-BE49-F238E27FC236}">
                <a16:creationId xmlns:a16="http://schemas.microsoft.com/office/drawing/2014/main" id="{AD16E1FB-B9E5-B143-A52C-C19EDC47E248}"/>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12" name="Oval 211">
            <a:extLst>
              <a:ext uri="{FF2B5EF4-FFF2-40B4-BE49-F238E27FC236}">
                <a16:creationId xmlns:a16="http://schemas.microsoft.com/office/drawing/2014/main" id="{188B5BE6-C9C2-1B48-9778-B745CB4ED0B7}"/>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213" name="Content Placeholder 2">
                <a:extLst>
                  <a:ext uri="{FF2B5EF4-FFF2-40B4-BE49-F238E27FC236}">
                    <a16:creationId xmlns:a16="http://schemas.microsoft.com/office/drawing/2014/main" id="{1BFC310F-F0B7-5C41-808F-268BCA097F18}"/>
                  </a:ext>
                </a:extLst>
              </p:cNvPr>
              <p:cNvSpPr txBox="1">
                <a:spLocks/>
              </p:cNvSpPr>
              <p:nvPr/>
            </p:nvSpPr>
            <p:spPr>
              <a:xfrm>
                <a:off x="1007765" y="1208271"/>
                <a:ext cx="7997698" cy="1564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chemeClr val="tx1"/>
                    </a:solidFill>
                    <a:latin typeface="Avenir Light" panose="020B0402020203020204" pitchFamily="34" charset="77"/>
                  </a:rPr>
                  <a:t>To update our weights (e.g. </a:t>
                </a:r>
                <a14:m>
                  <m:oMath xmlns:m="http://schemas.openxmlformats.org/officeDocument/2006/math">
                    <m:r>
                      <a:rPr lang="en-US" sz="2400" b="1" i="1" dirty="0" smtClean="0">
                        <a:solidFill>
                          <a:srgbClr val="C00000"/>
                        </a:solidFill>
                        <a:latin typeface="Cambria Math" panose="02040503050406030204" pitchFamily="18" charset="0"/>
                      </a:rPr>
                      <m:t>𝑽</m:t>
                    </m:r>
                  </m:oMath>
                </a14:m>
                <a:r>
                  <a:rPr lang="en-US" sz="2400" b="1" dirty="0">
                    <a:solidFill>
                      <a:schemeClr val="tx1"/>
                    </a:solidFill>
                    <a:latin typeface="Avenir Light" panose="020B0402020203020204" pitchFamily="34" charset="77"/>
                  </a:rPr>
                  <a:t>), we calculate the gradient of our loss </a:t>
                </a:r>
                <a:r>
                  <a:rPr lang="en-US" sz="2400" b="1" dirty="0" err="1">
                    <a:solidFill>
                      <a:schemeClr val="tx1"/>
                    </a:solidFill>
                    <a:latin typeface="Avenir Light" panose="020B0402020203020204" pitchFamily="34" charset="77"/>
                  </a:rPr>
                  <a:t>w.r.t</a:t>
                </a:r>
                <a:r>
                  <a:rPr lang="en-US" sz="2400" b="1" dirty="0">
                    <a:solidFill>
                      <a:schemeClr val="tx1"/>
                    </a:solidFill>
                    <a:latin typeface="Avenir Light" panose="020B0402020203020204" pitchFamily="34" charset="77"/>
                  </a:rPr>
                  <a:t>. </a:t>
                </a:r>
                <a:r>
                  <a:rPr lang="en-US" sz="2400" b="1" dirty="0">
                    <a:latin typeface="Avenir Light" panose="020B0402020203020204" pitchFamily="34" charset="77"/>
                  </a:rPr>
                  <a:t>the</a:t>
                </a:r>
                <a:r>
                  <a:rPr lang="en-US" sz="2400" b="1" dirty="0">
                    <a:solidFill>
                      <a:schemeClr val="tx1"/>
                    </a:solidFill>
                    <a:latin typeface="Avenir Light" panose="020B0402020203020204" pitchFamily="34" charset="77"/>
                  </a:rPr>
                  <a:t> repeated weight matrix (e.g., </a:t>
                </a:r>
                <a14:m>
                  <m:oMath xmlns:m="http://schemas.openxmlformats.org/officeDocument/2006/math">
                    <m:f>
                      <m:fPr>
                        <m:ctrlPr>
                          <a:rPr lang="en-US" sz="2400" b="1" i="1" smtClean="0">
                            <a:solidFill>
                              <a:srgbClr val="C00000"/>
                            </a:solidFill>
                            <a:latin typeface="Cambria Math" panose="02040503050406030204" pitchFamily="18" charset="0"/>
                            <a:ea typeface="Cambria Math" panose="02040503050406030204" pitchFamily="18" charset="0"/>
                          </a:rPr>
                        </m:ctrlPr>
                      </m:fPr>
                      <m:num>
                        <m:r>
                          <a:rPr lang="en-US" sz="2400" b="1" i="1">
                            <a:solidFill>
                              <a:srgbClr val="C00000"/>
                            </a:solidFill>
                            <a:latin typeface="Cambria Math" panose="02040503050406030204" pitchFamily="18" charset="0"/>
                            <a:ea typeface="Cambria Math" panose="02040503050406030204" pitchFamily="18" charset="0"/>
                          </a:rPr>
                          <m:t>𝝏</m:t>
                        </m:r>
                        <m:r>
                          <a:rPr lang="en-US" sz="2400" b="1" i="1">
                            <a:solidFill>
                              <a:srgbClr val="C00000"/>
                            </a:solidFill>
                            <a:latin typeface="Cambria Math" panose="02040503050406030204" pitchFamily="18" charset="0"/>
                            <a:ea typeface="Cambria Math" panose="02040503050406030204" pitchFamily="18" charset="0"/>
                          </a:rPr>
                          <m:t>𝑳</m:t>
                        </m:r>
                      </m:num>
                      <m:den>
                        <m:r>
                          <a:rPr lang="en-US" sz="2400" b="1" i="1">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𝑽</m:t>
                        </m:r>
                      </m:den>
                    </m:f>
                    <m:r>
                      <a:rPr lang="en-US" sz="2400" b="1" i="1" smtClean="0">
                        <a:solidFill>
                          <a:srgbClr val="C00000"/>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m:t>
                    </m:r>
                  </m:oMath>
                </a14:m>
                <a:endParaRPr lang="en-US" sz="2400" b="1" dirty="0">
                  <a:solidFill>
                    <a:schemeClr val="tx1"/>
                  </a:solidFill>
                  <a:latin typeface="Avenir Light" panose="020B0402020203020204" pitchFamily="34" charset="77"/>
                </a:endParaRPr>
              </a:p>
            </p:txBody>
          </p:sp>
        </mc:Choice>
        <mc:Fallback xmlns="">
          <p:sp>
            <p:nvSpPr>
              <p:cNvPr id="213" name="Content Placeholder 2">
                <a:extLst>
                  <a:ext uri="{FF2B5EF4-FFF2-40B4-BE49-F238E27FC236}">
                    <a16:creationId xmlns:a16="http://schemas.microsoft.com/office/drawing/2014/main" id="{1BFC310F-F0B7-5C41-808F-268BCA097F18}"/>
                  </a:ext>
                </a:extLst>
              </p:cNvPr>
              <p:cNvSpPr txBox="1">
                <a:spLocks noRot="1" noChangeAspect="1" noMove="1" noResize="1" noEditPoints="1" noAdjustHandles="1" noChangeArrowheads="1" noChangeShapeType="1" noTextEdit="1"/>
              </p:cNvSpPr>
              <p:nvPr/>
            </p:nvSpPr>
            <p:spPr>
              <a:xfrm>
                <a:off x="1007765" y="1208271"/>
                <a:ext cx="7997698" cy="1564870"/>
              </a:xfrm>
              <a:prstGeom prst="rect">
                <a:avLst/>
              </a:prstGeom>
              <a:blipFill>
                <a:blip r:embed="rId16"/>
                <a:stretch>
                  <a:fillRect l="-951"/>
                </a:stretch>
              </a:blipFill>
            </p:spPr>
            <p:txBody>
              <a:bodyPr/>
              <a:lstStyle/>
              <a:p>
                <a:r>
                  <a:rPr lang="en-US">
                    <a:noFill/>
                  </a:rPr>
                  <a:t> </a:t>
                </a:r>
              </a:p>
            </p:txBody>
          </p:sp>
        </mc:Fallback>
      </mc:AlternateContent>
      <p:sp>
        <p:nvSpPr>
          <p:cNvPr id="117" name="Title 1">
            <a:extLst>
              <a:ext uri="{FF2B5EF4-FFF2-40B4-BE49-F238E27FC236}">
                <a16:creationId xmlns:a16="http://schemas.microsoft.com/office/drawing/2014/main" id="{95730612-B047-EB40-B6FB-813F8D7F8392}"/>
              </a:ext>
            </a:extLst>
          </p:cNvPr>
          <p:cNvSpPr>
            <a:spLocks noGrp="1"/>
          </p:cNvSpPr>
          <p:nvPr>
            <p:ph type="title" idx="4294967295"/>
          </p:nvPr>
        </p:nvSpPr>
        <p:spPr>
          <a:xfrm>
            <a:off x="716886" y="264119"/>
            <a:ext cx="1262040" cy="551431"/>
          </a:xfrm>
        </p:spPr>
        <p:txBody>
          <a:bodyPr/>
          <a:lstStyle/>
          <a:p>
            <a:r>
              <a:rPr lang="en-US" dirty="0"/>
              <a:t>RNN</a:t>
            </a:r>
          </a:p>
        </p:txBody>
      </p:sp>
      <p:sp>
        <p:nvSpPr>
          <p:cNvPr id="118" name="Rectangle 117">
            <a:extLst>
              <a:ext uri="{FF2B5EF4-FFF2-40B4-BE49-F238E27FC236}">
                <a16:creationId xmlns:a16="http://schemas.microsoft.com/office/drawing/2014/main" id="{A2214690-68E9-0949-94A8-CAA5BD3A3B7C}"/>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305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a:extLst>
              <a:ext uri="{FF2B5EF4-FFF2-40B4-BE49-F238E27FC236}">
                <a16:creationId xmlns:a16="http://schemas.microsoft.com/office/drawing/2014/main" id="{5D68CA1B-7C4B-5845-92FE-230CE08C6BB8}"/>
              </a:ext>
            </a:extLst>
          </p:cNvPr>
          <p:cNvSpPr>
            <a:spLocks noGrp="1"/>
          </p:cNvSpPr>
          <p:nvPr>
            <p:ph type="title" idx="4294967295"/>
          </p:nvPr>
        </p:nvSpPr>
        <p:spPr>
          <a:xfrm>
            <a:off x="716886" y="264119"/>
            <a:ext cx="1262040" cy="551431"/>
          </a:xfrm>
        </p:spPr>
        <p:txBody>
          <a:bodyPr/>
          <a:lstStyle/>
          <a:p>
            <a:r>
              <a:rPr lang="en-US" dirty="0"/>
              <a:t>RNN</a:t>
            </a:r>
          </a:p>
        </p:txBody>
      </p:sp>
      <p:sp>
        <p:nvSpPr>
          <p:cNvPr id="118" name="Rectangle 117">
            <a:extLst>
              <a:ext uri="{FF2B5EF4-FFF2-40B4-BE49-F238E27FC236}">
                <a16:creationId xmlns:a16="http://schemas.microsoft.com/office/drawing/2014/main" id="{3CF616DD-64F0-E046-B5F3-17B14C273759}"/>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57567A9F-9A5A-4A43-9695-F85CD7F0400F}"/>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B634E59-4B85-4C4B-8984-E10B47A0B100}"/>
              </a:ext>
            </a:extLst>
          </p:cNvPr>
          <p:cNvSpPr txBox="1">
            <a:spLocks/>
          </p:cNvSpPr>
          <p:nvPr/>
        </p:nvSpPr>
        <p:spPr>
          <a:xfrm>
            <a:off x="4165168" y="157470"/>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Details</a:t>
            </a:r>
            <a:endParaRPr lang="en-US" dirty="0">
              <a:latin typeface="Avenir Light" panose="020B0402020203020204" pitchFamily="34" charset="77"/>
            </a:endParaRPr>
          </a:p>
        </p:txBody>
      </p:sp>
      <p:sp>
        <p:nvSpPr>
          <p:cNvPr id="51" name="Content Placeholder 2">
            <a:extLst>
              <a:ext uri="{FF2B5EF4-FFF2-40B4-BE49-F238E27FC236}">
                <a16:creationId xmlns:a16="http://schemas.microsoft.com/office/drawing/2014/main" id="{3649502E-21DD-1642-971F-BACEABB4E04C}"/>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76" name="Oval 75">
            <a:extLst>
              <a:ext uri="{FF2B5EF4-FFF2-40B4-BE49-F238E27FC236}">
                <a16:creationId xmlns:a16="http://schemas.microsoft.com/office/drawing/2014/main" id="{CFE7F9AF-8FB9-9E47-AA7C-B819DD96BD45}"/>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1072A62-0E13-3843-8D0C-3A62E6BC9417}"/>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5867DDE-FEA5-0049-9461-EB1FFEB88969}"/>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4DFF809-EE42-C349-914D-4808EEE0B2B2}"/>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485BEC44-F260-1145-8583-E09A6D1ADDA0}"/>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285D089-1C0C-6344-B7EA-A631D2F645B7}"/>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248521C-7AB4-A74B-BB41-9E9DBC05502F}"/>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42D303-3E89-B948-BAE1-9C28B4C7900E}"/>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557CEDB-9609-5C4E-BE7A-9A1922D84558}"/>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D0CC76B-5E71-8C4B-B186-6D1471C8CD67}"/>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2E61486C-7C7C-CF4A-BF55-2488DDD06CBA}"/>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a:extLst>
              <a:ext uri="{FF2B5EF4-FFF2-40B4-BE49-F238E27FC236}">
                <a16:creationId xmlns:a16="http://schemas.microsoft.com/office/drawing/2014/main" id="{FAED948E-E8BC-B542-96E5-C16F47F16A92}"/>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Content Placeholder 2">
                <a:extLst>
                  <a:ext uri="{FF2B5EF4-FFF2-40B4-BE49-F238E27FC236}">
                    <a16:creationId xmlns:a16="http://schemas.microsoft.com/office/drawing/2014/main" id="{6D6C0EF3-9A48-6042-84AB-D28C74DA20AD}"/>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97" name="Content Placeholder 2">
                <a:extLst>
                  <a:ext uri="{FF2B5EF4-FFF2-40B4-BE49-F238E27FC236}">
                    <a16:creationId xmlns:a16="http://schemas.microsoft.com/office/drawing/2014/main" id="{6D6C0EF3-9A48-6042-84AB-D28C74DA20AD}"/>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104" name="Oval 103">
            <a:extLst>
              <a:ext uri="{FF2B5EF4-FFF2-40B4-BE49-F238E27FC236}">
                <a16:creationId xmlns:a16="http://schemas.microsoft.com/office/drawing/2014/main" id="{F70F58BE-CCAE-F645-A328-47C1EAC54035}"/>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E219746-6458-2648-BFF2-1638E7F0E56F}"/>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C39E4D5-0122-404D-AF07-8A0976CE0F90}"/>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69B3C99-29C1-8B4B-96BE-A1AF2836059F}"/>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7B63A695-A0C7-D649-B5DD-122BBCB3D254}"/>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0DCA6BB-A31D-DC41-A4C9-C2923C3B6F21}"/>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5A97E85-0225-1E46-A085-02FCCC792A02}"/>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C5A434-FA81-A04D-A77B-DC0A945AB849}"/>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C6578E8-0778-B145-8F5F-1C179B55F37C}"/>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4DA400A-6EAC-B244-90C9-E2C76E3CE8B1}"/>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2D7BF61E-70E5-7B42-A443-1515BC3FC19A}"/>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a:extLst>
              <a:ext uri="{FF2B5EF4-FFF2-40B4-BE49-F238E27FC236}">
                <a16:creationId xmlns:a16="http://schemas.microsoft.com/office/drawing/2014/main" id="{08D29459-9A76-6445-B967-14977057901D}"/>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9" name="Content Placeholder 2">
                <a:extLst>
                  <a:ext uri="{FF2B5EF4-FFF2-40B4-BE49-F238E27FC236}">
                    <a16:creationId xmlns:a16="http://schemas.microsoft.com/office/drawing/2014/main" id="{F0F7AF7B-3877-754A-9EAE-7D971B6F9519}"/>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19" name="Content Placeholder 2">
                <a:extLst>
                  <a:ext uri="{FF2B5EF4-FFF2-40B4-BE49-F238E27FC236}">
                    <a16:creationId xmlns:a16="http://schemas.microsoft.com/office/drawing/2014/main" id="{F0F7AF7B-3877-754A-9EAE-7D971B6F9519}"/>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148" name="Oval 147">
            <a:extLst>
              <a:ext uri="{FF2B5EF4-FFF2-40B4-BE49-F238E27FC236}">
                <a16:creationId xmlns:a16="http://schemas.microsoft.com/office/drawing/2014/main" id="{7EAD415F-63DE-EB43-A7A2-F45C61798465}"/>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2B470B-D922-F042-867E-B1AF31F5381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5C803EA-95C9-8F46-8E1F-70FC48EA99C3}"/>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9A0AFE1-2C23-C746-A807-955038252BA2}"/>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4DCD0D15-2948-5C49-B702-B424B826CFBA}"/>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60421B2-6847-DA43-8335-25E8978671EB}"/>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869AB43-57B9-9F48-95FC-2969B414915A}"/>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F3AA86DF-7ED5-E845-B126-E8D66DFA4416}"/>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49529E1-0B4F-164B-AE6E-CC1335477CBF}"/>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DAD38EF-F205-2144-90B1-15E45B3FE01A}"/>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9475EEB9-A7EE-8F45-8FD8-2D84E2F5222E}"/>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a:extLst>
              <a:ext uri="{FF2B5EF4-FFF2-40B4-BE49-F238E27FC236}">
                <a16:creationId xmlns:a16="http://schemas.microsoft.com/office/drawing/2014/main" id="{12A95AFB-626B-0B4E-8C17-06CD0B92655F}"/>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Content Placeholder 2">
                <a:extLst>
                  <a:ext uri="{FF2B5EF4-FFF2-40B4-BE49-F238E27FC236}">
                    <a16:creationId xmlns:a16="http://schemas.microsoft.com/office/drawing/2014/main" id="{CF14063D-2F76-D341-8575-DFC58CC43FAD}"/>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163" name="Content Placeholder 2">
                <a:extLst>
                  <a:ext uri="{FF2B5EF4-FFF2-40B4-BE49-F238E27FC236}">
                    <a16:creationId xmlns:a16="http://schemas.microsoft.com/office/drawing/2014/main" id="{CF14063D-2F76-D341-8575-DFC58CC43FAD}"/>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170" name="Oval 169">
            <a:extLst>
              <a:ext uri="{FF2B5EF4-FFF2-40B4-BE49-F238E27FC236}">
                <a16:creationId xmlns:a16="http://schemas.microsoft.com/office/drawing/2014/main" id="{79B2685C-C313-E343-87AF-3A16BC55BC2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5E40E88B-7C0C-B34A-8126-6254BCF5337D}"/>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CB38E08-B9A3-C14F-896A-0F8077D8FB68}"/>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43EFC05D-5D9E-8545-80ED-5EE5833436E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a:extLst>
              <a:ext uri="{FF2B5EF4-FFF2-40B4-BE49-F238E27FC236}">
                <a16:creationId xmlns:a16="http://schemas.microsoft.com/office/drawing/2014/main" id="{6F64A017-A35A-AC44-96D0-72EFC040B4F7}"/>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EB7699D4-5CF1-4945-AF53-9FF925C376BB}"/>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A9006280-6B35-5544-98E4-1B21ED7235B5}"/>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AC7C371E-2D08-BF45-8B8E-6FC13CFD5BF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2513D4-883B-AC4F-83C4-340258810AA5}"/>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A3B99E0-E6A1-A84A-BE61-0FEC270CA7BD}"/>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a:extLst>
              <a:ext uri="{FF2B5EF4-FFF2-40B4-BE49-F238E27FC236}">
                <a16:creationId xmlns:a16="http://schemas.microsoft.com/office/drawing/2014/main" id="{FE339CDF-6D63-3347-A831-5E801BE3FDE7}"/>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5" name="Content Placeholder 2">
                <a:extLst>
                  <a:ext uri="{FF2B5EF4-FFF2-40B4-BE49-F238E27FC236}">
                    <a16:creationId xmlns:a16="http://schemas.microsoft.com/office/drawing/2014/main" id="{DED50EDE-4C5F-3D40-A8FA-BBCFA6B19B18}"/>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85" name="Content Placeholder 2">
                <a:extLst>
                  <a:ext uri="{FF2B5EF4-FFF2-40B4-BE49-F238E27FC236}">
                    <a16:creationId xmlns:a16="http://schemas.microsoft.com/office/drawing/2014/main" id="{DED50EDE-4C5F-3D40-A8FA-BBCFA6B19B18}"/>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Content Placeholder 2">
                <a:extLst>
                  <a:ext uri="{FF2B5EF4-FFF2-40B4-BE49-F238E27FC236}">
                    <a16:creationId xmlns:a16="http://schemas.microsoft.com/office/drawing/2014/main" id="{051A29E5-B48A-4C41-8B73-97B7587ED5BE}"/>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201" name="Content Placeholder 2">
                <a:extLst>
                  <a:ext uri="{FF2B5EF4-FFF2-40B4-BE49-F238E27FC236}">
                    <a16:creationId xmlns:a16="http://schemas.microsoft.com/office/drawing/2014/main" id="{051A29E5-B48A-4C41-8B73-97B7587ED5BE}"/>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6"/>
                <a:stretch>
                  <a:fillRect/>
                </a:stretch>
              </a:blipFill>
            </p:spPr>
            <p:txBody>
              <a:bodyPr/>
              <a:lstStyle/>
              <a:p>
                <a:r>
                  <a:rPr lang="en-US">
                    <a:noFill/>
                  </a:rPr>
                  <a:t> </a:t>
                </a:r>
              </a:p>
            </p:txBody>
          </p:sp>
        </mc:Fallback>
      </mc:AlternateContent>
      <p:sp>
        <p:nvSpPr>
          <p:cNvPr id="124" name="Content Placeholder 2">
            <a:extLst>
              <a:ext uri="{FF2B5EF4-FFF2-40B4-BE49-F238E27FC236}">
                <a16:creationId xmlns:a16="http://schemas.microsoft.com/office/drawing/2014/main" id="{55FCA79F-24EF-C34B-915B-6914F4B5E84B}"/>
              </a:ext>
            </a:extLst>
          </p:cNvPr>
          <p:cNvSpPr txBox="1">
            <a:spLocks/>
          </p:cNvSpPr>
          <p:nvPr/>
        </p:nvSpPr>
        <p:spPr>
          <a:xfrm>
            <a:off x="2587348" y="2375048"/>
            <a:ext cx="112101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went?</a:t>
            </a:r>
          </a:p>
        </p:txBody>
      </p:sp>
      <p:sp>
        <p:nvSpPr>
          <p:cNvPr id="125" name="Content Placeholder 2">
            <a:extLst>
              <a:ext uri="{FF2B5EF4-FFF2-40B4-BE49-F238E27FC236}">
                <a16:creationId xmlns:a16="http://schemas.microsoft.com/office/drawing/2014/main" id="{BC7611C4-233A-2F45-BEC2-4400044BAC8A}"/>
              </a:ext>
            </a:extLst>
          </p:cNvPr>
          <p:cNvSpPr txBox="1">
            <a:spLocks/>
          </p:cNvSpPr>
          <p:nvPr/>
        </p:nvSpPr>
        <p:spPr>
          <a:xfrm>
            <a:off x="4669195" y="2394928"/>
            <a:ext cx="1005821"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over?</a:t>
            </a:r>
          </a:p>
        </p:txBody>
      </p:sp>
      <p:sp>
        <p:nvSpPr>
          <p:cNvPr id="126" name="Content Placeholder 2">
            <a:extLst>
              <a:ext uri="{FF2B5EF4-FFF2-40B4-BE49-F238E27FC236}">
                <a16:creationId xmlns:a16="http://schemas.microsoft.com/office/drawing/2014/main" id="{F1A17C69-A9A6-794D-974B-0B1554D43578}"/>
              </a:ext>
            </a:extLst>
          </p:cNvPr>
          <p:cNvSpPr txBox="1">
            <a:spLocks/>
          </p:cNvSpPr>
          <p:nvPr/>
        </p:nvSpPr>
        <p:spPr>
          <a:xfrm>
            <a:off x="7116958" y="2382592"/>
            <a:ext cx="1049884" cy="503588"/>
          </a:xfrm>
          <a:prstGeom prst="rect">
            <a:avLst/>
          </a:prstGeom>
          <a:solidFill>
            <a:schemeClr val="accent6">
              <a:lumMod val="40000"/>
              <a:lumOff val="60000"/>
              <a:alpha val="2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latin typeface="Avenir Light" panose="020B0402020203020204" pitchFamily="34" charset="77"/>
              </a:rPr>
              <a:t>class?</a:t>
            </a:r>
          </a:p>
        </p:txBody>
      </p:sp>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E55E6BDD-EA4B-A043-AFA7-C42DD8E37FCB}"/>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129" name="Rectangle 128">
                <a:extLst>
                  <a:ext uri="{FF2B5EF4-FFF2-40B4-BE49-F238E27FC236}">
                    <a16:creationId xmlns:a16="http://schemas.microsoft.com/office/drawing/2014/main" id="{E55E6BDD-EA4B-A043-AFA7-C42DD8E37FCB}"/>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5CE9E9A-F735-5D4A-8A09-4BABFB2D5DA5}"/>
                  </a:ext>
                </a:extLst>
              </p:cNvPr>
              <p:cNvSpPr/>
              <p:nvPr/>
            </p:nvSpPr>
            <p:spPr>
              <a:xfrm>
                <a:off x="1845030" y="2933572"/>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4" name="Rectangle 3">
                <a:extLst>
                  <a:ext uri="{FF2B5EF4-FFF2-40B4-BE49-F238E27FC236}">
                    <a16:creationId xmlns:a16="http://schemas.microsoft.com/office/drawing/2014/main" id="{F5CE9E9A-F735-5D4A-8A09-4BABFB2D5DA5}"/>
                  </a:ext>
                </a:extLst>
              </p:cNvPr>
              <p:cNvSpPr>
                <a:spLocks noRot="1" noChangeAspect="1" noMove="1" noResize="1" noEditPoints="1" noAdjustHandles="1" noChangeArrowheads="1" noChangeShapeType="1" noTextEdit="1"/>
              </p:cNvSpPr>
              <p:nvPr/>
            </p:nvSpPr>
            <p:spPr>
              <a:xfrm>
                <a:off x="1845030" y="2933572"/>
                <a:ext cx="430374" cy="461665"/>
              </a:xfrm>
              <a:prstGeom prst="rect">
                <a:avLst/>
              </a:prstGeom>
              <a:blipFill>
                <a:blip r:embed="rId8"/>
                <a:stretch>
                  <a:fillRect b="-8108"/>
                </a:stretch>
              </a:blipFill>
            </p:spPr>
            <p:txBody>
              <a:bodyPr/>
              <a:lstStyle/>
              <a:p>
                <a:r>
                  <a:rPr lang="en-US">
                    <a:noFill/>
                  </a:rPr>
                  <a:t> </a:t>
                </a:r>
              </a:p>
            </p:txBody>
          </p:sp>
        </mc:Fallback>
      </mc:AlternateContent>
      <p:sp>
        <p:nvSpPr>
          <p:cNvPr id="135" name="Content Placeholder 2">
            <a:extLst>
              <a:ext uri="{FF2B5EF4-FFF2-40B4-BE49-F238E27FC236}">
                <a16:creationId xmlns:a16="http://schemas.microsoft.com/office/drawing/2014/main" id="{009B75EB-85A0-E14A-82AF-5B91C716897B}"/>
              </a:ext>
            </a:extLst>
          </p:cNvPr>
          <p:cNvSpPr txBox="1">
            <a:spLocks/>
          </p:cNvSpPr>
          <p:nvPr/>
        </p:nvSpPr>
        <p:spPr>
          <a:xfrm>
            <a:off x="789532" y="1014201"/>
            <a:ext cx="8410756" cy="2768013"/>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endParaRPr lang="en-US" sz="2400" b="1" dirty="0">
              <a:solidFill>
                <a:schemeClr val="tx1">
                  <a:lumMod val="85000"/>
                  <a:lumOff val="15000"/>
                </a:schemeClr>
              </a:solidFill>
              <a:latin typeface="Avenir Light" panose="020B0402020203020204" pitchFamily="34" charset="77"/>
            </a:endParaRPr>
          </a:p>
        </p:txBody>
      </p:sp>
      <p:sp>
        <p:nvSpPr>
          <p:cNvPr id="9" name="Rectangle 8">
            <a:extLst>
              <a:ext uri="{FF2B5EF4-FFF2-40B4-BE49-F238E27FC236}">
                <a16:creationId xmlns:a16="http://schemas.microsoft.com/office/drawing/2014/main" id="{C01CD49D-C341-C34E-88AE-2BE76709C423}"/>
              </a:ext>
            </a:extLst>
          </p:cNvPr>
          <p:cNvSpPr/>
          <p:nvPr/>
        </p:nvSpPr>
        <p:spPr>
          <a:xfrm>
            <a:off x="1052465" y="2636128"/>
            <a:ext cx="7523220" cy="830997"/>
          </a:xfrm>
          <a:prstGeom prst="rect">
            <a:avLst/>
          </a:prstGeom>
        </p:spPr>
        <p:txBody>
          <a:bodyPr wrap="square">
            <a:spAutoFit/>
          </a:bodyPr>
          <a:lstStyle/>
          <a:p>
            <a:r>
              <a:rPr lang="en-US" sz="2400" b="1" dirty="0">
                <a:latin typeface="Avenir Light" panose="020B0402020203020204" pitchFamily="34" charset="77"/>
              </a:rPr>
              <a:t>Using the chain rule, we trace the derivative all the </a:t>
            </a:r>
            <a:r>
              <a:rPr lang="en-US" sz="2400" b="1" dirty="0">
                <a:solidFill>
                  <a:srgbClr val="C00000"/>
                </a:solidFill>
                <a:latin typeface="Avenir Light" panose="020B0402020203020204" pitchFamily="34" charset="77"/>
              </a:rPr>
              <a:t>way back to the beginning</a:t>
            </a:r>
            <a:r>
              <a:rPr lang="en-US" sz="2400" b="1" dirty="0">
                <a:latin typeface="Avenir Light" panose="020B0402020203020204" pitchFamily="34" charset="77"/>
              </a:rPr>
              <a:t>, while summing the results.</a:t>
            </a:r>
            <a:endParaRPr lang="en-US" sz="24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E47E9EF-07CA-1B4D-B065-7C68C77B1867}"/>
                  </a:ext>
                </a:extLst>
              </p:cNvPr>
              <p:cNvSpPr/>
              <p:nvPr/>
            </p:nvSpPr>
            <p:spPr>
              <a:xfrm>
                <a:off x="9440447" y="388891"/>
                <a:ext cx="1068066" cy="991682"/>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r>
                          <a:rPr lang="en-US" sz="4000" b="1" i="1">
                            <a:solidFill>
                              <a:srgbClr val="C00000"/>
                            </a:solidFill>
                            <a:latin typeface="Cambria Math" panose="02040503050406030204" pitchFamily="18" charset="0"/>
                            <a:ea typeface="Cambria Math" panose="02040503050406030204" pitchFamily="18" charset="0"/>
                          </a:rPr>
                          <m:t>𝑳</m:t>
                        </m:r>
                      </m:num>
                      <m:den>
                        <m:r>
                          <a:rPr lang="en-US" sz="4000" b="1" i="1">
                            <a:solidFill>
                              <a:srgbClr val="C00000"/>
                            </a:solidFill>
                            <a:latin typeface="Cambria Math" panose="02040503050406030204" pitchFamily="18" charset="0"/>
                            <a:ea typeface="Cambria Math" panose="02040503050406030204" pitchFamily="18" charset="0"/>
                          </a:rPr>
                          <m:t>𝝏</m:t>
                        </m:r>
                        <m:r>
                          <a:rPr lang="en-US" sz="4000" b="1" i="1">
                            <a:solidFill>
                              <a:srgbClr val="C00000"/>
                            </a:solidFill>
                            <a:latin typeface="Cambria Math" panose="02040503050406030204" pitchFamily="18" charset="0"/>
                            <a:ea typeface="Cambria Math" panose="02040503050406030204" pitchFamily="18" charset="0"/>
                          </a:rPr>
                          <m:t>𝑽</m:t>
                        </m:r>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3" name="Rectangle 2">
                <a:extLst>
                  <a:ext uri="{FF2B5EF4-FFF2-40B4-BE49-F238E27FC236}">
                    <a16:creationId xmlns:a16="http://schemas.microsoft.com/office/drawing/2014/main" id="{5E47E9EF-07CA-1B4D-B065-7C68C77B1867}"/>
                  </a:ext>
                </a:extLst>
              </p:cNvPr>
              <p:cNvSpPr>
                <a:spLocks noRot="1" noChangeAspect="1" noMove="1" noResize="1" noEditPoints="1" noAdjustHandles="1" noChangeArrowheads="1" noChangeShapeType="1" noTextEdit="1"/>
              </p:cNvSpPr>
              <p:nvPr/>
            </p:nvSpPr>
            <p:spPr>
              <a:xfrm>
                <a:off x="9440447" y="388891"/>
                <a:ext cx="1068066" cy="991682"/>
              </a:xfrm>
              <a:prstGeom prst="rect">
                <a:avLst/>
              </a:prstGeom>
              <a:blipFill>
                <a:blip r:embed="rId9"/>
                <a:stretch>
                  <a:fillRect b="-7595"/>
                </a:stretch>
              </a:blipFill>
            </p:spPr>
            <p:txBody>
              <a:bodyPr/>
              <a:lstStyle/>
              <a:p>
                <a:r>
                  <a:rPr lang="en-US">
                    <a:noFill/>
                  </a:rPr>
                  <a:t> </a:t>
                </a:r>
              </a:p>
            </p:txBody>
          </p:sp>
        </mc:Fallback>
      </mc:AlternateContent>
      <p:sp>
        <p:nvSpPr>
          <p:cNvPr id="133" name="Right Arrow 132">
            <a:extLst>
              <a:ext uri="{FF2B5EF4-FFF2-40B4-BE49-F238E27FC236}">
                <a16:creationId xmlns:a16="http://schemas.microsoft.com/office/drawing/2014/main" id="{BA223413-3EFF-4745-8601-CABAD3C5499D}"/>
              </a:ext>
            </a:extLst>
          </p:cNvPr>
          <p:cNvSpPr/>
          <p:nvPr/>
        </p:nvSpPr>
        <p:spPr>
          <a:xfrm rot="10800000">
            <a:off x="3857900" y="4064460"/>
            <a:ext cx="5797112" cy="519477"/>
          </a:xfrm>
          <a:prstGeom prst="rightArrow">
            <a:avLst>
              <a:gd name="adj1" fmla="val 43272"/>
              <a:gd name="adj2" fmla="val 64733"/>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B991E92-818F-054A-94A8-9B82C59E69FC}"/>
              </a:ext>
            </a:extLst>
          </p:cNvPr>
          <p:cNvSpPr/>
          <p:nvPr/>
        </p:nvSpPr>
        <p:spPr>
          <a:xfrm>
            <a:off x="9655013" y="3412361"/>
            <a:ext cx="520985" cy="1079761"/>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Content Placeholder 2">
                <a:extLst>
                  <a:ext uri="{FF2B5EF4-FFF2-40B4-BE49-F238E27FC236}">
                    <a16:creationId xmlns:a16="http://schemas.microsoft.com/office/drawing/2014/main" id="{B49FA59A-6FA0-A646-9EEB-960FCA52B763}"/>
                  </a:ext>
                </a:extLst>
              </p:cNvPr>
              <p:cNvSpPr txBox="1">
                <a:spLocks/>
              </p:cNvSpPr>
              <p:nvPr/>
            </p:nvSpPr>
            <p:spPr>
              <a:xfrm>
                <a:off x="6233573" y="371790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2</m:t>
                          </m:r>
                        </m:sup>
                      </m:sSup>
                    </m:oMath>
                  </m:oMathPara>
                </a14:m>
                <a:endParaRPr lang="en-US" sz="2400" dirty="0">
                  <a:solidFill>
                    <a:srgbClr val="C00000"/>
                  </a:solidFill>
                  <a:latin typeface="Avenir Light" panose="020B0402020203020204" pitchFamily="34" charset="77"/>
                </a:endParaRPr>
              </a:p>
            </p:txBody>
          </p:sp>
        </mc:Choice>
        <mc:Fallback xmlns="">
          <p:sp>
            <p:nvSpPr>
              <p:cNvPr id="127" name="Content Placeholder 2">
                <a:extLst>
                  <a:ext uri="{FF2B5EF4-FFF2-40B4-BE49-F238E27FC236}">
                    <a16:creationId xmlns:a16="http://schemas.microsoft.com/office/drawing/2014/main" id="{B49FA59A-6FA0-A646-9EEB-960FCA52B763}"/>
                  </a:ext>
                </a:extLst>
              </p:cNvPr>
              <p:cNvSpPr txBox="1">
                <a:spLocks noRot="1" noChangeAspect="1" noMove="1" noResize="1" noEditPoints="1" noAdjustHandles="1" noChangeArrowheads="1" noChangeShapeType="1" noTextEdit="1"/>
              </p:cNvSpPr>
              <p:nvPr/>
            </p:nvSpPr>
            <p:spPr>
              <a:xfrm>
                <a:off x="6233573" y="371790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Content Placeholder 2">
                <a:extLst>
                  <a:ext uri="{FF2B5EF4-FFF2-40B4-BE49-F238E27FC236}">
                    <a16:creationId xmlns:a16="http://schemas.microsoft.com/office/drawing/2014/main" id="{804C09D3-4433-5241-A0D9-0CA0D827A238}"/>
                  </a:ext>
                </a:extLst>
              </p:cNvPr>
              <p:cNvSpPr txBox="1">
                <a:spLocks/>
              </p:cNvSpPr>
              <p:nvPr/>
            </p:nvSpPr>
            <p:spPr>
              <a:xfrm>
                <a:off x="4153349" y="3754780"/>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1</m:t>
                          </m:r>
                        </m:sup>
                      </m:sSup>
                    </m:oMath>
                  </m:oMathPara>
                </a14:m>
                <a:endParaRPr lang="en-US" sz="2400" dirty="0">
                  <a:solidFill>
                    <a:srgbClr val="C00000"/>
                  </a:solidFill>
                  <a:latin typeface="Avenir Light" panose="020B0402020203020204" pitchFamily="34" charset="77"/>
                </a:endParaRPr>
              </a:p>
            </p:txBody>
          </p:sp>
        </mc:Choice>
        <mc:Fallback xmlns="">
          <p:sp>
            <p:nvSpPr>
              <p:cNvPr id="128" name="Content Placeholder 2">
                <a:extLst>
                  <a:ext uri="{FF2B5EF4-FFF2-40B4-BE49-F238E27FC236}">
                    <a16:creationId xmlns:a16="http://schemas.microsoft.com/office/drawing/2014/main" id="{804C09D3-4433-5241-A0D9-0CA0D827A238}"/>
                  </a:ext>
                </a:extLst>
              </p:cNvPr>
              <p:cNvSpPr txBox="1">
                <a:spLocks noRot="1" noChangeAspect="1" noMove="1" noResize="1" noEditPoints="1" noAdjustHandles="1" noChangeArrowheads="1" noChangeShapeType="1" noTextEdit="1"/>
              </p:cNvSpPr>
              <p:nvPr/>
            </p:nvSpPr>
            <p:spPr>
              <a:xfrm>
                <a:off x="4153349" y="3754780"/>
                <a:ext cx="701328" cy="503588"/>
              </a:xfrm>
              <a:prstGeom prst="rect">
                <a:avLst/>
              </a:prstGeom>
              <a:blipFill>
                <a:blip r:embed="rId11"/>
                <a:stretch>
                  <a:fillRect/>
                </a:stretch>
              </a:blipFill>
            </p:spPr>
            <p:txBody>
              <a:bodyPr/>
              <a:lstStyle/>
              <a:p>
                <a:r>
                  <a:rPr lang="en-US">
                    <a:noFill/>
                  </a:rPr>
                  <a:t> </a:t>
                </a:r>
              </a:p>
            </p:txBody>
          </p:sp>
        </mc:Fallback>
      </mc:AlternateContent>
      <p:sp>
        <p:nvSpPr>
          <p:cNvPr id="130" name="Content Placeholder 2">
            <a:extLst>
              <a:ext uri="{FF2B5EF4-FFF2-40B4-BE49-F238E27FC236}">
                <a16:creationId xmlns:a16="http://schemas.microsoft.com/office/drawing/2014/main" id="{B4E2943B-E9E6-A749-959C-646983C5B1C3}"/>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141" name="Content Placeholder 2">
            <a:extLst>
              <a:ext uri="{FF2B5EF4-FFF2-40B4-BE49-F238E27FC236}">
                <a16:creationId xmlns:a16="http://schemas.microsoft.com/office/drawing/2014/main" id="{610230F6-C5A9-B747-8926-B73B1C4D9E79}"/>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142" name="Rounded Rectangle 141">
            <a:extLst>
              <a:ext uri="{FF2B5EF4-FFF2-40B4-BE49-F238E27FC236}">
                <a16:creationId xmlns:a16="http://schemas.microsoft.com/office/drawing/2014/main" id="{FEB692C8-A43B-0247-9862-C2AFC6FE18F3}"/>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52" name="Oval 151">
            <a:extLst>
              <a:ext uri="{FF2B5EF4-FFF2-40B4-BE49-F238E27FC236}">
                <a16:creationId xmlns:a16="http://schemas.microsoft.com/office/drawing/2014/main" id="{A89E5755-7BC0-E64C-A052-964F5A7D64E6}"/>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4" name="Oval 163">
            <a:extLst>
              <a:ext uri="{FF2B5EF4-FFF2-40B4-BE49-F238E27FC236}">
                <a16:creationId xmlns:a16="http://schemas.microsoft.com/office/drawing/2014/main" id="{8B38F25F-F328-DF41-B169-FC79C545EF19}"/>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5" name="Oval 164">
            <a:extLst>
              <a:ext uri="{FF2B5EF4-FFF2-40B4-BE49-F238E27FC236}">
                <a16:creationId xmlns:a16="http://schemas.microsoft.com/office/drawing/2014/main" id="{06779AE9-5ABE-8E4E-81A6-4AC5215F8BD8}"/>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6" name="Oval 165">
            <a:extLst>
              <a:ext uri="{FF2B5EF4-FFF2-40B4-BE49-F238E27FC236}">
                <a16:creationId xmlns:a16="http://schemas.microsoft.com/office/drawing/2014/main" id="{EE94BAC5-80A0-7249-A650-A610439CE04F}"/>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67" name="Right Arrow 166">
            <a:extLst>
              <a:ext uri="{FF2B5EF4-FFF2-40B4-BE49-F238E27FC236}">
                <a16:creationId xmlns:a16="http://schemas.microsoft.com/office/drawing/2014/main" id="{5F610BA7-C96E-594F-97AD-D226CBC333F8}"/>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8" name="Content Placeholder 2">
                <a:extLst>
                  <a:ext uri="{FF2B5EF4-FFF2-40B4-BE49-F238E27FC236}">
                    <a16:creationId xmlns:a16="http://schemas.microsoft.com/office/drawing/2014/main" id="{5ADF703D-12F4-BD4E-AAA5-5F171906D480}"/>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68" name="Content Placeholder 2">
                <a:extLst>
                  <a:ext uri="{FF2B5EF4-FFF2-40B4-BE49-F238E27FC236}">
                    <a16:creationId xmlns:a16="http://schemas.microsoft.com/office/drawing/2014/main" id="{5ADF703D-12F4-BD4E-AAA5-5F171906D480}"/>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2"/>
                <a:stretch>
                  <a:fillRect/>
                </a:stretch>
              </a:blipFill>
            </p:spPr>
            <p:txBody>
              <a:bodyPr/>
              <a:lstStyle/>
              <a:p>
                <a:r>
                  <a:rPr lang="en-US">
                    <a:noFill/>
                  </a:rPr>
                  <a:t> </a:t>
                </a:r>
              </a:p>
            </p:txBody>
          </p:sp>
        </mc:Fallback>
      </mc:AlternateContent>
      <p:sp>
        <p:nvSpPr>
          <p:cNvPr id="169" name="Rounded Rectangle 168">
            <a:extLst>
              <a:ext uri="{FF2B5EF4-FFF2-40B4-BE49-F238E27FC236}">
                <a16:creationId xmlns:a16="http://schemas.microsoft.com/office/drawing/2014/main" id="{436E259A-AAE0-9A47-BFB1-33C39312BB84}"/>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74" name="Oval 173">
            <a:extLst>
              <a:ext uri="{FF2B5EF4-FFF2-40B4-BE49-F238E27FC236}">
                <a16:creationId xmlns:a16="http://schemas.microsoft.com/office/drawing/2014/main" id="{F5B7B4E4-DBD4-0F49-9A5D-F6E9820771DE}"/>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2" name="Oval 181">
            <a:extLst>
              <a:ext uri="{FF2B5EF4-FFF2-40B4-BE49-F238E27FC236}">
                <a16:creationId xmlns:a16="http://schemas.microsoft.com/office/drawing/2014/main" id="{85B91096-F5BC-B94B-86A4-D3A0EF0D67FA}"/>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6" name="Oval 185">
            <a:extLst>
              <a:ext uri="{FF2B5EF4-FFF2-40B4-BE49-F238E27FC236}">
                <a16:creationId xmlns:a16="http://schemas.microsoft.com/office/drawing/2014/main" id="{1D70B507-87B2-3144-9DF0-CD1DEAD19F75}"/>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7" name="Oval 186">
            <a:extLst>
              <a:ext uri="{FF2B5EF4-FFF2-40B4-BE49-F238E27FC236}">
                <a16:creationId xmlns:a16="http://schemas.microsoft.com/office/drawing/2014/main" id="{6ACF9B3C-1BCD-5746-A2F4-3E7EF6634517}"/>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88" name="Right Arrow 187">
            <a:extLst>
              <a:ext uri="{FF2B5EF4-FFF2-40B4-BE49-F238E27FC236}">
                <a16:creationId xmlns:a16="http://schemas.microsoft.com/office/drawing/2014/main" id="{27F1A7EC-471E-5B41-A420-81B61D7BD7B9}"/>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9" name="Content Placeholder 2">
                <a:extLst>
                  <a:ext uri="{FF2B5EF4-FFF2-40B4-BE49-F238E27FC236}">
                    <a16:creationId xmlns:a16="http://schemas.microsoft.com/office/drawing/2014/main" id="{2B57D91B-3DCD-3A46-88B0-46D7416B5FD4}"/>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89" name="Content Placeholder 2">
                <a:extLst>
                  <a:ext uri="{FF2B5EF4-FFF2-40B4-BE49-F238E27FC236}">
                    <a16:creationId xmlns:a16="http://schemas.microsoft.com/office/drawing/2014/main" id="{2B57D91B-3DCD-3A46-88B0-46D7416B5FD4}"/>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3"/>
                <a:stretch>
                  <a:fillRect/>
                </a:stretch>
              </a:blipFill>
            </p:spPr>
            <p:txBody>
              <a:bodyPr/>
              <a:lstStyle/>
              <a:p>
                <a:r>
                  <a:rPr lang="en-US">
                    <a:noFill/>
                  </a:rPr>
                  <a:t> </a:t>
                </a:r>
              </a:p>
            </p:txBody>
          </p:sp>
        </mc:Fallback>
      </mc:AlternateContent>
      <p:sp>
        <p:nvSpPr>
          <p:cNvPr id="190" name="Rounded Rectangle 189">
            <a:extLst>
              <a:ext uri="{FF2B5EF4-FFF2-40B4-BE49-F238E27FC236}">
                <a16:creationId xmlns:a16="http://schemas.microsoft.com/office/drawing/2014/main" id="{E5E9FD5B-1564-CC4B-9D8F-87EE53D93ED7}"/>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1" name="Oval 190">
            <a:extLst>
              <a:ext uri="{FF2B5EF4-FFF2-40B4-BE49-F238E27FC236}">
                <a16:creationId xmlns:a16="http://schemas.microsoft.com/office/drawing/2014/main" id="{B69CC3AE-4394-F747-8EB0-7C462C4A1860}"/>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2" name="Oval 191">
            <a:extLst>
              <a:ext uri="{FF2B5EF4-FFF2-40B4-BE49-F238E27FC236}">
                <a16:creationId xmlns:a16="http://schemas.microsoft.com/office/drawing/2014/main" id="{2F600958-8EC2-8C4E-B84A-169D9689A4EE}"/>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3" name="Oval 192">
            <a:extLst>
              <a:ext uri="{FF2B5EF4-FFF2-40B4-BE49-F238E27FC236}">
                <a16:creationId xmlns:a16="http://schemas.microsoft.com/office/drawing/2014/main" id="{5556CCF3-6A1E-B84F-999D-1A5C85039696}"/>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6" name="Oval 195">
            <a:extLst>
              <a:ext uri="{FF2B5EF4-FFF2-40B4-BE49-F238E27FC236}">
                <a16:creationId xmlns:a16="http://schemas.microsoft.com/office/drawing/2014/main" id="{1D495500-73A2-2F45-85E5-801D137219CE}"/>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97" name="Right Arrow 196">
            <a:extLst>
              <a:ext uri="{FF2B5EF4-FFF2-40B4-BE49-F238E27FC236}">
                <a16:creationId xmlns:a16="http://schemas.microsoft.com/office/drawing/2014/main" id="{EFF234DC-ED68-5A49-9D8D-B8379199A758}"/>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8" name="Content Placeholder 2">
                <a:extLst>
                  <a:ext uri="{FF2B5EF4-FFF2-40B4-BE49-F238E27FC236}">
                    <a16:creationId xmlns:a16="http://schemas.microsoft.com/office/drawing/2014/main" id="{4A6A5787-D0E7-5A40-AD1D-F550E38BBD3A}"/>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98" name="Content Placeholder 2">
                <a:extLst>
                  <a:ext uri="{FF2B5EF4-FFF2-40B4-BE49-F238E27FC236}">
                    <a16:creationId xmlns:a16="http://schemas.microsoft.com/office/drawing/2014/main" id="{4A6A5787-D0E7-5A40-AD1D-F550E38BBD3A}"/>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4"/>
                <a:stretch>
                  <a:fillRect/>
                </a:stretch>
              </a:blipFill>
            </p:spPr>
            <p:txBody>
              <a:bodyPr/>
              <a:lstStyle/>
              <a:p>
                <a:r>
                  <a:rPr lang="en-US">
                    <a:noFill/>
                  </a:rPr>
                  <a:t> </a:t>
                </a:r>
              </a:p>
            </p:txBody>
          </p:sp>
        </mc:Fallback>
      </mc:AlternateContent>
      <p:sp>
        <p:nvSpPr>
          <p:cNvPr id="199" name="Right Arrow 198">
            <a:extLst>
              <a:ext uri="{FF2B5EF4-FFF2-40B4-BE49-F238E27FC236}">
                <a16:creationId xmlns:a16="http://schemas.microsoft.com/office/drawing/2014/main" id="{5C4B2002-2E4D-CA43-BE89-7BE29A4971B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200" name="Content Placeholder 2">
                <a:extLst>
                  <a:ext uri="{FF2B5EF4-FFF2-40B4-BE49-F238E27FC236}">
                    <a16:creationId xmlns:a16="http://schemas.microsoft.com/office/drawing/2014/main" id="{4C4DCF24-FC21-5B47-A3B5-03ED40E660F2}"/>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200" name="Content Placeholder 2">
                <a:extLst>
                  <a:ext uri="{FF2B5EF4-FFF2-40B4-BE49-F238E27FC236}">
                    <a16:creationId xmlns:a16="http://schemas.microsoft.com/office/drawing/2014/main" id="{4C4DCF24-FC21-5B47-A3B5-03ED40E660F2}"/>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5"/>
                <a:stretch>
                  <a:fillRect/>
                </a:stretch>
              </a:blipFill>
            </p:spPr>
            <p:txBody>
              <a:bodyPr/>
              <a:lstStyle/>
              <a:p>
                <a:r>
                  <a:rPr lang="en-US">
                    <a:noFill/>
                  </a:rPr>
                  <a:t> </a:t>
                </a:r>
              </a:p>
            </p:txBody>
          </p:sp>
        </mc:Fallback>
      </mc:AlternateContent>
      <p:sp>
        <p:nvSpPr>
          <p:cNvPr id="202" name="Content Placeholder 2">
            <a:extLst>
              <a:ext uri="{FF2B5EF4-FFF2-40B4-BE49-F238E27FC236}">
                <a16:creationId xmlns:a16="http://schemas.microsoft.com/office/drawing/2014/main" id="{692E952C-BF51-1A47-8874-78A12DFC115C}"/>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203" name="Content Placeholder 2">
            <a:extLst>
              <a:ext uri="{FF2B5EF4-FFF2-40B4-BE49-F238E27FC236}">
                <a16:creationId xmlns:a16="http://schemas.microsoft.com/office/drawing/2014/main" id="{350A5C48-DEBD-7447-8EA6-6E05ED4200B5}"/>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204" name="Content Placeholder 2">
            <a:extLst>
              <a:ext uri="{FF2B5EF4-FFF2-40B4-BE49-F238E27FC236}">
                <a16:creationId xmlns:a16="http://schemas.microsoft.com/office/drawing/2014/main" id="{CE4D9952-1BDF-3340-A18D-71C44610BFE8}"/>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205" name="Content Placeholder 2">
            <a:extLst>
              <a:ext uri="{FF2B5EF4-FFF2-40B4-BE49-F238E27FC236}">
                <a16:creationId xmlns:a16="http://schemas.microsoft.com/office/drawing/2014/main" id="{0C0E3716-AA07-9742-B12D-242BC5706037}"/>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206" name="Rounded Rectangle 205">
            <a:extLst>
              <a:ext uri="{FF2B5EF4-FFF2-40B4-BE49-F238E27FC236}">
                <a16:creationId xmlns:a16="http://schemas.microsoft.com/office/drawing/2014/main" id="{8CA2E3FE-6628-D24B-A22D-06946F58A3BF}"/>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07" name="Oval 206">
            <a:extLst>
              <a:ext uri="{FF2B5EF4-FFF2-40B4-BE49-F238E27FC236}">
                <a16:creationId xmlns:a16="http://schemas.microsoft.com/office/drawing/2014/main" id="{83D340A6-D30E-0B4D-9AEC-3B7B483730F6}"/>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08" name="Oval 207">
            <a:extLst>
              <a:ext uri="{FF2B5EF4-FFF2-40B4-BE49-F238E27FC236}">
                <a16:creationId xmlns:a16="http://schemas.microsoft.com/office/drawing/2014/main" id="{CFFE52DD-743A-6947-9BBF-1662BD006FC1}"/>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09" name="Oval 208">
            <a:extLst>
              <a:ext uri="{FF2B5EF4-FFF2-40B4-BE49-F238E27FC236}">
                <a16:creationId xmlns:a16="http://schemas.microsoft.com/office/drawing/2014/main" id="{5220E712-673B-8F42-9663-AE281A337720}"/>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10" name="Oval 209">
            <a:extLst>
              <a:ext uri="{FF2B5EF4-FFF2-40B4-BE49-F238E27FC236}">
                <a16:creationId xmlns:a16="http://schemas.microsoft.com/office/drawing/2014/main" id="{5EDC017B-3C3D-FD4A-809D-D32C68217F3F}"/>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211" name="Content Placeholder 2">
                <a:extLst>
                  <a:ext uri="{FF2B5EF4-FFF2-40B4-BE49-F238E27FC236}">
                    <a16:creationId xmlns:a16="http://schemas.microsoft.com/office/drawing/2014/main" id="{FB284D3A-605B-4C4D-B524-8F2234F50722}"/>
                  </a:ext>
                </a:extLst>
              </p:cNvPr>
              <p:cNvSpPr txBox="1">
                <a:spLocks/>
              </p:cNvSpPr>
              <p:nvPr/>
            </p:nvSpPr>
            <p:spPr>
              <a:xfrm>
                <a:off x="1007765" y="1208271"/>
                <a:ext cx="7997698" cy="1564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b="1" dirty="0">
                    <a:solidFill>
                      <a:schemeClr val="tx1"/>
                    </a:solidFill>
                    <a:latin typeface="Avenir Light" panose="020B0402020203020204" pitchFamily="34" charset="77"/>
                  </a:rPr>
                  <a:t>To update our weights (e.g. </a:t>
                </a:r>
                <a14:m>
                  <m:oMath xmlns:m="http://schemas.openxmlformats.org/officeDocument/2006/math">
                    <m:r>
                      <a:rPr lang="en-US" sz="2400" b="1" i="1" dirty="0" smtClean="0">
                        <a:solidFill>
                          <a:srgbClr val="C00000"/>
                        </a:solidFill>
                        <a:latin typeface="Cambria Math" panose="02040503050406030204" pitchFamily="18" charset="0"/>
                      </a:rPr>
                      <m:t>𝑽</m:t>
                    </m:r>
                  </m:oMath>
                </a14:m>
                <a:r>
                  <a:rPr lang="en-US" sz="2400" b="1" dirty="0">
                    <a:solidFill>
                      <a:schemeClr val="tx1"/>
                    </a:solidFill>
                    <a:latin typeface="Avenir Light" panose="020B0402020203020204" pitchFamily="34" charset="77"/>
                  </a:rPr>
                  <a:t>), we calculate the gradient of our loss </a:t>
                </a:r>
                <a:r>
                  <a:rPr lang="en-US" sz="2400" b="1" dirty="0" err="1">
                    <a:solidFill>
                      <a:schemeClr val="tx1"/>
                    </a:solidFill>
                    <a:latin typeface="Avenir Light" panose="020B0402020203020204" pitchFamily="34" charset="77"/>
                  </a:rPr>
                  <a:t>w.r.t</a:t>
                </a:r>
                <a:r>
                  <a:rPr lang="en-US" sz="2400" b="1" dirty="0">
                    <a:solidFill>
                      <a:schemeClr val="tx1"/>
                    </a:solidFill>
                    <a:latin typeface="Avenir Light" panose="020B0402020203020204" pitchFamily="34" charset="77"/>
                  </a:rPr>
                  <a:t>. </a:t>
                </a:r>
                <a:r>
                  <a:rPr lang="en-US" sz="2400" b="1" dirty="0">
                    <a:latin typeface="Avenir Light" panose="020B0402020203020204" pitchFamily="34" charset="77"/>
                  </a:rPr>
                  <a:t>the</a:t>
                </a:r>
                <a:r>
                  <a:rPr lang="en-US" sz="2400" b="1" dirty="0">
                    <a:solidFill>
                      <a:schemeClr val="tx1"/>
                    </a:solidFill>
                    <a:latin typeface="Avenir Light" panose="020B0402020203020204" pitchFamily="34" charset="77"/>
                  </a:rPr>
                  <a:t> repeated weight matrix (e.g., </a:t>
                </a:r>
                <a14:m>
                  <m:oMath xmlns:m="http://schemas.openxmlformats.org/officeDocument/2006/math">
                    <m:f>
                      <m:fPr>
                        <m:ctrlPr>
                          <a:rPr lang="en-US" sz="2400" b="1" i="1" smtClean="0">
                            <a:solidFill>
                              <a:srgbClr val="C00000"/>
                            </a:solidFill>
                            <a:latin typeface="Cambria Math" panose="02040503050406030204" pitchFamily="18" charset="0"/>
                            <a:ea typeface="Cambria Math" panose="02040503050406030204" pitchFamily="18" charset="0"/>
                          </a:rPr>
                        </m:ctrlPr>
                      </m:fPr>
                      <m:num>
                        <m:r>
                          <a:rPr lang="en-US" sz="2400" b="1" i="1">
                            <a:solidFill>
                              <a:srgbClr val="C00000"/>
                            </a:solidFill>
                            <a:latin typeface="Cambria Math" panose="02040503050406030204" pitchFamily="18" charset="0"/>
                            <a:ea typeface="Cambria Math" panose="02040503050406030204" pitchFamily="18" charset="0"/>
                          </a:rPr>
                          <m:t>𝝏</m:t>
                        </m:r>
                        <m:r>
                          <a:rPr lang="en-US" sz="2400" b="1" i="1">
                            <a:solidFill>
                              <a:srgbClr val="C00000"/>
                            </a:solidFill>
                            <a:latin typeface="Cambria Math" panose="02040503050406030204" pitchFamily="18" charset="0"/>
                            <a:ea typeface="Cambria Math" panose="02040503050406030204" pitchFamily="18" charset="0"/>
                          </a:rPr>
                          <m:t>𝑳</m:t>
                        </m:r>
                      </m:num>
                      <m:den>
                        <m:r>
                          <a:rPr lang="en-US" sz="2400" b="1" i="1">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𝑽</m:t>
                        </m:r>
                      </m:den>
                    </m:f>
                    <m:r>
                      <a:rPr lang="en-US" sz="2400" b="1" i="1" smtClean="0">
                        <a:solidFill>
                          <a:srgbClr val="C00000"/>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m:t>
                    </m:r>
                  </m:oMath>
                </a14:m>
                <a:endParaRPr lang="en-US" sz="2400" b="1" dirty="0">
                  <a:solidFill>
                    <a:schemeClr val="tx1"/>
                  </a:solidFill>
                  <a:latin typeface="Avenir Light" panose="020B0402020203020204" pitchFamily="34" charset="77"/>
                </a:endParaRPr>
              </a:p>
            </p:txBody>
          </p:sp>
        </mc:Choice>
        <mc:Fallback xmlns="">
          <p:sp>
            <p:nvSpPr>
              <p:cNvPr id="211" name="Content Placeholder 2">
                <a:extLst>
                  <a:ext uri="{FF2B5EF4-FFF2-40B4-BE49-F238E27FC236}">
                    <a16:creationId xmlns:a16="http://schemas.microsoft.com/office/drawing/2014/main" id="{FB284D3A-605B-4C4D-B524-8F2234F50722}"/>
                  </a:ext>
                </a:extLst>
              </p:cNvPr>
              <p:cNvSpPr txBox="1">
                <a:spLocks noRot="1" noChangeAspect="1" noMove="1" noResize="1" noEditPoints="1" noAdjustHandles="1" noChangeArrowheads="1" noChangeShapeType="1" noTextEdit="1"/>
              </p:cNvSpPr>
              <p:nvPr/>
            </p:nvSpPr>
            <p:spPr>
              <a:xfrm>
                <a:off x="1007765" y="1208271"/>
                <a:ext cx="7997698" cy="1564870"/>
              </a:xfrm>
              <a:prstGeom prst="rect">
                <a:avLst/>
              </a:prstGeom>
              <a:blipFill>
                <a:blip r:embed="rId16"/>
                <a:stretch>
                  <a:fillRect l="-951"/>
                </a:stretch>
              </a:blipFill>
            </p:spPr>
            <p:txBody>
              <a:bodyPr/>
              <a:lstStyle/>
              <a:p>
                <a:r>
                  <a:rPr lang="en-US">
                    <a:noFill/>
                  </a:rPr>
                  <a:t> </a:t>
                </a:r>
              </a:p>
            </p:txBody>
          </p:sp>
        </mc:Fallback>
      </mc:AlternateContent>
    </p:spTree>
    <p:extLst>
      <p:ext uri="{BB962C8B-B14F-4D97-AF65-F5344CB8AC3E}">
        <p14:creationId xmlns:p14="http://schemas.microsoft.com/office/powerpoint/2010/main" val="338143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9">
            <a:extLst>
              <a:ext uri="{FF2B5EF4-FFF2-40B4-BE49-F238E27FC236}">
                <a16:creationId xmlns:a16="http://schemas.microsoft.com/office/drawing/2014/main" id="{CC4B7871-8570-9544-A628-29B6466CBD5E}"/>
              </a:ext>
            </a:extLst>
          </p:cNvPr>
          <p:cNvSpPr>
            <a:spLocks noGrp="1"/>
          </p:cNvSpPr>
          <p:nvPr>
            <p:ph type="sldNum" sz="quarter" idx="12"/>
          </p:nvPr>
        </p:nvSpPr>
        <p:spPr>
          <a:xfrm>
            <a:off x="9061862" y="63444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6</a:t>
            </a:fld>
            <a:endParaRPr lang="en-US" dirty="0"/>
          </a:p>
        </p:txBody>
      </p:sp>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E29578"/>
                </a:solidFill>
                <a:latin typeface="Avenir Black" panose="02000503020000020003" pitchFamily="2" charset="0"/>
              </a:rPr>
              <a:t>QUIZ 1</a:t>
            </a:r>
          </a:p>
        </p:txBody>
      </p:sp>
      <p:pic>
        <p:nvPicPr>
          <p:cNvPr id="3" name="Picture 2">
            <a:extLst>
              <a:ext uri="{FF2B5EF4-FFF2-40B4-BE49-F238E27FC236}">
                <a16:creationId xmlns:a16="http://schemas.microsoft.com/office/drawing/2014/main" id="{08E78629-902A-1A43-AA13-139E1751B30E}"/>
              </a:ext>
            </a:extLst>
          </p:cNvPr>
          <p:cNvPicPr>
            <a:picLocks noChangeAspect="1"/>
          </p:cNvPicPr>
          <p:nvPr/>
        </p:nvPicPr>
        <p:blipFill>
          <a:blip r:embed="rId2"/>
          <a:stretch>
            <a:fillRect/>
          </a:stretch>
        </p:blipFill>
        <p:spPr>
          <a:xfrm>
            <a:off x="1117600" y="1686543"/>
            <a:ext cx="10236200" cy="3009900"/>
          </a:xfrm>
          <a:prstGeom prst="rect">
            <a:avLst/>
          </a:prstGeom>
        </p:spPr>
      </p:pic>
    </p:spTree>
    <p:extLst>
      <p:ext uri="{BB962C8B-B14F-4D97-AF65-F5344CB8AC3E}">
        <p14:creationId xmlns:p14="http://schemas.microsoft.com/office/powerpoint/2010/main" val="406277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ontent Placeholder 2">
            <a:extLst>
              <a:ext uri="{FF2B5EF4-FFF2-40B4-BE49-F238E27FC236}">
                <a16:creationId xmlns:a16="http://schemas.microsoft.com/office/drawing/2014/main" id="{FF5E74C9-A5CD-6F40-A4BA-762E8454B052}"/>
              </a:ext>
            </a:extLst>
          </p:cNvPr>
          <p:cNvSpPr txBox="1">
            <a:spLocks/>
          </p:cNvSpPr>
          <p:nvPr/>
        </p:nvSpPr>
        <p:spPr>
          <a:xfrm>
            <a:off x="4191000" y="750736"/>
            <a:ext cx="3272331"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a:latin typeface="Avenir Light" panose="020B0402020203020204" pitchFamily="34" charset="77"/>
              </a:rPr>
              <a:t>Training Details</a:t>
            </a:r>
            <a:endParaRPr lang="en-US" dirty="0">
              <a:latin typeface="Avenir Light" panose="020B0402020203020204" pitchFamily="34" charset="77"/>
            </a:endParaRPr>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1568918"/>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3500"/>
                  </a:spcBef>
                </a:pPr>
                <a:r>
                  <a:rPr lang="en-US" dirty="0">
                    <a:latin typeface="Avenir Light" panose="020B0402020203020204" pitchFamily="34" charset="77"/>
                  </a:rPr>
                  <a:t>This </a:t>
                </a:r>
                <a:r>
                  <a:rPr lang="en-US" dirty="0">
                    <a:solidFill>
                      <a:srgbClr val="C00000"/>
                    </a:solidFill>
                    <a:latin typeface="Avenir Light" panose="020B0402020203020204" pitchFamily="34" charset="77"/>
                  </a:rPr>
                  <a:t>backpropagation through time (BPTT) </a:t>
                </a:r>
                <a:r>
                  <a:rPr lang="en-US" dirty="0">
                    <a:latin typeface="Avenir Light" panose="020B0402020203020204" pitchFamily="34" charset="77"/>
                  </a:rPr>
                  <a:t>process is </a:t>
                </a:r>
                <a:r>
                  <a:rPr lang="en-US" b="1" dirty="0">
                    <a:latin typeface="Avenir Light" panose="020B0402020203020204" pitchFamily="34" charset="77"/>
                  </a:rPr>
                  <a:t>expensive</a:t>
                </a:r>
              </a:p>
              <a:p>
                <a:pPr>
                  <a:lnSpc>
                    <a:spcPct val="150000"/>
                  </a:lnSpc>
                  <a:spcBef>
                    <a:spcPts val="3500"/>
                  </a:spcBef>
                </a:pPr>
                <a:r>
                  <a:rPr lang="en-US" dirty="0">
                    <a:latin typeface="Avenir Light" panose="020B0402020203020204" pitchFamily="34" charset="77"/>
                  </a:rPr>
                  <a:t>Instead of updating after every timestep, we tend to do so every </a:t>
                </a:r>
                <a14:m>
                  <m:oMath xmlns:m="http://schemas.openxmlformats.org/officeDocument/2006/math">
                    <m:r>
                      <a:rPr lang="en-US" b="0" i="1" dirty="0" smtClean="0">
                        <a:solidFill>
                          <a:srgbClr val="C00000"/>
                        </a:solidFill>
                        <a:latin typeface="Cambria Math" panose="02040503050406030204" pitchFamily="18" charset="0"/>
                      </a:rPr>
                      <m:t>𝑇</m:t>
                    </m:r>
                  </m:oMath>
                </a14:m>
                <a:r>
                  <a:rPr lang="en-US" dirty="0">
                    <a:latin typeface="Avenir Light" panose="020B0402020203020204" pitchFamily="34" charset="77"/>
                  </a:rPr>
                  <a:t> steps (e.g., every </a:t>
                </a:r>
                <a:r>
                  <a:rPr lang="en-US" u="sng" dirty="0">
                    <a:latin typeface="Avenir Light" panose="020B0402020203020204" pitchFamily="34" charset="77"/>
                  </a:rPr>
                  <a:t>sentence</a:t>
                </a:r>
                <a:r>
                  <a:rPr lang="en-US" dirty="0">
                    <a:latin typeface="Avenir Light" panose="020B0402020203020204" pitchFamily="34" charset="77"/>
                  </a:rPr>
                  <a:t> or </a:t>
                </a:r>
                <a:r>
                  <a:rPr lang="en-US" u="sng" dirty="0">
                    <a:latin typeface="Avenir Light" panose="020B0402020203020204" pitchFamily="34" charset="77"/>
                  </a:rPr>
                  <a:t>paragraph</a:t>
                </a:r>
                <a:r>
                  <a:rPr lang="en-US" dirty="0">
                    <a:latin typeface="Avenir Light" panose="020B0402020203020204" pitchFamily="34" charset="77"/>
                  </a:rPr>
                  <a:t>)</a:t>
                </a:r>
              </a:p>
              <a:p>
                <a:pPr>
                  <a:lnSpc>
                    <a:spcPct val="150000"/>
                  </a:lnSpc>
                  <a:spcBef>
                    <a:spcPts val="3500"/>
                  </a:spcBef>
                </a:pPr>
                <a:r>
                  <a:rPr lang="en-US" dirty="0">
                    <a:latin typeface="Avenir Light" panose="020B0402020203020204" pitchFamily="34" charset="77"/>
                  </a:rPr>
                  <a:t>This isn’t equivalent to using only a window size </a:t>
                </a:r>
                <a14:m>
                  <m:oMath xmlns:m="http://schemas.openxmlformats.org/officeDocument/2006/math">
                    <m:r>
                      <a:rPr lang="en-US" b="0" i="1" dirty="0" smtClean="0">
                        <a:solidFill>
                          <a:srgbClr val="C00000"/>
                        </a:solidFill>
                        <a:latin typeface="Cambria Math" panose="02040503050406030204" pitchFamily="18" charset="0"/>
                      </a:rPr>
                      <m:t>𝑇</m:t>
                    </m:r>
                  </m:oMath>
                </a14:m>
                <a:br>
                  <a:rPr lang="en-US" dirty="0">
                    <a:latin typeface="Avenir Light" panose="020B0402020203020204" pitchFamily="34" charset="77"/>
                  </a:rPr>
                </a:br>
                <a:r>
                  <a:rPr lang="en-US" dirty="0">
                    <a:latin typeface="Avenir Light" panose="020B0402020203020204" pitchFamily="34" charset="77"/>
                  </a:rPr>
                  <a:t>(a la </a:t>
                </a:r>
                <a:r>
                  <a:rPr lang="en-US" dirty="0">
                    <a:solidFill>
                      <a:srgbClr val="7030A0"/>
                    </a:solidFill>
                    <a:latin typeface="Avenir Light" panose="020B0402020203020204" pitchFamily="34" charset="77"/>
                  </a:rPr>
                  <a:t>n-grams</a:t>
                </a:r>
                <a:r>
                  <a:rPr lang="en-US" dirty="0">
                    <a:latin typeface="Avenir Light" panose="020B0402020203020204" pitchFamily="34" charset="77"/>
                  </a:rPr>
                  <a:t>) because we still have ‘infinite memory’</a:t>
                </a:r>
              </a:p>
            </p:txBody>
          </p:sp>
        </mc:Choice>
        <mc:Fallback xmlns="">
          <p:sp>
            <p:nvSpPr>
              <p:cNvPr id="134" name="Content Placeholder 2">
                <a:extLst>
                  <a:ext uri="{FF2B5EF4-FFF2-40B4-BE49-F238E27FC236}">
                    <a16:creationId xmlns:a16="http://schemas.microsoft.com/office/drawing/2014/main" id="{F608FDC5-09ED-D643-A5D6-4B4B9B1B8F03}"/>
                  </a:ext>
                </a:extLst>
              </p:cNvPr>
              <p:cNvSpPr txBox="1">
                <a:spLocks noRot="1" noChangeAspect="1" noMove="1" noResize="1" noEditPoints="1" noAdjustHandles="1" noChangeArrowheads="1" noChangeShapeType="1" noTextEdit="1"/>
              </p:cNvSpPr>
              <p:nvPr/>
            </p:nvSpPr>
            <p:spPr>
              <a:xfrm>
                <a:off x="903804" y="1568918"/>
                <a:ext cx="10488096" cy="4539782"/>
              </a:xfrm>
              <a:prstGeom prst="rect">
                <a:avLst/>
              </a:prstGeom>
              <a:blipFill>
                <a:blip r:embed="rId2"/>
                <a:stretch>
                  <a:fillRect l="-967" r="-484"/>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DBD3C07E-1AA1-A045-BECA-C00217DB24DC}"/>
              </a:ext>
            </a:extLst>
          </p:cNvPr>
          <p:cNvSpPr>
            <a:spLocks noGrp="1"/>
          </p:cNvSpPr>
          <p:nvPr>
            <p:ph type="title" idx="4294967295"/>
          </p:nvPr>
        </p:nvSpPr>
        <p:spPr>
          <a:xfrm>
            <a:off x="716886" y="264119"/>
            <a:ext cx="1262040" cy="551431"/>
          </a:xfrm>
        </p:spPr>
        <p:txBody>
          <a:bodyPr/>
          <a:lstStyle/>
          <a:p>
            <a:r>
              <a:rPr lang="en-US" dirty="0"/>
              <a:t>RNN</a:t>
            </a:r>
          </a:p>
        </p:txBody>
      </p:sp>
      <p:sp>
        <p:nvSpPr>
          <p:cNvPr id="11" name="Rectangle 10">
            <a:extLst>
              <a:ext uri="{FF2B5EF4-FFF2-40B4-BE49-F238E27FC236}">
                <a16:creationId xmlns:a16="http://schemas.microsoft.com/office/drawing/2014/main" id="{94AA936F-5E98-9F4B-989D-B37FA0642B9B}"/>
              </a:ext>
            </a:extLst>
          </p:cNvPr>
          <p:cNvSpPr/>
          <p:nvPr/>
        </p:nvSpPr>
        <p:spPr>
          <a:xfrm>
            <a:off x="716885" y="778620"/>
            <a:ext cx="964963" cy="1067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920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981654"/>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dirty="0">
                    <a:latin typeface="Avenir Light" panose="020B0402020203020204" pitchFamily="34" charset="77"/>
                  </a:rPr>
                  <a:t>We can generate the most likely </a:t>
                </a:r>
                <a:r>
                  <a:rPr lang="en-US" sz="2400" b="1" dirty="0">
                    <a:latin typeface="Avenir Light" panose="020B0402020203020204" pitchFamily="34" charset="77"/>
                  </a:rPr>
                  <a:t>next</a:t>
                </a:r>
                <a:r>
                  <a:rPr lang="en-US" sz="2400" dirty="0">
                    <a:latin typeface="Avenir Light" panose="020B0402020203020204" pitchFamily="34" charset="77"/>
                  </a:rPr>
                  <a:t> event (e.g., word) by sampling from </a:t>
                </a:r>
                <a14:m>
                  <m:oMath xmlns:m="http://schemas.openxmlformats.org/officeDocument/2006/math">
                    <m:acc>
                      <m:accPr>
                        <m:chr m:val="̂"/>
                        <m:ctrlPr>
                          <a:rPr lang="en-US" sz="2400" b="1" i="1" dirty="0" smtClean="0">
                            <a:solidFill>
                              <a:srgbClr val="C00000"/>
                            </a:solidFill>
                            <a:latin typeface="Cambria Math" panose="02040503050406030204" pitchFamily="18" charset="0"/>
                          </a:rPr>
                        </m:ctrlPr>
                      </m:accPr>
                      <m:e>
                        <m:r>
                          <a:rPr lang="en-US" sz="2400" b="1" i="1" dirty="0" smtClean="0">
                            <a:solidFill>
                              <a:srgbClr val="C00000"/>
                            </a:solidFill>
                            <a:latin typeface="Cambria Math" panose="02040503050406030204" pitchFamily="18" charset="0"/>
                          </a:rPr>
                          <m:t>𝒚</m:t>
                        </m:r>
                      </m:e>
                    </m:acc>
                  </m:oMath>
                </a14:m>
                <a:endParaRPr lang="en-US" sz="2400" b="1" dirty="0">
                  <a:solidFill>
                    <a:srgbClr val="C00000"/>
                  </a:solidFill>
                  <a:latin typeface="Avenir Light" panose="020B0402020203020204" pitchFamily="34" charset="77"/>
                </a:endParaRPr>
              </a:p>
              <a:p>
                <a:pPr marL="0" indent="0">
                  <a:lnSpc>
                    <a:spcPct val="100000"/>
                  </a:lnSpc>
                  <a:spcBef>
                    <a:spcPts val="2000"/>
                  </a:spcBef>
                  <a:buNone/>
                </a:pPr>
                <a:r>
                  <a:rPr lang="en-US" sz="2400" dirty="0">
                    <a:latin typeface="Avenir Light" panose="020B0402020203020204" pitchFamily="34" charset="77"/>
                  </a:rPr>
                  <a:t>Continue until we generate </a:t>
                </a:r>
                <a:r>
                  <a:rPr lang="en-US" sz="2400" b="1" dirty="0">
                    <a:solidFill>
                      <a:srgbClr val="7030A0"/>
                    </a:solidFill>
                    <a:latin typeface="Avenir Light" panose="020B0402020203020204" pitchFamily="34" charset="77"/>
                  </a:rPr>
                  <a:t>&lt;EOS&gt; </a:t>
                </a:r>
                <a:r>
                  <a:rPr lang="en-US" sz="2400" dirty="0">
                    <a:latin typeface="Avenir Light" panose="020B0402020203020204" pitchFamily="34" charset="77"/>
                  </a:rPr>
                  <a:t>symbol.</a:t>
                </a:r>
              </a:p>
            </p:txBody>
          </p:sp>
        </mc:Choice>
        <mc:Fallback xmlns="">
          <p:sp>
            <p:nvSpPr>
              <p:cNvPr id="134" name="Content Placeholder 2">
                <a:extLst>
                  <a:ext uri="{FF2B5EF4-FFF2-40B4-BE49-F238E27FC236}">
                    <a16:creationId xmlns:a16="http://schemas.microsoft.com/office/drawing/2014/main" id="{F608FDC5-09ED-D643-A5D6-4B4B9B1B8F03}"/>
                  </a:ext>
                </a:extLst>
              </p:cNvPr>
              <p:cNvSpPr txBox="1">
                <a:spLocks noRot="1" noChangeAspect="1" noMove="1" noResize="1" noEditPoints="1" noAdjustHandles="1" noChangeArrowheads="1" noChangeShapeType="1" noTextEdit="1"/>
              </p:cNvSpPr>
              <p:nvPr/>
            </p:nvSpPr>
            <p:spPr>
              <a:xfrm>
                <a:off x="903804" y="981654"/>
                <a:ext cx="10488096" cy="4539782"/>
              </a:xfrm>
              <a:prstGeom prst="rect">
                <a:avLst/>
              </a:prstGeom>
              <a:blipFill>
                <a:blip r:embed="rId2"/>
                <a:stretch>
                  <a:fillRect l="-846" t="-836"/>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5C6A5A32-2E40-2D4D-98C7-2C6E4ADB0BB5}"/>
              </a:ext>
            </a:extLst>
          </p:cNvPr>
          <p:cNvSpPr>
            <a:spLocks noGrp="1"/>
          </p:cNvSpPr>
          <p:nvPr>
            <p:ph type="title" idx="4294967295"/>
          </p:nvPr>
        </p:nvSpPr>
        <p:spPr>
          <a:xfrm>
            <a:off x="716886" y="264119"/>
            <a:ext cx="3228098" cy="551431"/>
          </a:xfrm>
        </p:spPr>
        <p:txBody>
          <a:bodyPr>
            <a:normAutofit/>
          </a:bodyPr>
          <a:lstStyle/>
          <a:p>
            <a:r>
              <a:rPr lang="en-US" dirty="0"/>
              <a:t>RNN: Generation</a:t>
            </a:r>
          </a:p>
        </p:txBody>
      </p:sp>
      <p:sp>
        <p:nvSpPr>
          <p:cNvPr id="15" name="Rectangle 14">
            <a:extLst>
              <a:ext uri="{FF2B5EF4-FFF2-40B4-BE49-F238E27FC236}">
                <a16:creationId xmlns:a16="http://schemas.microsoft.com/office/drawing/2014/main" id="{A9ADF444-F719-9645-839E-3E2CE5B2C9A4}"/>
              </a:ext>
            </a:extLst>
          </p:cNvPr>
          <p:cNvSpPr/>
          <p:nvPr/>
        </p:nvSpPr>
        <p:spPr>
          <a:xfrm>
            <a:off x="806939" y="757278"/>
            <a:ext cx="2872476" cy="9421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188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981654"/>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dirty="0">
                    <a:latin typeface="Avenir Light" panose="020B0402020203020204" pitchFamily="34" charset="77"/>
                  </a:rPr>
                  <a:t>We can generate the most likely </a:t>
                </a:r>
                <a:r>
                  <a:rPr lang="en-US" sz="2400" b="1" dirty="0">
                    <a:latin typeface="Avenir Light" panose="020B0402020203020204" pitchFamily="34" charset="77"/>
                  </a:rPr>
                  <a:t>next</a:t>
                </a:r>
                <a:r>
                  <a:rPr lang="en-US" sz="2400" dirty="0">
                    <a:latin typeface="Avenir Light" panose="020B0402020203020204" pitchFamily="34" charset="77"/>
                  </a:rPr>
                  <a:t> event (e.g., word) by sampling from </a:t>
                </a:r>
                <a14:m>
                  <m:oMath xmlns:m="http://schemas.openxmlformats.org/officeDocument/2006/math">
                    <m:acc>
                      <m:accPr>
                        <m:chr m:val="̂"/>
                        <m:ctrlPr>
                          <a:rPr lang="en-US" sz="2400" b="1" i="1" dirty="0" smtClean="0">
                            <a:solidFill>
                              <a:srgbClr val="C00000"/>
                            </a:solidFill>
                            <a:latin typeface="Cambria Math" panose="02040503050406030204" pitchFamily="18" charset="0"/>
                          </a:rPr>
                        </m:ctrlPr>
                      </m:accPr>
                      <m:e>
                        <m:r>
                          <a:rPr lang="en-US" sz="2400" b="1" i="1" dirty="0" smtClean="0">
                            <a:solidFill>
                              <a:srgbClr val="C00000"/>
                            </a:solidFill>
                            <a:latin typeface="Cambria Math" panose="02040503050406030204" pitchFamily="18" charset="0"/>
                          </a:rPr>
                          <m:t>𝒚</m:t>
                        </m:r>
                      </m:e>
                    </m:acc>
                  </m:oMath>
                </a14:m>
                <a:endParaRPr lang="en-US" sz="2400" b="1" dirty="0">
                  <a:solidFill>
                    <a:srgbClr val="C00000"/>
                  </a:solidFill>
                  <a:latin typeface="Avenir Light" panose="020B0402020203020204" pitchFamily="34" charset="77"/>
                </a:endParaRPr>
              </a:p>
              <a:p>
                <a:pPr marL="0" indent="0">
                  <a:lnSpc>
                    <a:spcPct val="100000"/>
                  </a:lnSpc>
                  <a:spcBef>
                    <a:spcPts val="2000"/>
                  </a:spcBef>
                  <a:buNone/>
                </a:pPr>
                <a:r>
                  <a:rPr lang="en-US" sz="2400" dirty="0">
                    <a:latin typeface="Avenir Light" panose="020B0402020203020204" pitchFamily="34" charset="77"/>
                  </a:rPr>
                  <a:t>Continue until we generate </a:t>
                </a:r>
                <a:r>
                  <a:rPr lang="en-US" sz="2400" b="1" dirty="0">
                    <a:solidFill>
                      <a:srgbClr val="7030A0"/>
                    </a:solidFill>
                    <a:latin typeface="Avenir Light" panose="020B0402020203020204" pitchFamily="34" charset="77"/>
                  </a:rPr>
                  <a:t>&lt;EOS&gt; </a:t>
                </a:r>
                <a:r>
                  <a:rPr lang="en-US" sz="2400" dirty="0">
                    <a:latin typeface="Avenir Light" panose="020B0402020203020204" pitchFamily="34" charset="77"/>
                  </a:rPr>
                  <a:t>symbol.</a:t>
                </a:r>
              </a:p>
            </p:txBody>
          </p:sp>
        </mc:Choice>
        <mc:Fallback xmlns="">
          <p:sp>
            <p:nvSpPr>
              <p:cNvPr id="134" name="Content Placeholder 2">
                <a:extLst>
                  <a:ext uri="{FF2B5EF4-FFF2-40B4-BE49-F238E27FC236}">
                    <a16:creationId xmlns:a16="http://schemas.microsoft.com/office/drawing/2014/main" id="{F608FDC5-09ED-D643-A5D6-4B4B9B1B8F03}"/>
                  </a:ext>
                </a:extLst>
              </p:cNvPr>
              <p:cNvSpPr txBox="1">
                <a:spLocks noRot="1" noChangeAspect="1" noMove="1" noResize="1" noEditPoints="1" noAdjustHandles="1" noChangeArrowheads="1" noChangeShapeType="1" noTextEdit="1"/>
              </p:cNvSpPr>
              <p:nvPr/>
            </p:nvSpPr>
            <p:spPr>
              <a:xfrm>
                <a:off x="903804" y="981654"/>
                <a:ext cx="10488096" cy="4539782"/>
              </a:xfrm>
              <a:prstGeom prst="rect">
                <a:avLst/>
              </a:prstGeom>
              <a:blipFill>
                <a:blip r:embed="rId2"/>
                <a:stretch>
                  <a:fillRect l="-846" t="-836"/>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2E20838C-4570-4248-A55C-6F1735047636}"/>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33" name="Content Placeholder 2">
            <a:extLst>
              <a:ext uri="{FF2B5EF4-FFF2-40B4-BE49-F238E27FC236}">
                <a16:creationId xmlns:a16="http://schemas.microsoft.com/office/drawing/2014/main" id="{CC1E9B1C-9F75-8B44-AEA5-03BF6822FBF7}"/>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34" name="Content Placeholder 2">
            <a:extLst>
              <a:ext uri="{FF2B5EF4-FFF2-40B4-BE49-F238E27FC236}">
                <a16:creationId xmlns:a16="http://schemas.microsoft.com/office/drawing/2014/main" id="{EB6428D5-21EE-2A45-BB91-3CC55CE57983}"/>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35" name="Rounded Rectangle 34">
            <a:extLst>
              <a:ext uri="{FF2B5EF4-FFF2-40B4-BE49-F238E27FC236}">
                <a16:creationId xmlns:a16="http://schemas.microsoft.com/office/drawing/2014/main" id="{77B69781-0344-E042-A0B5-54BF3F9ECA64}"/>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CFFAB33-964C-7748-BF35-4721918EB4C8}"/>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4156E0B-A953-BD41-BB2C-FE9ED66A0882}"/>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41D775C-F264-E346-8817-9BF41FF99B04}"/>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87E50D9-5CE3-5441-A6BE-A6E097B4A0B3}"/>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A0456-9E4C-C94A-8F0A-49ADA1484771}"/>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755897-25B7-004E-A748-A9A07B35D1C1}"/>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AAD522-87CB-2248-A091-7D69B2D76DA2}"/>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9583858-2EF7-C541-A4C8-6B64B755C426}"/>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8DA54E1-DEBC-FA47-B33C-EC57979E0AC8}"/>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D1AFD7-0467-F54B-80D1-0A7A609972DE}"/>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52D735C-4E41-C74A-81FB-F1D9BA23F974}"/>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D55EDF1-111B-6A43-BF0C-42F1DFEDFF65}"/>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F50432D-5742-2A48-B65C-56F873CA56C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9AC9E29-3D62-D745-8082-BD6C496326A2}"/>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5FE82E85-5FBB-5345-9301-873D2290C74B}"/>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E38C0E88-53E6-D147-828E-73334C31EC81}"/>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6B1BEC2-7535-A142-80EE-6B5CD50FAE56}"/>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753B7FC2-D6A0-AE40-A65D-C095A483881A}"/>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753B7FC2-D6A0-AE40-A65D-C095A483881A}"/>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8A9A5F62-D191-874B-A14D-BA57D80A95B9}"/>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54" name="Content Placeholder 2">
                <a:extLst>
                  <a:ext uri="{FF2B5EF4-FFF2-40B4-BE49-F238E27FC236}">
                    <a16:creationId xmlns:a16="http://schemas.microsoft.com/office/drawing/2014/main" id="{8A9A5F62-D191-874B-A14D-BA57D80A95B9}"/>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Content Placeholder 2">
                <a:extLst>
                  <a:ext uri="{FF2B5EF4-FFF2-40B4-BE49-F238E27FC236}">
                    <a16:creationId xmlns:a16="http://schemas.microsoft.com/office/drawing/2014/main" id="{1F028BB4-661E-8048-88CA-0B4E65E37760}"/>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5" name="Content Placeholder 2">
                <a:extLst>
                  <a:ext uri="{FF2B5EF4-FFF2-40B4-BE49-F238E27FC236}">
                    <a16:creationId xmlns:a16="http://schemas.microsoft.com/office/drawing/2014/main" id="{1F028BB4-661E-8048-88CA-0B4E65E37760}"/>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5"/>
                <a:stretch>
                  <a:fillRect l="-5263"/>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F0DB991D-8AC4-2F49-958D-C6E6F9DD54A7}"/>
              </a:ext>
            </a:extLst>
          </p:cNvPr>
          <p:cNvSpPr txBox="1">
            <a:spLocks/>
          </p:cNvSpPr>
          <p:nvPr/>
        </p:nvSpPr>
        <p:spPr>
          <a:xfrm>
            <a:off x="2299868" y="6003497"/>
            <a:ext cx="1604256"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&lt;START&gt;</a:t>
            </a:r>
          </a:p>
        </p:txBody>
      </p:sp>
      <p:sp>
        <p:nvSpPr>
          <p:cNvPr id="132" name="Content Placeholder 2">
            <a:extLst>
              <a:ext uri="{FF2B5EF4-FFF2-40B4-BE49-F238E27FC236}">
                <a16:creationId xmlns:a16="http://schemas.microsoft.com/office/drawing/2014/main" id="{F1255D89-8DB7-7941-98CF-858601200D88}"/>
              </a:ext>
            </a:extLst>
          </p:cNvPr>
          <p:cNvSpPr txBox="1">
            <a:spLocks/>
          </p:cNvSpPr>
          <p:nvPr/>
        </p:nvSpPr>
        <p:spPr>
          <a:xfrm>
            <a:off x="2608151" y="2408138"/>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55" name="Title 1">
            <a:extLst>
              <a:ext uri="{FF2B5EF4-FFF2-40B4-BE49-F238E27FC236}">
                <a16:creationId xmlns:a16="http://schemas.microsoft.com/office/drawing/2014/main" id="{5641AF62-B4B9-A649-83DB-10EAE7DF83DE}"/>
              </a:ext>
            </a:extLst>
          </p:cNvPr>
          <p:cNvSpPr txBox="1">
            <a:spLocks/>
          </p:cNvSpPr>
          <p:nvPr/>
        </p:nvSpPr>
        <p:spPr>
          <a:xfrm>
            <a:off x="716886" y="264119"/>
            <a:ext cx="3228098" cy="551431"/>
          </a:xfrm>
          <a:prstGeom prst="rect">
            <a:avLst/>
          </a:prstGeom>
        </p:spPr>
        <p:txBody>
          <a:bodyPr>
            <a:normAutofit/>
          </a:bodyPr>
          <a:lstStyle>
            <a:lvl1pPr algn="l" defTabSz="914400" rtl="0" eaLnBrk="1" latinLnBrk="0" hangingPunct="1">
              <a:lnSpc>
                <a:spcPct val="90000"/>
              </a:lnSpc>
              <a:spcBef>
                <a:spcPct val="0"/>
              </a:spcBef>
              <a:buNone/>
              <a:defRPr sz="2800" b="0" i="0" kern="1200">
                <a:solidFill>
                  <a:schemeClr val="tx1"/>
                </a:solidFill>
                <a:latin typeface="Avenir Book" panose="02000503020000020003" pitchFamily="2" charset="0"/>
                <a:ea typeface="+mj-ea"/>
                <a:cs typeface="+mj-cs"/>
              </a:defRPr>
            </a:lvl1pPr>
          </a:lstStyle>
          <a:p>
            <a:r>
              <a:rPr lang="en-US"/>
              <a:t>RNN: Generation</a:t>
            </a:r>
            <a:endParaRPr lang="en-US" dirty="0"/>
          </a:p>
        </p:txBody>
      </p:sp>
      <p:sp>
        <p:nvSpPr>
          <p:cNvPr id="56" name="Rectangle 55">
            <a:extLst>
              <a:ext uri="{FF2B5EF4-FFF2-40B4-BE49-F238E27FC236}">
                <a16:creationId xmlns:a16="http://schemas.microsoft.com/office/drawing/2014/main" id="{A8AABBFA-4E7F-F849-AFB1-1D9323B6223C}"/>
              </a:ext>
            </a:extLst>
          </p:cNvPr>
          <p:cNvSpPr/>
          <p:nvPr/>
        </p:nvSpPr>
        <p:spPr>
          <a:xfrm>
            <a:off x="806939" y="757278"/>
            <a:ext cx="2872476" cy="9421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972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 Generation</a:t>
            </a:r>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981654"/>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dirty="0">
                    <a:latin typeface="Avenir Light" panose="020B0402020203020204" pitchFamily="34" charset="77"/>
                  </a:rPr>
                  <a:t>We can generate the most likely </a:t>
                </a:r>
                <a:r>
                  <a:rPr lang="en-US" sz="2400" b="1" dirty="0">
                    <a:latin typeface="Avenir Light" panose="020B0402020203020204" pitchFamily="34" charset="77"/>
                  </a:rPr>
                  <a:t>next</a:t>
                </a:r>
                <a:r>
                  <a:rPr lang="en-US" sz="2400" dirty="0">
                    <a:latin typeface="Avenir Light" panose="020B0402020203020204" pitchFamily="34" charset="77"/>
                  </a:rPr>
                  <a:t> event (e.g., word) by sampling from </a:t>
                </a:r>
                <a14:m>
                  <m:oMath xmlns:m="http://schemas.openxmlformats.org/officeDocument/2006/math">
                    <m:acc>
                      <m:accPr>
                        <m:chr m:val="̂"/>
                        <m:ctrlPr>
                          <a:rPr lang="en-US" sz="2400" b="1" i="1" dirty="0" smtClean="0">
                            <a:solidFill>
                              <a:srgbClr val="C00000"/>
                            </a:solidFill>
                            <a:latin typeface="Cambria Math" panose="02040503050406030204" pitchFamily="18" charset="0"/>
                          </a:rPr>
                        </m:ctrlPr>
                      </m:accPr>
                      <m:e>
                        <m:r>
                          <a:rPr lang="en-US" sz="2400" b="1" i="1" dirty="0" smtClean="0">
                            <a:solidFill>
                              <a:srgbClr val="C00000"/>
                            </a:solidFill>
                            <a:latin typeface="Cambria Math" panose="02040503050406030204" pitchFamily="18" charset="0"/>
                          </a:rPr>
                          <m:t>𝒚</m:t>
                        </m:r>
                      </m:e>
                    </m:acc>
                  </m:oMath>
                </a14:m>
                <a:endParaRPr lang="en-US" sz="2400" b="1" dirty="0">
                  <a:solidFill>
                    <a:srgbClr val="C00000"/>
                  </a:solidFill>
                  <a:latin typeface="Avenir Light" panose="020B0402020203020204" pitchFamily="34" charset="77"/>
                </a:endParaRPr>
              </a:p>
              <a:p>
                <a:pPr marL="0" indent="0">
                  <a:lnSpc>
                    <a:spcPct val="100000"/>
                  </a:lnSpc>
                  <a:spcBef>
                    <a:spcPts val="2000"/>
                  </a:spcBef>
                  <a:buNone/>
                </a:pPr>
                <a:r>
                  <a:rPr lang="en-US" sz="2400" dirty="0">
                    <a:latin typeface="Avenir Light" panose="020B0402020203020204" pitchFamily="34" charset="77"/>
                  </a:rPr>
                  <a:t>Continue until we generate </a:t>
                </a:r>
                <a:r>
                  <a:rPr lang="en-US" sz="2400" b="1" dirty="0">
                    <a:solidFill>
                      <a:srgbClr val="7030A0"/>
                    </a:solidFill>
                    <a:latin typeface="Avenir Light" panose="020B0402020203020204" pitchFamily="34" charset="77"/>
                  </a:rPr>
                  <a:t>&lt;EOS&gt; </a:t>
                </a:r>
                <a:r>
                  <a:rPr lang="en-US" sz="2400" dirty="0">
                    <a:latin typeface="Avenir Light" panose="020B0402020203020204" pitchFamily="34" charset="77"/>
                  </a:rPr>
                  <a:t>symbol.</a:t>
                </a:r>
              </a:p>
            </p:txBody>
          </p:sp>
        </mc:Choice>
        <mc:Fallback xmlns="">
          <p:sp>
            <p:nvSpPr>
              <p:cNvPr id="134" name="Content Placeholder 2">
                <a:extLst>
                  <a:ext uri="{FF2B5EF4-FFF2-40B4-BE49-F238E27FC236}">
                    <a16:creationId xmlns:a16="http://schemas.microsoft.com/office/drawing/2014/main" id="{F608FDC5-09ED-D643-A5D6-4B4B9B1B8F03}"/>
                  </a:ext>
                </a:extLst>
              </p:cNvPr>
              <p:cNvSpPr txBox="1">
                <a:spLocks noRot="1" noChangeAspect="1" noMove="1" noResize="1" noEditPoints="1" noAdjustHandles="1" noChangeArrowheads="1" noChangeShapeType="1" noTextEdit="1"/>
              </p:cNvSpPr>
              <p:nvPr/>
            </p:nvSpPr>
            <p:spPr>
              <a:xfrm>
                <a:off x="903804" y="981654"/>
                <a:ext cx="10488096" cy="4539782"/>
              </a:xfrm>
              <a:prstGeom prst="rect">
                <a:avLst/>
              </a:prstGeom>
              <a:blipFill>
                <a:blip r:embed="rId2"/>
                <a:stretch>
                  <a:fillRect l="-846" t="-836"/>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2E20838C-4570-4248-A55C-6F1735047636}"/>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33" name="Content Placeholder 2">
            <a:extLst>
              <a:ext uri="{FF2B5EF4-FFF2-40B4-BE49-F238E27FC236}">
                <a16:creationId xmlns:a16="http://schemas.microsoft.com/office/drawing/2014/main" id="{CC1E9B1C-9F75-8B44-AEA5-03BF6822FBF7}"/>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34" name="Content Placeholder 2">
            <a:extLst>
              <a:ext uri="{FF2B5EF4-FFF2-40B4-BE49-F238E27FC236}">
                <a16:creationId xmlns:a16="http://schemas.microsoft.com/office/drawing/2014/main" id="{EB6428D5-21EE-2A45-BB91-3CC55CE57983}"/>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35" name="Rounded Rectangle 34">
            <a:extLst>
              <a:ext uri="{FF2B5EF4-FFF2-40B4-BE49-F238E27FC236}">
                <a16:creationId xmlns:a16="http://schemas.microsoft.com/office/drawing/2014/main" id="{77B69781-0344-E042-A0B5-54BF3F9ECA64}"/>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CFFAB33-964C-7748-BF35-4721918EB4C8}"/>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4156E0B-A953-BD41-BB2C-FE9ED66A0882}"/>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41D775C-F264-E346-8817-9BF41FF99B04}"/>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87E50D9-5CE3-5441-A6BE-A6E097B4A0B3}"/>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A0456-9E4C-C94A-8F0A-49ADA1484771}"/>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755897-25B7-004E-A748-A9A07B35D1C1}"/>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AAD522-87CB-2248-A091-7D69B2D76DA2}"/>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9583858-2EF7-C541-A4C8-6B64B755C426}"/>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8DA54E1-DEBC-FA47-B33C-EC57979E0AC8}"/>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D1AFD7-0467-F54B-80D1-0A7A609972DE}"/>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52D735C-4E41-C74A-81FB-F1D9BA23F974}"/>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D55EDF1-111B-6A43-BF0C-42F1DFEDFF65}"/>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F50432D-5742-2A48-B65C-56F873CA56C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9AC9E29-3D62-D745-8082-BD6C496326A2}"/>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5FE82E85-5FBB-5345-9301-873D2290C74B}"/>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E38C0E88-53E6-D147-828E-73334C31EC81}"/>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6B1BEC2-7535-A142-80EE-6B5CD50FAE56}"/>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753B7FC2-D6A0-AE40-A65D-C095A483881A}"/>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753B7FC2-D6A0-AE40-A65D-C095A483881A}"/>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8A9A5F62-D191-874B-A14D-BA57D80A95B9}"/>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54" name="Content Placeholder 2">
                <a:extLst>
                  <a:ext uri="{FF2B5EF4-FFF2-40B4-BE49-F238E27FC236}">
                    <a16:creationId xmlns:a16="http://schemas.microsoft.com/office/drawing/2014/main" id="{8A9A5F62-D191-874B-A14D-BA57D80A95B9}"/>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4"/>
                <a:stretch>
                  <a:fillRect/>
                </a:stretch>
              </a:blipFill>
            </p:spPr>
            <p:txBody>
              <a:bodyPr/>
              <a:lstStyle/>
              <a:p>
                <a:r>
                  <a:rPr lang="en-US">
                    <a:noFill/>
                  </a:rPr>
                  <a:t> </a:t>
                </a:r>
              </a:p>
            </p:txBody>
          </p:sp>
        </mc:Fallback>
      </mc:AlternateContent>
      <p:sp>
        <p:nvSpPr>
          <p:cNvPr id="55" name="Rounded Rectangle 54">
            <a:extLst>
              <a:ext uri="{FF2B5EF4-FFF2-40B4-BE49-F238E27FC236}">
                <a16:creationId xmlns:a16="http://schemas.microsoft.com/office/drawing/2014/main" id="{DC349C25-6D70-744A-8A3F-AC2AF36398F9}"/>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25134CF-28BB-1C41-90D8-249BAEEE9A60}"/>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988B1A3-A160-0C40-AFD3-D3B37337006D}"/>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519B87C-A702-B548-ACCE-93008BAACCB5}"/>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AD745E0-4D65-694B-952D-D0828FCE103F}"/>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F26331E-E39E-A348-957A-1FCBF3D0D6E0}"/>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5E92C9F-29F8-0043-A63A-DF60EF569982}"/>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551A2F2-C1F6-2744-985E-6AC993230C6F}"/>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E38D034-BDA7-ED4F-9613-29D79A26AE3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571308DA-CA90-004D-A0AA-5772A33EF3F0}"/>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0832F5-81B7-DF46-99B0-C97E4628FB35}"/>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7D9343E-2E42-774D-8F68-04D8584529FC}"/>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668A97C-DE2A-3B41-BE66-8D5D3E7742B6}"/>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00FE93E-F3E5-A843-9D86-64C7FD1608B2}"/>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FC2A4A0-15E5-304A-99F7-9482DC660A49}"/>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78CAD346-E00E-254C-A40F-717C132CF10E}"/>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a:extLst>
              <a:ext uri="{FF2B5EF4-FFF2-40B4-BE49-F238E27FC236}">
                <a16:creationId xmlns:a16="http://schemas.microsoft.com/office/drawing/2014/main" id="{0B7844AE-D3C0-B843-A88C-F3D8368BCF19}"/>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B8E6EF4A-CBDA-6049-8A12-A588515097B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Content Placeholder 2">
                <a:extLst>
                  <a:ext uri="{FF2B5EF4-FFF2-40B4-BE49-F238E27FC236}">
                    <a16:creationId xmlns:a16="http://schemas.microsoft.com/office/drawing/2014/main" id="{E7C20D21-0C77-3D4D-A35E-14C2CC15F63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73" name="Content Placeholder 2">
                <a:extLst>
                  <a:ext uri="{FF2B5EF4-FFF2-40B4-BE49-F238E27FC236}">
                    <a16:creationId xmlns:a16="http://schemas.microsoft.com/office/drawing/2014/main" id="{E7C20D21-0C77-3D4D-A35E-14C2CC15F63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Content Placeholder 2">
                <a:extLst>
                  <a:ext uri="{FF2B5EF4-FFF2-40B4-BE49-F238E27FC236}">
                    <a16:creationId xmlns:a16="http://schemas.microsoft.com/office/drawing/2014/main" id="{BEF4F9A5-FF28-8440-9DAF-1D1ED4100CFB}"/>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74" name="Content Placeholder 2">
                <a:extLst>
                  <a:ext uri="{FF2B5EF4-FFF2-40B4-BE49-F238E27FC236}">
                    <a16:creationId xmlns:a16="http://schemas.microsoft.com/office/drawing/2014/main" id="{BEF4F9A5-FF28-8440-9DAF-1D1ED4100CFB}"/>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Content Placeholder 2">
                <a:extLst>
                  <a:ext uri="{FF2B5EF4-FFF2-40B4-BE49-F238E27FC236}">
                    <a16:creationId xmlns:a16="http://schemas.microsoft.com/office/drawing/2014/main" id="{1F028BB4-661E-8048-88CA-0B4E65E37760}"/>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5" name="Content Placeholder 2">
                <a:extLst>
                  <a:ext uri="{FF2B5EF4-FFF2-40B4-BE49-F238E27FC236}">
                    <a16:creationId xmlns:a16="http://schemas.microsoft.com/office/drawing/2014/main" id="{1F028BB4-661E-8048-88CA-0B4E65E37760}"/>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7"/>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243F4651-A9CA-A549-A6D2-0B1A30201F1B}"/>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6" name="Content Placeholder 2">
                <a:extLst>
                  <a:ext uri="{FF2B5EF4-FFF2-40B4-BE49-F238E27FC236}">
                    <a16:creationId xmlns:a16="http://schemas.microsoft.com/office/drawing/2014/main" id="{243F4651-A9CA-A549-A6D2-0B1A30201F1B}"/>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8"/>
                <a:stretch>
                  <a:fillRect l="-5263"/>
                </a:stretch>
              </a:blipFill>
            </p:spPr>
            <p:txBody>
              <a:bodyPr/>
              <a:lstStyle/>
              <a:p>
                <a:r>
                  <a:rPr lang="en-US">
                    <a:noFill/>
                  </a:rPr>
                  <a:t> </a:t>
                </a:r>
              </a:p>
            </p:txBody>
          </p:sp>
        </mc:Fallback>
      </mc:AlternateContent>
      <p:sp>
        <p:nvSpPr>
          <p:cNvPr id="119" name="Right Arrow 118">
            <a:extLst>
              <a:ext uri="{FF2B5EF4-FFF2-40B4-BE49-F238E27FC236}">
                <a16:creationId xmlns:a16="http://schemas.microsoft.com/office/drawing/2014/main" id="{FB5B8560-2125-4B4D-A746-768335D23018}"/>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2" name="Content Placeholder 2">
                <a:extLst>
                  <a:ext uri="{FF2B5EF4-FFF2-40B4-BE49-F238E27FC236}">
                    <a16:creationId xmlns:a16="http://schemas.microsoft.com/office/drawing/2014/main" id="{C649DF52-D45F-6F45-9821-F2CA15B64CD6}"/>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2" name="Content Placeholder 2">
                <a:extLst>
                  <a:ext uri="{FF2B5EF4-FFF2-40B4-BE49-F238E27FC236}">
                    <a16:creationId xmlns:a16="http://schemas.microsoft.com/office/drawing/2014/main" id="{C649DF52-D45F-6F45-9821-F2CA15B64CD6}"/>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9"/>
                <a:stretch>
                  <a:fillRect/>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F0DB991D-8AC4-2F49-958D-C6E6F9DD54A7}"/>
              </a:ext>
            </a:extLst>
          </p:cNvPr>
          <p:cNvSpPr txBox="1">
            <a:spLocks/>
          </p:cNvSpPr>
          <p:nvPr/>
        </p:nvSpPr>
        <p:spPr>
          <a:xfrm>
            <a:off x="2299868" y="6003497"/>
            <a:ext cx="1604256"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&lt;START&gt;</a:t>
            </a:r>
          </a:p>
        </p:txBody>
      </p:sp>
      <p:sp>
        <p:nvSpPr>
          <p:cNvPr id="129" name="Content Placeholder 2">
            <a:extLst>
              <a:ext uri="{FF2B5EF4-FFF2-40B4-BE49-F238E27FC236}">
                <a16:creationId xmlns:a16="http://schemas.microsoft.com/office/drawing/2014/main" id="{94A19662-B16E-ED4C-8FEE-5BEB725A07A3}"/>
              </a:ext>
            </a:extLst>
          </p:cNvPr>
          <p:cNvSpPr txBox="1">
            <a:spLocks/>
          </p:cNvSpPr>
          <p:nvPr/>
        </p:nvSpPr>
        <p:spPr>
          <a:xfrm>
            <a:off x="4752175" y="6003497"/>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2" name="Content Placeholder 2">
            <a:extLst>
              <a:ext uri="{FF2B5EF4-FFF2-40B4-BE49-F238E27FC236}">
                <a16:creationId xmlns:a16="http://schemas.microsoft.com/office/drawing/2014/main" id="{F1255D89-8DB7-7941-98CF-858601200D88}"/>
              </a:ext>
            </a:extLst>
          </p:cNvPr>
          <p:cNvSpPr txBox="1">
            <a:spLocks/>
          </p:cNvSpPr>
          <p:nvPr/>
        </p:nvSpPr>
        <p:spPr>
          <a:xfrm>
            <a:off x="2608151" y="2408138"/>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3" name="Content Placeholder 2">
            <a:extLst>
              <a:ext uri="{FF2B5EF4-FFF2-40B4-BE49-F238E27FC236}">
                <a16:creationId xmlns:a16="http://schemas.microsoft.com/office/drawing/2014/main" id="{6055F11A-E12F-2E43-9AED-1595523374A6}"/>
              </a:ext>
            </a:extLst>
          </p:cNvPr>
          <p:cNvSpPr txBox="1">
            <a:spLocks/>
          </p:cNvSpPr>
          <p:nvPr/>
        </p:nvSpPr>
        <p:spPr>
          <a:xfrm>
            <a:off x="4720906" y="2409621"/>
            <a:ext cx="10175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Harry</a:t>
            </a:r>
          </a:p>
        </p:txBody>
      </p:sp>
      <p:cxnSp>
        <p:nvCxnSpPr>
          <p:cNvPr id="137" name="Straight Arrow Connector 136">
            <a:extLst>
              <a:ext uri="{FF2B5EF4-FFF2-40B4-BE49-F238E27FC236}">
                <a16:creationId xmlns:a16="http://schemas.microsoft.com/office/drawing/2014/main" id="{16465CDF-351B-2949-883F-BD50C6674F44}"/>
              </a:ext>
            </a:extLst>
          </p:cNvPr>
          <p:cNvCxnSpPr>
            <a:cxnSpLocks/>
          </p:cNvCxnSpPr>
          <p:nvPr/>
        </p:nvCxnSpPr>
        <p:spPr>
          <a:xfrm>
            <a:off x="3757295" y="2693671"/>
            <a:ext cx="1056780" cy="3402107"/>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103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 Generation</a:t>
            </a:r>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981654"/>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dirty="0">
                    <a:latin typeface="Avenir Light" panose="020B0402020203020204" pitchFamily="34" charset="77"/>
                  </a:rPr>
                  <a:t>We can generate the most likely </a:t>
                </a:r>
                <a:r>
                  <a:rPr lang="en-US" sz="2400" b="1" dirty="0">
                    <a:latin typeface="Avenir Light" panose="020B0402020203020204" pitchFamily="34" charset="77"/>
                  </a:rPr>
                  <a:t>next</a:t>
                </a:r>
                <a:r>
                  <a:rPr lang="en-US" sz="2400" dirty="0">
                    <a:latin typeface="Avenir Light" panose="020B0402020203020204" pitchFamily="34" charset="77"/>
                  </a:rPr>
                  <a:t> event (e.g., word) by sampling from </a:t>
                </a:r>
                <a14:m>
                  <m:oMath xmlns:m="http://schemas.openxmlformats.org/officeDocument/2006/math">
                    <m:acc>
                      <m:accPr>
                        <m:chr m:val="̂"/>
                        <m:ctrlPr>
                          <a:rPr lang="en-US" sz="2400" b="1" i="1" dirty="0" smtClean="0">
                            <a:solidFill>
                              <a:srgbClr val="C00000"/>
                            </a:solidFill>
                            <a:latin typeface="Cambria Math" panose="02040503050406030204" pitchFamily="18" charset="0"/>
                          </a:rPr>
                        </m:ctrlPr>
                      </m:accPr>
                      <m:e>
                        <m:r>
                          <a:rPr lang="en-US" sz="2400" b="1" i="1" dirty="0" smtClean="0">
                            <a:solidFill>
                              <a:srgbClr val="C00000"/>
                            </a:solidFill>
                            <a:latin typeface="Cambria Math" panose="02040503050406030204" pitchFamily="18" charset="0"/>
                          </a:rPr>
                          <m:t>𝒚</m:t>
                        </m:r>
                      </m:e>
                    </m:acc>
                  </m:oMath>
                </a14:m>
                <a:endParaRPr lang="en-US" sz="2400" b="1" dirty="0">
                  <a:solidFill>
                    <a:srgbClr val="C00000"/>
                  </a:solidFill>
                  <a:latin typeface="Avenir Light" panose="020B0402020203020204" pitchFamily="34" charset="77"/>
                </a:endParaRPr>
              </a:p>
              <a:p>
                <a:pPr marL="0" indent="0">
                  <a:lnSpc>
                    <a:spcPct val="100000"/>
                  </a:lnSpc>
                  <a:spcBef>
                    <a:spcPts val="2000"/>
                  </a:spcBef>
                  <a:buNone/>
                </a:pPr>
                <a:r>
                  <a:rPr lang="en-US" sz="2400" dirty="0">
                    <a:latin typeface="Avenir Light" panose="020B0402020203020204" pitchFamily="34" charset="77"/>
                  </a:rPr>
                  <a:t>Continue until we generate </a:t>
                </a:r>
                <a:r>
                  <a:rPr lang="en-US" sz="2400" b="1" dirty="0">
                    <a:solidFill>
                      <a:srgbClr val="7030A0"/>
                    </a:solidFill>
                    <a:latin typeface="Avenir Light" panose="020B0402020203020204" pitchFamily="34" charset="77"/>
                  </a:rPr>
                  <a:t>&lt;EOS&gt; </a:t>
                </a:r>
                <a:r>
                  <a:rPr lang="en-US" sz="2400" dirty="0">
                    <a:latin typeface="Avenir Light" panose="020B0402020203020204" pitchFamily="34" charset="77"/>
                  </a:rPr>
                  <a:t>symbol.</a:t>
                </a:r>
              </a:p>
            </p:txBody>
          </p:sp>
        </mc:Choice>
        <mc:Fallback xmlns="">
          <p:sp>
            <p:nvSpPr>
              <p:cNvPr id="134" name="Content Placeholder 2">
                <a:extLst>
                  <a:ext uri="{FF2B5EF4-FFF2-40B4-BE49-F238E27FC236}">
                    <a16:creationId xmlns:a16="http://schemas.microsoft.com/office/drawing/2014/main" id="{F608FDC5-09ED-D643-A5D6-4B4B9B1B8F03}"/>
                  </a:ext>
                </a:extLst>
              </p:cNvPr>
              <p:cNvSpPr txBox="1">
                <a:spLocks noRot="1" noChangeAspect="1" noMove="1" noResize="1" noEditPoints="1" noAdjustHandles="1" noChangeArrowheads="1" noChangeShapeType="1" noTextEdit="1"/>
              </p:cNvSpPr>
              <p:nvPr/>
            </p:nvSpPr>
            <p:spPr>
              <a:xfrm>
                <a:off x="903804" y="981654"/>
                <a:ext cx="10488096" cy="4539782"/>
              </a:xfrm>
              <a:prstGeom prst="rect">
                <a:avLst/>
              </a:prstGeom>
              <a:blipFill>
                <a:blip r:embed="rId2"/>
                <a:stretch>
                  <a:fillRect l="-846" t="-836"/>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2E20838C-4570-4248-A55C-6F1735047636}"/>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33" name="Content Placeholder 2">
            <a:extLst>
              <a:ext uri="{FF2B5EF4-FFF2-40B4-BE49-F238E27FC236}">
                <a16:creationId xmlns:a16="http://schemas.microsoft.com/office/drawing/2014/main" id="{CC1E9B1C-9F75-8B44-AEA5-03BF6822FBF7}"/>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34" name="Content Placeholder 2">
            <a:extLst>
              <a:ext uri="{FF2B5EF4-FFF2-40B4-BE49-F238E27FC236}">
                <a16:creationId xmlns:a16="http://schemas.microsoft.com/office/drawing/2014/main" id="{EB6428D5-21EE-2A45-BB91-3CC55CE57983}"/>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35" name="Rounded Rectangle 34">
            <a:extLst>
              <a:ext uri="{FF2B5EF4-FFF2-40B4-BE49-F238E27FC236}">
                <a16:creationId xmlns:a16="http://schemas.microsoft.com/office/drawing/2014/main" id="{77B69781-0344-E042-A0B5-54BF3F9ECA64}"/>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CFFAB33-964C-7748-BF35-4721918EB4C8}"/>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4156E0B-A953-BD41-BB2C-FE9ED66A0882}"/>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41D775C-F264-E346-8817-9BF41FF99B04}"/>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87E50D9-5CE3-5441-A6BE-A6E097B4A0B3}"/>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A0456-9E4C-C94A-8F0A-49ADA1484771}"/>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755897-25B7-004E-A748-A9A07B35D1C1}"/>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AAD522-87CB-2248-A091-7D69B2D76DA2}"/>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9583858-2EF7-C541-A4C8-6B64B755C426}"/>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8DA54E1-DEBC-FA47-B33C-EC57979E0AC8}"/>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D1AFD7-0467-F54B-80D1-0A7A609972DE}"/>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52D735C-4E41-C74A-81FB-F1D9BA23F974}"/>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D55EDF1-111B-6A43-BF0C-42F1DFEDFF65}"/>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F50432D-5742-2A48-B65C-56F873CA56C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9AC9E29-3D62-D745-8082-BD6C496326A2}"/>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5FE82E85-5FBB-5345-9301-873D2290C74B}"/>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E38C0E88-53E6-D147-828E-73334C31EC81}"/>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6B1BEC2-7535-A142-80EE-6B5CD50FAE56}"/>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753B7FC2-D6A0-AE40-A65D-C095A483881A}"/>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753B7FC2-D6A0-AE40-A65D-C095A483881A}"/>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8A9A5F62-D191-874B-A14D-BA57D80A95B9}"/>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54" name="Content Placeholder 2">
                <a:extLst>
                  <a:ext uri="{FF2B5EF4-FFF2-40B4-BE49-F238E27FC236}">
                    <a16:creationId xmlns:a16="http://schemas.microsoft.com/office/drawing/2014/main" id="{8A9A5F62-D191-874B-A14D-BA57D80A95B9}"/>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4"/>
                <a:stretch>
                  <a:fillRect/>
                </a:stretch>
              </a:blipFill>
            </p:spPr>
            <p:txBody>
              <a:bodyPr/>
              <a:lstStyle/>
              <a:p>
                <a:r>
                  <a:rPr lang="en-US">
                    <a:noFill/>
                  </a:rPr>
                  <a:t> </a:t>
                </a:r>
              </a:p>
            </p:txBody>
          </p:sp>
        </mc:Fallback>
      </mc:AlternateContent>
      <p:sp>
        <p:nvSpPr>
          <p:cNvPr id="55" name="Rounded Rectangle 54">
            <a:extLst>
              <a:ext uri="{FF2B5EF4-FFF2-40B4-BE49-F238E27FC236}">
                <a16:creationId xmlns:a16="http://schemas.microsoft.com/office/drawing/2014/main" id="{DC349C25-6D70-744A-8A3F-AC2AF36398F9}"/>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25134CF-28BB-1C41-90D8-249BAEEE9A60}"/>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988B1A3-A160-0C40-AFD3-D3B37337006D}"/>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519B87C-A702-B548-ACCE-93008BAACCB5}"/>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AD745E0-4D65-694B-952D-D0828FCE103F}"/>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F26331E-E39E-A348-957A-1FCBF3D0D6E0}"/>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5E92C9F-29F8-0043-A63A-DF60EF569982}"/>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551A2F2-C1F6-2744-985E-6AC993230C6F}"/>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E38D034-BDA7-ED4F-9613-29D79A26AE3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571308DA-CA90-004D-A0AA-5772A33EF3F0}"/>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0832F5-81B7-DF46-99B0-C97E4628FB35}"/>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7D9343E-2E42-774D-8F68-04D8584529FC}"/>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668A97C-DE2A-3B41-BE66-8D5D3E7742B6}"/>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00FE93E-F3E5-A843-9D86-64C7FD1608B2}"/>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FC2A4A0-15E5-304A-99F7-9482DC660A49}"/>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78CAD346-E00E-254C-A40F-717C132CF10E}"/>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a:extLst>
              <a:ext uri="{FF2B5EF4-FFF2-40B4-BE49-F238E27FC236}">
                <a16:creationId xmlns:a16="http://schemas.microsoft.com/office/drawing/2014/main" id="{0B7844AE-D3C0-B843-A88C-F3D8368BCF19}"/>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B8E6EF4A-CBDA-6049-8A12-A588515097B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Content Placeholder 2">
                <a:extLst>
                  <a:ext uri="{FF2B5EF4-FFF2-40B4-BE49-F238E27FC236}">
                    <a16:creationId xmlns:a16="http://schemas.microsoft.com/office/drawing/2014/main" id="{E7C20D21-0C77-3D4D-A35E-14C2CC15F63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73" name="Content Placeholder 2">
                <a:extLst>
                  <a:ext uri="{FF2B5EF4-FFF2-40B4-BE49-F238E27FC236}">
                    <a16:creationId xmlns:a16="http://schemas.microsoft.com/office/drawing/2014/main" id="{E7C20D21-0C77-3D4D-A35E-14C2CC15F63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Content Placeholder 2">
                <a:extLst>
                  <a:ext uri="{FF2B5EF4-FFF2-40B4-BE49-F238E27FC236}">
                    <a16:creationId xmlns:a16="http://schemas.microsoft.com/office/drawing/2014/main" id="{BEF4F9A5-FF28-8440-9DAF-1D1ED4100CFB}"/>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74" name="Content Placeholder 2">
                <a:extLst>
                  <a:ext uri="{FF2B5EF4-FFF2-40B4-BE49-F238E27FC236}">
                    <a16:creationId xmlns:a16="http://schemas.microsoft.com/office/drawing/2014/main" id="{BEF4F9A5-FF28-8440-9DAF-1D1ED4100CFB}"/>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p:sp>
        <p:nvSpPr>
          <p:cNvPr id="75" name="Rounded Rectangle 74">
            <a:extLst>
              <a:ext uri="{FF2B5EF4-FFF2-40B4-BE49-F238E27FC236}">
                <a16:creationId xmlns:a16="http://schemas.microsoft.com/office/drawing/2014/main" id="{785C13DA-1245-8B4B-BA3B-0F9CC8642C27}"/>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32CC637-0D04-E045-97EC-62301A2FB517}"/>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B9AD6A7-0092-C344-8EAB-211E6AE860AB}"/>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378B29B-7E2C-3849-BFFB-1EDFCD931458}"/>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1E9E263-7724-C04E-8CC1-2A991EFB6236}"/>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ABB77AE-E600-2D4A-A8F6-DA579692271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897086D-0408-F142-9B0F-D6527B2A318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2F285B13-1EBB-874A-908F-A4275B96C77D}"/>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671CE2A-1182-4B4E-99DF-3D670317CCC9}"/>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B3D261A4-B0C0-8045-97D9-44DA955B3884}"/>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3D2774D-5820-6A4D-A429-89A1609B30F6}"/>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0CC57D3-EA98-B648-BB88-074D0CC018B5}"/>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A536028-C6A6-5B4B-83D2-BF2CC5A2998B}"/>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0E489B1-C4A4-7546-A23F-7F124981A1E0}"/>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0F6EA35-7F78-CD48-ACED-D83E68475749}"/>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6875A797-80F5-A248-A860-62BFAD11A91A}"/>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7D91609B-B92C-1247-A422-2CC602A7E43B}"/>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a:extLst>
              <a:ext uri="{FF2B5EF4-FFF2-40B4-BE49-F238E27FC236}">
                <a16:creationId xmlns:a16="http://schemas.microsoft.com/office/drawing/2014/main" id="{D8A9A8AE-3DF1-E94E-BB96-24CE5A8FC703}"/>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Content Placeholder 2">
                <a:extLst>
                  <a:ext uri="{FF2B5EF4-FFF2-40B4-BE49-F238E27FC236}">
                    <a16:creationId xmlns:a16="http://schemas.microsoft.com/office/drawing/2014/main" id="{602D8282-08EF-044E-A2EC-1C0B30FE97C2}"/>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3" name="Content Placeholder 2">
                <a:extLst>
                  <a:ext uri="{FF2B5EF4-FFF2-40B4-BE49-F238E27FC236}">
                    <a16:creationId xmlns:a16="http://schemas.microsoft.com/office/drawing/2014/main" id="{602D8282-08EF-044E-A2EC-1C0B30FE97C2}"/>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Content Placeholder 2">
                <a:extLst>
                  <a:ext uri="{FF2B5EF4-FFF2-40B4-BE49-F238E27FC236}">
                    <a16:creationId xmlns:a16="http://schemas.microsoft.com/office/drawing/2014/main" id="{87AB8E62-4C6B-CB4F-A510-0F8315F3AD25}"/>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4" name="Content Placeholder 2">
                <a:extLst>
                  <a:ext uri="{FF2B5EF4-FFF2-40B4-BE49-F238E27FC236}">
                    <a16:creationId xmlns:a16="http://schemas.microsoft.com/office/drawing/2014/main" id="{87AB8E62-4C6B-CB4F-A510-0F8315F3AD25}"/>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Content Placeholder 2">
                <a:extLst>
                  <a:ext uri="{FF2B5EF4-FFF2-40B4-BE49-F238E27FC236}">
                    <a16:creationId xmlns:a16="http://schemas.microsoft.com/office/drawing/2014/main" id="{1F028BB4-661E-8048-88CA-0B4E65E37760}"/>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5" name="Content Placeholder 2">
                <a:extLst>
                  <a:ext uri="{FF2B5EF4-FFF2-40B4-BE49-F238E27FC236}">
                    <a16:creationId xmlns:a16="http://schemas.microsoft.com/office/drawing/2014/main" id="{1F028BB4-661E-8048-88CA-0B4E65E37760}"/>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9"/>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243F4651-A9CA-A549-A6D2-0B1A30201F1B}"/>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6" name="Content Placeholder 2">
                <a:extLst>
                  <a:ext uri="{FF2B5EF4-FFF2-40B4-BE49-F238E27FC236}">
                    <a16:creationId xmlns:a16="http://schemas.microsoft.com/office/drawing/2014/main" id="{243F4651-A9CA-A549-A6D2-0B1A30201F1B}"/>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10"/>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Content Placeholder 2">
                <a:extLst>
                  <a:ext uri="{FF2B5EF4-FFF2-40B4-BE49-F238E27FC236}">
                    <a16:creationId xmlns:a16="http://schemas.microsoft.com/office/drawing/2014/main" id="{DDBA0AC8-46E8-5B45-A307-B9147A8FAB75}"/>
                  </a:ext>
                </a:extLst>
              </p:cNvPr>
              <p:cNvSpPr txBox="1">
                <a:spLocks/>
              </p:cNvSpPr>
              <p:nvPr/>
            </p:nvSpPr>
            <p:spPr>
              <a:xfrm>
                <a:off x="7431960" y="55701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7" name="Content Placeholder 2">
                <a:extLst>
                  <a:ext uri="{FF2B5EF4-FFF2-40B4-BE49-F238E27FC236}">
                    <a16:creationId xmlns:a16="http://schemas.microsoft.com/office/drawing/2014/main" id="{DDBA0AC8-46E8-5B45-A307-B9147A8FAB75}"/>
                  </a:ext>
                </a:extLst>
              </p:cNvPr>
              <p:cNvSpPr txBox="1">
                <a:spLocks noRot="1" noChangeAspect="1" noMove="1" noResize="1" noEditPoints="1" noAdjustHandles="1" noChangeArrowheads="1" noChangeShapeType="1" noTextEdit="1"/>
              </p:cNvSpPr>
              <p:nvPr/>
            </p:nvSpPr>
            <p:spPr>
              <a:xfrm>
                <a:off x="7431960" y="5570101"/>
                <a:ext cx="466367" cy="503588"/>
              </a:xfrm>
              <a:prstGeom prst="rect">
                <a:avLst/>
              </a:prstGeom>
              <a:blipFill>
                <a:blip r:embed="rId11"/>
                <a:stretch>
                  <a:fillRect l="-5263" b="-2500"/>
                </a:stretch>
              </a:blipFill>
            </p:spPr>
            <p:txBody>
              <a:bodyPr/>
              <a:lstStyle/>
              <a:p>
                <a:r>
                  <a:rPr lang="en-US">
                    <a:noFill/>
                  </a:rPr>
                  <a:t> </a:t>
                </a:r>
              </a:p>
            </p:txBody>
          </p:sp>
        </mc:Fallback>
      </mc:AlternateContent>
      <p:sp>
        <p:nvSpPr>
          <p:cNvPr id="119" name="Right Arrow 118">
            <a:extLst>
              <a:ext uri="{FF2B5EF4-FFF2-40B4-BE49-F238E27FC236}">
                <a16:creationId xmlns:a16="http://schemas.microsoft.com/office/drawing/2014/main" id="{FB5B8560-2125-4B4D-A746-768335D23018}"/>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2" name="Content Placeholder 2">
                <a:extLst>
                  <a:ext uri="{FF2B5EF4-FFF2-40B4-BE49-F238E27FC236}">
                    <a16:creationId xmlns:a16="http://schemas.microsoft.com/office/drawing/2014/main" id="{C649DF52-D45F-6F45-9821-F2CA15B64CD6}"/>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2" name="Content Placeholder 2">
                <a:extLst>
                  <a:ext uri="{FF2B5EF4-FFF2-40B4-BE49-F238E27FC236}">
                    <a16:creationId xmlns:a16="http://schemas.microsoft.com/office/drawing/2014/main" id="{C649DF52-D45F-6F45-9821-F2CA15B64CD6}"/>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2"/>
                <a:stretch>
                  <a:fillRect/>
                </a:stretch>
              </a:blipFill>
            </p:spPr>
            <p:txBody>
              <a:bodyPr/>
              <a:lstStyle/>
              <a:p>
                <a:r>
                  <a:rPr lang="en-US">
                    <a:noFill/>
                  </a:rPr>
                  <a:t> </a:t>
                </a:r>
              </a:p>
            </p:txBody>
          </p:sp>
        </mc:Fallback>
      </mc:AlternateContent>
      <p:sp>
        <p:nvSpPr>
          <p:cNvPr id="124" name="Right Arrow 123">
            <a:extLst>
              <a:ext uri="{FF2B5EF4-FFF2-40B4-BE49-F238E27FC236}">
                <a16:creationId xmlns:a16="http://schemas.microsoft.com/office/drawing/2014/main" id="{739140FE-B41D-0744-BFC8-87DCC29C976C}"/>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5" name="Content Placeholder 2">
                <a:extLst>
                  <a:ext uri="{FF2B5EF4-FFF2-40B4-BE49-F238E27FC236}">
                    <a16:creationId xmlns:a16="http://schemas.microsoft.com/office/drawing/2014/main" id="{63F69B9E-A61F-D040-9D60-E053AC71C5B0}"/>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5" name="Content Placeholder 2">
                <a:extLst>
                  <a:ext uri="{FF2B5EF4-FFF2-40B4-BE49-F238E27FC236}">
                    <a16:creationId xmlns:a16="http://schemas.microsoft.com/office/drawing/2014/main" id="{63F69B9E-A61F-D040-9D60-E053AC71C5B0}"/>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3"/>
                <a:stretch>
                  <a:fillRect/>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F0DB991D-8AC4-2F49-958D-C6E6F9DD54A7}"/>
              </a:ext>
            </a:extLst>
          </p:cNvPr>
          <p:cNvSpPr txBox="1">
            <a:spLocks/>
          </p:cNvSpPr>
          <p:nvPr/>
        </p:nvSpPr>
        <p:spPr>
          <a:xfrm>
            <a:off x="2299868" y="6003497"/>
            <a:ext cx="1604256"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&lt;START&gt;</a:t>
            </a:r>
          </a:p>
        </p:txBody>
      </p:sp>
      <p:sp>
        <p:nvSpPr>
          <p:cNvPr id="129" name="Content Placeholder 2">
            <a:extLst>
              <a:ext uri="{FF2B5EF4-FFF2-40B4-BE49-F238E27FC236}">
                <a16:creationId xmlns:a16="http://schemas.microsoft.com/office/drawing/2014/main" id="{94A19662-B16E-ED4C-8FEE-5BEB725A07A3}"/>
              </a:ext>
            </a:extLst>
          </p:cNvPr>
          <p:cNvSpPr txBox="1">
            <a:spLocks/>
          </p:cNvSpPr>
          <p:nvPr/>
        </p:nvSpPr>
        <p:spPr>
          <a:xfrm>
            <a:off x="4752175" y="6003497"/>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0" name="Content Placeholder 2">
            <a:extLst>
              <a:ext uri="{FF2B5EF4-FFF2-40B4-BE49-F238E27FC236}">
                <a16:creationId xmlns:a16="http://schemas.microsoft.com/office/drawing/2014/main" id="{6CC75B8A-D385-5248-8A24-7AF95C38AF0C}"/>
              </a:ext>
            </a:extLst>
          </p:cNvPr>
          <p:cNvSpPr txBox="1">
            <a:spLocks/>
          </p:cNvSpPr>
          <p:nvPr/>
        </p:nvSpPr>
        <p:spPr>
          <a:xfrm>
            <a:off x="7073360" y="5992781"/>
            <a:ext cx="10175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Harry</a:t>
            </a:r>
          </a:p>
        </p:txBody>
      </p:sp>
      <p:sp>
        <p:nvSpPr>
          <p:cNvPr id="132" name="Content Placeholder 2">
            <a:extLst>
              <a:ext uri="{FF2B5EF4-FFF2-40B4-BE49-F238E27FC236}">
                <a16:creationId xmlns:a16="http://schemas.microsoft.com/office/drawing/2014/main" id="{F1255D89-8DB7-7941-98CF-858601200D88}"/>
              </a:ext>
            </a:extLst>
          </p:cNvPr>
          <p:cNvSpPr txBox="1">
            <a:spLocks/>
          </p:cNvSpPr>
          <p:nvPr/>
        </p:nvSpPr>
        <p:spPr>
          <a:xfrm>
            <a:off x="2608151" y="2408138"/>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3" name="Content Placeholder 2">
            <a:extLst>
              <a:ext uri="{FF2B5EF4-FFF2-40B4-BE49-F238E27FC236}">
                <a16:creationId xmlns:a16="http://schemas.microsoft.com/office/drawing/2014/main" id="{6055F11A-E12F-2E43-9AED-1595523374A6}"/>
              </a:ext>
            </a:extLst>
          </p:cNvPr>
          <p:cNvSpPr txBox="1">
            <a:spLocks/>
          </p:cNvSpPr>
          <p:nvPr/>
        </p:nvSpPr>
        <p:spPr>
          <a:xfrm>
            <a:off x="4720906" y="2409621"/>
            <a:ext cx="10175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Harry</a:t>
            </a:r>
          </a:p>
        </p:txBody>
      </p:sp>
      <p:sp>
        <p:nvSpPr>
          <p:cNvPr id="135" name="Content Placeholder 2">
            <a:extLst>
              <a:ext uri="{FF2B5EF4-FFF2-40B4-BE49-F238E27FC236}">
                <a16:creationId xmlns:a16="http://schemas.microsoft.com/office/drawing/2014/main" id="{E116A7AC-950A-E24B-AF51-0564C2551321}"/>
              </a:ext>
            </a:extLst>
          </p:cNvPr>
          <p:cNvSpPr txBox="1">
            <a:spLocks/>
          </p:cNvSpPr>
          <p:nvPr/>
        </p:nvSpPr>
        <p:spPr>
          <a:xfrm>
            <a:off x="6738241" y="2497092"/>
            <a:ext cx="1455382"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shouted,</a:t>
            </a:r>
          </a:p>
        </p:txBody>
      </p:sp>
      <p:cxnSp>
        <p:nvCxnSpPr>
          <p:cNvPr id="137" name="Straight Arrow Connector 136">
            <a:extLst>
              <a:ext uri="{FF2B5EF4-FFF2-40B4-BE49-F238E27FC236}">
                <a16:creationId xmlns:a16="http://schemas.microsoft.com/office/drawing/2014/main" id="{16465CDF-351B-2949-883F-BD50C6674F44}"/>
              </a:ext>
            </a:extLst>
          </p:cNvPr>
          <p:cNvCxnSpPr>
            <a:cxnSpLocks/>
          </p:cNvCxnSpPr>
          <p:nvPr/>
        </p:nvCxnSpPr>
        <p:spPr>
          <a:xfrm>
            <a:off x="3757295" y="2693671"/>
            <a:ext cx="1056780" cy="3402107"/>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E25251F-F8F5-7747-8D53-389F51ED5350}"/>
              </a:ext>
            </a:extLst>
          </p:cNvPr>
          <p:cNvCxnSpPr>
            <a:cxnSpLocks/>
          </p:cNvCxnSpPr>
          <p:nvPr/>
        </p:nvCxnSpPr>
        <p:spPr>
          <a:xfrm>
            <a:off x="5750808" y="2736166"/>
            <a:ext cx="1437378" cy="3519125"/>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4966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 Generation</a:t>
            </a:r>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mc:AlternateContent xmlns:mc="http://schemas.openxmlformats.org/markup-compatibility/2006" xmlns:a14="http://schemas.microsoft.com/office/drawing/2010/main">
        <mc:Choice Requires="a14">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981654"/>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dirty="0">
                    <a:latin typeface="Avenir Light" panose="020B0402020203020204" pitchFamily="34" charset="77"/>
                  </a:rPr>
                  <a:t>We can generate the most likely </a:t>
                </a:r>
                <a:r>
                  <a:rPr lang="en-US" sz="2400" b="1" dirty="0">
                    <a:latin typeface="Avenir Light" panose="020B0402020203020204" pitchFamily="34" charset="77"/>
                  </a:rPr>
                  <a:t>next</a:t>
                </a:r>
                <a:r>
                  <a:rPr lang="en-US" sz="2400" dirty="0">
                    <a:latin typeface="Avenir Light" panose="020B0402020203020204" pitchFamily="34" charset="77"/>
                  </a:rPr>
                  <a:t> event (e.g., word) by sampling from </a:t>
                </a:r>
                <a14:m>
                  <m:oMath xmlns:m="http://schemas.openxmlformats.org/officeDocument/2006/math">
                    <m:acc>
                      <m:accPr>
                        <m:chr m:val="̂"/>
                        <m:ctrlPr>
                          <a:rPr lang="en-US" sz="2400" b="1" i="1" dirty="0" smtClean="0">
                            <a:solidFill>
                              <a:srgbClr val="C00000"/>
                            </a:solidFill>
                            <a:latin typeface="Cambria Math" panose="02040503050406030204" pitchFamily="18" charset="0"/>
                          </a:rPr>
                        </m:ctrlPr>
                      </m:accPr>
                      <m:e>
                        <m:r>
                          <a:rPr lang="en-US" sz="2400" b="1" i="1" dirty="0" smtClean="0">
                            <a:solidFill>
                              <a:srgbClr val="C00000"/>
                            </a:solidFill>
                            <a:latin typeface="Cambria Math" panose="02040503050406030204" pitchFamily="18" charset="0"/>
                          </a:rPr>
                          <m:t>𝒚</m:t>
                        </m:r>
                      </m:e>
                    </m:acc>
                  </m:oMath>
                </a14:m>
                <a:endParaRPr lang="en-US" sz="2400" b="1" dirty="0">
                  <a:solidFill>
                    <a:srgbClr val="C00000"/>
                  </a:solidFill>
                  <a:latin typeface="Avenir Light" panose="020B0402020203020204" pitchFamily="34" charset="77"/>
                </a:endParaRPr>
              </a:p>
              <a:p>
                <a:pPr marL="0" indent="0">
                  <a:lnSpc>
                    <a:spcPct val="100000"/>
                  </a:lnSpc>
                  <a:spcBef>
                    <a:spcPts val="2000"/>
                  </a:spcBef>
                  <a:buNone/>
                </a:pPr>
                <a:r>
                  <a:rPr lang="en-US" sz="2400" dirty="0">
                    <a:latin typeface="Avenir Light" panose="020B0402020203020204" pitchFamily="34" charset="77"/>
                  </a:rPr>
                  <a:t>Continue until we generate </a:t>
                </a:r>
                <a:r>
                  <a:rPr lang="en-US" sz="2400" b="1" dirty="0">
                    <a:solidFill>
                      <a:srgbClr val="7030A0"/>
                    </a:solidFill>
                    <a:latin typeface="Avenir Light" panose="020B0402020203020204" pitchFamily="34" charset="77"/>
                  </a:rPr>
                  <a:t>&lt;EOS&gt; </a:t>
                </a:r>
                <a:r>
                  <a:rPr lang="en-US" sz="2400" dirty="0">
                    <a:latin typeface="Avenir Light" panose="020B0402020203020204" pitchFamily="34" charset="77"/>
                  </a:rPr>
                  <a:t>symbol.</a:t>
                </a:r>
              </a:p>
            </p:txBody>
          </p:sp>
        </mc:Choice>
        <mc:Fallback xmlns="">
          <p:sp>
            <p:nvSpPr>
              <p:cNvPr id="134" name="Content Placeholder 2">
                <a:extLst>
                  <a:ext uri="{FF2B5EF4-FFF2-40B4-BE49-F238E27FC236}">
                    <a16:creationId xmlns:a16="http://schemas.microsoft.com/office/drawing/2014/main" id="{F608FDC5-09ED-D643-A5D6-4B4B9B1B8F03}"/>
                  </a:ext>
                </a:extLst>
              </p:cNvPr>
              <p:cNvSpPr txBox="1">
                <a:spLocks noRot="1" noChangeAspect="1" noMove="1" noResize="1" noEditPoints="1" noAdjustHandles="1" noChangeArrowheads="1" noChangeShapeType="1" noTextEdit="1"/>
              </p:cNvSpPr>
              <p:nvPr/>
            </p:nvSpPr>
            <p:spPr>
              <a:xfrm>
                <a:off x="903804" y="981654"/>
                <a:ext cx="10488096" cy="4539782"/>
              </a:xfrm>
              <a:prstGeom prst="rect">
                <a:avLst/>
              </a:prstGeom>
              <a:blipFill>
                <a:blip r:embed="rId2"/>
                <a:stretch>
                  <a:fillRect l="-846" t="-836"/>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2E20838C-4570-4248-A55C-6F1735047636}"/>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33" name="Content Placeholder 2">
            <a:extLst>
              <a:ext uri="{FF2B5EF4-FFF2-40B4-BE49-F238E27FC236}">
                <a16:creationId xmlns:a16="http://schemas.microsoft.com/office/drawing/2014/main" id="{CC1E9B1C-9F75-8B44-AEA5-03BF6822FBF7}"/>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34" name="Content Placeholder 2">
            <a:extLst>
              <a:ext uri="{FF2B5EF4-FFF2-40B4-BE49-F238E27FC236}">
                <a16:creationId xmlns:a16="http://schemas.microsoft.com/office/drawing/2014/main" id="{EB6428D5-21EE-2A45-BB91-3CC55CE57983}"/>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35" name="Rounded Rectangle 34">
            <a:extLst>
              <a:ext uri="{FF2B5EF4-FFF2-40B4-BE49-F238E27FC236}">
                <a16:creationId xmlns:a16="http://schemas.microsoft.com/office/drawing/2014/main" id="{77B69781-0344-E042-A0B5-54BF3F9ECA64}"/>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CFFAB33-964C-7748-BF35-4721918EB4C8}"/>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4156E0B-A953-BD41-BB2C-FE9ED66A0882}"/>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41D775C-F264-E346-8817-9BF41FF99B04}"/>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87E50D9-5CE3-5441-A6BE-A6E097B4A0B3}"/>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A0456-9E4C-C94A-8F0A-49ADA1484771}"/>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755897-25B7-004E-A748-A9A07B35D1C1}"/>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AAD522-87CB-2248-A091-7D69B2D76DA2}"/>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9583858-2EF7-C541-A4C8-6B64B755C426}"/>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8DA54E1-DEBC-FA47-B33C-EC57979E0AC8}"/>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D1AFD7-0467-F54B-80D1-0A7A609972DE}"/>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52D735C-4E41-C74A-81FB-F1D9BA23F974}"/>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D55EDF1-111B-6A43-BF0C-42F1DFEDFF65}"/>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F50432D-5742-2A48-B65C-56F873CA56C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9AC9E29-3D62-D745-8082-BD6C496326A2}"/>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5FE82E85-5FBB-5345-9301-873D2290C74B}"/>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E38C0E88-53E6-D147-828E-73334C31EC81}"/>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6B1BEC2-7535-A142-80EE-6B5CD50FAE56}"/>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753B7FC2-D6A0-AE40-A65D-C095A483881A}"/>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753B7FC2-D6A0-AE40-A65D-C095A483881A}"/>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8A9A5F62-D191-874B-A14D-BA57D80A95B9}"/>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54" name="Content Placeholder 2">
                <a:extLst>
                  <a:ext uri="{FF2B5EF4-FFF2-40B4-BE49-F238E27FC236}">
                    <a16:creationId xmlns:a16="http://schemas.microsoft.com/office/drawing/2014/main" id="{8A9A5F62-D191-874B-A14D-BA57D80A95B9}"/>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4"/>
                <a:stretch>
                  <a:fillRect/>
                </a:stretch>
              </a:blipFill>
            </p:spPr>
            <p:txBody>
              <a:bodyPr/>
              <a:lstStyle/>
              <a:p>
                <a:r>
                  <a:rPr lang="en-US">
                    <a:noFill/>
                  </a:rPr>
                  <a:t> </a:t>
                </a:r>
              </a:p>
            </p:txBody>
          </p:sp>
        </mc:Fallback>
      </mc:AlternateContent>
      <p:sp>
        <p:nvSpPr>
          <p:cNvPr id="55" name="Rounded Rectangle 54">
            <a:extLst>
              <a:ext uri="{FF2B5EF4-FFF2-40B4-BE49-F238E27FC236}">
                <a16:creationId xmlns:a16="http://schemas.microsoft.com/office/drawing/2014/main" id="{DC349C25-6D70-744A-8A3F-AC2AF36398F9}"/>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25134CF-28BB-1C41-90D8-249BAEEE9A60}"/>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988B1A3-A160-0C40-AFD3-D3B37337006D}"/>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519B87C-A702-B548-ACCE-93008BAACCB5}"/>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AD745E0-4D65-694B-952D-D0828FCE103F}"/>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F26331E-E39E-A348-957A-1FCBF3D0D6E0}"/>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5E92C9F-29F8-0043-A63A-DF60EF569982}"/>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551A2F2-C1F6-2744-985E-6AC993230C6F}"/>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E38D034-BDA7-ED4F-9613-29D79A26AE3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571308DA-CA90-004D-A0AA-5772A33EF3F0}"/>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0832F5-81B7-DF46-99B0-C97E4628FB35}"/>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7D9343E-2E42-774D-8F68-04D8584529FC}"/>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668A97C-DE2A-3B41-BE66-8D5D3E7742B6}"/>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00FE93E-F3E5-A843-9D86-64C7FD1608B2}"/>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FC2A4A0-15E5-304A-99F7-9482DC660A49}"/>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78CAD346-E00E-254C-A40F-717C132CF10E}"/>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a:extLst>
              <a:ext uri="{FF2B5EF4-FFF2-40B4-BE49-F238E27FC236}">
                <a16:creationId xmlns:a16="http://schemas.microsoft.com/office/drawing/2014/main" id="{0B7844AE-D3C0-B843-A88C-F3D8368BCF19}"/>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B8E6EF4A-CBDA-6049-8A12-A588515097B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Content Placeholder 2">
                <a:extLst>
                  <a:ext uri="{FF2B5EF4-FFF2-40B4-BE49-F238E27FC236}">
                    <a16:creationId xmlns:a16="http://schemas.microsoft.com/office/drawing/2014/main" id="{E7C20D21-0C77-3D4D-A35E-14C2CC15F63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73" name="Content Placeholder 2">
                <a:extLst>
                  <a:ext uri="{FF2B5EF4-FFF2-40B4-BE49-F238E27FC236}">
                    <a16:creationId xmlns:a16="http://schemas.microsoft.com/office/drawing/2014/main" id="{E7C20D21-0C77-3D4D-A35E-14C2CC15F63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Content Placeholder 2">
                <a:extLst>
                  <a:ext uri="{FF2B5EF4-FFF2-40B4-BE49-F238E27FC236}">
                    <a16:creationId xmlns:a16="http://schemas.microsoft.com/office/drawing/2014/main" id="{BEF4F9A5-FF28-8440-9DAF-1D1ED4100CFB}"/>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74" name="Content Placeholder 2">
                <a:extLst>
                  <a:ext uri="{FF2B5EF4-FFF2-40B4-BE49-F238E27FC236}">
                    <a16:creationId xmlns:a16="http://schemas.microsoft.com/office/drawing/2014/main" id="{BEF4F9A5-FF28-8440-9DAF-1D1ED4100CFB}"/>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6"/>
                <a:stretch>
                  <a:fillRect/>
                </a:stretch>
              </a:blipFill>
            </p:spPr>
            <p:txBody>
              <a:bodyPr/>
              <a:lstStyle/>
              <a:p>
                <a:r>
                  <a:rPr lang="en-US">
                    <a:noFill/>
                  </a:rPr>
                  <a:t> </a:t>
                </a:r>
              </a:p>
            </p:txBody>
          </p:sp>
        </mc:Fallback>
      </mc:AlternateContent>
      <p:sp>
        <p:nvSpPr>
          <p:cNvPr id="75" name="Rounded Rectangle 74">
            <a:extLst>
              <a:ext uri="{FF2B5EF4-FFF2-40B4-BE49-F238E27FC236}">
                <a16:creationId xmlns:a16="http://schemas.microsoft.com/office/drawing/2014/main" id="{785C13DA-1245-8B4B-BA3B-0F9CC8642C27}"/>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32CC637-0D04-E045-97EC-62301A2FB517}"/>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B9AD6A7-0092-C344-8EAB-211E6AE860AB}"/>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378B29B-7E2C-3849-BFFB-1EDFCD931458}"/>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1E9E263-7724-C04E-8CC1-2A991EFB6236}"/>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ABB77AE-E600-2D4A-A8F6-DA579692271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897086D-0408-F142-9B0F-D6527B2A318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2F285B13-1EBB-874A-908F-A4275B96C77D}"/>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671CE2A-1182-4B4E-99DF-3D670317CCC9}"/>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B3D261A4-B0C0-8045-97D9-44DA955B3884}"/>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3D2774D-5820-6A4D-A429-89A1609B30F6}"/>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0CC57D3-EA98-B648-BB88-074D0CC018B5}"/>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A536028-C6A6-5B4B-83D2-BF2CC5A2998B}"/>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0E489B1-C4A4-7546-A23F-7F124981A1E0}"/>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0F6EA35-7F78-CD48-ACED-D83E68475749}"/>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6875A797-80F5-A248-A860-62BFAD11A91A}"/>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7D91609B-B92C-1247-A422-2CC602A7E43B}"/>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a:extLst>
              <a:ext uri="{FF2B5EF4-FFF2-40B4-BE49-F238E27FC236}">
                <a16:creationId xmlns:a16="http://schemas.microsoft.com/office/drawing/2014/main" id="{D8A9A8AE-3DF1-E94E-BB96-24CE5A8FC703}"/>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Content Placeholder 2">
                <a:extLst>
                  <a:ext uri="{FF2B5EF4-FFF2-40B4-BE49-F238E27FC236}">
                    <a16:creationId xmlns:a16="http://schemas.microsoft.com/office/drawing/2014/main" id="{602D8282-08EF-044E-A2EC-1C0B30FE97C2}"/>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3" name="Content Placeholder 2">
                <a:extLst>
                  <a:ext uri="{FF2B5EF4-FFF2-40B4-BE49-F238E27FC236}">
                    <a16:creationId xmlns:a16="http://schemas.microsoft.com/office/drawing/2014/main" id="{602D8282-08EF-044E-A2EC-1C0B30FE97C2}"/>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Content Placeholder 2">
                <a:extLst>
                  <a:ext uri="{FF2B5EF4-FFF2-40B4-BE49-F238E27FC236}">
                    <a16:creationId xmlns:a16="http://schemas.microsoft.com/office/drawing/2014/main" id="{87AB8E62-4C6B-CB4F-A510-0F8315F3AD25}"/>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4" name="Content Placeholder 2">
                <a:extLst>
                  <a:ext uri="{FF2B5EF4-FFF2-40B4-BE49-F238E27FC236}">
                    <a16:creationId xmlns:a16="http://schemas.microsoft.com/office/drawing/2014/main" id="{87AB8E62-4C6B-CB4F-A510-0F8315F3AD25}"/>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8"/>
                <a:stretch>
                  <a:fillRect/>
                </a:stretch>
              </a:blipFill>
            </p:spPr>
            <p:txBody>
              <a:bodyPr/>
              <a:lstStyle/>
              <a:p>
                <a:r>
                  <a:rPr lang="en-US">
                    <a:noFill/>
                  </a:rPr>
                  <a:t> </a:t>
                </a:r>
              </a:p>
            </p:txBody>
          </p:sp>
        </mc:Fallback>
      </mc:AlternateContent>
      <p:sp>
        <p:nvSpPr>
          <p:cNvPr id="95" name="Rounded Rectangle 94">
            <a:extLst>
              <a:ext uri="{FF2B5EF4-FFF2-40B4-BE49-F238E27FC236}">
                <a16:creationId xmlns:a16="http://schemas.microsoft.com/office/drawing/2014/main" id="{DA0C9841-20B3-B447-842F-EEE2526D8E9B}"/>
              </a:ext>
            </a:extLst>
          </p:cNvPr>
          <p:cNvSpPr/>
          <p:nvPr/>
        </p:nvSpPr>
        <p:spPr>
          <a:xfrm>
            <a:off x="9320649" y="53396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45A7BE7-8F2F-D342-8ECF-284129E35120}"/>
              </a:ext>
            </a:extLst>
          </p:cNvPr>
          <p:cNvSpPr/>
          <p:nvPr/>
        </p:nvSpPr>
        <p:spPr>
          <a:xfrm>
            <a:off x="9425431"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96327BA-CD73-9F4C-872F-66F2FBB435EC}"/>
              </a:ext>
            </a:extLst>
          </p:cNvPr>
          <p:cNvSpPr/>
          <p:nvPr/>
        </p:nvSpPr>
        <p:spPr>
          <a:xfrm>
            <a:off x="9671690"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6936CAA-083E-F74C-83DC-47EFA16BA7F1}"/>
              </a:ext>
            </a:extLst>
          </p:cNvPr>
          <p:cNvSpPr/>
          <p:nvPr/>
        </p:nvSpPr>
        <p:spPr>
          <a:xfrm>
            <a:off x="9917949"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721BFC8-488A-E544-8039-FF95473E4677}"/>
              </a:ext>
            </a:extLst>
          </p:cNvPr>
          <p:cNvSpPr/>
          <p:nvPr/>
        </p:nvSpPr>
        <p:spPr>
          <a:xfrm>
            <a:off x="10169818"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D8B98019-A811-8A43-A9EC-3F968DD6AF5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C2E9BF57-C376-B741-A36B-15614D8A562E}"/>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FA74C246-0177-C74B-80B5-763B069F3911}"/>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258B4E7-45B9-8E4F-8412-2DA1BE33A73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2210478-1028-B04C-B747-19F17823E06D}"/>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8D101897-56E6-2C44-8EEF-760D3063C9B3}"/>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A229551-A421-EC43-8BAD-C21801E155A4}"/>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259D13A2-CE3E-2E41-B48F-DCC78D23658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3D29972-0753-0549-AFDB-7999F2CA7064}"/>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CA96AC2-2AE4-4147-9B5F-E6DEF428D471}"/>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a:extLst>
              <a:ext uri="{FF2B5EF4-FFF2-40B4-BE49-F238E27FC236}">
                <a16:creationId xmlns:a16="http://schemas.microsoft.com/office/drawing/2014/main" id="{BBC3F028-A301-0444-B329-2B6F15D2F043}"/>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Arrow 110">
            <a:extLst>
              <a:ext uri="{FF2B5EF4-FFF2-40B4-BE49-F238E27FC236}">
                <a16:creationId xmlns:a16="http://schemas.microsoft.com/office/drawing/2014/main" id="{32478F26-EE47-7345-A1B2-7925B261963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ight Arrow 111">
            <a:extLst>
              <a:ext uri="{FF2B5EF4-FFF2-40B4-BE49-F238E27FC236}">
                <a16:creationId xmlns:a16="http://schemas.microsoft.com/office/drawing/2014/main" id="{B3D7E915-F51E-9443-8CDE-2E1277F2021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3" name="Content Placeholder 2">
                <a:extLst>
                  <a:ext uri="{FF2B5EF4-FFF2-40B4-BE49-F238E27FC236}">
                    <a16:creationId xmlns:a16="http://schemas.microsoft.com/office/drawing/2014/main" id="{EBA1707F-0296-2D46-8FEF-C1BC6F5D1ECD}"/>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3" name="Content Placeholder 2">
                <a:extLst>
                  <a:ext uri="{FF2B5EF4-FFF2-40B4-BE49-F238E27FC236}">
                    <a16:creationId xmlns:a16="http://schemas.microsoft.com/office/drawing/2014/main" id="{EBA1707F-0296-2D46-8FEF-C1BC6F5D1ECD}"/>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Content Placeholder 2">
                <a:extLst>
                  <a:ext uri="{FF2B5EF4-FFF2-40B4-BE49-F238E27FC236}">
                    <a16:creationId xmlns:a16="http://schemas.microsoft.com/office/drawing/2014/main" id="{88F6B711-6275-BE47-A1C4-0638E67C3331}"/>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4" name="Content Placeholder 2">
                <a:extLst>
                  <a:ext uri="{FF2B5EF4-FFF2-40B4-BE49-F238E27FC236}">
                    <a16:creationId xmlns:a16="http://schemas.microsoft.com/office/drawing/2014/main" id="{88F6B711-6275-BE47-A1C4-0638E67C3331}"/>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Content Placeholder 2">
                <a:extLst>
                  <a:ext uri="{FF2B5EF4-FFF2-40B4-BE49-F238E27FC236}">
                    <a16:creationId xmlns:a16="http://schemas.microsoft.com/office/drawing/2014/main" id="{1F028BB4-661E-8048-88CA-0B4E65E37760}"/>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5" name="Content Placeholder 2">
                <a:extLst>
                  <a:ext uri="{FF2B5EF4-FFF2-40B4-BE49-F238E27FC236}">
                    <a16:creationId xmlns:a16="http://schemas.microsoft.com/office/drawing/2014/main" id="{1F028BB4-661E-8048-88CA-0B4E65E37760}"/>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11"/>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243F4651-A9CA-A549-A6D2-0B1A30201F1B}"/>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6" name="Content Placeholder 2">
                <a:extLst>
                  <a:ext uri="{FF2B5EF4-FFF2-40B4-BE49-F238E27FC236}">
                    <a16:creationId xmlns:a16="http://schemas.microsoft.com/office/drawing/2014/main" id="{243F4651-A9CA-A549-A6D2-0B1A30201F1B}"/>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12"/>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Content Placeholder 2">
                <a:extLst>
                  <a:ext uri="{FF2B5EF4-FFF2-40B4-BE49-F238E27FC236}">
                    <a16:creationId xmlns:a16="http://schemas.microsoft.com/office/drawing/2014/main" id="{DDBA0AC8-46E8-5B45-A307-B9147A8FAB75}"/>
                  </a:ext>
                </a:extLst>
              </p:cNvPr>
              <p:cNvSpPr txBox="1">
                <a:spLocks/>
              </p:cNvSpPr>
              <p:nvPr/>
            </p:nvSpPr>
            <p:spPr>
              <a:xfrm>
                <a:off x="7431960" y="55701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7" name="Content Placeholder 2">
                <a:extLst>
                  <a:ext uri="{FF2B5EF4-FFF2-40B4-BE49-F238E27FC236}">
                    <a16:creationId xmlns:a16="http://schemas.microsoft.com/office/drawing/2014/main" id="{DDBA0AC8-46E8-5B45-A307-B9147A8FAB75}"/>
                  </a:ext>
                </a:extLst>
              </p:cNvPr>
              <p:cNvSpPr txBox="1">
                <a:spLocks noRot="1" noChangeAspect="1" noMove="1" noResize="1" noEditPoints="1" noAdjustHandles="1" noChangeArrowheads="1" noChangeShapeType="1" noTextEdit="1"/>
              </p:cNvSpPr>
              <p:nvPr/>
            </p:nvSpPr>
            <p:spPr>
              <a:xfrm>
                <a:off x="7431960" y="5570101"/>
                <a:ext cx="466367" cy="503588"/>
              </a:xfrm>
              <a:prstGeom prst="rect">
                <a:avLst/>
              </a:prstGeom>
              <a:blipFill>
                <a:blip r:embed="rId13"/>
                <a:stretch>
                  <a:fillRect l="-5263"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5C95443F-7D87-8C40-8ECA-F7C1BEB62329}"/>
                  </a:ext>
                </a:extLst>
              </p:cNvPr>
              <p:cNvSpPr txBox="1">
                <a:spLocks/>
              </p:cNvSpPr>
              <p:nvPr/>
            </p:nvSpPr>
            <p:spPr>
              <a:xfrm>
                <a:off x="9770266" y="55921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5C95443F-7D87-8C40-8ECA-F7C1BEB62329}"/>
                  </a:ext>
                </a:extLst>
              </p:cNvPr>
              <p:cNvSpPr txBox="1">
                <a:spLocks noRot="1" noChangeAspect="1" noMove="1" noResize="1" noEditPoints="1" noAdjustHandles="1" noChangeArrowheads="1" noChangeShapeType="1" noTextEdit="1"/>
              </p:cNvSpPr>
              <p:nvPr/>
            </p:nvSpPr>
            <p:spPr>
              <a:xfrm>
                <a:off x="9770266" y="5592190"/>
                <a:ext cx="466367" cy="503588"/>
              </a:xfrm>
              <a:prstGeom prst="rect">
                <a:avLst/>
              </a:prstGeom>
              <a:blipFill>
                <a:blip r:embed="rId14"/>
                <a:stretch>
                  <a:fillRect l="-2632"/>
                </a:stretch>
              </a:blipFill>
            </p:spPr>
            <p:txBody>
              <a:bodyPr/>
              <a:lstStyle/>
              <a:p>
                <a:r>
                  <a:rPr lang="en-US">
                    <a:noFill/>
                  </a:rPr>
                  <a:t> </a:t>
                </a:r>
              </a:p>
            </p:txBody>
          </p:sp>
        </mc:Fallback>
      </mc:AlternateContent>
      <p:sp>
        <p:nvSpPr>
          <p:cNvPr id="119" name="Right Arrow 118">
            <a:extLst>
              <a:ext uri="{FF2B5EF4-FFF2-40B4-BE49-F238E27FC236}">
                <a16:creationId xmlns:a16="http://schemas.microsoft.com/office/drawing/2014/main" id="{FB5B8560-2125-4B4D-A746-768335D23018}"/>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2" name="Content Placeholder 2">
                <a:extLst>
                  <a:ext uri="{FF2B5EF4-FFF2-40B4-BE49-F238E27FC236}">
                    <a16:creationId xmlns:a16="http://schemas.microsoft.com/office/drawing/2014/main" id="{C649DF52-D45F-6F45-9821-F2CA15B64CD6}"/>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2" name="Content Placeholder 2">
                <a:extLst>
                  <a:ext uri="{FF2B5EF4-FFF2-40B4-BE49-F238E27FC236}">
                    <a16:creationId xmlns:a16="http://schemas.microsoft.com/office/drawing/2014/main" id="{C649DF52-D45F-6F45-9821-F2CA15B64CD6}"/>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5"/>
                <a:stretch>
                  <a:fillRect/>
                </a:stretch>
              </a:blipFill>
            </p:spPr>
            <p:txBody>
              <a:bodyPr/>
              <a:lstStyle/>
              <a:p>
                <a:r>
                  <a:rPr lang="en-US">
                    <a:noFill/>
                  </a:rPr>
                  <a:t> </a:t>
                </a:r>
              </a:p>
            </p:txBody>
          </p:sp>
        </mc:Fallback>
      </mc:AlternateContent>
      <p:sp>
        <p:nvSpPr>
          <p:cNvPr id="124" name="Right Arrow 123">
            <a:extLst>
              <a:ext uri="{FF2B5EF4-FFF2-40B4-BE49-F238E27FC236}">
                <a16:creationId xmlns:a16="http://schemas.microsoft.com/office/drawing/2014/main" id="{739140FE-B41D-0744-BFC8-87DCC29C976C}"/>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5" name="Content Placeholder 2">
                <a:extLst>
                  <a:ext uri="{FF2B5EF4-FFF2-40B4-BE49-F238E27FC236}">
                    <a16:creationId xmlns:a16="http://schemas.microsoft.com/office/drawing/2014/main" id="{63F69B9E-A61F-D040-9D60-E053AC71C5B0}"/>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5" name="Content Placeholder 2">
                <a:extLst>
                  <a:ext uri="{FF2B5EF4-FFF2-40B4-BE49-F238E27FC236}">
                    <a16:creationId xmlns:a16="http://schemas.microsoft.com/office/drawing/2014/main" id="{63F69B9E-A61F-D040-9D60-E053AC71C5B0}"/>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6"/>
                <a:stretch>
                  <a:fillRect/>
                </a:stretch>
              </a:blipFill>
            </p:spPr>
            <p:txBody>
              <a:bodyPr/>
              <a:lstStyle/>
              <a:p>
                <a:r>
                  <a:rPr lang="en-US">
                    <a:noFill/>
                  </a:rPr>
                  <a:t> </a:t>
                </a:r>
              </a:p>
            </p:txBody>
          </p:sp>
        </mc:Fallback>
      </mc:AlternateContent>
      <p:sp>
        <p:nvSpPr>
          <p:cNvPr id="126" name="Right Arrow 125">
            <a:extLst>
              <a:ext uri="{FF2B5EF4-FFF2-40B4-BE49-F238E27FC236}">
                <a16:creationId xmlns:a16="http://schemas.microsoft.com/office/drawing/2014/main" id="{A0B97A06-4B1A-7E46-A61F-E2ABE595FBF3}"/>
              </a:ext>
            </a:extLst>
          </p:cNvPr>
          <p:cNvSpPr/>
          <p:nvPr/>
        </p:nvSpPr>
        <p:spPr>
          <a:xfrm>
            <a:off x="8438026" y="4180753"/>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Content Placeholder 2">
                <a:extLst>
                  <a:ext uri="{FF2B5EF4-FFF2-40B4-BE49-F238E27FC236}">
                    <a16:creationId xmlns:a16="http://schemas.microsoft.com/office/drawing/2014/main" id="{92CCF0C2-D072-A042-B07D-879687D67FEF}"/>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7" name="Content Placeholder 2">
                <a:extLst>
                  <a:ext uri="{FF2B5EF4-FFF2-40B4-BE49-F238E27FC236}">
                    <a16:creationId xmlns:a16="http://schemas.microsoft.com/office/drawing/2014/main" id="{92CCF0C2-D072-A042-B07D-879687D67FEF}"/>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6"/>
                <a:stretch>
                  <a:fillRect/>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F0DB991D-8AC4-2F49-958D-C6E6F9DD54A7}"/>
              </a:ext>
            </a:extLst>
          </p:cNvPr>
          <p:cNvSpPr txBox="1">
            <a:spLocks/>
          </p:cNvSpPr>
          <p:nvPr/>
        </p:nvSpPr>
        <p:spPr>
          <a:xfrm>
            <a:off x="2299868" y="6003497"/>
            <a:ext cx="1604256"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&lt;START&gt;</a:t>
            </a:r>
          </a:p>
        </p:txBody>
      </p:sp>
      <p:sp>
        <p:nvSpPr>
          <p:cNvPr id="129" name="Content Placeholder 2">
            <a:extLst>
              <a:ext uri="{FF2B5EF4-FFF2-40B4-BE49-F238E27FC236}">
                <a16:creationId xmlns:a16="http://schemas.microsoft.com/office/drawing/2014/main" id="{94A19662-B16E-ED4C-8FEE-5BEB725A07A3}"/>
              </a:ext>
            </a:extLst>
          </p:cNvPr>
          <p:cNvSpPr txBox="1">
            <a:spLocks/>
          </p:cNvSpPr>
          <p:nvPr/>
        </p:nvSpPr>
        <p:spPr>
          <a:xfrm>
            <a:off x="4752175" y="6003497"/>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0" name="Content Placeholder 2">
            <a:extLst>
              <a:ext uri="{FF2B5EF4-FFF2-40B4-BE49-F238E27FC236}">
                <a16:creationId xmlns:a16="http://schemas.microsoft.com/office/drawing/2014/main" id="{6CC75B8A-D385-5248-8A24-7AF95C38AF0C}"/>
              </a:ext>
            </a:extLst>
          </p:cNvPr>
          <p:cNvSpPr txBox="1">
            <a:spLocks/>
          </p:cNvSpPr>
          <p:nvPr/>
        </p:nvSpPr>
        <p:spPr>
          <a:xfrm>
            <a:off x="7073360" y="5992781"/>
            <a:ext cx="10175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Harry</a:t>
            </a:r>
          </a:p>
        </p:txBody>
      </p:sp>
      <p:sp>
        <p:nvSpPr>
          <p:cNvPr id="131" name="Content Placeholder 2">
            <a:extLst>
              <a:ext uri="{FF2B5EF4-FFF2-40B4-BE49-F238E27FC236}">
                <a16:creationId xmlns:a16="http://schemas.microsoft.com/office/drawing/2014/main" id="{484E887D-AB94-554C-B8D9-1B0556A74897}"/>
              </a:ext>
            </a:extLst>
          </p:cNvPr>
          <p:cNvSpPr txBox="1">
            <a:spLocks/>
          </p:cNvSpPr>
          <p:nvPr/>
        </p:nvSpPr>
        <p:spPr>
          <a:xfrm>
            <a:off x="9400101" y="6003497"/>
            <a:ext cx="138743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shouted,</a:t>
            </a:r>
          </a:p>
        </p:txBody>
      </p:sp>
      <p:sp>
        <p:nvSpPr>
          <p:cNvPr id="132" name="Content Placeholder 2">
            <a:extLst>
              <a:ext uri="{FF2B5EF4-FFF2-40B4-BE49-F238E27FC236}">
                <a16:creationId xmlns:a16="http://schemas.microsoft.com/office/drawing/2014/main" id="{F1255D89-8DB7-7941-98CF-858601200D88}"/>
              </a:ext>
            </a:extLst>
          </p:cNvPr>
          <p:cNvSpPr txBox="1">
            <a:spLocks/>
          </p:cNvSpPr>
          <p:nvPr/>
        </p:nvSpPr>
        <p:spPr>
          <a:xfrm>
            <a:off x="2608151" y="2408138"/>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3" name="Content Placeholder 2">
            <a:extLst>
              <a:ext uri="{FF2B5EF4-FFF2-40B4-BE49-F238E27FC236}">
                <a16:creationId xmlns:a16="http://schemas.microsoft.com/office/drawing/2014/main" id="{6055F11A-E12F-2E43-9AED-1595523374A6}"/>
              </a:ext>
            </a:extLst>
          </p:cNvPr>
          <p:cNvSpPr txBox="1">
            <a:spLocks/>
          </p:cNvSpPr>
          <p:nvPr/>
        </p:nvSpPr>
        <p:spPr>
          <a:xfrm>
            <a:off x="4720906" y="2409621"/>
            <a:ext cx="10175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Harry</a:t>
            </a:r>
          </a:p>
        </p:txBody>
      </p:sp>
      <p:sp>
        <p:nvSpPr>
          <p:cNvPr id="135" name="Content Placeholder 2">
            <a:extLst>
              <a:ext uri="{FF2B5EF4-FFF2-40B4-BE49-F238E27FC236}">
                <a16:creationId xmlns:a16="http://schemas.microsoft.com/office/drawing/2014/main" id="{E116A7AC-950A-E24B-AF51-0564C2551321}"/>
              </a:ext>
            </a:extLst>
          </p:cNvPr>
          <p:cNvSpPr txBox="1">
            <a:spLocks/>
          </p:cNvSpPr>
          <p:nvPr/>
        </p:nvSpPr>
        <p:spPr>
          <a:xfrm>
            <a:off x="6738241" y="2497092"/>
            <a:ext cx="1455382"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shouted,</a:t>
            </a:r>
          </a:p>
        </p:txBody>
      </p:sp>
      <p:sp>
        <p:nvSpPr>
          <p:cNvPr id="136" name="Content Placeholder 2">
            <a:extLst>
              <a:ext uri="{FF2B5EF4-FFF2-40B4-BE49-F238E27FC236}">
                <a16:creationId xmlns:a16="http://schemas.microsoft.com/office/drawing/2014/main" id="{C5A77B7D-71E1-3C4A-86B2-85017D8AA4E6}"/>
              </a:ext>
            </a:extLst>
          </p:cNvPr>
          <p:cNvSpPr txBox="1">
            <a:spLocks/>
          </p:cNvSpPr>
          <p:nvPr/>
        </p:nvSpPr>
        <p:spPr>
          <a:xfrm>
            <a:off x="8973984" y="2420948"/>
            <a:ext cx="174275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panicking</a:t>
            </a:r>
          </a:p>
        </p:txBody>
      </p:sp>
      <p:cxnSp>
        <p:nvCxnSpPr>
          <p:cNvPr id="137" name="Straight Arrow Connector 136">
            <a:extLst>
              <a:ext uri="{FF2B5EF4-FFF2-40B4-BE49-F238E27FC236}">
                <a16:creationId xmlns:a16="http://schemas.microsoft.com/office/drawing/2014/main" id="{16465CDF-351B-2949-883F-BD50C6674F44}"/>
              </a:ext>
            </a:extLst>
          </p:cNvPr>
          <p:cNvCxnSpPr>
            <a:cxnSpLocks/>
          </p:cNvCxnSpPr>
          <p:nvPr/>
        </p:nvCxnSpPr>
        <p:spPr>
          <a:xfrm>
            <a:off x="3757295" y="2693671"/>
            <a:ext cx="1056780" cy="3402107"/>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E25251F-F8F5-7747-8D53-389F51ED5350}"/>
              </a:ext>
            </a:extLst>
          </p:cNvPr>
          <p:cNvCxnSpPr>
            <a:cxnSpLocks/>
          </p:cNvCxnSpPr>
          <p:nvPr/>
        </p:nvCxnSpPr>
        <p:spPr>
          <a:xfrm>
            <a:off x="5750808" y="2736166"/>
            <a:ext cx="1437378" cy="3519125"/>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B0FD8718-42F1-1B4F-BC74-C65E04471A51}"/>
              </a:ext>
            </a:extLst>
          </p:cNvPr>
          <p:cNvCxnSpPr>
            <a:cxnSpLocks/>
            <a:endCxn id="131" idx="1"/>
          </p:cNvCxnSpPr>
          <p:nvPr/>
        </p:nvCxnSpPr>
        <p:spPr>
          <a:xfrm>
            <a:off x="8126310" y="2714242"/>
            <a:ext cx="1273791" cy="3541049"/>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4A08260-5139-F248-99EA-2C0BF5510566}"/>
              </a:ext>
            </a:extLst>
          </p:cNvPr>
          <p:cNvCxnSpPr>
            <a:cxnSpLocks/>
          </p:cNvCxnSpPr>
          <p:nvPr/>
        </p:nvCxnSpPr>
        <p:spPr>
          <a:xfrm>
            <a:off x="10781903" y="2703526"/>
            <a:ext cx="1273791" cy="3541049"/>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322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 Generation</a:t>
            </a:r>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981654"/>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b="1" dirty="0">
                <a:latin typeface="Avenir Light" panose="020B0402020203020204" pitchFamily="34" charset="77"/>
              </a:rPr>
              <a:t>NOTE: </a:t>
            </a:r>
            <a:r>
              <a:rPr lang="en-US" sz="2400" dirty="0">
                <a:latin typeface="Avenir Light" panose="020B0402020203020204" pitchFamily="34" charset="77"/>
              </a:rPr>
              <a:t>the same input (e.g., </a:t>
            </a:r>
            <a:r>
              <a:rPr lang="en-US" sz="2400" b="1" dirty="0">
                <a:solidFill>
                  <a:srgbClr val="7030A0"/>
                </a:solidFill>
                <a:latin typeface="Avenir Light" panose="020B0402020203020204" pitchFamily="34" charset="77"/>
              </a:rPr>
              <a:t>“Harry”</a:t>
            </a:r>
            <a:r>
              <a:rPr lang="en-US" sz="2400" dirty="0">
                <a:latin typeface="Avenir Light" panose="020B0402020203020204" pitchFamily="34" charset="77"/>
              </a:rPr>
              <a:t>)</a:t>
            </a:r>
            <a:r>
              <a:rPr lang="en-US" sz="2400" b="1" dirty="0">
                <a:solidFill>
                  <a:srgbClr val="7030A0"/>
                </a:solidFill>
                <a:latin typeface="Avenir Light" panose="020B0402020203020204" pitchFamily="34" charset="77"/>
              </a:rPr>
              <a:t> </a:t>
            </a:r>
            <a:r>
              <a:rPr lang="en-US" sz="2400" dirty="0">
                <a:latin typeface="Avenir Light" panose="020B0402020203020204" pitchFamily="34" charset="77"/>
              </a:rPr>
              <a:t>can easily yield different outputs, depending on the context (unlike FFNNs and n-grams).</a:t>
            </a:r>
          </a:p>
        </p:txBody>
      </p:sp>
      <p:sp>
        <p:nvSpPr>
          <p:cNvPr id="32" name="Content Placeholder 2">
            <a:extLst>
              <a:ext uri="{FF2B5EF4-FFF2-40B4-BE49-F238E27FC236}">
                <a16:creationId xmlns:a16="http://schemas.microsoft.com/office/drawing/2014/main" id="{2E20838C-4570-4248-A55C-6F1735047636}"/>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Input layer</a:t>
            </a:r>
          </a:p>
        </p:txBody>
      </p:sp>
      <p:sp>
        <p:nvSpPr>
          <p:cNvPr id="33" name="Content Placeholder 2">
            <a:extLst>
              <a:ext uri="{FF2B5EF4-FFF2-40B4-BE49-F238E27FC236}">
                <a16:creationId xmlns:a16="http://schemas.microsoft.com/office/drawing/2014/main" id="{CC1E9B1C-9F75-8B44-AEA5-03BF6822FBF7}"/>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Hidden layer</a:t>
            </a:r>
          </a:p>
        </p:txBody>
      </p:sp>
      <p:sp>
        <p:nvSpPr>
          <p:cNvPr id="34" name="Content Placeholder 2">
            <a:extLst>
              <a:ext uri="{FF2B5EF4-FFF2-40B4-BE49-F238E27FC236}">
                <a16:creationId xmlns:a16="http://schemas.microsoft.com/office/drawing/2014/main" id="{EB6428D5-21EE-2A45-BB91-3CC55CE57983}"/>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schemeClr>
                </a:solidFill>
                <a:latin typeface="Avenir Light" panose="020B0402020203020204" pitchFamily="34" charset="77"/>
              </a:rPr>
              <a:t>Output layer</a:t>
            </a:r>
          </a:p>
        </p:txBody>
      </p:sp>
      <p:sp>
        <p:nvSpPr>
          <p:cNvPr id="35" name="Rounded Rectangle 34">
            <a:extLst>
              <a:ext uri="{FF2B5EF4-FFF2-40B4-BE49-F238E27FC236}">
                <a16:creationId xmlns:a16="http://schemas.microsoft.com/office/drawing/2014/main" id="{77B69781-0344-E042-A0B5-54BF3F9ECA64}"/>
              </a:ext>
            </a:extLst>
          </p:cNvPr>
          <p:cNvSpPr/>
          <p:nvPr/>
        </p:nvSpPr>
        <p:spPr>
          <a:xfrm>
            <a:off x="2561160" y="5287053"/>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CFFAB33-964C-7748-BF35-4721918EB4C8}"/>
              </a:ext>
            </a:extLst>
          </p:cNvPr>
          <p:cNvSpPr/>
          <p:nvPr/>
        </p:nvSpPr>
        <p:spPr>
          <a:xfrm>
            <a:off x="2665942"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4156E0B-A953-BD41-BB2C-FE9ED66A0882}"/>
              </a:ext>
            </a:extLst>
          </p:cNvPr>
          <p:cNvSpPr/>
          <p:nvPr/>
        </p:nvSpPr>
        <p:spPr>
          <a:xfrm>
            <a:off x="2912201"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41D775C-F264-E346-8817-9BF41FF99B04}"/>
              </a:ext>
            </a:extLst>
          </p:cNvPr>
          <p:cNvSpPr/>
          <p:nvPr/>
        </p:nvSpPr>
        <p:spPr>
          <a:xfrm>
            <a:off x="3158460"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87E50D9-5CE3-5441-A6BE-A6E097B4A0B3}"/>
              </a:ext>
            </a:extLst>
          </p:cNvPr>
          <p:cNvSpPr/>
          <p:nvPr/>
        </p:nvSpPr>
        <p:spPr>
          <a:xfrm>
            <a:off x="3410329" y="5342404"/>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A0456-9E4C-C94A-8F0A-49ADA1484771}"/>
              </a:ext>
            </a:extLst>
          </p:cNvPr>
          <p:cNvSpPr/>
          <p:nvPr/>
        </p:nvSpPr>
        <p:spPr>
          <a:xfrm>
            <a:off x="2665942"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755897-25B7-004E-A748-A9A07B35D1C1}"/>
              </a:ext>
            </a:extLst>
          </p:cNvPr>
          <p:cNvSpPr/>
          <p:nvPr/>
        </p:nvSpPr>
        <p:spPr>
          <a:xfrm>
            <a:off x="2912201"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AAD522-87CB-2248-A091-7D69B2D76DA2}"/>
              </a:ext>
            </a:extLst>
          </p:cNvPr>
          <p:cNvSpPr/>
          <p:nvPr/>
        </p:nvSpPr>
        <p:spPr>
          <a:xfrm>
            <a:off x="3158460"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9583858-2EF7-C541-A4C8-6B64B755C426}"/>
              </a:ext>
            </a:extLst>
          </p:cNvPr>
          <p:cNvSpPr/>
          <p:nvPr/>
        </p:nvSpPr>
        <p:spPr>
          <a:xfrm>
            <a:off x="3410329" y="3035587"/>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8DA54E1-DEBC-FA47-B33C-EC57979E0AC8}"/>
              </a:ext>
            </a:extLst>
          </p:cNvPr>
          <p:cNvSpPr/>
          <p:nvPr/>
        </p:nvSpPr>
        <p:spPr>
          <a:xfrm>
            <a:off x="2445007" y="4128135"/>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D1AFD7-0467-F54B-80D1-0A7A609972DE}"/>
              </a:ext>
            </a:extLst>
          </p:cNvPr>
          <p:cNvSpPr/>
          <p:nvPr/>
        </p:nvSpPr>
        <p:spPr>
          <a:xfrm>
            <a:off x="2529557"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52D735C-4E41-C74A-81FB-F1D9BA23F974}"/>
              </a:ext>
            </a:extLst>
          </p:cNvPr>
          <p:cNvSpPr/>
          <p:nvPr/>
        </p:nvSpPr>
        <p:spPr>
          <a:xfrm>
            <a:off x="2775816"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D55EDF1-111B-6A43-BF0C-42F1DFEDFF65}"/>
              </a:ext>
            </a:extLst>
          </p:cNvPr>
          <p:cNvSpPr/>
          <p:nvPr/>
        </p:nvSpPr>
        <p:spPr>
          <a:xfrm>
            <a:off x="3022075"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F50432D-5742-2A48-B65C-56F873CA56C8}"/>
              </a:ext>
            </a:extLst>
          </p:cNvPr>
          <p:cNvSpPr/>
          <p:nvPr/>
        </p:nvSpPr>
        <p:spPr>
          <a:xfrm>
            <a:off x="3273944" y="418140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9AC9E29-3D62-D745-8082-BD6C496326A2}"/>
              </a:ext>
            </a:extLst>
          </p:cNvPr>
          <p:cNvSpPr/>
          <p:nvPr/>
        </p:nvSpPr>
        <p:spPr>
          <a:xfrm>
            <a:off x="3531940" y="4183686"/>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5FE82E85-5FBB-5345-9301-873D2290C74B}"/>
              </a:ext>
            </a:extLst>
          </p:cNvPr>
          <p:cNvSpPr/>
          <p:nvPr/>
        </p:nvSpPr>
        <p:spPr>
          <a:xfrm>
            <a:off x="2580250" y="2988563"/>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E38C0E88-53E6-D147-828E-73334C31EC81}"/>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6B1BEC2-7535-A142-80EE-6B5CD50FAE56}"/>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753B7FC2-D6A0-AE40-A65D-C095A483881A}"/>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53" name="Content Placeholder 2">
                <a:extLst>
                  <a:ext uri="{FF2B5EF4-FFF2-40B4-BE49-F238E27FC236}">
                    <a16:creationId xmlns:a16="http://schemas.microsoft.com/office/drawing/2014/main" id="{753B7FC2-D6A0-AE40-A65D-C095A483881A}"/>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8A9A5F62-D191-874B-A14D-BA57D80A95B9}"/>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54" name="Content Placeholder 2">
                <a:extLst>
                  <a:ext uri="{FF2B5EF4-FFF2-40B4-BE49-F238E27FC236}">
                    <a16:creationId xmlns:a16="http://schemas.microsoft.com/office/drawing/2014/main" id="{8A9A5F62-D191-874B-A14D-BA57D80A95B9}"/>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3"/>
                <a:stretch>
                  <a:fillRect/>
                </a:stretch>
              </a:blipFill>
            </p:spPr>
            <p:txBody>
              <a:bodyPr/>
              <a:lstStyle/>
              <a:p>
                <a:r>
                  <a:rPr lang="en-US">
                    <a:noFill/>
                  </a:rPr>
                  <a:t> </a:t>
                </a:r>
              </a:p>
            </p:txBody>
          </p:sp>
        </mc:Fallback>
      </mc:AlternateContent>
      <p:sp>
        <p:nvSpPr>
          <p:cNvPr id="55" name="Rounded Rectangle 54">
            <a:extLst>
              <a:ext uri="{FF2B5EF4-FFF2-40B4-BE49-F238E27FC236}">
                <a16:creationId xmlns:a16="http://schemas.microsoft.com/office/drawing/2014/main" id="{DC349C25-6D70-744A-8A3F-AC2AF36398F9}"/>
              </a:ext>
            </a:extLst>
          </p:cNvPr>
          <p:cNvSpPr/>
          <p:nvPr/>
        </p:nvSpPr>
        <p:spPr>
          <a:xfrm>
            <a:off x="4744078" y="53142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25134CF-28BB-1C41-90D8-249BAEEE9A60}"/>
              </a:ext>
            </a:extLst>
          </p:cNvPr>
          <p:cNvSpPr/>
          <p:nvPr/>
        </p:nvSpPr>
        <p:spPr>
          <a:xfrm>
            <a:off x="4848860"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988B1A3-A160-0C40-AFD3-D3B37337006D}"/>
              </a:ext>
            </a:extLst>
          </p:cNvPr>
          <p:cNvSpPr/>
          <p:nvPr/>
        </p:nvSpPr>
        <p:spPr>
          <a:xfrm>
            <a:off x="5095119"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519B87C-A702-B548-ACCE-93008BAACCB5}"/>
              </a:ext>
            </a:extLst>
          </p:cNvPr>
          <p:cNvSpPr/>
          <p:nvPr/>
        </p:nvSpPr>
        <p:spPr>
          <a:xfrm>
            <a:off x="5341378"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AD745E0-4D65-694B-952D-D0828FCE103F}"/>
              </a:ext>
            </a:extLst>
          </p:cNvPr>
          <p:cNvSpPr/>
          <p:nvPr/>
        </p:nvSpPr>
        <p:spPr>
          <a:xfrm>
            <a:off x="5593247" y="53696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F26331E-E39E-A348-957A-1FCBF3D0D6E0}"/>
              </a:ext>
            </a:extLst>
          </p:cNvPr>
          <p:cNvSpPr/>
          <p:nvPr/>
        </p:nvSpPr>
        <p:spPr>
          <a:xfrm>
            <a:off x="4848860"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5E92C9F-29F8-0043-A63A-DF60EF569982}"/>
              </a:ext>
            </a:extLst>
          </p:cNvPr>
          <p:cNvSpPr/>
          <p:nvPr/>
        </p:nvSpPr>
        <p:spPr>
          <a:xfrm>
            <a:off x="5095119"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551A2F2-C1F6-2744-985E-6AC993230C6F}"/>
              </a:ext>
            </a:extLst>
          </p:cNvPr>
          <p:cNvSpPr/>
          <p:nvPr/>
        </p:nvSpPr>
        <p:spPr>
          <a:xfrm>
            <a:off x="5341378"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E38D034-BDA7-ED4F-9613-29D79A26AE3F}"/>
              </a:ext>
            </a:extLst>
          </p:cNvPr>
          <p:cNvSpPr/>
          <p:nvPr/>
        </p:nvSpPr>
        <p:spPr>
          <a:xfrm>
            <a:off x="5593247" y="30628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571308DA-CA90-004D-A0AA-5772A33EF3F0}"/>
              </a:ext>
            </a:extLst>
          </p:cNvPr>
          <p:cNvSpPr/>
          <p:nvPr/>
        </p:nvSpPr>
        <p:spPr>
          <a:xfrm>
            <a:off x="4627925" y="41553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0832F5-81B7-DF46-99B0-C97E4628FB35}"/>
              </a:ext>
            </a:extLst>
          </p:cNvPr>
          <p:cNvSpPr/>
          <p:nvPr/>
        </p:nvSpPr>
        <p:spPr>
          <a:xfrm>
            <a:off x="4712475"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7D9343E-2E42-774D-8F68-04D8584529FC}"/>
              </a:ext>
            </a:extLst>
          </p:cNvPr>
          <p:cNvSpPr/>
          <p:nvPr/>
        </p:nvSpPr>
        <p:spPr>
          <a:xfrm>
            <a:off x="4958734"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668A97C-DE2A-3B41-BE66-8D5D3E7742B6}"/>
              </a:ext>
            </a:extLst>
          </p:cNvPr>
          <p:cNvSpPr/>
          <p:nvPr/>
        </p:nvSpPr>
        <p:spPr>
          <a:xfrm>
            <a:off x="5204993"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00FE93E-F3E5-A843-9D86-64C7FD1608B2}"/>
              </a:ext>
            </a:extLst>
          </p:cNvPr>
          <p:cNvSpPr/>
          <p:nvPr/>
        </p:nvSpPr>
        <p:spPr>
          <a:xfrm>
            <a:off x="5456862" y="42086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FC2A4A0-15E5-304A-99F7-9482DC660A49}"/>
              </a:ext>
            </a:extLst>
          </p:cNvPr>
          <p:cNvSpPr/>
          <p:nvPr/>
        </p:nvSpPr>
        <p:spPr>
          <a:xfrm>
            <a:off x="5714858" y="42109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78CAD346-E00E-254C-A40F-717C132CF10E}"/>
              </a:ext>
            </a:extLst>
          </p:cNvPr>
          <p:cNvSpPr/>
          <p:nvPr/>
        </p:nvSpPr>
        <p:spPr>
          <a:xfrm>
            <a:off x="4763168" y="30157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a:extLst>
              <a:ext uri="{FF2B5EF4-FFF2-40B4-BE49-F238E27FC236}">
                <a16:creationId xmlns:a16="http://schemas.microsoft.com/office/drawing/2014/main" id="{0B7844AE-D3C0-B843-A88C-F3D8368BCF19}"/>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B8E6EF4A-CBDA-6049-8A12-A588515097B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Content Placeholder 2">
                <a:extLst>
                  <a:ext uri="{FF2B5EF4-FFF2-40B4-BE49-F238E27FC236}">
                    <a16:creationId xmlns:a16="http://schemas.microsoft.com/office/drawing/2014/main" id="{E7C20D21-0C77-3D4D-A35E-14C2CC15F63D}"/>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73" name="Content Placeholder 2">
                <a:extLst>
                  <a:ext uri="{FF2B5EF4-FFF2-40B4-BE49-F238E27FC236}">
                    <a16:creationId xmlns:a16="http://schemas.microsoft.com/office/drawing/2014/main" id="{E7C20D21-0C77-3D4D-A35E-14C2CC15F63D}"/>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Content Placeholder 2">
                <a:extLst>
                  <a:ext uri="{FF2B5EF4-FFF2-40B4-BE49-F238E27FC236}">
                    <a16:creationId xmlns:a16="http://schemas.microsoft.com/office/drawing/2014/main" id="{BEF4F9A5-FF28-8440-9DAF-1D1ED4100CFB}"/>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74" name="Content Placeholder 2">
                <a:extLst>
                  <a:ext uri="{FF2B5EF4-FFF2-40B4-BE49-F238E27FC236}">
                    <a16:creationId xmlns:a16="http://schemas.microsoft.com/office/drawing/2014/main" id="{BEF4F9A5-FF28-8440-9DAF-1D1ED4100CFB}"/>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5"/>
                <a:stretch>
                  <a:fillRect/>
                </a:stretch>
              </a:blipFill>
            </p:spPr>
            <p:txBody>
              <a:bodyPr/>
              <a:lstStyle/>
              <a:p>
                <a:r>
                  <a:rPr lang="en-US">
                    <a:noFill/>
                  </a:rPr>
                  <a:t> </a:t>
                </a:r>
              </a:p>
            </p:txBody>
          </p:sp>
        </mc:Fallback>
      </mc:AlternateContent>
      <p:sp>
        <p:nvSpPr>
          <p:cNvPr id="75" name="Rounded Rectangle 74">
            <a:extLst>
              <a:ext uri="{FF2B5EF4-FFF2-40B4-BE49-F238E27FC236}">
                <a16:creationId xmlns:a16="http://schemas.microsoft.com/office/drawing/2014/main" id="{785C13DA-1245-8B4B-BA3B-0F9CC8642C27}"/>
              </a:ext>
            </a:extLst>
          </p:cNvPr>
          <p:cNvSpPr/>
          <p:nvPr/>
        </p:nvSpPr>
        <p:spPr>
          <a:xfrm>
            <a:off x="7019643" y="5330689"/>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32CC637-0D04-E045-97EC-62301A2FB517}"/>
              </a:ext>
            </a:extLst>
          </p:cNvPr>
          <p:cNvSpPr/>
          <p:nvPr/>
        </p:nvSpPr>
        <p:spPr>
          <a:xfrm>
            <a:off x="7124425"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B9AD6A7-0092-C344-8EAB-211E6AE860AB}"/>
              </a:ext>
            </a:extLst>
          </p:cNvPr>
          <p:cNvSpPr/>
          <p:nvPr/>
        </p:nvSpPr>
        <p:spPr>
          <a:xfrm>
            <a:off x="7370684"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378B29B-7E2C-3849-BFFB-1EDFCD931458}"/>
              </a:ext>
            </a:extLst>
          </p:cNvPr>
          <p:cNvSpPr/>
          <p:nvPr/>
        </p:nvSpPr>
        <p:spPr>
          <a:xfrm>
            <a:off x="7616943"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1E9E263-7724-C04E-8CC1-2A991EFB6236}"/>
              </a:ext>
            </a:extLst>
          </p:cNvPr>
          <p:cNvSpPr/>
          <p:nvPr/>
        </p:nvSpPr>
        <p:spPr>
          <a:xfrm>
            <a:off x="7868812" y="5386040"/>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ABB77AE-E600-2D4A-A8F6-DA5796922715}"/>
              </a:ext>
            </a:extLst>
          </p:cNvPr>
          <p:cNvSpPr/>
          <p:nvPr/>
        </p:nvSpPr>
        <p:spPr>
          <a:xfrm>
            <a:off x="7124425"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897086D-0408-F142-9B0F-D6527B2A3184}"/>
              </a:ext>
            </a:extLst>
          </p:cNvPr>
          <p:cNvSpPr/>
          <p:nvPr/>
        </p:nvSpPr>
        <p:spPr>
          <a:xfrm>
            <a:off x="7370684"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2F285B13-1EBB-874A-908F-A4275B96C77D}"/>
              </a:ext>
            </a:extLst>
          </p:cNvPr>
          <p:cNvSpPr/>
          <p:nvPr/>
        </p:nvSpPr>
        <p:spPr>
          <a:xfrm>
            <a:off x="7616943"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671CE2A-1182-4B4E-99DF-3D670317CCC9}"/>
              </a:ext>
            </a:extLst>
          </p:cNvPr>
          <p:cNvSpPr/>
          <p:nvPr/>
        </p:nvSpPr>
        <p:spPr>
          <a:xfrm>
            <a:off x="7868812" y="3079223"/>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B3D261A4-B0C0-8045-97D9-44DA955B3884}"/>
              </a:ext>
            </a:extLst>
          </p:cNvPr>
          <p:cNvSpPr/>
          <p:nvPr/>
        </p:nvSpPr>
        <p:spPr>
          <a:xfrm>
            <a:off x="6903490" y="4171771"/>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3D2774D-5820-6A4D-A429-89A1609B30F6}"/>
              </a:ext>
            </a:extLst>
          </p:cNvPr>
          <p:cNvSpPr/>
          <p:nvPr/>
        </p:nvSpPr>
        <p:spPr>
          <a:xfrm>
            <a:off x="6988040"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0CC57D3-EA98-B648-BB88-074D0CC018B5}"/>
              </a:ext>
            </a:extLst>
          </p:cNvPr>
          <p:cNvSpPr/>
          <p:nvPr/>
        </p:nvSpPr>
        <p:spPr>
          <a:xfrm>
            <a:off x="7234299"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A536028-C6A6-5B4B-83D2-BF2CC5A2998B}"/>
              </a:ext>
            </a:extLst>
          </p:cNvPr>
          <p:cNvSpPr/>
          <p:nvPr/>
        </p:nvSpPr>
        <p:spPr>
          <a:xfrm>
            <a:off x="7480558"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0E489B1-C4A4-7546-A23F-7F124981A1E0}"/>
              </a:ext>
            </a:extLst>
          </p:cNvPr>
          <p:cNvSpPr/>
          <p:nvPr/>
        </p:nvSpPr>
        <p:spPr>
          <a:xfrm>
            <a:off x="7732427" y="4225038"/>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0F6EA35-7F78-CD48-ACED-D83E68475749}"/>
              </a:ext>
            </a:extLst>
          </p:cNvPr>
          <p:cNvSpPr/>
          <p:nvPr/>
        </p:nvSpPr>
        <p:spPr>
          <a:xfrm>
            <a:off x="7990423" y="4227322"/>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6875A797-80F5-A248-A860-62BFAD11A91A}"/>
              </a:ext>
            </a:extLst>
          </p:cNvPr>
          <p:cNvSpPr/>
          <p:nvPr/>
        </p:nvSpPr>
        <p:spPr>
          <a:xfrm>
            <a:off x="7038733" y="3032199"/>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7D91609B-B92C-1247-A422-2CC602A7E43B}"/>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a:extLst>
              <a:ext uri="{FF2B5EF4-FFF2-40B4-BE49-F238E27FC236}">
                <a16:creationId xmlns:a16="http://schemas.microsoft.com/office/drawing/2014/main" id="{D8A9A8AE-3DF1-E94E-BB96-24CE5A8FC703}"/>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Content Placeholder 2">
                <a:extLst>
                  <a:ext uri="{FF2B5EF4-FFF2-40B4-BE49-F238E27FC236}">
                    <a16:creationId xmlns:a16="http://schemas.microsoft.com/office/drawing/2014/main" id="{602D8282-08EF-044E-A2EC-1C0B30FE97C2}"/>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93" name="Content Placeholder 2">
                <a:extLst>
                  <a:ext uri="{FF2B5EF4-FFF2-40B4-BE49-F238E27FC236}">
                    <a16:creationId xmlns:a16="http://schemas.microsoft.com/office/drawing/2014/main" id="{602D8282-08EF-044E-A2EC-1C0B30FE97C2}"/>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Content Placeholder 2">
                <a:extLst>
                  <a:ext uri="{FF2B5EF4-FFF2-40B4-BE49-F238E27FC236}">
                    <a16:creationId xmlns:a16="http://schemas.microsoft.com/office/drawing/2014/main" id="{87AB8E62-4C6B-CB4F-A510-0F8315F3AD25}"/>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94" name="Content Placeholder 2">
                <a:extLst>
                  <a:ext uri="{FF2B5EF4-FFF2-40B4-BE49-F238E27FC236}">
                    <a16:creationId xmlns:a16="http://schemas.microsoft.com/office/drawing/2014/main" id="{87AB8E62-4C6B-CB4F-A510-0F8315F3AD25}"/>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7"/>
                <a:stretch>
                  <a:fillRect/>
                </a:stretch>
              </a:blipFill>
            </p:spPr>
            <p:txBody>
              <a:bodyPr/>
              <a:lstStyle/>
              <a:p>
                <a:r>
                  <a:rPr lang="en-US">
                    <a:noFill/>
                  </a:rPr>
                  <a:t> </a:t>
                </a:r>
              </a:p>
            </p:txBody>
          </p:sp>
        </mc:Fallback>
      </mc:AlternateContent>
      <p:sp>
        <p:nvSpPr>
          <p:cNvPr id="95" name="Rounded Rectangle 94">
            <a:extLst>
              <a:ext uri="{FF2B5EF4-FFF2-40B4-BE49-F238E27FC236}">
                <a16:creationId xmlns:a16="http://schemas.microsoft.com/office/drawing/2014/main" id="{DA0C9841-20B3-B447-842F-EEE2526D8E9B}"/>
              </a:ext>
            </a:extLst>
          </p:cNvPr>
          <p:cNvSpPr/>
          <p:nvPr/>
        </p:nvSpPr>
        <p:spPr>
          <a:xfrm>
            <a:off x="9320649" y="5339671"/>
            <a:ext cx="1196135" cy="3300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45A7BE7-8F2F-D342-8ECF-284129E35120}"/>
              </a:ext>
            </a:extLst>
          </p:cNvPr>
          <p:cNvSpPr/>
          <p:nvPr/>
        </p:nvSpPr>
        <p:spPr>
          <a:xfrm>
            <a:off x="9425431"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96327BA-CD73-9F4C-872F-66F2FBB435EC}"/>
              </a:ext>
            </a:extLst>
          </p:cNvPr>
          <p:cNvSpPr/>
          <p:nvPr/>
        </p:nvSpPr>
        <p:spPr>
          <a:xfrm>
            <a:off x="9671690"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6936CAA-083E-F74C-83DC-47EFA16BA7F1}"/>
              </a:ext>
            </a:extLst>
          </p:cNvPr>
          <p:cNvSpPr/>
          <p:nvPr/>
        </p:nvSpPr>
        <p:spPr>
          <a:xfrm>
            <a:off x="9917949"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721BFC8-488A-E544-8039-FF95473E4677}"/>
              </a:ext>
            </a:extLst>
          </p:cNvPr>
          <p:cNvSpPr/>
          <p:nvPr/>
        </p:nvSpPr>
        <p:spPr>
          <a:xfrm>
            <a:off x="10169818" y="5395022"/>
            <a:ext cx="203200" cy="203200"/>
          </a:xfrm>
          <a:prstGeom prst="ellips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D8B98019-A811-8A43-A9EC-3F968DD6AF5F}"/>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C2E9BF57-C376-B741-A36B-15614D8A562E}"/>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FA74C246-0177-C74B-80B5-763B069F3911}"/>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258B4E7-45B9-8E4F-8412-2DA1BE33A73C}"/>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2210478-1028-B04C-B747-19F17823E06D}"/>
              </a:ext>
            </a:extLst>
          </p:cNvPr>
          <p:cNvSpPr/>
          <p:nvPr/>
        </p:nvSpPr>
        <p:spPr>
          <a:xfrm>
            <a:off x="9204496" y="4180753"/>
            <a:ext cx="1364224" cy="311369"/>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8D101897-56E6-2C44-8EEF-760D3063C9B3}"/>
              </a:ext>
            </a:extLst>
          </p:cNvPr>
          <p:cNvSpPr/>
          <p:nvPr/>
        </p:nvSpPr>
        <p:spPr>
          <a:xfrm>
            <a:off x="9289046"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A229551-A421-EC43-8BAD-C21801E155A4}"/>
              </a:ext>
            </a:extLst>
          </p:cNvPr>
          <p:cNvSpPr/>
          <p:nvPr/>
        </p:nvSpPr>
        <p:spPr>
          <a:xfrm>
            <a:off x="9535305"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259D13A2-CE3E-2E41-B48F-DCC78D236584}"/>
              </a:ext>
            </a:extLst>
          </p:cNvPr>
          <p:cNvSpPr/>
          <p:nvPr/>
        </p:nvSpPr>
        <p:spPr>
          <a:xfrm>
            <a:off x="9781564"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3D29972-0753-0549-AFDB-7999F2CA7064}"/>
              </a:ext>
            </a:extLst>
          </p:cNvPr>
          <p:cNvSpPr/>
          <p:nvPr/>
        </p:nvSpPr>
        <p:spPr>
          <a:xfrm>
            <a:off x="10033433" y="4234020"/>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CA96AC2-2AE4-4147-9B5F-E6DEF428D471}"/>
              </a:ext>
            </a:extLst>
          </p:cNvPr>
          <p:cNvSpPr/>
          <p:nvPr/>
        </p:nvSpPr>
        <p:spPr>
          <a:xfrm>
            <a:off x="10291429" y="4236304"/>
            <a:ext cx="203200" cy="203200"/>
          </a:xfrm>
          <a:prstGeom prst="ellipse">
            <a:avLst/>
          </a:prstGeom>
          <a:solidFill>
            <a:schemeClr val="accent5">
              <a:lumMod val="60000"/>
              <a:lumOff val="4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a:extLst>
              <a:ext uri="{FF2B5EF4-FFF2-40B4-BE49-F238E27FC236}">
                <a16:creationId xmlns:a16="http://schemas.microsoft.com/office/drawing/2014/main" id="{BBC3F028-A301-0444-B329-2B6F15D2F043}"/>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Arrow 110">
            <a:extLst>
              <a:ext uri="{FF2B5EF4-FFF2-40B4-BE49-F238E27FC236}">
                <a16:creationId xmlns:a16="http://schemas.microsoft.com/office/drawing/2014/main" id="{32478F26-EE47-7345-A1B2-7925B2619638}"/>
              </a:ext>
            </a:extLst>
          </p:cNvPr>
          <p:cNvSpPr/>
          <p:nvPr/>
        </p:nvSpPr>
        <p:spPr>
          <a:xfrm rot="16200000">
            <a:off x="9645360" y="3558596"/>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ight Arrow 111">
            <a:extLst>
              <a:ext uri="{FF2B5EF4-FFF2-40B4-BE49-F238E27FC236}">
                <a16:creationId xmlns:a16="http://schemas.microsoft.com/office/drawing/2014/main" id="{B3D7E915-F51E-9443-8CDE-2E1277F2021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3" name="Content Placeholder 2">
                <a:extLst>
                  <a:ext uri="{FF2B5EF4-FFF2-40B4-BE49-F238E27FC236}">
                    <a16:creationId xmlns:a16="http://schemas.microsoft.com/office/drawing/2014/main" id="{EBA1707F-0296-2D46-8FEF-C1BC6F5D1ECD}"/>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𝑊</m:t>
                      </m:r>
                    </m:oMath>
                  </m:oMathPara>
                </a14:m>
                <a:endParaRPr lang="en-US" sz="2400" dirty="0">
                  <a:solidFill>
                    <a:srgbClr val="C00000"/>
                  </a:solidFill>
                  <a:latin typeface="Avenir Light" panose="020B0402020203020204" pitchFamily="34" charset="77"/>
                </a:endParaRPr>
              </a:p>
            </p:txBody>
          </p:sp>
        </mc:Choice>
        <mc:Fallback xmlns="">
          <p:sp>
            <p:nvSpPr>
              <p:cNvPr id="113" name="Content Placeholder 2">
                <a:extLst>
                  <a:ext uri="{FF2B5EF4-FFF2-40B4-BE49-F238E27FC236}">
                    <a16:creationId xmlns:a16="http://schemas.microsoft.com/office/drawing/2014/main" id="{EBA1707F-0296-2D46-8FEF-C1BC6F5D1ECD}"/>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Content Placeholder 2">
                <a:extLst>
                  <a:ext uri="{FF2B5EF4-FFF2-40B4-BE49-F238E27FC236}">
                    <a16:creationId xmlns:a16="http://schemas.microsoft.com/office/drawing/2014/main" id="{88F6B711-6275-BE47-A1C4-0638E67C3331}"/>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114" name="Content Placeholder 2">
                <a:extLst>
                  <a:ext uri="{FF2B5EF4-FFF2-40B4-BE49-F238E27FC236}">
                    <a16:creationId xmlns:a16="http://schemas.microsoft.com/office/drawing/2014/main" id="{88F6B711-6275-BE47-A1C4-0638E67C3331}"/>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Content Placeholder 2">
                <a:extLst>
                  <a:ext uri="{FF2B5EF4-FFF2-40B4-BE49-F238E27FC236}">
                    <a16:creationId xmlns:a16="http://schemas.microsoft.com/office/drawing/2014/main" id="{1F028BB4-661E-8048-88CA-0B4E65E37760}"/>
                  </a:ext>
                </a:extLst>
              </p:cNvPr>
              <p:cNvSpPr txBox="1">
                <a:spLocks/>
              </p:cNvSpPr>
              <p:nvPr/>
            </p:nvSpPr>
            <p:spPr>
              <a:xfrm>
                <a:off x="2936405" y="55667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5" name="Content Placeholder 2">
                <a:extLst>
                  <a:ext uri="{FF2B5EF4-FFF2-40B4-BE49-F238E27FC236}">
                    <a16:creationId xmlns:a16="http://schemas.microsoft.com/office/drawing/2014/main" id="{1F028BB4-661E-8048-88CA-0B4E65E37760}"/>
                  </a:ext>
                </a:extLst>
              </p:cNvPr>
              <p:cNvSpPr txBox="1">
                <a:spLocks noRot="1" noChangeAspect="1" noMove="1" noResize="1" noEditPoints="1" noAdjustHandles="1" noChangeArrowheads="1" noChangeShapeType="1" noTextEdit="1"/>
              </p:cNvSpPr>
              <p:nvPr/>
            </p:nvSpPr>
            <p:spPr>
              <a:xfrm>
                <a:off x="2936405" y="5566790"/>
                <a:ext cx="466367" cy="503588"/>
              </a:xfrm>
              <a:prstGeom prst="rect">
                <a:avLst/>
              </a:prstGeom>
              <a:blipFill>
                <a:blip r:embed="rId10"/>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243F4651-A9CA-A549-A6D2-0B1A30201F1B}"/>
                  </a:ext>
                </a:extLst>
              </p:cNvPr>
              <p:cNvSpPr txBox="1">
                <a:spLocks/>
              </p:cNvSpPr>
              <p:nvPr/>
            </p:nvSpPr>
            <p:spPr>
              <a:xfrm>
                <a:off x="5223678" y="559508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6" name="Content Placeholder 2">
                <a:extLst>
                  <a:ext uri="{FF2B5EF4-FFF2-40B4-BE49-F238E27FC236}">
                    <a16:creationId xmlns:a16="http://schemas.microsoft.com/office/drawing/2014/main" id="{243F4651-A9CA-A549-A6D2-0B1A30201F1B}"/>
                  </a:ext>
                </a:extLst>
              </p:cNvPr>
              <p:cNvSpPr txBox="1">
                <a:spLocks noRot="1" noChangeAspect="1" noMove="1" noResize="1" noEditPoints="1" noAdjustHandles="1" noChangeArrowheads="1" noChangeShapeType="1" noTextEdit="1"/>
              </p:cNvSpPr>
              <p:nvPr/>
            </p:nvSpPr>
            <p:spPr>
              <a:xfrm>
                <a:off x="5223678" y="5595080"/>
                <a:ext cx="466367" cy="503588"/>
              </a:xfrm>
              <a:prstGeom prst="rect">
                <a:avLst/>
              </a:prstGeom>
              <a:blipFill>
                <a:blip r:embed="rId11"/>
                <a:stretch>
                  <a:fillRect l="-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Content Placeholder 2">
                <a:extLst>
                  <a:ext uri="{FF2B5EF4-FFF2-40B4-BE49-F238E27FC236}">
                    <a16:creationId xmlns:a16="http://schemas.microsoft.com/office/drawing/2014/main" id="{DDBA0AC8-46E8-5B45-A307-B9147A8FAB75}"/>
                  </a:ext>
                </a:extLst>
              </p:cNvPr>
              <p:cNvSpPr txBox="1">
                <a:spLocks/>
              </p:cNvSpPr>
              <p:nvPr/>
            </p:nvSpPr>
            <p:spPr>
              <a:xfrm>
                <a:off x="7431960" y="5570101"/>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7" name="Content Placeholder 2">
                <a:extLst>
                  <a:ext uri="{FF2B5EF4-FFF2-40B4-BE49-F238E27FC236}">
                    <a16:creationId xmlns:a16="http://schemas.microsoft.com/office/drawing/2014/main" id="{DDBA0AC8-46E8-5B45-A307-B9147A8FAB75}"/>
                  </a:ext>
                </a:extLst>
              </p:cNvPr>
              <p:cNvSpPr txBox="1">
                <a:spLocks noRot="1" noChangeAspect="1" noMove="1" noResize="1" noEditPoints="1" noAdjustHandles="1" noChangeArrowheads="1" noChangeShapeType="1" noTextEdit="1"/>
              </p:cNvSpPr>
              <p:nvPr/>
            </p:nvSpPr>
            <p:spPr>
              <a:xfrm>
                <a:off x="7431960" y="5570101"/>
                <a:ext cx="466367" cy="503588"/>
              </a:xfrm>
              <a:prstGeom prst="rect">
                <a:avLst/>
              </a:prstGeom>
              <a:blipFill>
                <a:blip r:embed="rId12"/>
                <a:stretch>
                  <a:fillRect l="-5263"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Content Placeholder 2">
                <a:extLst>
                  <a:ext uri="{FF2B5EF4-FFF2-40B4-BE49-F238E27FC236}">
                    <a16:creationId xmlns:a16="http://schemas.microsoft.com/office/drawing/2014/main" id="{5C95443F-7D87-8C40-8ECA-F7C1BEB62329}"/>
                  </a:ext>
                </a:extLst>
              </p:cNvPr>
              <p:cNvSpPr txBox="1">
                <a:spLocks/>
              </p:cNvSpPr>
              <p:nvPr/>
            </p:nvSpPr>
            <p:spPr>
              <a:xfrm>
                <a:off x="9770266" y="5592190"/>
                <a:ext cx="46636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4</m:t>
                          </m:r>
                        </m:sub>
                      </m:sSub>
                    </m:oMath>
                  </m:oMathPara>
                </a14:m>
                <a:endParaRPr lang="en-US" sz="2400" b="0" dirty="0">
                  <a:latin typeface="Avenir Light" panose="020B0402020203020204" pitchFamily="34" charset="77"/>
                </a:endParaRPr>
              </a:p>
              <a:p>
                <a:pPr marL="0" indent="0" algn="ctr">
                  <a:lnSpc>
                    <a:spcPct val="120000"/>
                  </a:lnSpc>
                  <a:buNone/>
                </a:pPr>
                <a:endParaRPr lang="en-US" sz="2400" dirty="0">
                  <a:latin typeface="Avenir Light" panose="020B0402020203020204" pitchFamily="34" charset="77"/>
                </a:endParaRPr>
              </a:p>
            </p:txBody>
          </p:sp>
        </mc:Choice>
        <mc:Fallback xmlns="">
          <p:sp>
            <p:nvSpPr>
              <p:cNvPr id="118" name="Content Placeholder 2">
                <a:extLst>
                  <a:ext uri="{FF2B5EF4-FFF2-40B4-BE49-F238E27FC236}">
                    <a16:creationId xmlns:a16="http://schemas.microsoft.com/office/drawing/2014/main" id="{5C95443F-7D87-8C40-8ECA-F7C1BEB62329}"/>
                  </a:ext>
                </a:extLst>
              </p:cNvPr>
              <p:cNvSpPr txBox="1">
                <a:spLocks noRot="1" noChangeAspect="1" noMove="1" noResize="1" noEditPoints="1" noAdjustHandles="1" noChangeArrowheads="1" noChangeShapeType="1" noTextEdit="1"/>
              </p:cNvSpPr>
              <p:nvPr/>
            </p:nvSpPr>
            <p:spPr>
              <a:xfrm>
                <a:off x="9770266" y="5592190"/>
                <a:ext cx="466367" cy="503588"/>
              </a:xfrm>
              <a:prstGeom prst="rect">
                <a:avLst/>
              </a:prstGeom>
              <a:blipFill>
                <a:blip r:embed="rId13"/>
                <a:stretch>
                  <a:fillRect l="-2632"/>
                </a:stretch>
              </a:blipFill>
            </p:spPr>
            <p:txBody>
              <a:bodyPr/>
              <a:lstStyle/>
              <a:p>
                <a:r>
                  <a:rPr lang="en-US">
                    <a:noFill/>
                  </a:rPr>
                  <a:t> </a:t>
                </a:r>
              </a:p>
            </p:txBody>
          </p:sp>
        </mc:Fallback>
      </mc:AlternateContent>
      <p:sp>
        <p:nvSpPr>
          <p:cNvPr id="119" name="Right Arrow 118">
            <a:extLst>
              <a:ext uri="{FF2B5EF4-FFF2-40B4-BE49-F238E27FC236}">
                <a16:creationId xmlns:a16="http://schemas.microsoft.com/office/drawing/2014/main" id="{FB5B8560-2125-4B4D-A746-768335D23018}"/>
              </a:ext>
            </a:extLst>
          </p:cNvPr>
          <p:cNvSpPr/>
          <p:nvPr/>
        </p:nvSpPr>
        <p:spPr>
          <a:xfrm>
            <a:off x="3951891" y="4118260"/>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2" name="Content Placeholder 2">
                <a:extLst>
                  <a:ext uri="{FF2B5EF4-FFF2-40B4-BE49-F238E27FC236}">
                    <a16:creationId xmlns:a16="http://schemas.microsoft.com/office/drawing/2014/main" id="{C649DF52-D45F-6F45-9821-F2CA15B64CD6}"/>
                  </a:ext>
                </a:extLst>
              </p:cNvPr>
              <p:cNvSpPr txBox="1">
                <a:spLocks/>
              </p:cNvSpPr>
              <p:nvPr/>
            </p:nvSpPr>
            <p:spPr>
              <a:xfrm>
                <a:off x="3818000" y="3657669"/>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2" name="Content Placeholder 2">
                <a:extLst>
                  <a:ext uri="{FF2B5EF4-FFF2-40B4-BE49-F238E27FC236}">
                    <a16:creationId xmlns:a16="http://schemas.microsoft.com/office/drawing/2014/main" id="{C649DF52-D45F-6F45-9821-F2CA15B64CD6}"/>
                  </a:ext>
                </a:extLst>
              </p:cNvPr>
              <p:cNvSpPr txBox="1">
                <a:spLocks noRot="1" noChangeAspect="1" noMove="1" noResize="1" noEditPoints="1" noAdjustHandles="1" noChangeArrowheads="1" noChangeShapeType="1" noTextEdit="1"/>
              </p:cNvSpPr>
              <p:nvPr/>
            </p:nvSpPr>
            <p:spPr>
              <a:xfrm>
                <a:off x="3818000" y="3657669"/>
                <a:ext cx="701328" cy="503588"/>
              </a:xfrm>
              <a:prstGeom prst="rect">
                <a:avLst/>
              </a:prstGeom>
              <a:blipFill>
                <a:blip r:embed="rId14"/>
                <a:stretch>
                  <a:fillRect/>
                </a:stretch>
              </a:blipFill>
            </p:spPr>
            <p:txBody>
              <a:bodyPr/>
              <a:lstStyle/>
              <a:p>
                <a:r>
                  <a:rPr lang="en-US">
                    <a:noFill/>
                  </a:rPr>
                  <a:t> </a:t>
                </a:r>
              </a:p>
            </p:txBody>
          </p:sp>
        </mc:Fallback>
      </mc:AlternateContent>
      <p:sp>
        <p:nvSpPr>
          <p:cNvPr id="124" name="Right Arrow 123">
            <a:extLst>
              <a:ext uri="{FF2B5EF4-FFF2-40B4-BE49-F238E27FC236}">
                <a16:creationId xmlns:a16="http://schemas.microsoft.com/office/drawing/2014/main" id="{739140FE-B41D-0744-BFC8-87DCC29C976C}"/>
              </a:ext>
            </a:extLst>
          </p:cNvPr>
          <p:cNvSpPr/>
          <p:nvPr/>
        </p:nvSpPr>
        <p:spPr>
          <a:xfrm>
            <a:off x="6150460" y="4159462"/>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5" name="Content Placeholder 2">
                <a:extLst>
                  <a:ext uri="{FF2B5EF4-FFF2-40B4-BE49-F238E27FC236}">
                    <a16:creationId xmlns:a16="http://schemas.microsoft.com/office/drawing/2014/main" id="{63F69B9E-A61F-D040-9D60-E053AC71C5B0}"/>
                  </a:ext>
                </a:extLst>
              </p:cNvPr>
              <p:cNvSpPr txBox="1">
                <a:spLocks/>
              </p:cNvSpPr>
              <p:nvPr/>
            </p:nvSpPr>
            <p:spPr>
              <a:xfrm>
                <a:off x="6016569" y="3698871"/>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5" name="Content Placeholder 2">
                <a:extLst>
                  <a:ext uri="{FF2B5EF4-FFF2-40B4-BE49-F238E27FC236}">
                    <a16:creationId xmlns:a16="http://schemas.microsoft.com/office/drawing/2014/main" id="{63F69B9E-A61F-D040-9D60-E053AC71C5B0}"/>
                  </a:ext>
                </a:extLst>
              </p:cNvPr>
              <p:cNvSpPr txBox="1">
                <a:spLocks noRot="1" noChangeAspect="1" noMove="1" noResize="1" noEditPoints="1" noAdjustHandles="1" noChangeArrowheads="1" noChangeShapeType="1" noTextEdit="1"/>
              </p:cNvSpPr>
              <p:nvPr/>
            </p:nvSpPr>
            <p:spPr>
              <a:xfrm>
                <a:off x="6016569" y="3698871"/>
                <a:ext cx="701328" cy="503588"/>
              </a:xfrm>
              <a:prstGeom prst="rect">
                <a:avLst/>
              </a:prstGeom>
              <a:blipFill>
                <a:blip r:embed="rId15"/>
                <a:stretch>
                  <a:fillRect/>
                </a:stretch>
              </a:blipFill>
            </p:spPr>
            <p:txBody>
              <a:bodyPr/>
              <a:lstStyle/>
              <a:p>
                <a:r>
                  <a:rPr lang="en-US">
                    <a:noFill/>
                  </a:rPr>
                  <a:t> </a:t>
                </a:r>
              </a:p>
            </p:txBody>
          </p:sp>
        </mc:Fallback>
      </mc:AlternateContent>
      <p:sp>
        <p:nvSpPr>
          <p:cNvPr id="126" name="Right Arrow 125">
            <a:extLst>
              <a:ext uri="{FF2B5EF4-FFF2-40B4-BE49-F238E27FC236}">
                <a16:creationId xmlns:a16="http://schemas.microsoft.com/office/drawing/2014/main" id="{A0B97A06-4B1A-7E46-A61F-E2ABE595FBF3}"/>
              </a:ext>
            </a:extLst>
          </p:cNvPr>
          <p:cNvSpPr/>
          <p:nvPr/>
        </p:nvSpPr>
        <p:spPr>
          <a:xfrm>
            <a:off x="8438026" y="4180753"/>
            <a:ext cx="567437" cy="329483"/>
          </a:xfrm>
          <a:prstGeom prst="rightArrow">
            <a:avLst>
              <a:gd name="adj1" fmla="val 27574"/>
              <a:gd name="adj2" fmla="val 696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Content Placeholder 2">
                <a:extLst>
                  <a:ext uri="{FF2B5EF4-FFF2-40B4-BE49-F238E27FC236}">
                    <a16:creationId xmlns:a16="http://schemas.microsoft.com/office/drawing/2014/main" id="{92CCF0C2-D072-A042-B07D-879687D67FEF}"/>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𝑉</m:t>
                      </m:r>
                    </m:oMath>
                  </m:oMathPara>
                </a14:m>
                <a:endParaRPr lang="en-US" sz="2400" dirty="0">
                  <a:solidFill>
                    <a:srgbClr val="C00000"/>
                  </a:solidFill>
                  <a:latin typeface="Avenir Light" panose="020B0402020203020204" pitchFamily="34" charset="77"/>
                </a:endParaRPr>
              </a:p>
            </p:txBody>
          </p:sp>
        </mc:Choice>
        <mc:Fallback xmlns="">
          <p:sp>
            <p:nvSpPr>
              <p:cNvPr id="127" name="Content Placeholder 2">
                <a:extLst>
                  <a:ext uri="{FF2B5EF4-FFF2-40B4-BE49-F238E27FC236}">
                    <a16:creationId xmlns:a16="http://schemas.microsoft.com/office/drawing/2014/main" id="{92CCF0C2-D072-A042-B07D-879687D67FEF}"/>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15"/>
                <a:stretch>
                  <a:fillRect/>
                </a:stretch>
              </a:blipFill>
            </p:spPr>
            <p:txBody>
              <a:bodyPr/>
              <a:lstStyle/>
              <a:p>
                <a:r>
                  <a:rPr lang="en-US">
                    <a:noFill/>
                  </a:rPr>
                  <a:t> </a:t>
                </a:r>
              </a:p>
            </p:txBody>
          </p:sp>
        </mc:Fallback>
      </mc:AlternateContent>
      <p:sp>
        <p:nvSpPr>
          <p:cNvPr id="128" name="Content Placeholder 2">
            <a:extLst>
              <a:ext uri="{FF2B5EF4-FFF2-40B4-BE49-F238E27FC236}">
                <a16:creationId xmlns:a16="http://schemas.microsoft.com/office/drawing/2014/main" id="{F0DB991D-8AC4-2F49-958D-C6E6F9DD54A7}"/>
              </a:ext>
            </a:extLst>
          </p:cNvPr>
          <p:cNvSpPr txBox="1">
            <a:spLocks/>
          </p:cNvSpPr>
          <p:nvPr/>
        </p:nvSpPr>
        <p:spPr>
          <a:xfrm>
            <a:off x="2299868" y="6003497"/>
            <a:ext cx="1604256"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&lt;START&gt;</a:t>
            </a:r>
          </a:p>
        </p:txBody>
      </p:sp>
      <p:sp>
        <p:nvSpPr>
          <p:cNvPr id="129" name="Content Placeholder 2">
            <a:extLst>
              <a:ext uri="{FF2B5EF4-FFF2-40B4-BE49-F238E27FC236}">
                <a16:creationId xmlns:a16="http://schemas.microsoft.com/office/drawing/2014/main" id="{94A19662-B16E-ED4C-8FEE-5BEB725A07A3}"/>
              </a:ext>
            </a:extLst>
          </p:cNvPr>
          <p:cNvSpPr txBox="1">
            <a:spLocks/>
          </p:cNvSpPr>
          <p:nvPr/>
        </p:nvSpPr>
        <p:spPr>
          <a:xfrm>
            <a:off x="4752175" y="6003497"/>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0" name="Content Placeholder 2">
            <a:extLst>
              <a:ext uri="{FF2B5EF4-FFF2-40B4-BE49-F238E27FC236}">
                <a16:creationId xmlns:a16="http://schemas.microsoft.com/office/drawing/2014/main" id="{6CC75B8A-D385-5248-8A24-7AF95C38AF0C}"/>
              </a:ext>
            </a:extLst>
          </p:cNvPr>
          <p:cNvSpPr txBox="1">
            <a:spLocks/>
          </p:cNvSpPr>
          <p:nvPr/>
        </p:nvSpPr>
        <p:spPr>
          <a:xfrm>
            <a:off x="7073360" y="5992781"/>
            <a:ext cx="10175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Harry</a:t>
            </a:r>
          </a:p>
        </p:txBody>
      </p:sp>
      <p:sp>
        <p:nvSpPr>
          <p:cNvPr id="131" name="Content Placeholder 2">
            <a:extLst>
              <a:ext uri="{FF2B5EF4-FFF2-40B4-BE49-F238E27FC236}">
                <a16:creationId xmlns:a16="http://schemas.microsoft.com/office/drawing/2014/main" id="{484E887D-AB94-554C-B8D9-1B0556A74897}"/>
              </a:ext>
            </a:extLst>
          </p:cNvPr>
          <p:cNvSpPr txBox="1">
            <a:spLocks/>
          </p:cNvSpPr>
          <p:nvPr/>
        </p:nvSpPr>
        <p:spPr>
          <a:xfrm>
            <a:off x="9400101" y="6003497"/>
            <a:ext cx="138743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shouted,</a:t>
            </a:r>
          </a:p>
        </p:txBody>
      </p:sp>
      <p:sp>
        <p:nvSpPr>
          <p:cNvPr id="132" name="Content Placeholder 2">
            <a:extLst>
              <a:ext uri="{FF2B5EF4-FFF2-40B4-BE49-F238E27FC236}">
                <a16:creationId xmlns:a16="http://schemas.microsoft.com/office/drawing/2014/main" id="{F1255D89-8DB7-7941-98CF-858601200D88}"/>
              </a:ext>
            </a:extLst>
          </p:cNvPr>
          <p:cNvSpPr txBox="1">
            <a:spLocks/>
          </p:cNvSpPr>
          <p:nvPr/>
        </p:nvSpPr>
        <p:spPr>
          <a:xfrm>
            <a:off x="2608151" y="2408138"/>
            <a:ext cx="12233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“Sorry”</a:t>
            </a:r>
          </a:p>
        </p:txBody>
      </p:sp>
      <p:sp>
        <p:nvSpPr>
          <p:cNvPr id="133" name="Content Placeholder 2">
            <a:extLst>
              <a:ext uri="{FF2B5EF4-FFF2-40B4-BE49-F238E27FC236}">
                <a16:creationId xmlns:a16="http://schemas.microsoft.com/office/drawing/2014/main" id="{6055F11A-E12F-2E43-9AED-1595523374A6}"/>
              </a:ext>
            </a:extLst>
          </p:cNvPr>
          <p:cNvSpPr txBox="1">
            <a:spLocks/>
          </p:cNvSpPr>
          <p:nvPr/>
        </p:nvSpPr>
        <p:spPr>
          <a:xfrm>
            <a:off x="4720906" y="2409621"/>
            <a:ext cx="1017595"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Harry</a:t>
            </a:r>
          </a:p>
        </p:txBody>
      </p:sp>
      <p:sp>
        <p:nvSpPr>
          <p:cNvPr id="135" name="Content Placeholder 2">
            <a:extLst>
              <a:ext uri="{FF2B5EF4-FFF2-40B4-BE49-F238E27FC236}">
                <a16:creationId xmlns:a16="http://schemas.microsoft.com/office/drawing/2014/main" id="{E116A7AC-950A-E24B-AF51-0564C2551321}"/>
              </a:ext>
            </a:extLst>
          </p:cNvPr>
          <p:cNvSpPr txBox="1">
            <a:spLocks/>
          </p:cNvSpPr>
          <p:nvPr/>
        </p:nvSpPr>
        <p:spPr>
          <a:xfrm>
            <a:off x="6738241" y="2497092"/>
            <a:ext cx="1455382"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shouted,</a:t>
            </a:r>
          </a:p>
        </p:txBody>
      </p:sp>
      <p:sp>
        <p:nvSpPr>
          <p:cNvPr id="136" name="Content Placeholder 2">
            <a:extLst>
              <a:ext uri="{FF2B5EF4-FFF2-40B4-BE49-F238E27FC236}">
                <a16:creationId xmlns:a16="http://schemas.microsoft.com/office/drawing/2014/main" id="{C5A77B7D-71E1-3C4A-86B2-85017D8AA4E6}"/>
              </a:ext>
            </a:extLst>
          </p:cNvPr>
          <p:cNvSpPr txBox="1">
            <a:spLocks/>
          </p:cNvSpPr>
          <p:nvPr/>
        </p:nvSpPr>
        <p:spPr>
          <a:xfrm>
            <a:off x="8973984" y="2420948"/>
            <a:ext cx="1742753"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rgbClr val="7030A0"/>
                </a:solidFill>
                <a:latin typeface="Avenir Light" panose="020B0402020203020204" pitchFamily="34" charset="77"/>
              </a:rPr>
              <a:t>panicking</a:t>
            </a:r>
          </a:p>
        </p:txBody>
      </p:sp>
      <p:cxnSp>
        <p:nvCxnSpPr>
          <p:cNvPr id="137" name="Straight Arrow Connector 136">
            <a:extLst>
              <a:ext uri="{FF2B5EF4-FFF2-40B4-BE49-F238E27FC236}">
                <a16:creationId xmlns:a16="http://schemas.microsoft.com/office/drawing/2014/main" id="{16465CDF-351B-2949-883F-BD50C6674F44}"/>
              </a:ext>
            </a:extLst>
          </p:cNvPr>
          <p:cNvCxnSpPr>
            <a:cxnSpLocks/>
          </p:cNvCxnSpPr>
          <p:nvPr/>
        </p:nvCxnSpPr>
        <p:spPr>
          <a:xfrm>
            <a:off x="3757295" y="2693671"/>
            <a:ext cx="1056780" cy="3402107"/>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E25251F-F8F5-7747-8D53-389F51ED5350}"/>
              </a:ext>
            </a:extLst>
          </p:cNvPr>
          <p:cNvCxnSpPr>
            <a:cxnSpLocks/>
          </p:cNvCxnSpPr>
          <p:nvPr/>
        </p:nvCxnSpPr>
        <p:spPr>
          <a:xfrm>
            <a:off x="5750808" y="2736166"/>
            <a:ext cx="1437378" cy="3519125"/>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B0FD8718-42F1-1B4F-BC74-C65E04471A51}"/>
              </a:ext>
            </a:extLst>
          </p:cNvPr>
          <p:cNvCxnSpPr>
            <a:cxnSpLocks/>
            <a:endCxn id="131" idx="1"/>
          </p:cNvCxnSpPr>
          <p:nvPr/>
        </p:nvCxnSpPr>
        <p:spPr>
          <a:xfrm>
            <a:off x="8126310" y="2714242"/>
            <a:ext cx="1273791" cy="3541049"/>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4A08260-5139-F248-99EA-2C0BF5510566}"/>
              </a:ext>
            </a:extLst>
          </p:cNvPr>
          <p:cNvCxnSpPr>
            <a:cxnSpLocks/>
          </p:cNvCxnSpPr>
          <p:nvPr/>
        </p:nvCxnSpPr>
        <p:spPr>
          <a:xfrm>
            <a:off x="10781903" y="2703526"/>
            <a:ext cx="1273791" cy="3541049"/>
          </a:xfrm>
          <a:prstGeom prst="straightConnector1">
            <a:avLst/>
          </a:prstGeom>
          <a:ln w="69850" cmpd="sng">
            <a:solidFill>
              <a:srgbClr val="7030A0">
                <a:alpha val="39000"/>
              </a:srgbClr>
            </a:solidFill>
            <a:prstDash val="sysDot"/>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897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 Generation</a:t>
            </a:r>
          </a:p>
        </p:txBody>
      </p:sp>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903804" y="981654"/>
            <a:ext cx="10488096" cy="4539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dirty="0">
                <a:latin typeface="Avenir Light" panose="020B0402020203020204" pitchFamily="34" charset="77"/>
              </a:rPr>
              <a:t>When trained on Harry Potter text, it generates:</a:t>
            </a:r>
          </a:p>
        </p:txBody>
      </p:sp>
      <p:pic>
        <p:nvPicPr>
          <p:cNvPr id="2" name="Picture 1">
            <a:extLst>
              <a:ext uri="{FF2B5EF4-FFF2-40B4-BE49-F238E27FC236}">
                <a16:creationId xmlns:a16="http://schemas.microsoft.com/office/drawing/2014/main" id="{628FB09C-2447-AC44-87E3-D0069ED33516}"/>
              </a:ext>
            </a:extLst>
          </p:cNvPr>
          <p:cNvPicPr>
            <a:picLocks noChangeAspect="1"/>
          </p:cNvPicPr>
          <p:nvPr/>
        </p:nvPicPr>
        <p:blipFill>
          <a:blip r:embed="rId2"/>
          <a:stretch>
            <a:fillRect/>
          </a:stretch>
        </p:blipFill>
        <p:spPr>
          <a:xfrm>
            <a:off x="983817" y="2696074"/>
            <a:ext cx="10172700" cy="3289300"/>
          </a:xfrm>
          <a:prstGeom prst="rect">
            <a:avLst/>
          </a:prstGeom>
          <a:effectLst>
            <a:outerShdw blurRad="190500" dist="50800" dir="5400000" algn="ctr" rotWithShape="0">
              <a:srgbClr val="000000">
                <a:alpha val="84000"/>
              </a:srgbClr>
            </a:outerShdw>
          </a:effectLst>
        </p:spPr>
      </p:pic>
      <p:pic>
        <p:nvPicPr>
          <p:cNvPr id="3" name="Picture 2">
            <a:extLst>
              <a:ext uri="{FF2B5EF4-FFF2-40B4-BE49-F238E27FC236}">
                <a16:creationId xmlns:a16="http://schemas.microsoft.com/office/drawing/2014/main" id="{AFC412D9-E51F-F049-9058-300AD519F094}"/>
              </a:ext>
            </a:extLst>
          </p:cNvPr>
          <p:cNvPicPr>
            <a:picLocks noChangeAspect="1"/>
          </p:cNvPicPr>
          <p:nvPr/>
        </p:nvPicPr>
        <p:blipFill>
          <a:blip r:embed="rId3"/>
          <a:stretch>
            <a:fillRect/>
          </a:stretch>
        </p:blipFill>
        <p:spPr>
          <a:xfrm>
            <a:off x="8718117" y="276262"/>
            <a:ext cx="2438400" cy="2057400"/>
          </a:xfrm>
          <a:prstGeom prst="rect">
            <a:avLst/>
          </a:prstGeom>
        </p:spPr>
      </p:pic>
      <p:sp>
        <p:nvSpPr>
          <p:cNvPr id="4" name="Rectangle 3">
            <a:extLst>
              <a:ext uri="{FF2B5EF4-FFF2-40B4-BE49-F238E27FC236}">
                <a16:creationId xmlns:a16="http://schemas.microsoft.com/office/drawing/2014/main" id="{B694424B-7E00-7146-ABB1-AF05446591C0}"/>
              </a:ext>
            </a:extLst>
          </p:cNvPr>
          <p:cNvSpPr/>
          <p:nvPr/>
        </p:nvSpPr>
        <p:spPr>
          <a:xfrm>
            <a:off x="444500" y="6205102"/>
            <a:ext cx="10236200" cy="369332"/>
          </a:xfrm>
          <a:prstGeom prst="rect">
            <a:avLst/>
          </a:prstGeom>
        </p:spPr>
        <p:txBody>
          <a:bodyPr wrap="square">
            <a:spAutoFit/>
          </a:bodyPr>
          <a:lstStyle/>
          <a:p>
            <a:r>
              <a:rPr lang="en-US" dirty="0"/>
              <a:t>Source: </a:t>
            </a:r>
            <a:r>
              <a:rPr lang="en-US" dirty="0">
                <a:hlinkClick r:id="rId4"/>
              </a:rPr>
              <a:t>https://medium.com/deep-writing/harry-potter-written-by-artificial-intelligence-8a9431803da6</a:t>
            </a:r>
            <a:endParaRPr lang="en-US" dirty="0"/>
          </a:p>
        </p:txBody>
      </p:sp>
    </p:spTree>
    <p:extLst>
      <p:ext uri="{BB962C8B-B14F-4D97-AF65-F5344CB8AC3E}">
        <p14:creationId xmlns:p14="http://schemas.microsoft.com/office/powerpoint/2010/main" val="2514677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 Generation</a:t>
            </a:r>
          </a:p>
        </p:txBody>
      </p:sp>
      <p:sp>
        <p:nvSpPr>
          <p:cNvPr id="134" name="Content Placeholder 2">
            <a:extLst>
              <a:ext uri="{FF2B5EF4-FFF2-40B4-BE49-F238E27FC236}">
                <a16:creationId xmlns:a16="http://schemas.microsoft.com/office/drawing/2014/main" id="{F608FDC5-09ED-D643-A5D6-4B4B9B1B8F03}"/>
              </a:ext>
            </a:extLst>
          </p:cNvPr>
          <p:cNvSpPr txBox="1">
            <a:spLocks/>
          </p:cNvSpPr>
          <p:nvPr/>
        </p:nvSpPr>
        <p:spPr>
          <a:xfrm>
            <a:off x="4524975" y="426260"/>
            <a:ext cx="3755425" cy="1076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0"/>
              </a:spcBef>
              <a:buNone/>
            </a:pPr>
            <a:r>
              <a:rPr lang="en-US" sz="2400" dirty="0">
                <a:latin typeface="Avenir Light" panose="020B0402020203020204" pitchFamily="34" charset="77"/>
              </a:rPr>
              <a:t>When trained on recipes</a:t>
            </a:r>
          </a:p>
        </p:txBody>
      </p:sp>
      <p:sp>
        <p:nvSpPr>
          <p:cNvPr id="4" name="Rectangle 3">
            <a:extLst>
              <a:ext uri="{FF2B5EF4-FFF2-40B4-BE49-F238E27FC236}">
                <a16:creationId xmlns:a16="http://schemas.microsoft.com/office/drawing/2014/main" id="{B694424B-7E00-7146-ABB1-AF05446591C0}"/>
              </a:ext>
            </a:extLst>
          </p:cNvPr>
          <p:cNvSpPr/>
          <p:nvPr/>
        </p:nvSpPr>
        <p:spPr>
          <a:xfrm>
            <a:off x="444500" y="6205102"/>
            <a:ext cx="10236200" cy="369332"/>
          </a:xfrm>
          <a:prstGeom prst="rect">
            <a:avLst/>
          </a:prstGeom>
        </p:spPr>
        <p:txBody>
          <a:bodyPr wrap="square">
            <a:spAutoFit/>
          </a:bodyPr>
          <a:lstStyle/>
          <a:p>
            <a:r>
              <a:rPr lang="en-US" dirty="0"/>
              <a:t>Source: </a:t>
            </a:r>
            <a:r>
              <a:rPr lang="en-US" dirty="0">
                <a:hlinkClick r:id="rId2"/>
              </a:rPr>
              <a:t>https://</a:t>
            </a:r>
            <a:r>
              <a:rPr lang="en-US" dirty="0" err="1">
                <a:hlinkClick r:id="rId2"/>
              </a:rPr>
              <a:t>gist.github.com</a:t>
            </a:r>
            <a:r>
              <a:rPr lang="en-US" dirty="0">
                <a:hlinkClick r:id="rId2"/>
              </a:rPr>
              <a:t>/</a:t>
            </a:r>
            <a:r>
              <a:rPr lang="en-US" dirty="0" err="1">
                <a:hlinkClick r:id="rId2"/>
              </a:rPr>
              <a:t>nylki</a:t>
            </a:r>
            <a:r>
              <a:rPr lang="en-US" dirty="0">
                <a:hlinkClick r:id="rId2"/>
              </a:rPr>
              <a:t>/1efbaa36635956d35bcc</a:t>
            </a:r>
            <a:endParaRPr lang="en-US" dirty="0"/>
          </a:p>
        </p:txBody>
      </p:sp>
      <p:pic>
        <p:nvPicPr>
          <p:cNvPr id="5" name="Picture 4">
            <a:extLst>
              <a:ext uri="{FF2B5EF4-FFF2-40B4-BE49-F238E27FC236}">
                <a16:creationId xmlns:a16="http://schemas.microsoft.com/office/drawing/2014/main" id="{F6A77861-4E44-0844-AEE6-2F0ADC573C03}"/>
              </a:ext>
            </a:extLst>
          </p:cNvPr>
          <p:cNvPicPr>
            <a:picLocks noChangeAspect="1"/>
          </p:cNvPicPr>
          <p:nvPr/>
        </p:nvPicPr>
        <p:blipFill>
          <a:blip r:embed="rId3"/>
          <a:stretch>
            <a:fillRect/>
          </a:stretch>
        </p:blipFill>
        <p:spPr>
          <a:xfrm>
            <a:off x="903804" y="1438854"/>
            <a:ext cx="5638800" cy="2387600"/>
          </a:xfrm>
          <a:prstGeom prst="rect">
            <a:avLst/>
          </a:prstGeom>
        </p:spPr>
      </p:pic>
      <p:pic>
        <p:nvPicPr>
          <p:cNvPr id="6" name="Picture 5">
            <a:extLst>
              <a:ext uri="{FF2B5EF4-FFF2-40B4-BE49-F238E27FC236}">
                <a16:creationId xmlns:a16="http://schemas.microsoft.com/office/drawing/2014/main" id="{31632D84-1AB7-6141-ADAE-6EC97418A452}"/>
              </a:ext>
            </a:extLst>
          </p:cNvPr>
          <p:cNvPicPr>
            <a:picLocks noChangeAspect="1"/>
          </p:cNvPicPr>
          <p:nvPr/>
        </p:nvPicPr>
        <p:blipFill>
          <a:blip r:embed="rId4"/>
          <a:stretch>
            <a:fillRect/>
          </a:stretch>
        </p:blipFill>
        <p:spPr>
          <a:xfrm>
            <a:off x="1107004" y="3953448"/>
            <a:ext cx="10350500" cy="1689100"/>
          </a:xfrm>
          <a:prstGeom prst="rect">
            <a:avLst/>
          </a:prstGeom>
        </p:spPr>
      </p:pic>
      <p:pic>
        <p:nvPicPr>
          <p:cNvPr id="7" name="Picture 6">
            <a:extLst>
              <a:ext uri="{FF2B5EF4-FFF2-40B4-BE49-F238E27FC236}">
                <a16:creationId xmlns:a16="http://schemas.microsoft.com/office/drawing/2014/main" id="{3AD64B2C-C24B-A74E-BF57-3372F59174F0}"/>
              </a:ext>
            </a:extLst>
          </p:cNvPr>
          <p:cNvPicPr>
            <a:picLocks noChangeAspect="1"/>
          </p:cNvPicPr>
          <p:nvPr/>
        </p:nvPicPr>
        <p:blipFill>
          <a:blip r:embed="rId5"/>
          <a:stretch>
            <a:fillRect/>
          </a:stretch>
        </p:blipFill>
        <p:spPr>
          <a:xfrm>
            <a:off x="8530557" y="554324"/>
            <a:ext cx="3086100" cy="2209800"/>
          </a:xfrm>
          <a:prstGeom prst="rect">
            <a:avLst/>
          </a:prstGeom>
        </p:spPr>
      </p:pic>
    </p:spTree>
    <p:extLst>
      <p:ext uri="{BB962C8B-B14F-4D97-AF65-F5344CB8AC3E}">
        <p14:creationId xmlns:p14="http://schemas.microsoft.com/office/powerpoint/2010/main" val="16301932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RNNs: Overview</a:t>
            </a:r>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p:sp>
        <p:nvSpPr>
          <p:cNvPr id="7" name="Content Placeholder 2">
            <a:extLst>
              <a:ext uri="{FF2B5EF4-FFF2-40B4-BE49-F238E27FC236}">
                <a16:creationId xmlns:a16="http://schemas.microsoft.com/office/drawing/2014/main" id="{5757BA77-6262-244B-8A95-3215890CBE9B}"/>
              </a:ext>
            </a:extLst>
          </p:cNvPr>
          <p:cNvSpPr txBox="1">
            <a:spLocks/>
          </p:cNvSpPr>
          <p:nvPr/>
        </p:nvSpPr>
        <p:spPr>
          <a:xfrm>
            <a:off x="1379105" y="4261849"/>
            <a:ext cx="3689350" cy="551401"/>
          </a:xfrm>
          <a:prstGeom prst="rect">
            <a:avLst/>
          </a:prstGeom>
          <a:solidFill>
            <a:srgbClr val="C00000"/>
          </a:solidFill>
          <a:ln w="4762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bg1">
                    <a:lumMod val="95000"/>
                  </a:schemeClr>
                </a:solidFill>
                <a:latin typeface="Avenir Light" panose="020B0402020203020204" pitchFamily="34" charset="77"/>
              </a:rPr>
              <a:t>RNN ISSUES?</a:t>
            </a:r>
          </a:p>
        </p:txBody>
      </p:sp>
      <p:sp>
        <p:nvSpPr>
          <p:cNvPr id="8" name="Content Placeholder 2">
            <a:extLst>
              <a:ext uri="{FF2B5EF4-FFF2-40B4-BE49-F238E27FC236}">
                <a16:creationId xmlns:a16="http://schemas.microsoft.com/office/drawing/2014/main" id="{34435701-1EAD-684E-8526-552588448D1F}"/>
              </a:ext>
            </a:extLst>
          </p:cNvPr>
          <p:cNvSpPr txBox="1">
            <a:spLocks/>
          </p:cNvSpPr>
          <p:nvPr/>
        </p:nvSpPr>
        <p:spPr>
          <a:xfrm>
            <a:off x="1379105" y="1226591"/>
            <a:ext cx="3689350" cy="551401"/>
          </a:xfrm>
          <a:prstGeom prst="rect">
            <a:avLst/>
          </a:prstGeom>
          <a:solidFill>
            <a:srgbClr val="92D050"/>
          </a:solidFill>
          <a:ln w="4762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tx1">
                    <a:lumMod val="85000"/>
                    <a:lumOff val="15000"/>
                  </a:schemeClr>
                </a:solidFill>
                <a:latin typeface="Avenir Light" panose="020B0402020203020204" pitchFamily="34" charset="77"/>
              </a:rPr>
              <a:t>RNN STRENGTHS?</a:t>
            </a:r>
          </a:p>
        </p:txBody>
      </p:sp>
      <p:sp>
        <p:nvSpPr>
          <p:cNvPr id="9" name="Content Placeholder 2">
            <a:extLst>
              <a:ext uri="{FF2B5EF4-FFF2-40B4-BE49-F238E27FC236}">
                <a16:creationId xmlns:a16="http://schemas.microsoft.com/office/drawing/2014/main" id="{6A5D3C00-4243-574B-A1B6-851B8268F5E2}"/>
              </a:ext>
            </a:extLst>
          </p:cNvPr>
          <p:cNvSpPr txBox="1">
            <a:spLocks/>
          </p:cNvSpPr>
          <p:nvPr/>
        </p:nvSpPr>
        <p:spPr>
          <a:xfrm>
            <a:off x="1544936" y="2088012"/>
            <a:ext cx="10342263" cy="21423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Avenir Light" panose="020B0402020203020204" pitchFamily="34" charset="77"/>
              </a:rPr>
              <a:t>Can handle infinite-length sequences </a:t>
            </a:r>
            <a:r>
              <a:rPr lang="en-US" sz="2000" dirty="0">
                <a:solidFill>
                  <a:schemeClr val="accent5">
                    <a:lumMod val="75000"/>
                  </a:schemeClr>
                </a:solidFill>
                <a:latin typeface="Avenir Light" panose="020B0402020203020204" pitchFamily="34" charset="77"/>
              </a:rPr>
              <a:t>(not just a fixed-window)</a:t>
            </a:r>
          </a:p>
          <a:p>
            <a:pPr>
              <a:lnSpc>
                <a:spcPct val="120000"/>
              </a:lnSpc>
            </a:pPr>
            <a:r>
              <a:rPr lang="en-US" sz="2000" dirty="0">
                <a:latin typeface="Avenir Light" panose="020B0402020203020204" pitchFamily="34" charset="77"/>
              </a:rPr>
              <a:t>Has a “memory” of the context </a:t>
            </a:r>
            <a:r>
              <a:rPr lang="en-US" sz="2000" dirty="0">
                <a:solidFill>
                  <a:schemeClr val="accent5">
                    <a:lumMod val="75000"/>
                  </a:schemeClr>
                </a:solidFill>
                <a:latin typeface="Avenir Light" panose="020B0402020203020204" pitchFamily="34" charset="77"/>
              </a:rPr>
              <a:t>(thanks to the hidden layer’s recurrent loop)</a:t>
            </a:r>
          </a:p>
          <a:p>
            <a:pPr>
              <a:lnSpc>
                <a:spcPct val="120000"/>
              </a:lnSpc>
            </a:pPr>
            <a:r>
              <a:rPr lang="en-US" sz="2000" dirty="0">
                <a:latin typeface="Avenir Light" panose="020B0402020203020204" pitchFamily="34" charset="77"/>
              </a:rPr>
              <a:t>Same weights used for all inputs, so word order isn’t wonky </a:t>
            </a:r>
            <a:r>
              <a:rPr lang="en-US" sz="2000" dirty="0">
                <a:solidFill>
                  <a:schemeClr val="accent5">
                    <a:lumMod val="75000"/>
                  </a:schemeClr>
                </a:solidFill>
                <a:latin typeface="Avenir Light" panose="020B0402020203020204" pitchFamily="34" charset="77"/>
              </a:rPr>
              <a:t>(like FFNN) </a:t>
            </a:r>
          </a:p>
        </p:txBody>
      </p:sp>
      <p:sp>
        <p:nvSpPr>
          <p:cNvPr id="10" name="Content Placeholder 2">
            <a:extLst>
              <a:ext uri="{FF2B5EF4-FFF2-40B4-BE49-F238E27FC236}">
                <a16:creationId xmlns:a16="http://schemas.microsoft.com/office/drawing/2014/main" id="{A44747A8-0FF3-8149-8A71-686AE40E69E9}"/>
              </a:ext>
            </a:extLst>
          </p:cNvPr>
          <p:cNvSpPr txBox="1">
            <a:spLocks/>
          </p:cNvSpPr>
          <p:nvPr/>
        </p:nvSpPr>
        <p:spPr>
          <a:xfrm>
            <a:off x="1633836" y="5003126"/>
            <a:ext cx="10342263" cy="12847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Avenir Light" panose="020B0402020203020204" pitchFamily="34" charset="77"/>
              </a:rPr>
              <a:t>Slow to train (BPTT)</a:t>
            </a:r>
          </a:p>
          <a:p>
            <a:pPr>
              <a:lnSpc>
                <a:spcPct val="120000"/>
              </a:lnSpc>
            </a:pPr>
            <a:r>
              <a:rPr lang="en-US" sz="2000" dirty="0">
                <a:latin typeface="Avenir Light" panose="020B0402020203020204" pitchFamily="34" charset="77"/>
              </a:rPr>
              <a:t>Due to ”infinite sequence”, gradients can easily </a:t>
            </a:r>
            <a:r>
              <a:rPr lang="en-US" sz="2000" b="1" dirty="0">
                <a:latin typeface="Avenir Light" panose="020B0402020203020204" pitchFamily="34" charset="77"/>
              </a:rPr>
              <a:t>vanish</a:t>
            </a:r>
            <a:r>
              <a:rPr lang="en-US" sz="2000" dirty="0">
                <a:latin typeface="Avenir Light" panose="020B0402020203020204" pitchFamily="34" charset="77"/>
              </a:rPr>
              <a:t> or </a:t>
            </a:r>
            <a:r>
              <a:rPr lang="en-US" sz="2000" b="1" dirty="0">
                <a:latin typeface="Avenir Light" panose="020B0402020203020204" pitchFamily="34" charset="77"/>
              </a:rPr>
              <a:t>explode</a:t>
            </a:r>
          </a:p>
          <a:p>
            <a:pPr>
              <a:lnSpc>
                <a:spcPct val="120000"/>
              </a:lnSpc>
            </a:pPr>
            <a:r>
              <a:rPr lang="en-US" sz="2000" dirty="0">
                <a:latin typeface="Avenir Light" panose="020B0402020203020204" pitchFamily="34" charset="77"/>
              </a:rPr>
              <a:t>Has trouble actually making use of long-range context</a:t>
            </a:r>
          </a:p>
        </p:txBody>
      </p:sp>
    </p:spTree>
    <p:extLst>
      <p:ext uri="{BB962C8B-B14F-4D97-AF65-F5344CB8AC3E}">
        <p14:creationId xmlns:p14="http://schemas.microsoft.com/office/powerpoint/2010/main" val="181045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002060"/>
                </a:solidFill>
                <a:latin typeface="Avenir Black" panose="02000503020000020003" pitchFamily="2" charset="0"/>
              </a:rPr>
              <a:t>RECAP: L4</a:t>
            </a:r>
          </a:p>
        </p:txBody>
      </p:sp>
      <p:sp>
        <p:nvSpPr>
          <p:cNvPr id="10" name="Content Placeholder 2">
            <a:extLst>
              <a:ext uri="{FF2B5EF4-FFF2-40B4-BE49-F238E27FC236}">
                <a16:creationId xmlns:a16="http://schemas.microsoft.com/office/drawing/2014/main" id="{D5F44EC8-2B40-0143-8A2A-67937AD44C36}"/>
              </a:ext>
            </a:extLst>
          </p:cNvPr>
          <p:cNvSpPr txBox="1">
            <a:spLocks/>
          </p:cNvSpPr>
          <p:nvPr/>
        </p:nvSpPr>
        <p:spPr>
          <a:xfrm>
            <a:off x="908050" y="1265436"/>
            <a:ext cx="10375900" cy="559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solidFill>
                  <a:srgbClr val="C00000"/>
                </a:solidFill>
                <a:latin typeface="Avenir Light" panose="020B0402020203020204" pitchFamily="34" charset="77"/>
              </a:rPr>
              <a:t>Distributed Representations: </a:t>
            </a:r>
            <a:r>
              <a:rPr lang="en-US" sz="2400" b="1" dirty="0">
                <a:latin typeface="Avenir Light" panose="020B0402020203020204" pitchFamily="34" charset="77"/>
              </a:rPr>
              <a:t>dense vectors (aka embeddings) that aim to convey the meaning of tokens*</a:t>
            </a:r>
          </a:p>
          <a:p>
            <a:pPr marL="0" indent="0">
              <a:lnSpc>
                <a:spcPct val="150000"/>
              </a:lnSpc>
              <a:buNone/>
            </a:pPr>
            <a:endParaRPr lang="en-US" sz="2400" b="1" dirty="0">
              <a:latin typeface="Avenir Light" panose="020B0402020203020204" pitchFamily="34" charset="77"/>
            </a:endParaRPr>
          </a:p>
          <a:p>
            <a:pPr marL="0" indent="0">
              <a:lnSpc>
                <a:spcPct val="150000"/>
              </a:lnSpc>
              <a:buNone/>
            </a:pPr>
            <a:r>
              <a:rPr lang="en-US" sz="2400" b="1" dirty="0">
                <a:latin typeface="Avenir Light" panose="020B0402020203020204" pitchFamily="34" charset="77"/>
              </a:rPr>
              <a:t>A “</a:t>
            </a:r>
            <a:r>
              <a:rPr lang="en-US" sz="2400" b="1" dirty="0">
                <a:solidFill>
                  <a:srgbClr val="C00000"/>
                </a:solidFill>
                <a:latin typeface="Avenir Light" panose="020B0402020203020204" pitchFamily="34" charset="77"/>
              </a:rPr>
              <a:t>word embeddings</a:t>
            </a:r>
            <a:r>
              <a:rPr lang="en-US" sz="2400" b="1" dirty="0">
                <a:latin typeface="Avenir Light" panose="020B0402020203020204" pitchFamily="34" charset="77"/>
              </a:rPr>
              <a:t>” are </a:t>
            </a:r>
            <a:r>
              <a:rPr lang="en-US" sz="2400" b="1" dirty="0">
                <a:solidFill>
                  <a:srgbClr val="C00000"/>
                </a:solidFill>
                <a:latin typeface="Avenir Light" panose="020B0402020203020204" pitchFamily="34" charset="77"/>
              </a:rPr>
              <a:t>distributed representations</a:t>
            </a:r>
            <a:r>
              <a:rPr lang="en-US" sz="2400" b="1" dirty="0">
                <a:latin typeface="Avenir Light" panose="020B0402020203020204" pitchFamily="34" charset="77"/>
              </a:rPr>
              <a:t>, and they specifically refer to when you have </a:t>
            </a:r>
            <a:r>
              <a:rPr lang="en-US" sz="2400" b="1" dirty="0">
                <a:solidFill>
                  <a:srgbClr val="C00000"/>
                </a:solidFill>
                <a:latin typeface="Avenir Light" panose="020B0402020203020204" pitchFamily="34" charset="77"/>
              </a:rPr>
              <a:t>type-based</a:t>
            </a:r>
            <a:r>
              <a:rPr lang="en-US" sz="2400" b="1" dirty="0">
                <a:latin typeface="Avenir Light" panose="020B0402020203020204" pitchFamily="34" charset="77"/>
              </a:rPr>
              <a:t> representations. i.e., a single representation for each unique word type. All “</a:t>
            </a:r>
            <a:r>
              <a:rPr lang="en-US" sz="2400" b="1" dirty="0">
                <a:solidFill>
                  <a:srgbClr val="7030A0"/>
                </a:solidFill>
                <a:latin typeface="Avenir Light" panose="020B0402020203020204" pitchFamily="34" charset="77"/>
              </a:rPr>
              <a:t>banks</a:t>
            </a:r>
            <a:r>
              <a:rPr lang="en-US" sz="2400" b="1" dirty="0">
                <a:latin typeface="Avenir Light" panose="020B0402020203020204" pitchFamily="34" charset="77"/>
              </a:rPr>
              <a:t>” would have the same learned vector.</a:t>
            </a:r>
          </a:p>
          <a:p>
            <a:pPr marL="0" indent="0">
              <a:lnSpc>
                <a:spcPct val="150000"/>
              </a:lnSpc>
              <a:buNone/>
            </a:pPr>
            <a:endParaRPr lang="en-US" sz="2400" b="1" dirty="0">
              <a:latin typeface="Avenir Light" panose="020B0402020203020204" pitchFamily="34" charset="77"/>
            </a:endParaRPr>
          </a:p>
          <a:p>
            <a:pPr marL="0" indent="0">
              <a:lnSpc>
                <a:spcPct val="150000"/>
              </a:lnSpc>
              <a:buNone/>
            </a:pPr>
            <a:r>
              <a:rPr lang="en-US" sz="1800" b="1" dirty="0">
                <a:solidFill>
                  <a:schemeClr val="tx1">
                    <a:lumMod val="75000"/>
                    <a:lumOff val="25000"/>
                  </a:schemeClr>
                </a:solidFill>
                <a:latin typeface="Avenir Light" panose="020B0402020203020204" pitchFamily="34" charset="77"/>
              </a:rPr>
              <a:t>* the token is almost always a word, but technically could be a character or sub-words</a:t>
            </a:r>
            <a:endParaRPr lang="en-US" sz="1800" dirty="0">
              <a:solidFill>
                <a:schemeClr val="tx1">
                  <a:lumMod val="75000"/>
                  <a:lumOff val="25000"/>
                </a:schemeClr>
              </a:solidFill>
              <a:latin typeface="Avenir Light" panose="020B0402020203020204" pitchFamily="34" charset="77"/>
            </a:endParaRPr>
          </a:p>
        </p:txBody>
      </p:sp>
      <p:sp>
        <p:nvSpPr>
          <p:cNvPr id="11" name="Slide Number Placeholder 9">
            <a:extLst>
              <a:ext uri="{FF2B5EF4-FFF2-40B4-BE49-F238E27FC236}">
                <a16:creationId xmlns:a16="http://schemas.microsoft.com/office/drawing/2014/main" id="{F8AC2E6C-D570-244C-9805-794D8A1BE112}"/>
              </a:ext>
            </a:extLst>
          </p:cNvPr>
          <p:cNvSpPr>
            <a:spLocks noGrp="1"/>
          </p:cNvSpPr>
          <p:nvPr>
            <p:ph type="sldNum" sz="quarter" idx="12"/>
          </p:nvPr>
        </p:nvSpPr>
        <p:spPr>
          <a:xfrm>
            <a:off x="9061862" y="63444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7</a:t>
            </a:fld>
            <a:endParaRPr lang="en-US" dirty="0"/>
          </a:p>
        </p:txBody>
      </p:sp>
    </p:spTree>
    <p:extLst>
      <p:ext uri="{BB962C8B-B14F-4D97-AF65-F5344CB8AC3E}">
        <p14:creationId xmlns:p14="http://schemas.microsoft.com/office/powerpoint/2010/main" val="13470579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6AC84D6-DA06-4748-BD83-B2B71B9A4133}"/>
              </a:ext>
            </a:extLst>
          </p:cNvPr>
          <p:cNvSpPr/>
          <p:nvPr/>
        </p:nvSpPr>
        <p:spPr>
          <a:xfrm>
            <a:off x="5068455" y="5527972"/>
            <a:ext cx="4464908" cy="402928"/>
          </a:xfrm>
          <a:prstGeom prst="rect">
            <a:avLst/>
          </a:prstGeom>
          <a:solidFill>
            <a:srgbClr val="FFFF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p:txBody>
          <a:bodyPr/>
          <a:lstStyle/>
          <a:p>
            <a:r>
              <a:rPr lang="en-US" dirty="0"/>
              <a:t>RNNs: Overview</a:t>
            </a:r>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p:sp>
        <p:nvSpPr>
          <p:cNvPr id="7" name="Content Placeholder 2">
            <a:extLst>
              <a:ext uri="{FF2B5EF4-FFF2-40B4-BE49-F238E27FC236}">
                <a16:creationId xmlns:a16="http://schemas.microsoft.com/office/drawing/2014/main" id="{5757BA77-6262-244B-8A95-3215890CBE9B}"/>
              </a:ext>
            </a:extLst>
          </p:cNvPr>
          <p:cNvSpPr txBox="1">
            <a:spLocks/>
          </p:cNvSpPr>
          <p:nvPr/>
        </p:nvSpPr>
        <p:spPr>
          <a:xfrm>
            <a:off x="1379105" y="4261849"/>
            <a:ext cx="3689350" cy="551401"/>
          </a:xfrm>
          <a:prstGeom prst="rect">
            <a:avLst/>
          </a:prstGeom>
          <a:solidFill>
            <a:srgbClr val="C00000"/>
          </a:solidFill>
          <a:ln w="4762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bg1">
                    <a:lumMod val="95000"/>
                  </a:schemeClr>
                </a:solidFill>
                <a:latin typeface="Avenir Light" panose="020B0402020203020204" pitchFamily="34" charset="77"/>
              </a:rPr>
              <a:t>RNN ISSUES?</a:t>
            </a:r>
          </a:p>
        </p:txBody>
      </p:sp>
      <p:sp>
        <p:nvSpPr>
          <p:cNvPr id="8" name="Content Placeholder 2">
            <a:extLst>
              <a:ext uri="{FF2B5EF4-FFF2-40B4-BE49-F238E27FC236}">
                <a16:creationId xmlns:a16="http://schemas.microsoft.com/office/drawing/2014/main" id="{34435701-1EAD-684E-8526-552588448D1F}"/>
              </a:ext>
            </a:extLst>
          </p:cNvPr>
          <p:cNvSpPr txBox="1">
            <a:spLocks/>
          </p:cNvSpPr>
          <p:nvPr/>
        </p:nvSpPr>
        <p:spPr>
          <a:xfrm>
            <a:off x="1379105" y="1226591"/>
            <a:ext cx="3689350" cy="551401"/>
          </a:xfrm>
          <a:prstGeom prst="rect">
            <a:avLst/>
          </a:prstGeom>
          <a:solidFill>
            <a:srgbClr val="92D050"/>
          </a:solidFill>
          <a:ln w="4762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2400" b="1" dirty="0">
                <a:solidFill>
                  <a:schemeClr val="tx1">
                    <a:lumMod val="85000"/>
                    <a:lumOff val="15000"/>
                  </a:schemeClr>
                </a:solidFill>
                <a:latin typeface="Avenir Light" panose="020B0402020203020204" pitchFamily="34" charset="77"/>
              </a:rPr>
              <a:t>RNN STRENGTHS?</a:t>
            </a:r>
          </a:p>
        </p:txBody>
      </p:sp>
      <p:sp>
        <p:nvSpPr>
          <p:cNvPr id="9" name="Content Placeholder 2">
            <a:extLst>
              <a:ext uri="{FF2B5EF4-FFF2-40B4-BE49-F238E27FC236}">
                <a16:creationId xmlns:a16="http://schemas.microsoft.com/office/drawing/2014/main" id="{6A5D3C00-4243-574B-A1B6-851B8268F5E2}"/>
              </a:ext>
            </a:extLst>
          </p:cNvPr>
          <p:cNvSpPr txBox="1">
            <a:spLocks/>
          </p:cNvSpPr>
          <p:nvPr/>
        </p:nvSpPr>
        <p:spPr>
          <a:xfrm>
            <a:off x="1544936" y="2088012"/>
            <a:ext cx="10342263" cy="21423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Avenir Light" panose="020B0402020203020204" pitchFamily="34" charset="77"/>
              </a:rPr>
              <a:t>Can handle infinite-length sequences </a:t>
            </a:r>
            <a:r>
              <a:rPr lang="en-US" sz="2000" dirty="0">
                <a:solidFill>
                  <a:schemeClr val="accent5">
                    <a:lumMod val="75000"/>
                  </a:schemeClr>
                </a:solidFill>
                <a:latin typeface="Avenir Light" panose="020B0402020203020204" pitchFamily="34" charset="77"/>
              </a:rPr>
              <a:t>(not just a fixed-window)</a:t>
            </a:r>
          </a:p>
          <a:p>
            <a:pPr>
              <a:lnSpc>
                <a:spcPct val="120000"/>
              </a:lnSpc>
            </a:pPr>
            <a:r>
              <a:rPr lang="en-US" sz="2000" dirty="0">
                <a:latin typeface="Avenir Light" panose="020B0402020203020204" pitchFamily="34" charset="77"/>
              </a:rPr>
              <a:t>Has a “memory” of the context </a:t>
            </a:r>
            <a:r>
              <a:rPr lang="en-US" sz="2000" dirty="0">
                <a:solidFill>
                  <a:schemeClr val="accent5">
                    <a:lumMod val="75000"/>
                  </a:schemeClr>
                </a:solidFill>
                <a:latin typeface="Avenir Light" panose="020B0402020203020204" pitchFamily="34" charset="77"/>
              </a:rPr>
              <a:t>(thanks to the hidden layer’s recurrent loop)</a:t>
            </a:r>
          </a:p>
          <a:p>
            <a:pPr>
              <a:lnSpc>
                <a:spcPct val="120000"/>
              </a:lnSpc>
            </a:pPr>
            <a:r>
              <a:rPr lang="en-US" sz="2000" dirty="0">
                <a:latin typeface="Avenir Light" panose="020B0402020203020204" pitchFamily="34" charset="77"/>
              </a:rPr>
              <a:t>Same weights used for all inputs, so word order isn’t wonky </a:t>
            </a:r>
            <a:r>
              <a:rPr lang="en-US" sz="2000" dirty="0">
                <a:solidFill>
                  <a:schemeClr val="accent5">
                    <a:lumMod val="75000"/>
                  </a:schemeClr>
                </a:solidFill>
                <a:latin typeface="Avenir Light" panose="020B0402020203020204" pitchFamily="34" charset="77"/>
              </a:rPr>
              <a:t>(like FFNN) </a:t>
            </a:r>
          </a:p>
        </p:txBody>
      </p:sp>
      <p:sp>
        <p:nvSpPr>
          <p:cNvPr id="10" name="Content Placeholder 2">
            <a:extLst>
              <a:ext uri="{FF2B5EF4-FFF2-40B4-BE49-F238E27FC236}">
                <a16:creationId xmlns:a16="http://schemas.microsoft.com/office/drawing/2014/main" id="{A44747A8-0FF3-8149-8A71-686AE40E69E9}"/>
              </a:ext>
            </a:extLst>
          </p:cNvPr>
          <p:cNvSpPr txBox="1">
            <a:spLocks/>
          </p:cNvSpPr>
          <p:nvPr/>
        </p:nvSpPr>
        <p:spPr>
          <a:xfrm>
            <a:off x="1633836" y="5003126"/>
            <a:ext cx="10342263" cy="12847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Avenir Light" panose="020B0402020203020204" pitchFamily="34" charset="77"/>
              </a:rPr>
              <a:t>Slow to train (BPTT)</a:t>
            </a:r>
          </a:p>
          <a:p>
            <a:pPr>
              <a:lnSpc>
                <a:spcPct val="120000"/>
              </a:lnSpc>
            </a:pPr>
            <a:r>
              <a:rPr lang="en-US" sz="2000" dirty="0">
                <a:latin typeface="Avenir Light" panose="020B0402020203020204" pitchFamily="34" charset="77"/>
              </a:rPr>
              <a:t>Due to ”infinite sequence”, gradients can easily </a:t>
            </a:r>
            <a:r>
              <a:rPr lang="en-US" sz="2000" b="1" dirty="0">
                <a:latin typeface="Avenir Light" panose="020B0402020203020204" pitchFamily="34" charset="77"/>
              </a:rPr>
              <a:t>vanish</a:t>
            </a:r>
            <a:r>
              <a:rPr lang="en-US" sz="2000" dirty="0">
                <a:latin typeface="Avenir Light" panose="020B0402020203020204" pitchFamily="34" charset="77"/>
              </a:rPr>
              <a:t> or </a:t>
            </a:r>
            <a:r>
              <a:rPr lang="en-US" sz="2000" b="1" dirty="0">
                <a:latin typeface="Avenir Light" panose="020B0402020203020204" pitchFamily="34" charset="77"/>
              </a:rPr>
              <a:t>explode</a:t>
            </a:r>
          </a:p>
          <a:p>
            <a:pPr>
              <a:lnSpc>
                <a:spcPct val="120000"/>
              </a:lnSpc>
            </a:pPr>
            <a:r>
              <a:rPr lang="en-US" sz="2000" dirty="0">
                <a:latin typeface="Avenir Light" panose="020B0402020203020204" pitchFamily="34" charset="77"/>
              </a:rPr>
              <a:t>Has trouble actually making use of long-range context</a:t>
            </a:r>
          </a:p>
        </p:txBody>
      </p:sp>
    </p:spTree>
    <p:extLst>
      <p:ext uri="{BB962C8B-B14F-4D97-AF65-F5344CB8AC3E}">
        <p14:creationId xmlns:p14="http://schemas.microsoft.com/office/powerpoint/2010/main" val="19283064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a:xfrm>
            <a:off x="716885" y="264119"/>
            <a:ext cx="6407539" cy="551431"/>
          </a:xfrm>
        </p:spPr>
        <p:txBody>
          <a:bodyPr>
            <a:normAutofit fontScale="90000"/>
          </a:bodyPr>
          <a:lstStyle/>
          <a:p>
            <a:r>
              <a:rPr lang="en-US" dirty="0"/>
              <a:t>RNNs: Vanishing and Exploding Gradients</a:t>
            </a:r>
          </a:p>
        </p:txBody>
      </p:sp>
      <p:sp>
        <p:nvSpPr>
          <p:cNvPr id="12" name="Rectangle 11">
            <a:extLst>
              <a:ext uri="{FF2B5EF4-FFF2-40B4-BE49-F238E27FC236}">
                <a16:creationId xmlns:a16="http://schemas.microsoft.com/office/drawing/2014/main" id="{F96E96B4-FA2A-A045-8934-B071E520E541}"/>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DB4A757-5A32-CF4C-A30C-5FE20E8C7192}"/>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alpha val="25000"/>
                  </a:schemeClr>
                </a:solidFill>
                <a:latin typeface="Avenir Light" panose="020B0402020203020204" pitchFamily="34" charset="77"/>
              </a:rPr>
              <a:t>Output layer</a:t>
            </a:r>
          </a:p>
        </p:txBody>
      </p:sp>
      <p:sp>
        <p:nvSpPr>
          <p:cNvPr id="14" name="Oval 13">
            <a:extLst>
              <a:ext uri="{FF2B5EF4-FFF2-40B4-BE49-F238E27FC236}">
                <a16:creationId xmlns:a16="http://schemas.microsoft.com/office/drawing/2014/main" id="{511F4F3D-7FD4-CA4D-BCDB-B5A50BBDE93A}"/>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F0F276-DB46-D74E-8ABD-D057FA6ED0F3}"/>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B23DB2A-790A-3B43-8790-B0E90915D1E6}"/>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022844-714E-284B-AB2A-68FBB304ADC6}"/>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F823ADC3-4481-2946-87EA-CB2E335E30DA}"/>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5BF7497-DF61-0F4A-B016-CE02CE318A25}"/>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E4E656-FFF7-DA41-8ED5-A6650F40273B}"/>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EAC4CB-C274-0748-B5B1-A0651F161A72}"/>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0BC738-3191-5447-B402-723D4FA368AD}"/>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3669D5-6FA1-0645-BC79-9DDEFCCF4B21}"/>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740DB24-8531-E94D-B05E-60C33259FE09}"/>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4591500B-0412-CB45-9053-85931536B1AD}"/>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E79D0B05-1A10-7543-8CA9-44F6B0453868}"/>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26" name="Content Placeholder 2">
                <a:extLst>
                  <a:ext uri="{FF2B5EF4-FFF2-40B4-BE49-F238E27FC236}">
                    <a16:creationId xmlns:a16="http://schemas.microsoft.com/office/drawing/2014/main" id="{E79D0B05-1A10-7543-8CA9-44F6B0453868}"/>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E5B32DB0-F51A-8242-86A0-8AD7CED6BCFA}"/>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3A3479-F954-6840-B536-A1F94B963982}"/>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F60CB2B-07CE-A945-B489-29D965BD7199}"/>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2A6669-C851-9C47-8BEF-30B768932508}"/>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930E4E3-04D4-BF47-BA4B-A45962FBCDEB}"/>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D97170-2F8B-4F48-8E2A-64641CE2B3C4}"/>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F52EDE-2875-DE48-AD2F-BA6536894E60}"/>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075C99-337F-BE47-8EF8-5EC57183ED41}"/>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B3CF464-58A0-B348-81AE-9423A9E30E87}"/>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3BFE72E-2A7F-ED4C-959D-0C33435D708C}"/>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548398E9-0B56-9A41-BD1E-EBE22F30922D}"/>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3C471183-F579-0240-B18B-4AC85FA1910F}"/>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7E945B6E-8A48-AB4E-A28B-D7C1B4C03C7D}"/>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39" name="Content Placeholder 2">
                <a:extLst>
                  <a:ext uri="{FF2B5EF4-FFF2-40B4-BE49-F238E27FC236}">
                    <a16:creationId xmlns:a16="http://schemas.microsoft.com/office/drawing/2014/main" id="{7E945B6E-8A48-AB4E-A28B-D7C1B4C03C7D}"/>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561C6263-CBD3-104D-9AD6-8AF75D59C6B7}"/>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FF0051-DDDB-8F4C-9CD5-68DA8E6D025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D7837AF-EC9B-934B-B23A-341969736412}"/>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12173EF-414D-D34A-AA3C-3133FB40BE1E}"/>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1889007D-61A0-FC49-930F-D20297266FA6}"/>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1CDAA7C-35E5-6E45-AFB8-68996C5CD504}"/>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A64F47D-8687-D942-BDDA-D6E332106E26}"/>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2A8646-BCDD-374E-A279-D366EE61AC34}"/>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CDCA503-8B88-2F4F-8D6B-3A400CCA8B45}"/>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3202942-838B-0E4F-8817-666091844E0B}"/>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F1CF5238-90F6-1A42-BB43-1558E63F45B4}"/>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F31BEE07-66AD-CD49-8640-E36E3A55367C}"/>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0A0C7097-2AB7-734C-AC88-E9C8FAA496A8}"/>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52" name="Content Placeholder 2">
                <a:extLst>
                  <a:ext uri="{FF2B5EF4-FFF2-40B4-BE49-F238E27FC236}">
                    <a16:creationId xmlns:a16="http://schemas.microsoft.com/office/drawing/2014/main" id="{0A0C7097-2AB7-734C-AC88-E9C8FAA496A8}"/>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01165D18-9EC1-F047-A671-4EE66BA5C44A}"/>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0661276-061F-2641-B25B-CAB4040EFA22}"/>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9C577E7-688D-2B45-9CE3-B19C809EF163}"/>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A52908F-C3FE-FC4D-9BE2-39EA60BB7D76}"/>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C3DF2F38-EE79-8846-ADC6-9F76281BE13C}"/>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D91586AE-0AC5-6D4A-837F-F5F742303C8E}"/>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64" name="Content Placeholder 2">
                <a:extLst>
                  <a:ext uri="{FF2B5EF4-FFF2-40B4-BE49-F238E27FC236}">
                    <a16:creationId xmlns:a16="http://schemas.microsoft.com/office/drawing/2014/main" id="{D91586AE-0AC5-6D4A-837F-F5F742303C8E}"/>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4B4D95BC-DCE6-4E4B-A661-D8E2988E5D81}"/>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65" name="Content Placeholder 2">
                <a:extLst>
                  <a:ext uri="{FF2B5EF4-FFF2-40B4-BE49-F238E27FC236}">
                    <a16:creationId xmlns:a16="http://schemas.microsoft.com/office/drawing/2014/main" id="{4B4D95BC-DCE6-4E4B-A661-D8E2988E5D81}"/>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BB1228C7-F921-324C-A43B-A4D084076D20}"/>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69" name="Rectangle 68">
                <a:extLst>
                  <a:ext uri="{FF2B5EF4-FFF2-40B4-BE49-F238E27FC236}">
                    <a16:creationId xmlns:a16="http://schemas.microsoft.com/office/drawing/2014/main" id="{BB1228C7-F921-324C-A43B-A4D084076D20}"/>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6B5397A-8488-8942-B507-3BFFEA4D0E98}"/>
                  </a:ext>
                </a:extLst>
              </p:cNvPr>
              <p:cNvSpPr/>
              <p:nvPr/>
            </p:nvSpPr>
            <p:spPr>
              <a:xfrm>
                <a:off x="2031827" y="2895419"/>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70" name="Rectangle 69">
                <a:extLst>
                  <a:ext uri="{FF2B5EF4-FFF2-40B4-BE49-F238E27FC236}">
                    <a16:creationId xmlns:a16="http://schemas.microsoft.com/office/drawing/2014/main" id="{66B5397A-8488-8942-B507-3BFFEA4D0E98}"/>
                  </a:ext>
                </a:extLst>
              </p:cNvPr>
              <p:cNvSpPr>
                <a:spLocks noRot="1" noChangeAspect="1" noMove="1" noResize="1" noEditPoints="1" noAdjustHandles="1" noChangeArrowheads="1" noChangeShapeType="1" noTextEdit="1"/>
              </p:cNvSpPr>
              <p:nvPr/>
            </p:nvSpPr>
            <p:spPr>
              <a:xfrm>
                <a:off x="2031827" y="2895419"/>
                <a:ext cx="430374" cy="461665"/>
              </a:xfrm>
              <a:prstGeom prst="rect">
                <a:avLst/>
              </a:prstGeom>
              <a:blipFill>
                <a:blip r:embed="rId8"/>
                <a:stretch>
                  <a:fillRect t="-277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5D246DF-B328-314D-AE0D-3948B489731F}"/>
                  </a:ext>
                </a:extLst>
              </p:cNvPr>
              <p:cNvSpPr/>
              <p:nvPr/>
            </p:nvSpPr>
            <p:spPr>
              <a:xfrm>
                <a:off x="9332710" y="686561"/>
                <a:ext cx="1298483" cy="1072281"/>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72" name="Rectangle 71">
                <a:extLst>
                  <a:ext uri="{FF2B5EF4-FFF2-40B4-BE49-F238E27FC236}">
                    <a16:creationId xmlns:a16="http://schemas.microsoft.com/office/drawing/2014/main" id="{05D246DF-B328-314D-AE0D-3948B489731F}"/>
                  </a:ext>
                </a:extLst>
              </p:cNvPr>
              <p:cNvSpPr>
                <a:spLocks noRot="1" noChangeAspect="1" noMove="1" noResize="1" noEditPoints="1" noAdjustHandles="1" noChangeArrowheads="1" noChangeShapeType="1" noTextEdit="1"/>
              </p:cNvSpPr>
              <p:nvPr/>
            </p:nvSpPr>
            <p:spPr>
              <a:xfrm>
                <a:off x="9332710" y="686561"/>
                <a:ext cx="1298483" cy="1072281"/>
              </a:xfrm>
              <a:prstGeom prst="rect">
                <a:avLst/>
              </a:prstGeom>
              <a:blipFill>
                <a:blip r:embed="rId9"/>
                <a:stretch>
                  <a:fillRect b="-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Content Placeholder 2">
                <a:extLst>
                  <a:ext uri="{FF2B5EF4-FFF2-40B4-BE49-F238E27FC236}">
                    <a16:creationId xmlns:a16="http://schemas.microsoft.com/office/drawing/2014/main" id="{DD0223EE-AB77-E745-B3EB-BC981C8BDCC7}"/>
                  </a:ext>
                </a:extLst>
              </p:cNvPr>
              <p:cNvSpPr txBox="1">
                <a:spLocks/>
              </p:cNvSpPr>
              <p:nvPr/>
            </p:nvSpPr>
            <p:spPr>
              <a:xfrm>
                <a:off x="6233573" y="371790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2</m:t>
                          </m:r>
                        </m:sup>
                      </m:sSup>
                    </m:oMath>
                  </m:oMathPara>
                </a14:m>
                <a:endParaRPr lang="en-US" sz="2400" dirty="0">
                  <a:solidFill>
                    <a:srgbClr val="C00000"/>
                  </a:solidFill>
                  <a:latin typeface="Avenir Light" panose="020B0402020203020204" pitchFamily="34" charset="77"/>
                </a:endParaRPr>
              </a:p>
            </p:txBody>
          </p:sp>
        </mc:Choice>
        <mc:Fallback xmlns="">
          <p:sp>
            <p:nvSpPr>
              <p:cNvPr id="75" name="Content Placeholder 2">
                <a:extLst>
                  <a:ext uri="{FF2B5EF4-FFF2-40B4-BE49-F238E27FC236}">
                    <a16:creationId xmlns:a16="http://schemas.microsoft.com/office/drawing/2014/main" id="{DD0223EE-AB77-E745-B3EB-BC981C8BDCC7}"/>
                  </a:ext>
                </a:extLst>
              </p:cNvPr>
              <p:cNvSpPr txBox="1">
                <a:spLocks noRot="1" noChangeAspect="1" noMove="1" noResize="1" noEditPoints="1" noAdjustHandles="1" noChangeArrowheads="1" noChangeShapeType="1" noTextEdit="1"/>
              </p:cNvSpPr>
              <p:nvPr/>
            </p:nvSpPr>
            <p:spPr>
              <a:xfrm>
                <a:off x="6233573" y="371790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Content Placeholder 2">
                <a:extLst>
                  <a:ext uri="{FF2B5EF4-FFF2-40B4-BE49-F238E27FC236}">
                    <a16:creationId xmlns:a16="http://schemas.microsoft.com/office/drawing/2014/main" id="{5439BFB4-5FEF-BC48-847B-7E2270682B4C}"/>
                  </a:ext>
                </a:extLst>
              </p:cNvPr>
              <p:cNvSpPr txBox="1">
                <a:spLocks/>
              </p:cNvSpPr>
              <p:nvPr/>
            </p:nvSpPr>
            <p:spPr>
              <a:xfrm>
                <a:off x="4153349" y="3754780"/>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1</m:t>
                          </m:r>
                        </m:sup>
                      </m:sSup>
                    </m:oMath>
                  </m:oMathPara>
                </a14:m>
                <a:endParaRPr lang="en-US" sz="2400" dirty="0">
                  <a:solidFill>
                    <a:srgbClr val="C00000"/>
                  </a:solidFill>
                  <a:latin typeface="Avenir Light" panose="020B0402020203020204" pitchFamily="34" charset="77"/>
                </a:endParaRPr>
              </a:p>
            </p:txBody>
          </p:sp>
        </mc:Choice>
        <mc:Fallback xmlns="">
          <p:sp>
            <p:nvSpPr>
              <p:cNvPr id="76" name="Content Placeholder 2">
                <a:extLst>
                  <a:ext uri="{FF2B5EF4-FFF2-40B4-BE49-F238E27FC236}">
                    <a16:creationId xmlns:a16="http://schemas.microsoft.com/office/drawing/2014/main" id="{5439BFB4-5FEF-BC48-847B-7E2270682B4C}"/>
                  </a:ext>
                </a:extLst>
              </p:cNvPr>
              <p:cNvSpPr txBox="1">
                <a:spLocks noRot="1" noChangeAspect="1" noMove="1" noResize="1" noEditPoints="1" noAdjustHandles="1" noChangeArrowheads="1" noChangeShapeType="1" noTextEdit="1"/>
              </p:cNvSpPr>
              <p:nvPr/>
            </p:nvSpPr>
            <p:spPr>
              <a:xfrm>
                <a:off x="4153349" y="3754780"/>
                <a:ext cx="701328" cy="503588"/>
              </a:xfrm>
              <a:prstGeom prst="rect">
                <a:avLst/>
              </a:prstGeom>
              <a:blipFill>
                <a:blip r:embed="rId11"/>
                <a:stretch>
                  <a:fillRect/>
                </a:stretch>
              </a:blipFill>
            </p:spPr>
            <p:txBody>
              <a:bodyPr/>
              <a:lstStyle/>
              <a:p>
                <a:r>
                  <a:rPr lang="en-US">
                    <a:noFill/>
                  </a:rPr>
                  <a:t> </a:t>
                </a:r>
              </a:p>
            </p:txBody>
          </p:sp>
        </mc:Fallback>
      </mc:AlternateContent>
      <p:sp>
        <p:nvSpPr>
          <p:cNvPr id="77" name="Content Placeholder 2">
            <a:extLst>
              <a:ext uri="{FF2B5EF4-FFF2-40B4-BE49-F238E27FC236}">
                <a16:creationId xmlns:a16="http://schemas.microsoft.com/office/drawing/2014/main" id="{DC5110E7-A92F-C14A-95F3-B48F03756A2D}"/>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78" name="Content Placeholder 2">
            <a:extLst>
              <a:ext uri="{FF2B5EF4-FFF2-40B4-BE49-F238E27FC236}">
                <a16:creationId xmlns:a16="http://schemas.microsoft.com/office/drawing/2014/main" id="{D72094EF-16A9-7B44-A071-E40E0000CED0}"/>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79" name="Rounded Rectangle 78">
            <a:extLst>
              <a:ext uri="{FF2B5EF4-FFF2-40B4-BE49-F238E27FC236}">
                <a16:creationId xmlns:a16="http://schemas.microsoft.com/office/drawing/2014/main" id="{151911BD-6EAD-874D-AF1A-AF3DBE79F64F}"/>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0" name="Oval 79">
            <a:extLst>
              <a:ext uri="{FF2B5EF4-FFF2-40B4-BE49-F238E27FC236}">
                <a16:creationId xmlns:a16="http://schemas.microsoft.com/office/drawing/2014/main" id="{DD19C169-8DD1-6A4B-88D6-3C0CC3D70D2B}"/>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1" name="Oval 80">
            <a:extLst>
              <a:ext uri="{FF2B5EF4-FFF2-40B4-BE49-F238E27FC236}">
                <a16:creationId xmlns:a16="http://schemas.microsoft.com/office/drawing/2014/main" id="{BA8D7768-A1EC-1649-91E0-743C8369903D}"/>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2" name="Oval 81">
            <a:extLst>
              <a:ext uri="{FF2B5EF4-FFF2-40B4-BE49-F238E27FC236}">
                <a16:creationId xmlns:a16="http://schemas.microsoft.com/office/drawing/2014/main" id="{F381F72C-2D2A-DF4B-BEC4-0A10EB34839F}"/>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3" name="Oval 82">
            <a:extLst>
              <a:ext uri="{FF2B5EF4-FFF2-40B4-BE49-F238E27FC236}">
                <a16:creationId xmlns:a16="http://schemas.microsoft.com/office/drawing/2014/main" id="{FDE76911-7CAA-224F-9047-5918773A1D55}"/>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4" name="Right Arrow 83">
            <a:extLst>
              <a:ext uri="{FF2B5EF4-FFF2-40B4-BE49-F238E27FC236}">
                <a16:creationId xmlns:a16="http://schemas.microsoft.com/office/drawing/2014/main" id="{A5AB2061-9AA7-DE4C-B89B-6E9DCD68CCB7}"/>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5B7329C0-ED61-CA43-A5EF-75D5674852EF}"/>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85" name="Content Placeholder 2">
                <a:extLst>
                  <a:ext uri="{FF2B5EF4-FFF2-40B4-BE49-F238E27FC236}">
                    <a16:creationId xmlns:a16="http://schemas.microsoft.com/office/drawing/2014/main" id="{5B7329C0-ED61-CA43-A5EF-75D5674852EF}"/>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2"/>
                <a:stretch>
                  <a:fillRect/>
                </a:stretch>
              </a:blipFill>
            </p:spPr>
            <p:txBody>
              <a:bodyPr/>
              <a:lstStyle/>
              <a:p>
                <a:r>
                  <a:rPr lang="en-US">
                    <a:noFill/>
                  </a:rPr>
                  <a:t> </a:t>
                </a:r>
              </a:p>
            </p:txBody>
          </p:sp>
        </mc:Fallback>
      </mc:AlternateContent>
      <p:sp>
        <p:nvSpPr>
          <p:cNvPr id="86" name="Rounded Rectangle 85">
            <a:extLst>
              <a:ext uri="{FF2B5EF4-FFF2-40B4-BE49-F238E27FC236}">
                <a16:creationId xmlns:a16="http://schemas.microsoft.com/office/drawing/2014/main" id="{F806BD02-2D52-384B-B1FC-D8788ED70EC9}"/>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Oval 86">
            <a:extLst>
              <a:ext uri="{FF2B5EF4-FFF2-40B4-BE49-F238E27FC236}">
                <a16:creationId xmlns:a16="http://schemas.microsoft.com/office/drawing/2014/main" id="{42FEF93D-1038-B441-8283-46E6C128CBAC}"/>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8" name="Oval 87">
            <a:extLst>
              <a:ext uri="{FF2B5EF4-FFF2-40B4-BE49-F238E27FC236}">
                <a16:creationId xmlns:a16="http://schemas.microsoft.com/office/drawing/2014/main" id="{7FF12C54-CCD1-C943-8412-D543E5A478AF}"/>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9" name="Oval 88">
            <a:extLst>
              <a:ext uri="{FF2B5EF4-FFF2-40B4-BE49-F238E27FC236}">
                <a16:creationId xmlns:a16="http://schemas.microsoft.com/office/drawing/2014/main" id="{FAFD3F7B-052C-374A-8560-EF0CA951100C}"/>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0" name="Oval 89">
            <a:extLst>
              <a:ext uri="{FF2B5EF4-FFF2-40B4-BE49-F238E27FC236}">
                <a16:creationId xmlns:a16="http://schemas.microsoft.com/office/drawing/2014/main" id="{9AFC51C0-06B7-B448-8454-08607677863C}"/>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1" name="Right Arrow 90">
            <a:extLst>
              <a:ext uri="{FF2B5EF4-FFF2-40B4-BE49-F238E27FC236}">
                <a16:creationId xmlns:a16="http://schemas.microsoft.com/office/drawing/2014/main" id="{94B6773C-603B-6C49-953C-453D04B3E67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Content Placeholder 2">
                <a:extLst>
                  <a:ext uri="{FF2B5EF4-FFF2-40B4-BE49-F238E27FC236}">
                    <a16:creationId xmlns:a16="http://schemas.microsoft.com/office/drawing/2014/main" id="{94408A66-3DA3-BF48-9C62-02AD108A3C91}"/>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2" name="Content Placeholder 2">
                <a:extLst>
                  <a:ext uri="{FF2B5EF4-FFF2-40B4-BE49-F238E27FC236}">
                    <a16:creationId xmlns:a16="http://schemas.microsoft.com/office/drawing/2014/main" id="{94408A66-3DA3-BF48-9C62-02AD108A3C91}"/>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3"/>
                <a:stretch>
                  <a:fillRect/>
                </a:stretch>
              </a:blipFill>
            </p:spPr>
            <p:txBody>
              <a:bodyPr/>
              <a:lstStyle/>
              <a:p>
                <a:r>
                  <a:rPr lang="en-US">
                    <a:noFill/>
                  </a:rPr>
                  <a:t> </a:t>
                </a:r>
              </a:p>
            </p:txBody>
          </p:sp>
        </mc:Fallback>
      </mc:AlternateContent>
      <p:sp>
        <p:nvSpPr>
          <p:cNvPr id="93" name="Rounded Rectangle 92">
            <a:extLst>
              <a:ext uri="{FF2B5EF4-FFF2-40B4-BE49-F238E27FC236}">
                <a16:creationId xmlns:a16="http://schemas.microsoft.com/office/drawing/2014/main" id="{310103AE-B073-1143-98CC-E315F95F91D7}"/>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4" name="Oval 93">
            <a:extLst>
              <a:ext uri="{FF2B5EF4-FFF2-40B4-BE49-F238E27FC236}">
                <a16:creationId xmlns:a16="http://schemas.microsoft.com/office/drawing/2014/main" id="{5247013F-E0C9-0E40-8E18-2FE54212B459}"/>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5" name="Oval 94">
            <a:extLst>
              <a:ext uri="{FF2B5EF4-FFF2-40B4-BE49-F238E27FC236}">
                <a16:creationId xmlns:a16="http://schemas.microsoft.com/office/drawing/2014/main" id="{68F3127F-D691-3D4B-97C7-5F071BF8783B}"/>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6" name="Oval 95">
            <a:extLst>
              <a:ext uri="{FF2B5EF4-FFF2-40B4-BE49-F238E27FC236}">
                <a16:creationId xmlns:a16="http://schemas.microsoft.com/office/drawing/2014/main" id="{DEE41199-A7D8-0946-B7A7-17844F1F0716}"/>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7" name="Oval 96">
            <a:extLst>
              <a:ext uri="{FF2B5EF4-FFF2-40B4-BE49-F238E27FC236}">
                <a16:creationId xmlns:a16="http://schemas.microsoft.com/office/drawing/2014/main" id="{4838534D-B292-1140-A586-BDB908323903}"/>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8" name="Right Arrow 97">
            <a:extLst>
              <a:ext uri="{FF2B5EF4-FFF2-40B4-BE49-F238E27FC236}">
                <a16:creationId xmlns:a16="http://schemas.microsoft.com/office/drawing/2014/main" id="{4E2804D9-F4E5-D343-A373-94D728C0A6E1}"/>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6ADE574B-929C-464D-8AE2-6AA659EFB673}"/>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9" name="Content Placeholder 2">
                <a:extLst>
                  <a:ext uri="{FF2B5EF4-FFF2-40B4-BE49-F238E27FC236}">
                    <a16:creationId xmlns:a16="http://schemas.microsoft.com/office/drawing/2014/main" id="{6ADE574B-929C-464D-8AE2-6AA659EFB673}"/>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4"/>
                <a:stretch>
                  <a:fillRect/>
                </a:stretch>
              </a:blipFill>
            </p:spPr>
            <p:txBody>
              <a:bodyPr/>
              <a:lstStyle/>
              <a:p>
                <a:r>
                  <a:rPr lang="en-US">
                    <a:noFill/>
                  </a:rPr>
                  <a:t> </a:t>
                </a:r>
              </a:p>
            </p:txBody>
          </p:sp>
        </mc:Fallback>
      </mc:AlternateContent>
      <p:sp>
        <p:nvSpPr>
          <p:cNvPr id="100" name="Right Arrow 99">
            <a:extLst>
              <a:ext uri="{FF2B5EF4-FFF2-40B4-BE49-F238E27FC236}">
                <a16:creationId xmlns:a16="http://schemas.microsoft.com/office/drawing/2014/main" id="{0A06B42B-2531-7D4A-A07C-96F48D51805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101" name="Content Placeholder 2">
                <a:extLst>
                  <a:ext uri="{FF2B5EF4-FFF2-40B4-BE49-F238E27FC236}">
                    <a16:creationId xmlns:a16="http://schemas.microsoft.com/office/drawing/2014/main" id="{560370BF-B949-784C-86C7-0D501AD16BF6}"/>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01" name="Content Placeholder 2">
                <a:extLst>
                  <a:ext uri="{FF2B5EF4-FFF2-40B4-BE49-F238E27FC236}">
                    <a16:creationId xmlns:a16="http://schemas.microsoft.com/office/drawing/2014/main" id="{560370BF-B949-784C-86C7-0D501AD16BF6}"/>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5"/>
                <a:stretch>
                  <a:fillRect/>
                </a:stretch>
              </a:blipFill>
            </p:spPr>
            <p:txBody>
              <a:bodyPr/>
              <a:lstStyle/>
              <a:p>
                <a:r>
                  <a:rPr lang="en-US">
                    <a:noFill/>
                  </a:rPr>
                  <a:t> </a:t>
                </a:r>
              </a:p>
            </p:txBody>
          </p:sp>
        </mc:Fallback>
      </mc:AlternateContent>
      <p:sp>
        <p:nvSpPr>
          <p:cNvPr id="102" name="Content Placeholder 2">
            <a:extLst>
              <a:ext uri="{FF2B5EF4-FFF2-40B4-BE49-F238E27FC236}">
                <a16:creationId xmlns:a16="http://schemas.microsoft.com/office/drawing/2014/main" id="{84F00FE0-7BE2-AB45-84A5-CACC76F1C678}"/>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103" name="Content Placeholder 2">
            <a:extLst>
              <a:ext uri="{FF2B5EF4-FFF2-40B4-BE49-F238E27FC236}">
                <a16:creationId xmlns:a16="http://schemas.microsoft.com/office/drawing/2014/main" id="{F40B8C59-0149-A142-86C3-CA63325779D8}"/>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104" name="Content Placeholder 2">
            <a:extLst>
              <a:ext uri="{FF2B5EF4-FFF2-40B4-BE49-F238E27FC236}">
                <a16:creationId xmlns:a16="http://schemas.microsoft.com/office/drawing/2014/main" id="{DA71FA44-21E2-F542-8A3B-2EA795FA64B4}"/>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105" name="Content Placeholder 2">
            <a:extLst>
              <a:ext uri="{FF2B5EF4-FFF2-40B4-BE49-F238E27FC236}">
                <a16:creationId xmlns:a16="http://schemas.microsoft.com/office/drawing/2014/main" id="{7E95A145-8CAC-9549-BE9D-308C04EDF2FC}"/>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106" name="Rounded Rectangle 105">
            <a:extLst>
              <a:ext uri="{FF2B5EF4-FFF2-40B4-BE49-F238E27FC236}">
                <a16:creationId xmlns:a16="http://schemas.microsoft.com/office/drawing/2014/main" id="{710E6B06-7E28-8D41-92AC-CB7973823B27}"/>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7" name="Oval 106">
            <a:extLst>
              <a:ext uri="{FF2B5EF4-FFF2-40B4-BE49-F238E27FC236}">
                <a16:creationId xmlns:a16="http://schemas.microsoft.com/office/drawing/2014/main" id="{85DEB645-C3D7-E648-9817-4FD574E14306}"/>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8" name="Oval 107">
            <a:extLst>
              <a:ext uri="{FF2B5EF4-FFF2-40B4-BE49-F238E27FC236}">
                <a16:creationId xmlns:a16="http://schemas.microsoft.com/office/drawing/2014/main" id="{A2678B3B-07CE-6141-ACFE-0CD961C14D21}"/>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9" name="Oval 108">
            <a:extLst>
              <a:ext uri="{FF2B5EF4-FFF2-40B4-BE49-F238E27FC236}">
                <a16:creationId xmlns:a16="http://schemas.microsoft.com/office/drawing/2014/main" id="{499DACEE-02EE-5443-8FAD-D0107DF9B8E3}"/>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0" name="Oval 109">
            <a:extLst>
              <a:ext uri="{FF2B5EF4-FFF2-40B4-BE49-F238E27FC236}">
                <a16:creationId xmlns:a16="http://schemas.microsoft.com/office/drawing/2014/main" id="{3F990F24-4867-7745-AD2F-DB6CA00F7343}"/>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1" name="Rounded Rectangle 110">
            <a:extLst>
              <a:ext uri="{FF2B5EF4-FFF2-40B4-BE49-F238E27FC236}">
                <a16:creationId xmlns:a16="http://schemas.microsoft.com/office/drawing/2014/main" id="{5846CCBF-EE75-6446-82E3-EAC9978F6B3B}"/>
              </a:ext>
            </a:extLst>
          </p:cNvPr>
          <p:cNvSpPr/>
          <p:nvPr/>
        </p:nvSpPr>
        <p:spPr>
          <a:xfrm>
            <a:off x="9217768" y="4153858"/>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BC0DBEC-CD2F-5F4B-BB00-29A024391068}"/>
              </a:ext>
            </a:extLst>
          </p:cNvPr>
          <p:cNvSpPr/>
          <p:nvPr/>
        </p:nvSpPr>
        <p:spPr>
          <a:xfrm>
            <a:off x="9302318"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CD84FE7-1114-864E-93F0-20C8C9E23F1B}"/>
              </a:ext>
            </a:extLst>
          </p:cNvPr>
          <p:cNvSpPr/>
          <p:nvPr/>
        </p:nvSpPr>
        <p:spPr>
          <a:xfrm>
            <a:off x="9548577"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92A687D-18B8-124F-8D2C-CA466AD046AF}"/>
              </a:ext>
            </a:extLst>
          </p:cNvPr>
          <p:cNvSpPr/>
          <p:nvPr/>
        </p:nvSpPr>
        <p:spPr>
          <a:xfrm>
            <a:off x="9794836"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BBD47889-18A0-2244-AA16-5A1DBF16D323}"/>
              </a:ext>
            </a:extLst>
          </p:cNvPr>
          <p:cNvSpPr/>
          <p:nvPr/>
        </p:nvSpPr>
        <p:spPr>
          <a:xfrm>
            <a:off x="10046705"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36A71D20-DDDD-6E44-AEF6-0E1E17811A0E}"/>
              </a:ext>
            </a:extLst>
          </p:cNvPr>
          <p:cNvSpPr/>
          <p:nvPr/>
        </p:nvSpPr>
        <p:spPr>
          <a:xfrm>
            <a:off x="10304701" y="4209409"/>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ight Arrow 117">
            <a:extLst>
              <a:ext uri="{FF2B5EF4-FFF2-40B4-BE49-F238E27FC236}">
                <a16:creationId xmlns:a16="http://schemas.microsoft.com/office/drawing/2014/main" id="{F77509B2-13C1-2B43-A74E-997AD1AC669B}"/>
              </a:ext>
            </a:extLst>
          </p:cNvPr>
          <p:cNvSpPr/>
          <p:nvPr/>
        </p:nvSpPr>
        <p:spPr>
          <a:xfrm>
            <a:off x="3837620" y="4130978"/>
            <a:ext cx="747246"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9" name="Right Arrow 118">
            <a:extLst>
              <a:ext uri="{FF2B5EF4-FFF2-40B4-BE49-F238E27FC236}">
                <a16:creationId xmlns:a16="http://schemas.microsoft.com/office/drawing/2014/main" id="{004FA36B-EC82-8B40-BD52-67954D0A8B3D}"/>
              </a:ext>
            </a:extLst>
          </p:cNvPr>
          <p:cNvSpPr/>
          <p:nvPr/>
        </p:nvSpPr>
        <p:spPr>
          <a:xfrm>
            <a:off x="6010453" y="4153858"/>
            <a:ext cx="818946"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22" name="Right Arrow 121">
            <a:extLst>
              <a:ext uri="{FF2B5EF4-FFF2-40B4-BE49-F238E27FC236}">
                <a16:creationId xmlns:a16="http://schemas.microsoft.com/office/drawing/2014/main" id="{3982C32A-5E3C-C549-B7F8-FFD90F4D1B76}"/>
              </a:ext>
            </a:extLst>
          </p:cNvPr>
          <p:cNvSpPr/>
          <p:nvPr/>
        </p:nvSpPr>
        <p:spPr>
          <a:xfrm>
            <a:off x="8257865" y="4143983"/>
            <a:ext cx="916844"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24" name="Right Arrow 123">
            <a:extLst>
              <a:ext uri="{FF2B5EF4-FFF2-40B4-BE49-F238E27FC236}">
                <a16:creationId xmlns:a16="http://schemas.microsoft.com/office/drawing/2014/main" id="{3FBC29A2-0A60-7C4B-A7C9-A79D5F738ECF}"/>
              </a:ext>
            </a:extLst>
          </p:cNvPr>
          <p:cNvSpPr/>
          <p:nvPr/>
        </p:nvSpPr>
        <p:spPr>
          <a:xfrm rot="16200000">
            <a:off x="9630472" y="3586060"/>
            <a:ext cx="640333"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8114A9DB-129F-E14B-9DB3-437EE6101909}"/>
                  </a:ext>
                </a:extLst>
              </p:cNvPr>
              <p:cNvSpPr/>
              <p:nvPr/>
            </p:nvSpPr>
            <p:spPr>
              <a:xfrm>
                <a:off x="883997" y="1378420"/>
                <a:ext cx="6032968" cy="1105495"/>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smtClean="0">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125" name="Rectangle 124">
                <a:extLst>
                  <a:ext uri="{FF2B5EF4-FFF2-40B4-BE49-F238E27FC236}">
                    <a16:creationId xmlns:a16="http://schemas.microsoft.com/office/drawing/2014/main" id="{8114A9DB-129F-E14B-9DB3-437EE6101909}"/>
                  </a:ext>
                </a:extLst>
              </p:cNvPr>
              <p:cNvSpPr>
                <a:spLocks noRot="1" noChangeAspect="1" noMove="1" noResize="1" noEditPoints="1" noAdjustHandles="1" noChangeArrowheads="1" noChangeShapeType="1" noTextEdit="1"/>
              </p:cNvSpPr>
              <p:nvPr/>
            </p:nvSpPr>
            <p:spPr>
              <a:xfrm>
                <a:off x="883997" y="1378420"/>
                <a:ext cx="6032968" cy="1105495"/>
              </a:xfrm>
              <a:prstGeom prst="rect">
                <a:avLst/>
              </a:prstGeom>
              <a:blipFill>
                <a:blip r:embed="rId16"/>
                <a:stretch>
                  <a:fillRect b="-3409"/>
                </a:stretch>
              </a:blipFill>
            </p:spPr>
            <p:txBody>
              <a:bodyPr/>
              <a:lstStyle/>
              <a:p>
                <a:r>
                  <a:rPr lang="en-US">
                    <a:noFill/>
                  </a:rPr>
                  <a:t> </a:t>
                </a:r>
              </a:p>
            </p:txBody>
          </p:sp>
        </mc:Fallback>
      </mc:AlternateContent>
    </p:spTree>
    <p:extLst>
      <p:ext uri="{BB962C8B-B14F-4D97-AF65-F5344CB8AC3E}">
        <p14:creationId xmlns:p14="http://schemas.microsoft.com/office/powerpoint/2010/main" val="4276557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a:xfrm>
            <a:off x="716885" y="264119"/>
            <a:ext cx="6407539" cy="551431"/>
          </a:xfrm>
        </p:spPr>
        <p:txBody>
          <a:bodyPr>
            <a:normAutofit fontScale="90000"/>
          </a:bodyPr>
          <a:lstStyle/>
          <a:p>
            <a:r>
              <a:rPr lang="en-US" dirty="0"/>
              <a:t>RNNs: Vanishing and Exploding Gradients</a:t>
            </a:r>
          </a:p>
        </p:txBody>
      </p:sp>
      <p:sp>
        <p:nvSpPr>
          <p:cNvPr id="12" name="Rectangle 11">
            <a:extLst>
              <a:ext uri="{FF2B5EF4-FFF2-40B4-BE49-F238E27FC236}">
                <a16:creationId xmlns:a16="http://schemas.microsoft.com/office/drawing/2014/main" id="{F96E96B4-FA2A-A045-8934-B071E520E541}"/>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DB4A757-5A32-CF4C-A30C-5FE20E8C7192}"/>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alpha val="25000"/>
                  </a:schemeClr>
                </a:solidFill>
                <a:latin typeface="Avenir Light" panose="020B0402020203020204" pitchFamily="34" charset="77"/>
              </a:rPr>
              <a:t>Output layer</a:t>
            </a:r>
          </a:p>
        </p:txBody>
      </p:sp>
      <p:sp>
        <p:nvSpPr>
          <p:cNvPr id="14" name="Oval 13">
            <a:extLst>
              <a:ext uri="{FF2B5EF4-FFF2-40B4-BE49-F238E27FC236}">
                <a16:creationId xmlns:a16="http://schemas.microsoft.com/office/drawing/2014/main" id="{511F4F3D-7FD4-CA4D-BCDB-B5A50BBDE93A}"/>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F0F276-DB46-D74E-8ABD-D057FA6ED0F3}"/>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B23DB2A-790A-3B43-8790-B0E90915D1E6}"/>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022844-714E-284B-AB2A-68FBB304ADC6}"/>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F823ADC3-4481-2946-87EA-CB2E335E30DA}"/>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5BF7497-DF61-0F4A-B016-CE02CE318A25}"/>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E4E656-FFF7-DA41-8ED5-A6650F40273B}"/>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EAC4CB-C274-0748-B5B1-A0651F161A72}"/>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0BC738-3191-5447-B402-723D4FA368AD}"/>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3669D5-6FA1-0645-BC79-9DDEFCCF4B21}"/>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740DB24-8531-E94D-B05E-60C33259FE09}"/>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4591500B-0412-CB45-9053-85931536B1AD}"/>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E79D0B05-1A10-7543-8CA9-44F6B0453868}"/>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26" name="Content Placeholder 2">
                <a:extLst>
                  <a:ext uri="{FF2B5EF4-FFF2-40B4-BE49-F238E27FC236}">
                    <a16:creationId xmlns:a16="http://schemas.microsoft.com/office/drawing/2014/main" id="{E79D0B05-1A10-7543-8CA9-44F6B0453868}"/>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E5B32DB0-F51A-8242-86A0-8AD7CED6BCFA}"/>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3A3479-F954-6840-B536-A1F94B963982}"/>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F60CB2B-07CE-A945-B489-29D965BD7199}"/>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2A6669-C851-9C47-8BEF-30B768932508}"/>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930E4E3-04D4-BF47-BA4B-A45962FBCDEB}"/>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D97170-2F8B-4F48-8E2A-64641CE2B3C4}"/>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F52EDE-2875-DE48-AD2F-BA6536894E60}"/>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075C99-337F-BE47-8EF8-5EC57183ED41}"/>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B3CF464-58A0-B348-81AE-9423A9E30E87}"/>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3BFE72E-2A7F-ED4C-959D-0C33435D708C}"/>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548398E9-0B56-9A41-BD1E-EBE22F30922D}"/>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3C471183-F579-0240-B18B-4AC85FA1910F}"/>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7E945B6E-8A48-AB4E-A28B-D7C1B4C03C7D}"/>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39" name="Content Placeholder 2">
                <a:extLst>
                  <a:ext uri="{FF2B5EF4-FFF2-40B4-BE49-F238E27FC236}">
                    <a16:creationId xmlns:a16="http://schemas.microsoft.com/office/drawing/2014/main" id="{7E945B6E-8A48-AB4E-A28B-D7C1B4C03C7D}"/>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561C6263-CBD3-104D-9AD6-8AF75D59C6B7}"/>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FF0051-DDDB-8F4C-9CD5-68DA8E6D025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D7837AF-EC9B-934B-B23A-341969736412}"/>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12173EF-414D-D34A-AA3C-3133FB40BE1E}"/>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1889007D-61A0-FC49-930F-D20297266FA6}"/>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1CDAA7C-35E5-6E45-AFB8-68996C5CD504}"/>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A64F47D-8687-D942-BDDA-D6E332106E26}"/>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2A8646-BCDD-374E-A279-D366EE61AC34}"/>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CDCA503-8B88-2F4F-8D6B-3A400CCA8B45}"/>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3202942-838B-0E4F-8817-666091844E0B}"/>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F1CF5238-90F6-1A42-BB43-1558E63F45B4}"/>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F31BEE07-66AD-CD49-8640-E36E3A55367C}"/>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0A0C7097-2AB7-734C-AC88-E9C8FAA496A8}"/>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52" name="Content Placeholder 2">
                <a:extLst>
                  <a:ext uri="{FF2B5EF4-FFF2-40B4-BE49-F238E27FC236}">
                    <a16:creationId xmlns:a16="http://schemas.microsoft.com/office/drawing/2014/main" id="{0A0C7097-2AB7-734C-AC88-E9C8FAA496A8}"/>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01165D18-9EC1-F047-A671-4EE66BA5C44A}"/>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0661276-061F-2641-B25B-CAB4040EFA22}"/>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9C577E7-688D-2B45-9CE3-B19C809EF163}"/>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A52908F-C3FE-FC4D-9BE2-39EA60BB7D76}"/>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C3DF2F38-EE79-8846-ADC6-9F76281BE13C}"/>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D91586AE-0AC5-6D4A-837F-F5F742303C8E}"/>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64" name="Content Placeholder 2">
                <a:extLst>
                  <a:ext uri="{FF2B5EF4-FFF2-40B4-BE49-F238E27FC236}">
                    <a16:creationId xmlns:a16="http://schemas.microsoft.com/office/drawing/2014/main" id="{D91586AE-0AC5-6D4A-837F-F5F742303C8E}"/>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4B4D95BC-DCE6-4E4B-A661-D8E2988E5D81}"/>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65" name="Content Placeholder 2">
                <a:extLst>
                  <a:ext uri="{FF2B5EF4-FFF2-40B4-BE49-F238E27FC236}">
                    <a16:creationId xmlns:a16="http://schemas.microsoft.com/office/drawing/2014/main" id="{4B4D95BC-DCE6-4E4B-A661-D8E2988E5D81}"/>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BB1228C7-F921-324C-A43B-A4D084076D20}"/>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69" name="Rectangle 68">
                <a:extLst>
                  <a:ext uri="{FF2B5EF4-FFF2-40B4-BE49-F238E27FC236}">
                    <a16:creationId xmlns:a16="http://schemas.microsoft.com/office/drawing/2014/main" id="{BB1228C7-F921-324C-A43B-A4D084076D20}"/>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6B5397A-8488-8942-B507-3BFFEA4D0E98}"/>
                  </a:ext>
                </a:extLst>
              </p:cNvPr>
              <p:cNvSpPr/>
              <p:nvPr/>
            </p:nvSpPr>
            <p:spPr>
              <a:xfrm>
                <a:off x="2031827" y="2895419"/>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70" name="Rectangle 69">
                <a:extLst>
                  <a:ext uri="{FF2B5EF4-FFF2-40B4-BE49-F238E27FC236}">
                    <a16:creationId xmlns:a16="http://schemas.microsoft.com/office/drawing/2014/main" id="{66B5397A-8488-8942-B507-3BFFEA4D0E98}"/>
                  </a:ext>
                </a:extLst>
              </p:cNvPr>
              <p:cNvSpPr>
                <a:spLocks noRot="1" noChangeAspect="1" noMove="1" noResize="1" noEditPoints="1" noAdjustHandles="1" noChangeArrowheads="1" noChangeShapeType="1" noTextEdit="1"/>
              </p:cNvSpPr>
              <p:nvPr/>
            </p:nvSpPr>
            <p:spPr>
              <a:xfrm>
                <a:off x="2031827" y="2895419"/>
                <a:ext cx="430374" cy="461665"/>
              </a:xfrm>
              <a:prstGeom prst="rect">
                <a:avLst/>
              </a:prstGeom>
              <a:blipFill>
                <a:blip r:embed="rId8"/>
                <a:stretch>
                  <a:fillRect t="-277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5D246DF-B328-314D-AE0D-3948B489731F}"/>
                  </a:ext>
                </a:extLst>
              </p:cNvPr>
              <p:cNvSpPr/>
              <p:nvPr/>
            </p:nvSpPr>
            <p:spPr>
              <a:xfrm>
                <a:off x="9332710" y="686561"/>
                <a:ext cx="1298483" cy="1072281"/>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72" name="Rectangle 71">
                <a:extLst>
                  <a:ext uri="{FF2B5EF4-FFF2-40B4-BE49-F238E27FC236}">
                    <a16:creationId xmlns:a16="http://schemas.microsoft.com/office/drawing/2014/main" id="{05D246DF-B328-314D-AE0D-3948B489731F}"/>
                  </a:ext>
                </a:extLst>
              </p:cNvPr>
              <p:cNvSpPr>
                <a:spLocks noRot="1" noChangeAspect="1" noMove="1" noResize="1" noEditPoints="1" noAdjustHandles="1" noChangeArrowheads="1" noChangeShapeType="1" noTextEdit="1"/>
              </p:cNvSpPr>
              <p:nvPr/>
            </p:nvSpPr>
            <p:spPr>
              <a:xfrm>
                <a:off x="9332710" y="686561"/>
                <a:ext cx="1298483" cy="1072281"/>
              </a:xfrm>
              <a:prstGeom prst="rect">
                <a:avLst/>
              </a:prstGeom>
              <a:blipFill>
                <a:blip r:embed="rId9"/>
                <a:stretch>
                  <a:fillRect b="-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Content Placeholder 2">
                <a:extLst>
                  <a:ext uri="{FF2B5EF4-FFF2-40B4-BE49-F238E27FC236}">
                    <a16:creationId xmlns:a16="http://schemas.microsoft.com/office/drawing/2014/main" id="{DD0223EE-AB77-E745-B3EB-BC981C8BDCC7}"/>
                  </a:ext>
                </a:extLst>
              </p:cNvPr>
              <p:cNvSpPr txBox="1">
                <a:spLocks/>
              </p:cNvSpPr>
              <p:nvPr/>
            </p:nvSpPr>
            <p:spPr>
              <a:xfrm>
                <a:off x="6233573" y="371790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2</m:t>
                          </m:r>
                        </m:sup>
                      </m:sSup>
                    </m:oMath>
                  </m:oMathPara>
                </a14:m>
                <a:endParaRPr lang="en-US" sz="2400" dirty="0">
                  <a:solidFill>
                    <a:srgbClr val="C00000"/>
                  </a:solidFill>
                  <a:latin typeface="Avenir Light" panose="020B0402020203020204" pitchFamily="34" charset="77"/>
                </a:endParaRPr>
              </a:p>
            </p:txBody>
          </p:sp>
        </mc:Choice>
        <mc:Fallback xmlns="">
          <p:sp>
            <p:nvSpPr>
              <p:cNvPr id="75" name="Content Placeholder 2">
                <a:extLst>
                  <a:ext uri="{FF2B5EF4-FFF2-40B4-BE49-F238E27FC236}">
                    <a16:creationId xmlns:a16="http://schemas.microsoft.com/office/drawing/2014/main" id="{DD0223EE-AB77-E745-B3EB-BC981C8BDCC7}"/>
                  </a:ext>
                </a:extLst>
              </p:cNvPr>
              <p:cNvSpPr txBox="1">
                <a:spLocks noRot="1" noChangeAspect="1" noMove="1" noResize="1" noEditPoints="1" noAdjustHandles="1" noChangeArrowheads="1" noChangeShapeType="1" noTextEdit="1"/>
              </p:cNvSpPr>
              <p:nvPr/>
            </p:nvSpPr>
            <p:spPr>
              <a:xfrm>
                <a:off x="6233573" y="371790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Content Placeholder 2">
                <a:extLst>
                  <a:ext uri="{FF2B5EF4-FFF2-40B4-BE49-F238E27FC236}">
                    <a16:creationId xmlns:a16="http://schemas.microsoft.com/office/drawing/2014/main" id="{5439BFB4-5FEF-BC48-847B-7E2270682B4C}"/>
                  </a:ext>
                </a:extLst>
              </p:cNvPr>
              <p:cNvSpPr txBox="1">
                <a:spLocks/>
              </p:cNvSpPr>
              <p:nvPr/>
            </p:nvSpPr>
            <p:spPr>
              <a:xfrm>
                <a:off x="4153349" y="3754780"/>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1</m:t>
                          </m:r>
                        </m:sup>
                      </m:sSup>
                    </m:oMath>
                  </m:oMathPara>
                </a14:m>
                <a:endParaRPr lang="en-US" sz="2400" dirty="0">
                  <a:solidFill>
                    <a:srgbClr val="C00000"/>
                  </a:solidFill>
                  <a:latin typeface="Avenir Light" panose="020B0402020203020204" pitchFamily="34" charset="77"/>
                </a:endParaRPr>
              </a:p>
            </p:txBody>
          </p:sp>
        </mc:Choice>
        <mc:Fallback xmlns="">
          <p:sp>
            <p:nvSpPr>
              <p:cNvPr id="76" name="Content Placeholder 2">
                <a:extLst>
                  <a:ext uri="{FF2B5EF4-FFF2-40B4-BE49-F238E27FC236}">
                    <a16:creationId xmlns:a16="http://schemas.microsoft.com/office/drawing/2014/main" id="{5439BFB4-5FEF-BC48-847B-7E2270682B4C}"/>
                  </a:ext>
                </a:extLst>
              </p:cNvPr>
              <p:cNvSpPr txBox="1">
                <a:spLocks noRot="1" noChangeAspect="1" noMove="1" noResize="1" noEditPoints="1" noAdjustHandles="1" noChangeArrowheads="1" noChangeShapeType="1" noTextEdit="1"/>
              </p:cNvSpPr>
              <p:nvPr/>
            </p:nvSpPr>
            <p:spPr>
              <a:xfrm>
                <a:off x="4153349" y="3754780"/>
                <a:ext cx="701328" cy="503588"/>
              </a:xfrm>
              <a:prstGeom prst="rect">
                <a:avLst/>
              </a:prstGeom>
              <a:blipFill>
                <a:blip r:embed="rId11"/>
                <a:stretch>
                  <a:fillRect/>
                </a:stretch>
              </a:blipFill>
            </p:spPr>
            <p:txBody>
              <a:bodyPr/>
              <a:lstStyle/>
              <a:p>
                <a:r>
                  <a:rPr lang="en-US">
                    <a:noFill/>
                  </a:rPr>
                  <a:t> </a:t>
                </a:r>
              </a:p>
            </p:txBody>
          </p:sp>
        </mc:Fallback>
      </mc:AlternateContent>
      <p:sp>
        <p:nvSpPr>
          <p:cNvPr id="77" name="Content Placeholder 2">
            <a:extLst>
              <a:ext uri="{FF2B5EF4-FFF2-40B4-BE49-F238E27FC236}">
                <a16:creationId xmlns:a16="http://schemas.microsoft.com/office/drawing/2014/main" id="{DC5110E7-A92F-C14A-95F3-B48F03756A2D}"/>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78" name="Content Placeholder 2">
            <a:extLst>
              <a:ext uri="{FF2B5EF4-FFF2-40B4-BE49-F238E27FC236}">
                <a16:creationId xmlns:a16="http://schemas.microsoft.com/office/drawing/2014/main" id="{D72094EF-16A9-7B44-A071-E40E0000CED0}"/>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79" name="Rounded Rectangle 78">
            <a:extLst>
              <a:ext uri="{FF2B5EF4-FFF2-40B4-BE49-F238E27FC236}">
                <a16:creationId xmlns:a16="http://schemas.microsoft.com/office/drawing/2014/main" id="{151911BD-6EAD-874D-AF1A-AF3DBE79F64F}"/>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0" name="Oval 79">
            <a:extLst>
              <a:ext uri="{FF2B5EF4-FFF2-40B4-BE49-F238E27FC236}">
                <a16:creationId xmlns:a16="http://schemas.microsoft.com/office/drawing/2014/main" id="{DD19C169-8DD1-6A4B-88D6-3C0CC3D70D2B}"/>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1" name="Oval 80">
            <a:extLst>
              <a:ext uri="{FF2B5EF4-FFF2-40B4-BE49-F238E27FC236}">
                <a16:creationId xmlns:a16="http://schemas.microsoft.com/office/drawing/2014/main" id="{BA8D7768-A1EC-1649-91E0-743C8369903D}"/>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2" name="Oval 81">
            <a:extLst>
              <a:ext uri="{FF2B5EF4-FFF2-40B4-BE49-F238E27FC236}">
                <a16:creationId xmlns:a16="http://schemas.microsoft.com/office/drawing/2014/main" id="{F381F72C-2D2A-DF4B-BEC4-0A10EB34839F}"/>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3" name="Oval 82">
            <a:extLst>
              <a:ext uri="{FF2B5EF4-FFF2-40B4-BE49-F238E27FC236}">
                <a16:creationId xmlns:a16="http://schemas.microsoft.com/office/drawing/2014/main" id="{FDE76911-7CAA-224F-9047-5918773A1D55}"/>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4" name="Right Arrow 83">
            <a:extLst>
              <a:ext uri="{FF2B5EF4-FFF2-40B4-BE49-F238E27FC236}">
                <a16:creationId xmlns:a16="http://schemas.microsoft.com/office/drawing/2014/main" id="{A5AB2061-9AA7-DE4C-B89B-6E9DCD68CCB7}"/>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5B7329C0-ED61-CA43-A5EF-75D5674852EF}"/>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85" name="Content Placeholder 2">
                <a:extLst>
                  <a:ext uri="{FF2B5EF4-FFF2-40B4-BE49-F238E27FC236}">
                    <a16:creationId xmlns:a16="http://schemas.microsoft.com/office/drawing/2014/main" id="{5B7329C0-ED61-CA43-A5EF-75D5674852EF}"/>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2"/>
                <a:stretch>
                  <a:fillRect/>
                </a:stretch>
              </a:blipFill>
            </p:spPr>
            <p:txBody>
              <a:bodyPr/>
              <a:lstStyle/>
              <a:p>
                <a:r>
                  <a:rPr lang="en-US">
                    <a:noFill/>
                  </a:rPr>
                  <a:t> </a:t>
                </a:r>
              </a:p>
            </p:txBody>
          </p:sp>
        </mc:Fallback>
      </mc:AlternateContent>
      <p:sp>
        <p:nvSpPr>
          <p:cNvPr id="86" name="Rounded Rectangle 85">
            <a:extLst>
              <a:ext uri="{FF2B5EF4-FFF2-40B4-BE49-F238E27FC236}">
                <a16:creationId xmlns:a16="http://schemas.microsoft.com/office/drawing/2014/main" id="{F806BD02-2D52-384B-B1FC-D8788ED70EC9}"/>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Oval 86">
            <a:extLst>
              <a:ext uri="{FF2B5EF4-FFF2-40B4-BE49-F238E27FC236}">
                <a16:creationId xmlns:a16="http://schemas.microsoft.com/office/drawing/2014/main" id="{42FEF93D-1038-B441-8283-46E6C128CBAC}"/>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8" name="Oval 87">
            <a:extLst>
              <a:ext uri="{FF2B5EF4-FFF2-40B4-BE49-F238E27FC236}">
                <a16:creationId xmlns:a16="http://schemas.microsoft.com/office/drawing/2014/main" id="{7FF12C54-CCD1-C943-8412-D543E5A478AF}"/>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9" name="Oval 88">
            <a:extLst>
              <a:ext uri="{FF2B5EF4-FFF2-40B4-BE49-F238E27FC236}">
                <a16:creationId xmlns:a16="http://schemas.microsoft.com/office/drawing/2014/main" id="{FAFD3F7B-052C-374A-8560-EF0CA951100C}"/>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0" name="Oval 89">
            <a:extLst>
              <a:ext uri="{FF2B5EF4-FFF2-40B4-BE49-F238E27FC236}">
                <a16:creationId xmlns:a16="http://schemas.microsoft.com/office/drawing/2014/main" id="{9AFC51C0-06B7-B448-8454-08607677863C}"/>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1" name="Right Arrow 90">
            <a:extLst>
              <a:ext uri="{FF2B5EF4-FFF2-40B4-BE49-F238E27FC236}">
                <a16:creationId xmlns:a16="http://schemas.microsoft.com/office/drawing/2014/main" id="{94B6773C-603B-6C49-953C-453D04B3E67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Content Placeholder 2">
                <a:extLst>
                  <a:ext uri="{FF2B5EF4-FFF2-40B4-BE49-F238E27FC236}">
                    <a16:creationId xmlns:a16="http://schemas.microsoft.com/office/drawing/2014/main" id="{94408A66-3DA3-BF48-9C62-02AD108A3C91}"/>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2" name="Content Placeholder 2">
                <a:extLst>
                  <a:ext uri="{FF2B5EF4-FFF2-40B4-BE49-F238E27FC236}">
                    <a16:creationId xmlns:a16="http://schemas.microsoft.com/office/drawing/2014/main" id="{94408A66-3DA3-BF48-9C62-02AD108A3C91}"/>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3"/>
                <a:stretch>
                  <a:fillRect/>
                </a:stretch>
              </a:blipFill>
            </p:spPr>
            <p:txBody>
              <a:bodyPr/>
              <a:lstStyle/>
              <a:p>
                <a:r>
                  <a:rPr lang="en-US">
                    <a:noFill/>
                  </a:rPr>
                  <a:t> </a:t>
                </a:r>
              </a:p>
            </p:txBody>
          </p:sp>
        </mc:Fallback>
      </mc:AlternateContent>
      <p:sp>
        <p:nvSpPr>
          <p:cNvPr id="93" name="Rounded Rectangle 92">
            <a:extLst>
              <a:ext uri="{FF2B5EF4-FFF2-40B4-BE49-F238E27FC236}">
                <a16:creationId xmlns:a16="http://schemas.microsoft.com/office/drawing/2014/main" id="{310103AE-B073-1143-98CC-E315F95F91D7}"/>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4" name="Oval 93">
            <a:extLst>
              <a:ext uri="{FF2B5EF4-FFF2-40B4-BE49-F238E27FC236}">
                <a16:creationId xmlns:a16="http://schemas.microsoft.com/office/drawing/2014/main" id="{5247013F-E0C9-0E40-8E18-2FE54212B459}"/>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5" name="Oval 94">
            <a:extLst>
              <a:ext uri="{FF2B5EF4-FFF2-40B4-BE49-F238E27FC236}">
                <a16:creationId xmlns:a16="http://schemas.microsoft.com/office/drawing/2014/main" id="{68F3127F-D691-3D4B-97C7-5F071BF8783B}"/>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6" name="Oval 95">
            <a:extLst>
              <a:ext uri="{FF2B5EF4-FFF2-40B4-BE49-F238E27FC236}">
                <a16:creationId xmlns:a16="http://schemas.microsoft.com/office/drawing/2014/main" id="{DEE41199-A7D8-0946-B7A7-17844F1F0716}"/>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7" name="Oval 96">
            <a:extLst>
              <a:ext uri="{FF2B5EF4-FFF2-40B4-BE49-F238E27FC236}">
                <a16:creationId xmlns:a16="http://schemas.microsoft.com/office/drawing/2014/main" id="{4838534D-B292-1140-A586-BDB908323903}"/>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8" name="Right Arrow 97">
            <a:extLst>
              <a:ext uri="{FF2B5EF4-FFF2-40B4-BE49-F238E27FC236}">
                <a16:creationId xmlns:a16="http://schemas.microsoft.com/office/drawing/2014/main" id="{4E2804D9-F4E5-D343-A373-94D728C0A6E1}"/>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6ADE574B-929C-464D-8AE2-6AA659EFB673}"/>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9" name="Content Placeholder 2">
                <a:extLst>
                  <a:ext uri="{FF2B5EF4-FFF2-40B4-BE49-F238E27FC236}">
                    <a16:creationId xmlns:a16="http://schemas.microsoft.com/office/drawing/2014/main" id="{6ADE574B-929C-464D-8AE2-6AA659EFB673}"/>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4"/>
                <a:stretch>
                  <a:fillRect/>
                </a:stretch>
              </a:blipFill>
            </p:spPr>
            <p:txBody>
              <a:bodyPr/>
              <a:lstStyle/>
              <a:p>
                <a:r>
                  <a:rPr lang="en-US">
                    <a:noFill/>
                  </a:rPr>
                  <a:t> </a:t>
                </a:r>
              </a:p>
            </p:txBody>
          </p:sp>
        </mc:Fallback>
      </mc:AlternateContent>
      <p:sp>
        <p:nvSpPr>
          <p:cNvPr id="100" name="Right Arrow 99">
            <a:extLst>
              <a:ext uri="{FF2B5EF4-FFF2-40B4-BE49-F238E27FC236}">
                <a16:creationId xmlns:a16="http://schemas.microsoft.com/office/drawing/2014/main" id="{0A06B42B-2531-7D4A-A07C-96F48D51805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101" name="Content Placeholder 2">
                <a:extLst>
                  <a:ext uri="{FF2B5EF4-FFF2-40B4-BE49-F238E27FC236}">
                    <a16:creationId xmlns:a16="http://schemas.microsoft.com/office/drawing/2014/main" id="{560370BF-B949-784C-86C7-0D501AD16BF6}"/>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01" name="Content Placeholder 2">
                <a:extLst>
                  <a:ext uri="{FF2B5EF4-FFF2-40B4-BE49-F238E27FC236}">
                    <a16:creationId xmlns:a16="http://schemas.microsoft.com/office/drawing/2014/main" id="{560370BF-B949-784C-86C7-0D501AD16BF6}"/>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5"/>
                <a:stretch>
                  <a:fillRect/>
                </a:stretch>
              </a:blipFill>
            </p:spPr>
            <p:txBody>
              <a:bodyPr/>
              <a:lstStyle/>
              <a:p>
                <a:r>
                  <a:rPr lang="en-US">
                    <a:noFill/>
                  </a:rPr>
                  <a:t> </a:t>
                </a:r>
              </a:p>
            </p:txBody>
          </p:sp>
        </mc:Fallback>
      </mc:AlternateContent>
      <p:sp>
        <p:nvSpPr>
          <p:cNvPr id="102" name="Content Placeholder 2">
            <a:extLst>
              <a:ext uri="{FF2B5EF4-FFF2-40B4-BE49-F238E27FC236}">
                <a16:creationId xmlns:a16="http://schemas.microsoft.com/office/drawing/2014/main" id="{84F00FE0-7BE2-AB45-84A5-CACC76F1C678}"/>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103" name="Content Placeholder 2">
            <a:extLst>
              <a:ext uri="{FF2B5EF4-FFF2-40B4-BE49-F238E27FC236}">
                <a16:creationId xmlns:a16="http://schemas.microsoft.com/office/drawing/2014/main" id="{F40B8C59-0149-A142-86C3-CA63325779D8}"/>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104" name="Content Placeholder 2">
            <a:extLst>
              <a:ext uri="{FF2B5EF4-FFF2-40B4-BE49-F238E27FC236}">
                <a16:creationId xmlns:a16="http://schemas.microsoft.com/office/drawing/2014/main" id="{DA71FA44-21E2-F542-8A3B-2EA795FA64B4}"/>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105" name="Content Placeholder 2">
            <a:extLst>
              <a:ext uri="{FF2B5EF4-FFF2-40B4-BE49-F238E27FC236}">
                <a16:creationId xmlns:a16="http://schemas.microsoft.com/office/drawing/2014/main" id="{7E95A145-8CAC-9549-BE9D-308C04EDF2FC}"/>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106" name="Rounded Rectangle 105">
            <a:extLst>
              <a:ext uri="{FF2B5EF4-FFF2-40B4-BE49-F238E27FC236}">
                <a16:creationId xmlns:a16="http://schemas.microsoft.com/office/drawing/2014/main" id="{710E6B06-7E28-8D41-92AC-CB7973823B27}"/>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7" name="Oval 106">
            <a:extLst>
              <a:ext uri="{FF2B5EF4-FFF2-40B4-BE49-F238E27FC236}">
                <a16:creationId xmlns:a16="http://schemas.microsoft.com/office/drawing/2014/main" id="{85DEB645-C3D7-E648-9817-4FD574E14306}"/>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8" name="Oval 107">
            <a:extLst>
              <a:ext uri="{FF2B5EF4-FFF2-40B4-BE49-F238E27FC236}">
                <a16:creationId xmlns:a16="http://schemas.microsoft.com/office/drawing/2014/main" id="{A2678B3B-07CE-6141-ACFE-0CD961C14D21}"/>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9" name="Oval 108">
            <a:extLst>
              <a:ext uri="{FF2B5EF4-FFF2-40B4-BE49-F238E27FC236}">
                <a16:creationId xmlns:a16="http://schemas.microsoft.com/office/drawing/2014/main" id="{499DACEE-02EE-5443-8FAD-D0107DF9B8E3}"/>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0" name="Oval 109">
            <a:extLst>
              <a:ext uri="{FF2B5EF4-FFF2-40B4-BE49-F238E27FC236}">
                <a16:creationId xmlns:a16="http://schemas.microsoft.com/office/drawing/2014/main" id="{3F990F24-4867-7745-AD2F-DB6CA00F7343}"/>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1" name="Rounded Rectangle 110">
            <a:extLst>
              <a:ext uri="{FF2B5EF4-FFF2-40B4-BE49-F238E27FC236}">
                <a16:creationId xmlns:a16="http://schemas.microsoft.com/office/drawing/2014/main" id="{5846CCBF-EE75-6446-82E3-EAC9978F6B3B}"/>
              </a:ext>
            </a:extLst>
          </p:cNvPr>
          <p:cNvSpPr/>
          <p:nvPr/>
        </p:nvSpPr>
        <p:spPr>
          <a:xfrm>
            <a:off x="9217768" y="4153858"/>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BC0DBEC-CD2F-5F4B-BB00-29A024391068}"/>
              </a:ext>
            </a:extLst>
          </p:cNvPr>
          <p:cNvSpPr/>
          <p:nvPr/>
        </p:nvSpPr>
        <p:spPr>
          <a:xfrm>
            <a:off x="9302318"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CD84FE7-1114-864E-93F0-20C8C9E23F1B}"/>
              </a:ext>
            </a:extLst>
          </p:cNvPr>
          <p:cNvSpPr/>
          <p:nvPr/>
        </p:nvSpPr>
        <p:spPr>
          <a:xfrm>
            <a:off x="9548577"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92A687D-18B8-124F-8D2C-CA466AD046AF}"/>
              </a:ext>
            </a:extLst>
          </p:cNvPr>
          <p:cNvSpPr/>
          <p:nvPr/>
        </p:nvSpPr>
        <p:spPr>
          <a:xfrm>
            <a:off x="9794836"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BBD47889-18A0-2244-AA16-5A1DBF16D323}"/>
              </a:ext>
            </a:extLst>
          </p:cNvPr>
          <p:cNvSpPr/>
          <p:nvPr/>
        </p:nvSpPr>
        <p:spPr>
          <a:xfrm>
            <a:off x="10046705"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36A71D20-DDDD-6E44-AEF6-0E1E17811A0E}"/>
              </a:ext>
            </a:extLst>
          </p:cNvPr>
          <p:cNvSpPr/>
          <p:nvPr/>
        </p:nvSpPr>
        <p:spPr>
          <a:xfrm>
            <a:off x="10304701" y="4209409"/>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09160F-0E10-5D4E-A879-5AF5846500B5}"/>
              </a:ext>
            </a:extLst>
          </p:cNvPr>
          <p:cNvSpPr/>
          <p:nvPr/>
        </p:nvSpPr>
        <p:spPr>
          <a:xfrm>
            <a:off x="9655013" y="3399661"/>
            <a:ext cx="520985" cy="102857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C5F97A50-8FCA-674B-9CD5-B798C07934E9}"/>
              </a:ext>
            </a:extLst>
          </p:cNvPr>
          <p:cNvSpPr/>
          <p:nvPr/>
        </p:nvSpPr>
        <p:spPr>
          <a:xfrm rot="10800000">
            <a:off x="8042062" y="4064459"/>
            <a:ext cx="1612949" cy="519477"/>
          </a:xfrm>
          <a:prstGeom prst="rightArrow">
            <a:avLst>
              <a:gd name="adj1" fmla="val 43272"/>
              <a:gd name="adj2" fmla="val 64733"/>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1955CE4C-F149-954F-B60C-F5A8790D746A}"/>
                  </a:ext>
                </a:extLst>
              </p:cNvPr>
              <p:cNvSpPr/>
              <p:nvPr/>
            </p:nvSpPr>
            <p:spPr>
              <a:xfrm>
                <a:off x="883997" y="1378420"/>
                <a:ext cx="6032968" cy="1105495"/>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smtClean="0">
                        <a:solidFill>
                          <a:srgbClr val="C00000"/>
                        </a:solidFill>
                        <a:latin typeface="Cambria Math" panose="02040503050406030204" pitchFamily="18" charset="0"/>
                        <a:ea typeface="Cambria Math" panose="02040503050406030204" pitchFamily="18" charset="0"/>
                      </a:rPr>
                      <m:t>=</m:t>
                    </m:r>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𝑳</m:t>
                            </m:r>
                          </m:e>
                          <m:sup>
                            <m:r>
                              <a:rPr lang="en-US" sz="4000" b="1" i="1">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𝟑</m:t>
                            </m:r>
                          </m:sup>
                        </m:sSup>
                      </m:den>
                    </m:f>
                  </m:oMath>
                </a14:m>
                <a:endParaRPr lang="en-US" sz="4000" dirty="0"/>
              </a:p>
            </p:txBody>
          </p:sp>
        </mc:Choice>
        <mc:Fallback xmlns="">
          <p:sp>
            <p:nvSpPr>
              <p:cNvPr id="117" name="Rectangle 116">
                <a:extLst>
                  <a:ext uri="{FF2B5EF4-FFF2-40B4-BE49-F238E27FC236}">
                    <a16:creationId xmlns:a16="http://schemas.microsoft.com/office/drawing/2014/main" id="{1955CE4C-F149-954F-B60C-F5A8790D746A}"/>
                  </a:ext>
                </a:extLst>
              </p:cNvPr>
              <p:cNvSpPr>
                <a:spLocks noRot="1" noChangeAspect="1" noMove="1" noResize="1" noEditPoints="1" noAdjustHandles="1" noChangeArrowheads="1" noChangeShapeType="1" noTextEdit="1"/>
              </p:cNvSpPr>
              <p:nvPr/>
            </p:nvSpPr>
            <p:spPr>
              <a:xfrm>
                <a:off x="883997" y="1378420"/>
                <a:ext cx="6032968" cy="1105495"/>
              </a:xfrm>
              <a:prstGeom prst="rect">
                <a:avLst/>
              </a:prstGeom>
              <a:blipFill>
                <a:blip r:embed="rId16"/>
                <a:stretch>
                  <a:fillRect b="-3409"/>
                </a:stretch>
              </a:blipFill>
            </p:spPr>
            <p:txBody>
              <a:bodyPr/>
              <a:lstStyle/>
              <a:p>
                <a:r>
                  <a:rPr lang="en-US">
                    <a:noFill/>
                  </a:rPr>
                  <a:t> </a:t>
                </a:r>
              </a:p>
            </p:txBody>
          </p:sp>
        </mc:Fallback>
      </mc:AlternateContent>
    </p:spTree>
    <p:extLst>
      <p:ext uri="{BB962C8B-B14F-4D97-AF65-F5344CB8AC3E}">
        <p14:creationId xmlns:p14="http://schemas.microsoft.com/office/powerpoint/2010/main" val="18349592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a:xfrm>
            <a:off x="716885" y="264119"/>
            <a:ext cx="6407539" cy="551431"/>
          </a:xfrm>
        </p:spPr>
        <p:txBody>
          <a:bodyPr>
            <a:normAutofit fontScale="90000"/>
          </a:bodyPr>
          <a:lstStyle/>
          <a:p>
            <a:r>
              <a:rPr lang="en-US" dirty="0"/>
              <a:t>RNNs: Vanishing and Exploding Gradients</a:t>
            </a:r>
          </a:p>
        </p:txBody>
      </p:sp>
      <p:sp>
        <p:nvSpPr>
          <p:cNvPr id="12" name="Rectangle 11">
            <a:extLst>
              <a:ext uri="{FF2B5EF4-FFF2-40B4-BE49-F238E27FC236}">
                <a16:creationId xmlns:a16="http://schemas.microsoft.com/office/drawing/2014/main" id="{F96E96B4-FA2A-A045-8934-B071E520E541}"/>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DB4A757-5A32-CF4C-A30C-5FE20E8C7192}"/>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alpha val="25000"/>
                  </a:schemeClr>
                </a:solidFill>
                <a:latin typeface="Avenir Light" panose="020B0402020203020204" pitchFamily="34" charset="77"/>
              </a:rPr>
              <a:t>Output layer</a:t>
            </a:r>
          </a:p>
        </p:txBody>
      </p:sp>
      <p:sp>
        <p:nvSpPr>
          <p:cNvPr id="14" name="Oval 13">
            <a:extLst>
              <a:ext uri="{FF2B5EF4-FFF2-40B4-BE49-F238E27FC236}">
                <a16:creationId xmlns:a16="http://schemas.microsoft.com/office/drawing/2014/main" id="{511F4F3D-7FD4-CA4D-BCDB-B5A50BBDE93A}"/>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F0F276-DB46-D74E-8ABD-D057FA6ED0F3}"/>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B23DB2A-790A-3B43-8790-B0E90915D1E6}"/>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022844-714E-284B-AB2A-68FBB304ADC6}"/>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F823ADC3-4481-2946-87EA-CB2E335E30DA}"/>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5BF7497-DF61-0F4A-B016-CE02CE318A25}"/>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E4E656-FFF7-DA41-8ED5-A6650F40273B}"/>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EAC4CB-C274-0748-B5B1-A0651F161A72}"/>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0BC738-3191-5447-B402-723D4FA368AD}"/>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3669D5-6FA1-0645-BC79-9DDEFCCF4B21}"/>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740DB24-8531-E94D-B05E-60C33259FE09}"/>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4591500B-0412-CB45-9053-85931536B1AD}"/>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E79D0B05-1A10-7543-8CA9-44F6B0453868}"/>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26" name="Content Placeholder 2">
                <a:extLst>
                  <a:ext uri="{FF2B5EF4-FFF2-40B4-BE49-F238E27FC236}">
                    <a16:creationId xmlns:a16="http://schemas.microsoft.com/office/drawing/2014/main" id="{E79D0B05-1A10-7543-8CA9-44F6B0453868}"/>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E5B32DB0-F51A-8242-86A0-8AD7CED6BCFA}"/>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3A3479-F954-6840-B536-A1F94B963982}"/>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F60CB2B-07CE-A945-B489-29D965BD7199}"/>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2A6669-C851-9C47-8BEF-30B768932508}"/>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930E4E3-04D4-BF47-BA4B-A45962FBCDEB}"/>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D97170-2F8B-4F48-8E2A-64641CE2B3C4}"/>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F52EDE-2875-DE48-AD2F-BA6536894E60}"/>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075C99-337F-BE47-8EF8-5EC57183ED41}"/>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B3CF464-58A0-B348-81AE-9423A9E30E87}"/>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3BFE72E-2A7F-ED4C-959D-0C33435D708C}"/>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548398E9-0B56-9A41-BD1E-EBE22F30922D}"/>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3C471183-F579-0240-B18B-4AC85FA1910F}"/>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7E945B6E-8A48-AB4E-A28B-D7C1B4C03C7D}"/>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39" name="Content Placeholder 2">
                <a:extLst>
                  <a:ext uri="{FF2B5EF4-FFF2-40B4-BE49-F238E27FC236}">
                    <a16:creationId xmlns:a16="http://schemas.microsoft.com/office/drawing/2014/main" id="{7E945B6E-8A48-AB4E-A28B-D7C1B4C03C7D}"/>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561C6263-CBD3-104D-9AD6-8AF75D59C6B7}"/>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FF0051-DDDB-8F4C-9CD5-68DA8E6D025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D7837AF-EC9B-934B-B23A-341969736412}"/>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12173EF-414D-D34A-AA3C-3133FB40BE1E}"/>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1889007D-61A0-FC49-930F-D20297266FA6}"/>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1CDAA7C-35E5-6E45-AFB8-68996C5CD504}"/>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A64F47D-8687-D942-BDDA-D6E332106E26}"/>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2A8646-BCDD-374E-A279-D366EE61AC34}"/>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CDCA503-8B88-2F4F-8D6B-3A400CCA8B45}"/>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3202942-838B-0E4F-8817-666091844E0B}"/>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F1CF5238-90F6-1A42-BB43-1558E63F45B4}"/>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F31BEE07-66AD-CD49-8640-E36E3A55367C}"/>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0A0C7097-2AB7-734C-AC88-E9C8FAA496A8}"/>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52" name="Content Placeholder 2">
                <a:extLst>
                  <a:ext uri="{FF2B5EF4-FFF2-40B4-BE49-F238E27FC236}">
                    <a16:creationId xmlns:a16="http://schemas.microsoft.com/office/drawing/2014/main" id="{0A0C7097-2AB7-734C-AC88-E9C8FAA496A8}"/>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01165D18-9EC1-F047-A671-4EE66BA5C44A}"/>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0661276-061F-2641-B25B-CAB4040EFA22}"/>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9C577E7-688D-2B45-9CE3-B19C809EF163}"/>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A52908F-C3FE-FC4D-9BE2-39EA60BB7D76}"/>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C3DF2F38-EE79-8846-ADC6-9F76281BE13C}"/>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D91586AE-0AC5-6D4A-837F-F5F742303C8E}"/>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64" name="Content Placeholder 2">
                <a:extLst>
                  <a:ext uri="{FF2B5EF4-FFF2-40B4-BE49-F238E27FC236}">
                    <a16:creationId xmlns:a16="http://schemas.microsoft.com/office/drawing/2014/main" id="{D91586AE-0AC5-6D4A-837F-F5F742303C8E}"/>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4B4D95BC-DCE6-4E4B-A661-D8E2988E5D81}"/>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65" name="Content Placeholder 2">
                <a:extLst>
                  <a:ext uri="{FF2B5EF4-FFF2-40B4-BE49-F238E27FC236}">
                    <a16:creationId xmlns:a16="http://schemas.microsoft.com/office/drawing/2014/main" id="{4B4D95BC-DCE6-4E4B-A661-D8E2988E5D81}"/>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BB1228C7-F921-324C-A43B-A4D084076D20}"/>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69" name="Rectangle 68">
                <a:extLst>
                  <a:ext uri="{FF2B5EF4-FFF2-40B4-BE49-F238E27FC236}">
                    <a16:creationId xmlns:a16="http://schemas.microsoft.com/office/drawing/2014/main" id="{BB1228C7-F921-324C-A43B-A4D084076D20}"/>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6B5397A-8488-8942-B507-3BFFEA4D0E98}"/>
                  </a:ext>
                </a:extLst>
              </p:cNvPr>
              <p:cNvSpPr/>
              <p:nvPr/>
            </p:nvSpPr>
            <p:spPr>
              <a:xfrm>
                <a:off x="2031827" y="2895419"/>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70" name="Rectangle 69">
                <a:extLst>
                  <a:ext uri="{FF2B5EF4-FFF2-40B4-BE49-F238E27FC236}">
                    <a16:creationId xmlns:a16="http://schemas.microsoft.com/office/drawing/2014/main" id="{66B5397A-8488-8942-B507-3BFFEA4D0E98}"/>
                  </a:ext>
                </a:extLst>
              </p:cNvPr>
              <p:cNvSpPr>
                <a:spLocks noRot="1" noChangeAspect="1" noMove="1" noResize="1" noEditPoints="1" noAdjustHandles="1" noChangeArrowheads="1" noChangeShapeType="1" noTextEdit="1"/>
              </p:cNvSpPr>
              <p:nvPr/>
            </p:nvSpPr>
            <p:spPr>
              <a:xfrm>
                <a:off x="2031827" y="2895419"/>
                <a:ext cx="430374" cy="461665"/>
              </a:xfrm>
              <a:prstGeom prst="rect">
                <a:avLst/>
              </a:prstGeom>
              <a:blipFill>
                <a:blip r:embed="rId8"/>
                <a:stretch>
                  <a:fillRect t="-277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5D246DF-B328-314D-AE0D-3948B489731F}"/>
                  </a:ext>
                </a:extLst>
              </p:cNvPr>
              <p:cNvSpPr/>
              <p:nvPr/>
            </p:nvSpPr>
            <p:spPr>
              <a:xfrm>
                <a:off x="9332710" y="686561"/>
                <a:ext cx="1298483" cy="1072281"/>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72" name="Rectangle 71">
                <a:extLst>
                  <a:ext uri="{FF2B5EF4-FFF2-40B4-BE49-F238E27FC236}">
                    <a16:creationId xmlns:a16="http://schemas.microsoft.com/office/drawing/2014/main" id="{05D246DF-B328-314D-AE0D-3948B489731F}"/>
                  </a:ext>
                </a:extLst>
              </p:cNvPr>
              <p:cNvSpPr>
                <a:spLocks noRot="1" noChangeAspect="1" noMove="1" noResize="1" noEditPoints="1" noAdjustHandles="1" noChangeArrowheads="1" noChangeShapeType="1" noTextEdit="1"/>
              </p:cNvSpPr>
              <p:nvPr/>
            </p:nvSpPr>
            <p:spPr>
              <a:xfrm>
                <a:off x="9332710" y="686561"/>
                <a:ext cx="1298483" cy="1072281"/>
              </a:xfrm>
              <a:prstGeom prst="rect">
                <a:avLst/>
              </a:prstGeom>
              <a:blipFill>
                <a:blip r:embed="rId9"/>
                <a:stretch>
                  <a:fillRect b="-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Content Placeholder 2">
                <a:extLst>
                  <a:ext uri="{FF2B5EF4-FFF2-40B4-BE49-F238E27FC236}">
                    <a16:creationId xmlns:a16="http://schemas.microsoft.com/office/drawing/2014/main" id="{DD0223EE-AB77-E745-B3EB-BC981C8BDCC7}"/>
                  </a:ext>
                </a:extLst>
              </p:cNvPr>
              <p:cNvSpPr txBox="1">
                <a:spLocks/>
              </p:cNvSpPr>
              <p:nvPr/>
            </p:nvSpPr>
            <p:spPr>
              <a:xfrm>
                <a:off x="6233573" y="371790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2</m:t>
                          </m:r>
                        </m:sup>
                      </m:sSup>
                    </m:oMath>
                  </m:oMathPara>
                </a14:m>
                <a:endParaRPr lang="en-US" sz="2400" dirty="0">
                  <a:solidFill>
                    <a:srgbClr val="C00000"/>
                  </a:solidFill>
                  <a:latin typeface="Avenir Light" panose="020B0402020203020204" pitchFamily="34" charset="77"/>
                </a:endParaRPr>
              </a:p>
            </p:txBody>
          </p:sp>
        </mc:Choice>
        <mc:Fallback xmlns="">
          <p:sp>
            <p:nvSpPr>
              <p:cNvPr id="75" name="Content Placeholder 2">
                <a:extLst>
                  <a:ext uri="{FF2B5EF4-FFF2-40B4-BE49-F238E27FC236}">
                    <a16:creationId xmlns:a16="http://schemas.microsoft.com/office/drawing/2014/main" id="{DD0223EE-AB77-E745-B3EB-BC981C8BDCC7}"/>
                  </a:ext>
                </a:extLst>
              </p:cNvPr>
              <p:cNvSpPr txBox="1">
                <a:spLocks noRot="1" noChangeAspect="1" noMove="1" noResize="1" noEditPoints="1" noAdjustHandles="1" noChangeArrowheads="1" noChangeShapeType="1" noTextEdit="1"/>
              </p:cNvSpPr>
              <p:nvPr/>
            </p:nvSpPr>
            <p:spPr>
              <a:xfrm>
                <a:off x="6233573" y="371790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Content Placeholder 2">
                <a:extLst>
                  <a:ext uri="{FF2B5EF4-FFF2-40B4-BE49-F238E27FC236}">
                    <a16:creationId xmlns:a16="http://schemas.microsoft.com/office/drawing/2014/main" id="{5439BFB4-5FEF-BC48-847B-7E2270682B4C}"/>
                  </a:ext>
                </a:extLst>
              </p:cNvPr>
              <p:cNvSpPr txBox="1">
                <a:spLocks/>
              </p:cNvSpPr>
              <p:nvPr/>
            </p:nvSpPr>
            <p:spPr>
              <a:xfrm>
                <a:off x="4153349" y="3754780"/>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1</m:t>
                          </m:r>
                        </m:sup>
                      </m:sSup>
                    </m:oMath>
                  </m:oMathPara>
                </a14:m>
                <a:endParaRPr lang="en-US" sz="2400" dirty="0">
                  <a:solidFill>
                    <a:srgbClr val="C00000"/>
                  </a:solidFill>
                  <a:latin typeface="Avenir Light" panose="020B0402020203020204" pitchFamily="34" charset="77"/>
                </a:endParaRPr>
              </a:p>
            </p:txBody>
          </p:sp>
        </mc:Choice>
        <mc:Fallback xmlns="">
          <p:sp>
            <p:nvSpPr>
              <p:cNvPr id="76" name="Content Placeholder 2">
                <a:extLst>
                  <a:ext uri="{FF2B5EF4-FFF2-40B4-BE49-F238E27FC236}">
                    <a16:creationId xmlns:a16="http://schemas.microsoft.com/office/drawing/2014/main" id="{5439BFB4-5FEF-BC48-847B-7E2270682B4C}"/>
                  </a:ext>
                </a:extLst>
              </p:cNvPr>
              <p:cNvSpPr txBox="1">
                <a:spLocks noRot="1" noChangeAspect="1" noMove="1" noResize="1" noEditPoints="1" noAdjustHandles="1" noChangeArrowheads="1" noChangeShapeType="1" noTextEdit="1"/>
              </p:cNvSpPr>
              <p:nvPr/>
            </p:nvSpPr>
            <p:spPr>
              <a:xfrm>
                <a:off x="4153349" y="3754780"/>
                <a:ext cx="701328" cy="503588"/>
              </a:xfrm>
              <a:prstGeom prst="rect">
                <a:avLst/>
              </a:prstGeom>
              <a:blipFill>
                <a:blip r:embed="rId11"/>
                <a:stretch>
                  <a:fillRect/>
                </a:stretch>
              </a:blipFill>
            </p:spPr>
            <p:txBody>
              <a:bodyPr/>
              <a:lstStyle/>
              <a:p>
                <a:r>
                  <a:rPr lang="en-US">
                    <a:noFill/>
                  </a:rPr>
                  <a:t> </a:t>
                </a:r>
              </a:p>
            </p:txBody>
          </p:sp>
        </mc:Fallback>
      </mc:AlternateContent>
      <p:sp>
        <p:nvSpPr>
          <p:cNvPr id="77" name="Content Placeholder 2">
            <a:extLst>
              <a:ext uri="{FF2B5EF4-FFF2-40B4-BE49-F238E27FC236}">
                <a16:creationId xmlns:a16="http://schemas.microsoft.com/office/drawing/2014/main" id="{DC5110E7-A92F-C14A-95F3-B48F03756A2D}"/>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78" name="Content Placeholder 2">
            <a:extLst>
              <a:ext uri="{FF2B5EF4-FFF2-40B4-BE49-F238E27FC236}">
                <a16:creationId xmlns:a16="http://schemas.microsoft.com/office/drawing/2014/main" id="{D72094EF-16A9-7B44-A071-E40E0000CED0}"/>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79" name="Rounded Rectangle 78">
            <a:extLst>
              <a:ext uri="{FF2B5EF4-FFF2-40B4-BE49-F238E27FC236}">
                <a16:creationId xmlns:a16="http://schemas.microsoft.com/office/drawing/2014/main" id="{151911BD-6EAD-874D-AF1A-AF3DBE79F64F}"/>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0" name="Oval 79">
            <a:extLst>
              <a:ext uri="{FF2B5EF4-FFF2-40B4-BE49-F238E27FC236}">
                <a16:creationId xmlns:a16="http://schemas.microsoft.com/office/drawing/2014/main" id="{DD19C169-8DD1-6A4B-88D6-3C0CC3D70D2B}"/>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1" name="Oval 80">
            <a:extLst>
              <a:ext uri="{FF2B5EF4-FFF2-40B4-BE49-F238E27FC236}">
                <a16:creationId xmlns:a16="http://schemas.microsoft.com/office/drawing/2014/main" id="{BA8D7768-A1EC-1649-91E0-743C8369903D}"/>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2" name="Oval 81">
            <a:extLst>
              <a:ext uri="{FF2B5EF4-FFF2-40B4-BE49-F238E27FC236}">
                <a16:creationId xmlns:a16="http://schemas.microsoft.com/office/drawing/2014/main" id="{F381F72C-2D2A-DF4B-BEC4-0A10EB34839F}"/>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3" name="Oval 82">
            <a:extLst>
              <a:ext uri="{FF2B5EF4-FFF2-40B4-BE49-F238E27FC236}">
                <a16:creationId xmlns:a16="http://schemas.microsoft.com/office/drawing/2014/main" id="{FDE76911-7CAA-224F-9047-5918773A1D55}"/>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4" name="Right Arrow 83">
            <a:extLst>
              <a:ext uri="{FF2B5EF4-FFF2-40B4-BE49-F238E27FC236}">
                <a16:creationId xmlns:a16="http://schemas.microsoft.com/office/drawing/2014/main" id="{A5AB2061-9AA7-DE4C-B89B-6E9DCD68CCB7}"/>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5B7329C0-ED61-CA43-A5EF-75D5674852EF}"/>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85" name="Content Placeholder 2">
                <a:extLst>
                  <a:ext uri="{FF2B5EF4-FFF2-40B4-BE49-F238E27FC236}">
                    <a16:creationId xmlns:a16="http://schemas.microsoft.com/office/drawing/2014/main" id="{5B7329C0-ED61-CA43-A5EF-75D5674852EF}"/>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2"/>
                <a:stretch>
                  <a:fillRect/>
                </a:stretch>
              </a:blipFill>
            </p:spPr>
            <p:txBody>
              <a:bodyPr/>
              <a:lstStyle/>
              <a:p>
                <a:r>
                  <a:rPr lang="en-US">
                    <a:noFill/>
                  </a:rPr>
                  <a:t> </a:t>
                </a:r>
              </a:p>
            </p:txBody>
          </p:sp>
        </mc:Fallback>
      </mc:AlternateContent>
      <p:sp>
        <p:nvSpPr>
          <p:cNvPr id="86" name="Rounded Rectangle 85">
            <a:extLst>
              <a:ext uri="{FF2B5EF4-FFF2-40B4-BE49-F238E27FC236}">
                <a16:creationId xmlns:a16="http://schemas.microsoft.com/office/drawing/2014/main" id="{F806BD02-2D52-384B-B1FC-D8788ED70EC9}"/>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Oval 86">
            <a:extLst>
              <a:ext uri="{FF2B5EF4-FFF2-40B4-BE49-F238E27FC236}">
                <a16:creationId xmlns:a16="http://schemas.microsoft.com/office/drawing/2014/main" id="{42FEF93D-1038-B441-8283-46E6C128CBAC}"/>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8" name="Oval 87">
            <a:extLst>
              <a:ext uri="{FF2B5EF4-FFF2-40B4-BE49-F238E27FC236}">
                <a16:creationId xmlns:a16="http://schemas.microsoft.com/office/drawing/2014/main" id="{7FF12C54-CCD1-C943-8412-D543E5A478AF}"/>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9" name="Oval 88">
            <a:extLst>
              <a:ext uri="{FF2B5EF4-FFF2-40B4-BE49-F238E27FC236}">
                <a16:creationId xmlns:a16="http://schemas.microsoft.com/office/drawing/2014/main" id="{FAFD3F7B-052C-374A-8560-EF0CA951100C}"/>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0" name="Oval 89">
            <a:extLst>
              <a:ext uri="{FF2B5EF4-FFF2-40B4-BE49-F238E27FC236}">
                <a16:creationId xmlns:a16="http://schemas.microsoft.com/office/drawing/2014/main" id="{9AFC51C0-06B7-B448-8454-08607677863C}"/>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1" name="Right Arrow 90">
            <a:extLst>
              <a:ext uri="{FF2B5EF4-FFF2-40B4-BE49-F238E27FC236}">
                <a16:creationId xmlns:a16="http://schemas.microsoft.com/office/drawing/2014/main" id="{94B6773C-603B-6C49-953C-453D04B3E67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Content Placeholder 2">
                <a:extLst>
                  <a:ext uri="{FF2B5EF4-FFF2-40B4-BE49-F238E27FC236}">
                    <a16:creationId xmlns:a16="http://schemas.microsoft.com/office/drawing/2014/main" id="{94408A66-3DA3-BF48-9C62-02AD108A3C91}"/>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2" name="Content Placeholder 2">
                <a:extLst>
                  <a:ext uri="{FF2B5EF4-FFF2-40B4-BE49-F238E27FC236}">
                    <a16:creationId xmlns:a16="http://schemas.microsoft.com/office/drawing/2014/main" id="{94408A66-3DA3-BF48-9C62-02AD108A3C91}"/>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3"/>
                <a:stretch>
                  <a:fillRect/>
                </a:stretch>
              </a:blipFill>
            </p:spPr>
            <p:txBody>
              <a:bodyPr/>
              <a:lstStyle/>
              <a:p>
                <a:r>
                  <a:rPr lang="en-US">
                    <a:noFill/>
                  </a:rPr>
                  <a:t> </a:t>
                </a:r>
              </a:p>
            </p:txBody>
          </p:sp>
        </mc:Fallback>
      </mc:AlternateContent>
      <p:sp>
        <p:nvSpPr>
          <p:cNvPr id="93" name="Rounded Rectangle 92">
            <a:extLst>
              <a:ext uri="{FF2B5EF4-FFF2-40B4-BE49-F238E27FC236}">
                <a16:creationId xmlns:a16="http://schemas.microsoft.com/office/drawing/2014/main" id="{310103AE-B073-1143-98CC-E315F95F91D7}"/>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4" name="Oval 93">
            <a:extLst>
              <a:ext uri="{FF2B5EF4-FFF2-40B4-BE49-F238E27FC236}">
                <a16:creationId xmlns:a16="http://schemas.microsoft.com/office/drawing/2014/main" id="{5247013F-E0C9-0E40-8E18-2FE54212B459}"/>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5" name="Oval 94">
            <a:extLst>
              <a:ext uri="{FF2B5EF4-FFF2-40B4-BE49-F238E27FC236}">
                <a16:creationId xmlns:a16="http://schemas.microsoft.com/office/drawing/2014/main" id="{68F3127F-D691-3D4B-97C7-5F071BF8783B}"/>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6" name="Oval 95">
            <a:extLst>
              <a:ext uri="{FF2B5EF4-FFF2-40B4-BE49-F238E27FC236}">
                <a16:creationId xmlns:a16="http://schemas.microsoft.com/office/drawing/2014/main" id="{DEE41199-A7D8-0946-B7A7-17844F1F0716}"/>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7" name="Oval 96">
            <a:extLst>
              <a:ext uri="{FF2B5EF4-FFF2-40B4-BE49-F238E27FC236}">
                <a16:creationId xmlns:a16="http://schemas.microsoft.com/office/drawing/2014/main" id="{4838534D-B292-1140-A586-BDB908323903}"/>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8" name="Right Arrow 97">
            <a:extLst>
              <a:ext uri="{FF2B5EF4-FFF2-40B4-BE49-F238E27FC236}">
                <a16:creationId xmlns:a16="http://schemas.microsoft.com/office/drawing/2014/main" id="{4E2804D9-F4E5-D343-A373-94D728C0A6E1}"/>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6ADE574B-929C-464D-8AE2-6AA659EFB673}"/>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9" name="Content Placeholder 2">
                <a:extLst>
                  <a:ext uri="{FF2B5EF4-FFF2-40B4-BE49-F238E27FC236}">
                    <a16:creationId xmlns:a16="http://schemas.microsoft.com/office/drawing/2014/main" id="{6ADE574B-929C-464D-8AE2-6AA659EFB673}"/>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4"/>
                <a:stretch>
                  <a:fillRect/>
                </a:stretch>
              </a:blipFill>
            </p:spPr>
            <p:txBody>
              <a:bodyPr/>
              <a:lstStyle/>
              <a:p>
                <a:r>
                  <a:rPr lang="en-US">
                    <a:noFill/>
                  </a:rPr>
                  <a:t> </a:t>
                </a:r>
              </a:p>
            </p:txBody>
          </p:sp>
        </mc:Fallback>
      </mc:AlternateContent>
      <p:sp>
        <p:nvSpPr>
          <p:cNvPr id="100" name="Right Arrow 99">
            <a:extLst>
              <a:ext uri="{FF2B5EF4-FFF2-40B4-BE49-F238E27FC236}">
                <a16:creationId xmlns:a16="http://schemas.microsoft.com/office/drawing/2014/main" id="{0A06B42B-2531-7D4A-A07C-96F48D51805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101" name="Content Placeholder 2">
                <a:extLst>
                  <a:ext uri="{FF2B5EF4-FFF2-40B4-BE49-F238E27FC236}">
                    <a16:creationId xmlns:a16="http://schemas.microsoft.com/office/drawing/2014/main" id="{560370BF-B949-784C-86C7-0D501AD16BF6}"/>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01" name="Content Placeholder 2">
                <a:extLst>
                  <a:ext uri="{FF2B5EF4-FFF2-40B4-BE49-F238E27FC236}">
                    <a16:creationId xmlns:a16="http://schemas.microsoft.com/office/drawing/2014/main" id="{560370BF-B949-784C-86C7-0D501AD16BF6}"/>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5"/>
                <a:stretch>
                  <a:fillRect/>
                </a:stretch>
              </a:blipFill>
            </p:spPr>
            <p:txBody>
              <a:bodyPr/>
              <a:lstStyle/>
              <a:p>
                <a:r>
                  <a:rPr lang="en-US">
                    <a:noFill/>
                  </a:rPr>
                  <a:t> </a:t>
                </a:r>
              </a:p>
            </p:txBody>
          </p:sp>
        </mc:Fallback>
      </mc:AlternateContent>
      <p:sp>
        <p:nvSpPr>
          <p:cNvPr id="102" name="Content Placeholder 2">
            <a:extLst>
              <a:ext uri="{FF2B5EF4-FFF2-40B4-BE49-F238E27FC236}">
                <a16:creationId xmlns:a16="http://schemas.microsoft.com/office/drawing/2014/main" id="{84F00FE0-7BE2-AB45-84A5-CACC76F1C678}"/>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103" name="Content Placeholder 2">
            <a:extLst>
              <a:ext uri="{FF2B5EF4-FFF2-40B4-BE49-F238E27FC236}">
                <a16:creationId xmlns:a16="http://schemas.microsoft.com/office/drawing/2014/main" id="{F40B8C59-0149-A142-86C3-CA63325779D8}"/>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104" name="Content Placeholder 2">
            <a:extLst>
              <a:ext uri="{FF2B5EF4-FFF2-40B4-BE49-F238E27FC236}">
                <a16:creationId xmlns:a16="http://schemas.microsoft.com/office/drawing/2014/main" id="{DA71FA44-21E2-F542-8A3B-2EA795FA64B4}"/>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105" name="Content Placeholder 2">
            <a:extLst>
              <a:ext uri="{FF2B5EF4-FFF2-40B4-BE49-F238E27FC236}">
                <a16:creationId xmlns:a16="http://schemas.microsoft.com/office/drawing/2014/main" id="{7E95A145-8CAC-9549-BE9D-308C04EDF2FC}"/>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106" name="Rounded Rectangle 105">
            <a:extLst>
              <a:ext uri="{FF2B5EF4-FFF2-40B4-BE49-F238E27FC236}">
                <a16:creationId xmlns:a16="http://schemas.microsoft.com/office/drawing/2014/main" id="{710E6B06-7E28-8D41-92AC-CB7973823B27}"/>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7" name="Oval 106">
            <a:extLst>
              <a:ext uri="{FF2B5EF4-FFF2-40B4-BE49-F238E27FC236}">
                <a16:creationId xmlns:a16="http://schemas.microsoft.com/office/drawing/2014/main" id="{85DEB645-C3D7-E648-9817-4FD574E14306}"/>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8" name="Oval 107">
            <a:extLst>
              <a:ext uri="{FF2B5EF4-FFF2-40B4-BE49-F238E27FC236}">
                <a16:creationId xmlns:a16="http://schemas.microsoft.com/office/drawing/2014/main" id="{A2678B3B-07CE-6141-ACFE-0CD961C14D21}"/>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9" name="Oval 108">
            <a:extLst>
              <a:ext uri="{FF2B5EF4-FFF2-40B4-BE49-F238E27FC236}">
                <a16:creationId xmlns:a16="http://schemas.microsoft.com/office/drawing/2014/main" id="{499DACEE-02EE-5443-8FAD-D0107DF9B8E3}"/>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0" name="Oval 109">
            <a:extLst>
              <a:ext uri="{FF2B5EF4-FFF2-40B4-BE49-F238E27FC236}">
                <a16:creationId xmlns:a16="http://schemas.microsoft.com/office/drawing/2014/main" id="{3F990F24-4867-7745-AD2F-DB6CA00F7343}"/>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1" name="Rounded Rectangle 110">
            <a:extLst>
              <a:ext uri="{FF2B5EF4-FFF2-40B4-BE49-F238E27FC236}">
                <a16:creationId xmlns:a16="http://schemas.microsoft.com/office/drawing/2014/main" id="{5846CCBF-EE75-6446-82E3-EAC9978F6B3B}"/>
              </a:ext>
            </a:extLst>
          </p:cNvPr>
          <p:cNvSpPr/>
          <p:nvPr/>
        </p:nvSpPr>
        <p:spPr>
          <a:xfrm>
            <a:off x="9217768" y="4153858"/>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BC0DBEC-CD2F-5F4B-BB00-29A024391068}"/>
              </a:ext>
            </a:extLst>
          </p:cNvPr>
          <p:cNvSpPr/>
          <p:nvPr/>
        </p:nvSpPr>
        <p:spPr>
          <a:xfrm>
            <a:off x="9302318"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CD84FE7-1114-864E-93F0-20C8C9E23F1B}"/>
              </a:ext>
            </a:extLst>
          </p:cNvPr>
          <p:cNvSpPr/>
          <p:nvPr/>
        </p:nvSpPr>
        <p:spPr>
          <a:xfrm>
            <a:off x="9548577"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92A687D-18B8-124F-8D2C-CA466AD046AF}"/>
              </a:ext>
            </a:extLst>
          </p:cNvPr>
          <p:cNvSpPr/>
          <p:nvPr/>
        </p:nvSpPr>
        <p:spPr>
          <a:xfrm>
            <a:off x="9794836"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BBD47889-18A0-2244-AA16-5A1DBF16D323}"/>
              </a:ext>
            </a:extLst>
          </p:cNvPr>
          <p:cNvSpPr/>
          <p:nvPr/>
        </p:nvSpPr>
        <p:spPr>
          <a:xfrm>
            <a:off x="10046705"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36A71D20-DDDD-6E44-AEF6-0E1E17811A0E}"/>
              </a:ext>
            </a:extLst>
          </p:cNvPr>
          <p:cNvSpPr/>
          <p:nvPr/>
        </p:nvSpPr>
        <p:spPr>
          <a:xfrm>
            <a:off x="10304701" y="4209409"/>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09160F-0E10-5D4E-A879-5AF5846500B5}"/>
              </a:ext>
            </a:extLst>
          </p:cNvPr>
          <p:cNvSpPr/>
          <p:nvPr/>
        </p:nvSpPr>
        <p:spPr>
          <a:xfrm>
            <a:off x="9655013" y="3399661"/>
            <a:ext cx="520985" cy="102857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C5F97A50-8FCA-674B-9CD5-B798C07934E9}"/>
              </a:ext>
            </a:extLst>
          </p:cNvPr>
          <p:cNvSpPr/>
          <p:nvPr/>
        </p:nvSpPr>
        <p:spPr>
          <a:xfrm rot="10800000">
            <a:off x="5940212" y="4064459"/>
            <a:ext cx="3714799" cy="519477"/>
          </a:xfrm>
          <a:prstGeom prst="rightArrow">
            <a:avLst>
              <a:gd name="adj1" fmla="val 43272"/>
              <a:gd name="adj2" fmla="val 64733"/>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1955CE4C-F149-954F-B60C-F5A8790D746A}"/>
                  </a:ext>
                </a:extLst>
              </p:cNvPr>
              <p:cNvSpPr/>
              <p:nvPr/>
            </p:nvSpPr>
            <p:spPr>
              <a:xfrm>
                <a:off x="883997" y="1378420"/>
                <a:ext cx="6032968" cy="1105495"/>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smtClean="0">
                        <a:solidFill>
                          <a:srgbClr val="C00000"/>
                        </a:solidFill>
                        <a:latin typeface="Cambria Math" panose="02040503050406030204" pitchFamily="18" charset="0"/>
                        <a:ea typeface="Cambria Math" panose="02040503050406030204" pitchFamily="18" charset="0"/>
                      </a:rPr>
                      <m:t>=</m:t>
                    </m:r>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𝑳</m:t>
                            </m:r>
                          </m:e>
                          <m:sup>
                            <m:r>
                              <a:rPr lang="en-US" sz="4000" b="1" i="1">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𝟑</m:t>
                            </m:r>
                          </m:sup>
                        </m:sSup>
                      </m:den>
                    </m:f>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𝟑</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𝟐</m:t>
                            </m:r>
                          </m:sup>
                        </m:sSup>
                      </m:den>
                    </m:f>
                  </m:oMath>
                </a14:m>
                <a:endParaRPr lang="en-US" sz="4000" dirty="0"/>
              </a:p>
            </p:txBody>
          </p:sp>
        </mc:Choice>
        <mc:Fallback xmlns="">
          <p:sp>
            <p:nvSpPr>
              <p:cNvPr id="117" name="Rectangle 116">
                <a:extLst>
                  <a:ext uri="{FF2B5EF4-FFF2-40B4-BE49-F238E27FC236}">
                    <a16:creationId xmlns:a16="http://schemas.microsoft.com/office/drawing/2014/main" id="{1955CE4C-F149-954F-B60C-F5A8790D746A}"/>
                  </a:ext>
                </a:extLst>
              </p:cNvPr>
              <p:cNvSpPr>
                <a:spLocks noRot="1" noChangeAspect="1" noMove="1" noResize="1" noEditPoints="1" noAdjustHandles="1" noChangeArrowheads="1" noChangeShapeType="1" noTextEdit="1"/>
              </p:cNvSpPr>
              <p:nvPr/>
            </p:nvSpPr>
            <p:spPr>
              <a:xfrm>
                <a:off x="883997" y="1378420"/>
                <a:ext cx="6032968" cy="1105495"/>
              </a:xfrm>
              <a:prstGeom prst="rect">
                <a:avLst/>
              </a:prstGeom>
              <a:blipFill>
                <a:blip r:embed="rId16"/>
                <a:stretch>
                  <a:fillRect b="-3409"/>
                </a:stretch>
              </a:blipFill>
            </p:spPr>
            <p:txBody>
              <a:bodyPr/>
              <a:lstStyle/>
              <a:p>
                <a:r>
                  <a:rPr lang="en-US">
                    <a:noFill/>
                  </a:rPr>
                  <a:t> </a:t>
                </a:r>
              </a:p>
            </p:txBody>
          </p:sp>
        </mc:Fallback>
      </mc:AlternateContent>
    </p:spTree>
    <p:extLst>
      <p:ext uri="{BB962C8B-B14F-4D97-AF65-F5344CB8AC3E}">
        <p14:creationId xmlns:p14="http://schemas.microsoft.com/office/powerpoint/2010/main" val="3019046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a:xfrm>
            <a:off x="716885" y="264119"/>
            <a:ext cx="6415813" cy="551431"/>
          </a:xfrm>
        </p:spPr>
        <p:txBody>
          <a:bodyPr>
            <a:normAutofit fontScale="90000"/>
          </a:bodyPr>
          <a:lstStyle/>
          <a:p>
            <a:r>
              <a:rPr lang="en-US" dirty="0"/>
              <a:t>RNNs: Vanishing and Exploding Gradients</a:t>
            </a:r>
          </a:p>
        </p:txBody>
      </p:sp>
      <p:sp>
        <p:nvSpPr>
          <p:cNvPr id="12" name="Rectangle 11">
            <a:extLst>
              <a:ext uri="{FF2B5EF4-FFF2-40B4-BE49-F238E27FC236}">
                <a16:creationId xmlns:a16="http://schemas.microsoft.com/office/drawing/2014/main" id="{F96E96B4-FA2A-A045-8934-B071E520E541}"/>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DB4A757-5A32-CF4C-A30C-5FE20E8C7192}"/>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alpha val="25000"/>
                  </a:schemeClr>
                </a:solidFill>
                <a:latin typeface="Avenir Light" panose="020B0402020203020204" pitchFamily="34" charset="77"/>
              </a:rPr>
              <a:t>Output layer</a:t>
            </a:r>
          </a:p>
        </p:txBody>
      </p:sp>
      <p:sp>
        <p:nvSpPr>
          <p:cNvPr id="14" name="Oval 13">
            <a:extLst>
              <a:ext uri="{FF2B5EF4-FFF2-40B4-BE49-F238E27FC236}">
                <a16:creationId xmlns:a16="http://schemas.microsoft.com/office/drawing/2014/main" id="{511F4F3D-7FD4-CA4D-BCDB-B5A50BBDE93A}"/>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F0F276-DB46-D74E-8ABD-D057FA6ED0F3}"/>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B23DB2A-790A-3B43-8790-B0E90915D1E6}"/>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022844-714E-284B-AB2A-68FBB304ADC6}"/>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F823ADC3-4481-2946-87EA-CB2E335E30DA}"/>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5BF7497-DF61-0F4A-B016-CE02CE318A25}"/>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E4E656-FFF7-DA41-8ED5-A6650F40273B}"/>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EAC4CB-C274-0748-B5B1-A0651F161A72}"/>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0BC738-3191-5447-B402-723D4FA368AD}"/>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3669D5-6FA1-0645-BC79-9DDEFCCF4B21}"/>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740DB24-8531-E94D-B05E-60C33259FE09}"/>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4591500B-0412-CB45-9053-85931536B1AD}"/>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E79D0B05-1A10-7543-8CA9-44F6B0453868}"/>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26" name="Content Placeholder 2">
                <a:extLst>
                  <a:ext uri="{FF2B5EF4-FFF2-40B4-BE49-F238E27FC236}">
                    <a16:creationId xmlns:a16="http://schemas.microsoft.com/office/drawing/2014/main" id="{E79D0B05-1A10-7543-8CA9-44F6B0453868}"/>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E5B32DB0-F51A-8242-86A0-8AD7CED6BCFA}"/>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3A3479-F954-6840-B536-A1F94B963982}"/>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F60CB2B-07CE-A945-B489-29D965BD7199}"/>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2A6669-C851-9C47-8BEF-30B768932508}"/>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930E4E3-04D4-BF47-BA4B-A45962FBCDEB}"/>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D97170-2F8B-4F48-8E2A-64641CE2B3C4}"/>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F52EDE-2875-DE48-AD2F-BA6536894E60}"/>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075C99-337F-BE47-8EF8-5EC57183ED41}"/>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B3CF464-58A0-B348-81AE-9423A9E30E87}"/>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3BFE72E-2A7F-ED4C-959D-0C33435D708C}"/>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548398E9-0B56-9A41-BD1E-EBE22F30922D}"/>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3C471183-F579-0240-B18B-4AC85FA1910F}"/>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7E945B6E-8A48-AB4E-A28B-D7C1B4C03C7D}"/>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39" name="Content Placeholder 2">
                <a:extLst>
                  <a:ext uri="{FF2B5EF4-FFF2-40B4-BE49-F238E27FC236}">
                    <a16:creationId xmlns:a16="http://schemas.microsoft.com/office/drawing/2014/main" id="{7E945B6E-8A48-AB4E-A28B-D7C1B4C03C7D}"/>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561C6263-CBD3-104D-9AD6-8AF75D59C6B7}"/>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FF0051-DDDB-8F4C-9CD5-68DA8E6D025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D7837AF-EC9B-934B-B23A-341969736412}"/>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12173EF-414D-D34A-AA3C-3133FB40BE1E}"/>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1889007D-61A0-FC49-930F-D20297266FA6}"/>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1CDAA7C-35E5-6E45-AFB8-68996C5CD504}"/>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A64F47D-8687-D942-BDDA-D6E332106E26}"/>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2A8646-BCDD-374E-A279-D366EE61AC34}"/>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CDCA503-8B88-2F4F-8D6B-3A400CCA8B45}"/>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3202942-838B-0E4F-8817-666091844E0B}"/>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F1CF5238-90F6-1A42-BB43-1558E63F45B4}"/>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F31BEE07-66AD-CD49-8640-E36E3A55367C}"/>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0A0C7097-2AB7-734C-AC88-E9C8FAA496A8}"/>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52" name="Content Placeholder 2">
                <a:extLst>
                  <a:ext uri="{FF2B5EF4-FFF2-40B4-BE49-F238E27FC236}">
                    <a16:creationId xmlns:a16="http://schemas.microsoft.com/office/drawing/2014/main" id="{0A0C7097-2AB7-734C-AC88-E9C8FAA496A8}"/>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01165D18-9EC1-F047-A671-4EE66BA5C44A}"/>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0661276-061F-2641-B25B-CAB4040EFA22}"/>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9C577E7-688D-2B45-9CE3-B19C809EF163}"/>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A52908F-C3FE-FC4D-9BE2-39EA60BB7D76}"/>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C3DF2F38-EE79-8846-ADC6-9F76281BE13C}"/>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D91586AE-0AC5-6D4A-837F-F5F742303C8E}"/>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64" name="Content Placeholder 2">
                <a:extLst>
                  <a:ext uri="{FF2B5EF4-FFF2-40B4-BE49-F238E27FC236}">
                    <a16:creationId xmlns:a16="http://schemas.microsoft.com/office/drawing/2014/main" id="{D91586AE-0AC5-6D4A-837F-F5F742303C8E}"/>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4B4D95BC-DCE6-4E4B-A661-D8E2988E5D81}"/>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65" name="Content Placeholder 2">
                <a:extLst>
                  <a:ext uri="{FF2B5EF4-FFF2-40B4-BE49-F238E27FC236}">
                    <a16:creationId xmlns:a16="http://schemas.microsoft.com/office/drawing/2014/main" id="{4B4D95BC-DCE6-4E4B-A661-D8E2988E5D81}"/>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BB1228C7-F921-324C-A43B-A4D084076D20}"/>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69" name="Rectangle 68">
                <a:extLst>
                  <a:ext uri="{FF2B5EF4-FFF2-40B4-BE49-F238E27FC236}">
                    <a16:creationId xmlns:a16="http://schemas.microsoft.com/office/drawing/2014/main" id="{BB1228C7-F921-324C-A43B-A4D084076D20}"/>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6B5397A-8488-8942-B507-3BFFEA4D0E98}"/>
                  </a:ext>
                </a:extLst>
              </p:cNvPr>
              <p:cNvSpPr/>
              <p:nvPr/>
            </p:nvSpPr>
            <p:spPr>
              <a:xfrm>
                <a:off x="2031827" y="2895419"/>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70" name="Rectangle 69">
                <a:extLst>
                  <a:ext uri="{FF2B5EF4-FFF2-40B4-BE49-F238E27FC236}">
                    <a16:creationId xmlns:a16="http://schemas.microsoft.com/office/drawing/2014/main" id="{66B5397A-8488-8942-B507-3BFFEA4D0E98}"/>
                  </a:ext>
                </a:extLst>
              </p:cNvPr>
              <p:cNvSpPr>
                <a:spLocks noRot="1" noChangeAspect="1" noMove="1" noResize="1" noEditPoints="1" noAdjustHandles="1" noChangeArrowheads="1" noChangeShapeType="1" noTextEdit="1"/>
              </p:cNvSpPr>
              <p:nvPr/>
            </p:nvSpPr>
            <p:spPr>
              <a:xfrm>
                <a:off x="2031827" y="2895419"/>
                <a:ext cx="430374" cy="461665"/>
              </a:xfrm>
              <a:prstGeom prst="rect">
                <a:avLst/>
              </a:prstGeom>
              <a:blipFill>
                <a:blip r:embed="rId8"/>
                <a:stretch>
                  <a:fillRect t="-277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5D246DF-B328-314D-AE0D-3948B489731F}"/>
                  </a:ext>
                </a:extLst>
              </p:cNvPr>
              <p:cNvSpPr/>
              <p:nvPr/>
            </p:nvSpPr>
            <p:spPr>
              <a:xfrm>
                <a:off x="9332710" y="686561"/>
                <a:ext cx="1298483" cy="1072281"/>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72" name="Rectangle 71">
                <a:extLst>
                  <a:ext uri="{FF2B5EF4-FFF2-40B4-BE49-F238E27FC236}">
                    <a16:creationId xmlns:a16="http://schemas.microsoft.com/office/drawing/2014/main" id="{05D246DF-B328-314D-AE0D-3948B489731F}"/>
                  </a:ext>
                </a:extLst>
              </p:cNvPr>
              <p:cNvSpPr>
                <a:spLocks noRot="1" noChangeAspect="1" noMove="1" noResize="1" noEditPoints="1" noAdjustHandles="1" noChangeArrowheads="1" noChangeShapeType="1" noTextEdit="1"/>
              </p:cNvSpPr>
              <p:nvPr/>
            </p:nvSpPr>
            <p:spPr>
              <a:xfrm>
                <a:off x="9332710" y="686561"/>
                <a:ext cx="1298483" cy="1072281"/>
              </a:xfrm>
              <a:prstGeom prst="rect">
                <a:avLst/>
              </a:prstGeom>
              <a:blipFill>
                <a:blip r:embed="rId9"/>
                <a:stretch>
                  <a:fillRect b="-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Content Placeholder 2">
                <a:extLst>
                  <a:ext uri="{FF2B5EF4-FFF2-40B4-BE49-F238E27FC236}">
                    <a16:creationId xmlns:a16="http://schemas.microsoft.com/office/drawing/2014/main" id="{DD0223EE-AB77-E745-B3EB-BC981C8BDCC7}"/>
                  </a:ext>
                </a:extLst>
              </p:cNvPr>
              <p:cNvSpPr txBox="1">
                <a:spLocks/>
              </p:cNvSpPr>
              <p:nvPr/>
            </p:nvSpPr>
            <p:spPr>
              <a:xfrm>
                <a:off x="6233573" y="371790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2</m:t>
                          </m:r>
                        </m:sup>
                      </m:sSup>
                    </m:oMath>
                  </m:oMathPara>
                </a14:m>
                <a:endParaRPr lang="en-US" sz="2400" dirty="0">
                  <a:solidFill>
                    <a:srgbClr val="C00000"/>
                  </a:solidFill>
                  <a:latin typeface="Avenir Light" panose="020B0402020203020204" pitchFamily="34" charset="77"/>
                </a:endParaRPr>
              </a:p>
            </p:txBody>
          </p:sp>
        </mc:Choice>
        <mc:Fallback xmlns="">
          <p:sp>
            <p:nvSpPr>
              <p:cNvPr id="75" name="Content Placeholder 2">
                <a:extLst>
                  <a:ext uri="{FF2B5EF4-FFF2-40B4-BE49-F238E27FC236}">
                    <a16:creationId xmlns:a16="http://schemas.microsoft.com/office/drawing/2014/main" id="{DD0223EE-AB77-E745-B3EB-BC981C8BDCC7}"/>
                  </a:ext>
                </a:extLst>
              </p:cNvPr>
              <p:cNvSpPr txBox="1">
                <a:spLocks noRot="1" noChangeAspect="1" noMove="1" noResize="1" noEditPoints="1" noAdjustHandles="1" noChangeArrowheads="1" noChangeShapeType="1" noTextEdit="1"/>
              </p:cNvSpPr>
              <p:nvPr/>
            </p:nvSpPr>
            <p:spPr>
              <a:xfrm>
                <a:off x="6233573" y="371790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Content Placeholder 2">
                <a:extLst>
                  <a:ext uri="{FF2B5EF4-FFF2-40B4-BE49-F238E27FC236}">
                    <a16:creationId xmlns:a16="http://schemas.microsoft.com/office/drawing/2014/main" id="{5439BFB4-5FEF-BC48-847B-7E2270682B4C}"/>
                  </a:ext>
                </a:extLst>
              </p:cNvPr>
              <p:cNvSpPr txBox="1">
                <a:spLocks/>
              </p:cNvSpPr>
              <p:nvPr/>
            </p:nvSpPr>
            <p:spPr>
              <a:xfrm>
                <a:off x="4153349" y="3754780"/>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1</m:t>
                          </m:r>
                        </m:sup>
                      </m:sSup>
                    </m:oMath>
                  </m:oMathPara>
                </a14:m>
                <a:endParaRPr lang="en-US" sz="2400" dirty="0">
                  <a:solidFill>
                    <a:srgbClr val="C00000"/>
                  </a:solidFill>
                  <a:latin typeface="Avenir Light" panose="020B0402020203020204" pitchFamily="34" charset="77"/>
                </a:endParaRPr>
              </a:p>
            </p:txBody>
          </p:sp>
        </mc:Choice>
        <mc:Fallback xmlns="">
          <p:sp>
            <p:nvSpPr>
              <p:cNvPr id="76" name="Content Placeholder 2">
                <a:extLst>
                  <a:ext uri="{FF2B5EF4-FFF2-40B4-BE49-F238E27FC236}">
                    <a16:creationId xmlns:a16="http://schemas.microsoft.com/office/drawing/2014/main" id="{5439BFB4-5FEF-BC48-847B-7E2270682B4C}"/>
                  </a:ext>
                </a:extLst>
              </p:cNvPr>
              <p:cNvSpPr txBox="1">
                <a:spLocks noRot="1" noChangeAspect="1" noMove="1" noResize="1" noEditPoints="1" noAdjustHandles="1" noChangeArrowheads="1" noChangeShapeType="1" noTextEdit="1"/>
              </p:cNvSpPr>
              <p:nvPr/>
            </p:nvSpPr>
            <p:spPr>
              <a:xfrm>
                <a:off x="4153349" y="3754780"/>
                <a:ext cx="701328" cy="503588"/>
              </a:xfrm>
              <a:prstGeom prst="rect">
                <a:avLst/>
              </a:prstGeom>
              <a:blipFill>
                <a:blip r:embed="rId11"/>
                <a:stretch>
                  <a:fillRect/>
                </a:stretch>
              </a:blipFill>
            </p:spPr>
            <p:txBody>
              <a:bodyPr/>
              <a:lstStyle/>
              <a:p>
                <a:r>
                  <a:rPr lang="en-US">
                    <a:noFill/>
                  </a:rPr>
                  <a:t> </a:t>
                </a:r>
              </a:p>
            </p:txBody>
          </p:sp>
        </mc:Fallback>
      </mc:AlternateContent>
      <p:sp>
        <p:nvSpPr>
          <p:cNvPr id="77" name="Content Placeholder 2">
            <a:extLst>
              <a:ext uri="{FF2B5EF4-FFF2-40B4-BE49-F238E27FC236}">
                <a16:creationId xmlns:a16="http://schemas.microsoft.com/office/drawing/2014/main" id="{DC5110E7-A92F-C14A-95F3-B48F03756A2D}"/>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78" name="Content Placeholder 2">
            <a:extLst>
              <a:ext uri="{FF2B5EF4-FFF2-40B4-BE49-F238E27FC236}">
                <a16:creationId xmlns:a16="http://schemas.microsoft.com/office/drawing/2014/main" id="{D72094EF-16A9-7B44-A071-E40E0000CED0}"/>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79" name="Rounded Rectangle 78">
            <a:extLst>
              <a:ext uri="{FF2B5EF4-FFF2-40B4-BE49-F238E27FC236}">
                <a16:creationId xmlns:a16="http://schemas.microsoft.com/office/drawing/2014/main" id="{151911BD-6EAD-874D-AF1A-AF3DBE79F64F}"/>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0" name="Oval 79">
            <a:extLst>
              <a:ext uri="{FF2B5EF4-FFF2-40B4-BE49-F238E27FC236}">
                <a16:creationId xmlns:a16="http://schemas.microsoft.com/office/drawing/2014/main" id="{DD19C169-8DD1-6A4B-88D6-3C0CC3D70D2B}"/>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1" name="Oval 80">
            <a:extLst>
              <a:ext uri="{FF2B5EF4-FFF2-40B4-BE49-F238E27FC236}">
                <a16:creationId xmlns:a16="http://schemas.microsoft.com/office/drawing/2014/main" id="{BA8D7768-A1EC-1649-91E0-743C8369903D}"/>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2" name="Oval 81">
            <a:extLst>
              <a:ext uri="{FF2B5EF4-FFF2-40B4-BE49-F238E27FC236}">
                <a16:creationId xmlns:a16="http://schemas.microsoft.com/office/drawing/2014/main" id="{F381F72C-2D2A-DF4B-BEC4-0A10EB34839F}"/>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3" name="Oval 82">
            <a:extLst>
              <a:ext uri="{FF2B5EF4-FFF2-40B4-BE49-F238E27FC236}">
                <a16:creationId xmlns:a16="http://schemas.microsoft.com/office/drawing/2014/main" id="{FDE76911-7CAA-224F-9047-5918773A1D55}"/>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4" name="Right Arrow 83">
            <a:extLst>
              <a:ext uri="{FF2B5EF4-FFF2-40B4-BE49-F238E27FC236}">
                <a16:creationId xmlns:a16="http://schemas.microsoft.com/office/drawing/2014/main" id="{A5AB2061-9AA7-DE4C-B89B-6E9DCD68CCB7}"/>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5B7329C0-ED61-CA43-A5EF-75D5674852EF}"/>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85" name="Content Placeholder 2">
                <a:extLst>
                  <a:ext uri="{FF2B5EF4-FFF2-40B4-BE49-F238E27FC236}">
                    <a16:creationId xmlns:a16="http://schemas.microsoft.com/office/drawing/2014/main" id="{5B7329C0-ED61-CA43-A5EF-75D5674852EF}"/>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2"/>
                <a:stretch>
                  <a:fillRect/>
                </a:stretch>
              </a:blipFill>
            </p:spPr>
            <p:txBody>
              <a:bodyPr/>
              <a:lstStyle/>
              <a:p>
                <a:r>
                  <a:rPr lang="en-US">
                    <a:noFill/>
                  </a:rPr>
                  <a:t> </a:t>
                </a:r>
              </a:p>
            </p:txBody>
          </p:sp>
        </mc:Fallback>
      </mc:AlternateContent>
      <p:sp>
        <p:nvSpPr>
          <p:cNvPr id="86" name="Rounded Rectangle 85">
            <a:extLst>
              <a:ext uri="{FF2B5EF4-FFF2-40B4-BE49-F238E27FC236}">
                <a16:creationId xmlns:a16="http://schemas.microsoft.com/office/drawing/2014/main" id="{F806BD02-2D52-384B-B1FC-D8788ED70EC9}"/>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Oval 86">
            <a:extLst>
              <a:ext uri="{FF2B5EF4-FFF2-40B4-BE49-F238E27FC236}">
                <a16:creationId xmlns:a16="http://schemas.microsoft.com/office/drawing/2014/main" id="{42FEF93D-1038-B441-8283-46E6C128CBAC}"/>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8" name="Oval 87">
            <a:extLst>
              <a:ext uri="{FF2B5EF4-FFF2-40B4-BE49-F238E27FC236}">
                <a16:creationId xmlns:a16="http://schemas.microsoft.com/office/drawing/2014/main" id="{7FF12C54-CCD1-C943-8412-D543E5A478AF}"/>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9" name="Oval 88">
            <a:extLst>
              <a:ext uri="{FF2B5EF4-FFF2-40B4-BE49-F238E27FC236}">
                <a16:creationId xmlns:a16="http://schemas.microsoft.com/office/drawing/2014/main" id="{FAFD3F7B-052C-374A-8560-EF0CA951100C}"/>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0" name="Oval 89">
            <a:extLst>
              <a:ext uri="{FF2B5EF4-FFF2-40B4-BE49-F238E27FC236}">
                <a16:creationId xmlns:a16="http://schemas.microsoft.com/office/drawing/2014/main" id="{9AFC51C0-06B7-B448-8454-08607677863C}"/>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1" name="Right Arrow 90">
            <a:extLst>
              <a:ext uri="{FF2B5EF4-FFF2-40B4-BE49-F238E27FC236}">
                <a16:creationId xmlns:a16="http://schemas.microsoft.com/office/drawing/2014/main" id="{94B6773C-603B-6C49-953C-453D04B3E67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Content Placeholder 2">
                <a:extLst>
                  <a:ext uri="{FF2B5EF4-FFF2-40B4-BE49-F238E27FC236}">
                    <a16:creationId xmlns:a16="http://schemas.microsoft.com/office/drawing/2014/main" id="{94408A66-3DA3-BF48-9C62-02AD108A3C91}"/>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2" name="Content Placeholder 2">
                <a:extLst>
                  <a:ext uri="{FF2B5EF4-FFF2-40B4-BE49-F238E27FC236}">
                    <a16:creationId xmlns:a16="http://schemas.microsoft.com/office/drawing/2014/main" id="{94408A66-3DA3-BF48-9C62-02AD108A3C91}"/>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3"/>
                <a:stretch>
                  <a:fillRect/>
                </a:stretch>
              </a:blipFill>
            </p:spPr>
            <p:txBody>
              <a:bodyPr/>
              <a:lstStyle/>
              <a:p>
                <a:r>
                  <a:rPr lang="en-US">
                    <a:noFill/>
                  </a:rPr>
                  <a:t> </a:t>
                </a:r>
              </a:p>
            </p:txBody>
          </p:sp>
        </mc:Fallback>
      </mc:AlternateContent>
      <p:sp>
        <p:nvSpPr>
          <p:cNvPr id="93" name="Rounded Rectangle 92">
            <a:extLst>
              <a:ext uri="{FF2B5EF4-FFF2-40B4-BE49-F238E27FC236}">
                <a16:creationId xmlns:a16="http://schemas.microsoft.com/office/drawing/2014/main" id="{310103AE-B073-1143-98CC-E315F95F91D7}"/>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4" name="Oval 93">
            <a:extLst>
              <a:ext uri="{FF2B5EF4-FFF2-40B4-BE49-F238E27FC236}">
                <a16:creationId xmlns:a16="http://schemas.microsoft.com/office/drawing/2014/main" id="{5247013F-E0C9-0E40-8E18-2FE54212B459}"/>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5" name="Oval 94">
            <a:extLst>
              <a:ext uri="{FF2B5EF4-FFF2-40B4-BE49-F238E27FC236}">
                <a16:creationId xmlns:a16="http://schemas.microsoft.com/office/drawing/2014/main" id="{68F3127F-D691-3D4B-97C7-5F071BF8783B}"/>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6" name="Oval 95">
            <a:extLst>
              <a:ext uri="{FF2B5EF4-FFF2-40B4-BE49-F238E27FC236}">
                <a16:creationId xmlns:a16="http://schemas.microsoft.com/office/drawing/2014/main" id="{DEE41199-A7D8-0946-B7A7-17844F1F0716}"/>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7" name="Oval 96">
            <a:extLst>
              <a:ext uri="{FF2B5EF4-FFF2-40B4-BE49-F238E27FC236}">
                <a16:creationId xmlns:a16="http://schemas.microsoft.com/office/drawing/2014/main" id="{4838534D-B292-1140-A586-BDB908323903}"/>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8" name="Right Arrow 97">
            <a:extLst>
              <a:ext uri="{FF2B5EF4-FFF2-40B4-BE49-F238E27FC236}">
                <a16:creationId xmlns:a16="http://schemas.microsoft.com/office/drawing/2014/main" id="{4E2804D9-F4E5-D343-A373-94D728C0A6E1}"/>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6ADE574B-929C-464D-8AE2-6AA659EFB673}"/>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9" name="Content Placeholder 2">
                <a:extLst>
                  <a:ext uri="{FF2B5EF4-FFF2-40B4-BE49-F238E27FC236}">
                    <a16:creationId xmlns:a16="http://schemas.microsoft.com/office/drawing/2014/main" id="{6ADE574B-929C-464D-8AE2-6AA659EFB673}"/>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4"/>
                <a:stretch>
                  <a:fillRect/>
                </a:stretch>
              </a:blipFill>
            </p:spPr>
            <p:txBody>
              <a:bodyPr/>
              <a:lstStyle/>
              <a:p>
                <a:r>
                  <a:rPr lang="en-US">
                    <a:noFill/>
                  </a:rPr>
                  <a:t> </a:t>
                </a:r>
              </a:p>
            </p:txBody>
          </p:sp>
        </mc:Fallback>
      </mc:AlternateContent>
      <p:sp>
        <p:nvSpPr>
          <p:cNvPr id="100" name="Right Arrow 99">
            <a:extLst>
              <a:ext uri="{FF2B5EF4-FFF2-40B4-BE49-F238E27FC236}">
                <a16:creationId xmlns:a16="http://schemas.microsoft.com/office/drawing/2014/main" id="{0A06B42B-2531-7D4A-A07C-96F48D51805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101" name="Content Placeholder 2">
                <a:extLst>
                  <a:ext uri="{FF2B5EF4-FFF2-40B4-BE49-F238E27FC236}">
                    <a16:creationId xmlns:a16="http://schemas.microsoft.com/office/drawing/2014/main" id="{560370BF-B949-784C-86C7-0D501AD16BF6}"/>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01" name="Content Placeholder 2">
                <a:extLst>
                  <a:ext uri="{FF2B5EF4-FFF2-40B4-BE49-F238E27FC236}">
                    <a16:creationId xmlns:a16="http://schemas.microsoft.com/office/drawing/2014/main" id="{560370BF-B949-784C-86C7-0D501AD16BF6}"/>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5"/>
                <a:stretch>
                  <a:fillRect/>
                </a:stretch>
              </a:blipFill>
            </p:spPr>
            <p:txBody>
              <a:bodyPr/>
              <a:lstStyle/>
              <a:p>
                <a:r>
                  <a:rPr lang="en-US">
                    <a:noFill/>
                  </a:rPr>
                  <a:t> </a:t>
                </a:r>
              </a:p>
            </p:txBody>
          </p:sp>
        </mc:Fallback>
      </mc:AlternateContent>
      <p:sp>
        <p:nvSpPr>
          <p:cNvPr id="102" name="Content Placeholder 2">
            <a:extLst>
              <a:ext uri="{FF2B5EF4-FFF2-40B4-BE49-F238E27FC236}">
                <a16:creationId xmlns:a16="http://schemas.microsoft.com/office/drawing/2014/main" id="{84F00FE0-7BE2-AB45-84A5-CACC76F1C678}"/>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103" name="Content Placeholder 2">
            <a:extLst>
              <a:ext uri="{FF2B5EF4-FFF2-40B4-BE49-F238E27FC236}">
                <a16:creationId xmlns:a16="http://schemas.microsoft.com/office/drawing/2014/main" id="{F40B8C59-0149-A142-86C3-CA63325779D8}"/>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104" name="Content Placeholder 2">
            <a:extLst>
              <a:ext uri="{FF2B5EF4-FFF2-40B4-BE49-F238E27FC236}">
                <a16:creationId xmlns:a16="http://schemas.microsoft.com/office/drawing/2014/main" id="{DA71FA44-21E2-F542-8A3B-2EA795FA64B4}"/>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105" name="Content Placeholder 2">
            <a:extLst>
              <a:ext uri="{FF2B5EF4-FFF2-40B4-BE49-F238E27FC236}">
                <a16:creationId xmlns:a16="http://schemas.microsoft.com/office/drawing/2014/main" id="{7E95A145-8CAC-9549-BE9D-308C04EDF2FC}"/>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106" name="Rounded Rectangle 105">
            <a:extLst>
              <a:ext uri="{FF2B5EF4-FFF2-40B4-BE49-F238E27FC236}">
                <a16:creationId xmlns:a16="http://schemas.microsoft.com/office/drawing/2014/main" id="{710E6B06-7E28-8D41-92AC-CB7973823B27}"/>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7" name="Oval 106">
            <a:extLst>
              <a:ext uri="{FF2B5EF4-FFF2-40B4-BE49-F238E27FC236}">
                <a16:creationId xmlns:a16="http://schemas.microsoft.com/office/drawing/2014/main" id="{85DEB645-C3D7-E648-9817-4FD574E14306}"/>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8" name="Oval 107">
            <a:extLst>
              <a:ext uri="{FF2B5EF4-FFF2-40B4-BE49-F238E27FC236}">
                <a16:creationId xmlns:a16="http://schemas.microsoft.com/office/drawing/2014/main" id="{A2678B3B-07CE-6141-ACFE-0CD961C14D21}"/>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9" name="Oval 108">
            <a:extLst>
              <a:ext uri="{FF2B5EF4-FFF2-40B4-BE49-F238E27FC236}">
                <a16:creationId xmlns:a16="http://schemas.microsoft.com/office/drawing/2014/main" id="{499DACEE-02EE-5443-8FAD-D0107DF9B8E3}"/>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0" name="Oval 109">
            <a:extLst>
              <a:ext uri="{FF2B5EF4-FFF2-40B4-BE49-F238E27FC236}">
                <a16:creationId xmlns:a16="http://schemas.microsoft.com/office/drawing/2014/main" id="{3F990F24-4867-7745-AD2F-DB6CA00F7343}"/>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1" name="Rounded Rectangle 110">
            <a:extLst>
              <a:ext uri="{FF2B5EF4-FFF2-40B4-BE49-F238E27FC236}">
                <a16:creationId xmlns:a16="http://schemas.microsoft.com/office/drawing/2014/main" id="{5846CCBF-EE75-6446-82E3-EAC9978F6B3B}"/>
              </a:ext>
            </a:extLst>
          </p:cNvPr>
          <p:cNvSpPr/>
          <p:nvPr/>
        </p:nvSpPr>
        <p:spPr>
          <a:xfrm>
            <a:off x="9217768" y="4153858"/>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BC0DBEC-CD2F-5F4B-BB00-29A024391068}"/>
              </a:ext>
            </a:extLst>
          </p:cNvPr>
          <p:cNvSpPr/>
          <p:nvPr/>
        </p:nvSpPr>
        <p:spPr>
          <a:xfrm>
            <a:off x="9302318"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CD84FE7-1114-864E-93F0-20C8C9E23F1B}"/>
              </a:ext>
            </a:extLst>
          </p:cNvPr>
          <p:cNvSpPr/>
          <p:nvPr/>
        </p:nvSpPr>
        <p:spPr>
          <a:xfrm>
            <a:off x="9548577"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92A687D-18B8-124F-8D2C-CA466AD046AF}"/>
              </a:ext>
            </a:extLst>
          </p:cNvPr>
          <p:cNvSpPr/>
          <p:nvPr/>
        </p:nvSpPr>
        <p:spPr>
          <a:xfrm>
            <a:off x="9794836"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BBD47889-18A0-2244-AA16-5A1DBF16D323}"/>
              </a:ext>
            </a:extLst>
          </p:cNvPr>
          <p:cNvSpPr/>
          <p:nvPr/>
        </p:nvSpPr>
        <p:spPr>
          <a:xfrm>
            <a:off x="10046705"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36A71D20-DDDD-6E44-AEF6-0E1E17811A0E}"/>
              </a:ext>
            </a:extLst>
          </p:cNvPr>
          <p:cNvSpPr/>
          <p:nvPr/>
        </p:nvSpPr>
        <p:spPr>
          <a:xfrm>
            <a:off x="10304701" y="4209409"/>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09160F-0E10-5D4E-A879-5AF5846500B5}"/>
              </a:ext>
            </a:extLst>
          </p:cNvPr>
          <p:cNvSpPr/>
          <p:nvPr/>
        </p:nvSpPr>
        <p:spPr>
          <a:xfrm>
            <a:off x="9655013" y="3399661"/>
            <a:ext cx="520985" cy="102857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C5F97A50-8FCA-674B-9CD5-B798C07934E9}"/>
              </a:ext>
            </a:extLst>
          </p:cNvPr>
          <p:cNvSpPr/>
          <p:nvPr/>
        </p:nvSpPr>
        <p:spPr>
          <a:xfrm rot="10800000">
            <a:off x="3857900" y="4064460"/>
            <a:ext cx="5797112" cy="519477"/>
          </a:xfrm>
          <a:prstGeom prst="rightArrow">
            <a:avLst>
              <a:gd name="adj1" fmla="val 43272"/>
              <a:gd name="adj2" fmla="val 64733"/>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1955CE4C-F149-954F-B60C-F5A8790D746A}"/>
                  </a:ext>
                </a:extLst>
              </p:cNvPr>
              <p:cNvSpPr/>
              <p:nvPr/>
            </p:nvSpPr>
            <p:spPr>
              <a:xfrm>
                <a:off x="883997" y="1378420"/>
                <a:ext cx="6032968" cy="1105495"/>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smtClean="0">
                        <a:solidFill>
                          <a:srgbClr val="C00000"/>
                        </a:solidFill>
                        <a:latin typeface="Cambria Math" panose="02040503050406030204" pitchFamily="18" charset="0"/>
                        <a:ea typeface="Cambria Math" panose="02040503050406030204" pitchFamily="18" charset="0"/>
                      </a:rPr>
                      <m:t>=</m:t>
                    </m:r>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𝑳</m:t>
                            </m:r>
                          </m:e>
                          <m:sup>
                            <m:r>
                              <a:rPr lang="en-US" sz="4000" b="1" i="1">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𝟑</m:t>
                            </m:r>
                          </m:sup>
                        </m:sSup>
                      </m:den>
                    </m:f>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𝟑</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𝟐</m:t>
                            </m:r>
                          </m:sup>
                        </m:sSup>
                      </m:den>
                    </m:f>
                  </m:oMath>
                </a14:m>
                <a:r>
                  <a:rPr lang="en-US" sz="4000" b="1" dirty="0">
                    <a:solidFill>
                      <a:srgbClr val="C00000"/>
                    </a:solidFill>
                    <a:ea typeface="Cambria Math" panose="02040503050406030204" pitchFamily="18" charset="0"/>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𝟐</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a:solidFill>
                                  <a:srgbClr val="C00000"/>
                                </a:solidFill>
                                <a:latin typeface="Cambria Math" panose="02040503050406030204" pitchFamily="18" charset="0"/>
                                <a:ea typeface="Cambria Math" panose="02040503050406030204" pitchFamily="18" charset="0"/>
                              </a:rPr>
                              <m:t>𝟏</m:t>
                            </m:r>
                          </m:sup>
                        </m:sSup>
                      </m:den>
                    </m:f>
                  </m:oMath>
                </a14:m>
                <a:endParaRPr lang="en-US" sz="4000" dirty="0"/>
              </a:p>
            </p:txBody>
          </p:sp>
        </mc:Choice>
        <mc:Fallback xmlns="">
          <p:sp>
            <p:nvSpPr>
              <p:cNvPr id="117" name="Rectangle 116">
                <a:extLst>
                  <a:ext uri="{FF2B5EF4-FFF2-40B4-BE49-F238E27FC236}">
                    <a16:creationId xmlns:a16="http://schemas.microsoft.com/office/drawing/2014/main" id="{1955CE4C-F149-954F-B60C-F5A8790D746A}"/>
                  </a:ext>
                </a:extLst>
              </p:cNvPr>
              <p:cNvSpPr>
                <a:spLocks noRot="1" noChangeAspect="1" noMove="1" noResize="1" noEditPoints="1" noAdjustHandles="1" noChangeArrowheads="1" noChangeShapeType="1" noTextEdit="1"/>
              </p:cNvSpPr>
              <p:nvPr/>
            </p:nvSpPr>
            <p:spPr>
              <a:xfrm>
                <a:off x="883997" y="1378420"/>
                <a:ext cx="6032968" cy="1105495"/>
              </a:xfrm>
              <a:prstGeom prst="rect">
                <a:avLst/>
              </a:prstGeom>
              <a:blipFill>
                <a:blip r:embed="rId16"/>
                <a:stretch>
                  <a:fillRect b="-3409"/>
                </a:stretch>
              </a:blipFill>
            </p:spPr>
            <p:txBody>
              <a:bodyPr/>
              <a:lstStyle/>
              <a:p>
                <a:r>
                  <a:rPr lang="en-US">
                    <a:noFill/>
                  </a:rPr>
                  <a:t> </a:t>
                </a:r>
              </a:p>
            </p:txBody>
          </p:sp>
        </mc:Fallback>
      </mc:AlternateContent>
    </p:spTree>
    <p:extLst>
      <p:ext uri="{BB962C8B-B14F-4D97-AF65-F5344CB8AC3E}">
        <p14:creationId xmlns:p14="http://schemas.microsoft.com/office/powerpoint/2010/main" val="330225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a:xfrm>
            <a:off x="716885" y="264119"/>
            <a:ext cx="6517413" cy="551431"/>
          </a:xfrm>
        </p:spPr>
        <p:txBody>
          <a:bodyPr>
            <a:normAutofit fontScale="90000"/>
          </a:bodyPr>
          <a:lstStyle/>
          <a:p>
            <a:r>
              <a:rPr lang="en-US" dirty="0"/>
              <a:t>RNNs: Vanishing and Exploding Gradients</a:t>
            </a:r>
          </a:p>
        </p:txBody>
      </p:sp>
      <p:sp>
        <p:nvSpPr>
          <p:cNvPr id="12" name="Rectangle 11">
            <a:extLst>
              <a:ext uri="{FF2B5EF4-FFF2-40B4-BE49-F238E27FC236}">
                <a16:creationId xmlns:a16="http://schemas.microsoft.com/office/drawing/2014/main" id="{F96E96B4-FA2A-A045-8934-B071E520E541}"/>
              </a:ext>
            </a:extLst>
          </p:cNvPr>
          <p:cNvSpPr/>
          <p:nvPr/>
        </p:nvSpPr>
        <p:spPr>
          <a:xfrm>
            <a:off x="9293475" y="1813744"/>
            <a:ext cx="1183062" cy="159861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DB4A757-5A32-CF4C-A30C-5FE20E8C7192}"/>
              </a:ext>
            </a:extLst>
          </p:cNvPr>
          <p:cNvSpPr txBox="1">
            <a:spLocks/>
          </p:cNvSpPr>
          <p:nvPr/>
        </p:nvSpPr>
        <p:spPr>
          <a:xfrm>
            <a:off x="241800" y="2952152"/>
            <a:ext cx="1721387"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tx1">
                    <a:lumMod val="85000"/>
                    <a:lumOff val="15000"/>
                    <a:alpha val="25000"/>
                  </a:schemeClr>
                </a:solidFill>
                <a:latin typeface="Avenir Light" panose="020B0402020203020204" pitchFamily="34" charset="77"/>
              </a:rPr>
              <a:t>Output layer</a:t>
            </a:r>
          </a:p>
        </p:txBody>
      </p:sp>
      <p:sp>
        <p:nvSpPr>
          <p:cNvPr id="14" name="Oval 13">
            <a:extLst>
              <a:ext uri="{FF2B5EF4-FFF2-40B4-BE49-F238E27FC236}">
                <a16:creationId xmlns:a16="http://schemas.microsoft.com/office/drawing/2014/main" id="{511F4F3D-7FD4-CA4D-BCDB-B5A50BBDE93A}"/>
              </a:ext>
            </a:extLst>
          </p:cNvPr>
          <p:cNvSpPr/>
          <p:nvPr/>
        </p:nvSpPr>
        <p:spPr>
          <a:xfrm>
            <a:off x="2665942"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F0F276-DB46-D74E-8ABD-D057FA6ED0F3}"/>
              </a:ext>
            </a:extLst>
          </p:cNvPr>
          <p:cNvSpPr/>
          <p:nvPr/>
        </p:nvSpPr>
        <p:spPr>
          <a:xfrm>
            <a:off x="2912201"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B23DB2A-790A-3B43-8790-B0E90915D1E6}"/>
              </a:ext>
            </a:extLst>
          </p:cNvPr>
          <p:cNvSpPr/>
          <p:nvPr/>
        </p:nvSpPr>
        <p:spPr>
          <a:xfrm>
            <a:off x="3158460"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022844-714E-284B-AB2A-68FBB304ADC6}"/>
              </a:ext>
            </a:extLst>
          </p:cNvPr>
          <p:cNvSpPr/>
          <p:nvPr/>
        </p:nvSpPr>
        <p:spPr>
          <a:xfrm>
            <a:off x="3410329" y="3035587"/>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F823ADC3-4481-2946-87EA-CB2E335E30DA}"/>
              </a:ext>
            </a:extLst>
          </p:cNvPr>
          <p:cNvSpPr/>
          <p:nvPr/>
        </p:nvSpPr>
        <p:spPr>
          <a:xfrm>
            <a:off x="2445007" y="4128135"/>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5BF7497-DF61-0F4A-B016-CE02CE318A25}"/>
              </a:ext>
            </a:extLst>
          </p:cNvPr>
          <p:cNvSpPr/>
          <p:nvPr/>
        </p:nvSpPr>
        <p:spPr>
          <a:xfrm>
            <a:off x="2529557"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E4E656-FFF7-DA41-8ED5-A6650F40273B}"/>
              </a:ext>
            </a:extLst>
          </p:cNvPr>
          <p:cNvSpPr/>
          <p:nvPr/>
        </p:nvSpPr>
        <p:spPr>
          <a:xfrm>
            <a:off x="2775816"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EAC4CB-C274-0748-B5B1-A0651F161A72}"/>
              </a:ext>
            </a:extLst>
          </p:cNvPr>
          <p:cNvSpPr/>
          <p:nvPr/>
        </p:nvSpPr>
        <p:spPr>
          <a:xfrm>
            <a:off x="3022075"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0BC738-3191-5447-B402-723D4FA368AD}"/>
              </a:ext>
            </a:extLst>
          </p:cNvPr>
          <p:cNvSpPr/>
          <p:nvPr/>
        </p:nvSpPr>
        <p:spPr>
          <a:xfrm>
            <a:off x="3273944" y="4181402"/>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3669D5-6FA1-0645-BC79-9DDEFCCF4B21}"/>
              </a:ext>
            </a:extLst>
          </p:cNvPr>
          <p:cNvSpPr/>
          <p:nvPr/>
        </p:nvSpPr>
        <p:spPr>
          <a:xfrm>
            <a:off x="3531940" y="4183686"/>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740DB24-8531-E94D-B05E-60C33259FE09}"/>
              </a:ext>
            </a:extLst>
          </p:cNvPr>
          <p:cNvSpPr/>
          <p:nvPr/>
        </p:nvSpPr>
        <p:spPr>
          <a:xfrm>
            <a:off x="2580250" y="2988563"/>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4591500B-0412-CB45-9053-85931536B1AD}"/>
              </a:ext>
            </a:extLst>
          </p:cNvPr>
          <p:cNvSpPr/>
          <p:nvPr/>
        </p:nvSpPr>
        <p:spPr>
          <a:xfrm rot="16200000">
            <a:off x="2885871" y="3505978"/>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E79D0B05-1A10-7543-8CA9-44F6B0453868}"/>
                  </a:ext>
                </a:extLst>
              </p:cNvPr>
              <p:cNvSpPr txBox="1">
                <a:spLocks/>
              </p:cNvSpPr>
              <p:nvPr/>
            </p:nvSpPr>
            <p:spPr>
              <a:xfrm>
                <a:off x="2384544" y="3453606"/>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26" name="Content Placeholder 2">
                <a:extLst>
                  <a:ext uri="{FF2B5EF4-FFF2-40B4-BE49-F238E27FC236}">
                    <a16:creationId xmlns:a16="http://schemas.microsoft.com/office/drawing/2014/main" id="{E79D0B05-1A10-7543-8CA9-44F6B0453868}"/>
                  </a:ext>
                </a:extLst>
              </p:cNvPr>
              <p:cNvSpPr txBox="1">
                <a:spLocks noRot="1" noChangeAspect="1" noMove="1" noResize="1" noEditPoints="1" noAdjustHandles="1" noChangeArrowheads="1" noChangeShapeType="1" noTextEdit="1"/>
              </p:cNvSpPr>
              <p:nvPr/>
            </p:nvSpPr>
            <p:spPr>
              <a:xfrm>
                <a:off x="2384544" y="3453606"/>
                <a:ext cx="701328" cy="503588"/>
              </a:xfrm>
              <a:prstGeom prst="rect">
                <a:avLst/>
              </a:prstGeom>
              <a:blipFill>
                <a:blip r:embed="rId2"/>
                <a:stretch>
                  <a:fillRect/>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E5B32DB0-F51A-8242-86A0-8AD7CED6BCFA}"/>
              </a:ext>
            </a:extLst>
          </p:cNvPr>
          <p:cNvSpPr/>
          <p:nvPr/>
        </p:nvSpPr>
        <p:spPr>
          <a:xfrm>
            <a:off x="4848860"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3A3479-F954-6840-B536-A1F94B963982}"/>
              </a:ext>
            </a:extLst>
          </p:cNvPr>
          <p:cNvSpPr/>
          <p:nvPr/>
        </p:nvSpPr>
        <p:spPr>
          <a:xfrm>
            <a:off x="5095119"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F60CB2B-07CE-A945-B489-29D965BD7199}"/>
              </a:ext>
            </a:extLst>
          </p:cNvPr>
          <p:cNvSpPr/>
          <p:nvPr/>
        </p:nvSpPr>
        <p:spPr>
          <a:xfrm>
            <a:off x="5341378"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2A6669-C851-9C47-8BEF-30B768932508}"/>
              </a:ext>
            </a:extLst>
          </p:cNvPr>
          <p:cNvSpPr/>
          <p:nvPr/>
        </p:nvSpPr>
        <p:spPr>
          <a:xfrm>
            <a:off x="5593247" y="3062805"/>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930E4E3-04D4-BF47-BA4B-A45962FBCDEB}"/>
              </a:ext>
            </a:extLst>
          </p:cNvPr>
          <p:cNvSpPr/>
          <p:nvPr/>
        </p:nvSpPr>
        <p:spPr>
          <a:xfrm>
            <a:off x="4627925" y="4155353"/>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D97170-2F8B-4F48-8E2A-64641CE2B3C4}"/>
              </a:ext>
            </a:extLst>
          </p:cNvPr>
          <p:cNvSpPr/>
          <p:nvPr/>
        </p:nvSpPr>
        <p:spPr>
          <a:xfrm>
            <a:off x="4712475" y="4208620"/>
            <a:ext cx="203200" cy="203200"/>
          </a:xfrm>
          <a:prstGeom prst="ellipse">
            <a:avLst/>
          </a:prstGeom>
          <a:solidFill>
            <a:schemeClr val="accent5">
              <a:lumMod val="60000"/>
              <a:lumOff val="40000"/>
              <a:alpha val="34000"/>
            </a:schemeClr>
          </a:solidFill>
          <a:ln w="19050">
            <a:solidFill>
              <a:schemeClr val="accent5">
                <a:lumMod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F52EDE-2875-DE48-AD2F-BA6536894E60}"/>
              </a:ext>
            </a:extLst>
          </p:cNvPr>
          <p:cNvSpPr/>
          <p:nvPr/>
        </p:nvSpPr>
        <p:spPr>
          <a:xfrm>
            <a:off x="4958734"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A075C99-337F-BE47-8EF8-5EC57183ED41}"/>
              </a:ext>
            </a:extLst>
          </p:cNvPr>
          <p:cNvSpPr/>
          <p:nvPr/>
        </p:nvSpPr>
        <p:spPr>
          <a:xfrm>
            <a:off x="5204993"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B3CF464-58A0-B348-81AE-9423A9E30E87}"/>
              </a:ext>
            </a:extLst>
          </p:cNvPr>
          <p:cNvSpPr/>
          <p:nvPr/>
        </p:nvSpPr>
        <p:spPr>
          <a:xfrm>
            <a:off x="5456862" y="4208620"/>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3BFE72E-2A7F-ED4C-959D-0C33435D708C}"/>
              </a:ext>
            </a:extLst>
          </p:cNvPr>
          <p:cNvSpPr/>
          <p:nvPr/>
        </p:nvSpPr>
        <p:spPr>
          <a:xfrm>
            <a:off x="5714858" y="4210904"/>
            <a:ext cx="203200" cy="203200"/>
          </a:xfrm>
          <a:prstGeom prst="ellipse">
            <a:avLst/>
          </a:prstGeom>
          <a:solidFill>
            <a:schemeClr val="accent5">
              <a:lumMod val="60000"/>
              <a:lumOff val="40000"/>
              <a:alpha val="34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548398E9-0B56-9A41-BD1E-EBE22F30922D}"/>
              </a:ext>
            </a:extLst>
          </p:cNvPr>
          <p:cNvSpPr/>
          <p:nvPr/>
        </p:nvSpPr>
        <p:spPr>
          <a:xfrm>
            <a:off x="4763168" y="3015781"/>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3C471183-F579-0240-B18B-4AC85FA1910F}"/>
              </a:ext>
            </a:extLst>
          </p:cNvPr>
          <p:cNvSpPr/>
          <p:nvPr/>
        </p:nvSpPr>
        <p:spPr>
          <a:xfrm rot="16200000">
            <a:off x="5068789" y="353319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7E945B6E-8A48-AB4E-A28B-D7C1B4C03C7D}"/>
                  </a:ext>
                </a:extLst>
              </p:cNvPr>
              <p:cNvSpPr txBox="1">
                <a:spLocks/>
              </p:cNvSpPr>
              <p:nvPr/>
            </p:nvSpPr>
            <p:spPr>
              <a:xfrm>
                <a:off x="4567462" y="34808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39" name="Content Placeholder 2">
                <a:extLst>
                  <a:ext uri="{FF2B5EF4-FFF2-40B4-BE49-F238E27FC236}">
                    <a16:creationId xmlns:a16="http://schemas.microsoft.com/office/drawing/2014/main" id="{7E945B6E-8A48-AB4E-A28B-D7C1B4C03C7D}"/>
                  </a:ext>
                </a:extLst>
              </p:cNvPr>
              <p:cNvSpPr txBox="1">
                <a:spLocks noRot="1" noChangeAspect="1" noMove="1" noResize="1" noEditPoints="1" noAdjustHandles="1" noChangeArrowheads="1" noChangeShapeType="1" noTextEdit="1"/>
              </p:cNvSpPr>
              <p:nvPr/>
            </p:nvSpPr>
            <p:spPr>
              <a:xfrm>
                <a:off x="4567462" y="3480824"/>
                <a:ext cx="701328" cy="503588"/>
              </a:xfrm>
              <a:prstGeom prst="rect">
                <a:avLst/>
              </a:prstGeom>
              <a:blipFill>
                <a:blip r:embed="rId3"/>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561C6263-CBD3-104D-9AD6-8AF75D59C6B7}"/>
              </a:ext>
            </a:extLst>
          </p:cNvPr>
          <p:cNvSpPr/>
          <p:nvPr/>
        </p:nvSpPr>
        <p:spPr>
          <a:xfrm>
            <a:off x="7124425"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FF0051-DDDB-8F4C-9CD5-68DA8E6D0254}"/>
              </a:ext>
            </a:extLst>
          </p:cNvPr>
          <p:cNvSpPr/>
          <p:nvPr/>
        </p:nvSpPr>
        <p:spPr>
          <a:xfrm>
            <a:off x="7370684"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D7837AF-EC9B-934B-B23A-341969736412}"/>
              </a:ext>
            </a:extLst>
          </p:cNvPr>
          <p:cNvSpPr/>
          <p:nvPr/>
        </p:nvSpPr>
        <p:spPr>
          <a:xfrm>
            <a:off x="7616943"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12173EF-414D-D34A-AA3C-3133FB40BE1E}"/>
              </a:ext>
            </a:extLst>
          </p:cNvPr>
          <p:cNvSpPr/>
          <p:nvPr/>
        </p:nvSpPr>
        <p:spPr>
          <a:xfrm>
            <a:off x="7868812" y="3079223"/>
            <a:ext cx="203200" cy="203200"/>
          </a:xfrm>
          <a:prstGeom prst="ellipse">
            <a:avLst/>
          </a:prstGeom>
          <a:solidFill>
            <a:srgbClr val="92D050">
              <a:alpha val="19000"/>
            </a:srgbClr>
          </a:solidFill>
          <a:ln w="19050">
            <a:solidFill>
              <a:schemeClr val="accent6">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1889007D-61A0-FC49-930F-D20297266FA6}"/>
              </a:ext>
            </a:extLst>
          </p:cNvPr>
          <p:cNvSpPr/>
          <p:nvPr/>
        </p:nvSpPr>
        <p:spPr>
          <a:xfrm>
            <a:off x="6903490" y="4171771"/>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1CDAA7C-35E5-6E45-AFB8-68996C5CD504}"/>
              </a:ext>
            </a:extLst>
          </p:cNvPr>
          <p:cNvSpPr/>
          <p:nvPr/>
        </p:nvSpPr>
        <p:spPr>
          <a:xfrm>
            <a:off x="6988040"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A64F47D-8687-D942-BDDA-D6E332106E26}"/>
              </a:ext>
            </a:extLst>
          </p:cNvPr>
          <p:cNvSpPr/>
          <p:nvPr/>
        </p:nvSpPr>
        <p:spPr>
          <a:xfrm>
            <a:off x="7234299"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2A8646-BCDD-374E-A279-D366EE61AC34}"/>
              </a:ext>
            </a:extLst>
          </p:cNvPr>
          <p:cNvSpPr/>
          <p:nvPr/>
        </p:nvSpPr>
        <p:spPr>
          <a:xfrm>
            <a:off x="7480558"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CDCA503-8B88-2F4F-8D6B-3A400CCA8B45}"/>
              </a:ext>
            </a:extLst>
          </p:cNvPr>
          <p:cNvSpPr/>
          <p:nvPr/>
        </p:nvSpPr>
        <p:spPr>
          <a:xfrm>
            <a:off x="7732427" y="4225038"/>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3202942-838B-0E4F-8817-666091844E0B}"/>
              </a:ext>
            </a:extLst>
          </p:cNvPr>
          <p:cNvSpPr/>
          <p:nvPr/>
        </p:nvSpPr>
        <p:spPr>
          <a:xfrm>
            <a:off x="7990423" y="4227322"/>
            <a:ext cx="203200" cy="203200"/>
          </a:xfrm>
          <a:prstGeom prst="ellipse">
            <a:avLst/>
          </a:prstGeom>
          <a:solidFill>
            <a:schemeClr val="accent5">
              <a:lumMod val="60000"/>
              <a:lumOff val="40000"/>
              <a:alpha val="25000"/>
            </a:schemeClr>
          </a:solidFill>
          <a:ln w="1905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F1CF5238-90F6-1A42-BB43-1558E63F45B4}"/>
              </a:ext>
            </a:extLst>
          </p:cNvPr>
          <p:cNvSpPr/>
          <p:nvPr/>
        </p:nvSpPr>
        <p:spPr>
          <a:xfrm>
            <a:off x="7038733" y="3032199"/>
            <a:ext cx="1128109" cy="311369"/>
          </a:xfrm>
          <a:prstGeom prst="roundRect">
            <a:avLst/>
          </a:prstGeom>
          <a:noFill/>
          <a:ln w="38100">
            <a:solidFill>
              <a:schemeClr val="accent6">
                <a:lumMod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F31BEE07-66AD-CD49-8640-E36E3A55367C}"/>
              </a:ext>
            </a:extLst>
          </p:cNvPr>
          <p:cNvSpPr/>
          <p:nvPr/>
        </p:nvSpPr>
        <p:spPr>
          <a:xfrm rot="16200000">
            <a:off x="7344354" y="354961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0A0C7097-2AB7-734C-AC88-E9C8FAA496A8}"/>
                  </a:ext>
                </a:extLst>
              </p:cNvPr>
              <p:cNvSpPr txBox="1">
                <a:spLocks/>
              </p:cNvSpPr>
              <p:nvPr/>
            </p:nvSpPr>
            <p:spPr>
              <a:xfrm>
                <a:off x="6843027" y="349724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chemeClr val="bg1">
                              <a:lumMod val="85000"/>
                            </a:schemeClr>
                          </a:solidFill>
                          <a:latin typeface="Cambria Math" panose="02040503050406030204" pitchFamily="18" charset="0"/>
                        </a:rPr>
                        <m:t>𝑈</m:t>
                      </m:r>
                    </m:oMath>
                  </m:oMathPara>
                </a14:m>
                <a:endParaRPr lang="en-US" sz="2400" dirty="0">
                  <a:solidFill>
                    <a:schemeClr val="bg1">
                      <a:lumMod val="85000"/>
                    </a:schemeClr>
                  </a:solidFill>
                  <a:latin typeface="Avenir Light" panose="020B0402020203020204" pitchFamily="34" charset="77"/>
                </a:endParaRPr>
              </a:p>
            </p:txBody>
          </p:sp>
        </mc:Choice>
        <mc:Fallback xmlns="">
          <p:sp>
            <p:nvSpPr>
              <p:cNvPr id="52" name="Content Placeholder 2">
                <a:extLst>
                  <a:ext uri="{FF2B5EF4-FFF2-40B4-BE49-F238E27FC236}">
                    <a16:creationId xmlns:a16="http://schemas.microsoft.com/office/drawing/2014/main" id="{0A0C7097-2AB7-734C-AC88-E9C8FAA496A8}"/>
                  </a:ext>
                </a:extLst>
              </p:cNvPr>
              <p:cNvSpPr txBox="1">
                <a:spLocks noRot="1" noChangeAspect="1" noMove="1" noResize="1" noEditPoints="1" noAdjustHandles="1" noChangeArrowheads="1" noChangeShapeType="1" noTextEdit="1"/>
              </p:cNvSpPr>
              <p:nvPr/>
            </p:nvSpPr>
            <p:spPr>
              <a:xfrm>
                <a:off x="6843027" y="3497242"/>
                <a:ext cx="701328" cy="503588"/>
              </a:xfrm>
              <a:prstGeom prst="rect">
                <a:avLst/>
              </a:prstGeom>
              <a:blipFill>
                <a:blip r:embed="rId4"/>
                <a:stretch>
                  <a:fillRect/>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01165D18-9EC1-F047-A671-4EE66BA5C44A}"/>
              </a:ext>
            </a:extLst>
          </p:cNvPr>
          <p:cNvSpPr/>
          <p:nvPr/>
        </p:nvSpPr>
        <p:spPr>
          <a:xfrm>
            <a:off x="9425431"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0661276-061F-2641-B25B-CAB4040EFA22}"/>
              </a:ext>
            </a:extLst>
          </p:cNvPr>
          <p:cNvSpPr/>
          <p:nvPr/>
        </p:nvSpPr>
        <p:spPr>
          <a:xfrm>
            <a:off x="9671690"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9C577E7-688D-2B45-9CE3-B19C809EF163}"/>
              </a:ext>
            </a:extLst>
          </p:cNvPr>
          <p:cNvSpPr/>
          <p:nvPr/>
        </p:nvSpPr>
        <p:spPr>
          <a:xfrm>
            <a:off x="9917949"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A52908F-C3FE-FC4D-9BE2-39EA60BB7D76}"/>
              </a:ext>
            </a:extLst>
          </p:cNvPr>
          <p:cNvSpPr/>
          <p:nvPr/>
        </p:nvSpPr>
        <p:spPr>
          <a:xfrm>
            <a:off x="10169818" y="3088205"/>
            <a:ext cx="203200" cy="203200"/>
          </a:xfrm>
          <a:prstGeom prst="ellipse">
            <a:avLst/>
          </a:prstGeom>
          <a:solidFill>
            <a:srgbClr val="92D050"/>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C3DF2F38-EE79-8846-ADC6-9F76281BE13C}"/>
              </a:ext>
            </a:extLst>
          </p:cNvPr>
          <p:cNvSpPr/>
          <p:nvPr/>
        </p:nvSpPr>
        <p:spPr>
          <a:xfrm>
            <a:off x="9339739" y="3041181"/>
            <a:ext cx="1128109" cy="311369"/>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D91586AE-0AC5-6D4A-837F-F5F742303C8E}"/>
                  </a:ext>
                </a:extLst>
              </p:cNvPr>
              <p:cNvSpPr txBox="1">
                <a:spLocks/>
              </p:cNvSpPr>
              <p:nvPr/>
            </p:nvSpPr>
            <p:spPr>
              <a:xfrm>
                <a:off x="9144033" y="350622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rPr>
                        <m:t>𝑈</m:t>
                      </m:r>
                    </m:oMath>
                  </m:oMathPara>
                </a14:m>
                <a:endParaRPr lang="en-US" sz="2400" dirty="0">
                  <a:solidFill>
                    <a:srgbClr val="C00000"/>
                  </a:solidFill>
                  <a:latin typeface="Avenir Light" panose="020B0402020203020204" pitchFamily="34" charset="77"/>
                </a:endParaRPr>
              </a:p>
            </p:txBody>
          </p:sp>
        </mc:Choice>
        <mc:Fallback xmlns="">
          <p:sp>
            <p:nvSpPr>
              <p:cNvPr id="64" name="Content Placeholder 2">
                <a:extLst>
                  <a:ext uri="{FF2B5EF4-FFF2-40B4-BE49-F238E27FC236}">
                    <a16:creationId xmlns:a16="http://schemas.microsoft.com/office/drawing/2014/main" id="{D91586AE-0AC5-6D4A-837F-F5F742303C8E}"/>
                  </a:ext>
                </a:extLst>
              </p:cNvPr>
              <p:cNvSpPr txBox="1">
                <a:spLocks noRot="1" noChangeAspect="1" noMove="1" noResize="1" noEditPoints="1" noAdjustHandles="1" noChangeArrowheads="1" noChangeShapeType="1" noTextEdit="1"/>
              </p:cNvSpPr>
              <p:nvPr/>
            </p:nvSpPr>
            <p:spPr>
              <a:xfrm>
                <a:off x="9144033" y="3506224"/>
                <a:ext cx="701328" cy="5035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4B4D95BC-DCE6-4E4B-A661-D8E2988E5D81}"/>
                  </a:ext>
                </a:extLst>
              </p:cNvPr>
              <p:cNvSpPr txBox="1">
                <a:spLocks/>
              </p:cNvSpPr>
              <p:nvPr/>
            </p:nvSpPr>
            <p:spPr>
              <a:xfrm>
                <a:off x="8304135" y="372016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3</m:t>
                          </m:r>
                        </m:sup>
                      </m:sSup>
                    </m:oMath>
                  </m:oMathPara>
                </a14:m>
                <a:endParaRPr lang="en-US" sz="2400" dirty="0">
                  <a:solidFill>
                    <a:srgbClr val="C00000"/>
                  </a:solidFill>
                  <a:latin typeface="Avenir Light" panose="020B0402020203020204" pitchFamily="34" charset="77"/>
                </a:endParaRPr>
              </a:p>
            </p:txBody>
          </p:sp>
        </mc:Choice>
        <mc:Fallback xmlns="">
          <p:sp>
            <p:nvSpPr>
              <p:cNvPr id="65" name="Content Placeholder 2">
                <a:extLst>
                  <a:ext uri="{FF2B5EF4-FFF2-40B4-BE49-F238E27FC236}">
                    <a16:creationId xmlns:a16="http://schemas.microsoft.com/office/drawing/2014/main" id="{4B4D95BC-DCE6-4E4B-A661-D8E2988E5D81}"/>
                  </a:ext>
                </a:extLst>
              </p:cNvPr>
              <p:cNvSpPr txBox="1">
                <a:spLocks noRot="1" noChangeAspect="1" noMove="1" noResize="1" noEditPoints="1" noAdjustHandles="1" noChangeArrowheads="1" noChangeShapeType="1" noTextEdit="1"/>
              </p:cNvSpPr>
              <p:nvPr/>
            </p:nvSpPr>
            <p:spPr>
              <a:xfrm>
                <a:off x="8304135" y="3720162"/>
                <a:ext cx="701328" cy="5035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BB1228C7-F921-324C-A43B-A4D084076D20}"/>
                  </a:ext>
                </a:extLst>
              </p:cNvPr>
              <p:cNvSpPr/>
              <p:nvPr/>
            </p:nvSpPr>
            <p:spPr>
              <a:xfrm>
                <a:off x="9251884" y="1871324"/>
                <a:ext cx="1303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𝐶𝐸</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4</m:t>
                              </m:r>
                            </m:sup>
                          </m:sSup>
                        </m:e>
                      </m:d>
                    </m:oMath>
                  </m:oMathPara>
                </a14:m>
                <a:endParaRPr lang="en-US" dirty="0"/>
              </a:p>
            </p:txBody>
          </p:sp>
        </mc:Choice>
        <mc:Fallback xmlns="">
          <p:sp>
            <p:nvSpPr>
              <p:cNvPr id="69" name="Rectangle 68">
                <a:extLst>
                  <a:ext uri="{FF2B5EF4-FFF2-40B4-BE49-F238E27FC236}">
                    <a16:creationId xmlns:a16="http://schemas.microsoft.com/office/drawing/2014/main" id="{BB1228C7-F921-324C-A43B-A4D084076D20}"/>
                  </a:ext>
                </a:extLst>
              </p:cNvPr>
              <p:cNvSpPr>
                <a:spLocks noRot="1" noChangeAspect="1" noMove="1" noResize="1" noEditPoints="1" noAdjustHandles="1" noChangeArrowheads="1" noChangeShapeType="1" noTextEdit="1"/>
              </p:cNvSpPr>
              <p:nvPr/>
            </p:nvSpPr>
            <p:spPr>
              <a:xfrm>
                <a:off x="9251884" y="1871324"/>
                <a:ext cx="130381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6B5397A-8488-8942-B507-3BFFEA4D0E98}"/>
                  </a:ext>
                </a:extLst>
              </p:cNvPr>
              <p:cNvSpPr/>
              <p:nvPr/>
            </p:nvSpPr>
            <p:spPr>
              <a:xfrm>
                <a:off x="2031827" y="2895419"/>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solidFill>
                                <a:schemeClr val="bg1">
                                  <a:lumMod val="85000"/>
                                </a:schemeClr>
                              </a:solidFill>
                              <a:latin typeface="Cambria Math" panose="02040503050406030204" pitchFamily="18" charset="0"/>
                            </a:rPr>
                          </m:ctrlPr>
                        </m:accPr>
                        <m:e>
                          <m:r>
                            <a:rPr lang="en-US" sz="2400" i="1" dirty="0">
                              <a:solidFill>
                                <a:schemeClr val="bg1">
                                  <a:lumMod val="85000"/>
                                </a:schemeClr>
                              </a:solidFill>
                              <a:latin typeface="Cambria Math" panose="02040503050406030204" pitchFamily="18" charset="0"/>
                            </a:rPr>
                            <m:t>𝑦</m:t>
                          </m:r>
                        </m:e>
                      </m:acc>
                    </m:oMath>
                  </m:oMathPara>
                </a14:m>
                <a:endParaRPr lang="en-US" sz="2400" dirty="0">
                  <a:solidFill>
                    <a:schemeClr val="bg1">
                      <a:lumMod val="85000"/>
                    </a:schemeClr>
                  </a:solidFill>
                </a:endParaRPr>
              </a:p>
            </p:txBody>
          </p:sp>
        </mc:Choice>
        <mc:Fallback xmlns="">
          <p:sp>
            <p:nvSpPr>
              <p:cNvPr id="70" name="Rectangle 69">
                <a:extLst>
                  <a:ext uri="{FF2B5EF4-FFF2-40B4-BE49-F238E27FC236}">
                    <a16:creationId xmlns:a16="http://schemas.microsoft.com/office/drawing/2014/main" id="{66B5397A-8488-8942-B507-3BFFEA4D0E98}"/>
                  </a:ext>
                </a:extLst>
              </p:cNvPr>
              <p:cNvSpPr>
                <a:spLocks noRot="1" noChangeAspect="1" noMove="1" noResize="1" noEditPoints="1" noAdjustHandles="1" noChangeArrowheads="1" noChangeShapeType="1" noTextEdit="1"/>
              </p:cNvSpPr>
              <p:nvPr/>
            </p:nvSpPr>
            <p:spPr>
              <a:xfrm>
                <a:off x="2031827" y="2895419"/>
                <a:ext cx="430374" cy="461665"/>
              </a:xfrm>
              <a:prstGeom prst="rect">
                <a:avLst/>
              </a:prstGeom>
              <a:blipFill>
                <a:blip r:embed="rId8"/>
                <a:stretch>
                  <a:fillRect t="-277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5D246DF-B328-314D-AE0D-3948B489731F}"/>
                  </a:ext>
                </a:extLst>
              </p:cNvPr>
              <p:cNvSpPr/>
              <p:nvPr/>
            </p:nvSpPr>
            <p:spPr>
              <a:xfrm>
                <a:off x="9332710" y="686561"/>
                <a:ext cx="1298483" cy="1072281"/>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a:solidFill>
                          <a:srgbClr val="C00000"/>
                        </a:solidFill>
                        <a:latin typeface="Cambria Math" panose="02040503050406030204" pitchFamily="18" charset="0"/>
                        <a:ea typeface="Cambria Math" panose="02040503050406030204" pitchFamily="18" charset="0"/>
                      </a:rPr>
                      <m:t> </m:t>
                    </m:r>
                  </m:oMath>
                </a14:m>
                <a:endParaRPr lang="en-US" sz="4000" dirty="0"/>
              </a:p>
            </p:txBody>
          </p:sp>
        </mc:Choice>
        <mc:Fallback xmlns="">
          <p:sp>
            <p:nvSpPr>
              <p:cNvPr id="72" name="Rectangle 71">
                <a:extLst>
                  <a:ext uri="{FF2B5EF4-FFF2-40B4-BE49-F238E27FC236}">
                    <a16:creationId xmlns:a16="http://schemas.microsoft.com/office/drawing/2014/main" id="{05D246DF-B328-314D-AE0D-3948B489731F}"/>
                  </a:ext>
                </a:extLst>
              </p:cNvPr>
              <p:cNvSpPr>
                <a:spLocks noRot="1" noChangeAspect="1" noMove="1" noResize="1" noEditPoints="1" noAdjustHandles="1" noChangeArrowheads="1" noChangeShapeType="1" noTextEdit="1"/>
              </p:cNvSpPr>
              <p:nvPr/>
            </p:nvSpPr>
            <p:spPr>
              <a:xfrm>
                <a:off x="9332710" y="686561"/>
                <a:ext cx="1298483" cy="1072281"/>
              </a:xfrm>
              <a:prstGeom prst="rect">
                <a:avLst/>
              </a:prstGeom>
              <a:blipFill>
                <a:blip r:embed="rId9"/>
                <a:stretch>
                  <a:fillRect b="-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Content Placeholder 2">
                <a:extLst>
                  <a:ext uri="{FF2B5EF4-FFF2-40B4-BE49-F238E27FC236}">
                    <a16:creationId xmlns:a16="http://schemas.microsoft.com/office/drawing/2014/main" id="{DD0223EE-AB77-E745-B3EB-BC981C8BDCC7}"/>
                  </a:ext>
                </a:extLst>
              </p:cNvPr>
              <p:cNvSpPr txBox="1">
                <a:spLocks/>
              </p:cNvSpPr>
              <p:nvPr/>
            </p:nvSpPr>
            <p:spPr>
              <a:xfrm>
                <a:off x="6233573" y="3717904"/>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2</m:t>
                          </m:r>
                        </m:sup>
                      </m:sSup>
                    </m:oMath>
                  </m:oMathPara>
                </a14:m>
                <a:endParaRPr lang="en-US" sz="2400" dirty="0">
                  <a:solidFill>
                    <a:srgbClr val="C00000"/>
                  </a:solidFill>
                  <a:latin typeface="Avenir Light" panose="020B0402020203020204" pitchFamily="34" charset="77"/>
                </a:endParaRPr>
              </a:p>
            </p:txBody>
          </p:sp>
        </mc:Choice>
        <mc:Fallback xmlns="">
          <p:sp>
            <p:nvSpPr>
              <p:cNvPr id="75" name="Content Placeholder 2">
                <a:extLst>
                  <a:ext uri="{FF2B5EF4-FFF2-40B4-BE49-F238E27FC236}">
                    <a16:creationId xmlns:a16="http://schemas.microsoft.com/office/drawing/2014/main" id="{DD0223EE-AB77-E745-B3EB-BC981C8BDCC7}"/>
                  </a:ext>
                </a:extLst>
              </p:cNvPr>
              <p:cNvSpPr txBox="1">
                <a:spLocks noRot="1" noChangeAspect="1" noMove="1" noResize="1" noEditPoints="1" noAdjustHandles="1" noChangeArrowheads="1" noChangeShapeType="1" noTextEdit="1"/>
              </p:cNvSpPr>
              <p:nvPr/>
            </p:nvSpPr>
            <p:spPr>
              <a:xfrm>
                <a:off x="6233573" y="3717904"/>
                <a:ext cx="701328" cy="50358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Content Placeholder 2">
                <a:extLst>
                  <a:ext uri="{FF2B5EF4-FFF2-40B4-BE49-F238E27FC236}">
                    <a16:creationId xmlns:a16="http://schemas.microsoft.com/office/drawing/2014/main" id="{5439BFB4-5FEF-BC48-847B-7E2270682B4C}"/>
                  </a:ext>
                </a:extLst>
              </p:cNvPr>
              <p:cNvSpPr txBox="1">
                <a:spLocks/>
              </p:cNvSpPr>
              <p:nvPr/>
            </p:nvSpPr>
            <p:spPr>
              <a:xfrm>
                <a:off x="4153349" y="3754780"/>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𝑉</m:t>
                          </m:r>
                        </m:e>
                        <m:sup>
                          <m:r>
                            <a:rPr lang="en-US" sz="2400" b="0" i="1" smtClean="0">
                              <a:solidFill>
                                <a:srgbClr val="C00000"/>
                              </a:solidFill>
                              <a:latin typeface="Cambria Math" panose="02040503050406030204" pitchFamily="18" charset="0"/>
                            </a:rPr>
                            <m:t>1</m:t>
                          </m:r>
                        </m:sup>
                      </m:sSup>
                    </m:oMath>
                  </m:oMathPara>
                </a14:m>
                <a:endParaRPr lang="en-US" sz="2400" dirty="0">
                  <a:solidFill>
                    <a:srgbClr val="C00000"/>
                  </a:solidFill>
                  <a:latin typeface="Avenir Light" panose="020B0402020203020204" pitchFamily="34" charset="77"/>
                </a:endParaRPr>
              </a:p>
            </p:txBody>
          </p:sp>
        </mc:Choice>
        <mc:Fallback xmlns="">
          <p:sp>
            <p:nvSpPr>
              <p:cNvPr id="76" name="Content Placeholder 2">
                <a:extLst>
                  <a:ext uri="{FF2B5EF4-FFF2-40B4-BE49-F238E27FC236}">
                    <a16:creationId xmlns:a16="http://schemas.microsoft.com/office/drawing/2014/main" id="{5439BFB4-5FEF-BC48-847B-7E2270682B4C}"/>
                  </a:ext>
                </a:extLst>
              </p:cNvPr>
              <p:cNvSpPr txBox="1">
                <a:spLocks noRot="1" noChangeAspect="1" noMove="1" noResize="1" noEditPoints="1" noAdjustHandles="1" noChangeArrowheads="1" noChangeShapeType="1" noTextEdit="1"/>
              </p:cNvSpPr>
              <p:nvPr/>
            </p:nvSpPr>
            <p:spPr>
              <a:xfrm>
                <a:off x="4153349" y="3754780"/>
                <a:ext cx="701328" cy="503588"/>
              </a:xfrm>
              <a:prstGeom prst="rect">
                <a:avLst/>
              </a:prstGeom>
              <a:blipFill>
                <a:blip r:embed="rId11"/>
                <a:stretch>
                  <a:fillRect/>
                </a:stretch>
              </a:blipFill>
            </p:spPr>
            <p:txBody>
              <a:bodyPr/>
              <a:lstStyle/>
              <a:p>
                <a:r>
                  <a:rPr lang="en-US">
                    <a:noFill/>
                  </a:rPr>
                  <a:t> </a:t>
                </a:r>
              </a:p>
            </p:txBody>
          </p:sp>
        </mc:Fallback>
      </mc:AlternateContent>
      <p:sp>
        <p:nvSpPr>
          <p:cNvPr id="77" name="Content Placeholder 2">
            <a:extLst>
              <a:ext uri="{FF2B5EF4-FFF2-40B4-BE49-F238E27FC236}">
                <a16:creationId xmlns:a16="http://schemas.microsoft.com/office/drawing/2014/main" id="{DC5110E7-A92F-C14A-95F3-B48F03756A2D}"/>
              </a:ext>
            </a:extLst>
          </p:cNvPr>
          <p:cNvSpPr txBox="1">
            <a:spLocks/>
          </p:cNvSpPr>
          <p:nvPr/>
        </p:nvSpPr>
        <p:spPr>
          <a:xfrm>
            <a:off x="264163" y="5250618"/>
            <a:ext cx="1530821"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Input layer</a:t>
            </a:r>
          </a:p>
        </p:txBody>
      </p:sp>
      <p:sp>
        <p:nvSpPr>
          <p:cNvPr id="78" name="Content Placeholder 2">
            <a:extLst>
              <a:ext uri="{FF2B5EF4-FFF2-40B4-BE49-F238E27FC236}">
                <a16:creationId xmlns:a16="http://schemas.microsoft.com/office/drawing/2014/main" id="{D72094EF-16A9-7B44-A071-E40E0000CED0}"/>
              </a:ext>
            </a:extLst>
          </p:cNvPr>
          <p:cNvSpPr txBox="1">
            <a:spLocks/>
          </p:cNvSpPr>
          <p:nvPr/>
        </p:nvSpPr>
        <p:spPr>
          <a:xfrm>
            <a:off x="147347" y="4088472"/>
            <a:ext cx="1737960" cy="471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1800" b="1" dirty="0">
                <a:solidFill>
                  <a:schemeClr val="bg1">
                    <a:lumMod val="75000"/>
                  </a:schemeClr>
                </a:solidFill>
                <a:latin typeface="Avenir Light" panose="020B0402020203020204" pitchFamily="34" charset="77"/>
              </a:rPr>
              <a:t>Hidden layer</a:t>
            </a:r>
          </a:p>
        </p:txBody>
      </p:sp>
      <p:sp>
        <p:nvSpPr>
          <p:cNvPr id="79" name="Rounded Rectangle 78">
            <a:extLst>
              <a:ext uri="{FF2B5EF4-FFF2-40B4-BE49-F238E27FC236}">
                <a16:creationId xmlns:a16="http://schemas.microsoft.com/office/drawing/2014/main" id="{151911BD-6EAD-874D-AF1A-AF3DBE79F64F}"/>
              </a:ext>
            </a:extLst>
          </p:cNvPr>
          <p:cNvSpPr/>
          <p:nvPr/>
        </p:nvSpPr>
        <p:spPr>
          <a:xfrm>
            <a:off x="2561160" y="5287053"/>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0" name="Oval 79">
            <a:extLst>
              <a:ext uri="{FF2B5EF4-FFF2-40B4-BE49-F238E27FC236}">
                <a16:creationId xmlns:a16="http://schemas.microsoft.com/office/drawing/2014/main" id="{DD19C169-8DD1-6A4B-88D6-3C0CC3D70D2B}"/>
              </a:ext>
            </a:extLst>
          </p:cNvPr>
          <p:cNvSpPr/>
          <p:nvPr/>
        </p:nvSpPr>
        <p:spPr>
          <a:xfrm>
            <a:off x="2665942"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1" name="Oval 80">
            <a:extLst>
              <a:ext uri="{FF2B5EF4-FFF2-40B4-BE49-F238E27FC236}">
                <a16:creationId xmlns:a16="http://schemas.microsoft.com/office/drawing/2014/main" id="{BA8D7768-A1EC-1649-91E0-743C8369903D}"/>
              </a:ext>
            </a:extLst>
          </p:cNvPr>
          <p:cNvSpPr/>
          <p:nvPr/>
        </p:nvSpPr>
        <p:spPr>
          <a:xfrm>
            <a:off x="2912201"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2" name="Oval 81">
            <a:extLst>
              <a:ext uri="{FF2B5EF4-FFF2-40B4-BE49-F238E27FC236}">
                <a16:creationId xmlns:a16="http://schemas.microsoft.com/office/drawing/2014/main" id="{F381F72C-2D2A-DF4B-BEC4-0A10EB34839F}"/>
              </a:ext>
            </a:extLst>
          </p:cNvPr>
          <p:cNvSpPr/>
          <p:nvPr/>
        </p:nvSpPr>
        <p:spPr>
          <a:xfrm>
            <a:off x="3158460"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3" name="Oval 82">
            <a:extLst>
              <a:ext uri="{FF2B5EF4-FFF2-40B4-BE49-F238E27FC236}">
                <a16:creationId xmlns:a16="http://schemas.microsoft.com/office/drawing/2014/main" id="{FDE76911-7CAA-224F-9047-5918773A1D55}"/>
              </a:ext>
            </a:extLst>
          </p:cNvPr>
          <p:cNvSpPr/>
          <p:nvPr/>
        </p:nvSpPr>
        <p:spPr>
          <a:xfrm>
            <a:off x="3410329" y="5342404"/>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4" name="Right Arrow 83">
            <a:extLst>
              <a:ext uri="{FF2B5EF4-FFF2-40B4-BE49-F238E27FC236}">
                <a16:creationId xmlns:a16="http://schemas.microsoft.com/office/drawing/2014/main" id="{A5AB2061-9AA7-DE4C-B89B-6E9DCD68CCB7}"/>
              </a:ext>
            </a:extLst>
          </p:cNvPr>
          <p:cNvSpPr/>
          <p:nvPr/>
        </p:nvSpPr>
        <p:spPr>
          <a:xfrm rot="16200000">
            <a:off x="2907431" y="4675126"/>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5B7329C0-ED61-CA43-A5EF-75D5674852EF}"/>
                  </a:ext>
                </a:extLst>
              </p:cNvPr>
              <p:cNvSpPr txBox="1">
                <a:spLocks/>
              </p:cNvSpPr>
              <p:nvPr/>
            </p:nvSpPr>
            <p:spPr>
              <a:xfrm>
                <a:off x="2377235" y="463254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85" name="Content Placeholder 2">
                <a:extLst>
                  <a:ext uri="{FF2B5EF4-FFF2-40B4-BE49-F238E27FC236}">
                    <a16:creationId xmlns:a16="http://schemas.microsoft.com/office/drawing/2014/main" id="{5B7329C0-ED61-CA43-A5EF-75D5674852EF}"/>
                  </a:ext>
                </a:extLst>
              </p:cNvPr>
              <p:cNvSpPr txBox="1">
                <a:spLocks noRot="1" noChangeAspect="1" noMove="1" noResize="1" noEditPoints="1" noAdjustHandles="1" noChangeArrowheads="1" noChangeShapeType="1" noTextEdit="1"/>
              </p:cNvSpPr>
              <p:nvPr/>
            </p:nvSpPr>
            <p:spPr>
              <a:xfrm>
                <a:off x="2377235" y="4632547"/>
                <a:ext cx="701328" cy="503588"/>
              </a:xfrm>
              <a:prstGeom prst="rect">
                <a:avLst/>
              </a:prstGeom>
              <a:blipFill>
                <a:blip r:embed="rId12"/>
                <a:stretch>
                  <a:fillRect/>
                </a:stretch>
              </a:blipFill>
            </p:spPr>
            <p:txBody>
              <a:bodyPr/>
              <a:lstStyle/>
              <a:p>
                <a:r>
                  <a:rPr lang="en-US">
                    <a:noFill/>
                  </a:rPr>
                  <a:t> </a:t>
                </a:r>
              </a:p>
            </p:txBody>
          </p:sp>
        </mc:Fallback>
      </mc:AlternateContent>
      <p:sp>
        <p:nvSpPr>
          <p:cNvPr id="86" name="Rounded Rectangle 85">
            <a:extLst>
              <a:ext uri="{FF2B5EF4-FFF2-40B4-BE49-F238E27FC236}">
                <a16:creationId xmlns:a16="http://schemas.microsoft.com/office/drawing/2014/main" id="{F806BD02-2D52-384B-B1FC-D8788ED70EC9}"/>
              </a:ext>
            </a:extLst>
          </p:cNvPr>
          <p:cNvSpPr/>
          <p:nvPr/>
        </p:nvSpPr>
        <p:spPr>
          <a:xfrm>
            <a:off x="4744078" y="5314271"/>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Oval 86">
            <a:extLst>
              <a:ext uri="{FF2B5EF4-FFF2-40B4-BE49-F238E27FC236}">
                <a16:creationId xmlns:a16="http://schemas.microsoft.com/office/drawing/2014/main" id="{42FEF93D-1038-B441-8283-46E6C128CBAC}"/>
              </a:ext>
            </a:extLst>
          </p:cNvPr>
          <p:cNvSpPr/>
          <p:nvPr/>
        </p:nvSpPr>
        <p:spPr>
          <a:xfrm>
            <a:off x="4848860"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8" name="Oval 87">
            <a:extLst>
              <a:ext uri="{FF2B5EF4-FFF2-40B4-BE49-F238E27FC236}">
                <a16:creationId xmlns:a16="http://schemas.microsoft.com/office/drawing/2014/main" id="{7FF12C54-CCD1-C943-8412-D543E5A478AF}"/>
              </a:ext>
            </a:extLst>
          </p:cNvPr>
          <p:cNvSpPr/>
          <p:nvPr/>
        </p:nvSpPr>
        <p:spPr>
          <a:xfrm>
            <a:off x="5095119"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9" name="Oval 88">
            <a:extLst>
              <a:ext uri="{FF2B5EF4-FFF2-40B4-BE49-F238E27FC236}">
                <a16:creationId xmlns:a16="http://schemas.microsoft.com/office/drawing/2014/main" id="{FAFD3F7B-052C-374A-8560-EF0CA951100C}"/>
              </a:ext>
            </a:extLst>
          </p:cNvPr>
          <p:cNvSpPr/>
          <p:nvPr/>
        </p:nvSpPr>
        <p:spPr>
          <a:xfrm>
            <a:off x="5341378"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0" name="Oval 89">
            <a:extLst>
              <a:ext uri="{FF2B5EF4-FFF2-40B4-BE49-F238E27FC236}">
                <a16:creationId xmlns:a16="http://schemas.microsoft.com/office/drawing/2014/main" id="{9AFC51C0-06B7-B448-8454-08607677863C}"/>
              </a:ext>
            </a:extLst>
          </p:cNvPr>
          <p:cNvSpPr/>
          <p:nvPr/>
        </p:nvSpPr>
        <p:spPr>
          <a:xfrm>
            <a:off x="5593247" y="5369622"/>
            <a:ext cx="203200" cy="203200"/>
          </a:xfrm>
          <a:prstGeom prst="ellipse">
            <a:avLst/>
          </a:prstGeom>
          <a:solidFill>
            <a:schemeClr val="bg1">
              <a:lumMod val="85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1" name="Right Arrow 90">
            <a:extLst>
              <a:ext uri="{FF2B5EF4-FFF2-40B4-BE49-F238E27FC236}">
                <a16:creationId xmlns:a16="http://schemas.microsoft.com/office/drawing/2014/main" id="{94B6773C-603B-6C49-953C-453D04B3E678}"/>
              </a:ext>
            </a:extLst>
          </p:cNvPr>
          <p:cNvSpPr/>
          <p:nvPr/>
        </p:nvSpPr>
        <p:spPr>
          <a:xfrm rot="16200000">
            <a:off x="5090349" y="47023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Content Placeholder 2">
                <a:extLst>
                  <a:ext uri="{FF2B5EF4-FFF2-40B4-BE49-F238E27FC236}">
                    <a16:creationId xmlns:a16="http://schemas.microsoft.com/office/drawing/2014/main" id="{94408A66-3DA3-BF48-9C62-02AD108A3C91}"/>
                  </a:ext>
                </a:extLst>
              </p:cNvPr>
              <p:cNvSpPr txBox="1">
                <a:spLocks/>
              </p:cNvSpPr>
              <p:nvPr/>
            </p:nvSpPr>
            <p:spPr>
              <a:xfrm>
                <a:off x="4560153" y="46597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2" name="Content Placeholder 2">
                <a:extLst>
                  <a:ext uri="{FF2B5EF4-FFF2-40B4-BE49-F238E27FC236}">
                    <a16:creationId xmlns:a16="http://schemas.microsoft.com/office/drawing/2014/main" id="{94408A66-3DA3-BF48-9C62-02AD108A3C91}"/>
                  </a:ext>
                </a:extLst>
              </p:cNvPr>
              <p:cNvSpPr txBox="1">
                <a:spLocks noRot="1" noChangeAspect="1" noMove="1" noResize="1" noEditPoints="1" noAdjustHandles="1" noChangeArrowheads="1" noChangeShapeType="1" noTextEdit="1"/>
              </p:cNvSpPr>
              <p:nvPr/>
            </p:nvSpPr>
            <p:spPr>
              <a:xfrm>
                <a:off x="4560153" y="4659765"/>
                <a:ext cx="701328" cy="503588"/>
              </a:xfrm>
              <a:prstGeom prst="rect">
                <a:avLst/>
              </a:prstGeom>
              <a:blipFill>
                <a:blip r:embed="rId13"/>
                <a:stretch>
                  <a:fillRect/>
                </a:stretch>
              </a:blipFill>
            </p:spPr>
            <p:txBody>
              <a:bodyPr/>
              <a:lstStyle/>
              <a:p>
                <a:r>
                  <a:rPr lang="en-US">
                    <a:noFill/>
                  </a:rPr>
                  <a:t> </a:t>
                </a:r>
              </a:p>
            </p:txBody>
          </p:sp>
        </mc:Fallback>
      </mc:AlternateContent>
      <p:sp>
        <p:nvSpPr>
          <p:cNvPr id="93" name="Rounded Rectangle 92">
            <a:extLst>
              <a:ext uri="{FF2B5EF4-FFF2-40B4-BE49-F238E27FC236}">
                <a16:creationId xmlns:a16="http://schemas.microsoft.com/office/drawing/2014/main" id="{310103AE-B073-1143-98CC-E315F95F91D7}"/>
              </a:ext>
            </a:extLst>
          </p:cNvPr>
          <p:cNvSpPr/>
          <p:nvPr/>
        </p:nvSpPr>
        <p:spPr>
          <a:xfrm>
            <a:off x="701964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4" name="Oval 93">
            <a:extLst>
              <a:ext uri="{FF2B5EF4-FFF2-40B4-BE49-F238E27FC236}">
                <a16:creationId xmlns:a16="http://schemas.microsoft.com/office/drawing/2014/main" id="{5247013F-E0C9-0E40-8E18-2FE54212B459}"/>
              </a:ext>
            </a:extLst>
          </p:cNvPr>
          <p:cNvSpPr/>
          <p:nvPr/>
        </p:nvSpPr>
        <p:spPr>
          <a:xfrm>
            <a:off x="712442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5" name="Oval 94">
            <a:extLst>
              <a:ext uri="{FF2B5EF4-FFF2-40B4-BE49-F238E27FC236}">
                <a16:creationId xmlns:a16="http://schemas.microsoft.com/office/drawing/2014/main" id="{68F3127F-D691-3D4B-97C7-5F071BF8783B}"/>
              </a:ext>
            </a:extLst>
          </p:cNvPr>
          <p:cNvSpPr/>
          <p:nvPr/>
        </p:nvSpPr>
        <p:spPr>
          <a:xfrm>
            <a:off x="737068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6" name="Oval 95">
            <a:extLst>
              <a:ext uri="{FF2B5EF4-FFF2-40B4-BE49-F238E27FC236}">
                <a16:creationId xmlns:a16="http://schemas.microsoft.com/office/drawing/2014/main" id="{DEE41199-A7D8-0946-B7A7-17844F1F0716}"/>
              </a:ext>
            </a:extLst>
          </p:cNvPr>
          <p:cNvSpPr/>
          <p:nvPr/>
        </p:nvSpPr>
        <p:spPr>
          <a:xfrm>
            <a:off x="761694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7" name="Oval 96">
            <a:extLst>
              <a:ext uri="{FF2B5EF4-FFF2-40B4-BE49-F238E27FC236}">
                <a16:creationId xmlns:a16="http://schemas.microsoft.com/office/drawing/2014/main" id="{4838534D-B292-1140-A586-BDB908323903}"/>
              </a:ext>
            </a:extLst>
          </p:cNvPr>
          <p:cNvSpPr/>
          <p:nvPr/>
        </p:nvSpPr>
        <p:spPr>
          <a:xfrm>
            <a:off x="786881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8" name="Right Arrow 97">
            <a:extLst>
              <a:ext uri="{FF2B5EF4-FFF2-40B4-BE49-F238E27FC236}">
                <a16:creationId xmlns:a16="http://schemas.microsoft.com/office/drawing/2014/main" id="{4E2804D9-F4E5-D343-A373-94D728C0A6E1}"/>
              </a:ext>
            </a:extLst>
          </p:cNvPr>
          <p:cNvSpPr/>
          <p:nvPr/>
        </p:nvSpPr>
        <p:spPr>
          <a:xfrm rot="16200000">
            <a:off x="7365914" y="4718762"/>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6ADE574B-929C-464D-8AE2-6AA659EFB673}"/>
                  </a:ext>
                </a:extLst>
              </p:cNvPr>
              <p:cNvSpPr txBox="1">
                <a:spLocks/>
              </p:cNvSpPr>
              <p:nvPr/>
            </p:nvSpPr>
            <p:spPr>
              <a:xfrm>
                <a:off x="6835718" y="4676183"/>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99" name="Content Placeholder 2">
                <a:extLst>
                  <a:ext uri="{FF2B5EF4-FFF2-40B4-BE49-F238E27FC236}">
                    <a16:creationId xmlns:a16="http://schemas.microsoft.com/office/drawing/2014/main" id="{6ADE574B-929C-464D-8AE2-6AA659EFB673}"/>
                  </a:ext>
                </a:extLst>
              </p:cNvPr>
              <p:cNvSpPr txBox="1">
                <a:spLocks noRot="1" noChangeAspect="1" noMove="1" noResize="1" noEditPoints="1" noAdjustHandles="1" noChangeArrowheads="1" noChangeShapeType="1" noTextEdit="1"/>
              </p:cNvSpPr>
              <p:nvPr/>
            </p:nvSpPr>
            <p:spPr>
              <a:xfrm>
                <a:off x="6835718" y="4676183"/>
                <a:ext cx="701328" cy="503588"/>
              </a:xfrm>
              <a:prstGeom prst="rect">
                <a:avLst/>
              </a:prstGeom>
              <a:blipFill>
                <a:blip r:embed="rId14"/>
                <a:stretch>
                  <a:fillRect/>
                </a:stretch>
              </a:blipFill>
            </p:spPr>
            <p:txBody>
              <a:bodyPr/>
              <a:lstStyle/>
              <a:p>
                <a:r>
                  <a:rPr lang="en-US">
                    <a:noFill/>
                  </a:rPr>
                  <a:t> </a:t>
                </a:r>
              </a:p>
            </p:txBody>
          </p:sp>
        </mc:Fallback>
      </mc:AlternateContent>
      <p:sp>
        <p:nvSpPr>
          <p:cNvPr id="100" name="Right Arrow 99">
            <a:extLst>
              <a:ext uri="{FF2B5EF4-FFF2-40B4-BE49-F238E27FC236}">
                <a16:creationId xmlns:a16="http://schemas.microsoft.com/office/drawing/2014/main" id="{0A06B42B-2531-7D4A-A07C-96F48D518057}"/>
              </a:ext>
            </a:extLst>
          </p:cNvPr>
          <p:cNvSpPr/>
          <p:nvPr/>
        </p:nvSpPr>
        <p:spPr>
          <a:xfrm rot="16200000">
            <a:off x="9666920" y="4727744"/>
            <a:ext cx="567437" cy="329483"/>
          </a:xfrm>
          <a:prstGeom prst="rightArrow">
            <a:avLst>
              <a:gd name="adj1" fmla="val 27574"/>
              <a:gd name="adj2" fmla="val 69623"/>
            </a:avLst>
          </a:prstGeom>
          <a:solidFill>
            <a:schemeClr val="tx1">
              <a:lumMod val="75000"/>
              <a:lumOff val="2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mc:AlternateContent xmlns:mc="http://schemas.openxmlformats.org/markup-compatibility/2006" xmlns:a14="http://schemas.microsoft.com/office/drawing/2010/main">
        <mc:Choice Requires="a14">
          <p:sp>
            <p:nvSpPr>
              <p:cNvPr id="101" name="Content Placeholder 2">
                <a:extLst>
                  <a:ext uri="{FF2B5EF4-FFF2-40B4-BE49-F238E27FC236}">
                    <a16:creationId xmlns:a16="http://schemas.microsoft.com/office/drawing/2014/main" id="{560370BF-B949-784C-86C7-0D501AD16BF6}"/>
                  </a:ext>
                </a:extLst>
              </p:cNvPr>
              <p:cNvSpPr txBox="1">
                <a:spLocks/>
              </p:cNvSpPr>
              <p:nvPr/>
            </p:nvSpPr>
            <p:spPr>
              <a:xfrm>
                <a:off x="9136724" y="4685165"/>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14:m>
                  <m:oMathPara xmlns:m="http://schemas.openxmlformats.org/officeDocument/2006/math">
                    <m:oMathParaPr>
                      <m:jc m:val="centerGroup"/>
                    </m:oMathParaPr>
                    <m:oMath xmlns:m="http://schemas.openxmlformats.org/officeDocument/2006/math">
                      <m:r>
                        <a:rPr lang="en-US" sz="2400" i="1" dirty="0" smtClean="0">
                          <a:solidFill>
                            <a:schemeClr val="bg1">
                              <a:lumMod val="75000"/>
                            </a:schemeClr>
                          </a:solidFill>
                          <a:latin typeface="Cambria Math" panose="02040503050406030204" pitchFamily="18" charset="0"/>
                        </a:rPr>
                        <m:t>𝑊</m:t>
                      </m:r>
                    </m:oMath>
                  </m:oMathPara>
                </a14:m>
                <a:endParaRPr lang="en-US" sz="2400" dirty="0">
                  <a:solidFill>
                    <a:schemeClr val="bg1">
                      <a:lumMod val="75000"/>
                    </a:schemeClr>
                  </a:solidFill>
                  <a:latin typeface="Avenir Light" panose="020B0402020203020204" pitchFamily="34" charset="77"/>
                </a:endParaRPr>
              </a:p>
            </p:txBody>
          </p:sp>
        </mc:Choice>
        <mc:Fallback xmlns="">
          <p:sp>
            <p:nvSpPr>
              <p:cNvPr id="101" name="Content Placeholder 2">
                <a:extLst>
                  <a:ext uri="{FF2B5EF4-FFF2-40B4-BE49-F238E27FC236}">
                    <a16:creationId xmlns:a16="http://schemas.microsoft.com/office/drawing/2014/main" id="{560370BF-B949-784C-86C7-0D501AD16BF6}"/>
                  </a:ext>
                </a:extLst>
              </p:cNvPr>
              <p:cNvSpPr txBox="1">
                <a:spLocks noRot="1" noChangeAspect="1" noMove="1" noResize="1" noEditPoints="1" noAdjustHandles="1" noChangeArrowheads="1" noChangeShapeType="1" noTextEdit="1"/>
              </p:cNvSpPr>
              <p:nvPr/>
            </p:nvSpPr>
            <p:spPr>
              <a:xfrm>
                <a:off x="9136724" y="4685165"/>
                <a:ext cx="701328" cy="503588"/>
              </a:xfrm>
              <a:prstGeom prst="rect">
                <a:avLst/>
              </a:prstGeom>
              <a:blipFill>
                <a:blip r:embed="rId15"/>
                <a:stretch>
                  <a:fillRect/>
                </a:stretch>
              </a:blipFill>
            </p:spPr>
            <p:txBody>
              <a:bodyPr/>
              <a:lstStyle/>
              <a:p>
                <a:r>
                  <a:rPr lang="en-US">
                    <a:noFill/>
                  </a:rPr>
                  <a:t> </a:t>
                </a:r>
              </a:p>
            </p:txBody>
          </p:sp>
        </mc:Fallback>
      </mc:AlternateContent>
      <p:sp>
        <p:nvSpPr>
          <p:cNvPr id="102" name="Content Placeholder 2">
            <a:extLst>
              <a:ext uri="{FF2B5EF4-FFF2-40B4-BE49-F238E27FC236}">
                <a16:creationId xmlns:a16="http://schemas.microsoft.com/office/drawing/2014/main" id="{84F00FE0-7BE2-AB45-84A5-CACC76F1C678}"/>
              </a:ext>
            </a:extLst>
          </p:cNvPr>
          <p:cNvSpPr txBox="1">
            <a:spLocks/>
          </p:cNvSpPr>
          <p:nvPr/>
        </p:nvSpPr>
        <p:spPr>
          <a:xfrm>
            <a:off x="2793640" y="5754472"/>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She</a:t>
            </a:r>
          </a:p>
        </p:txBody>
      </p:sp>
      <p:sp>
        <p:nvSpPr>
          <p:cNvPr id="103" name="Content Placeholder 2">
            <a:extLst>
              <a:ext uri="{FF2B5EF4-FFF2-40B4-BE49-F238E27FC236}">
                <a16:creationId xmlns:a16="http://schemas.microsoft.com/office/drawing/2014/main" id="{F40B8C59-0149-A142-86C3-CA63325779D8}"/>
              </a:ext>
            </a:extLst>
          </p:cNvPr>
          <p:cNvSpPr txBox="1">
            <a:spLocks/>
          </p:cNvSpPr>
          <p:nvPr/>
        </p:nvSpPr>
        <p:spPr>
          <a:xfrm>
            <a:off x="4771152" y="5722080"/>
            <a:ext cx="1005821"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went</a:t>
            </a:r>
          </a:p>
        </p:txBody>
      </p:sp>
      <p:sp>
        <p:nvSpPr>
          <p:cNvPr id="104" name="Content Placeholder 2">
            <a:extLst>
              <a:ext uri="{FF2B5EF4-FFF2-40B4-BE49-F238E27FC236}">
                <a16:creationId xmlns:a16="http://schemas.microsoft.com/office/drawing/2014/main" id="{DA71FA44-21E2-F542-8A3B-2EA795FA64B4}"/>
              </a:ext>
            </a:extLst>
          </p:cNvPr>
          <p:cNvSpPr txBox="1">
            <a:spLocks/>
          </p:cNvSpPr>
          <p:nvPr/>
        </p:nvSpPr>
        <p:spPr>
          <a:xfrm>
            <a:off x="7132699" y="5737257"/>
            <a:ext cx="701328"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to</a:t>
            </a:r>
          </a:p>
        </p:txBody>
      </p:sp>
      <p:sp>
        <p:nvSpPr>
          <p:cNvPr id="105" name="Content Placeholder 2">
            <a:extLst>
              <a:ext uri="{FF2B5EF4-FFF2-40B4-BE49-F238E27FC236}">
                <a16:creationId xmlns:a16="http://schemas.microsoft.com/office/drawing/2014/main" id="{7E95A145-8CAC-9549-BE9D-308C04EDF2FC}"/>
              </a:ext>
            </a:extLst>
          </p:cNvPr>
          <p:cNvSpPr txBox="1">
            <a:spLocks/>
          </p:cNvSpPr>
          <p:nvPr/>
        </p:nvSpPr>
        <p:spPr>
          <a:xfrm>
            <a:off x="9324812" y="5723185"/>
            <a:ext cx="966617" cy="503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None/>
            </a:pPr>
            <a:r>
              <a:rPr lang="en-US" sz="2400" dirty="0">
                <a:solidFill>
                  <a:schemeClr val="bg1">
                    <a:lumMod val="75000"/>
                  </a:schemeClr>
                </a:solidFill>
                <a:latin typeface="Avenir Light" panose="020B0402020203020204" pitchFamily="34" charset="77"/>
              </a:rPr>
              <a:t>class</a:t>
            </a:r>
          </a:p>
        </p:txBody>
      </p:sp>
      <p:sp>
        <p:nvSpPr>
          <p:cNvPr id="106" name="Rounded Rectangle 105">
            <a:extLst>
              <a:ext uri="{FF2B5EF4-FFF2-40B4-BE49-F238E27FC236}">
                <a16:creationId xmlns:a16="http://schemas.microsoft.com/office/drawing/2014/main" id="{710E6B06-7E28-8D41-92AC-CB7973823B27}"/>
              </a:ext>
            </a:extLst>
          </p:cNvPr>
          <p:cNvSpPr/>
          <p:nvPr/>
        </p:nvSpPr>
        <p:spPr>
          <a:xfrm>
            <a:off x="9334533" y="5330689"/>
            <a:ext cx="1196135" cy="330065"/>
          </a:xfrm>
          <a:prstGeom prst="roundRect">
            <a:avLst/>
          </a:prstGeom>
          <a:noFill/>
          <a:ln w="38100">
            <a:solidFill>
              <a:schemeClr val="tx1">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7" name="Oval 106">
            <a:extLst>
              <a:ext uri="{FF2B5EF4-FFF2-40B4-BE49-F238E27FC236}">
                <a16:creationId xmlns:a16="http://schemas.microsoft.com/office/drawing/2014/main" id="{85DEB645-C3D7-E648-9817-4FD574E14306}"/>
              </a:ext>
            </a:extLst>
          </p:cNvPr>
          <p:cNvSpPr/>
          <p:nvPr/>
        </p:nvSpPr>
        <p:spPr>
          <a:xfrm>
            <a:off x="9439315"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8" name="Oval 107">
            <a:extLst>
              <a:ext uri="{FF2B5EF4-FFF2-40B4-BE49-F238E27FC236}">
                <a16:creationId xmlns:a16="http://schemas.microsoft.com/office/drawing/2014/main" id="{A2678B3B-07CE-6141-ACFE-0CD961C14D21}"/>
              </a:ext>
            </a:extLst>
          </p:cNvPr>
          <p:cNvSpPr/>
          <p:nvPr/>
        </p:nvSpPr>
        <p:spPr>
          <a:xfrm>
            <a:off x="9685574"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9" name="Oval 108">
            <a:extLst>
              <a:ext uri="{FF2B5EF4-FFF2-40B4-BE49-F238E27FC236}">
                <a16:creationId xmlns:a16="http://schemas.microsoft.com/office/drawing/2014/main" id="{499DACEE-02EE-5443-8FAD-D0107DF9B8E3}"/>
              </a:ext>
            </a:extLst>
          </p:cNvPr>
          <p:cNvSpPr/>
          <p:nvPr/>
        </p:nvSpPr>
        <p:spPr>
          <a:xfrm>
            <a:off x="9931833"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0" name="Oval 109">
            <a:extLst>
              <a:ext uri="{FF2B5EF4-FFF2-40B4-BE49-F238E27FC236}">
                <a16:creationId xmlns:a16="http://schemas.microsoft.com/office/drawing/2014/main" id="{3F990F24-4867-7745-AD2F-DB6CA00F7343}"/>
              </a:ext>
            </a:extLst>
          </p:cNvPr>
          <p:cNvSpPr/>
          <p:nvPr/>
        </p:nvSpPr>
        <p:spPr>
          <a:xfrm>
            <a:off x="10183702" y="5386040"/>
            <a:ext cx="203200" cy="203200"/>
          </a:xfrm>
          <a:prstGeom prst="ellipse">
            <a:avLst/>
          </a:prstGeom>
          <a:solidFill>
            <a:schemeClr val="bg1">
              <a:lumMod val="85000"/>
            </a:schemeClr>
          </a:solidFill>
          <a:ln w="190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1" name="Rounded Rectangle 110">
            <a:extLst>
              <a:ext uri="{FF2B5EF4-FFF2-40B4-BE49-F238E27FC236}">
                <a16:creationId xmlns:a16="http://schemas.microsoft.com/office/drawing/2014/main" id="{5846CCBF-EE75-6446-82E3-EAC9978F6B3B}"/>
              </a:ext>
            </a:extLst>
          </p:cNvPr>
          <p:cNvSpPr/>
          <p:nvPr/>
        </p:nvSpPr>
        <p:spPr>
          <a:xfrm>
            <a:off x="9217768" y="4153858"/>
            <a:ext cx="1364224" cy="311369"/>
          </a:xfrm>
          <a:prstGeom prst="roundRect">
            <a:avLst/>
          </a:prstGeom>
          <a:noFill/>
          <a:ln w="38100">
            <a:solidFill>
              <a:schemeClr val="accent5">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BC0DBEC-CD2F-5F4B-BB00-29A024391068}"/>
              </a:ext>
            </a:extLst>
          </p:cNvPr>
          <p:cNvSpPr/>
          <p:nvPr/>
        </p:nvSpPr>
        <p:spPr>
          <a:xfrm>
            <a:off x="9302318"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CD84FE7-1114-864E-93F0-20C8C9E23F1B}"/>
              </a:ext>
            </a:extLst>
          </p:cNvPr>
          <p:cNvSpPr/>
          <p:nvPr/>
        </p:nvSpPr>
        <p:spPr>
          <a:xfrm>
            <a:off x="9548577"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92A687D-18B8-124F-8D2C-CA466AD046AF}"/>
              </a:ext>
            </a:extLst>
          </p:cNvPr>
          <p:cNvSpPr/>
          <p:nvPr/>
        </p:nvSpPr>
        <p:spPr>
          <a:xfrm>
            <a:off x="9794836"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BBD47889-18A0-2244-AA16-5A1DBF16D323}"/>
              </a:ext>
            </a:extLst>
          </p:cNvPr>
          <p:cNvSpPr/>
          <p:nvPr/>
        </p:nvSpPr>
        <p:spPr>
          <a:xfrm>
            <a:off x="10046705" y="4207125"/>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36A71D20-DDDD-6E44-AEF6-0E1E17811A0E}"/>
              </a:ext>
            </a:extLst>
          </p:cNvPr>
          <p:cNvSpPr/>
          <p:nvPr/>
        </p:nvSpPr>
        <p:spPr>
          <a:xfrm>
            <a:off x="10304701" y="4209409"/>
            <a:ext cx="203200" cy="203200"/>
          </a:xfrm>
          <a:prstGeom prst="ellipse">
            <a:avLst/>
          </a:prstGeom>
          <a:solidFill>
            <a:schemeClr val="accent5">
              <a:lumMod val="60000"/>
              <a:lumOff val="40000"/>
              <a:alpha val="39000"/>
            </a:schemeClr>
          </a:solidFill>
          <a:ln w="19050">
            <a:solidFill>
              <a:schemeClr val="accent5">
                <a:lumMod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09160F-0E10-5D4E-A879-5AF5846500B5}"/>
              </a:ext>
            </a:extLst>
          </p:cNvPr>
          <p:cNvSpPr/>
          <p:nvPr/>
        </p:nvSpPr>
        <p:spPr>
          <a:xfrm>
            <a:off x="9655013" y="3399661"/>
            <a:ext cx="520985" cy="1028577"/>
          </a:xfrm>
          <a:prstGeom prst="rect">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C5F97A50-8FCA-674B-9CD5-B798C07934E9}"/>
              </a:ext>
            </a:extLst>
          </p:cNvPr>
          <p:cNvSpPr/>
          <p:nvPr/>
        </p:nvSpPr>
        <p:spPr>
          <a:xfrm rot="10800000">
            <a:off x="3857900" y="4064460"/>
            <a:ext cx="5797112" cy="519477"/>
          </a:xfrm>
          <a:prstGeom prst="rightArrow">
            <a:avLst>
              <a:gd name="adj1" fmla="val 43272"/>
              <a:gd name="adj2" fmla="val 64733"/>
            </a:avLst>
          </a:prstGeom>
          <a:solidFill>
            <a:srgbClr val="FF7F99">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1955CE4C-F149-954F-B60C-F5A8790D746A}"/>
                  </a:ext>
                </a:extLst>
              </p:cNvPr>
              <p:cNvSpPr/>
              <p:nvPr/>
            </p:nvSpPr>
            <p:spPr>
              <a:xfrm>
                <a:off x="883997" y="1378420"/>
                <a:ext cx="6032968" cy="1105495"/>
              </a:xfrm>
              <a:prstGeom prst="rect">
                <a:avLst/>
              </a:prstGeom>
            </p:spPr>
            <p:txBody>
              <a:bodyPr wrap="square">
                <a:spAutoFit/>
              </a:bodyPr>
              <a:lstStyle/>
              <a:p>
                <a:r>
                  <a:rPr lang="en-US" sz="4000" b="1" dirty="0">
                    <a:latin typeface="Avenir Light" panose="020B0402020203020204" pitchFamily="34" charset="77"/>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𝑳</m:t>
                            </m:r>
                          </m:e>
                          <m:sup>
                            <m:r>
                              <a:rPr lang="en-US" sz="4000" b="1" i="1" smtClean="0">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smtClean="0">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𝟏</m:t>
                            </m:r>
                          </m:sup>
                        </m:sSup>
                      </m:den>
                    </m:f>
                    <m:r>
                      <a:rPr lang="en-US" sz="4000" b="1" i="1" smtClean="0">
                        <a:solidFill>
                          <a:srgbClr val="C00000"/>
                        </a:solidFill>
                        <a:latin typeface="Cambria Math" panose="02040503050406030204" pitchFamily="18" charset="0"/>
                        <a:ea typeface="Cambria Math" panose="02040503050406030204" pitchFamily="18" charset="0"/>
                      </a:rPr>
                      <m:t>=</m:t>
                    </m:r>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𝑳</m:t>
                            </m:r>
                          </m:e>
                          <m:sup>
                            <m:r>
                              <a:rPr lang="en-US" sz="4000" b="1" i="1">
                                <a:solidFill>
                                  <a:srgbClr val="C00000"/>
                                </a:solidFill>
                                <a:latin typeface="Cambria Math" panose="02040503050406030204" pitchFamily="18" charset="0"/>
                                <a:ea typeface="Cambria Math" panose="02040503050406030204" pitchFamily="18" charset="0"/>
                              </a:rPr>
                              <m:t>𝟒</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𝟑</m:t>
                            </m:r>
                          </m:sup>
                        </m:sSup>
                      </m:den>
                    </m:f>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𝟑</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𝟐</m:t>
                            </m:r>
                          </m:sup>
                        </m:sSup>
                      </m:den>
                    </m:f>
                  </m:oMath>
                </a14:m>
                <a:r>
                  <a:rPr lang="en-US" sz="4000" b="1" dirty="0">
                    <a:solidFill>
                      <a:srgbClr val="C00000"/>
                    </a:solidFill>
                    <a:ea typeface="Cambria Math" panose="02040503050406030204" pitchFamily="18" charset="0"/>
                  </a:rPr>
                  <a:t> </a:t>
                </a:r>
                <a14:m>
                  <m:oMath xmlns:m="http://schemas.openxmlformats.org/officeDocument/2006/math">
                    <m:f>
                      <m:fPr>
                        <m:ctrlPr>
                          <a:rPr lang="en-US" sz="4000" b="1" i="1">
                            <a:solidFill>
                              <a:srgbClr val="C00000"/>
                            </a:solidFill>
                            <a:latin typeface="Cambria Math" panose="02040503050406030204" pitchFamily="18" charset="0"/>
                            <a:ea typeface="Cambria Math" panose="02040503050406030204" pitchFamily="18" charset="0"/>
                          </a:rPr>
                        </m:ctrlPr>
                      </m:fPr>
                      <m:num>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smtClean="0">
                                <a:solidFill>
                                  <a:srgbClr val="C00000"/>
                                </a:solidFill>
                                <a:latin typeface="Cambria Math" panose="02040503050406030204" pitchFamily="18" charset="0"/>
                                <a:ea typeface="Cambria Math" panose="02040503050406030204" pitchFamily="18" charset="0"/>
                              </a:rPr>
                              <m:t>𝑽</m:t>
                            </m:r>
                          </m:e>
                          <m:sup>
                            <m:r>
                              <a:rPr lang="en-US" sz="4000" b="1" i="1" smtClean="0">
                                <a:solidFill>
                                  <a:srgbClr val="C00000"/>
                                </a:solidFill>
                                <a:latin typeface="Cambria Math" panose="02040503050406030204" pitchFamily="18" charset="0"/>
                                <a:ea typeface="Cambria Math" panose="02040503050406030204" pitchFamily="18" charset="0"/>
                              </a:rPr>
                              <m:t>𝟐</m:t>
                            </m:r>
                          </m:sup>
                        </m:sSup>
                      </m:num>
                      <m:den>
                        <m:r>
                          <a:rPr lang="en-US" sz="4000" b="1" i="1">
                            <a:solidFill>
                              <a:srgbClr val="C00000"/>
                            </a:solidFill>
                            <a:latin typeface="Cambria Math" panose="02040503050406030204" pitchFamily="18" charset="0"/>
                            <a:ea typeface="Cambria Math" panose="02040503050406030204" pitchFamily="18" charset="0"/>
                          </a:rPr>
                          <m:t>𝝏</m:t>
                        </m:r>
                        <m:sSup>
                          <m:sSupPr>
                            <m:ctrlPr>
                              <a:rPr lang="en-US" sz="4000" b="1" i="1">
                                <a:solidFill>
                                  <a:srgbClr val="C00000"/>
                                </a:solidFill>
                                <a:latin typeface="Cambria Math" panose="02040503050406030204" pitchFamily="18" charset="0"/>
                                <a:ea typeface="Cambria Math" panose="02040503050406030204" pitchFamily="18" charset="0"/>
                              </a:rPr>
                            </m:ctrlPr>
                          </m:sSupPr>
                          <m:e>
                            <m:r>
                              <a:rPr lang="en-US" sz="4000" b="1" i="1">
                                <a:solidFill>
                                  <a:srgbClr val="C00000"/>
                                </a:solidFill>
                                <a:latin typeface="Cambria Math" panose="02040503050406030204" pitchFamily="18" charset="0"/>
                                <a:ea typeface="Cambria Math" panose="02040503050406030204" pitchFamily="18" charset="0"/>
                              </a:rPr>
                              <m:t>𝑽</m:t>
                            </m:r>
                          </m:e>
                          <m:sup>
                            <m:r>
                              <a:rPr lang="en-US" sz="4000" b="1" i="1">
                                <a:solidFill>
                                  <a:srgbClr val="C00000"/>
                                </a:solidFill>
                                <a:latin typeface="Cambria Math" panose="02040503050406030204" pitchFamily="18" charset="0"/>
                                <a:ea typeface="Cambria Math" panose="02040503050406030204" pitchFamily="18" charset="0"/>
                              </a:rPr>
                              <m:t>𝟏</m:t>
                            </m:r>
                          </m:sup>
                        </m:sSup>
                      </m:den>
                    </m:f>
                  </m:oMath>
                </a14:m>
                <a:endParaRPr lang="en-US" sz="4000" dirty="0"/>
              </a:p>
            </p:txBody>
          </p:sp>
        </mc:Choice>
        <mc:Fallback xmlns="">
          <p:sp>
            <p:nvSpPr>
              <p:cNvPr id="117" name="Rectangle 116">
                <a:extLst>
                  <a:ext uri="{FF2B5EF4-FFF2-40B4-BE49-F238E27FC236}">
                    <a16:creationId xmlns:a16="http://schemas.microsoft.com/office/drawing/2014/main" id="{1955CE4C-F149-954F-B60C-F5A8790D746A}"/>
                  </a:ext>
                </a:extLst>
              </p:cNvPr>
              <p:cNvSpPr>
                <a:spLocks noRot="1" noChangeAspect="1" noMove="1" noResize="1" noEditPoints="1" noAdjustHandles="1" noChangeArrowheads="1" noChangeShapeType="1" noTextEdit="1"/>
              </p:cNvSpPr>
              <p:nvPr/>
            </p:nvSpPr>
            <p:spPr>
              <a:xfrm>
                <a:off x="883997" y="1378420"/>
                <a:ext cx="6032968" cy="1105495"/>
              </a:xfrm>
              <a:prstGeom prst="rect">
                <a:avLst/>
              </a:prstGeom>
              <a:blipFill>
                <a:blip r:embed="rId16"/>
                <a:stretch>
                  <a:fillRect b="-3409"/>
                </a:stretch>
              </a:blipFill>
            </p:spPr>
            <p:txBody>
              <a:bodyPr/>
              <a:lstStyle/>
              <a:p>
                <a:r>
                  <a:rPr lang="en-US">
                    <a:noFill/>
                  </a:rPr>
                  <a:t> </a:t>
                </a:r>
              </a:p>
            </p:txBody>
          </p:sp>
        </mc:Fallback>
      </mc:AlternateContent>
      <p:sp>
        <p:nvSpPr>
          <p:cNvPr id="118" name="Content Placeholder 2">
            <a:extLst>
              <a:ext uri="{FF2B5EF4-FFF2-40B4-BE49-F238E27FC236}">
                <a16:creationId xmlns:a16="http://schemas.microsoft.com/office/drawing/2014/main" id="{58057606-BE02-E747-A86D-852F59BDF7E1}"/>
              </a:ext>
            </a:extLst>
          </p:cNvPr>
          <p:cNvSpPr txBox="1">
            <a:spLocks/>
          </p:cNvSpPr>
          <p:nvPr/>
        </p:nvSpPr>
        <p:spPr>
          <a:xfrm>
            <a:off x="4743016" y="1013964"/>
            <a:ext cx="4648822" cy="4169104"/>
          </a:xfrm>
          <a:prstGeom prst="rect">
            <a:avLst/>
          </a:prstGeom>
          <a:solidFill>
            <a:schemeClr val="accent4">
              <a:lumMod val="40000"/>
              <a:lumOff val="60000"/>
            </a:schemeClr>
          </a:solidFill>
          <a:ln w="635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endParaRPr lang="en-US" sz="2400" b="1" dirty="0">
              <a:solidFill>
                <a:schemeClr val="tx1">
                  <a:lumMod val="85000"/>
                  <a:lumOff val="15000"/>
                </a:schemeClr>
              </a:solidFill>
              <a:latin typeface="Avenir Light" panose="020B0402020203020204" pitchFamily="34" charset="77"/>
            </a:endParaRPr>
          </a:p>
        </p:txBody>
      </p:sp>
      <p:sp>
        <p:nvSpPr>
          <p:cNvPr id="119" name="Content Placeholder 2">
            <a:extLst>
              <a:ext uri="{FF2B5EF4-FFF2-40B4-BE49-F238E27FC236}">
                <a16:creationId xmlns:a16="http://schemas.microsoft.com/office/drawing/2014/main" id="{3622AAEE-F4CC-D442-8F44-6B62F07EAB88}"/>
              </a:ext>
            </a:extLst>
          </p:cNvPr>
          <p:cNvSpPr txBox="1">
            <a:spLocks/>
          </p:cNvSpPr>
          <p:nvPr/>
        </p:nvSpPr>
        <p:spPr>
          <a:xfrm>
            <a:off x="4961248" y="1208034"/>
            <a:ext cx="4027461" cy="36687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800"/>
              </a:spcBef>
              <a:buNone/>
            </a:pPr>
            <a:r>
              <a:rPr lang="en-US" sz="2400" b="1" dirty="0">
                <a:solidFill>
                  <a:schemeClr val="tx1"/>
                </a:solidFill>
                <a:latin typeface="Avenir Light" panose="020B0402020203020204" pitchFamily="34" charset="77"/>
              </a:rPr>
              <a:t>This long path makes it easy for the gradients to become really </a:t>
            </a:r>
            <a:r>
              <a:rPr lang="en-US" sz="2400" b="1" dirty="0">
                <a:solidFill>
                  <a:srgbClr val="C00000"/>
                </a:solidFill>
                <a:latin typeface="Avenir Light" panose="020B0402020203020204" pitchFamily="34" charset="77"/>
              </a:rPr>
              <a:t>small</a:t>
            </a:r>
            <a:r>
              <a:rPr lang="en-US" sz="2400" b="1" dirty="0">
                <a:solidFill>
                  <a:schemeClr val="tx1"/>
                </a:solidFill>
                <a:latin typeface="Avenir Light" panose="020B0402020203020204" pitchFamily="34" charset="77"/>
              </a:rPr>
              <a:t> or </a:t>
            </a:r>
            <a:r>
              <a:rPr lang="en-US" sz="2400" b="1" dirty="0">
                <a:solidFill>
                  <a:srgbClr val="C00000"/>
                </a:solidFill>
                <a:latin typeface="Avenir Light" panose="020B0402020203020204" pitchFamily="34" charset="77"/>
              </a:rPr>
              <a:t>large</a:t>
            </a:r>
            <a:r>
              <a:rPr lang="en-US" sz="2400" b="1" dirty="0">
                <a:solidFill>
                  <a:schemeClr val="tx1"/>
                </a:solidFill>
                <a:latin typeface="Avenir Light" panose="020B0402020203020204" pitchFamily="34" charset="77"/>
              </a:rPr>
              <a:t>.</a:t>
            </a:r>
          </a:p>
          <a:p>
            <a:pPr marL="0" indent="0">
              <a:lnSpc>
                <a:spcPct val="100000"/>
              </a:lnSpc>
              <a:spcBef>
                <a:spcPts val="2800"/>
              </a:spcBef>
              <a:buNone/>
            </a:pPr>
            <a:r>
              <a:rPr lang="en-US" sz="2400" b="1" dirty="0">
                <a:latin typeface="Avenir Light" panose="020B0402020203020204" pitchFamily="34" charset="77"/>
              </a:rPr>
              <a:t>If small, the far-away context will be ”forgotten.”</a:t>
            </a:r>
          </a:p>
          <a:p>
            <a:pPr marL="0" indent="0">
              <a:lnSpc>
                <a:spcPct val="100000"/>
              </a:lnSpc>
              <a:spcBef>
                <a:spcPts val="2800"/>
              </a:spcBef>
              <a:buNone/>
            </a:pPr>
            <a:r>
              <a:rPr lang="en-US" sz="2400" b="1" dirty="0">
                <a:solidFill>
                  <a:schemeClr val="tx1"/>
                </a:solidFill>
                <a:latin typeface="Avenir Light" panose="020B0402020203020204" pitchFamily="34" charset="77"/>
              </a:rPr>
              <a:t>If large, recency bias and no context.</a:t>
            </a:r>
          </a:p>
        </p:txBody>
      </p:sp>
    </p:spTree>
    <p:extLst>
      <p:ext uri="{BB962C8B-B14F-4D97-AF65-F5344CB8AC3E}">
        <p14:creationId xmlns:p14="http://schemas.microsoft.com/office/powerpoint/2010/main" val="616079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a:extLst>
              <a:ext uri="{FF2B5EF4-FFF2-40B4-BE49-F238E27FC236}">
                <a16:creationId xmlns:a16="http://schemas.microsoft.com/office/drawing/2014/main" id="{FF867746-7A2F-644D-88D5-C3102C6A99EA}"/>
              </a:ext>
            </a:extLst>
          </p:cNvPr>
          <p:cNvSpPr>
            <a:spLocks noGrp="1"/>
          </p:cNvSpPr>
          <p:nvPr>
            <p:ph type="title"/>
          </p:nvPr>
        </p:nvSpPr>
        <p:spPr>
          <a:xfrm>
            <a:off x="838200" y="276262"/>
            <a:ext cx="8941419" cy="1162592"/>
          </a:xfrm>
        </p:spPr>
        <p:txBody>
          <a:bodyPr/>
          <a:lstStyle/>
          <a:p>
            <a:r>
              <a:rPr lang="en-US" dirty="0"/>
              <a:t>Exploding Gradients</a:t>
            </a:r>
          </a:p>
        </p:txBody>
      </p:sp>
      <p:sp>
        <p:nvSpPr>
          <p:cNvPr id="121" name="Rectangle 120">
            <a:extLst>
              <a:ext uri="{FF2B5EF4-FFF2-40B4-BE49-F238E27FC236}">
                <a16:creationId xmlns:a16="http://schemas.microsoft.com/office/drawing/2014/main" id="{C67F1680-4E6A-FF47-A5A3-45A4491667D3}"/>
              </a:ext>
            </a:extLst>
          </p:cNvPr>
          <p:cNvSpPr/>
          <p:nvPr/>
        </p:nvSpPr>
        <p:spPr>
          <a:xfrm>
            <a:off x="903804" y="771482"/>
            <a:ext cx="4480996" cy="1159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ontent Placeholder 2">
            <a:extLst>
              <a:ext uri="{FF2B5EF4-FFF2-40B4-BE49-F238E27FC236}">
                <a16:creationId xmlns:a16="http://schemas.microsoft.com/office/drawing/2014/main" id="{8CC99D59-00C0-1445-91B3-013E005D8BDE}"/>
              </a:ext>
            </a:extLst>
          </p:cNvPr>
          <p:cNvSpPr txBox="1">
            <a:spLocks/>
          </p:cNvSpPr>
          <p:nvPr/>
        </p:nvSpPr>
        <p:spPr>
          <a:xfrm>
            <a:off x="2489764" y="1776946"/>
            <a:ext cx="7567747" cy="645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2400" b="1" dirty="0">
              <a:solidFill>
                <a:schemeClr val="accent5">
                  <a:lumMod val="75000"/>
                </a:schemeClr>
              </a:solidFill>
              <a:latin typeface="Avenir Light" panose="020B0402020203020204" pitchFamily="34" charset="77"/>
            </a:endParaRPr>
          </a:p>
        </p:txBody>
      </p:sp>
      <p:pic>
        <p:nvPicPr>
          <p:cNvPr id="3" name="Picture 2">
            <a:extLst>
              <a:ext uri="{FF2B5EF4-FFF2-40B4-BE49-F238E27FC236}">
                <a16:creationId xmlns:a16="http://schemas.microsoft.com/office/drawing/2014/main" id="{559B78AA-E6B6-E648-AFF8-B88BA6A7BED1}"/>
              </a:ext>
            </a:extLst>
          </p:cNvPr>
          <p:cNvPicPr>
            <a:picLocks noChangeAspect="1"/>
          </p:cNvPicPr>
          <p:nvPr/>
        </p:nvPicPr>
        <p:blipFill>
          <a:blip r:embed="rId2"/>
          <a:stretch>
            <a:fillRect/>
          </a:stretch>
        </p:blipFill>
        <p:spPr>
          <a:xfrm>
            <a:off x="559109" y="1759562"/>
            <a:ext cx="5524191" cy="2800998"/>
          </a:xfrm>
          <a:prstGeom prst="rect">
            <a:avLst/>
          </a:prstGeom>
        </p:spPr>
      </p:pic>
      <p:sp>
        <p:nvSpPr>
          <p:cNvPr id="4" name="Rectangle 3">
            <a:extLst>
              <a:ext uri="{FF2B5EF4-FFF2-40B4-BE49-F238E27FC236}">
                <a16:creationId xmlns:a16="http://schemas.microsoft.com/office/drawing/2014/main" id="{6E1C8717-5E87-014D-BE5D-08D3ECC8C270}"/>
              </a:ext>
            </a:extLst>
          </p:cNvPr>
          <p:cNvSpPr/>
          <p:nvPr/>
        </p:nvSpPr>
        <p:spPr>
          <a:xfrm>
            <a:off x="329739" y="6320516"/>
            <a:ext cx="4775795" cy="307777"/>
          </a:xfrm>
          <a:prstGeom prst="rect">
            <a:avLst/>
          </a:prstGeom>
        </p:spPr>
        <p:txBody>
          <a:bodyPr wrap="none">
            <a:spAutoFit/>
          </a:bodyPr>
          <a:lstStyle/>
          <a:p>
            <a:r>
              <a:rPr lang="en-US" sz="1400" dirty="0"/>
              <a:t>Source: </a:t>
            </a:r>
            <a:r>
              <a:rPr lang="en-US" sz="1400" dirty="0">
                <a:hlinkClick r:id="rId3"/>
              </a:rPr>
              <a:t>https://</a:t>
            </a:r>
            <a:r>
              <a:rPr lang="en-US" sz="1400" dirty="0" err="1">
                <a:hlinkClick r:id="rId3"/>
              </a:rPr>
              <a:t>www.deeplearningbook.org</a:t>
            </a:r>
            <a:r>
              <a:rPr lang="en-US" sz="1400" dirty="0">
                <a:hlinkClick r:id="rId3"/>
              </a:rPr>
              <a:t>/contents/</a:t>
            </a:r>
            <a:r>
              <a:rPr lang="en-US" sz="1400" dirty="0" err="1">
                <a:hlinkClick r:id="rId3"/>
              </a:rPr>
              <a:t>rnn.html</a:t>
            </a:r>
            <a:endParaRPr lang="en-US" sz="1400" dirty="0"/>
          </a:p>
        </p:txBody>
      </p:sp>
      <p:pic>
        <p:nvPicPr>
          <p:cNvPr id="5" name="Picture 4">
            <a:extLst>
              <a:ext uri="{FF2B5EF4-FFF2-40B4-BE49-F238E27FC236}">
                <a16:creationId xmlns:a16="http://schemas.microsoft.com/office/drawing/2014/main" id="{F1AF6213-8698-6E43-8E46-7D29C70929C2}"/>
              </a:ext>
            </a:extLst>
          </p:cNvPr>
          <p:cNvPicPr>
            <a:picLocks noChangeAspect="1"/>
          </p:cNvPicPr>
          <p:nvPr/>
        </p:nvPicPr>
        <p:blipFill>
          <a:blip r:embed="rId4"/>
          <a:stretch>
            <a:fillRect/>
          </a:stretch>
        </p:blipFill>
        <p:spPr>
          <a:xfrm>
            <a:off x="6271083" y="2137274"/>
            <a:ext cx="5495776" cy="1884871"/>
          </a:xfrm>
          <a:prstGeom prst="rect">
            <a:avLst/>
          </a:prstGeom>
        </p:spPr>
      </p:pic>
      <p:sp>
        <p:nvSpPr>
          <p:cNvPr id="6" name="Rectangle 5">
            <a:extLst>
              <a:ext uri="{FF2B5EF4-FFF2-40B4-BE49-F238E27FC236}">
                <a16:creationId xmlns:a16="http://schemas.microsoft.com/office/drawing/2014/main" id="{30F03EB8-1D0F-424B-A0F3-78CFF146BBA3}"/>
              </a:ext>
            </a:extLst>
          </p:cNvPr>
          <p:cNvSpPr/>
          <p:nvPr/>
        </p:nvSpPr>
        <p:spPr>
          <a:xfrm>
            <a:off x="6529094" y="6320515"/>
            <a:ext cx="5237765" cy="307777"/>
          </a:xfrm>
          <a:prstGeom prst="rect">
            <a:avLst/>
          </a:prstGeom>
        </p:spPr>
        <p:txBody>
          <a:bodyPr wrap="square">
            <a:spAutoFit/>
          </a:bodyPr>
          <a:lstStyle/>
          <a:p>
            <a:r>
              <a:rPr lang="en-US" sz="1400" dirty="0" err="1"/>
              <a:t>Pascanu</a:t>
            </a:r>
            <a:r>
              <a:rPr lang="en-US" sz="1400" dirty="0"/>
              <a:t> et al, 2013. </a:t>
            </a:r>
            <a:r>
              <a:rPr lang="en-US" sz="1400" dirty="0">
                <a:hlinkClick r:id="rId5"/>
              </a:rPr>
              <a:t>http://</a:t>
            </a:r>
            <a:r>
              <a:rPr lang="en-US" sz="1400" dirty="0" err="1">
                <a:hlinkClick r:id="rId5"/>
              </a:rPr>
              <a:t>proceedings.mlr.press</a:t>
            </a:r>
            <a:r>
              <a:rPr lang="en-US" sz="1400" dirty="0">
                <a:hlinkClick r:id="rId5"/>
              </a:rPr>
              <a:t>/v28/pascanu13.pdf</a:t>
            </a:r>
            <a:endParaRPr lang="en-US" sz="1400" dirty="0"/>
          </a:p>
        </p:txBody>
      </p:sp>
    </p:spTree>
    <p:extLst>
      <p:ext uri="{BB962C8B-B14F-4D97-AF65-F5344CB8AC3E}">
        <p14:creationId xmlns:p14="http://schemas.microsoft.com/office/powerpoint/2010/main" val="3890345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6D77"/>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2A3BCD-A49E-1449-A16D-68C3E2C26EE2}"/>
              </a:ext>
            </a:extLst>
          </p:cNvPr>
          <p:cNvSpPr>
            <a:spLocks noGrp="1"/>
          </p:cNvSpPr>
          <p:nvPr>
            <p:ph type="ctrTitle"/>
          </p:nvPr>
        </p:nvSpPr>
        <p:spPr>
          <a:xfrm>
            <a:off x="3094630" y="1965278"/>
            <a:ext cx="6887570" cy="1749402"/>
          </a:xfrm>
        </p:spPr>
        <p:txBody>
          <a:bodyPr>
            <a:normAutofit/>
          </a:bodyPr>
          <a:lstStyle/>
          <a:p>
            <a:r>
              <a:rPr lang="en-US" sz="9600" b="1" dirty="0">
                <a:solidFill>
                  <a:schemeClr val="bg1"/>
                </a:solidFill>
              </a:rPr>
              <a:t>BACKUP</a:t>
            </a:r>
          </a:p>
        </p:txBody>
      </p:sp>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77</a:t>
            </a:fld>
            <a:endParaRPr lang="en-US" dirty="0"/>
          </a:p>
        </p:txBody>
      </p:sp>
    </p:spTree>
    <p:extLst>
      <p:ext uri="{BB962C8B-B14F-4D97-AF65-F5344CB8AC3E}">
        <p14:creationId xmlns:p14="http://schemas.microsoft.com/office/powerpoint/2010/main" val="30130730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C2CE65-4926-644E-8559-CF9371008DA4}"/>
              </a:ext>
            </a:extLst>
          </p:cNvPr>
          <p:cNvSpPr>
            <a:spLocks noGrp="1"/>
          </p:cNvSpPr>
          <p:nvPr>
            <p:ph type="sldNum" sz="quarter" idx="12"/>
          </p:nvPr>
        </p:nvSpPr>
        <p:spPr/>
        <p:txBody>
          <a:bodyPr/>
          <a:lstStyle/>
          <a:p>
            <a:fld id="{6BCA73C5-4051-2D45-AC51-FD5A1C1C157A}" type="slidenum">
              <a:rPr lang="en-US" smtClean="0"/>
              <a:t>78</a:t>
            </a:fld>
            <a:endParaRPr lang="en-US" dirty="0"/>
          </a:p>
        </p:txBody>
      </p:sp>
      <p:sp>
        <p:nvSpPr>
          <p:cNvPr id="9" name="Content Placeholder 2">
            <a:extLst>
              <a:ext uri="{FF2B5EF4-FFF2-40B4-BE49-F238E27FC236}">
                <a16:creationId xmlns:a16="http://schemas.microsoft.com/office/drawing/2014/main" id="{BD56A43B-2649-1449-837A-5D58CFADD95A}"/>
              </a:ext>
            </a:extLst>
          </p:cNvPr>
          <p:cNvSpPr txBox="1">
            <a:spLocks/>
          </p:cNvSpPr>
          <p:nvPr/>
        </p:nvSpPr>
        <p:spPr>
          <a:xfrm>
            <a:off x="713408" y="140751"/>
            <a:ext cx="3159249" cy="6848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latin typeface="Avenir Light" panose="020B0402020203020204" pitchFamily="34" charset="77"/>
              </a:rPr>
              <a:t>SimLex-999’s Abstract</a:t>
            </a:r>
          </a:p>
        </p:txBody>
      </p:sp>
      <p:sp>
        <p:nvSpPr>
          <p:cNvPr id="8" name="Content Placeholder 2">
            <a:extLst>
              <a:ext uri="{FF2B5EF4-FFF2-40B4-BE49-F238E27FC236}">
                <a16:creationId xmlns:a16="http://schemas.microsoft.com/office/drawing/2014/main" id="{B9EEBE14-BC44-8F43-A1CF-3E2CCEA4B7AE}"/>
              </a:ext>
            </a:extLst>
          </p:cNvPr>
          <p:cNvSpPr txBox="1">
            <a:spLocks/>
          </p:cNvSpPr>
          <p:nvPr/>
        </p:nvSpPr>
        <p:spPr>
          <a:xfrm>
            <a:off x="1396169" y="6318921"/>
            <a:ext cx="9399662" cy="3676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dirty="0">
                <a:solidFill>
                  <a:srgbClr val="FF0000"/>
                </a:solidFill>
                <a:latin typeface="Avenir Light" panose="020B0402020203020204" pitchFamily="34" charset="77"/>
              </a:rPr>
              <a:t>SimLex-999: Evaluating Semantic Models with (Genuine) Similarity Estimation. Hill et al. (2014)</a:t>
            </a:r>
          </a:p>
        </p:txBody>
      </p:sp>
      <p:sp>
        <p:nvSpPr>
          <p:cNvPr id="11" name="Rectangle 10">
            <a:extLst>
              <a:ext uri="{FF2B5EF4-FFF2-40B4-BE49-F238E27FC236}">
                <a16:creationId xmlns:a16="http://schemas.microsoft.com/office/drawing/2014/main" id="{6678791C-58DF-7C44-9CA0-421CE3C70202}"/>
              </a:ext>
            </a:extLst>
          </p:cNvPr>
          <p:cNvSpPr/>
          <p:nvPr/>
        </p:nvSpPr>
        <p:spPr>
          <a:xfrm>
            <a:off x="716885" y="778620"/>
            <a:ext cx="3155771" cy="9225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4D0816A-68F4-7C4C-8753-989815762E5B}"/>
              </a:ext>
            </a:extLst>
          </p:cNvPr>
          <p:cNvSpPr/>
          <p:nvPr/>
        </p:nvSpPr>
        <p:spPr>
          <a:xfrm>
            <a:off x="1396169" y="1185815"/>
            <a:ext cx="9847910" cy="4801314"/>
          </a:xfrm>
          <a:prstGeom prst="rect">
            <a:avLst/>
          </a:prstGeom>
        </p:spPr>
        <p:txBody>
          <a:bodyPr wrap="square">
            <a:spAutoFit/>
          </a:bodyPr>
          <a:lstStyle/>
          <a:p>
            <a:r>
              <a:rPr lang="en-US" dirty="0">
                <a:solidFill>
                  <a:srgbClr val="000000"/>
                </a:solidFill>
                <a:latin typeface="Lucida Grande" panose="020B0600040502020204" pitchFamily="34" charset="0"/>
              </a:rPr>
              <a:t>We present SimLex-999, a gold standard resource for evaluating distributional semantic models that improves on existing resources in several important ways. First, in contrast to gold standards such as WordSim-353 and MEN, it explicitly quantifies similarity rather than association or relatedness, so that pairs of entities that are associated but not actually similar [Freud, psychology] have a low rating. We show that, via this focus on similarity, SimLex-999 incentivizes the development of models with a different, and arguably wider range of applications than those which reflect conceptual association. Second, SimLex-999 contains a range of concrete and abstract adjective, noun and verb pairs, together with an independent rating of concreteness and (free) association strength for each pair. This diversity enables fine-grained analyses of the performance of models on concepts of different types, and consequently greater insight into how architectures can be improved. Further, unlike existing gold standard evaluations, for which automatic approaches have reached or surpassed the inter-annotator agreement ceiling, state-of-the-art models perform well below this ceiling on SimLex-999. There is therefore plenty of scope for SimLex-999 to quantify future improvements to distributional semantic models, guiding the development of the next generation of representation-learning architectures.</a:t>
            </a:r>
            <a:endParaRPr lang="en-US" dirty="0"/>
          </a:p>
        </p:txBody>
      </p:sp>
    </p:spTree>
    <p:extLst>
      <p:ext uri="{BB962C8B-B14F-4D97-AF65-F5344CB8AC3E}">
        <p14:creationId xmlns:p14="http://schemas.microsoft.com/office/powerpoint/2010/main" val="44293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002060"/>
                </a:solidFill>
                <a:latin typeface="Avenir Black" panose="02000503020000020003" pitchFamily="2" charset="0"/>
              </a:rPr>
              <a:t>RECAP: L4</a:t>
            </a:r>
          </a:p>
        </p:txBody>
      </p:sp>
      <p:sp>
        <p:nvSpPr>
          <p:cNvPr id="10" name="Content Placeholder 2">
            <a:extLst>
              <a:ext uri="{FF2B5EF4-FFF2-40B4-BE49-F238E27FC236}">
                <a16:creationId xmlns:a16="http://schemas.microsoft.com/office/drawing/2014/main" id="{D5F44EC8-2B40-0143-8A2A-67937AD44C36}"/>
              </a:ext>
            </a:extLst>
          </p:cNvPr>
          <p:cNvSpPr txBox="1">
            <a:spLocks/>
          </p:cNvSpPr>
          <p:nvPr/>
        </p:nvSpPr>
        <p:spPr>
          <a:xfrm>
            <a:off x="908050" y="1180168"/>
            <a:ext cx="10375900" cy="37296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3000"/>
              </a:spcBef>
              <a:buNone/>
            </a:pPr>
            <a:r>
              <a:rPr lang="en-US" sz="2400" b="1" dirty="0">
                <a:latin typeface="Avenir Light" panose="020B0402020203020204" pitchFamily="34" charset="77"/>
              </a:rPr>
              <a:t>An </a:t>
            </a:r>
            <a:r>
              <a:rPr lang="en-US" sz="2400" b="1" dirty="0">
                <a:solidFill>
                  <a:srgbClr val="C00000"/>
                </a:solidFill>
                <a:latin typeface="Avenir Light" panose="020B0402020203020204" pitchFamily="34" charset="77"/>
              </a:rPr>
              <a:t>auto-regressive LM</a:t>
            </a:r>
            <a:r>
              <a:rPr lang="en-US" sz="2400" b="1" dirty="0">
                <a:latin typeface="Avenir Light" panose="020B0402020203020204" pitchFamily="34" charset="77"/>
              </a:rPr>
              <a:t> is one that only has access to the previous tokens. Evaluation: Perplexity</a:t>
            </a:r>
          </a:p>
          <a:p>
            <a:pPr marL="0" indent="0">
              <a:lnSpc>
                <a:spcPct val="100000"/>
              </a:lnSpc>
              <a:buNone/>
            </a:pPr>
            <a:endParaRPr lang="en-US" sz="2400" b="1" dirty="0">
              <a:latin typeface="Avenir Light" panose="020B0402020203020204" pitchFamily="34" charset="77"/>
            </a:endParaRPr>
          </a:p>
          <a:p>
            <a:pPr marL="0" indent="0">
              <a:lnSpc>
                <a:spcPct val="150000"/>
              </a:lnSpc>
              <a:spcBef>
                <a:spcPts val="0"/>
              </a:spcBef>
              <a:buNone/>
            </a:pPr>
            <a:r>
              <a:rPr lang="en-US" sz="2400" b="1" dirty="0">
                <a:latin typeface="Avenir Light" panose="020B0402020203020204" pitchFamily="34" charset="77"/>
              </a:rPr>
              <a:t>A </a:t>
            </a:r>
            <a:r>
              <a:rPr lang="en-US" sz="2400" b="1" dirty="0">
                <a:solidFill>
                  <a:srgbClr val="C00000"/>
                </a:solidFill>
                <a:latin typeface="Avenir Light" panose="020B0402020203020204" pitchFamily="34" charset="77"/>
              </a:rPr>
              <a:t>masked LM</a:t>
            </a:r>
            <a:r>
              <a:rPr lang="en-US" sz="2400" b="1" dirty="0">
                <a:latin typeface="Avenir Light" panose="020B0402020203020204" pitchFamily="34" charset="77"/>
              </a:rPr>
              <a:t> can peak ahead, too. It “masks” a word within the context (i.e., center word).</a:t>
            </a:r>
          </a:p>
          <a:p>
            <a:pPr marL="0" indent="0">
              <a:lnSpc>
                <a:spcPct val="150000"/>
              </a:lnSpc>
              <a:spcBef>
                <a:spcPts val="0"/>
              </a:spcBef>
              <a:buNone/>
            </a:pPr>
            <a:r>
              <a:rPr lang="en-US" sz="2400" b="1" dirty="0">
                <a:latin typeface="Avenir Light" panose="020B0402020203020204" pitchFamily="34" charset="77"/>
              </a:rPr>
              <a:t>Evaluation: downstream NLP tasks that uses the learned embeddings.</a:t>
            </a:r>
          </a:p>
        </p:txBody>
      </p:sp>
      <p:sp>
        <p:nvSpPr>
          <p:cNvPr id="11" name="Slide Number Placeholder 9">
            <a:extLst>
              <a:ext uri="{FF2B5EF4-FFF2-40B4-BE49-F238E27FC236}">
                <a16:creationId xmlns:a16="http://schemas.microsoft.com/office/drawing/2014/main" id="{F8AC2E6C-D570-244C-9805-794D8A1BE112}"/>
              </a:ext>
            </a:extLst>
          </p:cNvPr>
          <p:cNvSpPr>
            <a:spLocks noGrp="1"/>
          </p:cNvSpPr>
          <p:nvPr>
            <p:ph type="sldNum" sz="quarter" idx="12"/>
          </p:nvPr>
        </p:nvSpPr>
        <p:spPr>
          <a:xfrm>
            <a:off x="9061862" y="63444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8</a:t>
            </a:fld>
            <a:endParaRPr lang="en-US" dirty="0"/>
          </a:p>
        </p:txBody>
      </p:sp>
      <p:sp>
        <p:nvSpPr>
          <p:cNvPr id="2" name="Rectangle 1">
            <a:extLst>
              <a:ext uri="{FF2B5EF4-FFF2-40B4-BE49-F238E27FC236}">
                <a16:creationId xmlns:a16="http://schemas.microsoft.com/office/drawing/2014/main" id="{CA5A6E9D-E823-7F47-88DF-B6896070796D}"/>
              </a:ext>
            </a:extLst>
          </p:cNvPr>
          <p:cNvSpPr/>
          <p:nvPr/>
        </p:nvSpPr>
        <p:spPr>
          <a:xfrm>
            <a:off x="1973718" y="4995081"/>
            <a:ext cx="8559779" cy="682751"/>
          </a:xfrm>
          <a:prstGeom prst="rect">
            <a:avLst/>
          </a:prstGeom>
        </p:spPr>
        <p:txBody>
          <a:bodyPr wrap="none">
            <a:spAutoFit/>
          </a:bodyPr>
          <a:lstStyle/>
          <a:p>
            <a:pPr>
              <a:lnSpc>
                <a:spcPct val="150000"/>
              </a:lnSpc>
              <a:spcBef>
                <a:spcPts val="3000"/>
              </a:spcBef>
            </a:pPr>
            <a:r>
              <a:rPr lang="en-US" sz="2800" b="1" dirty="0">
                <a:solidFill>
                  <a:srgbClr val="0070C0"/>
                </a:solidFill>
                <a:latin typeface="Avenir Light" panose="020B0402020203020204" pitchFamily="34" charset="77"/>
              </a:rPr>
              <a:t>Both of these can produce useful word embeddings</a:t>
            </a:r>
            <a:r>
              <a:rPr lang="en-US" sz="2800" b="1" dirty="0">
                <a:latin typeface="Avenir Light" panose="020B0402020203020204" pitchFamily="34" charset="77"/>
              </a:rPr>
              <a:t>.</a:t>
            </a:r>
          </a:p>
        </p:txBody>
      </p:sp>
    </p:spTree>
    <p:extLst>
      <p:ext uri="{BB962C8B-B14F-4D97-AF65-F5344CB8AC3E}">
        <p14:creationId xmlns:p14="http://schemas.microsoft.com/office/powerpoint/2010/main" val="109873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F791E0B-008D-2D4D-BAF8-C19F81F112E4}"/>
              </a:ext>
            </a:extLst>
          </p:cNvPr>
          <p:cNvSpPr>
            <a:spLocks noGrp="1"/>
          </p:cNvSpPr>
          <p:nvPr>
            <p:ph type="title" idx="4294967295"/>
          </p:nvPr>
        </p:nvSpPr>
        <p:spPr>
          <a:xfrm>
            <a:off x="483326" y="279400"/>
            <a:ext cx="5612674" cy="612775"/>
          </a:xfrm>
        </p:spPr>
        <p:txBody>
          <a:bodyPr>
            <a:noAutofit/>
          </a:bodyPr>
          <a:lstStyle/>
          <a:p>
            <a:r>
              <a:rPr lang="en-US" sz="4000" b="1" dirty="0">
                <a:solidFill>
                  <a:srgbClr val="002060"/>
                </a:solidFill>
                <a:latin typeface="Avenir Black" panose="02000503020000020003" pitchFamily="2" charset="0"/>
              </a:rPr>
              <a:t>RECAP: L4</a:t>
            </a:r>
          </a:p>
        </p:txBody>
      </p:sp>
      <p:sp>
        <p:nvSpPr>
          <p:cNvPr id="10" name="Content Placeholder 2">
            <a:extLst>
              <a:ext uri="{FF2B5EF4-FFF2-40B4-BE49-F238E27FC236}">
                <a16:creationId xmlns:a16="http://schemas.microsoft.com/office/drawing/2014/main" id="{D5F44EC8-2B40-0143-8A2A-67937AD44C36}"/>
              </a:ext>
            </a:extLst>
          </p:cNvPr>
          <p:cNvSpPr txBox="1">
            <a:spLocks/>
          </p:cNvSpPr>
          <p:nvPr/>
        </p:nvSpPr>
        <p:spPr>
          <a:xfrm>
            <a:off x="3858283" y="121935"/>
            <a:ext cx="6947858" cy="1255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latin typeface="Avenir Light" panose="020B0402020203020204" pitchFamily="34" charset="77"/>
              </a:rPr>
              <a:t>These are the learned </a:t>
            </a:r>
            <a:r>
              <a:rPr lang="en-US" sz="2400" b="1" dirty="0">
                <a:solidFill>
                  <a:srgbClr val="C00000"/>
                </a:solidFill>
                <a:latin typeface="Avenir Light" panose="020B0402020203020204" pitchFamily="34" charset="77"/>
              </a:rPr>
              <a:t>word embeddings</a:t>
            </a:r>
            <a:r>
              <a:rPr lang="en-US" sz="2400" b="1" dirty="0">
                <a:latin typeface="Avenir Light" panose="020B0402020203020204" pitchFamily="34" charset="77"/>
              </a:rPr>
              <a:t> that we want to extract and use</a:t>
            </a:r>
            <a:endParaRPr lang="en-US" sz="1800" dirty="0">
              <a:latin typeface="Avenir Light" panose="020B0402020203020204" pitchFamily="34" charset="77"/>
            </a:endParaRPr>
          </a:p>
        </p:txBody>
      </p:sp>
      <p:sp>
        <p:nvSpPr>
          <p:cNvPr id="11" name="Slide Number Placeholder 9">
            <a:extLst>
              <a:ext uri="{FF2B5EF4-FFF2-40B4-BE49-F238E27FC236}">
                <a16:creationId xmlns:a16="http://schemas.microsoft.com/office/drawing/2014/main" id="{F8AC2E6C-D570-244C-9805-794D8A1BE112}"/>
              </a:ext>
            </a:extLst>
          </p:cNvPr>
          <p:cNvSpPr>
            <a:spLocks noGrp="1"/>
          </p:cNvSpPr>
          <p:nvPr>
            <p:ph type="sldNum" sz="quarter" idx="12"/>
          </p:nvPr>
        </p:nvSpPr>
        <p:spPr>
          <a:xfrm>
            <a:off x="9061862" y="63444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400E9-F1C7-9247-B747-5922BAF97538}" type="slidenum">
              <a:rPr lang="en-US" smtClean="0"/>
              <a:pPr/>
              <a:t>9</a:t>
            </a:fld>
            <a:endParaRPr lang="en-US" dirty="0"/>
          </a:p>
        </p:txBody>
      </p:sp>
      <p:pic>
        <p:nvPicPr>
          <p:cNvPr id="5" name="Picture 4">
            <a:extLst>
              <a:ext uri="{FF2B5EF4-FFF2-40B4-BE49-F238E27FC236}">
                <a16:creationId xmlns:a16="http://schemas.microsoft.com/office/drawing/2014/main" id="{034F815C-2628-934B-BA20-28F6E7AF9942}"/>
              </a:ext>
            </a:extLst>
          </p:cNvPr>
          <p:cNvPicPr>
            <a:picLocks noChangeAspect="1"/>
          </p:cNvPicPr>
          <p:nvPr/>
        </p:nvPicPr>
        <p:blipFill>
          <a:blip r:embed="rId3"/>
          <a:stretch>
            <a:fillRect/>
          </a:stretch>
        </p:blipFill>
        <p:spPr>
          <a:xfrm>
            <a:off x="6604004" y="1747087"/>
            <a:ext cx="3436566" cy="4492438"/>
          </a:xfrm>
          <a:prstGeom prst="rect">
            <a:avLst/>
          </a:prstGeom>
        </p:spPr>
      </p:pic>
      <p:pic>
        <p:nvPicPr>
          <p:cNvPr id="6" name="Picture 5">
            <a:extLst>
              <a:ext uri="{FF2B5EF4-FFF2-40B4-BE49-F238E27FC236}">
                <a16:creationId xmlns:a16="http://schemas.microsoft.com/office/drawing/2014/main" id="{01B81F88-259E-E646-9BE5-2E8A9E04C9D3}"/>
              </a:ext>
            </a:extLst>
          </p:cNvPr>
          <p:cNvPicPr>
            <a:picLocks noChangeAspect="1"/>
          </p:cNvPicPr>
          <p:nvPr/>
        </p:nvPicPr>
        <p:blipFill>
          <a:blip r:embed="rId4"/>
          <a:stretch>
            <a:fillRect/>
          </a:stretch>
        </p:blipFill>
        <p:spPr>
          <a:xfrm>
            <a:off x="1356234" y="1747087"/>
            <a:ext cx="3875503" cy="4642423"/>
          </a:xfrm>
          <a:prstGeom prst="rect">
            <a:avLst/>
          </a:prstGeom>
        </p:spPr>
      </p:pic>
      <p:sp>
        <p:nvSpPr>
          <p:cNvPr id="2" name="Rectangle 1">
            <a:extLst>
              <a:ext uri="{FF2B5EF4-FFF2-40B4-BE49-F238E27FC236}">
                <a16:creationId xmlns:a16="http://schemas.microsoft.com/office/drawing/2014/main" id="{D97B025A-9C42-F941-BC22-AF7A01C5A909}"/>
              </a:ext>
            </a:extLst>
          </p:cNvPr>
          <p:cNvSpPr/>
          <p:nvPr/>
        </p:nvSpPr>
        <p:spPr>
          <a:xfrm>
            <a:off x="2921330" y="3265714"/>
            <a:ext cx="936953" cy="1330037"/>
          </a:xfrm>
          <a:prstGeom prst="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14E1A7-3816-2E4E-B8BA-390C8F16B6F4}"/>
              </a:ext>
            </a:extLst>
          </p:cNvPr>
          <p:cNvSpPr/>
          <p:nvPr/>
        </p:nvSpPr>
        <p:spPr>
          <a:xfrm>
            <a:off x="7853810" y="3263295"/>
            <a:ext cx="936953" cy="1330037"/>
          </a:xfrm>
          <a:prstGeom prst="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383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15844</TotalTime>
  <Words>3811</Words>
  <Application>Microsoft Macintosh PowerPoint</Application>
  <PresentationFormat>Widescreen</PresentationFormat>
  <Paragraphs>1020</Paragraphs>
  <Slides>78</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78</vt:i4>
      </vt:variant>
    </vt:vector>
  </HeadingPairs>
  <TitlesOfParts>
    <vt:vector size="90" baseType="lpstr">
      <vt:lpstr>Arial</vt:lpstr>
      <vt:lpstr>Avenir</vt:lpstr>
      <vt:lpstr>Avenir Black</vt:lpstr>
      <vt:lpstr>Avenir Book</vt:lpstr>
      <vt:lpstr>Avenir Light</vt:lpstr>
      <vt:lpstr>Avenir Medium</vt:lpstr>
      <vt:lpstr>Avenir Next</vt:lpstr>
      <vt:lpstr>Calibri</vt:lpstr>
      <vt:lpstr>Cambria Math</vt:lpstr>
      <vt:lpstr>Karla</vt:lpstr>
      <vt:lpstr>Lucida Grande</vt:lpstr>
      <vt:lpstr>Office Theme</vt:lpstr>
      <vt:lpstr>PowerPoint Presentation</vt:lpstr>
      <vt:lpstr>PowerPoint Presentation</vt:lpstr>
      <vt:lpstr>ANNOUNCEMENTS</vt:lpstr>
      <vt:lpstr>QUIZ 1</vt:lpstr>
      <vt:lpstr>QUIZ 1</vt:lpstr>
      <vt:lpstr>QUIZ 1</vt:lpstr>
      <vt:lpstr>RECAP: L4</vt:lpstr>
      <vt:lpstr>RECAP: L4</vt:lpstr>
      <vt:lpstr>RECAP: L4</vt:lpstr>
      <vt:lpstr>RECAP: L4</vt:lpstr>
      <vt:lpstr>RECAP: L4</vt:lpstr>
      <vt:lpstr>PowerPoint Presentation</vt:lpstr>
      <vt:lpstr>PowerPoint Presentation</vt:lpstr>
      <vt:lpstr>word2vec training</vt:lpstr>
      <vt:lpstr>word2vec training</vt:lpstr>
      <vt:lpstr>word2vec training</vt:lpstr>
      <vt:lpstr>word2vec training</vt:lpstr>
      <vt:lpstr>PowerPoint Presentation</vt:lpstr>
      <vt:lpstr>PowerPoint Presentation</vt:lpstr>
      <vt:lpstr>PowerPoint Presentation</vt:lpstr>
      <vt:lpstr>PowerPoint Presentation</vt:lpstr>
      <vt:lpstr>PowerPoint Presentation</vt:lpstr>
      <vt:lpstr>PowerPoint Presentation</vt:lpstr>
      <vt:lpstr>word2vec Results</vt:lpstr>
      <vt:lpstr>Evaluation</vt:lpstr>
      <vt:lpstr>Evaluation</vt:lpstr>
      <vt:lpstr>Evaluation</vt:lpstr>
      <vt:lpstr>PowerPoint Presentation</vt:lpstr>
      <vt:lpstr>PowerPoint Presentation</vt:lpstr>
      <vt:lpstr>RNNs</vt:lpstr>
      <vt:lpstr>Motivation</vt:lpstr>
      <vt:lpstr>Motivation</vt:lpstr>
      <vt:lpstr>Motivation</vt:lpstr>
      <vt:lpstr>Motivation</vt:lpstr>
      <vt:lpstr>Motivation</vt:lpstr>
      <vt:lpstr>Approach</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vt:lpstr>
      <vt:lpstr>RNN: Generation</vt:lpstr>
      <vt:lpstr>PowerPoint Presentation</vt:lpstr>
      <vt:lpstr>RNN: Generation</vt:lpstr>
      <vt:lpstr>RNN: Generation</vt:lpstr>
      <vt:lpstr>RNN: Generation</vt:lpstr>
      <vt:lpstr>RNN: Generation</vt:lpstr>
      <vt:lpstr>RNN: Generation</vt:lpstr>
      <vt:lpstr>RNN: Generation</vt:lpstr>
      <vt:lpstr>RNNs: Overview</vt:lpstr>
      <vt:lpstr>RNNs: Overview</vt:lpstr>
      <vt:lpstr>RNNs: Vanishing and Exploding Gradients</vt:lpstr>
      <vt:lpstr>RNNs: Vanishing and Exploding Gradients</vt:lpstr>
      <vt:lpstr>RNNs: Vanishing and Exploding Gradients</vt:lpstr>
      <vt:lpstr>RNNs: Vanishing and Exploding Gradients</vt:lpstr>
      <vt:lpstr>RNNs: Vanishing and Exploding Gradients</vt:lpstr>
      <vt:lpstr>Exploding Gradients</vt:lpstr>
      <vt:lpstr>BACKUP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Sequential Data with ELMo, BERT, Transformers, and other childhood heroes</dc:title>
  <dc:creator>Microsoft Office User</dc:creator>
  <cp:lastModifiedBy>Tanner, Christopher W.</cp:lastModifiedBy>
  <cp:revision>565</cp:revision>
  <cp:lastPrinted>2020-01-23T07:18:22Z</cp:lastPrinted>
  <dcterms:created xsi:type="dcterms:W3CDTF">2020-01-21T14:53:13Z</dcterms:created>
  <dcterms:modified xsi:type="dcterms:W3CDTF">2021-09-18T03:03:40Z</dcterms:modified>
</cp:coreProperties>
</file>