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62" r:id="rId5"/>
    <p:sldId id="258" r:id="rId6"/>
    <p:sldId id="259" r:id="rId7"/>
    <p:sldId id="261" r:id="rId8"/>
    <p:sldId id="260"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99FFCC"/>
    <a:srgbClr val="FFCC66"/>
    <a:srgbClr val="CCCCFF"/>
    <a:srgbClr val="99CCFF"/>
    <a:srgbClr val="CCECFF"/>
    <a:srgbClr val="FFCC99"/>
    <a:srgbClr val="FFCCFF"/>
    <a:srgbClr val="99CC00"/>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9" d="100"/>
          <a:sy n="159" d="100"/>
        </p:scale>
        <p:origin x="150"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48383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10695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65990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9992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39ED91-282A-43B0-AA56-44DFD435C29D}" type="datetimeFigureOut">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91143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39ED91-282A-43B0-AA56-44DFD435C29D}" type="datetimeFigureOut">
              <a:rPr lang="en-US" smtClean="0"/>
              <a:t>10/18/2013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418885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39ED91-282A-43B0-AA56-44DFD435C29D}" type="datetimeFigureOut">
              <a:rPr lang="en-US" smtClean="0"/>
              <a:t>10/18/2013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150954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39ED91-282A-43B0-AA56-44DFD435C29D}" type="datetimeFigureOut">
              <a:rPr lang="en-US" smtClean="0"/>
              <a:t>10/18/2013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74419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9ED91-282A-43B0-AA56-44DFD435C29D}" type="datetimeFigureOut">
              <a:rPr lang="en-US" smtClean="0"/>
              <a:t>10/18/2013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374271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9ED91-282A-43B0-AA56-44DFD435C29D}" type="datetimeFigureOut">
              <a:rPr lang="en-US" smtClean="0"/>
              <a:t>10/18/2013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403956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9ED91-282A-43B0-AA56-44DFD435C29D}" type="datetimeFigureOut">
              <a:rPr lang="en-US" smtClean="0"/>
              <a:t>10/18/2013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150126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9ED91-282A-43B0-AA56-44DFD435C29D}" type="datetimeFigureOut">
              <a:rPr lang="en-US" smtClean="0"/>
              <a:t>10/18/2013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AF2E-79DB-40DD-8675-71B2165F137E}" type="slidenum">
              <a:rPr lang="en-US" smtClean="0"/>
              <a:t>‹#›</a:t>
            </a:fld>
            <a:endParaRPr lang="en-US"/>
          </a:p>
        </p:txBody>
      </p:sp>
    </p:spTree>
    <p:extLst>
      <p:ext uri="{BB962C8B-B14F-4D97-AF65-F5344CB8AC3E}">
        <p14:creationId xmlns:p14="http://schemas.microsoft.com/office/powerpoint/2010/main" val="4065846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veloper.rackspace.com/devtria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127.0.0.1:133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6062"/>
            <a:ext cx="10515600" cy="1325563"/>
          </a:xfrm>
        </p:spPr>
        <p:txBody>
          <a:bodyPr/>
          <a:lstStyle/>
          <a:p>
            <a:pPr algn="ctr"/>
            <a:r>
              <a:rPr lang="en-US" dirty="0" smtClean="0"/>
              <a:t>A Special Thank You To </a:t>
            </a:r>
            <a:r>
              <a:rPr lang="en-US" dirty="0"/>
              <a:t>O</a:t>
            </a:r>
            <a:r>
              <a:rPr lang="en-US" dirty="0" smtClean="0"/>
              <a:t>ur Sponsor</a:t>
            </a:r>
            <a:endParaRPr lang="en-US" dirty="0"/>
          </a:p>
        </p:txBody>
      </p:sp>
      <p:pic>
        <p:nvPicPr>
          <p:cNvPr id="2050" name="Picture 2" descr="http://c15162226.r26.cf2.rackcdn.com/Rackspace_Cloud_Company_Logo_clr_600x2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562528"/>
            <a:ext cx="5715000" cy="2076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1" y="3752428"/>
            <a:ext cx="10515599" cy="2523768"/>
          </a:xfrm>
          <a:prstGeom prst="rect">
            <a:avLst/>
          </a:prstGeom>
          <a:noFill/>
        </p:spPr>
        <p:txBody>
          <a:bodyPr wrap="square" rtlCol="0">
            <a:spAutoFit/>
          </a:bodyPr>
          <a:lstStyle/>
          <a:p>
            <a:pPr algn="ctr" fontAlgn="base"/>
            <a:r>
              <a:rPr lang="en-US" sz="2000" dirty="0"/>
              <a:t>Rackspace is dedicated to making all developers' lives easier and we're passionate about supporting collaborative open source projects and </a:t>
            </a:r>
            <a:r>
              <a:rPr lang="en-US" sz="2000" dirty="0" smtClean="0"/>
              <a:t>communities.</a:t>
            </a:r>
          </a:p>
          <a:p>
            <a:pPr algn="ctr" fontAlgn="base"/>
            <a:endParaRPr lang="en-US" sz="2000" dirty="0"/>
          </a:p>
          <a:p>
            <a:pPr algn="ctr" fontAlgn="base"/>
            <a:r>
              <a:rPr lang="en-US" sz="2000" dirty="0"/>
              <a:t>When you sign up today, you will get $300 in free cloud services - that's up to $50 per month credit for six months on your Rackspace Cloud account, powered by </a:t>
            </a:r>
            <a:r>
              <a:rPr lang="en-US" sz="2000" dirty="0" err="1"/>
              <a:t>OpenStack</a:t>
            </a:r>
            <a:r>
              <a:rPr lang="en-US" sz="2000" baseline="30000" dirty="0" smtClean="0"/>
              <a:t>™</a:t>
            </a:r>
          </a:p>
          <a:p>
            <a:pPr algn="ctr" fontAlgn="base"/>
            <a:endParaRPr lang="en-US" sz="2400" baseline="30000" dirty="0"/>
          </a:p>
          <a:p>
            <a:pPr algn="ctr" fontAlgn="base"/>
            <a:r>
              <a:rPr lang="en-US" sz="2400" dirty="0" smtClean="0">
                <a:hlinkClick r:id="rId3"/>
              </a:rPr>
              <a:t>http://developer.rackspace.com/devtrial/</a:t>
            </a:r>
            <a:endParaRPr lang="en-US" sz="2400" dirty="0"/>
          </a:p>
          <a:p>
            <a:endParaRPr lang="en-US" dirty="0"/>
          </a:p>
        </p:txBody>
      </p:sp>
    </p:spTree>
    <p:extLst>
      <p:ext uri="{BB962C8B-B14F-4D97-AF65-F5344CB8AC3E}">
        <p14:creationId xmlns:p14="http://schemas.microsoft.com/office/powerpoint/2010/main" val="1083025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4: HTTP Server</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461558"/>
            <a:ext cx="10515600" cy="1886162"/>
          </a:xfrm>
        </p:spPr>
        <p:txBody>
          <a:bodyPr>
            <a:normAutofit/>
          </a:bodyPr>
          <a:lstStyle/>
          <a:p>
            <a:pPr marL="0" indent="0">
              <a:buNone/>
            </a:pPr>
            <a:r>
              <a:rPr lang="en-US" sz="2000" dirty="0" smtClean="0"/>
              <a:t>On of the many uses for Node.js is building an HTTP server. Sometimes you only need a very simple server, </a:t>
            </a:r>
            <a:r>
              <a:rPr lang="en-US" sz="2000" dirty="0"/>
              <a:t>t</a:t>
            </a:r>
            <a:r>
              <a:rPr lang="en-US" sz="2000" dirty="0" smtClean="0"/>
              <a:t>he Core HTTP Server is perfect for that. </a:t>
            </a:r>
          </a:p>
          <a:p>
            <a:pPr marL="0" indent="0">
              <a:buNone/>
            </a:pPr>
            <a:r>
              <a:rPr lang="en-US" sz="2000" dirty="0" smtClean="0"/>
              <a:t>To create an HTTP Server you need to </a:t>
            </a:r>
            <a:r>
              <a:rPr lang="en-US" sz="2000" b="1" dirty="0" smtClean="0"/>
              <a:t>require()</a:t>
            </a:r>
            <a:r>
              <a:rPr lang="en-US" sz="2000" dirty="0" smtClean="0"/>
              <a:t> the </a:t>
            </a:r>
            <a:r>
              <a:rPr lang="en-US" sz="2000" b="1" dirty="0" smtClean="0"/>
              <a:t>‘http’ </a:t>
            </a:r>
            <a:r>
              <a:rPr lang="en-US" sz="2000" dirty="0" smtClean="0"/>
              <a:t>module then use the </a:t>
            </a:r>
            <a:r>
              <a:rPr lang="en-US" sz="2000" b="1" dirty="0" err="1" smtClean="0"/>
              <a:t>http.createServer</a:t>
            </a:r>
            <a:r>
              <a:rPr lang="en-US" sz="2000" b="1" dirty="0" smtClean="0"/>
              <a:t>() </a:t>
            </a:r>
            <a:r>
              <a:rPr lang="en-US" sz="2000" dirty="0" smtClean="0"/>
              <a:t>function to create an instance. The </a:t>
            </a:r>
            <a:r>
              <a:rPr lang="en-US" sz="2000" b="1" dirty="0" err="1" smtClean="0"/>
              <a:t>createServer</a:t>
            </a:r>
            <a:r>
              <a:rPr lang="en-US" sz="2000" b="1" dirty="0" smtClean="0"/>
              <a:t>() </a:t>
            </a:r>
            <a:r>
              <a:rPr lang="en-US" sz="2000" dirty="0" smtClean="0"/>
              <a:t>function takes a </a:t>
            </a:r>
            <a:r>
              <a:rPr lang="en-US" sz="2000" b="1" dirty="0" smtClean="0"/>
              <a:t>callback</a:t>
            </a:r>
            <a:r>
              <a:rPr lang="en-US" sz="2000" dirty="0" smtClean="0"/>
              <a:t>. The </a:t>
            </a:r>
            <a:r>
              <a:rPr lang="en-US" sz="2000" b="1" dirty="0" smtClean="0"/>
              <a:t>callback</a:t>
            </a:r>
            <a:r>
              <a:rPr lang="en-US" sz="2000" dirty="0" smtClean="0"/>
              <a:t> is called for every request to the server and it’s passed two arguments: a request object and a response object. Here’s a simple example:</a:t>
            </a:r>
          </a:p>
        </p:txBody>
      </p:sp>
      <p:sp>
        <p:nvSpPr>
          <p:cNvPr id="4" name="TextBox 3"/>
          <p:cNvSpPr txBox="1"/>
          <p:nvPr/>
        </p:nvSpPr>
        <p:spPr>
          <a:xfrm>
            <a:off x="838200" y="3523827"/>
            <a:ext cx="10515600" cy="1569660"/>
          </a:xfrm>
          <a:prstGeom prst="rect">
            <a:avLst/>
          </a:prstGeom>
          <a:solidFill>
            <a:schemeClr val="tx1"/>
          </a:solidFill>
        </p:spPr>
        <p:txBody>
          <a:bodyPr wrap="square" rtlCol="0">
            <a:spAutoFit/>
          </a:bodyPr>
          <a:lstStyle/>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http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require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'http'</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err="1" smtClean="0">
                <a:solidFill>
                  <a:srgbClr val="EEEEEE"/>
                </a:solidFill>
                <a:effectLst/>
                <a:latin typeface="Consolas" panose="020B0609020204030204" pitchFamily="49" charset="0"/>
                <a:cs typeface="Consolas" panose="020B0609020204030204" pitchFamily="49" charset="0"/>
              </a:rPr>
              <a:t>http.createServer</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FFCC00"/>
                </a:solidFill>
                <a:effectLst/>
                <a:latin typeface="Consolas" panose="020B0609020204030204" pitchFamily="49" charset="0"/>
                <a:cs typeface="Consolas" panose="020B0609020204030204" pitchFamily="49" charset="0"/>
              </a:rPr>
              <a:t>function</a:t>
            </a:r>
            <a:r>
              <a:rPr lang="en-US" sz="1600" b="1" dirty="0" smtClean="0">
                <a:solidFill>
                  <a:srgbClr val="FF00FF"/>
                </a:solidFill>
                <a:effectLst/>
                <a:latin typeface="Consolas" panose="020B0609020204030204" pitchFamily="49" charset="0"/>
                <a:cs typeface="Consolas" panose="020B0609020204030204" pitchFamily="49" charset="0"/>
              </a:rPr>
              <a:t>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err="1" smtClean="0">
                <a:solidFill>
                  <a:srgbClr val="AF5FFF"/>
                </a:solidFill>
                <a:effectLst/>
                <a:latin typeface="Consolas" panose="020B0609020204030204" pitchFamily="49" charset="0"/>
                <a:cs typeface="Consolas" panose="020B0609020204030204" pitchFamily="49" charset="0"/>
              </a:rPr>
              <a:t>req</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AF5FFF"/>
                </a:solidFill>
                <a:effectLst/>
                <a:latin typeface="Consolas" panose="020B0609020204030204" pitchFamily="49" charset="0"/>
                <a:cs typeface="Consolas" panose="020B0609020204030204" pitchFamily="49" charset="0"/>
              </a:rPr>
              <a:t> res</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err="1" smtClean="0">
                <a:solidFill>
                  <a:srgbClr val="EEEEEE"/>
                </a:solidFill>
                <a:effectLst/>
                <a:latin typeface="Consolas" panose="020B0609020204030204" pitchFamily="49" charset="0"/>
                <a:cs typeface="Consolas" panose="020B0609020204030204" pitchFamily="49" charset="0"/>
              </a:rPr>
              <a:t>res.writeHead</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339999"/>
                </a:solidFill>
                <a:effectLst/>
                <a:latin typeface="Consolas" panose="020B0609020204030204" pitchFamily="49" charset="0"/>
                <a:cs typeface="Consolas" panose="020B0609020204030204" pitchFamily="49" charset="0"/>
              </a:rPr>
              <a:t>200</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'Content-Type'</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66FF00"/>
                </a:solidFill>
                <a:effectLst/>
                <a:latin typeface="Consolas" panose="020B0609020204030204" pitchFamily="49" charset="0"/>
                <a:cs typeface="Consolas" panose="020B0609020204030204" pitchFamily="49" charset="0"/>
              </a:rPr>
              <a:t>'text/plain'</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err="1" smtClean="0">
                <a:solidFill>
                  <a:srgbClr val="EEEEEE"/>
                </a:solidFill>
                <a:effectLst/>
                <a:latin typeface="Consolas" panose="020B0609020204030204" pitchFamily="49" charset="0"/>
                <a:cs typeface="Consolas" panose="020B0609020204030204" pitchFamily="49" charset="0"/>
              </a:rPr>
              <a:t>res.end</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'Hello World</a:t>
            </a:r>
            <a:r>
              <a:rPr lang="en-US" sz="1600" dirty="0" smtClean="0">
                <a:solidFill>
                  <a:srgbClr val="AF5FFF"/>
                </a:solidFill>
                <a:effectLst/>
                <a:latin typeface="Consolas" panose="020B0609020204030204" pitchFamily="49" charset="0"/>
                <a:cs typeface="Consolas" panose="020B0609020204030204" pitchFamily="49" charset="0"/>
              </a:rPr>
              <a:t>\n</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.listen</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339999"/>
                </a:solidFill>
                <a:effectLst/>
                <a:latin typeface="Consolas" panose="020B0609020204030204" pitchFamily="49" charset="0"/>
                <a:cs typeface="Consolas" panose="020B0609020204030204" pitchFamily="49" charset="0"/>
              </a:rPr>
              <a:t>1337</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66FF00"/>
                </a:solidFill>
                <a:effectLst/>
                <a:latin typeface="Consolas" panose="020B0609020204030204" pitchFamily="49" charset="0"/>
                <a:cs typeface="Consolas" panose="020B0609020204030204" pitchFamily="49" charset="0"/>
              </a:rPr>
              <a:t>'127.0.0.1'</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EEEEEE"/>
                </a:solidFill>
                <a:effectLst/>
                <a:latin typeface="Consolas" panose="020B0609020204030204" pitchFamily="49" charset="0"/>
                <a:cs typeface="Consolas" panose="020B0609020204030204" pitchFamily="49" charset="0"/>
              </a:rPr>
              <a:t>console.log</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'Server running at </a:t>
            </a:r>
            <a:r>
              <a:rPr lang="en-US" sz="1600" dirty="0" smtClean="0">
                <a:solidFill>
                  <a:srgbClr val="66FF00"/>
                </a:solidFill>
                <a:effectLst/>
                <a:latin typeface="Consolas" panose="020B0609020204030204" pitchFamily="49" charset="0"/>
                <a:cs typeface="Consolas" panose="020B0609020204030204" pitchFamily="49" charset="0"/>
                <a:hlinkClick r:id="rId2"/>
              </a:rPr>
              <a:t>http://127.0.0.1:1337/</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5" name="TextBox 4"/>
          <p:cNvSpPr txBox="1"/>
          <p:nvPr/>
        </p:nvSpPr>
        <p:spPr>
          <a:xfrm>
            <a:off x="838200" y="5269594"/>
            <a:ext cx="10515600" cy="954107"/>
          </a:xfrm>
          <a:prstGeom prst="rect">
            <a:avLst/>
          </a:prstGeom>
          <a:noFill/>
        </p:spPr>
        <p:txBody>
          <a:bodyPr wrap="square" rtlCol="0">
            <a:spAutoFit/>
          </a:bodyPr>
          <a:lstStyle/>
          <a:p>
            <a:r>
              <a:rPr lang="en-US" sz="2800" b="1" dirty="0"/>
              <a:t>Assignment</a:t>
            </a:r>
            <a:r>
              <a:rPr lang="en-US" sz="2800" b="1" dirty="0" smtClean="0"/>
              <a:t>: </a:t>
            </a:r>
            <a:r>
              <a:rPr lang="en-US" sz="2800" dirty="0" smtClean="0"/>
              <a:t>Create a simple HTTP server that will serve </a:t>
            </a:r>
            <a:r>
              <a:rPr lang="en-US" sz="2800" b="1" dirty="0" smtClean="0"/>
              <a:t>./data/exercise-03-2 </a:t>
            </a:r>
            <a:r>
              <a:rPr lang="en-US" sz="2800" dirty="0" smtClean="0"/>
              <a:t>for each request.</a:t>
            </a:r>
            <a:endParaRPr lang="en-US" sz="2800" i="1" dirty="0"/>
          </a:p>
        </p:txBody>
      </p:sp>
    </p:spTree>
    <p:extLst>
      <p:ext uri="{BB962C8B-B14F-4D97-AF65-F5344CB8AC3E}">
        <p14:creationId xmlns:p14="http://schemas.microsoft.com/office/powerpoint/2010/main" val="4054752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4: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825625"/>
            <a:ext cx="10515600" cy="3410162"/>
          </a:xfrm>
          <a:solidFill>
            <a:schemeClr val="tx1"/>
          </a:solidFill>
        </p:spPr>
        <p:txBody>
          <a:bodyPr>
            <a:normAutofit/>
          </a:bodyPr>
          <a:lstStyle/>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http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require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'http'</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require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err="1" smtClean="0">
                <a:solidFill>
                  <a:srgbClr val="66FF00"/>
                </a:solidFill>
                <a:effectLst/>
                <a:latin typeface="Consolas" panose="020B0609020204030204" pitchFamily="49" charset="0"/>
                <a:cs typeface="Consolas" panose="020B0609020204030204" pitchFamily="49" charset="0"/>
              </a:rPr>
              <a:t>fs</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err="1" smtClean="0">
                <a:solidFill>
                  <a:srgbClr val="EEEEEE"/>
                </a:solidFill>
                <a:effectLst/>
                <a:latin typeface="Consolas" panose="020B0609020204030204" pitchFamily="49" charset="0"/>
                <a:cs typeface="Consolas" panose="020B0609020204030204" pitchFamily="49" charset="0"/>
              </a:rPr>
              <a:t>http.createServer</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FFCC00"/>
                </a:solidFill>
                <a:effectLst/>
                <a:latin typeface="Consolas" panose="020B0609020204030204" pitchFamily="49" charset="0"/>
                <a:cs typeface="Consolas" panose="020B0609020204030204" pitchFamily="49" charset="0"/>
              </a:rPr>
              <a:t>function</a:t>
            </a:r>
            <a:r>
              <a:rPr lang="en-US" sz="1800" b="1" dirty="0" smtClean="0">
                <a:solidFill>
                  <a:srgbClr val="FF00FF"/>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err="1" smtClean="0">
                <a:solidFill>
                  <a:srgbClr val="AF5FFF"/>
                </a:solidFill>
                <a:effectLst/>
                <a:latin typeface="Consolas" panose="020B0609020204030204" pitchFamily="49" charset="0"/>
                <a:cs typeface="Consolas" panose="020B0609020204030204" pitchFamily="49" charset="0"/>
              </a:rPr>
              <a:t>req</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AF5FFF"/>
                </a:solidFill>
                <a:effectLst/>
                <a:latin typeface="Consolas" panose="020B0609020204030204" pitchFamily="49" charset="0"/>
                <a:cs typeface="Consolas" panose="020B0609020204030204" pitchFamily="49" charset="0"/>
              </a:rPr>
              <a:t> res</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smtClean="0">
                <a:solidFill>
                  <a:srgbClr val="FFCC00"/>
                </a:solidFill>
                <a:effectLst/>
                <a:latin typeface="Consolas" panose="020B0609020204030204" pitchFamily="49" charset="0"/>
                <a:cs typeface="Consolas" panose="020B0609020204030204" pitchFamily="49" charset="0"/>
              </a:rPr>
              <a:t>  </a:t>
            </a: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options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encoding: </a:t>
            </a:r>
            <a:r>
              <a:rPr lang="en-US" sz="1800" dirty="0" smtClean="0">
                <a:solidFill>
                  <a:srgbClr val="66FF00"/>
                </a:solidFill>
                <a:effectLst/>
                <a:latin typeface="Consolas" panose="020B0609020204030204" pitchFamily="49" charset="0"/>
                <a:cs typeface="Consolas" panose="020B0609020204030204" pitchFamily="49" charset="0"/>
              </a:rPr>
              <a:t>'utf8'</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fs.readFile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'../data/exercise-03-2.txt'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options</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function</a:t>
            </a:r>
            <a:r>
              <a:rPr lang="en-US" sz="1800" b="1" dirty="0" smtClean="0">
                <a:solidFill>
                  <a:srgbClr val="FF00FF"/>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AF5FFF"/>
                </a:solidFill>
                <a:effectLst/>
                <a:latin typeface="Consolas" panose="020B0609020204030204" pitchFamily="49" charset="0"/>
                <a:cs typeface="Consolas" panose="020B0609020204030204" pitchFamily="49" charset="0"/>
              </a:rPr>
              <a:t>err</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AF5FFF"/>
                </a:solidFill>
                <a:effectLst/>
                <a:latin typeface="Consolas" panose="020B0609020204030204" pitchFamily="49" charset="0"/>
                <a:cs typeface="Consolas" panose="020B0609020204030204" pitchFamily="49" charset="0"/>
              </a:rPr>
              <a:t> data</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res.writeHead</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339999"/>
                </a:solidFill>
                <a:effectLst/>
                <a:latin typeface="Consolas" panose="020B0609020204030204" pitchFamily="49" charset="0"/>
                <a:cs typeface="Consolas" panose="020B0609020204030204" pitchFamily="49" charset="0"/>
              </a:rPr>
              <a:t>200</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66FF00"/>
                </a:solidFill>
                <a:effectLst/>
                <a:latin typeface="Consolas" panose="020B0609020204030204" pitchFamily="49" charset="0"/>
                <a:cs typeface="Consolas" panose="020B0609020204030204" pitchFamily="49" charset="0"/>
              </a:rPr>
              <a:t>'Content-Type'</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66FF00"/>
                </a:solidFill>
                <a:effectLst/>
                <a:latin typeface="Consolas" panose="020B0609020204030204" pitchFamily="49" charset="0"/>
                <a:cs typeface="Consolas" panose="020B0609020204030204" pitchFamily="49" charset="0"/>
              </a:rPr>
              <a:t>'text/plain'</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res.end</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data</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.listen</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339999"/>
                </a:solidFill>
                <a:effectLst/>
                <a:latin typeface="Consolas" panose="020B0609020204030204" pitchFamily="49" charset="0"/>
                <a:cs typeface="Consolas" panose="020B0609020204030204" pitchFamily="49" charset="0"/>
              </a:rPr>
              <a:t>1337</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66FF00"/>
                </a:solidFill>
                <a:effectLst/>
                <a:latin typeface="Consolas" panose="020B0609020204030204" pitchFamily="49" charset="0"/>
                <a:cs typeface="Consolas" panose="020B0609020204030204" pitchFamily="49" charset="0"/>
              </a:rPr>
              <a:t>'127.0.0.1'</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9204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5: Modules</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432770"/>
            <a:ext cx="10515600" cy="843068"/>
          </a:xfrm>
        </p:spPr>
        <p:txBody>
          <a:bodyPr>
            <a:normAutofit fontScale="77500" lnSpcReduction="20000"/>
          </a:bodyPr>
          <a:lstStyle/>
          <a:p>
            <a:pPr marL="0" indent="0">
              <a:buNone/>
            </a:pPr>
            <a:r>
              <a:rPr lang="en-US" dirty="0" smtClean="0"/>
              <a:t>The killer feature of Node.js is the module eco-system. You can install modules using the Node Package Manager, NPM. Here is how you would install the Express framework</a:t>
            </a:r>
            <a:endParaRPr lang="en-US" dirty="0"/>
          </a:p>
        </p:txBody>
      </p:sp>
      <p:sp>
        <p:nvSpPr>
          <p:cNvPr id="5" name="TextBox 4"/>
          <p:cNvSpPr txBox="1"/>
          <p:nvPr/>
        </p:nvSpPr>
        <p:spPr>
          <a:xfrm>
            <a:off x="948266" y="2099733"/>
            <a:ext cx="10405533" cy="338554"/>
          </a:xfrm>
          <a:prstGeom prst="rect">
            <a:avLst/>
          </a:prstGeom>
          <a:solidFill>
            <a:schemeClr val="tx1"/>
          </a:solidFill>
        </p:spPr>
        <p:txBody>
          <a:bodyPr wrap="squar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npm</a:t>
            </a:r>
            <a:r>
              <a:rPr lang="en-US" sz="1600" dirty="0" smtClean="0">
                <a:solidFill>
                  <a:schemeClr val="bg1"/>
                </a:solidFill>
                <a:latin typeface="Consolas" panose="020B0609020204030204" pitchFamily="49" charset="0"/>
                <a:cs typeface="Consolas" panose="020B0609020204030204" pitchFamily="49" charset="0"/>
              </a:rPr>
              <a:t> install express</a:t>
            </a:r>
            <a:endParaRPr lang="en-US" sz="1600"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948266" y="2550242"/>
            <a:ext cx="10405533" cy="1754326"/>
          </a:xfrm>
          <a:prstGeom prst="rect">
            <a:avLst/>
          </a:prstGeom>
          <a:noFill/>
        </p:spPr>
        <p:txBody>
          <a:bodyPr wrap="square" rtlCol="0">
            <a:spAutoFit/>
          </a:bodyPr>
          <a:lstStyle/>
          <a:p>
            <a:r>
              <a:rPr lang="en-US" dirty="0" smtClean="0"/>
              <a:t>NPM modules are installed into the </a:t>
            </a:r>
            <a:r>
              <a:rPr lang="en-US" b="1" dirty="0" err="1" smtClean="0"/>
              <a:t>node_modules</a:t>
            </a:r>
            <a:r>
              <a:rPr lang="en-US" dirty="0" smtClean="0"/>
              <a:t> directory in the current folder. When you call </a:t>
            </a:r>
            <a:r>
              <a:rPr lang="en-US" b="1" dirty="0" smtClean="0"/>
              <a:t>require(‘express’) </a:t>
            </a:r>
            <a:r>
              <a:rPr lang="en-US" dirty="0" smtClean="0"/>
              <a:t>it looks in the current folder then starts to walk up the tree till it finds a </a:t>
            </a:r>
            <a:r>
              <a:rPr lang="en-US" b="1" dirty="0" err="1" smtClean="0"/>
              <a:t>node_modules</a:t>
            </a:r>
            <a:r>
              <a:rPr lang="en-US" dirty="0" smtClean="0"/>
              <a:t> directory.</a:t>
            </a:r>
          </a:p>
          <a:p>
            <a:r>
              <a:rPr lang="en-US" dirty="0" smtClean="0"/>
              <a:t>You can also create your own modules by using the </a:t>
            </a:r>
            <a:r>
              <a:rPr lang="en-US" b="1" dirty="0" err="1" smtClean="0"/>
              <a:t>CommonJS</a:t>
            </a:r>
            <a:r>
              <a:rPr lang="en-US" dirty="0" smtClean="0"/>
              <a:t> module format. Module files can be store anywhere within your project, but you have to give a relative or full path. Here is an example of a module being loaded from the current directory: </a:t>
            </a:r>
            <a:endParaRPr lang="en-US" dirty="0"/>
          </a:p>
        </p:txBody>
      </p:sp>
      <p:sp>
        <p:nvSpPr>
          <p:cNvPr id="11" name="Rectangle 10"/>
          <p:cNvSpPr/>
          <p:nvPr/>
        </p:nvSpPr>
        <p:spPr>
          <a:xfrm>
            <a:off x="948265" y="4416523"/>
            <a:ext cx="10405533" cy="338554"/>
          </a:xfrm>
          <a:prstGeom prst="rect">
            <a:avLst/>
          </a:prstGeom>
          <a:solidFill>
            <a:schemeClr val="tx1"/>
          </a:solidFill>
        </p:spPr>
        <p:txBody>
          <a:bodyPr wrap="square">
            <a:spAutoFit/>
          </a:bodyPr>
          <a:lstStyle/>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multiply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require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'./multiply'</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12" name="TextBox 11"/>
          <p:cNvSpPr txBox="1"/>
          <p:nvPr/>
        </p:nvSpPr>
        <p:spPr>
          <a:xfrm>
            <a:off x="948265" y="4870027"/>
            <a:ext cx="10405533" cy="646331"/>
          </a:xfrm>
          <a:prstGeom prst="rect">
            <a:avLst/>
          </a:prstGeom>
          <a:noFill/>
        </p:spPr>
        <p:txBody>
          <a:bodyPr wrap="square" rtlCol="0">
            <a:spAutoFit/>
          </a:bodyPr>
          <a:lstStyle/>
          <a:p>
            <a:r>
              <a:rPr lang="en-US" dirty="0" smtClean="0"/>
              <a:t>In the example above the require function will first look in the current directory for a file named multiply.js. If it doesn’t find that file then it will try to look in </a:t>
            </a:r>
            <a:r>
              <a:rPr lang="en-US" b="1" dirty="0" smtClean="0"/>
              <a:t>multiply/index.js</a:t>
            </a:r>
            <a:r>
              <a:rPr lang="en-US" dirty="0" smtClean="0"/>
              <a:t>. </a:t>
            </a:r>
            <a:endParaRPr lang="en-US" dirty="0"/>
          </a:p>
        </p:txBody>
      </p:sp>
    </p:spTree>
    <p:extLst>
      <p:ext uri="{BB962C8B-B14F-4D97-AF65-F5344CB8AC3E}">
        <p14:creationId xmlns:p14="http://schemas.microsoft.com/office/powerpoint/2010/main" val="120140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5: Modules</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520825"/>
            <a:ext cx="10515600" cy="815975"/>
          </a:xfrm>
        </p:spPr>
        <p:txBody>
          <a:bodyPr>
            <a:normAutofit/>
          </a:bodyPr>
          <a:lstStyle/>
          <a:p>
            <a:pPr marL="0" indent="0">
              <a:buNone/>
            </a:pPr>
            <a:r>
              <a:rPr lang="en-US" sz="2400" dirty="0" smtClean="0"/>
              <a:t>Creating a module is as easy as assigning the </a:t>
            </a:r>
            <a:r>
              <a:rPr lang="en-US" sz="2400" b="1" dirty="0" err="1" smtClean="0"/>
              <a:t>module.exports</a:t>
            </a:r>
            <a:r>
              <a:rPr lang="en-US" sz="2400" dirty="0" smtClean="0"/>
              <a:t> variable in a JavaScript file. The variable can be a function, object, string, number or variable. </a:t>
            </a:r>
            <a:endParaRPr lang="en-US" sz="2400" dirty="0"/>
          </a:p>
        </p:txBody>
      </p:sp>
      <p:sp>
        <p:nvSpPr>
          <p:cNvPr id="4" name="TextBox 3"/>
          <p:cNvSpPr txBox="1"/>
          <p:nvPr/>
        </p:nvSpPr>
        <p:spPr>
          <a:xfrm>
            <a:off x="838200" y="2438400"/>
            <a:ext cx="10515599" cy="369332"/>
          </a:xfrm>
          <a:prstGeom prst="rect">
            <a:avLst/>
          </a:prstGeom>
          <a:solidFill>
            <a:schemeClr val="tx1"/>
          </a:solidFill>
        </p:spPr>
        <p:txBody>
          <a:bodyPr wrap="square" rtlCol="0">
            <a:spAutoFit/>
          </a:bodyPr>
          <a:lstStyle/>
          <a:p>
            <a:r>
              <a:rPr lang="en-US" dirty="0" err="1" smtClean="0">
                <a:solidFill>
                  <a:srgbClr val="EEEEEE"/>
                </a:solidFill>
                <a:effectLst/>
                <a:latin typeface="Consolas" panose="020B0609020204030204" pitchFamily="49" charset="0"/>
                <a:cs typeface="Consolas" panose="020B0609020204030204" pitchFamily="49" charset="0"/>
              </a:rPr>
              <a:t>module.exports</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CC00"/>
                </a:solidFill>
                <a:effectLst/>
                <a:latin typeface="Consolas" panose="020B0609020204030204" pitchFamily="49" charset="0"/>
                <a:cs typeface="Consolas" panose="020B0609020204030204" pitchFamily="49" charset="0"/>
              </a:rPr>
              <a:t>function</a:t>
            </a:r>
            <a:r>
              <a:rPr lang="en-US" b="1" dirty="0" smtClean="0">
                <a:solidFill>
                  <a:srgbClr val="FF00FF"/>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AF5FFF"/>
                </a:solidFill>
                <a:effectLst/>
                <a:latin typeface="Consolas" panose="020B0609020204030204" pitchFamily="49" charset="0"/>
                <a:cs typeface="Consolas" panose="020B0609020204030204" pitchFamily="49" charset="0"/>
              </a:rPr>
              <a:t>a</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AF5FFF"/>
                </a:solidFill>
                <a:effectLst/>
                <a:latin typeface="Consolas" panose="020B0609020204030204" pitchFamily="49" charset="0"/>
                <a:cs typeface="Consolas" panose="020B0609020204030204" pitchFamily="49" charset="0"/>
              </a:rPr>
              <a:t> b</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CC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return</a:t>
            </a:r>
            <a:r>
              <a:rPr lang="en-US" dirty="0" smtClean="0">
                <a:solidFill>
                  <a:srgbClr val="EEEEEE"/>
                </a:solidFill>
                <a:effectLst/>
                <a:latin typeface="Consolas" panose="020B0609020204030204" pitchFamily="49" charset="0"/>
                <a:cs typeface="Consolas" panose="020B0609020204030204" pitchFamily="49" charset="0"/>
              </a:rPr>
              <a:t> a * b</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CC00"/>
                </a:solidFill>
                <a:effectLst/>
                <a:latin typeface="Consolas" panose="020B0609020204030204" pitchFamily="49" charset="0"/>
                <a:cs typeface="Consolas" panose="020B0609020204030204" pitchFamily="49" charset="0"/>
              </a:rPr>
              <a:t>}</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838199" y="3029373"/>
            <a:ext cx="10515599" cy="2308324"/>
          </a:xfrm>
          <a:prstGeom prst="rect">
            <a:avLst/>
          </a:prstGeom>
          <a:noFill/>
        </p:spPr>
        <p:txBody>
          <a:bodyPr wrap="square" rtlCol="0">
            <a:spAutoFit/>
          </a:bodyPr>
          <a:lstStyle/>
          <a:p>
            <a:r>
              <a:rPr lang="en-US" sz="2400" dirty="0" smtClean="0"/>
              <a:t>Modules are also cached so when the file is loaded it’s contents are cached in memory. The next time the file is included if they cache exists then it’s returned instead of loading a new file. This allows us to some interesting things.</a:t>
            </a:r>
          </a:p>
          <a:p>
            <a:endParaRPr lang="en-US" sz="2400" dirty="0"/>
          </a:p>
          <a:p>
            <a:r>
              <a:rPr lang="en-US" sz="2400" b="1" dirty="0" smtClean="0"/>
              <a:t>Assignment</a:t>
            </a:r>
            <a:r>
              <a:rPr lang="en-US" sz="2400" dirty="0" smtClean="0"/>
              <a:t>: Create a counter module that has </a:t>
            </a:r>
            <a:r>
              <a:rPr lang="en-US" sz="2400" b="1" dirty="0" smtClean="0"/>
              <a:t>increment</a:t>
            </a:r>
            <a:r>
              <a:rPr lang="en-US" sz="2400" dirty="0" smtClean="0"/>
              <a:t> and </a:t>
            </a:r>
            <a:r>
              <a:rPr lang="en-US" sz="2400" b="1" dirty="0" smtClean="0"/>
              <a:t>decrement</a:t>
            </a:r>
            <a:r>
              <a:rPr lang="en-US" sz="2400" dirty="0" smtClean="0"/>
              <a:t> functions. When the functions are executed the current count should be returned.</a:t>
            </a:r>
            <a:endParaRPr lang="en-US" sz="2400" dirty="0"/>
          </a:p>
        </p:txBody>
      </p:sp>
    </p:spTree>
    <p:extLst>
      <p:ext uri="{BB962C8B-B14F-4D97-AF65-F5344CB8AC3E}">
        <p14:creationId xmlns:p14="http://schemas.microsoft.com/office/powerpoint/2010/main" val="192923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5: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825625"/>
            <a:ext cx="10515600" cy="3694642"/>
          </a:xfrm>
          <a:solidFill>
            <a:schemeClr val="tx1"/>
          </a:solidFill>
        </p:spPr>
        <p:txBody>
          <a:bodyPr>
            <a:normAutofit/>
          </a:bodyPr>
          <a:lstStyle/>
          <a:p>
            <a:pPr marL="0" indent="0">
              <a:buNone/>
            </a:pPr>
            <a:r>
              <a:rPr lang="en-US" sz="2000" dirty="0" err="1" smtClean="0">
                <a:solidFill>
                  <a:srgbClr val="FFCC00"/>
                </a:solidFill>
                <a:effectLst/>
                <a:latin typeface="Consolas" panose="020B0609020204030204" pitchFamily="49" charset="0"/>
                <a:cs typeface="Consolas" panose="020B0609020204030204" pitchFamily="49" charset="0"/>
              </a:rPr>
              <a:t>var</a:t>
            </a:r>
            <a:r>
              <a:rPr lang="en-US" sz="2000" dirty="0" smtClean="0">
                <a:solidFill>
                  <a:srgbClr val="EEEEEE"/>
                </a:solidFill>
                <a:effectLst/>
                <a:latin typeface="Consolas" panose="020B0609020204030204" pitchFamily="49" charset="0"/>
                <a:cs typeface="Consolas" panose="020B0609020204030204" pitchFamily="49" charset="0"/>
              </a:rPr>
              <a:t> count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339999"/>
                </a:solidFill>
                <a:effectLst/>
                <a:latin typeface="Consolas" panose="020B0609020204030204" pitchFamily="49" charset="0"/>
                <a:cs typeface="Consolas" panose="020B0609020204030204" pitchFamily="49" charset="0"/>
              </a:rPr>
              <a:t>0</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20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2000" dirty="0" err="1" smtClean="0">
                <a:solidFill>
                  <a:srgbClr val="EEEEEE"/>
                </a:solidFill>
                <a:effectLst/>
                <a:latin typeface="Consolas" panose="020B0609020204030204" pitchFamily="49" charset="0"/>
                <a:cs typeface="Consolas" panose="020B0609020204030204" pitchFamily="49" charset="0"/>
              </a:rPr>
              <a:t>module.exports.increment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function</a:t>
            </a:r>
            <a:r>
              <a:rPr lang="en-US" sz="2000" b="1" dirty="0" smtClean="0">
                <a:solidFill>
                  <a:srgbClr val="FF00FF"/>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6600"/>
                </a:solidFill>
                <a:effectLst/>
                <a:latin typeface="Consolas" panose="020B0609020204030204" pitchFamily="49" charset="0"/>
                <a:cs typeface="Consolas" panose="020B0609020204030204" pitchFamily="49" charset="0"/>
              </a:rPr>
              <a:t>  return</a:t>
            </a:r>
            <a:r>
              <a:rPr lang="en-US" sz="2000" dirty="0" smtClean="0">
                <a:solidFill>
                  <a:srgbClr val="EEEEEE"/>
                </a:solidFill>
                <a:effectLst/>
                <a:latin typeface="Consolas" panose="020B0609020204030204" pitchFamily="49" charset="0"/>
                <a:cs typeface="Consolas" panose="020B0609020204030204" pitchFamily="49" charset="0"/>
              </a:rPr>
              <a:t> count</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FF6600"/>
                </a:solidFill>
                <a:effectLst/>
                <a:latin typeface="Consolas" panose="020B0609020204030204" pitchFamily="49" charset="0"/>
                <a:cs typeface="Consolas" panose="020B0609020204030204" pitchFamily="49" charset="0"/>
              </a:rPr>
              <a:t>;</a:t>
            </a:r>
          </a:p>
          <a:p>
            <a:pPr marL="0" indent="0">
              <a:buNone/>
            </a:pPr>
            <a:r>
              <a:rPr lang="en-US" sz="2000" dirty="0" smtClean="0">
                <a:solidFill>
                  <a:srgbClr val="EEEEEE"/>
                </a:solidFill>
                <a:effectLst/>
                <a:latin typeface="Consolas" panose="020B0609020204030204" pitchFamily="49" charset="0"/>
                <a:cs typeface="Consolas" panose="020B0609020204030204" pitchFamily="49" charset="0"/>
              </a:rPr>
              <a:t> </a:t>
            </a:r>
            <a:endParaRPr lang="en-US" sz="2000" dirty="0">
              <a:solidFill>
                <a:srgbClr val="EEEEEE"/>
              </a:solidFill>
              <a:latin typeface="Consolas" panose="020B0609020204030204" pitchFamily="49" charset="0"/>
              <a:cs typeface="Consolas" panose="020B0609020204030204" pitchFamily="49" charset="0"/>
            </a:endParaRPr>
          </a:p>
          <a:p>
            <a:pPr marL="0" indent="0">
              <a:buNone/>
            </a:pPr>
            <a:r>
              <a:rPr lang="en-US" sz="2000" dirty="0" err="1" smtClean="0">
                <a:solidFill>
                  <a:srgbClr val="EEEEEE"/>
                </a:solidFill>
                <a:effectLst/>
                <a:latin typeface="Consolas" panose="020B0609020204030204" pitchFamily="49" charset="0"/>
                <a:cs typeface="Consolas" panose="020B0609020204030204" pitchFamily="49" charset="0"/>
              </a:rPr>
              <a:t>module.exports.decrement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function</a:t>
            </a:r>
            <a:r>
              <a:rPr lang="en-US" sz="2000" b="1" dirty="0" smtClean="0">
                <a:solidFill>
                  <a:srgbClr val="FF00FF"/>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6600"/>
                </a:solidFill>
                <a:effectLst/>
                <a:latin typeface="Consolas" panose="020B0609020204030204" pitchFamily="49" charset="0"/>
                <a:cs typeface="Consolas" panose="020B0609020204030204" pitchFamily="49" charset="0"/>
              </a:rPr>
              <a:t>  return</a:t>
            </a:r>
            <a:r>
              <a:rPr lang="en-US" sz="2000" dirty="0" smtClean="0">
                <a:solidFill>
                  <a:srgbClr val="EEEEEE"/>
                </a:solidFill>
                <a:effectLst/>
                <a:latin typeface="Consolas" panose="020B0609020204030204" pitchFamily="49" charset="0"/>
                <a:cs typeface="Consolas" panose="020B0609020204030204" pitchFamily="49" charset="0"/>
              </a:rPr>
              <a:t> count</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FF6600"/>
                </a:solidFill>
                <a:effectLst/>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5845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noAutofit/>
          </a:bodyPr>
          <a:lstStyle/>
          <a:p>
            <a:pPr algn="ctr"/>
            <a:r>
              <a:rPr lang="en-US" sz="11500" dirty="0" smtClean="0">
                <a:solidFill>
                  <a:schemeClr val="bg1"/>
                </a:solidFill>
                <a:latin typeface="Cooper Std Black" panose="0208090304030B020404" pitchFamily="18" charset="0"/>
              </a:rPr>
              <a:t>Questions?</a:t>
            </a:r>
            <a:endParaRPr lang="en-US" sz="11500" dirty="0">
              <a:solidFill>
                <a:schemeClr val="bg1"/>
              </a:solidFill>
              <a:latin typeface="Cooper Std Black" panose="0208090304030B020404" pitchFamily="18" charset="0"/>
            </a:endParaRPr>
          </a:p>
        </p:txBody>
      </p:sp>
    </p:spTree>
    <p:extLst>
      <p:ext uri="{BB962C8B-B14F-4D97-AF65-F5344CB8AC3E}">
        <p14:creationId xmlns:p14="http://schemas.microsoft.com/office/powerpoint/2010/main" val="90582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latin typeface="Cooper Std Black" panose="0208090304030B020404" pitchFamily="18" charset="0"/>
              </a:rPr>
              <a:t>Intro to Node.js</a:t>
            </a:r>
            <a:endParaRPr lang="en-US" sz="8000" b="1" dirty="0">
              <a:latin typeface="Cooper Std Black" panose="0208090304030B020404" pitchFamily="18" charset="0"/>
            </a:endParaRPr>
          </a:p>
        </p:txBody>
      </p:sp>
      <p:sp>
        <p:nvSpPr>
          <p:cNvPr id="3" name="Subtitle 2"/>
          <p:cNvSpPr>
            <a:spLocks noGrp="1"/>
          </p:cNvSpPr>
          <p:nvPr>
            <p:ph type="subTitle" idx="1"/>
          </p:nvPr>
        </p:nvSpPr>
        <p:spPr/>
        <p:txBody>
          <a:bodyPr>
            <a:normAutofit/>
          </a:bodyPr>
          <a:lstStyle/>
          <a:p>
            <a:r>
              <a:rPr lang="en-US" sz="3600" dirty="0" smtClean="0"/>
              <a:t>A hands on journey to awesomeness!</a:t>
            </a:r>
            <a:endParaRPr lang="en-US" sz="3600" dirty="0"/>
          </a:p>
        </p:txBody>
      </p:sp>
    </p:spTree>
    <p:extLst>
      <p:ext uri="{BB962C8B-B14F-4D97-AF65-F5344CB8AC3E}">
        <p14:creationId xmlns:p14="http://schemas.microsoft.com/office/powerpoint/2010/main" val="2532439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Cooper Std Black" panose="0208090304030B020404" pitchFamily="18" charset="0"/>
              </a:rPr>
              <a:t>Getting Started</a:t>
            </a:r>
            <a:endParaRPr lang="en-US" sz="6000" dirty="0">
              <a:latin typeface="Cooper Std Black" panose="0208090304030B020404" pitchFamily="18" charset="0"/>
            </a:endParaRPr>
          </a:p>
        </p:txBody>
      </p:sp>
      <p:sp>
        <p:nvSpPr>
          <p:cNvPr id="3" name="Content Placeholder 2"/>
          <p:cNvSpPr>
            <a:spLocks noGrp="1"/>
          </p:cNvSpPr>
          <p:nvPr>
            <p:ph idx="1"/>
          </p:nvPr>
        </p:nvSpPr>
        <p:spPr/>
        <p:txBody>
          <a:bodyPr/>
          <a:lstStyle/>
          <a:p>
            <a:pPr marL="0" indent="0">
              <a:buNone/>
            </a:pPr>
            <a:r>
              <a:rPr lang="en-US" b="1" dirty="0" smtClean="0"/>
              <a:t>Mac OS X </a:t>
            </a:r>
            <a:r>
              <a:rPr lang="en-US" dirty="0" smtClean="0"/>
              <a:t>– Download the image from </a:t>
            </a:r>
            <a:r>
              <a:rPr lang="en-US" dirty="0" smtClean="0">
                <a:hlinkClick r:id="rId2"/>
              </a:rPr>
              <a:t>http://nodejs.org</a:t>
            </a:r>
            <a:r>
              <a:rPr lang="en-US" dirty="0" smtClean="0"/>
              <a:t> double click the disk images and run the installer</a:t>
            </a:r>
          </a:p>
          <a:p>
            <a:pPr marL="0" indent="0">
              <a:buNone/>
            </a:pPr>
            <a:endParaRPr lang="en-US" b="1" dirty="0" smtClean="0"/>
          </a:p>
          <a:p>
            <a:pPr marL="0" indent="0">
              <a:buNone/>
            </a:pPr>
            <a:r>
              <a:rPr lang="en-US" b="1" dirty="0" smtClean="0"/>
              <a:t>Windows</a:t>
            </a:r>
            <a:r>
              <a:rPr lang="en-US" dirty="0" smtClean="0"/>
              <a:t> – Download the installer from </a:t>
            </a:r>
            <a:r>
              <a:rPr lang="en-US" dirty="0" smtClean="0">
                <a:hlinkClick r:id="rId2"/>
              </a:rPr>
              <a:t>http://nodejs.org</a:t>
            </a:r>
            <a:r>
              <a:rPr lang="en-US" dirty="0" smtClean="0"/>
              <a:t> and run the installer.</a:t>
            </a:r>
          </a:p>
          <a:p>
            <a:pPr marL="0" indent="0">
              <a:buNone/>
            </a:pPr>
            <a:endParaRPr lang="en-US" dirty="0" smtClean="0"/>
          </a:p>
          <a:p>
            <a:pPr marL="0" indent="0">
              <a:buNone/>
            </a:pPr>
            <a:r>
              <a:rPr lang="en-US" b="1" dirty="0" smtClean="0"/>
              <a:t>Ubuntu Linux </a:t>
            </a:r>
            <a:r>
              <a:rPr lang="en-US" dirty="0" smtClean="0"/>
              <a:t>– Add Chris Lea’s PPA </a:t>
            </a:r>
            <a:r>
              <a:rPr lang="en-US" b="1" dirty="0" err="1" smtClean="0">
                <a:latin typeface="Consolas" panose="020B0609020204030204" pitchFamily="49" charset="0"/>
                <a:cs typeface="Consolas" panose="020B0609020204030204" pitchFamily="49" charset="0"/>
              </a:rPr>
              <a:t>ppa:chris-lea</a:t>
            </a:r>
            <a:r>
              <a:rPr lang="en-US" b="1" dirty="0" smtClean="0">
                <a:latin typeface="Consolas" panose="020B0609020204030204" pitchFamily="49" charset="0"/>
                <a:cs typeface="Consolas" panose="020B0609020204030204" pitchFamily="49" charset="0"/>
              </a:rPr>
              <a:t>/node.js</a:t>
            </a:r>
            <a:endParaRPr lang="en-US" dirty="0" smtClean="0"/>
          </a:p>
          <a:p>
            <a:pPr marL="914400" lvl="2" indent="0">
              <a:buNone/>
            </a:pPr>
            <a:r>
              <a:rPr lang="en-US" b="1" dirty="0" err="1" smtClean="0">
                <a:latin typeface="Consolas" panose="020B0609020204030204" pitchFamily="49" charset="0"/>
                <a:cs typeface="Consolas" panose="020B0609020204030204" pitchFamily="49" charset="0"/>
              </a:rPr>
              <a:t>sudo</a:t>
            </a:r>
            <a:r>
              <a:rPr lang="en-US" b="1" dirty="0" smtClean="0">
                <a:latin typeface="Consolas" panose="020B0609020204030204" pitchFamily="49" charset="0"/>
                <a:cs typeface="Consolas" panose="020B0609020204030204" pitchFamily="49" charset="0"/>
              </a:rPr>
              <a:t> add-apt-repository </a:t>
            </a:r>
            <a:r>
              <a:rPr lang="en-US" b="1" dirty="0" err="1" smtClean="0">
                <a:latin typeface="Consolas" panose="020B0609020204030204" pitchFamily="49" charset="0"/>
                <a:cs typeface="Consolas" panose="020B0609020204030204" pitchFamily="49" charset="0"/>
              </a:rPr>
              <a:t>ppa:chris-lea</a:t>
            </a:r>
            <a:r>
              <a:rPr lang="en-US" b="1" dirty="0" smtClean="0">
                <a:latin typeface="Consolas" panose="020B0609020204030204" pitchFamily="49" charset="0"/>
                <a:cs typeface="Consolas" panose="020B0609020204030204" pitchFamily="49" charset="0"/>
              </a:rPr>
              <a:t>/node.js</a:t>
            </a:r>
          </a:p>
          <a:p>
            <a:pPr marL="914400" lvl="2" indent="0">
              <a:buNone/>
            </a:pPr>
            <a:r>
              <a:rPr lang="en-US" b="1" dirty="0" smtClean="0">
                <a:latin typeface="Consolas" panose="020B0609020204030204" pitchFamily="49" charset="0"/>
                <a:cs typeface="Consolas" panose="020B0609020204030204" pitchFamily="49" charset="0"/>
              </a:rPr>
              <a:t>apt-get update</a:t>
            </a:r>
          </a:p>
          <a:p>
            <a:pPr marL="914400" lvl="2" indent="0">
              <a:buNone/>
            </a:pPr>
            <a:r>
              <a:rPr lang="en-US" b="1" dirty="0" smtClean="0">
                <a:latin typeface="Consolas" panose="020B0609020204030204" pitchFamily="49" charset="0"/>
                <a:cs typeface="Consolas" panose="020B0609020204030204" pitchFamily="49" charset="0"/>
              </a:rPr>
              <a:t>apt-get install </a:t>
            </a:r>
            <a:r>
              <a:rPr lang="en-US" b="1" dirty="0" err="1" smtClean="0">
                <a:latin typeface="Consolas" panose="020B0609020204030204" pitchFamily="49" charset="0"/>
                <a:cs typeface="Consolas" panose="020B0609020204030204" pitchFamily="49" charset="0"/>
              </a:rPr>
              <a:t>nodejs</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7849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10563"/>
            <a:ext cx="10515600" cy="1325563"/>
          </a:xfrm>
        </p:spPr>
        <p:txBody>
          <a:bodyPr/>
          <a:lstStyle/>
          <a:p>
            <a:r>
              <a:rPr lang="en-US" dirty="0" smtClean="0">
                <a:latin typeface="Cooper Std Black" panose="0208090304030B020404" pitchFamily="18" charset="0"/>
              </a:rPr>
              <a:t>Grab the Exercise Files</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2171063"/>
            <a:ext cx="10515600" cy="4351338"/>
          </a:xfrm>
        </p:spPr>
        <p:txBody>
          <a:bodyPr/>
          <a:lstStyle/>
          <a:p>
            <a:pPr marL="0" indent="0">
              <a:buNone/>
            </a:pPr>
            <a:r>
              <a:rPr lang="en-US" b="1" dirty="0" smtClean="0"/>
              <a:t>Clone the repository with GIT</a:t>
            </a:r>
          </a:p>
          <a:p>
            <a:pPr marL="0" indent="0">
              <a:buNone/>
            </a:pPr>
            <a:endParaRPr lang="en-US" dirty="0"/>
          </a:p>
          <a:p>
            <a:pPr marL="0" indent="0">
              <a:buNone/>
            </a:pPr>
            <a:r>
              <a:rPr lang="en-US" sz="2400" b="1" dirty="0" err="1" smtClean="0">
                <a:latin typeface="Consolas" panose="020B0609020204030204" pitchFamily="49" charset="0"/>
                <a:cs typeface="Consolas" panose="020B0609020204030204" pitchFamily="49" charset="0"/>
              </a:rPr>
              <a:t>git</a:t>
            </a:r>
            <a:r>
              <a:rPr lang="en-US" sz="2400" b="1" dirty="0" smtClean="0">
                <a:latin typeface="Consolas" panose="020B0609020204030204" pitchFamily="49" charset="0"/>
                <a:cs typeface="Consolas" panose="020B0609020204030204" pitchFamily="49" charset="0"/>
              </a:rPr>
              <a:t> clone https://github.com/ccowan/intro-to-node.git</a:t>
            </a:r>
          </a:p>
          <a:p>
            <a:pPr marL="0" indent="0">
              <a:buNone/>
            </a:pPr>
            <a:endParaRPr lang="en-US" dirty="0"/>
          </a:p>
          <a:p>
            <a:pPr marL="0" indent="0">
              <a:buNone/>
            </a:pPr>
            <a:r>
              <a:rPr lang="en-US" b="1" dirty="0" smtClean="0"/>
              <a:t>Or download</a:t>
            </a:r>
          </a:p>
          <a:p>
            <a:pPr marL="0" indent="0">
              <a:buNone/>
            </a:pPr>
            <a:endParaRPr lang="en-US" dirty="0"/>
          </a:p>
          <a:p>
            <a:pPr marL="0" indent="0">
              <a:buNone/>
            </a:pPr>
            <a:r>
              <a:rPr lang="en-US" sz="2400" b="1" dirty="0" smtClean="0">
                <a:latin typeface="Consolas" panose="020B0609020204030204" pitchFamily="49" charset="0"/>
                <a:cs typeface="Consolas" panose="020B0609020204030204" pitchFamily="49" charset="0"/>
              </a:rPr>
              <a:t>https://github.com/ccowan/intro-to-node/archive/master.zip</a:t>
            </a:r>
            <a:endParaRPr lang="en-US" sz="2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82046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0000">
            <a:alpha val="36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10941"/>
            <a:ext cx="10515600" cy="1325563"/>
          </a:xfrm>
        </p:spPr>
        <p:txBody>
          <a:bodyPr/>
          <a:lstStyle/>
          <a:p>
            <a:r>
              <a:rPr lang="en-US" dirty="0" smtClean="0">
                <a:latin typeface="Cooper Std Black" panose="0208090304030B020404" pitchFamily="18" charset="0"/>
              </a:rPr>
              <a:t>Exercise 1: Hello Mars!</a:t>
            </a:r>
            <a:endParaRPr lang="en-US" dirty="0">
              <a:latin typeface="Cooper Std Black" panose="0208090304030B020404" pitchFamily="18" charset="0"/>
            </a:endParaRPr>
          </a:p>
        </p:txBody>
      </p:sp>
      <p:sp>
        <p:nvSpPr>
          <p:cNvPr id="3" name="Content Placeholder 2"/>
          <p:cNvSpPr>
            <a:spLocks noGrp="1"/>
          </p:cNvSpPr>
          <p:nvPr>
            <p:ph idx="1"/>
          </p:nvPr>
        </p:nvSpPr>
        <p:spPr>
          <a:xfrm>
            <a:off x="898270" y="2882142"/>
            <a:ext cx="10515600" cy="457038"/>
          </a:xfrm>
          <a:solidFill>
            <a:schemeClr val="tx1"/>
          </a:solidFill>
        </p:spPr>
        <p:txBody>
          <a:bodyPr>
            <a:normAutofit/>
          </a:bodyPr>
          <a:lstStyle/>
          <a:p>
            <a:pPr marL="0" indent="0">
              <a:buNone/>
            </a:pPr>
            <a:r>
              <a:rPr lang="en-US" sz="2400" dirty="0" smtClean="0">
                <a:solidFill>
                  <a:srgbClr val="EEEEEE"/>
                </a:solidFill>
                <a:effectLst/>
                <a:latin typeface="Consolas" panose="020B0609020204030204" pitchFamily="49" charset="0"/>
                <a:cs typeface="Consolas" panose="020B0609020204030204" pitchFamily="49" charset="0"/>
              </a:rPr>
              <a:t>console.log</a:t>
            </a:r>
            <a:r>
              <a:rPr lang="en-US" sz="2400" dirty="0" smtClean="0">
                <a:solidFill>
                  <a:srgbClr val="FF6600"/>
                </a:solidFill>
                <a:effectLst/>
                <a:latin typeface="Consolas" panose="020B0609020204030204" pitchFamily="49" charset="0"/>
                <a:cs typeface="Consolas" panose="020B0609020204030204" pitchFamily="49" charset="0"/>
              </a:rPr>
              <a:t>(</a:t>
            </a:r>
            <a:r>
              <a:rPr lang="en-US" sz="2400" dirty="0" smtClean="0">
                <a:solidFill>
                  <a:srgbClr val="66FF00"/>
                </a:solidFill>
                <a:effectLst/>
                <a:latin typeface="Consolas" panose="020B0609020204030204" pitchFamily="49" charset="0"/>
                <a:cs typeface="Consolas" panose="020B0609020204030204" pitchFamily="49" charset="0"/>
              </a:rPr>
              <a:t>"Hello Mars"</a:t>
            </a:r>
            <a:r>
              <a:rPr lang="en-US" sz="2400" dirty="0" smtClean="0">
                <a:solidFill>
                  <a:srgbClr val="FF6600"/>
                </a:solidFill>
                <a:effectLst/>
                <a:latin typeface="Consolas" panose="020B0609020204030204" pitchFamily="49" charset="0"/>
                <a:cs typeface="Consolas" panose="020B0609020204030204" pitchFamily="49" charset="0"/>
              </a:rPr>
              <a:t>);</a:t>
            </a:r>
            <a:r>
              <a:rPr lang="en-US" sz="2400" dirty="0" smtClean="0">
                <a:solidFill>
                  <a:srgbClr val="EEEEEE"/>
                </a:solidFill>
                <a:effectLst/>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
        <p:nvSpPr>
          <p:cNvPr id="4" name="TextBox 3"/>
          <p:cNvSpPr txBox="1"/>
          <p:nvPr/>
        </p:nvSpPr>
        <p:spPr>
          <a:xfrm>
            <a:off x="898270" y="1417475"/>
            <a:ext cx="10455530" cy="1323439"/>
          </a:xfrm>
          <a:prstGeom prst="rect">
            <a:avLst/>
          </a:prstGeom>
          <a:noFill/>
        </p:spPr>
        <p:txBody>
          <a:bodyPr wrap="square" rtlCol="0">
            <a:spAutoFit/>
          </a:bodyPr>
          <a:lstStyle/>
          <a:p>
            <a:r>
              <a:rPr lang="en-US" sz="2000" dirty="0" smtClean="0"/>
              <a:t>Node.js is a V8 interpreter, so if you’ve ever used console.log in Firebug or </a:t>
            </a:r>
            <a:r>
              <a:rPr lang="en-US" sz="2000" dirty="0" err="1" smtClean="0"/>
              <a:t>Chorme</a:t>
            </a:r>
            <a:r>
              <a:rPr lang="en-US" sz="2000" dirty="0" smtClean="0"/>
              <a:t> </a:t>
            </a:r>
            <a:r>
              <a:rPr lang="en-US" sz="2000" dirty="0" err="1" smtClean="0"/>
              <a:t>Dev</a:t>
            </a:r>
            <a:r>
              <a:rPr lang="en-US" sz="2000" dirty="0" smtClean="0"/>
              <a:t> tools it works the same way. </a:t>
            </a:r>
          </a:p>
          <a:p>
            <a:endParaRPr lang="en-US" sz="2000" dirty="0" smtClean="0"/>
          </a:p>
          <a:p>
            <a:r>
              <a:rPr lang="en-US" sz="2000" dirty="0" smtClean="0"/>
              <a:t>Step 1: Create a file called hello-mars.js with the following:</a:t>
            </a:r>
            <a:endParaRPr lang="en-US" sz="2000" dirty="0"/>
          </a:p>
        </p:txBody>
      </p:sp>
      <p:sp>
        <p:nvSpPr>
          <p:cNvPr id="5" name="TextBox 4"/>
          <p:cNvSpPr txBox="1"/>
          <p:nvPr/>
        </p:nvSpPr>
        <p:spPr>
          <a:xfrm>
            <a:off x="898270" y="3535686"/>
            <a:ext cx="10515600" cy="400110"/>
          </a:xfrm>
          <a:prstGeom prst="rect">
            <a:avLst/>
          </a:prstGeom>
          <a:noFill/>
        </p:spPr>
        <p:txBody>
          <a:bodyPr wrap="square" rtlCol="0">
            <a:spAutoFit/>
          </a:bodyPr>
          <a:lstStyle/>
          <a:p>
            <a:r>
              <a:rPr lang="en-US" sz="2000" dirty="0" smtClean="0"/>
              <a:t>Step 2: Open a console run the following (Mac OS X - Terminal, Windows – CMD, Linux - Term): </a:t>
            </a:r>
            <a:endParaRPr lang="en-US" sz="2000" dirty="0"/>
          </a:p>
        </p:txBody>
      </p:sp>
      <p:sp>
        <p:nvSpPr>
          <p:cNvPr id="6" name="TextBox 5"/>
          <p:cNvSpPr txBox="1"/>
          <p:nvPr/>
        </p:nvSpPr>
        <p:spPr>
          <a:xfrm>
            <a:off x="898270" y="4057229"/>
            <a:ext cx="105156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dirty="0" smtClean="0">
                <a:latin typeface="Consolas" panose="020B0609020204030204" pitchFamily="49" charset="0"/>
                <a:cs typeface="Consolas" panose="020B0609020204030204" pitchFamily="49" charset="0"/>
              </a:rPr>
              <a:t>node hello-mars.js</a:t>
            </a:r>
            <a:endParaRPr lang="en-US" sz="2400" dirty="0">
              <a:latin typeface="Consolas" panose="020B0609020204030204" pitchFamily="49" charset="0"/>
              <a:cs typeface="Consolas" panose="020B0609020204030204" pitchFamily="49" charset="0"/>
            </a:endParaRPr>
          </a:p>
        </p:txBody>
      </p:sp>
      <p:sp>
        <p:nvSpPr>
          <p:cNvPr id="7" name="TextBox 6"/>
          <p:cNvSpPr txBox="1"/>
          <p:nvPr/>
        </p:nvSpPr>
        <p:spPr>
          <a:xfrm>
            <a:off x="898270" y="4741334"/>
            <a:ext cx="10575756" cy="707886"/>
          </a:xfrm>
          <a:prstGeom prst="rect">
            <a:avLst/>
          </a:prstGeom>
          <a:noFill/>
        </p:spPr>
        <p:txBody>
          <a:bodyPr wrap="square" rtlCol="0">
            <a:spAutoFit/>
          </a:bodyPr>
          <a:lstStyle/>
          <a:p>
            <a:r>
              <a:rPr lang="en-US" sz="2000" dirty="0" smtClean="0"/>
              <a:t>Extra Credit: Arguments are passed to the script via the </a:t>
            </a:r>
            <a:r>
              <a:rPr lang="en-US" b="1" smtClean="0">
                <a:latin typeface="Consolas" panose="020B0609020204030204" pitchFamily="49" charset="0"/>
                <a:cs typeface="Consolas" panose="020B0609020204030204" pitchFamily="49" charset="0"/>
              </a:rPr>
              <a:t>process.argv</a:t>
            </a:r>
            <a:r>
              <a:rPr lang="en-US" smtClean="0"/>
              <a:t> </a:t>
            </a:r>
            <a:r>
              <a:rPr lang="en-US" sz="2000" dirty="0" smtClean="0"/>
              <a:t>array. Create an app that will repeat a messing with the arguments passed to it.</a:t>
            </a:r>
            <a:endParaRPr lang="en-US" sz="2000" dirty="0"/>
          </a:p>
        </p:txBody>
      </p:sp>
      <p:sp>
        <p:nvSpPr>
          <p:cNvPr id="8" name="TextBox 7"/>
          <p:cNvSpPr txBox="1"/>
          <p:nvPr/>
        </p:nvSpPr>
        <p:spPr>
          <a:xfrm>
            <a:off x="898270" y="5656350"/>
            <a:ext cx="105156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dirty="0" smtClean="0">
                <a:latin typeface="Consolas" panose="020B0609020204030204" pitchFamily="49" charset="0"/>
                <a:cs typeface="Consolas" panose="020B0609020204030204" pitchFamily="49" charset="0"/>
              </a:rPr>
              <a:t>node hello-mars.js “Houston Calling”</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02755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9662"/>
            <a:ext cx="10515600" cy="1325563"/>
          </a:xfrm>
        </p:spPr>
        <p:txBody>
          <a:bodyPr/>
          <a:lstStyle/>
          <a:p>
            <a:r>
              <a:rPr lang="en-US" dirty="0" smtClean="0">
                <a:latin typeface="Cooper Std Black" panose="0208090304030B020404" pitchFamily="18" charset="0"/>
              </a:rPr>
              <a:t>Exercise 2: I/O Fun!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360039"/>
            <a:ext cx="10515600" cy="1313672"/>
          </a:xfrm>
        </p:spPr>
        <p:txBody>
          <a:bodyPr>
            <a:noAutofit/>
          </a:bodyPr>
          <a:lstStyle/>
          <a:p>
            <a:pPr marL="0" indent="0">
              <a:buNone/>
            </a:pPr>
            <a:r>
              <a:rPr lang="en-US" sz="2400" dirty="0" smtClean="0"/>
              <a:t>A simple example of I/O is reading a file from the file system. To do this we need to use the </a:t>
            </a:r>
            <a:r>
              <a:rPr lang="en-US" sz="2400" b="1" dirty="0" smtClean="0"/>
              <a:t>file system</a:t>
            </a:r>
            <a:r>
              <a:rPr lang="en-US" sz="2400" dirty="0" smtClean="0"/>
              <a:t> module. Loading modules in Node.js is done using the </a:t>
            </a:r>
            <a:r>
              <a:rPr lang="en-US" sz="2000" b="1" dirty="0" smtClean="0">
                <a:latin typeface="Consolas" panose="020B0609020204030204" pitchFamily="49" charset="0"/>
                <a:cs typeface="Consolas" panose="020B0609020204030204" pitchFamily="49" charset="0"/>
              </a:rPr>
              <a:t>require() </a:t>
            </a:r>
            <a:r>
              <a:rPr lang="en-US" sz="2400" dirty="0" smtClean="0"/>
              <a:t>method. To load the </a:t>
            </a:r>
            <a:r>
              <a:rPr lang="en-US" sz="2400" b="1" dirty="0" smtClean="0"/>
              <a:t>file system </a:t>
            </a:r>
            <a:r>
              <a:rPr lang="en-US" sz="2400" dirty="0" smtClean="0"/>
              <a:t>module you would do the following:</a:t>
            </a:r>
          </a:p>
        </p:txBody>
      </p:sp>
      <p:sp>
        <p:nvSpPr>
          <p:cNvPr id="4" name="TextBox 3"/>
          <p:cNvSpPr txBox="1"/>
          <p:nvPr/>
        </p:nvSpPr>
        <p:spPr>
          <a:xfrm>
            <a:off x="838201" y="2629917"/>
            <a:ext cx="10515599" cy="406265"/>
          </a:xfrm>
          <a:prstGeom prst="rect">
            <a:avLst/>
          </a:prstGeom>
          <a:solidFill>
            <a:schemeClr val="tx1"/>
          </a:solidFill>
        </p:spPr>
        <p:txBody>
          <a:bodyPr wrap="square" rtlCol="0">
            <a:spAutoFit/>
          </a:bodyPr>
          <a:lstStyle/>
          <a:p>
            <a:r>
              <a:rPr lang="en-US" dirty="0" err="1" smtClean="0">
                <a:solidFill>
                  <a:srgbClr val="FFCC00"/>
                </a:solidFill>
                <a:effectLst/>
                <a:latin typeface="Consolas" panose="020B0609020204030204" pitchFamily="49" charset="0"/>
                <a:cs typeface="Consolas" panose="020B0609020204030204" pitchFamily="49" charset="0"/>
              </a:rPr>
              <a:t>var</a:t>
            </a:r>
            <a:r>
              <a:rPr lang="en-US" dirty="0" smtClean="0">
                <a:solidFill>
                  <a:srgbClr val="EEEEEE"/>
                </a:solidFill>
                <a:effectLst/>
                <a:latin typeface="Consolas" panose="020B0609020204030204" pitchFamily="49" charset="0"/>
                <a:cs typeface="Consolas" panose="020B0609020204030204" pitchFamily="49" charset="0"/>
              </a:rPr>
              <a:t> </a:t>
            </a:r>
            <a:r>
              <a:rPr lang="en-US" dirty="0" err="1" smtClean="0">
                <a:solidFill>
                  <a:srgbClr val="EEEEEE"/>
                </a:solidFill>
                <a:effectLst/>
                <a:latin typeface="Consolas" panose="020B0609020204030204" pitchFamily="49" charset="0"/>
                <a:cs typeface="Consolas" panose="020B0609020204030204" pitchFamily="49" charset="0"/>
              </a:rPr>
              <a:t>fs</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require</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66FF00"/>
                </a:solidFill>
                <a:effectLst/>
                <a:latin typeface="Consolas" panose="020B0609020204030204" pitchFamily="49" charset="0"/>
                <a:cs typeface="Consolas" panose="020B0609020204030204" pitchFamily="49" charset="0"/>
              </a:rPr>
              <a:t>'</a:t>
            </a:r>
            <a:r>
              <a:rPr lang="en-US" dirty="0" err="1" smtClean="0">
                <a:solidFill>
                  <a:srgbClr val="66FF00"/>
                </a:solidFill>
                <a:effectLst/>
                <a:latin typeface="Consolas" panose="020B0609020204030204" pitchFamily="49" charset="0"/>
                <a:cs typeface="Consolas" panose="020B0609020204030204" pitchFamily="49" charset="0"/>
              </a:rPr>
              <a:t>fs</a:t>
            </a:r>
            <a:r>
              <a:rPr lang="en-US" dirty="0" smtClean="0">
                <a:solidFill>
                  <a:srgbClr val="66FF00"/>
                </a:solidFill>
                <a:effectLst/>
                <a:latin typeface="Consolas" panose="020B0609020204030204" pitchFamily="49" charset="0"/>
                <a:cs typeface="Consolas" panose="020B0609020204030204" pitchFamily="49" charset="0"/>
              </a:rPr>
              <a:t>'</a:t>
            </a:r>
            <a:r>
              <a:rPr lang="en-US" dirty="0" smtClean="0">
                <a:solidFill>
                  <a:srgbClr val="FF6600"/>
                </a:solidFill>
                <a:effectLst/>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894080" y="3224114"/>
            <a:ext cx="10390293" cy="3108543"/>
          </a:xfrm>
          <a:prstGeom prst="rect">
            <a:avLst/>
          </a:prstGeom>
          <a:noFill/>
        </p:spPr>
        <p:txBody>
          <a:bodyPr wrap="square" rtlCol="0">
            <a:spAutoFit/>
          </a:bodyPr>
          <a:lstStyle/>
          <a:p>
            <a:r>
              <a:rPr lang="en-US" sz="2000" dirty="0" smtClean="0"/>
              <a:t>In this example </a:t>
            </a:r>
            <a:r>
              <a:rPr lang="en-US" sz="2000" b="1" dirty="0" smtClean="0">
                <a:latin typeface="Consolas" panose="020B0609020204030204" pitchFamily="49" charset="0"/>
                <a:cs typeface="Consolas" panose="020B0609020204030204" pitchFamily="49" charset="0"/>
              </a:rPr>
              <a:t>require(‘</a:t>
            </a:r>
            <a:r>
              <a:rPr lang="en-US" sz="2000" b="1" dirty="0" err="1" smtClean="0">
                <a:latin typeface="Consolas" panose="020B0609020204030204" pitchFamily="49" charset="0"/>
                <a:cs typeface="Consolas" panose="020B0609020204030204" pitchFamily="49" charset="0"/>
              </a:rPr>
              <a:t>fs</a:t>
            </a:r>
            <a:r>
              <a:rPr lang="en-US" sz="2000" b="1" dirty="0" smtClean="0">
                <a:latin typeface="Consolas" panose="020B0609020204030204" pitchFamily="49" charset="0"/>
                <a:cs typeface="Consolas" panose="020B0609020204030204" pitchFamily="49" charset="0"/>
              </a:rPr>
              <a:t>’) </a:t>
            </a:r>
            <a:r>
              <a:rPr lang="en-US" sz="2000" dirty="0" smtClean="0"/>
              <a:t>will return the file system module which is an object with methods for working with the file system. </a:t>
            </a:r>
          </a:p>
          <a:p>
            <a:endParaRPr lang="en-US" sz="2000" dirty="0"/>
          </a:p>
          <a:p>
            <a:r>
              <a:rPr lang="en-US" sz="2000" dirty="0" smtClean="0"/>
              <a:t>One of the methods is </a:t>
            </a:r>
            <a:r>
              <a:rPr lang="en-US" sz="2000" b="1" dirty="0" err="1" smtClean="0">
                <a:latin typeface="Consolas" panose="020B0609020204030204" pitchFamily="49" charset="0"/>
                <a:cs typeface="Consolas" panose="020B0609020204030204" pitchFamily="49" charset="0"/>
              </a:rPr>
              <a:t>fs.readFileSync</a:t>
            </a:r>
            <a:r>
              <a:rPr lang="en-US" sz="2000" b="1" dirty="0" smtClean="0">
                <a:latin typeface="Consolas" panose="020B0609020204030204" pitchFamily="49" charset="0"/>
                <a:cs typeface="Consolas" panose="020B0609020204030204" pitchFamily="49" charset="0"/>
              </a:rPr>
              <a:t>() </a:t>
            </a:r>
            <a:r>
              <a:rPr lang="en-US" sz="2000" dirty="0" smtClean="0">
                <a:cs typeface="Consolas" panose="020B0609020204030204" pitchFamily="49" charset="0"/>
              </a:rPr>
              <a:t>which will read a from the file system. It takes two arguments: </a:t>
            </a:r>
            <a:r>
              <a:rPr lang="en-US" sz="2000" b="1" dirty="0" smtClean="0">
                <a:cs typeface="Consolas" panose="020B0609020204030204" pitchFamily="49" charset="0"/>
              </a:rPr>
              <a:t>filename</a:t>
            </a:r>
            <a:r>
              <a:rPr lang="en-US" sz="2000" dirty="0" smtClean="0">
                <a:cs typeface="Consolas" panose="020B0609020204030204" pitchFamily="49" charset="0"/>
              </a:rPr>
              <a:t>, </a:t>
            </a:r>
            <a:r>
              <a:rPr lang="en-US" sz="2000" b="1" dirty="0" smtClean="0">
                <a:cs typeface="Consolas" panose="020B0609020204030204" pitchFamily="49" charset="0"/>
              </a:rPr>
              <a:t>options. </a:t>
            </a:r>
            <a:r>
              <a:rPr lang="en-US" sz="2000" dirty="0" smtClean="0">
                <a:cs typeface="Consolas" panose="020B0609020204030204" pitchFamily="49" charset="0"/>
              </a:rPr>
              <a:t>The </a:t>
            </a:r>
            <a:r>
              <a:rPr lang="en-US" sz="2000" dirty="0" err="1" smtClean="0">
                <a:cs typeface="Consolas" panose="020B0609020204030204" pitchFamily="49" charset="0"/>
              </a:rPr>
              <a:t>readFileSync</a:t>
            </a:r>
            <a:r>
              <a:rPr lang="en-US" sz="2000" dirty="0" smtClean="0">
                <a:cs typeface="Consolas" panose="020B0609020204030204" pitchFamily="49" charset="0"/>
              </a:rPr>
              <a:t> will return a Buffer by default unless you set the option’s </a:t>
            </a:r>
            <a:r>
              <a:rPr lang="en-US" sz="2000" b="1" dirty="0" smtClean="0">
                <a:cs typeface="Consolas" panose="020B0609020204030204" pitchFamily="49" charset="0"/>
              </a:rPr>
              <a:t>encoding</a:t>
            </a:r>
            <a:r>
              <a:rPr lang="en-US" sz="2000" dirty="0" smtClean="0">
                <a:cs typeface="Consolas" panose="020B0609020204030204" pitchFamily="49" charset="0"/>
              </a:rPr>
              <a:t> attribute to </a:t>
            </a:r>
            <a:r>
              <a:rPr lang="en-US" sz="2000" b="1" dirty="0" smtClean="0">
                <a:cs typeface="Consolas" panose="020B0609020204030204" pitchFamily="49" charset="0"/>
              </a:rPr>
              <a:t>‘utf8’</a:t>
            </a:r>
            <a:r>
              <a:rPr lang="en-US" sz="2000" dirty="0" smtClean="0">
                <a:cs typeface="Consolas" panose="020B0609020204030204" pitchFamily="49" charset="0"/>
              </a:rPr>
              <a:t>, then it will return a string.</a:t>
            </a:r>
          </a:p>
          <a:p>
            <a:endParaRPr lang="en-US" sz="2000" b="1" dirty="0">
              <a:cs typeface="Consolas" panose="020B0609020204030204" pitchFamily="49" charset="0"/>
            </a:endParaRPr>
          </a:p>
          <a:p>
            <a:r>
              <a:rPr lang="en-US" sz="2800" b="1" dirty="0" smtClean="0">
                <a:cs typeface="Consolas" panose="020B0609020204030204" pitchFamily="49" charset="0"/>
              </a:rPr>
              <a:t>Assignment: </a:t>
            </a:r>
            <a:r>
              <a:rPr lang="en-US" sz="2800" dirty="0" smtClean="0">
                <a:cs typeface="Consolas" panose="020B0609020204030204" pitchFamily="49" charset="0"/>
              </a:rPr>
              <a:t>Create a script that will read the contents of </a:t>
            </a:r>
            <a:r>
              <a:rPr lang="en-US" sz="2800" b="1" dirty="0" smtClean="0">
                <a:cs typeface="Consolas" panose="020B0609020204030204" pitchFamily="49" charset="0"/>
              </a:rPr>
              <a:t>./data/exercise-02.txt</a:t>
            </a:r>
            <a:r>
              <a:rPr lang="en-US" sz="2800" dirty="0" smtClean="0">
                <a:cs typeface="Consolas" panose="020B0609020204030204" pitchFamily="49" charset="0"/>
              </a:rPr>
              <a:t> and output it to the console.</a:t>
            </a:r>
            <a:endParaRPr lang="en-US" sz="2800" dirty="0">
              <a:cs typeface="Consolas" panose="020B0609020204030204" pitchFamily="49" charset="0"/>
            </a:endParaRPr>
          </a:p>
        </p:txBody>
      </p:sp>
    </p:spTree>
    <p:extLst>
      <p:ext uri="{BB962C8B-B14F-4D97-AF65-F5344CB8AC3E}">
        <p14:creationId xmlns:p14="http://schemas.microsoft.com/office/powerpoint/2010/main" val="961682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2: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2421679"/>
            <a:ext cx="10515600" cy="1005628"/>
          </a:xfrm>
          <a:solidFill>
            <a:schemeClr val="tx1"/>
          </a:solidFill>
        </p:spPr>
        <p:txBody>
          <a:bodyPr>
            <a:normAutofit/>
          </a:bodyPr>
          <a:lstStyle/>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require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err="1" smtClean="0">
                <a:solidFill>
                  <a:srgbClr val="66FF00"/>
                </a:solidFill>
                <a:effectLst/>
                <a:latin typeface="Consolas" panose="020B0609020204030204" pitchFamily="49" charset="0"/>
                <a:cs typeface="Consolas" panose="020B0609020204030204" pitchFamily="49" charset="0"/>
              </a:rPr>
              <a:t>fs</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endParaRPr lang="en-US" sz="1800" dirty="0">
              <a:solidFill>
                <a:srgbClr val="EEEEEE"/>
              </a:solidFill>
              <a:latin typeface="Consolas" panose="020B0609020204030204" pitchFamily="49" charset="0"/>
              <a:cs typeface="Consolas" panose="020B0609020204030204" pitchFamily="49" charset="0"/>
            </a:endParaRPr>
          </a:p>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contents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fs.readFileSync</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'./data/exercise-02.txt'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encoding: </a:t>
            </a:r>
            <a:r>
              <a:rPr lang="en-US" sz="1800" dirty="0" smtClean="0">
                <a:solidFill>
                  <a:srgbClr val="66FF00"/>
                </a:solidFill>
                <a:effectLst/>
                <a:latin typeface="Consolas" panose="020B0609020204030204" pitchFamily="49" charset="0"/>
                <a:cs typeface="Consolas" panose="020B0609020204030204" pitchFamily="49" charset="0"/>
              </a:rPr>
              <a:t>'utf8'</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cosnole.log</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contents</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p:txBody>
      </p:sp>
      <p:sp>
        <p:nvSpPr>
          <p:cNvPr id="4" name="TextBox 3"/>
          <p:cNvSpPr txBox="1"/>
          <p:nvPr/>
        </p:nvSpPr>
        <p:spPr>
          <a:xfrm>
            <a:off x="838201" y="3644053"/>
            <a:ext cx="10515599" cy="461665"/>
          </a:xfrm>
          <a:prstGeom prst="rect">
            <a:avLst/>
          </a:prstGeom>
          <a:noFill/>
        </p:spPr>
        <p:txBody>
          <a:bodyPr wrap="square" rtlCol="0">
            <a:spAutoFit/>
          </a:bodyPr>
          <a:lstStyle/>
          <a:p>
            <a:r>
              <a:rPr lang="en-US" sz="2400" dirty="0" smtClean="0"/>
              <a:t>Should output the following:</a:t>
            </a:r>
            <a:endParaRPr lang="en-US" sz="2400" dirty="0"/>
          </a:p>
        </p:txBody>
      </p:sp>
      <p:sp>
        <p:nvSpPr>
          <p:cNvPr id="5" name="Content Placeholder 2"/>
          <p:cNvSpPr txBox="1">
            <a:spLocks/>
          </p:cNvSpPr>
          <p:nvPr/>
        </p:nvSpPr>
        <p:spPr>
          <a:xfrm>
            <a:off x="838200" y="4402878"/>
            <a:ext cx="10515600" cy="37909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solidFill>
                  <a:schemeClr val="bg1"/>
                </a:solidFill>
                <a:latin typeface="Consolas" panose="020B0609020204030204" pitchFamily="49" charset="0"/>
                <a:cs typeface="Consolas" panose="020B0609020204030204" pitchFamily="49" charset="0"/>
              </a:rPr>
              <a:t>Houston, we have a problem! I say again… Houston we have a problem!</a:t>
            </a:r>
            <a:endParaRPr lang="en-US" sz="18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84012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3"/>
            <a:ext cx="10515600" cy="1325563"/>
          </a:xfrm>
        </p:spPr>
        <p:txBody>
          <a:bodyPr/>
          <a:lstStyle/>
          <a:p>
            <a:r>
              <a:rPr lang="en-US" dirty="0" smtClean="0">
                <a:latin typeface="Cooper Std Black" panose="0208090304030B020404" pitchFamily="18" charset="0"/>
              </a:rPr>
              <a:t>Exercise 3: </a:t>
            </a:r>
            <a:r>
              <a:rPr lang="en-US" dirty="0" err="1" smtClean="0">
                <a:latin typeface="Cooper Std Black" panose="0208090304030B020404" pitchFamily="18" charset="0"/>
              </a:rPr>
              <a:t>Async</a:t>
            </a:r>
            <a:r>
              <a:rPr lang="en-US" dirty="0" smtClean="0">
                <a:latin typeface="Cooper Std Black" panose="0208090304030B020404" pitchFamily="18" charset="0"/>
              </a:rPr>
              <a:t> I/O </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316806"/>
            <a:ext cx="10515600" cy="1934395"/>
          </a:xfrm>
        </p:spPr>
        <p:txBody>
          <a:bodyPr>
            <a:normAutofit/>
          </a:bodyPr>
          <a:lstStyle/>
          <a:p>
            <a:pPr marL="0" indent="0">
              <a:buNone/>
            </a:pPr>
            <a:r>
              <a:rPr lang="en-US" sz="2000" dirty="0" smtClean="0"/>
              <a:t>On of Node.js biggest advantage is that it’s an asynchronous language. So when you have the option </a:t>
            </a:r>
            <a:r>
              <a:rPr lang="en-US" sz="2000" b="1" dirty="0" smtClean="0"/>
              <a:t>ALWAYS</a:t>
            </a:r>
            <a:r>
              <a:rPr lang="en-US" sz="2000" dirty="0" smtClean="0"/>
              <a:t> use the asynchronous method. In previous example we used the </a:t>
            </a:r>
            <a:r>
              <a:rPr lang="en-US" sz="2000" b="1" dirty="0" err="1" smtClean="0">
                <a:cs typeface="Consolas" panose="020B0609020204030204" pitchFamily="49" charset="0"/>
              </a:rPr>
              <a:t>fs.readFileSync</a:t>
            </a:r>
            <a:r>
              <a:rPr lang="en-US" sz="2000" b="1" dirty="0" smtClean="0">
                <a:cs typeface="Consolas" panose="020B0609020204030204" pitchFamily="49" charset="0"/>
              </a:rPr>
              <a:t>() </a:t>
            </a:r>
            <a:r>
              <a:rPr lang="en-US" sz="2000" dirty="0" smtClean="0"/>
              <a:t>method. But there’s a better way… </a:t>
            </a:r>
            <a:r>
              <a:rPr lang="en-US" sz="2000" b="1" dirty="0" err="1" smtClean="0"/>
              <a:t>fs.readFile</a:t>
            </a:r>
            <a:r>
              <a:rPr lang="en-US" sz="2000" b="1" dirty="0" smtClean="0"/>
              <a:t>()</a:t>
            </a:r>
            <a:r>
              <a:rPr lang="en-US" sz="2000" dirty="0" smtClean="0"/>
              <a:t> </a:t>
            </a:r>
          </a:p>
          <a:p>
            <a:pPr marL="0" indent="0">
              <a:buNone/>
            </a:pPr>
            <a:r>
              <a:rPr lang="en-US" sz="2000" b="1" dirty="0" err="1" smtClean="0"/>
              <a:t>fs.readFile</a:t>
            </a:r>
            <a:r>
              <a:rPr lang="en-US" sz="2000" b="1" dirty="0" smtClean="0"/>
              <a:t>() </a:t>
            </a:r>
            <a:r>
              <a:rPr lang="en-US" sz="2000" dirty="0" smtClean="0"/>
              <a:t>takes three arguments: </a:t>
            </a:r>
            <a:r>
              <a:rPr lang="en-US" sz="2000" b="1" dirty="0" smtClean="0"/>
              <a:t>filename</a:t>
            </a:r>
            <a:r>
              <a:rPr lang="en-US" sz="2000" dirty="0" smtClean="0"/>
              <a:t>, </a:t>
            </a:r>
            <a:r>
              <a:rPr lang="en-US" sz="2000" b="1" dirty="0" smtClean="0"/>
              <a:t>options</a:t>
            </a:r>
            <a:r>
              <a:rPr lang="en-US" sz="2000" dirty="0" smtClean="0"/>
              <a:t>, and </a:t>
            </a:r>
            <a:r>
              <a:rPr lang="en-US" sz="2000" b="1" dirty="0" smtClean="0"/>
              <a:t>callback</a:t>
            </a:r>
            <a:r>
              <a:rPr lang="en-US" sz="2000" dirty="0" smtClean="0"/>
              <a:t> function. When the read file operation is finished, the callback function is called. The callback function will be passed two arguments: </a:t>
            </a:r>
            <a:r>
              <a:rPr lang="en-US" sz="2000" b="1" dirty="0" smtClean="0"/>
              <a:t>err</a:t>
            </a:r>
            <a:r>
              <a:rPr lang="en-US" sz="2000" dirty="0" smtClean="0"/>
              <a:t> and </a:t>
            </a:r>
            <a:r>
              <a:rPr lang="en-US" sz="2000" b="1" dirty="0" smtClean="0"/>
              <a:t>data. </a:t>
            </a:r>
            <a:r>
              <a:rPr lang="en-US" sz="2000" dirty="0" smtClean="0"/>
              <a:t>It looks something like this:</a:t>
            </a:r>
          </a:p>
        </p:txBody>
      </p:sp>
      <p:sp>
        <p:nvSpPr>
          <p:cNvPr id="4" name="TextBox 3"/>
          <p:cNvSpPr txBox="1"/>
          <p:nvPr/>
        </p:nvSpPr>
        <p:spPr>
          <a:xfrm>
            <a:off x="838200" y="4944532"/>
            <a:ext cx="10515600" cy="1384995"/>
          </a:xfrm>
          <a:prstGeom prst="rect">
            <a:avLst/>
          </a:prstGeom>
          <a:noFill/>
        </p:spPr>
        <p:txBody>
          <a:bodyPr wrap="square" rtlCol="0">
            <a:spAutoFit/>
          </a:bodyPr>
          <a:lstStyle/>
          <a:p>
            <a:r>
              <a:rPr lang="en-US" sz="2800" b="1" dirty="0" smtClean="0"/>
              <a:t>Assignment: </a:t>
            </a:r>
            <a:r>
              <a:rPr lang="en-US" sz="2800" dirty="0" smtClean="0"/>
              <a:t>Read </a:t>
            </a:r>
            <a:r>
              <a:rPr lang="en-US" sz="2800" b="1" dirty="0" smtClean="0"/>
              <a:t>./data/exercise-03-1.txt</a:t>
            </a:r>
            <a:r>
              <a:rPr lang="en-US" sz="2800" dirty="0" smtClean="0"/>
              <a:t>, </a:t>
            </a:r>
            <a:r>
              <a:rPr lang="en-US" sz="2800" b="1" dirty="0" smtClean="0"/>
              <a:t>./data/exercise-03-2.txt</a:t>
            </a:r>
            <a:r>
              <a:rPr lang="en-US" sz="2800" dirty="0" smtClean="0"/>
              <a:t>, and </a:t>
            </a:r>
            <a:r>
              <a:rPr lang="en-US" sz="2800" b="1" dirty="0" smtClean="0"/>
              <a:t>./data/exercise-03-3.txt </a:t>
            </a:r>
            <a:r>
              <a:rPr lang="en-US" sz="2800" dirty="0" smtClean="0"/>
              <a:t>(in that order) and output a message to the console when they are complete.   </a:t>
            </a:r>
            <a:r>
              <a:rPr lang="en-US" sz="2000" i="1" dirty="0" smtClean="0"/>
              <a:t>Hint: Do NOT output the contents!</a:t>
            </a:r>
            <a:endParaRPr lang="en-US" sz="2800" i="1" dirty="0"/>
          </a:p>
        </p:txBody>
      </p:sp>
      <p:sp>
        <p:nvSpPr>
          <p:cNvPr id="7" name="TextBox 6"/>
          <p:cNvSpPr txBox="1"/>
          <p:nvPr/>
        </p:nvSpPr>
        <p:spPr>
          <a:xfrm>
            <a:off x="838200" y="3406988"/>
            <a:ext cx="10515600" cy="1354217"/>
          </a:xfrm>
          <a:prstGeom prst="rect">
            <a:avLst/>
          </a:prstGeom>
          <a:solidFill>
            <a:schemeClr val="tx1"/>
          </a:solidFill>
        </p:spPr>
        <p:txBody>
          <a:bodyPr wrap="square" rtlCol="0">
            <a:spAutoFit/>
          </a:bodyPr>
          <a:lstStyle/>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err="1" smtClean="0">
                <a:solidFill>
                  <a:srgbClr val="EEEEEE"/>
                </a:solidFill>
                <a:effectLst/>
                <a:latin typeface="Consolas" panose="020B0609020204030204" pitchFamily="49" charset="0"/>
                <a:cs typeface="Consolas" panose="020B0609020204030204" pitchFamily="49" charset="0"/>
              </a:rPr>
              <a:t>fs</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require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err="1" smtClean="0">
                <a:solidFill>
                  <a:srgbClr val="66FF00"/>
                </a:solidFill>
                <a:effectLst/>
                <a:latin typeface="Consolas" panose="020B0609020204030204" pitchFamily="49" charset="0"/>
                <a:cs typeface="Consolas" panose="020B0609020204030204" pitchFamily="49" charset="0"/>
              </a:rPr>
              <a:t>fs</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options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encoding: </a:t>
            </a:r>
            <a:r>
              <a:rPr lang="en-US" sz="1600" dirty="0" smtClean="0">
                <a:solidFill>
                  <a:srgbClr val="66FF00"/>
                </a:solidFill>
                <a:effectLst/>
                <a:latin typeface="Consolas" panose="020B0609020204030204" pitchFamily="49" charset="0"/>
                <a:cs typeface="Consolas" panose="020B0609020204030204" pitchFamily="49" charset="0"/>
              </a:rPr>
              <a:t>'utf8'</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endParaRPr lang="en-US" sz="1600" dirty="0">
              <a:solidFill>
                <a:srgbClr val="EEEEEE"/>
              </a:solidFill>
              <a:latin typeface="Consolas" panose="020B0609020204030204" pitchFamily="49" charset="0"/>
              <a:cs typeface="Consolas" panose="020B0609020204030204" pitchFamily="49" charset="0"/>
            </a:endParaRPr>
          </a:p>
          <a:p>
            <a:r>
              <a:rPr lang="en-US" sz="1600" dirty="0" err="1" smtClean="0">
                <a:solidFill>
                  <a:srgbClr val="EEEEEE"/>
                </a:solidFill>
                <a:effectLst/>
                <a:latin typeface="Consolas" panose="020B0609020204030204" pitchFamily="49" charset="0"/>
                <a:cs typeface="Consolas" panose="020B0609020204030204" pitchFamily="49" charset="0"/>
              </a:rPr>
              <a:t>fs.readFile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'./data/exercise-03.txt'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options</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function</a:t>
            </a:r>
            <a:r>
              <a:rPr lang="en-US" sz="1600" b="1" dirty="0" smtClean="0">
                <a:solidFill>
                  <a:srgbClr val="FF00FF"/>
                </a:solidFill>
                <a:effectLst/>
                <a:latin typeface="Consolas" panose="020B0609020204030204" pitchFamily="49" charset="0"/>
                <a:cs typeface="Consolas" panose="020B0609020204030204" pitchFamily="49" charset="0"/>
              </a:rPr>
              <a:t>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AF5FFF"/>
                </a:solidFill>
                <a:effectLst/>
                <a:latin typeface="Consolas" panose="020B0609020204030204" pitchFamily="49" charset="0"/>
                <a:cs typeface="Consolas" panose="020B0609020204030204" pitchFamily="49" charset="0"/>
              </a:rPr>
              <a:t>err</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AF5FFF"/>
                </a:solidFill>
                <a:effectLst/>
                <a:latin typeface="Consolas" panose="020B0609020204030204" pitchFamily="49" charset="0"/>
                <a:cs typeface="Consolas" panose="020B0609020204030204" pitchFamily="49" charset="0"/>
              </a:rPr>
              <a:t> data</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i="1" dirty="0" smtClean="0">
                <a:solidFill>
                  <a:srgbClr val="EEEEEE"/>
                </a:solidFill>
                <a:latin typeface="Consolas" panose="020B0609020204030204" pitchFamily="49" charset="0"/>
                <a:cs typeface="Consolas" panose="020B0609020204030204" pitchFamily="49" charset="0"/>
              </a:rPr>
              <a:t>  </a:t>
            </a:r>
            <a:r>
              <a:rPr lang="en-US" sz="1600" i="1" dirty="0" smtClean="0">
                <a:solidFill>
                  <a:srgbClr val="666666"/>
                </a:solidFill>
                <a:effectLst/>
                <a:latin typeface="Consolas" panose="020B0609020204030204" pitchFamily="49" charset="0"/>
                <a:cs typeface="Consolas" panose="020B0609020204030204" pitchFamily="49" charset="0"/>
              </a:rPr>
              <a:t>// Do something here...</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8495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3: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605280"/>
            <a:ext cx="10515600" cy="4571683"/>
          </a:xfrm>
          <a:solidFill>
            <a:schemeClr val="tx1"/>
          </a:solidFill>
        </p:spPr>
        <p:txBody>
          <a:bodyPr>
            <a:noAutofit/>
          </a:bodyPr>
          <a:lstStyle/>
          <a:p>
            <a:pPr marL="0" indent="0">
              <a:buNone/>
            </a:pPr>
            <a:r>
              <a:rPr lang="en-US" sz="1400" dirty="0" err="1" smtClean="0">
                <a:solidFill>
                  <a:srgbClr val="FFCC00"/>
                </a:solidFill>
                <a:effectLst/>
                <a:latin typeface="Consolas" panose="020B0609020204030204" pitchFamily="49" charset="0"/>
                <a:cs typeface="Consolas" panose="020B0609020204030204" pitchFamily="49" charset="0"/>
              </a:rPr>
              <a:t>var</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err="1" smtClean="0">
                <a:solidFill>
                  <a:srgbClr val="EEEEEE"/>
                </a:solidFill>
                <a:effectLst/>
                <a:latin typeface="Consolas" panose="020B0609020204030204" pitchFamily="49" charset="0"/>
                <a:cs typeface="Consolas" panose="020B0609020204030204" pitchFamily="49" charset="0"/>
              </a:rPr>
              <a:t>fs</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require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a:t>
            </a:r>
            <a:r>
              <a:rPr lang="en-US" sz="1400" dirty="0" err="1" smtClean="0">
                <a:solidFill>
                  <a:srgbClr val="66FF00"/>
                </a:solidFill>
                <a:effectLst/>
                <a:latin typeface="Consolas" panose="020B0609020204030204" pitchFamily="49" charset="0"/>
                <a:cs typeface="Consolas" panose="020B0609020204030204" pitchFamily="49" charset="0"/>
              </a:rPr>
              <a:t>fs</a:t>
            </a:r>
            <a:r>
              <a:rPr lang="en-US" sz="1400" dirty="0" smtClean="0">
                <a:solidFill>
                  <a:srgbClr val="66FF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endParaRPr lang="en-US" sz="1400" dirty="0">
              <a:solidFill>
                <a:srgbClr val="EEEEEE"/>
              </a:solidFill>
              <a:latin typeface="Consolas" panose="020B0609020204030204" pitchFamily="49" charset="0"/>
              <a:cs typeface="Consolas" panose="020B0609020204030204" pitchFamily="49" charset="0"/>
            </a:endParaRPr>
          </a:p>
          <a:p>
            <a:pPr marL="0" indent="0">
              <a:buNone/>
            </a:pPr>
            <a:r>
              <a:rPr lang="en-US" sz="1400" dirty="0" err="1" smtClean="0">
                <a:solidFill>
                  <a:srgbClr val="FFCC00"/>
                </a:solidFill>
                <a:effectLst/>
                <a:latin typeface="Consolas" panose="020B0609020204030204" pitchFamily="49" charset="0"/>
                <a:cs typeface="Consolas" panose="020B0609020204030204" pitchFamily="49" charset="0"/>
              </a:rPr>
              <a:t>var</a:t>
            </a:r>
            <a:r>
              <a:rPr lang="en-US" sz="1400" dirty="0" smtClean="0">
                <a:solidFill>
                  <a:srgbClr val="EEEEEE"/>
                </a:solidFill>
                <a:effectLst/>
                <a:latin typeface="Consolas" panose="020B0609020204030204" pitchFamily="49" charset="0"/>
                <a:cs typeface="Consolas" panose="020B0609020204030204" pitchFamily="49" charset="0"/>
              </a:rPr>
              <a:t> options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encoding: </a:t>
            </a:r>
            <a:r>
              <a:rPr lang="en-US" sz="1400" dirty="0" smtClean="0">
                <a:solidFill>
                  <a:srgbClr val="66FF00"/>
                </a:solidFill>
                <a:effectLst/>
                <a:latin typeface="Consolas" panose="020B0609020204030204" pitchFamily="49" charset="0"/>
                <a:cs typeface="Consolas" panose="020B0609020204030204" pitchFamily="49" charset="0"/>
              </a:rPr>
              <a:t>'utf8'</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14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1400" dirty="0" err="1" smtClean="0">
                <a:solidFill>
                  <a:srgbClr val="EEEEEE"/>
                </a:solidFill>
                <a:effectLst/>
                <a:latin typeface="Consolas" panose="020B0609020204030204" pitchFamily="49" charset="0"/>
                <a:cs typeface="Consolas" panose="020B0609020204030204" pitchFamily="49" charset="0"/>
              </a:rPr>
              <a:t>fs.readFile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'./data/exercise-03-1.txt'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options</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function</a:t>
            </a:r>
            <a:r>
              <a:rPr lang="en-US" sz="1400" b="1" dirty="0" smtClean="0">
                <a:solidFill>
                  <a:srgbClr val="FF00FF"/>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err</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 data</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p>
          <a:p>
            <a:pPr marL="0" indent="0">
              <a:buNone/>
            </a:pPr>
            <a:r>
              <a:rPr lang="en-US" sz="1400" dirty="0" smtClean="0">
                <a:solidFill>
                  <a:srgbClr val="EEEEEE"/>
                </a:solidFill>
                <a:effectLst/>
                <a:latin typeface="Consolas" panose="020B0609020204030204" pitchFamily="49" charset="0"/>
                <a:cs typeface="Consolas" panose="020B0609020204030204" pitchFamily="49" charset="0"/>
              </a:rPr>
              <a:t> console.log</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'./data/exercise-03-1.txt loaded'</a:t>
            </a:r>
            <a:r>
              <a:rPr lang="en-US" sz="1400" dirty="0" smtClean="0">
                <a:solidFill>
                  <a:srgbClr val="FF6600"/>
                </a:solidFill>
                <a:effectLst/>
                <a:latin typeface="Consolas" panose="020B0609020204030204" pitchFamily="49" charset="0"/>
                <a:cs typeface="Consolas" panose="020B0609020204030204" pitchFamily="49" charset="0"/>
              </a:rPr>
              <a:t>);</a:t>
            </a:r>
            <a:endParaRPr lang="en-US" sz="1400" dirty="0">
              <a:solidFill>
                <a:srgbClr val="EEEEEE"/>
              </a:solidFill>
              <a:latin typeface="Consolas" panose="020B0609020204030204" pitchFamily="49" charset="0"/>
              <a:cs typeface="Consolas" panose="020B0609020204030204" pitchFamily="49" charset="0"/>
            </a:endParaRPr>
          </a:p>
          <a:p>
            <a:pPr marL="0" indent="0">
              <a:buNone/>
            </a:pP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14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1400" dirty="0" err="1" smtClean="0">
                <a:solidFill>
                  <a:srgbClr val="EEEEEE"/>
                </a:solidFill>
                <a:effectLst/>
                <a:latin typeface="Consolas" panose="020B0609020204030204" pitchFamily="49" charset="0"/>
                <a:cs typeface="Consolas" panose="020B0609020204030204" pitchFamily="49" charset="0"/>
              </a:rPr>
              <a:t>fs.readFile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'./data/exercise-03-2.txt'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options</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function</a:t>
            </a:r>
            <a:r>
              <a:rPr lang="en-US" sz="1400" b="1" dirty="0" smtClean="0">
                <a:solidFill>
                  <a:srgbClr val="FF00FF"/>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err</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 data</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p>
          <a:p>
            <a:pPr marL="0" indent="0">
              <a:buNone/>
            </a:pPr>
            <a:r>
              <a:rPr lang="en-US" sz="1400" dirty="0" smtClean="0">
                <a:solidFill>
                  <a:srgbClr val="EEEEEE"/>
                </a:solidFill>
                <a:effectLst/>
                <a:latin typeface="Consolas" panose="020B0609020204030204" pitchFamily="49" charset="0"/>
                <a:cs typeface="Consolas" panose="020B0609020204030204" pitchFamily="49" charset="0"/>
              </a:rPr>
              <a:t> console.log</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'./data/exercise-03-2.txt loaded'</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14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1400" dirty="0" err="1" smtClean="0">
                <a:solidFill>
                  <a:srgbClr val="EEEEEE"/>
                </a:solidFill>
                <a:effectLst/>
                <a:latin typeface="Consolas" panose="020B0609020204030204" pitchFamily="49" charset="0"/>
                <a:cs typeface="Consolas" panose="020B0609020204030204" pitchFamily="49" charset="0"/>
              </a:rPr>
              <a:t>fs.readFile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'./data/exercise-03-3.txt'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options</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function</a:t>
            </a:r>
            <a:r>
              <a:rPr lang="en-US" sz="1400" b="1" dirty="0" smtClean="0">
                <a:solidFill>
                  <a:srgbClr val="FF00FF"/>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err</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 data</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p>
          <a:p>
            <a:pPr marL="0" indent="0">
              <a:buNone/>
            </a:pPr>
            <a:r>
              <a:rPr lang="en-US" sz="1400" dirty="0" smtClean="0">
                <a:solidFill>
                  <a:srgbClr val="EEEEEE"/>
                </a:solidFill>
                <a:effectLst/>
                <a:latin typeface="Consolas" panose="020B0609020204030204" pitchFamily="49" charset="0"/>
                <a:cs typeface="Consolas" panose="020B0609020204030204" pitchFamily="49" charset="0"/>
              </a:rPr>
              <a:t> console.log</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'./data/exercise-03-3.txt loaded'</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81657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TotalTime>
  <Words>1203</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Cooper Std Black</vt:lpstr>
      <vt:lpstr>Office Theme</vt:lpstr>
      <vt:lpstr>A Special Thank You To Our Sponsor</vt:lpstr>
      <vt:lpstr>Intro to Node.js</vt:lpstr>
      <vt:lpstr>Getting Started</vt:lpstr>
      <vt:lpstr>Grab the Exercise Files</vt:lpstr>
      <vt:lpstr>Exercise 1: Hello Mars!</vt:lpstr>
      <vt:lpstr>Exercise 2: I/O Fun!</vt:lpstr>
      <vt:lpstr>Exercise 2: Solution</vt:lpstr>
      <vt:lpstr>Exercise 3: Async I/O </vt:lpstr>
      <vt:lpstr>Exercise 3: Solution</vt:lpstr>
      <vt:lpstr>Exercise 4: HTTP Server</vt:lpstr>
      <vt:lpstr>Exercise 4: Solution</vt:lpstr>
      <vt:lpstr>Exercise 5: Modules</vt:lpstr>
      <vt:lpstr>Exercise 5: Modules</vt:lpstr>
      <vt:lpstr>Exercise 5: Solution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Node.js</dc:title>
  <dc:creator>Chris Cowan</dc:creator>
  <cp:lastModifiedBy>Chris Cowan</cp:lastModifiedBy>
  <cp:revision>31</cp:revision>
  <dcterms:created xsi:type="dcterms:W3CDTF">2013-10-16T21:02:48Z</dcterms:created>
  <dcterms:modified xsi:type="dcterms:W3CDTF">2013-10-18T22:40:35Z</dcterms:modified>
</cp:coreProperties>
</file>