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356" r:id="rId3"/>
    <p:sldId id="257" r:id="rId4"/>
    <p:sldId id="261" r:id="rId5"/>
    <p:sldId id="258" r:id="rId6"/>
    <p:sldId id="259" r:id="rId7"/>
    <p:sldId id="262" r:id="rId8"/>
    <p:sldId id="263" r:id="rId9"/>
    <p:sldId id="264" r:id="rId10"/>
    <p:sldId id="265" r:id="rId11"/>
    <p:sldId id="266" r:id="rId12"/>
    <p:sldId id="267" r:id="rId13"/>
    <p:sldId id="268" r:id="rId14"/>
    <p:sldId id="269" r:id="rId15"/>
    <p:sldId id="274" r:id="rId16"/>
    <p:sldId id="275" r:id="rId17"/>
    <p:sldId id="276" r:id="rId18"/>
    <p:sldId id="354" r:id="rId19"/>
    <p:sldId id="355" r:id="rId20"/>
    <p:sldId id="277" r:id="rId21"/>
    <p:sldId id="273" r:id="rId22"/>
    <p:sldId id="271" r:id="rId23"/>
    <p:sldId id="270" r:id="rId24"/>
    <p:sldId id="260" r:id="rId25"/>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DD29C"/>
    <a:srgbClr val="F9B6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92" y="5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2E4913-7C38-4113-8CAB-2F11DADE9972}" type="datetimeFigureOut">
              <a:rPr lang="zh-TW" altLang="en-US" smtClean="0"/>
              <a:t>2021/11/30</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2E924A-46CD-491D-843E-4754FFB93CDC}" type="slidenum">
              <a:rPr lang="zh-TW" altLang="en-US" smtClean="0"/>
              <a:t>‹#›</a:t>
            </a:fld>
            <a:endParaRPr lang="zh-TW" altLang="en-US"/>
          </a:p>
        </p:txBody>
      </p:sp>
    </p:spTree>
    <p:extLst>
      <p:ext uri="{BB962C8B-B14F-4D97-AF65-F5344CB8AC3E}">
        <p14:creationId xmlns:p14="http://schemas.microsoft.com/office/powerpoint/2010/main" val="2214528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2021</a:t>
            </a:r>
            <a:r>
              <a:rPr lang="zh-TW" altLang="en-US" dirty="0"/>
              <a:t>林書廷</a:t>
            </a:r>
          </a:p>
        </p:txBody>
      </p:sp>
      <p:sp>
        <p:nvSpPr>
          <p:cNvPr id="4" name="投影片編號版面配置區 3"/>
          <p:cNvSpPr>
            <a:spLocks noGrp="1"/>
          </p:cNvSpPr>
          <p:nvPr>
            <p:ph type="sldNum" sz="quarter" idx="5"/>
          </p:nvPr>
        </p:nvSpPr>
        <p:spPr/>
        <p:txBody>
          <a:bodyPr/>
          <a:lstStyle/>
          <a:p>
            <a:fld id="{A32E924A-46CD-491D-843E-4754FFB93CDC}" type="slidenum">
              <a:rPr lang="zh-TW" altLang="en-US" smtClean="0"/>
              <a:t>1</a:t>
            </a:fld>
            <a:endParaRPr lang="zh-TW" altLang="en-US"/>
          </a:p>
        </p:txBody>
      </p:sp>
    </p:spTree>
    <p:extLst>
      <p:ext uri="{BB962C8B-B14F-4D97-AF65-F5344CB8AC3E}">
        <p14:creationId xmlns:p14="http://schemas.microsoft.com/office/powerpoint/2010/main" val="2468042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投影片圖像版面配置區 1"/>
          <p:cNvSpPr>
            <a:spLocks noGrp="1" noRot="1" noChangeAspect="1" noTextEdit="1"/>
          </p:cNvSpPr>
          <p:nvPr>
            <p:ph type="sldImg"/>
          </p:nvPr>
        </p:nvSpPr>
        <p:spPr>
          <a:ln/>
        </p:spPr>
      </p:sp>
      <p:sp>
        <p:nvSpPr>
          <p:cNvPr id="120835"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a:t>Distance  ( 1/(a+bd+cd^2) )</a:t>
            </a:r>
            <a:endParaRPr lang="zh-TW" altLang="en-US"/>
          </a:p>
        </p:txBody>
      </p:sp>
      <p:sp>
        <p:nvSpPr>
          <p:cNvPr id="120836"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2500">
              <a:spcBef>
                <a:spcPct val="30000"/>
              </a:spcBef>
              <a:defRPr kumimoji="1" sz="1200">
                <a:solidFill>
                  <a:schemeClr val="tx1"/>
                </a:solidFill>
                <a:latin typeface="Times New Roman" pitchFamily="18" charset="0"/>
                <a:ea typeface="新細明體" charset="-120"/>
              </a:defRPr>
            </a:lvl1pPr>
            <a:lvl2pPr marL="742950" indent="-285750" defTabSz="952500">
              <a:spcBef>
                <a:spcPct val="30000"/>
              </a:spcBef>
              <a:defRPr kumimoji="1" sz="1200">
                <a:solidFill>
                  <a:schemeClr val="tx1"/>
                </a:solidFill>
                <a:latin typeface="Times New Roman" pitchFamily="18" charset="0"/>
                <a:ea typeface="新細明體" charset="-120"/>
              </a:defRPr>
            </a:lvl2pPr>
            <a:lvl3pPr marL="1143000" indent="-228600" defTabSz="952500">
              <a:spcBef>
                <a:spcPct val="30000"/>
              </a:spcBef>
              <a:defRPr kumimoji="1" sz="1200">
                <a:solidFill>
                  <a:schemeClr val="tx1"/>
                </a:solidFill>
                <a:latin typeface="Times New Roman" pitchFamily="18" charset="0"/>
                <a:ea typeface="新細明體" charset="-120"/>
              </a:defRPr>
            </a:lvl3pPr>
            <a:lvl4pPr marL="1600200" indent="-228600" defTabSz="952500">
              <a:spcBef>
                <a:spcPct val="30000"/>
              </a:spcBef>
              <a:defRPr kumimoji="1" sz="1200">
                <a:solidFill>
                  <a:schemeClr val="tx1"/>
                </a:solidFill>
                <a:latin typeface="Times New Roman" pitchFamily="18" charset="0"/>
                <a:ea typeface="新細明體" charset="-120"/>
              </a:defRPr>
            </a:lvl4pPr>
            <a:lvl5pPr marL="2057400" indent="-228600" defTabSz="952500">
              <a:spcBef>
                <a:spcPct val="30000"/>
              </a:spcBef>
              <a:defRPr kumimoji="1" sz="1200">
                <a:solidFill>
                  <a:schemeClr val="tx1"/>
                </a:solidFill>
                <a:latin typeface="Times New Roman" pitchFamily="18" charset="0"/>
                <a:ea typeface="新細明體" charset="-120"/>
              </a:defRPr>
            </a:lvl5pPr>
            <a:lvl6pPr marL="2514600" indent="-228600" defTabSz="952500" eaLnBrk="0" fontAlgn="base" hangingPunct="0">
              <a:spcBef>
                <a:spcPct val="30000"/>
              </a:spcBef>
              <a:spcAft>
                <a:spcPct val="0"/>
              </a:spcAft>
              <a:defRPr kumimoji="1" sz="1200">
                <a:solidFill>
                  <a:schemeClr val="tx1"/>
                </a:solidFill>
                <a:latin typeface="Times New Roman" pitchFamily="18" charset="0"/>
                <a:ea typeface="新細明體" charset="-120"/>
              </a:defRPr>
            </a:lvl6pPr>
            <a:lvl7pPr marL="2971800" indent="-228600" defTabSz="952500" eaLnBrk="0" fontAlgn="base" hangingPunct="0">
              <a:spcBef>
                <a:spcPct val="30000"/>
              </a:spcBef>
              <a:spcAft>
                <a:spcPct val="0"/>
              </a:spcAft>
              <a:defRPr kumimoji="1" sz="1200">
                <a:solidFill>
                  <a:schemeClr val="tx1"/>
                </a:solidFill>
                <a:latin typeface="Times New Roman" pitchFamily="18" charset="0"/>
                <a:ea typeface="新細明體" charset="-120"/>
              </a:defRPr>
            </a:lvl7pPr>
            <a:lvl8pPr marL="3429000" indent="-228600" defTabSz="952500" eaLnBrk="0" fontAlgn="base" hangingPunct="0">
              <a:spcBef>
                <a:spcPct val="30000"/>
              </a:spcBef>
              <a:spcAft>
                <a:spcPct val="0"/>
              </a:spcAft>
              <a:defRPr kumimoji="1" sz="1200">
                <a:solidFill>
                  <a:schemeClr val="tx1"/>
                </a:solidFill>
                <a:latin typeface="Times New Roman" pitchFamily="18" charset="0"/>
                <a:ea typeface="新細明體" charset="-120"/>
              </a:defRPr>
            </a:lvl8pPr>
            <a:lvl9pPr marL="3886200" indent="-228600" defTabSz="952500" eaLnBrk="0" fontAlgn="base" hangingPunct="0">
              <a:spcBef>
                <a:spcPct val="30000"/>
              </a:spcBef>
              <a:spcAft>
                <a:spcPct val="0"/>
              </a:spcAft>
              <a:defRPr kumimoji="1" sz="1200">
                <a:solidFill>
                  <a:schemeClr val="tx1"/>
                </a:solidFill>
                <a:latin typeface="Times New Roman" pitchFamily="18" charset="0"/>
                <a:ea typeface="新細明體" charset="-120"/>
              </a:defRPr>
            </a:lvl9pPr>
          </a:lstStyle>
          <a:p>
            <a:pPr>
              <a:spcBef>
                <a:spcPct val="0"/>
              </a:spcBef>
            </a:pPr>
            <a:fld id="{DD1B7CCF-E1AA-4B44-A1F5-5116E08ACC1E}" type="slidenum">
              <a:rPr lang="en-US" altLang="zh-TW" sz="1300"/>
              <a:pPr>
                <a:spcBef>
                  <a:spcPct val="0"/>
                </a:spcBef>
              </a:pPr>
              <a:t>19</a:t>
            </a:fld>
            <a:endParaRPr lang="en-US" altLang="zh-TW" sz="1300"/>
          </a:p>
        </p:txBody>
      </p:sp>
    </p:spTree>
    <p:extLst>
      <p:ext uri="{BB962C8B-B14F-4D97-AF65-F5344CB8AC3E}">
        <p14:creationId xmlns:p14="http://schemas.microsoft.com/office/powerpoint/2010/main" val="715384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A32E924A-46CD-491D-843E-4754FFB93CDC}" type="slidenum">
              <a:rPr lang="zh-TW" altLang="en-US" smtClean="0"/>
              <a:t>20</a:t>
            </a:fld>
            <a:endParaRPr lang="zh-TW" altLang="en-US"/>
          </a:p>
        </p:txBody>
      </p:sp>
    </p:spTree>
    <p:extLst>
      <p:ext uri="{BB962C8B-B14F-4D97-AF65-F5344CB8AC3E}">
        <p14:creationId xmlns:p14="http://schemas.microsoft.com/office/powerpoint/2010/main" val="14186284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85E2E80-587B-47B1-B9B2-F5905720B220}"/>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26FE260D-6A87-495F-8189-41047C88F0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FD78A22C-E60B-4F51-AE8C-D5E1A6E3581B}"/>
              </a:ext>
            </a:extLst>
          </p:cNvPr>
          <p:cNvSpPr>
            <a:spLocks noGrp="1"/>
          </p:cNvSpPr>
          <p:nvPr>
            <p:ph type="dt" sz="half" idx="10"/>
          </p:nvPr>
        </p:nvSpPr>
        <p:spPr/>
        <p:txBody>
          <a:bodyPr/>
          <a:lstStyle/>
          <a:p>
            <a:fld id="{A7DD5BF4-F694-4AAD-9089-D21909A59157}" type="datetimeFigureOut">
              <a:rPr lang="zh-TW" altLang="en-US" smtClean="0"/>
              <a:t>2021/11/30</a:t>
            </a:fld>
            <a:endParaRPr lang="zh-TW" altLang="en-US"/>
          </a:p>
        </p:txBody>
      </p:sp>
      <p:sp>
        <p:nvSpPr>
          <p:cNvPr id="5" name="頁尾版面配置區 4">
            <a:extLst>
              <a:ext uri="{FF2B5EF4-FFF2-40B4-BE49-F238E27FC236}">
                <a16:creationId xmlns:a16="http://schemas.microsoft.com/office/drawing/2014/main" id="{60688A06-6304-472C-8994-F4093800D2F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35C1104-2743-4125-8605-3ED46938EB64}"/>
              </a:ext>
            </a:extLst>
          </p:cNvPr>
          <p:cNvSpPr>
            <a:spLocks noGrp="1"/>
          </p:cNvSpPr>
          <p:nvPr>
            <p:ph type="sldNum" sz="quarter" idx="12"/>
          </p:nvPr>
        </p:nvSpPr>
        <p:spPr/>
        <p:txBody>
          <a:bodyPr/>
          <a:lstStyle/>
          <a:p>
            <a:fld id="{E7E67EEE-93DA-44F4-A570-BCC3A4535806}" type="slidenum">
              <a:rPr lang="zh-TW" altLang="en-US" smtClean="0"/>
              <a:t>‹#›</a:t>
            </a:fld>
            <a:endParaRPr lang="zh-TW" altLang="en-US"/>
          </a:p>
        </p:txBody>
      </p:sp>
    </p:spTree>
    <p:extLst>
      <p:ext uri="{BB962C8B-B14F-4D97-AF65-F5344CB8AC3E}">
        <p14:creationId xmlns:p14="http://schemas.microsoft.com/office/powerpoint/2010/main" val="3794111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252523-F8A1-4CD2-ADD2-F98DB1A697D0}"/>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7F7486E7-CC38-4DC8-B181-C8B272A37BD2}"/>
              </a:ext>
            </a:extLst>
          </p:cNvPr>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933CD882-16D6-4182-9FEF-B7855818FD1C}"/>
              </a:ext>
            </a:extLst>
          </p:cNvPr>
          <p:cNvSpPr>
            <a:spLocks noGrp="1"/>
          </p:cNvSpPr>
          <p:nvPr>
            <p:ph type="dt" sz="half" idx="10"/>
          </p:nvPr>
        </p:nvSpPr>
        <p:spPr/>
        <p:txBody>
          <a:bodyPr/>
          <a:lstStyle/>
          <a:p>
            <a:fld id="{A7DD5BF4-F694-4AAD-9089-D21909A59157}" type="datetimeFigureOut">
              <a:rPr lang="zh-TW" altLang="en-US" smtClean="0"/>
              <a:t>2021/11/30</a:t>
            </a:fld>
            <a:endParaRPr lang="zh-TW" altLang="en-US"/>
          </a:p>
        </p:txBody>
      </p:sp>
      <p:sp>
        <p:nvSpPr>
          <p:cNvPr id="5" name="頁尾版面配置區 4">
            <a:extLst>
              <a:ext uri="{FF2B5EF4-FFF2-40B4-BE49-F238E27FC236}">
                <a16:creationId xmlns:a16="http://schemas.microsoft.com/office/drawing/2014/main" id="{C06AEC69-3A48-4AD5-8835-BEBB6AE9BA94}"/>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B2F02BE5-630C-46DF-B8DA-F1E095F52019}"/>
              </a:ext>
            </a:extLst>
          </p:cNvPr>
          <p:cNvSpPr>
            <a:spLocks noGrp="1"/>
          </p:cNvSpPr>
          <p:nvPr>
            <p:ph type="sldNum" sz="quarter" idx="12"/>
          </p:nvPr>
        </p:nvSpPr>
        <p:spPr/>
        <p:txBody>
          <a:bodyPr/>
          <a:lstStyle/>
          <a:p>
            <a:fld id="{E7E67EEE-93DA-44F4-A570-BCC3A4535806}" type="slidenum">
              <a:rPr lang="zh-TW" altLang="en-US" smtClean="0"/>
              <a:t>‹#›</a:t>
            </a:fld>
            <a:endParaRPr lang="zh-TW" altLang="en-US"/>
          </a:p>
        </p:txBody>
      </p:sp>
    </p:spTree>
    <p:extLst>
      <p:ext uri="{BB962C8B-B14F-4D97-AF65-F5344CB8AC3E}">
        <p14:creationId xmlns:p14="http://schemas.microsoft.com/office/powerpoint/2010/main" val="1369583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06F24530-5553-4182-AD7A-58A5F791D06D}"/>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226DAC70-B34C-4C01-8A74-8772CDD6F1D8}"/>
              </a:ext>
            </a:extLst>
          </p:cNvPr>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C1826764-E68C-4A8F-B184-54EFC266324D}"/>
              </a:ext>
            </a:extLst>
          </p:cNvPr>
          <p:cNvSpPr>
            <a:spLocks noGrp="1"/>
          </p:cNvSpPr>
          <p:nvPr>
            <p:ph type="dt" sz="half" idx="10"/>
          </p:nvPr>
        </p:nvSpPr>
        <p:spPr/>
        <p:txBody>
          <a:bodyPr/>
          <a:lstStyle/>
          <a:p>
            <a:fld id="{A7DD5BF4-F694-4AAD-9089-D21909A59157}" type="datetimeFigureOut">
              <a:rPr lang="zh-TW" altLang="en-US" smtClean="0"/>
              <a:t>2021/11/30</a:t>
            </a:fld>
            <a:endParaRPr lang="zh-TW" altLang="en-US"/>
          </a:p>
        </p:txBody>
      </p:sp>
      <p:sp>
        <p:nvSpPr>
          <p:cNvPr id="5" name="頁尾版面配置區 4">
            <a:extLst>
              <a:ext uri="{FF2B5EF4-FFF2-40B4-BE49-F238E27FC236}">
                <a16:creationId xmlns:a16="http://schemas.microsoft.com/office/drawing/2014/main" id="{B9401D00-8B21-4020-B59E-912F7D528AE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B5FC0153-9C89-4695-A3BD-B2C572045686}"/>
              </a:ext>
            </a:extLst>
          </p:cNvPr>
          <p:cNvSpPr>
            <a:spLocks noGrp="1"/>
          </p:cNvSpPr>
          <p:nvPr>
            <p:ph type="sldNum" sz="quarter" idx="12"/>
          </p:nvPr>
        </p:nvSpPr>
        <p:spPr/>
        <p:txBody>
          <a:bodyPr/>
          <a:lstStyle/>
          <a:p>
            <a:fld id="{E7E67EEE-93DA-44F4-A570-BCC3A4535806}" type="slidenum">
              <a:rPr lang="zh-TW" altLang="en-US" smtClean="0"/>
              <a:t>‹#›</a:t>
            </a:fld>
            <a:endParaRPr lang="zh-TW" altLang="en-US"/>
          </a:p>
        </p:txBody>
      </p:sp>
    </p:spTree>
    <p:extLst>
      <p:ext uri="{BB962C8B-B14F-4D97-AF65-F5344CB8AC3E}">
        <p14:creationId xmlns:p14="http://schemas.microsoft.com/office/powerpoint/2010/main" val="3468411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2362D0D-06D7-45A2-BCF4-4E4C6E280E3E}"/>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53C0F98F-256D-4509-8281-5DB9BA925190}"/>
              </a:ext>
            </a:extLst>
          </p:cNvPr>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EC048AC-DA88-4772-9D3E-7FDAB3EC5D46}"/>
              </a:ext>
            </a:extLst>
          </p:cNvPr>
          <p:cNvSpPr>
            <a:spLocks noGrp="1"/>
          </p:cNvSpPr>
          <p:nvPr>
            <p:ph type="dt" sz="half" idx="10"/>
          </p:nvPr>
        </p:nvSpPr>
        <p:spPr/>
        <p:txBody>
          <a:bodyPr/>
          <a:lstStyle/>
          <a:p>
            <a:fld id="{A7DD5BF4-F694-4AAD-9089-D21909A59157}" type="datetimeFigureOut">
              <a:rPr lang="zh-TW" altLang="en-US" smtClean="0"/>
              <a:t>2021/11/30</a:t>
            </a:fld>
            <a:endParaRPr lang="zh-TW" altLang="en-US"/>
          </a:p>
        </p:txBody>
      </p:sp>
      <p:sp>
        <p:nvSpPr>
          <p:cNvPr id="5" name="頁尾版面配置區 4">
            <a:extLst>
              <a:ext uri="{FF2B5EF4-FFF2-40B4-BE49-F238E27FC236}">
                <a16:creationId xmlns:a16="http://schemas.microsoft.com/office/drawing/2014/main" id="{21E865E7-776B-45C4-AD69-0B45270D85D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5C0314EF-D597-43D8-9B90-0448B3641458}"/>
              </a:ext>
            </a:extLst>
          </p:cNvPr>
          <p:cNvSpPr>
            <a:spLocks noGrp="1"/>
          </p:cNvSpPr>
          <p:nvPr>
            <p:ph type="sldNum" sz="quarter" idx="12"/>
          </p:nvPr>
        </p:nvSpPr>
        <p:spPr/>
        <p:txBody>
          <a:bodyPr/>
          <a:lstStyle/>
          <a:p>
            <a:fld id="{E7E67EEE-93DA-44F4-A570-BCC3A4535806}" type="slidenum">
              <a:rPr lang="zh-TW" altLang="en-US" smtClean="0"/>
              <a:t>‹#›</a:t>
            </a:fld>
            <a:endParaRPr lang="zh-TW" altLang="en-US"/>
          </a:p>
        </p:txBody>
      </p:sp>
    </p:spTree>
    <p:extLst>
      <p:ext uri="{BB962C8B-B14F-4D97-AF65-F5344CB8AC3E}">
        <p14:creationId xmlns:p14="http://schemas.microsoft.com/office/powerpoint/2010/main" val="2734807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3DF14CD-2104-43FE-971F-3D99B45044A3}"/>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3AADCB2A-C3EE-4A90-934F-9AD4A29D85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a:extLst>
              <a:ext uri="{FF2B5EF4-FFF2-40B4-BE49-F238E27FC236}">
                <a16:creationId xmlns:a16="http://schemas.microsoft.com/office/drawing/2014/main" id="{FE8A70DF-2502-4C68-A51C-D3724EC606D9}"/>
              </a:ext>
            </a:extLst>
          </p:cNvPr>
          <p:cNvSpPr>
            <a:spLocks noGrp="1"/>
          </p:cNvSpPr>
          <p:nvPr>
            <p:ph type="dt" sz="half" idx="10"/>
          </p:nvPr>
        </p:nvSpPr>
        <p:spPr/>
        <p:txBody>
          <a:bodyPr/>
          <a:lstStyle/>
          <a:p>
            <a:fld id="{A7DD5BF4-F694-4AAD-9089-D21909A59157}" type="datetimeFigureOut">
              <a:rPr lang="zh-TW" altLang="en-US" smtClean="0"/>
              <a:t>2021/11/30</a:t>
            </a:fld>
            <a:endParaRPr lang="zh-TW" altLang="en-US"/>
          </a:p>
        </p:txBody>
      </p:sp>
      <p:sp>
        <p:nvSpPr>
          <p:cNvPr id="5" name="頁尾版面配置區 4">
            <a:extLst>
              <a:ext uri="{FF2B5EF4-FFF2-40B4-BE49-F238E27FC236}">
                <a16:creationId xmlns:a16="http://schemas.microsoft.com/office/drawing/2014/main" id="{8FEC9F49-30DE-42BE-B7E4-A91B1F1557A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44C767FF-1957-419B-9F12-82E34AA5B85D}"/>
              </a:ext>
            </a:extLst>
          </p:cNvPr>
          <p:cNvSpPr>
            <a:spLocks noGrp="1"/>
          </p:cNvSpPr>
          <p:nvPr>
            <p:ph type="sldNum" sz="quarter" idx="12"/>
          </p:nvPr>
        </p:nvSpPr>
        <p:spPr/>
        <p:txBody>
          <a:bodyPr/>
          <a:lstStyle/>
          <a:p>
            <a:fld id="{E7E67EEE-93DA-44F4-A570-BCC3A4535806}" type="slidenum">
              <a:rPr lang="zh-TW" altLang="en-US" smtClean="0"/>
              <a:t>‹#›</a:t>
            </a:fld>
            <a:endParaRPr lang="zh-TW" altLang="en-US"/>
          </a:p>
        </p:txBody>
      </p:sp>
    </p:spTree>
    <p:extLst>
      <p:ext uri="{BB962C8B-B14F-4D97-AF65-F5344CB8AC3E}">
        <p14:creationId xmlns:p14="http://schemas.microsoft.com/office/powerpoint/2010/main" val="3888876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A5F27E1-12AD-4570-850F-22BB49EAB090}"/>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E2FC6393-7642-49F3-8F2E-865051192B54}"/>
              </a:ext>
            </a:extLst>
          </p:cNvPr>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200976BA-5F9A-49BC-805F-2797762B930E}"/>
              </a:ext>
            </a:extLst>
          </p:cNvPr>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A6073E1D-C389-407A-B4B8-D43BCA40DCE6}"/>
              </a:ext>
            </a:extLst>
          </p:cNvPr>
          <p:cNvSpPr>
            <a:spLocks noGrp="1"/>
          </p:cNvSpPr>
          <p:nvPr>
            <p:ph type="dt" sz="half" idx="10"/>
          </p:nvPr>
        </p:nvSpPr>
        <p:spPr/>
        <p:txBody>
          <a:bodyPr/>
          <a:lstStyle/>
          <a:p>
            <a:fld id="{A7DD5BF4-F694-4AAD-9089-D21909A59157}" type="datetimeFigureOut">
              <a:rPr lang="zh-TW" altLang="en-US" smtClean="0"/>
              <a:t>2021/11/30</a:t>
            </a:fld>
            <a:endParaRPr lang="zh-TW" altLang="en-US"/>
          </a:p>
        </p:txBody>
      </p:sp>
      <p:sp>
        <p:nvSpPr>
          <p:cNvPr id="6" name="頁尾版面配置區 5">
            <a:extLst>
              <a:ext uri="{FF2B5EF4-FFF2-40B4-BE49-F238E27FC236}">
                <a16:creationId xmlns:a16="http://schemas.microsoft.com/office/drawing/2014/main" id="{9C744801-94C0-4455-B84A-DE31B3D0770E}"/>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052E089B-0B6B-4829-86EA-0023A256A4D0}"/>
              </a:ext>
            </a:extLst>
          </p:cNvPr>
          <p:cNvSpPr>
            <a:spLocks noGrp="1"/>
          </p:cNvSpPr>
          <p:nvPr>
            <p:ph type="sldNum" sz="quarter" idx="12"/>
          </p:nvPr>
        </p:nvSpPr>
        <p:spPr/>
        <p:txBody>
          <a:bodyPr/>
          <a:lstStyle/>
          <a:p>
            <a:fld id="{E7E67EEE-93DA-44F4-A570-BCC3A4535806}" type="slidenum">
              <a:rPr lang="zh-TW" altLang="en-US" smtClean="0"/>
              <a:t>‹#›</a:t>
            </a:fld>
            <a:endParaRPr lang="zh-TW" altLang="en-US"/>
          </a:p>
        </p:txBody>
      </p:sp>
    </p:spTree>
    <p:extLst>
      <p:ext uri="{BB962C8B-B14F-4D97-AF65-F5344CB8AC3E}">
        <p14:creationId xmlns:p14="http://schemas.microsoft.com/office/powerpoint/2010/main" val="1441889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89DF819-0A4E-4AC9-94F3-E78D8A570BC0}"/>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471429EA-78DA-4950-9551-62F9F25B09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a:extLst>
              <a:ext uri="{FF2B5EF4-FFF2-40B4-BE49-F238E27FC236}">
                <a16:creationId xmlns:a16="http://schemas.microsoft.com/office/drawing/2014/main" id="{33269ED5-A3AB-44ED-A1C3-46A9124D6D72}"/>
              </a:ext>
            </a:extLst>
          </p:cNvPr>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AA1B2F64-BBCB-4F9C-881F-7B780252BC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a:extLst>
              <a:ext uri="{FF2B5EF4-FFF2-40B4-BE49-F238E27FC236}">
                <a16:creationId xmlns:a16="http://schemas.microsoft.com/office/drawing/2014/main" id="{12DDE107-01CC-4FD0-89F5-DEA0B9214299}"/>
              </a:ext>
            </a:extLst>
          </p:cNvPr>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88DA4469-7BDF-41CF-85BD-790C9B44FBD7}"/>
              </a:ext>
            </a:extLst>
          </p:cNvPr>
          <p:cNvSpPr>
            <a:spLocks noGrp="1"/>
          </p:cNvSpPr>
          <p:nvPr>
            <p:ph type="dt" sz="half" idx="10"/>
          </p:nvPr>
        </p:nvSpPr>
        <p:spPr/>
        <p:txBody>
          <a:bodyPr/>
          <a:lstStyle/>
          <a:p>
            <a:fld id="{A7DD5BF4-F694-4AAD-9089-D21909A59157}" type="datetimeFigureOut">
              <a:rPr lang="zh-TW" altLang="en-US" smtClean="0"/>
              <a:t>2021/11/30</a:t>
            </a:fld>
            <a:endParaRPr lang="zh-TW" altLang="en-US"/>
          </a:p>
        </p:txBody>
      </p:sp>
      <p:sp>
        <p:nvSpPr>
          <p:cNvPr id="8" name="頁尾版面配置區 7">
            <a:extLst>
              <a:ext uri="{FF2B5EF4-FFF2-40B4-BE49-F238E27FC236}">
                <a16:creationId xmlns:a16="http://schemas.microsoft.com/office/drawing/2014/main" id="{95643A65-2797-42A6-9C66-6A359B628F0B}"/>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249108E2-44D5-4A58-BD0F-A1002C755C79}"/>
              </a:ext>
            </a:extLst>
          </p:cNvPr>
          <p:cNvSpPr>
            <a:spLocks noGrp="1"/>
          </p:cNvSpPr>
          <p:nvPr>
            <p:ph type="sldNum" sz="quarter" idx="12"/>
          </p:nvPr>
        </p:nvSpPr>
        <p:spPr/>
        <p:txBody>
          <a:bodyPr/>
          <a:lstStyle/>
          <a:p>
            <a:fld id="{E7E67EEE-93DA-44F4-A570-BCC3A4535806}" type="slidenum">
              <a:rPr lang="zh-TW" altLang="en-US" smtClean="0"/>
              <a:t>‹#›</a:t>
            </a:fld>
            <a:endParaRPr lang="zh-TW" altLang="en-US"/>
          </a:p>
        </p:txBody>
      </p:sp>
    </p:spTree>
    <p:extLst>
      <p:ext uri="{BB962C8B-B14F-4D97-AF65-F5344CB8AC3E}">
        <p14:creationId xmlns:p14="http://schemas.microsoft.com/office/powerpoint/2010/main" val="3931086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F75E57D-9719-452E-94A6-B19F86F40366}"/>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F0F33B5B-E700-4081-8B08-B96B613BBB7D}"/>
              </a:ext>
            </a:extLst>
          </p:cNvPr>
          <p:cNvSpPr>
            <a:spLocks noGrp="1"/>
          </p:cNvSpPr>
          <p:nvPr>
            <p:ph type="dt" sz="half" idx="10"/>
          </p:nvPr>
        </p:nvSpPr>
        <p:spPr/>
        <p:txBody>
          <a:bodyPr/>
          <a:lstStyle/>
          <a:p>
            <a:fld id="{A7DD5BF4-F694-4AAD-9089-D21909A59157}" type="datetimeFigureOut">
              <a:rPr lang="zh-TW" altLang="en-US" smtClean="0"/>
              <a:t>2021/11/30</a:t>
            </a:fld>
            <a:endParaRPr lang="zh-TW" altLang="en-US"/>
          </a:p>
        </p:txBody>
      </p:sp>
      <p:sp>
        <p:nvSpPr>
          <p:cNvPr id="4" name="頁尾版面配置區 3">
            <a:extLst>
              <a:ext uri="{FF2B5EF4-FFF2-40B4-BE49-F238E27FC236}">
                <a16:creationId xmlns:a16="http://schemas.microsoft.com/office/drawing/2014/main" id="{FF0BD851-AB23-456A-953B-5BA4605CA259}"/>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29E1DA25-0B6D-4628-B743-97562791240F}"/>
              </a:ext>
            </a:extLst>
          </p:cNvPr>
          <p:cNvSpPr>
            <a:spLocks noGrp="1"/>
          </p:cNvSpPr>
          <p:nvPr>
            <p:ph type="sldNum" sz="quarter" idx="12"/>
          </p:nvPr>
        </p:nvSpPr>
        <p:spPr/>
        <p:txBody>
          <a:bodyPr/>
          <a:lstStyle/>
          <a:p>
            <a:fld id="{E7E67EEE-93DA-44F4-A570-BCC3A4535806}" type="slidenum">
              <a:rPr lang="zh-TW" altLang="en-US" smtClean="0"/>
              <a:t>‹#›</a:t>
            </a:fld>
            <a:endParaRPr lang="zh-TW" altLang="en-US"/>
          </a:p>
        </p:txBody>
      </p:sp>
    </p:spTree>
    <p:extLst>
      <p:ext uri="{BB962C8B-B14F-4D97-AF65-F5344CB8AC3E}">
        <p14:creationId xmlns:p14="http://schemas.microsoft.com/office/powerpoint/2010/main" val="679177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700E47B8-D172-4D8A-B776-03595E10A0FA}"/>
              </a:ext>
            </a:extLst>
          </p:cNvPr>
          <p:cNvSpPr>
            <a:spLocks noGrp="1"/>
          </p:cNvSpPr>
          <p:nvPr>
            <p:ph type="dt" sz="half" idx="10"/>
          </p:nvPr>
        </p:nvSpPr>
        <p:spPr/>
        <p:txBody>
          <a:bodyPr/>
          <a:lstStyle/>
          <a:p>
            <a:fld id="{A7DD5BF4-F694-4AAD-9089-D21909A59157}" type="datetimeFigureOut">
              <a:rPr lang="zh-TW" altLang="en-US" smtClean="0"/>
              <a:t>2021/11/30</a:t>
            </a:fld>
            <a:endParaRPr lang="zh-TW" altLang="en-US"/>
          </a:p>
        </p:txBody>
      </p:sp>
      <p:sp>
        <p:nvSpPr>
          <p:cNvPr id="3" name="頁尾版面配置區 2">
            <a:extLst>
              <a:ext uri="{FF2B5EF4-FFF2-40B4-BE49-F238E27FC236}">
                <a16:creationId xmlns:a16="http://schemas.microsoft.com/office/drawing/2014/main" id="{F16C30B7-35A5-4BE5-8608-58320A9C3FFB}"/>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11B191F1-F566-40C1-B976-F15BBD3B1827}"/>
              </a:ext>
            </a:extLst>
          </p:cNvPr>
          <p:cNvSpPr>
            <a:spLocks noGrp="1"/>
          </p:cNvSpPr>
          <p:nvPr>
            <p:ph type="sldNum" sz="quarter" idx="12"/>
          </p:nvPr>
        </p:nvSpPr>
        <p:spPr/>
        <p:txBody>
          <a:bodyPr/>
          <a:lstStyle/>
          <a:p>
            <a:fld id="{E7E67EEE-93DA-44F4-A570-BCC3A4535806}" type="slidenum">
              <a:rPr lang="zh-TW" altLang="en-US" smtClean="0"/>
              <a:t>‹#›</a:t>
            </a:fld>
            <a:endParaRPr lang="zh-TW" altLang="en-US"/>
          </a:p>
        </p:txBody>
      </p:sp>
    </p:spTree>
    <p:extLst>
      <p:ext uri="{BB962C8B-B14F-4D97-AF65-F5344CB8AC3E}">
        <p14:creationId xmlns:p14="http://schemas.microsoft.com/office/powerpoint/2010/main" val="4198456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0C51BFB-7209-42A2-88A2-7AF32048DC09}"/>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5B9B0876-1926-40D9-B63B-1447B729DF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A9D2021C-6066-44AD-B11A-ECDB73C8EF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A98B6A98-E566-4257-9958-D5FCC3D33992}"/>
              </a:ext>
            </a:extLst>
          </p:cNvPr>
          <p:cNvSpPr>
            <a:spLocks noGrp="1"/>
          </p:cNvSpPr>
          <p:nvPr>
            <p:ph type="dt" sz="half" idx="10"/>
          </p:nvPr>
        </p:nvSpPr>
        <p:spPr/>
        <p:txBody>
          <a:bodyPr/>
          <a:lstStyle/>
          <a:p>
            <a:fld id="{A7DD5BF4-F694-4AAD-9089-D21909A59157}" type="datetimeFigureOut">
              <a:rPr lang="zh-TW" altLang="en-US" smtClean="0"/>
              <a:t>2021/11/30</a:t>
            </a:fld>
            <a:endParaRPr lang="zh-TW" altLang="en-US"/>
          </a:p>
        </p:txBody>
      </p:sp>
      <p:sp>
        <p:nvSpPr>
          <p:cNvPr id="6" name="頁尾版面配置區 5">
            <a:extLst>
              <a:ext uri="{FF2B5EF4-FFF2-40B4-BE49-F238E27FC236}">
                <a16:creationId xmlns:a16="http://schemas.microsoft.com/office/drawing/2014/main" id="{56D6CC1A-09AD-41DA-BF6E-B93EEE29D47B}"/>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33456F4E-95A6-457D-8CB1-2D33983819B7}"/>
              </a:ext>
            </a:extLst>
          </p:cNvPr>
          <p:cNvSpPr>
            <a:spLocks noGrp="1"/>
          </p:cNvSpPr>
          <p:nvPr>
            <p:ph type="sldNum" sz="quarter" idx="12"/>
          </p:nvPr>
        </p:nvSpPr>
        <p:spPr/>
        <p:txBody>
          <a:bodyPr/>
          <a:lstStyle/>
          <a:p>
            <a:fld id="{E7E67EEE-93DA-44F4-A570-BCC3A4535806}" type="slidenum">
              <a:rPr lang="zh-TW" altLang="en-US" smtClean="0"/>
              <a:t>‹#›</a:t>
            </a:fld>
            <a:endParaRPr lang="zh-TW" altLang="en-US"/>
          </a:p>
        </p:txBody>
      </p:sp>
    </p:spTree>
    <p:extLst>
      <p:ext uri="{BB962C8B-B14F-4D97-AF65-F5344CB8AC3E}">
        <p14:creationId xmlns:p14="http://schemas.microsoft.com/office/powerpoint/2010/main" val="1066117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E9636EF-BBD2-497C-88AE-8189D619CF35}"/>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E7269D59-1303-42BD-AA86-3FDD477189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0111DB37-6840-4FF3-92DE-E594FF1FF5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8F6A7C12-9D03-4C14-96B9-6E7A7F8E9954}"/>
              </a:ext>
            </a:extLst>
          </p:cNvPr>
          <p:cNvSpPr>
            <a:spLocks noGrp="1"/>
          </p:cNvSpPr>
          <p:nvPr>
            <p:ph type="dt" sz="half" idx="10"/>
          </p:nvPr>
        </p:nvSpPr>
        <p:spPr/>
        <p:txBody>
          <a:bodyPr/>
          <a:lstStyle/>
          <a:p>
            <a:fld id="{A7DD5BF4-F694-4AAD-9089-D21909A59157}" type="datetimeFigureOut">
              <a:rPr lang="zh-TW" altLang="en-US" smtClean="0"/>
              <a:t>2021/11/30</a:t>
            </a:fld>
            <a:endParaRPr lang="zh-TW" altLang="en-US"/>
          </a:p>
        </p:txBody>
      </p:sp>
      <p:sp>
        <p:nvSpPr>
          <p:cNvPr id="6" name="頁尾版面配置區 5">
            <a:extLst>
              <a:ext uri="{FF2B5EF4-FFF2-40B4-BE49-F238E27FC236}">
                <a16:creationId xmlns:a16="http://schemas.microsoft.com/office/drawing/2014/main" id="{9D406E4F-B127-4C7A-BF36-03E58859DF34}"/>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742060B5-A981-484B-BC23-34FA95BD4BAB}"/>
              </a:ext>
            </a:extLst>
          </p:cNvPr>
          <p:cNvSpPr>
            <a:spLocks noGrp="1"/>
          </p:cNvSpPr>
          <p:nvPr>
            <p:ph type="sldNum" sz="quarter" idx="12"/>
          </p:nvPr>
        </p:nvSpPr>
        <p:spPr/>
        <p:txBody>
          <a:bodyPr/>
          <a:lstStyle/>
          <a:p>
            <a:fld id="{E7E67EEE-93DA-44F4-A570-BCC3A4535806}" type="slidenum">
              <a:rPr lang="zh-TW" altLang="en-US" smtClean="0"/>
              <a:t>‹#›</a:t>
            </a:fld>
            <a:endParaRPr lang="zh-TW" altLang="en-US"/>
          </a:p>
        </p:txBody>
      </p:sp>
    </p:spTree>
    <p:extLst>
      <p:ext uri="{BB962C8B-B14F-4D97-AF65-F5344CB8AC3E}">
        <p14:creationId xmlns:p14="http://schemas.microsoft.com/office/powerpoint/2010/main" val="359971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B5ADBADA-DB8B-43C5-9664-97D2F12569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F816EDE8-98AE-4F93-8757-AB15234814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CC6D84B0-074C-49E8-868A-AD643C28D2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DD5BF4-F694-4AAD-9089-D21909A59157}" type="datetimeFigureOut">
              <a:rPr lang="zh-TW" altLang="en-US" smtClean="0"/>
              <a:t>2021/11/30</a:t>
            </a:fld>
            <a:endParaRPr lang="zh-TW" altLang="en-US"/>
          </a:p>
        </p:txBody>
      </p:sp>
      <p:sp>
        <p:nvSpPr>
          <p:cNvPr id="5" name="頁尾版面配置區 4">
            <a:extLst>
              <a:ext uri="{FF2B5EF4-FFF2-40B4-BE49-F238E27FC236}">
                <a16:creationId xmlns:a16="http://schemas.microsoft.com/office/drawing/2014/main" id="{FB0CFE2B-3E9F-4579-9840-515F89602E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98AAD339-8D9B-4447-9447-BB743D66E4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E67EEE-93DA-44F4-A570-BCC3A4535806}" type="slidenum">
              <a:rPr lang="zh-TW" altLang="en-US" smtClean="0"/>
              <a:t>‹#›</a:t>
            </a:fld>
            <a:endParaRPr lang="zh-TW" altLang="en-US"/>
          </a:p>
        </p:txBody>
      </p:sp>
    </p:spTree>
    <p:extLst>
      <p:ext uri="{BB962C8B-B14F-4D97-AF65-F5344CB8AC3E}">
        <p14:creationId xmlns:p14="http://schemas.microsoft.com/office/powerpoint/2010/main" val="27364831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khronos.org/opengl/wiki/Type_Qualifier_(GLSL)#Storage_qualifier" TargetMode="External"/><Relationship Id="rId2" Type="http://schemas.openxmlformats.org/officeDocument/2006/relationships/hyperlink" Target="https://www.khronos.org/opengl/wiki/Shader" TargetMode="External"/><Relationship Id="rId1" Type="http://schemas.openxmlformats.org/officeDocument/2006/relationships/slideLayout" Target="../slideLayouts/slideLayout2.xml"/><Relationship Id="rId4" Type="http://schemas.openxmlformats.org/officeDocument/2006/relationships/hyperlink" Target="https://www.khronos.org/opengl/wiki/GLSL_Objects"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learnopengl.com/Getting-started/Shaders" TargetMode="External"/><Relationship Id="rId2" Type="http://schemas.openxmlformats.org/officeDocument/2006/relationships/hyperlink" Target="https://www.khronos.org/opengl/wiki/Core_Language_(GLSL)" TargetMode="External"/><Relationship Id="rId1" Type="http://schemas.openxmlformats.org/officeDocument/2006/relationships/slideLayout" Target="../slideLayouts/slideLayout2.xml"/><Relationship Id="rId6" Type="http://schemas.openxmlformats.org/officeDocument/2006/relationships/hyperlink" Target="https://www.khronos.org/opengl/wiki/Uniform_(GLSL)" TargetMode="External"/><Relationship Id="rId5" Type="http://schemas.openxmlformats.org/officeDocument/2006/relationships/hyperlink" Target="https://thebookofshaders.com/03/" TargetMode="External"/><Relationship Id="rId4" Type="http://schemas.openxmlformats.org/officeDocument/2006/relationships/hyperlink" Target="https://www.khronos.org/opengl/wiki/Shade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khronos.org/opengl/wiki/Rendering_Pipeline_Overview"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E21C103-25F9-4CF5-90C0-A11E59E368BC}"/>
              </a:ext>
            </a:extLst>
          </p:cNvPr>
          <p:cNvSpPr>
            <a:spLocks noGrp="1"/>
          </p:cNvSpPr>
          <p:nvPr>
            <p:ph type="ctrTitle"/>
          </p:nvPr>
        </p:nvSpPr>
        <p:spPr/>
        <p:txBody>
          <a:bodyPr>
            <a:normAutofit fontScale="90000"/>
          </a:bodyPr>
          <a:lstStyle/>
          <a:p>
            <a:r>
              <a:rPr lang="en-US" altLang="zh-TW" dirty="0"/>
              <a:t>CG21 HW4</a:t>
            </a:r>
            <a:br>
              <a:rPr lang="en-US" altLang="zh-TW" dirty="0"/>
            </a:br>
            <a:r>
              <a:rPr lang="en-US" altLang="zh-TW" dirty="0"/>
              <a:t> Open</a:t>
            </a:r>
            <a:r>
              <a:rPr lang="en-US" altLang="zh-TW" dirty="0">
                <a:solidFill>
                  <a:srgbClr val="FF0000"/>
                </a:solidFill>
              </a:rPr>
              <a:t>GL</a:t>
            </a:r>
            <a:r>
              <a:rPr lang="en-US" altLang="zh-TW" dirty="0"/>
              <a:t> </a:t>
            </a:r>
            <a:r>
              <a:rPr lang="en-US" altLang="zh-TW" dirty="0">
                <a:solidFill>
                  <a:srgbClr val="FF0000"/>
                </a:solidFill>
              </a:rPr>
              <a:t>S</a:t>
            </a:r>
            <a:r>
              <a:rPr lang="en-US" altLang="zh-TW" dirty="0"/>
              <a:t>hading </a:t>
            </a:r>
            <a:r>
              <a:rPr lang="en-US" altLang="zh-TW" dirty="0">
                <a:solidFill>
                  <a:srgbClr val="FF0000"/>
                </a:solidFill>
              </a:rPr>
              <a:t>L</a:t>
            </a:r>
            <a:r>
              <a:rPr lang="en-US" altLang="zh-TW" dirty="0"/>
              <a:t>anguage</a:t>
            </a:r>
            <a:br>
              <a:rPr lang="en-US" altLang="zh-TW" dirty="0"/>
            </a:br>
            <a:r>
              <a:rPr lang="en-US" altLang="zh-TW" dirty="0"/>
              <a:t>GLSL</a:t>
            </a:r>
            <a:endParaRPr lang="zh-TW" altLang="en-US" dirty="0"/>
          </a:p>
        </p:txBody>
      </p:sp>
      <p:sp>
        <p:nvSpPr>
          <p:cNvPr id="3" name="副標題 2">
            <a:extLst>
              <a:ext uri="{FF2B5EF4-FFF2-40B4-BE49-F238E27FC236}">
                <a16:creationId xmlns:a16="http://schemas.microsoft.com/office/drawing/2014/main" id="{91798B99-0E2A-4A53-B1C4-B8CEB580218A}"/>
              </a:ext>
            </a:extLst>
          </p:cNvPr>
          <p:cNvSpPr>
            <a:spLocks noGrp="1"/>
          </p:cNvSpPr>
          <p:nvPr>
            <p:ph type="subTitle" idx="1"/>
          </p:nvPr>
        </p:nvSpPr>
        <p:spPr/>
        <p:txBody>
          <a:bodyPr>
            <a:normAutofit/>
          </a:bodyPr>
          <a:lstStyle/>
          <a:p>
            <a:endParaRPr lang="en-US" altLang="zh-TW" dirty="0"/>
          </a:p>
          <a:p>
            <a:endParaRPr lang="en-US" altLang="zh-TW" dirty="0"/>
          </a:p>
          <a:p>
            <a:r>
              <a:rPr lang="en-US" altLang="zh-TW" dirty="0"/>
              <a:t>TA </a:t>
            </a:r>
            <a:r>
              <a:rPr lang="zh-TW" altLang="en-US" dirty="0"/>
              <a:t>林書廷</a:t>
            </a:r>
          </a:p>
        </p:txBody>
      </p:sp>
    </p:spTree>
    <p:extLst>
      <p:ext uri="{BB962C8B-B14F-4D97-AF65-F5344CB8AC3E}">
        <p14:creationId xmlns:p14="http://schemas.microsoft.com/office/powerpoint/2010/main" val="3900241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B14407-835A-4C6D-A289-B97DF8ADC056}"/>
              </a:ext>
            </a:extLst>
          </p:cNvPr>
          <p:cNvSpPr>
            <a:spLocks noGrp="1"/>
          </p:cNvSpPr>
          <p:nvPr>
            <p:ph type="title"/>
          </p:nvPr>
        </p:nvSpPr>
        <p:spPr/>
        <p:txBody>
          <a:bodyPr/>
          <a:lstStyle/>
          <a:p>
            <a:r>
              <a:rPr lang="en-US" altLang="zh-TW" dirty="0" err="1"/>
              <a:t>HomeWork</a:t>
            </a:r>
            <a:endParaRPr lang="zh-TW" altLang="en-US" dirty="0"/>
          </a:p>
        </p:txBody>
      </p:sp>
      <p:grpSp>
        <p:nvGrpSpPr>
          <p:cNvPr id="10" name="群組 9">
            <a:extLst>
              <a:ext uri="{FF2B5EF4-FFF2-40B4-BE49-F238E27FC236}">
                <a16:creationId xmlns:a16="http://schemas.microsoft.com/office/drawing/2014/main" id="{1993DA09-9DEE-4BF1-8DCB-C051B24790E9}"/>
              </a:ext>
            </a:extLst>
          </p:cNvPr>
          <p:cNvGrpSpPr/>
          <p:nvPr/>
        </p:nvGrpSpPr>
        <p:grpSpPr>
          <a:xfrm>
            <a:off x="244403" y="2289873"/>
            <a:ext cx="11703194" cy="4048933"/>
            <a:chOff x="1724615" y="1294109"/>
            <a:chExt cx="9631339" cy="3332137"/>
          </a:xfrm>
        </p:grpSpPr>
        <p:pic>
          <p:nvPicPr>
            <p:cNvPr id="5" name="圖片 4">
              <a:extLst>
                <a:ext uri="{FF2B5EF4-FFF2-40B4-BE49-F238E27FC236}">
                  <a16:creationId xmlns:a16="http://schemas.microsoft.com/office/drawing/2014/main" id="{07702E7F-05BF-47F9-8020-1125FCF8E9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4615" y="1294110"/>
              <a:ext cx="3203046" cy="3332136"/>
            </a:xfrm>
            <a:prstGeom prst="rect">
              <a:avLst/>
            </a:prstGeom>
          </p:spPr>
        </p:pic>
        <p:pic>
          <p:nvPicPr>
            <p:cNvPr id="7" name="圖片 6">
              <a:extLst>
                <a:ext uri="{FF2B5EF4-FFF2-40B4-BE49-F238E27FC236}">
                  <a16:creationId xmlns:a16="http://schemas.microsoft.com/office/drawing/2014/main" id="{2D6829E8-A68B-4B77-BE5C-D9CA0CB11B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9814" y="1294109"/>
              <a:ext cx="3207232" cy="3332136"/>
            </a:xfrm>
            <a:prstGeom prst="rect">
              <a:avLst/>
            </a:prstGeom>
          </p:spPr>
        </p:pic>
        <p:pic>
          <p:nvPicPr>
            <p:cNvPr id="9" name="圖片 8">
              <a:extLst>
                <a:ext uri="{FF2B5EF4-FFF2-40B4-BE49-F238E27FC236}">
                  <a16:creationId xmlns:a16="http://schemas.microsoft.com/office/drawing/2014/main" id="{16E0DBE6-55B3-43B3-9B01-E8F9A437BA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37046" y="1294109"/>
              <a:ext cx="3218908" cy="3332136"/>
            </a:xfrm>
            <a:prstGeom prst="rect">
              <a:avLst/>
            </a:prstGeom>
          </p:spPr>
        </p:pic>
      </p:grpSp>
    </p:spTree>
    <p:extLst>
      <p:ext uri="{BB962C8B-B14F-4D97-AF65-F5344CB8AC3E}">
        <p14:creationId xmlns:p14="http://schemas.microsoft.com/office/powerpoint/2010/main" val="217277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4CCA134-17AD-4F10-A29E-CCE6142771F9}"/>
              </a:ext>
            </a:extLst>
          </p:cNvPr>
          <p:cNvSpPr>
            <a:spLocks noGrp="1"/>
          </p:cNvSpPr>
          <p:nvPr>
            <p:ph type="title"/>
          </p:nvPr>
        </p:nvSpPr>
        <p:spPr/>
        <p:txBody>
          <a:bodyPr/>
          <a:lstStyle/>
          <a:p>
            <a:r>
              <a:rPr lang="en-US" altLang="zh-TW" dirty="0"/>
              <a:t>If you build successfully</a:t>
            </a:r>
            <a:endParaRPr lang="zh-TW" altLang="en-US" dirty="0"/>
          </a:p>
        </p:txBody>
      </p:sp>
      <p:sp>
        <p:nvSpPr>
          <p:cNvPr id="3" name="內容版面配置區 2">
            <a:extLst>
              <a:ext uri="{FF2B5EF4-FFF2-40B4-BE49-F238E27FC236}">
                <a16:creationId xmlns:a16="http://schemas.microsoft.com/office/drawing/2014/main" id="{499515D2-0713-42EA-8C57-B56105F36DEB}"/>
              </a:ext>
            </a:extLst>
          </p:cNvPr>
          <p:cNvSpPr>
            <a:spLocks noGrp="1"/>
          </p:cNvSpPr>
          <p:nvPr>
            <p:ph idx="1"/>
          </p:nvPr>
        </p:nvSpPr>
        <p:spPr/>
        <p:txBody>
          <a:bodyPr/>
          <a:lstStyle/>
          <a:p>
            <a:r>
              <a:rPr lang="en-US" altLang="zh-TW" dirty="0"/>
              <a:t>default setting</a:t>
            </a:r>
            <a:endParaRPr lang="zh-TW" altLang="en-US" dirty="0"/>
          </a:p>
        </p:txBody>
      </p:sp>
      <p:grpSp>
        <p:nvGrpSpPr>
          <p:cNvPr id="10" name="群組 9">
            <a:extLst>
              <a:ext uri="{FF2B5EF4-FFF2-40B4-BE49-F238E27FC236}">
                <a16:creationId xmlns:a16="http://schemas.microsoft.com/office/drawing/2014/main" id="{6679B61F-F27A-4A9F-AC60-2FDEF7DBE3E0}"/>
              </a:ext>
            </a:extLst>
          </p:cNvPr>
          <p:cNvGrpSpPr/>
          <p:nvPr/>
        </p:nvGrpSpPr>
        <p:grpSpPr>
          <a:xfrm>
            <a:off x="320318" y="2434751"/>
            <a:ext cx="11551364" cy="4058124"/>
            <a:chOff x="348712" y="2434751"/>
            <a:chExt cx="10161722" cy="3569927"/>
          </a:xfrm>
        </p:grpSpPr>
        <p:pic>
          <p:nvPicPr>
            <p:cNvPr id="5" name="圖片 4">
              <a:extLst>
                <a:ext uri="{FF2B5EF4-FFF2-40B4-BE49-F238E27FC236}">
                  <a16:creationId xmlns:a16="http://schemas.microsoft.com/office/drawing/2014/main" id="{8F2FA1BD-7F9E-4201-A4FB-D61467107B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712" y="2441141"/>
              <a:ext cx="3363434" cy="3563537"/>
            </a:xfrm>
            <a:prstGeom prst="rect">
              <a:avLst/>
            </a:prstGeom>
          </p:spPr>
        </p:pic>
        <p:pic>
          <p:nvPicPr>
            <p:cNvPr id="7" name="圖片 6">
              <a:extLst>
                <a:ext uri="{FF2B5EF4-FFF2-40B4-BE49-F238E27FC236}">
                  <a16:creationId xmlns:a16="http://schemas.microsoft.com/office/drawing/2014/main" id="{689CA268-0B9B-4675-9016-41CE75D6EE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8482" y="2441141"/>
              <a:ext cx="3388979" cy="3563537"/>
            </a:xfrm>
            <a:prstGeom prst="rect">
              <a:avLst/>
            </a:prstGeom>
          </p:spPr>
        </p:pic>
        <p:pic>
          <p:nvPicPr>
            <p:cNvPr id="9" name="圖片 8">
              <a:extLst>
                <a:ext uri="{FF2B5EF4-FFF2-40B4-BE49-F238E27FC236}">
                  <a16:creationId xmlns:a16="http://schemas.microsoft.com/office/drawing/2014/main" id="{3557B2BF-A823-445B-8EB1-5945088AFA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98696" y="2434751"/>
              <a:ext cx="3411738" cy="3569927"/>
            </a:xfrm>
            <a:prstGeom prst="rect">
              <a:avLst/>
            </a:prstGeom>
          </p:spPr>
        </p:pic>
      </p:grpSp>
    </p:spTree>
    <p:extLst>
      <p:ext uri="{BB962C8B-B14F-4D97-AF65-F5344CB8AC3E}">
        <p14:creationId xmlns:p14="http://schemas.microsoft.com/office/powerpoint/2010/main" val="1605827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C278B1-9D98-405F-B76B-5A1DE559BFE5}"/>
              </a:ext>
            </a:extLst>
          </p:cNvPr>
          <p:cNvSpPr>
            <a:spLocks noGrp="1"/>
          </p:cNvSpPr>
          <p:nvPr>
            <p:ph type="title"/>
          </p:nvPr>
        </p:nvSpPr>
        <p:spPr/>
        <p:txBody>
          <a:bodyPr/>
          <a:lstStyle/>
          <a:p>
            <a:r>
              <a:rPr lang="en-US" altLang="zh-TW" dirty="0"/>
              <a:t>Default Shader </a:t>
            </a:r>
            <a:endParaRPr lang="zh-TW" altLang="en-US" dirty="0"/>
          </a:p>
        </p:txBody>
      </p:sp>
      <p:pic>
        <p:nvPicPr>
          <p:cNvPr id="5" name="圖片 4">
            <a:extLst>
              <a:ext uri="{FF2B5EF4-FFF2-40B4-BE49-F238E27FC236}">
                <a16:creationId xmlns:a16="http://schemas.microsoft.com/office/drawing/2014/main" id="{09D1AAA8-681A-42BD-8833-6DFEB99759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869" y="2487936"/>
            <a:ext cx="6067019" cy="4004939"/>
          </a:xfrm>
          <a:prstGeom prst="rect">
            <a:avLst/>
          </a:prstGeom>
        </p:spPr>
      </p:pic>
      <p:pic>
        <p:nvPicPr>
          <p:cNvPr id="7" name="圖片 6">
            <a:extLst>
              <a:ext uri="{FF2B5EF4-FFF2-40B4-BE49-F238E27FC236}">
                <a16:creationId xmlns:a16="http://schemas.microsoft.com/office/drawing/2014/main" id="{238D4C89-83AD-406B-B5EA-3F2C5BB8D0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5907" y="2484028"/>
            <a:ext cx="4121967" cy="4004939"/>
          </a:xfrm>
          <a:prstGeom prst="rect">
            <a:avLst/>
          </a:prstGeom>
        </p:spPr>
      </p:pic>
      <p:sp>
        <p:nvSpPr>
          <p:cNvPr id="9" name="箭號: 向右 8">
            <a:extLst>
              <a:ext uri="{FF2B5EF4-FFF2-40B4-BE49-F238E27FC236}">
                <a16:creationId xmlns:a16="http://schemas.microsoft.com/office/drawing/2014/main" id="{E69AD6BD-1855-4279-BBAC-A33A81A5E8C6}"/>
              </a:ext>
            </a:extLst>
          </p:cNvPr>
          <p:cNvSpPr/>
          <p:nvPr/>
        </p:nvSpPr>
        <p:spPr>
          <a:xfrm>
            <a:off x="6408582" y="5285957"/>
            <a:ext cx="1408007" cy="697424"/>
          </a:xfrm>
          <a:prstGeom prst="right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2" name="內容版面配置區 4">
            <a:extLst>
              <a:ext uri="{FF2B5EF4-FFF2-40B4-BE49-F238E27FC236}">
                <a16:creationId xmlns:a16="http://schemas.microsoft.com/office/drawing/2014/main" id="{629EEF95-BD5B-44AE-8EA6-5E02D37114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12586" y="268679"/>
            <a:ext cx="4951134" cy="1968834"/>
          </a:xfrm>
          <a:prstGeom prst="rect">
            <a:avLst/>
          </a:prstGeom>
        </p:spPr>
      </p:pic>
      <p:sp>
        <p:nvSpPr>
          <p:cNvPr id="13" name="矩形 12">
            <a:extLst>
              <a:ext uri="{FF2B5EF4-FFF2-40B4-BE49-F238E27FC236}">
                <a16:creationId xmlns:a16="http://schemas.microsoft.com/office/drawing/2014/main" id="{6FE471B3-0402-4089-99F8-D93ABB7E5A93}"/>
              </a:ext>
            </a:extLst>
          </p:cNvPr>
          <p:cNvSpPr/>
          <p:nvPr/>
        </p:nvSpPr>
        <p:spPr>
          <a:xfrm>
            <a:off x="7508929" y="268679"/>
            <a:ext cx="1123627" cy="1133918"/>
          </a:xfrm>
          <a:prstGeom prst="rect">
            <a:avLst/>
          </a:prstGeom>
          <a:no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5" name="直線單箭頭接點 14">
            <a:extLst>
              <a:ext uri="{FF2B5EF4-FFF2-40B4-BE49-F238E27FC236}">
                <a16:creationId xmlns:a16="http://schemas.microsoft.com/office/drawing/2014/main" id="{088D10BF-CAD3-46E6-9847-366FFECEDC37}"/>
              </a:ext>
            </a:extLst>
          </p:cNvPr>
          <p:cNvCxnSpPr>
            <a:cxnSpLocks/>
            <a:stCxn id="13" idx="1"/>
          </p:cNvCxnSpPr>
          <p:nvPr/>
        </p:nvCxnSpPr>
        <p:spPr>
          <a:xfrm flipH="1">
            <a:off x="2177512" y="835638"/>
            <a:ext cx="5331417" cy="1773755"/>
          </a:xfrm>
          <a:prstGeom prst="straightConnector1">
            <a:avLst/>
          </a:prstGeom>
          <a:ln w="381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3ECC2532-4DA8-4336-BE19-FF0A17B28ED3}"/>
              </a:ext>
            </a:extLst>
          </p:cNvPr>
          <p:cNvSpPr/>
          <p:nvPr/>
        </p:nvSpPr>
        <p:spPr>
          <a:xfrm>
            <a:off x="325464" y="2750949"/>
            <a:ext cx="2867187" cy="662742"/>
          </a:xfrm>
          <a:prstGeom prst="rect">
            <a:avLst/>
          </a:prstGeom>
          <a:no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矩形 17">
            <a:extLst>
              <a:ext uri="{FF2B5EF4-FFF2-40B4-BE49-F238E27FC236}">
                <a16:creationId xmlns:a16="http://schemas.microsoft.com/office/drawing/2014/main" id="{55921CA1-6E60-4772-AE45-10CF398F5711}"/>
              </a:ext>
            </a:extLst>
          </p:cNvPr>
          <p:cNvSpPr/>
          <p:nvPr/>
        </p:nvSpPr>
        <p:spPr>
          <a:xfrm>
            <a:off x="223869" y="4804475"/>
            <a:ext cx="5872131" cy="1518833"/>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矩形 19">
            <a:extLst>
              <a:ext uri="{FF2B5EF4-FFF2-40B4-BE49-F238E27FC236}">
                <a16:creationId xmlns:a16="http://schemas.microsoft.com/office/drawing/2014/main" id="{809C5285-37AE-433E-B9E9-87D31744290F}"/>
              </a:ext>
            </a:extLst>
          </p:cNvPr>
          <p:cNvSpPr/>
          <p:nvPr/>
        </p:nvSpPr>
        <p:spPr>
          <a:xfrm>
            <a:off x="8632556" y="268679"/>
            <a:ext cx="945397" cy="1133918"/>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箭號: 向右 20">
            <a:extLst>
              <a:ext uri="{FF2B5EF4-FFF2-40B4-BE49-F238E27FC236}">
                <a16:creationId xmlns:a16="http://schemas.microsoft.com/office/drawing/2014/main" id="{D6D97824-9AB9-4B49-A9C5-53D266519195}"/>
              </a:ext>
            </a:extLst>
          </p:cNvPr>
          <p:cNvSpPr/>
          <p:nvPr/>
        </p:nvSpPr>
        <p:spPr>
          <a:xfrm rot="4999769">
            <a:off x="2467994" y="3835760"/>
            <a:ext cx="985139" cy="487966"/>
          </a:xfrm>
          <a:prstGeom prst="right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矩形 21">
            <a:extLst>
              <a:ext uri="{FF2B5EF4-FFF2-40B4-BE49-F238E27FC236}">
                <a16:creationId xmlns:a16="http://schemas.microsoft.com/office/drawing/2014/main" id="{52DF54AD-9EB1-48FA-B454-2C99856CBE3C}"/>
              </a:ext>
            </a:extLst>
          </p:cNvPr>
          <p:cNvSpPr/>
          <p:nvPr/>
        </p:nvSpPr>
        <p:spPr>
          <a:xfrm>
            <a:off x="8322590" y="4946031"/>
            <a:ext cx="2684217" cy="1377276"/>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22">
            <a:extLst>
              <a:ext uri="{FF2B5EF4-FFF2-40B4-BE49-F238E27FC236}">
                <a16:creationId xmlns:a16="http://schemas.microsoft.com/office/drawing/2014/main" id="{BDF680C2-72D7-4E39-BAA9-4BEA152D17BB}"/>
              </a:ext>
            </a:extLst>
          </p:cNvPr>
          <p:cNvSpPr/>
          <p:nvPr/>
        </p:nvSpPr>
        <p:spPr>
          <a:xfrm>
            <a:off x="9604871" y="268679"/>
            <a:ext cx="1879374" cy="1133918"/>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914519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fade">
                                      <p:cBhvr>
                                        <p:cTn id="33" dur="500"/>
                                        <p:tgtEl>
                                          <p:spTgt spid="2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16" grpId="0" animBg="1"/>
      <p:bldP spid="18" grpId="0" animBg="1"/>
      <p:bldP spid="20" grpId="0" animBg="1"/>
      <p:bldP spid="21" grpId="0" animBg="1"/>
      <p:bldP spid="22" grpId="0" animBg="1"/>
      <p:bldP spid="2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F3D7D55-C0CB-4541-9FCA-21A49993BC44}"/>
              </a:ext>
            </a:extLst>
          </p:cNvPr>
          <p:cNvSpPr>
            <a:spLocks noGrp="1"/>
          </p:cNvSpPr>
          <p:nvPr>
            <p:ph type="title"/>
          </p:nvPr>
        </p:nvSpPr>
        <p:spPr/>
        <p:txBody>
          <a:bodyPr/>
          <a:lstStyle/>
          <a:p>
            <a:r>
              <a:rPr lang="en-US" altLang="zh-TW" dirty="0">
                <a:solidFill>
                  <a:srgbClr val="FF0000"/>
                </a:solidFill>
              </a:rPr>
              <a:t>In</a:t>
            </a:r>
            <a:r>
              <a:rPr lang="en-US" altLang="zh-TW" dirty="0"/>
              <a:t> ,</a:t>
            </a:r>
            <a:r>
              <a:rPr lang="en-US" altLang="zh-TW" dirty="0">
                <a:solidFill>
                  <a:srgbClr val="FF0000"/>
                </a:solidFill>
              </a:rPr>
              <a:t>out</a:t>
            </a:r>
            <a:r>
              <a:rPr lang="en-US" altLang="zh-TW" dirty="0"/>
              <a:t> and </a:t>
            </a:r>
            <a:r>
              <a:rPr lang="en-US" altLang="zh-TW" dirty="0">
                <a:solidFill>
                  <a:srgbClr val="FF0000"/>
                </a:solidFill>
              </a:rPr>
              <a:t>uniform</a:t>
            </a:r>
            <a:endParaRPr lang="zh-TW" altLang="en-US" dirty="0">
              <a:solidFill>
                <a:srgbClr val="FF0000"/>
              </a:solidFill>
            </a:endParaRPr>
          </a:p>
        </p:txBody>
      </p:sp>
      <p:pic>
        <p:nvPicPr>
          <p:cNvPr id="4" name="圖片 3">
            <a:extLst>
              <a:ext uri="{FF2B5EF4-FFF2-40B4-BE49-F238E27FC236}">
                <a16:creationId xmlns:a16="http://schemas.microsoft.com/office/drawing/2014/main" id="{E2B93EBE-97E1-4C87-8377-4359EB507B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862" y="2348451"/>
            <a:ext cx="6067019" cy="4004939"/>
          </a:xfrm>
          <a:prstGeom prst="rect">
            <a:avLst/>
          </a:prstGeom>
        </p:spPr>
      </p:pic>
      <p:pic>
        <p:nvPicPr>
          <p:cNvPr id="5" name="圖片 4">
            <a:extLst>
              <a:ext uri="{FF2B5EF4-FFF2-40B4-BE49-F238E27FC236}">
                <a16:creationId xmlns:a16="http://schemas.microsoft.com/office/drawing/2014/main" id="{1120201E-313A-4C4E-AAB0-104B835B4E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77900" y="2344543"/>
            <a:ext cx="4121967" cy="4004939"/>
          </a:xfrm>
          <a:prstGeom prst="rect">
            <a:avLst/>
          </a:prstGeom>
        </p:spPr>
      </p:pic>
      <p:sp>
        <p:nvSpPr>
          <p:cNvPr id="6" name="矩形 5">
            <a:extLst>
              <a:ext uri="{FF2B5EF4-FFF2-40B4-BE49-F238E27FC236}">
                <a16:creationId xmlns:a16="http://schemas.microsoft.com/office/drawing/2014/main" id="{3DC6E857-5C92-469D-AE20-903CEB2ABD41}"/>
              </a:ext>
            </a:extLst>
          </p:cNvPr>
          <p:cNvSpPr/>
          <p:nvPr/>
        </p:nvSpPr>
        <p:spPr>
          <a:xfrm>
            <a:off x="364210" y="3231397"/>
            <a:ext cx="2030278" cy="148783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a:extLst>
              <a:ext uri="{FF2B5EF4-FFF2-40B4-BE49-F238E27FC236}">
                <a16:creationId xmlns:a16="http://schemas.microsoft.com/office/drawing/2014/main" id="{1948BD50-5A20-4CA8-93FF-E6856068C2A0}"/>
              </a:ext>
            </a:extLst>
          </p:cNvPr>
          <p:cNvSpPr/>
          <p:nvPr/>
        </p:nvSpPr>
        <p:spPr>
          <a:xfrm>
            <a:off x="8451742" y="2650211"/>
            <a:ext cx="2559803" cy="206902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箭號: 左-右雙向 7">
            <a:extLst>
              <a:ext uri="{FF2B5EF4-FFF2-40B4-BE49-F238E27FC236}">
                <a16:creationId xmlns:a16="http://schemas.microsoft.com/office/drawing/2014/main" id="{F679799C-7F91-4D95-B8CD-9EE214DF8E1A}"/>
              </a:ext>
            </a:extLst>
          </p:cNvPr>
          <p:cNvSpPr/>
          <p:nvPr/>
        </p:nvSpPr>
        <p:spPr>
          <a:xfrm>
            <a:off x="2650210" y="3556861"/>
            <a:ext cx="5517397" cy="348712"/>
          </a:xfrm>
          <a:prstGeom prst="lef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98953B86-29E0-4EF8-8209-60F8BDA68AC4}"/>
              </a:ext>
            </a:extLst>
          </p:cNvPr>
          <p:cNvSpPr txBox="1"/>
          <p:nvPr/>
        </p:nvSpPr>
        <p:spPr>
          <a:xfrm>
            <a:off x="2750949" y="4072903"/>
            <a:ext cx="5315918" cy="646331"/>
          </a:xfrm>
          <a:prstGeom prst="rect">
            <a:avLst/>
          </a:prstGeom>
          <a:solidFill>
            <a:schemeClr val="tx2">
              <a:lumMod val="20000"/>
              <a:lumOff val="80000"/>
            </a:schemeClr>
          </a:solidFill>
        </p:spPr>
        <p:txBody>
          <a:bodyPr wrap="square" rtlCol="0">
            <a:spAutoFit/>
          </a:bodyPr>
          <a:lstStyle/>
          <a:p>
            <a:r>
              <a:rPr lang="en-US" altLang="zh-TW" dirty="0"/>
              <a:t>The variable and type of in and out must be the same both in vertex shader and fragment shader!</a:t>
            </a:r>
            <a:endParaRPr lang="zh-TW" altLang="en-US" dirty="0"/>
          </a:p>
        </p:txBody>
      </p:sp>
      <p:sp>
        <p:nvSpPr>
          <p:cNvPr id="3" name="文字方塊 2">
            <a:extLst>
              <a:ext uri="{FF2B5EF4-FFF2-40B4-BE49-F238E27FC236}">
                <a16:creationId xmlns:a16="http://schemas.microsoft.com/office/drawing/2014/main" id="{67E2C57E-22F0-47E0-918C-3C7F2CD21F11}"/>
              </a:ext>
            </a:extLst>
          </p:cNvPr>
          <p:cNvSpPr txBox="1"/>
          <p:nvPr/>
        </p:nvSpPr>
        <p:spPr>
          <a:xfrm>
            <a:off x="2328621" y="6385352"/>
            <a:ext cx="1981499" cy="400110"/>
          </a:xfrm>
          <a:prstGeom prst="rect">
            <a:avLst/>
          </a:prstGeom>
          <a:noFill/>
          <a:ln>
            <a:solidFill>
              <a:schemeClr val="tx1"/>
            </a:solidFill>
          </a:ln>
        </p:spPr>
        <p:txBody>
          <a:bodyPr wrap="square" rtlCol="0">
            <a:spAutoFit/>
          </a:bodyPr>
          <a:lstStyle/>
          <a:p>
            <a:pPr algn="ctr"/>
            <a:r>
              <a:rPr lang="en-US" altLang="zh-TW" sz="2000" b="1" dirty="0"/>
              <a:t>Vertex Shader</a:t>
            </a:r>
            <a:endParaRPr lang="zh-TW" altLang="en-US" sz="2000" b="1" dirty="0"/>
          </a:p>
        </p:txBody>
      </p:sp>
      <p:sp>
        <p:nvSpPr>
          <p:cNvPr id="10" name="文字方塊 9">
            <a:extLst>
              <a:ext uri="{FF2B5EF4-FFF2-40B4-BE49-F238E27FC236}">
                <a16:creationId xmlns:a16="http://schemas.microsoft.com/office/drawing/2014/main" id="{26E929C2-6161-4797-9ED0-89B3996323AC}"/>
              </a:ext>
            </a:extLst>
          </p:cNvPr>
          <p:cNvSpPr txBox="1"/>
          <p:nvPr/>
        </p:nvSpPr>
        <p:spPr>
          <a:xfrm>
            <a:off x="8945217" y="6385352"/>
            <a:ext cx="2084415" cy="400110"/>
          </a:xfrm>
          <a:prstGeom prst="rect">
            <a:avLst/>
          </a:prstGeom>
          <a:noFill/>
          <a:ln>
            <a:solidFill>
              <a:schemeClr val="tx1"/>
            </a:solidFill>
          </a:ln>
        </p:spPr>
        <p:txBody>
          <a:bodyPr wrap="square" rtlCol="0">
            <a:spAutoFit/>
          </a:bodyPr>
          <a:lstStyle/>
          <a:p>
            <a:pPr algn="ctr"/>
            <a:r>
              <a:rPr lang="en-US" altLang="zh-TW" sz="2000" b="1" dirty="0"/>
              <a:t>Fragment Shader</a:t>
            </a:r>
            <a:endParaRPr lang="zh-TW" altLang="en-US" sz="2000" b="1" dirty="0"/>
          </a:p>
        </p:txBody>
      </p:sp>
    </p:spTree>
    <p:extLst>
      <p:ext uri="{BB962C8B-B14F-4D97-AF65-F5344CB8AC3E}">
        <p14:creationId xmlns:p14="http://schemas.microsoft.com/office/powerpoint/2010/main" val="2239843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792E957-606D-4DAF-B087-AD646CC51C00}"/>
              </a:ext>
            </a:extLst>
          </p:cNvPr>
          <p:cNvSpPr>
            <a:spLocks noGrp="1"/>
          </p:cNvSpPr>
          <p:nvPr>
            <p:ph type="title"/>
          </p:nvPr>
        </p:nvSpPr>
        <p:spPr/>
        <p:txBody>
          <a:bodyPr/>
          <a:lstStyle/>
          <a:p>
            <a:r>
              <a:rPr lang="en-US" altLang="zh-TW" dirty="0"/>
              <a:t>Uniform</a:t>
            </a:r>
            <a:endParaRPr lang="zh-TW" altLang="en-US" dirty="0"/>
          </a:p>
        </p:txBody>
      </p:sp>
      <p:sp>
        <p:nvSpPr>
          <p:cNvPr id="3" name="內容版面配置區 2">
            <a:extLst>
              <a:ext uri="{FF2B5EF4-FFF2-40B4-BE49-F238E27FC236}">
                <a16:creationId xmlns:a16="http://schemas.microsoft.com/office/drawing/2014/main" id="{10D496EA-8F7C-453C-A716-21E68B782A1C}"/>
              </a:ext>
            </a:extLst>
          </p:cNvPr>
          <p:cNvSpPr>
            <a:spLocks noGrp="1"/>
          </p:cNvSpPr>
          <p:nvPr>
            <p:ph idx="1"/>
          </p:nvPr>
        </p:nvSpPr>
        <p:spPr/>
        <p:txBody>
          <a:bodyPr/>
          <a:lstStyle/>
          <a:p>
            <a:r>
              <a:rPr lang="en-US" altLang="zh-TW" dirty="0"/>
              <a:t>A </a:t>
            </a:r>
            <a:r>
              <a:rPr lang="en-US" altLang="zh-TW" b="1" dirty="0"/>
              <a:t>uniform</a:t>
            </a:r>
            <a:r>
              <a:rPr lang="en-US" altLang="zh-TW" dirty="0"/>
              <a:t> is a global </a:t>
            </a:r>
            <a:r>
              <a:rPr lang="en-US" altLang="zh-TW" dirty="0">
                <a:hlinkClick r:id="rId2" tooltip="Shader"/>
              </a:rPr>
              <a:t>Shader</a:t>
            </a:r>
            <a:r>
              <a:rPr lang="en-US" altLang="zh-TW" dirty="0"/>
              <a:t> variable declared with the "uniform" </a:t>
            </a:r>
            <a:r>
              <a:rPr lang="en-US" altLang="zh-TW" dirty="0">
                <a:hlinkClick r:id="rId3" tooltip="Type Qualifier (GLSL)"/>
              </a:rPr>
              <a:t>storage qualifier</a:t>
            </a:r>
            <a:r>
              <a:rPr lang="en-US" altLang="zh-TW" dirty="0"/>
              <a:t>. </a:t>
            </a:r>
          </a:p>
          <a:p>
            <a:endParaRPr lang="en-US" altLang="zh-TW" dirty="0"/>
          </a:p>
          <a:p>
            <a:r>
              <a:rPr lang="en-US" altLang="zh-TW" dirty="0"/>
              <a:t>These act as parameters that the user of a shader program can pass to that program. Their values are stored in a </a:t>
            </a:r>
            <a:r>
              <a:rPr lang="en-US" altLang="zh-TW" dirty="0">
                <a:hlinkClick r:id="rId4" tooltip="GLSL Objects"/>
              </a:rPr>
              <a:t>program object</a:t>
            </a:r>
            <a:r>
              <a:rPr lang="en-US" altLang="zh-TW" dirty="0"/>
              <a:t>.</a:t>
            </a:r>
          </a:p>
          <a:p>
            <a:endParaRPr lang="en-US" altLang="zh-TW" dirty="0"/>
          </a:p>
          <a:p>
            <a:r>
              <a:rPr lang="en-US" altLang="zh-TW" dirty="0"/>
              <a:t>You can picture the uniforms like little bridges between the CPU and the GPU</a:t>
            </a:r>
            <a:endParaRPr lang="zh-TW" altLang="en-US" dirty="0"/>
          </a:p>
        </p:txBody>
      </p:sp>
    </p:spTree>
    <p:extLst>
      <p:ext uri="{BB962C8B-B14F-4D97-AF65-F5344CB8AC3E}">
        <p14:creationId xmlns:p14="http://schemas.microsoft.com/office/powerpoint/2010/main" val="37896507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21D14F5-6540-488B-A0AD-84950EB1308F}"/>
              </a:ext>
            </a:extLst>
          </p:cNvPr>
          <p:cNvSpPr>
            <a:spLocks noGrp="1"/>
          </p:cNvSpPr>
          <p:nvPr>
            <p:ph type="title"/>
          </p:nvPr>
        </p:nvSpPr>
        <p:spPr>
          <a:xfrm>
            <a:off x="838200" y="365125"/>
            <a:ext cx="10515600" cy="1325563"/>
          </a:xfrm>
        </p:spPr>
        <p:txBody>
          <a:bodyPr>
            <a:normAutofit/>
          </a:bodyPr>
          <a:lstStyle/>
          <a:p>
            <a:r>
              <a:rPr lang="en-US" altLang="zh-TW" sz="3600" b="1" dirty="0"/>
              <a:t>Some issues you may meet in </a:t>
            </a:r>
            <a:r>
              <a:rPr lang="en-US" altLang="zh-TW" sz="3600" b="1" dirty="0">
                <a:solidFill>
                  <a:srgbClr val="FF0000"/>
                </a:solidFill>
              </a:rPr>
              <a:t>macOS</a:t>
            </a:r>
            <a:r>
              <a:rPr lang="en-US" altLang="zh-TW" sz="3600" b="1" dirty="0"/>
              <a:t> in this homework</a:t>
            </a:r>
            <a:endParaRPr lang="zh-TW" altLang="en-US" sz="3600" b="1" dirty="0"/>
          </a:p>
        </p:txBody>
      </p:sp>
      <p:sp>
        <p:nvSpPr>
          <p:cNvPr id="3" name="內容版面配置區 2">
            <a:extLst>
              <a:ext uri="{FF2B5EF4-FFF2-40B4-BE49-F238E27FC236}">
                <a16:creationId xmlns:a16="http://schemas.microsoft.com/office/drawing/2014/main" id="{E55C2C43-D901-4BA4-B87F-EEF4EEDB8151}"/>
              </a:ext>
            </a:extLst>
          </p:cNvPr>
          <p:cNvSpPr>
            <a:spLocks noGrp="1"/>
          </p:cNvSpPr>
          <p:nvPr>
            <p:ph idx="1"/>
          </p:nvPr>
        </p:nvSpPr>
        <p:spPr>
          <a:xfrm>
            <a:off x="838200" y="1381677"/>
            <a:ext cx="10515600" cy="4351338"/>
          </a:xfrm>
        </p:spPr>
        <p:txBody>
          <a:bodyPr>
            <a:normAutofit/>
          </a:bodyPr>
          <a:lstStyle/>
          <a:p>
            <a:r>
              <a:rPr lang="en-US" altLang="zh-TW" sz="2400" dirty="0"/>
              <a:t>Sorry , it’s my bad ,there are some issues about uniform variable in shader that may confused if you use macOS in this homework and will need you to add some codes in main.cpp file to fix this issue.</a:t>
            </a:r>
            <a:endParaRPr lang="zh-TW" altLang="en-US" sz="2400" dirty="0"/>
          </a:p>
        </p:txBody>
      </p:sp>
      <p:pic>
        <p:nvPicPr>
          <p:cNvPr id="7" name="圖片 6">
            <a:extLst>
              <a:ext uri="{FF2B5EF4-FFF2-40B4-BE49-F238E27FC236}">
                <a16:creationId xmlns:a16="http://schemas.microsoft.com/office/drawing/2014/main" id="{06C06EE5-0969-4A53-AADC-328FDB25FC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3217" y="2548422"/>
            <a:ext cx="3909525" cy="3929270"/>
          </a:xfrm>
          <a:prstGeom prst="rect">
            <a:avLst/>
          </a:prstGeom>
        </p:spPr>
      </p:pic>
      <p:pic>
        <p:nvPicPr>
          <p:cNvPr id="9" name="圖片 8">
            <a:extLst>
              <a:ext uri="{FF2B5EF4-FFF2-40B4-BE49-F238E27FC236}">
                <a16:creationId xmlns:a16="http://schemas.microsoft.com/office/drawing/2014/main" id="{913A6B6D-D30D-4922-9A2F-FB9893D64D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91195" y="2468702"/>
            <a:ext cx="3214787" cy="4088710"/>
          </a:xfrm>
          <a:prstGeom prst="rect">
            <a:avLst/>
          </a:prstGeom>
        </p:spPr>
      </p:pic>
      <p:sp>
        <p:nvSpPr>
          <p:cNvPr id="10" name="文字方塊 9">
            <a:extLst>
              <a:ext uri="{FF2B5EF4-FFF2-40B4-BE49-F238E27FC236}">
                <a16:creationId xmlns:a16="http://schemas.microsoft.com/office/drawing/2014/main" id="{BD0E49EB-4AF1-4254-B054-6B9A0ACCA7C7}"/>
              </a:ext>
            </a:extLst>
          </p:cNvPr>
          <p:cNvSpPr txBox="1"/>
          <p:nvPr/>
        </p:nvSpPr>
        <p:spPr>
          <a:xfrm>
            <a:off x="356801" y="4123588"/>
            <a:ext cx="3399183" cy="923330"/>
          </a:xfrm>
          <a:prstGeom prst="rect">
            <a:avLst/>
          </a:prstGeom>
          <a:noFill/>
          <a:ln>
            <a:solidFill>
              <a:schemeClr val="tx1"/>
            </a:solidFill>
          </a:ln>
        </p:spPr>
        <p:txBody>
          <a:bodyPr wrap="square" rtlCol="0">
            <a:spAutoFit/>
          </a:bodyPr>
          <a:lstStyle/>
          <a:p>
            <a:r>
              <a:rPr lang="en-US" altLang="zh-TW" dirty="0"/>
              <a:t>In default setting , you will see a blue slime if you change shading type to </a:t>
            </a:r>
            <a:r>
              <a:rPr lang="en-US" altLang="zh-TW" dirty="0" err="1"/>
              <a:t>Phong</a:t>
            </a:r>
            <a:r>
              <a:rPr lang="en-US" altLang="zh-TW" dirty="0"/>
              <a:t>.</a:t>
            </a:r>
            <a:endParaRPr lang="zh-TW" altLang="en-US" dirty="0"/>
          </a:p>
        </p:txBody>
      </p:sp>
      <p:sp>
        <p:nvSpPr>
          <p:cNvPr id="11" name="箭號: 向右 10">
            <a:extLst>
              <a:ext uri="{FF2B5EF4-FFF2-40B4-BE49-F238E27FC236}">
                <a16:creationId xmlns:a16="http://schemas.microsoft.com/office/drawing/2014/main" id="{FEA4853C-EBEE-409B-982F-D935CFA5FBC4}"/>
              </a:ext>
            </a:extLst>
          </p:cNvPr>
          <p:cNvSpPr/>
          <p:nvPr/>
        </p:nvSpPr>
        <p:spPr>
          <a:xfrm>
            <a:off x="3759113" y="4439479"/>
            <a:ext cx="744496" cy="29154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2" name="矩形 11">
            <a:extLst>
              <a:ext uri="{FF2B5EF4-FFF2-40B4-BE49-F238E27FC236}">
                <a16:creationId xmlns:a16="http://schemas.microsoft.com/office/drawing/2014/main" id="{B7D7FF33-9366-4A67-BDBB-61D1168D1DC5}"/>
              </a:ext>
            </a:extLst>
          </p:cNvPr>
          <p:cNvSpPr/>
          <p:nvPr/>
        </p:nvSpPr>
        <p:spPr>
          <a:xfrm>
            <a:off x="4731022" y="5930348"/>
            <a:ext cx="2385392" cy="19215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4" name="直線單箭頭接點 13">
            <a:extLst>
              <a:ext uri="{FF2B5EF4-FFF2-40B4-BE49-F238E27FC236}">
                <a16:creationId xmlns:a16="http://schemas.microsoft.com/office/drawing/2014/main" id="{E5CE0D1E-3AC5-46CF-BB1C-DC31DA0BEDD0}"/>
              </a:ext>
            </a:extLst>
          </p:cNvPr>
          <p:cNvCxnSpPr>
            <a:cxnSpLocks/>
          </p:cNvCxnSpPr>
          <p:nvPr/>
        </p:nvCxnSpPr>
        <p:spPr>
          <a:xfrm flipH="1">
            <a:off x="4316360" y="6026426"/>
            <a:ext cx="414663" cy="17925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文字方塊 14">
            <a:extLst>
              <a:ext uri="{FF2B5EF4-FFF2-40B4-BE49-F238E27FC236}">
                <a16:creationId xmlns:a16="http://schemas.microsoft.com/office/drawing/2014/main" id="{42425664-0448-47CE-8044-D8304849E1D8}"/>
              </a:ext>
            </a:extLst>
          </p:cNvPr>
          <p:cNvSpPr txBox="1"/>
          <p:nvPr/>
        </p:nvSpPr>
        <p:spPr>
          <a:xfrm>
            <a:off x="301146" y="6043602"/>
            <a:ext cx="4146808" cy="646331"/>
          </a:xfrm>
          <a:prstGeom prst="rect">
            <a:avLst/>
          </a:prstGeom>
          <a:noFill/>
          <a:ln>
            <a:solidFill>
              <a:srgbClr val="FF0000"/>
            </a:solidFill>
          </a:ln>
        </p:spPr>
        <p:txBody>
          <a:bodyPr wrap="square" rtlCol="0">
            <a:spAutoFit/>
          </a:bodyPr>
          <a:lstStyle/>
          <a:p>
            <a:r>
              <a:rPr lang="en-US" altLang="zh-TW" dirty="0">
                <a:solidFill>
                  <a:srgbClr val="FF0000"/>
                </a:solidFill>
              </a:rPr>
              <a:t>This error only appear in macOS ,but not effect the result , don’t worry about that.</a:t>
            </a:r>
            <a:endParaRPr lang="zh-TW" altLang="en-US" dirty="0">
              <a:solidFill>
                <a:srgbClr val="FF0000"/>
              </a:solidFill>
            </a:endParaRPr>
          </a:p>
        </p:txBody>
      </p:sp>
    </p:spTree>
    <p:extLst>
      <p:ext uri="{BB962C8B-B14F-4D97-AF65-F5344CB8AC3E}">
        <p14:creationId xmlns:p14="http://schemas.microsoft.com/office/powerpoint/2010/main" val="33158258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38A5C548-375C-40C9-9698-3CA54E8A01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270" y="197817"/>
            <a:ext cx="3559070" cy="4526584"/>
          </a:xfrm>
          <a:prstGeom prst="rect">
            <a:avLst/>
          </a:prstGeom>
        </p:spPr>
      </p:pic>
      <p:pic>
        <p:nvPicPr>
          <p:cNvPr id="7" name="圖片 6">
            <a:extLst>
              <a:ext uri="{FF2B5EF4-FFF2-40B4-BE49-F238E27FC236}">
                <a16:creationId xmlns:a16="http://schemas.microsoft.com/office/drawing/2014/main" id="{028EB968-42DF-4F49-9362-AB7FEC4FC2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4378" y="197817"/>
            <a:ext cx="4089676" cy="4374176"/>
          </a:xfrm>
          <a:prstGeom prst="rect">
            <a:avLst/>
          </a:prstGeom>
        </p:spPr>
      </p:pic>
      <p:sp>
        <p:nvSpPr>
          <p:cNvPr id="8" name="矩形 7">
            <a:extLst>
              <a:ext uri="{FF2B5EF4-FFF2-40B4-BE49-F238E27FC236}">
                <a16:creationId xmlns:a16="http://schemas.microsoft.com/office/drawing/2014/main" id="{75D80C3E-3678-4072-AD7B-77D1AE78382E}"/>
              </a:ext>
            </a:extLst>
          </p:cNvPr>
          <p:cNvSpPr/>
          <p:nvPr/>
        </p:nvSpPr>
        <p:spPr>
          <a:xfrm>
            <a:off x="1464365" y="3631096"/>
            <a:ext cx="2014330" cy="43732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0" name="直線單箭頭接點 9">
            <a:extLst>
              <a:ext uri="{FF2B5EF4-FFF2-40B4-BE49-F238E27FC236}">
                <a16:creationId xmlns:a16="http://schemas.microsoft.com/office/drawing/2014/main" id="{A79DBF73-D2D0-422E-9316-30FB53201333}"/>
              </a:ext>
            </a:extLst>
          </p:cNvPr>
          <p:cNvCxnSpPr>
            <a:cxnSpLocks/>
          </p:cNvCxnSpPr>
          <p:nvPr/>
        </p:nvCxnSpPr>
        <p:spPr>
          <a:xfrm>
            <a:off x="3498573" y="3863009"/>
            <a:ext cx="1524862"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F0B8F3D9-FDE5-4883-A535-5400CCFE7266}"/>
              </a:ext>
            </a:extLst>
          </p:cNvPr>
          <p:cNvSpPr/>
          <p:nvPr/>
        </p:nvSpPr>
        <p:spPr>
          <a:xfrm>
            <a:off x="5096341" y="3631088"/>
            <a:ext cx="3134139" cy="43732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4" name="圖片 13">
            <a:extLst>
              <a:ext uri="{FF2B5EF4-FFF2-40B4-BE49-F238E27FC236}">
                <a16:creationId xmlns:a16="http://schemas.microsoft.com/office/drawing/2014/main" id="{5557FE1F-BA86-4F4F-922C-18ED0FC040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83092" y="372674"/>
            <a:ext cx="3507924" cy="3477075"/>
          </a:xfrm>
          <a:prstGeom prst="rect">
            <a:avLst/>
          </a:prstGeom>
        </p:spPr>
      </p:pic>
      <p:cxnSp>
        <p:nvCxnSpPr>
          <p:cNvPr id="16" name="直線單箭頭接點 15">
            <a:extLst>
              <a:ext uri="{FF2B5EF4-FFF2-40B4-BE49-F238E27FC236}">
                <a16:creationId xmlns:a16="http://schemas.microsoft.com/office/drawing/2014/main" id="{6017ADD7-9BC0-44D0-B642-B58ABDCD64A9}"/>
              </a:ext>
            </a:extLst>
          </p:cNvPr>
          <p:cNvCxnSpPr>
            <a:cxnSpLocks/>
            <a:stCxn id="7" idx="3"/>
          </p:cNvCxnSpPr>
          <p:nvPr/>
        </p:nvCxnSpPr>
        <p:spPr>
          <a:xfrm flipV="1">
            <a:off x="8344054" y="1842349"/>
            <a:ext cx="989599" cy="54255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文字方塊 18">
            <a:extLst>
              <a:ext uri="{FF2B5EF4-FFF2-40B4-BE49-F238E27FC236}">
                <a16:creationId xmlns:a16="http://schemas.microsoft.com/office/drawing/2014/main" id="{F1E86822-AA22-41F5-AD7E-9AC0C5E9C14E}"/>
              </a:ext>
            </a:extLst>
          </p:cNvPr>
          <p:cNvSpPr txBox="1"/>
          <p:nvPr/>
        </p:nvSpPr>
        <p:spPr>
          <a:xfrm>
            <a:off x="331304" y="5128591"/>
            <a:ext cx="11602279" cy="1477328"/>
          </a:xfrm>
          <a:prstGeom prst="rect">
            <a:avLst/>
          </a:prstGeom>
          <a:noFill/>
        </p:spPr>
        <p:txBody>
          <a:bodyPr wrap="square" rtlCol="0">
            <a:spAutoFit/>
          </a:bodyPr>
          <a:lstStyle/>
          <a:p>
            <a:r>
              <a:rPr lang="en-US" altLang="zh-TW" dirty="0"/>
              <a:t>In this homework , I declare a </a:t>
            </a:r>
            <a:r>
              <a:rPr lang="en-US" altLang="zh-TW" b="1" dirty="0" err="1"/>
              <a:t>uniformConfig</a:t>
            </a:r>
            <a:r>
              <a:rPr lang="en-US" altLang="zh-TW" b="1" dirty="0">
                <a:solidFill>
                  <a:srgbClr val="FF0000"/>
                </a:solidFill>
              </a:rPr>
              <a:t>  </a:t>
            </a:r>
            <a:r>
              <a:rPr lang="en-US" altLang="zh-TW" dirty="0"/>
              <a:t>class named as </a:t>
            </a:r>
            <a:r>
              <a:rPr lang="en-US" altLang="zh-TW" b="1" dirty="0" err="1">
                <a:solidFill>
                  <a:srgbClr val="FF0000"/>
                </a:solidFill>
              </a:rPr>
              <a:t>uniformInfo</a:t>
            </a:r>
            <a:r>
              <a:rPr lang="en-US" altLang="zh-TW" dirty="0"/>
              <a:t> in main.cpp file that take the variable name which same as uniform variable in shader and it’s data. This class should be used by renderer class and the renderer class will automatically pass the right value to the uniform variable in shader. However , in macOS , there are some problems that macOS cannot do these stuff correctly so you will need to manually set uniform variable. Still not figure out why these codes cannot work correctly in macOS , but in Windows and Ubuntu , these codes work fine.</a:t>
            </a:r>
            <a:endParaRPr lang="zh-TW" altLang="en-US" dirty="0"/>
          </a:p>
        </p:txBody>
      </p:sp>
      <p:sp>
        <p:nvSpPr>
          <p:cNvPr id="2" name="文字方塊 1">
            <a:extLst>
              <a:ext uri="{FF2B5EF4-FFF2-40B4-BE49-F238E27FC236}">
                <a16:creationId xmlns:a16="http://schemas.microsoft.com/office/drawing/2014/main" id="{1C1530AC-F00E-4767-89CD-5762730AE3A1}"/>
              </a:ext>
            </a:extLst>
          </p:cNvPr>
          <p:cNvSpPr txBox="1"/>
          <p:nvPr/>
        </p:nvSpPr>
        <p:spPr>
          <a:xfrm>
            <a:off x="8583092" y="3842838"/>
            <a:ext cx="3507924" cy="646331"/>
          </a:xfrm>
          <a:prstGeom prst="rect">
            <a:avLst/>
          </a:prstGeom>
          <a:solidFill>
            <a:schemeClr val="bg1">
              <a:lumMod val="75000"/>
            </a:schemeClr>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TW" dirty="0"/>
              <a:t>Uniform not be setting properly so it’s value is zero which is black color</a:t>
            </a:r>
            <a:endParaRPr lang="zh-TW" altLang="en-US" dirty="0"/>
          </a:p>
        </p:txBody>
      </p:sp>
    </p:spTree>
    <p:extLst>
      <p:ext uri="{BB962C8B-B14F-4D97-AF65-F5344CB8AC3E}">
        <p14:creationId xmlns:p14="http://schemas.microsoft.com/office/powerpoint/2010/main" val="268237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D24EC98D-E847-470C-BFBF-E91827D2AB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688807" cy="5244473"/>
          </a:xfrm>
          <a:prstGeom prst="rect">
            <a:avLst/>
          </a:prstGeom>
        </p:spPr>
      </p:pic>
      <p:sp>
        <p:nvSpPr>
          <p:cNvPr id="6" name="矩形 5">
            <a:extLst>
              <a:ext uri="{FF2B5EF4-FFF2-40B4-BE49-F238E27FC236}">
                <a16:creationId xmlns:a16="http://schemas.microsoft.com/office/drawing/2014/main" id="{5D2A480F-6CB7-451E-A6D8-8EA4DAF07953}"/>
              </a:ext>
            </a:extLst>
          </p:cNvPr>
          <p:cNvSpPr/>
          <p:nvPr/>
        </p:nvSpPr>
        <p:spPr>
          <a:xfrm>
            <a:off x="2650435" y="3001617"/>
            <a:ext cx="4518991" cy="98066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8" name="直線單箭頭接點 7">
            <a:extLst>
              <a:ext uri="{FF2B5EF4-FFF2-40B4-BE49-F238E27FC236}">
                <a16:creationId xmlns:a16="http://schemas.microsoft.com/office/drawing/2014/main" id="{26819EC9-A1F6-4FB0-A6C6-63908B2BEC6A}"/>
              </a:ext>
            </a:extLst>
          </p:cNvPr>
          <p:cNvCxnSpPr/>
          <p:nvPr/>
        </p:nvCxnSpPr>
        <p:spPr>
          <a:xfrm flipV="1">
            <a:off x="6599583" y="2491409"/>
            <a:ext cx="490330" cy="51020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文字方塊 8">
            <a:extLst>
              <a:ext uri="{FF2B5EF4-FFF2-40B4-BE49-F238E27FC236}">
                <a16:creationId xmlns:a16="http://schemas.microsoft.com/office/drawing/2014/main" id="{B6444996-F139-4958-B7F5-A0A7668C42E3}"/>
              </a:ext>
            </a:extLst>
          </p:cNvPr>
          <p:cNvSpPr txBox="1"/>
          <p:nvPr/>
        </p:nvSpPr>
        <p:spPr>
          <a:xfrm>
            <a:off x="6288156" y="2122077"/>
            <a:ext cx="3498573" cy="369332"/>
          </a:xfrm>
          <a:prstGeom prst="rect">
            <a:avLst/>
          </a:prstGeom>
          <a:noFill/>
        </p:spPr>
        <p:txBody>
          <a:bodyPr wrap="square" rtlCol="0">
            <a:spAutoFit/>
          </a:bodyPr>
          <a:lstStyle/>
          <a:p>
            <a:r>
              <a:rPr lang="en-US" altLang="zh-TW" dirty="0">
                <a:solidFill>
                  <a:srgbClr val="FF0000"/>
                </a:solidFill>
              </a:rPr>
              <a:t>Insert these codes in main.cpp file</a:t>
            </a:r>
            <a:endParaRPr lang="zh-TW" altLang="en-US" dirty="0">
              <a:solidFill>
                <a:srgbClr val="FF0000"/>
              </a:solidFill>
            </a:endParaRPr>
          </a:p>
        </p:txBody>
      </p:sp>
      <p:pic>
        <p:nvPicPr>
          <p:cNvPr id="11" name="圖片 10">
            <a:extLst>
              <a:ext uri="{FF2B5EF4-FFF2-40B4-BE49-F238E27FC236}">
                <a16:creationId xmlns:a16="http://schemas.microsoft.com/office/drawing/2014/main" id="{86BD7716-4EAE-418A-A86E-B382AABB13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7442" y="2746513"/>
            <a:ext cx="3983277" cy="3978272"/>
          </a:xfrm>
          <a:prstGeom prst="rect">
            <a:avLst/>
          </a:prstGeom>
        </p:spPr>
      </p:pic>
      <p:sp>
        <p:nvSpPr>
          <p:cNvPr id="12" name="文字方塊 11">
            <a:extLst>
              <a:ext uri="{FF2B5EF4-FFF2-40B4-BE49-F238E27FC236}">
                <a16:creationId xmlns:a16="http://schemas.microsoft.com/office/drawing/2014/main" id="{A44AF8CA-C9AF-4102-B262-DCC478F68C0E}"/>
              </a:ext>
            </a:extLst>
          </p:cNvPr>
          <p:cNvSpPr txBox="1"/>
          <p:nvPr/>
        </p:nvSpPr>
        <p:spPr>
          <a:xfrm>
            <a:off x="1086676" y="5754681"/>
            <a:ext cx="6950766" cy="646331"/>
          </a:xfrm>
          <a:prstGeom prst="rect">
            <a:avLst/>
          </a:prstGeom>
          <a:noFill/>
        </p:spPr>
        <p:txBody>
          <a:bodyPr wrap="square" rtlCol="0">
            <a:spAutoFit/>
          </a:bodyPr>
          <a:lstStyle/>
          <a:p>
            <a:r>
              <a:rPr lang="en-US" altLang="zh-TW" dirty="0"/>
              <a:t>If you successfully pass data to uniform variable in shader , then the slime model will turn yellow from black like the picture in right. </a:t>
            </a:r>
            <a:endParaRPr lang="zh-TW" altLang="en-US" dirty="0"/>
          </a:p>
        </p:txBody>
      </p:sp>
    </p:spTree>
    <p:extLst>
      <p:ext uri="{BB962C8B-B14F-4D97-AF65-F5344CB8AC3E}">
        <p14:creationId xmlns:p14="http://schemas.microsoft.com/office/powerpoint/2010/main" val="30502494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r>
              <a:rPr lang="en-US" altLang="zh-TW" dirty="0"/>
              <a:t>Material Properties (CG21-shading-p29)</a:t>
            </a:r>
          </a:p>
        </p:txBody>
      </p:sp>
      <p:sp>
        <p:nvSpPr>
          <p:cNvPr id="29700" name="Rectangle 3"/>
          <p:cNvSpPr>
            <a:spLocks noGrp="1" noChangeArrowheads="1"/>
          </p:cNvSpPr>
          <p:nvPr>
            <p:ph type="body" idx="1"/>
          </p:nvPr>
        </p:nvSpPr>
        <p:spPr/>
        <p:txBody>
          <a:bodyPr/>
          <a:lstStyle/>
          <a:p>
            <a:r>
              <a:rPr lang="en-US" altLang="zh-TW"/>
              <a:t>Material properties match light source properties</a:t>
            </a:r>
          </a:p>
          <a:p>
            <a:pPr lvl="1"/>
            <a:r>
              <a:rPr lang="en-US" altLang="zh-TW">
                <a:ea typeface="ＭＳ Ｐゴシック" pitchFamily="34" charset="-128"/>
              </a:rPr>
              <a:t>Nine absorption coefficients</a:t>
            </a:r>
          </a:p>
          <a:p>
            <a:pPr lvl="2"/>
            <a:r>
              <a:rPr lang="en-US" altLang="zh-TW">
                <a:latin typeface="Times New Roman" pitchFamily="18" charset="0"/>
                <a:ea typeface="ＭＳ Ｐゴシック" pitchFamily="34" charset="-128"/>
              </a:rPr>
              <a:t>Diffuse:  k</a:t>
            </a:r>
            <a:r>
              <a:rPr lang="en-US" altLang="zh-TW" baseline="-25000">
                <a:latin typeface="Times New Roman" pitchFamily="18" charset="0"/>
                <a:ea typeface="ＭＳ Ｐゴシック" pitchFamily="34" charset="-128"/>
              </a:rPr>
              <a:t>dr</a:t>
            </a:r>
            <a:r>
              <a:rPr lang="en-US" altLang="zh-TW">
                <a:ea typeface="ＭＳ Ｐゴシック" pitchFamily="34" charset="-128"/>
              </a:rPr>
              <a:t>, </a:t>
            </a:r>
            <a:r>
              <a:rPr lang="en-US" altLang="zh-TW">
                <a:latin typeface="Times New Roman" pitchFamily="18" charset="0"/>
                <a:ea typeface="ＭＳ Ｐゴシック" pitchFamily="34" charset="-128"/>
              </a:rPr>
              <a:t>k</a:t>
            </a:r>
            <a:r>
              <a:rPr lang="en-US" altLang="zh-TW" baseline="-25000">
                <a:latin typeface="Times New Roman" pitchFamily="18" charset="0"/>
                <a:ea typeface="ＭＳ Ｐゴシック" pitchFamily="34" charset="-128"/>
              </a:rPr>
              <a:t>dg</a:t>
            </a:r>
            <a:r>
              <a:rPr lang="en-US" altLang="zh-TW">
                <a:ea typeface="ＭＳ Ｐゴシック" pitchFamily="34" charset="-128"/>
              </a:rPr>
              <a:t>, </a:t>
            </a:r>
            <a:r>
              <a:rPr lang="en-US" altLang="zh-TW">
                <a:latin typeface="Times New Roman" pitchFamily="18" charset="0"/>
                <a:ea typeface="ＭＳ Ｐゴシック" pitchFamily="34" charset="-128"/>
              </a:rPr>
              <a:t>k</a:t>
            </a:r>
            <a:r>
              <a:rPr lang="en-US" altLang="zh-TW" baseline="-25000">
                <a:latin typeface="Times New Roman" pitchFamily="18" charset="0"/>
                <a:ea typeface="ＭＳ Ｐゴシック" pitchFamily="34" charset="-128"/>
              </a:rPr>
              <a:t>db</a:t>
            </a:r>
            <a:r>
              <a:rPr lang="en-US" altLang="zh-TW">
                <a:ea typeface="ＭＳ Ｐゴシック" pitchFamily="34" charset="-128"/>
              </a:rPr>
              <a:t>,     </a:t>
            </a:r>
          </a:p>
          <a:p>
            <a:pPr lvl="2"/>
            <a:r>
              <a:rPr lang="en-US" altLang="zh-TW">
                <a:latin typeface="Times New Roman" pitchFamily="18" charset="0"/>
                <a:ea typeface="ＭＳ Ｐゴシック" pitchFamily="34" charset="-128"/>
              </a:rPr>
              <a:t>Speculr:  k</a:t>
            </a:r>
            <a:r>
              <a:rPr lang="en-US" altLang="zh-TW" baseline="-25000">
                <a:latin typeface="Times New Roman" pitchFamily="18" charset="0"/>
                <a:ea typeface="ＭＳ Ｐゴシック" pitchFamily="34" charset="-128"/>
              </a:rPr>
              <a:t>sr</a:t>
            </a:r>
            <a:r>
              <a:rPr lang="en-US" altLang="zh-TW">
                <a:ea typeface="ＭＳ Ｐゴシック" pitchFamily="34" charset="-128"/>
              </a:rPr>
              <a:t>, </a:t>
            </a:r>
            <a:r>
              <a:rPr lang="en-US" altLang="zh-TW">
                <a:latin typeface="Times New Roman" pitchFamily="18" charset="0"/>
                <a:ea typeface="ＭＳ Ｐゴシック" pitchFamily="34" charset="-128"/>
              </a:rPr>
              <a:t>k</a:t>
            </a:r>
            <a:r>
              <a:rPr lang="en-US" altLang="zh-TW" baseline="-25000">
                <a:latin typeface="Times New Roman" pitchFamily="18" charset="0"/>
                <a:ea typeface="ＭＳ Ｐゴシック" pitchFamily="34" charset="-128"/>
              </a:rPr>
              <a:t>sg</a:t>
            </a:r>
            <a:r>
              <a:rPr lang="en-US" altLang="zh-TW">
                <a:ea typeface="ＭＳ Ｐゴシック" pitchFamily="34" charset="-128"/>
              </a:rPr>
              <a:t>, </a:t>
            </a:r>
            <a:r>
              <a:rPr lang="en-US" altLang="zh-TW">
                <a:latin typeface="Times New Roman" pitchFamily="18" charset="0"/>
                <a:ea typeface="ＭＳ Ｐゴシック" pitchFamily="34" charset="-128"/>
              </a:rPr>
              <a:t>k</a:t>
            </a:r>
            <a:r>
              <a:rPr lang="en-US" altLang="zh-TW" baseline="-25000">
                <a:latin typeface="Times New Roman" pitchFamily="18" charset="0"/>
                <a:ea typeface="ＭＳ Ｐゴシック" pitchFamily="34" charset="-128"/>
              </a:rPr>
              <a:t>sb</a:t>
            </a:r>
            <a:r>
              <a:rPr lang="en-US" altLang="zh-TW">
                <a:ea typeface="ＭＳ Ｐゴシック" pitchFamily="34" charset="-128"/>
              </a:rPr>
              <a:t>,      </a:t>
            </a:r>
          </a:p>
          <a:p>
            <a:pPr lvl="2"/>
            <a:r>
              <a:rPr lang="en-US" altLang="zh-TW">
                <a:latin typeface="Times New Roman" pitchFamily="18" charset="0"/>
                <a:ea typeface="ＭＳ Ｐゴシック" pitchFamily="34" charset="-128"/>
              </a:rPr>
              <a:t>Ambient: k</a:t>
            </a:r>
            <a:r>
              <a:rPr lang="en-US" altLang="zh-TW" baseline="-25000">
                <a:latin typeface="Times New Roman" pitchFamily="18" charset="0"/>
                <a:ea typeface="ＭＳ Ｐゴシック" pitchFamily="34" charset="-128"/>
              </a:rPr>
              <a:t>ar</a:t>
            </a:r>
            <a:r>
              <a:rPr lang="en-US" altLang="zh-TW">
                <a:ea typeface="ＭＳ Ｐゴシック" pitchFamily="34" charset="-128"/>
              </a:rPr>
              <a:t>, </a:t>
            </a:r>
            <a:r>
              <a:rPr lang="en-US" altLang="zh-TW">
                <a:latin typeface="Times New Roman" pitchFamily="18" charset="0"/>
                <a:ea typeface="ＭＳ Ｐゴシック" pitchFamily="34" charset="-128"/>
              </a:rPr>
              <a:t>k</a:t>
            </a:r>
            <a:r>
              <a:rPr lang="en-US" altLang="zh-TW" baseline="-25000">
                <a:latin typeface="Times New Roman" pitchFamily="18" charset="0"/>
                <a:ea typeface="ＭＳ Ｐゴシック" pitchFamily="34" charset="-128"/>
              </a:rPr>
              <a:t>ag</a:t>
            </a:r>
            <a:r>
              <a:rPr lang="en-US" altLang="zh-TW">
                <a:ea typeface="ＭＳ Ｐゴシック" pitchFamily="34" charset="-128"/>
              </a:rPr>
              <a:t>, </a:t>
            </a:r>
            <a:r>
              <a:rPr lang="en-US" altLang="zh-TW">
                <a:latin typeface="Times New Roman" pitchFamily="18" charset="0"/>
                <a:ea typeface="ＭＳ Ｐゴシック" pitchFamily="34" charset="-128"/>
              </a:rPr>
              <a:t>k</a:t>
            </a:r>
            <a:r>
              <a:rPr lang="en-US" altLang="zh-TW" baseline="-25000">
                <a:latin typeface="Times New Roman" pitchFamily="18" charset="0"/>
                <a:ea typeface="ＭＳ Ｐゴシック" pitchFamily="34" charset="-128"/>
              </a:rPr>
              <a:t>ab</a:t>
            </a:r>
            <a:endParaRPr lang="en-US" altLang="zh-TW">
              <a:ea typeface="ＭＳ Ｐゴシック" pitchFamily="34" charset="-128"/>
            </a:endParaRPr>
          </a:p>
          <a:p>
            <a:pPr lvl="1"/>
            <a:r>
              <a:rPr lang="en-US" altLang="zh-TW">
                <a:ea typeface="ＭＳ Ｐゴシック" pitchFamily="34" charset="-128"/>
              </a:rPr>
              <a:t>Shininess coefficient </a:t>
            </a:r>
            <a:r>
              <a:rPr lang="en-US" altLang="zh-TW" sz="3200" b="1" i="1">
                <a:latin typeface="Symbol" charset="2"/>
                <a:ea typeface="ＭＳ Ｐゴシック" pitchFamily="34" charset="-128"/>
              </a:rPr>
              <a:t>a</a:t>
            </a:r>
            <a:r>
              <a:rPr lang="en-US" altLang="zh-TW">
                <a:ea typeface="ＭＳ Ｐゴシック" pitchFamily="34" charset="-128"/>
              </a:rPr>
              <a:t> </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240016" y="3001964"/>
            <a:ext cx="2163811" cy="642937"/>
          </a:xfrm>
          <a:prstGeom prst="rect">
            <a:avLst/>
          </a:prstGeom>
          <a:solidFill>
            <a:schemeClr val="accent5">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p>
        </p:txBody>
      </p:sp>
      <p:sp>
        <p:nvSpPr>
          <p:cNvPr id="9" name="矩形 8"/>
          <p:cNvSpPr/>
          <p:nvPr/>
        </p:nvSpPr>
        <p:spPr>
          <a:xfrm>
            <a:off x="2595563" y="3000375"/>
            <a:ext cx="3228126" cy="642938"/>
          </a:xfrm>
          <a:prstGeom prst="rect">
            <a:avLst/>
          </a:prstGeom>
          <a:solidFill>
            <a:schemeClr val="accent3">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p>
        </p:txBody>
      </p:sp>
      <p:sp>
        <p:nvSpPr>
          <p:cNvPr id="7" name="矩形 6"/>
          <p:cNvSpPr/>
          <p:nvPr/>
        </p:nvSpPr>
        <p:spPr>
          <a:xfrm>
            <a:off x="8616950" y="3000375"/>
            <a:ext cx="1215626" cy="642938"/>
          </a:xfrm>
          <a:prstGeom prst="rect">
            <a:avLst/>
          </a:prstGeom>
          <a:solidFill>
            <a:schemeClr val="accent6">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p>
        </p:txBody>
      </p:sp>
      <p:pic>
        <p:nvPicPr>
          <p:cNvPr id="30726" name="Picture 4" descr="AN06F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4073" y="4857111"/>
            <a:ext cx="2628528" cy="1766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7" name="Rectangle 2"/>
          <p:cNvSpPr>
            <a:spLocks noGrp="1" noChangeArrowheads="1"/>
          </p:cNvSpPr>
          <p:nvPr>
            <p:ph type="title"/>
          </p:nvPr>
        </p:nvSpPr>
        <p:spPr>
          <a:xfrm>
            <a:off x="2895600" y="228600"/>
            <a:ext cx="6477000" cy="1066800"/>
          </a:xfrm>
        </p:spPr>
        <p:txBody>
          <a:bodyPr/>
          <a:lstStyle/>
          <a:p>
            <a:r>
              <a:rPr lang="en-US" altLang="zh-TW" dirty="0"/>
              <a:t>CG21-shading-p30</a:t>
            </a:r>
          </a:p>
        </p:txBody>
      </p:sp>
      <p:sp>
        <p:nvSpPr>
          <p:cNvPr id="30728" name="Rectangle 3"/>
          <p:cNvSpPr>
            <a:spLocks noGrp="1" noChangeArrowheads="1"/>
          </p:cNvSpPr>
          <p:nvPr>
            <p:ph type="body" idx="1"/>
          </p:nvPr>
        </p:nvSpPr>
        <p:spPr>
          <a:xfrm>
            <a:off x="2019300" y="1628874"/>
            <a:ext cx="8229600" cy="4525962"/>
          </a:xfrm>
        </p:spPr>
        <p:txBody>
          <a:bodyPr/>
          <a:lstStyle/>
          <a:p>
            <a:pPr>
              <a:lnSpc>
                <a:spcPct val="90000"/>
              </a:lnSpc>
              <a:buFontTx/>
              <a:buNone/>
            </a:pPr>
            <a:r>
              <a:rPr lang="en-US" altLang="zh-TW" dirty="0"/>
              <a:t>For each light source and each color component, the </a:t>
            </a:r>
            <a:r>
              <a:rPr lang="en-US" altLang="zh-TW" dirty="0" err="1"/>
              <a:t>Phong</a:t>
            </a:r>
            <a:r>
              <a:rPr lang="en-US" altLang="zh-TW" dirty="0"/>
              <a:t> model can be written (without the distance terms) as</a:t>
            </a:r>
          </a:p>
          <a:p>
            <a:pPr>
              <a:lnSpc>
                <a:spcPct val="90000"/>
              </a:lnSpc>
              <a:buFontTx/>
              <a:buNone/>
            </a:pPr>
            <a:r>
              <a:rPr lang="en-US" altLang="zh-TW" sz="3500" dirty="0">
                <a:latin typeface="Times New Roman" pitchFamily="18" charset="0"/>
              </a:rPr>
              <a:t>I</a:t>
            </a:r>
            <a:r>
              <a:rPr lang="en-US" altLang="zh-TW" sz="3500" dirty="0"/>
              <a:t> = </a:t>
            </a:r>
            <a:r>
              <a:rPr lang="en-US" altLang="zh-TW" sz="3500" dirty="0" err="1">
                <a:latin typeface="Times New Roman" pitchFamily="18" charset="0"/>
              </a:rPr>
              <a:t>k</a:t>
            </a:r>
            <a:r>
              <a:rPr lang="en-US" altLang="zh-TW" sz="3500" baseline="-25000" dirty="0" err="1">
                <a:latin typeface="Times New Roman" pitchFamily="18" charset="0"/>
              </a:rPr>
              <a:t>d</a:t>
            </a:r>
            <a:r>
              <a:rPr lang="en-US" altLang="zh-TW" sz="3500" dirty="0">
                <a:latin typeface="Times New Roman" pitchFamily="18" charset="0"/>
              </a:rPr>
              <a:t> I</a:t>
            </a:r>
            <a:r>
              <a:rPr lang="en-US" altLang="zh-TW" sz="3500" baseline="-25000" dirty="0">
                <a:latin typeface="Times New Roman" pitchFamily="18" charset="0"/>
              </a:rPr>
              <a:t>d</a:t>
            </a:r>
            <a:r>
              <a:rPr lang="en-US" altLang="zh-TW" sz="3500" dirty="0"/>
              <a:t> max(0, </a:t>
            </a:r>
            <a:r>
              <a:rPr lang="en-US" altLang="zh-TW" sz="3500" b="1" dirty="0">
                <a:latin typeface="Times New Roman" pitchFamily="18" charset="0"/>
              </a:rPr>
              <a:t>l</a:t>
            </a:r>
            <a:r>
              <a:rPr lang="en-US" altLang="zh-TW" sz="3500" dirty="0"/>
              <a:t> </a:t>
            </a:r>
            <a:r>
              <a:rPr lang="en-US" altLang="zh-TW" sz="3300" dirty="0">
                <a:latin typeface="Times New Roman" pitchFamily="18" charset="0"/>
                <a:cs typeface="Times New Roman" pitchFamily="18" charset="0"/>
              </a:rPr>
              <a:t>· </a:t>
            </a:r>
            <a:r>
              <a:rPr lang="en-US" altLang="zh-TW" sz="3300" b="1" dirty="0">
                <a:latin typeface="Times New Roman" pitchFamily="18" charset="0"/>
                <a:cs typeface="Times New Roman" pitchFamily="18" charset="0"/>
              </a:rPr>
              <a:t>n)  </a:t>
            </a:r>
            <a:r>
              <a:rPr lang="en-US" altLang="zh-TW" sz="3300" dirty="0">
                <a:latin typeface="Times New Roman" pitchFamily="18" charset="0"/>
                <a:cs typeface="Times New Roman" pitchFamily="18" charset="0"/>
              </a:rPr>
              <a:t>+</a:t>
            </a:r>
            <a:r>
              <a:rPr lang="en-US" altLang="zh-TW" sz="3300" b="1" dirty="0">
                <a:latin typeface="Times New Roman" pitchFamily="18" charset="0"/>
                <a:cs typeface="Times New Roman" pitchFamily="18" charset="0"/>
              </a:rPr>
              <a:t> </a:t>
            </a:r>
            <a:r>
              <a:rPr lang="en-US" altLang="zh-TW" sz="3300" dirty="0" err="1">
                <a:latin typeface="Times New Roman" pitchFamily="18" charset="0"/>
                <a:cs typeface="Times New Roman" pitchFamily="18" charset="0"/>
              </a:rPr>
              <a:t>k</a:t>
            </a:r>
            <a:r>
              <a:rPr lang="en-US" altLang="zh-TW" sz="3500" baseline="-25000" dirty="0" err="1">
                <a:latin typeface="Times New Roman" pitchFamily="18" charset="0"/>
                <a:cs typeface="Times New Roman" pitchFamily="18" charset="0"/>
              </a:rPr>
              <a:t>s</a:t>
            </a:r>
            <a:r>
              <a:rPr lang="en-US" altLang="zh-TW" sz="3300" dirty="0">
                <a:latin typeface="Times New Roman" pitchFamily="18" charset="0"/>
                <a:cs typeface="Times New Roman" pitchFamily="18" charset="0"/>
              </a:rPr>
              <a:t> I</a:t>
            </a:r>
            <a:r>
              <a:rPr lang="en-US" altLang="zh-TW" sz="3500" baseline="-25000" dirty="0">
                <a:latin typeface="Times New Roman" pitchFamily="18" charset="0"/>
                <a:cs typeface="Times New Roman" pitchFamily="18" charset="0"/>
              </a:rPr>
              <a:t>s</a:t>
            </a:r>
            <a:r>
              <a:rPr lang="en-US" altLang="zh-TW" sz="3300" dirty="0">
                <a:latin typeface="Times New Roman" pitchFamily="18" charset="0"/>
                <a:cs typeface="Times New Roman" pitchFamily="18" charset="0"/>
              </a:rPr>
              <a:t> (</a:t>
            </a:r>
            <a:r>
              <a:rPr lang="en-US" altLang="zh-TW" sz="3500" b="1" dirty="0">
                <a:latin typeface="Times New Roman" pitchFamily="18" charset="0"/>
              </a:rPr>
              <a:t>v</a:t>
            </a:r>
            <a:r>
              <a:rPr lang="en-US" altLang="zh-TW" sz="3500" dirty="0"/>
              <a:t> </a:t>
            </a:r>
            <a:r>
              <a:rPr lang="en-US" altLang="zh-TW" sz="3300" dirty="0">
                <a:latin typeface="Times New Roman" pitchFamily="18" charset="0"/>
                <a:cs typeface="Times New Roman" pitchFamily="18" charset="0"/>
              </a:rPr>
              <a:t>· </a:t>
            </a:r>
            <a:r>
              <a:rPr lang="en-US" altLang="zh-TW" sz="3300" b="1" dirty="0">
                <a:latin typeface="Times New Roman" pitchFamily="18" charset="0"/>
                <a:cs typeface="Times New Roman" pitchFamily="18" charset="0"/>
              </a:rPr>
              <a:t>r </a:t>
            </a:r>
            <a:r>
              <a:rPr lang="en-US" altLang="zh-TW" sz="3300" dirty="0">
                <a:latin typeface="Times New Roman" pitchFamily="18" charset="0"/>
                <a:cs typeface="Times New Roman" pitchFamily="18" charset="0"/>
              </a:rPr>
              <a:t>)</a:t>
            </a:r>
            <a:r>
              <a:rPr lang="en-US" altLang="zh-TW" sz="3300" baseline="30000" dirty="0">
                <a:latin typeface="Symbol" charset="2"/>
                <a:cs typeface="Times New Roman" pitchFamily="18" charset="0"/>
              </a:rPr>
              <a:t>a </a:t>
            </a:r>
            <a:r>
              <a:rPr lang="en-US" altLang="zh-TW" sz="3300" dirty="0">
                <a:latin typeface="Times New Roman" pitchFamily="18" charset="0"/>
                <a:cs typeface="Times New Roman" pitchFamily="18" charset="0"/>
              </a:rPr>
              <a:t>+ </a:t>
            </a:r>
            <a:r>
              <a:rPr lang="en-US" altLang="zh-TW" sz="3300" dirty="0" err="1">
                <a:latin typeface="Times New Roman" pitchFamily="18" charset="0"/>
                <a:cs typeface="Times New Roman" pitchFamily="18" charset="0"/>
              </a:rPr>
              <a:t>k</a:t>
            </a:r>
            <a:r>
              <a:rPr lang="en-US" altLang="zh-TW" sz="3500" baseline="-25000" dirty="0" err="1">
                <a:latin typeface="Times New Roman" pitchFamily="18" charset="0"/>
                <a:cs typeface="Times New Roman" pitchFamily="18" charset="0"/>
              </a:rPr>
              <a:t>a</a:t>
            </a:r>
            <a:r>
              <a:rPr lang="en-US" altLang="zh-TW" sz="3300" dirty="0">
                <a:latin typeface="Times New Roman" pitchFamily="18" charset="0"/>
                <a:cs typeface="Times New Roman" pitchFamily="18" charset="0"/>
              </a:rPr>
              <a:t> </a:t>
            </a:r>
            <a:r>
              <a:rPr lang="en-US" altLang="zh-TW" sz="3300" dirty="0" err="1">
                <a:latin typeface="Times New Roman" pitchFamily="18" charset="0"/>
                <a:cs typeface="Times New Roman" pitchFamily="18" charset="0"/>
              </a:rPr>
              <a:t>I</a:t>
            </a:r>
            <a:r>
              <a:rPr lang="en-US" altLang="zh-TW" sz="3500" baseline="-25000" dirty="0" err="1">
                <a:latin typeface="Times New Roman" pitchFamily="18" charset="0"/>
                <a:cs typeface="Times New Roman" pitchFamily="18" charset="0"/>
              </a:rPr>
              <a:t>a</a:t>
            </a:r>
            <a:endParaRPr lang="en-US" altLang="zh-TW" sz="3500" baseline="-25000" dirty="0">
              <a:latin typeface="Times New Roman" pitchFamily="18" charset="0"/>
              <a:cs typeface="Times New Roman" pitchFamily="18" charset="0"/>
            </a:endParaRPr>
          </a:p>
          <a:p>
            <a:pPr>
              <a:lnSpc>
                <a:spcPct val="90000"/>
              </a:lnSpc>
              <a:buFontTx/>
              <a:buNone/>
            </a:pPr>
            <a:endParaRPr lang="en-US" altLang="zh-TW" sz="3500" baseline="-25000" dirty="0">
              <a:cs typeface="Times New Roman" pitchFamily="18" charset="0"/>
            </a:endParaRPr>
          </a:p>
          <a:p>
            <a:pPr>
              <a:lnSpc>
                <a:spcPct val="90000"/>
              </a:lnSpc>
              <a:buFontTx/>
              <a:buNone/>
            </a:pPr>
            <a:endParaRPr lang="en-US" altLang="zh-TW" sz="3500" baseline="-25000" dirty="0">
              <a:cs typeface="Times New Roman" pitchFamily="18" charset="0"/>
            </a:endParaRPr>
          </a:p>
          <a:p>
            <a:pPr>
              <a:lnSpc>
                <a:spcPct val="90000"/>
              </a:lnSpc>
              <a:buFontTx/>
              <a:buNone/>
            </a:pPr>
            <a:r>
              <a:rPr lang="en-US" altLang="zh-TW" dirty="0">
                <a:cs typeface="Times New Roman" pitchFamily="18" charset="0"/>
              </a:rPr>
              <a:t>For each color component</a:t>
            </a:r>
          </a:p>
          <a:p>
            <a:pPr>
              <a:lnSpc>
                <a:spcPct val="90000"/>
              </a:lnSpc>
              <a:buFontTx/>
              <a:buNone/>
            </a:pPr>
            <a:r>
              <a:rPr lang="en-US" altLang="zh-TW" dirty="0">
                <a:cs typeface="Times New Roman" pitchFamily="18" charset="0"/>
              </a:rPr>
              <a:t>we add contributions from</a:t>
            </a:r>
          </a:p>
          <a:p>
            <a:pPr>
              <a:lnSpc>
                <a:spcPct val="90000"/>
              </a:lnSpc>
              <a:buFontTx/>
              <a:buNone/>
            </a:pPr>
            <a:r>
              <a:rPr lang="en-US" altLang="zh-TW" dirty="0">
                <a:cs typeface="Times New Roman" pitchFamily="18" charset="0"/>
              </a:rPr>
              <a:t>all sources</a:t>
            </a:r>
          </a:p>
        </p:txBody>
      </p:sp>
      <p:sp>
        <p:nvSpPr>
          <p:cNvPr id="10" name="矩形 9"/>
          <p:cNvSpPr/>
          <p:nvPr/>
        </p:nvSpPr>
        <p:spPr>
          <a:xfrm>
            <a:off x="6240014" y="3714750"/>
            <a:ext cx="2163812" cy="642938"/>
          </a:xfrm>
          <a:prstGeom prst="rect">
            <a:avLst/>
          </a:prstGeom>
          <a:solidFill>
            <a:schemeClr val="accent5">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p>
        </p:txBody>
      </p:sp>
      <p:sp>
        <p:nvSpPr>
          <p:cNvPr id="11" name="矩形 10"/>
          <p:cNvSpPr/>
          <p:nvPr/>
        </p:nvSpPr>
        <p:spPr>
          <a:xfrm>
            <a:off x="2595563" y="3713164"/>
            <a:ext cx="3228127" cy="642937"/>
          </a:xfrm>
          <a:prstGeom prst="rect">
            <a:avLst/>
          </a:prstGeom>
          <a:solidFill>
            <a:schemeClr val="accent3">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p>
        </p:txBody>
      </p:sp>
      <p:sp>
        <p:nvSpPr>
          <p:cNvPr id="12" name="矩形 11"/>
          <p:cNvSpPr/>
          <p:nvPr/>
        </p:nvSpPr>
        <p:spPr>
          <a:xfrm>
            <a:off x="8616950" y="3713164"/>
            <a:ext cx="1215626" cy="642937"/>
          </a:xfrm>
          <a:prstGeom prst="rect">
            <a:avLst/>
          </a:prstGeom>
          <a:solidFill>
            <a:schemeClr val="accent6">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p>
        </p:txBody>
      </p:sp>
      <p:sp>
        <p:nvSpPr>
          <p:cNvPr id="13" name="文字方塊 12"/>
          <p:cNvSpPr txBox="1">
            <a:spLocks noChangeArrowheads="1"/>
          </p:cNvSpPr>
          <p:nvPr/>
        </p:nvSpPr>
        <p:spPr bwMode="auto">
          <a:xfrm>
            <a:off x="3595688" y="3765551"/>
            <a:ext cx="14287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ea typeface="新細明體" charset="-120"/>
              </a:defRPr>
            </a:lvl1pPr>
            <a:lvl2pPr marL="742950" indent="-285750">
              <a:spcBef>
                <a:spcPct val="20000"/>
              </a:spcBef>
              <a:buFont typeface="Arial" charset="0"/>
              <a:buChar char="–"/>
              <a:defRPr sz="2800">
                <a:solidFill>
                  <a:schemeClr val="tx1"/>
                </a:solidFill>
                <a:latin typeface="Calibri" pitchFamily="34" charset="0"/>
                <a:ea typeface="新細明體" charset="-120"/>
              </a:defRPr>
            </a:lvl2pPr>
            <a:lvl3pPr marL="1143000" indent="-228600">
              <a:spcBef>
                <a:spcPct val="20000"/>
              </a:spcBef>
              <a:buFont typeface="Arial" charset="0"/>
              <a:buChar char="•"/>
              <a:defRPr sz="2400">
                <a:solidFill>
                  <a:schemeClr val="tx1"/>
                </a:solidFill>
                <a:latin typeface="Calibri" pitchFamily="34" charset="0"/>
                <a:ea typeface="新細明體" charset="-120"/>
              </a:defRPr>
            </a:lvl3pPr>
            <a:lvl4pPr marL="1600200" indent="-228600">
              <a:spcBef>
                <a:spcPct val="20000"/>
              </a:spcBef>
              <a:buFont typeface="Arial" charset="0"/>
              <a:buChar char="–"/>
              <a:defRPr sz="2000">
                <a:solidFill>
                  <a:schemeClr val="tx1"/>
                </a:solidFill>
                <a:latin typeface="Calibri" pitchFamily="34" charset="0"/>
                <a:ea typeface="新細明體" charset="-120"/>
              </a:defRPr>
            </a:lvl4pPr>
            <a:lvl5pPr marL="2057400" indent="-228600">
              <a:spcBef>
                <a:spcPct val="20000"/>
              </a:spcBef>
              <a:buFont typeface="Arial" charset="0"/>
              <a:buChar char="»"/>
              <a:defRPr sz="2000">
                <a:solidFill>
                  <a:schemeClr val="tx1"/>
                </a:solidFill>
                <a:latin typeface="Calibri" pitchFamily="34"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9pPr>
          </a:lstStyle>
          <a:p>
            <a:pPr algn="ctr" eaLnBrk="1" hangingPunct="1">
              <a:spcBef>
                <a:spcPct val="0"/>
              </a:spcBef>
              <a:buFontTx/>
              <a:buNone/>
            </a:pPr>
            <a:r>
              <a:rPr lang="en-US" altLang="zh-TW" sz="2400" dirty="0">
                <a:latin typeface="Times New Roman" pitchFamily="18" charset="0"/>
              </a:rPr>
              <a:t>diffuse</a:t>
            </a:r>
            <a:endParaRPr lang="zh-TW" altLang="en-US" sz="2400" dirty="0">
              <a:latin typeface="Times New Roman" pitchFamily="18" charset="0"/>
            </a:endParaRPr>
          </a:p>
        </p:txBody>
      </p:sp>
      <p:sp>
        <p:nvSpPr>
          <p:cNvPr id="14" name="文字方塊 13"/>
          <p:cNvSpPr txBox="1">
            <a:spLocks noChangeArrowheads="1"/>
          </p:cNvSpPr>
          <p:nvPr/>
        </p:nvSpPr>
        <p:spPr bwMode="auto">
          <a:xfrm>
            <a:off x="6533751" y="3744803"/>
            <a:ext cx="14287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ea typeface="新細明體" charset="-120"/>
              </a:defRPr>
            </a:lvl1pPr>
            <a:lvl2pPr marL="742950" indent="-285750">
              <a:spcBef>
                <a:spcPct val="20000"/>
              </a:spcBef>
              <a:buFont typeface="Arial" charset="0"/>
              <a:buChar char="–"/>
              <a:defRPr sz="2800">
                <a:solidFill>
                  <a:schemeClr val="tx1"/>
                </a:solidFill>
                <a:latin typeface="Calibri" pitchFamily="34" charset="0"/>
                <a:ea typeface="新細明體" charset="-120"/>
              </a:defRPr>
            </a:lvl2pPr>
            <a:lvl3pPr marL="1143000" indent="-228600">
              <a:spcBef>
                <a:spcPct val="20000"/>
              </a:spcBef>
              <a:buFont typeface="Arial" charset="0"/>
              <a:buChar char="•"/>
              <a:defRPr sz="2400">
                <a:solidFill>
                  <a:schemeClr val="tx1"/>
                </a:solidFill>
                <a:latin typeface="Calibri" pitchFamily="34" charset="0"/>
                <a:ea typeface="新細明體" charset="-120"/>
              </a:defRPr>
            </a:lvl3pPr>
            <a:lvl4pPr marL="1600200" indent="-228600">
              <a:spcBef>
                <a:spcPct val="20000"/>
              </a:spcBef>
              <a:buFont typeface="Arial" charset="0"/>
              <a:buChar char="–"/>
              <a:defRPr sz="2000">
                <a:solidFill>
                  <a:schemeClr val="tx1"/>
                </a:solidFill>
                <a:latin typeface="Calibri" pitchFamily="34" charset="0"/>
                <a:ea typeface="新細明體" charset="-120"/>
              </a:defRPr>
            </a:lvl4pPr>
            <a:lvl5pPr marL="2057400" indent="-228600">
              <a:spcBef>
                <a:spcPct val="20000"/>
              </a:spcBef>
              <a:buFont typeface="Arial" charset="0"/>
              <a:buChar char="»"/>
              <a:defRPr sz="2000">
                <a:solidFill>
                  <a:schemeClr val="tx1"/>
                </a:solidFill>
                <a:latin typeface="Calibri" pitchFamily="34"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9pPr>
          </a:lstStyle>
          <a:p>
            <a:pPr algn="ctr" eaLnBrk="1" hangingPunct="1">
              <a:spcBef>
                <a:spcPct val="0"/>
              </a:spcBef>
              <a:buFontTx/>
              <a:buNone/>
            </a:pPr>
            <a:r>
              <a:rPr lang="en-US" altLang="zh-TW" sz="2400" dirty="0">
                <a:latin typeface="Times New Roman" pitchFamily="18" charset="0"/>
              </a:rPr>
              <a:t>specular</a:t>
            </a:r>
            <a:endParaRPr lang="zh-TW" altLang="en-US" sz="2400" dirty="0">
              <a:latin typeface="Times New Roman" pitchFamily="18" charset="0"/>
            </a:endParaRPr>
          </a:p>
        </p:txBody>
      </p:sp>
      <p:sp>
        <p:nvSpPr>
          <p:cNvPr id="15" name="文字方塊 14"/>
          <p:cNvSpPr txBox="1">
            <a:spLocks noChangeArrowheads="1"/>
          </p:cNvSpPr>
          <p:nvPr/>
        </p:nvSpPr>
        <p:spPr bwMode="auto">
          <a:xfrm>
            <a:off x="8456442" y="3750820"/>
            <a:ext cx="14287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ea typeface="新細明體" charset="-120"/>
              </a:defRPr>
            </a:lvl1pPr>
            <a:lvl2pPr marL="742950" indent="-285750">
              <a:spcBef>
                <a:spcPct val="20000"/>
              </a:spcBef>
              <a:buFont typeface="Arial" charset="0"/>
              <a:buChar char="–"/>
              <a:defRPr sz="2800">
                <a:solidFill>
                  <a:schemeClr val="tx1"/>
                </a:solidFill>
                <a:latin typeface="Calibri" pitchFamily="34" charset="0"/>
                <a:ea typeface="新細明體" charset="-120"/>
              </a:defRPr>
            </a:lvl2pPr>
            <a:lvl3pPr marL="1143000" indent="-228600">
              <a:spcBef>
                <a:spcPct val="20000"/>
              </a:spcBef>
              <a:buFont typeface="Arial" charset="0"/>
              <a:buChar char="•"/>
              <a:defRPr sz="2400">
                <a:solidFill>
                  <a:schemeClr val="tx1"/>
                </a:solidFill>
                <a:latin typeface="Calibri" pitchFamily="34" charset="0"/>
                <a:ea typeface="新細明體" charset="-120"/>
              </a:defRPr>
            </a:lvl3pPr>
            <a:lvl4pPr marL="1600200" indent="-228600">
              <a:spcBef>
                <a:spcPct val="20000"/>
              </a:spcBef>
              <a:buFont typeface="Arial" charset="0"/>
              <a:buChar char="–"/>
              <a:defRPr sz="2000">
                <a:solidFill>
                  <a:schemeClr val="tx1"/>
                </a:solidFill>
                <a:latin typeface="Calibri" pitchFamily="34" charset="0"/>
                <a:ea typeface="新細明體" charset="-120"/>
              </a:defRPr>
            </a:lvl4pPr>
            <a:lvl5pPr marL="2057400" indent="-228600">
              <a:spcBef>
                <a:spcPct val="20000"/>
              </a:spcBef>
              <a:buFont typeface="Arial" charset="0"/>
              <a:buChar char="»"/>
              <a:defRPr sz="2000">
                <a:solidFill>
                  <a:schemeClr val="tx1"/>
                </a:solidFill>
                <a:latin typeface="Calibri" pitchFamily="34"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9pPr>
          </a:lstStyle>
          <a:p>
            <a:pPr algn="ctr" eaLnBrk="1" hangingPunct="1">
              <a:spcBef>
                <a:spcPct val="0"/>
              </a:spcBef>
              <a:buFontTx/>
              <a:buNone/>
            </a:pPr>
            <a:r>
              <a:rPr lang="en-US" altLang="zh-TW" sz="2400" dirty="0">
                <a:latin typeface="Times New Roman" pitchFamily="18" charset="0"/>
              </a:rPr>
              <a:t>ambient</a:t>
            </a:r>
            <a:endParaRPr lang="zh-TW" altLang="en-US" sz="2400" dirty="0">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0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20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20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20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2000"/>
                                        <p:tgtEl>
                                          <p:spTgt spid="1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p:bldP spid="14" grpId="0"/>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06C3532-63EE-4369-9CA4-3D1481280806}"/>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7998CD56-C584-4AB7-AD71-6F30EEF8FC16}"/>
              </a:ext>
            </a:extLst>
          </p:cNvPr>
          <p:cNvSpPr>
            <a:spLocks noGrp="1"/>
          </p:cNvSpPr>
          <p:nvPr>
            <p:ph idx="1"/>
          </p:nvPr>
        </p:nvSpPr>
        <p:spPr/>
        <p:txBody>
          <a:bodyPr/>
          <a:lstStyle/>
          <a:p>
            <a:r>
              <a:rPr lang="en-US" altLang="zh-TW" dirty="0"/>
              <a:t>Background</a:t>
            </a:r>
          </a:p>
          <a:p>
            <a:r>
              <a:rPr lang="en-US" altLang="zh-TW" dirty="0"/>
              <a:t>Homework</a:t>
            </a:r>
          </a:p>
          <a:p>
            <a:r>
              <a:rPr lang="en-US" altLang="zh-TW" dirty="0"/>
              <a:t>Score</a:t>
            </a:r>
            <a:endParaRPr lang="zh-TW" altLang="en-US" dirty="0"/>
          </a:p>
        </p:txBody>
      </p:sp>
    </p:spTree>
    <p:extLst>
      <p:ext uri="{BB962C8B-B14F-4D97-AF65-F5344CB8AC3E}">
        <p14:creationId xmlns:p14="http://schemas.microsoft.com/office/powerpoint/2010/main" val="2364040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21243EF-2E7B-46B6-99C3-A5B6B2C0D89A}"/>
              </a:ext>
            </a:extLst>
          </p:cNvPr>
          <p:cNvSpPr>
            <a:spLocks noGrp="1"/>
          </p:cNvSpPr>
          <p:nvPr>
            <p:ph type="title"/>
          </p:nvPr>
        </p:nvSpPr>
        <p:spPr/>
        <p:txBody>
          <a:bodyPr/>
          <a:lstStyle/>
          <a:p>
            <a:r>
              <a:rPr lang="en-US" altLang="zh-TW" dirty="0" err="1"/>
              <a:t>Phong</a:t>
            </a:r>
            <a:r>
              <a:rPr lang="en-US" altLang="zh-TW" dirty="0"/>
              <a:t> Shading</a:t>
            </a:r>
            <a:endParaRPr lang="zh-TW" altLang="en-US" dirty="0"/>
          </a:p>
        </p:txBody>
      </p:sp>
      <p:sp>
        <p:nvSpPr>
          <p:cNvPr id="4" name="文字方塊 3">
            <a:extLst>
              <a:ext uri="{FF2B5EF4-FFF2-40B4-BE49-F238E27FC236}">
                <a16:creationId xmlns:a16="http://schemas.microsoft.com/office/drawing/2014/main" id="{587CCD9D-E4BC-4FC9-BB81-45ABB95304B1}"/>
              </a:ext>
            </a:extLst>
          </p:cNvPr>
          <p:cNvSpPr txBox="1"/>
          <p:nvPr/>
        </p:nvSpPr>
        <p:spPr>
          <a:xfrm>
            <a:off x="0" y="6488668"/>
            <a:ext cx="10939670" cy="307777"/>
          </a:xfrm>
          <a:prstGeom prst="rect">
            <a:avLst/>
          </a:prstGeom>
          <a:noFill/>
        </p:spPr>
        <p:txBody>
          <a:bodyPr wrap="square" rtlCol="0">
            <a:spAutoFit/>
          </a:bodyPr>
          <a:lstStyle/>
          <a:p>
            <a:r>
              <a:rPr lang="en-US" altLang="zh-TW" sz="1400" dirty="0">
                <a:solidFill>
                  <a:schemeClr val="accent1"/>
                </a:solidFill>
              </a:rPr>
              <a:t>Reference: </a:t>
            </a:r>
            <a:r>
              <a:rPr lang="en-US" altLang="zh-TW" sz="1400" dirty="0"/>
              <a:t>https://en.wikipedia.org/wiki/Phong_shading, https://learnopengl.com/Lighting/Basic-Lighting</a:t>
            </a:r>
            <a:endParaRPr lang="zh-TW" altLang="en-US" sz="1400" dirty="0"/>
          </a:p>
        </p:txBody>
      </p:sp>
      <p:pic>
        <p:nvPicPr>
          <p:cNvPr id="6" name="圖片 5">
            <a:extLst>
              <a:ext uri="{FF2B5EF4-FFF2-40B4-BE49-F238E27FC236}">
                <a16:creationId xmlns:a16="http://schemas.microsoft.com/office/drawing/2014/main" id="{C46BFC8D-8429-4A49-8669-8450E486DC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2075" y="280937"/>
            <a:ext cx="3489936" cy="2217656"/>
          </a:xfrm>
          <a:prstGeom prst="rect">
            <a:avLst/>
          </a:prstGeom>
        </p:spPr>
      </p:pic>
      <p:pic>
        <p:nvPicPr>
          <p:cNvPr id="8" name="圖片 7">
            <a:extLst>
              <a:ext uri="{FF2B5EF4-FFF2-40B4-BE49-F238E27FC236}">
                <a16:creationId xmlns:a16="http://schemas.microsoft.com/office/drawing/2014/main" id="{C0B0A5BF-AD34-4948-B802-37EEEA59CF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98351" y="2943279"/>
            <a:ext cx="8864806" cy="2494575"/>
          </a:xfrm>
          <a:prstGeom prst="rect">
            <a:avLst/>
          </a:prstGeom>
        </p:spPr>
      </p:pic>
      <p:sp>
        <p:nvSpPr>
          <p:cNvPr id="9" name="文字方塊 8">
            <a:extLst>
              <a:ext uri="{FF2B5EF4-FFF2-40B4-BE49-F238E27FC236}">
                <a16:creationId xmlns:a16="http://schemas.microsoft.com/office/drawing/2014/main" id="{C44AE496-424C-4CA0-8DB6-394DDBFAD8D6}"/>
              </a:ext>
            </a:extLst>
          </p:cNvPr>
          <p:cNvSpPr txBox="1"/>
          <p:nvPr/>
        </p:nvSpPr>
        <p:spPr>
          <a:xfrm>
            <a:off x="1721224" y="5540644"/>
            <a:ext cx="2091017" cy="923330"/>
          </a:xfrm>
          <a:prstGeom prst="rect">
            <a:avLst/>
          </a:prstGeom>
          <a:noFill/>
          <a:ln>
            <a:solidFill>
              <a:schemeClr val="tx1"/>
            </a:solidFill>
          </a:ln>
        </p:spPr>
        <p:txBody>
          <a:bodyPr wrap="square" rtlCol="0">
            <a:spAutoFit/>
          </a:bodyPr>
          <a:lstStyle/>
          <a:p>
            <a:r>
              <a:rPr lang="en-US" altLang="zh-TW" dirty="0"/>
              <a:t>Ka=0.1*color</a:t>
            </a:r>
          </a:p>
          <a:p>
            <a:r>
              <a:rPr lang="en-US" altLang="zh-TW" dirty="0"/>
              <a:t>Ambient = Ka*</a:t>
            </a:r>
            <a:r>
              <a:rPr lang="en-US" altLang="zh-TW" dirty="0" err="1"/>
              <a:t>Ia</a:t>
            </a:r>
            <a:endParaRPr lang="en-US" altLang="zh-TW" dirty="0"/>
          </a:p>
          <a:p>
            <a:endParaRPr lang="zh-TW" altLang="en-US" dirty="0"/>
          </a:p>
        </p:txBody>
      </p:sp>
      <p:sp>
        <p:nvSpPr>
          <p:cNvPr id="10" name="文字方塊 9">
            <a:extLst>
              <a:ext uri="{FF2B5EF4-FFF2-40B4-BE49-F238E27FC236}">
                <a16:creationId xmlns:a16="http://schemas.microsoft.com/office/drawing/2014/main" id="{ACFD00E6-140A-493C-9BE3-BDBCC324F713}"/>
              </a:ext>
            </a:extLst>
          </p:cNvPr>
          <p:cNvSpPr txBox="1"/>
          <p:nvPr/>
        </p:nvSpPr>
        <p:spPr>
          <a:xfrm>
            <a:off x="3929336" y="5559374"/>
            <a:ext cx="2380129" cy="646331"/>
          </a:xfrm>
          <a:prstGeom prst="rect">
            <a:avLst/>
          </a:prstGeom>
          <a:noFill/>
          <a:ln>
            <a:solidFill>
              <a:schemeClr val="tx1"/>
            </a:solidFill>
          </a:ln>
        </p:spPr>
        <p:txBody>
          <a:bodyPr wrap="square" rtlCol="0">
            <a:spAutoFit/>
          </a:bodyPr>
          <a:lstStyle/>
          <a:p>
            <a:r>
              <a:rPr lang="en-US" altLang="zh-TW" dirty="0" err="1"/>
              <a:t>Kd</a:t>
            </a:r>
            <a:r>
              <a:rPr lang="en-US" altLang="zh-TW" dirty="0"/>
              <a:t>=color</a:t>
            </a:r>
          </a:p>
          <a:p>
            <a:r>
              <a:rPr lang="en-US" altLang="zh-TW" dirty="0"/>
              <a:t>Diffuse=</a:t>
            </a:r>
            <a:r>
              <a:rPr lang="en-US" altLang="zh-TW" dirty="0" err="1"/>
              <a:t>Kd</a:t>
            </a:r>
            <a:r>
              <a:rPr lang="en-US" altLang="zh-TW" dirty="0"/>
              <a:t>*Id* dot(L,N)</a:t>
            </a:r>
            <a:endParaRPr lang="zh-TW" altLang="en-US" dirty="0"/>
          </a:p>
        </p:txBody>
      </p:sp>
      <p:sp>
        <p:nvSpPr>
          <p:cNvPr id="11" name="文字方塊 10">
            <a:extLst>
              <a:ext uri="{FF2B5EF4-FFF2-40B4-BE49-F238E27FC236}">
                <a16:creationId xmlns:a16="http://schemas.microsoft.com/office/drawing/2014/main" id="{7AE943B9-A6F0-438D-A961-8F6351FA765F}"/>
              </a:ext>
            </a:extLst>
          </p:cNvPr>
          <p:cNvSpPr txBox="1"/>
          <p:nvPr/>
        </p:nvSpPr>
        <p:spPr>
          <a:xfrm>
            <a:off x="6426561" y="5540643"/>
            <a:ext cx="2529180" cy="646331"/>
          </a:xfrm>
          <a:prstGeom prst="rect">
            <a:avLst/>
          </a:prstGeom>
          <a:noFill/>
          <a:ln>
            <a:solidFill>
              <a:schemeClr val="tx1"/>
            </a:solidFill>
          </a:ln>
        </p:spPr>
        <p:txBody>
          <a:bodyPr wrap="square" rtlCol="0">
            <a:spAutoFit/>
          </a:bodyPr>
          <a:lstStyle/>
          <a:p>
            <a:r>
              <a:rPr lang="en-US" altLang="zh-TW" dirty="0"/>
              <a:t>Ks = color</a:t>
            </a:r>
          </a:p>
          <a:p>
            <a:r>
              <a:rPr lang="en-US" altLang="zh-TW" dirty="0"/>
              <a:t>Specular =Ks*Is*… </a:t>
            </a:r>
            <a:endParaRPr lang="zh-TW" altLang="en-US" dirty="0"/>
          </a:p>
        </p:txBody>
      </p:sp>
      <p:sp>
        <p:nvSpPr>
          <p:cNvPr id="3" name="文字方塊 2">
            <a:extLst>
              <a:ext uri="{FF2B5EF4-FFF2-40B4-BE49-F238E27FC236}">
                <a16:creationId xmlns:a16="http://schemas.microsoft.com/office/drawing/2014/main" id="{92468E91-188A-4C7F-985E-76A5D3668D31}"/>
              </a:ext>
            </a:extLst>
          </p:cNvPr>
          <p:cNvSpPr txBox="1"/>
          <p:nvPr/>
        </p:nvSpPr>
        <p:spPr>
          <a:xfrm>
            <a:off x="9422296" y="1451114"/>
            <a:ext cx="278295" cy="369332"/>
          </a:xfrm>
          <a:prstGeom prst="rect">
            <a:avLst/>
          </a:prstGeom>
          <a:noFill/>
        </p:spPr>
        <p:txBody>
          <a:bodyPr wrap="square" rtlCol="0">
            <a:spAutoFit/>
          </a:bodyPr>
          <a:lstStyle/>
          <a:p>
            <a:r>
              <a:rPr lang="en-US" altLang="zh-TW" dirty="0"/>
              <a:t>L</a:t>
            </a:r>
            <a:endParaRPr lang="zh-TW" altLang="en-US" dirty="0"/>
          </a:p>
        </p:txBody>
      </p:sp>
      <p:sp>
        <p:nvSpPr>
          <p:cNvPr id="5" name="文字方塊 4">
            <a:extLst>
              <a:ext uri="{FF2B5EF4-FFF2-40B4-BE49-F238E27FC236}">
                <a16:creationId xmlns:a16="http://schemas.microsoft.com/office/drawing/2014/main" id="{F5EFD3A5-BA34-416F-8398-78039C73468A}"/>
              </a:ext>
            </a:extLst>
          </p:cNvPr>
          <p:cNvSpPr txBox="1"/>
          <p:nvPr/>
        </p:nvSpPr>
        <p:spPr>
          <a:xfrm>
            <a:off x="1048870" y="1721854"/>
            <a:ext cx="3993777" cy="369332"/>
          </a:xfrm>
          <a:prstGeom prst="rect">
            <a:avLst/>
          </a:prstGeom>
          <a:noFill/>
        </p:spPr>
        <p:txBody>
          <a:bodyPr wrap="square" rtlCol="0">
            <a:spAutoFit/>
          </a:bodyPr>
          <a:lstStyle/>
          <a:p>
            <a:r>
              <a:rPr lang="zh-TW" altLang="en-US" dirty="0"/>
              <a:t>假設光源亮度 </a:t>
            </a:r>
            <a:r>
              <a:rPr lang="en-US" altLang="zh-TW" dirty="0" err="1"/>
              <a:t>Ia</a:t>
            </a:r>
            <a:r>
              <a:rPr lang="en-US" altLang="zh-TW" dirty="0"/>
              <a:t>=Id=Is = vec3(1, 1, 1)</a:t>
            </a:r>
            <a:endParaRPr lang="zh-TW" altLang="en-US" dirty="0"/>
          </a:p>
        </p:txBody>
      </p:sp>
    </p:spTree>
    <p:extLst>
      <p:ext uri="{BB962C8B-B14F-4D97-AF65-F5344CB8AC3E}">
        <p14:creationId xmlns:p14="http://schemas.microsoft.com/office/powerpoint/2010/main" val="38561957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92122FC-F661-44AB-8C80-2E61ED99F905}"/>
              </a:ext>
            </a:extLst>
          </p:cNvPr>
          <p:cNvSpPr>
            <a:spLocks noGrp="1"/>
          </p:cNvSpPr>
          <p:nvPr>
            <p:ph type="title"/>
          </p:nvPr>
        </p:nvSpPr>
        <p:spPr/>
        <p:txBody>
          <a:bodyPr/>
          <a:lstStyle/>
          <a:p>
            <a:r>
              <a:rPr lang="en-US" altLang="zh-TW" dirty="0"/>
              <a:t>Toon Shading</a:t>
            </a:r>
            <a:endParaRPr lang="zh-TW" altLang="en-US" dirty="0"/>
          </a:p>
        </p:txBody>
      </p:sp>
      <p:pic>
        <p:nvPicPr>
          <p:cNvPr id="5" name="圖片 4">
            <a:extLst>
              <a:ext uri="{FF2B5EF4-FFF2-40B4-BE49-F238E27FC236}">
                <a16:creationId xmlns:a16="http://schemas.microsoft.com/office/drawing/2014/main" id="{D7DD7365-5DB4-48B0-A66F-408FC2B101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204" y="2024601"/>
            <a:ext cx="5560397" cy="4061792"/>
          </a:xfrm>
          <a:prstGeom prst="rect">
            <a:avLst/>
          </a:prstGeom>
        </p:spPr>
      </p:pic>
      <p:sp>
        <p:nvSpPr>
          <p:cNvPr id="6" name="文字方塊 5">
            <a:extLst>
              <a:ext uri="{FF2B5EF4-FFF2-40B4-BE49-F238E27FC236}">
                <a16:creationId xmlns:a16="http://schemas.microsoft.com/office/drawing/2014/main" id="{8C45B57A-C649-4E72-9743-D4BBB7C0F369}"/>
              </a:ext>
            </a:extLst>
          </p:cNvPr>
          <p:cNvSpPr txBox="1"/>
          <p:nvPr/>
        </p:nvSpPr>
        <p:spPr>
          <a:xfrm>
            <a:off x="7324342" y="1793339"/>
            <a:ext cx="3727342" cy="4524315"/>
          </a:xfrm>
          <a:prstGeom prst="rect">
            <a:avLst/>
          </a:prstGeom>
          <a:noFill/>
          <a:ln>
            <a:solidFill>
              <a:schemeClr val="tx1"/>
            </a:solidFill>
          </a:ln>
        </p:spPr>
        <p:txBody>
          <a:bodyPr wrap="square" rtlCol="0">
            <a:spAutoFit/>
          </a:bodyPr>
          <a:lstStyle/>
          <a:p>
            <a:r>
              <a:rPr lang="en-US" altLang="zh-TW" dirty="0"/>
              <a:t>Intensity = dot(L,N)</a:t>
            </a:r>
          </a:p>
          <a:p>
            <a:endParaRPr lang="en-US" altLang="zh-TW" dirty="0"/>
          </a:p>
          <a:p>
            <a:endParaRPr lang="en-US" altLang="zh-TW" dirty="0"/>
          </a:p>
          <a:p>
            <a:endParaRPr lang="en-US" altLang="zh-TW" dirty="0"/>
          </a:p>
          <a:p>
            <a:r>
              <a:rPr lang="en-US" altLang="zh-TW" dirty="0"/>
              <a:t>Set some thresholds</a:t>
            </a:r>
          </a:p>
          <a:p>
            <a:endParaRPr lang="en-US" altLang="zh-TW" dirty="0"/>
          </a:p>
          <a:p>
            <a:r>
              <a:rPr lang="en-US" altLang="zh-TW" dirty="0"/>
              <a:t>If(Intensity &lt; threshold1 )</a:t>
            </a:r>
          </a:p>
          <a:p>
            <a:r>
              <a:rPr lang="en-US" altLang="zh-TW" dirty="0"/>
              <a:t>   toon= decay_coefficient1*color</a:t>
            </a:r>
          </a:p>
          <a:p>
            <a:r>
              <a:rPr lang="en-US" altLang="zh-TW" dirty="0"/>
              <a:t>If(Intensity &lt; threshold2 )</a:t>
            </a:r>
          </a:p>
          <a:p>
            <a:r>
              <a:rPr lang="en-US" altLang="zh-TW" dirty="0"/>
              <a:t>   toon= decay_coefficient2*color</a:t>
            </a:r>
          </a:p>
          <a:p>
            <a:endParaRPr lang="en-US" altLang="zh-TW" dirty="0"/>
          </a:p>
          <a:p>
            <a:r>
              <a:rPr lang="en-US" altLang="zh-TW" dirty="0"/>
              <a:t>……..</a:t>
            </a:r>
          </a:p>
          <a:p>
            <a:endParaRPr lang="en-US" altLang="zh-TW" dirty="0"/>
          </a:p>
          <a:p>
            <a:endParaRPr lang="en-US" altLang="zh-TW" dirty="0"/>
          </a:p>
          <a:p>
            <a:r>
              <a:rPr lang="en-US" altLang="zh-TW" dirty="0"/>
              <a:t>else</a:t>
            </a:r>
          </a:p>
          <a:p>
            <a:r>
              <a:rPr lang="en-US" altLang="zh-TW" dirty="0"/>
              <a:t>  toon= color</a:t>
            </a:r>
            <a:endParaRPr lang="zh-TW" altLang="en-US" dirty="0"/>
          </a:p>
        </p:txBody>
      </p:sp>
      <p:sp>
        <p:nvSpPr>
          <p:cNvPr id="7" name="文字方塊 6">
            <a:extLst>
              <a:ext uri="{FF2B5EF4-FFF2-40B4-BE49-F238E27FC236}">
                <a16:creationId xmlns:a16="http://schemas.microsoft.com/office/drawing/2014/main" id="{C2B5247E-F439-4CE0-A497-9645C025F051}"/>
              </a:ext>
            </a:extLst>
          </p:cNvPr>
          <p:cNvSpPr txBox="1"/>
          <p:nvPr/>
        </p:nvSpPr>
        <p:spPr>
          <a:xfrm>
            <a:off x="2351867" y="3342183"/>
            <a:ext cx="689675" cy="646331"/>
          </a:xfrm>
          <a:prstGeom prst="rect">
            <a:avLst/>
          </a:prstGeom>
          <a:noFill/>
        </p:spPr>
        <p:txBody>
          <a:bodyPr wrap="square" rtlCol="0">
            <a:spAutoFit/>
          </a:bodyPr>
          <a:lstStyle/>
          <a:p>
            <a:r>
              <a:rPr lang="en-US" altLang="zh-TW" sz="3600" dirty="0"/>
              <a:t>L</a:t>
            </a:r>
            <a:endParaRPr lang="zh-TW" altLang="en-US" sz="3600" dirty="0"/>
          </a:p>
        </p:txBody>
      </p:sp>
      <p:pic>
        <p:nvPicPr>
          <p:cNvPr id="3" name="圖片 2">
            <a:extLst>
              <a:ext uri="{FF2B5EF4-FFF2-40B4-BE49-F238E27FC236}">
                <a16:creationId xmlns:a16="http://schemas.microsoft.com/office/drawing/2014/main" id="{0A8C67AE-D1FB-4DD0-8818-D5FD016E80FC}"/>
              </a:ext>
            </a:extLst>
          </p:cNvPr>
          <p:cNvPicPr>
            <a:picLocks noChangeAspect="1"/>
          </p:cNvPicPr>
          <p:nvPr/>
        </p:nvPicPr>
        <p:blipFill>
          <a:blip r:embed="rId3"/>
          <a:stretch>
            <a:fillRect/>
          </a:stretch>
        </p:blipFill>
        <p:spPr>
          <a:xfrm>
            <a:off x="8214617" y="212878"/>
            <a:ext cx="1625684" cy="1295467"/>
          </a:xfrm>
          <a:prstGeom prst="rect">
            <a:avLst/>
          </a:prstGeom>
        </p:spPr>
      </p:pic>
      <p:cxnSp>
        <p:nvCxnSpPr>
          <p:cNvPr id="8" name="直線單箭頭接點 7">
            <a:extLst>
              <a:ext uri="{FF2B5EF4-FFF2-40B4-BE49-F238E27FC236}">
                <a16:creationId xmlns:a16="http://schemas.microsoft.com/office/drawing/2014/main" id="{4F464F5C-825B-4F81-A10B-B7E040B0E379}"/>
              </a:ext>
            </a:extLst>
          </p:cNvPr>
          <p:cNvCxnSpPr/>
          <p:nvPr/>
        </p:nvCxnSpPr>
        <p:spPr>
          <a:xfrm>
            <a:off x="8390965" y="732865"/>
            <a:ext cx="739588" cy="29504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接點 9">
            <a:extLst>
              <a:ext uri="{FF2B5EF4-FFF2-40B4-BE49-F238E27FC236}">
                <a16:creationId xmlns:a16="http://schemas.microsoft.com/office/drawing/2014/main" id="{731CE269-A0D2-43C0-A0EC-FBA6F7AEFC74}"/>
              </a:ext>
            </a:extLst>
          </p:cNvPr>
          <p:cNvCxnSpPr/>
          <p:nvPr/>
        </p:nvCxnSpPr>
        <p:spPr>
          <a:xfrm flipH="1">
            <a:off x="8095129" y="159976"/>
            <a:ext cx="719418" cy="1216959"/>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cxnSp>
        <p:nvCxnSpPr>
          <p:cNvPr id="11" name="直線接點 10">
            <a:extLst>
              <a:ext uri="{FF2B5EF4-FFF2-40B4-BE49-F238E27FC236}">
                <a16:creationId xmlns:a16="http://schemas.microsoft.com/office/drawing/2014/main" id="{7A73315A-1C8B-448A-8EBD-5AFBBBFA3660}"/>
              </a:ext>
            </a:extLst>
          </p:cNvPr>
          <p:cNvCxnSpPr/>
          <p:nvPr/>
        </p:nvCxnSpPr>
        <p:spPr>
          <a:xfrm flipH="1">
            <a:off x="8530623" y="330982"/>
            <a:ext cx="719418" cy="1216959"/>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82676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05EE55-EE58-4306-A66F-C163C7EB395E}"/>
              </a:ext>
            </a:extLst>
          </p:cNvPr>
          <p:cNvSpPr>
            <a:spLocks noGrp="1"/>
          </p:cNvSpPr>
          <p:nvPr>
            <p:ph type="title"/>
          </p:nvPr>
        </p:nvSpPr>
        <p:spPr/>
        <p:txBody>
          <a:bodyPr/>
          <a:lstStyle/>
          <a:p>
            <a:r>
              <a:rPr lang="en-US" altLang="zh-TW" dirty="0"/>
              <a:t>Some Tips</a:t>
            </a:r>
            <a:endParaRPr lang="zh-TW" altLang="en-US" dirty="0"/>
          </a:p>
        </p:txBody>
      </p:sp>
      <p:sp>
        <p:nvSpPr>
          <p:cNvPr id="3" name="內容版面配置區 2">
            <a:extLst>
              <a:ext uri="{FF2B5EF4-FFF2-40B4-BE49-F238E27FC236}">
                <a16:creationId xmlns:a16="http://schemas.microsoft.com/office/drawing/2014/main" id="{0DCA999A-F8B9-4F0E-AD6C-B04B1987810A}"/>
              </a:ext>
            </a:extLst>
          </p:cNvPr>
          <p:cNvSpPr>
            <a:spLocks noGrp="1"/>
          </p:cNvSpPr>
          <p:nvPr>
            <p:ph idx="1"/>
          </p:nvPr>
        </p:nvSpPr>
        <p:spPr/>
        <p:txBody>
          <a:bodyPr/>
          <a:lstStyle/>
          <a:p>
            <a:r>
              <a:rPr lang="en-US" altLang="zh-TW" dirty="0"/>
              <a:t>You can download GLSL extension in </a:t>
            </a:r>
            <a:r>
              <a:rPr lang="en-US" altLang="zh-TW" b="1" dirty="0">
                <a:solidFill>
                  <a:srgbClr val="FF0000"/>
                </a:solidFill>
              </a:rPr>
              <a:t>Visual Studio </a:t>
            </a:r>
            <a:r>
              <a:rPr lang="en-US" altLang="zh-TW" dirty="0"/>
              <a:t>to let you program shader more efficiently</a:t>
            </a:r>
          </a:p>
          <a:p>
            <a:endParaRPr lang="en-US" altLang="zh-TW" dirty="0"/>
          </a:p>
          <a:p>
            <a:r>
              <a:rPr lang="en-US" altLang="zh-TW" dirty="0"/>
              <a:t>You can download GLSL snippet in </a:t>
            </a:r>
            <a:r>
              <a:rPr lang="en-US" altLang="zh-TW" b="1" dirty="0">
                <a:solidFill>
                  <a:srgbClr val="FF0000"/>
                </a:solidFill>
              </a:rPr>
              <a:t>Visual Studio Code </a:t>
            </a:r>
            <a:r>
              <a:rPr lang="en-US" altLang="zh-TW" dirty="0"/>
              <a:t>to let you program shader more efficiently</a:t>
            </a:r>
          </a:p>
          <a:p>
            <a:endParaRPr lang="zh-TW" altLang="en-US" dirty="0"/>
          </a:p>
        </p:txBody>
      </p:sp>
    </p:spTree>
    <p:extLst>
      <p:ext uri="{BB962C8B-B14F-4D97-AF65-F5344CB8AC3E}">
        <p14:creationId xmlns:p14="http://schemas.microsoft.com/office/powerpoint/2010/main" val="9991820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01D5E24-64C9-44F9-B4AB-ACDC22FDF381}"/>
              </a:ext>
            </a:extLst>
          </p:cNvPr>
          <p:cNvSpPr>
            <a:spLocks noGrp="1"/>
          </p:cNvSpPr>
          <p:nvPr>
            <p:ph type="title"/>
          </p:nvPr>
        </p:nvSpPr>
        <p:spPr/>
        <p:txBody>
          <a:bodyPr/>
          <a:lstStyle/>
          <a:p>
            <a:r>
              <a:rPr lang="en-US" altLang="zh-TW" dirty="0"/>
              <a:t>Scores</a:t>
            </a:r>
            <a:endParaRPr lang="zh-TW" altLang="en-US" dirty="0"/>
          </a:p>
        </p:txBody>
      </p:sp>
      <p:sp>
        <p:nvSpPr>
          <p:cNvPr id="3" name="內容版面配置區 2">
            <a:extLst>
              <a:ext uri="{FF2B5EF4-FFF2-40B4-BE49-F238E27FC236}">
                <a16:creationId xmlns:a16="http://schemas.microsoft.com/office/drawing/2014/main" id="{391BA4C3-08A0-4515-90A2-2890C3147E07}"/>
              </a:ext>
            </a:extLst>
          </p:cNvPr>
          <p:cNvSpPr>
            <a:spLocks noGrp="1"/>
          </p:cNvSpPr>
          <p:nvPr>
            <p:ph idx="1"/>
          </p:nvPr>
        </p:nvSpPr>
        <p:spPr/>
        <p:txBody>
          <a:bodyPr>
            <a:normAutofit/>
          </a:bodyPr>
          <a:lstStyle/>
          <a:p>
            <a:r>
              <a:rPr lang="en-US" altLang="zh-TW" dirty="0"/>
              <a:t>(60%) Implement the </a:t>
            </a:r>
            <a:r>
              <a:rPr lang="en-US" altLang="zh-TW" b="1" dirty="0" err="1">
                <a:solidFill>
                  <a:srgbClr val="FF0000"/>
                </a:solidFill>
              </a:rPr>
              <a:t>Phong</a:t>
            </a:r>
            <a:r>
              <a:rPr lang="en-US" altLang="zh-TW" b="1" dirty="0"/>
              <a:t>  Shading</a:t>
            </a:r>
          </a:p>
          <a:p>
            <a:r>
              <a:rPr lang="en-US" altLang="zh-TW" dirty="0"/>
              <a:t>(20%) implement the </a:t>
            </a:r>
            <a:r>
              <a:rPr lang="en-US" altLang="zh-TW" b="1" dirty="0">
                <a:solidFill>
                  <a:srgbClr val="FF0000"/>
                </a:solidFill>
              </a:rPr>
              <a:t>Toon</a:t>
            </a:r>
            <a:r>
              <a:rPr lang="en-US" altLang="zh-TW" b="1" dirty="0"/>
              <a:t> Shading</a:t>
            </a:r>
          </a:p>
          <a:p>
            <a:r>
              <a:rPr lang="en-US" altLang="zh-TW" dirty="0"/>
              <a:t>Bonus(20%) Add  </a:t>
            </a:r>
            <a:r>
              <a:rPr lang="en-US" altLang="zh-TW" b="1" dirty="0">
                <a:solidFill>
                  <a:srgbClr val="FF0000"/>
                </a:solidFill>
              </a:rPr>
              <a:t>“</a:t>
            </a:r>
            <a:r>
              <a:rPr lang="en-US" altLang="zh-TW" b="1" dirty="0" err="1">
                <a:solidFill>
                  <a:srgbClr val="FF0000"/>
                </a:solidFill>
              </a:rPr>
              <a:t>ks</a:t>
            </a:r>
            <a:r>
              <a:rPr lang="en-US" altLang="zh-TW" b="1" dirty="0">
                <a:solidFill>
                  <a:srgbClr val="FF0000"/>
                </a:solidFill>
              </a:rPr>
              <a:t>”</a:t>
            </a:r>
            <a:r>
              <a:rPr lang="en-US" altLang="zh-TW" dirty="0">
                <a:solidFill>
                  <a:srgbClr val="FF0000"/>
                </a:solidFill>
              </a:rPr>
              <a:t>  </a:t>
            </a:r>
            <a:r>
              <a:rPr lang="en-US" altLang="zh-TW" dirty="0"/>
              <a:t>coefficient in </a:t>
            </a:r>
            <a:r>
              <a:rPr lang="en-US" altLang="zh-TW" dirty="0" err="1"/>
              <a:t>imgui</a:t>
            </a:r>
            <a:r>
              <a:rPr lang="en-US" altLang="zh-TW" dirty="0"/>
              <a:t> panel to control shading</a:t>
            </a:r>
          </a:p>
          <a:p>
            <a:endParaRPr lang="en-US" altLang="zh-TW" dirty="0"/>
          </a:p>
          <a:p>
            <a:endParaRPr lang="en-US" altLang="zh-TW" dirty="0"/>
          </a:p>
          <a:p>
            <a:pPr marL="0" indent="0">
              <a:buNone/>
            </a:pPr>
            <a:endParaRPr lang="en-US" altLang="zh-TW" dirty="0"/>
          </a:p>
          <a:p>
            <a:r>
              <a:rPr lang="en-US" altLang="zh-TW" dirty="0"/>
              <a:t>Please </a:t>
            </a:r>
            <a:r>
              <a:rPr lang="en-US" altLang="zh-TW" b="1" dirty="0">
                <a:solidFill>
                  <a:srgbClr val="FF0000"/>
                </a:solidFill>
              </a:rPr>
              <a:t>only</a:t>
            </a:r>
            <a:r>
              <a:rPr lang="en-US" altLang="zh-TW" dirty="0"/>
              <a:t> upload </a:t>
            </a:r>
            <a:r>
              <a:rPr lang="en-US" altLang="zh-TW" b="1" dirty="0">
                <a:solidFill>
                  <a:srgbClr val="FF0000"/>
                </a:solidFill>
              </a:rPr>
              <a:t>all GLSL files</a:t>
            </a:r>
          </a:p>
          <a:p>
            <a:r>
              <a:rPr lang="en-US" altLang="zh-TW" dirty="0"/>
              <a:t>If you implement the Bonus , upload </a:t>
            </a:r>
            <a:r>
              <a:rPr lang="en-US" altLang="zh-TW" b="1" dirty="0">
                <a:solidFill>
                  <a:srgbClr val="FF0000"/>
                </a:solidFill>
              </a:rPr>
              <a:t>all GLSL files and main.cpp</a:t>
            </a:r>
            <a:endParaRPr lang="zh-TW" altLang="en-US" b="1" dirty="0">
              <a:solidFill>
                <a:srgbClr val="FF0000"/>
              </a:solidFill>
            </a:endParaRPr>
          </a:p>
        </p:txBody>
      </p:sp>
    </p:spTree>
    <p:extLst>
      <p:ext uri="{BB962C8B-B14F-4D97-AF65-F5344CB8AC3E}">
        <p14:creationId xmlns:p14="http://schemas.microsoft.com/office/powerpoint/2010/main" val="34897205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FBF9757-737E-4394-815A-4114CC5A9383}"/>
              </a:ext>
            </a:extLst>
          </p:cNvPr>
          <p:cNvSpPr>
            <a:spLocks noGrp="1"/>
          </p:cNvSpPr>
          <p:nvPr>
            <p:ph type="title"/>
          </p:nvPr>
        </p:nvSpPr>
        <p:spPr/>
        <p:txBody>
          <a:bodyPr/>
          <a:lstStyle/>
          <a:p>
            <a:r>
              <a:rPr lang="en-US" altLang="zh-TW" dirty="0"/>
              <a:t>Reference</a:t>
            </a:r>
            <a:endParaRPr lang="zh-TW" altLang="en-US" dirty="0"/>
          </a:p>
        </p:txBody>
      </p:sp>
      <p:sp>
        <p:nvSpPr>
          <p:cNvPr id="3" name="內容版面配置區 2">
            <a:extLst>
              <a:ext uri="{FF2B5EF4-FFF2-40B4-BE49-F238E27FC236}">
                <a16:creationId xmlns:a16="http://schemas.microsoft.com/office/drawing/2014/main" id="{639B650B-73B0-4C2E-B1A8-20A19683BBB6}"/>
              </a:ext>
            </a:extLst>
          </p:cNvPr>
          <p:cNvSpPr>
            <a:spLocks noGrp="1"/>
          </p:cNvSpPr>
          <p:nvPr>
            <p:ph idx="1"/>
          </p:nvPr>
        </p:nvSpPr>
        <p:spPr/>
        <p:txBody>
          <a:bodyPr>
            <a:normAutofit/>
          </a:bodyPr>
          <a:lstStyle/>
          <a:p>
            <a:r>
              <a:rPr lang="en-US" altLang="zh-TW" sz="1600" dirty="0">
                <a:hlinkClick r:id="rId2"/>
              </a:rPr>
              <a:t>https://www.khronos.org/opengl/wiki/Core_Language_(GLSL)</a:t>
            </a:r>
            <a:endParaRPr lang="en-US" altLang="zh-TW" sz="1600" dirty="0"/>
          </a:p>
          <a:p>
            <a:r>
              <a:rPr lang="en-US" altLang="zh-TW" sz="1600" dirty="0">
                <a:hlinkClick r:id="rId3"/>
              </a:rPr>
              <a:t>https://learnopengl.com/Getting-started/Shaders</a:t>
            </a:r>
            <a:endParaRPr lang="en-US" altLang="zh-TW" sz="1600" dirty="0"/>
          </a:p>
          <a:p>
            <a:r>
              <a:rPr lang="en-US" altLang="zh-TW" sz="1600" dirty="0">
                <a:hlinkClick r:id="rId4"/>
              </a:rPr>
              <a:t>https://www.khronos.org/opengl/wiki/Shader</a:t>
            </a:r>
            <a:endParaRPr lang="en-US" altLang="zh-TW" sz="1600" dirty="0"/>
          </a:p>
          <a:p>
            <a:r>
              <a:rPr lang="en-US" altLang="zh-TW" sz="1600" dirty="0">
                <a:hlinkClick r:id="rId5"/>
              </a:rPr>
              <a:t>https://thebookofshaders.com/03/</a:t>
            </a:r>
            <a:endParaRPr lang="en-US" altLang="zh-TW" sz="1600" dirty="0"/>
          </a:p>
          <a:p>
            <a:r>
              <a:rPr lang="en-US" altLang="zh-TW" sz="1600" dirty="0">
                <a:hlinkClick r:id="rId6"/>
              </a:rPr>
              <a:t>https://www.khronos.org/opengl/wiki/Uniform_(GLSL)</a:t>
            </a:r>
            <a:endParaRPr lang="en-US" altLang="zh-TW" sz="1600" dirty="0"/>
          </a:p>
          <a:p>
            <a:r>
              <a:rPr lang="en-US" altLang="zh-TW" sz="1600" dirty="0"/>
              <a:t>https://learnopengl.com/Lighting/Basic-Lighting</a:t>
            </a:r>
            <a:endParaRPr lang="zh-TW" altLang="en-US" sz="1600" dirty="0"/>
          </a:p>
        </p:txBody>
      </p:sp>
    </p:spTree>
    <p:extLst>
      <p:ext uri="{BB962C8B-B14F-4D97-AF65-F5344CB8AC3E}">
        <p14:creationId xmlns:p14="http://schemas.microsoft.com/office/powerpoint/2010/main" val="4032438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384530C-5823-434E-837D-BA61C64BDC3B}"/>
              </a:ext>
            </a:extLst>
          </p:cNvPr>
          <p:cNvSpPr>
            <a:spLocks noGrp="1"/>
          </p:cNvSpPr>
          <p:nvPr>
            <p:ph type="title"/>
          </p:nvPr>
        </p:nvSpPr>
        <p:spPr/>
        <p:txBody>
          <a:bodyPr/>
          <a:lstStyle/>
          <a:p>
            <a:r>
              <a:rPr lang="en-US" altLang="zh-TW" dirty="0"/>
              <a:t>GLSL</a:t>
            </a:r>
            <a:endParaRPr lang="zh-TW" altLang="en-US" dirty="0"/>
          </a:p>
        </p:txBody>
      </p:sp>
      <p:sp>
        <p:nvSpPr>
          <p:cNvPr id="3" name="內容版面配置區 2">
            <a:extLst>
              <a:ext uri="{FF2B5EF4-FFF2-40B4-BE49-F238E27FC236}">
                <a16:creationId xmlns:a16="http://schemas.microsoft.com/office/drawing/2014/main" id="{6775C234-45CD-4F47-8A29-A00F57E524B1}"/>
              </a:ext>
            </a:extLst>
          </p:cNvPr>
          <p:cNvSpPr>
            <a:spLocks noGrp="1"/>
          </p:cNvSpPr>
          <p:nvPr>
            <p:ph idx="1"/>
          </p:nvPr>
        </p:nvSpPr>
        <p:spPr/>
        <p:txBody>
          <a:bodyPr/>
          <a:lstStyle/>
          <a:p>
            <a:r>
              <a:rPr lang="en-US" altLang="zh-TW" dirty="0"/>
              <a:t>C-style language</a:t>
            </a:r>
          </a:p>
          <a:p>
            <a:endParaRPr lang="en-US" altLang="zh-TW" dirty="0"/>
          </a:p>
          <a:p>
            <a:r>
              <a:rPr lang="en-US" altLang="zh-TW" dirty="0"/>
              <a:t>Covers most of the features you would expect with such a language. </a:t>
            </a:r>
          </a:p>
          <a:p>
            <a:pPr marL="0" indent="0">
              <a:buNone/>
            </a:pPr>
            <a:endParaRPr lang="en-US" altLang="zh-TW" dirty="0"/>
          </a:p>
          <a:p>
            <a:r>
              <a:rPr lang="en-US" altLang="zh-TW" dirty="0"/>
              <a:t>Control structures (for-loops, if-else statements, </a:t>
            </a:r>
            <a:r>
              <a:rPr lang="en-US" altLang="zh-TW" dirty="0" err="1"/>
              <a:t>etc</a:t>
            </a:r>
            <a:r>
              <a:rPr lang="en-US" altLang="zh-TW" dirty="0"/>
              <a:t>) exist in GLSL</a:t>
            </a:r>
          </a:p>
          <a:p>
            <a:endParaRPr lang="en-US" altLang="zh-TW" dirty="0"/>
          </a:p>
          <a:p>
            <a:pPr marL="0" indent="0">
              <a:buNone/>
            </a:pPr>
            <a:endParaRPr lang="zh-TW" altLang="en-US" dirty="0"/>
          </a:p>
        </p:txBody>
      </p:sp>
    </p:spTree>
    <p:extLst>
      <p:ext uri="{BB962C8B-B14F-4D97-AF65-F5344CB8AC3E}">
        <p14:creationId xmlns:p14="http://schemas.microsoft.com/office/powerpoint/2010/main" val="4098864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3DE2C9A-A158-48B9-8303-D83834003093}"/>
              </a:ext>
            </a:extLst>
          </p:cNvPr>
          <p:cNvSpPr>
            <a:spLocks noGrp="1"/>
          </p:cNvSpPr>
          <p:nvPr>
            <p:ph type="title"/>
          </p:nvPr>
        </p:nvSpPr>
        <p:spPr/>
        <p:txBody>
          <a:bodyPr/>
          <a:lstStyle/>
          <a:p>
            <a:r>
              <a:rPr lang="en-US" altLang="zh-TW" dirty="0"/>
              <a:t>Render Pipeline</a:t>
            </a:r>
            <a:endParaRPr lang="zh-TW" altLang="en-US" dirty="0"/>
          </a:p>
        </p:txBody>
      </p:sp>
      <p:pic>
        <p:nvPicPr>
          <p:cNvPr id="5" name="內容版面配置區 4">
            <a:extLst>
              <a:ext uri="{FF2B5EF4-FFF2-40B4-BE49-F238E27FC236}">
                <a16:creationId xmlns:a16="http://schemas.microsoft.com/office/drawing/2014/main" id="{B5AFDE2D-1B71-441E-A800-8ADF600C7A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521" y="2003484"/>
            <a:ext cx="9741401" cy="3873699"/>
          </a:xfrm>
        </p:spPr>
      </p:pic>
      <p:sp>
        <p:nvSpPr>
          <p:cNvPr id="6" name="文字方塊 5">
            <a:extLst>
              <a:ext uri="{FF2B5EF4-FFF2-40B4-BE49-F238E27FC236}">
                <a16:creationId xmlns:a16="http://schemas.microsoft.com/office/drawing/2014/main" id="{5481890B-A649-490D-B21E-5A68997F2195}"/>
              </a:ext>
            </a:extLst>
          </p:cNvPr>
          <p:cNvSpPr txBox="1"/>
          <p:nvPr/>
        </p:nvSpPr>
        <p:spPr>
          <a:xfrm>
            <a:off x="0" y="6488668"/>
            <a:ext cx="10939670" cy="307777"/>
          </a:xfrm>
          <a:prstGeom prst="rect">
            <a:avLst/>
          </a:prstGeom>
          <a:noFill/>
        </p:spPr>
        <p:txBody>
          <a:bodyPr wrap="square" rtlCol="0">
            <a:spAutoFit/>
          </a:bodyPr>
          <a:lstStyle/>
          <a:p>
            <a:r>
              <a:rPr lang="en-US" altLang="zh-TW" sz="1400" dirty="0">
                <a:solidFill>
                  <a:schemeClr val="accent1"/>
                </a:solidFill>
              </a:rPr>
              <a:t>Reference: Real-Time Rendering Fourth Edition</a:t>
            </a:r>
            <a:endParaRPr lang="zh-TW" altLang="en-US" sz="1400" dirty="0">
              <a:solidFill>
                <a:schemeClr val="accent1"/>
              </a:solidFill>
            </a:endParaRPr>
          </a:p>
        </p:txBody>
      </p:sp>
      <p:sp>
        <p:nvSpPr>
          <p:cNvPr id="7" name="文字方塊 6">
            <a:extLst>
              <a:ext uri="{FF2B5EF4-FFF2-40B4-BE49-F238E27FC236}">
                <a16:creationId xmlns:a16="http://schemas.microsoft.com/office/drawing/2014/main" id="{09876540-4C57-4450-ACD7-C0FEAD088AD6}"/>
              </a:ext>
            </a:extLst>
          </p:cNvPr>
          <p:cNvSpPr txBox="1"/>
          <p:nvPr/>
        </p:nvSpPr>
        <p:spPr>
          <a:xfrm>
            <a:off x="9104243" y="365125"/>
            <a:ext cx="2875722" cy="1754326"/>
          </a:xfrm>
          <a:prstGeom prst="rect">
            <a:avLst/>
          </a:prstGeom>
          <a:noFill/>
          <a:ln>
            <a:solidFill>
              <a:schemeClr val="tx1"/>
            </a:solidFill>
          </a:ln>
        </p:spPr>
        <p:txBody>
          <a:bodyPr wrap="square" rtlCol="0">
            <a:spAutoFit/>
          </a:bodyPr>
          <a:lstStyle/>
          <a:p>
            <a:r>
              <a:rPr lang="en-US" altLang="zh-TW" dirty="0" err="1"/>
              <a:t>glBegin</a:t>
            </a:r>
            <a:r>
              <a:rPr lang="en-US" altLang="zh-TW" dirty="0"/>
              <a:t>(GL_TRIANGLES);</a:t>
            </a:r>
          </a:p>
          <a:p>
            <a:r>
              <a:rPr lang="en-US" altLang="zh-TW" dirty="0"/>
              <a:t>   glColor3f(red);</a:t>
            </a:r>
          </a:p>
          <a:p>
            <a:r>
              <a:rPr lang="en-US" altLang="zh-TW" dirty="0"/>
              <a:t>   glVertex3f(v1);</a:t>
            </a:r>
          </a:p>
          <a:p>
            <a:r>
              <a:rPr lang="en-US" altLang="zh-TW" dirty="0"/>
              <a:t>   glVertex3f(v2);</a:t>
            </a:r>
          </a:p>
          <a:p>
            <a:r>
              <a:rPr lang="en-US" altLang="zh-TW" dirty="0"/>
              <a:t>   glVertex3f(v3);</a:t>
            </a:r>
          </a:p>
          <a:p>
            <a:r>
              <a:rPr lang="en-US" altLang="zh-TW" dirty="0" err="1"/>
              <a:t>glEnd</a:t>
            </a:r>
            <a:r>
              <a:rPr lang="en-US" altLang="zh-TW" dirty="0"/>
              <a:t>();</a:t>
            </a:r>
            <a:endParaRPr lang="zh-TW" altLang="en-US" dirty="0"/>
          </a:p>
        </p:txBody>
      </p:sp>
      <p:pic>
        <p:nvPicPr>
          <p:cNvPr id="9" name="圖片 8">
            <a:extLst>
              <a:ext uri="{FF2B5EF4-FFF2-40B4-BE49-F238E27FC236}">
                <a16:creationId xmlns:a16="http://schemas.microsoft.com/office/drawing/2014/main" id="{5AB39C0B-936C-4535-9D38-E46121A449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38042" y="1894999"/>
            <a:ext cx="2053437" cy="1606040"/>
          </a:xfrm>
          <a:prstGeom prst="rect">
            <a:avLst/>
          </a:prstGeom>
        </p:spPr>
      </p:pic>
    </p:spTree>
    <p:extLst>
      <p:ext uri="{BB962C8B-B14F-4D97-AF65-F5344CB8AC3E}">
        <p14:creationId xmlns:p14="http://schemas.microsoft.com/office/powerpoint/2010/main" val="675600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7E5ED2C-063D-4941-9906-6B13AE4741D2}"/>
              </a:ext>
            </a:extLst>
          </p:cNvPr>
          <p:cNvSpPr>
            <a:spLocks noGrp="1"/>
          </p:cNvSpPr>
          <p:nvPr>
            <p:ph type="title"/>
          </p:nvPr>
        </p:nvSpPr>
        <p:spPr/>
        <p:txBody>
          <a:bodyPr>
            <a:normAutofit/>
          </a:bodyPr>
          <a:lstStyle/>
          <a:p>
            <a:r>
              <a:rPr lang="en-US" altLang="zh-TW" sz="3600" dirty="0"/>
              <a:t>Relationship between Render Pipeline and GLSL?</a:t>
            </a:r>
            <a:endParaRPr lang="zh-TW" altLang="en-US" sz="3600" dirty="0"/>
          </a:p>
        </p:txBody>
      </p:sp>
      <p:pic>
        <p:nvPicPr>
          <p:cNvPr id="4" name="內容版面配置區 4">
            <a:extLst>
              <a:ext uri="{FF2B5EF4-FFF2-40B4-BE49-F238E27FC236}">
                <a16:creationId xmlns:a16="http://schemas.microsoft.com/office/drawing/2014/main" id="{45CAD6F6-AD49-42CA-87DF-51F45A2FE6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0161" y="2585990"/>
            <a:ext cx="9631680" cy="3830068"/>
          </a:xfrm>
        </p:spPr>
      </p:pic>
      <p:sp>
        <p:nvSpPr>
          <p:cNvPr id="6" name="矩形 5">
            <a:extLst>
              <a:ext uri="{FF2B5EF4-FFF2-40B4-BE49-F238E27FC236}">
                <a16:creationId xmlns:a16="http://schemas.microsoft.com/office/drawing/2014/main" id="{6D8F73B9-1767-4318-9436-365AF0DE081F}"/>
              </a:ext>
            </a:extLst>
          </p:cNvPr>
          <p:cNvSpPr/>
          <p:nvPr/>
        </p:nvSpPr>
        <p:spPr>
          <a:xfrm>
            <a:off x="4172375" y="2656566"/>
            <a:ext cx="1937173" cy="199813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a:extLst>
              <a:ext uri="{FF2B5EF4-FFF2-40B4-BE49-F238E27FC236}">
                <a16:creationId xmlns:a16="http://schemas.microsoft.com/office/drawing/2014/main" id="{BD584E62-DC8C-4F38-B4EC-229F3106DD3A}"/>
              </a:ext>
            </a:extLst>
          </p:cNvPr>
          <p:cNvSpPr/>
          <p:nvPr/>
        </p:nvSpPr>
        <p:spPr>
          <a:xfrm>
            <a:off x="6261948" y="2656566"/>
            <a:ext cx="3593253" cy="199813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9" name="直線單箭頭接點 8">
            <a:extLst>
              <a:ext uri="{FF2B5EF4-FFF2-40B4-BE49-F238E27FC236}">
                <a16:creationId xmlns:a16="http://schemas.microsoft.com/office/drawing/2014/main" id="{9707EB13-6B9D-4C2A-816D-F8D917F3C032}"/>
              </a:ext>
            </a:extLst>
          </p:cNvPr>
          <p:cNvCxnSpPr/>
          <p:nvPr/>
        </p:nvCxnSpPr>
        <p:spPr>
          <a:xfrm flipV="1">
            <a:off x="5161281" y="2212065"/>
            <a:ext cx="467360" cy="36718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單箭頭接點 9">
            <a:extLst>
              <a:ext uri="{FF2B5EF4-FFF2-40B4-BE49-F238E27FC236}">
                <a16:creationId xmlns:a16="http://schemas.microsoft.com/office/drawing/2014/main" id="{DEFA2A3C-A1A6-4CD2-A6A8-3B9A9A58B267}"/>
              </a:ext>
            </a:extLst>
          </p:cNvPr>
          <p:cNvCxnSpPr>
            <a:cxnSpLocks/>
          </p:cNvCxnSpPr>
          <p:nvPr/>
        </p:nvCxnSpPr>
        <p:spPr>
          <a:xfrm flipH="1" flipV="1">
            <a:off x="7769015" y="2206412"/>
            <a:ext cx="430108" cy="45015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117D0077-E3B9-4F66-8A4A-9138B2431283}"/>
              </a:ext>
            </a:extLst>
          </p:cNvPr>
          <p:cNvSpPr/>
          <p:nvPr/>
        </p:nvSpPr>
        <p:spPr>
          <a:xfrm>
            <a:off x="4077547" y="1625735"/>
            <a:ext cx="5005494" cy="52832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dirty="0"/>
              <a:t>Can We Programmable between these two stages?</a:t>
            </a:r>
            <a:endParaRPr lang="zh-TW" altLang="en-US" dirty="0"/>
          </a:p>
        </p:txBody>
      </p:sp>
      <p:sp>
        <p:nvSpPr>
          <p:cNvPr id="14" name="文字方塊 13">
            <a:extLst>
              <a:ext uri="{FF2B5EF4-FFF2-40B4-BE49-F238E27FC236}">
                <a16:creationId xmlns:a16="http://schemas.microsoft.com/office/drawing/2014/main" id="{E60847E6-0854-4272-A9FB-92A84ADE545B}"/>
              </a:ext>
            </a:extLst>
          </p:cNvPr>
          <p:cNvSpPr txBox="1"/>
          <p:nvPr/>
        </p:nvSpPr>
        <p:spPr>
          <a:xfrm>
            <a:off x="0" y="6488668"/>
            <a:ext cx="10939670" cy="307777"/>
          </a:xfrm>
          <a:prstGeom prst="rect">
            <a:avLst/>
          </a:prstGeom>
          <a:noFill/>
        </p:spPr>
        <p:txBody>
          <a:bodyPr wrap="square" rtlCol="0">
            <a:spAutoFit/>
          </a:bodyPr>
          <a:lstStyle/>
          <a:p>
            <a:r>
              <a:rPr lang="en-US" altLang="zh-TW" sz="1400" dirty="0">
                <a:solidFill>
                  <a:schemeClr val="accent1"/>
                </a:solidFill>
              </a:rPr>
              <a:t>Reference: Real-Time Rendering Fourth Edition</a:t>
            </a:r>
            <a:endParaRPr lang="zh-TW" altLang="en-US" sz="1400" dirty="0">
              <a:solidFill>
                <a:schemeClr val="accent1"/>
              </a:solidFill>
            </a:endParaRPr>
          </a:p>
        </p:txBody>
      </p:sp>
    </p:spTree>
    <p:extLst>
      <p:ext uri="{BB962C8B-B14F-4D97-AF65-F5344CB8AC3E}">
        <p14:creationId xmlns:p14="http://schemas.microsoft.com/office/powerpoint/2010/main" val="1528673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2F1F5FFF-CFA0-46C4-B725-4EB71C309E70}"/>
              </a:ext>
            </a:extLst>
          </p:cNvPr>
          <p:cNvSpPr/>
          <p:nvPr/>
        </p:nvSpPr>
        <p:spPr>
          <a:xfrm>
            <a:off x="365760" y="419947"/>
            <a:ext cx="3034453" cy="1727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600" dirty="0"/>
              <a:t>Yes!  We Can </a:t>
            </a:r>
          </a:p>
          <a:p>
            <a:pPr algn="ctr"/>
            <a:r>
              <a:rPr lang="en-US" altLang="zh-TW" sz="3600" dirty="0"/>
              <a:t>Use Shader</a:t>
            </a:r>
            <a:endParaRPr lang="zh-TW" altLang="en-US" sz="3600" dirty="0"/>
          </a:p>
        </p:txBody>
      </p:sp>
      <p:pic>
        <p:nvPicPr>
          <p:cNvPr id="7" name="內容版面配置區 4">
            <a:extLst>
              <a:ext uri="{FF2B5EF4-FFF2-40B4-BE49-F238E27FC236}">
                <a16:creationId xmlns:a16="http://schemas.microsoft.com/office/drawing/2014/main" id="{5A170D23-893E-4721-A68D-97C869F455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2986" y="2607985"/>
            <a:ext cx="9631680" cy="3830068"/>
          </a:xfrm>
        </p:spPr>
      </p:pic>
      <p:sp>
        <p:nvSpPr>
          <p:cNvPr id="8" name="矩形 7">
            <a:extLst>
              <a:ext uri="{FF2B5EF4-FFF2-40B4-BE49-F238E27FC236}">
                <a16:creationId xmlns:a16="http://schemas.microsoft.com/office/drawing/2014/main" id="{D7D2F7AF-2C4F-470A-A11F-536DF89A30CD}"/>
              </a:ext>
            </a:extLst>
          </p:cNvPr>
          <p:cNvSpPr/>
          <p:nvPr/>
        </p:nvSpPr>
        <p:spPr>
          <a:xfrm>
            <a:off x="4700695" y="2751393"/>
            <a:ext cx="1937173" cy="1998134"/>
          </a:xfrm>
          <a:prstGeom prst="rect">
            <a:avLst/>
          </a:prstGeom>
          <a:noFill/>
          <a:ln w="28575">
            <a:solidFill>
              <a:srgbClr val="9DD2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a:extLst>
              <a:ext uri="{FF2B5EF4-FFF2-40B4-BE49-F238E27FC236}">
                <a16:creationId xmlns:a16="http://schemas.microsoft.com/office/drawing/2014/main" id="{58FE7A7C-FAB2-47C8-854B-A78C3E519530}"/>
              </a:ext>
            </a:extLst>
          </p:cNvPr>
          <p:cNvSpPr/>
          <p:nvPr/>
        </p:nvSpPr>
        <p:spPr>
          <a:xfrm>
            <a:off x="6763174" y="2751393"/>
            <a:ext cx="3593253" cy="1998134"/>
          </a:xfrm>
          <a:prstGeom prst="rect">
            <a:avLst/>
          </a:prstGeom>
          <a:noFill/>
          <a:ln w="28575">
            <a:solidFill>
              <a:srgbClr val="F9B6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1" name="直線單箭頭接點 10">
            <a:extLst>
              <a:ext uri="{FF2B5EF4-FFF2-40B4-BE49-F238E27FC236}">
                <a16:creationId xmlns:a16="http://schemas.microsoft.com/office/drawing/2014/main" id="{3C2397DB-C3FA-49E9-9ED4-54EAE21C0319}"/>
              </a:ext>
            </a:extLst>
          </p:cNvPr>
          <p:cNvCxnSpPr>
            <a:stCxn id="8" idx="0"/>
          </p:cNvCxnSpPr>
          <p:nvPr/>
        </p:nvCxnSpPr>
        <p:spPr>
          <a:xfrm flipH="1" flipV="1">
            <a:off x="5669281" y="2147147"/>
            <a:ext cx="1" cy="604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直線單箭頭接點 11">
            <a:extLst>
              <a:ext uri="{FF2B5EF4-FFF2-40B4-BE49-F238E27FC236}">
                <a16:creationId xmlns:a16="http://schemas.microsoft.com/office/drawing/2014/main" id="{72917AA8-46A8-4640-A921-A69771078E37}"/>
              </a:ext>
            </a:extLst>
          </p:cNvPr>
          <p:cNvCxnSpPr/>
          <p:nvPr/>
        </p:nvCxnSpPr>
        <p:spPr>
          <a:xfrm flipH="1" flipV="1">
            <a:off x="8591973" y="2147147"/>
            <a:ext cx="1" cy="604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矩形 12">
            <a:extLst>
              <a:ext uri="{FF2B5EF4-FFF2-40B4-BE49-F238E27FC236}">
                <a16:creationId xmlns:a16="http://schemas.microsoft.com/office/drawing/2014/main" id="{15BFD9BD-2880-418E-A624-8ECA0D5BA876}"/>
              </a:ext>
            </a:extLst>
          </p:cNvPr>
          <p:cNvSpPr/>
          <p:nvPr/>
        </p:nvSpPr>
        <p:spPr>
          <a:xfrm>
            <a:off x="4152054" y="419947"/>
            <a:ext cx="3034453" cy="1727200"/>
          </a:xfrm>
          <a:prstGeom prst="rect">
            <a:avLst/>
          </a:prstGeom>
          <a:solidFill>
            <a:srgbClr val="9DD29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600" dirty="0"/>
              <a:t>Vertex Shader</a:t>
            </a:r>
            <a:endParaRPr lang="zh-TW" altLang="en-US" sz="3600" dirty="0"/>
          </a:p>
        </p:txBody>
      </p:sp>
      <p:sp>
        <p:nvSpPr>
          <p:cNvPr id="14" name="矩形 13">
            <a:extLst>
              <a:ext uri="{FF2B5EF4-FFF2-40B4-BE49-F238E27FC236}">
                <a16:creationId xmlns:a16="http://schemas.microsoft.com/office/drawing/2014/main" id="{1DD15509-FAEE-49E3-A890-445FCFE3A5E6}"/>
              </a:ext>
            </a:extLst>
          </p:cNvPr>
          <p:cNvSpPr/>
          <p:nvPr/>
        </p:nvSpPr>
        <p:spPr>
          <a:xfrm>
            <a:off x="7420188" y="419947"/>
            <a:ext cx="3034453" cy="1727200"/>
          </a:xfrm>
          <a:prstGeom prst="rect">
            <a:avLst/>
          </a:prstGeom>
          <a:solidFill>
            <a:srgbClr val="F9B6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600" dirty="0"/>
              <a:t>Fragment Shader</a:t>
            </a:r>
            <a:endParaRPr lang="zh-TW" altLang="en-US" sz="3600" dirty="0"/>
          </a:p>
        </p:txBody>
      </p:sp>
      <p:sp>
        <p:nvSpPr>
          <p:cNvPr id="15" name="文字方塊 14">
            <a:extLst>
              <a:ext uri="{FF2B5EF4-FFF2-40B4-BE49-F238E27FC236}">
                <a16:creationId xmlns:a16="http://schemas.microsoft.com/office/drawing/2014/main" id="{31A9EC0C-4321-4EAF-87F8-A66765C94E85}"/>
              </a:ext>
            </a:extLst>
          </p:cNvPr>
          <p:cNvSpPr txBox="1"/>
          <p:nvPr/>
        </p:nvSpPr>
        <p:spPr>
          <a:xfrm>
            <a:off x="0" y="6488668"/>
            <a:ext cx="10939670" cy="307777"/>
          </a:xfrm>
          <a:prstGeom prst="rect">
            <a:avLst/>
          </a:prstGeom>
          <a:noFill/>
        </p:spPr>
        <p:txBody>
          <a:bodyPr wrap="square" rtlCol="0">
            <a:spAutoFit/>
          </a:bodyPr>
          <a:lstStyle/>
          <a:p>
            <a:r>
              <a:rPr lang="en-US" altLang="zh-TW" sz="1400" dirty="0">
                <a:solidFill>
                  <a:schemeClr val="accent1"/>
                </a:solidFill>
              </a:rPr>
              <a:t>Reference: Real-Time Rendering Fourth Edition</a:t>
            </a:r>
            <a:endParaRPr lang="zh-TW" altLang="en-US" sz="1400" dirty="0">
              <a:solidFill>
                <a:schemeClr val="accent1"/>
              </a:solidFill>
            </a:endParaRPr>
          </a:p>
        </p:txBody>
      </p:sp>
    </p:spTree>
    <p:extLst>
      <p:ext uri="{BB962C8B-B14F-4D97-AF65-F5344CB8AC3E}">
        <p14:creationId xmlns:p14="http://schemas.microsoft.com/office/powerpoint/2010/main" val="193364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3" grpId="0" animBg="1"/>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11EA93D-E567-4E41-85B2-0D171671F0E7}"/>
              </a:ext>
            </a:extLst>
          </p:cNvPr>
          <p:cNvSpPr>
            <a:spLocks noGrp="1"/>
          </p:cNvSpPr>
          <p:nvPr>
            <p:ph type="title"/>
          </p:nvPr>
        </p:nvSpPr>
        <p:spPr/>
        <p:txBody>
          <a:bodyPr/>
          <a:lstStyle/>
          <a:p>
            <a:r>
              <a:rPr lang="en-US" altLang="zh-TW" dirty="0"/>
              <a:t>Shader</a:t>
            </a:r>
            <a:endParaRPr lang="zh-TW" altLang="en-US" dirty="0"/>
          </a:p>
        </p:txBody>
      </p:sp>
      <p:sp>
        <p:nvSpPr>
          <p:cNvPr id="3" name="內容版面配置區 2">
            <a:extLst>
              <a:ext uri="{FF2B5EF4-FFF2-40B4-BE49-F238E27FC236}">
                <a16:creationId xmlns:a16="http://schemas.microsoft.com/office/drawing/2014/main" id="{44EFD34F-BABC-46FA-AFA9-3F2D246AEF5B}"/>
              </a:ext>
            </a:extLst>
          </p:cNvPr>
          <p:cNvSpPr>
            <a:spLocks noGrp="1"/>
          </p:cNvSpPr>
          <p:nvPr>
            <p:ph idx="1"/>
          </p:nvPr>
        </p:nvSpPr>
        <p:spPr/>
        <p:txBody>
          <a:bodyPr/>
          <a:lstStyle/>
          <a:p>
            <a:r>
              <a:rPr lang="en-US" altLang="zh-TW" dirty="0"/>
              <a:t>A </a:t>
            </a:r>
            <a:r>
              <a:rPr lang="en-US" altLang="zh-TW" b="1" dirty="0"/>
              <a:t>Shader</a:t>
            </a:r>
            <a:r>
              <a:rPr lang="en-US" altLang="zh-TW" dirty="0"/>
              <a:t> is a user-defined program.</a:t>
            </a:r>
          </a:p>
          <a:p>
            <a:endParaRPr lang="en-US" altLang="zh-TW" dirty="0"/>
          </a:p>
          <a:p>
            <a:r>
              <a:rPr lang="en-US" altLang="zh-TW" dirty="0"/>
              <a:t>Designed to run on some stage of a graphics processor. </a:t>
            </a:r>
          </a:p>
          <a:p>
            <a:endParaRPr lang="en-US" altLang="zh-TW" dirty="0"/>
          </a:p>
          <a:p>
            <a:r>
              <a:rPr lang="en-US" altLang="zh-TW" dirty="0"/>
              <a:t>Shaders provide the code for certain programmable stages of the </a:t>
            </a:r>
            <a:r>
              <a:rPr lang="en-US" altLang="zh-TW" dirty="0">
                <a:hlinkClick r:id="rId2" tooltip="Rendering Pipeline Overview"/>
              </a:rPr>
              <a:t>rendering pipeline</a:t>
            </a:r>
            <a:r>
              <a:rPr lang="en-US" altLang="zh-TW" dirty="0"/>
              <a:t>. </a:t>
            </a:r>
          </a:p>
          <a:p>
            <a:endParaRPr lang="en-US" altLang="zh-TW" dirty="0"/>
          </a:p>
          <a:p>
            <a:r>
              <a:rPr lang="en-US" altLang="zh-TW" dirty="0"/>
              <a:t>They can also be used in a slightly more limited form for general, on-GPU computation.</a:t>
            </a:r>
            <a:endParaRPr lang="zh-TW" altLang="en-US" dirty="0"/>
          </a:p>
        </p:txBody>
      </p:sp>
      <p:sp>
        <p:nvSpPr>
          <p:cNvPr id="4" name="文字方塊 3">
            <a:extLst>
              <a:ext uri="{FF2B5EF4-FFF2-40B4-BE49-F238E27FC236}">
                <a16:creationId xmlns:a16="http://schemas.microsoft.com/office/drawing/2014/main" id="{36552CB0-D732-4ABE-8D9D-84BCF2F5D532}"/>
              </a:ext>
            </a:extLst>
          </p:cNvPr>
          <p:cNvSpPr txBox="1"/>
          <p:nvPr/>
        </p:nvSpPr>
        <p:spPr>
          <a:xfrm>
            <a:off x="0" y="6488668"/>
            <a:ext cx="10939670" cy="307777"/>
          </a:xfrm>
          <a:prstGeom prst="rect">
            <a:avLst/>
          </a:prstGeom>
          <a:noFill/>
        </p:spPr>
        <p:txBody>
          <a:bodyPr wrap="square" rtlCol="0">
            <a:spAutoFit/>
          </a:bodyPr>
          <a:lstStyle/>
          <a:p>
            <a:r>
              <a:rPr lang="en-US" altLang="zh-TW" sz="1400" dirty="0">
                <a:solidFill>
                  <a:schemeClr val="accent1"/>
                </a:solidFill>
              </a:rPr>
              <a:t>Reference: https://www.khronos.org/opengl/wiki/Shader</a:t>
            </a:r>
            <a:endParaRPr lang="zh-TW" altLang="en-US" sz="1400" dirty="0">
              <a:solidFill>
                <a:schemeClr val="accent1"/>
              </a:solidFill>
            </a:endParaRPr>
          </a:p>
        </p:txBody>
      </p:sp>
    </p:spTree>
    <p:extLst>
      <p:ext uri="{BB962C8B-B14F-4D97-AF65-F5344CB8AC3E}">
        <p14:creationId xmlns:p14="http://schemas.microsoft.com/office/powerpoint/2010/main" val="3956748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28333D5-2C17-48C1-9508-7B04E9B4D80F}"/>
              </a:ext>
            </a:extLst>
          </p:cNvPr>
          <p:cNvSpPr>
            <a:spLocks noGrp="1"/>
          </p:cNvSpPr>
          <p:nvPr>
            <p:ph type="title"/>
          </p:nvPr>
        </p:nvSpPr>
        <p:spPr/>
        <p:txBody>
          <a:bodyPr/>
          <a:lstStyle/>
          <a:p>
            <a:r>
              <a:rPr lang="en-US" altLang="zh-TW" dirty="0"/>
              <a:t>Do some basic</a:t>
            </a:r>
            <a:endParaRPr lang="zh-TW" altLang="en-US" dirty="0"/>
          </a:p>
        </p:txBody>
      </p:sp>
      <p:pic>
        <p:nvPicPr>
          <p:cNvPr id="5" name="圖片 4">
            <a:extLst>
              <a:ext uri="{FF2B5EF4-FFF2-40B4-BE49-F238E27FC236}">
                <a16:creationId xmlns:a16="http://schemas.microsoft.com/office/drawing/2014/main" id="{E3A41D1D-6B68-4A96-AF4E-5262F9B33C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7647" y="3014894"/>
            <a:ext cx="10815557" cy="3233179"/>
          </a:xfrm>
          <a:prstGeom prst="rect">
            <a:avLst/>
          </a:prstGeom>
          <a:ln w="38100">
            <a:solidFill>
              <a:schemeClr val="tx1"/>
            </a:solidFill>
          </a:ln>
        </p:spPr>
      </p:pic>
      <p:pic>
        <p:nvPicPr>
          <p:cNvPr id="6" name="內容版面配置區 4">
            <a:extLst>
              <a:ext uri="{FF2B5EF4-FFF2-40B4-BE49-F238E27FC236}">
                <a16:creationId xmlns:a16="http://schemas.microsoft.com/office/drawing/2014/main" id="{00E6419E-2E13-4C93-9181-E9D2BA764B4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428854" y="295392"/>
            <a:ext cx="4635027" cy="1843133"/>
          </a:xfrm>
        </p:spPr>
      </p:pic>
      <p:sp>
        <p:nvSpPr>
          <p:cNvPr id="7" name="矩形 6">
            <a:extLst>
              <a:ext uri="{FF2B5EF4-FFF2-40B4-BE49-F238E27FC236}">
                <a16:creationId xmlns:a16="http://schemas.microsoft.com/office/drawing/2014/main" id="{B86D3097-A2C8-4C64-A334-DD26B17EAC0F}"/>
              </a:ext>
            </a:extLst>
          </p:cNvPr>
          <p:cNvSpPr/>
          <p:nvPr/>
        </p:nvSpPr>
        <p:spPr>
          <a:xfrm>
            <a:off x="8834034" y="365125"/>
            <a:ext cx="929898" cy="91348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9" name="直線接點 8">
            <a:extLst>
              <a:ext uri="{FF2B5EF4-FFF2-40B4-BE49-F238E27FC236}">
                <a16:creationId xmlns:a16="http://schemas.microsoft.com/office/drawing/2014/main" id="{E618ADBA-7810-452D-B9BF-749F2AFCDD27}"/>
              </a:ext>
            </a:extLst>
          </p:cNvPr>
          <p:cNvCxnSpPr/>
          <p:nvPr/>
        </p:nvCxnSpPr>
        <p:spPr>
          <a:xfrm flipH="1">
            <a:off x="937647" y="1278610"/>
            <a:ext cx="7896387" cy="1736284"/>
          </a:xfrm>
          <a:prstGeom prst="line">
            <a:avLst/>
          </a:prstGeom>
          <a:ln w="38100"/>
        </p:spPr>
        <p:style>
          <a:lnRef idx="1">
            <a:schemeClr val="dk1"/>
          </a:lnRef>
          <a:fillRef idx="0">
            <a:schemeClr val="dk1"/>
          </a:fillRef>
          <a:effectRef idx="0">
            <a:schemeClr val="dk1"/>
          </a:effectRef>
          <a:fontRef idx="minor">
            <a:schemeClr val="tx1"/>
          </a:fontRef>
        </p:style>
      </p:cxnSp>
      <p:cxnSp>
        <p:nvCxnSpPr>
          <p:cNvPr id="11" name="直線接點 10">
            <a:extLst>
              <a:ext uri="{FF2B5EF4-FFF2-40B4-BE49-F238E27FC236}">
                <a16:creationId xmlns:a16="http://schemas.microsoft.com/office/drawing/2014/main" id="{2249EEF2-7811-4C8D-B8CD-50CFC350EFF1}"/>
              </a:ext>
            </a:extLst>
          </p:cNvPr>
          <p:cNvCxnSpPr/>
          <p:nvPr/>
        </p:nvCxnSpPr>
        <p:spPr>
          <a:xfrm>
            <a:off x="9763932" y="1278610"/>
            <a:ext cx="1989272" cy="1736284"/>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86574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28333D5-2C17-48C1-9508-7B04E9B4D80F}"/>
              </a:ext>
            </a:extLst>
          </p:cNvPr>
          <p:cNvSpPr>
            <a:spLocks noGrp="1"/>
          </p:cNvSpPr>
          <p:nvPr>
            <p:ph type="title"/>
          </p:nvPr>
        </p:nvSpPr>
        <p:spPr/>
        <p:txBody>
          <a:bodyPr/>
          <a:lstStyle/>
          <a:p>
            <a:r>
              <a:rPr lang="en-US" altLang="zh-TW" dirty="0"/>
              <a:t>Do some basic</a:t>
            </a:r>
            <a:endParaRPr lang="zh-TW" altLang="en-US" dirty="0"/>
          </a:p>
        </p:txBody>
      </p:sp>
      <p:pic>
        <p:nvPicPr>
          <p:cNvPr id="6" name="內容版面配置區 4">
            <a:extLst>
              <a:ext uri="{FF2B5EF4-FFF2-40B4-BE49-F238E27FC236}">
                <a16:creationId xmlns:a16="http://schemas.microsoft.com/office/drawing/2014/main" id="{00E6419E-2E13-4C93-9181-E9D2BA764B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28854" y="295392"/>
            <a:ext cx="4635027" cy="1843133"/>
          </a:xfrm>
        </p:spPr>
      </p:pic>
      <p:sp>
        <p:nvSpPr>
          <p:cNvPr id="7" name="矩形 6">
            <a:extLst>
              <a:ext uri="{FF2B5EF4-FFF2-40B4-BE49-F238E27FC236}">
                <a16:creationId xmlns:a16="http://schemas.microsoft.com/office/drawing/2014/main" id="{B86D3097-A2C8-4C64-A334-DD26B17EAC0F}"/>
              </a:ext>
            </a:extLst>
          </p:cNvPr>
          <p:cNvSpPr/>
          <p:nvPr/>
        </p:nvSpPr>
        <p:spPr>
          <a:xfrm>
            <a:off x="9748431" y="365125"/>
            <a:ext cx="1836551" cy="91348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9" name="直線接點 8">
            <a:extLst>
              <a:ext uri="{FF2B5EF4-FFF2-40B4-BE49-F238E27FC236}">
                <a16:creationId xmlns:a16="http://schemas.microsoft.com/office/drawing/2014/main" id="{E618ADBA-7810-452D-B9BF-749F2AFCDD27}"/>
              </a:ext>
            </a:extLst>
          </p:cNvPr>
          <p:cNvCxnSpPr>
            <a:cxnSpLocks/>
          </p:cNvCxnSpPr>
          <p:nvPr/>
        </p:nvCxnSpPr>
        <p:spPr>
          <a:xfrm flipH="1">
            <a:off x="937648" y="1278610"/>
            <a:ext cx="8810783" cy="1736284"/>
          </a:xfrm>
          <a:prstGeom prst="line">
            <a:avLst/>
          </a:prstGeom>
          <a:ln w="38100"/>
        </p:spPr>
        <p:style>
          <a:lnRef idx="1">
            <a:schemeClr val="dk1"/>
          </a:lnRef>
          <a:fillRef idx="0">
            <a:schemeClr val="dk1"/>
          </a:fillRef>
          <a:effectRef idx="0">
            <a:schemeClr val="dk1"/>
          </a:effectRef>
          <a:fontRef idx="minor">
            <a:schemeClr val="tx1"/>
          </a:fontRef>
        </p:style>
      </p:cxnSp>
      <p:cxnSp>
        <p:nvCxnSpPr>
          <p:cNvPr id="11" name="直線接點 10">
            <a:extLst>
              <a:ext uri="{FF2B5EF4-FFF2-40B4-BE49-F238E27FC236}">
                <a16:creationId xmlns:a16="http://schemas.microsoft.com/office/drawing/2014/main" id="{2249EEF2-7811-4C8D-B8CD-50CFC350EFF1}"/>
              </a:ext>
            </a:extLst>
          </p:cNvPr>
          <p:cNvCxnSpPr>
            <a:cxnSpLocks/>
          </p:cNvCxnSpPr>
          <p:nvPr/>
        </p:nvCxnSpPr>
        <p:spPr>
          <a:xfrm>
            <a:off x="11584982" y="1278610"/>
            <a:ext cx="168222" cy="1736284"/>
          </a:xfrm>
          <a:prstGeom prst="line">
            <a:avLst/>
          </a:prstGeom>
          <a:ln w="38100"/>
        </p:spPr>
        <p:style>
          <a:lnRef idx="1">
            <a:schemeClr val="dk1"/>
          </a:lnRef>
          <a:fillRef idx="0">
            <a:schemeClr val="dk1"/>
          </a:fillRef>
          <a:effectRef idx="0">
            <a:schemeClr val="dk1"/>
          </a:effectRef>
          <a:fontRef idx="minor">
            <a:schemeClr val="tx1"/>
          </a:fontRef>
        </p:style>
      </p:cxnSp>
      <p:pic>
        <p:nvPicPr>
          <p:cNvPr id="10" name="圖片 9">
            <a:extLst>
              <a:ext uri="{FF2B5EF4-FFF2-40B4-BE49-F238E27FC236}">
                <a16:creationId xmlns:a16="http://schemas.microsoft.com/office/drawing/2014/main" id="{0A14DD7A-60A5-4369-BB3A-45CCDC7C8C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7649" y="3014893"/>
            <a:ext cx="10815556" cy="3068191"/>
          </a:xfrm>
          <a:prstGeom prst="rect">
            <a:avLst/>
          </a:prstGeom>
          <a:ln w="38100">
            <a:solidFill>
              <a:schemeClr val="tx1"/>
            </a:solidFill>
          </a:ln>
        </p:spPr>
      </p:pic>
      <p:pic>
        <p:nvPicPr>
          <p:cNvPr id="12" name="圖片 11">
            <a:extLst>
              <a:ext uri="{FF2B5EF4-FFF2-40B4-BE49-F238E27FC236}">
                <a16:creationId xmlns:a16="http://schemas.microsoft.com/office/drawing/2014/main" id="{20E19179-86E5-4B26-A9E4-DA5645814C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29554" y="5056653"/>
            <a:ext cx="2053437" cy="1606040"/>
          </a:xfrm>
          <a:prstGeom prst="rect">
            <a:avLst/>
          </a:prstGeom>
        </p:spPr>
      </p:pic>
    </p:spTree>
    <p:extLst>
      <p:ext uri="{BB962C8B-B14F-4D97-AF65-F5344CB8AC3E}">
        <p14:creationId xmlns:p14="http://schemas.microsoft.com/office/powerpoint/2010/main" val="1682729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329</TotalTime>
  <Words>936</Words>
  <Application>Microsoft Office PowerPoint</Application>
  <PresentationFormat>寬螢幕</PresentationFormat>
  <Paragraphs>134</Paragraphs>
  <Slides>24</Slides>
  <Notes>3</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24</vt:i4>
      </vt:variant>
    </vt:vector>
  </HeadingPairs>
  <TitlesOfParts>
    <vt:vector size="32" baseType="lpstr">
      <vt:lpstr>ＭＳ Ｐゴシック</vt:lpstr>
      <vt:lpstr>新細明體</vt:lpstr>
      <vt:lpstr>Arial</vt:lpstr>
      <vt:lpstr>Calibri</vt:lpstr>
      <vt:lpstr>Calibri Light</vt:lpstr>
      <vt:lpstr>Symbol</vt:lpstr>
      <vt:lpstr>Times New Roman</vt:lpstr>
      <vt:lpstr>Office 佈景主題</vt:lpstr>
      <vt:lpstr>CG21 HW4  OpenGL Shading Language GLSL</vt:lpstr>
      <vt:lpstr>Outline</vt:lpstr>
      <vt:lpstr>GLSL</vt:lpstr>
      <vt:lpstr>Render Pipeline</vt:lpstr>
      <vt:lpstr>Relationship between Render Pipeline and GLSL?</vt:lpstr>
      <vt:lpstr>PowerPoint 簡報</vt:lpstr>
      <vt:lpstr>Shader</vt:lpstr>
      <vt:lpstr>Do some basic</vt:lpstr>
      <vt:lpstr>Do some basic</vt:lpstr>
      <vt:lpstr>HomeWork</vt:lpstr>
      <vt:lpstr>If you build successfully</vt:lpstr>
      <vt:lpstr>Default Shader </vt:lpstr>
      <vt:lpstr>In ,out and uniform</vt:lpstr>
      <vt:lpstr>Uniform</vt:lpstr>
      <vt:lpstr>Some issues you may meet in macOS in this homework</vt:lpstr>
      <vt:lpstr>PowerPoint 簡報</vt:lpstr>
      <vt:lpstr>PowerPoint 簡報</vt:lpstr>
      <vt:lpstr>Material Properties (CG21-shading-p29)</vt:lpstr>
      <vt:lpstr>CG21-shading-p30</vt:lpstr>
      <vt:lpstr>Phong Shading</vt:lpstr>
      <vt:lpstr>Toon Shading</vt:lpstr>
      <vt:lpstr>Some Tips</vt:lpstr>
      <vt:lpstr>Scores</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林書廷</dc:creator>
  <cp:lastModifiedBy>Ming-Te Chi</cp:lastModifiedBy>
  <cp:revision>39</cp:revision>
  <dcterms:created xsi:type="dcterms:W3CDTF">2021-11-24T03:17:10Z</dcterms:created>
  <dcterms:modified xsi:type="dcterms:W3CDTF">2021-11-30T10:09:23Z</dcterms:modified>
</cp:coreProperties>
</file>