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8" r:id="rId4"/>
    <p:sldId id="280" r:id="rId5"/>
    <p:sldId id="276" r:id="rId6"/>
    <p:sldId id="274" r:id="rId7"/>
    <p:sldId id="275" r:id="rId8"/>
    <p:sldId id="284" r:id="rId9"/>
    <p:sldId id="259" r:id="rId10"/>
    <p:sldId id="258" r:id="rId11"/>
    <p:sldId id="289" r:id="rId12"/>
    <p:sldId id="283" r:id="rId13"/>
    <p:sldId id="277" r:id="rId14"/>
    <p:sldId id="286" r:id="rId15"/>
    <p:sldId id="290" r:id="rId16"/>
    <p:sldId id="281" r:id="rId17"/>
    <p:sldId id="287" r:id="rId18"/>
    <p:sldId id="285" r:id="rId19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10" autoAdjust="0"/>
  </p:normalViewPr>
  <p:slideViewPr>
    <p:cSldViewPr showGuides="1">
      <p:cViewPr varScale="1">
        <p:scale>
          <a:sx n="84" d="100"/>
          <a:sy n="84" d="100"/>
        </p:scale>
        <p:origin x="32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CAF0256-1741-4606-99C8-1FB1B5D5C727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481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8139B91-33EC-4435-AADA-49FA959A0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89DC31F-3556-4524-B6FA-52C0F57A2257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8288744-B379-4875-82ED-BBEDE9B1FF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2021 software </a:t>
            </a:r>
            <a:r>
              <a:rPr lang="en-US" altLang="zh-TW" dirty="0" err="1"/>
              <a:t>opengl</a:t>
            </a: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EAE183B-2153-4E14-B2A7-F8A741420DA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288744-B379-4875-82ED-BBEDE9B1FFFE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5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Implement matrix and vector operation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Use the matrix and vector lib in </a:t>
            </a:r>
            <a:r>
              <a:rPr lang="en-US" altLang="zh-TW" dirty="0" err="1"/>
              <a:t>glm</a:t>
            </a:r>
            <a:endParaRPr lang="en-US" altLang="zh-TW" dirty="0"/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#include &lt;</a:t>
            </a:r>
            <a:r>
              <a:rPr lang="en-US" altLang="zh-TW" dirty="0" err="1"/>
              <a:t>glm</a:t>
            </a:r>
            <a:r>
              <a:rPr lang="en-US" altLang="zh-TW" dirty="0"/>
              <a:t>/vec3.hpp&gt; // </a:t>
            </a:r>
            <a:r>
              <a:rPr lang="en-US" altLang="zh-TW" dirty="0" err="1"/>
              <a:t>glm</a:t>
            </a:r>
            <a:r>
              <a:rPr lang="en-US" altLang="zh-TW" dirty="0"/>
              <a:t>::vec3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#include &lt;</a:t>
            </a:r>
            <a:r>
              <a:rPr lang="en-US" altLang="zh-TW" dirty="0" err="1"/>
              <a:t>glm</a:t>
            </a:r>
            <a:r>
              <a:rPr lang="en-US" altLang="zh-TW" dirty="0"/>
              <a:t>/vec4.hpp&gt; // </a:t>
            </a:r>
            <a:r>
              <a:rPr lang="en-US" altLang="zh-TW" dirty="0" err="1"/>
              <a:t>glm</a:t>
            </a:r>
            <a:r>
              <a:rPr lang="en-US" altLang="zh-TW" dirty="0"/>
              <a:t>::vec4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/>
              <a:t>#include &lt;</a:t>
            </a:r>
            <a:r>
              <a:rPr lang="en-US" altLang="zh-TW" dirty="0" err="1"/>
              <a:t>glm</a:t>
            </a:r>
            <a:r>
              <a:rPr lang="en-US" altLang="zh-TW" dirty="0"/>
              <a:t>/mat4x4.hpp&gt; // </a:t>
            </a:r>
            <a:r>
              <a:rPr lang="en-US" altLang="zh-TW" dirty="0" err="1"/>
              <a:t>glm</a:t>
            </a:r>
            <a:r>
              <a:rPr lang="en-US" altLang="zh-TW" dirty="0"/>
              <a:t>::mat4</a:t>
            </a:r>
          </a:p>
          <a:p>
            <a:pPr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3E2C25F-524D-4D67-933C-8C40375A6C1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D5293-F589-43F8-AA46-F085FF68FC3D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D119-1DE3-4C84-BF29-B73794D4CA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76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3B470-F522-44A5-AAD2-264F1CD63F95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73183-3D62-46BD-B242-E8F55B11CF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5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F440-3BFC-42FB-AE23-A0C9E8831CD6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51B6-2939-4518-9013-CC046BEF81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6231E-4044-4391-99EE-7355F32193E8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9BB6-C206-4A57-AD50-0ABAD326DC4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75435-7F82-44C6-94BB-9A45664BCFD3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3B897-5875-48D4-B3E0-FD3913FA60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8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E6EAC-B08E-4775-991F-1369C3A76E8E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71FDE-EB65-41AB-9870-BF029D1A4A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7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D0D05-C68C-4B32-A085-2DF4F4378675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1F1CF-B168-4BAB-83AE-DDDB06745A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64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96633-002A-4331-953A-BB9A41607F7D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723B9-F994-463A-980A-6D43741611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44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B2B5F-7F72-4464-995F-1474DF007912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C00E-3B23-4A2F-9E4D-9152109237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4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CCB96-BF9E-4ECE-BA39-00188D26C95E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AFAA2-C280-4D8E-B968-7254C98B27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3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3164-B45A-40A8-979A-F8035F836ACC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3B3C-34CE-489E-A5C0-0064D26DE76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8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B97151-F9E9-4903-B65B-CAC11FC86C30}" type="datetimeFigureOut">
              <a:rPr lang="zh-TW" altLang="en-US"/>
              <a:pPr>
                <a:defRPr/>
              </a:pPr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34DE3A-4B8C-4F3C-8301-62F6A019AE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m.g-truc.net/" TargetMode="External"/><Relationship Id="rId2" Type="http://schemas.openxmlformats.org/officeDocument/2006/relationships/hyperlink" Target="https://www.khronos.org/registry/OpenGL-Refpages/gl2.1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HW3-swgl-1</a:t>
            </a:r>
            <a:br>
              <a:rPr lang="en-US" altLang="zh-TW" dirty="0"/>
            </a:br>
            <a:r>
              <a:rPr lang="en-US" altLang="zh-TW" dirty="0"/>
              <a:t>Transformation &amp; Projection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CG22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NCCU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Resource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hlinkClick r:id="rId2"/>
              </a:rPr>
              <a:t>OpenGL 2.1 Reference Pages</a:t>
            </a:r>
          </a:p>
          <a:p>
            <a:pPr lvl="1" eaLnBrk="1" hangingPunct="1"/>
            <a:r>
              <a:rPr lang="en-US" altLang="zh-TW" dirty="0">
                <a:hlinkClick r:id="rId2"/>
              </a:rPr>
              <a:t>https://www.khronos.org/registry/OpenGL-Refpages/gl2.1/</a:t>
            </a:r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en-US" altLang="zh-TW" dirty="0" err="1"/>
              <a:t>Glm</a:t>
            </a:r>
            <a:r>
              <a:rPr lang="en-US" altLang="zh-TW" dirty="0"/>
              <a:t>: OpenGL Mathematics</a:t>
            </a:r>
          </a:p>
          <a:p>
            <a:pPr lvl="1" eaLnBrk="1" hangingPunct="1"/>
            <a:r>
              <a:rPr lang="en-US" altLang="zh-TW" dirty="0">
                <a:hlinkClick r:id="rId3"/>
              </a:rPr>
              <a:t>https://glm.g-truc.net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viewing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876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09957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void Display() {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glClear</a:t>
            </a:r>
            <a:r>
              <a:rPr lang="en-US" altLang="zh-TW" sz="2000" dirty="0"/>
              <a:t>(GL_COLOR_BUFFER_BIT | GL_DEPTH_BUFFER_BIT);</a:t>
            </a:r>
          </a:p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glMatrixMode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GL_PROJECTION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glLoadIdentity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0070C0"/>
                </a:solidFill>
              </a:rPr>
              <a:t>gluPerspective</a:t>
            </a:r>
            <a:r>
              <a:rPr lang="en-US" altLang="zh-TW" sz="2000" dirty="0"/>
              <a:t>(60, 1, 0.1, 50);</a:t>
            </a: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glMatrixMode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GL_MODELVIEW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glLoadIdentity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0070C0"/>
                </a:solidFill>
              </a:rPr>
              <a:t>gluLookAt</a:t>
            </a:r>
            <a:r>
              <a:rPr lang="en-US" altLang="zh-TW" sz="2000" dirty="0"/>
              <a:t>(10 * cos(theta), -10 * sin(theta), 10, 0, 0, 0, 0, 0, 1);</a:t>
            </a:r>
          </a:p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DrawGrid</a:t>
            </a:r>
            <a:r>
              <a:rPr lang="en-US" altLang="zh-TW" sz="2000" dirty="0"/>
              <a:t>();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FF0000"/>
                </a:solidFill>
              </a:rPr>
              <a:t>Draw_Tetrahedron</a:t>
            </a:r>
            <a:r>
              <a:rPr lang="en-US" altLang="zh-TW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glutSwapBuffers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512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viewing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4916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err="1"/>
              <a:t>const</a:t>
            </a:r>
            <a:r>
              <a:rPr lang="en-US" altLang="zh-TW" sz="2800" dirty="0"/>
              <a:t> bool STEP2 = </a:t>
            </a:r>
            <a:r>
              <a:rPr lang="en-US" altLang="zh-TW" sz="2800" dirty="0">
                <a:solidFill>
                  <a:srgbClr val="FF0000"/>
                </a:solidFill>
              </a:rPr>
              <a:t>true</a:t>
            </a:r>
            <a:r>
              <a:rPr lang="en-US" altLang="zh-TW" sz="2800" dirty="0"/>
              <a:t>;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In display()</a:t>
            </a:r>
          </a:p>
          <a:p>
            <a:pPr marL="0" indent="0">
              <a:buNone/>
            </a:pPr>
            <a:r>
              <a:rPr lang="en-US" altLang="zh-TW" sz="2800" dirty="0"/>
              <a:t>    </a:t>
            </a:r>
            <a:r>
              <a:rPr lang="en-US" altLang="zh-TW" sz="2800" dirty="0">
                <a:solidFill>
                  <a:srgbClr val="00B050"/>
                </a:solidFill>
              </a:rPr>
              <a:t>//step 2 </a:t>
            </a:r>
          </a:p>
          <a:p>
            <a:pPr marL="0" indent="0">
              <a:buNone/>
            </a:pPr>
            <a:r>
              <a:rPr lang="en-US" altLang="zh-TW" sz="2800" dirty="0"/>
              <a:t>    if (STEP2 == true) {</a:t>
            </a:r>
          </a:p>
          <a:p>
            <a:pPr marL="0" indent="0">
              <a:buNone/>
            </a:pPr>
            <a:r>
              <a:rPr lang="en-US" altLang="zh-TW" sz="2800" dirty="0"/>
              <a:t>        </a:t>
            </a:r>
            <a:r>
              <a:rPr lang="en-US" altLang="zh-TW" sz="2800" dirty="0" err="1"/>
              <a:t>glMatrixMode</a:t>
            </a:r>
            <a:r>
              <a:rPr lang="en-US" altLang="zh-TW" sz="2800" dirty="0"/>
              <a:t>(GL_MODELVIEW);</a:t>
            </a:r>
          </a:p>
          <a:p>
            <a:pPr marL="0" indent="0">
              <a:buNone/>
            </a:pPr>
            <a:r>
              <a:rPr lang="en-US" altLang="zh-TW" sz="2800" dirty="0"/>
              <a:t>        </a:t>
            </a:r>
            <a:r>
              <a:rPr lang="en-US" altLang="zh-TW" sz="2800" dirty="0" err="1"/>
              <a:t>glLoadIdentity</a:t>
            </a:r>
            <a:r>
              <a:rPr lang="en-US" altLang="zh-TW" sz="2800" dirty="0"/>
              <a:t>();</a:t>
            </a:r>
          </a:p>
          <a:p>
            <a:pPr marL="0" indent="0">
              <a:buNone/>
            </a:pPr>
            <a:r>
              <a:rPr lang="en-US" altLang="zh-TW" sz="2800" dirty="0"/>
              <a:t>        </a:t>
            </a:r>
            <a:r>
              <a:rPr lang="en-US" altLang="zh-TW" sz="2800" dirty="0" err="1"/>
              <a:t>ViewMat</a:t>
            </a:r>
            <a:r>
              <a:rPr lang="en-US" altLang="zh-TW" sz="2800" dirty="0"/>
              <a:t> = mat4x4(1);</a:t>
            </a:r>
          </a:p>
          <a:p>
            <a:pPr marL="0" indent="0">
              <a:buNone/>
            </a:pPr>
            <a:r>
              <a:rPr lang="en-US" altLang="zh-TW" sz="2800" dirty="0"/>
              <a:t>        </a:t>
            </a:r>
            <a:r>
              <a:rPr lang="en-US" altLang="zh-TW" sz="2800" dirty="0">
                <a:solidFill>
                  <a:srgbClr val="00B050"/>
                </a:solidFill>
              </a:rPr>
              <a:t>//</a:t>
            </a:r>
            <a:r>
              <a:rPr lang="en-US" altLang="zh-TW" sz="2800" dirty="0" err="1">
                <a:solidFill>
                  <a:srgbClr val="00B050"/>
                </a:solidFill>
              </a:rPr>
              <a:t>todo</a:t>
            </a:r>
            <a:r>
              <a:rPr lang="en-US" altLang="zh-TW" sz="2800" dirty="0">
                <a:solidFill>
                  <a:srgbClr val="00B050"/>
                </a:solidFill>
              </a:rPr>
              <a:t>: </a:t>
            </a:r>
            <a:r>
              <a:rPr lang="en-US" altLang="zh-TW" sz="2800" dirty="0" err="1">
                <a:solidFill>
                  <a:srgbClr val="00B050"/>
                </a:solidFill>
              </a:rPr>
              <a:t>swLookAt</a:t>
            </a:r>
            <a:r>
              <a:rPr lang="en-US" altLang="zh-TW" sz="2800" dirty="0">
                <a:solidFill>
                  <a:srgbClr val="00B050"/>
                </a:solidFill>
              </a:rPr>
              <a:t>(10 * cos(theta), -10 * sin(theta), 10, 0, 0, 0, 0, 0, 1);</a:t>
            </a:r>
            <a:br>
              <a:rPr lang="en-US" altLang="zh-TW" sz="2800" dirty="0">
                <a:solidFill>
                  <a:srgbClr val="00B050"/>
                </a:solidFill>
              </a:rPr>
            </a:br>
            <a:r>
              <a:rPr lang="en-US" altLang="zh-TW" sz="2800" dirty="0"/>
              <a:t>    } 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318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22736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    //step2: remove </a:t>
            </a:r>
            <a:r>
              <a:rPr lang="en-US" altLang="zh-TW" sz="2800" dirty="0" err="1"/>
              <a:t>glLookAt</a:t>
            </a:r>
            <a:r>
              <a:rPr lang="en-US" altLang="zh-TW" sz="2800" dirty="0"/>
              <a:t>, compute view matrix</a:t>
            </a:r>
          </a:p>
          <a:p>
            <a:pPr marL="0" indent="0">
              <a:buNone/>
            </a:pPr>
            <a:r>
              <a:rPr lang="en-US" altLang="zh-TW" sz="2800" dirty="0"/>
              <a:t>    //v1 = </a:t>
            </a:r>
            <a:r>
              <a:rPr lang="en-US" altLang="zh-TW" sz="2800" dirty="0">
                <a:solidFill>
                  <a:srgbClr val="FF0000"/>
                </a:solidFill>
              </a:rPr>
              <a:t>View*</a:t>
            </a:r>
            <a:r>
              <a:rPr lang="en-US" altLang="zh-TW" sz="2800" dirty="0"/>
              <a:t> </a:t>
            </a:r>
            <a:r>
              <a:rPr lang="en-US" altLang="zh-TW" sz="2800" dirty="0" err="1"/>
              <a:t>Modelmatrix</a:t>
            </a:r>
            <a:r>
              <a:rPr lang="en-US" altLang="zh-TW" sz="2800" dirty="0"/>
              <a:t> * v1;</a:t>
            </a:r>
          </a:p>
          <a:p>
            <a:pPr marL="0" indent="0">
              <a:buNone/>
            </a:pPr>
            <a:r>
              <a:rPr lang="en-US" altLang="zh-TW" sz="2800" dirty="0"/>
              <a:t>    //</a:t>
            </a:r>
          </a:p>
          <a:p>
            <a:pPr marL="0" indent="0">
              <a:buNone/>
            </a:pPr>
            <a:r>
              <a:rPr lang="en-US" altLang="zh-TW" sz="2800" dirty="0"/>
              <a:t>    //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35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projection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78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Projection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14916000" cy="492941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 err="1"/>
              <a:t>const</a:t>
            </a:r>
            <a:r>
              <a:rPr lang="en-US" altLang="zh-TW" sz="2800" dirty="0"/>
              <a:t> bool </a:t>
            </a:r>
            <a:r>
              <a:rPr lang="en-US" altLang="zh-TW" sz="2800" dirty="0">
                <a:solidFill>
                  <a:srgbClr val="FF0000"/>
                </a:solidFill>
              </a:rPr>
              <a:t>STEP3 =</a:t>
            </a:r>
            <a:r>
              <a:rPr lang="en-US" altLang="zh-TW" sz="2800" dirty="0"/>
              <a:t> </a:t>
            </a:r>
            <a:r>
              <a:rPr lang="en-US" altLang="zh-TW" sz="2800" dirty="0">
                <a:solidFill>
                  <a:srgbClr val="FF0000"/>
                </a:solidFill>
              </a:rPr>
              <a:t>true</a:t>
            </a:r>
            <a:r>
              <a:rPr lang="en-US" altLang="zh-TW" sz="2800" dirty="0"/>
              <a:t>;</a:t>
            </a:r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In display()</a:t>
            </a:r>
          </a:p>
          <a:p>
            <a:pPr marL="0" indent="0">
              <a:buNone/>
            </a:pPr>
            <a:r>
              <a:rPr lang="en-US" altLang="zh-TW" sz="2800" dirty="0"/>
              <a:t>      if (</a:t>
            </a:r>
            <a:r>
              <a:rPr lang="en-US" altLang="zh-TW" sz="2800" dirty="0">
                <a:solidFill>
                  <a:srgbClr val="FF0000"/>
                </a:solidFill>
              </a:rPr>
              <a:t>STEP3</a:t>
            </a:r>
            <a:r>
              <a:rPr lang="en-US" altLang="zh-TW" sz="2800" dirty="0"/>
              <a:t> == true) {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glMatrixMode</a:t>
            </a:r>
            <a:r>
              <a:rPr lang="en-US" altLang="zh-TW" dirty="0"/>
              <a:t>(GL_PROJECTION);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glLoadIdentity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glOrtho</a:t>
            </a:r>
            <a:r>
              <a:rPr lang="en-US" altLang="zh-TW" dirty="0"/>
              <a:t>(0, </a:t>
            </a:r>
            <a:r>
              <a:rPr lang="en-US" altLang="zh-TW" dirty="0" err="1"/>
              <a:t>winWidth</a:t>
            </a:r>
            <a:r>
              <a:rPr lang="en-US" altLang="zh-TW" dirty="0"/>
              <a:t>, 0, </a:t>
            </a:r>
            <a:r>
              <a:rPr lang="en-US" altLang="zh-TW" dirty="0" err="1"/>
              <a:t>winHeight</a:t>
            </a:r>
            <a:r>
              <a:rPr lang="en-US" altLang="zh-TW" dirty="0"/>
              <a:t>, -2.0, 2.0);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 err="1"/>
              <a:t>ProjectionMat</a:t>
            </a:r>
            <a:r>
              <a:rPr lang="en-US" altLang="zh-TW" dirty="0"/>
              <a:t> = mat4x4(1);</a:t>
            </a:r>
          </a:p>
          <a:p>
            <a:pPr marL="0" indent="0">
              <a:buNone/>
            </a:pPr>
            <a:r>
              <a:rPr lang="en-US" altLang="zh-TW" dirty="0"/>
              <a:t>        </a:t>
            </a:r>
            <a:r>
              <a:rPr lang="en-US" altLang="zh-TW" dirty="0">
                <a:solidFill>
                  <a:srgbClr val="00B050"/>
                </a:solidFill>
              </a:rPr>
              <a:t>//</a:t>
            </a:r>
            <a:r>
              <a:rPr lang="en-US" altLang="zh-TW" dirty="0" err="1">
                <a:solidFill>
                  <a:srgbClr val="00B050"/>
                </a:solidFill>
              </a:rPr>
              <a:t>todo</a:t>
            </a:r>
            <a:r>
              <a:rPr lang="en-US" altLang="zh-TW" dirty="0">
                <a:solidFill>
                  <a:srgbClr val="00B050"/>
                </a:solidFill>
              </a:rPr>
              <a:t> </a:t>
            </a:r>
            <a:r>
              <a:rPr lang="en-US" altLang="zh-TW" dirty="0" err="1">
                <a:solidFill>
                  <a:srgbClr val="00B050"/>
                </a:solidFill>
              </a:rPr>
              <a:t>swPerspective</a:t>
            </a:r>
            <a:r>
              <a:rPr lang="en-US" altLang="zh-TW" dirty="0">
                <a:solidFill>
                  <a:srgbClr val="00B050"/>
                </a:solidFill>
              </a:rPr>
              <a:t>(60, 1, 0.1, 50);</a:t>
            </a:r>
            <a:br>
              <a:rPr lang="en-US" altLang="zh-TW" sz="2800" dirty="0">
                <a:solidFill>
                  <a:srgbClr val="00B050"/>
                </a:solidFill>
              </a:rPr>
            </a:br>
            <a:r>
              <a:rPr lang="en-US" altLang="zh-TW" sz="2800" dirty="0"/>
              <a:t>    } 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34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958740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/>
              <a:t>    //step3: remove </a:t>
            </a:r>
            <a:r>
              <a:rPr lang="en-US" altLang="zh-TW" sz="2800" dirty="0" err="1"/>
              <a:t>glProjection</a:t>
            </a:r>
            <a:r>
              <a:rPr lang="en-US" altLang="zh-TW" sz="2800" dirty="0"/>
              <a:t>, compute project matrix</a:t>
            </a:r>
          </a:p>
          <a:p>
            <a:pPr marL="0" indent="0">
              <a:buNone/>
            </a:pPr>
            <a:r>
              <a:rPr lang="en-US" altLang="zh-TW" sz="2800" dirty="0"/>
              <a:t>    //v1 =  </a:t>
            </a:r>
            <a:r>
              <a:rPr lang="en-US" altLang="zh-TW" sz="2800" dirty="0">
                <a:solidFill>
                  <a:srgbClr val="FF0000"/>
                </a:solidFill>
              </a:rPr>
              <a:t>Projection *</a:t>
            </a:r>
            <a:r>
              <a:rPr lang="en-US" altLang="zh-TW" sz="2800" dirty="0"/>
              <a:t> View * </a:t>
            </a:r>
            <a:r>
              <a:rPr lang="en-US" altLang="zh-TW" sz="2800" dirty="0" err="1"/>
              <a:t>Modelmatrix</a:t>
            </a:r>
            <a:r>
              <a:rPr lang="en-US" altLang="zh-TW" sz="2800" dirty="0"/>
              <a:t> * v1;</a:t>
            </a:r>
          </a:p>
          <a:p>
            <a:pPr marL="0" indent="0">
              <a:buNone/>
            </a:pPr>
            <a:r>
              <a:rPr lang="en-US" altLang="zh-TW" sz="2800" dirty="0"/>
              <a:t>    //</a:t>
            </a:r>
          </a:p>
          <a:p>
            <a:pPr marL="0" indent="0">
              <a:buNone/>
            </a:pPr>
            <a:r>
              <a:rPr lang="en-US" altLang="zh-TW" sz="2800" dirty="0"/>
              <a:t>    //  </a:t>
            </a:r>
          </a:p>
          <a:p>
            <a:pPr marL="0" indent="0">
              <a:buNone/>
            </a:pPr>
            <a:r>
              <a:rPr lang="en-US" altLang="zh-TW" sz="2800" dirty="0"/>
              <a:t>    // </a:t>
            </a:r>
            <a:r>
              <a:rPr lang="en-US" altLang="zh-TW" sz="2800" dirty="0">
                <a:solidFill>
                  <a:srgbClr val="FF0000"/>
                </a:solidFill>
              </a:rPr>
              <a:t>perspective division</a:t>
            </a:r>
          </a:p>
          <a:p>
            <a:pPr marL="0" indent="0">
              <a:buNone/>
            </a:pPr>
            <a:r>
              <a:rPr lang="en-US" altLang="zh-TW" sz="2800" dirty="0"/>
              <a:t>    // ...</a:t>
            </a:r>
          </a:p>
          <a:p>
            <a:pPr marL="0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33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other models (cube, sphere, </a:t>
            </a:r>
            <a:r>
              <a:rPr lang="en-US" altLang="zh-TW" dirty="0" err="1"/>
              <a:t>obj</a:t>
            </a:r>
            <a:r>
              <a:rPr lang="en-US" altLang="zh-TW" dirty="0"/>
              <a:t> file)</a:t>
            </a:r>
          </a:p>
          <a:p>
            <a:endParaRPr lang="en-US" altLang="zh-TW" dirty="0"/>
          </a:p>
          <a:p>
            <a:r>
              <a:rPr lang="en-US" altLang="zh-TW" dirty="0"/>
              <a:t>local/global transformation</a:t>
            </a:r>
          </a:p>
          <a:p>
            <a:endParaRPr lang="en-US" altLang="zh-TW" dirty="0"/>
          </a:p>
          <a:p>
            <a:r>
              <a:rPr lang="en-US" altLang="zh-TW" dirty="0"/>
              <a:t>Hierarchy (push/pop Current Transformation matrix)</a:t>
            </a:r>
          </a:p>
          <a:p>
            <a:endParaRPr lang="en-US" altLang="zh-TW" dirty="0"/>
          </a:p>
          <a:p>
            <a:r>
              <a:rPr lang="en-US" altLang="zh-TW" dirty="0"/>
              <a:t>Load/save scene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49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Goal</a:t>
            </a:r>
            <a:endParaRPr lang="zh-TW" altLang="en-US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Implement the </a:t>
            </a:r>
            <a:r>
              <a:rPr lang="en-US" altLang="zh-TW" dirty="0">
                <a:solidFill>
                  <a:srgbClr val="FF0000"/>
                </a:solidFill>
              </a:rPr>
              <a:t>transformation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0000"/>
                </a:solidFill>
              </a:rPr>
              <a:t>projection</a:t>
            </a:r>
            <a:r>
              <a:rPr lang="en-US" altLang="zh-TW" dirty="0"/>
              <a:t> functions in main.cpp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74" y="2708920"/>
            <a:ext cx="5139251" cy="4018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transformation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1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109957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/>
              <a:t>void Display() {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glClear</a:t>
            </a:r>
            <a:r>
              <a:rPr lang="en-US" altLang="zh-TW" sz="2000" dirty="0"/>
              <a:t>(GL_COLOR_BUFFER_BIT | GL_DEPTH_BUFFER_BIT);</a:t>
            </a:r>
          </a:p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glMatrixMode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GL_PROJECTION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glLoadIdentity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0070C0"/>
                </a:solidFill>
              </a:rPr>
              <a:t>gluPerspective</a:t>
            </a:r>
            <a:r>
              <a:rPr lang="en-US" altLang="zh-TW" sz="2000" dirty="0"/>
              <a:t>(60, 1, 0.1, 50);</a:t>
            </a: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glMatrixMode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FF0000"/>
                </a:solidFill>
              </a:rPr>
              <a:t>GL_MODELVIEW</a:t>
            </a:r>
            <a:r>
              <a:rPr lang="en-US" altLang="zh-TW" sz="2000" dirty="0"/>
              <a:t>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/>
              <a:t>glLoadIdentity</a:t>
            </a:r>
            <a:r>
              <a:rPr lang="en-US" altLang="zh-TW" sz="2000" dirty="0"/>
              <a:t>();</a:t>
            </a:r>
          </a:p>
          <a:p>
            <a:pPr marL="0" indent="0">
              <a:buNone/>
            </a:pP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0070C0"/>
                </a:solidFill>
              </a:rPr>
              <a:t>gluLookAt</a:t>
            </a:r>
            <a:r>
              <a:rPr lang="en-US" altLang="zh-TW" sz="2000" dirty="0"/>
              <a:t>(10 * cos(theta), -10 * sin(theta), 10, 0, 0, 0, 0, 0, 1);</a:t>
            </a:r>
          </a:p>
          <a:p>
            <a:pPr marL="0" indent="0">
              <a:buNone/>
            </a:pP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/>
              <a:t>DrawGrid</a:t>
            </a:r>
            <a:r>
              <a:rPr lang="en-US" altLang="zh-TW" sz="2000" dirty="0"/>
              <a:t>();</a:t>
            </a:r>
            <a:br>
              <a:rPr lang="en-US" altLang="zh-TW" sz="2000" dirty="0"/>
            </a:br>
            <a:br>
              <a:rPr lang="en-US" altLang="zh-TW" sz="2000" dirty="0"/>
            </a:br>
            <a:r>
              <a:rPr lang="en-US" altLang="zh-TW" sz="2000" dirty="0"/>
              <a:t>    </a:t>
            </a:r>
            <a:r>
              <a:rPr lang="en-US" altLang="zh-TW" sz="2000" dirty="0" err="1">
                <a:solidFill>
                  <a:srgbClr val="FF0000"/>
                </a:solidFill>
              </a:rPr>
              <a:t>Draw_Tetrahedron</a:t>
            </a:r>
            <a:r>
              <a:rPr lang="en-US" altLang="zh-TW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0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16068128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void </a:t>
            </a:r>
            <a:r>
              <a:rPr lang="en-US" altLang="zh-TW" sz="2400" dirty="0" err="1"/>
              <a:t>Draw_Tetrahedron</a:t>
            </a:r>
            <a:r>
              <a:rPr lang="en-US" altLang="zh-TW" sz="2400" dirty="0"/>
              <a:t>() {</a:t>
            </a:r>
          </a:p>
          <a:p>
            <a:pPr marL="0" indent="0">
              <a:buNone/>
            </a:pPr>
            <a:r>
              <a:rPr lang="en-US" altLang="zh-TW" sz="2400" dirty="0"/>
              <a:t>    </a:t>
            </a:r>
            <a:r>
              <a:rPr lang="en-US" altLang="zh-TW" sz="2400" dirty="0" err="1"/>
              <a:t>glBegin</a:t>
            </a:r>
            <a:r>
              <a:rPr lang="en-US" altLang="zh-TW" sz="2400" dirty="0"/>
              <a:t>(GL_TRIANGLES);</a:t>
            </a:r>
          </a:p>
          <a:p>
            <a:pPr marL="0" indent="0">
              <a:buNone/>
            </a:pPr>
            <a:br>
              <a:rPr lang="en-US" altLang="zh-TW" sz="2400" dirty="0"/>
            </a:br>
            <a:r>
              <a:rPr lang="en-US" altLang="zh-TW" sz="2400" dirty="0"/>
              <a:t>        </a:t>
            </a:r>
            <a:r>
              <a:rPr lang="en-US" altLang="zh-TW" sz="2400" dirty="0" err="1"/>
              <a:t>swTriangle</a:t>
            </a:r>
            <a:r>
              <a:rPr lang="en-US" altLang="zh-TW" sz="2400" dirty="0"/>
              <a:t>(vec3(1, 0, 0),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[0],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[1],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[2], </a:t>
            </a:r>
            <a:r>
              <a:rPr lang="en-US" altLang="zh-TW" sz="2400" dirty="0" err="1"/>
              <a:t>transformMat</a:t>
            </a:r>
            <a:r>
              <a:rPr lang="en-US" altLang="zh-TW" sz="2400" dirty="0"/>
              <a:t>);</a:t>
            </a:r>
            <a:br>
              <a:rPr lang="en-US" altLang="zh-TW" sz="2400" dirty="0"/>
            </a:br>
            <a:r>
              <a:rPr lang="en-US" altLang="zh-TW" sz="2400" dirty="0"/>
              <a:t>        </a:t>
            </a:r>
            <a:r>
              <a:rPr lang="en-US" altLang="zh-TW" sz="2400" dirty="0" err="1"/>
              <a:t>swTriangle</a:t>
            </a:r>
            <a:r>
              <a:rPr lang="en-US" altLang="zh-TW" sz="2400" dirty="0"/>
              <a:t>(vec3(0, 0, 1),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[3],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[0],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[1], </a:t>
            </a:r>
            <a:r>
              <a:rPr lang="en-US" altLang="zh-TW" sz="2400" dirty="0" err="1"/>
              <a:t>transformMat</a:t>
            </a:r>
            <a:r>
              <a:rPr lang="en-US" altLang="zh-TW" sz="2400" dirty="0"/>
              <a:t>);</a:t>
            </a:r>
            <a:br>
              <a:rPr lang="en-US" altLang="zh-TW" sz="2400" dirty="0"/>
            </a:br>
            <a:r>
              <a:rPr lang="en-US" altLang="zh-TW" sz="2400" dirty="0"/>
              <a:t>        </a:t>
            </a:r>
            <a:r>
              <a:rPr lang="en-US" altLang="zh-TW" sz="2400" dirty="0" err="1"/>
              <a:t>swTriangle</a:t>
            </a:r>
            <a:r>
              <a:rPr lang="en-US" altLang="zh-TW" sz="2400" dirty="0"/>
              <a:t>(vec3(0, 1, 0),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[2],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[3],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[0], </a:t>
            </a:r>
            <a:r>
              <a:rPr lang="en-US" altLang="zh-TW" sz="2400" dirty="0" err="1"/>
              <a:t>transformMat</a:t>
            </a:r>
            <a:r>
              <a:rPr lang="en-US" altLang="zh-TW" sz="2400" dirty="0"/>
              <a:t>);</a:t>
            </a:r>
            <a:br>
              <a:rPr lang="en-US" altLang="zh-TW" sz="2400" dirty="0"/>
            </a:br>
            <a:r>
              <a:rPr lang="en-US" altLang="zh-TW" sz="2400" dirty="0"/>
              <a:t>        </a:t>
            </a:r>
            <a:r>
              <a:rPr lang="en-US" altLang="zh-TW" sz="2400" dirty="0" err="1"/>
              <a:t>swTriangle</a:t>
            </a:r>
            <a:r>
              <a:rPr lang="en-US" altLang="zh-TW" sz="2400" dirty="0"/>
              <a:t>(vec3(1, 1, 0),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[1],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[2], </a:t>
            </a:r>
            <a:r>
              <a:rPr lang="en-US" altLang="zh-TW" sz="2400" dirty="0" err="1"/>
              <a:t>tetrahedron_verts</a:t>
            </a:r>
            <a:r>
              <a:rPr lang="en-US" altLang="zh-TW" sz="2400" dirty="0"/>
              <a:t>[3], </a:t>
            </a:r>
            <a:r>
              <a:rPr lang="en-US" altLang="zh-TW" sz="2400" dirty="0" err="1"/>
              <a:t>transformMat</a:t>
            </a:r>
            <a:r>
              <a:rPr lang="en-US" altLang="zh-TW" sz="2400" dirty="0"/>
              <a:t>);</a:t>
            </a:r>
          </a:p>
          <a:p>
            <a:pPr marL="0" indent="0">
              <a:buNone/>
            </a:pPr>
            <a:br>
              <a:rPr lang="en-US" altLang="zh-TW" sz="2400" dirty="0"/>
            </a:br>
            <a:r>
              <a:rPr lang="en-US" altLang="zh-TW" sz="2400" dirty="0"/>
              <a:t>    </a:t>
            </a:r>
            <a:r>
              <a:rPr lang="en-US" altLang="zh-TW" sz="2400" dirty="0" err="1"/>
              <a:t>glEnd</a:t>
            </a:r>
            <a:r>
              <a:rPr lang="en-US" altLang="zh-TW" sz="2400" dirty="0"/>
              <a:t>();</a:t>
            </a:r>
          </a:p>
          <a:p>
            <a:pPr marL="0" indent="0">
              <a:buNone/>
            </a:pPr>
            <a:r>
              <a:rPr lang="en-US" altLang="zh-TW" sz="2400" dirty="0"/>
              <a:t>}</a:t>
            </a:r>
          </a:p>
          <a:p>
            <a:pPr marL="0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747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void </a:t>
            </a:r>
            <a:r>
              <a:rPr lang="en-US" altLang="zh-TW" dirty="0" err="1">
                <a:solidFill>
                  <a:srgbClr val="FF0000"/>
                </a:solidFill>
              </a:rPr>
              <a:t>swTriangle</a:t>
            </a:r>
            <a:r>
              <a:rPr lang="en-US" altLang="zh-TW" dirty="0"/>
              <a:t>(vec3 color, vec3 in_v1, vec3 in_v2, vec3 in_v3, mat4x4 </a:t>
            </a:r>
            <a:r>
              <a:rPr lang="en-US" altLang="zh-TW" dirty="0" err="1">
                <a:solidFill>
                  <a:srgbClr val="00B050"/>
                </a:solidFill>
              </a:rPr>
              <a:t>Modelmatrix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    vec4 v1(in_v1.x, in_v1.y, in_v1.z, 1); …</a:t>
            </a:r>
            <a:br>
              <a:rPr lang="en-US" altLang="zh-TW" dirty="0"/>
            </a:br>
            <a:r>
              <a:rPr lang="en-US" altLang="zh-TW" dirty="0"/>
              <a:t>   </a:t>
            </a:r>
          </a:p>
          <a:p>
            <a:pPr marL="0" indent="0">
              <a:buNone/>
            </a:pPr>
            <a:r>
              <a:rPr lang="en-US" altLang="zh-TW" dirty="0"/>
              <a:t>    v1 = </a:t>
            </a:r>
            <a:r>
              <a:rPr lang="en-US" altLang="zh-TW" dirty="0" err="1">
                <a:solidFill>
                  <a:srgbClr val="00B050"/>
                </a:solidFill>
              </a:rPr>
              <a:t>Modelmatrix</a:t>
            </a:r>
            <a:r>
              <a:rPr lang="en-US" altLang="zh-TW" dirty="0"/>
              <a:t> * v1; …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dirty="0"/>
              <a:t>    glColor3f(</a:t>
            </a:r>
            <a:r>
              <a:rPr lang="en-US" altLang="zh-TW" dirty="0" err="1"/>
              <a:t>color.r</a:t>
            </a:r>
            <a:r>
              <a:rPr lang="en-US" altLang="zh-TW" dirty="0"/>
              <a:t>, </a:t>
            </a:r>
            <a:r>
              <a:rPr lang="en-US" altLang="zh-TW" dirty="0" err="1"/>
              <a:t>color.g</a:t>
            </a:r>
            <a:r>
              <a:rPr lang="en-US" altLang="zh-TW" dirty="0"/>
              <a:t>, </a:t>
            </a:r>
            <a:r>
              <a:rPr lang="en-US" altLang="zh-TW" dirty="0" err="1"/>
              <a:t>color.b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    glVertex3f(v1.x, v1.y, v1.z);</a:t>
            </a:r>
          </a:p>
          <a:p>
            <a:pPr marL="0" indent="0">
              <a:buNone/>
            </a:pPr>
            <a:r>
              <a:rPr lang="en-US" altLang="zh-TW" dirty="0"/>
              <a:t>    glVertex3f(v2.x, v2.y, v2.z);</a:t>
            </a:r>
          </a:p>
          <a:p>
            <a:pPr marL="0" indent="0">
              <a:buNone/>
            </a:pPr>
            <a:r>
              <a:rPr lang="en-US" altLang="zh-TW" dirty="0"/>
              <a:t>    glVertex3f(v3.x, v3.y, v3.z);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40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3" y="3493961"/>
            <a:ext cx="8229600" cy="2959375"/>
          </a:xfrm>
        </p:spPr>
      </p:pic>
      <p:sp>
        <p:nvSpPr>
          <p:cNvPr id="7" name="文字方塊 6"/>
          <p:cNvSpPr txBox="1"/>
          <p:nvPr/>
        </p:nvSpPr>
        <p:spPr>
          <a:xfrm>
            <a:off x="636320" y="454160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T+x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8328" y="49736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T-x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40376" y="45352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T+y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12384" y="49672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T-y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19672" y="450705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T+y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91680" y="4939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T-y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2074208" y="4515747"/>
            <a:ext cx="1777712" cy="807750"/>
            <a:chOff x="2074208" y="4157769"/>
            <a:chExt cx="1777712" cy="807750"/>
          </a:xfrm>
        </p:grpSpPr>
        <p:sp>
          <p:nvSpPr>
            <p:cNvPr id="25" name="文字方塊 24"/>
            <p:cNvSpPr txBox="1"/>
            <p:nvPr/>
          </p:nvSpPr>
          <p:spPr>
            <a:xfrm>
              <a:off x="2074208" y="4164139"/>
              <a:ext cx="67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0070C0"/>
                  </a:solidFill>
                </a:rPr>
                <a:t>R+x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218224" y="4596187"/>
              <a:ext cx="60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R-x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650272" y="4157769"/>
              <a:ext cx="60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0070C0"/>
                  </a:solidFill>
                </a:rPr>
                <a:t>R+y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747040" y="458981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R-y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203848" y="4157769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0070C0"/>
                  </a:solidFill>
                </a:rPr>
                <a:t>R+y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3275856" y="4589817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70C0"/>
                  </a:solidFill>
                </a:rPr>
                <a:t>R-y</a:t>
              </a:r>
              <a:endParaRPr lang="zh-TW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3409127" y="4728586"/>
            <a:ext cx="1777712" cy="807750"/>
            <a:chOff x="5458584" y="5679108"/>
            <a:chExt cx="1777712" cy="807750"/>
          </a:xfrm>
        </p:grpSpPr>
        <p:sp>
          <p:nvSpPr>
            <p:cNvPr id="31" name="文字方塊 30"/>
            <p:cNvSpPr txBox="1"/>
            <p:nvPr/>
          </p:nvSpPr>
          <p:spPr>
            <a:xfrm>
              <a:off x="5458584" y="5685478"/>
              <a:ext cx="67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75000"/>
                    </a:schemeClr>
                  </a:solidFill>
                </a:rPr>
                <a:t>S+x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602600" y="6117526"/>
              <a:ext cx="60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S-x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6034648" y="5679108"/>
              <a:ext cx="600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75000"/>
                    </a:schemeClr>
                  </a:solidFill>
                </a:rPr>
                <a:t>S+y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131416" y="61111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S-y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588224" y="567910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75000"/>
                    </a:schemeClr>
                  </a:solidFill>
                </a:rPr>
                <a:t>S+y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660232" y="611115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S-y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636320" y="1417638"/>
            <a:ext cx="7896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void </a:t>
            </a:r>
            <a:r>
              <a:rPr lang="en-US" altLang="zh-TW" dirty="0" err="1">
                <a:solidFill>
                  <a:srgbClr val="FF0000"/>
                </a:solidFill>
              </a:rPr>
              <a:t>key_callback</a:t>
            </a:r>
            <a:r>
              <a:rPr lang="en-US" altLang="zh-TW" dirty="0"/>
              <a:t>(…, </a:t>
            </a:r>
            <a:r>
              <a:rPr lang="en-US" altLang="zh-TW" dirty="0" err="1"/>
              <a:t>int</a:t>
            </a:r>
            <a:r>
              <a:rPr lang="en-US" altLang="zh-TW" dirty="0"/>
              <a:t> key, …) {</a:t>
            </a:r>
          </a:p>
          <a:p>
            <a:br>
              <a:rPr lang="en-US" altLang="zh-TW" dirty="0"/>
            </a:br>
            <a:r>
              <a:rPr lang="en-US" altLang="zh-TW" dirty="0"/>
              <a:t>    switch (key) {</a:t>
            </a:r>
          </a:p>
          <a:p>
            <a:r>
              <a:rPr lang="en-US" altLang="zh-TW" dirty="0"/>
              <a:t>	case ‘q’:</a:t>
            </a:r>
          </a:p>
          <a:p>
            <a:r>
              <a:rPr lang="en-US" altLang="zh-TW" dirty="0"/>
              <a:t>	            </a:t>
            </a:r>
            <a:r>
              <a:rPr lang="en-US" altLang="zh-TW" dirty="0" err="1"/>
              <a:t>transformMat</a:t>
            </a:r>
            <a:r>
              <a:rPr lang="en-US" altLang="zh-TW" dirty="0"/>
              <a:t> = </a:t>
            </a:r>
            <a:r>
              <a:rPr lang="en-US" altLang="zh-TW" dirty="0" err="1">
                <a:solidFill>
                  <a:srgbClr val="FF0000"/>
                </a:solidFill>
              </a:rPr>
              <a:t>swTranslate</a:t>
            </a:r>
            <a:r>
              <a:rPr lang="en-US" altLang="zh-TW" dirty="0"/>
              <a:t>(1, 0, 0) * </a:t>
            </a:r>
            <a:r>
              <a:rPr lang="en-US" altLang="zh-TW" dirty="0" err="1"/>
              <a:t>transformMat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break;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9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Matrix vector mutilation</a:t>
            </a:r>
            <a:endParaRPr lang="zh-TW" altLang="en-US"/>
          </a:p>
        </p:txBody>
      </p:sp>
      <p:graphicFrame>
        <p:nvGraphicFramePr>
          <p:cNvPr id="16387" name="物件 3"/>
          <p:cNvGraphicFramePr>
            <a:graphicFrameLocks noChangeAspect="1"/>
          </p:cNvGraphicFramePr>
          <p:nvPr/>
        </p:nvGraphicFramePr>
        <p:xfrm>
          <a:off x="2189163" y="1844675"/>
          <a:ext cx="4903787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方程式" r:id="rId3" imgW="3111500" imgH="914400" progId="Equation.3">
                  <p:embed/>
                </p:oleObj>
              </mc:Choice>
              <mc:Fallback>
                <p:oleObj name="方程式" r:id="rId3" imgW="3111500" imgH="914400" progId="Equation.3">
                  <p:embed/>
                  <p:pic>
                    <p:nvPicPr>
                      <p:cNvPr id="16387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844675"/>
                        <a:ext cx="4903787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物件 4"/>
          <p:cNvGraphicFramePr>
            <a:graphicFrameLocks noChangeAspect="1"/>
          </p:cNvGraphicFramePr>
          <p:nvPr/>
        </p:nvGraphicFramePr>
        <p:xfrm>
          <a:off x="3059113" y="4221163"/>
          <a:ext cx="27019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方程式" r:id="rId5" imgW="1714500" imgH="914400" progId="Equation.3">
                  <p:embed/>
                </p:oleObj>
              </mc:Choice>
              <mc:Fallback>
                <p:oleObj name="方程式" r:id="rId5" imgW="1714500" imgH="914400" progId="Equation.3">
                  <p:embed/>
                  <p:pic>
                    <p:nvPicPr>
                      <p:cNvPr id="16388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27019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Step 1: Transformation</a:t>
            </a:r>
            <a:endParaRPr lang="zh-TW" altLang="en-US" dirty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Use the matrix and vector lib in </a:t>
            </a:r>
            <a:r>
              <a:rPr lang="en-US" altLang="zh-TW" dirty="0" err="1">
                <a:solidFill>
                  <a:srgbClr val="FF0000"/>
                </a:solidFill>
              </a:rPr>
              <a:t>glm</a:t>
            </a:r>
            <a:endParaRPr lang="en-US" altLang="zh-TW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/>
              <a:t>Implement following functions</a:t>
            </a:r>
          </a:p>
          <a:p>
            <a:pPr lvl="1" eaLnBrk="1" hangingPunct="1"/>
            <a:r>
              <a:rPr lang="en-US" altLang="zh-TW" dirty="0"/>
              <a:t>mat4x4 </a:t>
            </a:r>
            <a:r>
              <a:rPr lang="en-US" altLang="zh-TW" dirty="0" err="1">
                <a:solidFill>
                  <a:srgbClr val="FF0000"/>
                </a:solidFill>
              </a:rPr>
              <a:t>swTranslate</a:t>
            </a:r>
            <a:r>
              <a:rPr lang="en-US" altLang="zh-TW" dirty="0"/>
              <a:t>(float x, float y, float z)</a:t>
            </a:r>
          </a:p>
          <a:p>
            <a:pPr lvl="1" eaLnBrk="1" hangingPunct="1"/>
            <a:r>
              <a:rPr lang="en-US" altLang="zh-TW" dirty="0"/>
              <a:t>mat4x4 </a:t>
            </a:r>
            <a:r>
              <a:rPr lang="en-US" altLang="zh-TW" dirty="0" err="1">
                <a:solidFill>
                  <a:srgbClr val="FF0000"/>
                </a:solidFill>
              </a:rPr>
              <a:t>swRotateX</a:t>
            </a:r>
            <a:r>
              <a:rPr lang="en-US" altLang="zh-TW" dirty="0"/>
              <a:t>(float angle)</a:t>
            </a:r>
          </a:p>
          <a:p>
            <a:pPr lvl="1" eaLnBrk="1" hangingPunct="1"/>
            <a:r>
              <a:rPr lang="en-US" altLang="zh-TW" dirty="0"/>
              <a:t>mat4x4 </a:t>
            </a:r>
            <a:r>
              <a:rPr lang="en-US" altLang="zh-TW" dirty="0" err="1">
                <a:solidFill>
                  <a:srgbClr val="FF0000"/>
                </a:solidFill>
              </a:rPr>
              <a:t>swRotateY</a:t>
            </a:r>
            <a:r>
              <a:rPr lang="en-US" altLang="zh-TW" dirty="0"/>
              <a:t>(float angle)</a:t>
            </a:r>
          </a:p>
          <a:p>
            <a:pPr lvl="1" eaLnBrk="1" hangingPunct="1"/>
            <a:r>
              <a:rPr lang="en-US" altLang="zh-TW" dirty="0"/>
              <a:t>mat4x4 </a:t>
            </a:r>
            <a:r>
              <a:rPr lang="en-US" altLang="zh-TW" dirty="0" err="1">
                <a:solidFill>
                  <a:srgbClr val="FF0000"/>
                </a:solidFill>
              </a:rPr>
              <a:t>swRotateZ</a:t>
            </a:r>
            <a:r>
              <a:rPr lang="en-US" altLang="zh-TW" dirty="0"/>
              <a:t>(float angle)</a:t>
            </a:r>
          </a:p>
          <a:p>
            <a:pPr lvl="1" eaLnBrk="1" hangingPunct="1"/>
            <a:r>
              <a:rPr lang="en-US" altLang="zh-TW" dirty="0"/>
              <a:t>mat4x4 </a:t>
            </a:r>
            <a:r>
              <a:rPr lang="en-US" altLang="zh-TW" dirty="0" err="1">
                <a:solidFill>
                  <a:srgbClr val="FF0000"/>
                </a:solidFill>
              </a:rPr>
              <a:t>swScale</a:t>
            </a:r>
            <a:r>
              <a:rPr lang="en-US" altLang="zh-TW" dirty="0"/>
              <a:t>(float x, float y, float z)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1377</Words>
  <Application>Microsoft Office PowerPoint</Application>
  <PresentationFormat>如螢幕大小 (4:3)</PresentationFormat>
  <Paragraphs>133</Paragraphs>
  <Slides>18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Office 佈景主題</vt:lpstr>
      <vt:lpstr>方程式</vt:lpstr>
      <vt:lpstr>HW3-swgl-1 Transformation &amp; Projection</vt:lpstr>
      <vt:lpstr>Goal</vt:lpstr>
      <vt:lpstr>STEP 1</vt:lpstr>
      <vt:lpstr>Display()</vt:lpstr>
      <vt:lpstr>PowerPoint 簡報</vt:lpstr>
      <vt:lpstr>Core</vt:lpstr>
      <vt:lpstr>UI</vt:lpstr>
      <vt:lpstr>Matrix vector mutilation</vt:lpstr>
      <vt:lpstr>Step 1: Transformation</vt:lpstr>
      <vt:lpstr>Resource</vt:lpstr>
      <vt:lpstr>STEP 2</vt:lpstr>
      <vt:lpstr>Display()</vt:lpstr>
      <vt:lpstr>Step 2: viewing</vt:lpstr>
      <vt:lpstr>PowerPoint 簡報</vt:lpstr>
      <vt:lpstr>STEP 3</vt:lpstr>
      <vt:lpstr>Step 3: Projection</vt:lpstr>
      <vt:lpstr>PowerPoint 簡報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Ming-Te Chi</dc:creator>
  <cp:lastModifiedBy>Ming-Te Chi</cp:lastModifiedBy>
  <cp:revision>50</cp:revision>
  <cp:lastPrinted>2011-11-30T05:01:46Z</cp:lastPrinted>
  <dcterms:modified xsi:type="dcterms:W3CDTF">2022-03-31T06:34:44Z</dcterms:modified>
</cp:coreProperties>
</file>