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57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9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2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60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9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69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90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03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35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53A1-B21D-4788-9ABD-5872F6CF88AD}" type="datetimeFigureOut">
              <a:rPr lang="en-SG" smtClean="0"/>
              <a:t>25/5/2021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DB87-7353-483C-B266-224A6A838B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3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xact-cover-problem-algorithm-x-set-2-implementation-dlx/" TargetMode="External"/><Relationship Id="rId2" Type="http://schemas.openxmlformats.org/officeDocument/2006/relationships/hyperlink" Target="https://www.geeksforgeeks.org/exact-cover-problem-algorithm-x-set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Sudoku-Solving-algorithms" TargetMode="External"/><Relationship Id="rId5" Type="http://schemas.openxmlformats.org/officeDocument/2006/relationships/hyperlink" Target="https://medium.com/javarevisited/building-a-sudoku-solver-in-java-with-dancing-links-180274b0b6c1" TargetMode="External"/><Relationship Id="rId4" Type="http://schemas.openxmlformats.org/officeDocument/2006/relationships/hyperlink" Target="https://www.kth.se/social/files/58861771f276547fe1dbf8d1/HLaestanderMHarrysson_dkand14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SG" smtClean="0"/>
              <a:t>Sudoku</a:t>
            </a:r>
            <a:endParaRPr lang="en-SG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168072"/>
            <a:ext cx="12192000" cy="3689927"/>
          </a:xfrm>
        </p:spPr>
        <p:txBody>
          <a:bodyPr/>
          <a:lstStyle/>
          <a:p>
            <a:r>
              <a:rPr lang="en-US" dirty="0" smtClean="0"/>
              <a:t>108753208   </a:t>
            </a:r>
            <a:r>
              <a:rPr lang="zh-TW" altLang="en-US" dirty="0" smtClean="0"/>
              <a:t>葉冠宏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124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836"/>
          </a:xfrm>
        </p:spPr>
        <p:txBody>
          <a:bodyPr/>
          <a:lstStyle/>
          <a:p>
            <a:endParaRPr lang="en-SG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90301" cy="3195781"/>
          </a:xfrm>
        </p:spPr>
      </p:pic>
      <p:sp>
        <p:nvSpPr>
          <p:cNvPr id="5" name="文字方塊 4"/>
          <p:cNvSpPr txBox="1"/>
          <p:nvPr/>
        </p:nvSpPr>
        <p:spPr>
          <a:xfrm>
            <a:off x="0" y="3426691"/>
            <a:ext cx="2715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C-2 is the first column having a minimum number if 1’s in it. So it is chosen.</a:t>
            </a:r>
          </a:p>
          <a:p>
            <a:endParaRPr lang="en-US" dirty="0"/>
          </a:p>
          <a:p>
            <a:r>
              <a:rPr lang="en-US" dirty="0"/>
              <a:t> Row F is added to the partial solution</a:t>
            </a:r>
          </a:p>
          <a:p>
            <a:endParaRPr lang="en-US" dirty="0"/>
          </a:p>
          <a:p>
            <a:r>
              <a:rPr lang="en-US" dirty="0" smtClean="0"/>
              <a:t>Column 2 </a:t>
            </a:r>
            <a:r>
              <a:rPr lang="en-US" dirty="0"/>
              <a:t>and </a:t>
            </a:r>
            <a:r>
              <a:rPr lang="en-US" dirty="0" smtClean="0"/>
              <a:t>Column 7 </a:t>
            </a:r>
            <a:r>
              <a:rPr lang="en-US" dirty="0"/>
              <a:t>have 1 at row F.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So </a:t>
            </a:r>
            <a:r>
              <a:rPr lang="en-US" dirty="0" smtClean="0"/>
              <a:t>Column 2,Column 7 </a:t>
            </a:r>
            <a:r>
              <a:rPr lang="en-US" dirty="0"/>
              <a:t>and row F should be removed.</a:t>
            </a:r>
          </a:p>
          <a:p>
            <a:endParaRPr lang="en-US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68073" y="3315855"/>
            <a:ext cx="66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we will left with an empty matrix so our search can terminate here successfully and we have our exact cover {B, D,F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45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836"/>
          </a:xfrm>
        </p:spPr>
        <p:txBody>
          <a:bodyPr/>
          <a:lstStyle/>
          <a:p>
            <a:r>
              <a:rPr lang="en-SG" dirty="0" smtClean="0"/>
              <a:t>Transform Sudoku into Exact cover problem 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5" y="969818"/>
            <a:ext cx="7766074" cy="1669067"/>
          </a:xfrm>
        </p:spPr>
      </p:pic>
      <p:sp>
        <p:nvSpPr>
          <p:cNvPr id="5" name="文字方塊 4"/>
          <p:cNvSpPr txBox="1"/>
          <p:nvPr/>
        </p:nvSpPr>
        <p:spPr>
          <a:xfrm>
            <a:off x="0" y="2530764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Consider a grid G with at least 17 clues and with a unique solution. The clues will have an effect on all four constraints since a clue cannot be moved or changed. The relationship between the clues will then decide in which cells in the row, column and box the remaining integers can be placed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/>
              <a:t>The reduction from the grid G must preserve the constraints in a binary matrix</a:t>
            </a:r>
          </a:p>
          <a:p>
            <a:r>
              <a:rPr lang="en-US" sz="2200" dirty="0"/>
              <a:t>M. In M there must then exist a selection of rows such that a union between them</a:t>
            </a:r>
          </a:p>
          <a:p>
            <a:r>
              <a:rPr lang="en-US" sz="2200" dirty="0"/>
              <a:t>covers all columns, otherwise there is no solution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/>
              <a:t>What makes this reduction possible is having each row in M describing all four</a:t>
            </a:r>
          </a:p>
          <a:p>
            <a:r>
              <a:rPr lang="en-US" sz="2200" dirty="0"/>
              <a:t>constraint for each cell in G. When a row is chosen from M as part of the solution,</a:t>
            </a:r>
          </a:p>
          <a:p>
            <a:r>
              <a:rPr lang="en-US" sz="2200" dirty="0"/>
              <a:t>what is actually chosen is an integer which complies with all four constraint for the</a:t>
            </a:r>
          </a:p>
          <a:p>
            <a:r>
              <a:rPr lang="en-US" sz="2200" dirty="0"/>
              <a:t>cell in G that the row describes.</a:t>
            </a:r>
            <a:endParaRPr lang="en-SG" sz="2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21964" y="868218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Matrix M</a:t>
            </a:r>
            <a:r>
              <a:rPr lang="zh-TW" altLang="en-US" dirty="0" smtClean="0"/>
              <a:t>中會有</a:t>
            </a:r>
            <a:r>
              <a:rPr lang="en-US" altLang="zh-TW" dirty="0" smtClean="0"/>
              <a:t>9x9x4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columns</a:t>
            </a:r>
          </a:p>
          <a:p>
            <a:r>
              <a:rPr lang="en-US" dirty="0" smtClean="0"/>
              <a:t>9x9x9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567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r>
              <a:rPr lang="en-SG" dirty="0" smtClean="0"/>
              <a:t>Cell constraint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3924502" cy="4121362"/>
          </a:xfrm>
        </p:spPr>
      </p:pic>
      <p:sp>
        <p:nvSpPr>
          <p:cNvPr id="5" name="文字方塊 4"/>
          <p:cNvSpPr txBox="1"/>
          <p:nvPr/>
        </p:nvSpPr>
        <p:spPr>
          <a:xfrm>
            <a:off x="4082473" y="822036"/>
            <a:ext cx="8109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cell constraint </a:t>
            </a:r>
            <a:r>
              <a:rPr lang="zh-TW" altLang="en-US" dirty="0" smtClean="0"/>
              <a:t>這邊，我們對於所有</a:t>
            </a:r>
            <a:r>
              <a:rPr lang="en-US" altLang="zh-TW" dirty="0" smtClean="0"/>
              <a:t>Sudoku </a:t>
            </a:r>
            <a:r>
              <a:rPr lang="zh-TW" altLang="en-US" dirty="0" smtClean="0"/>
              <a:t>中</a:t>
            </a:r>
            <a:r>
              <a:rPr lang="en-US" altLang="zh-TW" dirty="0" smtClean="0"/>
              <a:t>9x9</a:t>
            </a:r>
            <a:r>
              <a:rPr lang="zh-TW" altLang="en-US" dirty="0" smtClean="0"/>
              <a:t>格有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Sudoku cell </a:t>
            </a:r>
            <a:r>
              <a:rPr lang="zh-TW" altLang="en-US" dirty="0" smtClean="0"/>
              <a:t>都有一個</a:t>
            </a:r>
            <a:r>
              <a:rPr lang="en-US" altLang="zh-TW" dirty="0" smtClean="0"/>
              <a:t>column)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Sudoku </a:t>
            </a:r>
            <a:r>
              <a:rPr lang="zh-TW" altLang="en-US" dirty="0" smtClean="0"/>
              <a:t>每一格</a:t>
            </a:r>
            <a:r>
              <a:rPr lang="en-US" altLang="zh-TW" dirty="0" smtClean="0"/>
              <a:t>(cell)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中都會有</a:t>
            </a:r>
            <a:r>
              <a:rPr lang="en-US" altLang="zh-TW" dirty="0" smtClean="0"/>
              <a:t>9 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1(</a:t>
            </a:r>
            <a:r>
              <a:rPr lang="zh-TW" altLang="en-US" dirty="0" smtClean="0"/>
              <a:t>代表那個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 可以填</a:t>
            </a:r>
            <a:r>
              <a:rPr lang="en-US" altLang="zh-TW" dirty="0" smtClean="0"/>
              <a:t>1~9</a:t>
            </a:r>
            <a:r>
              <a:rPr lang="zh-TW" altLang="en-US" dirty="0" smtClean="0"/>
              <a:t>任一種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，而其每一個</a:t>
            </a:r>
            <a:r>
              <a:rPr lang="en-US" altLang="zh-TW" dirty="0" smtClean="0"/>
              <a:t>cell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rows </a:t>
            </a:r>
            <a:r>
              <a:rPr lang="zh-TW" altLang="en-US" dirty="0" smtClean="0"/>
              <a:t>都是如左圖那樣在同一個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我們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探討的順序都是從左而右，從上往下。當我們在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要探討下一個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時，才會前進到下一個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因為在</a:t>
            </a:r>
            <a:r>
              <a:rPr lang="en-US" altLang="zh-TW" dirty="0" smtClean="0"/>
              <a:t>exact cover </a:t>
            </a:r>
            <a:r>
              <a:rPr lang="zh-TW" altLang="en-US" dirty="0" smtClean="0"/>
              <a:t>中，我們要選擇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 使選擇的</a:t>
            </a:r>
            <a:r>
              <a:rPr lang="en-US" altLang="zh-TW" dirty="0" smtClean="0"/>
              <a:t>row</a:t>
            </a:r>
            <a:r>
              <a:rPr lang="zh-TW" altLang="en-US" dirty="0" smtClean="0"/>
              <a:t>中每一個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都要被選到，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</a:t>
            </a:r>
            <a:r>
              <a:rPr lang="en-US" altLang="zh-TW" dirty="0" smtClean="0"/>
              <a:t>1)</a:t>
            </a:r>
            <a:r>
              <a:rPr lang="zh-TW" altLang="en-US" dirty="0" smtClean="0"/>
              <a:t>，且那個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只能有一個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。所以這樣可以確保我們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中每一個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只能填</a:t>
            </a:r>
            <a:r>
              <a:rPr lang="en-US" altLang="zh-TW" dirty="0" smtClean="0"/>
              <a:t>1~9</a:t>
            </a:r>
            <a:r>
              <a:rPr lang="zh-TW" altLang="en-US" dirty="0" smtClean="0"/>
              <a:t>，而且只能填一個數字。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Matrix M</a:t>
            </a:r>
            <a:r>
              <a:rPr lang="zh-TW" altLang="en-US" dirty="0" smtClean="0"/>
              <a:t>總共有</a:t>
            </a:r>
            <a:r>
              <a:rPr lang="en-US" altLang="zh-TW" dirty="0" smtClean="0"/>
              <a:t>9x9x9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，因為有</a:t>
            </a:r>
            <a:r>
              <a:rPr lang="en-US" altLang="zh-TW" dirty="0" smtClean="0"/>
              <a:t>9x9</a:t>
            </a:r>
            <a:r>
              <a:rPr lang="zh-TW" altLang="en-US" dirty="0" smtClean="0"/>
              <a:t>個數字要填，而我們每一個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都可以填</a:t>
            </a:r>
            <a:r>
              <a:rPr lang="en-US" altLang="zh-TW" dirty="0" smtClean="0"/>
              <a:t>1~9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4036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872"/>
          </a:xfrm>
        </p:spPr>
        <p:txBody>
          <a:bodyPr/>
          <a:lstStyle/>
          <a:p>
            <a:r>
              <a:rPr lang="en-US" dirty="0" smtClean="0"/>
              <a:t>Row constraint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24"/>
            <a:ext cx="6187275" cy="30893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56" y="659155"/>
            <a:ext cx="5543835" cy="32570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2370"/>
            <a:ext cx="3326895" cy="280563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326895" y="3980873"/>
            <a:ext cx="8865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sudoku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cells</a:t>
            </a:r>
            <a:r>
              <a:rPr lang="zh-TW" altLang="en-US" dirty="0" smtClean="0"/>
              <a:t>都佔據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 的共同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，當到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下一個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時，我們去再佔據下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總共有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rows,</a:t>
            </a:r>
            <a:r>
              <a:rPr lang="zh-TW" altLang="en-US" dirty="0" smtClean="0"/>
              <a:t>所以總共會佔據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Sudoku</a:t>
            </a:r>
            <a:r>
              <a:rPr lang="zh-TW" altLang="en-US" dirty="0"/>
              <a:t>每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因為有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的數字可以填，所以一次佔據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，每個數字在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中都會再前進一個</a:t>
            </a:r>
            <a:r>
              <a:rPr lang="en-US" altLang="zh-TW" dirty="0" smtClean="0"/>
              <a:t>column </a:t>
            </a:r>
            <a:r>
              <a:rPr lang="zh-TW" altLang="en-US" dirty="0" smtClean="0"/>
              <a:t>去填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即呈現</a:t>
            </a:r>
            <a:r>
              <a:rPr lang="en-US" altLang="zh-TW" dirty="0" smtClean="0"/>
              <a:t>diagonal </a:t>
            </a:r>
            <a:r>
              <a:rPr lang="zh-TW" altLang="en-US" dirty="0" smtClean="0"/>
              <a:t>的樣子</a:t>
            </a:r>
            <a:r>
              <a:rPr lang="en-US" altLang="zh-TW" dirty="0" smtClean="0"/>
              <a:t>)</a:t>
            </a:r>
          </a:p>
          <a:p>
            <a:endParaRPr lang="en-US" dirty="0"/>
          </a:p>
          <a:p>
            <a:r>
              <a:rPr lang="zh-TW" altLang="en-US" dirty="0" smtClean="0"/>
              <a:t>我們這樣做可以確保在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中每個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1~9</a:t>
            </a:r>
            <a:r>
              <a:rPr lang="zh-TW" altLang="en-US" dirty="0" smtClean="0"/>
              <a:t>數字每個只會被填一次，因為在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中選擇的</a:t>
            </a:r>
            <a:r>
              <a:rPr lang="en-US" altLang="zh-TW" dirty="0" smtClean="0"/>
              <a:t>row</a:t>
            </a:r>
            <a:r>
              <a:rPr lang="zh-TW" altLang="en-US" dirty="0" smtClean="0"/>
              <a:t>中每一個</a:t>
            </a:r>
            <a:r>
              <a:rPr lang="en-US" altLang="zh-TW" dirty="0" smtClean="0"/>
              <a:t>column </a:t>
            </a:r>
            <a:r>
              <a:rPr lang="zh-TW" altLang="en-US" dirty="0" smtClean="0"/>
              <a:t>只能有一個</a:t>
            </a:r>
            <a:r>
              <a:rPr lang="en-US" altLang="zh-TW" dirty="0" smtClean="0"/>
              <a:t>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386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6690"/>
          </a:xfrm>
        </p:spPr>
        <p:txBody>
          <a:bodyPr/>
          <a:lstStyle/>
          <a:p>
            <a:r>
              <a:rPr lang="en-US" dirty="0" smtClean="0"/>
              <a:t>Column constraint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" y="695907"/>
            <a:ext cx="5181866" cy="260363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4130"/>
            <a:ext cx="2235200" cy="37638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58691" y="350982"/>
            <a:ext cx="6548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中每一個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佔據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，不同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佔據一樣的那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你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的排列是呈</a:t>
            </a:r>
            <a:r>
              <a:rPr lang="en-US" altLang="zh-TW" dirty="0" smtClean="0"/>
              <a:t>diagonal </a:t>
            </a:r>
            <a:r>
              <a:rPr lang="zh-TW" altLang="en-US" dirty="0" smtClean="0"/>
              <a:t>的樣子。每一個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有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的數字可以選，每一個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row</a:t>
            </a:r>
            <a:r>
              <a:rPr lang="zh-TW" altLang="en-US" dirty="0" smtClean="0"/>
              <a:t>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，所以總共佔據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columns</a:t>
            </a:r>
            <a:r>
              <a:rPr lang="zh-TW" altLang="en-US" dirty="0" smtClean="0"/>
              <a:t>及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。所以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的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共佔據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81x9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這樣排合理，因為你可以確保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rows</a:t>
            </a:r>
            <a:r>
              <a:rPr lang="zh-TW" altLang="en-US" dirty="0" smtClean="0"/>
              <a:t>的同一個位置</a:t>
            </a:r>
            <a:r>
              <a:rPr lang="en-US" altLang="zh-TW" dirty="0" smtClean="0"/>
              <a:t>(column) </a:t>
            </a:r>
            <a:r>
              <a:rPr lang="zh-TW" altLang="en-US" dirty="0" smtClean="0"/>
              <a:t>不會被填入相同的數字。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877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836"/>
          </a:xfrm>
        </p:spPr>
        <p:txBody>
          <a:bodyPr/>
          <a:lstStyle/>
          <a:p>
            <a:r>
              <a:rPr lang="en-US" dirty="0" smtClean="0"/>
              <a:t>Box constraint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" y="809349"/>
            <a:ext cx="3685309" cy="254345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2" y="718425"/>
            <a:ext cx="7112000" cy="52697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4377998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 裡面，我們總共可以切成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blocks</a:t>
            </a:r>
            <a:r>
              <a:rPr lang="zh-TW" altLang="en-US" dirty="0" smtClean="0"/>
              <a:t>。每一個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裡面有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及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box constraint</a:t>
            </a:r>
            <a:r>
              <a:rPr lang="zh-TW" altLang="en-US" dirty="0" smtClean="0"/>
              <a:t>裡面同一個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cell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裡面會佔據共同的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個欄位。而每一個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會在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 裡面佔據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會呈現</a:t>
            </a:r>
            <a:r>
              <a:rPr lang="en-US" altLang="zh-TW" dirty="0" smtClean="0"/>
              <a:t>diagonal</a:t>
            </a:r>
            <a:r>
              <a:rPr lang="zh-TW" altLang="en-US" dirty="0" smtClean="0"/>
              <a:t>狀。當移動到同一個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的下一個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時，其也是從那個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的第一個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開始去放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，呈</a:t>
            </a:r>
            <a:r>
              <a:rPr lang="en-US" altLang="zh-TW" dirty="0" smtClean="0"/>
              <a:t>diagonal</a:t>
            </a:r>
            <a:r>
              <a:rPr lang="zh-TW" altLang="en-US" dirty="0" smtClean="0"/>
              <a:t>狀。</a:t>
            </a:r>
            <a:r>
              <a:rPr lang="zh-TW" altLang="en-US" dirty="0"/>
              <a:t>而當</a:t>
            </a:r>
            <a:r>
              <a:rPr lang="zh-TW" altLang="en-US" dirty="0" smtClean="0"/>
              <a:t>我們移到下一個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時，會放在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的下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。現在有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blocks,</a:t>
            </a:r>
            <a:r>
              <a:rPr lang="zh-TW" altLang="en-US" dirty="0" smtClean="0"/>
              <a:t> 所以在</a:t>
            </a:r>
            <a:r>
              <a:rPr lang="en-US" altLang="zh-TW" dirty="0" smtClean="0"/>
              <a:t>matrix M</a:t>
            </a:r>
            <a:r>
              <a:rPr lang="zh-TW" altLang="en-US" dirty="0" smtClean="0"/>
              <a:t> 裡面共佔據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columns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但是由於我們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中討論的順序是每個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 是從左到右，從上往下，所以同一個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是以每一個</a:t>
            </a:r>
            <a:r>
              <a:rPr lang="en-US" altLang="zh-TW" dirty="0" smtClean="0"/>
              <a:t>row </a:t>
            </a:r>
            <a:r>
              <a:rPr lang="zh-TW" altLang="en-US" dirty="0" smtClean="0"/>
              <a:t>為一組放在連續的</a:t>
            </a:r>
            <a:r>
              <a:rPr lang="en-US" altLang="zh-TW" dirty="0" smtClean="0"/>
              <a:t>27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佔據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row)</a:t>
            </a:r>
            <a:r>
              <a:rPr lang="zh-TW" altLang="en-US" dirty="0" smtClean="0"/>
              <a:t>，如圖。</a:t>
            </a:r>
            <a:endParaRPr lang="en-US" altLang="zh-TW" dirty="0" smtClean="0"/>
          </a:p>
          <a:p>
            <a:r>
              <a:rPr lang="zh-TW" altLang="en-US" dirty="0" smtClean="0"/>
              <a:t>這樣一來，如果你在同一個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選到相同數字時，在我們執行</a:t>
            </a:r>
            <a:r>
              <a:rPr lang="en-US" altLang="zh-TW" dirty="0" smtClean="0"/>
              <a:t>exact cover </a:t>
            </a:r>
            <a:r>
              <a:rPr lang="zh-TW" altLang="en-US" dirty="0" smtClean="0"/>
              <a:t>及</a:t>
            </a:r>
            <a:r>
              <a:rPr lang="en-US" altLang="zh-TW" dirty="0" smtClean="0"/>
              <a:t>algorithm X</a:t>
            </a:r>
            <a:r>
              <a:rPr lang="zh-TW" altLang="en-US" dirty="0" smtClean="0"/>
              <a:t>時就會使選到的</a:t>
            </a:r>
            <a:r>
              <a:rPr lang="en-US" altLang="zh-TW" dirty="0" smtClean="0"/>
              <a:t>row</a:t>
            </a:r>
            <a:r>
              <a:rPr lang="zh-TW" altLang="en-US" dirty="0" smtClean="0"/>
              <a:t>中其那個</a:t>
            </a:r>
            <a:r>
              <a:rPr lang="en-US" altLang="zh-TW" dirty="0" smtClean="0"/>
              <a:t>column </a:t>
            </a:r>
            <a:r>
              <a:rPr lang="zh-TW" altLang="en-US" dirty="0" smtClean="0"/>
              <a:t>會有不只一個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753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108"/>
          </a:xfrm>
        </p:spPr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-Dancing links</a:t>
            </a:r>
            <a:r>
              <a:rPr lang="zh-TW" altLang="en-US" dirty="0" smtClean="0"/>
              <a:t>的資料結構</a:t>
            </a:r>
            <a:r>
              <a:rPr lang="en-US" altLang="zh-TW" dirty="0" smtClean="0"/>
              <a:t> 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03" y="2920310"/>
            <a:ext cx="4227096" cy="393769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3441152"/>
            <a:ext cx="4401090" cy="32284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" y="83127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把原始的</a:t>
            </a:r>
            <a:r>
              <a:rPr lang="en-US" altLang="zh-TW" sz="2000" dirty="0" err="1" smtClean="0"/>
              <a:t>sudoku</a:t>
            </a:r>
            <a:r>
              <a:rPr lang="zh-TW" altLang="en-US" sz="2000" dirty="0" smtClean="0"/>
              <a:t>轉成</a:t>
            </a:r>
            <a:r>
              <a:rPr lang="en-US" altLang="zh-TW" sz="2000" dirty="0" smtClean="0"/>
              <a:t>exact cover 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matrix </a:t>
            </a:r>
            <a:r>
              <a:rPr lang="zh-TW" altLang="en-US" sz="2000" dirty="0" smtClean="0"/>
              <a:t>之後，我們可以先把題目給定的數字先選定好那些在</a:t>
            </a:r>
            <a:r>
              <a:rPr lang="en-US" altLang="zh-TW" sz="2000" dirty="0" smtClean="0"/>
              <a:t>matrix M</a:t>
            </a:r>
            <a:r>
              <a:rPr lang="zh-TW" altLang="en-US" sz="2000" dirty="0" smtClean="0"/>
              <a:t> 的</a:t>
            </a:r>
            <a:r>
              <a:rPr lang="en-US" altLang="zh-TW" sz="2000" dirty="0" smtClean="0"/>
              <a:t>row</a:t>
            </a:r>
            <a:r>
              <a:rPr lang="zh-TW" altLang="en-US" sz="2000" dirty="0" smtClean="0"/>
              <a:t>。接著去執行</a:t>
            </a:r>
            <a:r>
              <a:rPr lang="en-US" altLang="zh-TW" sz="2000" dirty="0" smtClean="0"/>
              <a:t>algorithm x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/>
              <a:t>在</a:t>
            </a:r>
            <a:r>
              <a:rPr lang="zh-TW" altLang="en-US" sz="2000" dirty="0" smtClean="0"/>
              <a:t>執行</a:t>
            </a:r>
            <a:r>
              <a:rPr lang="en-US" altLang="zh-TW" sz="2000" dirty="0" smtClean="0"/>
              <a:t>algorithm x</a:t>
            </a:r>
            <a:r>
              <a:rPr lang="zh-TW" altLang="en-US" sz="2000" dirty="0" smtClean="0"/>
              <a:t>時，因為我們需要合併</a:t>
            </a:r>
            <a:r>
              <a:rPr lang="en-US" altLang="zh-TW" sz="2000" dirty="0" smtClean="0"/>
              <a:t>rows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columns</a:t>
            </a:r>
            <a:r>
              <a:rPr lang="zh-TW" altLang="en-US" sz="2000" dirty="0" smtClean="0"/>
              <a:t>，所以我們需要</a:t>
            </a:r>
            <a:r>
              <a:rPr lang="en-US" altLang="zh-TW" sz="2000" dirty="0" smtClean="0"/>
              <a:t>dancing links </a:t>
            </a:r>
            <a:r>
              <a:rPr lang="zh-TW" altLang="en-US" sz="2000" dirty="0" smtClean="0"/>
              <a:t>的資料結構。可以讓我們去斷開原本的連結。過程中，由於每個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還記錄有原本的連結位置，所以可以結由</a:t>
            </a:r>
            <a:r>
              <a:rPr lang="en-US" altLang="zh-TW" sz="2000" dirty="0" smtClean="0"/>
              <a:t>uncover</a:t>
            </a:r>
            <a:r>
              <a:rPr lang="zh-TW" altLang="en-US" sz="2000" dirty="0" smtClean="0"/>
              <a:t> 回復。</a:t>
            </a:r>
            <a:endParaRPr lang="en-US" altLang="zh-TW" sz="2000" dirty="0" smtClean="0"/>
          </a:p>
          <a:p>
            <a:r>
              <a:rPr lang="zh-TW" altLang="en-US" sz="2000" dirty="0"/>
              <a:t>藉</a:t>
            </a:r>
            <a:r>
              <a:rPr lang="zh-TW" altLang="en-US" sz="2000" dirty="0" smtClean="0"/>
              <a:t>由這樣</a:t>
            </a:r>
            <a:r>
              <a:rPr lang="en-US" altLang="zh-TW" sz="2000" dirty="0" smtClean="0"/>
              <a:t>backtracking </a:t>
            </a:r>
            <a:r>
              <a:rPr lang="zh-TW" altLang="en-US" sz="2000" dirty="0" smtClean="0"/>
              <a:t>的方法，我們可以選擇出</a:t>
            </a:r>
            <a:r>
              <a:rPr lang="en-US" altLang="zh-TW" sz="2000" dirty="0" smtClean="0"/>
              <a:t>81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rows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因為是</a:t>
            </a:r>
            <a:r>
              <a:rPr lang="en-US" altLang="zh-TW" sz="2000" dirty="0" smtClean="0"/>
              <a:t>9x9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sudoku</a:t>
            </a:r>
            <a:r>
              <a:rPr lang="en-US" altLang="zh-TW" sz="2000" dirty="0" smtClean="0"/>
              <a:t>)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7494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0182"/>
            <a:ext cx="6096000" cy="40178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0021"/>
            <a:ext cx="6046647" cy="40178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transform exact cover problem in form of matrix of 0 and 1. </a:t>
            </a:r>
            <a:r>
              <a:rPr lang="en-US" b="1" dirty="0"/>
              <a:t>Here each “1” in the matrix is represented by a node of linked list</a:t>
            </a:r>
            <a:r>
              <a:rPr lang="en-US" dirty="0"/>
              <a:t> and the whole matrix is transformed into a mesh of 4 way connected nodes. Each node contains following fields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1.Pointer </a:t>
            </a:r>
            <a:r>
              <a:rPr lang="en-US" dirty="0"/>
              <a:t>to node left to it</a:t>
            </a:r>
          </a:p>
          <a:p>
            <a:r>
              <a:rPr lang="en-US" dirty="0" smtClean="0"/>
              <a:t>2.Pointer </a:t>
            </a:r>
            <a:r>
              <a:rPr lang="en-US" dirty="0"/>
              <a:t>to node right to it</a:t>
            </a:r>
          </a:p>
          <a:p>
            <a:r>
              <a:rPr lang="en-US" dirty="0" smtClean="0"/>
              <a:t>3.Pointer </a:t>
            </a:r>
            <a:r>
              <a:rPr lang="en-US" dirty="0"/>
              <a:t>to node above it</a:t>
            </a:r>
          </a:p>
          <a:p>
            <a:r>
              <a:rPr lang="en-US" dirty="0" smtClean="0"/>
              <a:t>4.Pointer </a:t>
            </a:r>
            <a:r>
              <a:rPr lang="en-US" dirty="0"/>
              <a:t>to node below it</a:t>
            </a:r>
          </a:p>
          <a:p>
            <a:r>
              <a:rPr lang="en-US" dirty="0" smtClean="0"/>
              <a:t>5.Pointer </a:t>
            </a:r>
            <a:r>
              <a:rPr lang="en-US" dirty="0"/>
              <a:t>to list header node to which it </a:t>
            </a:r>
            <a:r>
              <a:rPr lang="en-US" dirty="0" smtClean="0"/>
              <a:t>belongs</a:t>
            </a:r>
          </a:p>
          <a:p>
            <a:endParaRPr lang="en-US" dirty="0"/>
          </a:p>
          <a:p>
            <a:r>
              <a:rPr lang="en-US" dirty="0"/>
              <a:t>Each column list also includes a special node called “list header node”. This header node is just like simple node but have few extra fields </a:t>
            </a:r>
            <a:r>
              <a:rPr lang="en-US" dirty="0" smtClean="0"/>
              <a:t>–  Column </a:t>
            </a:r>
            <a:r>
              <a:rPr lang="en-US" dirty="0"/>
              <a:t>id</a:t>
            </a:r>
            <a:r>
              <a:rPr lang="en-US" dirty="0" smtClean="0"/>
              <a:t>,   </a:t>
            </a:r>
            <a:r>
              <a:rPr lang="en-US" dirty="0"/>
              <a:t>Count of nodes in current column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824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108"/>
          </a:xfrm>
        </p:spPr>
        <p:txBody>
          <a:bodyPr/>
          <a:lstStyle/>
          <a:p>
            <a:r>
              <a:rPr lang="zh-TW" altLang="en-US" dirty="0" smtClean="0"/>
              <a:t>其他方法</a:t>
            </a:r>
            <a:r>
              <a:rPr lang="en-US" altLang="zh-TW" dirty="0" smtClean="0"/>
              <a:t>-brute force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1363"/>
            <a:ext cx="3150920" cy="27619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80" y="3403600"/>
            <a:ext cx="6818489" cy="3454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415"/>
            <a:ext cx="4190080" cy="18325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20" y="1270235"/>
            <a:ext cx="8896807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7454"/>
          </a:xfrm>
        </p:spPr>
        <p:txBody>
          <a:bodyPr/>
          <a:lstStyle/>
          <a:p>
            <a:r>
              <a:rPr lang="en-SG" dirty="0" smtClean="0"/>
              <a:t>Sudoku Rules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77456"/>
            <a:ext cx="12192000" cy="5980544"/>
          </a:xfrm>
        </p:spPr>
        <p:txBody>
          <a:bodyPr/>
          <a:lstStyle/>
          <a:p>
            <a:r>
              <a:rPr lang="en-US" dirty="0" smtClean="0"/>
              <a:t>Cell: </a:t>
            </a:r>
            <a:r>
              <a:rPr lang="en-US" dirty="0"/>
              <a:t>Each cell can only contain one integer between 1 and 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Row:Each</a:t>
            </a:r>
            <a:r>
              <a:rPr lang="en-US" dirty="0" smtClean="0"/>
              <a:t> </a:t>
            </a:r>
            <a:r>
              <a:rPr lang="en-US" dirty="0"/>
              <a:t>row can only contain nine unique integers in the range of 1 to 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Column:Each</a:t>
            </a:r>
            <a:r>
              <a:rPr lang="en-US" dirty="0" smtClean="0"/>
              <a:t> </a:t>
            </a:r>
            <a:r>
              <a:rPr lang="en-US" dirty="0"/>
              <a:t>column can only contain nine unique integers in the range of 1 to 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Box:Each</a:t>
            </a:r>
            <a:r>
              <a:rPr lang="en-US" dirty="0" smtClean="0"/>
              <a:t> </a:t>
            </a:r>
            <a:r>
              <a:rPr lang="en-US" dirty="0"/>
              <a:t>box can only contain nine unique integers in the range of 1 to 9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4" y="3228895"/>
            <a:ext cx="3104753" cy="30518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20" y="3211407"/>
            <a:ext cx="2776268" cy="3069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8" y="3228895"/>
            <a:ext cx="2979810" cy="31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982"/>
            <a:ext cx="11084377" cy="4729018"/>
          </a:xfrm>
        </p:spPr>
      </p:pic>
      <p:sp>
        <p:nvSpPr>
          <p:cNvPr id="5" name="文字方塊 4"/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backtracking algorithm, we will try to solve the Sudoku problem. When some cell is filled with a digit, it checks whether it is valid or not. When it is not valid, it checks for other numbers. If all numbers are checked from 1-9, and no valid digit found to place, it backtracks to the previous option.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6746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836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6836"/>
            <a:ext cx="12192000" cy="5731163"/>
          </a:xfrm>
        </p:spPr>
        <p:txBody>
          <a:bodyPr/>
          <a:lstStyle/>
          <a:p>
            <a:r>
              <a:rPr lang="en-SG" dirty="0">
                <a:hlinkClick r:id="rId2"/>
              </a:rPr>
              <a:t>https://www.geeksforgeeks.org/exact-cover-problem-algorithm-x-set-1</a:t>
            </a:r>
            <a:r>
              <a:rPr lang="en-SG" dirty="0" smtClean="0">
                <a:hlinkClick r:id="rId2"/>
              </a:rPr>
              <a:t>/</a:t>
            </a:r>
            <a:endParaRPr lang="en-SG" dirty="0" smtClean="0"/>
          </a:p>
          <a:p>
            <a:r>
              <a:rPr lang="en-SG" dirty="0">
                <a:hlinkClick r:id="rId3"/>
              </a:rPr>
              <a:t>https://www.geeksforgeeks.org/exact-cover-problem-algorithm-x-set-2-implementation-dlx</a:t>
            </a:r>
            <a:r>
              <a:rPr lang="en-SG" dirty="0" smtClean="0">
                <a:hlinkClick r:id="rId3"/>
              </a:rPr>
              <a:t>/</a:t>
            </a:r>
            <a:endParaRPr lang="en-SG" dirty="0" smtClean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www.kth.se/social/files/58861771f276547fe1dbf8d1/HLaestanderMHarrysson_dkand14.pdf</a:t>
            </a:r>
            <a:endParaRPr lang="en-SG" dirty="0" smtClean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medium.com/javarevisited/building-a-sudoku-solver-in-java-with-dancing-links-180274b0b6c1</a:t>
            </a:r>
            <a:endParaRPr lang="en-SG" dirty="0" smtClean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www.tutorialspoint.com/Sudoku-Solving-algorithms</a:t>
            </a:r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8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836"/>
          </a:xfrm>
        </p:spPr>
        <p:txBody>
          <a:bodyPr/>
          <a:lstStyle/>
          <a:p>
            <a:r>
              <a:rPr lang="en-US" dirty="0"/>
              <a:t>Exact Cover </a:t>
            </a:r>
            <a:r>
              <a:rPr lang="en-US" dirty="0" smtClean="0"/>
              <a:t>Problem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6836"/>
            <a:ext cx="12192000" cy="5731163"/>
          </a:xfrm>
        </p:spPr>
        <p:txBody>
          <a:bodyPr/>
          <a:lstStyle/>
          <a:p>
            <a:r>
              <a:rPr lang="en-US" dirty="0" smtClean="0"/>
              <a:t>Problem</a:t>
            </a:r>
            <a:r>
              <a:rPr lang="en-US" dirty="0"/>
              <a:t>: Given a collection S of subsets of set X, an exact cover is the subset S* of S such that each element of X is contained is exactly one subset of S*. It should satisfy following two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1.The </a:t>
            </a:r>
            <a:r>
              <a:rPr lang="en-US" dirty="0"/>
              <a:t>Intersection of any two subsets in S* should be empty. That is, each element of X should be contained in at most one subset of S</a:t>
            </a:r>
            <a:r>
              <a:rPr lang="en-US" dirty="0" smtClean="0"/>
              <a:t>*</a:t>
            </a:r>
          </a:p>
          <a:p>
            <a:r>
              <a:rPr lang="en-US" dirty="0"/>
              <a:t>2. Union of all subsets in S* is X. That means union should contain all the elements in set X. So we can say that S* covers X.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147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836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163"/>
            <a:ext cx="6449535" cy="2663151"/>
          </a:xfrm>
        </p:spPr>
      </p:pic>
      <p:sp>
        <p:nvSpPr>
          <p:cNvPr id="5" name="文字方塊 4"/>
          <p:cNvSpPr txBox="1"/>
          <p:nvPr/>
        </p:nvSpPr>
        <p:spPr>
          <a:xfrm>
            <a:off x="0" y="37869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 S* = {B, D, F} is an exact cover, because each element in X is contained exactly once in subsets {B, D, F} . If we union subsets then we will get all the elements of X 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51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3871" cy="40433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71" y="1603337"/>
            <a:ext cx="3648602" cy="244000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404334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</a:t>
            </a:r>
            <a:r>
              <a:rPr lang="en-US" sz="2400" dirty="0"/>
              <a:t>exact cover is the selection of rows such that each column contains only single 1 among selected rows. So we can see below that each column have only single 1 among selected rows B, D, F.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9787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836"/>
          </a:xfrm>
        </p:spPr>
        <p:txBody>
          <a:bodyPr/>
          <a:lstStyle/>
          <a:p>
            <a:r>
              <a:rPr lang="en-US" dirty="0" smtClean="0"/>
              <a:t>Algorithm X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153"/>
            <a:ext cx="7961745" cy="3629074"/>
          </a:xfrm>
        </p:spPr>
      </p:pic>
      <p:sp>
        <p:nvSpPr>
          <p:cNvPr id="5" name="文字方塊 4"/>
          <p:cNvSpPr txBox="1"/>
          <p:nvPr/>
        </p:nvSpPr>
        <p:spPr>
          <a:xfrm>
            <a:off x="0" y="433391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Non-deterministic choice of r means, algorithm copy itself into sub algorithm. Each sub algorithm inherit original matrix A but reduces it with respect to chosen </a:t>
            </a:r>
            <a:r>
              <a:rPr lang="en-US" sz="2400" dirty="0" smtClean="0"/>
              <a:t>r. 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chosen column c is entirely zero then there are no sub algorithms and the process terminated unsuccessfully. Knuth suggests that we should choose the column with the minimum number of 1’s in it. </a:t>
            </a:r>
            <a:r>
              <a:rPr lang="en-US" sz="2400" b="1" dirty="0"/>
              <a:t>If no column left, then we know we have found our solution.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854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108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109"/>
            <a:ext cx="2521527" cy="3582363"/>
          </a:xfrm>
        </p:spPr>
      </p:pic>
      <p:sp>
        <p:nvSpPr>
          <p:cNvPr id="5" name="文字方塊 4"/>
          <p:cNvSpPr txBox="1"/>
          <p:nvPr/>
        </p:nvSpPr>
        <p:spPr>
          <a:xfrm>
            <a:off x="0" y="4627418"/>
            <a:ext cx="2484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column which has minimum number of 1’s in it </a:t>
            </a:r>
            <a:r>
              <a:rPr lang="en-US" dirty="0" smtClean="0"/>
              <a:t>so </a:t>
            </a:r>
            <a:r>
              <a:rPr lang="en-US" dirty="0"/>
              <a:t>we will select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r>
              <a:rPr lang="en-US" dirty="0"/>
              <a:t>Rows A and B have 1 at C-1 so they are selected.</a:t>
            </a:r>
            <a:endParaRPr lang="en-SG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13892" y="2406382"/>
            <a:ext cx="720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=&gt;</a:t>
            </a:r>
            <a:endParaRPr lang="en-SG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93" y="942109"/>
            <a:ext cx="2530762" cy="358524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34328" y="4627418"/>
            <a:ext cx="2623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row A and add it to partial </a:t>
            </a:r>
            <a:r>
              <a:rPr lang="en-US" dirty="0" smtClean="0"/>
              <a:t>solutions</a:t>
            </a:r>
          </a:p>
          <a:p>
            <a:endParaRPr lang="en-US" dirty="0"/>
          </a:p>
          <a:p>
            <a:r>
              <a:rPr lang="en-US" dirty="0"/>
              <a:t>Row A has 1 in column 1, 4, 7</a:t>
            </a:r>
            <a:endParaRPr lang="en-SG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88364" y="2406383"/>
            <a:ext cx="849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=&gt;</a:t>
            </a:r>
            <a:endParaRPr lang="en-SG" sz="4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8" y="942109"/>
            <a:ext cx="2554532" cy="358633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269018" y="4627418"/>
            <a:ext cx="2554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1 </a:t>
            </a:r>
            <a:r>
              <a:rPr lang="en-US" dirty="0"/>
              <a:t>have 1 in row A and B, </a:t>
            </a:r>
            <a:r>
              <a:rPr lang="en-US" dirty="0" smtClean="0"/>
              <a:t>Column 4 </a:t>
            </a:r>
            <a:r>
              <a:rPr lang="en-US" dirty="0"/>
              <a:t>have 1 in A, B and C, </a:t>
            </a:r>
            <a:r>
              <a:rPr lang="en-US" dirty="0" smtClean="0"/>
              <a:t>Column 7 </a:t>
            </a:r>
            <a:r>
              <a:rPr lang="en-US" dirty="0"/>
              <a:t>have 1 in row A, C, E, and F.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912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49903" cy="2508379"/>
          </a:xfrm>
        </p:spPr>
      </p:pic>
      <p:sp>
        <p:nvSpPr>
          <p:cNvPr id="5" name="文字方塊 4"/>
          <p:cNvSpPr txBox="1"/>
          <p:nvPr/>
        </p:nvSpPr>
        <p:spPr>
          <a:xfrm>
            <a:off x="0" y="2687782"/>
            <a:ext cx="3949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column 1, 4, 7 and rows A, B, C, E and F should be removed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Since column </a:t>
            </a:r>
            <a:r>
              <a:rPr lang="en-US" dirty="0" smtClean="0"/>
              <a:t>2 </a:t>
            </a:r>
            <a:r>
              <a:rPr lang="en-US" dirty="0"/>
              <a:t>have no 1’s in it, our search will terminate here unsuccessfully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Now our algorithm will backtrack </a:t>
            </a:r>
            <a:r>
              <a:rPr lang="en-US" dirty="0" smtClean="0"/>
              <a:t>and </a:t>
            </a:r>
            <a:r>
              <a:rPr lang="en-US" dirty="0"/>
              <a:t>proceed with row B at second </a:t>
            </a:r>
            <a:r>
              <a:rPr lang="en-US" dirty="0" smtClean="0"/>
              <a:t>branch.</a:t>
            </a:r>
            <a:endParaRPr lang="en-SG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3309" y="1117600"/>
            <a:ext cx="116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=&gt;</a:t>
            </a:r>
            <a:endParaRPr lang="en-SG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20" y="0"/>
            <a:ext cx="2794916" cy="385752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37520" y="3962400"/>
            <a:ext cx="2721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row B and add it to partial </a:t>
            </a:r>
            <a:r>
              <a:rPr lang="en-US" dirty="0" smtClean="0"/>
              <a:t>solutions</a:t>
            </a:r>
          </a:p>
          <a:p>
            <a:endParaRPr lang="en-US" dirty="0"/>
          </a:p>
          <a:p>
            <a:r>
              <a:rPr lang="en-US" dirty="0"/>
              <a:t>Row B has 1 in column 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Column 4</a:t>
            </a:r>
          </a:p>
          <a:p>
            <a:endParaRPr lang="en-SG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34036" y="1117600"/>
            <a:ext cx="84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=&gt;</a:t>
            </a:r>
            <a:endParaRPr lang="en-SG" sz="4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53" y="-38949"/>
            <a:ext cx="2798618" cy="389646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920053" y="3980443"/>
            <a:ext cx="2798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1 </a:t>
            </a:r>
            <a:r>
              <a:rPr lang="en-US" dirty="0"/>
              <a:t>have 1’s at row A and B. </a:t>
            </a:r>
            <a:r>
              <a:rPr lang="en-US" dirty="0" smtClean="0"/>
              <a:t>Column 4 </a:t>
            </a:r>
            <a:r>
              <a:rPr lang="en-US" dirty="0"/>
              <a:t>have 1’s in row A, B and </a:t>
            </a:r>
            <a:r>
              <a:rPr lang="en-US" dirty="0" smtClean="0"/>
              <a:t>C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smtClean="0"/>
              <a:t>Column 1</a:t>
            </a:r>
            <a:r>
              <a:rPr lang="en-US" dirty="0"/>
              <a:t>, </a:t>
            </a:r>
            <a:r>
              <a:rPr lang="en-US" dirty="0" smtClean="0"/>
              <a:t>Column 4 </a:t>
            </a:r>
            <a:r>
              <a:rPr lang="en-US" dirty="0"/>
              <a:t>and Row A, B, C will be removed from the matrix.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747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3352800" cy="3925455"/>
          </a:xfrm>
        </p:spPr>
      </p:pic>
      <p:sp>
        <p:nvSpPr>
          <p:cNvPr id="7" name="文字方塊 6"/>
          <p:cNvSpPr txBox="1"/>
          <p:nvPr/>
        </p:nvSpPr>
        <p:spPr>
          <a:xfrm>
            <a:off x="0" y="4045527"/>
            <a:ext cx="3666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Column 5 </a:t>
            </a:r>
            <a:r>
              <a:rPr lang="en-US" dirty="0"/>
              <a:t>has a minimum number of 1’s in it, so it is chosen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Row D has 1 at </a:t>
            </a:r>
            <a:r>
              <a:rPr lang="en-US" dirty="0" smtClean="0"/>
              <a:t>Column 5</a:t>
            </a:r>
            <a:r>
              <a:rPr lang="en-US" dirty="0"/>
              <a:t>, so it is chosen</a:t>
            </a:r>
            <a:endParaRPr lang="en-SG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46" y="0"/>
            <a:ext cx="3276954" cy="404552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72873" y="1608783"/>
            <a:ext cx="9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=&gt;</a:t>
            </a:r>
            <a:endParaRPr lang="en-SG" sz="4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26441" y="4202546"/>
            <a:ext cx="359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D is chosen and added to partial </a:t>
            </a:r>
            <a:r>
              <a:rPr lang="en-US" dirty="0" smtClean="0"/>
              <a:t>solution.</a:t>
            </a:r>
          </a:p>
          <a:p>
            <a:endParaRPr lang="en-US" dirty="0"/>
          </a:p>
          <a:p>
            <a:r>
              <a:rPr lang="en-SG" dirty="0" smtClean="0"/>
              <a:t>Column 3</a:t>
            </a:r>
            <a:r>
              <a:rPr lang="en-SG" dirty="0"/>
              <a:t>, </a:t>
            </a:r>
            <a:r>
              <a:rPr lang="en-SG" dirty="0" smtClean="0"/>
              <a:t>Column 5</a:t>
            </a:r>
            <a:r>
              <a:rPr lang="en-SG" dirty="0"/>
              <a:t>, </a:t>
            </a:r>
            <a:r>
              <a:rPr lang="en-SG" dirty="0" smtClean="0"/>
              <a:t>Column 6 </a:t>
            </a:r>
            <a:r>
              <a:rPr lang="en-SG" dirty="0"/>
              <a:t>have 1 at row D</a:t>
            </a:r>
            <a:br>
              <a:rPr lang="en-SG" dirty="0"/>
            </a:br>
            <a:endParaRPr lang="en-SG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45" y="0"/>
            <a:ext cx="3814355" cy="404552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503700" y="1608783"/>
            <a:ext cx="75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=&gt;</a:t>
            </a:r>
            <a:endParaRPr lang="en-SG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77645" y="4202546"/>
            <a:ext cx="3814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Column3 </a:t>
            </a:r>
            <a:r>
              <a:rPr lang="en-US" dirty="0"/>
              <a:t>row D and E have 1, at </a:t>
            </a:r>
            <a:r>
              <a:rPr lang="en-US" dirty="0" smtClean="0"/>
              <a:t>Column5 </a:t>
            </a:r>
            <a:r>
              <a:rPr lang="en-US" dirty="0"/>
              <a:t>row D have 1 and at </a:t>
            </a:r>
            <a:r>
              <a:rPr lang="en-US" dirty="0" smtClean="0"/>
              <a:t>Column 6 </a:t>
            </a:r>
            <a:r>
              <a:rPr lang="en-US" dirty="0"/>
              <a:t>row D, E have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 these rows and columns should be deleted and we left with a matrix having only row F and column 2, 7.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08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1742</Words>
  <Application>Microsoft Office PowerPoint</Application>
  <PresentationFormat>寬螢幕</PresentationFormat>
  <Paragraphs>124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Sudoku</vt:lpstr>
      <vt:lpstr>Sudoku Rules</vt:lpstr>
      <vt:lpstr>Exact Cover Problem</vt:lpstr>
      <vt:lpstr>Example:</vt:lpstr>
      <vt:lpstr>PowerPoint 簡報</vt:lpstr>
      <vt:lpstr>Algorithm X</vt:lpstr>
      <vt:lpstr>Example</vt:lpstr>
      <vt:lpstr>PowerPoint 簡報</vt:lpstr>
      <vt:lpstr>PowerPoint 簡報</vt:lpstr>
      <vt:lpstr>PowerPoint 簡報</vt:lpstr>
      <vt:lpstr>Transform Sudoku into Exact cover problem </vt:lpstr>
      <vt:lpstr>Cell constraint</vt:lpstr>
      <vt:lpstr>Row constraint</vt:lpstr>
      <vt:lpstr>Column constraint</vt:lpstr>
      <vt:lpstr>Box constraint</vt:lpstr>
      <vt:lpstr>PowerPoint 簡報</vt:lpstr>
      <vt:lpstr>執行-Dancing links的資料結構 </vt:lpstr>
      <vt:lpstr>PowerPoint 簡報</vt:lpstr>
      <vt:lpstr>其他方法-brute force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Harvey Yeh</dc:creator>
  <cp:lastModifiedBy>Harvey Yeh</cp:lastModifiedBy>
  <cp:revision>52</cp:revision>
  <dcterms:created xsi:type="dcterms:W3CDTF">2021-05-24T14:04:11Z</dcterms:created>
  <dcterms:modified xsi:type="dcterms:W3CDTF">2021-05-25T06:07:39Z</dcterms:modified>
</cp:coreProperties>
</file>