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70"/>
  </p:notesMasterIdLst>
  <p:sldIdLst>
    <p:sldId id="258" r:id="rId2"/>
    <p:sldId id="259" r:id="rId3"/>
    <p:sldId id="260" r:id="rId4"/>
    <p:sldId id="261" r:id="rId5"/>
    <p:sldId id="262" r:id="rId6"/>
    <p:sldId id="309" r:id="rId7"/>
    <p:sldId id="263" r:id="rId8"/>
    <p:sldId id="264" r:id="rId9"/>
    <p:sldId id="265" r:id="rId10"/>
    <p:sldId id="310" r:id="rId11"/>
    <p:sldId id="266" r:id="rId12"/>
    <p:sldId id="311" r:id="rId13"/>
    <p:sldId id="267" r:id="rId14"/>
    <p:sldId id="312" r:id="rId15"/>
    <p:sldId id="268" r:id="rId16"/>
    <p:sldId id="269" r:id="rId17"/>
    <p:sldId id="313" r:id="rId18"/>
    <p:sldId id="270" r:id="rId19"/>
    <p:sldId id="271" r:id="rId20"/>
    <p:sldId id="272" r:id="rId21"/>
    <p:sldId id="273" r:id="rId22"/>
    <p:sldId id="274" r:id="rId23"/>
    <p:sldId id="275" r:id="rId24"/>
    <p:sldId id="314" r:id="rId25"/>
    <p:sldId id="276" r:id="rId26"/>
    <p:sldId id="277" r:id="rId27"/>
    <p:sldId id="278" r:id="rId28"/>
    <p:sldId id="280" r:id="rId29"/>
    <p:sldId id="315" r:id="rId30"/>
    <p:sldId id="281" r:id="rId31"/>
    <p:sldId id="316" r:id="rId32"/>
    <p:sldId id="282" r:id="rId33"/>
    <p:sldId id="283" r:id="rId34"/>
    <p:sldId id="284" r:id="rId35"/>
    <p:sldId id="285" r:id="rId36"/>
    <p:sldId id="286" r:id="rId37"/>
    <p:sldId id="288" r:id="rId38"/>
    <p:sldId id="289" r:id="rId39"/>
    <p:sldId id="317" r:id="rId40"/>
    <p:sldId id="290" r:id="rId41"/>
    <p:sldId id="318" r:id="rId42"/>
    <p:sldId id="291" r:id="rId43"/>
    <p:sldId id="319" r:id="rId44"/>
    <p:sldId id="320" r:id="rId45"/>
    <p:sldId id="292" r:id="rId46"/>
    <p:sldId id="293" r:id="rId47"/>
    <p:sldId id="321" r:id="rId48"/>
    <p:sldId id="294" r:id="rId49"/>
    <p:sldId id="295" r:id="rId50"/>
    <p:sldId id="296" r:id="rId51"/>
    <p:sldId id="322" r:id="rId52"/>
    <p:sldId id="297" r:id="rId53"/>
    <p:sldId id="298" r:id="rId54"/>
    <p:sldId id="323" r:id="rId55"/>
    <p:sldId id="299" r:id="rId56"/>
    <p:sldId id="324" r:id="rId57"/>
    <p:sldId id="300" r:id="rId58"/>
    <p:sldId id="325" r:id="rId59"/>
    <p:sldId id="301" r:id="rId60"/>
    <p:sldId id="302" r:id="rId61"/>
    <p:sldId id="303" r:id="rId62"/>
    <p:sldId id="326" r:id="rId63"/>
    <p:sldId id="304" r:id="rId64"/>
    <p:sldId id="327" r:id="rId65"/>
    <p:sldId id="305" r:id="rId66"/>
    <p:sldId id="306" r:id="rId67"/>
    <p:sldId id="307" r:id="rId68"/>
    <p:sldId id="308"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8AC0C-832C-4F9D-A07E-AAB259D72A7A}">
  <a:tblStyle styleId="{42C8AC0C-832C-4F9D-A07E-AAB259D72A7A}"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DFE275-9C5A-4175-A6B2-EFF51BA6D4F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545"/>
  </p:normalViewPr>
  <p:slideViewPr>
    <p:cSldViewPr snapToGrid="0" snapToObjects="1">
      <p:cViewPr>
        <p:scale>
          <a:sx n="93" d="100"/>
          <a:sy n="93" d="100"/>
        </p:scale>
        <p:origin x="220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f.org/external/np/seminars/eng/2013/oapfad/pdf/asher.pdf" TargetMode="External"/><Relationship Id="rId4" Type="http://schemas.openxmlformats.org/officeDocument/2006/relationships/hyperlink" Target="http://www.businesstimes.com.sg/government-economy/singapore-budget-2015/cpf-rethink-needs-to-address-structural-retirement"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f.org/external/np/seminars/eng/2013/oapfad/pdf/asher.pdf" TargetMode="External"/><Relationship Id="rId4" Type="http://schemas.openxmlformats.org/officeDocument/2006/relationships/hyperlink" Target="http://www.straitstimes.com/singapore/health/call-for-more-housing-options-beyond-nursing-homes-for-seniors"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NUL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360doc.com/content/17/1013/20/34279512_694693308.shtml" TargetMode="External"/><Relationship Id="rId4" Type="http://schemas.openxmlformats.org/officeDocument/2006/relationships/hyperlink" Target="http://news.xinhuanet.com/gongyi/yanglao/2017-01/22/c_129457771.htm" TargetMode="External"/><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cpf.gov.sg/Assets/members/Documents/RetirementPayouts.pdf" TargetMode="External"/><Relationship Id="rId4" Type="http://schemas.openxmlformats.org/officeDocument/2006/relationships/hyperlink" Target="https://www.cpf.gov.sg/members/schemes/schemes/retirement/retirement-sum-scheme" TargetMode="External"/><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eresources.nlb.gov.sg/infopedia/articles/SIP_1585_2009-10-26.html" TargetMode="External"/><Relationship Id="rId4" Type="http://schemas.openxmlformats.org/officeDocument/2006/relationships/hyperlink" Target="https://ink.library.smu.edu.sg/cgi/viewcontent.cgi?article=2803&amp;context=soe_research" TargetMode="External"/><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 Id="rId3" Type="http://schemas.openxmlformats.org/officeDocument/2006/relationships/hyperlink" Target="http://www.hdb.gov.sg/cs/infoweb/residential/renting-a-flat/renting-from-hdb/public-rental-scheme"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odayonline.com/singapore/elderly-living-alone-higher-risk-dying-prematurely-study" TargetMode="External"/><Relationship Id="rId4" Type="http://schemas.openxmlformats.org/officeDocument/2006/relationships/hyperlink" Target="https://books.google.com.sg/books?hl=en&amp;lr=&amp;id=FTqLBQAAQBAJ&amp;oi=fnd&amp;pg=PA104&amp;dq=Can+Singapore%E2%80%99s+Central+Provident+Fund+still+meet+retirement+income+needs?&amp;ots=3cep7_yeJQ&amp;sig=Vd7KbZa0Q8kKahfEqNcoTK-f3do#v=twopage&amp;q=Can%20Singapore%E2%80%99s%20Central%20Provident%20Fund%20still%20meet%20retirement%20income%20needs%3F&amp;f=true" TargetMode="External"/><Relationship Id="rId5" Type="http://schemas.openxmlformats.org/officeDocument/2006/relationships/hyperlink" Target="http://www.straitstimes.com/singapore/health/call-for-more-housing-options-beyond-nursing-homes-for-senior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dirty="0">
                <a:solidFill>
                  <a:srgbClr val="333333"/>
                </a:solidFill>
                <a:highlight>
                  <a:srgbClr val="FFFFFF"/>
                </a:highlight>
                <a:latin typeface="Georgia"/>
                <a:ea typeface="Georgia"/>
                <a:cs typeface="Georgia"/>
                <a:sym typeface="Georgia"/>
              </a:rPr>
              <a:t>http://</a:t>
            </a:r>
            <a:r>
              <a:rPr lang="en" dirty="0" err="1" smtClean="0">
                <a:solidFill>
                  <a:srgbClr val="333333"/>
                </a:solidFill>
                <a:highlight>
                  <a:srgbClr val="FFFFFF"/>
                </a:highlight>
                <a:latin typeface="Georgia"/>
                <a:ea typeface="Georgia"/>
                <a:cs typeface="Georgia"/>
                <a:sym typeface="Georgia"/>
              </a:rPr>
              <a:t>www.gs.org.sg</a:t>
            </a:r>
            <a:r>
              <a:rPr lang="en" dirty="0" smtClean="0">
                <a:solidFill>
                  <a:srgbClr val="333333"/>
                </a:solidFill>
                <a:highlight>
                  <a:srgbClr val="FFFFFF"/>
                </a:highlight>
                <a:latin typeface="Georgia"/>
                <a:ea typeface="Georgia"/>
                <a:cs typeface="Georgia"/>
                <a:sym typeface="Georgia"/>
              </a:rPr>
              <a:t>/sg50conference/pdf/s4-1.pdf</a:t>
            </a:r>
            <a:endParaRPr lang="en" dirty="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R="0" lvl="0" algn="l" rtl="0">
              <a:lnSpc>
                <a:spcPct val="100000"/>
              </a:lnSpc>
              <a:spcBef>
                <a:spcPts val="600"/>
              </a:spcBef>
              <a:spcAft>
                <a:spcPts val="1000"/>
              </a:spcAft>
              <a:buNone/>
            </a:pPr>
            <a:r>
              <a:rPr lang="en" u="sng" dirty="0">
                <a:solidFill>
                  <a:schemeClr val="hlink"/>
                </a:solidFill>
                <a:hlinkClick r:id="rId3"/>
              </a:rPr>
              <a:t>https://www.imf.org/external/np/seminars/eng/2013/oapfad/pdf/asher.pdf</a:t>
            </a:r>
          </a:p>
          <a:p>
            <a:pPr lvl="0" rtl="0">
              <a:spcBef>
                <a:spcPts val="480"/>
              </a:spcBef>
              <a:spcAft>
                <a:spcPts val="1000"/>
              </a:spcAft>
              <a:buNone/>
            </a:pPr>
            <a:r>
              <a:rPr lang="en" u="sng" dirty="0">
                <a:solidFill>
                  <a:schemeClr val="hlink"/>
                </a:solidFill>
                <a:hlinkClick r:id="rId4"/>
              </a:rPr>
              <a:t>http://</a:t>
            </a:r>
            <a:r>
              <a:rPr lang="en" u="sng" dirty="0" smtClean="0">
                <a:solidFill>
                  <a:schemeClr val="hlink"/>
                </a:solidFill>
                <a:hlinkClick r:id="rId4"/>
              </a:rPr>
              <a:t>www.businesstimes.com.sg/government-economy/singapore-budget-2015/cpf-rethink-needs-to-address-structural-retirement</a:t>
            </a:r>
            <a:endParaRPr lang="en" u="sng" dirty="0">
              <a:solidFill>
                <a:schemeClr val="hlink"/>
              </a:solidFill>
              <a:hlinkClick r:id="rId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R="0" lvl="0" algn="l" rtl="0">
              <a:lnSpc>
                <a:spcPct val="100000"/>
              </a:lnSpc>
              <a:spcBef>
                <a:spcPts val="600"/>
              </a:spcBef>
              <a:spcAft>
                <a:spcPts val="1000"/>
              </a:spcAft>
              <a:buNone/>
            </a:pPr>
            <a:r>
              <a:rPr lang="en" u="sng">
                <a:solidFill>
                  <a:schemeClr val="hlink"/>
                </a:solidFill>
                <a:hlinkClick r:id="rId3"/>
              </a:rPr>
              <a:t>https://www.imf.org/external/np/seminars/eng/2013/oapfad/pdf/asher.pdf</a:t>
            </a:r>
          </a:p>
          <a:p>
            <a:pPr lvl="0" rtl="0">
              <a:spcBef>
                <a:spcPts val="480"/>
              </a:spcBef>
              <a:spcAft>
                <a:spcPts val="1000"/>
              </a:spcAft>
              <a:buNone/>
            </a:pPr>
            <a:r>
              <a:rPr lang="en" u="sng">
                <a:solidFill>
                  <a:schemeClr val="hlink"/>
                </a:solidFill>
                <a:hlinkClick r:id="rId4"/>
              </a:rPr>
              <a:t>http://www.straitstimes.com/singapore/health/call-for-more-housing-options-beyond-nursing-homes-for-seniors</a:t>
            </a:r>
          </a:p>
          <a:p>
            <a:pPr lvl="0" rtl="0">
              <a:spcBef>
                <a:spcPts val="480"/>
              </a:spcBef>
              <a:spcAft>
                <a:spcPts val="1000"/>
              </a:spcAft>
              <a:buNone/>
            </a:pPr>
            <a:endParaRPr>
              <a:solidFill>
                <a:srgbClr val="333333"/>
              </a:solidFill>
            </a:endParaRPr>
          </a:p>
          <a:p>
            <a:pPr lvl="0" rtl="0">
              <a:spcBef>
                <a:spcPts val="480"/>
              </a:spcBef>
              <a:spcAft>
                <a:spcPts val="1000"/>
              </a:spcAft>
              <a:buNone/>
            </a:pPr>
            <a:endParaRPr>
              <a:solidFill>
                <a:srgbClr val="333333"/>
              </a:solidFill>
            </a:endParaRPr>
          </a:p>
          <a:p>
            <a:pPr marR="0" lvl="0" algn="l" rtl="0">
              <a:lnSpc>
                <a:spcPct val="100000"/>
              </a:lnSpc>
              <a:spcBef>
                <a:spcPts val="600"/>
              </a:spcBef>
              <a:spcAft>
                <a:spcPts val="1000"/>
              </a:spcAft>
              <a:buNone/>
            </a:pPr>
            <a:endParaRPr>
              <a:solidFill>
                <a:schemeClr val="dk1"/>
              </a:solidFill>
            </a:endParaRPr>
          </a:p>
          <a:p>
            <a:pPr marR="0" lvl="0" algn="l" rtl="0">
              <a:lnSpc>
                <a:spcPct val="100000"/>
              </a:lnSpc>
              <a:spcBef>
                <a:spcPts val="600"/>
              </a:spcBef>
              <a:spcAft>
                <a:spcPts val="1000"/>
              </a:spcAft>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endParaRPr>
              <a:solidFill>
                <a:schemeClr val="dk1"/>
              </a:solidFill>
            </a:endParaRP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None/>
            </a:pPr>
            <a:r>
              <a:rPr lang="en">
                <a:solidFill>
                  <a:schemeClr val="dk1"/>
                </a:solidFill>
              </a:rPr>
              <a:t>						</a:t>
            </a:r>
          </a:p>
          <a:p>
            <a:pPr marR="0" lvl="0" algn="l" rtl="0">
              <a:lnSpc>
                <a:spcPct val="100000"/>
              </a:lnSpc>
              <a:spcBef>
                <a:spcPts val="600"/>
              </a:spcBef>
              <a:spcAft>
                <a:spcPts val="1000"/>
              </a:spcAft>
              <a:buNone/>
            </a:pPr>
            <a:endParaRPr>
              <a:solidFill>
                <a:schemeClr val="dk1"/>
              </a:solidFill>
            </a:endParaRP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Clr>
                <a:schemeClr val="dk1"/>
              </a:buClr>
              <a:buSzPct val="100000"/>
              <a:buFont typeface="Arial"/>
              <a:buNone/>
            </a:pPr>
            <a:r>
              <a:rPr lang="en">
                <a:solidFill>
                  <a:schemeClr val="dk1"/>
                </a:solidFill>
              </a:rPr>
              <a:t>		</a:t>
            </a:r>
          </a:p>
          <a:p>
            <a:pPr marR="0" lvl="0" algn="l" rtl="0">
              <a:lnSpc>
                <a:spcPct val="100000"/>
              </a:lnSpc>
              <a:spcBef>
                <a:spcPts val="600"/>
              </a:spcBef>
              <a:spcAft>
                <a:spcPts val="1000"/>
              </a:spcAft>
              <a:buNone/>
            </a:pPr>
            <a:endParaRPr>
              <a:solidFill>
                <a:srgbClr val="263248"/>
              </a:solidFill>
              <a:latin typeface="Roboto Condensed"/>
              <a:ea typeface="Roboto Condensed"/>
              <a:cs typeface="Roboto Condensed"/>
              <a:sym typeface="Roboto Condense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sz="1300">
                <a:solidFill>
                  <a:srgbClr val="333333"/>
                </a:solidFill>
              </a:rPr>
              <a:t>https://www.bca.gov.sg/BarrierFree/others/HDB.pdf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sz="1400">
                <a:solidFill>
                  <a:srgbClr val="595959"/>
                </a:solidFill>
                <a:latin typeface="Roboto Condensed"/>
                <a:ea typeface="Roboto Condensed"/>
                <a:cs typeface="Roboto Condensed"/>
                <a:sym typeface="Roboto Condensed"/>
              </a:rPr>
              <a:t>2. Document the past and the current policies, e.g. retirement village and lease buyback scheme and other related topics. (20 marks)</a:t>
            </a:r>
          </a:p>
          <a:p>
            <a:pPr lvl="0" rtl="0">
              <a:lnSpc>
                <a:spcPct val="115000"/>
              </a:lnSpc>
              <a:spcBef>
                <a:spcPts val="0"/>
              </a:spcBef>
              <a:spcAft>
                <a:spcPts val="1600"/>
              </a:spcAft>
              <a:buNone/>
            </a:pPr>
            <a:endParaRPr sz="1400">
              <a:solidFill>
                <a:srgbClr val="595959"/>
              </a:solidFill>
              <a:latin typeface="Roboto Condensed"/>
              <a:ea typeface="Roboto Condensed"/>
              <a:cs typeface="Roboto Condensed"/>
              <a:sym typeface="Roboto Condense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solidFill>
                  <a:schemeClr val="dk1"/>
                </a:solidFill>
                <a:latin typeface="Roboto Condensed"/>
                <a:ea typeface="Roboto Condensed"/>
                <a:cs typeface="Roboto Condensed"/>
                <a:sym typeface="Roboto Condensed"/>
              </a:rPr>
              <a:t>IMC, 1999 source</a:t>
            </a:r>
          </a:p>
          <a:p>
            <a:pPr lvl="0" rtl="0">
              <a:spcBef>
                <a:spcPts val="0"/>
              </a:spcBef>
              <a:buClr>
                <a:schemeClr val="dk1"/>
              </a:buClr>
              <a:buSzPct val="100000"/>
              <a:buFont typeface="Arial"/>
              <a:buNone/>
            </a:pPr>
            <a:r>
              <a:rPr lang="en">
                <a:solidFill>
                  <a:schemeClr val="dk1"/>
                </a:solidFill>
                <a:latin typeface="Roboto Condensed"/>
                <a:ea typeface="Roboto Condensed"/>
                <a:cs typeface="Roboto Condensed"/>
                <a:sym typeface="Roboto Condensed"/>
              </a:rPr>
              <a:t>Government safety net (Mehta, 2002; 2006)</a:t>
            </a:r>
          </a:p>
          <a:p>
            <a:pPr lvl="0">
              <a:spcBef>
                <a:spcPts val="0"/>
              </a:spcBef>
              <a:buClr>
                <a:schemeClr val="dk1"/>
              </a:buClr>
              <a:buSzPct val="100000"/>
              <a:buFont typeface="Arial"/>
              <a:buNone/>
            </a:pPr>
            <a:endParaRPr>
              <a:solidFill>
                <a:schemeClr val="dk1"/>
              </a:solidFill>
              <a:latin typeface="Roboto Condensed"/>
              <a:ea typeface="Roboto Condensed"/>
              <a:cs typeface="Roboto Condensed"/>
              <a:sym typeface="Roboto Condensed"/>
            </a:endParaRPr>
          </a:p>
          <a:p>
            <a:pPr lvl="0" algn="just" rtl="0">
              <a:lnSpc>
                <a:spcPct val="115000"/>
              </a:lnSpc>
              <a:spcBef>
                <a:spcPts val="0"/>
              </a:spcBef>
              <a:buClr>
                <a:schemeClr val="dk1"/>
              </a:buClr>
              <a:buSzPct val="100000"/>
              <a:buFont typeface="Arial"/>
              <a:buNone/>
            </a:pPr>
            <a:r>
              <a:rPr lang="en">
                <a:solidFill>
                  <a:schemeClr val="dk1"/>
                </a:solidFill>
                <a:latin typeface="Roboto Condensed"/>
                <a:ea typeface="Roboto Condensed"/>
                <a:cs typeface="Roboto Condensed"/>
                <a:sym typeface="Roboto Condensed"/>
              </a:rPr>
              <a:t>The HDB introduced the Lease Buyback Scheme (LBS) in 2009 marking the entry of the government in providing homeowners an option for monetizing their housing wealth, enhanced the scheme in 2015</a:t>
            </a:r>
            <a:r>
              <a:rPr lang="en" b="1">
                <a:solidFill>
                  <a:schemeClr val="dk1"/>
                </a:solidFill>
                <a:latin typeface="Roboto Condensed"/>
                <a:ea typeface="Roboto Condensed"/>
                <a:cs typeface="Roboto Condensed"/>
                <a:sym typeface="Roboto Condensed"/>
              </a:rPr>
              <a:t>.</a:t>
            </a:r>
          </a:p>
          <a:p>
            <a:pPr lvl="0" rtl="0">
              <a:spcBef>
                <a:spcPts val="0"/>
              </a:spcBef>
              <a:buClr>
                <a:schemeClr val="dk1"/>
              </a:buClr>
              <a:buSzPct val="100000"/>
              <a:buFont typeface="Arial"/>
              <a:buNone/>
            </a:pPr>
            <a:endParaRPr>
              <a:solidFill>
                <a:schemeClr val="dk1"/>
              </a:solidFill>
              <a:latin typeface="Roboto Condensed"/>
              <a:ea typeface="Roboto Condensed"/>
              <a:cs typeface="Roboto Condensed"/>
              <a:sym typeface="Roboto Condensed"/>
            </a:endParaRPr>
          </a:p>
          <a:p>
            <a:pPr lvl="0" rtl="0">
              <a:spcBef>
                <a:spcPts val="0"/>
              </a:spcBef>
              <a:buClr>
                <a:schemeClr val="dk1"/>
              </a:buClr>
              <a:buSzPct val="100000"/>
              <a:buFont typeface="Arial"/>
              <a:buNone/>
            </a:pPr>
            <a:endParaRPr>
              <a:solidFill>
                <a:schemeClr val="dk1"/>
              </a:solidFill>
              <a:latin typeface="Roboto Condensed"/>
              <a:ea typeface="Roboto Condensed"/>
              <a:cs typeface="Roboto Condensed"/>
              <a:sym typeface="Roboto Condense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dirty="0" smtClean="0">
                <a:solidFill>
                  <a:srgbClr val="555555"/>
                </a:solidFill>
                <a:highlight>
                  <a:srgbClr val="FFFFFF"/>
                </a:highlight>
              </a:rPr>
              <a:t>.</a:t>
            </a:r>
            <a:endParaRPr lang="en" dirty="0">
              <a:solidFill>
                <a:srgbClr val="55555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Clr>
                <a:srgbClr val="1A9988"/>
              </a:buClr>
              <a:buSzPct val="78571"/>
              <a:buFont typeface="Arial"/>
              <a:buNone/>
            </a:pPr>
            <a:r>
              <a:rPr lang="en" sz="1400">
                <a:solidFill>
                  <a:srgbClr val="595959"/>
                </a:solidFill>
                <a:latin typeface="Roboto Condensed"/>
                <a:ea typeface="Roboto Condensed"/>
                <a:cs typeface="Roboto Condensed"/>
                <a:sym typeface="Roboto Condensed"/>
              </a:rPr>
              <a:t>1. Is ageing population a problem in Singapore? How serious is the problem? What are the implications to housing sectors? (20 marks)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 sz="1200">
                <a:solidFill>
                  <a:schemeClr val="dk1"/>
                </a:solidFill>
                <a:latin typeface="Calibri"/>
                <a:ea typeface="Calibri"/>
                <a:cs typeface="Calibri"/>
                <a:sym typeface="Calibri"/>
              </a:rPr>
              <a:t>refers to growing old in the home, community and environment that one is familiar with, with minimal change or disruption to one’s lives and activities. This is to promote social integration where the needs of seniors can be met within the community, rather than to segregate them as a distinct and separate group of the population.</a:t>
            </a:r>
          </a:p>
          <a:p>
            <a:pPr lvl="0" rtl="0">
              <a:spcBef>
                <a:spcPts val="0"/>
              </a:spcBef>
              <a:buClr>
                <a:schemeClr val="dk1"/>
              </a:buClr>
              <a:buSzPct val="91666"/>
              <a:buFont typeface="Arial"/>
              <a:buNone/>
            </a:pPr>
            <a:endParaRPr sz="1200">
              <a:solidFill>
                <a:srgbClr val="55555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u="sng">
                <a:solidFill>
                  <a:schemeClr val="hlink"/>
                </a:solidFill>
                <a:latin typeface="Roboto Condensed"/>
                <a:ea typeface="Roboto Condensed"/>
                <a:cs typeface="Roboto Condensed"/>
                <a:sym typeface="Roboto Condensed"/>
                <a:hlinkClick r:id="rId3" invalidUrl="https://www.msf.gov.sg/research-and-data/Research-and-Data-Series/Documents/Ageing Families Report Insight Series 20151124.pdf"/>
              </a:rPr>
              <a:t>https://www.msf.gov.sg/research-and-data/Research-and-Data-Series/Documents/Ageing%20Families%20Report%20Insight%20Series%2020151124.pdf</a:t>
            </a:r>
            <a:r>
              <a:rPr lang="en">
                <a:solidFill>
                  <a:schemeClr val="dk1"/>
                </a:solidFill>
                <a:latin typeface="Roboto Condensed"/>
                <a:ea typeface="Roboto Condensed"/>
                <a:cs typeface="Roboto Condensed"/>
                <a:sym typeface="Roboto Condensed"/>
              </a:rPr>
              <a:t> Ministry of Social and Family Development (MSF)’s Insight Series Paper 02/2015 on ‘Ageing families in Singapore’</a:t>
            </a:r>
          </a:p>
          <a:p>
            <a:pPr lvl="0">
              <a:spcBef>
                <a:spcPts val="0"/>
              </a:spcBef>
              <a:buClr>
                <a:schemeClr val="dk1"/>
              </a:buClr>
              <a:buSzPct val="100000"/>
              <a:buFont typeface="Arial"/>
              <a:buNone/>
            </a:pPr>
            <a:endParaRPr>
              <a:solidFill>
                <a:schemeClr val="dk1"/>
              </a:solidFill>
              <a:latin typeface="Roboto Condensed"/>
              <a:ea typeface="Roboto Condensed"/>
              <a:cs typeface="Roboto Condensed"/>
              <a:sym typeface="Roboto Condensed"/>
            </a:endParaRPr>
          </a:p>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00000"/>
              </a:lnSpc>
              <a:spcBef>
                <a:spcPts val="0"/>
              </a:spcBef>
              <a:buNone/>
            </a:pPr>
            <a:endParaRPr lang="en" dirty="0">
              <a:solidFill>
                <a:srgbClr val="383838"/>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00000"/>
              </a:lnSpc>
              <a:spcBef>
                <a:spcPts val="0"/>
              </a:spcBef>
              <a:buNone/>
            </a:pPr>
            <a:endParaRPr lang="en" dirty="0">
              <a:solidFill>
                <a:srgbClr val="383838"/>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a:latin typeface="Roboto Condensed"/>
                <a:ea typeface="Roboto Condensed"/>
                <a:cs typeface="Roboto Condensed"/>
                <a:sym typeface="Roboto Condensed"/>
              </a:rPr>
              <a:t>3. Compare and evaluate the current policies in light of international elderly housing policies (50 marks)</a:t>
            </a:r>
          </a:p>
          <a:p>
            <a:pPr lvl="0" rtl="0">
              <a:spcBef>
                <a:spcPts val="0"/>
              </a:spcBef>
              <a:spcAft>
                <a:spcPts val="1000"/>
              </a:spcAft>
              <a:buClr>
                <a:schemeClr val="dk1"/>
              </a:buClr>
              <a:buSzPct val="100000"/>
              <a:buFont typeface="Arial"/>
              <a:buNone/>
            </a:pPr>
            <a:r>
              <a:rPr lang="en">
                <a:latin typeface="Roboto Condensed Light"/>
                <a:ea typeface="Roboto Condensed Light"/>
                <a:cs typeface="Roboto Condensed Light"/>
                <a:sym typeface="Roboto Condensed Light"/>
              </a:rPr>
              <a:t>Content (subsidy/provision)</a:t>
            </a:r>
          </a:p>
          <a:p>
            <a:pPr lvl="0" rtl="0">
              <a:spcBef>
                <a:spcPts val="0"/>
              </a:spcBef>
              <a:spcAft>
                <a:spcPts val="1000"/>
              </a:spcAft>
              <a:buClr>
                <a:schemeClr val="dk1"/>
              </a:buClr>
              <a:buSzPct val="100000"/>
              <a:buFont typeface="Arial"/>
              <a:buNone/>
            </a:pPr>
            <a:r>
              <a:rPr lang="en">
                <a:latin typeface="Roboto Condensed Light"/>
                <a:ea typeface="Roboto Condensed Light"/>
                <a:cs typeface="Roboto Condensed Light"/>
                <a:sym typeface="Roboto Condensed Light"/>
              </a:rPr>
              <a:t>Institutional arrangement</a:t>
            </a:r>
          </a:p>
          <a:p>
            <a:pPr lvl="0" rtl="0">
              <a:spcBef>
                <a:spcPts val="0"/>
              </a:spcBef>
              <a:spcAft>
                <a:spcPts val="1000"/>
              </a:spcAft>
              <a:buClr>
                <a:schemeClr val="dk1"/>
              </a:buClr>
              <a:buSzPct val="100000"/>
              <a:buFont typeface="Arial"/>
              <a:buNone/>
            </a:pPr>
            <a:r>
              <a:rPr lang="en">
                <a:latin typeface="Roboto Condensed Light"/>
                <a:ea typeface="Roboto Condensed Light"/>
                <a:cs typeface="Roboto Condensed Light"/>
                <a:sym typeface="Roboto Condensed Light"/>
              </a:rPr>
              <a:t>Target audience</a:t>
            </a:r>
          </a:p>
          <a:p>
            <a:pPr lvl="0" rtl="0">
              <a:lnSpc>
                <a:spcPct val="115000"/>
              </a:lnSpc>
              <a:spcBef>
                <a:spcPts val="0"/>
              </a:spcBef>
              <a:spcAft>
                <a:spcPts val="1600"/>
              </a:spcAft>
              <a:buNone/>
            </a:pPr>
            <a:r>
              <a:rPr lang="en">
                <a:latin typeface="Roboto Condensed"/>
                <a:ea typeface="Roboto Condensed"/>
                <a:cs typeface="Roboto Condensed"/>
                <a:sym typeface="Roboto Condensed"/>
              </a:rPr>
              <a:t> </a:t>
            </a:r>
          </a:p>
          <a:p>
            <a:pPr lvl="0" rtl="0">
              <a:lnSpc>
                <a:spcPct val="115000"/>
              </a:lnSpc>
              <a:spcBef>
                <a:spcPts val="0"/>
              </a:spcBef>
              <a:spcAft>
                <a:spcPts val="1600"/>
              </a:spcAft>
              <a:buNone/>
            </a:pPr>
            <a:endParaRPr>
              <a:latin typeface="Roboto Condensed"/>
              <a:ea typeface="Roboto Condensed"/>
              <a:cs typeface="Roboto Condensed"/>
              <a:sym typeface="Roboto Condensed"/>
            </a:endParaRPr>
          </a:p>
          <a:p>
            <a:pPr lvl="0" rtl="0">
              <a:lnSpc>
                <a:spcPct val="115000"/>
              </a:lnSpc>
              <a:spcBef>
                <a:spcPts val="0"/>
              </a:spcBef>
              <a:spcAft>
                <a:spcPts val="1600"/>
              </a:spcAft>
              <a:buNone/>
            </a:pPr>
            <a:endParaRPr>
              <a:latin typeface="Roboto Condensed"/>
              <a:ea typeface="Roboto Condensed"/>
              <a:cs typeface="Roboto Condensed"/>
              <a:sym typeface="Roboto Condense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(OECD, 2013) </a:t>
            </a:r>
            <a:r>
              <a:rPr lang="en" sz="1050">
                <a:solidFill>
                  <a:srgbClr val="333333"/>
                </a:solidFill>
                <a:latin typeface="Open Sans"/>
                <a:ea typeface="Open Sans"/>
                <a:cs typeface="Open Sans"/>
                <a:sym typeface="Open Sans"/>
              </a:rPr>
              <a:t>OECD</a:t>
            </a:r>
            <a:r>
              <a:rPr lang="en" sz="1050">
                <a:solidFill>
                  <a:srgbClr val="333333"/>
                </a:solidFill>
                <a:highlight>
                  <a:srgbClr val="FFFFFF"/>
                </a:highlight>
                <a:latin typeface="Open Sans"/>
                <a:ea typeface="Open Sans"/>
                <a:cs typeface="Open Sans"/>
                <a:sym typeface="Open Sans"/>
              </a:rPr>
              <a:t>. </a:t>
            </a:r>
            <a:r>
              <a:rPr lang="en" sz="1050" i="1">
                <a:solidFill>
                  <a:srgbClr val="333333"/>
                </a:solidFill>
                <a:latin typeface="Open Sans"/>
                <a:ea typeface="Open Sans"/>
                <a:cs typeface="Open Sans"/>
                <a:sym typeface="Open Sans"/>
              </a:rPr>
              <a:t>Pensions at a Glance 2013: OECD and G20 Indicators</a:t>
            </a:r>
            <a:r>
              <a:rPr lang="en" sz="1050">
                <a:solidFill>
                  <a:srgbClr val="333333"/>
                </a:solidFill>
                <a:highlight>
                  <a:srgbClr val="FFFFFF"/>
                </a:highlight>
                <a:latin typeface="Open Sans"/>
                <a:ea typeface="Open Sans"/>
                <a:cs typeface="Open Sans"/>
                <a:sym typeface="Open Sans"/>
              </a:rPr>
              <a:t>. </a:t>
            </a:r>
            <a:r>
              <a:rPr lang="en" sz="1050">
                <a:solidFill>
                  <a:srgbClr val="333333"/>
                </a:solidFill>
                <a:latin typeface="Open Sans"/>
                <a:ea typeface="Open Sans"/>
                <a:cs typeface="Open Sans"/>
                <a:sym typeface="Open Sans"/>
              </a:rPr>
              <a:t>Paris</a:t>
            </a:r>
            <a:r>
              <a:rPr lang="en" sz="1050">
                <a:solidFill>
                  <a:srgbClr val="333333"/>
                </a:solidFill>
                <a:highlight>
                  <a:srgbClr val="FFFFFF"/>
                </a:highlight>
                <a:latin typeface="Open Sans"/>
                <a:ea typeface="Open Sans"/>
                <a:cs typeface="Open Sans"/>
                <a:sym typeface="Open Sans"/>
              </a:rPr>
              <a:t>: OECD Publishing, </a:t>
            </a:r>
            <a:r>
              <a:rPr lang="en" sz="1050">
                <a:solidFill>
                  <a:srgbClr val="333333"/>
                </a:solidFill>
                <a:latin typeface="Open Sans"/>
                <a:ea typeface="Open Sans"/>
                <a:cs typeface="Open Sans"/>
                <a:sym typeface="Open Sans"/>
              </a:rPr>
              <a:t>2013</a:t>
            </a:r>
            <a:r>
              <a:rPr lang="en" sz="1050">
                <a:solidFill>
                  <a:srgbClr val="333333"/>
                </a:solidFill>
                <a:highlight>
                  <a:srgbClr val="FFFFFF"/>
                </a:highlight>
                <a:latin typeface="Open Sans"/>
                <a:ea typeface="Open Sans"/>
                <a:cs typeface="Open Sans"/>
                <a:sym typeface="Open Sans"/>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spcAft>
                <a:spcPts val="500"/>
              </a:spcAft>
              <a:buClr>
                <a:schemeClr val="dk1"/>
              </a:buClr>
              <a:buSzPct val="100000"/>
              <a:buFont typeface="Arial"/>
              <a:buNone/>
            </a:pPr>
            <a:endParaRPr lang="en" dirty="0">
              <a:solidFill>
                <a:schemeClr val="dk1"/>
              </a:solidFill>
              <a:latin typeface="Roboto Condensed"/>
              <a:ea typeface="Roboto Condensed"/>
              <a:cs typeface="Roboto Condensed"/>
              <a:sym typeface="Roboto Condense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dirty="0" smtClean="0">
                <a:latin typeface="Roboto Condensed"/>
                <a:ea typeface="Roboto Condensed"/>
                <a:cs typeface="Roboto Condensed"/>
                <a:sym typeface="Roboto Condensed"/>
              </a:rPr>
              <a:t>. </a:t>
            </a:r>
            <a:endParaRPr lang="en" dirty="0">
              <a:latin typeface="Roboto Condensed"/>
              <a:ea typeface="Roboto Condensed"/>
              <a:cs typeface="Roboto Condensed"/>
              <a:sym typeface="Roboto Condense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l" rtl="0">
              <a:spcBef>
                <a:spcPts val="600"/>
              </a:spcBef>
              <a:spcAft>
                <a:spcPts val="1000"/>
              </a:spcAft>
              <a:buClr>
                <a:schemeClr val="dk1"/>
              </a:buClr>
              <a:buSzPct val="100000"/>
              <a:buFont typeface="Arial"/>
              <a:buNone/>
            </a:pPr>
            <a:endParaRPr i="1" dirty="0">
              <a:latin typeface="Roboto Condensed"/>
              <a:ea typeface="Roboto Condensed"/>
              <a:cs typeface="Roboto Condensed"/>
              <a:sym typeface="Roboto Condense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latin typeface="Roboto Condensed"/>
              <a:ea typeface="Roboto Condensed"/>
              <a:cs typeface="Roboto Condensed"/>
              <a:sym typeface="Roboto Condense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endParaRPr>
              <a:solidFill>
                <a:srgbClr val="263248"/>
              </a:solidFill>
              <a:latin typeface="Roboto Condensed"/>
              <a:ea typeface="Roboto Condensed"/>
              <a:cs typeface="Roboto Condensed"/>
              <a:sym typeface="Roboto Condense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ct val="100000"/>
              <a:buFont typeface="Arial"/>
              <a:buNone/>
            </a:pPr>
            <a:r>
              <a:rPr lang="en" i="1">
                <a:latin typeface="Roboto Condensed"/>
                <a:ea typeface="Roboto Condensed"/>
                <a:cs typeface="Roboto Condensed"/>
                <a:sym typeface="Roboto Condensed"/>
              </a:rPr>
              <a:t>Seungryul, M., &amp; Yongheng, D. (2011). Evaluation of Reverse Mortgage Programs in Korea. IRES Working Paper Series, 2011-027. Retrieved from http://www.ires.nus.edu.sg/workingpapers/IRES2011-027_new.pdf</a:t>
            </a:r>
          </a:p>
          <a:p>
            <a:pPr lvl="0" indent="1797050" rtl="0">
              <a:lnSpc>
                <a:spcPct val="115000"/>
              </a:lnSpc>
              <a:spcBef>
                <a:spcPts val="0"/>
              </a:spcBef>
              <a:buClr>
                <a:schemeClr val="dk1"/>
              </a:buClr>
              <a:buSzPct val="100000"/>
              <a:buFont typeface="Arial"/>
              <a:buNone/>
            </a:pPr>
            <a:endParaRPr i="1">
              <a:latin typeface="Roboto Condensed"/>
              <a:ea typeface="Roboto Condensed"/>
              <a:cs typeface="Roboto Condensed"/>
              <a:sym typeface="Roboto Condensed"/>
            </a:endParaRPr>
          </a:p>
          <a:p>
            <a:pPr lvl="0" algn="l" rtl="0">
              <a:spcBef>
                <a:spcPts val="600"/>
              </a:spcBef>
              <a:spcAft>
                <a:spcPts val="1000"/>
              </a:spcAft>
              <a:buClr>
                <a:schemeClr val="dk1"/>
              </a:buClr>
              <a:buSzPct val="100000"/>
              <a:buFont typeface="Arial"/>
              <a:buNone/>
            </a:pPr>
            <a:endParaRPr>
              <a:latin typeface="Roboto Condensed"/>
              <a:ea typeface="Roboto Condensed"/>
              <a:cs typeface="Roboto Condensed"/>
              <a:sym typeface="Roboto Condense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9" name="Shape 5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lgn="ctr" rtl="0">
              <a:spcBef>
                <a:spcPts val="600"/>
              </a:spcBef>
              <a:spcAft>
                <a:spcPts val="1000"/>
              </a:spcAft>
              <a:buClr>
                <a:schemeClr val="dk1"/>
              </a:buClr>
              <a:buSzPct val="100000"/>
              <a:buFont typeface="Arial"/>
              <a:buNone/>
            </a:pPr>
            <a:endParaRPr dirty="0">
              <a:solidFill>
                <a:schemeClr val="dk1"/>
              </a:solidFill>
              <a:latin typeface="Roboto Condensed"/>
              <a:ea typeface="Roboto Condensed"/>
              <a:cs typeface="Roboto Condensed"/>
              <a:sym typeface="Roboto Condense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1" name="Shape 5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152400" marR="228600" lvl="0" indent="0" rtl="0">
              <a:lnSpc>
                <a:spcPct val="115000"/>
              </a:lnSpc>
              <a:spcBef>
                <a:spcPts val="0"/>
              </a:spcBef>
              <a:buNone/>
            </a:pPr>
            <a:endParaRPr dirty="0">
              <a:solidFill>
                <a:schemeClr val="dk1"/>
              </a:solidFill>
              <a:highlight>
                <a:srgbClr val="FFFFFF"/>
              </a:highlight>
            </a:endParaRPr>
          </a:p>
          <a:p>
            <a:pPr marL="152400" marR="228600" lvl="0" indent="-69850" rtl="0">
              <a:lnSpc>
                <a:spcPct val="115000"/>
              </a:lnSpc>
              <a:spcBef>
                <a:spcPts val="0"/>
              </a:spcBef>
              <a:buClr>
                <a:schemeClr val="dk1"/>
              </a:buClr>
              <a:buSzPct val="100000"/>
              <a:buFont typeface="Arial"/>
              <a:buNone/>
            </a:pPr>
            <a:r>
              <a:rPr lang="en" dirty="0" err="1">
                <a:solidFill>
                  <a:srgbClr val="263248"/>
                </a:solidFill>
                <a:latin typeface="Roboto Condensed"/>
                <a:ea typeface="Roboto Condensed"/>
                <a:cs typeface="Roboto Condensed"/>
                <a:sym typeface="Roboto Condensed"/>
              </a:rPr>
              <a:t>Vjr</a:t>
            </a:r>
            <a:r>
              <a:rPr lang="en" dirty="0">
                <a:solidFill>
                  <a:srgbClr val="263248"/>
                </a:solidFill>
                <a:latin typeface="Roboto Condensed"/>
                <a:ea typeface="Roboto Condensed"/>
                <a:cs typeface="Roboto Condensed"/>
                <a:sym typeface="Roboto Condensed"/>
              </a:rPr>
              <a:t> Housing http://</a:t>
            </a:r>
            <a:r>
              <a:rPr lang="en" dirty="0" err="1">
                <a:solidFill>
                  <a:srgbClr val="263248"/>
                </a:solidFill>
                <a:latin typeface="Roboto Condensed"/>
                <a:ea typeface="Roboto Condensed"/>
                <a:cs typeface="Roboto Condensed"/>
                <a:sym typeface="Roboto Condensed"/>
              </a:rPr>
              <a:t>www.singaporebudget.gov.sg</a:t>
            </a:r>
            <a:r>
              <a:rPr lang="en" dirty="0">
                <a:solidFill>
                  <a:srgbClr val="263248"/>
                </a:solidFill>
                <a:latin typeface="Roboto Condensed"/>
                <a:ea typeface="Roboto Condensed"/>
                <a:cs typeface="Roboto Condensed"/>
                <a:sym typeface="Roboto Condensed"/>
              </a:rPr>
              <a:t>/budget_2012/download/Category1/VJ2_Housing.pdf</a:t>
            </a:r>
          </a:p>
          <a:p>
            <a:pPr lvl="0" rt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http://www.tablebuilder.singstat.gov.sg/publicfacing/createDataTable.action?refId=3733</a:t>
            </a:r>
          </a:p>
          <a:p>
            <a:pPr lvl="0" rtl="0">
              <a:spcBef>
                <a:spcPts val="0"/>
              </a:spcBef>
              <a:buNone/>
            </a:pPr>
            <a:r>
              <a:rPr lang="en"/>
              <a:t>http://www.tablebuilder.singstat.gov.sg/publicfacing/mainMenu.action</a:t>
            </a:r>
          </a:p>
          <a:p>
            <a:pPr lvl="0" rtl="0">
              <a:spcBef>
                <a:spcPts val="0"/>
              </a:spcBef>
              <a:buNone/>
            </a:pPr>
            <a:r>
              <a:rPr lang="en"/>
              <a:t>http://www.singstat.gov.sg/docs/default-source/default-document-library/publications/publications_and_papers/reference/yearbook_2017/yos2017.pdf</a:t>
            </a:r>
          </a:p>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600"/>
              </a:spcBef>
              <a:spcAft>
                <a:spcPts val="1000"/>
              </a:spcAft>
              <a:buClr>
                <a:schemeClr val="dk1"/>
              </a:buClr>
              <a:buSzPct val="100000"/>
              <a:buFont typeface="Arial"/>
              <a:buNone/>
            </a:pPr>
            <a:endParaRPr dirty="0">
              <a:solidFill>
                <a:schemeClr val="dk1"/>
              </a:solidFill>
              <a:latin typeface="Roboto Condensed"/>
              <a:ea typeface="Roboto Condensed"/>
              <a:cs typeface="Roboto Condensed"/>
              <a:sym typeface="Roboto Condensed"/>
            </a:endParaRPr>
          </a:p>
          <a:p>
            <a:pPr lvl="0">
              <a:spcBef>
                <a:spcPts val="0"/>
              </a:spcBef>
              <a:buNone/>
            </a:pPr>
            <a:endParaRPr dirty="0">
              <a:latin typeface="Roboto Condensed"/>
              <a:ea typeface="Roboto Condensed"/>
              <a:cs typeface="Roboto Condensed"/>
              <a:sym typeface="Roboto Condensed"/>
            </a:endParaRPr>
          </a:p>
          <a:p>
            <a:pPr lvl="0">
              <a:spcBef>
                <a:spcPts val="0"/>
              </a:spcBef>
              <a:buNone/>
            </a:pPr>
            <a:r>
              <a:rPr lang="en" u="sng" dirty="0">
                <a:solidFill>
                  <a:schemeClr val="hlink"/>
                </a:solidFill>
                <a:latin typeface="Roboto Condensed"/>
                <a:ea typeface="Roboto Condensed"/>
                <a:cs typeface="Roboto Condensed"/>
                <a:sym typeface="Roboto Condensed"/>
                <a:hlinkClick r:id="rId3"/>
              </a:rPr>
              <a:t>http://www.360doc.com/content/17/1013/20/34279512_694693308.shtml</a:t>
            </a:r>
          </a:p>
          <a:p>
            <a:pPr lvl="0" rtl="0">
              <a:lnSpc>
                <a:spcPct val="192307"/>
              </a:lnSpc>
              <a:spcBef>
                <a:spcPts val="0"/>
              </a:spcBef>
              <a:buClr>
                <a:schemeClr val="dk1"/>
              </a:buClr>
              <a:buSzPct val="100000"/>
              <a:buFont typeface="Arial"/>
              <a:buNone/>
            </a:pPr>
            <a:r>
              <a:rPr lang="en" dirty="0" err="1">
                <a:solidFill>
                  <a:schemeClr val="dk1"/>
                </a:solidFill>
                <a:latin typeface="Roboto Condensed"/>
                <a:ea typeface="Roboto Condensed"/>
                <a:cs typeface="Roboto Condensed"/>
                <a:sym typeface="Roboto Condensed"/>
              </a:rPr>
              <a:t>中国健康养老产业发展报告</a:t>
            </a:r>
            <a:endParaRPr lang="en" dirty="0">
              <a:solidFill>
                <a:schemeClr val="dk1"/>
              </a:solidFill>
              <a:latin typeface="Roboto Condensed"/>
              <a:ea typeface="Roboto Condensed"/>
              <a:cs typeface="Roboto Condensed"/>
              <a:sym typeface="Roboto Condensed"/>
            </a:endParaRPr>
          </a:p>
          <a:p>
            <a:pPr lvl="0">
              <a:spcBef>
                <a:spcPts val="0"/>
              </a:spcBef>
              <a:buNone/>
            </a:pPr>
            <a:r>
              <a:rPr lang="en" u="sng" dirty="0">
                <a:solidFill>
                  <a:schemeClr val="hlink"/>
                </a:solidFill>
                <a:latin typeface="Roboto Condensed"/>
                <a:ea typeface="Roboto Condensed"/>
                <a:cs typeface="Roboto Condensed"/>
                <a:sym typeface="Roboto Condensed"/>
                <a:hlinkClick r:id="rId4"/>
              </a:rPr>
              <a:t>http://news.xinhuanet.com/gongyi/yanglao/2017-01/22/c_129457771.htm</a:t>
            </a:r>
          </a:p>
          <a:p>
            <a:pPr lvl="0">
              <a:spcBef>
                <a:spcPts val="0"/>
              </a:spcBef>
              <a:buNone/>
            </a:pPr>
            <a:r>
              <a:rPr lang="en" dirty="0">
                <a:latin typeface="Roboto Condensed"/>
                <a:ea typeface="Roboto Condensed"/>
                <a:cs typeface="Roboto Condensed"/>
                <a:sym typeface="Roboto Condensed"/>
              </a:rPr>
              <a:t>http://</a:t>
            </a:r>
            <a:r>
              <a:rPr lang="en" dirty="0" err="1">
                <a:latin typeface="Roboto Condensed"/>
                <a:ea typeface="Roboto Condensed"/>
                <a:cs typeface="Roboto Condensed"/>
                <a:sym typeface="Roboto Condensed"/>
              </a:rPr>
              <a:t>www.businesstimes.com.sg</a:t>
            </a:r>
            <a:r>
              <a:rPr lang="en" dirty="0">
                <a:latin typeface="Roboto Condensed"/>
                <a:ea typeface="Roboto Condensed"/>
                <a:cs typeface="Roboto Condensed"/>
                <a:sym typeface="Roboto Condensed"/>
              </a:rPr>
              <a:t>/real-estate/room-to-grow-senior-housing-projects-in-singapore-but-challenges-remain-study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6" name="Shape 5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dirty="0" smtClean="0">
                <a:solidFill>
                  <a:srgbClr val="263248"/>
                </a:solidFill>
                <a:latin typeface="Roboto Condensed"/>
                <a:ea typeface="Roboto Condensed"/>
                <a:cs typeface="Roboto Condensed"/>
                <a:sym typeface="Roboto Condensed"/>
              </a:rPr>
              <a:t>http</a:t>
            </a:r>
            <a:r>
              <a:rPr lang="en" dirty="0">
                <a:solidFill>
                  <a:srgbClr val="263248"/>
                </a:solidFill>
                <a:latin typeface="Roboto Condensed"/>
                <a:ea typeface="Roboto Condensed"/>
                <a:cs typeface="Roboto Condensed"/>
                <a:sym typeface="Roboto Condensed"/>
              </a:rPr>
              <a:t>://</a:t>
            </a:r>
            <a:r>
              <a:rPr lang="en" dirty="0" err="1">
                <a:solidFill>
                  <a:srgbClr val="263248"/>
                </a:solidFill>
                <a:latin typeface="Roboto Condensed"/>
                <a:ea typeface="Roboto Condensed"/>
                <a:cs typeface="Roboto Condensed"/>
                <a:sym typeface="Roboto Condensed"/>
              </a:rPr>
              <a:t>www.businesstimes.com.sg</a:t>
            </a:r>
            <a:r>
              <a:rPr lang="en" dirty="0">
                <a:solidFill>
                  <a:srgbClr val="263248"/>
                </a:solidFill>
                <a:latin typeface="Roboto Condensed"/>
                <a:ea typeface="Roboto Condensed"/>
                <a:cs typeface="Roboto Condensed"/>
                <a:sym typeface="Roboto Condensed"/>
              </a:rPr>
              <a:t>/real-estate/room-to-grow-senior-housing-projects-in-singapore-but-challenges-remain-study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9" name="Shape 5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u="sng">
                <a:solidFill>
                  <a:schemeClr val="hlink"/>
                </a:solidFill>
                <a:hlinkClick r:id="rId3"/>
              </a:rPr>
              <a:t>https://www.cpf.gov.sg/Assets/members/Documents/RetirementPayouts.pdf</a:t>
            </a:r>
            <a:r>
              <a:rPr lang="en"/>
              <a:t> </a:t>
            </a:r>
          </a:p>
          <a:p>
            <a:pPr lvl="0">
              <a:spcBef>
                <a:spcPts val="0"/>
              </a:spcBef>
              <a:buNone/>
            </a:pPr>
            <a:r>
              <a:rPr lang="en" u="sng">
                <a:solidFill>
                  <a:schemeClr val="hlink"/>
                </a:solidFill>
                <a:hlinkClick r:id="rId4"/>
              </a:rPr>
              <a:t>https://www.cpf.gov.sg/members/schemes/schemes/retirement/retirement-sum-scheme</a:t>
            </a:r>
            <a:r>
              <a:rPr lang="en"/>
              <a:t> </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r>
              <a:rPr lang="en">
                <a:solidFill>
                  <a:schemeClr val="dk1"/>
                </a:solidFill>
              </a:rPr>
              <a:t>5what we need? rental market</a:t>
            </a:r>
          </a:p>
          <a:p>
            <a:pPr lvl="0">
              <a:spcBef>
                <a:spcPts val="0"/>
              </a:spcBef>
              <a:buClr>
                <a:schemeClr val="dk1"/>
              </a:buClr>
              <a:buSzPct val="100000"/>
              <a:buFont typeface="Arial"/>
              <a:buNone/>
            </a:pPr>
            <a:r>
              <a:rPr lang="en">
                <a:solidFill>
                  <a:schemeClr val="dk1"/>
                </a:solidFill>
              </a:rPr>
              <a:t>6现有的rental market 虽然有，但是动机还是boost ownership( monthly income cap. 就是证据)  – 照顾那些本来就买不起的outlier</a:t>
            </a:r>
          </a:p>
          <a:p>
            <a:pPr lvl="0">
              <a:spcBef>
                <a:spcPts val="0"/>
              </a:spcBef>
              <a:buClr>
                <a:schemeClr val="dk1"/>
              </a:buClr>
              <a:buSzPct val="100000"/>
              <a:buFont typeface="Arial"/>
              <a:buNone/>
            </a:pPr>
            <a:r>
              <a:rPr lang="en">
                <a:solidFill>
                  <a:schemeClr val="dk1"/>
                </a:solidFill>
              </a:rPr>
              <a:t>7.所以政府需求mature 的public rental market ( standardized ; sense of security compared to private rental market ) ----</a:t>
            </a:r>
          </a:p>
          <a:p>
            <a:pPr lvl="0">
              <a:spcBef>
                <a:spcPts val="0"/>
              </a:spcBef>
              <a:buClr>
                <a:schemeClr val="dk1"/>
              </a:buClr>
              <a:buSzPct val="100000"/>
              <a:buFont typeface="Arial"/>
              <a:buNone/>
            </a:pPr>
            <a:r>
              <a:rPr lang="en">
                <a:solidFill>
                  <a:schemeClr val="dk1"/>
                </a:solidFill>
              </a:rPr>
              <a:t>8. 现有很好的rental market 我们可以借来模板</a:t>
            </a:r>
          </a:p>
          <a:p>
            <a:pPr lvl="0" rtl="0">
              <a:spcBef>
                <a:spcPts val="0"/>
              </a:spcBef>
              <a:buClr>
                <a:schemeClr val="dk1"/>
              </a:buClr>
              <a:buSzPct val="100000"/>
              <a:buFont typeface="Arial"/>
              <a:buNone/>
            </a:pPr>
            <a:r>
              <a:rPr lang="en">
                <a:solidFill>
                  <a:schemeClr val="dk1"/>
                </a:solidFill>
              </a:rPr>
              <a:t>9.Apply to Singapore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Shape 5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6" name="Shape 5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u="sng" dirty="0">
                <a:solidFill>
                  <a:schemeClr val="hlink"/>
                </a:solidFill>
                <a:hlinkClick r:id="rId3"/>
              </a:rPr>
              <a:t>http://eresources.nlb.gov.sg/infopedia/articles/SIP_1585_2009-10-26.html</a:t>
            </a:r>
          </a:p>
          <a:p>
            <a:pPr lvl="0">
              <a:spcBef>
                <a:spcPts val="0"/>
              </a:spcBef>
              <a:buNone/>
            </a:pPr>
            <a:r>
              <a:rPr lang="en" u="sng" dirty="0">
                <a:solidFill>
                  <a:schemeClr val="hlink"/>
                </a:solidFill>
                <a:hlinkClick r:id="rId4"/>
              </a:rPr>
              <a:t>https://ink.library.smu.edu.sg/cgi/viewcontent.cgi?article=2803&amp;context=soe_research</a:t>
            </a:r>
          </a:p>
          <a:p>
            <a:pPr lvl="0">
              <a:spcBef>
                <a:spcPts val="0"/>
              </a:spcBef>
              <a:buNone/>
            </a:pPr>
            <a:endParaRPr dirty="0">
              <a:solidFill>
                <a:srgbClr val="333333"/>
              </a:solidFill>
            </a:endParaRPr>
          </a:p>
          <a:p>
            <a:pPr lvl="0">
              <a:spcBef>
                <a:spcPts val="0"/>
              </a:spcBef>
              <a:buNone/>
            </a:pPr>
            <a:endParaRPr dirty="0">
              <a:solidFill>
                <a:srgbClr val="333333"/>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2" name="Shape 5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u="sng">
                <a:solidFill>
                  <a:schemeClr val="hlink"/>
                </a:solidFill>
                <a:hlinkClick r:id="rId3"/>
              </a:rPr>
              <a:t>http://www.hdb.gov.sg/cs/infoweb/residential/renting-a-flat/renting-from-hdb/public-rental-scheme</a:t>
            </a:r>
          </a:p>
          <a:p>
            <a:pPr lvl="0">
              <a:spcBef>
                <a:spcPts val="0"/>
              </a:spcBef>
              <a:buNone/>
            </a:pPr>
            <a:endParaRPr/>
          </a:p>
          <a:p>
            <a:pPr lvl="0">
              <a:spcBef>
                <a:spcPts val="0"/>
              </a:spcBef>
              <a:buNone/>
            </a:pPr>
            <a:r>
              <a:rPr lang="en"/>
              <a:t>apart from the above mentioned, other limitation includes </a:t>
            </a:r>
          </a:p>
          <a:p>
            <a:pPr lvl="0">
              <a:spcBef>
                <a:spcPts val="0"/>
              </a:spcBef>
              <a:buNone/>
            </a:pPr>
            <a:r>
              <a:rPr lang="en"/>
              <a:t>tenure security </a:t>
            </a:r>
          </a:p>
          <a:p>
            <a:pPr lvl="0">
              <a:spcBef>
                <a:spcPts val="0"/>
              </a:spcBef>
              <a:buNone/>
            </a:pPr>
            <a:r>
              <a:rPr lang="en"/>
              <a:t>lack of housing options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Shape 5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solidFill>
                  <a:schemeClr val="dk1"/>
                </a:solidFill>
              </a:rPr>
              <a:t>		 		 	 https://sites.tufts.edu/uep284chsustainabilities/files/2015/11/Home-ownership-and-rent-control-in-Switzerland.pdf	</a:t>
            </a:r>
          </a:p>
          <a:p>
            <a:pPr lvl="0">
              <a:spcBef>
                <a:spcPts val="0"/>
              </a:spcBef>
              <a:buNone/>
            </a:pPr>
            <a:r>
              <a:rPr lang="en">
                <a:solidFill>
                  <a:schemeClr val="dk1"/>
                </a:solidFill>
              </a:rPr>
              <a:t>				</a:t>
            </a:r>
          </a:p>
          <a:p>
            <a:pPr lvl="0">
              <a:spcBef>
                <a:spcPts val="0"/>
              </a:spcBef>
              <a:buClr>
                <a:schemeClr val="dk1"/>
              </a:buClr>
              <a:buSzPct val="100000"/>
              <a:buFont typeface="Arial"/>
              <a:buNone/>
            </a:pPr>
            <a:r>
              <a:rPr lang="en">
                <a:solidFill>
                  <a:schemeClr val="dk1"/>
                </a:solidFill>
              </a:rPr>
              <a:t>-High cost of owning caused by the taxation of imputed rent and capital gains</a:t>
            </a:r>
          </a:p>
          <a:p>
            <a:pPr lvl="0">
              <a:spcBef>
                <a:spcPts val="0"/>
              </a:spcBef>
              <a:buClr>
                <a:schemeClr val="dk1"/>
              </a:buClr>
              <a:buSzPct val="100000"/>
              <a:buFont typeface="Arial"/>
              <a:buNone/>
            </a:pPr>
            <a:r>
              <a:rPr lang="en">
                <a:solidFill>
                  <a:schemeClr val="dk1"/>
                </a:solidFill>
              </a:rPr>
              <a:t>-Rent Control limits the landlord's ability to raise rents. At the same time,economic incentives are also offered for maintenance,and rent rises are allowed in response to inflation,rising costs and increasing in housing prices. =&gt; keep private rental housing profitable and attractive</a:t>
            </a:r>
          </a:p>
          <a:p>
            <a:pPr lvl="0">
              <a:spcBef>
                <a:spcPts val="0"/>
              </a:spcBef>
              <a:buClr>
                <a:schemeClr val="dk1"/>
              </a:buClr>
              <a:buSzPct val="100000"/>
              <a:buFont typeface="Arial"/>
              <a:buNone/>
            </a:pPr>
            <a:r>
              <a:rPr lang="en">
                <a:solidFill>
                  <a:schemeClr val="dk1"/>
                </a:solidFill>
              </a:rPr>
              <a:t>-There are no programmes to encourage savings for house purchase					</a:t>
            </a:r>
          </a:p>
          <a:p>
            <a:pPr lvl="0">
              <a:spcBef>
                <a:spcPts val="0"/>
              </a:spcBef>
              <a:buNone/>
            </a:pPr>
            <a:r>
              <a:rPr lang="en">
                <a:solidFill>
                  <a:schemeClr val="dk1"/>
                </a:solidFill>
              </a:rPr>
              <a:t>-Actions by landlord,which conflict with legislation-in particular,evictions,rent rises,and even excessive initial rents can be appealed against in rent administration board.If the appeal is accepted,the landlord cannot request an eviction or rent rise for another three years. 						</a:t>
            </a:r>
          </a:p>
          <a:p>
            <a:pPr lvl="0">
              <a:spcBef>
                <a:spcPts val="0"/>
              </a:spcBef>
              <a:buNone/>
            </a:pPr>
            <a:r>
              <a:rPr lang="en">
                <a:solidFill>
                  <a:schemeClr val="dk1"/>
                </a:solidFill>
              </a:rPr>
              <a:t>						</a:t>
            </a:r>
          </a:p>
          <a:p>
            <a:pPr lvl="0">
              <a:spcBef>
                <a:spcPts val="0"/>
              </a:spcBef>
              <a:buNone/>
            </a:pPr>
            <a:r>
              <a:rPr lang="en">
                <a:solidFill>
                  <a:schemeClr val="dk1"/>
                </a:solidFill>
                <a:latin typeface="Times"/>
                <a:ea typeface="Times"/>
                <a:cs typeface="Times"/>
                <a:sym typeface="Times"/>
              </a:rPr>
              <a:t>The rental sector has now been regulated for two-thirds of a century. Neverthe- less, privately owned rental housing continues to maintain its dominant role, and only 6.4 per cent of the rental stock is supplied by the state or by non-profit organisations.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latin typeface="Times"/>
                <a:ea typeface="Times"/>
                <a:cs typeface="Times"/>
                <a:sym typeface="Times"/>
              </a:rPr>
              <a:t>At the same time, economic incentives are usually offered for maintenance, and rent rises are allowed in response to inflation, rising costs and increases in housing prices. </a:t>
            </a:r>
          </a:p>
          <a:p>
            <a:pPr lvl="0">
              <a:spcBef>
                <a:spcPts val="0"/>
              </a:spcBef>
              <a:buClr>
                <a:schemeClr val="dk1"/>
              </a:buClr>
              <a:buSzPct val="100000"/>
              <a:buFont typeface="Arial"/>
              <a:buNone/>
            </a:pPr>
            <a:r>
              <a:rPr lang="en">
                <a:solidFill>
                  <a:schemeClr val="dk1"/>
                </a:solidFill>
              </a:rPr>
              <a:t>			</a:t>
            </a:r>
          </a:p>
          <a:p>
            <a:pPr lvl="0">
              <a:spcBef>
                <a:spcPts val="0"/>
              </a:spcBef>
              <a:buNone/>
            </a:pPr>
            <a:endParaRPr>
              <a:solidFill>
                <a:schemeClr val="dk1"/>
              </a:solidFill>
            </a:endParaRP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		</a:t>
            </a:r>
          </a:p>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8" name="Shape 5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focus on monetising their existing asset instead of forcing them to lower their quality of life with less consumption,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endParaRPr dirty="0">
              <a:solidFill>
                <a:srgbClr val="555555"/>
              </a:solidFill>
              <a:latin typeface="Roboto Condensed"/>
              <a:ea typeface="Roboto Condensed"/>
              <a:cs typeface="Roboto Condensed"/>
              <a:sym typeface="Roboto Condense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u="sng">
                <a:solidFill>
                  <a:schemeClr val="hlink"/>
                </a:solidFill>
                <a:hlinkClick r:id="rId3"/>
              </a:rPr>
              <a:t>http://www.todayonline.com/singapore/elderly-living-alone-higher-risk-dying-prematurely-study</a:t>
            </a:r>
          </a:p>
          <a:p>
            <a:pPr lvl="0">
              <a:spcBef>
                <a:spcPts val="0"/>
              </a:spcBef>
              <a:buClr>
                <a:schemeClr val="dk1"/>
              </a:buClr>
              <a:buSzPct val="100000"/>
              <a:buFont typeface="Arial"/>
              <a:buNone/>
            </a:pPr>
            <a:r>
              <a:rPr lang="en" u="sng">
                <a:solidFill>
                  <a:schemeClr val="hlink"/>
                </a:solidFill>
                <a:hlinkClick r:id="rId4"/>
              </a:rPr>
              <a:t>https://books.google.com.sg/books?hl=en&amp;lr=&amp;id=FTqLBQAAQBAJ&amp;oi=fnd&amp;pg=PA104&amp;dq=Can+Singapore’s+Central+Provident+Fund+still+meet+retirement+income+needs%3F&amp;ots=3cep7_yeJQ&amp;sig=Vd7KbZa0Q8kKahfEqNcoTK-f3do#v=twopage&amp;q=Can%20Singapore’s%20Central%20Provident%20Fund%20still%20meet%20retirement%20income%20needs%3F&amp;f=true</a:t>
            </a:r>
            <a:r>
              <a:rPr lang="en">
                <a:solidFill>
                  <a:schemeClr val="dk1"/>
                </a:solidFill>
              </a:rPr>
              <a:t> </a:t>
            </a:r>
          </a:p>
          <a:p>
            <a:pPr lvl="0">
              <a:spcBef>
                <a:spcPts val="0"/>
              </a:spcBef>
              <a:buClr>
                <a:schemeClr val="dk1"/>
              </a:buClr>
              <a:buSzPct val="100000"/>
              <a:buFont typeface="Arial"/>
              <a:buNone/>
            </a:pPr>
            <a:r>
              <a:rPr lang="en" u="sng">
                <a:solidFill>
                  <a:schemeClr val="hlink"/>
                </a:solidFill>
                <a:hlinkClick r:id="rId5"/>
              </a:rPr>
              <a:t>http://www.straitstimes.com/singapore/health/call-for-more-housing-options-beyond-nursing-homes-for-seniors</a:t>
            </a:r>
          </a:p>
          <a:p>
            <a:pPr lvl="0">
              <a:spcBef>
                <a:spcPts val="0"/>
              </a:spcBef>
              <a:buClr>
                <a:schemeClr val="dk1"/>
              </a:buClr>
              <a:buSzPct val="100000"/>
              <a:buFont typeface="Arial"/>
              <a:buNone/>
            </a:pPr>
            <a:r>
              <a:rPr lang="en">
                <a:solidFill>
                  <a:schemeClr val="dk1"/>
                </a:solidFill>
              </a:rPr>
              <a:t>http://www.straitstimes.com/singapore/first-retirement-village-opens-in-singapore-in-december</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r>
              <a:rPr lang="en">
                <a:solidFill>
                  <a:schemeClr val="dk1"/>
                </a:solidFill>
              </a:rPr>
              <a:t> </a:t>
            </a:r>
          </a:p>
          <a:p>
            <a:pPr lvl="0">
              <a:spcBef>
                <a:spcPts val="0"/>
              </a:spcBef>
              <a:buClr>
                <a:schemeClr val="dk1"/>
              </a:buClr>
              <a:buSzPct val="100000"/>
              <a:buFont typeface="Arial"/>
              <a:buNone/>
            </a:pPr>
            <a:r>
              <a:rPr lang="en">
                <a:solidFill>
                  <a:schemeClr val="dk1"/>
                </a:solidFill>
              </a:rPr>
              <a:t>IPS, 2013</a:t>
            </a:r>
          </a:p>
          <a:p>
            <a:pPr lvl="0" rtl="0">
              <a:spcBef>
                <a:spcPts val="0"/>
              </a:spcBef>
              <a:buClr>
                <a:schemeClr val="dk1"/>
              </a:buClr>
              <a:buSzPct val="100000"/>
              <a:buFont typeface="Arial"/>
              <a:buNone/>
            </a:pPr>
            <a:r>
              <a:rPr lang="en">
                <a:solidFill>
                  <a:schemeClr val="dk1"/>
                </a:solidFill>
              </a:rPr>
              <a:t>Get evidence from Prof Joo for point 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600"/>
              </a:spcBef>
              <a:spcAft>
                <a:spcPts val="1000"/>
              </a:spcAft>
              <a:buClr>
                <a:schemeClr val="dk1"/>
              </a:buClr>
              <a:buSzPct val="100000"/>
              <a:buFont typeface="Arial"/>
              <a:buNone/>
            </a:pPr>
            <a:r>
              <a:rPr lang="en">
                <a:solidFill>
                  <a:srgbClr val="263248"/>
                </a:solidFill>
                <a:latin typeface="Roboto Condensed"/>
                <a:ea typeface="Roboto Condensed"/>
                <a:cs typeface="Roboto Condensed"/>
                <a:sym typeface="Roboto Condensed"/>
              </a:rPr>
              <a:t>怎么样造成这个局面&amp; 为什么</a:t>
            </a:r>
          </a:p>
          <a:p>
            <a:pPr lvl="0">
              <a:spcBef>
                <a:spcPts val="0"/>
              </a:spcBef>
              <a:buNone/>
            </a:pPr>
            <a:endParaRPr>
              <a:solidFill>
                <a:srgbClr val="333333"/>
              </a:solidFill>
              <a:highlight>
                <a:srgbClr val="F4F0F0"/>
              </a:highlight>
              <a:latin typeface="Roboto Condensed"/>
              <a:ea typeface="Roboto Condensed"/>
              <a:cs typeface="Roboto Condensed"/>
              <a:sym typeface="Roboto Condensed"/>
            </a:endParaRPr>
          </a:p>
          <a:p>
            <a:pPr lvl="0" rtl="0">
              <a:spcBef>
                <a:spcPts val="0"/>
              </a:spcBef>
              <a:buNone/>
            </a:pPr>
            <a:r>
              <a:rPr lang="en">
                <a:solidFill>
                  <a:srgbClr val="333333"/>
                </a:solidFill>
                <a:highlight>
                  <a:srgbClr val="F4F0F0"/>
                </a:highlight>
                <a:latin typeface="Roboto Condensed"/>
                <a:ea typeface="Roboto Condensed"/>
                <a:cs typeface="Roboto Condensed"/>
                <a:sym typeface="Roboto Condensed"/>
              </a:rPr>
              <a:t>Ng KH. (2015). Can Singapore’s Central Provident Fund still meet retirement income needs? In M. Sherraden, L. Zou, H. Ku, S. Deng &amp; S. Wang (Eds.), </a:t>
            </a:r>
            <a:r>
              <a:rPr lang="en" i="1">
                <a:solidFill>
                  <a:srgbClr val="333333"/>
                </a:solidFill>
                <a:latin typeface="Roboto Condensed"/>
                <a:ea typeface="Roboto Condensed"/>
                <a:cs typeface="Roboto Condensed"/>
                <a:sym typeface="Roboto Condensed"/>
              </a:rPr>
              <a:t>Asset-building policies and innovations in Asia</a:t>
            </a:r>
            <a:r>
              <a:rPr lang="en">
                <a:solidFill>
                  <a:srgbClr val="333333"/>
                </a:solidFill>
                <a:highlight>
                  <a:srgbClr val="F4F0F0"/>
                </a:highlight>
                <a:latin typeface="Roboto Condensed"/>
                <a:ea typeface="Roboto Condensed"/>
                <a:cs typeface="Roboto Condensed"/>
                <a:sym typeface="Roboto Condensed"/>
              </a:rPr>
              <a:t>(pp. 104–22). Oxon: Routledge.</a:t>
            </a:r>
          </a:p>
          <a:p>
            <a:pPr lvl="0">
              <a:spcBef>
                <a:spcPts val="0"/>
              </a:spcBef>
              <a:buNone/>
            </a:pPr>
            <a:endParaRPr>
              <a:solidFill>
                <a:srgbClr val="FF0000"/>
              </a:solidFill>
              <a:latin typeface="Roboto Condensed"/>
              <a:ea typeface="Roboto Condensed"/>
              <a:cs typeface="Roboto Condensed"/>
              <a:sym typeface="Roboto Condensed"/>
            </a:endParaRPr>
          </a:p>
          <a:p>
            <a:pPr lvl="0">
              <a:spcBef>
                <a:spcPts val="0"/>
              </a:spcBef>
              <a:buClr>
                <a:schemeClr val="dk1"/>
              </a:buClr>
              <a:buSzPct val="100000"/>
              <a:buFont typeface="Arial"/>
              <a:buNone/>
            </a:pPr>
            <a:r>
              <a:rPr lang="en">
                <a:solidFill>
                  <a:schemeClr val="dk1"/>
                </a:solidFill>
                <a:latin typeface="Roboto Condensed"/>
                <a:ea typeface="Roboto Condensed"/>
                <a:cs typeface="Roboto Condensed"/>
                <a:sym typeface="Roboto Condensed"/>
              </a:rPr>
              <a:t>CPF supports three basic needs (1) Housing (2) Healthcare (3) Retirement income. </a:t>
            </a:r>
          </a:p>
          <a:p>
            <a:pPr lvl="0">
              <a:spcBef>
                <a:spcPts val="0"/>
              </a:spcBef>
              <a:buClr>
                <a:schemeClr val="dk1"/>
              </a:buClr>
              <a:buSzPct val="100000"/>
              <a:buFont typeface="Arial"/>
              <a:buNone/>
            </a:pPr>
            <a:endParaRPr>
              <a:solidFill>
                <a:schemeClr val="dk1"/>
              </a:solidFill>
              <a:latin typeface="Roboto Condensed"/>
              <a:ea typeface="Roboto Condensed"/>
              <a:cs typeface="Roboto Condensed"/>
              <a:sym typeface="Roboto Condensed"/>
            </a:endParaRPr>
          </a:p>
          <a:p>
            <a:pPr lvl="0" rtl="0">
              <a:spcBef>
                <a:spcPts val="600"/>
              </a:spcBef>
              <a:spcAft>
                <a:spcPts val="1000"/>
              </a:spcAft>
              <a:buClr>
                <a:schemeClr val="dk1"/>
              </a:buClr>
              <a:buSzPct val="100000"/>
              <a:buFont typeface="Arial"/>
              <a:buNone/>
            </a:pPr>
            <a:r>
              <a:rPr lang="en" b="1">
                <a:solidFill>
                  <a:srgbClr val="263248"/>
                </a:solidFill>
                <a:latin typeface="Roboto Condensed"/>
                <a:ea typeface="Roboto Condensed"/>
                <a:cs typeface="Roboto Condensed"/>
                <a:sym typeface="Roboto Condensed"/>
              </a:rPr>
              <a:t>Reason:</a:t>
            </a:r>
            <a:r>
              <a:rPr lang="en">
                <a:solidFill>
                  <a:schemeClr val="dk1"/>
                </a:solidFill>
                <a:latin typeface="Roboto Condensed"/>
                <a:ea typeface="Roboto Condensed"/>
                <a:cs typeface="Roboto Condensed"/>
                <a:sym typeface="Roboto Condensed"/>
              </a:rPr>
              <a:t> CPF supports 3 basic needs</a:t>
            </a:r>
          </a:p>
          <a:p>
            <a:pPr lvl="0" rtl="0">
              <a:spcBef>
                <a:spcPts val="600"/>
              </a:spcBef>
              <a:spcAft>
                <a:spcPts val="1000"/>
              </a:spcAft>
              <a:buClr>
                <a:schemeClr val="dk1"/>
              </a:buClr>
              <a:buSzPct val="100000"/>
              <a:buFont typeface="Arial"/>
              <a:buNone/>
            </a:pPr>
            <a:r>
              <a:rPr lang="en">
                <a:solidFill>
                  <a:schemeClr val="dk1"/>
                </a:solidFill>
                <a:latin typeface="Roboto Condensed"/>
                <a:ea typeface="Roboto Condensed"/>
                <a:cs typeface="Roboto Condensed"/>
                <a:sym typeface="Roboto Condensed"/>
              </a:rPr>
              <a:t>2) Low administered borrowing interest rates act as further incentive.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None/>
            </a:pPr>
            <a:r>
              <a:rPr lang="en" dirty="0">
                <a:solidFill>
                  <a:schemeClr val="dk1"/>
                </a:solidFill>
              </a:rPr>
              <a:t>(Ng, 2017) http://</a:t>
            </a:r>
            <a:r>
              <a:rPr lang="en" dirty="0" err="1" smtClean="0">
                <a:solidFill>
                  <a:schemeClr val="dk1"/>
                </a:solidFill>
              </a:rPr>
              <a:t>www.straitstimes.com</a:t>
            </a:r>
            <a:r>
              <a:rPr lang="en" dirty="0" smtClean="0">
                <a:solidFill>
                  <a:schemeClr val="dk1"/>
                </a:solidFill>
              </a:rPr>
              <a:t>/opinion/many-working-out-of-need-not-out-of-choice</a:t>
            </a:r>
            <a:endParaRPr lang="en"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 dirty="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rtl="0">
              <a:spcBef>
                <a:spcPts val="0"/>
              </a:spcBef>
              <a:buSzPct val="100000"/>
              <a:buFont typeface="Alegreya"/>
              <a:defRPr sz="4800">
                <a:latin typeface="Alegreya"/>
                <a:ea typeface="Alegreya"/>
                <a:cs typeface="Alegreya"/>
                <a:sym typeface="Alegreya"/>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ct val="100000"/>
              <a:buFont typeface="Alegreya"/>
              <a:defRPr sz="3000">
                <a:latin typeface="Alegreya"/>
                <a:ea typeface="Alegreya"/>
                <a:cs typeface="Alegreya"/>
                <a:sym typeface="Alegreya"/>
              </a:defRPr>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wrap="square"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2"/>
        <p:cNvGrpSpPr/>
        <p:nvPr/>
      </p:nvGrpSpPr>
      <p:grpSpPr>
        <a:xfrm>
          <a:off x="0" y="0"/>
          <a:ext cx="0" cy="0"/>
          <a:chOff x="0" y="0"/>
          <a:chExt cx="0" cy="0"/>
        </a:xfrm>
      </p:grpSpPr>
      <p:sp>
        <p:nvSpPr>
          <p:cNvPr id="43" name="Shape 43"/>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44" name="Shape 44"/>
          <p:cNvGrpSpPr/>
          <p:nvPr/>
        </p:nvGrpSpPr>
        <p:grpSpPr>
          <a:xfrm>
            <a:off x="0" y="-7088"/>
            <a:ext cx="8661398" cy="5150588"/>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47" name="Shape 47"/>
          <p:cNvGrpSpPr/>
          <p:nvPr/>
        </p:nvGrpSpPr>
        <p:grpSpPr>
          <a:xfrm rot="10800000" flipH="1">
            <a:off x="1" y="1090763"/>
            <a:ext cx="8847502" cy="2961975"/>
            <a:chOff x="-8178042" y="-4493254"/>
            <a:chExt cx="19483598" cy="6522736"/>
          </a:xfrm>
        </p:grpSpPr>
        <p:sp>
          <p:nvSpPr>
            <p:cNvPr id="48" name="Shape 48"/>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49" name="Shape 49"/>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50" name="Shape 50"/>
          <p:cNvSpPr txBox="1">
            <a:spLocks noGrp="1"/>
          </p:cNvSpPr>
          <p:nvPr>
            <p:ph type="body" idx="1"/>
          </p:nvPr>
        </p:nvSpPr>
        <p:spPr>
          <a:xfrm>
            <a:off x="829775" y="1202000"/>
            <a:ext cx="5090700" cy="2745000"/>
          </a:xfrm>
          <a:prstGeom prst="rect">
            <a:avLst/>
          </a:prstGeom>
        </p:spPr>
        <p:txBody>
          <a:bodyPr wrap="square" lIns="91425" tIns="91425" rIns="91425" bIns="91425" anchor="t" anchorCtr="0"/>
          <a:lstStyle>
            <a:lvl1pPr lvl="0" rtl="0">
              <a:spcBef>
                <a:spcPts val="0"/>
              </a:spcBef>
              <a:spcAft>
                <a:spcPts val="0"/>
              </a:spcAft>
              <a:buClr>
                <a:srgbClr val="FFFFFF"/>
              </a:buClr>
              <a:buSzPct val="100000"/>
              <a:defRPr sz="3000" i="1">
                <a:solidFill>
                  <a:srgbClr val="FFFFFF"/>
                </a:solidFill>
              </a:defRPr>
            </a:lvl1pPr>
            <a:lvl2pPr lvl="1" rtl="0">
              <a:spcBef>
                <a:spcPts val="0"/>
              </a:spcBef>
              <a:spcAft>
                <a:spcPts val="0"/>
              </a:spcAft>
              <a:buClr>
                <a:srgbClr val="FFFFFF"/>
              </a:buClr>
              <a:buSzPct val="100000"/>
              <a:defRPr sz="3000" i="1">
                <a:solidFill>
                  <a:srgbClr val="FFFFFF"/>
                </a:solidFill>
              </a:defRPr>
            </a:lvl2pPr>
            <a:lvl3pPr lvl="2" rtl="0">
              <a:spcBef>
                <a:spcPts val="0"/>
              </a:spcBef>
              <a:spcAft>
                <a:spcPts val="0"/>
              </a:spcAft>
              <a:buClr>
                <a:srgbClr val="FFFFFF"/>
              </a:buClr>
              <a:buSzPct val="100000"/>
              <a:defRPr sz="3000" i="1">
                <a:solidFill>
                  <a:srgbClr val="FFFFFF"/>
                </a:solidFill>
              </a:defRPr>
            </a:lvl3pPr>
            <a:lvl4pPr lvl="3" rtl="0">
              <a:spcBef>
                <a:spcPts val="0"/>
              </a:spcBef>
              <a:spcAft>
                <a:spcPts val="0"/>
              </a:spcAft>
              <a:buClr>
                <a:srgbClr val="FFFFFF"/>
              </a:buClr>
              <a:buSzPct val="100000"/>
              <a:defRPr sz="3000" i="1">
                <a:solidFill>
                  <a:srgbClr val="FFFFFF"/>
                </a:solidFill>
              </a:defRPr>
            </a:lvl4pPr>
            <a:lvl5pPr lvl="4" rtl="0">
              <a:spcBef>
                <a:spcPts val="0"/>
              </a:spcBef>
              <a:spcAft>
                <a:spcPts val="0"/>
              </a:spcAft>
              <a:buClr>
                <a:srgbClr val="FFFFFF"/>
              </a:buClr>
              <a:buSzPct val="100000"/>
              <a:defRPr sz="3000" i="1">
                <a:solidFill>
                  <a:srgbClr val="FFFFFF"/>
                </a:solidFill>
              </a:defRPr>
            </a:lvl5pPr>
            <a:lvl6pPr lvl="5" rtl="0">
              <a:spcBef>
                <a:spcPts val="0"/>
              </a:spcBef>
              <a:spcAft>
                <a:spcPts val="0"/>
              </a:spcAft>
              <a:buClr>
                <a:srgbClr val="FFFFFF"/>
              </a:buClr>
              <a:buSzPct val="100000"/>
              <a:defRPr sz="3000" i="1">
                <a:solidFill>
                  <a:srgbClr val="FFFFFF"/>
                </a:solidFill>
              </a:defRPr>
            </a:lvl6pPr>
            <a:lvl7pPr lvl="6" rtl="0">
              <a:spcBef>
                <a:spcPts val="0"/>
              </a:spcBef>
              <a:spcAft>
                <a:spcPts val="0"/>
              </a:spcAft>
              <a:buClr>
                <a:srgbClr val="FFFFFF"/>
              </a:buClr>
              <a:buSzPct val="100000"/>
              <a:defRPr sz="3000" i="1">
                <a:solidFill>
                  <a:srgbClr val="FFFFFF"/>
                </a:solidFill>
              </a:defRPr>
            </a:lvl7pPr>
            <a:lvl8pPr lvl="7" rtl="0">
              <a:spcBef>
                <a:spcPts val="0"/>
              </a:spcBef>
              <a:spcAft>
                <a:spcPts val="0"/>
              </a:spcAft>
              <a:buClr>
                <a:srgbClr val="FFFFFF"/>
              </a:buClr>
              <a:buSzPct val="100000"/>
              <a:defRPr sz="3000" i="1">
                <a:solidFill>
                  <a:srgbClr val="FFFFFF"/>
                </a:solidFill>
              </a:defRPr>
            </a:lvl8pPr>
            <a:lvl9pPr lvl="8" rtl="0">
              <a:spcBef>
                <a:spcPts val="0"/>
              </a:spcBef>
              <a:spcAft>
                <a:spcPts val="0"/>
              </a:spcAft>
              <a:buClr>
                <a:srgbClr val="FFFFFF"/>
              </a:buClr>
              <a:buSzPct val="100000"/>
              <a:defRPr sz="3000" i="1">
                <a:solidFill>
                  <a:srgbClr val="FFFFFF"/>
                </a:solidFill>
              </a:defRPr>
            </a:lvl9pPr>
          </a:lstStyle>
          <a:p>
            <a:endParaRPr/>
          </a:p>
        </p:txBody>
      </p:sp>
      <p:sp>
        <p:nvSpPr>
          <p:cNvPr id="51" name="Shape 51"/>
          <p:cNvSpPr txBox="1"/>
          <p:nvPr/>
        </p:nvSpPr>
        <p:spPr>
          <a:xfrm>
            <a:off x="286600" y="1014575"/>
            <a:ext cx="676500" cy="653700"/>
          </a:xfrm>
          <a:prstGeom prst="rect">
            <a:avLst/>
          </a:prstGeom>
          <a:noFill/>
          <a:ln>
            <a:noFill/>
          </a:ln>
        </p:spPr>
        <p:txBody>
          <a:bodyPr wrap="square" lIns="91425" tIns="91425" rIns="91425" bIns="91425" anchor="t" anchorCtr="0">
            <a:noAutofit/>
          </a:bodyPr>
          <a:lstStyle/>
          <a:p>
            <a:pPr lvl="0" algn="ctr" rtl="0">
              <a:spcBef>
                <a:spcPts val="0"/>
              </a:spcBef>
              <a:buNone/>
            </a:pPr>
            <a:r>
              <a:rPr lang="en" sz="7200" b="1">
                <a:solidFill>
                  <a:srgbClr val="FF9800"/>
                </a:solidFill>
              </a:rPr>
              <a:t>“</a:t>
            </a:r>
          </a:p>
        </p:txBody>
      </p:sp>
      <p:grpSp>
        <p:nvGrpSpPr>
          <p:cNvPr id="52" name="Shape 52"/>
          <p:cNvGrpSpPr/>
          <p:nvPr/>
        </p:nvGrpSpPr>
        <p:grpSpPr>
          <a:xfrm>
            <a:off x="6946842" y="4472723"/>
            <a:ext cx="2202830" cy="670795"/>
            <a:chOff x="5575242" y="4472723"/>
            <a:chExt cx="2202830" cy="670795"/>
          </a:xfrm>
        </p:grpSpPr>
        <p:sp>
          <p:nvSpPr>
            <p:cNvPr id="53" name="Shape 53"/>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54" name="Shape 54"/>
            <p:cNvGrpSpPr/>
            <p:nvPr/>
          </p:nvGrpSpPr>
          <p:grpSpPr>
            <a:xfrm flipH="1">
              <a:off x="5734850" y="4472723"/>
              <a:ext cx="2040837" cy="670795"/>
              <a:chOff x="1297954" y="330075"/>
              <a:chExt cx="5169293" cy="1699506"/>
            </a:xfrm>
          </p:grpSpPr>
          <p:sp>
            <p:nvSpPr>
              <p:cNvPr id="55" name="Shape 5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56" name="Shape 5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57" name="Shape 57"/>
            <p:cNvGrpSpPr/>
            <p:nvPr/>
          </p:nvGrpSpPr>
          <p:grpSpPr>
            <a:xfrm flipH="1">
              <a:off x="5578209" y="4646738"/>
              <a:ext cx="2199863" cy="304563"/>
              <a:chOff x="-5827153" y="330075"/>
              <a:chExt cx="12276019" cy="1699569"/>
            </a:xfrm>
          </p:grpSpPr>
          <p:sp>
            <p:nvSpPr>
              <p:cNvPr id="58" name="Shape 58"/>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59" name="Shape 59"/>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60" name="Shape 6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rtl="0">
              <a:spcBef>
                <a:spcPts val="0"/>
              </a:spcBef>
              <a:buFont typeface="Alegreya"/>
              <a:defRPr>
                <a:latin typeface="Alegreya"/>
                <a:ea typeface="Alegreya"/>
                <a:cs typeface="Alegreya"/>
                <a:sym typeface="Alegrey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rtl="0">
              <a:spcBef>
                <a:spcPts val="0"/>
              </a:spcBef>
              <a:buFont typeface="Roboto Condensed"/>
              <a:defRPr>
                <a:latin typeface="Roboto Condensed"/>
                <a:ea typeface="Roboto Condensed"/>
                <a:cs typeface="Roboto Condensed"/>
                <a:sym typeface="Roboto Condensed"/>
              </a:defRPr>
            </a:lvl1pPr>
            <a:lvl2pPr lvl="1" rtl="0">
              <a:spcBef>
                <a:spcPts val="0"/>
              </a:spcBef>
              <a:buFont typeface="Roboto Condensed"/>
              <a:defRPr>
                <a:latin typeface="Roboto Condensed"/>
                <a:ea typeface="Roboto Condensed"/>
                <a:cs typeface="Roboto Condensed"/>
                <a:sym typeface="Roboto Condensed"/>
              </a:defRPr>
            </a:lvl2pPr>
            <a:lvl3pPr lvl="2" rtl="0">
              <a:spcBef>
                <a:spcPts val="0"/>
              </a:spcBef>
              <a:buFont typeface="Roboto Condensed"/>
              <a:defRPr>
                <a:latin typeface="Roboto Condensed"/>
                <a:ea typeface="Roboto Condensed"/>
                <a:cs typeface="Roboto Condensed"/>
                <a:sym typeface="Roboto Condensed"/>
              </a:defRPr>
            </a:lvl3pPr>
            <a:lvl4pPr lvl="3" rtl="0">
              <a:spcBef>
                <a:spcPts val="0"/>
              </a:spcBef>
              <a:buFont typeface="Roboto Condensed"/>
              <a:defRPr>
                <a:latin typeface="Roboto Condensed"/>
                <a:ea typeface="Roboto Condensed"/>
                <a:cs typeface="Roboto Condensed"/>
                <a:sym typeface="Roboto Condensed"/>
              </a:defRPr>
            </a:lvl4pPr>
            <a:lvl5pPr lvl="4" rtl="0">
              <a:spcBef>
                <a:spcPts val="0"/>
              </a:spcBef>
              <a:buFont typeface="Roboto Condensed"/>
              <a:defRPr>
                <a:latin typeface="Roboto Condensed"/>
                <a:ea typeface="Roboto Condensed"/>
                <a:cs typeface="Roboto Condensed"/>
                <a:sym typeface="Roboto Condensed"/>
              </a:defRPr>
            </a:lvl5pPr>
            <a:lvl6pPr lvl="5" rtl="0">
              <a:spcBef>
                <a:spcPts val="0"/>
              </a:spcBef>
              <a:buFont typeface="Roboto Condensed"/>
              <a:defRPr>
                <a:latin typeface="Roboto Condensed"/>
                <a:ea typeface="Roboto Condensed"/>
                <a:cs typeface="Roboto Condensed"/>
                <a:sym typeface="Roboto Condensed"/>
              </a:defRPr>
            </a:lvl6pPr>
            <a:lvl7pPr lvl="6" rtl="0">
              <a:spcBef>
                <a:spcPts val="0"/>
              </a:spcBef>
              <a:buFont typeface="Roboto Condensed"/>
              <a:defRPr>
                <a:latin typeface="Roboto Condensed"/>
                <a:ea typeface="Roboto Condensed"/>
                <a:cs typeface="Roboto Condensed"/>
                <a:sym typeface="Roboto Condensed"/>
              </a:defRPr>
            </a:lvl7pPr>
            <a:lvl8pPr lvl="7" rtl="0">
              <a:spcBef>
                <a:spcPts val="0"/>
              </a:spcBef>
              <a:buFont typeface="Roboto Condensed"/>
              <a:defRPr>
                <a:latin typeface="Roboto Condensed"/>
                <a:ea typeface="Roboto Condensed"/>
                <a:cs typeface="Roboto Condensed"/>
                <a:sym typeface="Roboto Condensed"/>
              </a:defRPr>
            </a:lvl8pPr>
            <a:lvl9pPr lvl="8" rtl="0">
              <a:spcBef>
                <a:spcPts val="0"/>
              </a:spcBef>
              <a:buFont typeface="Roboto Condensed"/>
              <a:defRPr>
                <a:latin typeface="Roboto Condensed"/>
                <a:ea typeface="Roboto Condensed"/>
                <a:cs typeface="Roboto Condensed"/>
                <a:sym typeface="Roboto Condensed"/>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buFont typeface="Alegreya"/>
              <a:defRPr>
                <a:latin typeface="Alegreya"/>
                <a:ea typeface="Alegreya"/>
                <a:cs typeface="Alegreya"/>
                <a:sym typeface="Alegrey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rtl="0">
              <a:spcBef>
                <a:spcPts val="0"/>
              </a:spcBef>
              <a:buClr>
                <a:srgbClr val="92A8C8"/>
              </a:buClr>
              <a:buSzPct val="100000"/>
              <a:buFont typeface="Roboto Condensed"/>
              <a:defRPr sz="2000">
                <a:latin typeface="Roboto Condensed"/>
                <a:ea typeface="Roboto Condensed"/>
                <a:cs typeface="Roboto Condensed"/>
                <a:sym typeface="Roboto Condensed"/>
              </a:defRPr>
            </a:lvl1pPr>
            <a:lvl2pPr lvl="1" rtl="0">
              <a:spcBef>
                <a:spcPts val="0"/>
              </a:spcBef>
              <a:buClr>
                <a:srgbClr val="92A8C8"/>
              </a:buClr>
              <a:buSzPct val="100000"/>
              <a:buFont typeface="Roboto Condensed"/>
              <a:defRPr sz="2000">
                <a:latin typeface="Roboto Condensed"/>
                <a:ea typeface="Roboto Condensed"/>
                <a:cs typeface="Roboto Condensed"/>
                <a:sym typeface="Roboto Condensed"/>
              </a:defRPr>
            </a:lvl2pPr>
            <a:lvl3pPr lvl="2" rtl="0">
              <a:spcBef>
                <a:spcPts val="0"/>
              </a:spcBef>
              <a:buSzPct val="100000"/>
              <a:buFont typeface="Roboto Condensed"/>
              <a:defRPr sz="2000">
                <a:latin typeface="Roboto Condensed"/>
                <a:ea typeface="Roboto Condensed"/>
                <a:cs typeface="Roboto Condensed"/>
                <a:sym typeface="Roboto Condensed"/>
              </a:defRPr>
            </a:lvl3pPr>
            <a:lvl4pPr lvl="3" rtl="0">
              <a:spcBef>
                <a:spcPts val="0"/>
              </a:spcBef>
              <a:buSzPct val="100000"/>
              <a:buFont typeface="Roboto Condensed"/>
              <a:defRPr sz="2000">
                <a:latin typeface="Roboto Condensed"/>
                <a:ea typeface="Roboto Condensed"/>
                <a:cs typeface="Roboto Condensed"/>
                <a:sym typeface="Roboto Condensed"/>
              </a:defRPr>
            </a:lvl4pPr>
            <a:lvl5pPr lvl="4" rtl="0">
              <a:spcBef>
                <a:spcPts val="0"/>
              </a:spcBef>
              <a:buSzPct val="100000"/>
              <a:buFont typeface="Roboto Condensed"/>
              <a:defRPr sz="2000">
                <a:latin typeface="Roboto Condensed"/>
                <a:ea typeface="Roboto Condensed"/>
                <a:cs typeface="Roboto Condensed"/>
                <a:sym typeface="Roboto Condensed"/>
              </a:defRPr>
            </a:lvl5pPr>
            <a:lvl6pPr lvl="5" rtl="0">
              <a:spcBef>
                <a:spcPts val="0"/>
              </a:spcBef>
              <a:buSzPct val="100000"/>
              <a:buFont typeface="Roboto Condensed"/>
              <a:defRPr sz="2000">
                <a:latin typeface="Roboto Condensed"/>
                <a:ea typeface="Roboto Condensed"/>
                <a:cs typeface="Roboto Condensed"/>
                <a:sym typeface="Roboto Condensed"/>
              </a:defRPr>
            </a:lvl6pPr>
            <a:lvl7pPr lvl="6" rtl="0">
              <a:spcBef>
                <a:spcPts val="0"/>
              </a:spcBef>
              <a:buSzPct val="100000"/>
              <a:buFont typeface="Roboto Condensed"/>
              <a:defRPr sz="2000">
                <a:latin typeface="Roboto Condensed"/>
                <a:ea typeface="Roboto Condensed"/>
                <a:cs typeface="Roboto Condensed"/>
                <a:sym typeface="Roboto Condensed"/>
              </a:defRPr>
            </a:lvl7pPr>
            <a:lvl8pPr lvl="7" rtl="0">
              <a:spcBef>
                <a:spcPts val="0"/>
              </a:spcBef>
              <a:buSzPct val="100000"/>
              <a:buFont typeface="Roboto Condensed"/>
              <a:defRPr sz="2000">
                <a:latin typeface="Roboto Condensed"/>
                <a:ea typeface="Roboto Condensed"/>
                <a:cs typeface="Roboto Condensed"/>
                <a:sym typeface="Roboto Condensed"/>
              </a:defRPr>
            </a:lvl8pPr>
            <a:lvl9pPr lvl="8" rtl="0">
              <a:spcBef>
                <a:spcPts val="0"/>
              </a:spcBef>
              <a:buSzPct val="100000"/>
              <a:buFont typeface="Roboto Condensed"/>
              <a:defRPr sz="2000">
                <a:latin typeface="Roboto Condensed"/>
                <a:ea typeface="Roboto Condensed"/>
                <a:cs typeface="Roboto Condensed"/>
                <a:sym typeface="Roboto Condensed"/>
              </a:defRPr>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rtl="0">
              <a:spcBef>
                <a:spcPts val="0"/>
              </a:spcBef>
              <a:buClr>
                <a:srgbClr val="92A8C8"/>
              </a:buClr>
              <a:buSzPct val="100000"/>
              <a:buFont typeface="Roboto Condensed"/>
              <a:defRPr sz="2000">
                <a:latin typeface="Roboto Condensed"/>
                <a:ea typeface="Roboto Condensed"/>
                <a:cs typeface="Roboto Condensed"/>
                <a:sym typeface="Roboto Condensed"/>
              </a:defRPr>
            </a:lvl1pPr>
            <a:lvl2pPr lvl="1" rtl="0">
              <a:spcBef>
                <a:spcPts val="0"/>
              </a:spcBef>
              <a:buClr>
                <a:srgbClr val="92A8C8"/>
              </a:buClr>
              <a:buSzPct val="100000"/>
              <a:buFont typeface="Roboto Condensed"/>
              <a:defRPr sz="2000">
                <a:latin typeface="Roboto Condensed"/>
                <a:ea typeface="Roboto Condensed"/>
                <a:cs typeface="Roboto Condensed"/>
                <a:sym typeface="Roboto Condensed"/>
              </a:defRPr>
            </a:lvl2pPr>
            <a:lvl3pPr lvl="2" rtl="0">
              <a:spcBef>
                <a:spcPts val="0"/>
              </a:spcBef>
              <a:buSzPct val="100000"/>
              <a:buFont typeface="Roboto Condensed"/>
              <a:defRPr sz="2000">
                <a:latin typeface="Roboto Condensed"/>
                <a:ea typeface="Roboto Condensed"/>
                <a:cs typeface="Roboto Condensed"/>
                <a:sym typeface="Roboto Condensed"/>
              </a:defRPr>
            </a:lvl3pPr>
            <a:lvl4pPr lvl="3" rtl="0">
              <a:spcBef>
                <a:spcPts val="0"/>
              </a:spcBef>
              <a:buSzPct val="100000"/>
              <a:buFont typeface="Roboto Condensed"/>
              <a:defRPr sz="2000">
                <a:latin typeface="Roboto Condensed"/>
                <a:ea typeface="Roboto Condensed"/>
                <a:cs typeface="Roboto Condensed"/>
                <a:sym typeface="Roboto Condensed"/>
              </a:defRPr>
            </a:lvl4pPr>
            <a:lvl5pPr lvl="4" rtl="0">
              <a:spcBef>
                <a:spcPts val="0"/>
              </a:spcBef>
              <a:buSzPct val="100000"/>
              <a:buFont typeface="Roboto Condensed"/>
              <a:defRPr sz="2000">
                <a:latin typeface="Roboto Condensed"/>
                <a:ea typeface="Roboto Condensed"/>
                <a:cs typeface="Roboto Condensed"/>
                <a:sym typeface="Roboto Condensed"/>
              </a:defRPr>
            </a:lvl5pPr>
            <a:lvl6pPr lvl="5" rtl="0">
              <a:spcBef>
                <a:spcPts val="0"/>
              </a:spcBef>
              <a:buSzPct val="100000"/>
              <a:buFont typeface="Roboto Condensed"/>
              <a:defRPr sz="2000">
                <a:latin typeface="Roboto Condensed"/>
                <a:ea typeface="Roboto Condensed"/>
                <a:cs typeface="Roboto Condensed"/>
                <a:sym typeface="Roboto Condensed"/>
              </a:defRPr>
            </a:lvl6pPr>
            <a:lvl7pPr lvl="6" rtl="0">
              <a:spcBef>
                <a:spcPts val="0"/>
              </a:spcBef>
              <a:buSzPct val="100000"/>
              <a:buFont typeface="Roboto Condensed"/>
              <a:defRPr sz="2000">
                <a:latin typeface="Roboto Condensed"/>
                <a:ea typeface="Roboto Condensed"/>
                <a:cs typeface="Roboto Condensed"/>
                <a:sym typeface="Roboto Condensed"/>
              </a:defRPr>
            </a:lvl7pPr>
            <a:lvl8pPr lvl="7" rtl="0">
              <a:spcBef>
                <a:spcPts val="0"/>
              </a:spcBef>
              <a:buSzPct val="100000"/>
              <a:buFont typeface="Roboto Condensed"/>
              <a:defRPr sz="2000">
                <a:latin typeface="Roboto Condensed"/>
                <a:ea typeface="Roboto Condensed"/>
                <a:cs typeface="Roboto Condensed"/>
                <a:sym typeface="Roboto Condensed"/>
              </a:defRPr>
            </a:lvl8pPr>
            <a:lvl9pPr lvl="8" rtl="0">
              <a:spcBef>
                <a:spcPts val="0"/>
              </a:spcBef>
              <a:buSzPct val="100000"/>
              <a:buFont typeface="Roboto Condensed"/>
              <a:defRPr sz="2000">
                <a:latin typeface="Roboto Condensed"/>
                <a:ea typeface="Roboto Condensed"/>
                <a:cs typeface="Roboto Condensed"/>
                <a:sym typeface="Roboto Condensed"/>
              </a:defRPr>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40"/>
            <a:ext cx="7072430" cy="1327315"/>
            <a:chOff x="-4" y="40"/>
            <a:chExt cx="7072430" cy="1327315"/>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05" name="Shape 105"/>
            <p:cNvGrpSpPr/>
            <p:nvPr/>
          </p:nvGrpSpPr>
          <p:grpSpPr>
            <a:xfrm rot="10800000" flipH="1">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07" name="Shape 107"/>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08" name="Shape 108"/>
            <p:cNvGrpSpPr/>
            <p:nvPr/>
          </p:nvGrpSpPr>
          <p:grpSpPr>
            <a:xfrm rot="10800000" flipH="1">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10" name="Shape 110"/>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11" name="Shape 111"/>
          <p:cNvGrpSpPr/>
          <p:nvPr/>
        </p:nvGrpSpPr>
        <p:grpSpPr>
          <a:xfrm>
            <a:off x="6946842" y="4472723"/>
            <a:ext cx="2202830" cy="670795"/>
            <a:chOff x="5575242" y="4472723"/>
            <a:chExt cx="2202830" cy="670795"/>
          </a:xfrm>
        </p:grpSpPr>
        <p:sp>
          <p:nvSpPr>
            <p:cNvPr id="112" name="Shape 11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18" name="Shape 11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19" name="Shape 119"/>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buFont typeface="Alegreya"/>
              <a:defRPr>
                <a:latin typeface="Alegreya"/>
                <a:ea typeface="Alegreya"/>
                <a:cs typeface="Alegreya"/>
                <a:sym typeface="Alegrey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0" name="Shape 120"/>
          <p:cNvSpPr txBox="1">
            <a:spLocks noGrp="1"/>
          </p:cNvSpPr>
          <p:nvPr>
            <p:ph type="body" idx="1"/>
          </p:nvPr>
        </p:nvSpPr>
        <p:spPr>
          <a:xfrm>
            <a:off x="870450" y="1545076"/>
            <a:ext cx="2247900" cy="2709900"/>
          </a:xfrm>
          <a:prstGeom prst="rect">
            <a:avLst/>
          </a:prstGeom>
        </p:spPr>
        <p:txBody>
          <a:bodyPr wrap="square" lIns="91425" tIns="91425" rIns="91425" bIns="91425" anchor="t" anchorCtr="0"/>
          <a:lstStyle>
            <a:lvl1pPr lvl="0" rtl="0">
              <a:spcBef>
                <a:spcPts val="0"/>
              </a:spcBef>
              <a:buClr>
                <a:srgbClr val="92A8C8"/>
              </a:buClr>
              <a:buSzPct val="100000"/>
              <a:buFont typeface="Roboto Condensed"/>
              <a:defRPr sz="1800">
                <a:latin typeface="Roboto Condensed"/>
                <a:ea typeface="Roboto Condensed"/>
                <a:cs typeface="Roboto Condensed"/>
                <a:sym typeface="Roboto Condensed"/>
              </a:defRPr>
            </a:lvl1pPr>
            <a:lvl2pPr lvl="1" rtl="0">
              <a:spcBef>
                <a:spcPts val="0"/>
              </a:spcBef>
              <a:buClr>
                <a:srgbClr val="92A8C8"/>
              </a:buClr>
              <a:buSzPct val="100000"/>
              <a:buFont typeface="Roboto Condensed"/>
              <a:defRPr sz="1800">
                <a:latin typeface="Roboto Condensed"/>
                <a:ea typeface="Roboto Condensed"/>
                <a:cs typeface="Roboto Condensed"/>
                <a:sym typeface="Roboto Condensed"/>
              </a:defRPr>
            </a:lvl2pPr>
            <a:lvl3pPr lvl="2" rtl="0">
              <a:spcBef>
                <a:spcPts val="0"/>
              </a:spcBef>
              <a:buClr>
                <a:srgbClr val="92A8C8"/>
              </a:buClr>
              <a:buSzPct val="100000"/>
              <a:buFont typeface="Roboto Condensed"/>
              <a:defRPr sz="1800">
                <a:latin typeface="Roboto Condensed"/>
                <a:ea typeface="Roboto Condensed"/>
                <a:cs typeface="Roboto Condensed"/>
                <a:sym typeface="Roboto Condensed"/>
              </a:defRPr>
            </a:lvl3pPr>
            <a:lvl4pPr lvl="3" rtl="0">
              <a:spcBef>
                <a:spcPts val="0"/>
              </a:spcBef>
              <a:buClr>
                <a:srgbClr val="92A8C8"/>
              </a:buClr>
              <a:buSzPct val="100000"/>
              <a:buFont typeface="Roboto Condensed"/>
              <a:defRPr sz="1800">
                <a:latin typeface="Roboto Condensed"/>
                <a:ea typeface="Roboto Condensed"/>
                <a:cs typeface="Roboto Condensed"/>
                <a:sym typeface="Roboto Condensed"/>
              </a:defRPr>
            </a:lvl4pPr>
            <a:lvl5pPr lvl="4" rtl="0">
              <a:spcBef>
                <a:spcPts val="0"/>
              </a:spcBef>
              <a:buClr>
                <a:srgbClr val="92A8C8"/>
              </a:buClr>
              <a:buSzPct val="100000"/>
              <a:buFont typeface="Roboto Condensed"/>
              <a:defRPr sz="1800">
                <a:latin typeface="Roboto Condensed"/>
                <a:ea typeface="Roboto Condensed"/>
                <a:cs typeface="Roboto Condensed"/>
                <a:sym typeface="Roboto Condensed"/>
              </a:defRPr>
            </a:lvl5pPr>
            <a:lvl6pPr lvl="5" rtl="0">
              <a:spcBef>
                <a:spcPts val="0"/>
              </a:spcBef>
              <a:buClr>
                <a:srgbClr val="92A8C8"/>
              </a:buClr>
              <a:buSzPct val="100000"/>
              <a:buFont typeface="Roboto Condensed"/>
              <a:defRPr sz="1800">
                <a:latin typeface="Roboto Condensed"/>
                <a:ea typeface="Roboto Condensed"/>
                <a:cs typeface="Roboto Condensed"/>
                <a:sym typeface="Roboto Condensed"/>
              </a:defRPr>
            </a:lvl6pPr>
            <a:lvl7pPr lvl="6" rtl="0">
              <a:spcBef>
                <a:spcPts val="0"/>
              </a:spcBef>
              <a:buSzPct val="100000"/>
              <a:buFont typeface="Roboto Condensed"/>
              <a:defRPr sz="1800">
                <a:latin typeface="Roboto Condensed"/>
                <a:ea typeface="Roboto Condensed"/>
                <a:cs typeface="Roboto Condensed"/>
                <a:sym typeface="Roboto Condensed"/>
              </a:defRPr>
            </a:lvl7pPr>
            <a:lvl8pPr lvl="7" rtl="0">
              <a:spcBef>
                <a:spcPts val="0"/>
              </a:spcBef>
              <a:buSzPct val="100000"/>
              <a:buFont typeface="Roboto Condensed"/>
              <a:defRPr sz="1800">
                <a:latin typeface="Roboto Condensed"/>
                <a:ea typeface="Roboto Condensed"/>
                <a:cs typeface="Roboto Condensed"/>
                <a:sym typeface="Roboto Condensed"/>
              </a:defRPr>
            </a:lvl8pPr>
            <a:lvl9pPr lvl="8" rtl="0">
              <a:spcBef>
                <a:spcPts val="0"/>
              </a:spcBef>
              <a:buSzPct val="100000"/>
              <a:buFont typeface="Roboto Condensed"/>
              <a:defRPr sz="1800">
                <a:latin typeface="Roboto Condensed"/>
                <a:ea typeface="Roboto Condensed"/>
                <a:cs typeface="Roboto Condensed"/>
                <a:sym typeface="Roboto Condensed"/>
              </a:defRPr>
            </a:lvl9pPr>
          </a:lstStyle>
          <a:p>
            <a:endParaRPr/>
          </a:p>
        </p:txBody>
      </p:sp>
      <p:sp>
        <p:nvSpPr>
          <p:cNvPr id="121" name="Shape 121"/>
          <p:cNvSpPr txBox="1">
            <a:spLocks noGrp="1"/>
          </p:cNvSpPr>
          <p:nvPr>
            <p:ph type="body" idx="2"/>
          </p:nvPr>
        </p:nvSpPr>
        <p:spPr>
          <a:xfrm>
            <a:off x="3233637" y="1545076"/>
            <a:ext cx="2247900" cy="2709900"/>
          </a:xfrm>
          <a:prstGeom prst="rect">
            <a:avLst/>
          </a:prstGeom>
        </p:spPr>
        <p:txBody>
          <a:bodyPr wrap="square" lIns="91425" tIns="91425" rIns="91425" bIns="91425" anchor="t" anchorCtr="0"/>
          <a:lstStyle>
            <a:lvl1pPr lvl="0" rtl="0">
              <a:spcBef>
                <a:spcPts val="0"/>
              </a:spcBef>
              <a:buSzPct val="100000"/>
              <a:buFont typeface="Roboto Condensed"/>
              <a:defRPr sz="1800">
                <a:latin typeface="Roboto Condensed"/>
                <a:ea typeface="Roboto Condensed"/>
                <a:cs typeface="Roboto Condensed"/>
                <a:sym typeface="Roboto Condensed"/>
              </a:defRPr>
            </a:lvl1pPr>
            <a:lvl2pPr lvl="1" rtl="0">
              <a:spcBef>
                <a:spcPts val="0"/>
              </a:spcBef>
              <a:buSzPct val="100000"/>
              <a:buFont typeface="Roboto Condensed"/>
              <a:defRPr sz="1800">
                <a:latin typeface="Roboto Condensed"/>
                <a:ea typeface="Roboto Condensed"/>
                <a:cs typeface="Roboto Condensed"/>
                <a:sym typeface="Roboto Condensed"/>
              </a:defRPr>
            </a:lvl2pPr>
            <a:lvl3pPr lvl="2" rtl="0">
              <a:spcBef>
                <a:spcPts val="0"/>
              </a:spcBef>
              <a:buSzPct val="100000"/>
              <a:buFont typeface="Roboto Condensed"/>
              <a:defRPr sz="1800">
                <a:latin typeface="Roboto Condensed"/>
                <a:ea typeface="Roboto Condensed"/>
                <a:cs typeface="Roboto Condensed"/>
                <a:sym typeface="Roboto Condensed"/>
              </a:defRPr>
            </a:lvl3pPr>
            <a:lvl4pPr lvl="3" rtl="0">
              <a:spcBef>
                <a:spcPts val="0"/>
              </a:spcBef>
              <a:buSzPct val="100000"/>
              <a:buFont typeface="Roboto Condensed"/>
              <a:defRPr sz="1800">
                <a:latin typeface="Roboto Condensed"/>
                <a:ea typeface="Roboto Condensed"/>
                <a:cs typeface="Roboto Condensed"/>
                <a:sym typeface="Roboto Condensed"/>
              </a:defRPr>
            </a:lvl4pPr>
            <a:lvl5pPr lvl="4" rtl="0">
              <a:spcBef>
                <a:spcPts val="0"/>
              </a:spcBef>
              <a:buSzPct val="100000"/>
              <a:buFont typeface="Roboto Condensed"/>
              <a:defRPr sz="1800">
                <a:latin typeface="Roboto Condensed"/>
                <a:ea typeface="Roboto Condensed"/>
                <a:cs typeface="Roboto Condensed"/>
                <a:sym typeface="Roboto Condensed"/>
              </a:defRPr>
            </a:lvl5pPr>
            <a:lvl6pPr lvl="5" rtl="0">
              <a:spcBef>
                <a:spcPts val="0"/>
              </a:spcBef>
              <a:buSzPct val="100000"/>
              <a:buFont typeface="Roboto Condensed"/>
              <a:defRPr sz="1800">
                <a:latin typeface="Roboto Condensed"/>
                <a:ea typeface="Roboto Condensed"/>
                <a:cs typeface="Roboto Condensed"/>
                <a:sym typeface="Roboto Condensed"/>
              </a:defRPr>
            </a:lvl6pPr>
            <a:lvl7pPr lvl="6" rtl="0">
              <a:spcBef>
                <a:spcPts val="0"/>
              </a:spcBef>
              <a:buSzPct val="100000"/>
              <a:buFont typeface="Roboto Condensed"/>
              <a:defRPr sz="1800">
                <a:latin typeface="Roboto Condensed"/>
                <a:ea typeface="Roboto Condensed"/>
                <a:cs typeface="Roboto Condensed"/>
                <a:sym typeface="Roboto Condensed"/>
              </a:defRPr>
            </a:lvl7pPr>
            <a:lvl8pPr lvl="7" rtl="0">
              <a:spcBef>
                <a:spcPts val="0"/>
              </a:spcBef>
              <a:buSzPct val="100000"/>
              <a:buFont typeface="Roboto Condensed"/>
              <a:defRPr sz="1800">
                <a:latin typeface="Roboto Condensed"/>
                <a:ea typeface="Roboto Condensed"/>
                <a:cs typeface="Roboto Condensed"/>
                <a:sym typeface="Roboto Condensed"/>
              </a:defRPr>
            </a:lvl8pPr>
            <a:lvl9pPr lvl="8" rtl="0">
              <a:spcBef>
                <a:spcPts val="0"/>
              </a:spcBef>
              <a:buSzPct val="100000"/>
              <a:buFont typeface="Roboto Condensed"/>
              <a:defRPr sz="1800">
                <a:latin typeface="Roboto Condensed"/>
                <a:ea typeface="Roboto Condensed"/>
                <a:cs typeface="Roboto Condensed"/>
                <a:sym typeface="Roboto Condensed"/>
              </a:defRPr>
            </a:lvl9pPr>
          </a:lstStyle>
          <a:p>
            <a:endParaRPr/>
          </a:p>
        </p:txBody>
      </p:sp>
      <p:sp>
        <p:nvSpPr>
          <p:cNvPr id="122" name="Shape 122"/>
          <p:cNvSpPr txBox="1">
            <a:spLocks noGrp="1"/>
          </p:cNvSpPr>
          <p:nvPr>
            <p:ph type="body" idx="3"/>
          </p:nvPr>
        </p:nvSpPr>
        <p:spPr>
          <a:xfrm>
            <a:off x="5540650" y="1545076"/>
            <a:ext cx="2247900" cy="2709900"/>
          </a:xfrm>
          <a:prstGeom prst="rect">
            <a:avLst/>
          </a:prstGeom>
        </p:spPr>
        <p:txBody>
          <a:bodyPr wrap="square" lIns="91425" tIns="91425" rIns="91425" bIns="91425" anchor="t" anchorCtr="0"/>
          <a:lstStyle>
            <a:lvl1pPr lvl="0" rtl="0">
              <a:spcBef>
                <a:spcPts val="0"/>
              </a:spcBef>
              <a:buSzPct val="100000"/>
              <a:buFont typeface="Roboto Condensed"/>
              <a:defRPr sz="1800">
                <a:latin typeface="Roboto Condensed"/>
                <a:ea typeface="Roboto Condensed"/>
                <a:cs typeface="Roboto Condensed"/>
                <a:sym typeface="Roboto Condensed"/>
              </a:defRPr>
            </a:lvl1pPr>
            <a:lvl2pPr lvl="1" rtl="0">
              <a:spcBef>
                <a:spcPts val="0"/>
              </a:spcBef>
              <a:buSzPct val="100000"/>
              <a:buFont typeface="Roboto Condensed"/>
              <a:defRPr sz="1800">
                <a:latin typeface="Roboto Condensed"/>
                <a:ea typeface="Roboto Condensed"/>
                <a:cs typeface="Roboto Condensed"/>
                <a:sym typeface="Roboto Condensed"/>
              </a:defRPr>
            </a:lvl2pPr>
            <a:lvl3pPr lvl="2" rtl="0">
              <a:spcBef>
                <a:spcPts val="0"/>
              </a:spcBef>
              <a:buSzPct val="100000"/>
              <a:buFont typeface="Roboto Condensed"/>
              <a:defRPr sz="1800">
                <a:latin typeface="Roboto Condensed"/>
                <a:ea typeface="Roboto Condensed"/>
                <a:cs typeface="Roboto Condensed"/>
                <a:sym typeface="Roboto Condensed"/>
              </a:defRPr>
            </a:lvl3pPr>
            <a:lvl4pPr lvl="3" rtl="0">
              <a:spcBef>
                <a:spcPts val="0"/>
              </a:spcBef>
              <a:buSzPct val="100000"/>
              <a:buFont typeface="Roboto Condensed"/>
              <a:defRPr sz="1800">
                <a:latin typeface="Roboto Condensed"/>
                <a:ea typeface="Roboto Condensed"/>
                <a:cs typeface="Roboto Condensed"/>
                <a:sym typeface="Roboto Condensed"/>
              </a:defRPr>
            </a:lvl4pPr>
            <a:lvl5pPr lvl="4" rtl="0">
              <a:spcBef>
                <a:spcPts val="0"/>
              </a:spcBef>
              <a:buSzPct val="100000"/>
              <a:buFont typeface="Roboto Condensed"/>
              <a:defRPr sz="1800">
                <a:latin typeface="Roboto Condensed"/>
                <a:ea typeface="Roboto Condensed"/>
                <a:cs typeface="Roboto Condensed"/>
                <a:sym typeface="Roboto Condensed"/>
              </a:defRPr>
            </a:lvl5pPr>
            <a:lvl6pPr lvl="5" rtl="0">
              <a:spcBef>
                <a:spcPts val="0"/>
              </a:spcBef>
              <a:buSzPct val="100000"/>
              <a:buFont typeface="Roboto Condensed"/>
              <a:defRPr sz="1800">
                <a:latin typeface="Roboto Condensed"/>
                <a:ea typeface="Roboto Condensed"/>
                <a:cs typeface="Roboto Condensed"/>
                <a:sym typeface="Roboto Condensed"/>
              </a:defRPr>
            </a:lvl6pPr>
            <a:lvl7pPr lvl="6" rtl="0">
              <a:spcBef>
                <a:spcPts val="0"/>
              </a:spcBef>
              <a:buSzPct val="100000"/>
              <a:buFont typeface="Roboto Condensed"/>
              <a:defRPr sz="1800">
                <a:latin typeface="Roboto Condensed"/>
                <a:ea typeface="Roboto Condensed"/>
                <a:cs typeface="Roboto Condensed"/>
                <a:sym typeface="Roboto Condensed"/>
              </a:defRPr>
            </a:lvl7pPr>
            <a:lvl8pPr lvl="7" rtl="0">
              <a:spcBef>
                <a:spcPts val="0"/>
              </a:spcBef>
              <a:buSzPct val="100000"/>
              <a:buFont typeface="Roboto Condensed"/>
              <a:defRPr sz="1800">
                <a:latin typeface="Roboto Condensed"/>
                <a:ea typeface="Roboto Condensed"/>
                <a:cs typeface="Roboto Condensed"/>
                <a:sym typeface="Roboto Condensed"/>
              </a:defRPr>
            </a:lvl8pPr>
            <a:lvl9pPr lvl="8" rtl="0">
              <a:spcBef>
                <a:spcPts val="0"/>
              </a:spcBef>
              <a:buSzPct val="100000"/>
              <a:buFont typeface="Roboto Condensed"/>
              <a:defRPr sz="1800">
                <a:latin typeface="Roboto Condensed"/>
                <a:ea typeface="Roboto Condensed"/>
                <a:cs typeface="Roboto Condensed"/>
                <a:sym typeface="Roboto Condensed"/>
              </a:defRPr>
            </a:lvl9pPr>
          </a:lstStyle>
          <a:p>
            <a:endParaRPr/>
          </a:p>
        </p:txBody>
      </p:sp>
      <p:sp>
        <p:nvSpPr>
          <p:cNvPr id="123" name="Shape 1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41" name="Shape 141"/>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buFont typeface="Alegreya"/>
              <a:defRPr>
                <a:latin typeface="Alegreya"/>
                <a:ea typeface="Alegreya"/>
                <a:cs typeface="Alegreya"/>
                <a:sym typeface="Alegrey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wrap="square" lIns="91425" tIns="91425" rIns="91425" bIns="91425" anchor="ctr" anchorCtr="0"/>
          <a:lstStyle>
            <a:lvl1pPr lvl="0" rtl="0">
              <a:spcBef>
                <a:spcPts val="0"/>
              </a:spcBef>
              <a:spcAft>
                <a:spcPts val="0"/>
              </a:spcAft>
              <a:buSzPct val="1000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rt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rtl="0">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rtl="0">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rtl="0">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rtl="0">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lkyspp.nus.edu.sg/wp-content/uploads/2014/11/Public-Housing-in-Singapore.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businesstimes.com.sg/in-depth/singapore-budget-2015#/cp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businesstimes.com.sg/in-depth/singapore-budget-2015#/cp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businesstimes.com.sg/in-depth/singapore-budget-2015#/cp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lkyspp.nus.edu.sg/wp-content/uploads/2014/11/Public-Housing-in-Singapor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www.theatlas.com/charts/Vy4r_ECP" TargetMode="External"/><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eresources.nlb.gov.sg/infopedia/articles/SIP_2015-02-04_103701.html" TargetMode="External"/><Relationship Id="rId3" Type="http://schemas.openxmlformats.org/officeDocument/2006/relationships/hyperlink" Target="http://eresources.nlb.gov.sg/infopedia/articles/SIP_2016-08-11_160158.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Clr>
                <a:schemeClr val="dk1"/>
              </a:buClr>
              <a:buSzPct val="55000"/>
              <a:buFont typeface="Arial"/>
              <a:buNone/>
            </a:pPr>
            <a:r>
              <a:rPr lang="en">
                <a:solidFill>
                  <a:schemeClr val="lt1"/>
                </a:solidFill>
              </a:rPr>
              <a:t>Content Page</a:t>
            </a:r>
          </a:p>
        </p:txBody>
      </p:sp>
      <p:sp>
        <p:nvSpPr>
          <p:cNvPr id="205" name="Shape 205"/>
          <p:cNvSpPr txBox="1">
            <a:spLocks noGrp="1"/>
          </p:cNvSpPr>
          <p:nvPr>
            <p:ph type="body" idx="1"/>
          </p:nvPr>
        </p:nvSpPr>
        <p:spPr>
          <a:xfrm>
            <a:off x="203500" y="1012501"/>
            <a:ext cx="2247900" cy="2709900"/>
          </a:xfrm>
          <a:prstGeom prst="rect">
            <a:avLst/>
          </a:prstGeom>
        </p:spPr>
        <p:txBody>
          <a:bodyPr wrap="square" lIns="91425" tIns="91425" rIns="91425" bIns="91425" anchor="t" anchorCtr="0">
            <a:noAutofit/>
          </a:bodyPr>
          <a:lstStyle/>
          <a:p>
            <a:pPr lvl="0" rtl="0">
              <a:spcBef>
                <a:spcPts val="0"/>
              </a:spcBef>
              <a:spcAft>
                <a:spcPts val="0"/>
              </a:spcAft>
              <a:buNone/>
            </a:pPr>
            <a:r>
              <a:rPr lang="en" sz="12000" b="1">
                <a:solidFill>
                  <a:srgbClr val="3F5378"/>
                </a:solidFill>
              </a:rPr>
              <a:t>1</a:t>
            </a:r>
          </a:p>
          <a:p>
            <a:pPr lvl="0" rtl="0">
              <a:lnSpc>
                <a:spcPct val="115000"/>
              </a:lnSpc>
              <a:spcBef>
                <a:spcPts val="0"/>
              </a:spcBef>
              <a:spcAft>
                <a:spcPts val="0"/>
              </a:spcAft>
              <a:buClr>
                <a:schemeClr val="dk1"/>
              </a:buClr>
              <a:buSzPct val="45833"/>
              <a:buFont typeface="Arial"/>
              <a:buNone/>
            </a:pPr>
            <a:r>
              <a:rPr lang="en" sz="2400">
                <a:solidFill>
                  <a:schemeClr val="dk1"/>
                </a:solidFill>
              </a:rPr>
              <a:t>Seriousness of aging problems in Singapore &amp; and Implications </a:t>
            </a:r>
          </a:p>
          <a:p>
            <a:pPr lvl="0" rtl="0">
              <a:lnSpc>
                <a:spcPct val="115000"/>
              </a:lnSpc>
              <a:spcBef>
                <a:spcPts val="0"/>
              </a:spcBef>
              <a:spcAft>
                <a:spcPts val="0"/>
              </a:spcAft>
              <a:buClr>
                <a:schemeClr val="dk1"/>
              </a:buClr>
              <a:buSzPct val="45833"/>
              <a:buFont typeface="Arial"/>
              <a:buNone/>
            </a:pPr>
            <a:endParaRPr sz="2400">
              <a:solidFill>
                <a:schemeClr val="dk1"/>
              </a:solidFill>
            </a:endParaRPr>
          </a:p>
          <a:p>
            <a:pPr lvl="0">
              <a:spcBef>
                <a:spcPts val="0"/>
              </a:spcBef>
              <a:buNone/>
            </a:pPr>
            <a:endParaRPr sz="2400"/>
          </a:p>
        </p:txBody>
      </p:sp>
      <p:sp>
        <p:nvSpPr>
          <p:cNvPr id="206" name="Shape 206"/>
          <p:cNvSpPr txBox="1">
            <a:spLocks noGrp="1"/>
          </p:cNvSpPr>
          <p:nvPr>
            <p:ph type="body" idx="2"/>
          </p:nvPr>
        </p:nvSpPr>
        <p:spPr>
          <a:xfrm>
            <a:off x="2405872" y="1858300"/>
            <a:ext cx="2770800" cy="2709900"/>
          </a:xfrm>
          <a:prstGeom prst="rect">
            <a:avLst/>
          </a:prstGeom>
        </p:spPr>
        <p:txBody>
          <a:bodyPr wrap="square" lIns="91425" tIns="91425" rIns="91425" bIns="91425" anchor="t" anchorCtr="0">
            <a:noAutofit/>
          </a:bodyPr>
          <a:lstStyle/>
          <a:p>
            <a:pPr lvl="0" rtl="0">
              <a:spcBef>
                <a:spcPts val="0"/>
              </a:spcBef>
              <a:spcAft>
                <a:spcPts val="0"/>
              </a:spcAft>
              <a:buNone/>
            </a:pPr>
            <a:r>
              <a:rPr lang="en" sz="12000" b="1">
                <a:solidFill>
                  <a:srgbClr val="3F5378"/>
                </a:solidFill>
              </a:rPr>
              <a:t>  2</a:t>
            </a:r>
          </a:p>
          <a:p>
            <a:pPr lvl="0" rtl="0">
              <a:spcBef>
                <a:spcPts val="0"/>
              </a:spcBef>
              <a:spcAft>
                <a:spcPts val="0"/>
              </a:spcAft>
              <a:buNone/>
            </a:pPr>
            <a:r>
              <a:rPr lang="en" sz="2400">
                <a:solidFill>
                  <a:schemeClr val="dk1"/>
                </a:solidFill>
              </a:rPr>
              <a:t>Policies in place</a:t>
            </a:r>
          </a:p>
          <a:p>
            <a:pPr lvl="0">
              <a:spcBef>
                <a:spcPts val="0"/>
              </a:spcBef>
              <a:buNone/>
            </a:pPr>
            <a:endParaRPr sz="2400"/>
          </a:p>
        </p:txBody>
      </p:sp>
      <p:sp>
        <p:nvSpPr>
          <p:cNvPr id="207" name="Shape 207"/>
          <p:cNvSpPr txBox="1">
            <a:spLocks noGrp="1"/>
          </p:cNvSpPr>
          <p:nvPr>
            <p:ph type="body" idx="3"/>
          </p:nvPr>
        </p:nvSpPr>
        <p:spPr>
          <a:xfrm>
            <a:off x="5240950" y="2230700"/>
            <a:ext cx="3425700" cy="5493000"/>
          </a:xfrm>
          <a:prstGeom prst="rect">
            <a:avLst/>
          </a:prstGeom>
        </p:spPr>
        <p:txBody>
          <a:bodyPr wrap="square" lIns="91425" tIns="91425" rIns="91425" bIns="91425" anchor="t" anchorCtr="0">
            <a:noAutofit/>
          </a:bodyPr>
          <a:lstStyle/>
          <a:p>
            <a:pPr lvl="0" rtl="0">
              <a:lnSpc>
                <a:spcPct val="115000"/>
              </a:lnSpc>
              <a:spcBef>
                <a:spcPts val="0"/>
              </a:spcBef>
              <a:spcAft>
                <a:spcPts val="0"/>
              </a:spcAft>
              <a:buNone/>
            </a:pPr>
            <a:r>
              <a:rPr lang="en" sz="12000" b="1">
                <a:solidFill>
                  <a:srgbClr val="3F5378"/>
                </a:solidFill>
              </a:rPr>
              <a:t>   3</a:t>
            </a:r>
          </a:p>
          <a:p>
            <a:pPr lvl="0" rtl="0">
              <a:lnSpc>
                <a:spcPct val="115000"/>
              </a:lnSpc>
              <a:spcBef>
                <a:spcPts val="0"/>
              </a:spcBef>
              <a:spcAft>
                <a:spcPts val="0"/>
              </a:spcAft>
              <a:buNone/>
            </a:pPr>
            <a:r>
              <a:rPr lang="en" sz="2400">
                <a:solidFill>
                  <a:schemeClr val="dk1"/>
                </a:solidFill>
              </a:rPr>
              <a:t>Compare internationally </a:t>
            </a:r>
          </a:p>
          <a:p>
            <a:pPr lvl="0" rtl="0">
              <a:lnSpc>
                <a:spcPct val="115000"/>
              </a:lnSpc>
              <a:spcBef>
                <a:spcPts val="0"/>
              </a:spcBef>
              <a:spcAft>
                <a:spcPts val="0"/>
              </a:spcAft>
              <a:buNone/>
            </a:pPr>
            <a:r>
              <a:rPr lang="en" sz="2400">
                <a:solidFill>
                  <a:schemeClr val="dk1"/>
                </a:solidFill>
              </a:rPr>
              <a:t>&amp; recommend policies</a:t>
            </a:r>
          </a:p>
        </p:txBody>
      </p:sp>
      <p:sp>
        <p:nvSpPr>
          <p:cNvPr id="208" name="Shape 20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94509"/>
            <a:ext cx="9144000" cy="5143500"/>
          </a:xfrm>
        </p:spPr>
        <p:txBody>
          <a:bodyPr/>
          <a:lstStyle/>
          <a:p>
            <a:pPr lvl="0">
              <a:lnSpc>
                <a:spcPct val="115000"/>
              </a:lnSpc>
              <a:buNone/>
            </a:pPr>
            <a:r>
              <a:rPr lang="en" sz="1600" dirty="0"/>
              <a:t>pension problem generated by withdrawal  CPF</a:t>
            </a:r>
          </a:p>
          <a:p>
            <a:pPr lvl="0">
              <a:lnSpc>
                <a:spcPct val="115000"/>
              </a:lnSpc>
              <a:buNone/>
            </a:pPr>
            <a:r>
              <a:rPr lang="en" sz="1600" dirty="0"/>
              <a:t>In the early days,  in order to boost the demand and homeownership, Singapore government allowed people to use CPF  to pay off down payment as well as monthly mortgage repayment. Although the short term impact is very strong and successful,  we are facing a very serious aging problem which is the negative impact caused by policy</a:t>
            </a:r>
            <a:r>
              <a:rPr lang="en" sz="1600" dirty="0" smtClean="0"/>
              <a:t>.</a:t>
            </a:r>
            <a:endParaRPr lang="en" sz="1600" dirty="0"/>
          </a:p>
          <a:p>
            <a:pPr lvl="0">
              <a:buNone/>
            </a:pPr>
            <a:r>
              <a:rPr lang="en" sz="1600" dirty="0"/>
              <a:t>88% (or about 40,000) of HDB households with the youngest lessee aged 65 years and above have fully discharged their HDB mortgage loans. A significant number of these seniors are ‘asset-rich, cash-</a:t>
            </a:r>
            <a:r>
              <a:rPr lang="en" sz="1600" dirty="0" err="1"/>
              <a:t>poor’.Increased</a:t>
            </a:r>
            <a:r>
              <a:rPr lang="en" sz="1600" dirty="0"/>
              <a:t> life expectancy amongst the elderly will make this problem worse.</a:t>
            </a:r>
          </a:p>
          <a:p>
            <a:pPr lvl="0">
              <a:buNone/>
            </a:pPr>
            <a:endParaRPr lang="en" sz="1600" dirty="0"/>
          </a:p>
          <a:p>
            <a:pPr lvl="0">
              <a:buNone/>
            </a:pPr>
            <a:r>
              <a:rPr lang="en" sz="1600" dirty="0"/>
              <a:t>While ultra-high home prices make Singaporeans seem wealthier on paper, many retirees don’t have enough liquid savings to ensure a comfortable retirement—what Hui Wen Tat, professor at NUS’ Lee </a:t>
            </a:r>
            <a:r>
              <a:rPr lang="en" sz="1600" dirty="0" err="1"/>
              <a:t>Kuan</a:t>
            </a:r>
            <a:r>
              <a:rPr lang="en" sz="1600" dirty="0"/>
              <a:t> Yew School of Public Policy, calls being “asset-rich, but cash-poor.” Property now makes up around </a:t>
            </a:r>
            <a:r>
              <a:rPr lang="en" sz="1600" dirty="0">
                <a:hlinkClick r:id="rId2"/>
              </a:rPr>
              <a:t>75-80% of Singaporeans’ net retirement wealth</a:t>
            </a:r>
            <a:r>
              <a:rPr lang="en" sz="1600" dirty="0"/>
              <a:t> </a:t>
            </a:r>
          </a:p>
          <a:p>
            <a:pPr lvl="0">
              <a:buNone/>
            </a:pPr>
            <a:endParaRPr lang="en" sz="1600" dirty="0"/>
          </a:p>
          <a:p>
            <a:pPr lvl="0">
              <a:buNone/>
            </a:pPr>
            <a:endParaRPr lang="en" dirty="0">
              <a:solidFill>
                <a:srgbClr val="FF0000"/>
              </a:solidFill>
            </a:endParaRPr>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spTree>
    <p:extLst>
      <p:ext uri="{BB962C8B-B14F-4D97-AF65-F5344CB8AC3E}">
        <p14:creationId xmlns:p14="http://schemas.microsoft.com/office/powerpoint/2010/main" val="161127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600"/>
              </a:spcBef>
              <a:spcAft>
                <a:spcPts val="1000"/>
              </a:spcAft>
              <a:buClr>
                <a:schemeClr val="dk1"/>
              </a:buClr>
              <a:buSzPct val="55000"/>
              <a:buFont typeface="Arial"/>
              <a:buNone/>
            </a:pPr>
            <a:r>
              <a:rPr lang="en">
                <a:solidFill>
                  <a:schemeClr val="lt1"/>
                </a:solidFill>
              </a:rPr>
              <a:t>3.Low income</a:t>
            </a:r>
          </a:p>
        </p:txBody>
      </p:sp>
      <p:sp>
        <p:nvSpPr>
          <p:cNvPr id="274" name="Shape 27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11</a:t>
            </a:fld>
            <a:endParaRPr lang="en"/>
          </a:p>
        </p:txBody>
      </p:sp>
      <p:pic>
        <p:nvPicPr>
          <p:cNvPr id="275" name="Shape 275"/>
          <p:cNvPicPr preferRelativeResize="0"/>
          <p:nvPr/>
        </p:nvPicPr>
        <p:blipFill rotWithShape="1">
          <a:blip r:embed="rId3">
            <a:alphaModFix/>
          </a:blip>
          <a:srcRect l="27199" t="39505" r="28124" b="12345"/>
          <a:stretch/>
        </p:blipFill>
        <p:spPr>
          <a:xfrm>
            <a:off x="100650" y="1158775"/>
            <a:ext cx="3928425" cy="3874000"/>
          </a:xfrm>
          <a:prstGeom prst="rect">
            <a:avLst/>
          </a:prstGeom>
          <a:noFill/>
          <a:ln>
            <a:noFill/>
          </a:ln>
        </p:spPr>
      </p:pic>
      <p:pic>
        <p:nvPicPr>
          <p:cNvPr id="276" name="Shape 276"/>
          <p:cNvPicPr preferRelativeResize="0"/>
          <p:nvPr/>
        </p:nvPicPr>
        <p:blipFill rotWithShape="1">
          <a:blip r:embed="rId4">
            <a:alphaModFix/>
          </a:blip>
          <a:srcRect l="26044" t="38271" r="27080" b="17488"/>
          <a:stretch/>
        </p:blipFill>
        <p:spPr>
          <a:xfrm>
            <a:off x="4029075" y="1158775"/>
            <a:ext cx="5114925" cy="347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593272"/>
            <a:ext cx="9144000" cy="3550227"/>
          </a:xfrm>
        </p:spPr>
        <p:txBody>
          <a:bodyPr/>
          <a:lstStyle/>
          <a:p>
            <a:pPr lvl="0">
              <a:buNone/>
            </a:pPr>
            <a:r>
              <a:rPr lang="en" sz="2000" dirty="0"/>
              <a:t>Low income of Senior citizens is also a problem facing by the government. By looking at the graph on the left hand side, we can observe that majority of Male and Female above 65 are earning a monthly income lower than 1000 SGD. Also, From the financial adequacy research by 2011. About 26% of residences above 55 years old is occasional or regular financial inadequacy.</a:t>
            </a:r>
          </a:p>
          <a:p>
            <a:pPr lvl="0">
              <a:buClr>
                <a:schemeClr val="dk1"/>
              </a:buClr>
              <a:buNone/>
            </a:pPr>
            <a:r>
              <a:rPr lang="en" sz="2000" dirty="0"/>
              <a:t>Trend-over-time analysis of % of low income group amongst elderly (defined as subjective) and how much % housing stock allocated to them</a:t>
            </a:r>
          </a:p>
          <a:p>
            <a:pPr lvl="0">
              <a:buClr>
                <a:schemeClr val="dk1"/>
              </a:buClr>
              <a:buNone/>
            </a:pPr>
            <a:endParaRPr lang="en" sz="2000" dirty="0"/>
          </a:p>
          <a:p>
            <a:pPr lvl="0">
              <a:buNone/>
            </a:pPr>
            <a:r>
              <a:rPr lang="en" sz="2000" dirty="0"/>
              <a:t>"The deeper structural problem is that we have quite a large group of Singaporeans who cannot afford to retire based on their savings alone,</a:t>
            </a:r>
          </a:p>
          <a:p>
            <a:pPr lvl="0">
              <a:buNone/>
            </a:pPr>
            <a:r>
              <a:rPr lang="en" sz="2000" dirty="0"/>
              <a:t>retirement inadequacy is a pressing issue which requires a "fundamental restructuring" of the </a:t>
            </a:r>
            <a:r>
              <a:rPr lang="en" sz="2000" dirty="0">
                <a:hlinkClick r:id="rId2"/>
              </a:rPr>
              <a:t>CPF system</a:t>
            </a:r>
            <a:r>
              <a:rPr lang="en" sz="2000" dirty="0"/>
              <a:t>.</a:t>
            </a:r>
          </a:p>
          <a:p>
            <a:endParaRPr lang="en-US" sz="20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66019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600"/>
              </a:spcBef>
              <a:spcAft>
                <a:spcPts val="1000"/>
              </a:spcAft>
              <a:buClr>
                <a:schemeClr val="dk1"/>
              </a:buClr>
              <a:buSzPct val="55000"/>
              <a:buFont typeface="Arial"/>
              <a:buNone/>
            </a:pPr>
            <a:endParaRPr>
              <a:solidFill>
                <a:schemeClr val="lt1"/>
              </a:solidFill>
            </a:endParaRPr>
          </a:p>
          <a:p>
            <a:pPr lvl="0" rtl="0">
              <a:spcBef>
                <a:spcPts val="600"/>
              </a:spcBef>
              <a:spcAft>
                <a:spcPts val="1000"/>
              </a:spcAft>
              <a:buClr>
                <a:schemeClr val="dk1"/>
              </a:buClr>
              <a:buSzPct val="55000"/>
              <a:buFont typeface="Arial"/>
              <a:buNone/>
            </a:pPr>
            <a:r>
              <a:rPr lang="en">
                <a:solidFill>
                  <a:schemeClr val="lt1"/>
                </a:solidFill>
              </a:rPr>
              <a:t>4.Shortage in  supply &amp; lack of  housing  options for single elderly</a:t>
            </a:r>
          </a:p>
          <a:p>
            <a:pPr lvl="0">
              <a:spcBef>
                <a:spcPts val="0"/>
              </a:spcBef>
              <a:buNone/>
            </a:pPr>
            <a:endParaRPr>
              <a:solidFill>
                <a:schemeClr val="lt1"/>
              </a:solidFill>
            </a:endParaRPr>
          </a:p>
        </p:txBody>
      </p:sp>
      <p:sp>
        <p:nvSpPr>
          <p:cNvPr id="282" name="Shape 282"/>
          <p:cNvSpPr txBox="1">
            <a:spLocks noGrp="1"/>
          </p:cNvSpPr>
          <p:nvPr>
            <p:ph type="body" idx="1"/>
          </p:nvPr>
        </p:nvSpPr>
        <p:spPr>
          <a:xfrm>
            <a:off x="115000" y="2354350"/>
            <a:ext cx="7503000" cy="1247700"/>
          </a:xfrm>
          <a:prstGeom prst="rect">
            <a:avLst/>
          </a:prstGeom>
        </p:spPr>
        <p:txBody>
          <a:bodyPr wrap="square" lIns="91425" tIns="91425" rIns="91425" bIns="91425" anchor="ctr" anchorCtr="0">
            <a:noAutofit/>
          </a:bodyPr>
          <a:lstStyle/>
          <a:p>
            <a:pPr marL="457200" lvl="0" indent="-355600" rtl="0">
              <a:spcBef>
                <a:spcPts val="0"/>
              </a:spcBef>
              <a:buClr>
                <a:srgbClr val="000000"/>
              </a:buClr>
              <a:buSzPct val="100000"/>
            </a:pPr>
            <a:r>
              <a:rPr lang="en" sz="2000"/>
              <a:t>Lack of Housing options</a:t>
            </a:r>
          </a:p>
          <a:p>
            <a:pPr lvl="0" rtl="0">
              <a:spcBef>
                <a:spcPts val="0"/>
              </a:spcBef>
              <a:buNone/>
            </a:pPr>
            <a:endParaRPr sz="2000"/>
          </a:p>
          <a:p>
            <a:pPr marL="457200" lvl="0" indent="-355600" rtl="0">
              <a:spcBef>
                <a:spcPts val="0"/>
              </a:spcBef>
              <a:buClr>
                <a:srgbClr val="000000"/>
              </a:buClr>
              <a:buSzPct val="100000"/>
            </a:pPr>
            <a:r>
              <a:rPr lang="en" sz="2000"/>
              <a:t>Shortage of Nursing Homes beds</a:t>
            </a:r>
          </a:p>
          <a:p>
            <a:pPr lvl="0" algn="just" rtl="0">
              <a:spcBef>
                <a:spcPts val="0"/>
              </a:spcBef>
              <a:buNone/>
            </a:pPr>
            <a:endParaRPr sz="1400"/>
          </a:p>
        </p:txBody>
      </p:sp>
      <p:sp>
        <p:nvSpPr>
          <p:cNvPr id="283" name="Shape 28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00" y="1468582"/>
            <a:ext cx="9144000" cy="3993573"/>
          </a:xfrm>
        </p:spPr>
        <p:txBody>
          <a:bodyPr/>
          <a:lstStyle/>
          <a:p>
            <a:pPr lvl="0">
              <a:buClr>
                <a:schemeClr val="dk1"/>
              </a:buClr>
              <a:buNone/>
            </a:pPr>
            <a:r>
              <a:rPr lang="en" sz="1400" dirty="0">
                <a:sym typeface="Georgia"/>
              </a:rPr>
              <a:t>The number of elderly living alone increased from 6,000 in 1990 to 29,000 in 2011 and is estimated to reach 92,000 by 2030.If these people find themselves in need of a place to live they can check themselves into only a nursing home now because there are hardly any other types of housing options </a:t>
            </a:r>
            <a:r>
              <a:rPr lang="en" sz="1400" dirty="0" err="1">
                <a:sym typeface="Georgia"/>
              </a:rPr>
              <a:t>available.In</a:t>
            </a:r>
            <a:r>
              <a:rPr lang="en" sz="1400" dirty="0">
                <a:sym typeface="Georgia"/>
              </a:rPr>
              <a:t> countries such as the United States, Australia and Finland, about 5 per cent of the elderly population live in some form of residential aged care facility in the community.</a:t>
            </a:r>
          </a:p>
          <a:p>
            <a:pPr lvl="0">
              <a:buClr>
                <a:schemeClr val="dk1"/>
              </a:buClr>
              <a:buNone/>
            </a:pPr>
            <a:endParaRPr lang="en" sz="1400" dirty="0">
              <a:sym typeface="Georgia"/>
            </a:endParaRPr>
          </a:p>
          <a:p>
            <a:pPr lvl="0">
              <a:buClr>
                <a:schemeClr val="dk1"/>
              </a:buClr>
              <a:buNone/>
            </a:pPr>
            <a:r>
              <a:rPr lang="en" sz="1400" dirty="0">
                <a:sym typeface="Georgia"/>
              </a:rPr>
              <a:t>Going by the same estimation, that would mean about 50,000 seniors in Singapore needing such facilities by 2030, though there is only about 12,000 nursing home beds now.</a:t>
            </a:r>
          </a:p>
          <a:p>
            <a:pPr lvl="0">
              <a:buNone/>
            </a:pPr>
            <a:endParaRPr lang="en" sz="1400" dirty="0"/>
          </a:p>
          <a:p>
            <a:pPr marL="152400" marR="228600" lvl="0" indent="-69850">
              <a:lnSpc>
                <a:spcPct val="135000"/>
              </a:lnSpc>
              <a:spcAft>
                <a:spcPts val="200"/>
              </a:spcAft>
              <a:buClr>
                <a:schemeClr val="dk1"/>
              </a:buClr>
              <a:buNone/>
            </a:pPr>
            <a:r>
              <a:rPr lang="en" sz="1400" dirty="0"/>
              <a:t>Integration of facilities</a:t>
            </a:r>
          </a:p>
          <a:p>
            <a:pPr marL="152400" marR="228600" lvl="0" indent="-69850">
              <a:lnSpc>
                <a:spcPct val="135000"/>
              </a:lnSpc>
              <a:spcAft>
                <a:spcPts val="200"/>
              </a:spcAft>
              <a:buClr>
                <a:schemeClr val="dk1"/>
              </a:buClr>
              <a:buNone/>
            </a:pPr>
            <a:r>
              <a:rPr lang="en" sz="1400" dirty="0"/>
              <a:t>There is currently a lack of an integrated approach in providing for the needs of the elderly. The current studio apartment scheme by HDB are not  sufficient to cater to the higher expectations of the more well-off and well-educated elderly, who would have higher expectations for housing, including provision of integrated support </a:t>
            </a:r>
            <a:r>
              <a:rPr lang="en" sz="1400" dirty="0" err="1"/>
              <a:t>facilities.Only</a:t>
            </a:r>
            <a:r>
              <a:rPr lang="en" sz="1400" dirty="0"/>
              <a:t> by expanding the range of housing options available to the elderly to include retirement estates integrated with support facilities for the elderly can then cater to the growing needs and expectations of Singapore’s rapidly growing ageing population.</a:t>
            </a:r>
          </a:p>
          <a:p>
            <a:pPr lvl="0">
              <a:buNone/>
            </a:pPr>
            <a:endParaRPr lang="en" sz="1400" dirty="0"/>
          </a:p>
          <a:p>
            <a:endParaRPr lang="en-US" sz="14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9199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 sz="3000">
                <a:solidFill>
                  <a:schemeClr val="lt1"/>
                </a:solidFill>
              </a:rPr>
              <a:t>Implications to housing policy:</a:t>
            </a:r>
          </a:p>
          <a:p>
            <a:pPr lvl="0" rtl="0">
              <a:spcBef>
                <a:spcPts val="0"/>
              </a:spcBef>
              <a:buClr>
                <a:schemeClr val="dk1"/>
              </a:buClr>
              <a:buSzPct val="36666"/>
              <a:buFont typeface="Arial"/>
              <a:buNone/>
            </a:pPr>
            <a:r>
              <a:rPr lang="en" sz="3000">
                <a:solidFill>
                  <a:schemeClr val="lt1"/>
                </a:solidFill>
              </a:rPr>
              <a:t>What can we do?</a:t>
            </a:r>
          </a:p>
        </p:txBody>
      </p:sp>
      <p:sp>
        <p:nvSpPr>
          <p:cNvPr id="289" name="Shape 289"/>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marL="457200" lvl="0" indent="-355600" rtl="0">
              <a:spcBef>
                <a:spcPts val="0"/>
              </a:spcBef>
              <a:buClr>
                <a:schemeClr val="dk1"/>
              </a:buClr>
              <a:buSzPct val="100000"/>
              <a:buAutoNum type="arabicPeriod"/>
            </a:pPr>
            <a:r>
              <a:rPr lang="en" sz="2000">
                <a:solidFill>
                  <a:schemeClr val="dk1"/>
                </a:solidFill>
              </a:rPr>
              <a:t>Family is the key </a:t>
            </a:r>
          </a:p>
          <a:p>
            <a:pPr marL="457200" lvl="0" indent="-355600" rtl="0">
              <a:spcBef>
                <a:spcPts val="0"/>
              </a:spcBef>
              <a:buClr>
                <a:schemeClr val="dk1"/>
              </a:buClr>
              <a:buSzPct val="100000"/>
              <a:buAutoNum type="arabicPeriod"/>
            </a:pPr>
            <a:r>
              <a:rPr lang="en" sz="2000">
                <a:solidFill>
                  <a:schemeClr val="dk1"/>
                </a:solidFill>
              </a:rPr>
              <a:t>Fundamental restructuring of the </a:t>
            </a:r>
            <a:r>
              <a:rPr lang="en" sz="2000">
                <a:solidFill>
                  <a:schemeClr val="dk1"/>
                </a:solidFill>
                <a:hlinkClick r:id="rId3"/>
              </a:rPr>
              <a:t>CPF system</a:t>
            </a:r>
          </a:p>
          <a:p>
            <a:pPr marL="457200" lvl="0" indent="-355600" rtl="0">
              <a:spcBef>
                <a:spcPts val="0"/>
              </a:spcBef>
              <a:buClr>
                <a:schemeClr val="dk1"/>
              </a:buClr>
              <a:buSzPct val="100000"/>
              <a:buAutoNum type="arabicPeriod"/>
            </a:pPr>
            <a:r>
              <a:rPr lang="en" sz="2000">
                <a:solidFill>
                  <a:schemeClr val="dk1"/>
                </a:solidFill>
              </a:rPr>
              <a:t>Work longer before retiring</a:t>
            </a:r>
          </a:p>
          <a:p>
            <a:pPr marL="457200" lvl="0" indent="-355600" rtl="0">
              <a:spcBef>
                <a:spcPts val="0"/>
              </a:spcBef>
              <a:buClr>
                <a:schemeClr val="dk1"/>
              </a:buClr>
              <a:buSzPct val="100000"/>
              <a:buAutoNum type="arabicPeriod"/>
            </a:pPr>
            <a:r>
              <a:rPr lang="en" sz="2000">
                <a:solidFill>
                  <a:schemeClr val="dk1"/>
                </a:solidFill>
              </a:rPr>
              <a:t>Provide more housing options</a:t>
            </a:r>
          </a:p>
          <a:p>
            <a:pPr marL="457200" lvl="0" indent="-355600" rtl="0">
              <a:spcBef>
                <a:spcPts val="0"/>
              </a:spcBef>
              <a:buClr>
                <a:schemeClr val="dk1"/>
              </a:buClr>
              <a:buSzPct val="100000"/>
              <a:buAutoNum type="arabicPeriod"/>
            </a:pPr>
            <a:r>
              <a:rPr lang="en" sz="2000">
                <a:solidFill>
                  <a:schemeClr val="dk1"/>
                </a:solidFill>
              </a:rPr>
              <a:t>Creating a Barrier-free and Elderly Friendly Environment</a:t>
            </a:r>
          </a:p>
          <a:p>
            <a:pPr marL="457200" lvl="0" indent="-355600" rtl="0">
              <a:spcBef>
                <a:spcPts val="0"/>
              </a:spcBef>
              <a:buClr>
                <a:schemeClr val="dk1"/>
              </a:buClr>
              <a:buSzPct val="100000"/>
              <a:buAutoNum type="arabicPeriod"/>
            </a:pPr>
            <a:r>
              <a:rPr lang="en" sz="2000">
                <a:solidFill>
                  <a:schemeClr val="dk1"/>
                </a:solidFill>
              </a:rPr>
              <a:t>Get more retirement benefits from the same asset (home)</a:t>
            </a:r>
          </a:p>
        </p:txBody>
      </p:sp>
      <p:sp>
        <p:nvSpPr>
          <p:cNvPr id="290" name="Shape 29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814275" y="392575"/>
            <a:ext cx="7712400" cy="7662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 sz="3000">
                <a:solidFill>
                  <a:schemeClr val="lt1"/>
                </a:solidFill>
              </a:rPr>
              <a:t>Implication to housing policy:</a:t>
            </a:r>
          </a:p>
          <a:p>
            <a:pPr lvl="0" rtl="0">
              <a:spcBef>
                <a:spcPts val="0"/>
              </a:spcBef>
              <a:buNone/>
            </a:pPr>
            <a:r>
              <a:rPr lang="en" sz="3000">
                <a:solidFill>
                  <a:schemeClr val="lt1"/>
                </a:solidFill>
              </a:rPr>
              <a:t>What can we do?</a:t>
            </a:r>
          </a:p>
        </p:txBody>
      </p:sp>
      <p:sp>
        <p:nvSpPr>
          <p:cNvPr id="296" name="Shape 296"/>
          <p:cNvSpPr txBox="1">
            <a:spLocks noGrp="1"/>
          </p:cNvSpPr>
          <p:nvPr>
            <p:ph type="body" idx="1"/>
          </p:nvPr>
        </p:nvSpPr>
        <p:spPr>
          <a:xfrm>
            <a:off x="295950" y="1699675"/>
            <a:ext cx="8552100" cy="3791400"/>
          </a:xfrm>
          <a:prstGeom prst="rect">
            <a:avLst/>
          </a:prstGeom>
        </p:spPr>
        <p:txBody>
          <a:bodyPr wrap="square" lIns="91425" tIns="91425" rIns="91425" bIns="91425" anchor="ctr" anchorCtr="0">
            <a:noAutofit/>
          </a:bodyPr>
          <a:lstStyle/>
          <a:p>
            <a:pPr marR="0" lvl="0" algn="l" rtl="0">
              <a:lnSpc>
                <a:spcPct val="100000"/>
              </a:lnSpc>
              <a:spcBef>
                <a:spcPts val="600"/>
              </a:spcBef>
              <a:spcAft>
                <a:spcPts val="1000"/>
              </a:spcAft>
              <a:buNone/>
            </a:pPr>
            <a:r>
              <a:rPr lang="en" sz="2000">
                <a:solidFill>
                  <a:schemeClr val="dk1"/>
                </a:solidFill>
              </a:rPr>
              <a:t>1.Family is the key </a:t>
            </a:r>
          </a:p>
          <a:p>
            <a:pPr marL="457200" marR="0" lvl="0" indent="-304800" algn="l" rtl="0">
              <a:lnSpc>
                <a:spcPct val="100000"/>
              </a:lnSpc>
              <a:spcBef>
                <a:spcPts val="600"/>
              </a:spcBef>
              <a:spcAft>
                <a:spcPts val="0"/>
              </a:spcAft>
              <a:buClr>
                <a:schemeClr val="dk1"/>
              </a:buClr>
              <a:buSzPct val="171428"/>
            </a:pPr>
            <a:r>
              <a:rPr lang="en" sz="700">
                <a:solidFill>
                  <a:schemeClr val="dk1"/>
                </a:solidFill>
              </a:rPr>
              <a:t> </a:t>
            </a:r>
            <a:r>
              <a:rPr lang="en" sz="1400">
                <a:solidFill>
                  <a:schemeClr val="dk1"/>
                </a:solidFill>
              </a:rPr>
              <a:t>Family is a key source of physical, emotional and financial support for the elderly. Strong family and community ties for seniors should be built to enjoy their silver years</a:t>
            </a:r>
          </a:p>
          <a:p>
            <a:pPr marL="457200" marR="0" lvl="0" indent="-304800" algn="l" rtl="0">
              <a:lnSpc>
                <a:spcPct val="100000"/>
              </a:lnSpc>
              <a:spcBef>
                <a:spcPts val="0"/>
              </a:spcBef>
              <a:spcAft>
                <a:spcPts val="1000"/>
              </a:spcAft>
              <a:buClr>
                <a:schemeClr val="dk1"/>
              </a:buClr>
              <a:buSzPct val="85714"/>
            </a:pPr>
            <a:r>
              <a:rPr lang="en" sz="1400">
                <a:solidFill>
                  <a:schemeClr val="dk1"/>
                </a:solidFill>
              </a:rPr>
              <a:t>We should introduce more schemes to encourage Nuclear and 3G family </a:t>
            </a:r>
          </a:p>
          <a:p>
            <a:pPr marR="0" lvl="0" algn="l" rtl="0">
              <a:lnSpc>
                <a:spcPct val="100000"/>
              </a:lnSpc>
              <a:spcBef>
                <a:spcPts val="600"/>
              </a:spcBef>
              <a:spcAft>
                <a:spcPts val="1000"/>
              </a:spcAft>
              <a:buNone/>
            </a:pPr>
            <a:r>
              <a:rPr lang="en" sz="2000">
                <a:solidFill>
                  <a:schemeClr val="dk1"/>
                </a:solidFill>
              </a:rPr>
              <a:t>2.Fundamental restructuring of the </a:t>
            </a:r>
            <a:r>
              <a:rPr lang="en" sz="2000">
                <a:solidFill>
                  <a:schemeClr val="dk1"/>
                </a:solidFill>
                <a:hlinkClick r:id="rId3"/>
              </a:rPr>
              <a:t>CPF system</a:t>
            </a:r>
          </a:p>
          <a:p>
            <a:pPr marL="457200" marR="0" lvl="0" indent="-304800" algn="l" rtl="0">
              <a:lnSpc>
                <a:spcPct val="100000"/>
              </a:lnSpc>
              <a:spcBef>
                <a:spcPts val="600"/>
              </a:spcBef>
              <a:spcAft>
                <a:spcPts val="1000"/>
              </a:spcAft>
              <a:buClr>
                <a:schemeClr val="dk1"/>
              </a:buClr>
              <a:buSzPct val="85714"/>
            </a:pPr>
            <a:r>
              <a:rPr lang="en" sz="1400">
                <a:solidFill>
                  <a:schemeClr val="dk1"/>
                </a:solidFill>
              </a:rPr>
              <a:t>CPF system must go beyond tweaks to the withdrawal age and minimum sum, to address the structural problem of </a:t>
            </a:r>
            <a:r>
              <a:rPr lang="en" sz="1400">
                <a:solidFill>
                  <a:schemeClr val="dk1"/>
                </a:solidFill>
                <a:hlinkClick r:id="rId3"/>
              </a:rPr>
              <a:t>retirement inadequacy</a:t>
            </a:r>
            <a:r>
              <a:rPr lang="en" sz="1400">
                <a:solidFill>
                  <a:schemeClr val="dk1"/>
                </a:solidFill>
              </a:rPr>
              <a:t> and returns on CPF funds</a:t>
            </a:r>
          </a:p>
          <a:p>
            <a:pPr marR="0" lvl="0" algn="l" rtl="0">
              <a:lnSpc>
                <a:spcPct val="100000"/>
              </a:lnSpc>
              <a:spcBef>
                <a:spcPts val="600"/>
              </a:spcBef>
              <a:spcAft>
                <a:spcPts val="1000"/>
              </a:spcAft>
              <a:buClr>
                <a:schemeClr val="dk1"/>
              </a:buClr>
              <a:buSzPct val="55000"/>
              <a:buFont typeface="Arial"/>
              <a:buNone/>
            </a:pPr>
            <a:r>
              <a:rPr lang="en" sz="2000">
                <a:solidFill>
                  <a:schemeClr val="dk1"/>
                </a:solidFill>
              </a:rPr>
              <a:t>3.Work longer before retiring</a:t>
            </a:r>
          </a:p>
          <a:p>
            <a:pPr marL="457200" marR="0" lvl="0" indent="-304800" algn="l" rtl="0">
              <a:lnSpc>
                <a:spcPct val="100000"/>
              </a:lnSpc>
              <a:spcBef>
                <a:spcPts val="600"/>
              </a:spcBef>
              <a:spcAft>
                <a:spcPts val="1000"/>
              </a:spcAft>
              <a:buClr>
                <a:schemeClr val="dk1"/>
              </a:buClr>
              <a:buSzPct val="85714"/>
            </a:pPr>
            <a:r>
              <a:rPr lang="en" sz="1400">
                <a:solidFill>
                  <a:schemeClr val="dk1"/>
                </a:solidFill>
              </a:rPr>
              <a:t>Increasing retirement age - require less financial support - less worry about retirement adequacy</a:t>
            </a:r>
          </a:p>
          <a:p>
            <a:pPr marR="0" lvl="0" algn="l" rtl="0">
              <a:lnSpc>
                <a:spcPct val="100000"/>
              </a:lnSpc>
              <a:spcBef>
                <a:spcPts val="600"/>
              </a:spcBef>
              <a:spcAft>
                <a:spcPts val="1000"/>
              </a:spcAft>
              <a:buNone/>
            </a:pPr>
            <a:endParaRPr>
              <a:solidFill>
                <a:schemeClr val="dk1"/>
              </a:solidFill>
            </a:endParaRPr>
          </a:p>
          <a:p>
            <a:pPr marR="0" lvl="0" algn="l" rtl="0">
              <a:lnSpc>
                <a:spcPct val="100000"/>
              </a:lnSpc>
              <a:spcBef>
                <a:spcPts val="600"/>
              </a:spcBef>
              <a:spcAft>
                <a:spcPts val="1000"/>
              </a:spcAft>
              <a:buNone/>
            </a:pPr>
            <a:endParaRPr>
              <a:solidFill>
                <a:schemeClr val="dk1"/>
              </a:solidFill>
            </a:endParaRPr>
          </a:p>
        </p:txBody>
      </p:sp>
      <p:sp>
        <p:nvSpPr>
          <p:cNvPr id="297" name="Shape 297"/>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952100"/>
            <a:ext cx="9105400" cy="3993573"/>
          </a:xfrm>
        </p:spPr>
        <p:txBody>
          <a:bodyPr/>
          <a:lstStyle/>
          <a:p>
            <a:pPr lvl="0" indent="114300">
              <a:lnSpc>
                <a:spcPct val="115000"/>
              </a:lnSpc>
              <a:buNone/>
            </a:pPr>
            <a:r>
              <a:rPr lang="en" sz="1600" dirty="0"/>
              <a:t>Currently, Singapore has High Pre-Retirement Withdrawals ( use all OA for down payment as well as monthly mortgage payment)</a:t>
            </a:r>
          </a:p>
          <a:p>
            <a:pPr lvl="0">
              <a:lnSpc>
                <a:spcPct val="115000"/>
              </a:lnSpc>
              <a:buNone/>
            </a:pPr>
            <a:r>
              <a:rPr lang="en" sz="1600" dirty="0"/>
              <a:t>For the 1997-2011 period, the withdrawals averaged 74.9 percent of the contributions .</a:t>
            </a:r>
          </a:p>
          <a:p>
            <a:pPr lvl="0">
              <a:lnSpc>
                <a:spcPct val="115000"/>
              </a:lnSpc>
              <a:buNone/>
            </a:pPr>
            <a:r>
              <a:rPr lang="en" sz="1600" dirty="0"/>
              <a:t> Singaporeans seem wealthier on paper, many retirees don’t have enough liquid savings to ensure a comfortable retirement. Property now makes up around </a:t>
            </a:r>
            <a:r>
              <a:rPr lang="en" sz="1600" dirty="0">
                <a:sym typeface="Times New Roman"/>
                <a:hlinkClick r:id="rId2"/>
              </a:rPr>
              <a:t>75-80% of Singaporeans’ net retirement wealth</a:t>
            </a:r>
          </a:p>
          <a:p>
            <a:pPr lvl="0">
              <a:spcBef>
                <a:spcPts val="480"/>
              </a:spcBef>
              <a:buNone/>
            </a:pPr>
            <a:endParaRPr lang="en" sz="1600" dirty="0"/>
          </a:p>
          <a:p>
            <a:pPr lvl="0">
              <a:spcBef>
                <a:spcPts val="480"/>
              </a:spcBef>
              <a:buNone/>
            </a:pPr>
            <a:r>
              <a:rPr lang="en" sz="1600" dirty="0">
                <a:sym typeface="Georgia"/>
              </a:rPr>
              <a:t>Men aged 55 to 59 had far greater expectations to work full-time past 65 and 70 than employees currently do, while women had higher such projections beyond 62, 65, and 70, according to the latest survey by the Singapore Management University's Centre for Research on the Economics of Ageing, which works with the US-based Rand Corporation.</a:t>
            </a:r>
          </a:p>
          <a:p>
            <a:pPr lvl="0">
              <a:spcBef>
                <a:spcPts val="600"/>
              </a:spcBef>
              <a:buNone/>
            </a:pPr>
            <a:endParaRPr lang="en" dirty="0">
              <a:solidFill>
                <a:schemeClr val="dk1"/>
              </a:solidFill>
            </a:endParaRPr>
          </a:p>
          <a:p>
            <a:pPr lvl="0">
              <a:spcBef>
                <a:spcPts val="600"/>
              </a:spcBef>
              <a:buNone/>
            </a:pPr>
            <a:r>
              <a:rPr lang="en" dirty="0">
                <a:solidFill>
                  <a:schemeClr val="dk1"/>
                </a:solidFill>
              </a:rPr>
              <a:t>		</a:t>
            </a:r>
          </a:p>
          <a:p>
            <a:pPr lvl="0">
              <a:spcBef>
                <a:spcPts val="600"/>
              </a:spcBef>
              <a:buClr>
                <a:schemeClr val="dk1"/>
              </a:buClr>
              <a:buNone/>
            </a:pPr>
            <a:endParaRPr lang="en" dirty="0">
              <a:solidFill>
                <a:schemeClr val="dk1"/>
              </a:solidFill>
            </a:endParaRPr>
          </a:p>
          <a:p>
            <a:pPr lvl="0">
              <a:spcBef>
                <a:spcPts val="600"/>
              </a:spcBef>
              <a:buClr>
                <a:schemeClr val="dk1"/>
              </a:buClr>
              <a:buNone/>
            </a:pPr>
            <a:r>
              <a:rPr lang="en" dirty="0">
                <a:solidFill>
                  <a:schemeClr val="dk1"/>
                </a:solidFill>
              </a:rPr>
              <a:t>			</a:t>
            </a:r>
          </a:p>
          <a:p>
            <a:pPr lvl="0">
              <a:spcBef>
                <a:spcPts val="600"/>
              </a:spcBef>
              <a:buClr>
                <a:schemeClr val="dk1"/>
              </a:buClr>
              <a:buNone/>
            </a:pPr>
            <a:r>
              <a:rPr lang="en" dirty="0">
                <a:solidFill>
                  <a:schemeClr val="dk1"/>
                </a:solidFill>
              </a:rPr>
              <a:t>				</a:t>
            </a:r>
          </a:p>
          <a:p>
            <a:pPr lvl="0">
              <a:spcBef>
                <a:spcPts val="600"/>
              </a:spcBef>
              <a:buClr>
                <a:schemeClr val="dk1"/>
              </a:buClr>
              <a:buNone/>
            </a:pPr>
            <a:r>
              <a:rPr lang="en" dirty="0">
                <a:solidFill>
                  <a:schemeClr val="dk1"/>
                </a:solidFill>
              </a:rPr>
              <a:t>					</a:t>
            </a:r>
          </a:p>
          <a:p>
            <a:pPr lvl="0">
              <a:spcBef>
                <a:spcPts val="600"/>
              </a:spcBef>
              <a:buNone/>
            </a:pPr>
            <a:r>
              <a:rPr lang="en" dirty="0">
                <a:solidFill>
                  <a:schemeClr val="dk1"/>
                </a:solidFill>
              </a:rPr>
              <a:t>						</a:t>
            </a:r>
          </a:p>
          <a:p>
            <a:pPr lvl="0">
              <a:spcBef>
                <a:spcPts val="600"/>
              </a:spcBef>
              <a:buNone/>
            </a:pPr>
            <a:endParaRPr lang="en" dirty="0">
              <a:solidFill>
                <a:schemeClr val="dk1"/>
              </a:solidFill>
            </a:endParaRPr>
          </a:p>
          <a:p>
            <a:pPr lvl="0">
              <a:spcBef>
                <a:spcPts val="600"/>
              </a:spcBef>
              <a:buClr>
                <a:schemeClr val="dk1"/>
              </a:buClr>
              <a:buNone/>
            </a:pPr>
            <a:r>
              <a:rPr lang="en" dirty="0">
                <a:solidFill>
                  <a:schemeClr val="dk1"/>
                </a:solidFill>
              </a:rPr>
              <a:t>					</a:t>
            </a:r>
          </a:p>
          <a:p>
            <a:pPr lvl="0">
              <a:spcBef>
                <a:spcPts val="600"/>
              </a:spcBef>
              <a:buClr>
                <a:schemeClr val="dk1"/>
              </a:buClr>
              <a:buNone/>
            </a:pPr>
            <a:r>
              <a:rPr lang="en" dirty="0">
                <a:solidFill>
                  <a:schemeClr val="dk1"/>
                </a:solidFill>
              </a:rPr>
              <a:t>				</a:t>
            </a:r>
          </a:p>
          <a:p>
            <a:pPr lvl="0">
              <a:spcBef>
                <a:spcPts val="600"/>
              </a:spcBef>
              <a:buClr>
                <a:schemeClr val="dk1"/>
              </a:buClr>
              <a:buNone/>
            </a:pPr>
            <a:r>
              <a:rPr lang="en" dirty="0">
                <a:solidFill>
                  <a:schemeClr val="dk1"/>
                </a:solidFill>
              </a:rPr>
              <a:t>			</a:t>
            </a:r>
          </a:p>
          <a:p>
            <a:pPr lvl="0">
              <a:spcBef>
                <a:spcPts val="600"/>
              </a:spcBef>
              <a:buClr>
                <a:schemeClr val="dk1"/>
              </a:buClr>
              <a:buNone/>
            </a:pPr>
            <a:r>
              <a:rPr lang="en" dirty="0">
                <a:solidFill>
                  <a:schemeClr val="dk1"/>
                </a:solidFill>
              </a:rPr>
              <a:t>		</a:t>
            </a:r>
          </a:p>
          <a:p>
            <a:pPr lvl="0">
              <a:spcBef>
                <a:spcPts val="600"/>
              </a:spcBef>
              <a:buNone/>
            </a:pPr>
            <a:endParaRPr lang="en" dirty="0"/>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91155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814275" y="392575"/>
            <a:ext cx="7712400" cy="7662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 sz="3000">
                <a:solidFill>
                  <a:schemeClr val="lt1"/>
                </a:solidFill>
              </a:rPr>
              <a:t>Implication to housing policy:</a:t>
            </a:r>
          </a:p>
          <a:p>
            <a:pPr lvl="0" rtl="0">
              <a:spcBef>
                <a:spcPts val="0"/>
              </a:spcBef>
              <a:buNone/>
            </a:pPr>
            <a:r>
              <a:rPr lang="en" sz="3000">
                <a:solidFill>
                  <a:schemeClr val="lt1"/>
                </a:solidFill>
              </a:rPr>
              <a:t>What can we do?</a:t>
            </a:r>
          </a:p>
        </p:txBody>
      </p:sp>
      <p:sp>
        <p:nvSpPr>
          <p:cNvPr id="303" name="Shape 303"/>
          <p:cNvSpPr txBox="1">
            <a:spLocks noGrp="1"/>
          </p:cNvSpPr>
          <p:nvPr>
            <p:ph type="body" idx="1"/>
          </p:nvPr>
        </p:nvSpPr>
        <p:spPr>
          <a:xfrm>
            <a:off x="131725" y="1294475"/>
            <a:ext cx="8552100" cy="3915300"/>
          </a:xfrm>
          <a:prstGeom prst="rect">
            <a:avLst/>
          </a:prstGeom>
        </p:spPr>
        <p:txBody>
          <a:bodyPr wrap="square" lIns="91425" tIns="91425" rIns="91425" bIns="91425" anchor="ctr" anchorCtr="0">
            <a:noAutofit/>
          </a:bodyPr>
          <a:lstStyle/>
          <a:p>
            <a:pPr lvl="0" rtl="0">
              <a:spcBef>
                <a:spcPts val="0"/>
              </a:spcBef>
              <a:buClr>
                <a:schemeClr val="dk1"/>
              </a:buClr>
              <a:buSzPct val="45833"/>
              <a:buFont typeface="Arial"/>
              <a:buNone/>
            </a:pPr>
            <a:r>
              <a:rPr lang="en">
                <a:solidFill>
                  <a:schemeClr val="dk1"/>
                </a:solidFill>
              </a:rPr>
              <a:t>4. Provide more housing options</a:t>
            </a:r>
          </a:p>
          <a:p>
            <a:pPr marL="457200" lvl="0" indent="-304800" rtl="0">
              <a:spcBef>
                <a:spcPts val="0"/>
              </a:spcBef>
              <a:buClr>
                <a:schemeClr val="dk1"/>
              </a:buClr>
              <a:buSzPct val="85714"/>
            </a:pPr>
            <a:r>
              <a:rPr lang="en" sz="1400">
                <a:solidFill>
                  <a:schemeClr val="dk1"/>
                </a:solidFill>
              </a:rPr>
              <a:t>The number of elderly living alone increased from 6,000 in 1990 to 29,000 in 2011 and is estimated to reach 92,000 by 2030. However, there is hardly any other housing options for elderly Singaporeans besides nursing homes.</a:t>
            </a:r>
          </a:p>
          <a:p>
            <a:pPr lvl="0" rtl="0">
              <a:spcBef>
                <a:spcPts val="0"/>
              </a:spcBef>
              <a:buNone/>
            </a:pPr>
            <a:endParaRPr sz="1400">
              <a:solidFill>
                <a:schemeClr val="dk1"/>
              </a:solidFill>
            </a:endParaRPr>
          </a:p>
          <a:p>
            <a:pPr marL="457200" lvl="0" indent="-304800" rtl="0">
              <a:spcBef>
                <a:spcPts val="0"/>
              </a:spcBef>
              <a:buClr>
                <a:schemeClr val="dk1"/>
              </a:buClr>
              <a:buSzPct val="85714"/>
            </a:pPr>
            <a:r>
              <a:rPr lang="en" sz="1400">
                <a:solidFill>
                  <a:schemeClr val="dk1"/>
                </a:solidFill>
              </a:rPr>
              <a:t>In countries such as the United States, Australia and Finland, about 5 per cent of the elderly population live in some form of residential aged care facility in the community. </a:t>
            </a:r>
            <a:br>
              <a:rPr lang="en" sz="1400">
                <a:solidFill>
                  <a:schemeClr val="dk1"/>
                </a:solidFill>
              </a:rPr>
            </a:br>
            <a:endParaRPr lang="en" sz="1400">
              <a:solidFill>
                <a:schemeClr val="dk1"/>
              </a:solidFill>
            </a:endParaRPr>
          </a:p>
          <a:p>
            <a:pPr lvl="0" rtl="0">
              <a:spcBef>
                <a:spcPts val="0"/>
              </a:spcBef>
              <a:buNone/>
            </a:pPr>
            <a:endParaRPr sz="1400">
              <a:solidFill>
                <a:schemeClr val="dk1"/>
              </a:solidFill>
            </a:endParaRPr>
          </a:p>
          <a:p>
            <a:pPr marL="457200" lvl="0" indent="-304800" rtl="0">
              <a:spcBef>
                <a:spcPts val="0"/>
              </a:spcBef>
              <a:buClr>
                <a:schemeClr val="dk1"/>
              </a:buClr>
              <a:buSzPct val="85714"/>
            </a:pPr>
            <a:r>
              <a:rPr lang="en" sz="1400">
                <a:solidFill>
                  <a:schemeClr val="dk1"/>
                </a:solidFill>
              </a:rPr>
              <a:t>Going by the same estimation, that would mean about 50,000 seniors in Singapore needing such facilities by 2030, though there is only about 12,000 nursing home beds now.</a:t>
            </a:r>
          </a:p>
          <a:p>
            <a:pPr lvl="0" rtl="0">
              <a:spcBef>
                <a:spcPts val="0"/>
              </a:spcBef>
              <a:buClr>
                <a:schemeClr val="dk1"/>
              </a:buClr>
              <a:buSzPct val="78571"/>
              <a:buFont typeface="Arial"/>
              <a:buNone/>
            </a:pPr>
            <a:endParaRPr sz="1400">
              <a:solidFill>
                <a:schemeClr val="dk1"/>
              </a:solidFill>
            </a:endParaRPr>
          </a:p>
          <a:p>
            <a:pPr marL="457200" lvl="0" indent="0" rtl="0">
              <a:spcBef>
                <a:spcPts val="0"/>
              </a:spcBef>
              <a:buNone/>
            </a:pPr>
            <a:endParaRPr sz="1400">
              <a:solidFill>
                <a:schemeClr val="dk1"/>
              </a:solidFill>
            </a:endParaRPr>
          </a:p>
        </p:txBody>
      </p:sp>
      <p:sp>
        <p:nvSpPr>
          <p:cNvPr id="304" name="Shape 30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 sz="3000">
                <a:solidFill>
                  <a:schemeClr val="lt1"/>
                </a:solidFill>
              </a:rPr>
              <a:t>Implication to housing policy:</a:t>
            </a:r>
          </a:p>
          <a:p>
            <a:pPr lvl="0">
              <a:spcBef>
                <a:spcPts val="0"/>
              </a:spcBef>
              <a:buClr>
                <a:schemeClr val="dk1"/>
              </a:buClr>
              <a:buSzPct val="36666"/>
              <a:buFont typeface="Arial"/>
              <a:buNone/>
            </a:pPr>
            <a:r>
              <a:rPr lang="en" sz="3000">
                <a:solidFill>
                  <a:schemeClr val="lt1"/>
                </a:solidFill>
              </a:rPr>
              <a:t>What can we do?</a:t>
            </a:r>
          </a:p>
        </p:txBody>
      </p:sp>
      <p:sp>
        <p:nvSpPr>
          <p:cNvPr id="310" name="Shape 31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sp>
        <p:nvSpPr>
          <p:cNvPr id="311" name="Shape 311"/>
          <p:cNvSpPr txBox="1"/>
          <p:nvPr/>
        </p:nvSpPr>
        <p:spPr>
          <a:xfrm>
            <a:off x="74000" y="1301200"/>
            <a:ext cx="7684200" cy="3546300"/>
          </a:xfrm>
          <a:prstGeom prst="rect">
            <a:avLst/>
          </a:prstGeom>
          <a:noFill/>
          <a:ln>
            <a:noFill/>
          </a:ln>
        </p:spPr>
        <p:txBody>
          <a:bodyPr wrap="square" lIns="91425" tIns="91425" rIns="91425" bIns="91425" anchor="ctr" anchorCtr="0">
            <a:noAutofit/>
          </a:bodyPr>
          <a:lstStyle/>
          <a:p>
            <a:pPr lvl="0" rtl="0">
              <a:spcBef>
                <a:spcPts val="600"/>
              </a:spcBef>
              <a:spcAft>
                <a:spcPts val="1000"/>
              </a:spcAft>
              <a:buNone/>
            </a:pPr>
            <a:r>
              <a:rPr lang="en" sz="2400">
                <a:solidFill>
                  <a:schemeClr val="dk1"/>
                </a:solidFill>
                <a:latin typeface="Roboto Condensed"/>
                <a:ea typeface="Roboto Condensed"/>
                <a:cs typeface="Roboto Condensed"/>
                <a:sym typeface="Roboto Condensed"/>
              </a:rPr>
              <a:t>5.Creating a Barrier-free and Elderly Friendly Environment</a:t>
            </a:r>
          </a:p>
          <a:p>
            <a:pPr marL="457200" marR="0" lvl="0" indent="-304800" algn="l" rtl="0">
              <a:lnSpc>
                <a:spcPct val="100000"/>
              </a:lnSpc>
              <a:spcBef>
                <a:spcPts val="600"/>
              </a:spcBef>
              <a:spcAft>
                <a:spcPts val="1000"/>
              </a:spcAft>
              <a:buClr>
                <a:schemeClr val="dk1"/>
              </a:buClr>
              <a:buSzPct val="85714"/>
              <a:buFont typeface="Roboto Condensed"/>
              <a:buChar char="★"/>
            </a:pPr>
            <a:r>
              <a:rPr lang="en">
                <a:solidFill>
                  <a:schemeClr val="dk1"/>
                </a:solidFill>
                <a:latin typeface="Roboto Condensed"/>
                <a:ea typeface="Roboto Condensed"/>
                <a:cs typeface="Roboto Condensed"/>
                <a:sym typeface="Roboto Condensed"/>
              </a:rPr>
              <a:t>Ramping up infrastructure, with new hospitals, more institutional care options</a:t>
            </a:r>
          </a:p>
          <a:p>
            <a:pPr marR="0" lvl="0" algn="l" rtl="0">
              <a:lnSpc>
                <a:spcPct val="100000"/>
              </a:lnSpc>
              <a:spcBef>
                <a:spcPts val="600"/>
              </a:spcBef>
              <a:spcAft>
                <a:spcPts val="1000"/>
              </a:spcAft>
              <a:buNone/>
            </a:pPr>
            <a:endParaRPr>
              <a:solidFill>
                <a:schemeClr val="dk1"/>
              </a:solidFill>
              <a:latin typeface="Roboto Condensed"/>
              <a:ea typeface="Roboto Condensed"/>
              <a:cs typeface="Roboto Condensed"/>
              <a:sym typeface="Roboto Condensed"/>
            </a:endParaRPr>
          </a:p>
          <a:p>
            <a:pPr marL="457200" marR="0" lvl="0" indent="-304800" algn="l" rtl="0">
              <a:lnSpc>
                <a:spcPct val="100000"/>
              </a:lnSpc>
              <a:spcBef>
                <a:spcPts val="600"/>
              </a:spcBef>
              <a:spcAft>
                <a:spcPts val="1000"/>
              </a:spcAft>
              <a:buClr>
                <a:schemeClr val="dk1"/>
              </a:buClr>
              <a:buSzPct val="85714"/>
              <a:buFont typeface="Roboto Condensed"/>
              <a:buChar char="★"/>
            </a:pPr>
            <a:r>
              <a:rPr lang="en">
                <a:solidFill>
                  <a:schemeClr val="dk1"/>
                </a:solidFill>
                <a:latin typeface="Roboto Condensed"/>
                <a:ea typeface="Roboto Condensed"/>
                <a:cs typeface="Roboto Condensed"/>
                <a:sym typeface="Roboto Condensed"/>
              </a:rPr>
              <a:t>At the neighbourhood level, as far as possible, a network of barrier-free and vehicular-free walkways should be provided to connect each precinct to the amenities within its neighbourhood.  </a:t>
            </a:r>
          </a:p>
          <a:p>
            <a:pPr marR="0" lvl="0" algn="l" rtl="0">
              <a:lnSpc>
                <a:spcPct val="100000"/>
              </a:lnSpc>
              <a:spcBef>
                <a:spcPts val="600"/>
              </a:spcBef>
              <a:spcAft>
                <a:spcPts val="1000"/>
              </a:spcAft>
              <a:buNone/>
            </a:pPr>
            <a:endParaRPr>
              <a:solidFill>
                <a:schemeClr val="dk1"/>
              </a:solidFill>
              <a:latin typeface="Roboto Condensed"/>
              <a:ea typeface="Roboto Condensed"/>
              <a:cs typeface="Roboto Condensed"/>
              <a:sym typeface="Roboto Condensed"/>
            </a:endParaRPr>
          </a:p>
          <a:p>
            <a:pPr lvl="0" rtl="0">
              <a:spcBef>
                <a:spcPts val="600"/>
              </a:spcBef>
              <a:spcAft>
                <a:spcPts val="1000"/>
              </a:spcAft>
              <a:buNone/>
            </a:pPr>
            <a:r>
              <a:rPr lang="en" sz="2400">
                <a:solidFill>
                  <a:schemeClr val="dk1"/>
                </a:solidFill>
                <a:latin typeface="Roboto Condensed"/>
                <a:ea typeface="Roboto Condensed"/>
                <a:cs typeface="Roboto Condensed"/>
                <a:sym typeface="Roboto Condensed"/>
              </a:rPr>
              <a:t>6.Get more retirement benefits from the same asset (home)</a:t>
            </a:r>
          </a:p>
          <a:p>
            <a:pPr marL="457200" lvl="0" indent="-304800" rtl="0">
              <a:spcBef>
                <a:spcPts val="600"/>
              </a:spcBef>
              <a:spcAft>
                <a:spcPts val="1000"/>
              </a:spcAft>
              <a:buClr>
                <a:schemeClr val="dk1"/>
              </a:buClr>
              <a:buSzPct val="85714"/>
              <a:buFont typeface="Roboto Condensed"/>
              <a:buChar char="★"/>
            </a:pPr>
            <a:r>
              <a:rPr lang="en">
                <a:solidFill>
                  <a:schemeClr val="dk1"/>
                </a:solidFill>
                <a:latin typeface="Roboto Condensed"/>
                <a:ea typeface="Roboto Condensed"/>
                <a:cs typeface="Roboto Condensed"/>
                <a:sym typeface="Roboto Condensed"/>
              </a:rPr>
              <a:t>Life annuity &amp; reverse mortgage to monetize the house - have enough money to be financially independent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rtl="0">
              <a:spcBef>
                <a:spcPts val="0"/>
              </a:spcBef>
              <a:buNone/>
            </a:pPr>
            <a:r>
              <a:rPr lang="en"/>
              <a:t>Seriousness of problem </a:t>
            </a:r>
          </a:p>
        </p:txBody>
      </p:sp>
      <p:sp>
        <p:nvSpPr>
          <p:cNvPr id="214" name="Shape 214"/>
          <p:cNvSpPr txBox="1">
            <a:spLocks noGrp="1"/>
          </p:cNvSpPr>
          <p:nvPr>
            <p:ph type="subTitle" idx="1"/>
          </p:nvPr>
        </p:nvSpPr>
        <p:spPr>
          <a:xfrm>
            <a:off x="463525" y="3899249"/>
            <a:ext cx="4094400" cy="784800"/>
          </a:xfrm>
          <a:prstGeom prst="rect">
            <a:avLst/>
          </a:prstGeom>
        </p:spPr>
        <p:txBody>
          <a:bodyPr wrap="square" lIns="91425" tIns="91425" rIns="91425" bIns="91425" anchor="t" anchorCtr="0">
            <a:noAutofit/>
          </a:bodyPr>
          <a:lstStyle/>
          <a:p>
            <a:pPr lvl="0">
              <a:spcBef>
                <a:spcPts val="0"/>
              </a:spcBef>
              <a:buNone/>
            </a:pPr>
            <a:r>
              <a:rPr lang="en"/>
              <a:t>Ageing population trend</a:t>
            </a:r>
          </a:p>
          <a:p>
            <a:pPr lvl="0" rtl="0">
              <a:spcBef>
                <a:spcPts val="0"/>
              </a:spcBef>
              <a:buNone/>
            </a:pPr>
            <a:r>
              <a:rPr lang="en"/>
              <a:t>Implication to housing sector</a:t>
            </a:r>
          </a:p>
        </p:txBody>
      </p:sp>
      <p:sp>
        <p:nvSpPr>
          <p:cNvPr id="215" name="Shape 215"/>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2</a:t>
            </a:fld>
            <a:endParaRPr lang="en"/>
          </a:p>
        </p:txBody>
      </p:sp>
      <p:sp>
        <p:nvSpPr>
          <p:cNvPr id="216" name="Shape 216"/>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rtl="0">
              <a:spcBef>
                <a:spcPts val="0"/>
              </a:spcBef>
              <a:buNone/>
            </a:pPr>
            <a:r>
              <a:rPr lang="en" sz="12000" b="1">
                <a:solidFill>
                  <a:srgbClr val="3F5378"/>
                </a:solidFill>
                <a:latin typeface="Roboto Condensed"/>
                <a:ea typeface="Roboto Condensed"/>
                <a:cs typeface="Roboto Condensed"/>
                <a:sym typeface="Roboto Condensed"/>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rtl="0">
              <a:spcBef>
                <a:spcPts val="0"/>
              </a:spcBef>
              <a:buNone/>
            </a:pPr>
            <a:r>
              <a:rPr lang="en"/>
              <a:t>Policies in place</a:t>
            </a:r>
          </a:p>
        </p:txBody>
      </p:sp>
      <p:sp>
        <p:nvSpPr>
          <p:cNvPr id="317" name="Shape 317"/>
          <p:cNvSpPr txBox="1">
            <a:spLocks noGrp="1"/>
          </p:cNvSpPr>
          <p:nvPr>
            <p:ph type="subTitle" idx="1"/>
          </p:nvPr>
        </p:nvSpPr>
        <p:spPr>
          <a:xfrm>
            <a:off x="463525" y="3899250"/>
            <a:ext cx="4995600" cy="784800"/>
          </a:xfrm>
          <a:prstGeom prst="rect">
            <a:avLst/>
          </a:prstGeom>
        </p:spPr>
        <p:txBody>
          <a:bodyPr wrap="square" lIns="91425" tIns="91425" rIns="91425" bIns="91425" anchor="t" anchorCtr="0">
            <a:noAutofit/>
          </a:bodyPr>
          <a:lstStyle/>
          <a:p>
            <a:pPr lvl="0">
              <a:spcBef>
                <a:spcPts val="0"/>
              </a:spcBef>
              <a:buNone/>
            </a:pPr>
            <a:r>
              <a:rPr lang="en"/>
              <a:t>Past/current policies (Trend over time/space)</a:t>
            </a:r>
          </a:p>
          <a:p>
            <a:pPr lvl="0" rtl="0">
              <a:spcBef>
                <a:spcPts val="0"/>
              </a:spcBef>
              <a:buNone/>
            </a:pPr>
            <a:r>
              <a:rPr lang="en"/>
              <a:t>Regulation Provision Subsidy</a:t>
            </a:r>
          </a:p>
        </p:txBody>
      </p:sp>
      <p:sp>
        <p:nvSpPr>
          <p:cNvPr id="318" name="Shape 31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20</a:t>
            </a:fld>
            <a:endParaRPr lang="en"/>
          </a:p>
        </p:txBody>
      </p:sp>
      <p:sp>
        <p:nvSpPr>
          <p:cNvPr id="319" name="Shape 319"/>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rtl="0">
              <a:spcBef>
                <a:spcPts val="0"/>
              </a:spcBef>
              <a:buNone/>
            </a:pPr>
            <a:r>
              <a:rPr lang="en" sz="12000" b="1">
                <a:solidFill>
                  <a:srgbClr val="3F5378"/>
                </a:solidFill>
                <a:latin typeface="Roboto Condensed"/>
                <a:ea typeface="Roboto Condensed"/>
                <a:cs typeface="Roboto Condensed"/>
                <a:sym typeface="Roboto Condensed"/>
              </a:rPr>
              <a:t>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sz="3000"/>
              <a:t>Policies in place</a:t>
            </a:r>
          </a:p>
        </p:txBody>
      </p:sp>
      <p:sp>
        <p:nvSpPr>
          <p:cNvPr id="325" name="Shape 325"/>
          <p:cNvSpPr txBox="1">
            <a:spLocks noGrp="1"/>
          </p:cNvSpPr>
          <p:nvPr>
            <p:ph type="body" idx="1"/>
          </p:nvPr>
        </p:nvSpPr>
        <p:spPr>
          <a:xfrm>
            <a:off x="814275" y="1327350"/>
            <a:ext cx="7781400" cy="3145500"/>
          </a:xfrm>
          <a:prstGeom prst="rect">
            <a:avLst/>
          </a:prstGeom>
        </p:spPr>
        <p:txBody>
          <a:bodyPr wrap="square" lIns="91425" tIns="91425" rIns="91425" bIns="91425" anchor="ctr" anchorCtr="0">
            <a:noAutofit/>
          </a:bodyPr>
          <a:lstStyle/>
          <a:p>
            <a:pPr marL="457200" lvl="0" indent="-419100">
              <a:spcBef>
                <a:spcPts val="0"/>
              </a:spcBef>
              <a:spcAft>
                <a:spcPts val="0"/>
              </a:spcAft>
              <a:buSzPct val="100000"/>
            </a:pPr>
            <a:r>
              <a:rPr lang="en" sz="3000"/>
              <a:t>PROVISION: 1) Lease buyback scheme</a:t>
            </a:r>
          </a:p>
          <a:p>
            <a:pPr marL="457200" lvl="0" indent="-419100">
              <a:spcBef>
                <a:spcPts val="0"/>
              </a:spcBef>
              <a:spcAft>
                <a:spcPts val="0"/>
              </a:spcAft>
              <a:buSzPct val="100000"/>
            </a:pPr>
            <a:r>
              <a:rPr lang="en" sz="3000"/>
              <a:t>PROVISION: 2) Ageing-in-place initiative</a:t>
            </a:r>
          </a:p>
          <a:p>
            <a:pPr marL="457200" lvl="0" indent="-419100">
              <a:spcBef>
                <a:spcPts val="0"/>
              </a:spcBef>
              <a:spcAft>
                <a:spcPts val="0"/>
              </a:spcAft>
              <a:buSzPct val="100000"/>
            </a:pPr>
            <a:r>
              <a:rPr lang="en" sz="3000"/>
              <a:t>PROVISION: 3) Right Sizing Scheme</a:t>
            </a:r>
          </a:p>
          <a:p>
            <a:pPr marL="457200" lvl="0" indent="-419100">
              <a:spcBef>
                <a:spcPts val="0"/>
              </a:spcBef>
              <a:spcAft>
                <a:spcPts val="0"/>
              </a:spcAft>
              <a:buSzPct val="100000"/>
            </a:pPr>
            <a:r>
              <a:rPr lang="en" sz="3000"/>
              <a:t>PROVISION: 4) Rental housing </a:t>
            </a:r>
          </a:p>
          <a:p>
            <a:pPr marL="457200" lvl="0" indent="-419100">
              <a:spcBef>
                <a:spcPts val="0"/>
              </a:spcBef>
              <a:buSzPct val="100000"/>
            </a:pPr>
            <a:r>
              <a:rPr lang="en" sz="3000"/>
              <a:t>SUBSIDY: 1) Deferred Downpayment Scheme</a:t>
            </a:r>
          </a:p>
        </p:txBody>
      </p:sp>
      <p:sp>
        <p:nvSpPr>
          <p:cNvPr id="326" name="Shape 32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0"/>
              </a:spcBef>
              <a:buNone/>
            </a:pPr>
            <a:r>
              <a:rPr lang="en"/>
              <a:t>PROVISION: 1) </a:t>
            </a:r>
            <a:r>
              <a:rPr lang="en">
                <a:solidFill>
                  <a:schemeClr val="lt1"/>
                </a:solidFill>
              </a:rPr>
              <a:t>Lease buyback scheme</a:t>
            </a:r>
          </a:p>
        </p:txBody>
      </p:sp>
      <p:sp>
        <p:nvSpPr>
          <p:cNvPr id="332" name="Shape 33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22</a:t>
            </a:fld>
            <a:endParaRPr lang="en"/>
          </a:p>
        </p:txBody>
      </p:sp>
      <p:graphicFrame>
        <p:nvGraphicFramePr>
          <p:cNvPr id="333" name="Shape 333"/>
          <p:cNvGraphicFramePr/>
          <p:nvPr/>
        </p:nvGraphicFramePr>
        <p:xfrm>
          <a:off x="189875" y="1281700"/>
          <a:ext cx="8764250" cy="3811855"/>
        </p:xfrm>
        <a:graphic>
          <a:graphicData uri="http://schemas.openxmlformats.org/drawingml/2006/table">
            <a:tbl>
              <a:tblPr>
                <a:noFill/>
                <a:tableStyleId>{42C8AC0C-832C-4F9D-A07E-AAB259D72A7A}</a:tableStyleId>
              </a:tblPr>
              <a:tblGrid>
                <a:gridCol w="2109100"/>
                <a:gridCol w="6655150"/>
              </a:tblGrid>
              <a:tr h="814575">
                <a:tc>
                  <a:txBody>
                    <a:bodyPr/>
                    <a:lstStyle/>
                    <a:p>
                      <a:pPr lvl="0" rtl="0">
                        <a:spcBef>
                          <a:spcPts val="0"/>
                        </a:spcBef>
                        <a:buNone/>
                      </a:pPr>
                      <a:r>
                        <a:rPr lang="en">
                          <a:latin typeface="Roboto Condensed"/>
                          <a:ea typeface="Roboto Condensed"/>
                          <a:cs typeface="Roboto Condensed"/>
                          <a:sym typeface="Roboto Condensed"/>
                        </a:rPr>
                        <a:t>Content of solution</a:t>
                      </a:r>
                    </a:p>
                  </a:txBody>
                  <a:tcPr marL="91425" marR="91425" marT="91425" marB="91425"/>
                </a:tc>
                <a:tc>
                  <a:txBody>
                    <a:bodyPr/>
                    <a:lstStyle/>
                    <a:p>
                      <a:pPr lvl="0" rtl="0">
                        <a:spcBef>
                          <a:spcPts val="0"/>
                        </a:spcBef>
                        <a:buNone/>
                      </a:pPr>
                      <a:r>
                        <a:rPr lang="en">
                          <a:latin typeface="Roboto Condensed"/>
                          <a:ea typeface="Roboto Condensed"/>
                          <a:cs typeface="Roboto Condensed"/>
                          <a:sym typeface="Roboto Condensed"/>
                        </a:rPr>
                        <a:t>Through this scheme, you will be able to tap on your flat to receive a stream of income in your retirement years, while continuing to live in it.You can sell part of your flat’s lease to HDB and choose to retain the length of lease based on the age of the youngest owner. The proceeds from selling part of your flat’s lease will be used to top up your CPF Retirement Account (RA). You can then use your full CPF RA savings to purchase a CPF LIFE plan, which will provide you with a monthly income for life.</a:t>
                      </a:r>
                    </a:p>
                    <a:p>
                      <a:pPr lvl="0" algn="ctr" rtl="0">
                        <a:spcBef>
                          <a:spcPts val="0"/>
                        </a:spcBef>
                        <a:buNone/>
                      </a:pPr>
                      <a:r>
                        <a:rPr lang="en">
                          <a:latin typeface="Roboto Condensed"/>
                          <a:ea typeface="Roboto Condensed"/>
                          <a:cs typeface="Roboto Condensed"/>
                          <a:sym typeface="Roboto Condensed"/>
                        </a:rPr>
                        <a:t>Restrictions:</a:t>
                      </a:r>
                    </a:p>
                    <a:p>
                      <a:pPr lvl="0" rtl="0">
                        <a:spcBef>
                          <a:spcPts val="0"/>
                        </a:spcBef>
                        <a:buClr>
                          <a:schemeClr val="dk1"/>
                        </a:buClr>
                        <a:buSzPct val="78571"/>
                        <a:buFont typeface="Arial"/>
                        <a:buNone/>
                      </a:pPr>
                      <a:r>
                        <a:rPr lang="en">
                          <a:latin typeface="Roboto Condensed"/>
                          <a:ea typeface="Roboto Condensed"/>
                          <a:cs typeface="Roboto Condensed"/>
                          <a:sym typeface="Roboto Condensed"/>
                        </a:rPr>
                        <a:t>1.Flat type:4-room or smaller flat (Three-room HDB flat owners still receive S$20,000 for participating in the LBS, while four-room HDB flat owners receive a bonus of S$10,000.) </a:t>
                      </a:r>
                    </a:p>
                    <a:p>
                      <a:pPr lvl="0" rtl="0">
                        <a:spcBef>
                          <a:spcPts val="0"/>
                        </a:spcBef>
                        <a:buClr>
                          <a:schemeClr val="dk1"/>
                        </a:buClr>
                        <a:buSzPct val="78571"/>
                        <a:buFont typeface="Arial"/>
                        <a:buNone/>
                      </a:pPr>
                      <a:r>
                        <a:rPr lang="en">
                          <a:latin typeface="Roboto Condensed"/>
                          <a:ea typeface="Roboto Condensed"/>
                          <a:cs typeface="Roboto Condensed"/>
                          <a:sym typeface="Roboto Condensed"/>
                        </a:rPr>
                        <a:t>2.Property Ownership:No concurrent ownership of second property</a:t>
                      </a:r>
                    </a:p>
                    <a:p>
                      <a:pPr lvl="0" rtl="0">
                        <a:spcBef>
                          <a:spcPts val="0"/>
                        </a:spcBef>
                        <a:buClr>
                          <a:schemeClr val="dk1"/>
                        </a:buClr>
                        <a:buSzPct val="78571"/>
                        <a:buFont typeface="Arial"/>
                        <a:buNone/>
                      </a:pPr>
                      <a:r>
                        <a:rPr lang="en">
                          <a:latin typeface="Roboto Condensed"/>
                          <a:ea typeface="Roboto Condensed"/>
                          <a:cs typeface="Roboto Condensed"/>
                          <a:sym typeface="Roboto Condensed"/>
                        </a:rPr>
                        <a:t>3.Income:Gross monthly household income of $12,000 or less</a:t>
                      </a:r>
                    </a:p>
                    <a:p>
                      <a:pPr lvl="0" rtl="0">
                        <a:spcBef>
                          <a:spcPts val="0"/>
                        </a:spcBef>
                        <a:buClr>
                          <a:schemeClr val="dk1"/>
                        </a:buClr>
                        <a:buSzPct val="78571"/>
                        <a:buFont typeface="Arial"/>
                        <a:buNone/>
                      </a:pPr>
                      <a:r>
                        <a:rPr lang="en">
                          <a:latin typeface="Roboto Condensed"/>
                          <a:ea typeface="Roboto Condensed"/>
                          <a:cs typeface="Roboto Condensed"/>
                          <a:sym typeface="Roboto Condensed"/>
                        </a:rPr>
                        <a:t>4.Minimum Occupation Period:All owners have been living in the flat for at least 5 years</a:t>
                      </a:r>
                    </a:p>
                    <a:p>
                      <a:pPr lvl="0" rtl="0">
                        <a:spcBef>
                          <a:spcPts val="0"/>
                        </a:spcBef>
                        <a:buClr>
                          <a:schemeClr val="dk1"/>
                        </a:buClr>
                        <a:buSzPct val="78571"/>
                        <a:buFont typeface="Arial"/>
                        <a:buNone/>
                      </a:pPr>
                      <a:r>
                        <a:rPr lang="en">
                          <a:latin typeface="Roboto Condensed"/>
                          <a:ea typeface="Roboto Condensed"/>
                          <a:cs typeface="Roboto Condensed"/>
                          <a:sym typeface="Roboto Condensed"/>
                        </a:rPr>
                        <a:t>5.Minimum Lease:At least 20 years of lease to sell to HDB</a:t>
                      </a:r>
                    </a:p>
                  </a:txBody>
                  <a:tcPr marL="91425" marR="91425" marT="91425" marB="91425"/>
                </a:tc>
              </a:tr>
              <a:tr h="457625">
                <a:tc>
                  <a:txBody>
                    <a:bodyPr/>
                    <a:lstStyle/>
                    <a:p>
                      <a:pPr lvl="0" rtl="0">
                        <a:spcBef>
                          <a:spcPts val="0"/>
                        </a:spcBef>
                        <a:buNone/>
                      </a:pPr>
                      <a:r>
                        <a:rPr lang="en">
                          <a:latin typeface="Roboto Condensed"/>
                          <a:ea typeface="Roboto Condensed"/>
                          <a:cs typeface="Roboto Condensed"/>
                          <a:sym typeface="Roboto Condensed"/>
                        </a:rPr>
                        <a:t>Institutional arrangement</a:t>
                      </a:r>
                    </a:p>
                  </a:txBody>
                  <a:tcPr marL="91425" marR="91425" marT="91425" marB="91425"/>
                </a:tc>
                <a:tc>
                  <a:txBody>
                    <a:bodyPr/>
                    <a:lstStyle/>
                    <a:p>
                      <a:pPr lvl="0" rtl="0">
                        <a:spcBef>
                          <a:spcPts val="0"/>
                        </a:spcBef>
                        <a:buNone/>
                      </a:pPr>
                      <a:r>
                        <a:rPr lang="en">
                          <a:latin typeface="Roboto Condensed"/>
                          <a:ea typeface="Roboto Condensed"/>
                          <a:cs typeface="Roboto Condensed"/>
                          <a:sym typeface="Roboto Condensed"/>
                        </a:rPr>
                        <a:t>HDB</a:t>
                      </a:r>
                    </a:p>
                  </a:txBody>
                  <a:tcPr marL="91425" marR="91425" marT="91425" marB="91425"/>
                </a:tc>
              </a:tr>
              <a:tr h="397700">
                <a:tc>
                  <a:txBody>
                    <a:bodyPr/>
                    <a:lstStyle/>
                    <a:p>
                      <a:pPr lvl="0" rtl="0">
                        <a:spcBef>
                          <a:spcPts val="0"/>
                        </a:spcBef>
                        <a:buNone/>
                      </a:pPr>
                      <a:r>
                        <a:rPr lang="en">
                          <a:latin typeface="Roboto Condensed"/>
                          <a:ea typeface="Roboto Condensed"/>
                          <a:cs typeface="Roboto Condensed"/>
                          <a:sym typeface="Roboto Condensed"/>
                        </a:rPr>
                        <a:t>Target population</a:t>
                      </a:r>
                    </a:p>
                  </a:txBody>
                  <a:tcPr marL="91425" marR="91425" marT="91425" marB="91425"/>
                </a:tc>
                <a:tc>
                  <a:txBody>
                    <a:bodyPr/>
                    <a:lstStyle/>
                    <a:p>
                      <a:pPr lvl="0" rtl="0">
                        <a:spcBef>
                          <a:spcPts val="0"/>
                        </a:spcBef>
                        <a:buNone/>
                      </a:pPr>
                      <a:r>
                        <a:rPr lang="en">
                          <a:latin typeface="Roboto Condensed"/>
                          <a:ea typeface="Roboto Condensed"/>
                          <a:cs typeface="Roboto Condensed"/>
                          <a:sym typeface="Roboto Condensed"/>
                        </a:rPr>
                        <a:t>Owner who is a Singapore citizen aged 64 or older.</a:t>
                      </a: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idx="4294967295"/>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None/>
            </a:pPr>
            <a:r>
              <a:rPr lang="en">
                <a:solidFill>
                  <a:srgbClr val="000000"/>
                </a:solidFill>
              </a:rPr>
              <a:t>Predecessor of Lease Buyback Scheme was Reverse Mortgage Scheme</a:t>
            </a:r>
          </a:p>
        </p:txBody>
      </p:sp>
      <p:sp>
        <p:nvSpPr>
          <p:cNvPr id="339" name="Shape 33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
        <p:nvSpPr>
          <p:cNvPr id="340" name="Shape 340"/>
          <p:cNvSpPr txBox="1"/>
          <p:nvPr/>
        </p:nvSpPr>
        <p:spPr>
          <a:xfrm>
            <a:off x="274800" y="1505376"/>
            <a:ext cx="8869200" cy="3203100"/>
          </a:xfrm>
          <a:prstGeom prst="rect">
            <a:avLst/>
          </a:prstGeom>
          <a:noFill/>
          <a:ln>
            <a:noFill/>
          </a:ln>
        </p:spPr>
        <p:txBody>
          <a:bodyPr wrap="square" lIns="91425" tIns="91425" rIns="91425" bIns="91425" anchor="ctr" anchorCtr="0">
            <a:noAutofit/>
          </a:bodyPr>
          <a:lstStyle/>
          <a:p>
            <a:pPr marL="457200" lvl="0" indent="-355600" rtl="0">
              <a:spcBef>
                <a:spcPts val="0"/>
              </a:spcBef>
              <a:buClr>
                <a:schemeClr val="dk1"/>
              </a:buClr>
              <a:buSzPct val="100000"/>
              <a:buFont typeface="Roboto Condensed"/>
              <a:buChar char="●"/>
            </a:pPr>
            <a:r>
              <a:rPr lang="en" sz="2000">
                <a:solidFill>
                  <a:schemeClr val="dk1"/>
                </a:solidFill>
                <a:latin typeface="Roboto Condensed"/>
                <a:ea typeface="Roboto Condensed"/>
                <a:cs typeface="Roboto Condensed"/>
                <a:sym typeface="Roboto Condensed"/>
              </a:rPr>
              <a:t>For private housing homeowners [1997]</a:t>
            </a:r>
            <a:r>
              <a:rPr lang="en" sz="2000">
                <a:highlight>
                  <a:srgbClr val="FFFFFF"/>
                </a:highlight>
                <a:latin typeface="Roboto Condensed"/>
                <a:ea typeface="Roboto Condensed"/>
                <a:cs typeface="Roboto Condensed"/>
                <a:sym typeface="Roboto Condensed"/>
              </a:rPr>
              <a:t> but was discontinued by financial institutions NTUC Income [1997-2009] and OCBC Bank [2006-2009]</a:t>
            </a:r>
            <a:r>
              <a:rPr lang="en" sz="2000" u="sng">
                <a:highlight>
                  <a:srgbClr val="FFFFFF"/>
                </a:highlight>
                <a:latin typeface="Roboto Condensed"/>
                <a:ea typeface="Roboto Condensed"/>
                <a:cs typeface="Roboto Condensed"/>
                <a:sym typeface="Roboto Condensed"/>
              </a:rPr>
              <a:t> </a:t>
            </a:r>
          </a:p>
          <a:p>
            <a:pPr marL="457200" lvl="0" indent="-355600" rtl="0">
              <a:spcBef>
                <a:spcPts val="0"/>
              </a:spcBef>
              <a:buSzPct val="100000"/>
              <a:buFont typeface="Roboto Condensed"/>
              <a:buChar char="●"/>
            </a:pPr>
            <a:r>
              <a:rPr lang="en" sz="2000">
                <a:highlight>
                  <a:srgbClr val="FFFFFF"/>
                </a:highlight>
                <a:latin typeface="Roboto Condensed"/>
                <a:ea typeface="Roboto Condensed"/>
                <a:cs typeface="Roboto Condensed"/>
                <a:sym typeface="Roboto Condensed"/>
              </a:rPr>
              <a:t>Limitations of the policy:</a:t>
            </a:r>
          </a:p>
          <a:p>
            <a:pPr marL="914400" lvl="1" indent="-317500" rtl="0">
              <a:spcBef>
                <a:spcPts val="0"/>
              </a:spcBef>
              <a:buClr>
                <a:schemeClr val="dk1"/>
              </a:buClr>
              <a:buSzPct val="100000"/>
              <a:buFont typeface="Roboto Condensed"/>
              <a:buChar char="○"/>
            </a:pPr>
            <a:r>
              <a:rPr lang="en">
                <a:solidFill>
                  <a:schemeClr val="dk1"/>
                </a:solidFill>
                <a:latin typeface="Roboto Condensed"/>
                <a:ea typeface="Roboto Condensed"/>
                <a:cs typeface="Roboto Condensed"/>
                <a:sym typeface="Roboto Condensed"/>
              </a:rPr>
              <a:t>Conditions for borrowers in the reverse mortgage schemes were fairly complicated</a:t>
            </a:r>
          </a:p>
          <a:p>
            <a:pPr marL="914400" lvl="1" indent="-317500" rtl="0">
              <a:spcBef>
                <a:spcPts val="0"/>
              </a:spcBef>
              <a:buClr>
                <a:schemeClr val="dk1"/>
              </a:buClr>
              <a:buSzPct val="100000"/>
              <a:buFont typeface="Roboto Condensed"/>
              <a:buChar char="○"/>
            </a:pPr>
            <a:r>
              <a:rPr lang="en">
                <a:solidFill>
                  <a:schemeClr val="dk1"/>
                </a:solidFill>
                <a:latin typeface="Roboto Condensed"/>
                <a:ea typeface="Roboto Condensed"/>
                <a:cs typeface="Roboto Condensed"/>
                <a:sym typeface="Roboto Condensed"/>
              </a:rPr>
              <a:t>Lenders wanted properties with long remaining leases as collateral, so that in a leasehold setting, fewer households were eligible to apply for the reverse mortgage.</a:t>
            </a:r>
          </a:p>
          <a:p>
            <a:pPr marL="914400" lvl="1" indent="-317500" rtl="0">
              <a:spcBef>
                <a:spcPts val="0"/>
              </a:spcBef>
              <a:buClr>
                <a:schemeClr val="dk1"/>
              </a:buClr>
              <a:buSzPct val="70000"/>
              <a:buFont typeface="Roboto Condensed"/>
              <a:buChar char="○"/>
            </a:pPr>
            <a:r>
              <a:rPr lang="en">
                <a:solidFill>
                  <a:schemeClr val="dk1"/>
                </a:solidFill>
                <a:latin typeface="Roboto Condensed"/>
                <a:ea typeface="Roboto Condensed"/>
                <a:cs typeface="Roboto Condensed"/>
                <a:sym typeface="Roboto Condensed"/>
              </a:rPr>
              <a:t>Comparing to Free-hold in Uk US and Australia, Singapore Lease-hold issue is more complicated and less valuable.</a:t>
            </a:r>
          </a:p>
          <a:p>
            <a:pPr marL="457200" lvl="0" indent="-355600" rtl="0">
              <a:spcBef>
                <a:spcPts val="0"/>
              </a:spcBef>
              <a:buSzPct val="100000"/>
              <a:buFont typeface="Roboto Condensed"/>
              <a:buChar char="●"/>
            </a:pPr>
            <a:r>
              <a:rPr lang="en" sz="2000">
                <a:highlight>
                  <a:srgbClr val="FFFFFF"/>
                </a:highlight>
                <a:latin typeface="Roboto Condensed"/>
                <a:ea typeface="Roboto Condensed"/>
                <a:cs typeface="Roboto Condensed"/>
                <a:sym typeface="Roboto Condensed"/>
              </a:rPr>
              <a:t>Resulting in lack of demand from borrowers</a:t>
            </a:r>
          </a:p>
          <a:p>
            <a:pPr lvl="0" algn="just" rtl="0">
              <a:lnSpc>
                <a:spcPct val="115000"/>
              </a:lnSpc>
              <a:spcBef>
                <a:spcPts val="0"/>
              </a:spcBef>
              <a:buClr>
                <a:schemeClr val="dk1"/>
              </a:buClr>
              <a:buSzPct val="55000"/>
              <a:buFont typeface="Arial"/>
              <a:buNone/>
            </a:pPr>
            <a:endParaRPr sz="2000">
              <a:highlight>
                <a:srgbClr val="FFFFFF"/>
              </a:highlight>
              <a:latin typeface="Roboto Condensed"/>
              <a:ea typeface="Roboto Condensed"/>
              <a:cs typeface="Roboto Condensed"/>
              <a:sym typeface="Roboto Condensed"/>
            </a:endParaRPr>
          </a:p>
        </p:txBody>
      </p:sp>
      <p:sp>
        <p:nvSpPr>
          <p:cNvPr id="341" name="Shape 341"/>
          <p:cNvSpPr txBox="1">
            <a:spLocks noGrp="1"/>
          </p:cNvSpPr>
          <p:nvPr>
            <p:ph type="body" idx="1"/>
          </p:nvPr>
        </p:nvSpPr>
        <p:spPr>
          <a:xfrm>
            <a:off x="2682800" y="4636500"/>
            <a:ext cx="6004200" cy="315600"/>
          </a:xfrm>
          <a:prstGeom prst="rect">
            <a:avLst/>
          </a:prstGeom>
        </p:spPr>
        <p:txBody>
          <a:bodyPr wrap="square" lIns="91425" tIns="91425" rIns="91425" bIns="91425" anchor="ctr" anchorCtr="0">
            <a:noAutofit/>
          </a:bodyPr>
          <a:lstStyle/>
          <a:p>
            <a:pPr lvl="0">
              <a:spcBef>
                <a:spcPts val="0"/>
              </a:spcBef>
              <a:buNone/>
            </a:pPr>
            <a:r>
              <a:rPr lang="en"/>
              <a:t>PROVISION: 1) Lease buyback scheme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24</a:t>
            </a:fld>
            <a:endParaRPr lang="en"/>
          </a:p>
        </p:txBody>
      </p:sp>
      <p:sp>
        <p:nvSpPr>
          <p:cNvPr id="5" name="TextBox 4"/>
          <p:cNvSpPr txBox="1"/>
          <p:nvPr/>
        </p:nvSpPr>
        <p:spPr>
          <a:xfrm>
            <a:off x="38600" y="1246909"/>
            <a:ext cx="9105400" cy="1815882"/>
          </a:xfrm>
          <a:prstGeom prst="rect">
            <a:avLst/>
          </a:prstGeom>
          <a:noFill/>
        </p:spPr>
        <p:txBody>
          <a:bodyPr wrap="square" rtlCol="0">
            <a:spAutoFit/>
          </a:bodyPr>
          <a:lstStyle/>
          <a:p>
            <a:r>
              <a:rPr lang="en" dirty="0">
                <a:solidFill>
                  <a:srgbClr val="555555"/>
                </a:solidFill>
                <a:highlight>
                  <a:srgbClr val="FFFFFF"/>
                </a:highlight>
              </a:rPr>
              <a:t>The private sector in Singapore initially provided households an option for monetizing their housing wealth. NTUC Income, an insurance firm, introduced a reverse mortgage scheme for private housing homeowners in 1997. A reverse mortgage allows homeowners to borrow money using their home equity as collateral. In 2006, OCBC Bank joined NTUC Income in offering reverse mortgages. However, both institutions discontinued their schemes by 2009 due to a lack of demand from borrowers. Among the reasons for the low demand were: </a:t>
            </a:r>
            <a:r>
              <a:rPr lang="en" dirty="0" err="1">
                <a:solidFill>
                  <a:srgbClr val="555555"/>
                </a:solidFill>
                <a:highlight>
                  <a:srgbClr val="FFFFFF"/>
                </a:highlight>
              </a:rPr>
              <a:t>i</a:t>
            </a:r>
            <a:r>
              <a:rPr lang="en" dirty="0">
                <a:solidFill>
                  <a:srgbClr val="555555"/>
                </a:solidFill>
                <a:highlight>
                  <a:srgbClr val="FFFFFF"/>
                </a:highlight>
              </a:rPr>
              <a:t>) conditions for borrowers in the reverse mortgage schemes were fairly complicated, and ii) lenders wanted properties with long remaining leases as collateral, so that in a leasehold setting, fewer households were eligible to apply for the reverse mortgage</a:t>
            </a:r>
            <a:endParaRPr lang="en-US" dirty="0"/>
          </a:p>
        </p:txBody>
      </p:sp>
    </p:spTree>
    <p:extLst>
      <p:ext uri="{BB962C8B-B14F-4D97-AF65-F5344CB8AC3E}">
        <p14:creationId xmlns:p14="http://schemas.microsoft.com/office/powerpoint/2010/main" val="1439608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a:solidFill>
                  <a:schemeClr val="lt1"/>
                </a:solidFill>
              </a:rPr>
              <a:t>PROVISION: 2) Ageing-in-place initiative</a:t>
            </a:r>
          </a:p>
        </p:txBody>
      </p:sp>
      <p:sp>
        <p:nvSpPr>
          <p:cNvPr id="347" name="Shape 347"/>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marL="457200" lvl="0" indent="-342900" rtl="0">
              <a:spcBef>
                <a:spcPts val="0"/>
              </a:spcBef>
              <a:spcAft>
                <a:spcPts val="0"/>
              </a:spcAft>
              <a:buClr>
                <a:srgbClr val="92A8C8"/>
              </a:buClr>
              <a:buSzPct val="100000"/>
            </a:pPr>
            <a:r>
              <a:rPr lang="en" sz="1800"/>
              <a:t>Ageing in place means growing old in the home and community that one is familiar with, amidst family and community support. (</a:t>
            </a:r>
            <a:r>
              <a:rPr lang="en" sz="1800">
                <a:solidFill>
                  <a:schemeClr val="dk1"/>
                </a:solidFill>
              </a:rPr>
              <a:t>Inter-Ministerial Committee on the Ageing Population (IMC), 1999) </a:t>
            </a:r>
          </a:p>
          <a:p>
            <a:pPr marL="457200" lvl="0" indent="-342900" rtl="0">
              <a:spcBef>
                <a:spcPts val="0"/>
              </a:spcBef>
              <a:spcAft>
                <a:spcPts val="0"/>
              </a:spcAft>
              <a:buClr>
                <a:srgbClr val="333333"/>
              </a:buClr>
              <a:buSzPct val="100000"/>
            </a:pPr>
            <a:r>
              <a:rPr lang="en" sz="1800">
                <a:solidFill>
                  <a:srgbClr val="333333"/>
                </a:solidFill>
              </a:rPr>
              <a:t>Prioritising family as compared to government as first in line of support (medical/ financial/ wellbeing)</a:t>
            </a:r>
          </a:p>
          <a:p>
            <a:pPr marL="457200" lvl="0" indent="-342900" rtl="0">
              <a:spcBef>
                <a:spcPts val="0"/>
              </a:spcBef>
              <a:buClr>
                <a:srgbClr val="333333"/>
              </a:buClr>
              <a:buSzPct val="100000"/>
            </a:pPr>
            <a:r>
              <a:rPr lang="en" sz="1800">
                <a:solidFill>
                  <a:srgbClr val="333333"/>
                </a:solidFill>
              </a:rPr>
              <a:t>VS. State support via Modernization Theory that expects industrialisation and development to gradually replace traditional familial care arrangements with solidaristic provisions of the welfare state (Cowgill 1972)</a:t>
            </a:r>
          </a:p>
        </p:txBody>
      </p:sp>
      <p:sp>
        <p:nvSpPr>
          <p:cNvPr id="348" name="Shape 34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idx="4294967295"/>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a:solidFill>
                  <a:srgbClr val="000000"/>
                </a:solidFill>
              </a:rPr>
              <a:t>Examples of Ageing in Place initiative</a:t>
            </a:r>
          </a:p>
        </p:txBody>
      </p:sp>
      <p:sp>
        <p:nvSpPr>
          <p:cNvPr id="354" name="Shape 35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26</a:t>
            </a:fld>
            <a:endParaRPr lang="en"/>
          </a:p>
        </p:txBody>
      </p:sp>
      <p:sp>
        <p:nvSpPr>
          <p:cNvPr id="355" name="Shape 355"/>
          <p:cNvSpPr txBox="1">
            <a:spLocks noGrp="1"/>
          </p:cNvSpPr>
          <p:nvPr>
            <p:ph type="body" idx="1"/>
          </p:nvPr>
        </p:nvSpPr>
        <p:spPr>
          <a:xfrm>
            <a:off x="2682800" y="4636500"/>
            <a:ext cx="6004200" cy="315600"/>
          </a:xfrm>
          <a:prstGeom prst="rect">
            <a:avLst/>
          </a:prstGeom>
        </p:spPr>
        <p:txBody>
          <a:bodyPr wrap="square" lIns="91425" tIns="91425" rIns="91425" bIns="91425" anchor="ctr" anchorCtr="0">
            <a:noAutofit/>
          </a:bodyPr>
          <a:lstStyle/>
          <a:p>
            <a:pPr lvl="0" rtl="0">
              <a:spcBef>
                <a:spcPts val="0"/>
              </a:spcBef>
              <a:buNone/>
            </a:pPr>
            <a:r>
              <a:rPr lang="en"/>
              <a:t>PROVISION: 2) Ageing in place initiative</a:t>
            </a:r>
          </a:p>
        </p:txBody>
      </p:sp>
      <p:sp>
        <p:nvSpPr>
          <p:cNvPr id="356" name="Shape 356"/>
          <p:cNvSpPr txBox="1">
            <a:spLocks noGrp="1"/>
          </p:cNvSpPr>
          <p:nvPr>
            <p:ph type="body" idx="1"/>
          </p:nvPr>
        </p:nvSpPr>
        <p:spPr>
          <a:xfrm>
            <a:off x="870450" y="1545076"/>
            <a:ext cx="2247900" cy="2709900"/>
          </a:xfrm>
          <a:prstGeom prst="rect">
            <a:avLst/>
          </a:prstGeom>
        </p:spPr>
        <p:txBody>
          <a:bodyPr wrap="square" lIns="91425" tIns="91425" rIns="91425" bIns="91425" anchor="ctr" anchorCtr="0">
            <a:noAutofit/>
          </a:bodyPr>
          <a:lstStyle/>
          <a:p>
            <a:pPr lvl="0" rtl="0">
              <a:spcBef>
                <a:spcPts val="0"/>
              </a:spcBef>
              <a:spcAft>
                <a:spcPts val="0"/>
              </a:spcAft>
              <a:buClr>
                <a:schemeClr val="dk1"/>
              </a:buClr>
              <a:buSzPct val="91666"/>
              <a:buFont typeface="Arial"/>
              <a:buNone/>
            </a:pPr>
            <a:r>
              <a:rPr lang="en" sz="1200">
                <a:solidFill>
                  <a:schemeClr val="dk1"/>
                </a:solidFill>
                <a:highlight>
                  <a:srgbClr val="FF00FF"/>
                </a:highlight>
              </a:rPr>
              <a:t>‘Studio Apartment Priority Scheme’ and ‘Senior Priority Scheme’ </a:t>
            </a:r>
            <a:r>
              <a:rPr lang="en" sz="1200">
                <a:solidFill>
                  <a:schemeClr val="dk1"/>
                </a:solidFill>
              </a:rPr>
              <a:t> gives priority to elderly residents who want to age in place in familiar environment or live near their married children/parents, in a 2-room Flexi flat. The length of lease is flexible based on age/needs/preference, between 15-45 years in 5-year increments, as long as it covers you and your spouse up to age of at least 95 years. (Applicable for HDB only)</a:t>
            </a:r>
          </a:p>
          <a:p>
            <a:pPr lvl="0" rtl="0">
              <a:spcBef>
                <a:spcPts val="0"/>
              </a:spcBef>
              <a:buNone/>
            </a:pPr>
            <a:endParaRPr sz="1200">
              <a:solidFill>
                <a:schemeClr val="dk1"/>
              </a:solidFill>
              <a:highlight>
                <a:srgbClr val="FF00FF"/>
              </a:highlight>
            </a:endParaRPr>
          </a:p>
        </p:txBody>
      </p:sp>
      <p:sp>
        <p:nvSpPr>
          <p:cNvPr id="357" name="Shape 357"/>
          <p:cNvSpPr txBox="1">
            <a:spLocks noGrp="1"/>
          </p:cNvSpPr>
          <p:nvPr>
            <p:ph type="body" idx="4294967295"/>
          </p:nvPr>
        </p:nvSpPr>
        <p:spPr>
          <a:xfrm>
            <a:off x="3233637" y="1545076"/>
            <a:ext cx="2247900" cy="2709900"/>
          </a:xfrm>
          <a:prstGeom prst="rect">
            <a:avLst/>
          </a:prstGeom>
        </p:spPr>
        <p:txBody>
          <a:bodyPr wrap="square" lIns="91425" tIns="91425" rIns="91425" bIns="91425" anchor="ctr" anchorCtr="0">
            <a:noAutofit/>
          </a:bodyPr>
          <a:lstStyle/>
          <a:p>
            <a:pPr lvl="0" rtl="0">
              <a:spcBef>
                <a:spcPts val="0"/>
              </a:spcBef>
              <a:spcAft>
                <a:spcPts val="0"/>
              </a:spcAft>
              <a:buClr>
                <a:schemeClr val="dk1"/>
              </a:buClr>
              <a:buSzPct val="91666"/>
              <a:buFont typeface="Arial"/>
              <a:buNone/>
            </a:pPr>
            <a:r>
              <a:rPr lang="en" sz="1200">
                <a:solidFill>
                  <a:schemeClr val="dk1"/>
                </a:solidFill>
                <a:highlight>
                  <a:srgbClr val="FF00FF"/>
                </a:highlight>
              </a:rPr>
              <a:t>Married Child Priority Scheme  (MCPS)</a:t>
            </a:r>
            <a:r>
              <a:rPr lang="en" sz="1200">
                <a:solidFill>
                  <a:schemeClr val="dk1"/>
                </a:solidFill>
              </a:rPr>
              <a:t> for parents to live closer to their married children either in the same flat, same estate, or in a neighbouring estate.This makes it easier for children to care for their parents. (Applicable for HDB and DBSS) </a:t>
            </a:r>
            <a:r>
              <a:rPr lang="en" sz="1200">
                <a:solidFill>
                  <a:schemeClr val="dk1"/>
                </a:solidFill>
                <a:highlight>
                  <a:srgbClr val="FF00FF"/>
                </a:highlight>
              </a:rPr>
              <a:t>Multi-Generation Priority Scheme (MGPS)</a:t>
            </a:r>
            <a:r>
              <a:rPr lang="en" sz="1200">
                <a:solidFill>
                  <a:schemeClr val="dk1"/>
                </a:solidFill>
              </a:rPr>
              <a:t> for married children to apply for new flats in the same precinct as their parents, via a joint application for 2 flats in a BTO project where 2-room Flexi or 3-room flats are integrated in the flat mix.(Applicable for HDB only)</a:t>
            </a:r>
          </a:p>
          <a:p>
            <a:pPr lvl="0" rtl="0">
              <a:spcBef>
                <a:spcPts val="0"/>
              </a:spcBef>
              <a:buNone/>
            </a:pPr>
            <a:endParaRPr sz="1200">
              <a:solidFill>
                <a:schemeClr val="dk1"/>
              </a:solidFill>
              <a:highlight>
                <a:srgbClr val="FF00FF"/>
              </a:highlight>
            </a:endParaRPr>
          </a:p>
        </p:txBody>
      </p:sp>
      <p:sp>
        <p:nvSpPr>
          <p:cNvPr id="358" name="Shape 358"/>
          <p:cNvSpPr txBox="1">
            <a:spLocks noGrp="1"/>
          </p:cNvSpPr>
          <p:nvPr>
            <p:ph type="body" idx="4294967295"/>
          </p:nvPr>
        </p:nvSpPr>
        <p:spPr>
          <a:xfrm>
            <a:off x="5540650" y="1545076"/>
            <a:ext cx="2247900" cy="2709900"/>
          </a:xfrm>
          <a:prstGeom prst="rect">
            <a:avLst/>
          </a:prstGeom>
        </p:spPr>
        <p:txBody>
          <a:bodyPr wrap="square" lIns="91425" tIns="91425" rIns="91425" bIns="91425" anchor="ctr" anchorCtr="0">
            <a:noAutofit/>
          </a:bodyPr>
          <a:lstStyle/>
          <a:p>
            <a:pPr lvl="0" rtl="0">
              <a:spcBef>
                <a:spcPts val="0"/>
              </a:spcBef>
              <a:spcAft>
                <a:spcPts val="0"/>
              </a:spcAft>
              <a:buNone/>
            </a:pPr>
            <a:r>
              <a:rPr lang="en" sz="1200">
                <a:solidFill>
                  <a:schemeClr val="dk1"/>
                </a:solidFill>
                <a:highlight>
                  <a:srgbClr val="FF00FF"/>
                </a:highlight>
              </a:rPr>
              <a:t>Retirement Kampung </a:t>
            </a:r>
            <a:r>
              <a:rPr lang="en" sz="1200">
                <a:solidFill>
                  <a:schemeClr val="dk1"/>
                </a:solidFill>
              </a:rPr>
              <a:t> with 104 </a:t>
            </a:r>
            <a:r>
              <a:rPr lang="en" sz="1200" b="1">
                <a:solidFill>
                  <a:schemeClr val="dk1"/>
                </a:solidFill>
              </a:rPr>
              <a:t>30-year leased </a:t>
            </a:r>
            <a:r>
              <a:rPr lang="en" sz="1200">
                <a:solidFill>
                  <a:schemeClr val="dk1"/>
                </a:solidFill>
              </a:rPr>
              <a:t>studio and two-room flexi flats (36-45 sqm) with in a self contained environment at Kampung Admiralty [July 2014 BTO] for elderly &gt;55 y/o. More than 40% booked under SPS, with about 60% residents in nearby towns such as Woodlands/ Sembawang/ Yishun. Upcoming 10 build-to-order projects with childcare </a:t>
            </a:r>
            <a:r>
              <a:rPr lang="en" sz="1200" u="sng">
                <a:solidFill>
                  <a:schemeClr val="dk1"/>
                </a:solidFill>
              </a:rPr>
              <a:t>(take care of grandchildren)</a:t>
            </a:r>
            <a:r>
              <a:rPr lang="en" sz="1200">
                <a:solidFill>
                  <a:schemeClr val="dk1"/>
                </a:solidFill>
              </a:rPr>
              <a:t>/medical/hawker center and communal spaces (socialise). </a:t>
            </a:r>
            <a:r>
              <a:rPr lang="en" sz="1200" u="sng">
                <a:solidFill>
                  <a:schemeClr val="dk1"/>
                </a:solidFill>
              </a:rPr>
              <a:t>Studios lease $91,000-115,000.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2682800" y="4636500"/>
            <a:ext cx="6004200" cy="315600"/>
          </a:xfrm>
          <a:prstGeom prst="rect">
            <a:avLst/>
          </a:prstGeom>
        </p:spPr>
        <p:txBody>
          <a:bodyPr wrap="square" lIns="91425" tIns="91425" rIns="91425" bIns="91425" anchor="ctr" anchorCtr="0">
            <a:noAutofit/>
          </a:bodyPr>
          <a:lstStyle/>
          <a:p>
            <a:pPr lvl="0">
              <a:spcBef>
                <a:spcPts val="0"/>
              </a:spcBef>
              <a:buNone/>
            </a:pPr>
            <a:r>
              <a:rPr lang="en"/>
              <a:t>PROVISION: 2) Ageing-in-place policies</a:t>
            </a:r>
          </a:p>
        </p:txBody>
      </p:sp>
      <p:sp>
        <p:nvSpPr>
          <p:cNvPr id="364" name="Shape 36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27</a:t>
            </a:fld>
            <a:endParaRPr lang="en"/>
          </a:p>
        </p:txBody>
      </p:sp>
      <p:sp>
        <p:nvSpPr>
          <p:cNvPr id="365" name="Shape 365"/>
          <p:cNvSpPr txBox="1">
            <a:spLocks noGrp="1"/>
          </p:cNvSpPr>
          <p:nvPr>
            <p:ph type="title" idx="4294967295"/>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a:solidFill>
                  <a:srgbClr val="000000"/>
                </a:solidFill>
              </a:rPr>
              <a:t>Retirement village is best of both worlds</a:t>
            </a:r>
          </a:p>
        </p:txBody>
      </p:sp>
      <p:sp>
        <p:nvSpPr>
          <p:cNvPr id="366" name="Shape 366"/>
          <p:cNvSpPr txBox="1">
            <a:spLocks noGrp="1"/>
          </p:cNvSpPr>
          <p:nvPr>
            <p:ph type="body" idx="1"/>
          </p:nvPr>
        </p:nvSpPr>
        <p:spPr>
          <a:xfrm>
            <a:off x="814275" y="1537988"/>
            <a:ext cx="3378300" cy="27243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buAutoNum type="arabicPeriod"/>
            </a:pPr>
            <a:r>
              <a:rPr lang="en" sz="1400">
                <a:solidFill>
                  <a:schemeClr val="dk1"/>
                </a:solidFill>
                <a:highlight>
                  <a:srgbClr val="FF00FF"/>
                </a:highlight>
              </a:rPr>
              <a:t>Escape the pension problem </a:t>
            </a:r>
          </a:p>
          <a:p>
            <a:pPr lvl="0" rtl="0">
              <a:spcBef>
                <a:spcPts val="0"/>
              </a:spcBef>
              <a:spcAft>
                <a:spcPts val="0"/>
              </a:spcAft>
              <a:buNone/>
            </a:pPr>
            <a:endParaRPr sz="1400">
              <a:solidFill>
                <a:schemeClr val="dk1"/>
              </a:solidFill>
            </a:endParaRPr>
          </a:p>
          <a:p>
            <a:pPr lvl="0" rtl="0">
              <a:spcBef>
                <a:spcPts val="0"/>
              </a:spcBef>
              <a:spcAft>
                <a:spcPts val="0"/>
              </a:spcAft>
              <a:buNone/>
            </a:pPr>
            <a:r>
              <a:rPr lang="en" sz="1400">
                <a:solidFill>
                  <a:schemeClr val="dk1"/>
                </a:solidFill>
              </a:rPr>
              <a:t>Asset rich cash poor elderly above 55 years old can potentially escape pension problem if they had downgraded from a flat (resale price range from $165,000 to $357,000 for 3-room to executive flat) and purchased this lower priced 30-year lease (studios lease $91,000-115,000).</a:t>
            </a:r>
          </a:p>
        </p:txBody>
      </p:sp>
      <p:sp>
        <p:nvSpPr>
          <p:cNvPr id="367" name="Shape 367"/>
          <p:cNvSpPr txBox="1">
            <a:spLocks noGrp="1"/>
          </p:cNvSpPr>
          <p:nvPr>
            <p:ph type="body" idx="4294967295"/>
          </p:nvPr>
        </p:nvSpPr>
        <p:spPr>
          <a:xfrm>
            <a:off x="4396123" y="1537988"/>
            <a:ext cx="3378300" cy="2724300"/>
          </a:xfrm>
          <a:prstGeom prst="rect">
            <a:avLst/>
          </a:prstGeom>
        </p:spPr>
        <p:txBody>
          <a:bodyPr wrap="square" lIns="91425" tIns="91425" rIns="91425" bIns="91425" anchor="t" anchorCtr="0">
            <a:noAutofit/>
          </a:bodyPr>
          <a:lstStyle/>
          <a:p>
            <a:pPr lvl="0" rtl="0">
              <a:spcBef>
                <a:spcPts val="0"/>
              </a:spcBef>
              <a:spcAft>
                <a:spcPts val="0"/>
              </a:spcAft>
              <a:buNone/>
            </a:pPr>
            <a:r>
              <a:rPr lang="en" sz="1400">
                <a:solidFill>
                  <a:schemeClr val="dk1"/>
                </a:solidFill>
                <a:highlight>
                  <a:srgbClr val="FF00FF"/>
                </a:highlight>
              </a:rPr>
              <a:t>2. In line with elderly sentiments</a:t>
            </a:r>
          </a:p>
          <a:p>
            <a:pPr lvl="0" rtl="0">
              <a:spcBef>
                <a:spcPts val="0"/>
              </a:spcBef>
              <a:spcAft>
                <a:spcPts val="0"/>
              </a:spcAft>
              <a:buNone/>
            </a:pPr>
            <a:endParaRPr sz="1400">
              <a:solidFill>
                <a:schemeClr val="dk1"/>
              </a:solidFill>
            </a:endParaRPr>
          </a:p>
          <a:p>
            <a:pPr lvl="0" rtl="0">
              <a:spcBef>
                <a:spcPts val="0"/>
              </a:spcBef>
              <a:spcAft>
                <a:spcPts val="0"/>
              </a:spcAft>
              <a:buNone/>
            </a:pPr>
            <a:r>
              <a:rPr lang="en" sz="1400">
                <a:solidFill>
                  <a:schemeClr val="dk1"/>
                </a:solidFill>
              </a:rPr>
              <a:t>A lower proportion of elderly residents felt it ideal to move in with their children as compared to younger married residents. - Ministry of Social and Family Development They preferred to live in their own homes, with increased caregiving. </a:t>
            </a:r>
          </a:p>
          <a:p>
            <a:pPr lvl="0" rtl="0">
              <a:spcBef>
                <a:spcPts val="0"/>
              </a:spcBef>
              <a:spcAft>
                <a:spcPts val="0"/>
              </a:spcAft>
              <a:buNone/>
            </a:pPr>
            <a:endParaRPr sz="1400">
              <a:solidFill>
                <a:schemeClr val="dk1"/>
              </a:solidFill>
            </a:endParaRPr>
          </a:p>
          <a:p>
            <a:pPr lvl="0" rtl="0">
              <a:spcBef>
                <a:spcPts val="0"/>
              </a:spcBef>
              <a:spcAft>
                <a:spcPts val="0"/>
              </a:spcAft>
              <a:buNone/>
            </a:pPr>
            <a:r>
              <a:rPr lang="en" sz="1400">
                <a:solidFill>
                  <a:schemeClr val="dk1"/>
                </a:solidFill>
              </a:rPr>
              <a:t>Retirement Kampung would widen the option of caregiving from 1) Family members 2) Domestic helpers to 3) Communal support.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0"/>
              </a:spcBef>
              <a:buNone/>
            </a:pPr>
            <a:r>
              <a:rPr lang="en"/>
              <a:t>PROVISION: 3) </a:t>
            </a:r>
            <a:r>
              <a:rPr lang="en">
                <a:solidFill>
                  <a:schemeClr val="lt1"/>
                </a:solidFill>
              </a:rPr>
              <a:t>Right Sizing Scheme</a:t>
            </a:r>
          </a:p>
        </p:txBody>
      </p:sp>
      <p:sp>
        <p:nvSpPr>
          <p:cNvPr id="384" name="Shape 38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28</a:t>
            </a:fld>
            <a:endParaRPr lang="en"/>
          </a:p>
        </p:txBody>
      </p:sp>
      <p:graphicFrame>
        <p:nvGraphicFramePr>
          <p:cNvPr id="385" name="Shape 385"/>
          <p:cNvGraphicFramePr/>
          <p:nvPr/>
        </p:nvGraphicFramePr>
        <p:xfrm>
          <a:off x="189875" y="1281700"/>
          <a:ext cx="8764250" cy="3811855"/>
        </p:xfrm>
        <a:graphic>
          <a:graphicData uri="http://schemas.openxmlformats.org/drawingml/2006/table">
            <a:tbl>
              <a:tblPr>
                <a:noFill/>
                <a:tableStyleId>{42C8AC0C-832C-4F9D-A07E-AAB259D72A7A}</a:tableStyleId>
              </a:tblPr>
              <a:tblGrid>
                <a:gridCol w="2109100"/>
                <a:gridCol w="6655150"/>
              </a:tblGrid>
              <a:tr h="814575">
                <a:tc>
                  <a:txBody>
                    <a:bodyPr/>
                    <a:lstStyle/>
                    <a:p>
                      <a:pPr lvl="0" rtl="0">
                        <a:spcBef>
                          <a:spcPts val="0"/>
                        </a:spcBef>
                        <a:buNone/>
                      </a:pPr>
                      <a:r>
                        <a:rPr lang="en">
                          <a:latin typeface="Roboto Condensed"/>
                          <a:ea typeface="Roboto Condensed"/>
                          <a:cs typeface="Roboto Condensed"/>
                          <a:sym typeface="Roboto Condensed"/>
                        </a:rPr>
                        <a:t>Content of solution</a:t>
                      </a:r>
                    </a:p>
                  </a:txBody>
                  <a:tcPr marL="91425" marR="91425" marT="91425" marB="91425"/>
                </a:tc>
                <a:tc>
                  <a:txBody>
                    <a:bodyPr/>
                    <a:lstStyle/>
                    <a:p>
                      <a:pPr lvl="0" rtl="0">
                        <a:spcBef>
                          <a:spcPts val="0"/>
                        </a:spcBef>
                        <a:buNone/>
                      </a:pPr>
                      <a:r>
                        <a:rPr lang="en">
                          <a:solidFill>
                            <a:srgbClr val="383838"/>
                          </a:solidFill>
                          <a:latin typeface="Roboto Condensed"/>
                          <a:ea typeface="Roboto Condensed"/>
                          <a:cs typeface="Roboto Condensed"/>
                          <a:sym typeface="Roboto Condensed"/>
                        </a:rPr>
                        <a:t>If you own a bigger flat type, you can choose to right-size your flat and use your net sale proceeds to supplement your retirement income (CPF Retirement Account) through the Silver Housing Bonus (SHB) scheme. This is because the demand of housing space changes as people age. </a:t>
                      </a:r>
                    </a:p>
                    <a:p>
                      <a:pPr lvl="0" rtl="0">
                        <a:spcBef>
                          <a:spcPts val="0"/>
                        </a:spcBef>
                        <a:buNone/>
                      </a:pPr>
                      <a:endParaRPr>
                        <a:solidFill>
                          <a:srgbClr val="383838"/>
                        </a:solidFill>
                        <a:latin typeface="Roboto Condensed"/>
                        <a:ea typeface="Roboto Condensed"/>
                        <a:cs typeface="Roboto Condensed"/>
                        <a:sym typeface="Roboto Condensed"/>
                      </a:endParaRPr>
                    </a:p>
                    <a:p>
                      <a:pPr lvl="0" rtl="0">
                        <a:spcBef>
                          <a:spcPts val="0"/>
                        </a:spcBef>
                        <a:buNone/>
                      </a:pPr>
                      <a:r>
                        <a:rPr lang="en">
                          <a:solidFill>
                            <a:srgbClr val="383838"/>
                          </a:solidFill>
                          <a:latin typeface="Roboto Condensed"/>
                          <a:ea typeface="Roboto Condensed"/>
                          <a:cs typeface="Roboto Condensed"/>
                          <a:sym typeface="Roboto Condensed"/>
                        </a:rPr>
                        <a:t>Eligible housing types: 1) </a:t>
                      </a:r>
                      <a:r>
                        <a:rPr lang="en">
                          <a:solidFill>
                            <a:srgbClr val="222222"/>
                          </a:solidFill>
                          <a:latin typeface="Roboto Condensed"/>
                          <a:ea typeface="Roboto Condensed"/>
                          <a:cs typeface="Roboto Condensed"/>
                          <a:sym typeface="Roboto Condensed"/>
                        </a:rPr>
                        <a:t>Smaller HDB flat (</a:t>
                      </a:r>
                      <a:r>
                        <a:rPr lang="en">
                          <a:solidFill>
                            <a:srgbClr val="383838"/>
                          </a:solidFill>
                          <a:latin typeface="Roboto Condensed"/>
                          <a:ea typeface="Roboto Condensed"/>
                          <a:cs typeface="Roboto Condensed"/>
                          <a:sym typeface="Roboto Condensed"/>
                        </a:rPr>
                        <a:t>2-room Flexi or 3-room flat</a:t>
                      </a:r>
                      <a:r>
                        <a:rPr lang="en">
                          <a:solidFill>
                            <a:srgbClr val="222222"/>
                          </a:solidFill>
                          <a:latin typeface="Roboto Condensed"/>
                          <a:ea typeface="Roboto Condensed"/>
                          <a:cs typeface="Roboto Condensed"/>
                          <a:sym typeface="Roboto Condensed"/>
                        </a:rPr>
                        <a:t>). 2) Purchase price does not exceed selling price of existing property. 3) </a:t>
                      </a:r>
                      <a:r>
                        <a:rPr lang="en">
                          <a:solidFill>
                            <a:srgbClr val="383838"/>
                          </a:solidFill>
                          <a:latin typeface="Roboto Condensed"/>
                          <a:ea typeface="Roboto Condensed"/>
                          <a:cs typeface="Roboto Condensed"/>
                          <a:sym typeface="Roboto Condensed"/>
                        </a:rPr>
                        <a:t>From resale market. Net sale proceeds are refunded back to CPF account.</a:t>
                      </a:r>
                    </a:p>
                    <a:p>
                      <a:pPr lvl="0" algn="ctr" rtl="0">
                        <a:spcBef>
                          <a:spcPts val="0"/>
                        </a:spcBef>
                        <a:buNone/>
                      </a:pPr>
                      <a:r>
                        <a:rPr lang="en">
                          <a:latin typeface="Roboto Condensed"/>
                          <a:ea typeface="Roboto Condensed"/>
                          <a:cs typeface="Roboto Condensed"/>
                          <a:sym typeface="Roboto Condensed"/>
                        </a:rPr>
                        <a:t>Restrictions:</a:t>
                      </a:r>
                    </a:p>
                    <a:p>
                      <a:pPr lvl="0" rtl="0">
                        <a:spcBef>
                          <a:spcPts val="0"/>
                        </a:spcBef>
                        <a:buNone/>
                      </a:pPr>
                      <a:r>
                        <a:rPr lang="en">
                          <a:solidFill>
                            <a:srgbClr val="222222"/>
                          </a:solidFill>
                          <a:latin typeface="Roboto Condensed"/>
                          <a:ea typeface="Roboto Condensed"/>
                          <a:cs typeface="Roboto Condensed"/>
                          <a:sym typeface="Roboto Condensed"/>
                        </a:rPr>
                        <a:t>1) Within 6 months of completing sale of existing property </a:t>
                      </a:r>
                    </a:p>
                    <a:p>
                      <a:pPr lvl="0" rtl="0">
                        <a:spcBef>
                          <a:spcPts val="0"/>
                        </a:spcBef>
                        <a:buNone/>
                      </a:pPr>
                      <a:r>
                        <a:rPr lang="en">
                          <a:solidFill>
                            <a:srgbClr val="222222"/>
                          </a:solidFill>
                          <a:latin typeface="Roboto Condensed"/>
                          <a:ea typeface="Roboto Condensed"/>
                          <a:cs typeface="Roboto Condensed"/>
                          <a:sym typeface="Roboto Condensed"/>
                        </a:rPr>
                        <a:t>2) Meet Minimum Occupation Period for resale </a:t>
                      </a:r>
                    </a:p>
                    <a:p>
                      <a:pPr lvl="0" rtl="0">
                        <a:spcBef>
                          <a:spcPts val="0"/>
                        </a:spcBef>
                        <a:buNone/>
                      </a:pPr>
                      <a:r>
                        <a:rPr lang="en">
                          <a:solidFill>
                            <a:srgbClr val="222222"/>
                          </a:solidFill>
                          <a:latin typeface="Roboto Condensed"/>
                          <a:ea typeface="Roboto Condensed"/>
                          <a:cs typeface="Roboto Condensed"/>
                          <a:sym typeface="Roboto Condensed"/>
                        </a:rPr>
                        <a:t>3) Own private property of Annual Value of $13,000 or less </a:t>
                      </a:r>
                    </a:p>
                    <a:p>
                      <a:pPr lvl="0" rtl="0">
                        <a:spcBef>
                          <a:spcPts val="0"/>
                        </a:spcBef>
                        <a:buNone/>
                      </a:pPr>
                      <a:r>
                        <a:rPr lang="en">
                          <a:solidFill>
                            <a:srgbClr val="222222"/>
                          </a:solidFill>
                          <a:latin typeface="Roboto Condensed"/>
                          <a:ea typeface="Roboto Condensed"/>
                          <a:cs typeface="Roboto Condensed"/>
                          <a:sym typeface="Roboto Condensed"/>
                        </a:rPr>
                        <a:t>4) No concurrent ownership of second property.</a:t>
                      </a:r>
                    </a:p>
                  </a:txBody>
                  <a:tcPr marL="91425" marR="91425" marT="91425" marB="91425"/>
                </a:tc>
              </a:tr>
              <a:tr h="457625">
                <a:tc>
                  <a:txBody>
                    <a:bodyPr/>
                    <a:lstStyle/>
                    <a:p>
                      <a:pPr lvl="0" rtl="0">
                        <a:spcBef>
                          <a:spcPts val="0"/>
                        </a:spcBef>
                        <a:buNone/>
                      </a:pPr>
                      <a:r>
                        <a:rPr lang="en">
                          <a:latin typeface="Roboto Condensed"/>
                          <a:ea typeface="Roboto Condensed"/>
                          <a:cs typeface="Roboto Condensed"/>
                          <a:sym typeface="Roboto Condensed"/>
                        </a:rPr>
                        <a:t>Institutional arrangement</a:t>
                      </a:r>
                    </a:p>
                  </a:txBody>
                  <a:tcPr marL="91425" marR="91425" marT="91425" marB="91425"/>
                </a:tc>
                <a:tc>
                  <a:txBody>
                    <a:bodyPr/>
                    <a:lstStyle/>
                    <a:p>
                      <a:pPr lvl="0" rtl="0">
                        <a:spcBef>
                          <a:spcPts val="0"/>
                        </a:spcBef>
                        <a:buNone/>
                      </a:pPr>
                      <a:r>
                        <a:rPr lang="en">
                          <a:latin typeface="Roboto Condensed"/>
                          <a:ea typeface="Roboto Condensed"/>
                          <a:cs typeface="Roboto Condensed"/>
                          <a:sym typeface="Roboto Condensed"/>
                        </a:rPr>
                        <a:t>HDB </a:t>
                      </a:r>
                    </a:p>
                  </a:txBody>
                  <a:tcPr marL="91425" marR="91425" marT="91425" marB="91425"/>
                </a:tc>
              </a:tr>
              <a:tr h="397700">
                <a:tc>
                  <a:txBody>
                    <a:bodyPr/>
                    <a:lstStyle/>
                    <a:p>
                      <a:pPr lvl="0" rtl="0">
                        <a:spcBef>
                          <a:spcPts val="0"/>
                        </a:spcBef>
                        <a:buNone/>
                      </a:pPr>
                      <a:r>
                        <a:rPr lang="en">
                          <a:latin typeface="Roboto Condensed"/>
                          <a:ea typeface="Roboto Condensed"/>
                          <a:cs typeface="Roboto Condensed"/>
                          <a:sym typeface="Roboto Condensed"/>
                        </a:rPr>
                        <a:t>Target population</a:t>
                      </a:r>
                    </a:p>
                  </a:txBody>
                  <a:tcPr marL="91425" marR="91425" marT="91425" marB="91425"/>
                </a:tc>
                <a:tc>
                  <a:txBody>
                    <a:bodyPr/>
                    <a:lstStyle/>
                    <a:p>
                      <a:pPr lvl="0" rtl="0">
                        <a:spcBef>
                          <a:spcPts val="0"/>
                        </a:spcBef>
                        <a:buNone/>
                      </a:pPr>
                      <a:r>
                        <a:rPr lang="en">
                          <a:latin typeface="Roboto Condensed"/>
                          <a:ea typeface="Roboto Condensed"/>
                          <a:cs typeface="Roboto Condensed"/>
                          <a:sym typeface="Roboto Condensed"/>
                        </a:rPr>
                        <a:t>Owner who is a Singapore citizen aged 64 or older.</a:t>
                      </a:r>
                    </a:p>
                  </a:txBody>
                  <a:tcPr marL="91425" marR="91425" marT="91425" marB="91425"/>
                </a:tc>
              </a:tr>
            </a:tbl>
          </a:graphicData>
        </a:graphic>
      </p:graphicFrame>
      <p:pic>
        <p:nvPicPr>
          <p:cNvPr id="386" name="Shape 386"/>
          <p:cNvPicPr preferRelativeResize="0"/>
          <p:nvPr/>
        </p:nvPicPr>
        <p:blipFill>
          <a:blip r:embed="rId3">
            <a:alphaModFix/>
          </a:blip>
          <a:stretch>
            <a:fillRect/>
          </a:stretch>
        </p:blipFill>
        <p:spPr>
          <a:xfrm>
            <a:off x="189875" y="2286800"/>
            <a:ext cx="2109100" cy="1901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74073"/>
            <a:ext cx="9105400" cy="4952100"/>
          </a:xfrm>
        </p:spPr>
        <p:txBody>
          <a:bodyPr/>
          <a:lstStyle/>
          <a:p>
            <a:pPr lvl="0"/>
            <a:r>
              <a:rPr lang="en" dirty="0">
                <a:solidFill>
                  <a:srgbClr val="222222"/>
                </a:solidFill>
              </a:rPr>
              <a:t>Smaller HDB flat (</a:t>
            </a:r>
            <a:r>
              <a:rPr lang="en" dirty="0">
                <a:solidFill>
                  <a:srgbClr val="383838"/>
                </a:solidFill>
              </a:rPr>
              <a:t>2-room Flexi or 3-room flat</a:t>
            </a:r>
            <a:r>
              <a:rPr lang="en" dirty="0">
                <a:solidFill>
                  <a:srgbClr val="222222"/>
                </a:solidFill>
              </a:rPr>
              <a:t>)</a:t>
            </a:r>
            <a:r>
              <a:rPr lang="en" dirty="0">
                <a:solidFill>
                  <a:srgbClr val="383838"/>
                </a:solidFill>
              </a:rPr>
              <a:t>. </a:t>
            </a:r>
            <a:r>
              <a:rPr lang="en" dirty="0">
                <a:solidFill>
                  <a:srgbClr val="222222"/>
                </a:solidFill>
              </a:rPr>
              <a:t>Purchase price does not exceed selling price of existing property.</a:t>
            </a:r>
            <a:r>
              <a:rPr lang="en" dirty="0">
                <a:solidFill>
                  <a:srgbClr val="383838"/>
                </a:solidFill>
              </a:rPr>
              <a:t> </a:t>
            </a:r>
            <a:r>
              <a:rPr lang="en" dirty="0">
                <a:solidFill>
                  <a:schemeClr val="dk1"/>
                </a:solidFill>
              </a:rPr>
              <a:t>*</a:t>
            </a:r>
            <a:r>
              <a:rPr lang="en" dirty="0">
                <a:solidFill>
                  <a:srgbClr val="383838"/>
                </a:solidFill>
              </a:rPr>
              <a:t>Net sale proceeds = Selling price of existing property less any outstanding loan on existing property, refund to CPF Account, resale levy, deductible of up to $15,000 for ancillary costs, and cash used for purchase of next </a:t>
            </a:r>
            <a:r>
              <a:rPr lang="en" dirty="0" err="1">
                <a:solidFill>
                  <a:srgbClr val="383838"/>
                </a:solidFill>
              </a:rPr>
              <a:t>property.You</a:t>
            </a:r>
            <a:r>
              <a:rPr lang="en" dirty="0">
                <a:solidFill>
                  <a:srgbClr val="383838"/>
                </a:solidFill>
              </a:rPr>
              <a:t> can apply for the SHB and receive up to $20,000 cash bonus per household</a:t>
            </a:r>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111634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 sz="3000">
                <a:solidFill>
                  <a:schemeClr val="lt1"/>
                </a:solidFill>
              </a:rPr>
              <a:t>Ageing Population Trend</a:t>
            </a:r>
          </a:p>
        </p:txBody>
      </p:sp>
      <p:sp>
        <p:nvSpPr>
          <p:cNvPr id="222" name="Shape 222"/>
          <p:cNvSpPr txBox="1">
            <a:spLocks noGrp="1"/>
          </p:cNvSpPr>
          <p:nvPr>
            <p:ph type="body" idx="1"/>
          </p:nvPr>
        </p:nvSpPr>
        <p:spPr>
          <a:xfrm>
            <a:off x="638375" y="1577700"/>
            <a:ext cx="6132600" cy="3145500"/>
          </a:xfrm>
          <a:prstGeom prst="rect">
            <a:avLst/>
          </a:prstGeom>
        </p:spPr>
        <p:txBody>
          <a:bodyPr wrap="square" lIns="91425" tIns="91425" rIns="91425" bIns="91425" anchor="ctr" anchorCtr="0">
            <a:noAutofit/>
          </a:bodyPr>
          <a:lstStyle/>
          <a:p>
            <a:pPr marL="457200" marR="0" lvl="0" indent="-419100" algn="l" rtl="0">
              <a:lnSpc>
                <a:spcPct val="100000"/>
              </a:lnSpc>
              <a:spcBef>
                <a:spcPts val="600"/>
              </a:spcBef>
              <a:spcAft>
                <a:spcPts val="0"/>
              </a:spcAft>
              <a:buClr>
                <a:schemeClr val="dk1"/>
              </a:buClr>
              <a:buSzPct val="100000"/>
              <a:buAutoNum type="arabicPeriod"/>
            </a:pPr>
            <a:r>
              <a:rPr lang="en" sz="3000">
                <a:solidFill>
                  <a:schemeClr val="dk1"/>
                </a:solidFill>
              </a:rPr>
              <a:t>Increasing rate of ageing</a:t>
            </a:r>
          </a:p>
          <a:p>
            <a:pPr marL="457200" marR="0" lvl="0" indent="-419100" algn="l" rtl="0">
              <a:lnSpc>
                <a:spcPct val="100000"/>
              </a:lnSpc>
              <a:spcBef>
                <a:spcPts val="0"/>
              </a:spcBef>
              <a:spcAft>
                <a:spcPts val="0"/>
              </a:spcAft>
              <a:buClr>
                <a:schemeClr val="dk1"/>
              </a:buClr>
              <a:buSzPct val="100000"/>
              <a:buAutoNum type="arabicPeriod"/>
            </a:pPr>
            <a:r>
              <a:rPr lang="en" sz="3000">
                <a:solidFill>
                  <a:schemeClr val="dk1"/>
                </a:solidFill>
              </a:rPr>
              <a:t>Pension problem</a:t>
            </a:r>
          </a:p>
          <a:p>
            <a:pPr marL="457200" marR="0" lvl="0" indent="-419100" algn="l" rtl="0">
              <a:lnSpc>
                <a:spcPct val="100000"/>
              </a:lnSpc>
              <a:spcBef>
                <a:spcPts val="0"/>
              </a:spcBef>
              <a:spcAft>
                <a:spcPts val="0"/>
              </a:spcAft>
              <a:buClr>
                <a:schemeClr val="dk1"/>
              </a:buClr>
              <a:buSzPct val="100000"/>
              <a:buAutoNum type="arabicPeriod"/>
            </a:pPr>
            <a:r>
              <a:rPr lang="en" sz="3000">
                <a:solidFill>
                  <a:schemeClr val="dk1"/>
                </a:solidFill>
              </a:rPr>
              <a:t>Low income </a:t>
            </a:r>
          </a:p>
          <a:p>
            <a:pPr marL="457200" marR="0" lvl="0" indent="-381000" algn="l" rtl="0">
              <a:lnSpc>
                <a:spcPct val="100000"/>
              </a:lnSpc>
              <a:spcBef>
                <a:spcPts val="0"/>
              </a:spcBef>
              <a:spcAft>
                <a:spcPts val="1000"/>
              </a:spcAft>
              <a:buClr>
                <a:schemeClr val="dk1"/>
              </a:buClr>
              <a:buSzPct val="80000"/>
              <a:buAutoNum type="arabicPeriod"/>
            </a:pPr>
            <a:r>
              <a:rPr lang="en" sz="3000">
                <a:solidFill>
                  <a:schemeClr val="dk1"/>
                </a:solidFill>
              </a:rPr>
              <a:t>Shortage in  supply &amp; lack of  housing options for single elderly </a:t>
            </a:r>
            <a:r>
              <a:rPr lang="en" sz="3000" b="1">
                <a:solidFill>
                  <a:schemeClr val="lt1"/>
                </a:solidFill>
                <a:latin typeface="Alegreya"/>
                <a:ea typeface="Alegreya"/>
                <a:cs typeface="Alegreya"/>
                <a:sym typeface="Alegreya"/>
              </a:rPr>
              <a:t>rl</a:t>
            </a:r>
            <a:r>
              <a:rPr lang="en" sz="2000" b="1">
                <a:solidFill>
                  <a:schemeClr val="lt1"/>
                </a:solidFill>
                <a:latin typeface="Alegreya"/>
                <a:ea typeface="Alegreya"/>
                <a:cs typeface="Alegreya"/>
                <a:sym typeface="Alegreya"/>
              </a:rPr>
              <a:t>y</a:t>
            </a:r>
          </a:p>
          <a:p>
            <a:pPr lvl="0" rtl="0">
              <a:spcBef>
                <a:spcPts val="0"/>
              </a:spcBef>
              <a:buNone/>
            </a:pPr>
            <a:endParaRPr>
              <a:solidFill>
                <a:schemeClr val="dk1"/>
              </a:solidFill>
            </a:endParaRPr>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0"/>
              </a:spcBef>
              <a:buNone/>
            </a:pPr>
            <a:r>
              <a:rPr lang="en"/>
              <a:t>SUBSIDY: 1) </a:t>
            </a:r>
            <a:r>
              <a:rPr lang="en">
                <a:solidFill>
                  <a:schemeClr val="lt1"/>
                </a:solidFill>
              </a:rPr>
              <a:t>Deferred Downpayment Scheme</a:t>
            </a:r>
          </a:p>
        </p:txBody>
      </p:sp>
      <p:sp>
        <p:nvSpPr>
          <p:cNvPr id="392" name="Shape 3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30</a:t>
            </a:fld>
            <a:endParaRPr lang="en"/>
          </a:p>
        </p:txBody>
      </p:sp>
      <p:graphicFrame>
        <p:nvGraphicFramePr>
          <p:cNvPr id="393" name="Shape 393"/>
          <p:cNvGraphicFramePr/>
          <p:nvPr/>
        </p:nvGraphicFramePr>
        <p:xfrm>
          <a:off x="189875" y="1281700"/>
          <a:ext cx="8764250" cy="3170285"/>
        </p:xfrm>
        <a:graphic>
          <a:graphicData uri="http://schemas.openxmlformats.org/drawingml/2006/table">
            <a:tbl>
              <a:tblPr>
                <a:noFill/>
                <a:tableStyleId>{42C8AC0C-832C-4F9D-A07E-AAB259D72A7A}</a:tableStyleId>
              </a:tblPr>
              <a:tblGrid>
                <a:gridCol w="2109100"/>
                <a:gridCol w="6655150"/>
              </a:tblGrid>
              <a:tr h="814575">
                <a:tc>
                  <a:txBody>
                    <a:bodyPr/>
                    <a:lstStyle/>
                    <a:p>
                      <a:pPr lvl="0" rtl="0">
                        <a:lnSpc>
                          <a:spcPct val="100000"/>
                        </a:lnSpc>
                        <a:spcBef>
                          <a:spcPts val="0"/>
                        </a:spcBef>
                        <a:buNone/>
                      </a:pPr>
                      <a:r>
                        <a:rPr lang="en">
                          <a:latin typeface="Roboto Condensed"/>
                          <a:ea typeface="Roboto Condensed"/>
                          <a:cs typeface="Roboto Condensed"/>
                          <a:sym typeface="Roboto Condensed"/>
                        </a:rPr>
                        <a:t>Content of solution</a:t>
                      </a:r>
                    </a:p>
                  </a:txBody>
                  <a:tcPr marL="91425" marR="91425" marT="91425" marB="91425"/>
                </a:tc>
                <a:tc>
                  <a:txBody>
                    <a:bodyPr/>
                    <a:lstStyle/>
                    <a:p>
                      <a:pPr lvl="0" rtl="0">
                        <a:lnSpc>
                          <a:spcPct val="100000"/>
                        </a:lnSpc>
                        <a:spcBef>
                          <a:spcPts val="0"/>
                        </a:spcBef>
                        <a:buNone/>
                      </a:pPr>
                      <a:r>
                        <a:rPr lang="en">
                          <a:solidFill>
                            <a:srgbClr val="383838"/>
                          </a:solidFill>
                          <a:latin typeface="Roboto Condensed"/>
                          <a:ea typeface="Roboto Condensed"/>
                          <a:cs typeface="Roboto Condensed"/>
                          <a:sym typeface="Roboto Condensed"/>
                        </a:rPr>
                        <a:t>The scheme enables elderly who are right-sizing to defer the payment of downpayment until key collection. This will help to ease the cash flow for elderly flat owners whose funds are tied up in their existing flat, and smoothen the rightsizing process. Eligible flat buyers will only need to pay the stamp duty and legal fees when they sign the Agreement for Lease, about 4 months after booking a flat. They will pay the purchase price of the flat once it is ready for key collection. </a:t>
                      </a:r>
                    </a:p>
                  </a:txBody>
                  <a:tcPr marL="91425" marR="91425" marT="91425" marB="91425"/>
                </a:tc>
              </a:tr>
              <a:tr h="457625">
                <a:tc>
                  <a:txBody>
                    <a:bodyPr/>
                    <a:lstStyle/>
                    <a:p>
                      <a:pPr lvl="0" rtl="0">
                        <a:lnSpc>
                          <a:spcPct val="100000"/>
                        </a:lnSpc>
                        <a:spcBef>
                          <a:spcPts val="0"/>
                        </a:spcBef>
                        <a:buNone/>
                      </a:pPr>
                      <a:r>
                        <a:rPr lang="en">
                          <a:latin typeface="Roboto Condensed"/>
                          <a:ea typeface="Roboto Condensed"/>
                          <a:cs typeface="Roboto Condensed"/>
                          <a:sym typeface="Roboto Condensed"/>
                        </a:rPr>
                        <a:t>Institutional arrangement</a:t>
                      </a:r>
                    </a:p>
                  </a:txBody>
                  <a:tcPr marL="91425" marR="91425" marT="91425" marB="91425"/>
                </a:tc>
                <a:tc>
                  <a:txBody>
                    <a:bodyPr/>
                    <a:lstStyle/>
                    <a:p>
                      <a:pPr lvl="0" rtl="0">
                        <a:lnSpc>
                          <a:spcPct val="100000"/>
                        </a:lnSpc>
                        <a:spcBef>
                          <a:spcPts val="0"/>
                        </a:spcBef>
                        <a:buNone/>
                      </a:pPr>
                      <a:r>
                        <a:rPr lang="en">
                          <a:latin typeface="Roboto Condensed"/>
                          <a:ea typeface="Roboto Condensed"/>
                          <a:cs typeface="Roboto Condensed"/>
                          <a:sym typeface="Roboto Condensed"/>
                        </a:rPr>
                        <a:t>HDB </a:t>
                      </a:r>
                    </a:p>
                  </a:txBody>
                  <a:tcPr marL="91425" marR="91425" marT="91425" marB="91425"/>
                </a:tc>
              </a:tr>
              <a:tr h="397700">
                <a:tc>
                  <a:txBody>
                    <a:bodyPr/>
                    <a:lstStyle/>
                    <a:p>
                      <a:pPr lvl="0" rtl="0">
                        <a:lnSpc>
                          <a:spcPct val="100000"/>
                        </a:lnSpc>
                        <a:spcBef>
                          <a:spcPts val="0"/>
                        </a:spcBef>
                        <a:buNone/>
                      </a:pPr>
                      <a:r>
                        <a:rPr lang="en">
                          <a:latin typeface="Roboto Condensed"/>
                          <a:ea typeface="Roboto Condensed"/>
                          <a:cs typeface="Roboto Condensed"/>
                          <a:sym typeface="Roboto Condensed"/>
                        </a:rPr>
                        <a:t>Target population</a:t>
                      </a:r>
                    </a:p>
                  </a:txBody>
                  <a:tcPr marL="91425" marR="91425" marT="91425" marB="91425"/>
                </a:tc>
                <a:tc>
                  <a:txBody>
                    <a:bodyPr/>
                    <a:lstStyle/>
                    <a:p>
                      <a:pPr lvl="0" rtl="0">
                        <a:lnSpc>
                          <a:spcPct val="100000"/>
                        </a:lnSpc>
                        <a:spcBef>
                          <a:spcPts val="0"/>
                        </a:spcBef>
                        <a:buClr>
                          <a:schemeClr val="dk1"/>
                        </a:buClr>
                        <a:buSzPct val="78571"/>
                        <a:buFont typeface="Arial"/>
                        <a:buNone/>
                      </a:pPr>
                      <a:r>
                        <a:rPr lang="en">
                          <a:solidFill>
                            <a:srgbClr val="383838"/>
                          </a:solidFill>
                          <a:latin typeface="Roboto Condensed"/>
                          <a:ea typeface="Roboto Condensed"/>
                          <a:cs typeface="Roboto Condensed"/>
                          <a:sym typeface="Roboto Condensed"/>
                        </a:rPr>
                        <a:t>1.Are aged 55 years old and above</a:t>
                      </a:r>
                    </a:p>
                    <a:p>
                      <a:pPr lvl="0" rtl="0">
                        <a:lnSpc>
                          <a:spcPct val="100000"/>
                        </a:lnSpc>
                        <a:spcBef>
                          <a:spcPts val="0"/>
                        </a:spcBef>
                        <a:buClr>
                          <a:schemeClr val="dk1"/>
                        </a:buClr>
                        <a:buSzPct val="78571"/>
                        <a:buFont typeface="Arial"/>
                        <a:buNone/>
                      </a:pPr>
                      <a:r>
                        <a:rPr lang="en">
                          <a:solidFill>
                            <a:srgbClr val="383838"/>
                          </a:solidFill>
                          <a:latin typeface="Roboto Condensed"/>
                          <a:ea typeface="Roboto Condensed"/>
                          <a:cs typeface="Roboto Condensed"/>
                          <a:sym typeface="Roboto Condensed"/>
                        </a:rPr>
                        <a:t>2.Have booked a 2-room Flexi or 3-room uncompleted flat in a mature or non-mature estate</a:t>
                      </a:r>
                    </a:p>
                    <a:p>
                      <a:pPr lvl="0" rtl="0">
                        <a:lnSpc>
                          <a:spcPct val="100000"/>
                        </a:lnSpc>
                        <a:spcBef>
                          <a:spcPts val="0"/>
                        </a:spcBef>
                        <a:buClr>
                          <a:schemeClr val="dk1"/>
                        </a:buClr>
                        <a:buSzPct val="78571"/>
                        <a:buFont typeface="Arial"/>
                        <a:buNone/>
                      </a:pPr>
                      <a:r>
                        <a:rPr lang="en">
                          <a:solidFill>
                            <a:srgbClr val="383838"/>
                          </a:solidFill>
                          <a:latin typeface="Roboto Condensed"/>
                          <a:ea typeface="Roboto Condensed"/>
                          <a:cs typeface="Roboto Condensed"/>
                          <a:sym typeface="Roboto Condensed"/>
                        </a:rPr>
                        <a:t>3.Have not sold or completed the sale of their existing flat at the point of new flat application</a:t>
                      </a:r>
                    </a:p>
                  </a:txBody>
                  <a:tcPr marL="91425" marR="91425" marT="91425" marB="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122218"/>
            <a:ext cx="9105400" cy="4021282"/>
          </a:xfrm>
        </p:spPr>
        <p:txBody>
          <a:bodyPr/>
          <a:lstStyle/>
          <a:p>
            <a:pPr lvl="0"/>
            <a:r>
              <a:rPr lang="en" dirty="0">
                <a:solidFill>
                  <a:srgbClr val="222222"/>
                </a:solidFill>
              </a:rPr>
              <a:t>Smaller HDB flat (</a:t>
            </a:r>
            <a:r>
              <a:rPr lang="en" dirty="0">
                <a:solidFill>
                  <a:srgbClr val="383838"/>
                </a:solidFill>
              </a:rPr>
              <a:t>2-room Flexi or 3-room flat</a:t>
            </a:r>
            <a:r>
              <a:rPr lang="en" dirty="0">
                <a:solidFill>
                  <a:srgbClr val="222222"/>
                </a:solidFill>
              </a:rPr>
              <a:t>)</a:t>
            </a:r>
            <a:r>
              <a:rPr lang="en" dirty="0">
                <a:solidFill>
                  <a:srgbClr val="383838"/>
                </a:solidFill>
              </a:rPr>
              <a:t>. </a:t>
            </a:r>
            <a:r>
              <a:rPr lang="en" dirty="0">
                <a:solidFill>
                  <a:srgbClr val="222222"/>
                </a:solidFill>
              </a:rPr>
              <a:t>Purchase price does not exceed selling price of existing property.</a:t>
            </a:r>
            <a:r>
              <a:rPr lang="en" dirty="0">
                <a:solidFill>
                  <a:srgbClr val="383838"/>
                </a:solidFill>
              </a:rPr>
              <a:t> </a:t>
            </a:r>
            <a:r>
              <a:rPr lang="en" dirty="0">
                <a:solidFill>
                  <a:schemeClr val="dk1"/>
                </a:solidFill>
              </a:rPr>
              <a:t>*</a:t>
            </a:r>
            <a:r>
              <a:rPr lang="en" dirty="0">
                <a:solidFill>
                  <a:srgbClr val="383838"/>
                </a:solidFill>
              </a:rPr>
              <a:t>Net sale proceeds = Selling price of existing property less any outstanding loan on existing property, refund to CPF Account, resale levy, deductible of up to $15,000 for ancillary costs, and cash used for purchase of next </a:t>
            </a:r>
            <a:r>
              <a:rPr lang="en" dirty="0" err="1">
                <a:solidFill>
                  <a:srgbClr val="383838"/>
                </a:solidFill>
              </a:rPr>
              <a:t>property.You</a:t>
            </a:r>
            <a:r>
              <a:rPr lang="en" dirty="0">
                <a:solidFill>
                  <a:srgbClr val="383838"/>
                </a:solidFill>
              </a:rPr>
              <a:t> can apply for the SHB and receive up to $20,000 cash bonus per household</a:t>
            </a:r>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31</a:t>
            </a:fld>
            <a:endParaRPr lang="en"/>
          </a:p>
        </p:txBody>
      </p:sp>
    </p:spTree>
    <p:extLst>
      <p:ext uri="{BB962C8B-B14F-4D97-AF65-F5344CB8AC3E}">
        <p14:creationId xmlns:p14="http://schemas.microsoft.com/office/powerpoint/2010/main" val="1851274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829775" y="1202000"/>
            <a:ext cx="5090700" cy="2745000"/>
          </a:xfrm>
          <a:prstGeom prst="rect">
            <a:avLst/>
          </a:prstGeom>
        </p:spPr>
        <p:txBody>
          <a:bodyPr wrap="square" lIns="91425" tIns="91425" rIns="91425" bIns="91425" anchor="t" anchorCtr="0">
            <a:noAutofit/>
          </a:bodyPr>
          <a:lstStyle/>
          <a:p>
            <a:pPr lvl="0">
              <a:spcBef>
                <a:spcPts val="0"/>
              </a:spcBef>
              <a:buNone/>
            </a:pPr>
            <a:r>
              <a:rPr lang="en"/>
              <a:t>Our stand: Singapore has done well overall in provision and subsidy, e.g. right-sizing is a policy not many countries have. </a:t>
            </a:r>
          </a:p>
          <a:p>
            <a:pPr lvl="0">
              <a:spcBef>
                <a:spcPts val="0"/>
              </a:spcBef>
              <a:buNone/>
            </a:pPr>
            <a:endParaRPr/>
          </a:p>
        </p:txBody>
      </p:sp>
      <p:sp>
        <p:nvSpPr>
          <p:cNvPr id="399" name="Shape 39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ctrTitle"/>
          </p:nvPr>
        </p:nvSpPr>
        <p:spPr>
          <a:xfrm>
            <a:off x="329925" y="3224225"/>
            <a:ext cx="6024600" cy="1159800"/>
          </a:xfrm>
          <a:prstGeom prst="rect">
            <a:avLst/>
          </a:prstGeom>
        </p:spPr>
        <p:txBody>
          <a:bodyPr wrap="square" lIns="91425" tIns="91425" rIns="91425" bIns="91425" anchor="b" anchorCtr="0">
            <a:noAutofit/>
          </a:bodyPr>
          <a:lstStyle/>
          <a:p>
            <a:pPr lvl="0">
              <a:spcBef>
                <a:spcPts val="0"/>
              </a:spcBef>
              <a:buNone/>
            </a:pPr>
            <a:r>
              <a:rPr lang="en"/>
              <a:t>Compare internationally &amp;</a:t>
            </a:r>
          </a:p>
          <a:p>
            <a:pPr lvl="0">
              <a:spcBef>
                <a:spcPts val="0"/>
              </a:spcBef>
              <a:buNone/>
            </a:pPr>
            <a:r>
              <a:rPr lang="en"/>
              <a:t>Recommend policies</a:t>
            </a:r>
          </a:p>
          <a:p>
            <a:pPr lvl="0" rtl="0">
              <a:spcBef>
                <a:spcPts val="0"/>
              </a:spcBef>
              <a:buNone/>
            </a:pPr>
            <a:endParaRPr/>
          </a:p>
        </p:txBody>
      </p:sp>
      <p:sp>
        <p:nvSpPr>
          <p:cNvPr id="405" name="Shape 405"/>
          <p:cNvSpPr txBox="1">
            <a:spLocks noGrp="1"/>
          </p:cNvSpPr>
          <p:nvPr>
            <p:ph type="subTitle" idx="1"/>
          </p:nvPr>
        </p:nvSpPr>
        <p:spPr>
          <a:xfrm>
            <a:off x="463525" y="3731374"/>
            <a:ext cx="4094400" cy="784800"/>
          </a:xfrm>
          <a:prstGeom prst="rect">
            <a:avLst/>
          </a:prstGeom>
        </p:spPr>
        <p:txBody>
          <a:bodyPr wrap="square" lIns="91425" tIns="91425" rIns="91425" bIns="91425" anchor="t" anchorCtr="0">
            <a:noAutofit/>
          </a:bodyPr>
          <a:lstStyle/>
          <a:p>
            <a:pPr lvl="0" rtl="0">
              <a:spcBef>
                <a:spcPts val="0"/>
              </a:spcBef>
              <a:buNone/>
            </a:pPr>
            <a:r>
              <a:rPr lang="en"/>
              <a:t>Application to Singapore</a:t>
            </a:r>
          </a:p>
        </p:txBody>
      </p:sp>
      <p:sp>
        <p:nvSpPr>
          <p:cNvPr id="406" name="Shape 40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33</a:t>
            </a:fld>
            <a:endParaRPr lang="en"/>
          </a:p>
        </p:txBody>
      </p:sp>
      <p:sp>
        <p:nvSpPr>
          <p:cNvPr id="407" name="Shape 407"/>
          <p:cNvSpPr txBox="1"/>
          <p:nvPr/>
        </p:nvSpPr>
        <p:spPr>
          <a:xfrm>
            <a:off x="196325" y="85900"/>
            <a:ext cx="2181600" cy="2595600"/>
          </a:xfrm>
          <a:prstGeom prst="rect">
            <a:avLst/>
          </a:prstGeom>
          <a:noFill/>
          <a:ln>
            <a:noFill/>
          </a:ln>
        </p:spPr>
        <p:txBody>
          <a:bodyPr wrap="square" lIns="91425" tIns="91425" rIns="91425" bIns="91425" anchor="b" anchorCtr="0">
            <a:noAutofit/>
          </a:bodyPr>
          <a:lstStyle/>
          <a:p>
            <a:pPr lvl="0" rtl="0">
              <a:spcBef>
                <a:spcPts val="0"/>
              </a:spcBef>
              <a:buNone/>
            </a:pPr>
            <a:r>
              <a:rPr lang="en" sz="12000" b="1">
                <a:solidFill>
                  <a:srgbClr val="3F5378"/>
                </a:solidFill>
                <a:latin typeface="Roboto Condensed"/>
                <a:ea typeface="Roboto Condensed"/>
                <a:cs typeface="Roboto Condensed"/>
                <a:sym typeface="Roboto Condensed"/>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829775" y="1202000"/>
            <a:ext cx="5090700" cy="2745000"/>
          </a:xfrm>
          <a:prstGeom prst="rect">
            <a:avLst/>
          </a:prstGeom>
        </p:spPr>
        <p:txBody>
          <a:bodyPr wrap="square" lIns="91425" tIns="91425" rIns="91425" bIns="91425" anchor="t" anchorCtr="0">
            <a:noAutofit/>
          </a:bodyPr>
          <a:lstStyle/>
          <a:p>
            <a:pPr lvl="0" rtl="0">
              <a:spcBef>
                <a:spcPts val="0"/>
              </a:spcBef>
              <a:buNone/>
            </a:pPr>
            <a:r>
              <a:rPr lang="en"/>
              <a:t>Assumption: We believe that lack of options is caused by lack of demand, due to lack of capital. Developers would build quality customised elderly residence if there were demand. </a:t>
            </a:r>
          </a:p>
        </p:txBody>
      </p:sp>
      <p:sp>
        <p:nvSpPr>
          <p:cNvPr id="413" name="Shape 41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683800" cy="766200"/>
          </a:xfrm>
          <a:prstGeom prst="rect">
            <a:avLst/>
          </a:prstGeom>
        </p:spPr>
        <p:txBody>
          <a:bodyPr wrap="square" lIns="91425" tIns="91425" rIns="91425" bIns="91425" anchor="ctr" anchorCtr="0">
            <a:noAutofit/>
          </a:bodyPr>
          <a:lstStyle/>
          <a:p>
            <a:pPr lvl="0">
              <a:spcBef>
                <a:spcPts val="0"/>
              </a:spcBef>
              <a:buNone/>
            </a:pPr>
            <a:r>
              <a:rPr lang="en"/>
              <a:t>Impact of demographic ageing on Welfare State differs from that of Non-Welfare State</a:t>
            </a:r>
          </a:p>
        </p:txBody>
      </p:sp>
      <p:sp>
        <p:nvSpPr>
          <p:cNvPr id="419" name="Shape 419"/>
          <p:cNvSpPr txBox="1">
            <a:spLocks noGrp="1"/>
          </p:cNvSpPr>
          <p:nvPr>
            <p:ph type="body" idx="1"/>
          </p:nvPr>
        </p:nvSpPr>
        <p:spPr>
          <a:xfrm>
            <a:off x="814275" y="1157004"/>
            <a:ext cx="3378300" cy="3605400"/>
          </a:xfrm>
          <a:prstGeom prst="rect">
            <a:avLst/>
          </a:prstGeom>
        </p:spPr>
        <p:txBody>
          <a:bodyPr wrap="square" lIns="91425" tIns="91425" rIns="91425" bIns="91425" anchor="t" anchorCtr="0">
            <a:noAutofit/>
          </a:bodyPr>
          <a:lstStyle/>
          <a:p>
            <a:pPr lvl="0" rtl="0">
              <a:spcBef>
                <a:spcPts val="0"/>
              </a:spcBef>
              <a:buNone/>
            </a:pPr>
            <a:r>
              <a:rPr lang="en" b="1"/>
              <a:t>Mature EU welfare states</a:t>
            </a:r>
          </a:p>
          <a:p>
            <a:pPr marL="457200" lvl="0" indent="-342900" rtl="0">
              <a:spcBef>
                <a:spcPts val="0"/>
              </a:spcBef>
              <a:spcAft>
                <a:spcPts val="0"/>
              </a:spcAft>
              <a:buSzPct val="100000"/>
            </a:pPr>
            <a:r>
              <a:rPr lang="en" sz="1800"/>
              <a:t>Less contributions by working-age population </a:t>
            </a:r>
          </a:p>
          <a:p>
            <a:pPr marL="457200" lvl="0" indent="-342900" rtl="0">
              <a:spcBef>
                <a:spcPts val="0"/>
              </a:spcBef>
              <a:spcAft>
                <a:spcPts val="0"/>
              </a:spcAft>
              <a:buSzPct val="100000"/>
            </a:pPr>
            <a:r>
              <a:rPr lang="en" sz="1800"/>
              <a:t>Greater expenditure to payout benefits</a:t>
            </a:r>
          </a:p>
          <a:p>
            <a:pPr marL="457200" lvl="0" indent="-342900" rtl="0">
              <a:spcBef>
                <a:spcPts val="0"/>
              </a:spcBef>
              <a:buSzPct val="100000"/>
            </a:pPr>
            <a:r>
              <a:rPr lang="en" sz="1800"/>
              <a:t>Concern is balancing financial sustainability of pension system with adequate benefits for individuals</a:t>
            </a:r>
          </a:p>
        </p:txBody>
      </p:sp>
      <p:sp>
        <p:nvSpPr>
          <p:cNvPr id="420" name="Shape 420"/>
          <p:cNvSpPr txBox="1">
            <a:spLocks noGrp="1"/>
          </p:cNvSpPr>
          <p:nvPr>
            <p:ph type="body" idx="2"/>
          </p:nvPr>
        </p:nvSpPr>
        <p:spPr>
          <a:xfrm>
            <a:off x="4396123" y="1156988"/>
            <a:ext cx="3378300" cy="2724300"/>
          </a:xfrm>
          <a:prstGeom prst="rect">
            <a:avLst/>
          </a:prstGeom>
        </p:spPr>
        <p:txBody>
          <a:bodyPr wrap="square" lIns="91425" tIns="91425" rIns="91425" bIns="91425" anchor="t" anchorCtr="0">
            <a:noAutofit/>
          </a:bodyPr>
          <a:lstStyle/>
          <a:p>
            <a:pPr lvl="0">
              <a:spcBef>
                <a:spcPts val="0"/>
              </a:spcBef>
              <a:buNone/>
            </a:pPr>
            <a:r>
              <a:rPr lang="en" b="1"/>
              <a:t>Non-welfare states</a:t>
            </a:r>
          </a:p>
          <a:p>
            <a:pPr marL="457200" lvl="0" indent="-342900" rtl="0">
              <a:spcBef>
                <a:spcPts val="0"/>
              </a:spcBef>
              <a:spcAft>
                <a:spcPts val="0"/>
              </a:spcAft>
              <a:buSzPct val="100000"/>
            </a:pPr>
            <a:r>
              <a:rPr lang="en" sz="1800"/>
              <a:t>Depend more on informal support from family</a:t>
            </a:r>
          </a:p>
          <a:p>
            <a:pPr marL="457200" lvl="0" indent="-342900" rtl="0">
              <a:spcBef>
                <a:spcPts val="0"/>
              </a:spcBef>
              <a:buSzPct val="100000"/>
            </a:pPr>
            <a:r>
              <a:rPr lang="en" sz="1800"/>
              <a:t>Effect is internalised within the family (future cohorts have less adult children to depend on)</a:t>
            </a:r>
          </a:p>
          <a:p>
            <a:pPr lvl="0">
              <a:spcBef>
                <a:spcPts val="0"/>
              </a:spcBef>
              <a:buNone/>
            </a:pPr>
            <a:endParaRPr sz="1800"/>
          </a:p>
        </p:txBody>
      </p:sp>
      <p:sp>
        <p:nvSpPr>
          <p:cNvPr id="421" name="Shape 42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35</a:t>
            </a:fld>
            <a:endParaRPr lang="en"/>
          </a:p>
        </p:txBody>
      </p:sp>
      <p:sp>
        <p:nvSpPr>
          <p:cNvPr id="422" name="Shape 422"/>
          <p:cNvSpPr txBox="1"/>
          <p:nvPr/>
        </p:nvSpPr>
        <p:spPr>
          <a:xfrm>
            <a:off x="702000" y="3732600"/>
            <a:ext cx="6915900" cy="3370500"/>
          </a:xfrm>
          <a:prstGeom prst="rect">
            <a:avLst/>
          </a:prstGeom>
          <a:noFill/>
          <a:ln>
            <a:noFill/>
          </a:ln>
        </p:spPr>
        <p:txBody>
          <a:bodyPr wrap="square" lIns="91425" tIns="91425" rIns="91425" bIns="91425" anchor="t" anchorCtr="0">
            <a:noAutofit/>
          </a:bodyPr>
          <a:lstStyle/>
          <a:p>
            <a:pPr lvl="0" rtl="0">
              <a:spcBef>
                <a:spcPts val="0"/>
              </a:spcBef>
              <a:buNone/>
            </a:pPr>
            <a:endParaRPr sz="2000" b="1">
              <a:latin typeface="Alegreya"/>
              <a:ea typeface="Alegreya"/>
              <a:cs typeface="Alegreya"/>
              <a:sym typeface="Alegreya"/>
            </a:endParaRPr>
          </a:p>
          <a:p>
            <a:pPr lvl="0" rtl="0">
              <a:spcBef>
                <a:spcPts val="0"/>
              </a:spcBef>
              <a:buNone/>
            </a:pPr>
            <a:r>
              <a:rPr lang="en" sz="2000" b="1">
                <a:latin typeface="Alegreya"/>
                <a:ea typeface="Alegreya"/>
                <a:cs typeface="Alegreya"/>
                <a:sym typeface="Alegreya"/>
              </a:rPr>
              <a:t>-&gt; When using EU Welfare states as comparable (not recommended), note differing considerations.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0"/>
              </a:spcBef>
              <a:buNone/>
            </a:pPr>
            <a:r>
              <a:rPr lang="en" sz="3000"/>
              <a:t>Compare &amp; Recommend Policies</a:t>
            </a:r>
          </a:p>
        </p:txBody>
      </p:sp>
      <p:sp>
        <p:nvSpPr>
          <p:cNvPr id="428" name="Shape 428"/>
          <p:cNvSpPr txBox="1">
            <a:spLocks noGrp="1"/>
          </p:cNvSpPr>
          <p:nvPr>
            <p:ph type="body" idx="1"/>
          </p:nvPr>
        </p:nvSpPr>
        <p:spPr>
          <a:xfrm>
            <a:off x="814275" y="1327350"/>
            <a:ext cx="7781400" cy="3145500"/>
          </a:xfrm>
          <a:prstGeom prst="rect">
            <a:avLst/>
          </a:prstGeom>
        </p:spPr>
        <p:txBody>
          <a:bodyPr wrap="square" lIns="91425" tIns="91425" rIns="91425" bIns="91425" anchor="ctr" anchorCtr="0">
            <a:noAutofit/>
          </a:bodyPr>
          <a:lstStyle/>
          <a:p>
            <a:pPr marL="457200" lvl="0" indent="-419100" rtl="0">
              <a:spcBef>
                <a:spcPts val="0"/>
              </a:spcBef>
              <a:spcAft>
                <a:spcPts val="0"/>
              </a:spcAft>
              <a:buSzPct val="100000"/>
              <a:buAutoNum type="arabicPeriod"/>
            </a:pPr>
            <a:r>
              <a:rPr lang="en" sz="3000"/>
              <a:t>Unlock housing equity</a:t>
            </a:r>
          </a:p>
          <a:p>
            <a:pPr marL="457200" lvl="0" indent="-419100" rtl="0">
              <a:spcBef>
                <a:spcPts val="0"/>
              </a:spcBef>
              <a:spcAft>
                <a:spcPts val="0"/>
              </a:spcAft>
              <a:buSzPct val="100000"/>
              <a:buAutoNum type="arabicPeriod"/>
            </a:pPr>
            <a:r>
              <a:rPr lang="en" sz="3000"/>
              <a:t>Provide more supply &amp; housing options</a:t>
            </a:r>
          </a:p>
          <a:p>
            <a:pPr marL="457200" lvl="0" indent="-419100" rtl="0">
              <a:spcBef>
                <a:spcPts val="0"/>
              </a:spcBef>
              <a:buSzPct val="100000"/>
              <a:buAutoNum type="arabicPeriod"/>
            </a:pPr>
            <a:r>
              <a:rPr lang="en" sz="3000"/>
              <a:t>Solve pension problem of inadequate savings</a:t>
            </a:r>
          </a:p>
        </p:txBody>
      </p:sp>
      <p:sp>
        <p:nvSpPr>
          <p:cNvPr id="429" name="Shape 42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rtl="0">
              <a:spcBef>
                <a:spcPts val="0"/>
              </a:spcBef>
              <a:buNone/>
            </a:pPr>
            <a:r>
              <a:rPr lang="en"/>
              <a:t>Case 1 US vs SG </a:t>
            </a:r>
          </a:p>
        </p:txBody>
      </p:sp>
      <p:sp>
        <p:nvSpPr>
          <p:cNvPr id="440" name="Shape 440"/>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marL="457200" lvl="0" indent="-355600" rtl="0">
              <a:spcBef>
                <a:spcPts val="0"/>
              </a:spcBef>
              <a:buSzPct val="100000"/>
              <a:buAutoNum type="arabicParenBoth"/>
            </a:pPr>
            <a:r>
              <a:rPr lang="en"/>
              <a:t>Unlock housing equity</a:t>
            </a:r>
          </a:p>
        </p:txBody>
      </p:sp>
      <p:sp>
        <p:nvSpPr>
          <p:cNvPr id="441" name="Shape 4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solidFill>
                  <a:schemeClr val="lt1"/>
                </a:solidFill>
              </a:rPr>
              <a:t>US Reverse Mortgage VS SG LBS  </a:t>
            </a:r>
          </a:p>
        </p:txBody>
      </p:sp>
      <p:sp>
        <p:nvSpPr>
          <p:cNvPr id="447" name="Shape 447"/>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38</a:t>
            </a:fld>
            <a:endParaRPr lang="en"/>
          </a:p>
        </p:txBody>
      </p:sp>
      <p:graphicFrame>
        <p:nvGraphicFramePr>
          <p:cNvPr id="448" name="Shape 448"/>
          <p:cNvGraphicFramePr/>
          <p:nvPr/>
        </p:nvGraphicFramePr>
        <p:xfrm>
          <a:off x="152400" y="1041750"/>
          <a:ext cx="8953000" cy="4030948"/>
        </p:xfrm>
        <a:graphic>
          <a:graphicData uri="http://schemas.openxmlformats.org/drawingml/2006/table">
            <a:tbl>
              <a:tblPr>
                <a:noFill/>
                <a:tableStyleId>{B9DFE275-9C5A-4175-A6B2-EFF51BA6D4FF}</a:tableStyleId>
              </a:tblPr>
              <a:tblGrid>
                <a:gridCol w="1327975"/>
                <a:gridCol w="3975625"/>
                <a:gridCol w="3649400"/>
              </a:tblGrid>
              <a:tr h="580775">
                <a:tc>
                  <a:txBody>
                    <a:bodyPr/>
                    <a:lstStyle/>
                    <a:p>
                      <a:pPr lvl="0" rtl="0">
                        <a:spcBef>
                          <a:spcPts val="0"/>
                        </a:spcBef>
                        <a:buNone/>
                      </a:pPr>
                      <a:r>
                        <a:rPr lang="en">
                          <a:latin typeface="Roboto Condensed"/>
                          <a:ea typeface="Roboto Condensed"/>
                          <a:cs typeface="Roboto Condensed"/>
                          <a:sym typeface="Roboto Condensed"/>
                        </a:rPr>
                        <a:t> </a:t>
                      </a:r>
                    </a:p>
                    <a:p>
                      <a:pPr lvl="0" rtl="0">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US Home Equity Conversion Mortgage (HECM)</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SG Lease Buyback Scheme (LBS)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535400">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Time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latin typeface="Roboto Condensed"/>
                          <a:ea typeface="Roboto Condensed"/>
                          <a:cs typeface="Roboto Condensed"/>
                          <a:sym typeface="Roboto Condensed"/>
                        </a:rPr>
                        <a:t>1987</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latin typeface="Roboto Condensed"/>
                          <a:ea typeface="Roboto Condensed"/>
                          <a:cs typeface="Roboto Condensed"/>
                          <a:sym typeface="Roboto Condensed"/>
                        </a:rPr>
                        <a:t>2009; enhanced in 2015</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2423175">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Content (provision)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rtl="0">
                        <a:lnSpc>
                          <a:spcPct val="115000"/>
                        </a:lnSpc>
                        <a:spcBef>
                          <a:spcPts val="600"/>
                        </a:spcBef>
                        <a:spcAft>
                          <a:spcPts val="1000"/>
                        </a:spcAft>
                        <a:buNone/>
                      </a:pPr>
                      <a:r>
                        <a:rPr lang="en">
                          <a:latin typeface="Roboto Condensed"/>
                          <a:ea typeface="Roboto Condensed"/>
                          <a:cs typeface="Roboto Condensed"/>
                          <a:sym typeface="Roboto Condensed"/>
                        </a:rPr>
                        <a:t>1.Provide loan on value of a property, paid as a lump sum or in fixed monthly instalments.</a:t>
                      </a:r>
                    </a:p>
                    <a:p>
                      <a:pPr lvl="0" rtl="0">
                        <a:lnSpc>
                          <a:spcPct val="115000"/>
                        </a:lnSpc>
                        <a:spcBef>
                          <a:spcPts val="600"/>
                        </a:spcBef>
                        <a:spcAft>
                          <a:spcPts val="1000"/>
                        </a:spcAft>
                        <a:buNone/>
                      </a:pPr>
                      <a:r>
                        <a:rPr lang="en">
                          <a:latin typeface="Roboto Condensed"/>
                          <a:ea typeface="Roboto Condensed"/>
                          <a:cs typeface="Roboto Condensed"/>
                          <a:sym typeface="Roboto Condensed"/>
                        </a:rPr>
                        <a:t>2.Borrowers are charged an upfront insurance premium at 0.5-2.5% house value and monthly mortgage insurance premium (MIP) at annual rate of 1.25% of loan’s outstanding balance. MIP can be financed as part of their loan. </a:t>
                      </a:r>
                    </a:p>
                    <a:p>
                      <a:pPr lvl="0" rtl="0">
                        <a:spcBef>
                          <a:spcPts val="0"/>
                        </a:spcBef>
                        <a:buNone/>
                      </a:pPr>
                      <a:r>
                        <a:rPr lang="en">
                          <a:solidFill>
                            <a:srgbClr val="263248"/>
                          </a:solidFill>
                          <a:latin typeface="Roboto Condensed"/>
                          <a:ea typeface="Roboto Condensed"/>
                          <a:cs typeface="Roboto Condensed"/>
                          <a:sym typeface="Roboto Condensed"/>
                        </a:rPr>
                        <a:t>3. Option to add a line of credit (a personal account controlled by the borrower to decide when to make cash withdrawal and how much to withdraw.)</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rtl="0">
                        <a:lnSpc>
                          <a:spcPct val="115000"/>
                        </a:lnSpc>
                        <a:spcBef>
                          <a:spcPts val="0"/>
                        </a:spcBef>
                        <a:buNone/>
                      </a:pPr>
                      <a:r>
                        <a:rPr lang="en">
                          <a:latin typeface="Roboto Condensed"/>
                          <a:ea typeface="Roboto Condensed"/>
                          <a:cs typeface="Roboto Condensed"/>
                          <a:sym typeface="Roboto Condensed"/>
                        </a:rPr>
                        <a:t>1. </a:t>
                      </a:r>
                      <a:r>
                        <a:rPr lang="en">
                          <a:solidFill>
                            <a:srgbClr val="383838"/>
                          </a:solidFill>
                          <a:latin typeface="Roboto Condensed"/>
                          <a:ea typeface="Roboto Condensed"/>
                          <a:cs typeface="Roboto Condensed"/>
                          <a:sym typeface="Roboto Condensed"/>
                        </a:rPr>
                        <a:t>Homeowners sell tail-end lease of homeowner’s flat to HDB, and receive up to $20,000 or $10,000 of LBS bonus to top-up the Retirement Account (RA). This generates up to 5% interest annually. </a:t>
                      </a:r>
                    </a:p>
                    <a:p>
                      <a:pPr lvl="0" rtl="0">
                        <a:lnSpc>
                          <a:spcPct val="115000"/>
                        </a:lnSpc>
                        <a:spcBef>
                          <a:spcPts val="0"/>
                        </a:spcBef>
                        <a:buNone/>
                      </a:pPr>
                      <a:endParaRPr>
                        <a:solidFill>
                          <a:srgbClr val="383838"/>
                        </a:solidFill>
                        <a:latin typeface="Roboto Condensed"/>
                        <a:ea typeface="Roboto Condensed"/>
                        <a:cs typeface="Roboto Condensed"/>
                        <a:sym typeface="Roboto Condensed"/>
                      </a:endParaRPr>
                    </a:p>
                    <a:p>
                      <a:pPr lvl="0" rtl="0">
                        <a:lnSpc>
                          <a:spcPct val="115000"/>
                        </a:lnSpc>
                        <a:spcBef>
                          <a:spcPts val="0"/>
                        </a:spcBef>
                        <a:buNone/>
                      </a:pPr>
                      <a:r>
                        <a:rPr lang="en">
                          <a:solidFill>
                            <a:srgbClr val="383838"/>
                          </a:solidFill>
                          <a:latin typeface="Roboto Condensed"/>
                          <a:ea typeface="Roboto Condensed"/>
                          <a:cs typeface="Roboto Condensed"/>
                          <a:sym typeface="Roboto Condensed"/>
                        </a:rPr>
                        <a:t>2. Homeowners do not pay insurance premiums.</a:t>
                      </a:r>
                    </a:p>
                    <a:p>
                      <a:pPr lvl="0" rtl="0">
                        <a:lnSpc>
                          <a:spcPct val="115000"/>
                        </a:lnSpc>
                        <a:spcBef>
                          <a:spcPts val="0"/>
                        </a:spcBef>
                        <a:buNone/>
                      </a:pPr>
                      <a:endParaRPr>
                        <a:solidFill>
                          <a:srgbClr val="383838"/>
                        </a:solidFill>
                        <a:latin typeface="Roboto Condensed"/>
                        <a:ea typeface="Roboto Condensed"/>
                        <a:cs typeface="Roboto Condensed"/>
                        <a:sym typeface="Roboto Condensed"/>
                      </a:endParaRPr>
                    </a:p>
                    <a:p>
                      <a:pPr lvl="0" rtl="0">
                        <a:lnSpc>
                          <a:spcPct val="115000"/>
                        </a:lnSpc>
                        <a:spcBef>
                          <a:spcPts val="0"/>
                        </a:spcBef>
                        <a:buNone/>
                      </a:pPr>
                      <a:r>
                        <a:rPr lang="en">
                          <a:solidFill>
                            <a:srgbClr val="383838"/>
                          </a:solidFill>
                          <a:latin typeface="Roboto Condensed"/>
                          <a:ea typeface="Roboto Condensed"/>
                          <a:cs typeface="Roboto Condensed"/>
                          <a:sym typeface="Roboto Condensed"/>
                        </a:rPr>
                        <a:t>3. Homeowners have no access to a line of credit (ready cash). </a:t>
                      </a: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97528"/>
            <a:ext cx="9105400" cy="4145972"/>
          </a:xfrm>
        </p:spPr>
        <p:txBody>
          <a:bodyPr/>
          <a:lstStyle/>
          <a:p>
            <a:pPr lvl="0">
              <a:spcAft>
                <a:spcPts val="500"/>
              </a:spcAft>
              <a:buClr>
                <a:schemeClr val="dk1"/>
              </a:buClr>
              <a:buNone/>
            </a:pPr>
            <a:r>
              <a:rPr lang="en" sz="1400" dirty="0">
                <a:solidFill>
                  <a:schemeClr val="dk1"/>
                </a:solidFill>
              </a:rPr>
              <a:t>The initial MIP will be .5 percent or 2.5 percent, depending on your disbursements.  Over the life of the loan, you will be charged an annual MIP that equals 1.25% of the outstanding mortgage balance.</a:t>
            </a:r>
          </a:p>
          <a:p>
            <a:pPr lvl="0">
              <a:buNone/>
            </a:pPr>
            <a:endParaRPr lang="en" sz="1400" dirty="0"/>
          </a:p>
          <a:p>
            <a:pPr lvl="0">
              <a:buNone/>
            </a:pPr>
            <a:r>
              <a:rPr lang="en" sz="1400" dirty="0"/>
              <a:t>HECM was developed to solve (1) allow conversion of home equity into liquid asset to meet special needs of elderly homeowner (2) encourage and increase participation of primary and secondary mortgage market in </a:t>
            </a:r>
            <a:r>
              <a:rPr lang="en" sz="1400" dirty="0" err="1"/>
              <a:t>coverting</a:t>
            </a:r>
            <a:r>
              <a:rPr lang="en" sz="1400" dirty="0"/>
              <a:t> home equity into liquid asset (3) find extent of demand for home equity conversion, and types of home equity conversion mortgages that best serve needs of </a:t>
            </a:r>
            <a:r>
              <a:rPr lang="en" sz="1400" dirty="0" err="1"/>
              <a:t>elderlyhouseholds</a:t>
            </a:r>
            <a:r>
              <a:rPr lang="en" sz="1400" dirty="0"/>
              <a:t>. (</a:t>
            </a:r>
            <a:r>
              <a:rPr lang="en" sz="1400" dirty="0" err="1"/>
              <a:t>Szymanoski</a:t>
            </a:r>
            <a:r>
              <a:rPr lang="en" sz="1400" dirty="0"/>
              <a:t>, 1994)</a:t>
            </a:r>
          </a:p>
          <a:p>
            <a:pPr lvl="0">
              <a:buNone/>
            </a:pPr>
            <a:endParaRPr lang="en" sz="1400" dirty="0"/>
          </a:p>
          <a:p>
            <a:pPr lvl="0">
              <a:buNone/>
            </a:pPr>
            <a:r>
              <a:rPr lang="en" sz="1400" dirty="0"/>
              <a:t>Mayer and Simons (1994 a, b), Case and </a:t>
            </a:r>
            <a:r>
              <a:rPr lang="en" sz="1400" dirty="0" err="1"/>
              <a:t>Schnare</a:t>
            </a:r>
            <a:r>
              <a:rPr lang="en" sz="1400" dirty="0"/>
              <a:t> (1994), Merrill, </a:t>
            </a:r>
            <a:r>
              <a:rPr lang="en" sz="1400" dirty="0" err="1"/>
              <a:t>Finkel</a:t>
            </a:r>
            <a:r>
              <a:rPr lang="en" sz="1400" dirty="0"/>
              <a:t>, and </a:t>
            </a:r>
            <a:r>
              <a:rPr lang="en" sz="1400" dirty="0" err="1"/>
              <a:t>Kutty</a:t>
            </a:r>
            <a:r>
              <a:rPr lang="en" sz="1400" dirty="0"/>
              <a:t> (1994), and </a:t>
            </a:r>
            <a:r>
              <a:rPr lang="en" sz="1400" dirty="0" err="1"/>
              <a:t>Fratantoni</a:t>
            </a:r>
            <a:r>
              <a:rPr lang="en" sz="1400" dirty="0"/>
              <a:t> (1999) provide evidence of the strong demand for reverse mortgages among “house- rich, cash-poor” elderly homeowners in the U.S..</a:t>
            </a:r>
          </a:p>
          <a:p>
            <a:pPr lvl="0" algn="ctr">
              <a:spcBef>
                <a:spcPts val="600"/>
              </a:spcBef>
              <a:buClr>
                <a:schemeClr val="dk1"/>
              </a:buClr>
              <a:buNone/>
            </a:pPr>
            <a:r>
              <a:rPr lang="en" sz="1400" dirty="0" smtClean="0"/>
              <a:t>This </a:t>
            </a:r>
            <a:r>
              <a:rPr lang="en" sz="1400" dirty="0"/>
              <a:t>work by providing a loan on the value of a property. The loan is paid as a lump sum and/or in monthly instalments. The company recovers the debt by selling the property after the homeowner has died or when the homeowner sells the property </a:t>
            </a:r>
          </a:p>
          <a:p>
            <a:endParaRPr lang="en-US" sz="14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39</a:t>
            </a:fld>
            <a:endParaRPr lang="en"/>
          </a:p>
        </p:txBody>
      </p:sp>
    </p:spTree>
    <p:extLst>
      <p:ext uri="{BB962C8B-B14F-4D97-AF65-F5344CB8AC3E}">
        <p14:creationId xmlns:p14="http://schemas.microsoft.com/office/powerpoint/2010/main" val="62396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a:t>
            </a:fld>
            <a:endParaRPr lang="en"/>
          </a:p>
        </p:txBody>
      </p:sp>
      <p:graphicFrame>
        <p:nvGraphicFramePr>
          <p:cNvPr id="229" name="Shape 229"/>
          <p:cNvGraphicFramePr/>
          <p:nvPr/>
        </p:nvGraphicFramePr>
        <p:xfrm>
          <a:off x="5672650" y="1513575"/>
          <a:ext cx="3432750" cy="2004290"/>
        </p:xfrm>
        <a:graphic>
          <a:graphicData uri="http://schemas.openxmlformats.org/drawingml/2006/table">
            <a:tbl>
              <a:tblPr>
                <a:noFill/>
                <a:tableStyleId>{42C8AC0C-832C-4F9D-A07E-AAB259D72A7A}</a:tableStyleId>
              </a:tblPr>
              <a:tblGrid>
                <a:gridCol w="1898525"/>
                <a:gridCol w="885025"/>
                <a:gridCol w="649200"/>
              </a:tblGrid>
              <a:tr h="419450">
                <a:tc>
                  <a:txBody>
                    <a:bodyPr/>
                    <a:lstStyle/>
                    <a:p>
                      <a:pPr lvl="0" rtl="0">
                        <a:spcBef>
                          <a:spcPts val="0"/>
                        </a:spcBef>
                        <a:buNone/>
                      </a:pPr>
                      <a:endParaRPr>
                        <a:latin typeface="Roboto Condensed"/>
                        <a:ea typeface="Roboto Condensed"/>
                        <a:cs typeface="Roboto Condensed"/>
                        <a:sym typeface="Roboto Condensed"/>
                      </a:endParaRP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1970</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2016</a:t>
                      </a:r>
                    </a:p>
                  </a:txBody>
                  <a:tcPr marL="91425" marR="91425" marT="91425" marB="91425">
                    <a:solidFill>
                      <a:srgbClr val="FFFFFF"/>
                    </a:solidFill>
                  </a:tcPr>
                </a:tc>
              </a:tr>
              <a:tr h="381000">
                <a:tc>
                  <a:txBody>
                    <a:bodyPr/>
                    <a:lstStyle/>
                    <a:p>
                      <a:pPr lvl="0" rtl="0">
                        <a:spcBef>
                          <a:spcPts val="0"/>
                        </a:spcBef>
                        <a:buNone/>
                      </a:pPr>
                      <a:r>
                        <a:rPr lang="en" b="1">
                          <a:latin typeface="Roboto Condensed"/>
                          <a:ea typeface="Roboto Condensed"/>
                          <a:cs typeface="Roboto Condensed"/>
                          <a:sym typeface="Roboto Condensed"/>
                        </a:rPr>
                        <a:t>Median age</a:t>
                      </a:r>
                    </a:p>
                  </a:txBody>
                  <a:tcPr marL="91425" marR="91425" marT="91425" marB="91425">
                    <a:solidFill>
                      <a:srgbClr val="FFFFFF"/>
                    </a:solidFill>
                  </a:tcPr>
                </a:tc>
                <a:tc>
                  <a:txBody>
                    <a:bodyPr/>
                    <a:lstStyle/>
                    <a:p>
                      <a:pPr lvl="0" rtl="0">
                        <a:spcBef>
                          <a:spcPts val="0"/>
                        </a:spcBef>
                        <a:buNone/>
                      </a:pPr>
                      <a:r>
                        <a:rPr lang="en" b="1">
                          <a:latin typeface="Roboto Condensed"/>
                          <a:ea typeface="Roboto Condensed"/>
                          <a:cs typeface="Roboto Condensed"/>
                          <a:sym typeface="Roboto Condensed"/>
                        </a:rPr>
                        <a:t>19.5</a:t>
                      </a:r>
                    </a:p>
                  </a:txBody>
                  <a:tcPr marL="91425" marR="91425" marT="91425" marB="91425">
                    <a:solidFill>
                      <a:srgbClr val="FFFFFF"/>
                    </a:solidFill>
                  </a:tcPr>
                </a:tc>
                <a:tc>
                  <a:txBody>
                    <a:bodyPr/>
                    <a:lstStyle/>
                    <a:p>
                      <a:pPr lvl="0" rtl="0">
                        <a:spcBef>
                          <a:spcPts val="0"/>
                        </a:spcBef>
                        <a:buNone/>
                      </a:pPr>
                      <a:r>
                        <a:rPr lang="en" b="1">
                          <a:latin typeface="Roboto Condensed"/>
                          <a:ea typeface="Roboto Condensed"/>
                          <a:cs typeface="Roboto Condensed"/>
                          <a:sym typeface="Roboto Condensed"/>
                        </a:rPr>
                        <a:t>40.0</a:t>
                      </a:r>
                    </a:p>
                  </a:txBody>
                  <a:tcPr marL="91425" marR="91425" marT="91425" marB="91425">
                    <a:solidFill>
                      <a:srgbClr val="FFFFFF"/>
                    </a:solidFill>
                  </a:tcPr>
                </a:tc>
              </a:tr>
              <a:tr h="381000">
                <a:tc>
                  <a:txBody>
                    <a:bodyPr/>
                    <a:lstStyle/>
                    <a:p>
                      <a:pPr lvl="0" rtl="0">
                        <a:spcBef>
                          <a:spcPts val="0"/>
                        </a:spcBef>
                        <a:buNone/>
                      </a:pPr>
                      <a:r>
                        <a:rPr lang="en">
                          <a:latin typeface="Roboto Condensed"/>
                          <a:ea typeface="Roboto Condensed"/>
                          <a:cs typeface="Roboto Condensed"/>
                          <a:sym typeface="Roboto Condensed"/>
                        </a:rPr>
                        <a:t>Life expectancy</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65.8</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82.9</a:t>
                      </a:r>
                    </a:p>
                  </a:txBody>
                  <a:tcPr marL="91425" marR="91425" marT="91425" marB="91425">
                    <a:solidFill>
                      <a:srgbClr val="FFFFFF"/>
                    </a:solidFill>
                  </a:tcPr>
                </a:tc>
              </a:tr>
              <a:tr h="381000">
                <a:tc>
                  <a:txBody>
                    <a:bodyPr/>
                    <a:lstStyle/>
                    <a:p>
                      <a:pPr lvl="0" rtl="0">
                        <a:spcBef>
                          <a:spcPts val="0"/>
                        </a:spcBef>
                        <a:buNone/>
                      </a:pPr>
                      <a:r>
                        <a:rPr lang="en">
                          <a:latin typeface="Roboto Condensed"/>
                          <a:ea typeface="Roboto Condensed"/>
                          <a:cs typeface="Roboto Condensed"/>
                          <a:sym typeface="Roboto Condensed"/>
                        </a:rPr>
                        <a:t>Old age support ratio</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13.5</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5.4</a:t>
                      </a:r>
                    </a:p>
                  </a:txBody>
                  <a:tcPr marL="91425" marR="91425" marT="91425" marB="91425">
                    <a:solidFill>
                      <a:srgbClr val="FFFFFF"/>
                    </a:solidFill>
                  </a:tcPr>
                </a:tc>
              </a:tr>
              <a:tr h="381000">
                <a:tc gridSpan="3">
                  <a:txBody>
                    <a:bodyPr/>
                    <a:lstStyle/>
                    <a:p>
                      <a:pPr lvl="0" rtl="0">
                        <a:spcBef>
                          <a:spcPts val="0"/>
                        </a:spcBef>
                        <a:buNone/>
                      </a:pPr>
                      <a:r>
                        <a:rPr lang="en">
                          <a:latin typeface="Roboto Condensed"/>
                          <a:ea typeface="Roboto Condensed"/>
                          <a:cs typeface="Roboto Condensed"/>
                          <a:sym typeface="Roboto Condensed"/>
                        </a:rPr>
                        <a:t>Source: Singstat, 2016</a:t>
                      </a:r>
                    </a:p>
                  </a:txBody>
                  <a:tcPr marL="91425" marR="91425" marT="91425" marB="91425">
                    <a:solidFill>
                      <a:srgbClr val="FFFFFF"/>
                    </a:solidFill>
                  </a:tcPr>
                </a:tc>
                <a:tc hMerge="1">
                  <a:txBody>
                    <a:bodyPr/>
                    <a:lstStyle/>
                    <a:p>
                      <a:endParaRPr lang="en-US"/>
                    </a:p>
                  </a:txBody>
                  <a:tcPr/>
                </a:tc>
                <a:tc hMerge="1">
                  <a:txBody>
                    <a:bodyPr/>
                    <a:lstStyle/>
                    <a:p>
                      <a:endParaRPr lang="en-US"/>
                    </a:p>
                  </a:txBody>
                  <a:tcPr/>
                </a:tc>
              </a:tr>
            </a:tbl>
          </a:graphicData>
        </a:graphic>
      </p:graphicFrame>
      <p:pic>
        <p:nvPicPr>
          <p:cNvPr id="230" name="Shape 230"/>
          <p:cNvPicPr preferRelativeResize="0"/>
          <p:nvPr/>
        </p:nvPicPr>
        <p:blipFill>
          <a:blip r:embed="rId3">
            <a:alphaModFix/>
          </a:blip>
          <a:stretch>
            <a:fillRect/>
          </a:stretch>
        </p:blipFill>
        <p:spPr>
          <a:xfrm>
            <a:off x="0" y="1513563"/>
            <a:ext cx="5600700" cy="3438525"/>
          </a:xfrm>
          <a:prstGeom prst="rect">
            <a:avLst/>
          </a:prstGeom>
          <a:noFill/>
          <a:ln>
            <a:noFill/>
          </a:ln>
        </p:spPr>
      </p:pic>
      <p:sp>
        <p:nvSpPr>
          <p:cNvPr id="231" name="Shape 231"/>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600"/>
              </a:spcBef>
              <a:spcAft>
                <a:spcPts val="1000"/>
              </a:spcAft>
              <a:buNone/>
            </a:pPr>
            <a:r>
              <a:rPr lang="en">
                <a:solidFill>
                  <a:schemeClr val="lt1"/>
                </a:solidFill>
              </a:rPr>
              <a:t>1.Increasing rate of ageing - Adverse impact on old-age dependency and potential support</a:t>
            </a:r>
          </a:p>
        </p:txBody>
      </p:sp>
      <p:sp>
        <p:nvSpPr>
          <p:cNvPr id="232" name="Shape 232"/>
          <p:cNvSpPr txBox="1"/>
          <p:nvPr/>
        </p:nvSpPr>
        <p:spPr>
          <a:xfrm>
            <a:off x="5039775" y="4460825"/>
            <a:ext cx="471000" cy="235800"/>
          </a:xfrm>
          <a:prstGeom prst="rect">
            <a:avLst/>
          </a:prstGeom>
          <a:noFill/>
          <a:ln>
            <a:noFill/>
          </a:ln>
        </p:spPr>
        <p:txBody>
          <a:bodyPr wrap="square" lIns="91425" tIns="91425" rIns="91425" bIns="91425" anchor="t" anchorCtr="0">
            <a:noAutofit/>
          </a:bodyPr>
          <a:lstStyle/>
          <a:p>
            <a:pPr lvl="0">
              <a:spcBef>
                <a:spcPts val="0"/>
              </a:spcBef>
              <a:buNone/>
            </a:pPr>
            <a:r>
              <a:rPr lang="en" sz="700">
                <a:solidFill>
                  <a:srgbClr val="666666"/>
                </a:solidFill>
              </a:rPr>
              <a:t>2016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solidFill>
                  <a:schemeClr val="lt1"/>
                </a:solidFill>
              </a:rPr>
              <a:t>US Reverse Mortgage VS SG LBS  </a:t>
            </a:r>
          </a:p>
        </p:txBody>
      </p:sp>
      <p:sp>
        <p:nvSpPr>
          <p:cNvPr id="454" name="Shape 45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40</a:t>
            </a:fld>
            <a:endParaRPr lang="en"/>
          </a:p>
        </p:txBody>
      </p:sp>
      <p:graphicFrame>
        <p:nvGraphicFramePr>
          <p:cNvPr id="455" name="Shape 455"/>
          <p:cNvGraphicFramePr/>
          <p:nvPr/>
        </p:nvGraphicFramePr>
        <p:xfrm>
          <a:off x="152400" y="1041750"/>
          <a:ext cx="8953000" cy="4470908"/>
        </p:xfrm>
        <a:graphic>
          <a:graphicData uri="http://schemas.openxmlformats.org/drawingml/2006/table">
            <a:tbl>
              <a:tblPr>
                <a:noFill/>
                <a:tableStyleId>{B9DFE275-9C5A-4175-A6B2-EFF51BA6D4FF}</a:tableStyleId>
              </a:tblPr>
              <a:tblGrid>
                <a:gridCol w="2511700"/>
                <a:gridCol w="3632525"/>
                <a:gridCol w="2808775"/>
              </a:tblGrid>
              <a:tr h="580575">
                <a:tc>
                  <a:txBody>
                    <a:bodyPr/>
                    <a:lstStyle/>
                    <a:p>
                      <a:pPr lvl="0" rtl="0">
                        <a:lnSpc>
                          <a:spcPct val="100000"/>
                        </a:lnSpc>
                        <a:spcBef>
                          <a:spcPts val="0"/>
                        </a:spcBef>
                        <a:buNone/>
                      </a:pPr>
                      <a:r>
                        <a:rPr lang="en">
                          <a:latin typeface="Roboto Condensed"/>
                          <a:ea typeface="Roboto Condensed"/>
                          <a:cs typeface="Roboto Condensed"/>
                          <a:sym typeface="Roboto Condensed"/>
                        </a:rPr>
                        <a:t> </a:t>
                      </a:r>
                    </a:p>
                    <a:p>
                      <a:pPr lvl="0" rtl="0">
                        <a:lnSpc>
                          <a:spcPct val="100000"/>
                        </a:lnSpc>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solidFill>
                            <a:schemeClr val="dk1"/>
                          </a:solidFill>
                          <a:latin typeface="Roboto Condensed"/>
                          <a:ea typeface="Roboto Condensed"/>
                          <a:cs typeface="Roboto Condensed"/>
                          <a:sym typeface="Roboto Condensed"/>
                        </a:rPr>
                        <a:t>US Home Equity Conversion Mortgage (HECM)</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b="1">
                          <a:latin typeface="Roboto Condensed"/>
                          <a:ea typeface="Roboto Condensed"/>
                          <a:cs typeface="Roboto Condensed"/>
                          <a:sym typeface="Roboto Condensed"/>
                        </a:rPr>
                        <a:t>SG Lease Buyback Scheme (LBS)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979725">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Institutional arrangement</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r>
                        <a:rPr lang="en">
                          <a:latin typeface="Roboto Condensed"/>
                          <a:ea typeface="Roboto Condensed"/>
                          <a:cs typeface="Roboto Condensed"/>
                          <a:sym typeface="Roboto Condensed"/>
                        </a:rPr>
                        <a:t>Enforcer: Department of Housing and Urban Development (HUD) </a:t>
                      </a:r>
                    </a:p>
                    <a:p>
                      <a:pPr marL="0" marR="0" lvl="0" indent="0" algn="ctr" rtl="0">
                        <a:lnSpc>
                          <a:spcPct val="100000"/>
                        </a:lnSpc>
                        <a:spcBef>
                          <a:spcPts val="0"/>
                        </a:spcBef>
                        <a:spcAft>
                          <a:spcPts val="0"/>
                        </a:spcAft>
                        <a:buNone/>
                      </a:pPr>
                      <a:r>
                        <a:rPr lang="en">
                          <a:latin typeface="Roboto Condensed"/>
                          <a:ea typeface="Roboto Condensed"/>
                          <a:cs typeface="Roboto Condensed"/>
                          <a:sym typeface="Roboto Condensed"/>
                        </a:rPr>
                        <a:t>Insurer: Federal Housing Administration Mortgage Insurance Program (fed govt)</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latin typeface="Roboto Condensed"/>
                          <a:ea typeface="Roboto Condensed"/>
                          <a:cs typeface="Roboto Condensed"/>
                          <a:sym typeface="Roboto Condensed"/>
                        </a:rPr>
                        <a:t>HDB.</a:t>
                      </a:r>
                    </a:p>
                    <a:p>
                      <a:pPr lvl="0" rtl="0">
                        <a:spcBef>
                          <a:spcPts val="0"/>
                        </a:spcBef>
                        <a:spcAft>
                          <a:spcPts val="1000"/>
                        </a:spcAft>
                        <a:buNone/>
                      </a:pPr>
                      <a:endParaRPr>
                        <a:latin typeface="Roboto Condensed"/>
                        <a:ea typeface="Roboto Condensed"/>
                        <a:cs typeface="Roboto Condensed"/>
                        <a:sym typeface="Roboto Condensed"/>
                      </a:endParaRP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508000">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Target Audience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latin typeface="Roboto Condensed"/>
                          <a:ea typeface="Roboto Condensed"/>
                          <a:cs typeface="Roboto Condensed"/>
                          <a:sym typeface="Roboto Condensed"/>
                        </a:rPr>
                        <a:t> 62 years of age or older</a:t>
                      </a:r>
                      <a:r>
                        <a:rPr lang="en">
                          <a:solidFill>
                            <a:srgbClr val="222222"/>
                          </a:solidFill>
                          <a:highlight>
                            <a:srgbClr val="FFFFFF"/>
                          </a:highlight>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solidFill>
                            <a:srgbClr val="383838"/>
                          </a:solidFill>
                          <a:latin typeface="Roboto Condensed"/>
                          <a:ea typeface="Roboto Condensed"/>
                          <a:cs typeface="Roboto Condensed"/>
                          <a:sym typeface="Roboto Condensed"/>
                        </a:rPr>
                        <a:t>64 years of age or older</a:t>
                      </a: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1448000">
                <a:tc gridSpan="3">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Learning Point:</a:t>
                      </a:r>
                    </a:p>
                    <a:p>
                      <a:pPr marL="457200" lvl="0" indent="-317500" algn="l" rtl="0">
                        <a:lnSpc>
                          <a:spcPct val="100000"/>
                        </a:lnSpc>
                        <a:spcBef>
                          <a:spcPts val="0"/>
                        </a:spcBef>
                        <a:spcAft>
                          <a:spcPts val="0"/>
                        </a:spcAft>
                        <a:buClr>
                          <a:srgbClr val="263248"/>
                        </a:buClr>
                        <a:buSzPct val="100000"/>
                        <a:buFont typeface="Roboto Condensed"/>
                        <a:buAutoNum type="arabicPeriod"/>
                      </a:pPr>
                      <a:r>
                        <a:rPr lang="en">
                          <a:solidFill>
                            <a:srgbClr val="263248"/>
                          </a:solidFill>
                          <a:latin typeface="Roboto Condensed"/>
                          <a:ea typeface="Roboto Condensed"/>
                          <a:cs typeface="Roboto Condensed"/>
                          <a:sym typeface="Roboto Condensed"/>
                        </a:rPr>
                        <a:t>Offer reverse mortgage scheme for elderly private condominium homeowners with one paid condominium ($maintenance fee), enforced by a new Dept in URA and insured with NTUC/bank. Tap latent demand, after termination of RMS in 2009, from changes in housing policies [e.g. no concurrent ownership (apply HDB 30 month after sale)].</a:t>
                      </a:r>
                    </a:p>
                    <a:p>
                      <a:pPr marL="457200" lvl="0" indent="-317500" rtl="0">
                        <a:spcBef>
                          <a:spcPts val="0"/>
                        </a:spcBef>
                        <a:buClr>
                          <a:srgbClr val="263248"/>
                        </a:buClr>
                        <a:buSzPct val="100000"/>
                        <a:buFont typeface="Roboto Condensed"/>
                        <a:buAutoNum type="arabicPeriod"/>
                      </a:pPr>
                      <a:r>
                        <a:rPr lang="en">
                          <a:solidFill>
                            <a:srgbClr val="263248"/>
                          </a:solidFill>
                          <a:latin typeface="Roboto Condensed"/>
                          <a:ea typeface="Roboto Condensed"/>
                          <a:cs typeface="Roboto Condensed"/>
                          <a:sym typeface="Roboto Condensed"/>
                        </a:rPr>
                        <a:t>Allow option of a line of credit in LBS to allow cash withdrawal from Retirement Account.</a:t>
                      </a:r>
                    </a:p>
                    <a:p>
                      <a:pPr marL="457200" lvl="0" indent="-317500" rtl="0">
                        <a:spcBef>
                          <a:spcPts val="0"/>
                        </a:spcBef>
                        <a:spcAft>
                          <a:spcPts val="1000"/>
                        </a:spcAft>
                        <a:buClr>
                          <a:srgbClr val="263248"/>
                        </a:buClr>
                        <a:buSzPct val="100000"/>
                        <a:buFont typeface="Roboto Condensed"/>
                        <a:buAutoNum type="arabicPeriod"/>
                      </a:pPr>
                      <a:r>
                        <a:rPr lang="en">
                          <a:solidFill>
                            <a:srgbClr val="263248"/>
                          </a:solidFill>
                          <a:latin typeface="Roboto Condensed"/>
                          <a:ea typeface="Roboto Condensed"/>
                          <a:cs typeface="Roboto Condensed"/>
                          <a:sym typeface="Roboto Condensed"/>
                        </a:rPr>
                        <a:t>Emphasise that payments are backed by government. Amongst three US reverse mortgage products, over 95% reverse mortgage borrowers choose HECM (insured by the US fed government) over those by private entity (Ballman, 2004)</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37308"/>
            <a:ext cx="9105400" cy="4506191"/>
          </a:xfrm>
        </p:spPr>
        <p:txBody>
          <a:bodyPr/>
          <a:lstStyle/>
          <a:p>
            <a:pPr lvl="0">
              <a:lnSpc>
                <a:spcPct val="115000"/>
              </a:lnSpc>
              <a:buClr>
                <a:schemeClr val="dk1"/>
              </a:buClr>
              <a:buNone/>
            </a:pPr>
            <a:r>
              <a:rPr lang="en" sz="1400" dirty="0"/>
              <a:t>And the two other products guaranteed by private entities [Fannie Mae, the largest non-banking financial services company in the world, guarantees the Home Keeper Mortgages, and Financial Freedom, currently the largest private reverse mortgage lender and servicer in the U.S., guarantees the Cash Account] only takes up less than 5%. (</a:t>
            </a:r>
            <a:r>
              <a:rPr lang="en" sz="1400" dirty="0" err="1"/>
              <a:t>Ballman</a:t>
            </a:r>
            <a:r>
              <a:rPr lang="en" sz="1400" dirty="0"/>
              <a:t>, 2004).</a:t>
            </a:r>
          </a:p>
          <a:p>
            <a:pPr lvl="0">
              <a:spcAft>
                <a:spcPts val="500"/>
              </a:spcAft>
              <a:buClr>
                <a:schemeClr val="dk1"/>
              </a:buClr>
              <a:buNone/>
            </a:pPr>
            <a:endParaRPr lang="en" sz="1400" dirty="0">
              <a:solidFill>
                <a:schemeClr val="dk1"/>
              </a:solidFill>
            </a:endParaRPr>
          </a:p>
          <a:p>
            <a:pPr lvl="0">
              <a:lnSpc>
                <a:spcPct val="115000"/>
              </a:lnSpc>
              <a:buClr>
                <a:schemeClr val="dk1"/>
              </a:buClr>
              <a:buNone/>
            </a:pPr>
            <a:r>
              <a:rPr lang="en" sz="1400" dirty="0"/>
              <a:t>While ultra-high home prices make Singaporeans seem wealthier on paper, many retirees don’t have enough liquid savings to ensure a comfortable retirement, so they are being “asset-rich, but cash-poor.” The only way households can benefit from those higher prices is if they sell their homes but most Singaporeans don’t want to leave the homes they worked their whole lives to own. </a:t>
            </a:r>
            <a:r>
              <a:rPr lang="en" sz="1400" dirty="0">
                <a:highlight>
                  <a:srgbClr val="F9F9F9"/>
                </a:highlight>
              </a:rPr>
              <a:t>2014.</a:t>
            </a:r>
            <a:r>
              <a:rPr lang="en" sz="1400" dirty="0"/>
              <a:t>(Tan </a:t>
            </a:r>
            <a:r>
              <a:rPr lang="en" sz="1400" dirty="0" err="1"/>
              <a:t>Yunyou</a:t>
            </a:r>
            <a:r>
              <a:rPr lang="en" sz="1400" dirty="0"/>
              <a:t>).In this case, LBS is a ideal way to ensure residence both can leave in there original property but also get financially supported.</a:t>
            </a:r>
          </a:p>
          <a:p>
            <a:pPr lvl="0">
              <a:lnSpc>
                <a:spcPct val="115000"/>
              </a:lnSpc>
              <a:buClr>
                <a:schemeClr val="dk1"/>
              </a:buClr>
              <a:buNone/>
            </a:pPr>
            <a:endParaRPr lang="en" sz="1400" dirty="0"/>
          </a:p>
          <a:p>
            <a:pPr lvl="0">
              <a:lnSpc>
                <a:spcPct val="115000"/>
              </a:lnSpc>
              <a:spcAft>
                <a:spcPts val="500"/>
              </a:spcAft>
              <a:buClr>
                <a:schemeClr val="dk1"/>
              </a:buClr>
              <a:buNone/>
            </a:pPr>
            <a:r>
              <a:rPr lang="en" sz="1400" dirty="0"/>
              <a:t>LBS is a process which unitholders sell the tail lease to top up the Retirement Account. Because the RA monthly payment a fixed monthly amount,  the real value of the cash paid to them monthly is likely to decline over time because of inflation</a:t>
            </a:r>
            <a:endParaRPr lang="en-US" sz="14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41</a:t>
            </a:fld>
            <a:endParaRPr lang="en"/>
          </a:p>
        </p:txBody>
      </p:sp>
    </p:spTree>
    <p:extLst>
      <p:ext uri="{BB962C8B-B14F-4D97-AF65-F5344CB8AC3E}">
        <p14:creationId xmlns:p14="http://schemas.microsoft.com/office/powerpoint/2010/main" val="2000917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5277150" y="-125"/>
            <a:ext cx="3867000" cy="4636500"/>
          </a:xfrm>
          <a:prstGeom prst="rect">
            <a:avLst/>
          </a:prstGeom>
          <a:solidFill>
            <a:srgbClr val="FFFFFF"/>
          </a:solidFill>
        </p:spPr>
        <p:txBody>
          <a:bodyPr wrap="square" lIns="91425" tIns="91425" rIns="91425" bIns="91425" anchor="ctr" anchorCtr="0">
            <a:noAutofit/>
          </a:bodyPr>
          <a:lstStyle/>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r>
              <a:rPr lang="en">
                <a:solidFill>
                  <a:srgbClr val="000000"/>
                </a:solidFill>
                <a:latin typeface="Roboto Condensed"/>
                <a:ea typeface="Roboto Condensed"/>
                <a:cs typeface="Roboto Condensed"/>
                <a:sym typeface="Roboto Condensed"/>
              </a:rPr>
              <a:t>Recommendation: </a:t>
            </a:r>
            <a:r>
              <a:rPr lang="en" b="0">
                <a:solidFill>
                  <a:schemeClr val="dk1"/>
                </a:solidFill>
                <a:latin typeface="Roboto Condensed"/>
                <a:ea typeface="Roboto Condensed"/>
                <a:cs typeface="Roboto Condensed"/>
                <a:sym typeface="Roboto Condensed"/>
              </a:rPr>
              <a:t>Inflation hedge against Lease Buyback Scheme</a:t>
            </a:r>
          </a:p>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r>
              <a:rPr lang="en">
                <a:solidFill>
                  <a:srgbClr val="000000"/>
                </a:solidFill>
                <a:latin typeface="Roboto Condensed"/>
                <a:ea typeface="Roboto Condensed"/>
                <a:cs typeface="Roboto Condensed"/>
                <a:sym typeface="Roboto Condensed"/>
              </a:rPr>
              <a:t>Reason: </a:t>
            </a:r>
          </a:p>
          <a:p>
            <a:pPr lvl="0" rtl="0">
              <a:spcBef>
                <a:spcPts val="0"/>
              </a:spcBef>
              <a:buNone/>
            </a:pPr>
            <a:r>
              <a:rPr lang="en" b="0">
                <a:solidFill>
                  <a:srgbClr val="000000"/>
                </a:solidFill>
                <a:latin typeface="Roboto Condensed"/>
                <a:ea typeface="Roboto Condensed"/>
                <a:cs typeface="Roboto Condensed"/>
                <a:sym typeface="Roboto Condensed"/>
              </a:rPr>
              <a:t>Improve the real rate of returns (from saving with CPF).</a:t>
            </a:r>
          </a:p>
        </p:txBody>
      </p:sp>
      <p:sp>
        <p:nvSpPr>
          <p:cNvPr id="461" name="Shape 46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42</a:t>
            </a:fld>
            <a:endParaRPr lang="en"/>
          </a:p>
        </p:txBody>
      </p:sp>
      <p:pic>
        <p:nvPicPr>
          <p:cNvPr id="462" name="Shape 462"/>
          <p:cNvPicPr preferRelativeResize="0"/>
          <p:nvPr/>
        </p:nvPicPr>
        <p:blipFill>
          <a:blip r:embed="rId3">
            <a:alphaModFix/>
          </a:blip>
          <a:stretch>
            <a:fillRect/>
          </a:stretch>
        </p:blipFill>
        <p:spPr>
          <a:xfrm>
            <a:off x="0" y="0"/>
            <a:ext cx="5277149" cy="4837925"/>
          </a:xfrm>
          <a:prstGeom prst="rect">
            <a:avLst/>
          </a:prstGeom>
          <a:noFill/>
          <a:ln>
            <a:noFill/>
          </a:ln>
        </p:spPr>
      </p:pic>
      <p:cxnSp>
        <p:nvCxnSpPr>
          <p:cNvPr id="463" name="Shape 463"/>
          <p:cNvCxnSpPr/>
          <p:nvPr/>
        </p:nvCxnSpPr>
        <p:spPr>
          <a:xfrm rot="10800000" flipH="1">
            <a:off x="1922900" y="2933675"/>
            <a:ext cx="787800" cy="131400"/>
          </a:xfrm>
          <a:prstGeom prst="straightConnector1">
            <a:avLst/>
          </a:prstGeom>
          <a:noFill/>
          <a:ln w="28575" cap="flat" cmpd="sng">
            <a:solidFill>
              <a:srgbClr val="000000"/>
            </a:solidFill>
            <a:prstDash val="solid"/>
            <a:round/>
            <a:headEnd type="none" w="lg" len="lg"/>
            <a:tailEnd type="triangle" w="lg" len="lg"/>
          </a:ln>
        </p:spPr>
      </p:cxnSp>
      <p:sp>
        <p:nvSpPr>
          <p:cNvPr id="464" name="Shape 464"/>
          <p:cNvSpPr txBox="1"/>
          <p:nvPr/>
        </p:nvSpPr>
        <p:spPr>
          <a:xfrm>
            <a:off x="2123925" y="2480825"/>
            <a:ext cx="1029300" cy="315600"/>
          </a:xfrm>
          <a:prstGeom prst="rect">
            <a:avLst/>
          </a:prstGeom>
          <a:noFill/>
          <a:ln>
            <a:noFill/>
          </a:ln>
        </p:spPr>
        <p:txBody>
          <a:bodyPr wrap="square" lIns="91425" tIns="91425" rIns="91425" bIns="91425" anchor="t" anchorCtr="0">
            <a:noAutofit/>
          </a:bodyPr>
          <a:lstStyle/>
          <a:p>
            <a:pPr lvl="0" rtl="0">
              <a:spcBef>
                <a:spcPts val="0"/>
              </a:spcBef>
              <a:buNone/>
            </a:pPr>
            <a:r>
              <a:rPr lang="en"/>
              <a:t>x2</a:t>
            </a:r>
          </a:p>
        </p:txBody>
      </p:sp>
      <p:sp>
        <p:nvSpPr>
          <p:cNvPr id="465" name="Shape 465"/>
          <p:cNvSpPr txBox="1"/>
          <p:nvPr/>
        </p:nvSpPr>
        <p:spPr>
          <a:xfrm>
            <a:off x="153225" y="4636375"/>
            <a:ext cx="3000000" cy="5448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100" i="1">
                <a:solidFill>
                  <a:schemeClr val="dk1"/>
                </a:solidFill>
                <a:latin typeface="Roboto Condensed"/>
                <a:ea typeface="Roboto Condensed"/>
                <a:cs typeface="Roboto Condensed"/>
                <a:sym typeface="Roboto Condensed"/>
              </a:rPr>
              <a:t>Source: Seungryul, M., &amp; Yongheng, D. (2011)</a:t>
            </a:r>
          </a:p>
        </p:txBody>
      </p:sp>
      <p:pic>
        <p:nvPicPr>
          <p:cNvPr id="466" name="Shape 466"/>
          <p:cNvPicPr preferRelativeResize="0"/>
          <p:nvPr/>
        </p:nvPicPr>
        <p:blipFill>
          <a:blip r:embed="rId4">
            <a:alphaModFix/>
          </a:blip>
          <a:stretch>
            <a:fillRect/>
          </a:stretch>
        </p:blipFill>
        <p:spPr>
          <a:xfrm>
            <a:off x="0" y="0"/>
            <a:ext cx="5228751" cy="4498821"/>
          </a:xfrm>
          <a:prstGeom prst="rect">
            <a:avLst/>
          </a:prstGeom>
          <a:noFill/>
          <a:ln>
            <a:noFill/>
          </a:ln>
        </p:spPr>
      </p:pic>
      <p:pic>
        <p:nvPicPr>
          <p:cNvPr id="467" name="Shape 467"/>
          <p:cNvPicPr preferRelativeResize="0"/>
          <p:nvPr/>
        </p:nvPicPr>
        <p:blipFill>
          <a:blip r:embed="rId5">
            <a:alphaModFix/>
          </a:blip>
          <a:stretch>
            <a:fillRect/>
          </a:stretch>
        </p:blipFill>
        <p:spPr>
          <a:xfrm>
            <a:off x="0" y="4498820"/>
            <a:ext cx="5228740" cy="644680"/>
          </a:xfrm>
          <a:prstGeom prst="rect">
            <a:avLst/>
          </a:prstGeom>
          <a:noFill/>
          <a:ln>
            <a:noFill/>
          </a:ln>
        </p:spPr>
      </p:pic>
      <p:sp>
        <p:nvSpPr>
          <p:cNvPr id="468" name="Shape 468"/>
          <p:cNvSpPr txBox="1"/>
          <p:nvPr/>
        </p:nvSpPr>
        <p:spPr>
          <a:xfrm>
            <a:off x="0" y="4761725"/>
            <a:ext cx="4329000" cy="544800"/>
          </a:xfrm>
          <a:prstGeom prst="rect">
            <a:avLst/>
          </a:prstGeom>
          <a:noFill/>
          <a:ln>
            <a:noFill/>
          </a:ln>
        </p:spPr>
        <p:txBody>
          <a:bodyPr wrap="square" lIns="91425" tIns="91425" rIns="91425" bIns="91425" anchor="ctr" anchorCtr="0">
            <a:noAutofit/>
          </a:bodyPr>
          <a:lstStyle/>
          <a:p>
            <a:pPr lvl="0" rtl="0">
              <a:spcBef>
                <a:spcPts val="0"/>
              </a:spcBef>
              <a:buNone/>
            </a:pPr>
            <a:r>
              <a:rPr lang="en">
                <a:solidFill>
                  <a:srgbClr val="263248"/>
                </a:solidFill>
                <a:latin typeface="Roboto Condensed"/>
                <a:ea typeface="Roboto Condensed"/>
                <a:cs typeface="Roboto Condensed"/>
                <a:sym typeface="Roboto Condensed"/>
              </a:rPr>
              <a:t>Source: </a:t>
            </a:r>
            <a:r>
              <a:rPr lang="en" u="sng">
                <a:solidFill>
                  <a:schemeClr val="hlink"/>
                </a:solidFill>
                <a:latin typeface="Roboto Condensed"/>
                <a:ea typeface="Roboto Condensed"/>
                <a:cs typeface="Roboto Condensed"/>
                <a:sym typeface="Roboto Condensed"/>
                <a:hlinkClick r:id="rId6"/>
              </a:rPr>
              <a:t>https://www.theatlas.com/charts/Vy4r_ECP</a:t>
            </a:r>
            <a:r>
              <a:rPr lang="en">
                <a:solidFill>
                  <a:srgbClr val="263248"/>
                </a:solidFill>
                <a:latin typeface="Roboto Condensed"/>
                <a:ea typeface="Roboto Condensed"/>
                <a:cs typeface="Roboto Condensed"/>
                <a:sym typeface="Roboto Condensed"/>
              </a:rPr>
              <a:t> </a:t>
            </a:r>
          </a:p>
        </p:txBody>
      </p:sp>
      <p:sp>
        <p:nvSpPr>
          <p:cNvPr id="469" name="Shape 469"/>
          <p:cNvSpPr/>
          <p:nvPr/>
        </p:nvSpPr>
        <p:spPr>
          <a:xfrm>
            <a:off x="1032075" y="2841300"/>
            <a:ext cx="426300" cy="426300"/>
          </a:xfrm>
          <a:prstGeom prst="ellipse">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3153225" y="2425475"/>
            <a:ext cx="426300" cy="426300"/>
          </a:xfrm>
          <a:prstGeom prst="ellipse">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3902700" y="2274650"/>
            <a:ext cx="426300" cy="426300"/>
          </a:xfrm>
          <a:prstGeom prst="ellipse">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pPr marL="152400" marR="228600" lvl="0" indent="-69850">
              <a:spcAft>
                <a:spcPts val="200"/>
              </a:spcAft>
              <a:buClr>
                <a:schemeClr val="dk1"/>
              </a:buClr>
              <a:buNone/>
            </a:pPr>
            <a:r>
              <a:rPr lang="en" sz="1400" dirty="0"/>
              <a:t>As we can see this through this  graph that  Half of the time The Real rate of Return is Below zero. Hence the interest rate generated by the CPF account can hardly against the Inflation. Hence introduce of MIP is necessary</a:t>
            </a:r>
          </a:p>
          <a:p>
            <a:pPr marL="152400" marR="228600" lvl="0" indent="-69850">
              <a:spcAft>
                <a:spcPts val="200"/>
              </a:spcAft>
              <a:buClr>
                <a:schemeClr val="dk1"/>
              </a:buClr>
              <a:buNone/>
            </a:pPr>
            <a:endParaRPr lang="en" sz="1400" dirty="0"/>
          </a:p>
          <a:p>
            <a:pPr lvl="0">
              <a:lnSpc>
                <a:spcPct val="96428"/>
              </a:lnSpc>
              <a:spcAft>
                <a:spcPts val="200"/>
              </a:spcAft>
              <a:buClr>
                <a:schemeClr val="dk1"/>
              </a:buClr>
              <a:buNone/>
            </a:pPr>
            <a:r>
              <a:rPr lang="en" sz="1400" dirty="0"/>
              <a:t>Guilford, G. (2017). A blogger questioned the Singapore miracle, and the prime minister is </a:t>
            </a:r>
            <a:r>
              <a:rPr lang="en" sz="1400" dirty="0" err="1"/>
              <a:t>tårying</a:t>
            </a:r>
            <a:r>
              <a:rPr lang="en" sz="1400" dirty="0"/>
              <a:t> to bankrupt him. [online] Quartz. Available at: https://</a:t>
            </a:r>
            <a:r>
              <a:rPr lang="en" sz="1400" dirty="0" err="1"/>
              <a:t>qz.com</a:t>
            </a:r>
            <a:r>
              <a:rPr lang="en" sz="1400" dirty="0"/>
              <a:t>/497287/</a:t>
            </a:r>
            <a:r>
              <a:rPr lang="en" sz="1400" dirty="0" err="1"/>
              <a:t>singapore</a:t>
            </a:r>
            <a:r>
              <a:rPr lang="en" sz="1400" dirty="0"/>
              <a:t>-blogger-</a:t>
            </a:r>
            <a:r>
              <a:rPr lang="en" sz="1400" dirty="0" err="1"/>
              <a:t>roy</a:t>
            </a:r>
            <a:r>
              <a:rPr lang="en" sz="1400" dirty="0"/>
              <a:t>-</a:t>
            </a:r>
            <a:r>
              <a:rPr lang="en" sz="1400" dirty="0" err="1"/>
              <a:t>ngerng</a:t>
            </a:r>
            <a:r>
              <a:rPr lang="en" sz="1400" dirty="0"/>
              <a:t>-sued-by-prime-minister-lee/ [Accessed 30 Oct. 2017].</a:t>
            </a:r>
            <a:br>
              <a:rPr lang="en" sz="1400" dirty="0"/>
            </a:br>
            <a:endParaRPr lang="en" sz="1400" dirty="0"/>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43</a:t>
            </a:fld>
            <a:endParaRPr lang="en"/>
          </a:p>
        </p:txBody>
      </p:sp>
    </p:spTree>
    <p:extLst>
      <p:ext uri="{BB962C8B-B14F-4D97-AF65-F5344CB8AC3E}">
        <p14:creationId xmlns:p14="http://schemas.microsoft.com/office/powerpoint/2010/main" val="1438854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748146"/>
            <a:ext cx="9105400" cy="5143500"/>
          </a:xfrm>
        </p:spPr>
        <p:txBody>
          <a:bodyPr/>
          <a:lstStyle/>
          <a:p>
            <a:pPr lvl="0">
              <a:spcAft>
                <a:spcPts val="500"/>
              </a:spcAft>
              <a:buClr>
                <a:schemeClr val="dk1"/>
              </a:buClr>
              <a:buNone/>
            </a:pPr>
            <a:r>
              <a:rPr lang="en" sz="1400" dirty="0"/>
              <a:t>For all its obvious benefits, the reverse mortgage program presents a number of risks to both</a:t>
            </a:r>
          </a:p>
          <a:p>
            <a:pPr lvl="0">
              <a:spcBef>
                <a:spcPts val="600"/>
              </a:spcBef>
              <a:buClr>
                <a:schemeClr val="dk1"/>
              </a:buClr>
              <a:buNone/>
            </a:pPr>
            <a:r>
              <a:rPr lang="en" sz="1400" dirty="0"/>
              <a:t>1.LBS provide a lump sum amount of Money to top up the Retirement Account to provide a steady amount of Pension.</a:t>
            </a:r>
          </a:p>
          <a:p>
            <a:pPr lvl="0">
              <a:spcBef>
                <a:spcPts val="600"/>
              </a:spcBef>
              <a:buClr>
                <a:schemeClr val="dk1"/>
              </a:buClr>
              <a:buNone/>
            </a:pPr>
            <a:r>
              <a:rPr lang="en" sz="1400" dirty="0"/>
              <a:t>2.The Top-up through LBS may </a:t>
            </a:r>
          </a:p>
          <a:p>
            <a:pPr lvl="0">
              <a:buClr>
                <a:schemeClr val="dk1"/>
              </a:buClr>
              <a:buNone/>
            </a:pPr>
            <a:r>
              <a:rPr lang="en" sz="1400" dirty="0"/>
              <a:t>While ultra-high home prices make Singaporeans seem wealthier on paper, many retirees don’t have enough liquid savings to ensure a comfortable retirement, so they are being “asset-rich, but cash-poor.” The only way households can benefit from those higher prices is if they sell their homes but most Singaporeans don’t want to leave the homes they worked their whole lives to own. 2014.(Tan </a:t>
            </a:r>
            <a:r>
              <a:rPr lang="en" sz="1400" dirty="0" err="1"/>
              <a:t>Yunyou</a:t>
            </a:r>
            <a:r>
              <a:rPr lang="en" sz="1400" dirty="0"/>
              <a:t>).In this case, LBS is a ideal way to ensure residence both can leave in there original property but also get financially supported.</a:t>
            </a:r>
          </a:p>
          <a:p>
            <a:pPr lvl="0">
              <a:buClr>
                <a:schemeClr val="dk1"/>
              </a:buClr>
              <a:buNone/>
            </a:pPr>
            <a:endParaRPr lang="en" sz="1400" dirty="0"/>
          </a:p>
          <a:p>
            <a:pPr lvl="0">
              <a:spcAft>
                <a:spcPts val="500"/>
              </a:spcAft>
              <a:buClr>
                <a:schemeClr val="dk1"/>
              </a:buClr>
              <a:buNone/>
            </a:pPr>
            <a:r>
              <a:rPr lang="en" sz="1400" dirty="0"/>
              <a:t>LBS is a process which unitholders sell the tail lease to top up the Retirement Account. Because the RA monthly payment a fixed monthly amount,  the real value of the cash paid to them monthly is likely to decline over time because of inflation. </a:t>
            </a:r>
          </a:p>
          <a:p>
            <a:pPr lvl="0">
              <a:spcBef>
                <a:spcPts val="600"/>
              </a:spcBef>
              <a:buClr>
                <a:schemeClr val="dk1"/>
              </a:buClr>
              <a:buNone/>
            </a:pPr>
            <a:endParaRPr lang="en" sz="1400" dirty="0"/>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44</a:t>
            </a:fld>
            <a:endParaRPr lang="en"/>
          </a:p>
        </p:txBody>
      </p:sp>
    </p:spTree>
    <p:extLst>
      <p:ext uri="{BB962C8B-B14F-4D97-AF65-F5344CB8AC3E}">
        <p14:creationId xmlns:p14="http://schemas.microsoft.com/office/powerpoint/2010/main" val="1226224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a:spcBef>
                <a:spcPts val="0"/>
              </a:spcBef>
              <a:buNone/>
            </a:pPr>
            <a:r>
              <a:rPr lang="en"/>
              <a:t>Case 2 South Korea vs SG </a:t>
            </a:r>
          </a:p>
        </p:txBody>
      </p:sp>
      <p:sp>
        <p:nvSpPr>
          <p:cNvPr id="477" name="Shape 477"/>
          <p:cNvSpPr txBox="1">
            <a:spLocks noGrp="1"/>
          </p:cNvSpPr>
          <p:nvPr>
            <p:ph type="subTitle" idx="1"/>
          </p:nvPr>
        </p:nvSpPr>
        <p:spPr>
          <a:xfrm>
            <a:off x="463525" y="3975449"/>
            <a:ext cx="4094400" cy="784800"/>
          </a:xfrm>
          <a:prstGeom prst="rect">
            <a:avLst/>
          </a:prstGeom>
        </p:spPr>
        <p:txBody>
          <a:bodyPr wrap="square" lIns="91425" tIns="91425" rIns="91425" bIns="91425" anchor="t" anchorCtr="0">
            <a:noAutofit/>
          </a:bodyPr>
          <a:lstStyle/>
          <a:p>
            <a:pPr marL="457200" lvl="0" indent="-355600">
              <a:spcBef>
                <a:spcPts val="0"/>
              </a:spcBef>
              <a:buSzPct val="100000"/>
              <a:buAutoNum type="arabicParenBoth"/>
            </a:pPr>
            <a:r>
              <a:rPr lang="en"/>
              <a:t>Unlock housing equity</a:t>
            </a:r>
          </a:p>
        </p:txBody>
      </p:sp>
      <p:sp>
        <p:nvSpPr>
          <p:cNvPr id="478" name="Shape 47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45</a:t>
            </a:fld>
            <a:endParaRPr lang="e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idx="4294967295"/>
          </p:nvPr>
        </p:nvSpPr>
        <p:spPr>
          <a:xfrm>
            <a:off x="814275" y="392575"/>
            <a:ext cx="5492400" cy="766200"/>
          </a:xfrm>
          <a:prstGeom prst="rect">
            <a:avLst/>
          </a:prstGeom>
        </p:spPr>
        <p:txBody>
          <a:bodyPr wrap="square" lIns="91425" tIns="91425" rIns="91425" bIns="91425" anchor="ctr" anchorCtr="0">
            <a:noAutofit/>
          </a:bodyPr>
          <a:lstStyle/>
          <a:p>
            <a:pPr marL="457200" lvl="0" indent="-355600" rtl="0">
              <a:spcBef>
                <a:spcPts val="0"/>
              </a:spcBef>
              <a:buSzPct val="100000"/>
              <a:buAutoNum type="arabicParenR"/>
            </a:pPr>
            <a:r>
              <a:rPr lang="en"/>
              <a:t>Singapore v.s. Hong Kong</a:t>
            </a:r>
          </a:p>
        </p:txBody>
      </p:sp>
      <p:sp>
        <p:nvSpPr>
          <p:cNvPr id="484" name="Shape 48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46</a:t>
            </a:fld>
            <a:endParaRPr lang="en"/>
          </a:p>
        </p:txBody>
      </p:sp>
      <p:sp>
        <p:nvSpPr>
          <p:cNvPr id="485" name="Shape 485"/>
          <p:cNvSpPr txBox="1">
            <a:spLocks noGrp="1"/>
          </p:cNvSpPr>
          <p:nvPr>
            <p:ph type="title" idx="4294967295"/>
          </p:nvPr>
        </p:nvSpPr>
        <p:spPr>
          <a:xfrm>
            <a:off x="814275" y="392575"/>
            <a:ext cx="7825800" cy="766200"/>
          </a:xfrm>
          <a:prstGeom prst="rect">
            <a:avLst/>
          </a:prstGeom>
        </p:spPr>
        <p:txBody>
          <a:bodyPr wrap="square" lIns="91425" tIns="91425" rIns="91425" bIns="91425" anchor="ctr" anchorCtr="0">
            <a:noAutofit/>
          </a:bodyPr>
          <a:lstStyle/>
          <a:p>
            <a:pPr lvl="0">
              <a:spcBef>
                <a:spcPts val="0"/>
              </a:spcBef>
              <a:buNone/>
            </a:pPr>
            <a:r>
              <a:rPr lang="en">
                <a:solidFill>
                  <a:schemeClr val="dk1"/>
                </a:solidFill>
              </a:rPr>
              <a:t>Wealth Composition of “Retirement-age” households shows that:</a:t>
            </a:r>
          </a:p>
          <a:p>
            <a:pPr lvl="0" rtl="0">
              <a:spcBef>
                <a:spcPts val="0"/>
              </a:spcBef>
              <a:buNone/>
            </a:pPr>
            <a:r>
              <a:rPr lang="en">
                <a:solidFill>
                  <a:srgbClr val="000000"/>
                </a:solidFill>
              </a:rPr>
              <a:t>Korea face similar issue of asset rich cash poor</a:t>
            </a:r>
          </a:p>
        </p:txBody>
      </p:sp>
      <p:pic>
        <p:nvPicPr>
          <p:cNvPr id="486" name="Shape 486"/>
          <p:cNvPicPr preferRelativeResize="0"/>
          <p:nvPr/>
        </p:nvPicPr>
        <p:blipFill>
          <a:blip r:embed="rId3">
            <a:alphaModFix/>
          </a:blip>
          <a:stretch>
            <a:fillRect/>
          </a:stretch>
        </p:blipFill>
        <p:spPr>
          <a:xfrm>
            <a:off x="22200" y="1053050"/>
            <a:ext cx="4037151" cy="3411250"/>
          </a:xfrm>
          <a:prstGeom prst="rect">
            <a:avLst/>
          </a:prstGeom>
          <a:noFill/>
          <a:ln>
            <a:noFill/>
          </a:ln>
        </p:spPr>
      </p:pic>
      <p:sp>
        <p:nvSpPr>
          <p:cNvPr id="487" name="Shape 487"/>
          <p:cNvSpPr txBox="1"/>
          <p:nvPr/>
        </p:nvSpPr>
        <p:spPr>
          <a:xfrm>
            <a:off x="0" y="4368300"/>
            <a:ext cx="3492000" cy="660000"/>
          </a:xfrm>
          <a:prstGeom prst="rect">
            <a:avLst/>
          </a:prstGeom>
          <a:noFill/>
          <a:ln>
            <a:noFill/>
          </a:ln>
        </p:spPr>
        <p:txBody>
          <a:bodyPr wrap="square" lIns="91425" tIns="91425" rIns="91425" bIns="91425" anchor="ctr" anchorCtr="0">
            <a:noAutofit/>
          </a:bodyPr>
          <a:lstStyle/>
          <a:p>
            <a:pPr lvl="0">
              <a:spcBef>
                <a:spcPts val="0"/>
              </a:spcBef>
              <a:buClr>
                <a:schemeClr val="dk1"/>
              </a:buClr>
              <a:buSzPct val="100000"/>
              <a:buFont typeface="Arial"/>
              <a:buNone/>
            </a:pPr>
            <a:r>
              <a:rPr lang="en" sz="1100">
                <a:solidFill>
                  <a:schemeClr val="dk1"/>
                </a:solidFill>
                <a:latin typeface="Roboto Condensed"/>
                <a:ea typeface="Roboto Condensed"/>
                <a:cs typeface="Roboto Condensed"/>
                <a:sym typeface="Roboto Condensed"/>
              </a:rPr>
              <a:t>Composition of household wealth (%) for Korea married couple at retirement age</a:t>
            </a:r>
          </a:p>
          <a:p>
            <a:pPr lvl="0" rtl="0">
              <a:spcBef>
                <a:spcPts val="0"/>
              </a:spcBef>
              <a:buNone/>
            </a:pPr>
            <a:r>
              <a:rPr lang="en" sz="1100">
                <a:solidFill>
                  <a:schemeClr val="dk1"/>
                </a:solidFill>
                <a:latin typeface="Roboto Condensed"/>
                <a:ea typeface="Roboto Condensed"/>
                <a:cs typeface="Roboto Condensed"/>
                <a:sym typeface="Roboto Condensed"/>
              </a:rPr>
              <a:t>Source: Poterba, Venti, Weiss (2011) . And Kim, Kim, Lee and Cho (2016) </a:t>
            </a:r>
          </a:p>
        </p:txBody>
      </p:sp>
      <p:pic>
        <p:nvPicPr>
          <p:cNvPr id="488" name="Shape 488"/>
          <p:cNvPicPr preferRelativeResize="0"/>
          <p:nvPr/>
        </p:nvPicPr>
        <p:blipFill>
          <a:blip r:embed="rId4">
            <a:alphaModFix/>
          </a:blip>
          <a:stretch>
            <a:fillRect/>
          </a:stretch>
        </p:blipFill>
        <p:spPr>
          <a:xfrm>
            <a:off x="4818875" y="1053050"/>
            <a:ext cx="3821201" cy="3411249"/>
          </a:xfrm>
          <a:prstGeom prst="rect">
            <a:avLst/>
          </a:prstGeom>
          <a:noFill/>
          <a:ln>
            <a:noFill/>
          </a:ln>
        </p:spPr>
      </p:pic>
      <p:sp>
        <p:nvSpPr>
          <p:cNvPr id="489" name="Shape 489"/>
          <p:cNvSpPr txBox="1"/>
          <p:nvPr/>
        </p:nvSpPr>
        <p:spPr>
          <a:xfrm>
            <a:off x="3706800" y="4368300"/>
            <a:ext cx="3492000" cy="660000"/>
          </a:xfrm>
          <a:prstGeom prst="rect">
            <a:avLst/>
          </a:prstGeom>
          <a:noFill/>
          <a:ln>
            <a:noFill/>
          </a:ln>
        </p:spPr>
        <p:txBody>
          <a:bodyPr wrap="square" lIns="91425" tIns="91425" rIns="91425" bIns="91425" anchor="ctr" anchorCtr="0">
            <a:noAutofit/>
          </a:bodyPr>
          <a:lstStyle/>
          <a:p>
            <a:pPr lvl="0">
              <a:spcBef>
                <a:spcPts val="0"/>
              </a:spcBef>
              <a:buNone/>
            </a:pPr>
            <a:r>
              <a:rPr lang="en" sz="1100">
                <a:solidFill>
                  <a:schemeClr val="dk1"/>
                </a:solidFill>
                <a:latin typeface="Roboto Condensed"/>
                <a:ea typeface="Roboto Condensed"/>
                <a:cs typeface="Roboto Condensed"/>
                <a:sym typeface="Roboto Condensed"/>
              </a:rPr>
              <a:t>Singapore Household sector balance sheet</a:t>
            </a:r>
          </a:p>
          <a:p>
            <a:pPr lvl="0" rtl="0">
              <a:spcBef>
                <a:spcPts val="0"/>
              </a:spcBef>
              <a:buNone/>
            </a:pPr>
            <a:r>
              <a:rPr lang="en" sz="1100">
                <a:solidFill>
                  <a:schemeClr val="dk1"/>
                </a:solidFill>
                <a:latin typeface="Roboto Condensed"/>
                <a:ea typeface="Roboto Condensed"/>
                <a:cs typeface="Roboto Condensed"/>
                <a:sym typeface="Roboto Condensed"/>
              </a:rPr>
              <a:t>Source: Singapore Statistics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47</a:t>
            </a:fld>
            <a:endParaRPr lang="en"/>
          </a:p>
        </p:txBody>
      </p:sp>
      <p:sp>
        <p:nvSpPr>
          <p:cNvPr id="4" name="TextBox 3"/>
          <p:cNvSpPr txBox="1"/>
          <p:nvPr/>
        </p:nvSpPr>
        <p:spPr>
          <a:xfrm>
            <a:off x="193964" y="858982"/>
            <a:ext cx="8354291" cy="1051057"/>
          </a:xfrm>
          <a:prstGeom prst="rect">
            <a:avLst/>
          </a:prstGeom>
          <a:noFill/>
        </p:spPr>
        <p:txBody>
          <a:bodyPr wrap="square" rtlCol="0">
            <a:spAutoFit/>
          </a:bodyPr>
          <a:lstStyle/>
          <a:p>
            <a:pPr lvl="0">
              <a:lnSpc>
                <a:spcPct val="115000"/>
              </a:lnSpc>
            </a:pPr>
            <a:r>
              <a:rPr lang="en" dirty="0">
                <a:sym typeface="Roboto Condensed"/>
              </a:rPr>
              <a:t>About 35%% of elderly people,, many of them living alone,, are in absolute </a:t>
            </a:r>
            <a:r>
              <a:rPr lang="en" dirty="0" err="1">
                <a:sym typeface="Roboto Condensed"/>
              </a:rPr>
              <a:t>pov</a:t>
            </a:r>
            <a:r>
              <a:rPr lang="en" dirty="0">
                <a:sym typeface="Roboto Condensed"/>
              </a:rPr>
              <a:t> </a:t>
            </a:r>
            <a:r>
              <a:rPr lang="en" dirty="0" err="1">
                <a:sym typeface="Roboto Condensed"/>
              </a:rPr>
              <a:t>erty</a:t>
            </a:r>
            <a:r>
              <a:rPr lang="en" dirty="0">
                <a:sym typeface="Roboto Condensed"/>
              </a:rPr>
              <a:t> based on the disposable income criterion . The relative poverty rate among people aged 65 years and above is 49%% — more than three times higher than the rate for all age groups,, which is 15%% (KKIHSA 2014)).</a:t>
            </a:r>
          </a:p>
          <a:p>
            <a:endParaRPr lang="en-US" dirty="0"/>
          </a:p>
        </p:txBody>
      </p:sp>
    </p:spTree>
    <p:extLst>
      <p:ext uri="{BB962C8B-B14F-4D97-AF65-F5344CB8AC3E}">
        <p14:creationId xmlns:p14="http://schemas.microsoft.com/office/powerpoint/2010/main" val="635876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solidFill>
                  <a:srgbClr val="FFFFFF"/>
                </a:solidFill>
              </a:rPr>
              <a:t>Korea Joo Taek Yeon Keum VS SG LBS  </a:t>
            </a:r>
          </a:p>
        </p:txBody>
      </p:sp>
      <p:sp>
        <p:nvSpPr>
          <p:cNvPr id="495" name="Shape 495"/>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48</a:t>
            </a:fld>
            <a:endParaRPr lang="en"/>
          </a:p>
        </p:txBody>
      </p:sp>
      <p:graphicFrame>
        <p:nvGraphicFramePr>
          <p:cNvPr id="496" name="Shape 496"/>
          <p:cNvGraphicFramePr/>
          <p:nvPr/>
        </p:nvGraphicFramePr>
        <p:xfrm>
          <a:off x="152400" y="1194150"/>
          <a:ext cx="8953000" cy="3652055"/>
        </p:xfrm>
        <a:graphic>
          <a:graphicData uri="http://schemas.openxmlformats.org/drawingml/2006/table">
            <a:tbl>
              <a:tblPr>
                <a:noFill/>
                <a:tableStyleId>{B9DFE275-9C5A-4175-A6B2-EFF51BA6D4FF}</a:tableStyleId>
              </a:tblPr>
              <a:tblGrid>
                <a:gridCol w="2511700"/>
                <a:gridCol w="3632525"/>
                <a:gridCol w="2808775"/>
              </a:tblGrid>
              <a:tr h="539525">
                <a:tc>
                  <a:txBody>
                    <a:bodyPr/>
                    <a:lstStyle/>
                    <a:p>
                      <a:pPr lvl="0" rtl="0">
                        <a:spcBef>
                          <a:spcPts val="0"/>
                        </a:spcBef>
                        <a:buNone/>
                      </a:pPr>
                      <a:r>
                        <a:rPr lang="en">
                          <a:latin typeface="Roboto Condensed"/>
                          <a:ea typeface="Roboto Condensed"/>
                          <a:cs typeface="Roboto Condensed"/>
                          <a:sym typeface="Roboto Condensed"/>
                        </a:rPr>
                        <a:t> </a:t>
                      </a:r>
                    </a:p>
                    <a:p>
                      <a:pPr lvl="0" rtl="0">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Korea Home Pension Scheme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SG Lease Buyback Scheme (LBS)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497375">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Time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solidFill>
                            <a:schemeClr val="dk1"/>
                          </a:solidFill>
                          <a:latin typeface="Roboto Condensed"/>
                          <a:ea typeface="Roboto Condensed"/>
                          <a:cs typeface="Roboto Condensed"/>
                          <a:sym typeface="Roboto Condensed"/>
                        </a:rPr>
                        <a:t>2007</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solidFill>
                            <a:schemeClr val="dk1"/>
                          </a:solidFill>
                          <a:latin typeface="Roboto Condensed"/>
                          <a:ea typeface="Roboto Condensed"/>
                          <a:cs typeface="Roboto Condensed"/>
                          <a:sym typeface="Roboto Condensed"/>
                        </a:rPr>
                        <a:t>2009; enhanced in 2015</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2336325">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Content (provision)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spcBef>
                          <a:spcPts val="0"/>
                        </a:spcBef>
                        <a:buNone/>
                      </a:pPr>
                      <a:r>
                        <a:rPr lang="en">
                          <a:solidFill>
                            <a:schemeClr val="dk1"/>
                          </a:solidFill>
                          <a:latin typeface="Roboto Condensed"/>
                          <a:ea typeface="Roboto Condensed"/>
                          <a:cs typeface="Roboto Condensed"/>
                          <a:sym typeface="Roboto Condensed"/>
                        </a:rPr>
                        <a:t>[2007] Set-up tenure plan with fixed monthly payments till the borrower dies/ sell their home, or permanently move away. Upfront insurance premium (2% house value) is higher than US’ but mortgage insurance premium is lower (0.5% of outstanding balance/annum). + line of credit.</a:t>
                      </a:r>
                    </a:p>
                    <a:p>
                      <a:pPr lvl="0">
                        <a:spcBef>
                          <a:spcPts val="0"/>
                        </a:spcBef>
                        <a:buNone/>
                      </a:pPr>
                      <a:endParaRPr>
                        <a:solidFill>
                          <a:schemeClr val="dk1"/>
                        </a:solidFill>
                        <a:latin typeface="Roboto Condensed"/>
                        <a:ea typeface="Roboto Condensed"/>
                        <a:cs typeface="Roboto Condensed"/>
                        <a:sym typeface="Roboto Condensed"/>
                      </a:endParaRPr>
                    </a:p>
                    <a:p>
                      <a:pPr lvl="0" rtl="0">
                        <a:spcBef>
                          <a:spcPts val="0"/>
                        </a:spcBef>
                        <a:buNone/>
                      </a:pPr>
                      <a:r>
                        <a:rPr lang="en">
                          <a:solidFill>
                            <a:schemeClr val="dk1"/>
                          </a:solidFill>
                          <a:latin typeface="Roboto Condensed"/>
                          <a:ea typeface="Roboto Condensed"/>
                          <a:cs typeface="Roboto Condensed"/>
                          <a:sym typeface="Roboto Condensed"/>
                        </a:rPr>
                        <a:t>[2008] Borrower can choose from </a:t>
                      </a:r>
                      <a:r>
                        <a:rPr lang="en">
                          <a:solidFill>
                            <a:schemeClr val="dk1"/>
                          </a:solidFill>
                          <a:highlight>
                            <a:srgbClr val="FF00FF"/>
                          </a:highlight>
                          <a:latin typeface="Roboto Condensed"/>
                          <a:ea typeface="Roboto Condensed"/>
                          <a:cs typeface="Roboto Condensed"/>
                          <a:sym typeface="Roboto Condensed"/>
                        </a:rPr>
                        <a:t>graduated monthly payments indexed to the growth rate of consumer prices</a:t>
                      </a:r>
                      <a:r>
                        <a:rPr lang="en">
                          <a:solidFill>
                            <a:schemeClr val="dk1"/>
                          </a:solidFill>
                          <a:latin typeface="Roboto Condensed"/>
                          <a:ea typeface="Roboto Condensed"/>
                          <a:cs typeface="Roboto Condensed"/>
                          <a:sym typeface="Roboto Condensed"/>
                        </a:rPr>
                        <a:t> OR decreasing monthly payment, on top of fixed.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spcBef>
                          <a:spcPts val="0"/>
                        </a:spcBef>
                        <a:buNone/>
                      </a:pPr>
                      <a:r>
                        <a:rPr lang="en">
                          <a:latin typeface="Roboto Condensed"/>
                          <a:ea typeface="Roboto Condensed"/>
                          <a:cs typeface="Roboto Condensed"/>
                          <a:sym typeface="Roboto Condensed"/>
                        </a:rPr>
                        <a:t>Not designed to fully protect against inflation. This decreases security of the real value of cash paid to the borrower.</a:t>
                      </a:r>
                    </a:p>
                    <a:p>
                      <a:pPr lvl="0">
                        <a:spcBef>
                          <a:spcPts val="0"/>
                        </a:spcBef>
                        <a:buNone/>
                      </a:pPr>
                      <a:endParaRPr>
                        <a:latin typeface="Roboto Condensed"/>
                        <a:ea typeface="Roboto Condensed"/>
                        <a:cs typeface="Roboto Condensed"/>
                        <a:sym typeface="Roboto Condensed"/>
                      </a:endParaRPr>
                    </a:p>
                    <a:p>
                      <a:pPr lvl="0" rtl="0">
                        <a:spcBef>
                          <a:spcPts val="0"/>
                        </a:spcBef>
                        <a:buNone/>
                      </a:pPr>
                      <a:endParaRPr>
                        <a:latin typeface="Roboto Condensed"/>
                        <a:ea typeface="Roboto Condensed"/>
                        <a:cs typeface="Roboto Condensed"/>
                        <a:sym typeface="Roboto Condensed"/>
                      </a:endParaRP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5277150" y="-125"/>
            <a:ext cx="3867000" cy="4636500"/>
          </a:xfrm>
          <a:prstGeom prst="rect">
            <a:avLst/>
          </a:prstGeom>
          <a:solidFill>
            <a:srgbClr val="FFFFFF"/>
          </a:solidFill>
        </p:spPr>
        <p:txBody>
          <a:bodyPr wrap="square" lIns="91425" tIns="91425" rIns="91425" bIns="91425" anchor="ctr" anchorCtr="0">
            <a:noAutofit/>
          </a:bodyPr>
          <a:lstStyle/>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r>
              <a:rPr lang="en">
                <a:solidFill>
                  <a:srgbClr val="000000"/>
                </a:solidFill>
                <a:latin typeface="Roboto Condensed"/>
                <a:ea typeface="Roboto Condensed"/>
                <a:cs typeface="Roboto Condensed"/>
                <a:sym typeface="Roboto Condensed"/>
              </a:rPr>
              <a:t>Finding: </a:t>
            </a:r>
            <a:r>
              <a:rPr lang="en" b="0">
                <a:solidFill>
                  <a:schemeClr val="dk1"/>
                </a:solidFill>
                <a:latin typeface="Roboto Condensed"/>
                <a:ea typeface="Roboto Condensed"/>
                <a:cs typeface="Roboto Condensed"/>
                <a:sym typeface="Roboto Condensed"/>
              </a:rPr>
              <a:t>Sometimes, low-take up rate is due to limits on eligibility.</a:t>
            </a:r>
          </a:p>
          <a:p>
            <a:pPr lvl="0" rtl="0">
              <a:spcBef>
                <a:spcPts val="0"/>
              </a:spcBef>
              <a:buNone/>
            </a:pPr>
            <a:endParaRPr>
              <a:solidFill>
                <a:srgbClr val="000000"/>
              </a:solidFill>
              <a:latin typeface="Roboto Condensed"/>
              <a:ea typeface="Roboto Condensed"/>
              <a:cs typeface="Roboto Condensed"/>
              <a:sym typeface="Roboto Condensed"/>
            </a:endParaRPr>
          </a:p>
          <a:p>
            <a:pPr lvl="0" rtl="0">
              <a:spcBef>
                <a:spcPts val="0"/>
              </a:spcBef>
              <a:buNone/>
            </a:pPr>
            <a:r>
              <a:rPr lang="en">
                <a:solidFill>
                  <a:srgbClr val="000000"/>
                </a:solidFill>
                <a:latin typeface="Roboto Condensed"/>
                <a:ea typeface="Roboto Condensed"/>
                <a:cs typeface="Roboto Condensed"/>
                <a:sym typeface="Roboto Condensed"/>
              </a:rPr>
              <a:t>Evidence: </a:t>
            </a:r>
          </a:p>
          <a:p>
            <a:pPr lvl="0" rtl="0">
              <a:spcBef>
                <a:spcPts val="0"/>
              </a:spcBef>
              <a:buNone/>
            </a:pPr>
            <a:r>
              <a:rPr lang="en" b="0">
                <a:solidFill>
                  <a:srgbClr val="000000"/>
                </a:solidFill>
                <a:latin typeface="Roboto Condensed"/>
                <a:ea typeface="Roboto Condensed"/>
                <a:cs typeface="Roboto Condensed"/>
                <a:sym typeface="Roboto Condensed"/>
              </a:rPr>
              <a:t>Lowering the age cohort requirement in 2008 and widening upper limit of house value (average 278M won) doubled take-up rate. </a:t>
            </a:r>
          </a:p>
        </p:txBody>
      </p:sp>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49</a:t>
            </a:fld>
            <a:endParaRPr lang="en"/>
          </a:p>
        </p:txBody>
      </p:sp>
      <p:pic>
        <p:nvPicPr>
          <p:cNvPr id="503" name="Shape 503"/>
          <p:cNvPicPr preferRelativeResize="0"/>
          <p:nvPr/>
        </p:nvPicPr>
        <p:blipFill>
          <a:blip r:embed="rId3">
            <a:alphaModFix/>
          </a:blip>
          <a:stretch>
            <a:fillRect/>
          </a:stretch>
        </p:blipFill>
        <p:spPr>
          <a:xfrm>
            <a:off x="0" y="0"/>
            <a:ext cx="5277149" cy="4837925"/>
          </a:xfrm>
          <a:prstGeom prst="rect">
            <a:avLst/>
          </a:prstGeom>
          <a:noFill/>
          <a:ln>
            <a:noFill/>
          </a:ln>
        </p:spPr>
      </p:pic>
      <p:cxnSp>
        <p:nvCxnSpPr>
          <p:cNvPr id="504" name="Shape 504"/>
          <p:cNvCxnSpPr/>
          <p:nvPr/>
        </p:nvCxnSpPr>
        <p:spPr>
          <a:xfrm rot="10800000" flipH="1">
            <a:off x="1922900" y="2933675"/>
            <a:ext cx="787800" cy="131400"/>
          </a:xfrm>
          <a:prstGeom prst="straightConnector1">
            <a:avLst/>
          </a:prstGeom>
          <a:noFill/>
          <a:ln w="28575" cap="flat" cmpd="sng">
            <a:solidFill>
              <a:srgbClr val="000000"/>
            </a:solidFill>
            <a:prstDash val="solid"/>
            <a:round/>
            <a:headEnd type="none" w="lg" len="lg"/>
            <a:tailEnd type="triangle" w="lg" len="lg"/>
          </a:ln>
        </p:spPr>
      </p:cxnSp>
      <p:sp>
        <p:nvSpPr>
          <p:cNvPr id="505" name="Shape 505"/>
          <p:cNvSpPr txBox="1"/>
          <p:nvPr/>
        </p:nvSpPr>
        <p:spPr>
          <a:xfrm>
            <a:off x="2123925" y="2480825"/>
            <a:ext cx="1029300" cy="315600"/>
          </a:xfrm>
          <a:prstGeom prst="rect">
            <a:avLst/>
          </a:prstGeom>
          <a:noFill/>
          <a:ln>
            <a:noFill/>
          </a:ln>
        </p:spPr>
        <p:txBody>
          <a:bodyPr wrap="square" lIns="91425" tIns="91425" rIns="91425" bIns="91425" anchor="t" anchorCtr="0">
            <a:noAutofit/>
          </a:bodyPr>
          <a:lstStyle/>
          <a:p>
            <a:pPr lvl="0">
              <a:spcBef>
                <a:spcPts val="0"/>
              </a:spcBef>
              <a:buNone/>
            </a:pPr>
            <a:r>
              <a:rPr lang="en"/>
              <a:t>x2</a:t>
            </a:r>
          </a:p>
        </p:txBody>
      </p:sp>
      <p:sp>
        <p:nvSpPr>
          <p:cNvPr id="506" name="Shape 506"/>
          <p:cNvSpPr txBox="1"/>
          <p:nvPr/>
        </p:nvSpPr>
        <p:spPr>
          <a:xfrm>
            <a:off x="153225" y="4636375"/>
            <a:ext cx="3000000" cy="544800"/>
          </a:xfrm>
          <a:prstGeom prst="rect">
            <a:avLst/>
          </a:prstGeom>
          <a:noFill/>
          <a:ln>
            <a:noFill/>
          </a:ln>
        </p:spPr>
        <p:txBody>
          <a:bodyPr wrap="square" lIns="91425" tIns="91425" rIns="91425" bIns="91425" anchor="ctr" anchorCtr="0">
            <a:noAutofit/>
          </a:bodyPr>
          <a:lstStyle/>
          <a:p>
            <a:pPr lvl="0" rtl="0">
              <a:lnSpc>
                <a:spcPct val="115000"/>
              </a:lnSpc>
              <a:spcBef>
                <a:spcPts val="0"/>
              </a:spcBef>
              <a:buNone/>
            </a:pPr>
            <a:r>
              <a:rPr lang="en" sz="1100" i="1">
                <a:solidFill>
                  <a:schemeClr val="dk1"/>
                </a:solidFill>
                <a:latin typeface="Roboto Condensed"/>
                <a:ea typeface="Roboto Condensed"/>
                <a:cs typeface="Roboto Condensed"/>
                <a:sym typeface="Roboto Condensed"/>
              </a:rPr>
              <a:t>Source: Seungryul, M., &amp; Yongheng, D. (2011)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idx="4294967295"/>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endParaRPr>
              <a:solidFill>
                <a:srgbClr val="000000"/>
              </a:solidFill>
            </a:endParaRPr>
          </a:p>
          <a:p>
            <a:pPr lvl="0" rtl="0">
              <a:spcBef>
                <a:spcPts val="0"/>
              </a:spcBef>
              <a:buNone/>
            </a:pPr>
            <a:r>
              <a:rPr lang="en">
                <a:solidFill>
                  <a:srgbClr val="000000"/>
                </a:solidFill>
              </a:rPr>
              <a:t>Adverse impact on old-age dependency and potential support</a:t>
            </a:r>
          </a:p>
          <a:p>
            <a:pPr lvl="0" rtl="0">
              <a:spcBef>
                <a:spcPts val="0"/>
              </a:spcBef>
              <a:buNone/>
            </a:pPr>
            <a:endParaRPr>
              <a:solidFill>
                <a:srgbClr val="000000"/>
              </a:solidFill>
            </a:endParaRPr>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a:t>
            </a:fld>
            <a:endParaRPr lang="en"/>
          </a:p>
        </p:txBody>
      </p:sp>
      <p:pic>
        <p:nvPicPr>
          <p:cNvPr id="239" name="Shape 239"/>
          <p:cNvPicPr preferRelativeResize="0"/>
          <p:nvPr/>
        </p:nvPicPr>
        <p:blipFill rotWithShape="1">
          <a:blip r:embed="rId3">
            <a:alphaModFix/>
          </a:blip>
          <a:srcRect l="17280" t="37239" r="17462" b="7981"/>
          <a:stretch/>
        </p:blipFill>
        <p:spPr>
          <a:xfrm>
            <a:off x="-6150" y="1158775"/>
            <a:ext cx="4555775" cy="3477725"/>
          </a:xfrm>
          <a:prstGeom prst="rect">
            <a:avLst/>
          </a:prstGeom>
          <a:noFill/>
          <a:ln>
            <a:noFill/>
          </a:ln>
        </p:spPr>
      </p:pic>
      <p:pic>
        <p:nvPicPr>
          <p:cNvPr id="240" name="Shape 240"/>
          <p:cNvPicPr preferRelativeResize="0"/>
          <p:nvPr/>
        </p:nvPicPr>
        <p:blipFill rotWithShape="1">
          <a:blip r:embed="rId4">
            <a:alphaModFix/>
          </a:blip>
          <a:srcRect l="25928" t="37242" r="26616" b="19960"/>
          <a:stretch/>
        </p:blipFill>
        <p:spPr>
          <a:xfrm>
            <a:off x="4549625" y="1158775"/>
            <a:ext cx="4555775" cy="3477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solidFill>
                  <a:srgbClr val="FFFFFF"/>
                </a:solidFill>
              </a:rPr>
              <a:t>Korea Joo Taek Yeon Keum VS SG LBS </a:t>
            </a:r>
          </a:p>
        </p:txBody>
      </p:sp>
      <p:sp>
        <p:nvSpPr>
          <p:cNvPr id="512" name="Shape 51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50</a:t>
            </a:fld>
            <a:endParaRPr lang="en"/>
          </a:p>
        </p:txBody>
      </p:sp>
      <p:graphicFrame>
        <p:nvGraphicFramePr>
          <p:cNvPr id="513" name="Shape 513"/>
          <p:cNvGraphicFramePr/>
          <p:nvPr/>
        </p:nvGraphicFramePr>
        <p:xfrm>
          <a:off x="152400" y="1194150"/>
          <a:ext cx="8953000" cy="3876040"/>
        </p:xfrm>
        <a:graphic>
          <a:graphicData uri="http://schemas.openxmlformats.org/drawingml/2006/table">
            <a:tbl>
              <a:tblPr>
                <a:noFill/>
                <a:tableStyleId>{B9DFE275-9C5A-4175-A6B2-EFF51BA6D4FF}</a:tableStyleId>
              </a:tblPr>
              <a:tblGrid>
                <a:gridCol w="2511700"/>
                <a:gridCol w="3632525"/>
                <a:gridCol w="2808775"/>
              </a:tblGrid>
              <a:tr h="0">
                <a:tc>
                  <a:txBody>
                    <a:bodyPr/>
                    <a:lstStyle/>
                    <a:p>
                      <a:pPr lvl="0" rtl="0">
                        <a:lnSpc>
                          <a:spcPct val="100000"/>
                        </a:lnSpc>
                        <a:spcBef>
                          <a:spcPts val="0"/>
                        </a:spcBef>
                        <a:buNone/>
                      </a:pPr>
                      <a:r>
                        <a:rPr lang="en">
                          <a:latin typeface="Roboto Condensed"/>
                          <a:ea typeface="Roboto Condensed"/>
                          <a:cs typeface="Roboto Condensed"/>
                          <a:sym typeface="Roboto Condensed"/>
                        </a:rPr>
                        <a:t> </a:t>
                      </a:r>
                    </a:p>
                    <a:p>
                      <a:pPr lvl="0" rtl="0">
                        <a:lnSpc>
                          <a:spcPct val="100000"/>
                        </a:lnSpc>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solidFill>
                            <a:schemeClr val="dk1"/>
                          </a:solidFill>
                          <a:latin typeface="Roboto Condensed"/>
                          <a:ea typeface="Roboto Condensed"/>
                          <a:cs typeface="Roboto Condensed"/>
                          <a:sym typeface="Roboto Condensed"/>
                        </a:rPr>
                        <a:t>Korea Home Pension Scheme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b="1">
                          <a:latin typeface="Roboto Condensed"/>
                          <a:ea typeface="Roboto Condensed"/>
                          <a:cs typeface="Roboto Condensed"/>
                          <a:sym typeface="Roboto Condensed"/>
                        </a:rPr>
                        <a:t>SG Lease Buyback Scheme (LBS)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0">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Institutional arrangement</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Roboto Condensed"/>
                          <a:ea typeface="Roboto Condensed"/>
                          <a:cs typeface="Roboto Condensed"/>
                          <a:sym typeface="Roboto Condensed"/>
                        </a:rPr>
                        <a:t>Enforcer: National Housing Fund</a:t>
                      </a:r>
                    </a:p>
                    <a:p>
                      <a:pPr lvl="0" algn="ctr" rtl="0">
                        <a:spcBef>
                          <a:spcPts val="0"/>
                        </a:spcBef>
                        <a:buClr>
                          <a:schemeClr val="dk1"/>
                        </a:buClr>
                        <a:buSzPct val="78571"/>
                        <a:buFont typeface="Arial"/>
                        <a:buNone/>
                      </a:pPr>
                      <a:r>
                        <a:rPr lang="en">
                          <a:solidFill>
                            <a:schemeClr val="dk1"/>
                          </a:solidFill>
                          <a:latin typeface="Roboto Condensed"/>
                          <a:ea typeface="Roboto Condensed"/>
                          <a:cs typeface="Roboto Condensed"/>
                          <a:sym typeface="Roboto Condensed"/>
                        </a:rPr>
                        <a:t>Insurer/Guarantor: </a:t>
                      </a:r>
                      <a:r>
                        <a:rPr lang="en">
                          <a:solidFill>
                            <a:schemeClr val="dk1"/>
                          </a:solidFill>
                          <a:highlight>
                            <a:srgbClr val="FF00FF"/>
                          </a:highlight>
                          <a:latin typeface="Roboto Condensed"/>
                          <a:ea typeface="Roboto Condensed"/>
                          <a:cs typeface="Roboto Condensed"/>
                          <a:sym typeface="Roboto Condensed"/>
                        </a:rPr>
                        <a:t>Korea Housing Finance Corporation (Govt-owned)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latin typeface="Roboto Condensed"/>
                          <a:ea typeface="Roboto Condensed"/>
                          <a:cs typeface="Roboto Condensed"/>
                          <a:sym typeface="Roboto Condensed"/>
                        </a:rPr>
                        <a:t>HDB</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0">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Target Audience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a:spcBef>
                          <a:spcPts val="0"/>
                        </a:spcBef>
                        <a:buClr>
                          <a:schemeClr val="dk1"/>
                        </a:buClr>
                        <a:buSzPct val="78571"/>
                        <a:buFont typeface="Arial"/>
                        <a:buNone/>
                      </a:pPr>
                      <a:r>
                        <a:rPr lang="en">
                          <a:solidFill>
                            <a:schemeClr val="dk1"/>
                          </a:solidFill>
                          <a:latin typeface="Roboto Condensed"/>
                          <a:ea typeface="Roboto Condensed"/>
                          <a:cs typeface="Roboto Condensed"/>
                          <a:sym typeface="Roboto Condensed"/>
                        </a:rPr>
                        <a:t>Lowered from 65 to 60 years old </a:t>
                      </a:r>
                    </a:p>
                    <a:p>
                      <a:pPr lvl="0" algn="ctr" rtl="0">
                        <a:spcBef>
                          <a:spcPts val="0"/>
                        </a:spcBef>
                        <a:buClr>
                          <a:schemeClr val="dk1"/>
                        </a:buClr>
                        <a:buSzPct val="78571"/>
                        <a:buFont typeface="Arial"/>
                        <a:buNone/>
                      </a:pPr>
                      <a:r>
                        <a:rPr lang="en">
                          <a:solidFill>
                            <a:schemeClr val="dk1"/>
                          </a:solidFill>
                          <a:latin typeface="Roboto Condensed"/>
                          <a:ea typeface="Roboto Condensed"/>
                          <a:cs typeface="Roboto Condensed"/>
                          <a:sym typeface="Roboto Condensed"/>
                        </a:rPr>
                        <a:t>Own their home with house value ranging from below 100 million won to above 500 million won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solidFill>
                            <a:srgbClr val="383838"/>
                          </a:solidFill>
                          <a:latin typeface="Roboto Condensed"/>
                          <a:ea typeface="Roboto Condensed"/>
                          <a:cs typeface="Roboto Condensed"/>
                          <a:sym typeface="Roboto Condensed"/>
                        </a:rPr>
                        <a:t>64 years of age or older</a:t>
                      </a: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339800">
                <a:tc gridSpan="3">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Learning Point:</a:t>
                      </a:r>
                    </a:p>
                    <a:p>
                      <a:pPr marL="457200" lvl="0" indent="-317500" rtl="0">
                        <a:spcBef>
                          <a:spcPts val="0"/>
                        </a:spcBef>
                        <a:buClr>
                          <a:srgbClr val="263248"/>
                        </a:buClr>
                        <a:buSzPct val="100000"/>
                        <a:buFont typeface="Roboto Condensed"/>
                        <a:buAutoNum type="arabicPeriod"/>
                      </a:pPr>
                      <a:r>
                        <a:rPr lang="en">
                          <a:solidFill>
                            <a:schemeClr val="dk1"/>
                          </a:solidFill>
                          <a:latin typeface="Roboto Condensed"/>
                          <a:ea typeface="Roboto Condensed"/>
                          <a:cs typeface="Roboto Condensed"/>
                          <a:sym typeface="Roboto Condensed"/>
                        </a:rPr>
                        <a:t>Widen the age cohort to include pre-elderly of 60-64 years-old and lower limit of house value types. </a:t>
                      </a:r>
                    </a:p>
                    <a:p>
                      <a:pPr marL="457200" lvl="0" indent="-317500" rtl="0">
                        <a:spcBef>
                          <a:spcPts val="0"/>
                        </a:spcBef>
                        <a:buClr>
                          <a:schemeClr val="dk1"/>
                        </a:buClr>
                        <a:buSzPct val="100000"/>
                        <a:buFont typeface="Roboto Condensed"/>
                        <a:buAutoNum type="arabicPeriod"/>
                      </a:pPr>
                      <a:r>
                        <a:rPr lang="en">
                          <a:solidFill>
                            <a:schemeClr val="dk1"/>
                          </a:solidFill>
                          <a:latin typeface="Roboto Condensed"/>
                          <a:ea typeface="Roboto Condensed"/>
                          <a:cs typeface="Roboto Condensed"/>
                          <a:sym typeface="Roboto Condensed"/>
                        </a:rPr>
                        <a:t>How popular is graduated payments (inflation hedge)? Surprisingly, as at 2012 bulk of borrowers still went with constant payment option (76.5%), then decreasing (22.6%)/ graduated (0.9%). Perhaps fear deflation = lower payouts. However, an option is better than no option.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690255"/>
            <a:ext cx="9144000" cy="3979718"/>
          </a:xfrm>
        </p:spPr>
        <p:txBody>
          <a:bodyPr/>
          <a:lstStyle/>
          <a:p>
            <a:pPr lvl="0">
              <a:buClr>
                <a:schemeClr val="dk1"/>
              </a:buClr>
              <a:buNone/>
            </a:pPr>
            <a:r>
              <a:rPr lang="en" sz="1400" dirty="0">
                <a:solidFill>
                  <a:schemeClr val="dk1"/>
                </a:solidFill>
              </a:rPr>
              <a:t>Upfront insurance premium at 2% of house’s value and </a:t>
            </a:r>
            <a:r>
              <a:rPr lang="en" sz="1400" dirty="0" err="1">
                <a:solidFill>
                  <a:schemeClr val="dk1"/>
                </a:solidFill>
              </a:rPr>
              <a:t>monthy</a:t>
            </a:r>
            <a:r>
              <a:rPr lang="en" sz="1400" dirty="0">
                <a:solidFill>
                  <a:schemeClr val="dk1"/>
                </a:solidFill>
              </a:rPr>
              <a:t> mortgage insurance premium (MIP) based on annual rate of 0.5% of loan’s outstanding balance. </a:t>
            </a:r>
          </a:p>
          <a:p>
            <a:pPr lvl="0">
              <a:lnSpc>
                <a:spcPct val="115000"/>
              </a:lnSpc>
              <a:buClr>
                <a:schemeClr val="dk1"/>
              </a:buClr>
              <a:buNone/>
            </a:pPr>
            <a:endParaRPr lang="en" sz="1400" dirty="0"/>
          </a:p>
          <a:p>
            <a:pPr lvl="0">
              <a:lnSpc>
                <a:spcPct val="115000"/>
              </a:lnSpc>
              <a:buClr>
                <a:schemeClr val="dk1"/>
              </a:buClr>
              <a:buNone/>
            </a:pPr>
            <a:r>
              <a:rPr lang="en" sz="1400" dirty="0"/>
              <a:t>While ultra-high home prices make Singaporeans seem wealthier on paper, many retirees don’t have enough liquid savings to ensure a comfortable retirement, so they are being “asset-rich, but cash-poor.” The only way households can benefit from those higher prices is if they sell their homes but most Singaporeans don’t want to leave the homes they worked their whole lives to own. </a:t>
            </a:r>
            <a:r>
              <a:rPr lang="en" sz="1400" dirty="0">
                <a:solidFill>
                  <a:srgbClr val="A1A1A1"/>
                </a:solidFill>
                <a:highlight>
                  <a:srgbClr val="F9F9F9"/>
                </a:highlight>
              </a:rPr>
              <a:t>2014.</a:t>
            </a:r>
            <a:r>
              <a:rPr lang="en" sz="1400" dirty="0">
                <a:solidFill>
                  <a:srgbClr val="A1A1A1"/>
                </a:solidFill>
              </a:rPr>
              <a:t>(Tan </a:t>
            </a:r>
            <a:r>
              <a:rPr lang="en" sz="1400" dirty="0" err="1">
                <a:solidFill>
                  <a:srgbClr val="A1A1A1"/>
                </a:solidFill>
              </a:rPr>
              <a:t>Yunyou</a:t>
            </a:r>
            <a:r>
              <a:rPr lang="en" sz="1400" dirty="0">
                <a:solidFill>
                  <a:srgbClr val="A1A1A1"/>
                </a:solidFill>
              </a:rPr>
              <a:t>).I</a:t>
            </a:r>
            <a:r>
              <a:rPr lang="en" sz="1400" dirty="0"/>
              <a:t>n this case, LBS is a ideal way to ensure residence both can leave in there original property but also get financially supported.</a:t>
            </a:r>
          </a:p>
          <a:p>
            <a:pPr lvl="0">
              <a:lnSpc>
                <a:spcPct val="115000"/>
              </a:lnSpc>
              <a:buClr>
                <a:schemeClr val="dk1"/>
              </a:buClr>
              <a:buNone/>
            </a:pPr>
            <a:endParaRPr lang="en" sz="1400" dirty="0"/>
          </a:p>
          <a:p>
            <a:pPr lvl="0">
              <a:lnSpc>
                <a:spcPct val="115000"/>
              </a:lnSpc>
              <a:spcAft>
                <a:spcPts val="500"/>
              </a:spcAft>
              <a:buClr>
                <a:schemeClr val="dk1"/>
              </a:buClr>
              <a:buNone/>
            </a:pPr>
            <a:r>
              <a:rPr lang="en" sz="1400" dirty="0">
                <a:solidFill>
                  <a:schemeClr val="dk1"/>
                </a:solidFill>
              </a:rPr>
              <a:t>LBS is a process which unitholders sell the tail lease to top up the Retirement Account. Because the RA monthly payment a fixed monthly amount,  the real value of the cash paid to them monthly is likely to decline over time because of inflation. </a:t>
            </a:r>
          </a:p>
          <a:p>
            <a:pPr lvl="0">
              <a:lnSpc>
                <a:spcPct val="115000"/>
              </a:lnSpc>
              <a:spcAft>
                <a:spcPts val="500"/>
              </a:spcAft>
              <a:buClr>
                <a:schemeClr val="dk1"/>
              </a:buClr>
              <a:buNone/>
            </a:pPr>
            <a:endParaRPr lang="en" dirty="0">
              <a:solidFill>
                <a:schemeClr val="dk1"/>
              </a:solidFill>
            </a:endParaRPr>
          </a:p>
          <a:p>
            <a:pPr lvl="0" algn="ctr">
              <a:spcBef>
                <a:spcPts val="600"/>
              </a:spcBef>
              <a:buClr>
                <a:schemeClr val="dk1"/>
              </a:buClr>
              <a:buNone/>
            </a:pPr>
            <a:endParaRPr lang="en" dirty="0">
              <a:solidFill>
                <a:schemeClr val="dk1"/>
              </a:solidFill>
            </a:endParaRPr>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51</a:t>
            </a:fld>
            <a:endParaRPr lang="en"/>
          </a:p>
        </p:txBody>
      </p:sp>
    </p:spTree>
    <p:extLst>
      <p:ext uri="{BB962C8B-B14F-4D97-AF65-F5344CB8AC3E}">
        <p14:creationId xmlns:p14="http://schemas.microsoft.com/office/powerpoint/2010/main" val="445495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ctrTitle"/>
          </p:nvPr>
        </p:nvSpPr>
        <p:spPr>
          <a:xfrm>
            <a:off x="255575" y="1090750"/>
            <a:ext cx="6602400" cy="2961900"/>
          </a:xfrm>
          <a:prstGeom prst="rect">
            <a:avLst/>
          </a:prstGeom>
        </p:spPr>
        <p:txBody>
          <a:bodyPr wrap="square" lIns="91425" tIns="91425" rIns="91425" bIns="91425" anchor="ctr" anchorCtr="0">
            <a:noAutofit/>
          </a:bodyPr>
          <a:lstStyle/>
          <a:p>
            <a:pPr lvl="0" rtl="0">
              <a:spcBef>
                <a:spcPts val="0"/>
              </a:spcBef>
              <a:buNone/>
            </a:pPr>
            <a:r>
              <a:rPr lang="en"/>
              <a:t>(2) Provide more Supply &amp; Housing Options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t>Previously on Shortage of Supply &amp; options </a:t>
            </a:r>
          </a:p>
        </p:txBody>
      </p:sp>
      <p:sp>
        <p:nvSpPr>
          <p:cNvPr id="524" name="Shape 524"/>
          <p:cNvSpPr txBox="1">
            <a:spLocks noGrp="1"/>
          </p:cNvSpPr>
          <p:nvPr>
            <p:ph type="body" idx="1"/>
          </p:nvPr>
        </p:nvSpPr>
        <p:spPr>
          <a:xfrm>
            <a:off x="333825" y="1327350"/>
            <a:ext cx="8049300" cy="3556500"/>
          </a:xfrm>
          <a:prstGeom prst="rect">
            <a:avLst/>
          </a:prstGeom>
        </p:spPr>
        <p:txBody>
          <a:bodyPr wrap="square" lIns="91425" tIns="91425" rIns="91425" bIns="91425" anchor="ctr" anchorCtr="0">
            <a:noAutofit/>
          </a:bodyPr>
          <a:lstStyle/>
          <a:p>
            <a:pPr marL="457200" lvl="0" indent="-355600" rtl="0">
              <a:spcBef>
                <a:spcPts val="0"/>
              </a:spcBef>
              <a:buClr>
                <a:schemeClr val="dk1"/>
              </a:buClr>
              <a:buSzPct val="100000"/>
            </a:pPr>
            <a:r>
              <a:rPr lang="en" sz="2000"/>
              <a:t>Lack of Housing options</a:t>
            </a:r>
          </a:p>
          <a:p>
            <a:pPr lvl="0">
              <a:spcBef>
                <a:spcPts val="0"/>
              </a:spcBef>
              <a:buClr>
                <a:schemeClr val="dk1"/>
              </a:buClr>
              <a:buSzPct val="55000"/>
              <a:buFont typeface="Arial"/>
              <a:buNone/>
            </a:pPr>
            <a:endParaRPr sz="2000"/>
          </a:p>
          <a:p>
            <a:pPr marL="457200" lvl="0" indent="-355600" rtl="0">
              <a:spcBef>
                <a:spcPts val="0"/>
              </a:spcBef>
              <a:buClr>
                <a:schemeClr val="dk1"/>
              </a:buClr>
              <a:buSzPct val="100000"/>
            </a:pPr>
            <a:r>
              <a:rPr lang="en" sz="2000"/>
              <a:t>Shortage of Nursing Homes beds</a:t>
            </a:r>
          </a:p>
          <a:p>
            <a:pPr lvl="0" algn="just" rtl="0">
              <a:spcBef>
                <a:spcPts val="0"/>
              </a:spcBef>
              <a:buClr>
                <a:schemeClr val="dk1"/>
              </a:buClr>
              <a:buSzPct val="78571"/>
              <a:buFont typeface="Arial"/>
              <a:buNone/>
            </a:pPr>
            <a:endParaRPr sz="1400"/>
          </a:p>
          <a:p>
            <a:pPr lvl="0" rtl="0">
              <a:spcBef>
                <a:spcPts val="0"/>
              </a:spcBef>
              <a:buNone/>
            </a:pPr>
            <a:endParaRPr/>
          </a:p>
        </p:txBody>
      </p:sp>
      <p:sp>
        <p:nvSpPr>
          <p:cNvPr id="525" name="Shape 525"/>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53</a:t>
            </a:fld>
            <a:endParaRPr lang="e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563091"/>
            <a:ext cx="9005455" cy="1607128"/>
          </a:xfrm>
        </p:spPr>
        <p:txBody>
          <a:bodyPr/>
          <a:lstStyle/>
          <a:p>
            <a:pPr marL="152400" marR="228600" lvl="0">
              <a:lnSpc>
                <a:spcPct val="135000"/>
              </a:lnSpc>
              <a:spcAft>
                <a:spcPts val="200"/>
              </a:spcAft>
              <a:buNone/>
            </a:pPr>
            <a:r>
              <a:rPr lang="en" sz="1600" dirty="0"/>
              <a:t>Integration of facilities</a:t>
            </a:r>
          </a:p>
          <a:p>
            <a:pPr marL="152400" marR="228600" lvl="0" indent="-69850">
              <a:lnSpc>
                <a:spcPct val="135000"/>
              </a:lnSpc>
              <a:spcAft>
                <a:spcPts val="200"/>
              </a:spcAft>
              <a:buClr>
                <a:schemeClr val="dk1"/>
              </a:buClr>
              <a:buNone/>
            </a:pPr>
            <a:r>
              <a:rPr lang="en" sz="1600" dirty="0"/>
              <a:t>There is currently a lack of an integrated approach in providing for the needs of the elderly. The current studio apartment scheme by HDB may not be sufficient to cater to the higher expectations of the more well-off and well-educated elderly, who would have higher expectations for housing, including provision of integrated support facilities.</a:t>
            </a:r>
            <a:br>
              <a:rPr lang="en" sz="1600" dirty="0"/>
            </a:br>
            <a:r>
              <a:rPr lang="en" sz="1600" dirty="0"/>
              <a:t>This policy will build upon the existing strengths of public housing for Singaporeans, by</a:t>
            </a:r>
            <a:br>
              <a:rPr lang="en" sz="1600" dirty="0"/>
            </a:br>
            <a:r>
              <a:rPr lang="en" sz="1600" dirty="0"/>
              <a:t>expanding the range of housing options available to the elderly to include retirement</a:t>
            </a:r>
            <a:br>
              <a:rPr lang="en" sz="1600" dirty="0"/>
            </a:br>
            <a:r>
              <a:rPr lang="en" sz="1600" dirty="0"/>
              <a:t>estates integrated with support facilities for the elderly, so as to cater to the growing needs and expectations of Singapore’s rapidly growing ageing population</a:t>
            </a:r>
            <a:r>
              <a:rPr lang="en" sz="2000" dirty="0"/>
              <a:t>.</a:t>
            </a:r>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417271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a:spcBef>
                <a:spcPts val="0"/>
              </a:spcBef>
              <a:buNone/>
            </a:pPr>
            <a:r>
              <a:rPr lang="en"/>
              <a:t>China 13th Five-Year Plan VS SG </a:t>
            </a:r>
          </a:p>
        </p:txBody>
      </p:sp>
      <p:sp>
        <p:nvSpPr>
          <p:cNvPr id="531" name="Shape 53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55</a:t>
            </a:fld>
            <a:endParaRPr lang="en"/>
          </a:p>
        </p:txBody>
      </p:sp>
      <p:graphicFrame>
        <p:nvGraphicFramePr>
          <p:cNvPr id="532" name="Shape 532"/>
          <p:cNvGraphicFramePr/>
          <p:nvPr/>
        </p:nvGraphicFramePr>
        <p:xfrm>
          <a:off x="95488" y="1158775"/>
          <a:ext cx="8953000" cy="3794803"/>
        </p:xfrm>
        <a:graphic>
          <a:graphicData uri="http://schemas.openxmlformats.org/drawingml/2006/table">
            <a:tbl>
              <a:tblPr>
                <a:noFill/>
                <a:tableStyleId>{B9DFE275-9C5A-4175-A6B2-EFF51BA6D4FF}</a:tableStyleId>
              </a:tblPr>
              <a:tblGrid>
                <a:gridCol w="2511700"/>
                <a:gridCol w="3632525"/>
                <a:gridCol w="2808775"/>
              </a:tblGrid>
              <a:tr h="644375">
                <a:tc>
                  <a:txBody>
                    <a:bodyPr/>
                    <a:lstStyle/>
                    <a:p>
                      <a:pPr lvl="0" rtl="0">
                        <a:spcBef>
                          <a:spcPts val="0"/>
                        </a:spcBef>
                        <a:buNone/>
                      </a:pPr>
                      <a:r>
                        <a:rPr lang="en">
                          <a:latin typeface="Roboto Condensed"/>
                          <a:ea typeface="Roboto Condensed"/>
                          <a:cs typeface="Roboto Condensed"/>
                          <a:sym typeface="Roboto Condensed"/>
                        </a:rPr>
                        <a:t> </a:t>
                      </a:r>
                    </a:p>
                    <a:p>
                      <a:pPr lvl="0" rtl="0">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China 13th Five-Year Plan</a:t>
                      </a:r>
                    </a:p>
                    <a:p>
                      <a:pPr lvl="0" algn="ctr" rtl="0">
                        <a:lnSpc>
                          <a:spcPct val="115000"/>
                        </a:lnSpc>
                        <a:spcBef>
                          <a:spcPts val="0"/>
                        </a:spcBef>
                        <a:buNone/>
                      </a:pPr>
                      <a:endParaRPr b="1">
                        <a:latin typeface="Roboto Condensed"/>
                        <a:ea typeface="Roboto Condensed"/>
                        <a:cs typeface="Roboto Condensed"/>
                        <a:sym typeface="Roboto Condensed"/>
                      </a:endParaRP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b="1">
                          <a:latin typeface="Roboto Condensed"/>
                          <a:ea typeface="Roboto Condensed"/>
                          <a:cs typeface="Roboto Condensed"/>
                          <a:sym typeface="Roboto Condensed"/>
                        </a:rPr>
                        <a:t>SG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528025">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Time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latin typeface="Roboto Condensed"/>
                          <a:ea typeface="Roboto Condensed"/>
                          <a:cs typeface="Roboto Condensed"/>
                          <a:sym typeface="Roboto Condensed"/>
                        </a:rPr>
                        <a:t>2016</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15000"/>
                        </a:lnSpc>
                        <a:spcBef>
                          <a:spcPts val="0"/>
                        </a:spcBef>
                        <a:buNone/>
                      </a:pPr>
                      <a:r>
                        <a:rPr lang="en">
                          <a:latin typeface="Roboto Condensed"/>
                          <a:ea typeface="Roboto Condensed"/>
                          <a:cs typeface="Roboto Condensed"/>
                          <a:sym typeface="Roboto Condensed"/>
                        </a:rPr>
                        <a:t>NA.</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2585550">
                <a:tc>
                  <a:txBody>
                    <a:bodyPr/>
                    <a:lstStyle/>
                    <a:p>
                      <a:pPr lvl="0" algn="ctr" rtl="0">
                        <a:lnSpc>
                          <a:spcPct val="115000"/>
                        </a:lnSpc>
                        <a:spcBef>
                          <a:spcPts val="0"/>
                        </a:spcBef>
                        <a:spcAft>
                          <a:spcPts val="1000"/>
                        </a:spcAft>
                        <a:buNone/>
                      </a:pPr>
                      <a:r>
                        <a:rPr lang="en" b="1">
                          <a:latin typeface="Roboto Condensed"/>
                          <a:ea typeface="Roboto Condensed"/>
                          <a:cs typeface="Roboto Condensed"/>
                          <a:sym typeface="Roboto Condensed"/>
                        </a:rPr>
                        <a:t>Content (provision)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rtl="0">
                        <a:lnSpc>
                          <a:spcPct val="115000"/>
                        </a:lnSpc>
                        <a:spcBef>
                          <a:spcPts val="600"/>
                        </a:spcBef>
                        <a:spcAft>
                          <a:spcPts val="1000"/>
                        </a:spcAft>
                        <a:buNone/>
                      </a:pPr>
                      <a:endParaRPr>
                        <a:latin typeface="Roboto Condensed"/>
                        <a:ea typeface="Roboto Condensed"/>
                        <a:cs typeface="Roboto Condensed"/>
                        <a:sym typeface="Roboto Condensed"/>
                      </a:endParaRPr>
                    </a:p>
                    <a:p>
                      <a:pPr lvl="0" rtl="0">
                        <a:lnSpc>
                          <a:spcPct val="115000"/>
                        </a:lnSpc>
                        <a:spcBef>
                          <a:spcPts val="600"/>
                        </a:spcBef>
                        <a:spcAft>
                          <a:spcPts val="1000"/>
                        </a:spcAft>
                        <a:buNone/>
                      </a:pPr>
                      <a:endParaRPr>
                        <a:latin typeface="Roboto Condensed"/>
                        <a:ea typeface="Roboto Condensed"/>
                        <a:cs typeface="Roboto Condensed"/>
                        <a:sym typeface="Roboto Condensed"/>
                      </a:endParaRPr>
                    </a:p>
                    <a:p>
                      <a:pPr lvl="0" rtl="0">
                        <a:lnSpc>
                          <a:spcPct val="115000"/>
                        </a:lnSpc>
                        <a:spcBef>
                          <a:spcPts val="600"/>
                        </a:spcBef>
                        <a:spcAft>
                          <a:spcPts val="1000"/>
                        </a:spcAft>
                        <a:buNone/>
                      </a:pPr>
                      <a:endParaRPr>
                        <a:latin typeface="Roboto Condensed"/>
                        <a:ea typeface="Roboto Condensed"/>
                        <a:cs typeface="Roboto Condensed"/>
                        <a:sym typeface="Roboto Condensed"/>
                      </a:endParaRP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rtl="0">
                        <a:spcBef>
                          <a:spcPts val="0"/>
                        </a:spcBef>
                        <a:buNone/>
                      </a:pPr>
                      <a:r>
                        <a:rPr lang="en">
                          <a:latin typeface="Roboto Condensed"/>
                          <a:ea typeface="Roboto Condensed"/>
                          <a:cs typeface="Roboto Condensed"/>
                          <a:sym typeface="Roboto Condensed"/>
                        </a:rPr>
                        <a:t>          No Such policy currently</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bl>
          </a:graphicData>
        </a:graphic>
      </p:graphicFrame>
      <p:pic>
        <p:nvPicPr>
          <p:cNvPr id="533" name="Shape 533"/>
          <p:cNvPicPr preferRelativeResize="0"/>
          <p:nvPr/>
        </p:nvPicPr>
        <p:blipFill>
          <a:blip r:embed="rId3">
            <a:alphaModFix/>
          </a:blip>
          <a:stretch>
            <a:fillRect/>
          </a:stretch>
        </p:blipFill>
        <p:spPr>
          <a:xfrm>
            <a:off x="2842863" y="2441925"/>
            <a:ext cx="3144987" cy="2441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4690" y="997527"/>
            <a:ext cx="8980709" cy="4145973"/>
          </a:xfrm>
        </p:spPr>
        <p:txBody>
          <a:bodyPr/>
          <a:lstStyle/>
          <a:p>
            <a:pPr lvl="0">
              <a:buNone/>
            </a:pPr>
            <a:r>
              <a:rPr lang="en" sz="1400" dirty="0"/>
              <a:t>China Senior Housing market is an good example to show how can the market could be boosted by subsidy provided by Government policy.</a:t>
            </a:r>
          </a:p>
          <a:p>
            <a:pPr lvl="0">
              <a:buNone/>
            </a:pPr>
            <a:r>
              <a:rPr lang="en" sz="1400" dirty="0"/>
              <a:t>1.Subsidy in land for elderly care use</a:t>
            </a:r>
          </a:p>
          <a:p>
            <a:pPr lvl="0">
              <a:lnSpc>
                <a:spcPct val="115000"/>
              </a:lnSpc>
              <a:spcBef>
                <a:spcPts val="600"/>
              </a:spcBef>
              <a:buNone/>
            </a:pPr>
            <a:r>
              <a:rPr lang="en" sz="1400" dirty="0"/>
              <a:t>2.Provide a portion of land of Commercial use in land of elderly care use</a:t>
            </a:r>
          </a:p>
          <a:p>
            <a:pPr lvl="0">
              <a:lnSpc>
                <a:spcPct val="115000"/>
              </a:lnSpc>
              <a:spcAft>
                <a:spcPts val="1900"/>
              </a:spcAft>
              <a:buNone/>
            </a:pPr>
            <a:r>
              <a:rPr lang="en" sz="1400" dirty="0"/>
              <a:t>According to communities such as those in the US provide amenities and space to meet the needs of older residents, the Scarcity and associated cost of land in Singapore hinder the development of such communities, with </a:t>
            </a:r>
            <a:r>
              <a:rPr lang="en" sz="1400" dirty="0" err="1"/>
              <a:t>neighbouring</a:t>
            </a:r>
            <a:r>
              <a:rPr lang="en" sz="1400" dirty="0"/>
              <a:t> countries more likely to offer better options.</a:t>
            </a:r>
          </a:p>
          <a:p>
            <a:pPr lvl="0">
              <a:lnSpc>
                <a:spcPct val="115000"/>
              </a:lnSpc>
              <a:spcAft>
                <a:spcPts val="1900"/>
              </a:spcAft>
              <a:buNone/>
            </a:pPr>
            <a:r>
              <a:rPr lang="en" sz="1400" dirty="0"/>
              <a:t>Such projects are also likely to be less accessible to middle and lower-income individuals in </a:t>
            </a:r>
            <a:r>
              <a:rPr lang="en" sz="1400" dirty="0" err="1"/>
              <a:t>Singapore."If</a:t>
            </a:r>
            <a:r>
              <a:rPr lang="en" sz="1400" dirty="0"/>
              <a:t> Singapore were to build such active adult communities vertically, it would only be affordable to individuals who are in the middle-upper income bracket. The buyers are likely to come from retiring private-home owners," the report said.</a:t>
            </a:r>
          </a:p>
          <a:p>
            <a:endParaRPr lang="en-US" sz="14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56</a:t>
            </a:fld>
            <a:endParaRPr lang="en"/>
          </a:p>
        </p:txBody>
      </p:sp>
    </p:spTree>
    <p:extLst>
      <p:ext uri="{BB962C8B-B14F-4D97-AF65-F5344CB8AC3E}">
        <p14:creationId xmlns:p14="http://schemas.microsoft.com/office/powerpoint/2010/main" val="1495896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lgn="ctr" rtl="0">
              <a:spcBef>
                <a:spcPts val="0"/>
              </a:spcBef>
              <a:buNone/>
            </a:pPr>
            <a:r>
              <a:rPr lang="en">
                <a:solidFill>
                  <a:schemeClr val="lt1"/>
                </a:solidFill>
              </a:rPr>
              <a:t>China 13th Five-Year Plan VS SG</a:t>
            </a:r>
          </a:p>
        </p:txBody>
      </p:sp>
      <p:sp>
        <p:nvSpPr>
          <p:cNvPr id="539" name="Shape 53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57</a:t>
            </a:fld>
            <a:endParaRPr lang="en"/>
          </a:p>
        </p:txBody>
      </p:sp>
      <p:sp>
        <p:nvSpPr>
          <p:cNvPr id="540" name="Shape 54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57</a:t>
            </a:fld>
            <a:endParaRPr lang="en"/>
          </a:p>
        </p:txBody>
      </p:sp>
      <p:graphicFrame>
        <p:nvGraphicFramePr>
          <p:cNvPr id="541" name="Shape 541"/>
          <p:cNvGraphicFramePr/>
          <p:nvPr/>
        </p:nvGraphicFramePr>
        <p:xfrm>
          <a:off x="95500" y="1329000"/>
          <a:ext cx="8953000" cy="2595880"/>
        </p:xfrm>
        <a:graphic>
          <a:graphicData uri="http://schemas.openxmlformats.org/drawingml/2006/table">
            <a:tbl>
              <a:tblPr>
                <a:noFill/>
                <a:tableStyleId>{B9DFE275-9C5A-4175-A6B2-EFF51BA6D4FF}</a:tableStyleId>
              </a:tblPr>
              <a:tblGrid>
                <a:gridCol w="2511700"/>
                <a:gridCol w="3760325"/>
                <a:gridCol w="2680975"/>
              </a:tblGrid>
              <a:tr h="439225">
                <a:tc>
                  <a:txBody>
                    <a:bodyPr/>
                    <a:lstStyle/>
                    <a:p>
                      <a:pPr lvl="0" rtl="0">
                        <a:lnSpc>
                          <a:spcPct val="100000"/>
                        </a:lnSpc>
                        <a:spcBef>
                          <a:spcPts val="0"/>
                        </a:spcBef>
                        <a:buNone/>
                      </a:pPr>
                      <a:r>
                        <a:rPr lang="en">
                          <a:latin typeface="Roboto Condensed"/>
                          <a:ea typeface="Roboto Condensed"/>
                          <a:cs typeface="Roboto Condensed"/>
                          <a:sym typeface="Roboto Condensed"/>
                        </a:rPr>
                        <a:t> </a:t>
                      </a:r>
                    </a:p>
                    <a:p>
                      <a:pPr lvl="0" rtl="0">
                        <a:lnSpc>
                          <a:spcPct val="100000"/>
                        </a:lnSpc>
                        <a:spcBef>
                          <a:spcPts val="0"/>
                        </a:spcBef>
                        <a:buNone/>
                      </a:pPr>
                      <a:r>
                        <a:rPr lang="en">
                          <a:latin typeface="Roboto Condensed"/>
                          <a:ea typeface="Roboto Condensed"/>
                          <a:cs typeface="Roboto Condensed"/>
                          <a:sym typeface="Roboto Condensed"/>
                        </a:rPr>
                        <a:t>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b="1">
                          <a:latin typeface="Roboto Condensed"/>
                          <a:ea typeface="Roboto Condensed"/>
                          <a:cs typeface="Roboto Condensed"/>
                          <a:sym typeface="Roboto Condensed"/>
                        </a:rPr>
                        <a:t>China </a:t>
                      </a:r>
                      <a:r>
                        <a:rPr lang="en" b="1">
                          <a:solidFill>
                            <a:schemeClr val="dk1"/>
                          </a:solidFill>
                          <a:latin typeface="Roboto Condensed"/>
                          <a:ea typeface="Roboto Condensed"/>
                          <a:cs typeface="Roboto Condensed"/>
                          <a:sym typeface="Roboto Condensed"/>
                        </a:rPr>
                        <a:t>13th Five-Year Plan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b="1">
                          <a:latin typeface="Roboto Condensed"/>
                          <a:ea typeface="Roboto Condensed"/>
                          <a:cs typeface="Roboto Condensed"/>
                          <a:sym typeface="Roboto Condensed"/>
                        </a:rPr>
                        <a:t>SG </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309950">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Institutional arrangement</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r>
                        <a:rPr lang="en">
                          <a:latin typeface="Roboto Condensed"/>
                          <a:ea typeface="Roboto Condensed"/>
                          <a:cs typeface="Roboto Condensed"/>
                          <a:sym typeface="Roboto Condensed"/>
                        </a:rPr>
                        <a:t>National Development and Reform Commission</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latin typeface="Roboto Condensed"/>
                          <a:ea typeface="Roboto Condensed"/>
                          <a:cs typeface="Roboto Condensed"/>
                          <a:sym typeface="Roboto Condensed"/>
                        </a:rPr>
                        <a:t>HDB</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309950">
                <a:tc>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Target Audience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solidFill>
                            <a:srgbClr val="222222"/>
                          </a:solidFill>
                          <a:highlight>
                            <a:srgbClr val="FFFFFF"/>
                          </a:highlight>
                          <a:latin typeface="Roboto Condensed"/>
                          <a:ea typeface="Roboto Condensed"/>
                          <a:cs typeface="Roboto Condensed"/>
                          <a:sym typeface="Roboto Condensed"/>
                        </a:rPr>
                        <a:t>Developers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a:txBody>
                    <a:bodyPr/>
                    <a:lstStyle/>
                    <a:p>
                      <a:pPr lvl="0" algn="ctr" rtl="0">
                        <a:lnSpc>
                          <a:spcPct val="100000"/>
                        </a:lnSpc>
                        <a:spcBef>
                          <a:spcPts val="0"/>
                        </a:spcBef>
                        <a:buNone/>
                      </a:pPr>
                      <a:r>
                        <a:rPr lang="en">
                          <a:solidFill>
                            <a:srgbClr val="383838"/>
                          </a:solidFill>
                          <a:latin typeface="Roboto Condensed"/>
                          <a:ea typeface="Roboto Condensed"/>
                          <a:cs typeface="Roboto Condensed"/>
                          <a:sym typeface="Roboto Condensed"/>
                        </a:rPr>
                        <a:t>Developers</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r>
              <a:tr h="996225">
                <a:tc gridSpan="3">
                  <a:txBody>
                    <a:bodyPr/>
                    <a:lstStyle/>
                    <a:p>
                      <a:pPr lvl="0" algn="ctr" rtl="0">
                        <a:lnSpc>
                          <a:spcPct val="100000"/>
                        </a:lnSpc>
                        <a:spcBef>
                          <a:spcPts val="0"/>
                        </a:spcBef>
                        <a:spcAft>
                          <a:spcPts val="1000"/>
                        </a:spcAft>
                        <a:buNone/>
                      </a:pPr>
                      <a:r>
                        <a:rPr lang="en" b="1">
                          <a:latin typeface="Roboto Condensed"/>
                          <a:ea typeface="Roboto Condensed"/>
                          <a:cs typeface="Roboto Condensed"/>
                          <a:sym typeface="Roboto Condensed"/>
                        </a:rPr>
                        <a:t>Learning Point:</a:t>
                      </a:r>
                    </a:p>
                    <a:p>
                      <a:pPr marL="457200" lvl="0" indent="-317500" algn="l" rtl="0">
                        <a:lnSpc>
                          <a:spcPct val="100000"/>
                        </a:lnSpc>
                        <a:spcBef>
                          <a:spcPts val="0"/>
                        </a:spcBef>
                        <a:spcAft>
                          <a:spcPts val="0"/>
                        </a:spcAft>
                        <a:buClr>
                          <a:srgbClr val="263248"/>
                        </a:buClr>
                        <a:buSzPct val="100000"/>
                        <a:buFont typeface="Roboto Condensed"/>
                        <a:buAutoNum type="arabicPeriod"/>
                      </a:pPr>
                      <a:r>
                        <a:rPr lang="en">
                          <a:solidFill>
                            <a:srgbClr val="263248"/>
                          </a:solidFill>
                          <a:latin typeface="Roboto Condensed"/>
                          <a:ea typeface="Roboto Condensed"/>
                          <a:cs typeface="Roboto Condensed"/>
                          <a:sym typeface="Roboto Condensed"/>
                        </a:rPr>
                        <a:t>”Preferential policies for land use“ should be introduced by government by either</a:t>
                      </a:r>
                    </a:p>
                    <a:p>
                      <a:pPr marL="457200" lvl="0" indent="-317500" algn="l" rtl="0">
                        <a:lnSpc>
                          <a:spcPct val="100000"/>
                        </a:lnSpc>
                        <a:spcBef>
                          <a:spcPts val="0"/>
                        </a:spcBef>
                        <a:spcAft>
                          <a:spcPts val="0"/>
                        </a:spcAft>
                        <a:buClr>
                          <a:srgbClr val="263248"/>
                        </a:buClr>
                        <a:buSzPct val="100000"/>
                        <a:buFont typeface="Roboto Condensed"/>
                        <a:buAutoNum type="arabicPeriod"/>
                      </a:pPr>
                      <a:r>
                        <a:rPr lang="en">
                          <a:solidFill>
                            <a:srgbClr val="263248"/>
                          </a:solidFill>
                          <a:latin typeface="Roboto Condensed"/>
                          <a:ea typeface="Roboto Condensed"/>
                          <a:cs typeface="Roboto Condensed"/>
                          <a:sym typeface="Roboto Condensed"/>
                        </a:rPr>
                        <a:t>Provide proferrancial land price for elderly care use</a:t>
                      </a:r>
                    </a:p>
                    <a:p>
                      <a:pPr marL="457200" lvl="0" indent="-317500" algn="l" rtl="0">
                        <a:lnSpc>
                          <a:spcPct val="100000"/>
                        </a:lnSpc>
                        <a:spcBef>
                          <a:spcPts val="0"/>
                        </a:spcBef>
                        <a:spcAft>
                          <a:spcPts val="1000"/>
                        </a:spcAft>
                        <a:buClr>
                          <a:srgbClr val="263248"/>
                        </a:buClr>
                        <a:buSzPct val="100000"/>
                        <a:buFont typeface="Roboto Condensed"/>
                        <a:buAutoNum type="arabicPeriod"/>
                      </a:pPr>
                      <a:r>
                        <a:rPr lang="en">
                          <a:solidFill>
                            <a:schemeClr val="dk1"/>
                          </a:solidFill>
                          <a:latin typeface="Roboto Condensed"/>
                          <a:ea typeface="Roboto Condensed"/>
                          <a:cs typeface="Roboto Condensed"/>
                          <a:sym typeface="Roboto Condensed"/>
                        </a:rPr>
                        <a:t>Provide a portion of land of Commercial use for subsidy in land of elderly care use</a:t>
                      </a:r>
                    </a:p>
                  </a:txBody>
                  <a:tcPr marL="95250" marR="95250" marT="95250" marB="95250">
                    <a:lnL w="12700" cap="flat" cmpd="sng">
                      <a:solidFill>
                        <a:srgbClr val="9E9E9E"/>
                      </a:solidFill>
                      <a:prstDash val="solid"/>
                      <a:round/>
                      <a:headEnd type="none" w="med" len="med"/>
                      <a:tailEnd type="none" w="med" len="med"/>
                    </a:lnL>
                    <a:lnR w="12700" cap="flat" cmpd="sng">
                      <a:solidFill>
                        <a:srgbClr val="9E9E9E"/>
                      </a:solidFill>
                      <a:prstDash val="solid"/>
                      <a:round/>
                      <a:headEnd type="none" w="med" len="med"/>
                      <a:tailEnd type="none" w="med" len="med"/>
                    </a:lnR>
                    <a:lnT w="12700" cap="flat" cmpd="sng">
                      <a:solidFill>
                        <a:srgbClr val="9E9E9E"/>
                      </a:solidFill>
                      <a:prstDash val="solid"/>
                      <a:round/>
                      <a:headEnd type="none" w="med" len="med"/>
                      <a:tailEnd type="none" w="med" len="med"/>
                    </a:lnT>
                    <a:lnB w="12700" cap="flat" cmpd="sng">
                      <a:solidFill>
                        <a:srgbClr val="9E9E9E"/>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81891"/>
            <a:ext cx="9144000" cy="5143500"/>
          </a:xfrm>
        </p:spPr>
        <p:txBody>
          <a:bodyPr/>
          <a:lstStyle/>
          <a:p>
            <a:pPr lvl="0">
              <a:lnSpc>
                <a:spcPct val="115000"/>
              </a:lnSpc>
              <a:buNone/>
            </a:pPr>
            <a:r>
              <a:rPr lang="en" sz="1600" dirty="0"/>
              <a:t>According to the data published by Department of social service development in 2015, the various types of senior Service organization and facilities reach a number of 116 thousand, reach a growth of 23.4% Comparing to  the previous year; the number of nursing home beds  grew 16.4% compared with the previous year </a:t>
            </a:r>
          </a:p>
          <a:p>
            <a:pPr lvl="0" indent="190500">
              <a:lnSpc>
                <a:spcPct val="115000"/>
              </a:lnSpc>
              <a:buNone/>
            </a:pPr>
            <a:endParaRPr lang="en" sz="1600" dirty="0"/>
          </a:p>
          <a:p>
            <a:pPr lvl="0">
              <a:lnSpc>
                <a:spcPct val="115000"/>
              </a:lnSpc>
              <a:buNone/>
            </a:pPr>
            <a:r>
              <a:rPr lang="en" sz="1600" dirty="0"/>
              <a:t>After  the 13th Five-Year plan being proposed, beds number was increased to 35-40.</a:t>
            </a:r>
          </a:p>
          <a:p>
            <a:pPr lvl="0">
              <a:lnSpc>
                <a:spcPct val="115000"/>
              </a:lnSpc>
              <a:buNone/>
            </a:pPr>
            <a:endParaRPr lang="en" dirty="0"/>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58</a:t>
            </a:fld>
            <a:endParaRPr lang="en"/>
          </a:p>
        </p:txBody>
      </p:sp>
    </p:spTree>
    <p:extLst>
      <p:ext uri="{BB962C8B-B14F-4D97-AF65-F5344CB8AC3E}">
        <p14:creationId xmlns:p14="http://schemas.microsoft.com/office/powerpoint/2010/main" val="470700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ctrTitle"/>
          </p:nvPr>
        </p:nvSpPr>
        <p:spPr>
          <a:xfrm>
            <a:off x="685800" y="1090750"/>
            <a:ext cx="5367900" cy="2961900"/>
          </a:xfrm>
          <a:prstGeom prst="rect">
            <a:avLst/>
          </a:prstGeom>
        </p:spPr>
        <p:txBody>
          <a:bodyPr wrap="square" lIns="91425" tIns="91425" rIns="91425" bIns="91425" anchor="ctr" anchorCtr="0">
            <a:noAutofit/>
          </a:bodyPr>
          <a:lstStyle/>
          <a:p>
            <a:pPr lvl="0" rtl="0">
              <a:spcBef>
                <a:spcPts val="0"/>
              </a:spcBef>
              <a:buNone/>
            </a:pPr>
            <a:r>
              <a:rPr lang="en"/>
              <a:t>(3) Solve pension problem of inadequate savings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
        <p:nvSpPr>
          <p:cNvPr id="4" name="TextBox 3"/>
          <p:cNvSpPr txBox="1"/>
          <p:nvPr/>
        </p:nvSpPr>
        <p:spPr>
          <a:xfrm>
            <a:off x="0" y="845127"/>
            <a:ext cx="9144000" cy="2770502"/>
          </a:xfrm>
          <a:prstGeom prst="rect">
            <a:avLst/>
          </a:prstGeom>
          <a:noFill/>
        </p:spPr>
        <p:txBody>
          <a:bodyPr wrap="square" rtlCol="0">
            <a:spAutoFit/>
          </a:bodyPr>
          <a:lstStyle/>
          <a:p>
            <a:pPr lvl="0">
              <a:lnSpc>
                <a:spcPct val="115000"/>
              </a:lnSpc>
              <a:buClr>
                <a:schemeClr val="dk1"/>
              </a:buClr>
              <a:buSzPct val="100000"/>
            </a:pPr>
            <a:r>
              <a:rPr lang="en" dirty="0">
                <a:solidFill>
                  <a:schemeClr val="dk1"/>
                </a:solidFill>
                <a:latin typeface="Roboto Condensed"/>
                <a:ea typeface="Roboto Condensed"/>
                <a:cs typeface="Roboto Condensed"/>
                <a:sym typeface="Roboto Condensed"/>
              </a:rPr>
              <a:t>Rapidly ageing population with doubling in the number of 65+ in the past 20 years, and another doubling projected in the next 15 </a:t>
            </a:r>
            <a:r>
              <a:rPr lang="en" dirty="0">
                <a:solidFill>
                  <a:srgbClr val="FF0000"/>
                </a:solidFill>
                <a:latin typeface="Roboto Condensed"/>
                <a:ea typeface="Roboto Condensed"/>
                <a:cs typeface="Roboto Condensed"/>
                <a:sym typeface="Roboto Condensed"/>
              </a:rPr>
              <a:t>which cause Adverse impact on old-age dependency and potential support</a:t>
            </a:r>
          </a:p>
          <a:p>
            <a:pPr lvl="0">
              <a:lnSpc>
                <a:spcPct val="115000"/>
              </a:lnSpc>
              <a:buClr>
                <a:schemeClr val="dk1"/>
              </a:buClr>
              <a:buSzPct val="100000"/>
            </a:pPr>
            <a:endParaRPr lang="en" dirty="0">
              <a:solidFill>
                <a:srgbClr val="FF0000"/>
              </a:solidFill>
              <a:latin typeface="Roboto Condensed"/>
              <a:ea typeface="Roboto Condensed"/>
              <a:cs typeface="Roboto Condensed"/>
              <a:sym typeface="Roboto Condensed"/>
            </a:endParaRPr>
          </a:p>
          <a:p>
            <a:pPr lvl="0">
              <a:lnSpc>
                <a:spcPct val="115000"/>
              </a:lnSpc>
              <a:spcAft>
                <a:spcPts val="1000"/>
              </a:spcAft>
              <a:buClr>
                <a:schemeClr val="dk1"/>
              </a:buClr>
              <a:buSzPct val="100000"/>
            </a:pPr>
            <a:r>
              <a:rPr lang="en" dirty="0">
                <a:solidFill>
                  <a:schemeClr val="dk1"/>
                </a:solidFill>
                <a:latin typeface="Roboto Condensed"/>
                <a:ea typeface="Roboto Condensed"/>
                <a:cs typeface="Roboto Condensed"/>
                <a:sym typeface="Roboto Condensed"/>
              </a:rPr>
              <a:t>The old dependency ratio is the number of  persons aged 65 or older per one hundred persons 15 to 64.</a:t>
            </a:r>
          </a:p>
          <a:p>
            <a:pPr lvl="0">
              <a:lnSpc>
                <a:spcPct val="115000"/>
              </a:lnSpc>
              <a:spcAft>
                <a:spcPts val="1000"/>
              </a:spcAft>
              <a:buClr>
                <a:schemeClr val="dk1"/>
              </a:buClr>
              <a:buSzPct val="100000"/>
            </a:pPr>
            <a:r>
              <a:rPr lang="en" dirty="0">
                <a:solidFill>
                  <a:schemeClr val="dk1"/>
                </a:solidFill>
                <a:latin typeface="Roboto Condensed"/>
                <a:ea typeface="Roboto Condensed"/>
                <a:cs typeface="Roboto Condensed"/>
                <a:sym typeface="Roboto Condensed"/>
              </a:rPr>
              <a:t>The potential support ratio is the number of persons aged 15 to 64 per every person aged 65 or older.</a:t>
            </a:r>
          </a:p>
          <a:p>
            <a:pPr lvl="0">
              <a:lnSpc>
                <a:spcPct val="115000"/>
              </a:lnSpc>
              <a:spcAft>
                <a:spcPts val="1000"/>
              </a:spcAft>
              <a:buClr>
                <a:schemeClr val="dk1"/>
              </a:buClr>
              <a:buSzPct val="100000"/>
            </a:pPr>
            <a:r>
              <a:rPr lang="en" dirty="0">
                <a:solidFill>
                  <a:schemeClr val="dk1"/>
                </a:solidFill>
                <a:latin typeface="Roboto Condensed"/>
                <a:ea typeface="Roboto Condensed"/>
                <a:cs typeface="Roboto Condensed"/>
                <a:sym typeface="Roboto Condensed"/>
              </a:rPr>
              <a:t>The parent support ratio is the number of persons 85 years old and over per one hundred persons 50 to 64 years.</a:t>
            </a:r>
          </a:p>
          <a:p>
            <a:pPr lvl="0">
              <a:lnSpc>
                <a:spcPct val="115000"/>
              </a:lnSpc>
              <a:spcAft>
                <a:spcPts val="1000"/>
              </a:spcAft>
              <a:buClr>
                <a:schemeClr val="dk1"/>
              </a:buClr>
              <a:buSzPct val="100000"/>
            </a:pPr>
            <a:endParaRPr lang="en" dirty="0">
              <a:solidFill>
                <a:schemeClr val="dk1"/>
              </a:solidFill>
              <a:latin typeface="Roboto Condensed"/>
              <a:ea typeface="Roboto Condensed"/>
              <a:cs typeface="Roboto Condensed"/>
              <a:sym typeface="Roboto Condensed"/>
            </a:endParaRPr>
          </a:p>
          <a:p>
            <a:pPr lvl="0">
              <a:buClr>
                <a:schemeClr val="dk1"/>
              </a:buClr>
              <a:buSzPct val="100000"/>
            </a:pPr>
            <a:endParaRPr lang="en" dirty="0">
              <a:solidFill>
                <a:srgbClr val="555555"/>
              </a:solidFill>
              <a:latin typeface="Roboto Condensed"/>
              <a:ea typeface="Roboto Condensed"/>
              <a:cs typeface="Roboto Condensed"/>
              <a:sym typeface="Roboto Condensed"/>
            </a:endParaRPr>
          </a:p>
          <a:p>
            <a:endParaRPr lang="en-US" dirty="0"/>
          </a:p>
        </p:txBody>
      </p:sp>
    </p:spTree>
    <p:extLst>
      <p:ext uri="{BB962C8B-B14F-4D97-AF65-F5344CB8AC3E}">
        <p14:creationId xmlns:p14="http://schemas.microsoft.com/office/powerpoint/2010/main" val="834734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0" y="392575"/>
            <a:ext cx="6306600" cy="766200"/>
          </a:xfrm>
          <a:prstGeom prst="rect">
            <a:avLst/>
          </a:prstGeom>
        </p:spPr>
        <p:txBody>
          <a:bodyPr wrap="square" lIns="91425" tIns="91425" rIns="91425" bIns="91425" anchor="ctr" anchorCtr="0">
            <a:noAutofit/>
          </a:bodyPr>
          <a:lstStyle/>
          <a:p>
            <a:pPr lvl="0" rtl="0">
              <a:spcBef>
                <a:spcPts val="0"/>
              </a:spcBef>
              <a:buNone/>
            </a:pPr>
            <a:r>
              <a:rPr lang="en"/>
              <a:t>Asset rich cash poor  OR  Asset poor cash rich </a:t>
            </a:r>
          </a:p>
        </p:txBody>
      </p:sp>
      <p:sp>
        <p:nvSpPr>
          <p:cNvPr id="552" name="Shape 55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60</a:t>
            </a:fld>
            <a:endParaRPr lang="en"/>
          </a:p>
        </p:txBody>
      </p:sp>
      <p:graphicFrame>
        <p:nvGraphicFramePr>
          <p:cNvPr id="553" name="Shape 553"/>
          <p:cNvGraphicFramePr/>
          <p:nvPr/>
        </p:nvGraphicFramePr>
        <p:xfrm>
          <a:off x="209850" y="1212025"/>
          <a:ext cx="8730225" cy="3474570"/>
        </p:xfrm>
        <a:graphic>
          <a:graphicData uri="http://schemas.openxmlformats.org/drawingml/2006/table">
            <a:tbl>
              <a:tblPr>
                <a:noFill/>
                <a:tableStyleId>{42C8AC0C-832C-4F9D-A07E-AAB259D72A7A}</a:tableStyleId>
              </a:tblPr>
              <a:tblGrid>
                <a:gridCol w="4370175"/>
                <a:gridCol w="2490425"/>
                <a:gridCol w="1869625"/>
              </a:tblGrid>
              <a:tr h="381000">
                <a:tc>
                  <a:txBody>
                    <a:bodyPr/>
                    <a:lstStyle/>
                    <a:p>
                      <a:pPr lvl="0" rtl="0">
                        <a:spcBef>
                          <a:spcPts val="0"/>
                        </a:spcBef>
                        <a:buNone/>
                      </a:pPr>
                      <a:r>
                        <a:rPr lang="en" b="1">
                          <a:solidFill>
                            <a:srgbClr val="464642"/>
                          </a:solidFill>
                          <a:latin typeface="Roboto Condensed"/>
                          <a:ea typeface="Roboto Condensed"/>
                          <a:cs typeface="Roboto Condensed"/>
                          <a:sym typeface="Roboto Condensed"/>
                        </a:rPr>
                        <a:t>Range of payout options and corresponding retirement sum to be set aside for a member turning 55 in 2017.</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Retirement Account savings required at 55</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Your monthly payout* for life from 65 </a:t>
                      </a:r>
                    </a:p>
                  </a:txBody>
                  <a:tcPr marL="91425" marR="91425" marT="91425" marB="91425"/>
                </a:tc>
              </a:tr>
              <a:tr h="381000">
                <a:tc>
                  <a:txBody>
                    <a:bodyPr/>
                    <a:lstStyle/>
                    <a:p>
                      <a:pPr lvl="0" rtl="0">
                        <a:spcBef>
                          <a:spcPts val="0"/>
                        </a:spcBef>
                        <a:buNone/>
                      </a:pPr>
                      <a:r>
                        <a:rPr lang="en">
                          <a:solidFill>
                            <a:schemeClr val="dk1"/>
                          </a:solidFill>
                          <a:latin typeface="Roboto Condensed"/>
                          <a:ea typeface="Roboto Condensed"/>
                          <a:cs typeface="Roboto Condensed"/>
                          <a:sym typeface="Roboto Condensed"/>
                        </a:rPr>
                        <a:t>If </a:t>
                      </a:r>
                      <a:r>
                        <a:rPr lang="en" b="1">
                          <a:solidFill>
                            <a:schemeClr val="dk1"/>
                          </a:solidFill>
                          <a:latin typeface="Roboto Condensed"/>
                          <a:ea typeface="Roboto Condensed"/>
                          <a:cs typeface="Roboto Condensed"/>
                          <a:sym typeface="Roboto Condensed"/>
                        </a:rPr>
                        <a:t>you own a property</a:t>
                      </a:r>
                      <a:r>
                        <a:rPr lang="en">
                          <a:solidFill>
                            <a:schemeClr val="dk1"/>
                          </a:solidFill>
                          <a:latin typeface="Roboto Condensed"/>
                          <a:ea typeface="Roboto Condensed"/>
                          <a:cs typeface="Roboto Condensed"/>
                          <a:sym typeface="Roboto Condensed"/>
                        </a:rPr>
                        <a:t> and choose to withdraw your Retirement Account savings above your Basic Retirement Sum (subject to sufficient CPF property charge/pledge) </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Basic Retirement Sum (BRS) $83,000</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$700 - $750 </a:t>
                      </a:r>
                    </a:p>
                  </a:txBody>
                  <a:tcPr marL="91425" marR="91425" marT="91425" marB="91425"/>
                </a:tc>
              </a:tr>
              <a:tr h="381000">
                <a:tc>
                  <a:txBody>
                    <a:bodyPr/>
                    <a:lstStyle/>
                    <a:p>
                      <a:pPr lvl="0" rtl="0">
                        <a:spcBef>
                          <a:spcPts val="0"/>
                        </a:spcBef>
                        <a:buNone/>
                      </a:pPr>
                      <a:r>
                        <a:rPr lang="en">
                          <a:solidFill>
                            <a:schemeClr val="dk1"/>
                          </a:solidFill>
                          <a:latin typeface="Roboto Condensed"/>
                          <a:ea typeface="Roboto Condensed"/>
                          <a:cs typeface="Roboto Condensed"/>
                          <a:sym typeface="Roboto Condensed"/>
                        </a:rPr>
                        <a:t>If y</a:t>
                      </a:r>
                      <a:r>
                        <a:rPr lang="en" b="1">
                          <a:solidFill>
                            <a:schemeClr val="dk1"/>
                          </a:solidFill>
                          <a:latin typeface="Roboto Condensed"/>
                          <a:ea typeface="Roboto Condensed"/>
                          <a:cs typeface="Roboto Condensed"/>
                          <a:sym typeface="Roboto Condensed"/>
                        </a:rPr>
                        <a:t>ou do not own a property</a:t>
                      </a:r>
                      <a:r>
                        <a:rPr lang="en">
                          <a:solidFill>
                            <a:schemeClr val="dk1"/>
                          </a:solidFill>
                          <a:latin typeface="Roboto Condensed"/>
                          <a:ea typeface="Roboto Condensed"/>
                          <a:cs typeface="Roboto Condensed"/>
                          <a:sym typeface="Roboto Condensed"/>
                        </a:rPr>
                        <a:t> or choose not to withdraw your Retirement Account savings above your Basic Retirement Sum</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Full Retirement Sum (FRS) $166,000 The FRS is 2 x BRS. </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$1,280 - $1,380</a:t>
                      </a:r>
                    </a:p>
                  </a:txBody>
                  <a:tcPr marL="91425" marR="91425" marT="91425" marB="91425"/>
                </a:tc>
              </a:tr>
              <a:tr h="381000">
                <a:tc>
                  <a:txBody>
                    <a:bodyPr/>
                    <a:lstStyle/>
                    <a:p>
                      <a:pPr lvl="0" rtl="0">
                        <a:spcBef>
                          <a:spcPts val="0"/>
                        </a:spcBef>
                        <a:buNone/>
                      </a:pPr>
                      <a:r>
                        <a:rPr lang="en">
                          <a:solidFill>
                            <a:schemeClr val="dk1"/>
                          </a:solidFill>
                          <a:latin typeface="Roboto Condensed"/>
                          <a:ea typeface="Roboto Condensed"/>
                          <a:cs typeface="Roboto Condensed"/>
                          <a:sym typeface="Roboto Condensed"/>
                        </a:rPr>
                        <a:t>If you wish to put more savings in CPF LIFE </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Enhanced Retirement Sum (ERS) $249,000 The ERS is 3 x BRS.</a:t>
                      </a:r>
                    </a:p>
                  </a:txBody>
                  <a:tcPr marL="91425" marR="91425" marT="91425" marB="91425"/>
                </a:tc>
                <a:tc>
                  <a:txBody>
                    <a:bodyPr/>
                    <a:lstStyle/>
                    <a:p>
                      <a:pPr lvl="0" rtl="0">
                        <a:spcBef>
                          <a:spcPts val="0"/>
                        </a:spcBef>
                        <a:buNone/>
                      </a:pPr>
                      <a:r>
                        <a:rPr lang="en">
                          <a:solidFill>
                            <a:schemeClr val="dk1"/>
                          </a:solidFill>
                          <a:latin typeface="Roboto Condensed"/>
                          <a:ea typeface="Roboto Condensed"/>
                          <a:cs typeface="Roboto Condensed"/>
                          <a:sym typeface="Roboto Condensed"/>
                        </a:rPr>
                        <a:t>$1,860 - $2,000</a:t>
                      </a:r>
                    </a:p>
                  </a:txBody>
                  <a:tcPr marL="91425" marR="91425" marT="91425" marB="91425"/>
                </a:tc>
              </a:tr>
              <a:tr h="381000">
                <a:tc gridSpan="3">
                  <a:txBody>
                    <a:bodyPr/>
                    <a:lstStyle/>
                    <a:p>
                      <a:pPr lvl="0" rtl="0">
                        <a:spcBef>
                          <a:spcPts val="0"/>
                        </a:spcBef>
                        <a:buNone/>
                      </a:pPr>
                      <a:r>
                        <a:rPr lang="en">
                          <a:latin typeface="Roboto Condensed"/>
                          <a:ea typeface="Roboto Condensed"/>
                          <a:cs typeface="Roboto Condensed"/>
                          <a:sym typeface="Roboto Condensed"/>
                        </a:rPr>
                        <a:t>*Payout figures are estimates, based on the CPF LIFE Standard Plan and computed as of 2017.</a:t>
                      </a:r>
                    </a:p>
                  </a:txBody>
                  <a:tcPr marL="91425" marR="91425" marT="91425" marB="91425"/>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61</a:t>
            </a:fld>
            <a:endParaRPr lang="en"/>
          </a:p>
        </p:txBody>
      </p:sp>
      <p:sp>
        <p:nvSpPr>
          <p:cNvPr id="559" name="Shape 559"/>
          <p:cNvSpPr txBox="1"/>
          <p:nvPr/>
        </p:nvSpPr>
        <p:spPr>
          <a:xfrm>
            <a:off x="0" y="1308000"/>
            <a:ext cx="8930400" cy="3802500"/>
          </a:xfrm>
          <a:prstGeom prst="rect">
            <a:avLst/>
          </a:prstGeom>
          <a:noFill/>
          <a:ln>
            <a:noFill/>
          </a:ln>
        </p:spPr>
        <p:txBody>
          <a:bodyPr wrap="square" lIns="91425" tIns="91425" rIns="91425" bIns="91425" anchor="t" anchorCtr="0">
            <a:noAutofit/>
          </a:bodyPr>
          <a:lstStyle/>
          <a:p>
            <a:pPr lvl="0" rtl="0">
              <a:spcBef>
                <a:spcPts val="0"/>
              </a:spcBef>
              <a:buNone/>
            </a:pPr>
            <a:r>
              <a:rPr lang="en" sz="2000" b="1">
                <a:latin typeface="Roboto Condensed"/>
                <a:ea typeface="Roboto Condensed"/>
                <a:cs typeface="Roboto Condensed"/>
                <a:sym typeface="Roboto Condensed"/>
              </a:rPr>
              <a:t>Incentive</a:t>
            </a:r>
          </a:p>
          <a:p>
            <a:pPr lvl="0" rtl="0">
              <a:spcBef>
                <a:spcPts val="0"/>
              </a:spcBef>
              <a:buNone/>
            </a:pPr>
            <a:r>
              <a:rPr lang="en" sz="2000">
                <a:latin typeface="Roboto Condensed"/>
                <a:ea typeface="Roboto Condensed"/>
                <a:cs typeface="Roboto Condensed"/>
                <a:sym typeface="Roboto Condensed"/>
              </a:rPr>
              <a:t>-HDB loan provides </a:t>
            </a:r>
            <a:r>
              <a:rPr lang="en" sz="2000" b="1">
                <a:latin typeface="Roboto Condensed"/>
                <a:ea typeface="Roboto Condensed"/>
                <a:cs typeface="Roboto Condensed"/>
                <a:sym typeface="Roboto Condensed"/>
              </a:rPr>
              <a:t>concessionary interest rate</a:t>
            </a:r>
            <a:r>
              <a:rPr lang="en" sz="2000">
                <a:latin typeface="Roboto Condensed"/>
                <a:ea typeface="Roboto Condensed"/>
                <a:cs typeface="Roboto Condensed"/>
                <a:sym typeface="Roboto Condensed"/>
              </a:rPr>
              <a:t> for home loans compared to private bank</a:t>
            </a:r>
          </a:p>
          <a:p>
            <a:pPr lvl="0">
              <a:spcBef>
                <a:spcPts val="0"/>
              </a:spcBef>
              <a:buNone/>
            </a:pPr>
            <a:r>
              <a:rPr lang="en" sz="2000">
                <a:latin typeface="Roboto Condensed"/>
                <a:ea typeface="Roboto Condensed"/>
                <a:cs typeface="Roboto Condensed"/>
                <a:sym typeface="Roboto Condensed"/>
              </a:rPr>
              <a:t>-Eligible buyers can receive subsidies in the form of CPF </a:t>
            </a:r>
            <a:r>
              <a:rPr lang="en" sz="2000" b="1">
                <a:latin typeface="Roboto Condensed"/>
                <a:ea typeface="Roboto Condensed"/>
                <a:cs typeface="Roboto Condensed"/>
                <a:sym typeface="Roboto Condensed"/>
              </a:rPr>
              <a:t>Housing Grants</a:t>
            </a:r>
            <a:r>
              <a:rPr lang="en" sz="2000">
                <a:latin typeface="Roboto Condensed"/>
                <a:ea typeface="Roboto Condensed"/>
                <a:cs typeface="Roboto Condensed"/>
                <a:sym typeface="Roboto Condensed"/>
              </a:rPr>
              <a:t> of up to $80,000</a:t>
            </a:r>
          </a:p>
          <a:p>
            <a:pPr lvl="0">
              <a:spcBef>
                <a:spcPts val="0"/>
              </a:spcBef>
              <a:buNone/>
            </a:pPr>
            <a:r>
              <a:rPr lang="en" sz="2000">
                <a:latin typeface="Roboto Condensed"/>
                <a:ea typeface="Roboto Condensed"/>
                <a:cs typeface="Roboto Condensed"/>
                <a:sym typeface="Roboto Condensed"/>
              </a:rPr>
              <a:t>-Cost to housing is low for the first-time buyer</a:t>
            </a:r>
          </a:p>
          <a:p>
            <a:pPr lvl="0">
              <a:spcBef>
                <a:spcPts val="0"/>
              </a:spcBef>
              <a:buNone/>
            </a:pPr>
            <a:r>
              <a:rPr lang="en" sz="2000">
                <a:latin typeface="Roboto Condensed"/>
                <a:ea typeface="Roboto Condensed"/>
                <a:cs typeface="Roboto Condensed"/>
                <a:sym typeface="Roboto Condensed"/>
              </a:rPr>
              <a:t>-Allow CPF ordinary account with  a relatively high rate to pay stamp duty,legal cost</a:t>
            </a:r>
          </a:p>
          <a:p>
            <a:pPr lvl="0">
              <a:spcBef>
                <a:spcPts val="0"/>
              </a:spcBef>
              <a:buNone/>
            </a:pPr>
            <a:r>
              <a:rPr lang="en" sz="2000">
                <a:latin typeface="Roboto Condensed"/>
                <a:ea typeface="Roboto Condensed"/>
                <a:cs typeface="Roboto Condensed"/>
                <a:sym typeface="Roboto Condensed"/>
              </a:rPr>
              <a:t>-Mortgage-reducing insurance (HPS)</a:t>
            </a:r>
          </a:p>
          <a:p>
            <a:pPr lvl="0">
              <a:spcBef>
                <a:spcPts val="0"/>
              </a:spcBef>
              <a:buNone/>
            </a:pPr>
            <a:r>
              <a:rPr lang="en" sz="2000">
                <a:latin typeface="Roboto Condensed"/>
                <a:ea typeface="Roboto Condensed"/>
                <a:cs typeface="Roboto Condensed"/>
                <a:sym typeface="Roboto Condensed"/>
              </a:rPr>
              <a:t>-You can use your CPF Ordinary Account (OA) savings to buy or build private residential property for occupation or investment(PPS) or </a:t>
            </a:r>
            <a:r>
              <a:rPr lang="en" sz="2000">
                <a:highlight>
                  <a:srgbClr val="F9F9F9"/>
                </a:highlight>
                <a:latin typeface="Roboto Condensed"/>
                <a:ea typeface="Roboto Condensed"/>
                <a:cs typeface="Roboto Condensed"/>
                <a:sym typeface="Roboto Condensed"/>
              </a:rPr>
              <a:t>buy more than one property.</a:t>
            </a:r>
          </a:p>
          <a:p>
            <a:pPr lvl="0">
              <a:spcBef>
                <a:spcPts val="0"/>
              </a:spcBef>
              <a:buNone/>
            </a:pPr>
            <a:r>
              <a:rPr lang="en" sz="2000">
                <a:highlight>
                  <a:srgbClr val="F9F9F9"/>
                </a:highlight>
                <a:latin typeface="Roboto Condensed"/>
                <a:ea typeface="Roboto Condensed"/>
                <a:cs typeface="Roboto Condensed"/>
                <a:sym typeface="Roboto Condensed"/>
              </a:rPr>
              <a:t>-The prospect of housing price is rising</a:t>
            </a:r>
          </a:p>
          <a:p>
            <a:pPr lvl="0" rtl="0">
              <a:spcBef>
                <a:spcPts val="0"/>
              </a:spcBef>
              <a:buClr>
                <a:schemeClr val="dk1"/>
              </a:buClr>
              <a:buSzPct val="55000"/>
              <a:buFont typeface="Arial"/>
              <a:buNone/>
            </a:pPr>
            <a:endParaRPr sz="2000">
              <a:latin typeface="Roboto Condensed"/>
              <a:ea typeface="Roboto Condensed"/>
              <a:cs typeface="Roboto Condensed"/>
              <a:sym typeface="Roboto Condensed"/>
            </a:endParaRPr>
          </a:p>
          <a:p>
            <a:pPr lvl="0" rtl="0">
              <a:spcBef>
                <a:spcPts val="0"/>
              </a:spcBef>
              <a:buNone/>
            </a:pPr>
            <a:endParaRPr sz="2000">
              <a:highlight>
                <a:srgbClr val="F9F9F9"/>
              </a:highlight>
              <a:latin typeface="Roboto Condensed"/>
              <a:ea typeface="Roboto Condensed"/>
              <a:cs typeface="Roboto Condensed"/>
              <a:sym typeface="Roboto Condensed"/>
            </a:endParaRPr>
          </a:p>
        </p:txBody>
      </p:sp>
      <p:sp>
        <p:nvSpPr>
          <p:cNvPr id="560" name="Shape 560"/>
          <p:cNvSpPr txBox="1">
            <a:spLocks noGrp="1"/>
          </p:cNvSpPr>
          <p:nvPr>
            <p:ph type="title"/>
          </p:nvPr>
        </p:nvSpPr>
        <p:spPr>
          <a:xfrm>
            <a:off x="0" y="392575"/>
            <a:ext cx="6306600" cy="766200"/>
          </a:xfrm>
          <a:prstGeom prst="rect">
            <a:avLst/>
          </a:prstGeom>
        </p:spPr>
        <p:txBody>
          <a:bodyPr wrap="square" lIns="91425" tIns="91425" rIns="91425" bIns="91425" anchor="ctr" anchorCtr="0">
            <a:noAutofit/>
          </a:bodyPr>
          <a:lstStyle/>
          <a:p>
            <a:pPr lvl="0" rtl="0">
              <a:spcBef>
                <a:spcPts val="0"/>
              </a:spcBef>
              <a:buNone/>
            </a:pPr>
            <a:r>
              <a:rPr lang="en"/>
              <a:t>Why  People Choose To Own A  House?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565563"/>
            <a:ext cx="9105400" cy="3965864"/>
          </a:xfrm>
        </p:spPr>
        <p:txBody>
          <a:bodyPr/>
          <a:lstStyle/>
          <a:p>
            <a:pPr lvl="0">
              <a:buClr>
                <a:schemeClr val="dk1"/>
              </a:buClr>
              <a:buSzPct val="104761"/>
              <a:buNone/>
            </a:pPr>
            <a:r>
              <a:rPr lang="en" dirty="0"/>
              <a:t>HPS protects members and their families against losing their HDB flat in the event of death, terminal illness or total permanent disability. HPS insures members up to age 65 or until the housing loans are paid up, whichever is earlier.​You will only need to pay annual premium for 90% of your HPS cover period. For example, if your HPS cover period is 30 years, you will only need to pay the premium for 27 years.</a:t>
            </a:r>
          </a:p>
          <a:p>
            <a:pPr lvl="0" algn="just">
              <a:lnSpc>
                <a:spcPct val="115000"/>
              </a:lnSpc>
              <a:buClr>
                <a:schemeClr val="dk1"/>
              </a:buClr>
              <a:buNone/>
            </a:pPr>
            <a:endParaRPr lang="en" dirty="0"/>
          </a:p>
          <a:p>
            <a:pPr lvl="0">
              <a:lnSpc>
                <a:spcPct val="115000"/>
              </a:lnSpc>
              <a:buClr>
                <a:schemeClr val="dk1"/>
              </a:buClr>
              <a:buNone/>
            </a:pPr>
            <a:r>
              <a:rPr lang="en" dirty="0"/>
              <a:t> </a:t>
            </a:r>
          </a:p>
          <a:p>
            <a:pPr lvl="0">
              <a:buNone/>
            </a:pPr>
            <a:endParaRPr lang="en" dirty="0"/>
          </a:p>
          <a:p>
            <a:endParaRPr lang="en-US"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62</a:t>
            </a:fld>
            <a:endParaRPr lang="en"/>
          </a:p>
        </p:txBody>
      </p:sp>
    </p:spTree>
    <p:extLst>
      <p:ext uri="{BB962C8B-B14F-4D97-AF65-F5344CB8AC3E}">
        <p14:creationId xmlns:p14="http://schemas.microsoft.com/office/powerpoint/2010/main" val="491599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0" y="251100"/>
            <a:ext cx="6936900" cy="930900"/>
          </a:xfrm>
          <a:prstGeom prst="rect">
            <a:avLst/>
          </a:prstGeom>
        </p:spPr>
        <p:txBody>
          <a:bodyPr wrap="square" lIns="91425" tIns="91425" rIns="91425" bIns="91425" anchor="ctr" anchorCtr="0">
            <a:noAutofit/>
          </a:bodyPr>
          <a:lstStyle/>
          <a:p>
            <a:pPr lvl="0">
              <a:spcBef>
                <a:spcPts val="0"/>
              </a:spcBef>
              <a:buNone/>
            </a:pPr>
            <a:r>
              <a:rPr lang="en"/>
              <a:t> Homeownership As a Tool to Achieve Social and Political objectives</a:t>
            </a:r>
          </a:p>
        </p:txBody>
      </p:sp>
      <p:sp>
        <p:nvSpPr>
          <p:cNvPr id="566" name="Shape 566"/>
          <p:cNvSpPr txBox="1">
            <a:spLocks noGrp="1"/>
          </p:cNvSpPr>
          <p:nvPr>
            <p:ph type="body" idx="1"/>
          </p:nvPr>
        </p:nvSpPr>
        <p:spPr>
          <a:xfrm>
            <a:off x="0" y="1328150"/>
            <a:ext cx="9144000" cy="3624000"/>
          </a:xfrm>
          <a:prstGeom prst="rect">
            <a:avLst/>
          </a:prstGeom>
          <a:ln>
            <a:noFill/>
          </a:ln>
        </p:spPr>
        <p:txBody>
          <a:bodyPr wrap="square" lIns="91425" tIns="91425" rIns="91425" bIns="91425" anchor="t" anchorCtr="0">
            <a:noAutofit/>
          </a:bodyPr>
          <a:lstStyle/>
          <a:p>
            <a:pPr marL="457200" lvl="0" indent="-317500" rtl="0">
              <a:spcBef>
                <a:spcPts val="0"/>
              </a:spcBef>
              <a:buClr>
                <a:srgbClr val="000000"/>
              </a:buClr>
              <a:buSzPct val="100000"/>
              <a:buFont typeface="Roboto"/>
            </a:pPr>
            <a:r>
              <a:rPr lang="en" sz="1400"/>
              <a:t>From 1964, the HDB began offering housing units for sale on 99-year leasehold basis, under its </a:t>
            </a:r>
            <a:r>
              <a:rPr lang="en" sz="1400" b="1"/>
              <a:t>“Home Ownership for the People” scheme</a:t>
            </a:r>
            <a:r>
              <a:rPr lang="en" sz="1400"/>
              <a:t> to create national identity and sense of belong among the people.	</a:t>
            </a:r>
          </a:p>
          <a:p>
            <a:pPr lvl="0" rtl="0">
              <a:spcBef>
                <a:spcPts val="0"/>
              </a:spcBef>
              <a:buNone/>
            </a:pPr>
            <a:r>
              <a:rPr lang="en" sz="1200">
                <a:solidFill>
                  <a:schemeClr val="dk1"/>
                </a:solidFill>
              </a:rPr>
              <a:t>Mr. Lee Kuan Yew: “</a:t>
            </a:r>
            <a:r>
              <a:rPr lang="en" sz="1200"/>
              <a:t>I wanted a home-owning society. I believed this sense of ownership was vital for our new society which had no deep roots in a common historical experience (Lee, 2000, pp. 116–117)”. </a:t>
            </a:r>
          </a:p>
          <a:p>
            <a:pPr marL="457200" lvl="0" indent="-317500" rtl="0">
              <a:spcBef>
                <a:spcPts val="0"/>
              </a:spcBef>
              <a:buClr>
                <a:srgbClr val="000000"/>
              </a:buClr>
              <a:buSzPct val="100000"/>
              <a:buFont typeface="Roboto"/>
            </a:pPr>
            <a:r>
              <a:rPr lang="en" sz="1400">
                <a:solidFill>
                  <a:srgbClr val="333333"/>
                </a:solidFill>
              </a:rPr>
              <a:t>Through the application of eligibility conditions, </a:t>
            </a:r>
            <a:r>
              <a:rPr lang="en" sz="1400" b="1">
                <a:solidFill>
                  <a:srgbClr val="333333"/>
                </a:solidFill>
              </a:rPr>
              <a:t>public</a:t>
            </a:r>
            <a:r>
              <a:rPr lang="en" sz="1400" b="1"/>
              <a:t> housing has been used to support certain government policies. </a:t>
            </a:r>
          </a:p>
          <a:p>
            <a:pPr lvl="0" rtl="0">
              <a:spcBef>
                <a:spcPts val="0"/>
              </a:spcBef>
              <a:buNone/>
            </a:pPr>
            <a:endParaRPr sz="1400" b="1"/>
          </a:p>
        </p:txBody>
      </p:sp>
      <p:sp>
        <p:nvSpPr>
          <p:cNvPr id="567" name="Shape 567"/>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63</a:t>
            </a:fld>
            <a:endParaRPr lang="en"/>
          </a:p>
        </p:txBody>
      </p:sp>
      <p:pic>
        <p:nvPicPr>
          <p:cNvPr id="568" name="Shape 568"/>
          <p:cNvPicPr preferRelativeResize="0"/>
          <p:nvPr/>
        </p:nvPicPr>
        <p:blipFill>
          <a:blip r:embed="rId3">
            <a:alphaModFix/>
          </a:blip>
          <a:stretch>
            <a:fillRect/>
          </a:stretch>
        </p:blipFill>
        <p:spPr>
          <a:xfrm>
            <a:off x="290450" y="3112750"/>
            <a:ext cx="4834125" cy="1741950"/>
          </a:xfrm>
          <a:prstGeom prst="rect">
            <a:avLst/>
          </a:prstGeom>
          <a:noFill/>
          <a:ln>
            <a:noFill/>
          </a:ln>
        </p:spPr>
      </p:pic>
      <p:sp>
        <p:nvSpPr>
          <p:cNvPr id="569" name="Shape 569"/>
          <p:cNvSpPr txBox="1"/>
          <p:nvPr/>
        </p:nvSpPr>
        <p:spPr>
          <a:xfrm>
            <a:off x="5400100" y="3290875"/>
            <a:ext cx="3705300" cy="930900"/>
          </a:xfrm>
          <a:prstGeom prst="rect">
            <a:avLst/>
          </a:prstGeom>
          <a:noFill/>
          <a:ln>
            <a:noFill/>
          </a:ln>
        </p:spPr>
        <p:txBody>
          <a:bodyPr wrap="square" lIns="91425" tIns="91425" rIns="91425" bIns="91425" anchor="t" anchorCtr="0">
            <a:noAutofit/>
          </a:bodyPr>
          <a:lstStyle/>
          <a:p>
            <a:pPr lvl="0">
              <a:spcBef>
                <a:spcPts val="0"/>
              </a:spcBef>
              <a:buNone/>
            </a:pPr>
            <a:r>
              <a:rPr lang="en" sz="2000" b="1">
                <a:latin typeface="Roboto Condensed"/>
                <a:ea typeface="Roboto Condensed"/>
                <a:cs typeface="Roboto Condensed"/>
                <a:sym typeface="Roboto Condensed"/>
              </a:rPr>
              <a:t>Side effect in the long term: pension fund problem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54181"/>
            <a:ext cx="9144000" cy="5143500"/>
          </a:xfrm>
        </p:spPr>
        <p:txBody>
          <a:bodyPr/>
          <a:lstStyle/>
          <a:p>
            <a:pPr lvl="0">
              <a:buClr>
                <a:schemeClr val="dk1"/>
              </a:buClr>
              <a:buNone/>
            </a:pPr>
            <a:r>
              <a:rPr lang="en" sz="1400" dirty="0">
                <a:solidFill>
                  <a:srgbClr val="333333"/>
                </a:solidFill>
              </a:rPr>
              <a:t>Script :  Before 1991, for instance, singles were not allowed to buy HDB flats on their own, in line with the government’s pro-family and pro-marriage stance.</a:t>
            </a:r>
            <a:r>
              <a:rPr lang="en" sz="1400" baseline="30000" dirty="0">
                <a:solidFill>
                  <a:srgbClr val="333333"/>
                </a:solidFill>
              </a:rPr>
              <a:t>20</a:t>
            </a:r>
            <a:r>
              <a:rPr lang="en" sz="1400" dirty="0">
                <a:solidFill>
                  <a:srgbClr val="333333"/>
                </a:solidFill>
              </a:rPr>
              <a:t> However, the rule was gradually relaxed, initially giving singles access to three-room or smaller resale flats in certain areas, and later to such flats in any location. Now, single Singaporeans who are 35 years old or older can purchase resale flats of any size in any location on their own.</a:t>
            </a:r>
            <a:r>
              <a:rPr lang="en" sz="1400" baseline="30000" dirty="0">
                <a:solidFill>
                  <a:srgbClr val="333333"/>
                </a:solidFill>
              </a:rPr>
              <a:t>21</a:t>
            </a:r>
            <a:r>
              <a:rPr lang="en" sz="1400" dirty="0">
                <a:solidFill>
                  <a:srgbClr val="333333"/>
                </a:solidFill>
              </a:rPr>
              <a:t> Another example is the maximum proportion set for the ethnic composition in each HDB block and in each HDB </a:t>
            </a:r>
            <a:r>
              <a:rPr lang="en" sz="1400" dirty="0" err="1">
                <a:solidFill>
                  <a:srgbClr val="333333"/>
                </a:solidFill>
              </a:rPr>
              <a:t>neighbourhood</a:t>
            </a:r>
            <a:r>
              <a:rPr lang="en" sz="1400" dirty="0">
                <a:solidFill>
                  <a:srgbClr val="333333"/>
                </a:solidFill>
              </a:rPr>
              <a:t>. Known as the Ethnic Integration Policy, the scheme aims to promote ethnic integration and harmony. HDB will not approve the sale of a new or resale flat to a particular ethnic group if the sale would result in exceeding the ethnic quota of the block of flat.</a:t>
            </a:r>
            <a:r>
              <a:rPr lang="en" sz="1400" baseline="30000" dirty="0">
                <a:solidFill>
                  <a:srgbClr val="333333"/>
                </a:solidFill>
              </a:rPr>
              <a:t>22</a:t>
            </a:r>
          </a:p>
          <a:p>
            <a:pPr lvl="0">
              <a:buClr>
                <a:schemeClr val="dk1"/>
              </a:buClr>
              <a:buNone/>
            </a:pPr>
            <a:endParaRPr lang="en" sz="1400" baseline="30000" dirty="0">
              <a:solidFill>
                <a:srgbClr val="333333"/>
              </a:solidFill>
            </a:endParaRPr>
          </a:p>
          <a:p>
            <a:pPr lvl="0">
              <a:buClr>
                <a:schemeClr val="dk1"/>
              </a:buClr>
              <a:buNone/>
            </a:pPr>
            <a:r>
              <a:rPr lang="en" sz="1400" dirty="0">
                <a:solidFill>
                  <a:srgbClr val="333333"/>
                </a:solidFill>
              </a:rPr>
              <a:t>Public housing services have also been linked to support for the ruling </a:t>
            </a:r>
            <a:r>
              <a:rPr lang="en" sz="1400" u="sng" dirty="0">
                <a:solidFill>
                  <a:srgbClr val="0176C6"/>
                </a:solidFill>
                <a:hlinkClick r:id="rId2"/>
              </a:rPr>
              <a:t>People’s Action Party</a:t>
            </a:r>
            <a:r>
              <a:rPr lang="en" sz="1400" dirty="0">
                <a:solidFill>
                  <a:srgbClr val="333333"/>
                </a:solidFill>
              </a:rPr>
              <a:t> (PAP). This is demonstrated in the PAP’s use of estate upgrading as an incentive to pull in votes during past elections. In July 2009, however, the government announced that the two opposition wards then – </a:t>
            </a:r>
            <a:r>
              <a:rPr lang="en" sz="1400" dirty="0" err="1">
                <a:solidFill>
                  <a:srgbClr val="333333"/>
                </a:solidFill>
              </a:rPr>
              <a:t>Potong</a:t>
            </a:r>
            <a:r>
              <a:rPr lang="en" sz="1400" dirty="0">
                <a:solidFill>
                  <a:srgbClr val="333333"/>
                </a:solidFill>
              </a:rPr>
              <a:t> </a:t>
            </a:r>
            <a:r>
              <a:rPr lang="en" sz="1400" dirty="0" err="1">
                <a:solidFill>
                  <a:srgbClr val="333333"/>
                </a:solidFill>
              </a:rPr>
              <a:t>Pasir</a:t>
            </a:r>
            <a:r>
              <a:rPr lang="en" sz="1400" dirty="0">
                <a:solidFill>
                  <a:srgbClr val="333333"/>
                </a:solidFill>
              </a:rPr>
              <a:t> and </a:t>
            </a:r>
            <a:r>
              <a:rPr lang="en" sz="1400" u="sng" dirty="0">
                <a:solidFill>
                  <a:srgbClr val="0176C6"/>
                </a:solidFill>
                <a:hlinkClick r:id="rId3"/>
              </a:rPr>
              <a:t>Hougang</a:t>
            </a:r>
            <a:r>
              <a:rPr lang="en" sz="1400" dirty="0">
                <a:solidFill>
                  <a:srgbClr val="333333"/>
                </a:solidFill>
              </a:rPr>
              <a:t> – would be included in HDB’s lift upgrading </a:t>
            </a:r>
            <a:r>
              <a:rPr lang="en" sz="1400" dirty="0" err="1">
                <a:solidFill>
                  <a:srgbClr val="333333"/>
                </a:solidFill>
              </a:rPr>
              <a:t>programme</a:t>
            </a:r>
            <a:r>
              <a:rPr lang="en" sz="1400" dirty="0">
                <a:solidFill>
                  <a:srgbClr val="333333"/>
                </a:solidFill>
              </a:rPr>
              <a:t> earlier than expected, prompting some to suggest that PAP was finally </a:t>
            </a:r>
            <a:r>
              <a:rPr lang="en" sz="1400" dirty="0" err="1">
                <a:solidFill>
                  <a:srgbClr val="333333"/>
                </a:solidFill>
              </a:rPr>
              <a:t>depoliticising</a:t>
            </a:r>
            <a:r>
              <a:rPr lang="en" sz="1400" dirty="0">
                <a:solidFill>
                  <a:srgbClr val="333333"/>
                </a:solidFill>
              </a:rPr>
              <a:t> the national upgrading programme.</a:t>
            </a:r>
            <a:r>
              <a:rPr lang="en" sz="1400" baseline="30000" dirty="0">
                <a:solidFill>
                  <a:srgbClr val="333333"/>
                </a:solidFill>
              </a:rPr>
              <a:t>23</a:t>
            </a:r>
          </a:p>
          <a:p>
            <a:endParaRPr lang="en-US" sz="1400"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64</a:t>
            </a:fld>
            <a:endParaRPr lang="en"/>
          </a:p>
        </p:txBody>
      </p:sp>
    </p:spTree>
    <p:extLst>
      <p:ext uri="{BB962C8B-B14F-4D97-AF65-F5344CB8AC3E}">
        <p14:creationId xmlns:p14="http://schemas.microsoft.com/office/powerpoint/2010/main" val="72188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0" y="392575"/>
            <a:ext cx="6306600" cy="766200"/>
          </a:xfrm>
          <a:prstGeom prst="rect">
            <a:avLst/>
          </a:prstGeom>
        </p:spPr>
        <p:txBody>
          <a:bodyPr wrap="square" lIns="91425" tIns="91425" rIns="91425" bIns="91425" anchor="ctr" anchorCtr="0">
            <a:noAutofit/>
          </a:bodyPr>
          <a:lstStyle/>
          <a:p>
            <a:pPr lvl="0">
              <a:spcBef>
                <a:spcPts val="0"/>
              </a:spcBef>
              <a:buNone/>
            </a:pPr>
            <a:r>
              <a:rPr lang="en">
                <a:solidFill>
                  <a:schemeClr val="lt1"/>
                </a:solidFill>
              </a:rPr>
              <a:t>Current HDB Rental Market</a:t>
            </a:r>
          </a:p>
        </p:txBody>
      </p:sp>
      <p:sp>
        <p:nvSpPr>
          <p:cNvPr id="575" name="Shape 575"/>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lvl="0">
              <a:spcBef>
                <a:spcPts val="0"/>
              </a:spcBef>
              <a:buNone/>
            </a:pPr>
            <a:endParaRPr/>
          </a:p>
        </p:txBody>
      </p:sp>
      <p:sp>
        <p:nvSpPr>
          <p:cNvPr id="576" name="Shape 57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65</a:t>
            </a:fld>
            <a:endParaRPr lang="en"/>
          </a:p>
        </p:txBody>
      </p:sp>
      <p:pic>
        <p:nvPicPr>
          <p:cNvPr id="577" name="Shape 577"/>
          <p:cNvPicPr preferRelativeResize="0"/>
          <p:nvPr/>
        </p:nvPicPr>
        <p:blipFill>
          <a:blip r:embed="rId3">
            <a:alphaModFix/>
          </a:blip>
          <a:stretch>
            <a:fillRect/>
          </a:stretch>
        </p:blipFill>
        <p:spPr>
          <a:xfrm>
            <a:off x="0" y="1291963"/>
            <a:ext cx="8845824" cy="3211351"/>
          </a:xfrm>
          <a:prstGeom prst="rect">
            <a:avLst/>
          </a:prstGeom>
          <a:noFill/>
          <a:ln w="28575" cap="flat" cmpd="sng">
            <a:solidFill>
              <a:schemeClr val="dk2"/>
            </a:solidFill>
            <a:prstDash val="solid"/>
            <a:round/>
            <a:headEnd type="none" w="med" len="med"/>
            <a:tailEnd type="none" w="med" len="me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0" y="392575"/>
            <a:ext cx="9144000" cy="846600"/>
          </a:xfrm>
          <a:prstGeom prst="rect">
            <a:avLst/>
          </a:prstGeom>
        </p:spPr>
        <p:txBody>
          <a:bodyPr wrap="square" lIns="91425" tIns="91425" rIns="91425" bIns="91425" anchor="ctr" anchorCtr="0">
            <a:noAutofit/>
          </a:bodyPr>
          <a:lstStyle/>
          <a:p>
            <a:pPr lvl="0">
              <a:spcBef>
                <a:spcPts val="0"/>
              </a:spcBef>
              <a:buNone/>
            </a:pPr>
            <a:r>
              <a:rPr lang="en"/>
              <a:t>Restrictions of current public rental market</a:t>
            </a:r>
          </a:p>
        </p:txBody>
      </p:sp>
      <p:sp>
        <p:nvSpPr>
          <p:cNvPr id="583" name="Shape 583"/>
          <p:cNvSpPr txBox="1">
            <a:spLocks noGrp="1"/>
          </p:cNvSpPr>
          <p:nvPr>
            <p:ph type="body" idx="1"/>
          </p:nvPr>
        </p:nvSpPr>
        <p:spPr>
          <a:xfrm>
            <a:off x="0" y="1367000"/>
            <a:ext cx="8605200" cy="3776400"/>
          </a:xfrm>
          <a:prstGeom prst="rect">
            <a:avLst/>
          </a:prstGeom>
        </p:spPr>
        <p:txBody>
          <a:bodyPr wrap="square" lIns="91425" tIns="91425" rIns="91425" bIns="91425" anchor="ctr" anchorCtr="0">
            <a:noAutofit/>
          </a:bodyPr>
          <a:lstStyle/>
          <a:p>
            <a:pPr lvl="0">
              <a:spcBef>
                <a:spcPts val="0"/>
              </a:spcBef>
              <a:buNone/>
            </a:pPr>
            <a:endParaRPr/>
          </a:p>
        </p:txBody>
      </p:sp>
      <p:sp>
        <p:nvSpPr>
          <p:cNvPr id="584" name="Shape 58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66</a:t>
            </a:fld>
            <a:endParaRPr lang="en"/>
          </a:p>
        </p:txBody>
      </p:sp>
      <p:pic>
        <p:nvPicPr>
          <p:cNvPr id="585" name="Shape 585"/>
          <p:cNvPicPr preferRelativeResize="0"/>
          <p:nvPr/>
        </p:nvPicPr>
        <p:blipFill>
          <a:blip r:embed="rId3">
            <a:alphaModFix/>
          </a:blip>
          <a:stretch>
            <a:fillRect/>
          </a:stretch>
        </p:blipFill>
        <p:spPr>
          <a:xfrm>
            <a:off x="56700" y="1297875"/>
            <a:ext cx="9048699" cy="1578575"/>
          </a:xfrm>
          <a:prstGeom prst="rect">
            <a:avLst/>
          </a:prstGeom>
          <a:noFill/>
          <a:ln>
            <a:noFill/>
          </a:ln>
        </p:spPr>
      </p:pic>
      <p:sp>
        <p:nvSpPr>
          <p:cNvPr id="586" name="Shape 586"/>
          <p:cNvSpPr txBox="1"/>
          <p:nvPr/>
        </p:nvSpPr>
        <p:spPr>
          <a:xfrm>
            <a:off x="4363450" y="4107475"/>
            <a:ext cx="7020600" cy="819000"/>
          </a:xfrm>
          <a:prstGeom prst="rect">
            <a:avLst/>
          </a:prstGeom>
          <a:noFill/>
          <a:ln>
            <a:noFill/>
          </a:ln>
        </p:spPr>
        <p:txBody>
          <a:bodyPr wrap="square" lIns="91425" tIns="91425" rIns="91425" bIns="91425" anchor="t" anchorCtr="0">
            <a:noAutofit/>
          </a:bodyPr>
          <a:lstStyle/>
          <a:p>
            <a:pPr lvl="0">
              <a:spcBef>
                <a:spcPts val="0"/>
              </a:spcBef>
              <a:buNone/>
            </a:pPr>
            <a:endParaRPr/>
          </a:p>
        </p:txBody>
      </p:sp>
      <p:pic>
        <p:nvPicPr>
          <p:cNvPr id="587" name="Shape 587"/>
          <p:cNvPicPr preferRelativeResize="0"/>
          <p:nvPr/>
        </p:nvPicPr>
        <p:blipFill>
          <a:blip r:embed="rId4">
            <a:alphaModFix/>
          </a:blip>
          <a:stretch>
            <a:fillRect/>
          </a:stretch>
        </p:blipFill>
        <p:spPr>
          <a:xfrm>
            <a:off x="0" y="2946305"/>
            <a:ext cx="9144001" cy="1091315"/>
          </a:xfrm>
          <a:prstGeom prst="rect">
            <a:avLst/>
          </a:prstGeom>
          <a:noFill/>
          <a:ln>
            <a:noFill/>
          </a:ln>
        </p:spPr>
      </p:pic>
      <p:sp>
        <p:nvSpPr>
          <p:cNvPr id="588" name="Shape 588"/>
          <p:cNvSpPr txBox="1"/>
          <p:nvPr/>
        </p:nvSpPr>
        <p:spPr>
          <a:xfrm>
            <a:off x="182825" y="4168425"/>
            <a:ext cx="7544700" cy="819000"/>
          </a:xfrm>
          <a:prstGeom prst="rect">
            <a:avLst/>
          </a:prstGeom>
          <a:noFill/>
          <a:ln>
            <a:noFill/>
          </a:ln>
        </p:spPr>
        <p:txBody>
          <a:bodyPr wrap="square" lIns="91425" tIns="91425" rIns="91425" bIns="91425" anchor="t" anchorCtr="0">
            <a:noAutofit/>
          </a:bodyPr>
          <a:lstStyle/>
          <a:p>
            <a:pPr lvl="0">
              <a:spcBef>
                <a:spcPts val="0"/>
              </a:spcBef>
              <a:buNone/>
            </a:pPr>
            <a:r>
              <a:rPr lang="en" sz="1800" b="1">
                <a:latin typeface="Roboto Condensed"/>
                <a:ea typeface="Roboto Condensed"/>
                <a:cs typeface="Roboto Condensed"/>
                <a:sym typeface="Roboto Condensed"/>
              </a:rPr>
              <a:t>Policy Limitations</a:t>
            </a:r>
          </a:p>
          <a:p>
            <a:pPr marL="457200" lvl="0" indent="-342900" rtl="0">
              <a:spcBef>
                <a:spcPts val="0"/>
              </a:spcBef>
              <a:spcAft>
                <a:spcPts val="0"/>
              </a:spcAft>
              <a:buSzPct val="100000"/>
              <a:buFont typeface="Roboto Condensed"/>
              <a:buChar char="●"/>
            </a:pPr>
            <a:r>
              <a:rPr lang="en" sz="1800">
                <a:latin typeface="Roboto Condensed"/>
                <a:ea typeface="Roboto Condensed"/>
                <a:cs typeface="Roboto Condensed"/>
                <a:sym typeface="Roboto Condensed"/>
              </a:rPr>
              <a:t>Tenure security </a:t>
            </a:r>
          </a:p>
          <a:p>
            <a:pPr marL="457200" lvl="0" indent="-342900" rtl="0">
              <a:spcBef>
                <a:spcPts val="0"/>
              </a:spcBef>
              <a:buSzPct val="100000"/>
              <a:buFont typeface="Roboto Condensed"/>
              <a:buChar char="●"/>
            </a:pPr>
            <a:r>
              <a:rPr lang="en" sz="1800">
                <a:latin typeface="Roboto Condensed"/>
                <a:ea typeface="Roboto Condensed"/>
                <a:cs typeface="Roboto Condensed"/>
                <a:sym typeface="Roboto Condensed"/>
              </a:rPr>
              <a:t>Lack of housing options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0" y="264725"/>
            <a:ext cx="8408700" cy="807300"/>
          </a:xfrm>
          <a:prstGeom prst="rect">
            <a:avLst/>
          </a:prstGeom>
        </p:spPr>
        <p:txBody>
          <a:bodyPr wrap="square" lIns="91425" tIns="91425" rIns="91425" bIns="91425" anchor="ctr" anchorCtr="0">
            <a:noAutofit/>
          </a:bodyPr>
          <a:lstStyle/>
          <a:p>
            <a:pPr lvl="0" rtl="0">
              <a:spcBef>
                <a:spcPts val="0"/>
              </a:spcBef>
              <a:buNone/>
            </a:pPr>
            <a:r>
              <a:rPr lang="en"/>
              <a:t>Rental market in Switzerland</a:t>
            </a:r>
          </a:p>
        </p:txBody>
      </p:sp>
      <p:sp>
        <p:nvSpPr>
          <p:cNvPr id="594" name="Shape 594"/>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67</a:t>
            </a:fld>
            <a:endParaRPr lang="en"/>
          </a:p>
        </p:txBody>
      </p:sp>
      <p:sp>
        <p:nvSpPr>
          <p:cNvPr id="595" name="Shape 595"/>
          <p:cNvSpPr txBox="1"/>
          <p:nvPr/>
        </p:nvSpPr>
        <p:spPr>
          <a:xfrm>
            <a:off x="77550" y="1371675"/>
            <a:ext cx="8988900" cy="3670500"/>
          </a:xfrm>
          <a:prstGeom prst="rect">
            <a:avLst/>
          </a:prstGeom>
          <a:noFill/>
          <a:ln>
            <a:noFill/>
          </a:ln>
        </p:spPr>
        <p:txBody>
          <a:bodyPr wrap="square" lIns="91425" tIns="91425" rIns="91425" bIns="91425" anchor="t" anchorCtr="0">
            <a:noAutofit/>
          </a:bodyPr>
          <a:lstStyle/>
          <a:p>
            <a:pPr lvl="0">
              <a:spcBef>
                <a:spcPts val="0"/>
              </a:spcBef>
              <a:buNone/>
            </a:pPr>
            <a:r>
              <a:rPr lang="en" sz="2000">
                <a:latin typeface="Roboto Condensed"/>
                <a:ea typeface="Roboto Condensed"/>
                <a:cs typeface="Roboto Condensed"/>
                <a:sym typeface="Roboto Condensed"/>
              </a:rPr>
              <a:t>59% of people live in rental housing(mostly private market )although the country has high income level</a:t>
            </a:r>
          </a:p>
          <a:p>
            <a:pPr lvl="0" rtl="0">
              <a:spcBef>
                <a:spcPts val="0"/>
              </a:spcBef>
              <a:buClr>
                <a:schemeClr val="dk1"/>
              </a:buClr>
              <a:buSzPct val="55000"/>
              <a:buFont typeface="Arial"/>
              <a:buNone/>
            </a:pPr>
            <a:r>
              <a:rPr lang="en" sz="2000">
                <a:latin typeface="Roboto Condensed"/>
                <a:ea typeface="Roboto Condensed"/>
                <a:cs typeface="Roboto Condensed"/>
                <a:sym typeface="Roboto Condensed"/>
              </a:rPr>
              <a:t>													</a:t>
            </a:r>
          </a:p>
          <a:p>
            <a:pPr lvl="0">
              <a:spcBef>
                <a:spcPts val="0"/>
              </a:spcBef>
              <a:buNone/>
            </a:pPr>
            <a:r>
              <a:rPr lang="en" sz="2000">
                <a:latin typeface="Roboto Condensed"/>
                <a:ea typeface="Roboto Condensed"/>
                <a:cs typeface="Roboto Condensed"/>
                <a:sym typeface="Roboto Condensed"/>
              </a:rPr>
              <a:t>-High cost of owning </a:t>
            </a:r>
          </a:p>
          <a:p>
            <a:pPr lvl="0">
              <a:spcBef>
                <a:spcPts val="0"/>
              </a:spcBef>
              <a:buNone/>
            </a:pPr>
            <a:endParaRPr sz="2000">
              <a:latin typeface="Roboto Condensed"/>
              <a:ea typeface="Roboto Condensed"/>
              <a:cs typeface="Roboto Condensed"/>
              <a:sym typeface="Roboto Condensed"/>
            </a:endParaRPr>
          </a:p>
          <a:p>
            <a:pPr lvl="0">
              <a:spcBef>
                <a:spcPts val="0"/>
              </a:spcBef>
              <a:buNone/>
            </a:pPr>
            <a:r>
              <a:rPr lang="en" sz="2000">
                <a:latin typeface="Roboto Condensed"/>
                <a:ea typeface="Roboto Condensed"/>
                <a:cs typeface="Roboto Condensed"/>
                <a:sym typeface="Roboto Condensed"/>
              </a:rPr>
              <a:t>-Rent Control &amp; economic incentives </a:t>
            </a:r>
          </a:p>
          <a:p>
            <a:pPr lvl="0">
              <a:spcBef>
                <a:spcPts val="0"/>
              </a:spcBef>
              <a:buNone/>
            </a:pPr>
            <a:endParaRPr sz="2000">
              <a:latin typeface="Roboto Condensed"/>
              <a:ea typeface="Roboto Condensed"/>
              <a:cs typeface="Roboto Condensed"/>
              <a:sym typeface="Roboto Condensed"/>
            </a:endParaRPr>
          </a:p>
          <a:p>
            <a:pPr lvl="0">
              <a:spcBef>
                <a:spcPts val="0"/>
              </a:spcBef>
              <a:buNone/>
            </a:pPr>
            <a:r>
              <a:rPr lang="en" sz="2000">
                <a:latin typeface="Roboto Condensed"/>
                <a:ea typeface="Roboto Condensed"/>
                <a:cs typeface="Roboto Condensed"/>
                <a:sym typeface="Roboto Condensed"/>
              </a:rPr>
              <a:t>-No programmes to encourage savings for house purchase	</a:t>
            </a:r>
          </a:p>
          <a:p>
            <a:pPr lvl="0">
              <a:spcBef>
                <a:spcPts val="0"/>
              </a:spcBef>
              <a:buNone/>
            </a:pPr>
            <a:r>
              <a:rPr lang="en" sz="2000">
                <a:latin typeface="Roboto Condensed"/>
                <a:ea typeface="Roboto Condensed"/>
                <a:cs typeface="Roboto Condensed"/>
                <a:sym typeface="Roboto Condensed"/>
              </a:rPr>
              <a:t>				</a:t>
            </a:r>
          </a:p>
          <a:p>
            <a:pPr lvl="0">
              <a:spcBef>
                <a:spcPts val="0"/>
              </a:spcBef>
              <a:buNone/>
            </a:pPr>
            <a:r>
              <a:rPr lang="en" sz="2000">
                <a:latin typeface="Roboto Condensed"/>
                <a:ea typeface="Roboto Condensed"/>
                <a:cs typeface="Roboto Condensed"/>
                <a:sym typeface="Roboto Condensed"/>
              </a:rPr>
              <a:t>-Tenant Protection	</a:t>
            </a:r>
            <a:r>
              <a:rPr lang="en"/>
              <a:t>			</a:t>
            </a:r>
          </a:p>
          <a:p>
            <a:pPr lvl="0">
              <a:spcBef>
                <a:spcPts val="0"/>
              </a:spcBef>
              <a:buNone/>
            </a:pPr>
            <a:r>
              <a:rPr lang="en"/>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sz="1100">
              <a:solidFill>
                <a:schemeClr val="dk1"/>
              </a:solidFill>
              <a:latin typeface="Times"/>
              <a:ea typeface="Times"/>
              <a:cs typeface="Times"/>
              <a:sym typeface="Times"/>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latin typeface="Times"/>
                <a:ea typeface="Times"/>
                <a:cs typeface="Times"/>
                <a:sym typeface="Times"/>
              </a:rPr>
              <a:t>part of the rental housing stock—such as new construction or units vacated by their tenants—is typically exempt from controls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latin typeface="Times"/>
                <a:ea typeface="Times"/>
                <a:cs typeface="Times"/>
                <a:sym typeface="Times"/>
              </a:rPr>
              <a:t>At the same time, economic incentives are usually offered for maintenance, and rent rises are allowed in response to inflation, rising costs and increases in housing prices.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latin typeface="Times"/>
                <a:ea typeface="Times"/>
                <a:cs typeface="Times"/>
                <a:sym typeface="Times"/>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endParaRPr sz="1100">
              <a:solidFill>
                <a:schemeClr val="dk1"/>
              </a:solidFill>
              <a:latin typeface="Times"/>
              <a:ea typeface="Times"/>
              <a:cs typeface="Times"/>
              <a:sym typeface="Times"/>
            </a:endParaRP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rtl="0">
              <a:spcBef>
                <a:spcPts val="0"/>
              </a:spcBef>
              <a:buClr>
                <a:schemeClr val="dk1"/>
              </a:buClr>
              <a:buSzPct val="78571"/>
              <a:buFont typeface="Arial"/>
              <a:buNone/>
            </a:pPr>
            <a:endParaRP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Clr>
                <a:schemeClr val="dk1"/>
              </a:buClr>
              <a:buSzPct val="100000"/>
              <a:buFont typeface="Arial"/>
              <a:buNone/>
            </a:pPr>
            <a:r>
              <a:rPr lang="en" sz="1100">
                <a:solidFill>
                  <a:schemeClr val="dk1"/>
                </a:solidFill>
              </a:rPr>
              <a:t>		</a:t>
            </a:r>
          </a:p>
          <a:p>
            <a:pPr lvl="0" rtl="0">
              <a:spcBef>
                <a:spcPts val="0"/>
              </a:spcBef>
              <a:buNone/>
            </a:pPr>
            <a:endParaRPr sz="1050">
              <a:solidFill>
                <a:schemeClr val="dk1"/>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0"/>
              </a:spcBef>
              <a:buNone/>
            </a:pPr>
            <a:r>
              <a:rPr lang="en"/>
              <a:t>Conclusion</a:t>
            </a:r>
          </a:p>
        </p:txBody>
      </p:sp>
      <p:sp>
        <p:nvSpPr>
          <p:cNvPr id="601" name="Shape 6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68</a:t>
            </a:fld>
            <a:endParaRPr lang="en"/>
          </a:p>
        </p:txBody>
      </p:sp>
      <p:sp>
        <p:nvSpPr>
          <p:cNvPr id="602" name="Shape 602"/>
          <p:cNvSpPr txBox="1">
            <a:spLocks noGrp="1"/>
          </p:cNvSpPr>
          <p:nvPr>
            <p:ph type="body" idx="1"/>
          </p:nvPr>
        </p:nvSpPr>
        <p:spPr>
          <a:xfrm>
            <a:off x="814275" y="1327350"/>
            <a:ext cx="6132600" cy="3145500"/>
          </a:xfrm>
          <a:prstGeom prst="rect">
            <a:avLst/>
          </a:prstGeom>
        </p:spPr>
        <p:txBody>
          <a:bodyPr wrap="square" lIns="91425" tIns="91425" rIns="91425" bIns="91425" anchor="ctr" anchorCtr="0">
            <a:noAutofit/>
          </a:bodyPr>
          <a:lstStyle/>
          <a:p>
            <a:pPr marL="457200" lvl="0" indent="-342900" rtl="0">
              <a:spcBef>
                <a:spcPts val="0"/>
              </a:spcBef>
              <a:spcAft>
                <a:spcPts val="0"/>
              </a:spcAft>
              <a:buSzPct val="100000"/>
              <a:buAutoNum type="arabicPeriod"/>
            </a:pPr>
            <a:r>
              <a:rPr lang="en" sz="1800">
                <a:solidFill>
                  <a:schemeClr val="dk1"/>
                </a:solidFill>
              </a:rPr>
              <a:t>Learn policies from best-in-class (= usually longest history), especially how they solve/ did not solve unintended consequences from their policy. </a:t>
            </a:r>
          </a:p>
          <a:p>
            <a:pPr marL="457200" lvl="0" indent="-342900" rtl="0">
              <a:spcBef>
                <a:spcPts val="0"/>
              </a:spcBef>
              <a:spcAft>
                <a:spcPts val="0"/>
              </a:spcAft>
              <a:buSzPct val="100000"/>
              <a:buAutoNum type="arabicPeriod"/>
            </a:pPr>
            <a:r>
              <a:rPr lang="en" sz="1800">
                <a:solidFill>
                  <a:schemeClr val="dk1"/>
                </a:solidFill>
              </a:rPr>
              <a:t>Best-in-class is not good enough if complacency entombs a country’s capacity for renewal despite shifting demographic trends.</a:t>
            </a:r>
          </a:p>
          <a:p>
            <a:pPr marL="457200" lvl="0" indent="-342900" rtl="0">
              <a:spcBef>
                <a:spcPts val="0"/>
              </a:spcBef>
              <a:spcAft>
                <a:spcPts val="0"/>
              </a:spcAft>
              <a:buSzPct val="100000"/>
              <a:buAutoNum type="arabicPeriod"/>
            </a:pPr>
            <a:r>
              <a:rPr lang="en" sz="1800">
                <a:solidFill>
                  <a:schemeClr val="dk1"/>
                </a:solidFill>
              </a:rPr>
              <a:t>Welfare and non-welfare state face different challenges. Important to localise policies, and to focus on convenience for user rather than force them to change century-old habits.</a:t>
            </a:r>
          </a:p>
          <a:p>
            <a:pPr lvl="0" rtl="0">
              <a:spcBef>
                <a:spcPts val="0"/>
              </a:spcBef>
              <a:spcAft>
                <a:spcPts val="0"/>
              </a:spcAft>
              <a:buNone/>
            </a:pPr>
            <a:r>
              <a:rPr lang="en" sz="1800">
                <a:solidFill>
                  <a:schemeClr val="dk1"/>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idx="4294967295"/>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Clr>
                <a:schemeClr val="dk1"/>
              </a:buClr>
              <a:buSzPct val="55000"/>
              <a:buFont typeface="Arial"/>
              <a:buNone/>
            </a:pPr>
            <a:endParaRPr>
              <a:solidFill>
                <a:srgbClr val="000000"/>
              </a:solidFill>
            </a:endParaRPr>
          </a:p>
          <a:p>
            <a:pPr lvl="0">
              <a:spcBef>
                <a:spcPts val="0"/>
              </a:spcBef>
              <a:buClr>
                <a:schemeClr val="dk1"/>
              </a:buClr>
              <a:buSzPct val="55000"/>
              <a:buFont typeface="Arial"/>
              <a:buNone/>
            </a:pPr>
            <a:r>
              <a:rPr lang="en">
                <a:solidFill>
                  <a:srgbClr val="000000"/>
                </a:solidFill>
              </a:rPr>
              <a:t>Adverse impact on old-age dependency and potential support</a:t>
            </a:r>
          </a:p>
          <a:p>
            <a:pPr lvl="0" rtl="0">
              <a:spcBef>
                <a:spcPts val="0"/>
              </a:spcBef>
              <a:buNone/>
            </a:pPr>
            <a:endParaRPr>
              <a:solidFill>
                <a:srgbClr val="000000"/>
              </a:solidFill>
            </a:endParaRPr>
          </a:p>
        </p:txBody>
      </p:sp>
      <p:sp>
        <p:nvSpPr>
          <p:cNvPr id="246" name="Shape 24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7</a:t>
            </a:fld>
            <a:endParaRPr lang="en"/>
          </a:p>
        </p:txBody>
      </p:sp>
      <p:graphicFrame>
        <p:nvGraphicFramePr>
          <p:cNvPr id="247" name="Shape 247"/>
          <p:cNvGraphicFramePr/>
          <p:nvPr/>
        </p:nvGraphicFramePr>
        <p:xfrm>
          <a:off x="5711250" y="0"/>
          <a:ext cx="3432750" cy="1798200"/>
        </p:xfrm>
        <a:graphic>
          <a:graphicData uri="http://schemas.openxmlformats.org/drawingml/2006/table">
            <a:tbl>
              <a:tblPr>
                <a:noFill/>
                <a:tableStyleId>{42C8AC0C-832C-4F9D-A07E-AAB259D72A7A}</a:tableStyleId>
              </a:tblPr>
              <a:tblGrid>
                <a:gridCol w="2137050"/>
                <a:gridCol w="646500"/>
                <a:gridCol w="649200"/>
              </a:tblGrid>
              <a:tr h="419450">
                <a:tc>
                  <a:txBody>
                    <a:bodyPr/>
                    <a:lstStyle/>
                    <a:p>
                      <a:pPr lvl="0" rtl="0">
                        <a:spcBef>
                          <a:spcPts val="0"/>
                        </a:spcBef>
                        <a:buNone/>
                      </a:pPr>
                      <a:r>
                        <a:rPr lang="en">
                          <a:latin typeface="Roboto Condensed"/>
                          <a:ea typeface="Roboto Condensed"/>
                          <a:cs typeface="Roboto Condensed"/>
                          <a:sym typeface="Roboto Condensed"/>
                        </a:rPr>
                        <a:t>No. of single seniors and single-person households</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1995</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2011</a:t>
                      </a:r>
                    </a:p>
                  </a:txBody>
                  <a:tcPr marL="91425" marR="91425" marT="91425" marB="91425">
                    <a:solidFill>
                      <a:srgbClr val="FFFFFF"/>
                    </a:solidFill>
                  </a:tcPr>
                </a:tc>
              </a:tr>
              <a:tr h="381000">
                <a:tc>
                  <a:txBody>
                    <a:bodyPr/>
                    <a:lstStyle/>
                    <a:p>
                      <a:pPr lvl="0" rtl="0">
                        <a:spcBef>
                          <a:spcPts val="0"/>
                        </a:spcBef>
                        <a:buNone/>
                      </a:pPr>
                      <a:r>
                        <a:rPr lang="en">
                          <a:latin typeface="Roboto Condensed"/>
                          <a:ea typeface="Roboto Condensed"/>
                          <a:cs typeface="Roboto Condensed"/>
                          <a:sym typeface="Roboto Condensed"/>
                        </a:rPr>
                        <a:t>+55 and single</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3.1%</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14.9%</a:t>
                      </a:r>
                    </a:p>
                  </a:txBody>
                  <a:tcPr marL="91425" marR="91425" marT="91425" marB="91425">
                    <a:solidFill>
                      <a:srgbClr val="FFFFFF"/>
                    </a:solidFill>
                  </a:tcPr>
                </a:tc>
              </a:tr>
              <a:tr h="0">
                <a:tc>
                  <a:txBody>
                    <a:bodyPr/>
                    <a:lstStyle/>
                    <a:p>
                      <a:pPr lvl="0" rtl="0">
                        <a:spcBef>
                          <a:spcPts val="0"/>
                        </a:spcBef>
                        <a:buNone/>
                      </a:pPr>
                      <a:r>
                        <a:rPr lang="en">
                          <a:latin typeface="Roboto Condensed"/>
                          <a:ea typeface="Roboto Condensed"/>
                          <a:cs typeface="Roboto Condensed"/>
                          <a:sym typeface="Roboto Condensed"/>
                        </a:rPr>
                        <a:t>+75 and single</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4.4%</a:t>
                      </a:r>
                    </a:p>
                  </a:txBody>
                  <a:tcPr marL="91425" marR="91425" marT="91425" marB="91425">
                    <a:solidFill>
                      <a:srgbClr val="FFFFFF"/>
                    </a:solidFill>
                  </a:tcPr>
                </a:tc>
                <a:tc>
                  <a:txBody>
                    <a:bodyPr/>
                    <a:lstStyle/>
                    <a:p>
                      <a:pPr lvl="0" rtl="0">
                        <a:spcBef>
                          <a:spcPts val="0"/>
                        </a:spcBef>
                        <a:buNone/>
                      </a:pPr>
                      <a:r>
                        <a:rPr lang="en">
                          <a:latin typeface="Roboto Condensed"/>
                          <a:ea typeface="Roboto Condensed"/>
                          <a:cs typeface="Roboto Condensed"/>
                          <a:sym typeface="Roboto Condensed"/>
                        </a:rPr>
                        <a:t>16.6%</a:t>
                      </a:r>
                    </a:p>
                  </a:txBody>
                  <a:tcPr marL="91425" marR="91425" marT="91425" marB="91425">
                    <a:solidFill>
                      <a:srgbClr val="FFFFFF"/>
                    </a:solidFill>
                  </a:tcPr>
                </a:tc>
              </a:tr>
              <a:tr h="0">
                <a:tc gridSpan="3">
                  <a:txBody>
                    <a:bodyPr/>
                    <a:lstStyle/>
                    <a:p>
                      <a:pPr lvl="0" rtl="0">
                        <a:spcBef>
                          <a:spcPts val="0"/>
                        </a:spcBef>
                        <a:buNone/>
                      </a:pPr>
                      <a:r>
                        <a:rPr lang="en">
                          <a:latin typeface="Roboto Condensed"/>
                          <a:ea typeface="Roboto Condensed"/>
                          <a:cs typeface="Roboto Condensed"/>
                          <a:sym typeface="Roboto Condensed"/>
                        </a:rPr>
                        <a:t>Source: IPS, 2013</a:t>
                      </a:r>
                    </a:p>
                  </a:txBody>
                  <a:tcPr marL="91425" marR="91425" marT="91425" marB="91425">
                    <a:solidFill>
                      <a:srgbClr val="FFFFFF"/>
                    </a:solidFill>
                  </a:tcPr>
                </a:tc>
                <a:tc hMerge="1">
                  <a:txBody>
                    <a:bodyPr/>
                    <a:lstStyle/>
                    <a:p>
                      <a:endParaRPr lang="en-US"/>
                    </a:p>
                  </a:txBody>
                  <a:tcPr/>
                </a:tc>
                <a:tc hMerge="1">
                  <a:txBody>
                    <a:bodyPr/>
                    <a:lstStyle/>
                    <a:p>
                      <a:endParaRPr lang="en-US"/>
                    </a:p>
                  </a:txBody>
                  <a:tcPr/>
                </a:tc>
              </a:tr>
            </a:tbl>
          </a:graphicData>
        </a:graphic>
      </p:graphicFrame>
      <p:sp>
        <p:nvSpPr>
          <p:cNvPr id="248" name="Shape 248"/>
          <p:cNvSpPr txBox="1"/>
          <p:nvPr/>
        </p:nvSpPr>
        <p:spPr>
          <a:xfrm>
            <a:off x="45525" y="1297350"/>
            <a:ext cx="5600700" cy="3438600"/>
          </a:xfrm>
          <a:prstGeom prst="rect">
            <a:avLst/>
          </a:prstGeom>
          <a:noFill/>
          <a:ln>
            <a:noFill/>
          </a:ln>
        </p:spPr>
        <p:txBody>
          <a:bodyPr wrap="square" lIns="91425" tIns="91425" rIns="91425" bIns="91425" anchor="t" anchorCtr="0">
            <a:noAutofit/>
          </a:bodyPr>
          <a:lstStyle/>
          <a:p>
            <a:pPr lvl="0" rtl="0">
              <a:spcBef>
                <a:spcPts val="0"/>
              </a:spcBef>
              <a:buNone/>
            </a:pPr>
            <a:r>
              <a:rPr lang="en" sz="1800">
                <a:latin typeface="Roboto Condensed"/>
                <a:ea typeface="Roboto Condensed"/>
                <a:cs typeface="Roboto Condensed"/>
                <a:sym typeface="Roboto Condensed"/>
              </a:rPr>
              <a:t>Exacerbated by: </a:t>
            </a:r>
          </a:p>
          <a:p>
            <a:pPr marL="457200" lvl="0" indent="-342900" rtl="0">
              <a:spcBef>
                <a:spcPts val="0"/>
              </a:spcBef>
              <a:spcAft>
                <a:spcPts val="0"/>
              </a:spcAft>
              <a:buSzPct val="100000"/>
              <a:buFont typeface="Roboto Condensed"/>
              <a:buChar char="●"/>
            </a:pPr>
            <a:r>
              <a:rPr lang="en" sz="1800">
                <a:latin typeface="Roboto Condensed"/>
                <a:ea typeface="Roboto Condensed"/>
                <a:cs typeface="Roboto Condensed"/>
                <a:sym typeface="Roboto Condensed"/>
              </a:rPr>
              <a:t>Rising number of </a:t>
            </a:r>
            <a:r>
              <a:rPr lang="en" sz="1800" b="1">
                <a:latin typeface="Roboto Condensed"/>
                <a:ea typeface="Roboto Condensed"/>
                <a:cs typeface="Roboto Condensed"/>
                <a:sym typeface="Roboto Condensed"/>
              </a:rPr>
              <a:t>single seniors</a:t>
            </a:r>
            <a:r>
              <a:rPr lang="en" sz="1800">
                <a:latin typeface="Roboto Condensed"/>
                <a:ea typeface="Roboto Condensed"/>
                <a:cs typeface="Roboto Condensed"/>
                <a:sym typeface="Roboto Condensed"/>
              </a:rPr>
              <a:t> and single-person households</a:t>
            </a:r>
          </a:p>
          <a:p>
            <a:pPr marL="457200" lvl="0" indent="-342900" rtl="0">
              <a:spcBef>
                <a:spcPts val="0"/>
              </a:spcBef>
              <a:spcAft>
                <a:spcPts val="0"/>
              </a:spcAft>
              <a:buSzPct val="100000"/>
              <a:buChar char="●"/>
            </a:pPr>
            <a:r>
              <a:rPr lang="en" sz="1800">
                <a:latin typeface="Roboto Condensed"/>
                <a:ea typeface="Roboto Condensed"/>
                <a:cs typeface="Roboto Condensed"/>
                <a:sym typeface="Roboto Condensed"/>
              </a:rPr>
              <a:t>According to </a:t>
            </a:r>
            <a:r>
              <a:rPr lang="en" sz="1800">
                <a:solidFill>
                  <a:schemeClr val="dk1"/>
                </a:solidFill>
                <a:highlight>
                  <a:srgbClr val="FFFFFF"/>
                </a:highlight>
                <a:latin typeface="Roboto Condensed"/>
                <a:ea typeface="Roboto Condensed"/>
                <a:cs typeface="Roboto Condensed"/>
                <a:sym typeface="Roboto Condensed"/>
              </a:rPr>
              <a:t>Singapore Department of Statistics</a:t>
            </a:r>
            <a:r>
              <a:rPr lang="en" sz="1800">
                <a:latin typeface="Roboto Condensed"/>
                <a:ea typeface="Roboto Condensed"/>
                <a:cs typeface="Roboto Condensed"/>
                <a:sym typeface="Roboto Condensed"/>
              </a:rPr>
              <a:t>, total number of single seniors is expected to jump from </a:t>
            </a:r>
            <a:r>
              <a:rPr lang="en" sz="1800" b="1">
                <a:latin typeface="Roboto Condensed"/>
                <a:ea typeface="Roboto Condensed"/>
                <a:cs typeface="Roboto Condensed"/>
                <a:sym typeface="Roboto Condensed"/>
              </a:rPr>
              <a:t>35,000 [2012] to 92,000 [2030]</a:t>
            </a:r>
          </a:p>
          <a:p>
            <a:pPr marL="457200" lvl="0" indent="-342900" rtl="0">
              <a:spcBef>
                <a:spcPts val="0"/>
              </a:spcBef>
              <a:spcAft>
                <a:spcPts val="0"/>
              </a:spcAft>
              <a:buSzPct val="100000"/>
              <a:buFont typeface="Roboto Condensed"/>
              <a:buChar char="●"/>
            </a:pPr>
            <a:r>
              <a:rPr lang="en" sz="1800">
                <a:latin typeface="Roboto Condensed"/>
                <a:ea typeface="Roboto Condensed"/>
                <a:cs typeface="Roboto Condensed"/>
                <a:sym typeface="Roboto Condensed"/>
              </a:rPr>
              <a:t>Rising demand for independent ageing among baby boomers (born between 1947 to 1964)</a:t>
            </a:r>
          </a:p>
          <a:p>
            <a:pPr marL="914400" lvl="1" indent="-342900" rtl="0">
              <a:spcBef>
                <a:spcPts val="0"/>
              </a:spcBef>
              <a:buClr>
                <a:schemeClr val="dk1"/>
              </a:buClr>
              <a:buSzPct val="100000"/>
              <a:buFont typeface="Roboto Condensed"/>
              <a:buChar char="○"/>
            </a:pPr>
            <a:r>
              <a:rPr lang="en" sz="1800">
                <a:solidFill>
                  <a:schemeClr val="dk1"/>
                </a:solidFill>
                <a:latin typeface="Roboto Condensed"/>
                <a:ea typeface="Roboto Condensed"/>
                <a:cs typeface="Roboto Condensed"/>
                <a:sym typeface="Roboto Condensed"/>
              </a:rPr>
              <a:t>77% of baby boomers prefer living independently</a:t>
            </a:r>
          </a:p>
          <a:p>
            <a:pPr marL="914400" lvl="1" indent="-342900" rtl="0">
              <a:spcBef>
                <a:spcPts val="0"/>
              </a:spcBef>
              <a:buSzPct val="100000"/>
              <a:buFont typeface="Roboto Condensed"/>
              <a:buChar char="○"/>
            </a:pPr>
            <a:r>
              <a:rPr lang="en" sz="1800">
                <a:latin typeface="Roboto Condensed"/>
                <a:ea typeface="Roboto Condensed"/>
                <a:cs typeface="Roboto Condensed"/>
                <a:sym typeface="Roboto Condensed"/>
              </a:rPr>
              <a:t>Only 18% of elderly with university and higher education want to live with their children </a:t>
            </a:r>
          </a:p>
        </p:txBody>
      </p:sp>
      <p:pic>
        <p:nvPicPr>
          <p:cNvPr id="249" name="Shape 249"/>
          <p:cNvPicPr preferRelativeResize="0"/>
          <p:nvPr/>
        </p:nvPicPr>
        <p:blipFill>
          <a:blip r:embed="rId3">
            <a:alphaModFix/>
          </a:blip>
          <a:stretch>
            <a:fillRect/>
          </a:stretch>
        </p:blipFill>
        <p:spPr>
          <a:xfrm>
            <a:off x="5767856" y="1779150"/>
            <a:ext cx="3376146" cy="3364351"/>
          </a:xfrm>
          <a:prstGeom prst="rect">
            <a:avLst/>
          </a:prstGeom>
          <a:noFill/>
          <a:ln>
            <a:noFill/>
          </a:ln>
        </p:spPr>
      </p:pic>
      <p:sp>
        <p:nvSpPr>
          <p:cNvPr id="250" name="Shape 250"/>
          <p:cNvSpPr/>
          <p:nvPr/>
        </p:nvSpPr>
        <p:spPr>
          <a:xfrm>
            <a:off x="6505425" y="1925850"/>
            <a:ext cx="591300" cy="182100"/>
          </a:xfrm>
          <a:prstGeom prst="rect">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7764825" y="1925850"/>
            <a:ext cx="591300" cy="315600"/>
          </a:xfrm>
          <a:prstGeom prst="rect">
            <a:avLst/>
          </a:prstGeom>
          <a:noFill/>
          <a:ln w="2857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2" name="Shape 252"/>
          <p:cNvSpPr txBox="1"/>
          <p:nvPr/>
        </p:nvSpPr>
        <p:spPr>
          <a:xfrm>
            <a:off x="5989850" y="4239750"/>
            <a:ext cx="3154200" cy="651900"/>
          </a:xfrm>
          <a:prstGeom prst="rect">
            <a:avLst/>
          </a:prstGeom>
          <a:noFill/>
          <a:ln>
            <a:noFill/>
          </a:ln>
        </p:spPr>
        <p:txBody>
          <a:bodyPr wrap="square" lIns="91425" tIns="91425" rIns="91425" bIns="91425" anchor="t" anchorCtr="0">
            <a:noAutofit/>
          </a:bodyPr>
          <a:lstStyle/>
          <a:p>
            <a:pPr lvl="0">
              <a:spcBef>
                <a:spcPts val="0"/>
              </a:spcBef>
              <a:buNone/>
            </a:pPr>
            <a:r>
              <a:rPr lang="en" sz="900"/>
              <a:t>Source: National Survey of Senior Citizens, 1995, 2005</a:t>
            </a:r>
          </a:p>
        </p:txBody>
      </p:sp>
      <p:sp>
        <p:nvSpPr>
          <p:cNvPr id="253" name="Shape 253"/>
          <p:cNvSpPr txBox="1"/>
          <p:nvPr/>
        </p:nvSpPr>
        <p:spPr>
          <a:xfrm>
            <a:off x="8356125" y="2254650"/>
            <a:ext cx="749100" cy="1928400"/>
          </a:xfrm>
          <a:prstGeom prst="rect">
            <a:avLst/>
          </a:prstGeom>
          <a:noFill/>
          <a:ln>
            <a:noFill/>
          </a:ln>
        </p:spPr>
        <p:txBody>
          <a:bodyPr wrap="square" lIns="91425" tIns="91425" rIns="91425" bIns="91425" anchor="t" anchorCtr="0">
            <a:noAutofit/>
          </a:bodyPr>
          <a:lstStyle/>
          <a:p>
            <a:pPr lvl="0" rtl="0">
              <a:spcBef>
                <a:spcPts val="0"/>
              </a:spcBef>
              <a:buNone/>
            </a:pPr>
            <a:r>
              <a:rPr lang="en" sz="900"/>
              <a:t>Living arrangements of elderly persons (aged 65 and older) shows increase in those living alone.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600"/>
              </a:spcBef>
              <a:spcAft>
                <a:spcPts val="1000"/>
              </a:spcAft>
              <a:buClr>
                <a:schemeClr val="dk1"/>
              </a:buClr>
              <a:buSzPct val="55000"/>
              <a:buFont typeface="Arial"/>
              <a:buNone/>
            </a:pPr>
            <a:r>
              <a:rPr lang="en">
                <a:solidFill>
                  <a:schemeClr val="lt1"/>
                </a:solidFill>
              </a:rPr>
              <a:t>2. Pension problem</a:t>
            </a:r>
          </a:p>
        </p:txBody>
      </p:sp>
      <p:sp>
        <p:nvSpPr>
          <p:cNvPr id="259" name="Shape 25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8</a:t>
            </a:fld>
            <a:endParaRPr lang="en"/>
          </a:p>
        </p:txBody>
      </p:sp>
      <p:sp>
        <p:nvSpPr>
          <p:cNvPr id="260" name="Shape 260"/>
          <p:cNvSpPr txBox="1">
            <a:spLocks noGrp="1"/>
          </p:cNvSpPr>
          <p:nvPr>
            <p:ph type="body" idx="1"/>
          </p:nvPr>
        </p:nvSpPr>
        <p:spPr>
          <a:xfrm>
            <a:off x="383800" y="1274775"/>
            <a:ext cx="7341600" cy="996900"/>
          </a:xfrm>
          <a:prstGeom prst="rect">
            <a:avLst/>
          </a:prstGeom>
        </p:spPr>
        <p:txBody>
          <a:bodyPr wrap="square" lIns="91425" tIns="91425" rIns="91425" bIns="91425" anchor="t" anchorCtr="0">
            <a:noAutofit/>
          </a:bodyPr>
          <a:lstStyle/>
          <a:p>
            <a:pPr lvl="0" rtl="0">
              <a:spcBef>
                <a:spcPts val="0"/>
              </a:spcBef>
              <a:buNone/>
            </a:pPr>
            <a:r>
              <a:rPr lang="en" b="1"/>
              <a:t>What is pension problem:</a:t>
            </a:r>
            <a:r>
              <a:rPr lang="en"/>
              <a:t> Have difficulty to accumulate CPF savings to fund an </a:t>
            </a:r>
            <a:r>
              <a:rPr lang="en" b="1"/>
              <a:t>adequate pension</a:t>
            </a:r>
            <a:r>
              <a:rPr lang="en"/>
              <a:t>, despite very high contribution rates. Hence, CPF impacts old-age income security. </a:t>
            </a:r>
          </a:p>
          <a:p>
            <a:pPr lvl="0" rtl="0">
              <a:spcBef>
                <a:spcPts val="0"/>
              </a:spcBef>
              <a:buNone/>
            </a:pPr>
            <a:r>
              <a:rPr lang="en" b="1"/>
              <a:t>Possible Reasons:</a:t>
            </a:r>
          </a:p>
          <a:p>
            <a:pPr marL="457200" lvl="0" indent="-342900" rtl="0">
              <a:spcBef>
                <a:spcPts val="0"/>
              </a:spcBef>
              <a:spcAft>
                <a:spcPts val="0"/>
              </a:spcAft>
              <a:buClr>
                <a:srgbClr val="000000"/>
              </a:buClr>
              <a:buSzPct val="100000"/>
            </a:pPr>
            <a:r>
              <a:rPr lang="en"/>
              <a:t>Under the current system, the </a:t>
            </a:r>
            <a:r>
              <a:rPr lang="en" b="1"/>
              <a:t>CPF allows its account holders to make withdrawals for housing</a:t>
            </a:r>
            <a:r>
              <a:rPr lang="en"/>
              <a:t>, medical and education.There is no effective limit to the amount that can be withdrawn. This leaves many Singaporeans cash-poor and asset-rich when they retire because </a:t>
            </a:r>
            <a:r>
              <a:rPr lang="en" b="1"/>
              <a:t>they've put too much money into housing. </a:t>
            </a:r>
          </a:p>
          <a:p>
            <a:pPr marL="457200" lvl="0" indent="-342900" rtl="0">
              <a:spcBef>
                <a:spcPts val="0"/>
              </a:spcBef>
              <a:buClr>
                <a:srgbClr val="000000"/>
              </a:buClr>
              <a:buSzPct val="100000"/>
            </a:pPr>
            <a:r>
              <a:rPr lang="en">
                <a:solidFill>
                  <a:schemeClr val="dk1"/>
                </a:solidFill>
              </a:rPr>
              <a:t>Proportion of withdrawal for retirement rose from 18% in 2005 to 32% in 2010, but withdrawal for public housing was similar at 38% and 36% on aggregate level - CPF Board 2005/2010).</a:t>
            </a:r>
          </a:p>
          <a:p>
            <a:pPr lvl="0" rtl="0">
              <a:spcBef>
                <a:spcPts val="0"/>
              </a:spcBef>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rtl="0">
              <a:spcBef>
                <a:spcPts val="600"/>
              </a:spcBef>
              <a:spcAft>
                <a:spcPts val="1000"/>
              </a:spcAft>
              <a:buClr>
                <a:schemeClr val="dk1"/>
              </a:buClr>
              <a:buSzPct val="55000"/>
              <a:buFont typeface="Arial"/>
              <a:buNone/>
            </a:pPr>
            <a:r>
              <a:rPr lang="en">
                <a:solidFill>
                  <a:schemeClr val="lt1"/>
                </a:solidFill>
              </a:rPr>
              <a:t>2. Pension problem</a:t>
            </a:r>
          </a:p>
        </p:txBody>
      </p:sp>
      <p:sp>
        <p:nvSpPr>
          <p:cNvPr id="266" name="Shape 26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267" name="Shape 267"/>
          <p:cNvPicPr preferRelativeResize="0"/>
          <p:nvPr/>
        </p:nvPicPr>
        <p:blipFill rotWithShape="1">
          <a:blip r:embed="rId3">
            <a:alphaModFix/>
          </a:blip>
          <a:srcRect l="26092" t="35578" r="26320" b="26870"/>
          <a:stretch/>
        </p:blipFill>
        <p:spPr>
          <a:xfrm>
            <a:off x="0" y="1310700"/>
            <a:ext cx="5290550" cy="3832800"/>
          </a:xfrm>
          <a:prstGeom prst="rect">
            <a:avLst/>
          </a:prstGeom>
          <a:noFill/>
          <a:ln>
            <a:noFill/>
          </a:ln>
        </p:spPr>
      </p:pic>
      <p:sp>
        <p:nvSpPr>
          <p:cNvPr id="268" name="Shape 268"/>
          <p:cNvSpPr txBox="1"/>
          <p:nvPr/>
        </p:nvSpPr>
        <p:spPr>
          <a:xfrm>
            <a:off x="5290550" y="1617350"/>
            <a:ext cx="3814800" cy="1666500"/>
          </a:xfrm>
          <a:prstGeom prst="rect">
            <a:avLst/>
          </a:prstGeom>
          <a:noFill/>
          <a:ln>
            <a:noFill/>
          </a:ln>
        </p:spPr>
        <p:txBody>
          <a:bodyPr wrap="square" lIns="91425" tIns="91425" rIns="91425" bIns="91425" anchor="t" anchorCtr="0">
            <a:noAutofit/>
          </a:bodyPr>
          <a:lstStyle/>
          <a:p>
            <a:pPr marL="457200" lvl="0" indent="-317500" rtl="0">
              <a:spcBef>
                <a:spcPts val="0"/>
              </a:spcBef>
              <a:buClr>
                <a:schemeClr val="dk1"/>
              </a:buClr>
              <a:buSzPct val="77777"/>
              <a:buFont typeface="Roboto Condensed"/>
              <a:buChar char="★"/>
            </a:pPr>
            <a:r>
              <a:rPr lang="en" sz="1800">
                <a:solidFill>
                  <a:srgbClr val="263248"/>
                </a:solidFill>
                <a:latin typeface="Roboto Condensed"/>
                <a:ea typeface="Roboto Condensed"/>
                <a:cs typeface="Roboto Condensed"/>
                <a:sym typeface="Roboto Condensed"/>
              </a:rPr>
              <a:t> CPF system was designed for a time when Singaporeans were expected to live </a:t>
            </a:r>
            <a:r>
              <a:rPr lang="en" sz="1800" b="1">
                <a:solidFill>
                  <a:srgbClr val="263248"/>
                </a:solidFill>
                <a:latin typeface="Roboto Condensed"/>
                <a:ea typeface="Roboto Condensed"/>
                <a:cs typeface="Roboto Condensed"/>
                <a:sym typeface="Roboto Condensed"/>
              </a:rPr>
              <a:t>at most 20 years after retirement.</a:t>
            </a:r>
            <a:r>
              <a:rPr lang="en" sz="1800">
                <a:solidFill>
                  <a:srgbClr val="263248"/>
                </a:solidFill>
                <a:latin typeface="Roboto Condensed"/>
                <a:ea typeface="Roboto Condensed"/>
                <a:cs typeface="Roboto Condensed"/>
                <a:sym typeface="Roboto Condensed"/>
              </a:rPr>
              <a:t> However, </a:t>
            </a:r>
            <a:r>
              <a:rPr lang="en" sz="1800" b="1">
                <a:solidFill>
                  <a:srgbClr val="263248"/>
                </a:solidFill>
                <a:latin typeface="Roboto Condensed"/>
                <a:ea typeface="Roboto Condensed"/>
                <a:cs typeface="Roboto Condensed"/>
                <a:sym typeface="Roboto Condensed"/>
              </a:rPr>
              <a:t>Increased longevity</a:t>
            </a:r>
            <a:r>
              <a:rPr lang="en" sz="1800">
                <a:solidFill>
                  <a:srgbClr val="263248"/>
                </a:solidFill>
                <a:latin typeface="Roboto Condensed"/>
                <a:ea typeface="Roboto Condensed"/>
                <a:cs typeface="Roboto Condensed"/>
                <a:sym typeface="Roboto Condensed"/>
              </a:rPr>
              <a:t> of elders yet they are asset-rich, cash-poor. projected amount of CPF savings is not enough </a:t>
            </a:r>
          </a:p>
          <a:p>
            <a:pPr lvl="0" rtl="0">
              <a:spcBef>
                <a:spcPts val="0"/>
              </a:spcBef>
              <a:buNone/>
            </a:pPr>
            <a:r>
              <a:rPr lang="en">
                <a:solidFill>
                  <a:schemeClr val="dk1"/>
                </a:solidFill>
                <a:latin typeface="Roboto Condensed"/>
                <a:ea typeface="Roboto Condensed"/>
                <a:cs typeface="Roboto Condensed"/>
                <a:sym typeface="Roboto Condensed"/>
              </a:rPr>
              <a:t> </a:t>
            </a:r>
          </a:p>
        </p:txBody>
      </p:sp>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6713</Words>
  <Application>Microsoft Macintosh PowerPoint</Application>
  <PresentationFormat>On-screen Show (16:9)</PresentationFormat>
  <Paragraphs>665</Paragraphs>
  <Slides>68</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Alegreya</vt:lpstr>
      <vt:lpstr>Arvo</vt:lpstr>
      <vt:lpstr>Calibri</vt:lpstr>
      <vt:lpstr>Georgia</vt:lpstr>
      <vt:lpstr>Open Sans</vt:lpstr>
      <vt:lpstr>Roboto</vt:lpstr>
      <vt:lpstr>Roboto Condensed</vt:lpstr>
      <vt:lpstr>Roboto Condensed Light</vt:lpstr>
      <vt:lpstr>Times</vt:lpstr>
      <vt:lpstr>Times New Roman</vt:lpstr>
      <vt:lpstr>Arial</vt:lpstr>
      <vt:lpstr>Salerio template</vt:lpstr>
      <vt:lpstr>Content Page</vt:lpstr>
      <vt:lpstr>Seriousness of problem </vt:lpstr>
      <vt:lpstr>Ageing Population Trend</vt:lpstr>
      <vt:lpstr>1.Increasing rate of ageing - Adverse impact on old-age dependency and potential support</vt:lpstr>
      <vt:lpstr> Adverse impact on old-age dependency and potential support </vt:lpstr>
      <vt:lpstr>PowerPoint Presentation</vt:lpstr>
      <vt:lpstr> Adverse impact on old-age dependency and potential support </vt:lpstr>
      <vt:lpstr>2. Pension problem</vt:lpstr>
      <vt:lpstr>2. Pension problem</vt:lpstr>
      <vt:lpstr>PowerPoint Presentation</vt:lpstr>
      <vt:lpstr>3.Low income</vt:lpstr>
      <vt:lpstr>PowerPoint Presentation</vt:lpstr>
      <vt:lpstr> 4.Shortage in  supply &amp; lack of  housing  options for single elderly </vt:lpstr>
      <vt:lpstr>PowerPoint Presentation</vt:lpstr>
      <vt:lpstr>Implications to housing policy: What can we do?</vt:lpstr>
      <vt:lpstr>Implication to housing policy: What can we do?</vt:lpstr>
      <vt:lpstr>PowerPoint Presentation</vt:lpstr>
      <vt:lpstr>Implication to housing policy: What can we do?</vt:lpstr>
      <vt:lpstr>Implication to housing policy: What can we do?</vt:lpstr>
      <vt:lpstr>Policies in place</vt:lpstr>
      <vt:lpstr>Policies in place</vt:lpstr>
      <vt:lpstr>PROVISION: 1) Lease buyback scheme</vt:lpstr>
      <vt:lpstr>Predecessor of Lease Buyback Scheme was Reverse Mortgage Scheme</vt:lpstr>
      <vt:lpstr>PowerPoint Presentation</vt:lpstr>
      <vt:lpstr>PROVISION: 2) Ageing-in-place initiative</vt:lpstr>
      <vt:lpstr>Examples of Ageing in Place initiative</vt:lpstr>
      <vt:lpstr>Retirement village is best of both worlds</vt:lpstr>
      <vt:lpstr>PROVISION: 3) Right Sizing Scheme</vt:lpstr>
      <vt:lpstr>PowerPoint Presentation</vt:lpstr>
      <vt:lpstr>SUBSIDY: 1) Deferred Downpayment Scheme</vt:lpstr>
      <vt:lpstr>PowerPoint Presentation</vt:lpstr>
      <vt:lpstr>PowerPoint Presentation</vt:lpstr>
      <vt:lpstr>Compare internationally &amp; Recommend policies </vt:lpstr>
      <vt:lpstr>PowerPoint Presentation</vt:lpstr>
      <vt:lpstr>Impact of demographic ageing on Welfare State differs from that of Non-Welfare State</vt:lpstr>
      <vt:lpstr>Compare &amp; Recommend Policies</vt:lpstr>
      <vt:lpstr>Case 1 US vs SG </vt:lpstr>
      <vt:lpstr>US Reverse Mortgage VS SG LBS  </vt:lpstr>
      <vt:lpstr>PowerPoint Presentation</vt:lpstr>
      <vt:lpstr>US Reverse Mortgage VS SG LBS  </vt:lpstr>
      <vt:lpstr>PowerPoint Presentation</vt:lpstr>
      <vt:lpstr>  Recommendation: Inflation hedge against Lease Buyback Scheme  Reason:  Improve the real rate of returns (from saving with CPF).</vt:lpstr>
      <vt:lpstr>PowerPoint Presentation</vt:lpstr>
      <vt:lpstr>PowerPoint Presentation</vt:lpstr>
      <vt:lpstr>Case 2 South Korea vs SG </vt:lpstr>
      <vt:lpstr>Singapore v.s. Hong Kong</vt:lpstr>
      <vt:lpstr>PowerPoint Presentation</vt:lpstr>
      <vt:lpstr>Korea Joo Taek Yeon Keum VS SG LBS  </vt:lpstr>
      <vt:lpstr>  Finding: Sometimes, low-take up rate is due to limits on eligibility.  Evidence:  Lowering the age cohort requirement in 2008 and widening upper limit of house value (average 278M won) doubled take-up rate. </vt:lpstr>
      <vt:lpstr>Korea Joo Taek Yeon Keum VS SG LBS </vt:lpstr>
      <vt:lpstr>PowerPoint Presentation</vt:lpstr>
      <vt:lpstr>(2) Provide more Supply &amp; Housing Options</vt:lpstr>
      <vt:lpstr>Previously on Shortage of Supply &amp; options </vt:lpstr>
      <vt:lpstr>PowerPoint Presentation</vt:lpstr>
      <vt:lpstr>China 13th Five-Year Plan VS SG </vt:lpstr>
      <vt:lpstr>PowerPoint Presentation</vt:lpstr>
      <vt:lpstr>China 13th Five-Year Plan VS SG</vt:lpstr>
      <vt:lpstr>PowerPoint Presentation</vt:lpstr>
      <vt:lpstr>(3) Solve pension problem of inadequate savings</vt:lpstr>
      <vt:lpstr>Asset rich cash poor  OR  Asset poor cash rich </vt:lpstr>
      <vt:lpstr>Why  People Choose To Own A  House? </vt:lpstr>
      <vt:lpstr>PowerPoint Presentation</vt:lpstr>
      <vt:lpstr> Homeownership As a Tool to Achieve Social and Political objectives</vt:lpstr>
      <vt:lpstr>PowerPoint Presentation</vt:lpstr>
      <vt:lpstr>Current HDB Rental Market</vt:lpstr>
      <vt:lpstr>Restrictions of current public rental market</vt:lpstr>
      <vt:lpstr>Rental market in Switzerland</vt:lpstr>
      <vt:lpstr>Conclusion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Page</dc:title>
  <cp:lastModifiedBy>Yeh Kuan-Hung</cp:lastModifiedBy>
  <cp:revision>3</cp:revision>
  <dcterms:modified xsi:type="dcterms:W3CDTF">2017-11-27T16:57:10Z</dcterms:modified>
</cp:coreProperties>
</file>