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9" r:id="rId5"/>
    <p:sldId id="260" r:id="rId6"/>
    <p:sldId id="278" r:id="rId7"/>
    <p:sldId id="293" r:id="rId8"/>
    <p:sldId id="273" r:id="rId9"/>
    <p:sldId id="305" r:id="rId10"/>
    <p:sldId id="313" r:id="rId11"/>
    <p:sldId id="295" r:id="rId12"/>
    <p:sldId id="312" r:id="rId13"/>
    <p:sldId id="294" r:id="rId14"/>
    <p:sldId id="285" r:id="rId15"/>
    <p:sldId id="261" r:id="rId16"/>
    <p:sldId id="263" r:id="rId17"/>
    <p:sldId id="315" r:id="rId18"/>
    <p:sldId id="314" r:id="rId19"/>
    <p:sldId id="319" r:id="rId20"/>
    <p:sldId id="318" r:id="rId21"/>
    <p:sldId id="320" r:id="rId22"/>
    <p:sldId id="321" r:id="rId23"/>
    <p:sldId id="262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SG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65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888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3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63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6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79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28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14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47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48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06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SG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SG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875-E72F-47A4-A17D-E5B4C7FC5F9E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85BB-5D6A-4B51-9268-4D077FDF9A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37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319-73603-7_37#:~:text=Because%20the%20underwater%20images%20are,and%2099.9%25%20of%20the%20histogram" TargetMode="External"/><Relationship Id="rId7" Type="http://schemas.openxmlformats.org/officeDocument/2006/relationships/hyperlink" Target="https://github.com/wangyanckxx/Single-Underwater-Image-Enhancement-and-Color-Restoration" TargetMode="External"/><Relationship Id="rId2" Type="http://schemas.openxmlformats.org/officeDocument/2006/relationships/hyperlink" Target="https://xueyangfu.github.io/projects/icip201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186/2193-1801-3-757" TargetMode="External"/><Relationship Id="rId5" Type="http://schemas.openxmlformats.org/officeDocument/2006/relationships/hyperlink" Target="https://ieeexplore.ieee.org/abstract/document/6269338" TargetMode="External"/><Relationship Id="rId4" Type="http://schemas.openxmlformats.org/officeDocument/2006/relationships/hyperlink" Target="https://link.springer.com/content/pdf/10.1007/978-3-319-73603-7_37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43344"/>
            <a:ext cx="12192000" cy="2318327"/>
          </a:xfrm>
        </p:spPr>
        <p:txBody>
          <a:bodyPr>
            <a:normAutofit/>
          </a:bodyPr>
          <a:lstStyle/>
          <a:p>
            <a:r>
              <a:rPr lang="en-US" sz="3600" dirty="0"/>
              <a:t>RGHS: Shallow-Water Image Enhancement Using Relative Global Histogram Stretching Based on Adaptive Parameter Acquisition (2018)</a:t>
            </a:r>
            <a:endParaRPr lang="en-SG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12192000" cy="2332182"/>
          </a:xfrm>
        </p:spPr>
        <p:txBody>
          <a:bodyPr/>
          <a:lstStyle/>
          <a:p>
            <a:r>
              <a:rPr lang="zh-TW" altLang="en-US" dirty="0" smtClean="0"/>
              <a:t>系級</a:t>
            </a:r>
            <a:r>
              <a:rPr lang="en-US" altLang="zh-TW" dirty="0" smtClean="0"/>
              <a:t>:</a:t>
            </a:r>
            <a:r>
              <a:rPr lang="zh-TW" altLang="en-US" dirty="0" smtClean="0"/>
              <a:t>資科碩一     葉冠宏      </a:t>
            </a:r>
            <a:r>
              <a:rPr lang="en-US" altLang="zh-TW" dirty="0" smtClean="0"/>
              <a:t>108753208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122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/>
              <a:t>Imax, </a:t>
            </a:r>
            <a:r>
              <a:rPr lang="en-SG" dirty="0" err="1"/>
              <a:t>Imin</a:t>
            </a:r>
            <a:endParaRPr lang="en-S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/>
          <a:lstStyle/>
          <a:p>
            <a:r>
              <a:rPr lang="en-US" dirty="0" smtClean="0"/>
              <a:t>S </a:t>
            </a:r>
            <a:r>
              <a:rPr lang="en-US" dirty="0"/>
              <a:t>:</a:t>
            </a:r>
            <a:r>
              <a:rPr lang="en-US" dirty="0" smtClean="0"/>
              <a:t>set </a:t>
            </a:r>
            <a:r>
              <a:rPr lang="en-US" dirty="0"/>
              <a:t>of image pixel values for each R-G-B channel,  </a:t>
            </a:r>
            <a:endParaRPr lang="en-US" dirty="0" smtClean="0"/>
          </a:p>
          <a:p>
            <a:r>
              <a:rPr lang="en-US" dirty="0" err="1" smtClean="0"/>
              <a:t>S.sort</a:t>
            </a:r>
            <a:r>
              <a:rPr lang="en-US" dirty="0" smtClean="0"/>
              <a:t>: ascending order   </a:t>
            </a:r>
          </a:p>
          <a:p>
            <a:r>
              <a:rPr lang="en-US" dirty="0" err="1" smtClean="0"/>
              <a:t>S.sort.index</a:t>
            </a:r>
            <a:r>
              <a:rPr lang="en-US" dirty="0" smtClean="0"/>
              <a:t>(a): the </a:t>
            </a:r>
            <a:r>
              <a:rPr lang="en-US" dirty="0"/>
              <a:t>index number of the </a:t>
            </a:r>
            <a:r>
              <a:rPr lang="en-US" dirty="0">
                <a:solidFill>
                  <a:srgbClr val="FF0000"/>
                </a:solidFill>
              </a:rPr>
              <a:t>mode</a:t>
            </a:r>
            <a:r>
              <a:rPr lang="en-US" dirty="0"/>
              <a:t> in the histogram </a:t>
            </a:r>
            <a:r>
              <a:rPr lang="en-US" dirty="0" smtClean="0"/>
              <a:t>distribution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rom </a:t>
            </a:r>
            <a:r>
              <a:rPr lang="en-US" dirty="0">
                <a:solidFill>
                  <a:srgbClr val="FF0000"/>
                </a:solidFill>
              </a:rPr>
              <a:t>the peak division line</a:t>
            </a:r>
            <a:r>
              <a:rPr lang="en-US" dirty="0"/>
              <a:t>, we separate the pixels which values are in the smallest 0.1% of the total number on the left side and the biggest 0.1% of the total number on the right side from the histogram </a:t>
            </a:r>
            <a:r>
              <a:rPr lang="en-US" dirty="0" smtClean="0"/>
              <a:t>distribution. (</a:t>
            </a:r>
            <a:r>
              <a:rPr lang="en-US" dirty="0"/>
              <a:t>To reduce the impact of extreme values</a:t>
            </a:r>
            <a:r>
              <a:rPr lang="en-US" dirty="0" smtClean="0"/>
              <a:t>)  (</a:t>
            </a:r>
            <a:r>
              <a:rPr lang="en-US" dirty="0"/>
              <a:t>if the histogram is not normally distributed, </a:t>
            </a:r>
            <a:r>
              <a:rPr lang="en-US" dirty="0" smtClean="0"/>
              <a:t>traditional </a:t>
            </a:r>
            <a:r>
              <a:rPr lang="en-US" dirty="0"/>
              <a:t>method that removes an equal number of pixels from two tails of the histogram may not be reasonable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Imin</a:t>
            </a:r>
            <a:r>
              <a:rPr lang="en-US" dirty="0" smtClean="0"/>
              <a:t>  and Imax  </a:t>
            </a:r>
            <a:r>
              <a:rPr lang="en-US" dirty="0"/>
              <a:t>are both </a:t>
            </a:r>
            <a:r>
              <a:rPr lang="en-US" dirty="0" smtClean="0"/>
              <a:t>image and </a:t>
            </a:r>
            <a:r>
              <a:rPr lang="en-US" dirty="0"/>
              <a:t>channel-sensitive</a:t>
            </a:r>
            <a:r>
              <a:rPr lang="en-US" dirty="0" smtClean="0"/>
              <a:t>.</a:t>
            </a:r>
          </a:p>
          <a:p>
            <a:endParaRPr lang="en-SG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5" y="5347136"/>
            <a:ext cx="6278365" cy="8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4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US" dirty="0" err="1" smtClean="0"/>
              <a:t>Omin</a:t>
            </a:r>
            <a:endParaRPr lang="en-S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43479"/>
            <a:ext cx="12192000" cy="59990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:</a:t>
            </a:r>
            <a:r>
              <a:rPr lang="en-US" dirty="0" smtClean="0"/>
              <a:t>mode </a:t>
            </a:r>
            <a:r>
              <a:rPr lang="en-US" dirty="0"/>
              <a:t>in a channel</a:t>
            </a:r>
            <a:r>
              <a:rPr lang="en-US" dirty="0" smtClean="0"/>
              <a:t>.</a:t>
            </a:r>
            <a:r>
              <a:rPr lang="el-GR" dirty="0"/>
              <a:t> </a:t>
            </a:r>
            <a:endParaRPr lang="en-SG" dirty="0" smtClean="0"/>
          </a:p>
          <a:p>
            <a:r>
              <a:rPr lang="el-GR" dirty="0" smtClean="0"/>
              <a:t>βλ</a:t>
            </a:r>
            <a:r>
              <a:rPr lang="el-GR" dirty="0"/>
              <a:t>≤1.526</a:t>
            </a:r>
            <a:r>
              <a:rPr lang="el-GR" dirty="0" smtClean="0"/>
              <a:t>.</a:t>
            </a:r>
            <a:r>
              <a:rPr lang="en-SG" dirty="0" smtClean="0"/>
              <a:t>  </a:t>
            </a:r>
            <a:r>
              <a:rPr lang="el-GR" dirty="0" smtClean="0"/>
              <a:t>βλ</a:t>
            </a:r>
            <a:r>
              <a:rPr lang="el-GR" dirty="0"/>
              <a:t>∈</a:t>
            </a:r>
            <a:r>
              <a:rPr lang="en-SG" dirty="0" smtClean="0"/>
              <a:t>Z</a:t>
            </a:r>
            <a:r>
              <a:rPr lang="el-GR" dirty="0" smtClean="0"/>
              <a:t>:βλ=1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17" y="805578"/>
            <a:ext cx="4680766" cy="8136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0" y="2069626"/>
            <a:ext cx="4209837" cy="5862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13" y="1892829"/>
            <a:ext cx="5092472" cy="90032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0" y="2793155"/>
            <a:ext cx="2889754" cy="80474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678"/>
            <a:ext cx="4273617" cy="9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7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 err="1" smtClean="0"/>
              <a:t>Omax</a:t>
            </a:r>
            <a:endParaRPr lang="en-S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/>
          <a:lstStyle/>
          <a:p>
            <a:r>
              <a:rPr lang="en-US" dirty="0" smtClean="0"/>
              <a:t>Because </a:t>
            </a:r>
            <a:r>
              <a:rPr lang="en-US" dirty="0"/>
              <a:t>of different degrees of attenuation of the different light bands in the water, we must take separate analysis of RGB channels to calculate. </a:t>
            </a:r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US" dirty="0"/>
              <a:t>where   κ=1.1  and   κ=0.9  are an experiential value for red channel and green-blue channel respectively. </a:t>
            </a:r>
            <a:endParaRPr lang="en-US" dirty="0" smtClean="0"/>
          </a:p>
          <a:p>
            <a:r>
              <a:rPr lang="en-US" dirty="0"/>
              <a:t>When   </a:t>
            </a:r>
            <a:r>
              <a:rPr lang="en-US" dirty="0" err="1"/>
              <a:t>Jλ</a:t>
            </a:r>
            <a:r>
              <a:rPr lang="en-US" dirty="0"/>
              <a:t>(x)  achieves the maximum value,   </a:t>
            </a:r>
            <a:r>
              <a:rPr lang="en-US" dirty="0" err="1"/>
              <a:t>Bλ</a:t>
            </a:r>
            <a:r>
              <a:rPr lang="en-US" dirty="0"/>
              <a:t>  is 0.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r>
              <a:rPr lang="en-US" dirty="0" err="1" smtClean="0"/>
              <a:t>tλ</a:t>
            </a:r>
            <a:r>
              <a:rPr lang="en-US" dirty="0" smtClean="0"/>
              <a:t>(x): 0.83</a:t>
            </a:r>
            <a:r>
              <a:rPr lang="en-US" dirty="0"/>
              <a:t>, 0.95, 0.97 for R, G, B channels respectively</a:t>
            </a:r>
          </a:p>
          <a:p>
            <a:r>
              <a:rPr lang="en-SG" dirty="0" smtClean="0"/>
              <a:t>When u</a:t>
            </a:r>
            <a:r>
              <a:rPr lang="en-US" dirty="0" smtClean="0"/>
              <a:t>λ has no integer solution, we set </a:t>
            </a:r>
            <a:r>
              <a:rPr lang="en-US" dirty="0" err="1"/>
              <a:t>Oλmax</a:t>
            </a:r>
            <a:r>
              <a:rPr lang="en-US" dirty="0"/>
              <a:t>  to </a:t>
            </a:r>
            <a:r>
              <a:rPr lang="en-US" dirty="0" smtClean="0"/>
              <a:t>255.</a:t>
            </a:r>
            <a:endParaRPr lang="en-S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02" y="1769345"/>
            <a:ext cx="3689177" cy="872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36" y="1881216"/>
            <a:ext cx="3928764" cy="7239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3" y="1946362"/>
            <a:ext cx="4739716" cy="5184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2" y="4115446"/>
            <a:ext cx="5647161" cy="71643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89" y="4115446"/>
            <a:ext cx="3007899" cy="78467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65" y="4973810"/>
            <a:ext cx="3765135" cy="10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/>
              <a:t>CIELAB </a:t>
            </a:r>
            <a:r>
              <a:rPr lang="en-SG" dirty="0" err="1"/>
              <a:t>color</a:t>
            </a:r>
            <a:r>
              <a:rPr lang="en-SG" dirty="0"/>
              <a:t> space </a:t>
            </a:r>
            <a:r>
              <a:rPr lang="en-SG" dirty="0" smtClean="0"/>
              <a:t>stretching </a:t>
            </a:r>
            <a:endParaRPr lang="en-S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>
            <a:normAutofit/>
          </a:bodyPr>
          <a:lstStyle/>
          <a:p>
            <a:r>
              <a:rPr lang="en-US" dirty="0" smtClean="0"/>
              <a:t>CIELAB </a:t>
            </a:r>
            <a:r>
              <a:rPr lang="en-US" dirty="0"/>
              <a:t>was designed so that the same amount of numerical change in these values corresponds to roughly the same amount of visually perceived change.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adaptive-stretching of ‘L’, ‘a’ and ‘b’ will improve the saturation and brightness of the image to obtain more vivid color.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L* :</a:t>
            </a:r>
            <a:r>
              <a:rPr lang="en-US" dirty="0" smtClean="0"/>
              <a:t>lightness 0(black)~100(white)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a* </a:t>
            </a:r>
            <a:r>
              <a:rPr lang="en-US" dirty="0" smtClean="0"/>
              <a:t>:from </a:t>
            </a:r>
            <a:r>
              <a:rPr lang="en-US" dirty="0"/>
              <a:t>green (−) to red </a:t>
            </a:r>
            <a:r>
              <a:rPr lang="en-US" dirty="0" smtClean="0"/>
              <a:t>(+), </a:t>
            </a:r>
            <a:r>
              <a:rPr lang="en-US" dirty="0"/>
              <a:t>−128 to +127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* from blue (−) to yellow (+), −128 to +127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250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/>
              <a:t>CIELAB </a:t>
            </a:r>
            <a:r>
              <a:rPr lang="en-SG" dirty="0" err="1"/>
              <a:t>color</a:t>
            </a:r>
            <a:r>
              <a:rPr lang="en-SG" dirty="0"/>
              <a:t> space stretching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1"/>
            <a:ext cx="12192000" cy="5999017"/>
          </a:xfrm>
        </p:spPr>
        <p:txBody>
          <a:bodyPr>
            <a:normAutofit/>
          </a:bodyPr>
          <a:lstStyle/>
          <a:p>
            <a:r>
              <a:rPr lang="en-US" dirty="0" smtClean="0"/>
              <a:t>‘L</a:t>
            </a:r>
            <a:r>
              <a:rPr lang="en-US" dirty="0"/>
              <a:t>’ </a:t>
            </a:r>
            <a:r>
              <a:rPr lang="en-US" dirty="0" smtClean="0"/>
              <a:t>component: linear </a:t>
            </a:r>
            <a:r>
              <a:rPr lang="en-US" dirty="0"/>
              <a:t>slide </a:t>
            </a:r>
            <a:r>
              <a:rPr lang="en-US" dirty="0" smtClean="0"/>
              <a:t>stretching</a:t>
            </a:r>
          </a:p>
          <a:p>
            <a:r>
              <a:rPr lang="en-US" dirty="0" smtClean="0"/>
              <a:t>=&gt; Range </a:t>
            </a:r>
            <a:r>
              <a:rPr lang="en-US" dirty="0"/>
              <a:t>between 0.1% and 99.9% </a:t>
            </a:r>
            <a:r>
              <a:rPr lang="en-US" dirty="0" smtClean="0"/>
              <a:t>of the value is </a:t>
            </a:r>
            <a:r>
              <a:rPr lang="en-US" dirty="0"/>
              <a:t>stretched to range  </a:t>
            </a:r>
            <a:r>
              <a:rPr lang="en-US" dirty="0" smtClean="0"/>
              <a:t>[</a:t>
            </a:r>
            <a:r>
              <a:rPr lang="en-US" dirty="0"/>
              <a:t>0,100] . The 0.1% of the lower and upper values </a:t>
            </a:r>
            <a:r>
              <a:rPr lang="en-US" dirty="0" smtClean="0"/>
              <a:t>are </a:t>
            </a:r>
            <a:r>
              <a:rPr lang="en-US" dirty="0"/>
              <a:t>set to 0 </a:t>
            </a:r>
            <a:r>
              <a:rPr lang="en-US" dirty="0" smtClean="0"/>
              <a:t>and100 respectively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‘a</a:t>
            </a:r>
            <a:r>
              <a:rPr lang="en-US" dirty="0"/>
              <a:t>’ and ‘b’ </a:t>
            </a:r>
            <a:r>
              <a:rPr lang="en-US" dirty="0" smtClean="0"/>
              <a:t>: apply S-model </a:t>
            </a:r>
            <a:r>
              <a:rPr lang="en-US" dirty="0"/>
              <a:t>curve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φ </a:t>
            </a:r>
            <a:r>
              <a:rPr lang="en-US" dirty="0" smtClean="0"/>
              <a:t>:optimally-experimental </a:t>
            </a:r>
            <a:r>
              <a:rPr lang="en-US" dirty="0"/>
              <a:t>value, set to 1.3 in the method</a:t>
            </a:r>
          </a:p>
          <a:p>
            <a:r>
              <a:rPr lang="en-US" dirty="0" err="1" smtClean="0"/>
              <a:t>Iχ</a:t>
            </a:r>
            <a:r>
              <a:rPr lang="en-US" dirty="0" smtClean="0"/>
              <a:t> : input pixels</a:t>
            </a:r>
            <a:r>
              <a:rPr lang="en-US" dirty="0"/>
              <a:t>, the closer the values to </a:t>
            </a:r>
            <a:r>
              <a:rPr lang="en-US" dirty="0" smtClean="0"/>
              <a:t>0 (gray), </a:t>
            </a:r>
            <a:r>
              <a:rPr lang="en-US" dirty="0"/>
              <a:t>the further they will be </a:t>
            </a:r>
            <a:r>
              <a:rPr lang="en-US" dirty="0" smtClean="0"/>
              <a:t>stretched. </a:t>
            </a:r>
          </a:p>
          <a:p>
            <a:r>
              <a:rPr lang="en-US" dirty="0" err="1" smtClean="0"/>
              <a:t>Pχ</a:t>
            </a:r>
            <a:r>
              <a:rPr lang="en-US" dirty="0" smtClean="0"/>
              <a:t>: output </a:t>
            </a:r>
            <a:r>
              <a:rPr lang="en-US" dirty="0"/>
              <a:t>pixels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7" y="3248780"/>
            <a:ext cx="4798243" cy="8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5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/>
              <a:t> Experimental results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S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8" y="1517073"/>
            <a:ext cx="5872425" cy="44402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30036" y="6068291"/>
            <a:ext cx="382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Original image</a:t>
            </a:r>
            <a:endParaRPr lang="en-SG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24800" y="6068291"/>
            <a:ext cx="24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RGHS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213" y="1517071"/>
            <a:ext cx="5920300" cy="44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2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pPr algn="ctr"/>
            <a:r>
              <a:rPr lang="en-SG" dirty="0" smtClean="0"/>
              <a:t>2014 model   </a:t>
            </a:r>
            <a:r>
              <a:rPr lang="en-SG" dirty="0" err="1" smtClean="0"/>
              <a:t>v.s</a:t>
            </a:r>
            <a:r>
              <a:rPr lang="en-SG" dirty="0" smtClean="0"/>
              <a:t>   RGHS</a:t>
            </a:r>
            <a:endParaRPr lang="en-S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975456"/>
            <a:ext cx="6108221" cy="4581166"/>
          </a:xfrm>
        </p:spPr>
      </p:pic>
      <p:sp>
        <p:nvSpPr>
          <p:cNvPr id="6" name="文字方塊 5"/>
          <p:cNvSpPr txBox="1"/>
          <p:nvPr/>
        </p:nvSpPr>
        <p:spPr>
          <a:xfrm>
            <a:off x="-2" y="5556622"/>
            <a:ext cx="6108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composition of dual-intensity images and Rayleigh-stretching (2014</a:t>
            </a:r>
            <a:r>
              <a:rPr lang="en-US" sz="2400" b="1" dirty="0" smtClean="0"/>
              <a:t>)</a:t>
            </a:r>
          </a:p>
          <a:p>
            <a:r>
              <a:rPr lang="en-US" sz="2000" dirty="0"/>
              <a:t>Mean squared </a:t>
            </a:r>
            <a:r>
              <a:rPr lang="en-US" sz="2000" dirty="0" smtClean="0"/>
              <a:t>error:331.5131238301595</a:t>
            </a:r>
            <a:endParaRPr lang="en-US" sz="2000" dirty="0"/>
          </a:p>
          <a:p>
            <a:endParaRPr lang="en-US" sz="2400" b="1" dirty="0"/>
          </a:p>
          <a:p>
            <a:r>
              <a:rPr lang="en-US" sz="2400" b="1" dirty="0"/>
              <a:t/>
            </a:r>
            <a:br>
              <a:rPr lang="en-US" sz="2400" b="1" dirty="0"/>
            </a:br>
            <a:endParaRPr lang="en-SG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98669" y="5556622"/>
            <a:ext cx="6005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RGHS(2018)</a:t>
            </a:r>
          </a:p>
          <a:p>
            <a:r>
              <a:rPr lang="en-SG" sz="2000" dirty="0"/>
              <a:t>Mean </a:t>
            </a:r>
            <a:r>
              <a:rPr lang="en-SG" sz="2000" dirty="0" smtClean="0"/>
              <a:t>squared error:5470.202645068516</a:t>
            </a:r>
            <a:endParaRPr lang="en-SG" sz="2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5456"/>
            <a:ext cx="6108221" cy="45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6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>
            <a:normAutofit/>
          </a:bodyPr>
          <a:lstStyle/>
          <a:p>
            <a:r>
              <a:rPr lang="en-US" sz="3200" b="1" dirty="0"/>
              <a:t>Comparison(histogram before and after processing</a:t>
            </a:r>
            <a:r>
              <a:rPr lang="en-US" sz="3200" b="1" dirty="0" smtClean="0"/>
              <a:t>)-our </a:t>
            </a:r>
            <a:r>
              <a:rPr lang="en-US" sz="3200" b="1" dirty="0"/>
              <a:t>model</a:t>
            </a:r>
            <a:endParaRPr lang="en-SG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" y="858981"/>
            <a:ext cx="3729111" cy="2966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69" y="801992"/>
            <a:ext cx="3848044" cy="30234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801" y="846147"/>
            <a:ext cx="3670388" cy="29351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0" y="3844745"/>
            <a:ext cx="3760799" cy="30132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3787757"/>
            <a:ext cx="3837802" cy="30702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803" y="3892979"/>
            <a:ext cx="3771985" cy="29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>
            <a:normAutofit/>
          </a:bodyPr>
          <a:lstStyle/>
          <a:p>
            <a:r>
              <a:rPr lang="en-SG" sz="3200" b="1" dirty="0" smtClean="0"/>
              <a:t>Comparison(histogram before and after processing)-2014 model</a:t>
            </a:r>
            <a:endParaRPr lang="en-SG" sz="3200" b="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82" y="660176"/>
            <a:ext cx="3753852" cy="29474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125" y="629844"/>
            <a:ext cx="3861196" cy="308991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6" y="599092"/>
            <a:ext cx="3786109" cy="30085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" y="3642757"/>
            <a:ext cx="3917999" cy="307567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72" y="3642757"/>
            <a:ext cx="3853045" cy="307567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217" y="3719759"/>
            <a:ext cx="3766108" cy="299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7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/>
              <a:t> Experimental results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30036" y="6068291"/>
            <a:ext cx="382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Original image</a:t>
            </a:r>
            <a:endParaRPr lang="en-SG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24800" y="6068291"/>
            <a:ext cx="24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RGHS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02" y="1386037"/>
            <a:ext cx="5893556" cy="44215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3" y="1386037"/>
            <a:ext cx="5893556" cy="442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2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Light </a:t>
            </a:r>
            <a:r>
              <a:rPr lang="en-US" dirty="0"/>
              <a:t>absorption ,scattering, water </a:t>
            </a:r>
            <a:r>
              <a:rPr lang="en-US" dirty="0" smtClean="0"/>
              <a:t>turbidity =&gt; underwater </a:t>
            </a:r>
            <a:r>
              <a:rPr lang="en-US" dirty="0"/>
              <a:t>image </a:t>
            </a:r>
            <a:r>
              <a:rPr lang="en-US" dirty="0" smtClean="0"/>
              <a:t>shows </a:t>
            </a:r>
            <a:r>
              <a:rPr lang="en-US" dirty="0"/>
              <a:t>low contrast, fuzzy, and color cast.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green </a:t>
            </a:r>
            <a:r>
              <a:rPr lang="en-US" dirty="0"/>
              <a:t>and blue lights (</a:t>
            </a:r>
            <a:r>
              <a:rPr lang="en-US" dirty="0" smtClean="0"/>
              <a:t>shorter </a:t>
            </a:r>
            <a:r>
              <a:rPr lang="en-US" dirty="0"/>
              <a:t>wavelength and high </a:t>
            </a:r>
            <a:r>
              <a:rPr lang="en-US" dirty="0" smtClean="0"/>
              <a:t>frequency) =&gt;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attenuate </a:t>
            </a:r>
            <a:r>
              <a:rPr lang="en-US" dirty="0"/>
              <a:t>extraordinarily lower than the red counterpart. </a:t>
            </a:r>
          </a:p>
          <a:p>
            <a:pPr marL="0" indent="0">
              <a:buNone/>
            </a:pPr>
            <a:r>
              <a:rPr lang="en-US" dirty="0" smtClean="0"/>
              <a:t>      =&gt;  deep </a:t>
            </a:r>
            <a:r>
              <a:rPr lang="en-US" dirty="0"/>
              <a:t>sea image appears the bluish </a:t>
            </a:r>
            <a:r>
              <a:rPr lang="en-US" dirty="0" smtClean="0"/>
              <a:t>tone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dirty="0" smtClean="0"/>
              <a:t>Under </a:t>
            </a:r>
            <a:r>
              <a:rPr lang="en-US" dirty="0"/>
              <a:t>different illuminants, because of the difference of the spectrum distribution, the color performance for the same object will not be the same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3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513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pPr algn="ctr"/>
            <a:r>
              <a:rPr lang="en-SG" dirty="0" smtClean="0"/>
              <a:t>2014 model   </a:t>
            </a:r>
            <a:r>
              <a:rPr lang="en-SG" dirty="0" err="1" smtClean="0"/>
              <a:t>v.s</a:t>
            </a:r>
            <a:r>
              <a:rPr lang="en-SG" dirty="0" smtClean="0"/>
              <a:t>   RGHS</a:t>
            </a:r>
            <a:endParaRPr lang="en-SG" dirty="0"/>
          </a:p>
        </p:txBody>
      </p:sp>
      <p:sp>
        <p:nvSpPr>
          <p:cNvPr id="6" name="文字方塊 5"/>
          <p:cNvSpPr txBox="1"/>
          <p:nvPr/>
        </p:nvSpPr>
        <p:spPr>
          <a:xfrm>
            <a:off x="-2" y="5556622"/>
            <a:ext cx="61082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composition of dual-intensity images and Rayleigh-stretching (2014</a:t>
            </a:r>
            <a:r>
              <a:rPr lang="en-US" sz="2400" b="1" dirty="0" smtClean="0"/>
              <a:t>)</a:t>
            </a:r>
          </a:p>
          <a:p>
            <a:r>
              <a:rPr lang="en-US" sz="2000" dirty="0"/>
              <a:t>Mean squared error:302.31619413326456</a:t>
            </a:r>
            <a:endParaRPr lang="en-US" sz="2400" b="1" dirty="0"/>
          </a:p>
          <a:p>
            <a:r>
              <a:rPr lang="en-US" sz="2400" b="1" dirty="0"/>
              <a:t/>
            </a:r>
            <a:br>
              <a:rPr lang="en-US" sz="2400" b="1" dirty="0"/>
            </a:br>
            <a:endParaRPr lang="en-SG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98669" y="5556622"/>
            <a:ext cx="6005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RGHS(2018)</a:t>
            </a:r>
          </a:p>
          <a:p>
            <a:r>
              <a:rPr lang="en-SG" sz="2000" dirty="0"/>
              <a:t>Mean squared error:6907.911796477734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9" y="1032133"/>
            <a:ext cx="5799919" cy="4351338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8" y="1032133"/>
            <a:ext cx="57999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>
            <a:normAutofit/>
          </a:bodyPr>
          <a:lstStyle/>
          <a:p>
            <a:r>
              <a:rPr lang="en-US" sz="3200" b="1" dirty="0"/>
              <a:t>Comparison(histogram before and after processing</a:t>
            </a:r>
            <a:r>
              <a:rPr lang="en-US" sz="3200" b="1" dirty="0" smtClean="0"/>
              <a:t>)-our </a:t>
            </a:r>
            <a:r>
              <a:rPr lang="en-US" sz="3200" b="1" dirty="0"/>
              <a:t>model</a:t>
            </a:r>
            <a:endParaRPr lang="en-SG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6" y="791176"/>
            <a:ext cx="3782824" cy="30593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05" y="826539"/>
            <a:ext cx="3697834" cy="293882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65" y="737589"/>
            <a:ext cx="3770531" cy="302777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" y="3858490"/>
            <a:ext cx="3760870" cy="300308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09" y="3925278"/>
            <a:ext cx="3642029" cy="293272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64" y="3815280"/>
            <a:ext cx="3770531" cy="30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2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>
            <a:normAutofit/>
          </a:bodyPr>
          <a:lstStyle/>
          <a:p>
            <a:r>
              <a:rPr lang="en-SG" sz="3200" b="1" dirty="0" smtClean="0"/>
              <a:t>Comparison(histogram before and after processing)-2014 model</a:t>
            </a:r>
            <a:endParaRPr lang="en-SG" sz="3200" b="1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439"/>
            <a:ext cx="3713570" cy="30033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70" y="848304"/>
            <a:ext cx="3768609" cy="299507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18" y="794010"/>
            <a:ext cx="3770531" cy="302777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4973"/>
            <a:ext cx="3713570" cy="2993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96" y="3949171"/>
            <a:ext cx="3649756" cy="29088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69" y="3843381"/>
            <a:ext cx="3694427" cy="293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/>
              <a:t>Conclusion: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daptive </a:t>
            </a:r>
            <a:r>
              <a:rPr lang="en-US" dirty="0"/>
              <a:t>parameters have considered both the light transmission and the original image histogram distribution, preserving from overstretching or under-stretching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9727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6764"/>
          </a:xfrm>
        </p:spPr>
        <p:txBody>
          <a:bodyPr/>
          <a:lstStyle/>
          <a:p>
            <a:r>
              <a:rPr lang="en-SG" dirty="0"/>
              <a:t>R</a:t>
            </a:r>
            <a:r>
              <a:rPr lang="en-SG" dirty="0" smtClean="0"/>
              <a:t>esource</a:t>
            </a:r>
            <a:endParaRPr lang="en-S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6764"/>
            <a:ext cx="12192000" cy="5851235"/>
          </a:xfrm>
        </p:spPr>
        <p:txBody>
          <a:bodyPr/>
          <a:lstStyle/>
          <a:p>
            <a:r>
              <a:rPr lang="en-SG" dirty="0" smtClean="0">
                <a:hlinkClick r:id="rId2"/>
              </a:rPr>
              <a:t>https://xueyangfu.github.io/projects/icip2014.html</a:t>
            </a:r>
            <a:endParaRPr lang="en-SG" dirty="0" smtClean="0"/>
          </a:p>
          <a:p>
            <a:r>
              <a:rPr lang="en-SG" dirty="0">
                <a:hlinkClick r:id="rId3"/>
              </a:rPr>
              <a:t>https://link.springer.com/chapter/10.1007/978-3-319-73603-7_37#:~:text=Because%20the%20underwater%20images%20are,and%2099.9%25%20of%20the%20histogram</a:t>
            </a:r>
            <a:r>
              <a:rPr lang="en-SG" dirty="0" smtClean="0"/>
              <a:t>.</a:t>
            </a:r>
          </a:p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link.springer.com/content/pdf/10.1007%2F978-3-319-73603-7_37.pdf</a:t>
            </a:r>
            <a:endParaRPr lang="en-SG" dirty="0" smtClean="0"/>
          </a:p>
          <a:p>
            <a:r>
              <a:rPr lang="en-SG" dirty="0">
                <a:hlinkClick r:id="rId5"/>
              </a:rPr>
              <a:t>https://</a:t>
            </a:r>
            <a:r>
              <a:rPr lang="en-SG" dirty="0" smtClean="0">
                <a:hlinkClick r:id="rId5"/>
              </a:rPr>
              <a:t>ieeexplore.ieee.org/abstract/document/6269338</a:t>
            </a:r>
            <a:endParaRPr lang="en-SG" dirty="0" smtClean="0"/>
          </a:p>
          <a:p>
            <a:r>
              <a:rPr lang="en-SG">
                <a:hlinkClick r:id="rId6"/>
              </a:rPr>
              <a:t>https</a:t>
            </a:r>
            <a:r>
              <a:rPr lang="en-SG">
                <a:hlinkClick r:id="rId6"/>
              </a:rPr>
              <a:t>://</a:t>
            </a:r>
            <a:r>
              <a:rPr lang="en-SG" smtClean="0">
                <a:hlinkClick r:id="rId6"/>
              </a:rPr>
              <a:t>link.springer.com/article/10.1186/2193-1801-3-757</a:t>
            </a:r>
            <a:endParaRPr lang="en-SG" smtClean="0"/>
          </a:p>
          <a:p>
            <a:r>
              <a:rPr lang="en-SG" smtClean="0">
                <a:hlinkClick r:id="rId7"/>
              </a:rPr>
              <a:t>https</a:t>
            </a:r>
            <a:r>
              <a:rPr lang="en-SG" dirty="0">
                <a:hlinkClick r:id="rId7"/>
              </a:rPr>
              <a:t>://</a:t>
            </a:r>
            <a:r>
              <a:rPr lang="en-SG" dirty="0" smtClean="0">
                <a:hlinkClick r:id="rId7"/>
              </a:rPr>
              <a:t>github.com/wangyanckxx/Single-Underwater-Image-Enhancement-and-Color-Restoration</a:t>
            </a:r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463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/>
              <a:t>Underwater Model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A well-known haze image function model </a:t>
            </a: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is 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often used to approximate the propagation equation of underwater scattering in the background light</a:t>
            </a: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dirty="0" smtClean="0"/>
          </a:p>
          <a:p>
            <a:r>
              <a:rPr lang="en-US" dirty="0"/>
              <a:t>light </a:t>
            </a:r>
            <a:r>
              <a:rPr lang="en-US" dirty="0" smtClean="0"/>
              <a:t>wavelength  </a:t>
            </a:r>
            <a:r>
              <a:rPr lang="el-GR" dirty="0" smtClean="0"/>
              <a:t>λ</a:t>
            </a:r>
            <a:r>
              <a:rPr lang="el-GR" dirty="0"/>
              <a:t>∈{</a:t>
            </a:r>
            <a:r>
              <a:rPr lang="en-US" dirty="0" err="1"/>
              <a:t>red,green,blue</a:t>
            </a:r>
            <a:r>
              <a:rPr lang="en-US" dirty="0" smtClean="0"/>
              <a:t>}</a:t>
            </a:r>
          </a:p>
          <a:p>
            <a:r>
              <a:rPr lang="en-US" dirty="0"/>
              <a:t>underwater image   I</a:t>
            </a:r>
            <a:r>
              <a:rPr lang="el-GR" dirty="0"/>
              <a:t>λ(</a:t>
            </a:r>
            <a:r>
              <a:rPr lang="en-US" dirty="0"/>
              <a:t>x) </a:t>
            </a:r>
            <a:endParaRPr lang="en-US" dirty="0" smtClean="0"/>
          </a:p>
          <a:p>
            <a:r>
              <a:rPr lang="en-US" dirty="0" smtClean="0"/>
              <a:t>X: pixel </a:t>
            </a:r>
            <a:r>
              <a:rPr lang="en-US" dirty="0"/>
              <a:t>point </a:t>
            </a:r>
            <a:endParaRPr lang="en-US" dirty="0" smtClean="0"/>
          </a:p>
          <a:p>
            <a:r>
              <a:rPr lang="en-US" dirty="0" err="1" smtClean="0"/>
              <a:t>Jλ</a:t>
            </a:r>
            <a:r>
              <a:rPr lang="en-US" dirty="0" smtClean="0"/>
              <a:t>(x):scene </a:t>
            </a:r>
            <a:r>
              <a:rPr lang="en-US" dirty="0"/>
              <a:t>radiance at point </a:t>
            </a:r>
            <a:r>
              <a:rPr lang="en-US" dirty="0" smtClean="0"/>
              <a:t>x</a:t>
            </a:r>
          </a:p>
          <a:p>
            <a:r>
              <a:rPr lang="en-US" dirty="0" err="1" smtClean="0"/>
              <a:t>tλ</a:t>
            </a:r>
            <a:r>
              <a:rPr lang="en-US" dirty="0" smtClean="0"/>
              <a:t>(x): the </a:t>
            </a:r>
            <a:r>
              <a:rPr lang="en-US" dirty="0"/>
              <a:t>residual energy ratio of after reflecting from point x in the underwater </a:t>
            </a:r>
            <a:r>
              <a:rPr lang="en-US" dirty="0" smtClean="0"/>
              <a:t>scene </a:t>
            </a:r>
            <a:r>
              <a:rPr lang="en-US" dirty="0"/>
              <a:t>and reaching the camera (a function of both </a:t>
            </a:r>
            <a:r>
              <a:rPr lang="en-US" dirty="0" smtClean="0"/>
              <a:t>λ</a:t>
            </a:r>
            <a:r>
              <a:rPr lang="en-US" dirty="0"/>
              <a:t> and the scene–camera distance </a:t>
            </a:r>
            <a:r>
              <a:rPr lang="en-US" dirty="0" smtClean="0"/>
              <a:t>d(x))</a:t>
            </a:r>
          </a:p>
          <a:p>
            <a:r>
              <a:rPr lang="en-US" dirty="0" err="1" smtClean="0"/>
              <a:t>Bλ</a:t>
            </a:r>
            <a:r>
              <a:rPr lang="en-US" dirty="0" smtClean="0"/>
              <a:t>: the </a:t>
            </a:r>
            <a:r>
              <a:rPr lang="en-US" dirty="0"/>
              <a:t>uniform background light</a:t>
            </a:r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5" y="2223357"/>
            <a:ext cx="5460499" cy="59760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2215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36" y="2036296"/>
            <a:ext cx="3007899" cy="7846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36" y="3489451"/>
            <a:ext cx="5483192" cy="10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140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/>
            </a:r>
            <a:br>
              <a:rPr lang="en-US" sz="3100" dirty="0"/>
            </a:br>
            <a:r>
              <a:rPr lang="en-US" sz="4900" dirty="0"/>
              <a:t>Related </a:t>
            </a:r>
            <a:r>
              <a:rPr lang="en-US" sz="4900" dirty="0" smtClean="0"/>
              <a:t>work</a:t>
            </a:r>
            <a:br>
              <a:rPr lang="en-US" sz="4900" dirty="0" smtClean="0"/>
            </a:br>
            <a:endParaRPr lang="en-SG" sz="49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91402"/>
            <a:ext cx="12192000" cy="5866598"/>
          </a:xfrm>
        </p:spPr>
        <p:txBody>
          <a:bodyPr/>
          <a:lstStyle/>
          <a:p>
            <a:r>
              <a:rPr lang="en-US" sz="2400" dirty="0" err="1" smtClean="0"/>
              <a:t>RayleighDistribution</a:t>
            </a:r>
            <a:r>
              <a:rPr lang="en-US" sz="2400" dirty="0"/>
              <a:t>: Underwater image quality enhancement through composition of dual-intensity images and Rayleigh-stretching (2014)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1800" dirty="0" smtClean="0"/>
              <a:t> </a:t>
            </a:r>
            <a:r>
              <a:rPr lang="en-US" sz="2400" dirty="0"/>
              <a:t>integrated color model (ICM</a:t>
            </a:r>
            <a:r>
              <a:rPr lang="en-US" sz="2400" dirty="0" smtClean="0"/>
              <a:t>)</a:t>
            </a:r>
          </a:p>
          <a:p>
            <a:endParaRPr lang="en-US" sz="1800" dirty="0"/>
          </a:p>
          <a:p>
            <a:r>
              <a:rPr lang="en-US" sz="2400" dirty="0"/>
              <a:t>unsupervised color correction method (UCM) 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2400" dirty="0" smtClean="0"/>
              <a:t>=&gt; These </a:t>
            </a:r>
            <a:r>
              <a:rPr lang="en-US" sz="2400" dirty="0"/>
              <a:t>methods used the </a:t>
            </a:r>
            <a:r>
              <a:rPr lang="en-US" sz="2400" b="1" dirty="0"/>
              <a:t>histogram stretching </a:t>
            </a:r>
            <a:r>
              <a:rPr lang="en-US" sz="2400" dirty="0"/>
              <a:t>in </a:t>
            </a:r>
            <a:r>
              <a:rPr lang="en-US" sz="2400" b="1" dirty="0"/>
              <a:t>RGB color model </a:t>
            </a:r>
            <a:r>
              <a:rPr lang="en-US" sz="2400" dirty="0"/>
              <a:t>and then </a:t>
            </a:r>
            <a:r>
              <a:rPr lang="en-US" sz="2400" b="1" dirty="0"/>
              <a:t>saturation-intensity stretching in HSI color model </a:t>
            </a:r>
            <a:r>
              <a:rPr lang="en-US" sz="2400" dirty="0"/>
              <a:t>to enhance the contrast of the images and correct color cast. </a:t>
            </a:r>
            <a:endParaRPr lang="en-US" sz="2400" dirty="0" smtClean="0"/>
          </a:p>
          <a:p>
            <a:endParaRPr lang="en-US" sz="18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output results of these </a:t>
            </a:r>
            <a:r>
              <a:rPr lang="en-US" sz="2400" dirty="0" smtClean="0"/>
              <a:t>methods </a:t>
            </a:r>
            <a:r>
              <a:rPr lang="en-US" sz="2400" dirty="0"/>
              <a:t>do not have significant difference and still exist blue-green illumination, and may bring serious noise to the enhanced </a:t>
            </a:r>
            <a:r>
              <a:rPr lang="en-US" sz="2400" dirty="0" smtClean="0"/>
              <a:t>image.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6029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1491"/>
          </a:xfrm>
        </p:spPr>
        <p:txBody>
          <a:bodyPr>
            <a:normAutofit fontScale="90000"/>
          </a:bodyPr>
          <a:lstStyle/>
          <a:p>
            <a:r>
              <a:rPr lang="en-SG" sz="3600" b="1" dirty="0"/>
              <a:t>Presented </a:t>
            </a:r>
            <a:r>
              <a:rPr lang="en-SG" sz="3600" b="1" dirty="0" smtClean="0"/>
              <a:t>method</a:t>
            </a:r>
            <a:r>
              <a:rPr lang="en-SG" sz="3200" b="1" dirty="0" smtClean="0"/>
              <a:t>- </a:t>
            </a:r>
            <a:r>
              <a:rPr lang="en-US" sz="3100" dirty="0" smtClean="0"/>
              <a:t>RGHS</a:t>
            </a:r>
            <a:r>
              <a:rPr lang="en-US" sz="3100" dirty="0"/>
              <a:t>: Shallow-Water Image Enhancement Using Relative Global Histogram Stretching Based on Adaptive Parameter Acquisition (2018)</a:t>
            </a:r>
            <a:br>
              <a:rPr lang="en-US" sz="3100" dirty="0"/>
            </a:br>
            <a:endParaRPr lang="en-SG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40506"/>
            <a:ext cx="12192000" cy="601749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17" y="1643878"/>
            <a:ext cx="6566965" cy="51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8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/>
              <a:t>Colour </a:t>
            </a:r>
            <a:r>
              <a:rPr lang="en-SG" dirty="0" smtClean="0"/>
              <a:t>equalization</a:t>
            </a:r>
            <a:endParaRPr lang="en-S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Based </a:t>
            </a:r>
            <a:r>
              <a:rPr lang="en-US" dirty="0"/>
              <a:t>on the UCM model, once the average of one channel is extraordinary low, the channel must multiply with a bigger multiplier, which will cause the wrong pretreatment of image color.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SG" dirty="0" smtClean="0"/>
          </a:p>
          <a:p>
            <a:r>
              <a:rPr lang="en-US" dirty="0"/>
              <a:t>We correct the G and B channels. Here, R channel is not considered because the red light in the water is hard to compensate by simple color equalization, which may bring about red over-saturation.</a:t>
            </a:r>
          </a:p>
          <a:p>
            <a:endParaRPr lang="en-SG" dirty="0" smtClean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" y="2179564"/>
            <a:ext cx="3965609" cy="13657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13" y="2085783"/>
            <a:ext cx="4698229" cy="13889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39" y="2308614"/>
            <a:ext cx="3335658" cy="6314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5118567"/>
            <a:ext cx="4979556" cy="115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455"/>
            <a:ext cx="4051684" cy="303876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84" y="1893454"/>
            <a:ext cx="4076316" cy="30572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1893453"/>
            <a:ext cx="4051688" cy="303876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6255" y="5080000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Original colour equalization </a:t>
            </a:r>
            <a:endParaRPr lang="en-SG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90229" y="5080000"/>
            <a:ext cx="40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Set </a:t>
            </a:r>
            <a:r>
              <a:rPr lang="en-SG" b="1" dirty="0" err="1" smtClean="0"/>
              <a:t>Aavg</a:t>
            </a:r>
            <a:r>
              <a:rPr lang="en-SG" b="1" dirty="0" smtClean="0"/>
              <a:t> as 128(with correction of Red channel)</a:t>
            </a:r>
            <a:endParaRPr lang="en-SG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60509" y="5080000"/>
            <a:ext cx="364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Set </a:t>
            </a:r>
            <a:r>
              <a:rPr lang="en-SG" b="1" dirty="0" err="1"/>
              <a:t>Aavg</a:t>
            </a:r>
            <a:r>
              <a:rPr lang="en-SG" b="1" dirty="0"/>
              <a:t> as </a:t>
            </a:r>
            <a:r>
              <a:rPr lang="en-SG" b="1" dirty="0" smtClean="0"/>
              <a:t>128(without </a:t>
            </a:r>
            <a:r>
              <a:rPr lang="en-SG" b="1" dirty="0"/>
              <a:t>correction of Red channel)</a:t>
            </a:r>
          </a:p>
        </p:txBody>
      </p:sp>
    </p:spTree>
    <p:extLst>
      <p:ext uri="{BB962C8B-B14F-4D97-AF65-F5344CB8AC3E}">
        <p14:creationId xmlns:p14="http://schemas.microsoft.com/office/powerpoint/2010/main" val="4883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 smtClean="0"/>
              <a:t>Histogram Stretching-traditional vs our approach</a:t>
            </a:r>
            <a:endParaRPr lang="en-S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/>
          <a:lstStyle/>
          <a:p>
            <a:r>
              <a:rPr lang="en-US" dirty="0"/>
              <a:t>Due to the relative-concentrated distribution and quite low histogram range, underwater images often have low contrast and visibility.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=&gt;Histogram </a:t>
            </a:r>
            <a:r>
              <a:rPr lang="en-US" dirty="0"/>
              <a:t>stretching </a:t>
            </a:r>
            <a:r>
              <a:rPr lang="en-US" dirty="0" smtClean="0"/>
              <a:t>adopted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=&gt;better </a:t>
            </a:r>
            <a:r>
              <a:rPr lang="en-US" dirty="0"/>
              <a:t>pixel distribution of the image </a:t>
            </a:r>
            <a:r>
              <a:rPr lang="en-US" dirty="0" smtClean="0"/>
              <a:t>channels (better contrast).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If we use </a:t>
            </a:r>
            <a:r>
              <a:rPr lang="en-US" dirty="0"/>
              <a:t>the same </a:t>
            </a:r>
            <a:r>
              <a:rPr lang="en-US" dirty="0" smtClean="0"/>
              <a:t>parameters (</a:t>
            </a:r>
            <a:r>
              <a:rPr lang="en-US" dirty="0"/>
              <a:t>e.g., 0, 255) for all R-G-B channels of the images, ignoring the histogram distribution characteristics of different channels and in different images. </a:t>
            </a:r>
            <a:r>
              <a:rPr lang="en-US" dirty="0" smtClean="0"/>
              <a:t>=&gt; it </a:t>
            </a:r>
            <a:r>
              <a:rPr lang="en-US" dirty="0"/>
              <a:t>may over-stretch or under-stretch certain color channel and damage the details of the original image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R:[50,150]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G:[70,210]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B:[</a:t>
            </a:r>
            <a:r>
              <a:rPr lang="en-US" dirty="0"/>
              <a:t>70,210]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SG" dirty="0" smtClean="0"/>
          </a:p>
          <a:p>
            <a:endParaRPr lang="en-SG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20" y="4596397"/>
            <a:ext cx="4821316" cy="8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8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r>
              <a:rPr lang="en-SG" dirty="0" smtClean="0"/>
              <a:t>Imax, </a:t>
            </a:r>
            <a:r>
              <a:rPr lang="en-SG" dirty="0" err="1" smtClean="0"/>
              <a:t>Imin</a:t>
            </a:r>
            <a:endParaRPr lang="en-S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/>
          <a:lstStyle/>
          <a:p>
            <a:r>
              <a:rPr lang="en-US" dirty="0"/>
              <a:t>From the histogram distribution of various shallow-water images, we can observe that the histogram distribution of R-G-B channel </a:t>
            </a:r>
            <a:r>
              <a:rPr lang="en-US" dirty="0" smtClean="0"/>
              <a:t>are similar </a:t>
            </a:r>
            <a:r>
              <a:rPr lang="en-US" dirty="0"/>
              <a:t>to the variation of Rayleigh </a:t>
            </a:r>
            <a:r>
              <a:rPr lang="en-US" dirty="0" smtClean="0"/>
              <a:t>distribution</a:t>
            </a:r>
          </a:p>
          <a:p>
            <a:endParaRPr lang="en-US" dirty="0" smtClean="0"/>
          </a:p>
          <a:p>
            <a:endParaRPr lang="en-SG" dirty="0" smtClean="0"/>
          </a:p>
          <a:p>
            <a:endParaRPr lang="en-SG" dirty="0"/>
          </a:p>
          <a:p>
            <a:r>
              <a:rPr lang="en-US" dirty="0" smtClean="0"/>
              <a:t>‘a’: mode(peak </a:t>
            </a:r>
            <a:r>
              <a:rPr lang="en-US" dirty="0"/>
              <a:t>of R-G-B channel </a:t>
            </a:r>
            <a:r>
              <a:rPr lang="en-US" dirty="0" smtClean="0"/>
              <a:t>histograms), as </a:t>
            </a:r>
            <a:r>
              <a:rPr lang="en-US" dirty="0"/>
              <a:t>a dividing line to separately decide the minimum (left) and maximum (right) intensity level values of the input image in the histogram stretching</a:t>
            </a:r>
            <a:r>
              <a:rPr lang="en-US" dirty="0" smtClean="0"/>
              <a:t>.</a:t>
            </a:r>
          </a:p>
          <a:p>
            <a:endParaRPr lang="en-S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6" y="2183215"/>
            <a:ext cx="4973229" cy="10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8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10577</TotalTime>
  <Words>1033</Words>
  <Application>Microsoft Office PowerPoint</Application>
  <PresentationFormat>寬螢幕</PresentationFormat>
  <Paragraphs>141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Georgia</vt:lpstr>
      <vt:lpstr>Office 佈景主題</vt:lpstr>
      <vt:lpstr>RGHS: Shallow-Water Image Enhancement Using Relative Global Histogram Stretching Based on Adaptive Parameter Acquisition (2018)</vt:lpstr>
      <vt:lpstr>Introduction</vt:lpstr>
      <vt:lpstr>Underwater Model</vt:lpstr>
      <vt:lpstr> Related work </vt:lpstr>
      <vt:lpstr>Presented method- RGHS: Shallow-Water Image Enhancement Using Relative Global Histogram Stretching Based on Adaptive Parameter Acquisition (2018) </vt:lpstr>
      <vt:lpstr>Colour equalization</vt:lpstr>
      <vt:lpstr>PowerPoint 簡報</vt:lpstr>
      <vt:lpstr>Histogram Stretching-traditional vs our approach</vt:lpstr>
      <vt:lpstr>Imax, Imin</vt:lpstr>
      <vt:lpstr>Imax, Imin</vt:lpstr>
      <vt:lpstr>Omin</vt:lpstr>
      <vt:lpstr>Omax</vt:lpstr>
      <vt:lpstr>CIELAB color space stretching </vt:lpstr>
      <vt:lpstr>CIELAB color space stretching </vt:lpstr>
      <vt:lpstr> Experimental results</vt:lpstr>
      <vt:lpstr>2014 model   v.s   RGHS</vt:lpstr>
      <vt:lpstr>Comparison(histogram before and after processing)-our model</vt:lpstr>
      <vt:lpstr>Comparison(histogram before and after processing)-2014 model</vt:lpstr>
      <vt:lpstr> Experimental results</vt:lpstr>
      <vt:lpstr>2014 model   v.s   RGHS</vt:lpstr>
      <vt:lpstr>Comparison(histogram before and after processing)-our model</vt:lpstr>
      <vt:lpstr>Comparison(histogram before and after processing)-2014 model</vt:lpstr>
      <vt:lpstr>Conclusion:</vt:lpstr>
      <vt:lpstr>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Harvey Yeh</dc:creator>
  <cp:lastModifiedBy>Harvey Yeh</cp:lastModifiedBy>
  <cp:revision>151</cp:revision>
  <dcterms:created xsi:type="dcterms:W3CDTF">2020-06-08T22:14:11Z</dcterms:created>
  <dcterms:modified xsi:type="dcterms:W3CDTF">2020-06-17T00:05:18Z</dcterms:modified>
</cp:coreProperties>
</file>