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1" r:id="rId4"/>
    <p:sldId id="262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h7XNzeh1ljZb0GnzdC8CZcHzIO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121" d="100"/>
          <a:sy n="121" d="100"/>
        </p:scale>
        <p:origin x="1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dirty="0"/>
              <a:t>Programming Assignment 2</a:t>
            </a:r>
            <a:br>
              <a:rPr lang="en-US" sz="4400" b="1" dirty="0"/>
            </a:br>
            <a:r>
              <a:rPr lang="en-US" altLang="zh-TW" sz="4400" b="1" dirty="0"/>
              <a:t>Spectral Clustering on </a:t>
            </a:r>
            <a:r>
              <a:rPr lang="en-US" sz="4000" b="1" dirty="0"/>
              <a:t>Star War</a:t>
            </a:r>
            <a:endParaRPr sz="4400" b="1"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>
                <a:ea typeface="標楷體" panose="03000509000000000000" pitchFamily="65" charset="-120"/>
              </a:rPr>
              <a:t>D</a:t>
            </a:r>
            <a:r>
              <a:rPr lang="en-US" dirty="0">
                <a:ea typeface="標楷體" panose="03000509000000000000" pitchFamily="65" charset="-120"/>
              </a:rPr>
              <a:t>ataset</a:t>
            </a:r>
            <a:r>
              <a:rPr lang="zh-TW" altLang="en-US" dirty="0">
                <a:ea typeface="標楷體" panose="03000509000000000000" pitchFamily="65" charset="-120"/>
              </a:rPr>
              <a:t>內含有</a:t>
            </a:r>
            <a:r>
              <a:rPr lang="en-US" altLang="zh-TW" dirty="0">
                <a:ea typeface="標楷體" panose="03000509000000000000" pitchFamily="65" charset="-120"/>
              </a:rPr>
              <a:t> 69 </a:t>
            </a:r>
            <a:r>
              <a:rPr lang="zh-TW" altLang="en-US" dirty="0">
                <a:ea typeface="標楷體" panose="03000509000000000000" pitchFamily="65" charset="-120"/>
              </a:rPr>
              <a:t>位</a:t>
            </a:r>
            <a:r>
              <a:rPr lang="en-US" altLang="zh-TW" dirty="0">
                <a:ea typeface="標楷體" panose="03000509000000000000" pitchFamily="65" charset="-120"/>
              </a:rPr>
              <a:t>Start War</a:t>
            </a:r>
            <a:r>
              <a:rPr lang="zh-TW" altLang="en-US" dirty="0">
                <a:ea typeface="標楷體" panose="03000509000000000000" pitchFamily="65" charset="-120"/>
              </a:rPr>
              <a:t>角色，分屬於三大陣營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altLang="zh-TW" dirty="0">
              <a:ea typeface="標楷體" panose="03000509000000000000" pitchFamily="65" charset="-12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所給的</a:t>
            </a:r>
            <a:r>
              <a:rPr lang="en-US" altLang="zh-TW" dirty="0">
                <a:ea typeface="標楷體" panose="03000509000000000000" pitchFamily="65" charset="-120"/>
              </a:rPr>
              <a:t>adjacent_matrix.csv:</a:t>
            </a:r>
          </a:p>
          <a:p>
            <a:pPr marL="685800" lvl="1" indent="-228600">
              <a:spcBef>
                <a:spcPts val="0"/>
              </a:spcBef>
              <a:buSzPts val="2400"/>
            </a:pPr>
            <a:r>
              <a:rPr lang="zh-TW" altLang="en-US" dirty="0">
                <a:ea typeface="標楷體" panose="03000509000000000000" pitchFamily="65" charset="-120"/>
              </a:rPr>
              <a:t>描述這</a:t>
            </a:r>
            <a:r>
              <a:rPr lang="en-US" altLang="zh-TW" dirty="0">
                <a:ea typeface="標楷體" panose="03000509000000000000" pitchFamily="65" charset="-120"/>
              </a:rPr>
              <a:t> 69 </a:t>
            </a:r>
            <a:r>
              <a:rPr lang="zh-TW" altLang="en-US" dirty="0">
                <a:ea typeface="標楷體" panose="03000509000000000000" pitchFamily="65" charset="-120"/>
              </a:rPr>
              <a:t>位角色間的關係</a:t>
            </a:r>
            <a:r>
              <a:rPr lang="en-US" altLang="zh-TW" dirty="0">
                <a:ea typeface="標楷體" panose="03000509000000000000" pitchFamily="65" charset="-120"/>
              </a:rPr>
              <a:t>(0</a:t>
            </a:r>
            <a:r>
              <a:rPr lang="zh-TW" altLang="en-US" dirty="0">
                <a:ea typeface="標楷體" panose="03000509000000000000" pitchFamily="65" charset="-120"/>
              </a:rPr>
              <a:t>或</a:t>
            </a:r>
            <a:r>
              <a:rPr lang="en-US" altLang="zh-TW" dirty="0">
                <a:ea typeface="標楷體" panose="03000509000000000000" pitchFamily="65" charset="-120"/>
              </a:rPr>
              <a:t>1)</a:t>
            </a:r>
          </a:p>
          <a:p>
            <a:pPr marL="685800" lvl="1" indent="-228600">
              <a:spcBef>
                <a:spcPts val="0"/>
              </a:spcBef>
              <a:buSzPts val="2400"/>
            </a:pPr>
            <a:endParaRPr lang="en-US" altLang="zh-TW" dirty="0">
              <a:ea typeface="標楷體" panose="03000509000000000000" pitchFamily="65" charset="-120"/>
            </a:endParaRPr>
          </a:p>
          <a:p>
            <a:pPr marL="228600" indent="-228600">
              <a:spcBef>
                <a:spcPts val="0"/>
              </a:spcBef>
              <a:buSzPts val="2400"/>
            </a:pPr>
            <a:r>
              <a:rPr lang="zh-TW" altLang="en-US" dirty="0">
                <a:ea typeface="標楷體" panose="03000509000000000000" pitchFamily="65" charset="-120"/>
              </a:rPr>
              <a:t>令 </a:t>
            </a:r>
            <a:r>
              <a:rPr lang="en-US" altLang="zh-TW" i="1" dirty="0">
                <a:ea typeface="標楷體" panose="03000509000000000000" pitchFamily="65" charset="-120"/>
              </a:rPr>
              <a:t>k</a:t>
            </a:r>
            <a:r>
              <a:rPr lang="en-US" altLang="zh-TW" dirty="0">
                <a:ea typeface="標楷體" panose="03000509000000000000" pitchFamily="65" charset="-120"/>
              </a:rPr>
              <a:t>=3</a:t>
            </a:r>
            <a:r>
              <a:rPr lang="zh-TW" altLang="en-US" dirty="0">
                <a:ea typeface="標楷體" panose="03000509000000000000" pitchFamily="65" charset="-120"/>
              </a:rPr>
              <a:t>，請實作</a:t>
            </a:r>
            <a:r>
              <a:rPr lang="en-US" altLang="zh-TW" dirty="0">
                <a:ea typeface="標楷體" panose="03000509000000000000" pitchFamily="65" charset="-120"/>
              </a:rPr>
              <a:t>spectral clustering</a:t>
            </a:r>
            <a:r>
              <a:rPr lang="zh-TW" altLang="en-US" dirty="0">
                <a:ea typeface="標楷體" panose="03000509000000000000" pitchFamily="65" charset="-120"/>
              </a:rPr>
              <a:t>來將這些角色分成三個集團</a:t>
            </a:r>
            <a:r>
              <a:rPr lang="en-US" altLang="zh-TW" dirty="0">
                <a:ea typeface="標楷體" panose="03000509000000000000" pitchFamily="65" charset="-120"/>
              </a:rPr>
              <a:t>(communities)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7D9A3-AF8B-4B0D-978D-670164DE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作業要求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9D9C62DD-B42F-4027-9212-B3ABBDC5493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8650" y="1806771"/>
                <a:ext cx="78867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TW" altLang="en-US" b="1" dirty="0">
                    <a:highlight>
                      <a:srgbClr val="FFFF00"/>
                    </a:highlight>
                    <a:ea typeface="標楷體" panose="03000509000000000000" pitchFamily="65" charset="-120"/>
                  </a:rPr>
                  <a:t>不可以</a:t>
                </a:r>
                <a:r>
                  <a:rPr lang="zh-TW" altLang="en-US" dirty="0">
                    <a:ea typeface="標楷體" panose="03000509000000000000" pitchFamily="65" charset="-120"/>
                  </a:rPr>
                  <a:t>直接跑任何</a:t>
                </a:r>
                <a:r>
                  <a:rPr lang="en-US" altLang="zh-TW" dirty="0">
                    <a:ea typeface="標楷體" panose="03000509000000000000" pitchFamily="65" charset="-120"/>
                  </a:rPr>
                  <a:t>spectral clustering</a:t>
                </a:r>
                <a:r>
                  <a:rPr lang="zh-TW" altLang="en-US" dirty="0">
                    <a:ea typeface="標楷體" panose="03000509000000000000" pitchFamily="65" charset="-120"/>
                  </a:rPr>
                  <a:t>的</a:t>
                </a:r>
                <a:r>
                  <a:rPr lang="en-US" altLang="zh-TW" dirty="0">
                    <a:ea typeface="標楷體" panose="03000509000000000000" pitchFamily="65" charset="-120"/>
                  </a:rPr>
                  <a:t>API</a:t>
                </a:r>
              </a:p>
              <a:p>
                <a:pPr lvl="1"/>
                <a:endParaRPr lang="en-US" altLang="zh-TW" sz="1000" dirty="0">
                  <a:ea typeface="標楷體" panose="03000509000000000000" pitchFamily="65" charset="-120"/>
                </a:endParaRPr>
              </a:p>
              <a:p>
                <a:r>
                  <a:rPr lang="zh-TW" altLang="en-US" dirty="0">
                    <a:ea typeface="標楷體" panose="03000509000000000000" pitchFamily="65" charset="-120"/>
                  </a:rPr>
                  <a:t>請依照課程投影片</a:t>
                </a:r>
                <a:r>
                  <a:rPr lang="en-US" altLang="zh-TW" dirty="0">
                    <a:ea typeface="標楷體" panose="03000509000000000000" pitchFamily="65" charset="-120"/>
                  </a:rPr>
                  <a:t>:</a:t>
                </a:r>
              </a:p>
              <a:p>
                <a:pPr lvl="1"/>
                <a:r>
                  <a:rPr lang="zh-TW" altLang="en-US" dirty="0">
                    <a:ea typeface="標楷體" panose="03000509000000000000" pitchFamily="65" charset="-120"/>
                  </a:rPr>
                  <a:t>利用</a:t>
                </a:r>
                <a:r>
                  <a:rPr lang="en-US" altLang="zh-TW" dirty="0">
                    <a:ea typeface="標楷體" panose="03000509000000000000" pitchFamily="65" charset="-120"/>
                  </a:rPr>
                  <a:t>adjacent matrix</a:t>
                </a:r>
                <a:r>
                  <a:rPr lang="zh-TW" altLang="en-US" dirty="0">
                    <a:ea typeface="標楷體" panose="03000509000000000000" pitchFamily="65" charset="-120"/>
                  </a:rPr>
                  <a:t>建置</a:t>
                </a:r>
                <a:r>
                  <a:rPr lang="en-US" altLang="zh-TW" dirty="0">
                    <a:ea typeface="標楷體" panose="03000509000000000000" pitchFamily="65" charset="-120"/>
                  </a:rPr>
                  <a:t>ratio-cut Laplacian </a:t>
                </a:r>
                <a:r>
                  <a:rPr lang="en-US" altLang="zh-TW" i="1" dirty="0">
                    <a:ea typeface="標楷體" panose="03000509000000000000" pitchFamily="65" charset="-120"/>
                  </a:rPr>
                  <a:t>L</a:t>
                </a:r>
              </a:p>
              <a:p>
                <a:pPr lvl="1"/>
                <a:r>
                  <a:rPr lang="zh-TW" altLang="en-US" b="1" dirty="0">
                    <a:highlight>
                      <a:srgbClr val="FFFF00"/>
                    </a:highlight>
                    <a:ea typeface="標楷體" panose="03000509000000000000" pitchFamily="65" charset="-120"/>
                  </a:rPr>
                  <a:t>允許</a:t>
                </a:r>
                <a:r>
                  <a:rPr lang="zh-TW" altLang="en-US" dirty="0">
                    <a:ea typeface="標楷體" panose="03000509000000000000" pitchFamily="65" charset="-120"/>
                  </a:rPr>
                  <a:t>用</a:t>
                </a:r>
                <a:r>
                  <a:rPr lang="en-US" altLang="zh-TW" dirty="0">
                    <a:ea typeface="標楷體" panose="03000509000000000000" pitchFamily="65" charset="-120"/>
                  </a:rPr>
                  <a:t>eigenvector</a:t>
                </a:r>
                <a:r>
                  <a:rPr lang="zh-TW" altLang="en-US" dirty="0">
                    <a:ea typeface="標楷體" panose="03000509000000000000" pitchFamily="65" charset="-120"/>
                  </a:rPr>
                  <a:t>的</a:t>
                </a:r>
                <a:r>
                  <a:rPr lang="en-US" altLang="zh-TW" dirty="0">
                    <a:ea typeface="標楷體" panose="03000509000000000000" pitchFamily="65" charset="-120"/>
                  </a:rPr>
                  <a:t>API</a:t>
                </a:r>
                <a:r>
                  <a:rPr lang="zh-TW" altLang="en-US" dirty="0">
                    <a:ea typeface="標楷體" panose="03000509000000000000" pitchFamily="65" charset="-120"/>
                  </a:rPr>
                  <a:t>來取出</a:t>
                </a:r>
                <a:r>
                  <a:rPr lang="en-US" altLang="zh-TW" i="1" dirty="0">
                    <a:ea typeface="標楷體" panose="03000509000000000000" pitchFamily="65" charset="-120"/>
                  </a:rPr>
                  <a:t>L</a:t>
                </a:r>
                <a:r>
                  <a:rPr lang="zh-TW" altLang="en-US" dirty="0">
                    <a:ea typeface="標楷體" panose="03000509000000000000" pitchFamily="65" charset="-120"/>
                  </a:rPr>
                  <a:t>之前三小</a:t>
                </a:r>
                <a:r>
                  <a:rPr lang="en-US" altLang="zh-TW" dirty="0">
                    <a:ea typeface="標楷體" panose="03000509000000000000" pitchFamily="65" charset="-120"/>
                  </a:rPr>
                  <a:t> eigenvectors</a:t>
                </a:r>
                <a:r>
                  <a:rPr lang="zh-TW" altLang="en-US" dirty="0">
                    <a:ea typeface="標楷體" panose="03000509000000000000" pitchFamily="65" charset="-120"/>
                  </a:rPr>
                  <a:t>，並用其來建置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TW" dirty="0">
                    <a:ea typeface="標楷體" panose="03000509000000000000" pitchFamily="65" charset="-120"/>
                  </a:rPr>
                  <a:t> </a:t>
                </a:r>
              </a:p>
              <a:p>
                <a:pPr lvl="2"/>
                <a:r>
                  <a:rPr lang="zh-TW" altLang="en-US" dirty="0">
                    <a:ea typeface="標楷體" panose="03000509000000000000" pitchFamily="65" charset="-120"/>
                  </a:rPr>
                  <a:t>最小的</a:t>
                </a:r>
                <a:r>
                  <a:rPr lang="en-US" altLang="zh-TW" dirty="0">
                    <a:ea typeface="標楷體" panose="03000509000000000000" pitchFamily="65" charset="-120"/>
                  </a:rPr>
                  <a:t>eigenvalue</a:t>
                </a:r>
                <a:r>
                  <a:rPr lang="zh-TW" altLang="en-US" dirty="0">
                    <a:ea typeface="標楷體" panose="03000509000000000000" pitchFamily="65" charset="-120"/>
                  </a:rPr>
                  <a:t>會為</a:t>
                </a:r>
                <a:r>
                  <a:rPr lang="en-US" altLang="zh-TW" dirty="0">
                    <a:ea typeface="標楷體" panose="03000509000000000000" pitchFamily="65" charset="-120"/>
                  </a:rPr>
                  <a:t>0!!  </a:t>
                </a:r>
                <a:r>
                  <a:rPr lang="zh-TW" altLang="en-US" dirty="0">
                    <a:ea typeface="標楷體" panose="03000509000000000000" pitchFamily="65" charset="-120"/>
                  </a:rPr>
                  <a:t>其</a:t>
                </a:r>
                <a:r>
                  <a:rPr lang="en-US" altLang="zh-TW" dirty="0">
                    <a:ea typeface="標楷體" panose="03000509000000000000" pitchFamily="65" charset="-120"/>
                  </a:rPr>
                  <a:t>eigenvector</a:t>
                </a:r>
                <a:r>
                  <a:rPr lang="zh-TW" altLang="en-US" dirty="0">
                    <a:ea typeface="標楷體" panose="03000509000000000000" pitchFamily="65" charset="-120"/>
                  </a:rPr>
                  <a:t>會是一個</a:t>
                </a:r>
                <a:r>
                  <a:rPr lang="en-US" altLang="zh-TW" dirty="0">
                    <a:ea typeface="標楷體" panose="03000509000000000000" pitchFamily="65" charset="-120"/>
                  </a:rPr>
                  <a:t>constant vector</a:t>
                </a:r>
                <a:r>
                  <a:rPr lang="zh-TW" altLang="en-US" dirty="0">
                    <a:ea typeface="標楷體" panose="03000509000000000000" pitchFamily="65" charset="-120"/>
                  </a:rPr>
                  <a:t>，可取，也可不用取這個</a:t>
                </a:r>
                <a:r>
                  <a:rPr lang="en-US" altLang="zh-TW" dirty="0">
                    <a:ea typeface="標楷體" panose="03000509000000000000" pitchFamily="65" charset="-120"/>
                  </a:rPr>
                  <a:t>eigenvector</a:t>
                </a:r>
                <a:r>
                  <a:rPr lang="zh-TW" altLang="en-US" dirty="0">
                    <a:ea typeface="標楷體" panose="03000509000000000000" pitchFamily="65" charset="-120"/>
                  </a:rPr>
                  <a:t>來建置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TW" dirty="0">
                    <a:ea typeface="標楷體" panose="03000509000000000000" pitchFamily="65" charset="-120"/>
                  </a:rPr>
                  <a:t>(</a:t>
                </a:r>
                <a:r>
                  <a:rPr lang="zh-TW" altLang="en-US" dirty="0">
                    <a:ea typeface="標楷體" panose="03000509000000000000" pitchFamily="65" charset="-120"/>
                  </a:rPr>
                  <a:t>也就是只取倒數第二與第三個</a:t>
                </a:r>
                <a:r>
                  <a:rPr lang="en-US" altLang="zh-TW" dirty="0">
                    <a:ea typeface="標楷體" panose="03000509000000000000" pitchFamily="65" charset="-120"/>
                  </a:rPr>
                  <a:t>eigenvector)</a:t>
                </a:r>
              </a:p>
              <a:p>
                <a:pPr lvl="1"/>
                <a:r>
                  <a:rPr lang="zh-TW" altLang="en-US" dirty="0">
                    <a:ea typeface="標楷體" panose="03000509000000000000" pitchFamily="65" charset="-120"/>
                  </a:rPr>
                  <a:t>建置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zh-TW" altLang="en-US" dirty="0">
                    <a:ea typeface="標楷體" panose="03000509000000000000" pitchFamily="65" charset="-120"/>
                  </a:rPr>
                  <a:t>後，將每個</a:t>
                </a:r>
                <a:r>
                  <a:rPr lang="en-US" altLang="zh-TW" dirty="0">
                    <a:ea typeface="標楷體" panose="03000509000000000000" pitchFamily="65" charset="-120"/>
                  </a:rPr>
                  <a:t>row</a:t>
                </a:r>
                <a:r>
                  <a:rPr lang="zh-TW" altLang="en-US" dirty="0">
                    <a:ea typeface="標楷體" panose="03000509000000000000" pitchFamily="65" charset="-120"/>
                  </a:rPr>
                  <a:t>視為一個角色的</a:t>
                </a:r>
                <a:r>
                  <a:rPr lang="en-US" altLang="zh-TW" dirty="0">
                    <a:ea typeface="標楷體" panose="03000509000000000000" pitchFamily="65" charset="-120"/>
                  </a:rPr>
                  <a:t>representation vector</a:t>
                </a:r>
                <a:r>
                  <a:rPr lang="zh-TW" altLang="en-US" dirty="0">
                    <a:ea typeface="標楷體" panose="03000509000000000000" pitchFamily="65" charset="-120"/>
                  </a:rPr>
                  <a:t>，且用</a:t>
                </a:r>
                <a:r>
                  <a:rPr lang="en-US" altLang="zh-TW" dirty="0">
                    <a:ea typeface="標楷體" panose="03000509000000000000" pitchFamily="65" charset="-120"/>
                  </a:rPr>
                  <a:t>k-means</a:t>
                </a:r>
                <a:r>
                  <a:rPr lang="zh-TW" altLang="en-US" dirty="0">
                    <a:ea typeface="標楷體" panose="03000509000000000000" pitchFamily="65" charset="-120"/>
                  </a:rPr>
                  <a:t>來將這些</a:t>
                </a:r>
                <a:r>
                  <a:rPr lang="en-US" altLang="zh-TW" dirty="0">
                    <a:ea typeface="標楷體" panose="03000509000000000000" pitchFamily="65" charset="-120"/>
                  </a:rPr>
                  <a:t>vectors(</a:t>
                </a:r>
                <a:r>
                  <a:rPr lang="zh-TW" altLang="en-US" dirty="0">
                    <a:ea typeface="標楷體" panose="03000509000000000000" pitchFamily="65" charset="-120"/>
                  </a:rPr>
                  <a:t>角色</a:t>
                </a:r>
                <a:r>
                  <a:rPr lang="en-US" altLang="zh-TW" dirty="0">
                    <a:ea typeface="標楷體" panose="03000509000000000000" pitchFamily="65" charset="-120"/>
                  </a:rPr>
                  <a:t>)</a:t>
                </a:r>
                <a:r>
                  <a:rPr lang="zh-TW" altLang="en-US" dirty="0">
                    <a:ea typeface="標楷體" panose="03000509000000000000" pitchFamily="65" charset="-120"/>
                  </a:rPr>
                  <a:t> 分成</a:t>
                </a:r>
                <a:r>
                  <a:rPr lang="en-US" altLang="zh-TW" dirty="0">
                    <a:ea typeface="標楷體" panose="03000509000000000000" pitchFamily="65" charset="-120"/>
                  </a:rPr>
                  <a:t>3</a:t>
                </a:r>
                <a:r>
                  <a:rPr lang="zh-TW" altLang="en-US" dirty="0">
                    <a:ea typeface="標楷體" panose="03000509000000000000" pitchFamily="65" charset="-120"/>
                  </a:rPr>
                  <a:t>群。</a:t>
                </a:r>
                <a:endParaRPr lang="en-US" altLang="zh-TW" dirty="0">
                  <a:ea typeface="標楷體" panose="03000509000000000000" pitchFamily="65" charset="-120"/>
                </a:endParaRPr>
              </a:p>
              <a:p>
                <a:pPr lvl="2"/>
                <a:r>
                  <a:rPr lang="en-US" altLang="zh-TW" b="1" dirty="0">
                    <a:highlight>
                      <a:srgbClr val="FFFF00"/>
                    </a:highlight>
                    <a:ea typeface="標楷體" panose="03000509000000000000" pitchFamily="65" charset="-120"/>
                  </a:rPr>
                  <a:t>K-means</a:t>
                </a:r>
                <a:r>
                  <a:rPr lang="zh-TW" altLang="en-US" b="1" dirty="0">
                    <a:highlight>
                      <a:srgbClr val="FFFF00"/>
                    </a:highlight>
                    <a:ea typeface="標楷體" panose="03000509000000000000" pitchFamily="65" charset="-120"/>
                  </a:rPr>
                  <a:t>請自己刻，不可跑任何</a:t>
                </a:r>
                <a:r>
                  <a:rPr lang="en-US" altLang="zh-TW" b="1" dirty="0">
                    <a:highlight>
                      <a:srgbClr val="FFFF00"/>
                    </a:highlight>
                    <a:ea typeface="標楷體" panose="03000509000000000000" pitchFamily="65" charset="-120"/>
                  </a:rPr>
                  <a:t>API</a:t>
                </a:r>
              </a:p>
              <a:p>
                <a:pPr lvl="1"/>
                <a:endParaRPr lang="en-US" altLang="zh-TW" dirty="0">
                  <a:ea typeface="標楷體" panose="03000509000000000000" pitchFamily="65" charset="-120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9D9C62DD-B42F-4027-9212-B3ABBDC54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806771"/>
                <a:ext cx="7886700" cy="4351338"/>
              </a:xfrm>
              <a:blipFill>
                <a:blip r:embed="rId2"/>
                <a:stretch>
                  <a:fillRect t="-583" b="-11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37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483CF-4766-4853-BA47-C6B99F62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上傳文件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5AE06A-6E20-4776-ACF6-FD62DC715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ea typeface="標楷體" panose="03000509000000000000" pitchFamily="65" charset="-120"/>
              </a:rPr>
              <a:t>至多</a:t>
            </a:r>
            <a:r>
              <a:rPr lang="en-US" altLang="zh-TW" sz="2400" dirty="0"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ea typeface="標楷體" panose="03000509000000000000" pitchFamily="65" charset="-120"/>
              </a:rPr>
              <a:t>頁的報告 </a:t>
            </a:r>
            <a:r>
              <a:rPr lang="en-US" altLang="zh-TW" sz="2400" dirty="0">
                <a:ea typeface="標楷體" panose="03000509000000000000" pitchFamily="65" charset="-120"/>
              </a:rPr>
              <a:t>(40%)</a:t>
            </a:r>
          </a:p>
          <a:p>
            <a:r>
              <a:rPr lang="zh-TW" altLang="en-US" sz="2400" dirty="0">
                <a:ea typeface="標楷體" panose="03000509000000000000" pitchFamily="65" charset="-120"/>
              </a:rPr>
              <a:t>程式碼</a:t>
            </a:r>
            <a:r>
              <a:rPr lang="en-US" altLang="zh-TW" sz="2400" dirty="0">
                <a:ea typeface="標楷體" panose="03000509000000000000" pitchFamily="65" charset="-120"/>
              </a:rPr>
              <a:t> (30%)</a:t>
            </a:r>
          </a:p>
          <a:p>
            <a:r>
              <a:rPr lang="zh-TW" altLang="en-US" sz="2400" dirty="0">
                <a:ea typeface="標楷體" panose="03000509000000000000" pitchFamily="65" charset="-120"/>
              </a:rPr>
              <a:t>前三小</a:t>
            </a:r>
            <a:r>
              <a:rPr lang="en-US" altLang="zh-TW" sz="2400" dirty="0">
                <a:ea typeface="標楷體" panose="03000509000000000000" pitchFamily="65" charset="-120"/>
              </a:rPr>
              <a:t>eigenvectors (15%)</a:t>
            </a:r>
          </a:p>
          <a:p>
            <a:pPr lvl="1"/>
            <a:r>
              <a:rPr lang="zh-TW" altLang="en-US" sz="1800" dirty="0">
                <a:ea typeface="標楷體" panose="03000509000000000000" pitchFamily="65" charset="-120"/>
              </a:rPr>
              <a:t>由小到大，將前三小</a:t>
            </a:r>
            <a:r>
              <a:rPr lang="en-US" altLang="zh-TW" sz="1800" dirty="0">
                <a:ea typeface="標楷體" panose="03000509000000000000" pitchFamily="65" charset="-120"/>
              </a:rPr>
              <a:t>eigenvalue</a:t>
            </a:r>
            <a:r>
              <a:rPr lang="zh-TW" altLang="en-US" sz="1800" dirty="0">
                <a:ea typeface="標楷體" panose="03000509000000000000" pitchFamily="65" charset="-120"/>
              </a:rPr>
              <a:t>之</a:t>
            </a:r>
            <a:r>
              <a:rPr lang="en-US" altLang="zh-TW" sz="1800" dirty="0">
                <a:ea typeface="標楷體" panose="03000509000000000000" pitchFamily="65" charset="-120"/>
              </a:rPr>
              <a:t>eigenvector</a:t>
            </a:r>
            <a:r>
              <a:rPr lang="zh-TW" altLang="en-US" sz="1800" dirty="0">
                <a:ea typeface="標楷體" panose="03000509000000000000" pitchFamily="65" charset="-120"/>
              </a:rPr>
              <a:t>內容存成 </a:t>
            </a:r>
            <a:r>
              <a:rPr lang="en-US" altLang="zh-TW" sz="1800" dirty="0" err="1">
                <a:ea typeface="標楷體" panose="03000509000000000000" pitchFamily="65" charset="-120"/>
              </a:rPr>
              <a:t>eigen.csv</a:t>
            </a:r>
            <a:r>
              <a:rPr lang="zh-TW" altLang="en-US" sz="1800" dirty="0">
                <a:ea typeface="標楷體" panose="03000509000000000000" pitchFamily="65" charset="-120"/>
              </a:rPr>
              <a:t>，不需要四捨五入。</a:t>
            </a:r>
            <a:endParaRPr lang="en-US" altLang="zh-TW" sz="1800" dirty="0">
              <a:ea typeface="標楷體" panose="03000509000000000000" pitchFamily="65" charset="-120"/>
            </a:endParaRPr>
          </a:p>
          <a:p>
            <a:r>
              <a:rPr lang="en-US" altLang="zh-TW" dirty="0">
                <a:ea typeface="標楷體" panose="03000509000000000000" pitchFamily="65" charset="-120"/>
              </a:rPr>
              <a:t>Community detection</a:t>
            </a:r>
            <a:r>
              <a:rPr lang="zh-TW" altLang="en-US" dirty="0">
                <a:ea typeface="標楷體" panose="03000509000000000000" pitchFamily="65" charset="-120"/>
              </a:rPr>
              <a:t>結果</a:t>
            </a:r>
            <a:r>
              <a:rPr lang="en-US" altLang="zh-TW" dirty="0">
                <a:ea typeface="標楷體" panose="03000509000000000000" pitchFamily="65" charset="-120"/>
              </a:rPr>
              <a:t> (15%)</a:t>
            </a:r>
          </a:p>
          <a:p>
            <a:pPr lvl="1"/>
            <a:r>
              <a:rPr lang="zh-TW" altLang="en-US" sz="1800" dirty="0">
                <a:ea typeface="標楷體" panose="03000509000000000000" pitchFamily="65" charset="-120"/>
              </a:rPr>
              <a:t>請依照角色的</a:t>
            </a:r>
            <a:r>
              <a:rPr lang="en-US" altLang="zh-TW" sz="1800" dirty="0">
                <a:ea typeface="標楷體" panose="03000509000000000000" pitchFamily="65" charset="-120"/>
              </a:rPr>
              <a:t> number</a:t>
            </a:r>
            <a:r>
              <a:rPr lang="zh-TW" altLang="en-US" sz="1800" dirty="0">
                <a:ea typeface="標楷體" panose="03000509000000000000" pitchFamily="65" charset="-120"/>
              </a:rPr>
              <a:t>，由小到大，依照</a:t>
            </a:r>
            <a:r>
              <a:rPr lang="en-US" altLang="zh-TW" sz="1800" dirty="0">
                <a:ea typeface="標楷體" panose="03000509000000000000" pitchFamily="65" charset="-120"/>
              </a:rPr>
              <a:t> spectral clustering </a:t>
            </a:r>
            <a:r>
              <a:rPr lang="zh-TW" altLang="en-US" sz="1800" dirty="0">
                <a:ea typeface="標楷體" panose="03000509000000000000" pitchFamily="65" charset="-120"/>
              </a:rPr>
              <a:t>結果標註其所屬陣營，陣營用數字代表，從 </a:t>
            </a:r>
            <a:r>
              <a:rPr lang="en-US" altLang="zh-TW" sz="1800" dirty="0">
                <a:ea typeface="標楷體" panose="03000509000000000000" pitchFamily="65" charset="-120"/>
              </a:rPr>
              <a:t>0</a:t>
            </a:r>
            <a:r>
              <a:rPr lang="zh-TW" altLang="en-US" sz="1800" dirty="0">
                <a:ea typeface="標楷體" panose="03000509000000000000" pitchFamily="65" charset="-120"/>
              </a:rPr>
              <a:t> 開始，且產生如下格式的</a:t>
            </a:r>
            <a:r>
              <a:rPr lang="en-US" altLang="zh-TW" sz="1800" dirty="0">
                <a:ea typeface="標楷體" panose="03000509000000000000" pitchFamily="65" charset="-120"/>
              </a:rPr>
              <a:t> </a:t>
            </a:r>
            <a:r>
              <a:rPr lang="en-US" altLang="zh-TW" sz="1800" dirty="0" err="1">
                <a:ea typeface="標楷體" panose="03000509000000000000" pitchFamily="65" charset="-120"/>
              </a:rPr>
              <a:t>result.csv</a:t>
            </a:r>
            <a:r>
              <a:rPr lang="zh-TW" altLang="en-US" sz="1800" dirty="0">
                <a:ea typeface="標楷體" panose="03000509000000000000" pitchFamily="65" charset="-120"/>
              </a:rPr>
              <a:t>。我們會計算該</a:t>
            </a:r>
            <a:r>
              <a:rPr lang="en-US" altLang="zh-TW" sz="1800" dirty="0">
                <a:ea typeface="標楷體" panose="03000509000000000000" pitchFamily="65" charset="-120"/>
              </a:rPr>
              <a:t>community detection</a:t>
            </a:r>
            <a:r>
              <a:rPr lang="zh-TW" altLang="en-US" sz="1800" dirty="0">
                <a:ea typeface="標楷體" panose="03000509000000000000" pitchFamily="65" charset="-120"/>
              </a:rPr>
              <a:t> 的 </a:t>
            </a:r>
            <a:r>
              <a:rPr lang="en-US" altLang="zh-TW" sz="1800" dirty="0">
                <a:ea typeface="標楷體" panose="03000509000000000000" pitchFamily="65" charset="-120"/>
              </a:rPr>
              <a:t>NMI</a:t>
            </a:r>
          </a:p>
          <a:p>
            <a:pPr marL="114300" indent="0">
              <a:buNone/>
            </a:pPr>
            <a:endParaRPr lang="en-US" altLang="zh-TW" sz="2000" dirty="0">
              <a:ea typeface="標楷體" panose="03000509000000000000" pitchFamily="65" charset="-120"/>
            </a:endParaRPr>
          </a:p>
          <a:p>
            <a:endParaRPr lang="en-US" altLang="zh-TW" sz="2400" dirty="0"/>
          </a:p>
        </p:txBody>
      </p:sp>
      <p:sp>
        <p:nvSpPr>
          <p:cNvPr id="4" name="流程圖: 文件 3">
            <a:extLst>
              <a:ext uri="{FF2B5EF4-FFF2-40B4-BE49-F238E27FC236}">
                <a16:creationId xmlns:a16="http://schemas.microsoft.com/office/drawing/2014/main" id="{D6AD588A-D6D8-43B9-A5AC-C81FECC34AD8}"/>
              </a:ext>
            </a:extLst>
          </p:cNvPr>
          <p:cNvSpPr/>
          <p:nvPr/>
        </p:nvSpPr>
        <p:spPr>
          <a:xfrm>
            <a:off x="1663845" y="5388416"/>
            <a:ext cx="1866507" cy="106522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0 2 0 1 …</a:t>
            </a:r>
          </a:p>
          <a:p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7516A12-BE93-4EC5-AAF5-6A37667F7806}"/>
              </a:ext>
            </a:extLst>
          </p:cNvPr>
          <p:cNvSpPr txBox="1"/>
          <p:nvPr/>
        </p:nvSpPr>
        <p:spPr>
          <a:xfrm>
            <a:off x="3643329" y="5397810"/>
            <a:ext cx="4195745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角色</a:t>
            </a:r>
            <a:r>
              <a:rPr lang="en-US" altLang="zh-TW" dirty="0">
                <a:ea typeface="標楷體" panose="03000509000000000000" pitchFamily="65" charset="-120"/>
              </a:rPr>
              <a:t>0</a:t>
            </a:r>
            <a:r>
              <a:rPr lang="zh-TW" altLang="en-US" dirty="0">
                <a:ea typeface="標楷體" panose="03000509000000000000" pitchFamily="65" charset="-120"/>
              </a:rPr>
              <a:t>的</a:t>
            </a:r>
            <a:r>
              <a:rPr lang="zh-TW" altLang="en-US" sz="1400" dirty="0">
                <a:ea typeface="標楷體" panose="03000509000000000000" pitchFamily="65" charset="-120"/>
              </a:rPr>
              <a:t>陣營</a:t>
            </a:r>
            <a:r>
              <a:rPr lang="zh-TW" altLang="en-US" dirty="0">
                <a:ea typeface="標楷體" panose="03000509000000000000" pitchFamily="65" charset="-120"/>
              </a:rPr>
              <a:t>編號為</a:t>
            </a:r>
            <a:r>
              <a:rPr lang="en-US" altLang="zh-TW" dirty="0">
                <a:ea typeface="標楷體" panose="03000509000000000000" pitchFamily="65" charset="-120"/>
              </a:rPr>
              <a:t>0</a:t>
            </a:r>
            <a:r>
              <a:rPr lang="zh-TW" altLang="en-US" dirty="0">
                <a:ea typeface="標楷體" panose="03000509000000000000" pitchFamily="65" charset="-120"/>
              </a:rPr>
              <a:t>，角色</a:t>
            </a:r>
            <a:r>
              <a:rPr lang="en-US" altLang="zh-TW" dirty="0">
                <a:ea typeface="標楷體" panose="03000509000000000000" pitchFamily="65" charset="-120"/>
              </a:rPr>
              <a:t>1</a:t>
            </a:r>
            <a:r>
              <a:rPr lang="zh-TW" altLang="en-US" dirty="0">
                <a:ea typeface="標楷體" panose="03000509000000000000" pitchFamily="65" charset="-120"/>
              </a:rPr>
              <a:t>的</a:t>
            </a:r>
            <a:r>
              <a:rPr lang="zh-TW" altLang="en-US" sz="1400" dirty="0">
                <a:ea typeface="標楷體" panose="03000509000000000000" pitchFamily="65" charset="-120"/>
              </a:rPr>
              <a:t>陣營</a:t>
            </a:r>
            <a:r>
              <a:rPr lang="zh-TW" altLang="en-US" dirty="0">
                <a:ea typeface="標楷體" panose="03000509000000000000" pitchFamily="65" charset="-120"/>
              </a:rPr>
              <a:t>編號為</a:t>
            </a:r>
            <a:r>
              <a:rPr lang="en-US" altLang="zh-TW" dirty="0">
                <a:ea typeface="標楷體" panose="03000509000000000000" pitchFamily="65" charset="-120"/>
              </a:rPr>
              <a:t>2</a:t>
            </a:r>
            <a:r>
              <a:rPr lang="zh-TW" altLang="en-US" dirty="0">
                <a:ea typeface="標楷體" panose="03000509000000000000" pitchFamily="65" charset="-120"/>
              </a:rPr>
              <a:t>，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角色</a:t>
            </a:r>
            <a:r>
              <a:rPr lang="en-US" altLang="zh-TW" dirty="0">
                <a:ea typeface="標楷體" panose="03000509000000000000" pitchFamily="65" charset="-120"/>
              </a:rPr>
              <a:t>2</a:t>
            </a:r>
            <a:r>
              <a:rPr lang="zh-TW" altLang="en-US" dirty="0">
                <a:ea typeface="標楷體" panose="03000509000000000000" pitchFamily="65" charset="-120"/>
              </a:rPr>
              <a:t>的</a:t>
            </a:r>
            <a:r>
              <a:rPr lang="zh-TW" altLang="en-US" sz="1400" dirty="0">
                <a:ea typeface="標楷體" panose="03000509000000000000" pitchFamily="65" charset="-120"/>
              </a:rPr>
              <a:t>陣營</a:t>
            </a:r>
            <a:r>
              <a:rPr lang="zh-TW" altLang="en-US" dirty="0">
                <a:ea typeface="標楷體" panose="03000509000000000000" pitchFamily="65" charset="-120"/>
              </a:rPr>
              <a:t>編號為</a:t>
            </a:r>
            <a:r>
              <a:rPr lang="en-US" altLang="zh-TW" dirty="0">
                <a:ea typeface="標楷體" panose="03000509000000000000" pitchFamily="65" charset="-120"/>
              </a:rPr>
              <a:t>0</a:t>
            </a:r>
            <a:r>
              <a:rPr lang="zh-TW" altLang="en-US" dirty="0">
                <a:ea typeface="標楷體" panose="03000509000000000000" pitchFamily="65" charset="-120"/>
              </a:rPr>
              <a:t>，角色</a:t>
            </a:r>
            <a:r>
              <a:rPr lang="en-US" altLang="zh-TW" dirty="0">
                <a:ea typeface="標楷體" panose="03000509000000000000" pitchFamily="65" charset="-120"/>
              </a:rPr>
              <a:t>3</a:t>
            </a:r>
            <a:r>
              <a:rPr lang="zh-TW" altLang="en-US" dirty="0">
                <a:ea typeface="標楷體" panose="03000509000000000000" pitchFamily="65" charset="-120"/>
              </a:rPr>
              <a:t>的</a:t>
            </a:r>
            <a:r>
              <a:rPr lang="zh-TW" altLang="en-US" sz="1400" dirty="0">
                <a:ea typeface="標楷體" panose="03000509000000000000" pitchFamily="65" charset="-120"/>
              </a:rPr>
              <a:t>陣營</a:t>
            </a:r>
            <a:r>
              <a:rPr lang="zh-TW" altLang="en-US" dirty="0">
                <a:ea typeface="標楷體" panose="03000509000000000000" pitchFamily="65" charset="-120"/>
              </a:rPr>
              <a:t>編號為</a:t>
            </a:r>
            <a:r>
              <a:rPr lang="en-US" altLang="zh-TW" dirty="0">
                <a:ea typeface="標楷體" panose="03000509000000000000" pitchFamily="65" charset="-120"/>
              </a:rPr>
              <a:t>1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…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6" name="流程圖: 文件 5">
            <a:extLst>
              <a:ext uri="{FF2B5EF4-FFF2-40B4-BE49-F238E27FC236}">
                <a16:creationId xmlns:a16="http://schemas.microsoft.com/office/drawing/2014/main" id="{41219B15-C644-42ED-8DA0-041A78F26FAF}"/>
              </a:ext>
            </a:extLst>
          </p:cNvPr>
          <p:cNvSpPr/>
          <p:nvPr/>
        </p:nvSpPr>
        <p:spPr>
          <a:xfrm>
            <a:off x="6007875" y="1804509"/>
            <a:ext cx="1866507" cy="141402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A2ACB48-C0B4-4B3F-9995-CC54C7C80070}"/>
              </a:ext>
            </a:extLst>
          </p:cNvPr>
          <p:cNvSpPr/>
          <p:nvPr/>
        </p:nvSpPr>
        <p:spPr>
          <a:xfrm>
            <a:off x="6123214" y="1900004"/>
            <a:ext cx="1681843" cy="3184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最小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C571C7-9765-47A9-A255-26EB1310D98D}"/>
              </a:ext>
            </a:extLst>
          </p:cNvPr>
          <p:cNvSpPr/>
          <p:nvPr/>
        </p:nvSpPr>
        <p:spPr>
          <a:xfrm>
            <a:off x="6123214" y="2248554"/>
            <a:ext cx="1681843" cy="3184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第二小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E798539-70EF-4FBC-96A9-0CF39564B2FA}"/>
              </a:ext>
            </a:extLst>
          </p:cNvPr>
          <p:cNvSpPr/>
          <p:nvPr/>
        </p:nvSpPr>
        <p:spPr>
          <a:xfrm>
            <a:off x="6157231" y="2614915"/>
            <a:ext cx="1681843" cy="3184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第三小</a:t>
            </a:r>
          </a:p>
        </p:txBody>
      </p:sp>
    </p:spTree>
    <p:extLst>
      <p:ext uri="{BB962C8B-B14F-4D97-AF65-F5344CB8AC3E}">
        <p14:creationId xmlns:p14="http://schemas.microsoft.com/office/powerpoint/2010/main" val="6186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335</Words>
  <Application>Microsoft Macintosh PowerPoint</Application>
  <PresentationFormat>如螢幕大小 (4:3)</PresentationFormat>
  <Paragraphs>34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標楷體</vt:lpstr>
      <vt:lpstr>Arial</vt:lpstr>
      <vt:lpstr>Calibri</vt:lpstr>
      <vt:lpstr>Cambria Math</vt:lpstr>
      <vt:lpstr>Office 佈景主題</vt:lpstr>
      <vt:lpstr>Programming Assignment 2 Spectral Clustering on Star War</vt:lpstr>
      <vt:lpstr>Dataset</vt:lpstr>
      <vt:lpstr>作業要求</vt:lpstr>
      <vt:lpstr>上傳文件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Assignment 1 Star War Social Network Analysis</dc:title>
  <dc:creator>Chien Chin Chen</dc:creator>
  <cp:lastModifiedBy>Dahe Lin</cp:lastModifiedBy>
  <cp:revision>48</cp:revision>
  <dcterms:created xsi:type="dcterms:W3CDTF">2022-03-03T07:02:31Z</dcterms:created>
  <dcterms:modified xsi:type="dcterms:W3CDTF">2024-04-03T06:11:37Z</dcterms:modified>
</cp:coreProperties>
</file>