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256" r:id="rId2"/>
    <p:sldId id="302" r:id="rId3"/>
    <p:sldId id="301" r:id="rId4"/>
    <p:sldId id="259" r:id="rId5"/>
    <p:sldId id="298" r:id="rId6"/>
    <p:sldId id="299" r:id="rId7"/>
    <p:sldId id="300" r:id="rId8"/>
    <p:sldId id="303" r:id="rId9"/>
    <p:sldId id="304" r:id="rId10"/>
    <p:sldId id="305" r:id="rId11"/>
    <p:sldId id="306" r:id="rId12"/>
    <p:sldId id="312" r:id="rId13"/>
    <p:sldId id="260" r:id="rId14"/>
    <p:sldId id="307" r:id="rId15"/>
    <p:sldId id="308" r:id="rId16"/>
    <p:sldId id="309" r:id="rId17"/>
    <p:sldId id="261" r:id="rId18"/>
    <p:sldId id="310" r:id="rId19"/>
    <p:sldId id="311" r:id="rId20"/>
    <p:sldId id="263" r:id="rId21"/>
  </p:sldIdLst>
  <p:sldSz cx="9144000" cy="5143500" type="screen16x9"/>
  <p:notesSz cx="6858000" cy="9144000"/>
  <p:embeddedFontLst>
    <p:embeddedFont>
      <p:font typeface="Advent Pro Medium" panose="020B0604020202020204" charset="0"/>
      <p:regular r:id="rId23"/>
      <p:bold r:id="rId24"/>
      <p:italic r:id="rId25"/>
      <p:boldItalic r:id="rId26"/>
    </p:embeddedFont>
    <p:embeddedFont>
      <p:font typeface="Advent Pro SemiBold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Fira Sans Condensed Medium" panose="020B0604020202020204" charset="0"/>
      <p:regular r:id="rId35"/>
      <p:bold r:id="rId36"/>
      <p:italic r:id="rId37"/>
      <p:boldItalic r:id="rId38"/>
    </p:embeddedFont>
    <p:embeddedFont>
      <p:font typeface="Fira Sans Extra Condensed Medium" panose="020B0604020202020204" charset="0"/>
      <p:regular r:id="rId39"/>
      <p:bold r:id="rId40"/>
      <p:italic r:id="rId41"/>
      <p:boldItalic r:id="rId42"/>
    </p:embeddedFont>
    <p:embeddedFont>
      <p:font typeface="Maven Pro" panose="020B0604020202020204" charset="0"/>
      <p:regular r:id="rId43"/>
      <p:bold r:id="rId44"/>
    </p:embeddedFont>
    <p:embeddedFont>
      <p:font typeface="Share Tech" panose="020B0604020202020204" charset="0"/>
      <p:regular r:id="rId45"/>
    </p:embeddedFont>
    <p:embeddedFont>
      <p:font typeface="新細明體" panose="02020500000000000000" pitchFamily="18" charset="-12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5DAA4-230E-487A-9D6B-C57CE2F9A94B}">
  <a:tblStyle styleId="{9CB5DAA4-230E-487A-9D6B-C57CE2F9A9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6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van\NTU%20111-2\Testing\Final\project_23S_tdfNdetAtpg\Final%20Project\doc\&#26032;&#22686;%20Microsoft%20Excel%20&#24037;&#20316;&#34920;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van\NTU%20111-2\Testing\Final\project_23S_tdfNdetAtpg\Final%20Project\doc\&#26032;&#22686;%20Microsoft%20Excel%20&#24037;&#20316;&#34920;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van\NTU%20111-2\Testing\Final\project_23S_tdfNdetAtpg\Final%20Project\doc\&#26032;&#22686;%20Microsoft%20Excel%20&#24037;&#20316;&#34920;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baseline="0">
                <a:solidFill>
                  <a:srgbClr val="000000"/>
                </a:solidFill>
                <a:effectLst/>
              </a:rPr>
              <a:t>Test Length Growth from </a:t>
            </a:r>
            <a:r>
              <a:rPr lang="en-US" altLang="zh-TW" sz="1400" b="0" i="1" u="none" strike="noStrike" baseline="0">
                <a:solidFill>
                  <a:srgbClr val="000000"/>
                </a:solidFill>
                <a:effectLst/>
              </a:rPr>
              <a:t>N</a:t>
            </a:r>
            <a:r>
              <a:rPr lang="en-US" altLang="zh-TW" sz="1400" b="0" i="0" u="none" strike="noStrike" baseline="0">
                <a:solidFill>
                  <a:srgbClr val="000000"/>
                </a:solidFill>
                <a:effectLst/>
              </a:rPr>
              <a:t>=1 ~ 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lang="en-US" altLang="zh-TW" sz="1400" b="0" i="0" u="none" strike="noStrike" baseline="0">
                <a:solidFill>
                  <a:srgbClr val="000000"/>
                </a:solidFill>
                <a:effectLst/>
              </a:rPr>
              <a:t>(before DTC+STC)</a:t>
            </a:r>
            <a:endParaRPr lang="zh-TW" altLang="en-US">
              <a:solidFill>
                <a:srgbClr val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c432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工作表1!$S$2:$S$9</c:f>
              <c:numCache>
                <c:formatCode>General</c:formatCode>
                <c:ptCount val="8"/>
                <c:pt idx="0">
                  <c:v>27</c:v>
                </c:pt>
                <c:pt idx="1">
                  <c:v>49</c:v>
                </c:pt>
                <c:pt idx="2">
                  <c:v>74</c:v>
                </c:pt>
                <c:pt idx="3">
                  <c:v>93</c:v>
                </c:pt>
                <c:pt idx="4">
                  <c:v>116</c:v>
                </c:pt>
                <c:pt idx="5">
                  <c:v>143</c:v>
                </c:pt>
                <c:pt idx="6">
                  <c:v>162</c:v>
                </c:pt>
                <c:pt idx="7">
                  <c:v>179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40-44C3-B7D9-05FFF328AD7C}"/>
            </c:ext>
          </c:extLst>
        </c:ser>
        <c:ser>
          <c:idx val="1"/>
          <c:order val="1"/>
          <c:tx>
            <c:v>c499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工作表1!$S$11:$S$18</c:f>
              <c:numCache>
                <c:formatCode>General</c:formatCode>
                <c:ptCount val="8"/>
                <c:pt idx="0">
                  <c:v>118</c:v>
                </c:pt>
                <c:pt idx="1">
                  <c:v>219</c:v>
                </c:pt>
                <c:pt idx="2">
                  <c:v>317</c:v>
                </c:pt>
                <c:pt idx="3">
                  <c:v>415</c:v>
                </c:pt>
                <c:pt idx="4">
                  <c:v>500</c:v>
                </c:pt>
                <c:pt idx="5">
                  <c:v>580</c:v>
                </c:pt>
                <c:pt idx="6">
                  <c:v>660</c:v>
                </c:pt>
                <c:pt idx="7">
                  <c:v>750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40-44C3-B7D9-05FFF328AD7C}"/>
            </c:ext>
          </c:extLst>
        </c:ser>
        <c:ser>
          <c:idx val="2"/>
          <c:order val="2"/>
          <c:tx>
            <c:v>c880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工作表1!$S$20:$S$27</c:f>
              <c:numCache>
                <c:formatCode>General</c:formatCode>
                <c:ptCount val="8"/>
                <c:pt idx="0">
                  <c:v>111</c:v>
                </c:pt>
                <c:pt idx="1">
                  <c:v>182</c:v>
                </c:pt>
                <c:pt idx="2">
                  <c:v>275</c:v>
                </c:pt>
                <c:pt idx="3">
                  <c:v>349</c:v>
                </c:pt>
                <c:pt idx="4">
                  <c:v>433</c:v>
                </c:pt>
                <c:pt idx="5">
                  <c:v>520</c:v>
                </c:pt>
                <c:pt idx="6">
                  <c:v>588</c:v>
                </c:pt>
                <c:pt idx="7">
                  <c:v>686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C40-44C3-B7D9-05FFF328AD7C}"/>
            </c:ext>
          </c:extLst>
        </c:ser>
        <c:ser>
          <c:idx val="3"/>
          <c:order val="3"/>
          <c:tx>
            <c:v>c1355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工作表1!$S$29:$S$36</c:f>
              <c:numCache>
                <c:formatCode>General</c:formatCode>
                <c:ptCount val="8"/>
                <c:pt idx="0">
                  <c:v>88</c:v>
                </c:pt>
                <c:pt idx="1">
                  <c:v>159</c:v>
                </c:pt>
                <c:pt idx="2">
                  <c:v>225</c:v>
                </c:pt>
                <c:pt idx="3">
                  <c:v>279</c:v>
                </c:pt>
                <c:pt idx="4">
                  <c:v>340</c:v>
                </c:pt>
                <c:pt idx="5">
                  <c:v>393</c:v>
                </c:pt>
                <c:pt idx="6">
                  <c:v>448</c:v>
                </c:pt>
                <c:pt idx="7">
                  <c:v>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C40-44C3-B7D9-05FFF328AD7C}"/>
            </c:ext>
          </c:extLst>
        </c:ser>
        <c:ser>
          <c:idx val="4"/>
          <c:order val="4"/>
          <c:tx>
            <c:v>c2670</c:v>
          </c:tx>
          <c:spPr>
            <a:ln w="19050" cap="rnd">
              <a:solidFill>
                <a:schemeClr val="bg2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  <a:lumOff val="25000"/>
                </a:schemeClr>
              </a:solidFill>
              <a:ln w="9525">
                <a:solidFill>
                  <a:schemeClr val="bg2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工作表1!$S$38:$S$45</c:f>
              <c:numCache>
                <c:formatCode>General</c:formatCode>
                <c:ptCount val="8"/>
                <c:pt idx="0">
                  <c:v>228</c:v>
                </c:pt>
                <c:pt idx="1">
                  <c:v>402</c:v>
                </c:pt>
                <c:pt idx="2">
                  <c:v>592</c:v>
                </c:pt>
                <c:pt idx="3">
                  <c:v>756</c:v>
                </c:pt>
                <c:pt idx="4">
                  <c:v>967</c:v>
                </c:pt>
                <c:pt idx="5">
                  <c:v>1118</c:v>
                </c:pt>
                <c:pt idx="6">
                  <c:v>1280</c:v>
                </c:pt>
                <c:pt idx="7">
                  <c:v>1481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C40-44C3-B7D9-05FFF328AD7C}"/>
            </c:ext>
          </c:extLst>
        </c:ser>
        <c:ser>
          <c:idx val="5"/>
          <c:order val="5"/>
          <c:tx>
            <c:v>c3540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工作表1!$S$47:$S$54</c:f>
              <c:numCache>
                <c:formatCode>General</c:formatCode>
                <c:ptCount val="8"/>
                <c:pt idx="0">
                  <c:v>137</c:v>
                </c:pt>
                <c:pt idx="1">
                  <c:v>258</c:v>
                </c:pt>
                <c:pt idx="2">
                  <c:v>381</c:v>
                </c:pt>
                <c:pt idx="3">
                  <c:v>468</c:v>
                </c:pt>
                <c:pt idx="4">
                  <c:v>603</c:v>
                </c:pt>
                <c:pt idx="5">
                  <c:v>704</c:v>
                </c:pt>
                <c:pt idx="6">
                  <c:v>791</c:v>
                </c:pt>
                <c:pt idx="7">
                  <c:v>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C40-44C3-B7D9-05FFF328AD7C}"/>
            </c:ext>
          </c:extLst>
        </c:ser>
        <c:ser>
          <c:idx val="6"/>
          <c:order val="6"/>
          <c:tx>
            <c:v>c6288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工作表1!$S$56:$S$63</c:f>
              <c:numCache>
                <c:formatCode>General</c:formatCode>
                <c:ptCount val="8"/>
                <c:pt idx="0">
                  <c:v>83</c:v>
                </c:pt>
                <c:pt idx="1">
                  <c:v>119</c:v>
                </c:pt>
                <c:pt idx="2">
                  <c:v>162</c:v>
                </c:pt>
                <c:pt idx="3">
                  <c:v>190</c:v>
                </c:pt>
                <c:pt idx="4">
                  <c:v>219</c:v>
                </c:pt>
                <c:pt idx="5">
                  <c:v>254</c:v>
                </c:pt>
                <c:pt idx="6">
                  <c:v>265</c:v>
                </c:pt>
                <c:pt idx="7">
                  <c:v>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C40-44C3-B7D9-05FFF328AD7C}"/>
            </c:ext>
          </c:extLst>
        </c:ser>
        <c:ser>
          <c:idx val="7"/>
          <c:order val="7"/>
          <c:tx>
            <c:v>c7552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工作表1!$S$65:$S$72</c:f>
              <c:numCache>
                <c:formatCode>General</c:formatCode>
                <c:ptCount val="8"/>
                <c:pt idx="0">
                  <c:v>449</c:v>
                </c:pt>
                <c:pt idx="1">
                  <c:v>828</c:v>
                </c:pt>
                <c:pt idx="2">
                  <c:v>1206</c:v>
                </c:pt>
                <c:pt idx="3">
                  <c:v>1569</c:v>
                </c:pt>
                <c:pt idx="4">
                  <c:v>1894</c:v>
                </c:pt>
                <c:pt idx="5">
                  <c:v>2287</c:v>
                </c:pt>
                <c:pt idx="6">
                  <c:v>2701</c:v>
                </c:pt>
                <c:pt idx="7">
                  <c:v>3007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C40-44C3-B7D9-05FFF328A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3092447"/>
        <c:axId val="1163164655"/>
      </c:scatterChart>
      <c:valAx>
        <c:axId val="1163092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00000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>
                    <a:solidFill>
                      <a:srgbClr val="000000"/>
                    </a:solidFill>
                  </a:rPr>
                  <a:t>N</a:t>
                </a:r>
                <a:endParaRPr lang="zh-TW" altLang="en-US">
                  <a:solidFill>
                    <a:srgbClr val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3164655"/>
        <c:crosses val="autoZero"/>
        <c:crossBetween val="midCat"/>
        <c:majorUnit val="1"/>
      </c:valAx>
      <c:valAx>
        <c:axId val="1163164655"/>
        <c:scaling>
          <c:orientation val="minMax"/>
          <c:max val="3200"/>
          <c:min val="0"/>
        </c:scaling>
        <c:delete val="0"/>
        <c:axPos val="l"/>
        <c:majorGridlines>
          <c:spPr>
            <a:ln w="9525" cap="flat" cmpd="sng" algn="ctr">
              <a:solidFill>
                <a:srgbClr val="000000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>
                    <a:solidFill>
                      <a:srgbClr val="000000"/>
                    </a:solidFill>
                  </a:rPr>
                  <a:t>Test</a:t>
                </a:r>
                <a:r>
                  <a:rPr lang="en-US" altLang="zh-TW" baseline="0">
                    <a:solidFill>
                      <a:srgbClr val="000000"/>
                    </a:solidFill>
                  </a:rPr>
                  <a:t> Length</a:t>
                </a:r>
                <a:endParaRPr lang="zh-TW" altLang="en-US">
                  <a:solidFill>
                    <a:srgbClr val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3092447"/>
        <c:crosses val="autoZero"/>
        <c:crossBetween val="midCat"/>
        <c:majorUnit val="400"/>
        <c:minorUnit val="100"/>
      </c:valAx>
      <c:spPr>
        <a:noFill/>
        <a:ln>
          <a:solidFill>
            <a:srgbClr val="000000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baseline="0">
                <a:solidFill>
                  <a:srgbClr val="000000"/>
                </a:solidFill>
                <a:effectLst/>
              </a:rPr>
              <a:t>Test Length Growth from </a:t>
            </a:r>
            <a:r>
              <a:rPr lang="en-US" altLang="zh-TW" sz="1400" b="0" i="1" u="none" strike="noStrike" baseline="0">
                <a:solidFill>
                  <a:srgbClr val="000000"/>
                </a:solidFill>
                <a:effectLst/>
              </a:rPr>
              <a:t>N</a:t>
            </a:r>
            <a:r>
              <a:rPr lang="en-US" altLang="zh-TW" sz="1400" b="0" i="0" u="none" strike="noStrike" baseline="0">
                <a:solidFill>
                  <a:srgbClr val="000000"/>
                </a:solidFill>
                <a:effectLst/>
              </a:rPr>
              <a:t>=1 ~ 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lang="en-US" altLang="zh-TW" sz="1400" b="0" i="0" u="none" strike="noStrike" baseline="0">
                <a:solidFill>
                  <a:srgbClr val="000000"/>
                </a:solidFill>
                <a:effectLst/>
              </a:rPr>
              <a:t>(after DTC+STC)</a:t>
            </a:r>
            <a:endParaRPr lang="zh-TW" altLang="en-US">
              <a:solidFill>
                <a:srgbClr val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c432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工作表1!$H$2:$H$9</c:f>
              <c:numCache>
                <c:formatCode>General</c:formatCode>
                <c:ptCount val="8"/>
                <c:pt idx="0">
                  <c:v>23</c:v>
                </c:pt>
                <c:pt idx="1">
                  <c:v>47</c:v>
                </c:pt>
                <c:pt idx="2">
                  <c:v>69</c:v>
                </c:pt>
                <c:pt idx="3">
                  <c:v>87</c:v>
                </c:pt>
                <c:pt idx="4">
                  <c:v>114</c:v>
                </c:pt>
                <c:pt idx="5">
                  <c:v>131</c:v>
                </c:pt>
                <c:pt idx="6">
                  <c:v>173</c:v>
                </c:pt>
                <c:pt idx="7">
                  <c:v>173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D7-4646-9808-B3DA00133B64}"/>
            </c:ext>
          </c:extLst>
        </c:ser>
        <c:ser>
          <c:idx val="1"/>
          <c:order val="1"/>
          <c:tx>
            <c:v>c499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工作表1!$H$11:$H$18</c:f>
              <c:numCache>
                <c:formatCode>General</c:formatCode>
                <c:ptCount val="8"/>
                <c:pt idx="0">
                  <c:v>82</c:v>
                </c:pt>
                <c:pt idx="1">
                  <c:v>144</c:v>
                </c:pt>
                <c:pt idx="2">
                  <c:v>213</c:v>
                </c:pt>
                <c:pt idx="3">
                  <c:v>287</c:v>
                </c:pt>
                <c:pt idx="4">
                  <c:v>371</c:v>
                </c:pt>
                <c:pt idx="5">
                  <c:v>401</c:v>
                </c:pt>
                <c:pt idx="6">
                  <c:v>481</c:v>
                </c:pt>
                <c:pt idx="7">
                  <c:v>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D7-4646-9808-B3DA00133B64}"/>
            </c:ext>
          </c:extLst>
        </c:ser>
        <c:ser>
          <c:idx val="2"/>
          <c:order val="2"/>
          <c:tx>
            <c:v>c880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工作表1!$H$20:$H$27</c:f>
              <c:numCache>
                <c:formatCode>General</c:formatCode>
                <c:ptCount val="8"/>
                <c:pt idx="0">
                  <c:v>68</c:v>
                </c:pt>
                <c:pt idx="1">
                  <c:v>118</c:v>
                </c:pt>
                <c:pt idx="2">
                  <c:v>173</c:v>
                </c:pt>
                <c:pt idx="3">
                  <c:v>212</c:v>
                </c:pt>
                <c:pt idx="4">
                  <c:v>259</c:v>
                </c:pt>
                <c:pt idx="5">
                  <c:v>308</c:v>
                </c:pt>
                <c:pt idx="6">
                  <c:v>377</c:v>
                </c:pt>
                <c:pt idx="7">
                  <c:v>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D7-4646-9808-B3DA00133B64}"/>
            </c:ext>
          </c:extLst>
        </c:ser>
        <c:ser>
          <c:idx val="3"/>
          <c:order val="3"/>
          <c:tx>
            <c:v>c1355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工作表1!$H$29:$H$36</c:f>
              <c:numCache>
                <c:formatCode>General</c:formatCode>
                <c:ptCount val="8"/>
                <c:pt idx="0">
                  <c:v>65</c:v>
                </c:pt>
                <c:pt idx="1">
                  <c:v>122</c:v>
                </c:pt>
                <c:pt idx="2">
                  <c:v>191</c:v>
                </c:pt>
                <c:pt idx="3">
                  <c:v>250</c:v>
                </c:pt>
                <c:pt idx="4">
                  <c:v>300</c:v>
                </c:pt>
                <c:pt idx="5">
                  <c:v>348</c:v>
                </c:pt>
                <c:pt idx="6">
                  <c:v>392</c:v>
                </c:pt>
                <c:pt idx="7">
                  <c:v>438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0D7-4646-9808-B3DA00133B64}"/>
            </c:ext>
          </c:extLst>
        </c:ser>
        <c:ser>
          <c:idx val="4"/>
          <c:order val="4"/>
          <c:tx>
            <c:v>c2670</c:v>
          </c:tx>
          <c:spPr>
            <a:ln w="19050" cap="rnd">
              <a:solidFill>
                <a:schemeClr val="bg2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  <a:lumOff val="25000"/>
                </a:schemeClr>
              </a:solidFill>
              <a:ln w="9525">
                <a:solidFill>
                  <a:schemeClr val="bg2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工作表1!$H$38:$H$45</c:f>
              <c:numCache>
                <c:formatCode>General</c:formatCode>
                <c:ptCount val="8"/>
                <c:pt idx="0">
                  <c:v>135</c:v>
                </c:pt>
                <c:pt idx="1">
                  <c:v>241</c:v>
                </c:pt>
                <c:pt idx="2">
                  <c:v>366</c:v>
                </c:pt>
                <c:pt idx="3">
                  <c:v>466</c:v>
                </c:pt>
                <c:pt idx="4">
                  <c:v>565</c:v>
                </c:pt>
                <c:pt idx="5">
                  <c:v>675</c:v>
                </c:pt>
                <c:pt idx="6">
                  <c:v>772</c:v>
                </c:pt>
                <c:pt idx="7">
                  <c:v>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0D7-4646-9808-B3DA00133B64}"/>
            </c:ext>
          </c:extLst>
        </c:ser>
        <c:ser>
          <c:idx val="5"/>
          <c:order val="5"/>
          <c:tx>
            <c:v>c3540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工作表1!$H$47:$H$54</c:f>
              <c:numCache>
                <c:formatCode>General</c:formatCode>
                <c:ptCount val="8"/>
                <c:pt idx="0">
                  <c:v>89</c:v>
                </c:pt>
                <c:pt idx="1">
                  <c:v>161</c:v>
                </c:pt>
                <c:pt idx="2">
                  <c:v>229</c:v>
                </c:pt>
                <c:pt idx="3">
                  <c:v>307</c:v>
                </c:pt>
                <c:pt idx="4">
                  <c:v>364</c:v>
                </c:pt>
                <c:pt idx="5">
                  <c:v>472</c:v>
                </c:pt>
                <c:pt idx="6">
                  <c:v>506</c:v>
                </c:pt>
                <c:pt idx="7">
                  <c:v>600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0D7-4646-9808-B3DA00133B64}"/>
            </c:ext>
          </c:extLst>
        </c:ser>
        <c:ser>
          <c:idx val="6"/>
          <c:order val="6"/>
          <c:tx>
            <c:v>c6288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工作表1!$H$56:$H$63</c:f>
              <c:numCache>
                <c:formatCode>General</c:formatCode>
                <c:ptCount val="8"/>
                <c:pt idx="0">
                  <c:v>81</c:v>
                </c:pt>
                <c:pt idx="1">
                  <c:v>149</c:v>
                </c:pt>
                <c:pt idx="2">
                  <c:v>180</c:v>
                </c:pt>
                <c:pt idx="3">
                  <c:v>214</c:v>
                </c:pt>
                <c:pt idx="4">
                  <c:v>265</c:v>
                </c:pt>
                <c:pt idx="5">
                  <c:v>294</c:v>
                </c:pt>
                <c:pt idx="6">
                  <c:v>333</c:v>
                </c:pt>
                <c:pt idx="7">
                  <c:v>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0D7-4646-9808-B3DA00133B64}"/>
            </c:ext>
          </c:extLst>
        </c:ser>
        <c:ser>
          <c:idx val="7"/>
          <c:order val="7"/>
          <c:tx>
            <c:v>c7552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工作表1!$G$2:$G$9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工作表1!$H$65:$H$72</c:f>
              <c:numCache>
                <c:formatCode>General</c:formatCode>
                <c:ptCount val="8"/>
                <c:pt idx="0">
                  <c:v>249</c:v>
                </c:pt>
                <c:pt idx="1">
                  <c:v>461</c:v>
                </c:pt>
                <c:pt idx="2">
                  <c:v>668</c:v>
                </c:pt>
                <c:pt idx="3">
                  <c:v>904</c:v>
                </c:pt>
                <c:pt idx="4">
                  <c:v>1115</c:v>
                </c:pt>
                <c:pt idx="5">
                  <c:v>1285</c:v>
                </c:pt>
                <c:pt idx="6">
                  <c:v>1532</c:v>
                </c:pt>
                <c:pt idx="7">
                  <c:v>1670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0D7-4646-9808-B3DA00133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3092447"/>
        <c:axId val="1163164655"/>
      </c:scatterChart>
      <c:valAx>
        <c:axId val="1163092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00000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>
                    <a:solidFill>
                      <a:srgbClr val="000000"/>
                    </a:solidFill>
                  </a:rPr>
                  <a:t>N</a:t>
                </a:r>
                <a:endParaRPr lang="zh-TW" altLang="en-US">
                  <a:solidFill>
                    <a:srgbClr val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3164655"/>
        <c:crosses val="autoZero"/>
        <c:crossBetween val="midCat"/>
        <c:majorUnit val="1"/>
      </c:valAx>
      <c:valAx>
        <c:axId val="1163164655"/>
        <c:scaling>
          <c:orientation val="minMax"/>
          <c:max val="3200"/>
          <c:min val="0"/>
        </c:scaling>
        <c:delete val="0"/>
        <c:axPos val="l"/>
        <c:majorGridlines>
          <c:spPr>
            <a:ln w="9525" cap="flat" cmpd="sng" algn="ctr">
              <a:solidFill>
                <a:srgbClr val="000000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>
                    <a:solidFill>
                      <a:srgbClr val="000000"/>
                    </a:solidFill>
                  </a:rPr>
                  <a:t>Test</a:t>
                </a:r>
                <a:r>
                  <a:rPr lang="en-US" altLang="zh-TW" baseline="0">
                    <a:solidFill>
                      <a:srgbClr val="000000"/>
                    </a:solidFill>
                  </a:rPr>
                  <a:t> Length</a:t>
                </a:r>
                <a:endParaRPr lang="zh-TW" altLang="en-US">
                  <a:solidFill>
                    <a:srgbClr val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3092447"/>
        <c:crosses val="autoZero"/>
        <c:crossBetween val="midCat"/>
        <c:majorUnit val="4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rgbClr val="000000"/>
                </a:solidFill>
              </a:rPr>
              <a:t>c7552,</a:t>
            </a:r>
            <a:r>
              <a:rPr lang="en-US" altLang="zh-TW" baseline="0" dirty="0">
                <a:solidFill>
                  <a:srgbClr val="000000"/>
                </a:solidFill>
              </a:rPr>
              <a:t> N=8, Test Length Comparison</a:t>
            </a:r>
            <a:endParaRPr lang="zh-TW" altLang="en-US" dirty="0">
              <a:solidFill>
                <a:srgbClr val="000000"/>
              </a:solidFill>
            </a:endParaRPr>
          </a:p>
        </c:rich>
      </c:tx>
      <c:layout>
        <c:manualLayout>
          <c:xMode val="edge"/>
          <c:yMode val="edge"/>
          <c:x val="0.21259887055973203"/>
          <c:y val="4.4742729306487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w/o compression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工作表1!$S$72</c:f>
              <c:numCache>
                <c:formatCode>General</c:formatCode>
                <c:ptCount val="1"/>
                <c:pt idx="0">
                  <c:v>3007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75-48DA-AA77-9C262D0B8593}"/>
            </c:ext>
          </c:extLst>
        </c:ser>
        <c:ser>
          <c:idx val="1"/>
          <c:order val="1"/>
          <c:tx>
            <c:v>DTC_only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工作表1!$M$72</c:f>
              <c:numCache>
                <c:formatCode>General</c:formatCode>
                <c:ptCount val="1"/>
                <c:pt idx="0">
                  <c:v>2041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75-48DA-AA77-9C262D0B8593}"/>
            </c:ext>
          </c:extLst>
        </c:ser>
        <c:ser>
          <c:idx val="2"/>
          <c:order val="2"/>
          <c:tx>
            <c:v>DTC+STC_1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工作表1!$O$72</c:f>
              <c:numCache>
                <c:formatCode>General</c:formatCode>
                <c:ptCount val="1"/>
                <c:pt idx="0">
                  <c:v>1789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75-48DA-AA77-9C262D0B8593}"/>
            </c:ext>
          </c:extLst>
        </c:ser>
        <c:ser>
          <c:idx val="3"/>
          <c:order val="3"/>
          <c:tx>
            <c:v>DTC+STC_1+STC_2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工作表1!$H$72</c:f>
              <c:numCache>
                <c:formatCode>General</c:formatCode>
                <c:ptCount val="1"/>
                <c:pt idx="0">
                  <c:v>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75-48DA-AA77-9C262D0B85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2485775"/>
        <c:axId val="1319247615"/>
      </c:barChart>
      <c:catAx>
        <c:axId val="1322485775"/>
        <c:scaling>
          <c:orientation val="minMax"/>
        </c:scaling>
        <c:delete val="1"/>
        <c:axPos val="b"/>
        <c:majorTickMark val="out"/>
        <c:minorTickMark val="none"/>
        <c:tickLblPos val="nextTo"/>
        <c:crossAx val="1319247615"/>
        <c:crosses val="autoZero"/>
        <c:auto val="1"/>
        <c:lblAlgn val="ctr"/>
        <c:lblOffset val="100"/>
        <c:noMultiLvlLbl val="0"/>
      </c:catAx>
      <c:valAx>
        <c:axId val="131924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0000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>
                    <a:solidFill>
                      <a:srgbClr val="000000"/>
                    </a:solidFill>
                  </a:rPr>
                  <a:t>Test</a:t>
                </a:r>
                <a:r>
                  <a:rPr lang="en-US" altLang="zh-TW" baseline="0">
                    <a:solidFill>
                      <a:srgbClr val="000000"/>
                    </a:solidFill>
                  </a:rPr>
                  <a:t> Length</a:t>
                </a:r>
                <a:endParaRPr lang="zh-TW" altLang="en-US">
                  <a:solidFill>
                    <a:srgbClr val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2.7777777777777776E-2"/>
              <c:y val="0.30509623797025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22485775"/>
        <c:crosses val="autoZero"/>
        <c:crossBetween val="between"/>
      </c:valAx>
      <c:spPr>
        <a:noFill/>
        <a:ln>
          <a:solidFill>
            <a:srgbClr val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5459681298321873"/>
          <c:y val="0.84640208564533459"/>
          <c:w val="0.82560673665791773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21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89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732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460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704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266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630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6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717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2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77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74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105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82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76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3" r:id="rId8"/>
    <p:sldLayoutId id="2147483667" r:id="rId9"/>
    <p:sldLayoutId id="2147483668" r:id="rId10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N-</a:t>
            </a:r>
            <a:r>
              <a:rPr lang="en-US" dirty="0"/>
              <a:t>d</a:t>
            </a:r>
            <a:r>
              <a:rPr lang="en" dirty="0"/>
              <a:t>etect </a:t>
            </a:r>
            <a:r>
              <a:rPr lang="en" dirty="0">
                <a:solidFill>
                  <a:schemeClr val="accent2"/>
                </a:solidFill>
              </a:rPr>
              <a:t>TDF ATPG</a:t>
            </a:r>
            <a:r>
              <a:rPr lang="en" dirty="0"/>
              <a:t> </a:t>
            </a:r>
            <a:r>
              <a:rPr lang="en-US" dirty="0"/>
              <a:t>And Compression</a:t>
            </a:r>
            <a:endParaRPr dirty="0"/>
          </a:p>
        </p:txBody>
      </p: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562198" y="2842245"/>
            <a:ext cx="412369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: 13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B08505049 </a:t>
            </a:r>
            <a:r>
              <a:rPr lang="zh-TW" altLang="en-US" dirty="0">
                <a:latin typeface="+mn-ea"/>
                <a:ea typeface="+mn-ea"/>
              </a:rPr>
              <a:t>劉旻鑫</a:t>
            </a:r>
            <a:endParaRPr lang="en-US" altLang="zh-TW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B08505039</a:t>
            </a:r>
            <a:r>
              <a:rPr lang="zh-TW" altLang="en-US" dirty="0"/>
              <a:t> </a:t>
            </a:r>
            <a:r>
              <a:rPr lang="zh-TW" altLang="en-US" dirty="0">
                <a:latin typeface="+mn-ea"/>
                <a:ea typeface="+mn-ea"/>
              </a:rPr>
              <a:t>林楷崴</a:t>
            </a:r>
            <a:endParaRPr lang="en-US" altLang="zh-TW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R11943113 </a:t>
            </a:r>
            <a:r>
              <a:rPr lang="zh-TW" altLang="en-US" dirty="0">
                <a:latin typeface="+mn-ea"/>
                <a:ea typeface="+mn-ea"/>
              </a:rPr>
              <a:t>葉冠宏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521110" y="191975"/>
            <a:ext cx="689144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/>
              <a:t>STATIC TEST COMPRESSTION</a:t>
            </a:r>
            <a:r>
              <a:rPr lang="en-US" sz="3600" dirty="0"/>
              <a:t> FLOW</a:t>
            </a:r>
            <a:endParaRPr sz="3600" dirty="0"/>
          </a:p>
        </p:txBody>
      </p:sp>
      <p:sp>
        <p:nvSpPr>
          <p:cNvPr id="41" name="Google Shape;228;p22">
            <a:extLst>
              <a:ext uri="{FF2B5EF4-FFF2-40B4-BE49-F238E27FC236}">
                <a16:creationId xmlns:a16="http://schemas.microsoft.com/office/drawing/2014/main" id="{D827EEA1-A891-46DB-A71C-C4BD6D7F604D}"/>
              </a:ext>
            </a:extLst>
          </p:cNvPr>
          <p:cNvSpPr/>
          <p:nvPr/>
        </p:nvSpPr>
        <p:spPr>
          <a:xfrm>
            <a:off x="1582096" y="664961"/>
            <a:ext cx="2390180" cy="485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Pattern Order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9;p22">
            <a:extLst>
              <a:ext uri="{FF2B5EF4-FFF2-40B4-BE49-F238E27FC236}">
                <a16:creationId xmlns:a16="http://schemas.microsoft.com/office/drawing/2014/main" id="{01C8588D-83C6-45D3-AFBF-468B9E3291A0}"/>
              </a:ext>
            </a:extLst>
          </p:cNvPr>
          <p:cNvSpPr/>
          <p:nvPr/>
        </p:nvSpPr>
        <p:spPr>
          <a:xfrm>
            <a:off x="1582096" y="1332202"/>
            <a:ext cx="2390180" cy="485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TDF simulate one pattern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30;p22">
            <a:extLst>
              <a:ext uri="{FF2B5EF4-FFF2-40B4-BE49-F238E27FC236}">
                <a16:creationId xmlns:a16="http://schemas.microsoft.com/office/drawing/2014/main" id="{9A3E3A94-E383-43AB-B9DF-B5FCBD5DA9F7}"/>
              </a:ext>
            </a:extLst>
          </p:cNvPr>
          <p:cNvSpPr/>
          <p:nvPr/>
        </p:nvSpPr>
        <p:spPr>
          <a:xfrm>
            <a:off x="1582096" y="2968523"/>
            <a:ext cx="2390180" cy="485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this pattern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31;p22">
            <a:extLst>
              <a:ext uri="{FF2B5EF4-FFF2-40B4-BE49-F238E27FC236}">
                <a16:creationId xmlns:a16="http://schemas.microsoft.com/office/drawing/2014/main" id="{0A8339EC-E235-4386-ACFA-FF1D50F9C19E}"/>
              </a:ext>
            </a:extLst>
          </p:cNvPr>
          <p:cNvSpPr/>
          <p:nvPr/>
        </p:nvSpPr>
        <p:spPr>
          <a:xfrm>
            <a:off x="1283155" y="1983074"/>
            <a:ext cx="2977178" cy="820026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any fault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232;p22">
            <a:extLst>
              <a:ext uri="{FF2B5EF4-FFF2-40B4-BE49-F238E27FC236}">
                <a16:creationId xmlns:a16="http://schemas.microsoft.com/office/drawing/2014/main" id="{12336627-B48F-44F5-93F2-435E673FD57D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2777186" y="1150410"/>
            <a:ext cx="0" cy="181792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Google Shape;233;p22">
            <a:extLst>
              <a:ext uri="{FF2B5EF4-FFF2-40B4-BE49-F238E27FC236}">
                <a16:creationId xmlns:a16="http://schemas.microsoft.com/office/drawing/2014/main" id="{6CF8817A-A2E5-4767-8126-CA481FBD9734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 flipH="1">
            <a:off x="2771744" y="1817651"/>
            <a:ext cx="5442" cy="165423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234;p22">
            <a:extLst>
              <a:ext uri="{FF2B5EF4-FFF2-40B4-BE49-F238E27FC236}">
                <a16:creationId xmlns:a16="http://schemas.microsoft.com/office/drawing/2014/main" id="{132BACE1-5F44-43E2-9AA9-0DC3DEAE676D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>
            <a:off x="2771744" y="2803100"/>
            <a:ext cx="5442" cy="165423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235;p22">
            <a:extLst>
              <a:ext uri="{FF2B5EF4-FFF2-40B4-BE49-F238E27FC236}">
                <a16:creationId xmlns:a16="http://schemas.microsoft.com/office/drawing/2014/main" id="{F390AF33-BCFC-426F-8CED-42224BE9DA47}"/>
              </a:ext>
            </a:extLst>
          </p:cNvPr>
          <p:cNvSpPr/>
          <p:nvPr/>
        </p:nvSpPr>
        <p:spPr>
          <a:xfrm>
            <a:off x="1283155" y="3606480"/>
            <a:ext cx="2977178" cy="820026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pattern remains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36;p22">
            <a:extLst>
              <a:ext uri="{FF2B5EF4-FFF2-40B4-BE49-F238E27FC236}">
                <a16:creationId xmlns:a16="http://schemas.microsoft.com/office/drawing/2014/main" id="{F070CD31-A0DD-4A06-AEA6-28E07B106403}"/>
              </a:ext>
            </a:extLst>
          </p:cNvPr>
          <p:cNvCxnSpPr>
            <a:stCxn id="48" idx="1"/>
            <a:endCxn id="42" idx="1"/>
          </p:cNvCxnSpPr>
          <p:nvPr/>
        </p:nvCxnSpPr>
        <p:spPr>
          <a:xfrm rot="10800000" flipH="1">
            <a:off x="1283154" y="1574927"/>
            <a:ext cx="298941" cy="2441566"/>
          </a:xfrm>
          <a:prstGeom prst="bentConnector3">
            <a:avLst>
              <a:gd name="adj1" fmla="val -76470"/>
            </a:avLst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" name="Google Shape;238;p22">
            <a:extLst>
              <a:ext uri="{FF2B5EF4-FFF2-40B4-BE49-F238E27FC236}">
                <a16:creationId xmlns:a16="http://schemas.microsoft.com/office/drawing/2014/main" id="{3DE64E43-3DA8-4E4C-AAC8-B65FDBB557D7}"/>
              </a:ext>
            </a:extLst>
          </p:cNvPr>
          <p:cNvSpPr/>
          <p:nvPr/>
        </p:nvSpPr>
        <p:spPr>
          <a:xfrm>
            <a:off x="1576654" y="4568344"/>
            <a:ext cx="2390180" cy="485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STC Done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39;p22">
            <a:extLst>
              <a:ext uri="{FF2B5EF4-FFF2-40B4-BE49-F238E27FC236}">
                <a16:creationId xmlns:a16="http://schemas.microsoft.com/office/drawing/2014/main" id="{3E133F17-B130-48BD-B4FA-122773C5E09F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2771744" y="4426506"/>
            <a:ext cx="0" cy="141838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" name="Google Shape;240;p22">
            <a:extLst>
              <a:ext uri="{FF2B5EF4-FFF2-40B4-BE49-F238E27FC236}">
                <a16:creationId xmlns:a16="http://schemas.microsoft.com/office/drawing/2014/main" id="{1559B532-C143-415B-8B4A-A7D581BC800F}"/>
              </a:ext>
            </a:extLst>
          </p:cNvPr>
          <p:cNvSpPr txBox="1"/>
          <p:nvPr/>
        </p:nvSpPr>
        <p:spPr>
          <a:xfrm>
            <a:off x="2793342" y="4293268"/>
            <a:ext cx="5582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41;p22">
            <a:extLst>
              <a:ext uri="{FF2B5EF4-FFF2-40B4-BE49-F238E27FC236}">
                <a16:creationId xmlns:a16="http://schemas.microsoft.com/office/drawing/2014/main" id="{21FAF09B-DFC8-4D53-AE6E-E1A51CFF244A}"/>
              </a:ext>
            </a:extLst>
          </p:cNvPr>
          <p:cNvSpPr txBox="1"/>
          <p:nvPr/>
        </p:nvSpPr>
        <p:spPr>
          <a:xfrm>
            <a:off x="2231703" y="2677896"/>
            <a:ext cx="5377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42;p22">
            <a:extLst>
              <a:ext uri="{FF2B5EF4-FFF2-40B4-BE49-F238E27FC236}">
                <a16:creationId xmlns:a16="http://schemas.microsoft.com/office/drawing/2014/main" id="{CA7E3721-4FB0-49A2-8BDB-241B4F28BEDF}"/>
              </a:ext>
            </a:extLst>
          </p:cNvPr>
          <p:cNvSpPr txBox="1"/>
          <p:nvPr/>
        </p:nvSpPr>
        <p:spPr>
          <a:xfrm>
            <a:off x="1013807" y="3699333"/>
            <a:ext cx="5582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43;p22">
            <a:extLst>
              <a:ext uri="{FF2B5EF4-FFF2-40B4-BE49-F238E27FC236}">
                <a16:creationId xmlns:a16="http://schemas.microsoft.com/office/drawing/2014/main" id="{64EFCE0A-94C2-4FAC-8C23-B8921C239BA2}"/>
              </a:ext>
            </a:extLst>
          </p:cNvPr>
          <p:cNvSpPr txBox="1"/>
          <p:nvPr/>
        </p:nvSpPr>
        <p:spPr>
          <a:xfrm>
            <a:off x="3972275" y="3155558"/>
            <a:ext cx="5582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44;p22">
            <a:extLst>
              <a:ext uri="{FF2B5EF4-FFF2-40B4-BE49-F238E27FC236}">
                <a16:creationId xmlns:a16="http://schemas.microsoft.com/office/drawing/2014/main" id="{85EE37CF-5C94-408A-97D6-A96FF2949671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2793342" y="2393087"/>
            <a:ext cx="1466991" cy="1131762"/>
          </a:xfrm>
          <a:prstGeom prst="bentConnector3">
            <a:avLst>
              <a:gd name="adj1" fmla="val -15583"/>
            </a:avLst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" name="Google Shape;245;p22">
            <a:extLst>
              <a:ext uri="{FF2B5EF4-FFF2-40B4-BE49-F238E27FC236}">
                <a16:creationId xmlns:a16="http://schemas.microsoft.com/office/drawing/2014/main" id="{573E3827-D811-4F78-8BF3-CC379B9D057F}"/>
              </a:ext>
            </a:extLst>
          </p:cNvPr>
          <p:cNvSpPr/>
          <p:nvPr/>
        </p:nvSpPr>
        <p:spPr>
          <a:xfrm>
            <a:off x="5325196" y="676236"/>
            <a:ext cx="2390180" cy="485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patterns based on detected fault number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46;p22">
            <a:extLst>
              <a:ext uri="{FF2B5EF4-FFF2-40B4-BE49-F238E27FC236}">
                <a16:creationId xmlns:a16="http://schemas.microsoft.com/office/drawing/2014/main" id="{F41C2EF8-8F53-4688-8C38-66AE3D029BAC}"/>
              </a:ext>
            </a:extLst>
          </p:cNvPr>
          <p:cNvSpPr/>
          <p:nvPr/>
        </p:nvSpPr>
        <p:spPr>
          <a:xfrm>
            <a:off x="5328318" y="1332203"/>
            <a:ext cx="2390180" cy="485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TDF simulate one pattern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47;p22">
            <a:extLst>
              <a:ext uri="{FF2B5EF4-FFF2-40B4-BE49-F238E27FC236}">
                <a16:creationId xmlns:a16="http://schemas.microsoft.com/office/drawing/2014/main" id="{88C674AD-6524-49BA-A9D7-7B5BF6153779}"/>
              </a:ext>
            </a:extLst>
          </p:cNvPr>
          <p:cNvSpPr/>
          <p:nvPr/>
        </p:nvSpPr>
        <p:spPr>
          <a:xfrm>
            <a:off x="5026255" y="1963838"/>
            <a:ext cx="2977178" cy="820026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any fault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48;p22">
            <a:extLst>
              <a:ext uri="{FF2B5EF4-FFF2-40B4-BE49-F238E27FC236}">
                <a16:creationId xmlns:a16="http://schemas.microsoft.com/office/drawing/2014/main" id="{EE2B1DFE-89F4-46EF-921B-AE0EEFA62FBE}"/>
              </a:ext>
            </a:extLst>
          </p:cNvPr>
          <p:cNvSpPr/>
          <p:nvPr/>
        </p:nvSpPr>
        <p:spPr>
          <a:xfrm>
            <a:off x="5325195" y="2994806"/>
            <a:ext cx="2390180" cy="485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this pattern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49;p22">
            <a:extLst>
              <a:ext uri="{FF2B5EF4-FFF2-40B4-BE49-F238E27FC236}">
                <a16:creationId xmlns:a16="http://schemas.microsoft.com/office/drawing/2014/main" id="{AEE7B68A-1BFA-434B-A7C1-B6001E731B35}"/>
              </a:ext>
            </a:extLst>
          </p:cNvPr>
          <p:cNvSpPr/>
          <p:nvPr/>
        </p:nvSpPr>
        <p:spPr>
          <a:xfrm>
            <a:off x="5032691" y="3658611"/>
            <a:ext cx="2977178" cy="820026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pattern remains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250;p22">
            <a:extLst>
              <a:ext uri="{FF2B5EF4-FFF2-40B4-BE49-F238E27FC236}">
                <a16:creationId xmlns:a16="http://schemas.microsoft.com/office/drawing/2014/main" id="{8C5B5C12-F387-426A-BB37-CBA3A93067B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6520286" y="1161685"/>
            <a:ext cx="3122" cy="170518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" name="Google Shape;251;p22">
            <a:extLst>
              <a:ext uri="{FF2B5EF4-FFF2-40B4-BE49-F238E27FC236}">
                <a16:creationId xmlns:a16="http://schemas.microsoft.com/office/drawing/2014/main" id="{0478A295-076C-40C1-BDCC-16FAF584675B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flipH="1">
            <a:off x="6514844" y="1817652"/>
            <a:ext cx="8564" cy="146186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" name="Google Shape;252;p22">
            <a:extLst>
              <a:ext uri="{FF2B5EF4-FFF2-40B4-BE49-F238E27FC236}">
                <a16:creationId xmlns:a16="http://schemas.microsoft.com/office/drawing/2014/main" id="{CE214611-5C93-4E0D-9003-EFBC745F2033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6514844" y="2783864"/>
            <a:ext cx="5441" cy="210942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253;p22">
            <a:extLst>
              <a:ext uri="{FF2B5EF4-FFF2-40B4-BE49-F238E27FC236}">
                <a16:creationId xmlns:a16="http://schemas.microsoft.com/office/drawing/2014/main" id="{A01E2B4E-8543-4EE2-B415-C6853F3EBF32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rot="16200000" flipH="1">
            <a:off x="6431604" y="3568935"/>
            <a:ext cx="178356" cy="9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" name="Google Shape;254;p22">
            <a:extLst>
              <a:ext uri="{FF2B5EF4-FFF2-40B4-BE49-F238E27FC236}">
                <a16:creationId xmlns:a16="http://schemas.microsoft.com/office/drawing/2014/main" id="{8F01695A-E604-4D4D-B987-7E15D580C6B1}"/>
              </a:ext>
            </a:extLst>
          </p:cNvPr>
          <p:cNvCxnSpPr>
            <a:stCxn id="60" idx="1"/>
            <a:endCxn id="61" idx="2"/>
          </p:cNvCxnSpPr>
          <p:nvPr/>
        </p:nvCxnSpPr>
        <p:spPr>
          <a:xfrm rot="10800000" flipH="1" flipV="1">
            <a:off x="5026255" y="2373851"/>
            <a:ext cx="1494030" cy="1106404"/>
          </a:xfrm>
          <a:prstGeom prst="bentConnector4">
            <a:avLst>
              <a:gd name="adj1" fmla="val -15301"/>
              <a:gd name="adj2" fmla="val 108108"/>
            </a:avLst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255;p22">
            <a:extLst>
              <a:ext uri="{FF2B5EF4-FFF2-40B4-BE49-F238E27FC236}">
                <a16:creationId xmlns:a16="http://schemas.microsoft.com/office/drawing/2014/main" id="{A42CE072-17F5-46E6-BF64-003086271699}"/>
              </a:ext>
            </a:extLst>
          </p:cNvPr>
          <p:cNvCxnSpPr>
            <a:cxnSpLocks/>
            <a:stCxn id="62" idx="2"/>
            <a:endCxn id="69" idx="0"/>
          </p:cNvCxnSpPr>
          <p:nvPr/>
        </p:nvCxnSpPr>
        <p:spPr>
          <a:xfrm flipH="1">
            <a:off x="6514844" y="4478637"/>
            <a:ext cx="6436" cy="179415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" name="Google Shape;256;p22">
            <a:extLst>
              <a:ext uri="{FF2B5EF4-FFF2-40B4-BE49-F238E27FC236}">
                <a16:creationId xmlns:a16="http://schemas.microsoft.com/office/drawing/2014/main" id="{5874C5A5-5C87-4E30-A3FD-6AD2A0F3A13A}"/>
              </a:ext>
            </a:extLst>
          </p:cNvPr>
          <p:cNvSpPr/>
          <p:nvPr/>
        </p:nvSpPr>
        <p:spPr>
          <a:xfrm>
            <a:off x="5319754" y="4658052"/>
            <a:ext cx="2390180" cy="3313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STC Done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257;p22">
            <a:extLst>
              <a:ext uri="{FF2B5EF4-FFF2-40B4-BE49-F238E27FC236}">
                <a16:creationId xmlns:a16="http://schemas.microsoft.com/office/drawing/2014/main" id="{F4D767ED-72AD-4CC1-8505-D440A246E146}"/>
              </a:ext>
            </a:extLst>
          </p:cNvPr>
          <p:cNvSpPr txBox="1"/>
          <p:nvPr/>
        </p:nvSpPr>
        <p:spPr>
          <a:xfrm>
            <a:off x="6521858" y="4383698"/>
            <a:ext cx="5582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258;p22">
            <a:extLst>
              <a:ext uri="{FF2B5EF4-FFF2-40B4-BE49-F238E27FC236}">
                <a16:creationId xmlns:a16="http://schemas.microsoft.com/office/drawing/2014/main" id="{1979FE05-9467-4763-8BF0-410B54AAFA33}"/>
              </a:ext>
            </a:extLst>
          </p:cNvPr>
          <p:cNvSpPr txBox="1"/>
          <p:nvPr/>
        </p:nvSpPr>
        <p:spPr>
          <a:xfrm>
            <a:off x="4761534" y="3260613"/>
            <a:ext cx="5582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259;p22">
            <a:extLst>
              <a:ext uri="{FF2B5EF4-FFF2-40B4-BE49-F238E27FC236}">
                <a16:creationId xmlns:a16="http://schemas.microsoft.com/office/drawing/2014/main" id="{D24748C2-6CD1-4750-9048-B6BFDEF253CF}"/>
              </a:ext>
            </a:extLst>
          </p:cNvPr>
          <p:cNvSpPr txBox="1"/>
          <p:nvPr/>
        </p:nvSpPr>
        <p:spPr>
          <a:xfrm>
            <a:off x="6518798" y="2680369"/>
            <a:ext cx="5582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60;p22">
            <a:extLst>
              <a:ext uri="{FF2B5EF4-FFF2-40B4-BE49-F238E27FC236}">
                <a16:creationId xmlns:a16="http://schemas.microsoft.com/office/drawing/2014/main" id="{DD5809EC-DAC9-45C8-B764-1C728FA10CAE}"/>
              </a:ext>
            </a:extLst>
          </p:cNvPr>
          <p:cNvSpPr txBox="1"/>
          <p:nvPr/>
        </p:nvSpPr>
        <p:spPr>
          <a:xfrm>
            <a:off x="7769586" y="3342575"/>
            <a:ext cx="5582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261;p22">
            <a:extLst>
              <a:ext uri="{FF2B5EF4-FFF2-40B4-BE49-F238E27FC236}">
                <a16:creationId xmlns:a16="http://schemas.microsoft.com/office/drawing/2014/main" id="{BAEBD9A1-346C-4293-9637-CD6ED778B77D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 flipV="1">
            <a:off x="3966834" y="918961"/>
            <a:ext cx="1358362" cy="38921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5" name="Google Shape;262;p22">
            <a:extLst>
              <a:ext uri="{FF2B5EF4-FFF2-40B4-BE49-F238E27FC236}">
                <a16:creationId xmlns:a16="http://schemas.microsoft.com/office/drawing/2014/main" id="{76DCBF73-33A2-46B8-A072-F90906B2437B}"/>
              </a:ext>
            </a:extLst>
          </p:cNvPr>
          <p:cNvCxnSpPr>
            <a:stCxn id="62" idx="3"/>
            <a:endCxn id="59" idx="3"/>
          </p:cNvCxnSpPr>
          <p:nvPr/>
        </p:nvCxnSpPr>
        <p:spPr>
          <a:xfrm flipH="1" flipV="1">
            <a:off x="7718498" y="1574928"/>
            <a:ext cx="291371" cy="2493696"/>
          </a:xfrm>
          <a:prstGeom prst="bentConnector3">
            <a:avLst>
              <a:gd name="adj1" fmla="val -78457"/>
            </a:avLst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233;p22">
            <a:extLst>
              <a:ext uri="{FF2B5EF4-FFF2-40B4-BE49-F238E27FC236}">
                <a16:creationId xmlns:a16="http://schemas.microsoft.com/office/drawing/2014/main" id="{7BB161AA-96C2-4B77-AE21-929B00B425C8}"/>
              </a:ext>
            </a:extLst>
          </p:cNvPr>
          <p:cNvCxnSpPr/>
          <p:nvPr/>
        </p:nvCxnSpPr>
        <p:spPr>
          <a:xfrm flipH="1">
            <a:off x="2782689" y="3442138"/>
            <a:ext cx="5442" cy="165423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0051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516105" y="274486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EXPERIMENTAL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RESULT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516107" y="3177738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</a:rPr>
              <a:t>TEST LENGTH </a:t>
            </a:r>
            <a:r>
              <a:rPr lang="en-US" altLang="zh-TW" dirty="0">
                <a:solidFill>
                  <a:schemeClr val="bg1"/>
                </a:solidFill>
              </a:rPr>
              <a:t>COMPARING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792643" y="2744863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METHODS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073109" y="2744863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PROBLEM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073109" y="3177743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073109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792636" y="3177743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SCOAP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DTC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STC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92636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sz="36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515513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 rot="10800000" flipV="1">
            <a:off x="1073109" y="1613006"/>
            <a:ext cx="2495260" cy="669843"/>
          </a:xfrm>
          <a:prstGeom prst="bentConnector3">
            <a:avLst>
              <a:gd name="adj1" fmla="val 10916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endCxn id="478" idx="1"/>
          </p:cNvCxnSpPr>
          <p:nvPr/>
        </p:nvCxnSpPr>
        <p:spPr>
          <a:xfrm rot="10800000" flipV="1">
            <a:off x="3792637" y="1132424"/>
            <a:ext cx="2506741" cy="1150425"/>
          </a:xfrm>
          <a:prstGeom prst="bentConnector3">
            <a:avLst>
              <a:gd name="adj1" fmla="val 10911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endCxn id="480" idx="1"/>
          </p:cNvCxnSpPr>
          <p:nvPr/>
        </p:nvCxnSpPr>
        <p:spPr>
          <a:xfrm rot="16200000" flipH="1">
            <a:off x="5832232" y="1599569"/>
            <a:ext cx="1150426" cy="216135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972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43B373C1-7F40-4926-8D9C-36306C63A99F}"/>
              </a:ext>
            </a:extLst>
          </p:cNvPr>
          <p:cNvSpPr/>
          <p:nvPr/>
        </p:nvSpPr>
        <p:spPr>
          <a:xfrm>
            <a:off x="6557259" y="301848"/>
            <a:ext cx="768350" cy="419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769093" y="604532"/>
            <a:ext cx="71592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  <a:t>Test Length Compare with</a:t>
            </a:r>
            <a:r>
              <a:rPr lang="zh-TW" altLang="en-US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  <a:t>PA3</a:t>
            </a:r>
            <a:br>
              <a:rPr lang="en-US" altLang="zh-TW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</a:br>
            <a:r>
              <a:rPr lang="en-US" altLang="zh-TW" sz="2000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  <a:t>w/ compression</a:t>
            </a:r>
            <a:endParaRPr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graphicFrame>
        <p:nvGraphicFramePr>
          <p:cNvPr id="36" name="Google Shape;295;p24">
            <a:extLst>
              <a:ext uri="{FF2B5EF4-FFF2-40B4-BE49-F238E27FC236}">
                <a16:creationId xmlns:a16="http://schemas.microsoft.com/office/drawing/2014/main" id="{D9FD0191-E225-4C9B-91B5-0CB64C34D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82550"/>
              </p:ext>
            </p:extLst>
          </p:nvPr>
        </p:nvGraphicFramePr>
        <p:xfrm>
          <a:off x="5012259" y="1310571"/>
          <a:ext cx="2789499" cy="33511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12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0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Test Length (PA3)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Fault Coverage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0.27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66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64.94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65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37.64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62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21.75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135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71.6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98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14.44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42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95.14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288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89.54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" name="Google Shape;295;p24">
            <a:extLst>
              <a:ext uri="{FF2B5EF4-FFF2-40B4-BE49-F238E27FC236}">
                <a16:creationId xmlns:a16="http://schemas.microsoft.com/office/drawing/2014/main" id="{AD9EB506-63E7-42DD-A588-E0938C6F2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273149"/>
              </p:ext>
            </p:extLst>
          </p:nvPr>
        </p:nvGraphicFramePr>
        <p:xfrm>
          <a:off x="1243222" y="1306337"/>
          <a:ext cx="3776069" cy="33511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0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Circuit Number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Test Length (N = 1)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Fault Coverage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c432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11.62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c499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82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94.</a:t>
                      </a: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77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c880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68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49.</a:t>
                      </a: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76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c1355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65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38.41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c2670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135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92.</a:t>
                      </a: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81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c3540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89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22.9</a:t>
                      </a: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c6288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81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97.2</a:t>
                      </a: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c7552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249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97.</a:t>
                      </a: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9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68239F4-7D0A-40E1-9395-BD1C0ED26C8B}"/>
              </a:ext>
            </a:extLst>
          </p:cNvPr>
          <p:cNvSpPr/>
          <p:nvPr/>
        </p:nvSpPr>
        <p:spPr>
          <a:xfrm>
            <a:off x="3657599" y="1306337"/>
            <a:ext cx="1346200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3CFBCE-A33F-467A-91D0-59BA8A11F587}"/>
              </a:ext>
            </a:extLst>
          </p:cNvPr>
          <p:cNvSpPr/>
          <p:nvPr/>
        </p:nvSpPr>
        <p:spPr>
          <a:xfrm>
            <a:off x="6425369" y="1306337"/>
            <a:ext cx="1346200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CCA524-5972-465C-A540-83907ED0AA43}"/>
              </a:ext>
            </a:extLst>
          </p:cNvPr>
          <p:cNvSpPr/>
          <p:nvPr/>
        </p:nvSpPr>
        <p:spPr>
          <a:xfrm>
            <a:off x="4999891" y="1306337"/>
            <a:ext cx="1422893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F48FA2-48A3-40EE-BEA4-301EA790A6A5}"/>
              </a:ext>
            </a:extLst>
          </p:cNvPr>
          <p:cNvSpPr/>
          <p:nvPr/>
        </p:nvSpPr>
        <p:spPr>
          <a:xfrm>
            <a:off x="2234706" y="1306337"/>
            <a:ext cx="1422893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0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43B373C1-7F40-4926-8D9C-36306C63A99F}"/>
              </a:ext>
            </a:extLst>
          </p:cNvPr>
          <p:cNvSpPr/>
          <p:nvPr/>
        </p:nvSpPr>
        <p:spPr>
          <a:xfrm>
            <a:off x="6557259" y="301848"/>
            <a:ext cx="768350" cy="419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459787" y="511398"/>
            <a:ext cx="71592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  <a:t>Test Length Difference between N=1 and N=8</a:t>
            </a:r>
            <a:br>
              <a:rPr lang="en-US" altLang="zh-TW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</a:br>
            <a:r>
              <a:rPr lang="en-US" altLang="zh-TW" sz="2000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  <a:t>w/o compression</a:t>
            </a:r>
            <a:endParaRPr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cxnSp>
        <p:nvCxnSpPr>
          <p:cNvPr id="593" name="Google Shape;593;p29"/>
          <p:cNvCxnSpPr>
            <a:cxnSpLocks/>
          </p:cNvCxnSpPr>
          <p:nvPr/>
        </p:nvCxnSpPr>
        <p:spPr>
          <a:xfrm>
            <a:off x="8187679" y="1484925"/>
            <a:ext cx="504908" cy="1316148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6" name="Google Shape;295;p24">
            <a:extLst>
              <a:ext uri="{FF2B5EF4-FFF2-40B4-BE49-F238E27FC236}">
                <a16:creationId xmlns:a16="http://schemas.microsoft.com/office/drawing/2014/main" id="{D9FD0191-E225-4C9B-91B5-0CB64C34D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098560"/>
              </p:ext>
            </p:extLst>
          </p:nvPr>
        </p:nvGraphicFramePr>
        <p:xfrm>
          <a:off x="4090491" y="1280936"/>
          <a:ext cx="4933537" cy="33511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0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Circuit Number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Test Length (N = 8)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Fault Coverage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Run Time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c432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179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11.62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c499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750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91.17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0.7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c880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686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49.19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c1355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501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32.94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2.4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c2670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1481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91.73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c3540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896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22.88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11.5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c6288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303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96.82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9.8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c7552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3007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97.58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12.9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" name="Google Shape;295;p24">
            <a:extLst>
              <a:ext uri="{FF2B5EF4-FFF2-40B4-BE49-F238E27FC236}">
                <a16:creationId xmlns:a16="http://schemas.microsoft.com/office/drawing/2014/main" id="{AD9EB506-63E7-42DD-A588-E0938C6F2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144220"/>
              </p:ext>
            </p:extLst>
          </p:nvPr>
        </p:nvGraphicFramePr>
        <p:xfrm>
          <a:off x="151023" y="1280936"/>
          <a:ext cx="4933537" cy="33511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0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Circuit Number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Test Length (N = 1)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Fault Coverage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Run Time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c432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11.62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c499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94.31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0.42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c880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49.24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0.7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c1355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38.41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2.12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c2670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228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92.47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1.54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c3540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137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22.96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10.33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c6288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97.23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6.15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c7552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449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97.73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5.7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68239F4-7D0A-40E1-9395-BD1C0ED26C8B}"/>
              </a:ext>
            </a:extLst>
          </p:cNvPr>
          <p:cNvSpPr/>
          <p:nvPr/>
        </p:nvSpPr>
        <p:spPr>
          <a:xfrm>
            <a:off x="2565400" y="1280936"/>
            <a:ext cx="1346200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3CFBCE-A33F-467A-91D0-59BA8A11F587}"/>
              </a:ext>
            </a:extLst>
          </p:cNvPr>
          <p:cNvSpPr/>
          <p:nvPr/>
        </p:nvSpPr>
        <p:spPr>
          <a:xfrm>
            <a:off x="6510038" y="1280936"/>
            <a:ext cx="1346200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08DFE9-F764-49E1-8469-05D889628AA2}"/>
              </a:ext>
            </a:extLst>
          </p:cNvPr>
          <p:cNvSpPr/>
          <p:nvPr/>
        </p:nvSpPr>
        <p:spPr>
          <a:xfrm>
            <a:off x="3911600" y="1280936"/>
            <a:ext cx="1172960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8869D6-0EB2-47F7-8A97-F97966A22E9F}"/>
              </a:ext>
            </a:extLst>
          </p:cNvPr>
          <p:cNvSpPr/>
          <p:nvPr/>
        </p:nvSpPr>
        <p:spPr>
          <a:xfrm>
            <a:off x="7853653" y="1280936"/>
            <a:ext cx="1172960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CCA524-5972-465C-A540-83907ED0AA43}"/>
              </a:ext>
            </a:extLst>
          </p:cNvPr>
          <p:cNvSpPr/>
          <p:nvPr/>
        </p:nvSpPr>
        <p:spPr>
          <a:xfrm>
            <a:off x="5084560" y="1280936"/>
            <a:ext cx="1422893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F48FA2-48A3-40EE-BEA4-301EA790A6A5}"/>
              </a:ext>
            </a:extLst>
          </p:cNvPr>
          <p:cNvSpPr/>
          <p:nvPr/>
        </p:nvSpPr>
        <p:spPr>
          <a:xfrm>
            <a:off x="1142507" y="1280936"/>
            <a:ext cx="1422893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7465F421-1EF8-462A-952E-97C1884E8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024017"/>
              </p:ext>
            </p:extLst>
          </p:nvPr>
        </p:nvGraphicFramePr>
        <p:xfrm>
          <a:off x="-6349" y="1568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219111-363B-4974-8893-85BC09C61A0F}"/>
              </a:ext>
            </a:extLst>
          </p:cNvPr>
          <p:cNvSpPr/>
          <p:nvPr/>
        </p:nvSpPr>
        <p:spPr>
          <a:xfrm>
            <a:off x="6559550" y="263748"/>
            <a:ext cx="768350" cy="419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459787" y="511398"/>
            <a:ext cx="71592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  <a:t>Test Length Difference between N=1 and N=8</a:t>
            </a:r>
            <a:endParaRPr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ECB72B1-6452-4389-A40A-F6B98192841D}"/>
              </a:ext>
            </a:extLst>
          </p:cNvPr>
          <p:cNvCxnSpPr/>
          <p:nvPr/>
        </p:nvCxnSpPr>
        <p:spPr>
          <a:xfrm>
            <a:off x="5270500" y="3765550"/>
            <a:ext cx="29400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B5EB48F6-9D96-4F1E-BF20-7682FC317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219690"/>
              </p:ext>
            </p:extLst>
          </p:nvPr>
        </p:nvGraphicFramePr>
        <p:xfrm>
          <a:off x="4578349" y="1568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5DD06F-E48A-4CF9-B2F0-DA4BF5A7C3E7}"/>
              </a:ext>
            </a:extLst>
          </p:cNvPr>
          <p:cNvCxnSpPr/>
          <p:nvPr/>
        </p:nvCxnSpPr>
        <p:spPr>
          <a:xfrm>
            <a:off x="5270500" y="3765550"/>
            <a:ext cx="29400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524CDE8-6740-4799-A444-B93DC40D55FD}"/>
              </a:ext>
            </a:extLst>
          </p:cNvPr>
          <p:cNvCxnSpPr/>
          <p:nvPr/>
        </p:nvCxnSpPr>
        <p:spPr>
          <a:xfrm>
            <a:off x="685800" y="3771900"/>
            <a:ext cx="29400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BA0BA3E-78BF-459F-83B8-8EA63E72F562}"/>
              </a:ext>
            </a:extLst>
          </p:cNvPr>
          <p:cNvCxnSpPr/>
          <p:nvPr/>
        </p:nvCxnSpPr>
        <p:spPr>
          <a:xfrm>
            <a:off x="692150" y="2222500"/>
            <a:ext cx="0" cy="15430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F4C24F0-91CA-434E-B2FB-3C2384093512}"/>
              </a:ext>
            </a:extLst>
          </p:cNvPr>
          <p:cNvCxnSpPr/>
          <p:nvPr/>
        </p:nvCxnSpPr>
        <p:spPr>
          <a:xfrm>
            <a:off x="5270500" y="2222500"/>
            <a:ext cx="0" cy="15430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8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p29"/>
          <p:cNvCxnSpPr>
            <a:cxnSpLocks/>
          </p:cNvCxnSpPr>
          <p:nvPr/>
        </p:nvCxnSpPr>
        <p:spPr>
          <a:xfrm>
            <a:off x="8187679" y="1484925"/>
            <a:ext cx="504908" cy="1316148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6" name="Google Shape;295;p24">
            <a:extLst>
              <a:ext uri="{FF2B5EF4-FFF2-40B4-BE49-F238E27FC236}">
                <a16:creationId xmlns:a16="http://schemas.microsoft.com/office/drawing/2014/main" id="{D9FD0191-E225-4C9B-91B5-0CB64C34D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073695"/>
              </p:ext>
            </p:extLst>
          </p:nvPr>
        </p:nvGraphicFramePr>
        <p:xfrm>
          <a:off x="4090491" y="1280936"/>
          <a:ext cx="4933537" cy="33511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0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Circuit Number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Test Length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w/ comp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Fault Coverage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Run Time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c432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173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11.62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0.2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c499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565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91.13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c880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412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49.24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c1355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438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32.94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c2670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875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92.38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6.3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c3540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600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22.91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14.5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c6288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369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96.14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21.2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c7552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1670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97.83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26.7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" name="Google Shape;295;p24">
            <a:extLst>
              <a:ext uri="{FF2B5EF4-FFF2-40B4-BE49-F238E27FC236}">
                <a16:creationId xmlns:a16="http://schemas.microsoft.com/office/drawing/2014/main" id="{AD9EB506-63E7-42DD-A588-E0938C6F2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514841"/>
              </p:ext>
            </p:extLst>
          </p:nvPr>
        </p:nvGraphicFramePr>
        <p:xfrm>
          <a:off x="151023" y="1280936"/>
          <a:ext cx="4933537" cy="33511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0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Circuit Number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Test Length w/o comp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Fault Coverage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Run Time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c432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179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11.62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c499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750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91.17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0.7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c880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686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49.19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c1355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501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32.94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2.4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c2670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1481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91.73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c3540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896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22.88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11.5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c6288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303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96.82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9.8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c7552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3007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97.58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12.9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940B870F-1390-490C-87FA-7D091E60EE32}"/>
              </a:ext>
            </a:extLst>
          </p:cNvPr>
          <p:cNvSpPr/>
          <p:nvPr/>
        </p:nvSpPr>
        <p:spPr>
          <a:xfrm>
            <a:off x="6229350" y="301848"/>
            <a:ext cx="768350" cy="419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294687" y="492348"/>
            <a:ext cx="71592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  <a:t>Test Length Difference between Compression</a:t>
            </a:r>
            <a:br>
              <a:rPr lang="en-US" altLang="zh-TW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</a:br>
            <a:r>
              <a:rPr lang="en-US" altLang="zh-TW" sz="2000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  <a:t>N = 8</a:t>
            </a:r>
            <a:endParaRPr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7D84D0-161B-475E-9DDD-3D310B4C8177}"/>
              </a:ext>
            </a:extLst>
          </p:cNvPr>
          <p:cNvSpPr/>
          <p:nvPr/>
        </p:nvSpPr>
        <p:spPr>
          <a:xfrm>
            <a:off x="2565400" y="1280936"/>
            <a:ext cx="1346200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F310E3-EEE1-4569-9684-CB428BFB294C}"/>
              </a:ext>
            </a:extLst>
          </p:cNvPr>
          <p:cNvSpPr/>
          <p:nvPr/>
        </p:nvSpPr>
        <p:spPr>
          <a:xfrm>
            <a:off x="6510038" y="1299986"/>
            <a:ext cx="1346200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B69735-F6D9-4DE8-B4AA-B60D2B01B245}"/>
              </a:ext>
            </a:extLst>
          </p:cNvPr>
          <p:cNvSpPr/>
          <p:nvPr/>
        </p:nvSpPr>
        <p:spPr>
          <a:xfrm>
            <a:off x="3911600" y="1280936"/>
            <a:ext cx="1172960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FD95EF-2555-4C70-8192-E610A4845092}"/>
              </a:ext>
            </a:extLst>
          </p:cNvPr>
          <p:cNvSpPr/>
          <p:nvPr/>
        </p:nvSpPr>
        <p:spPr>
          <a:xfrm>
            <a:off x="7853653" y="1299986"/>
            <a:ext cx="1172960" cy="3363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7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295;p24">
            <a:extLst>
              <a:ext uri="{FF2B5EF4-FFF2-40B4-BE49-F238E27FC236}">
                <a16:creationId xmlns:a16="http://schemas.microsoft.com/office/drawing/2014/main" id="{45A29887-7D8E-4EFD-A88E-B41DAC9C1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041169"/>
              </p:ext>
            </p:extLst>
          </p:nvPr>
        </p:nvGraphicFramePr>
        <p:xfrm>
          <a:off x="151022" y="1297601"/>
          <a:ext cx="4542897" cy="3147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0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5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Circuit Number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 Length w/o comp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 Length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w/ comp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Reduction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Rate (%)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c432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</a:rPr>
                        <a:t>179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</a:rPr>
                        <a:t>173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3.35</a:t>
                      </a:r>
                      <a:endParaRPr sz="1600" dirty="0">
                        <a:solidFill>
                          <a:srgbClr val="00B05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c499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750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</a:rPr>
                        <a:t>565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24.67</a:t>
                      </a:r>
                      <a:endParaRPr sz="1600" dirty="0">
                        <a:solidFill>
                          <a:srgbClr val="00B05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c880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686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</a:rPr>
                        <a:t>412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39.94</a:t>
                      </a:r>
                      <a:endParaRPr sz="1600" dirty="0">
                        <a:solidFill>
                          <a:srgbClr val="00B05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c1355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501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</a:rPr>
                        <a:t>438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12.57</a:t>
                      </a:r>
                      <a:endParaRPr sz="1600" dirty="0">
                        <a:solidFill>
                          <a:srgbClr val="00B05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c2670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1481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875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40.92</a:t>
                      </a:r>
                      <a:endParaRPr sz="1600" dirty="0">
                        <a:solidFill>
                          <a:srgbClr val="00B05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c3540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896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</a:rPr>
                        <a:t>600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33.04</a:t>
                      </a:r>
                      <a:endParaRPr sz="1600" dirty="0">
                        <a:solidFill>
                          <a:srgbClr val="00B05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c6288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303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369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-21.78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c7552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3007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</a:rPr>
                        <a:t>1670</a:t>
                      </a:r>
                      <a:endParaRPr sz="1600" dirty="0">
                        <a:solidFill>
                          <a:srgbClr val="00000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44.46</a:t>
                      </a:r>
                      <a:endParaRPr sz="1600" dirty="0">
                        <a:solidFill>
                          <a:srgbClr val="00B050"/>
                        </a:solidFill>
                      </a:endParaRPr>
                    </a:p>
                  </a:txBody>
                  <a:tcPr marL="65725" marR="65725" marT="32850" marB="3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3D69FD7E-8D93-40D2-9A0E-DE50CE16D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086462"/>
              </p:ext>
            </p:extLst>
          </p:nvPr>
        </p:nvGraphicFramePr>
        <p:xfrm>
          <a:off x="4725669" y="1422400"/>
          <a:ext cx="4368801" cy="2887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2FF834A-B30F-477B-A005-AE93552B78FF}"/>
              </a:ext>
            </a:extLst>
          </p:cNvPr>
          <p:cNvSpPr/>
          <p:nvPr/>
        </p:nvSpPr>
        <p:spPr>
          <a:xfrm>
            <a:off x="6565900" y="304800"/>
            <a:ext cx="425450" cy="2984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301037" y="492125"/>
            <a:ext cx="71592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  <a:t>Test Length Difference between Compression</a:t>
            </a:r>
            <a:br>
              <a:rPr lang="en-US" altLang="zh-TW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</a:br>
            <a:r>
              <a:rPr lang="en-US" altLang="zh-TW" sz="2000" dirty="0">
                <a:solidFill>
                  <a:schemeClr val="bg1"/>
                </a:solidFill>
                <a:latin typeface="Share Tech" panose="020B0604020202020204" charset="0"/>
                <a:ea typeface="Calibri"/>
                <a:cs typeface="Calibri"/>
                <a:sym typeface="Calibri"/>
              </a:rPr>
              <a:t>N = 8</a:t>
            </a:r>
            <a:endParaRPr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8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Possible Improvements</a:t>
            </a:r>
            <a:endParaRPr sz="3000" dirty="0"/>
          </a:p>
        </p:txBody>
      </p:sp>
      <p:sp>
        <p:nvSpPr>
          <p:cNvPr id="3" name="Google Shape;1588;p49">
            <a:extLst>
              <a:ext uri="{FF2B5EF4-FFF2-40B4-BE49-F238E27FC236}">
                <a16:creationId xmlns:a16="http://schemas.microsoft.com/office/drawing/2014/main" id="{3CE7DFF4-A9F4-4FA9-82C7-9ED9D062BD53}"/>
              </a:ext>
            </a:extLst>
          </p:cNvPr>
          <p:cNvSpPr txBox="1">
            <a:spLocks/>
          </p:cNvSpPr>
          <p:nvPr/>
        </p:nvSpPr>
        <p:spPr>
          <a:xfrm>
            <a:off x="618825" y="989475"/>
            <a:ext cx="6745143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Reorder the fault list before ATPG</a:t>
            </a: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Fill unknown bits more wisely</a:t>
            </a: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Choose secondary fault more wisely</a:t>
            </a: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endParaRPr lang="en-US" altLang="zh-TW" sz="2400" dirty="0">
              <a:solidFill>
                <a:schemeClr val="bg1"/>
              </a:solidFill>
              <a:uFill>
                <a:noFill/>
              </a:u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Contribution</a:t>
            </a:r>
            <a:endParaRPr sz="3000" dirty="0"/>
          </a:p>
        </p:txBody>
      </p:sp>
      <p:sp>
        <p:nvSpPr>
          <p:cNvPr id="3" name="Google Shape;1588;p49">
            <a:extLst>
              <a:ext uri="{FF2B5EF4-FFF2-40B4-BE49-F238E27FC236}">
                <a16:creationId xmlns:a16="http://schemas.microsoft.com/office/drawing/2014/main" id="{3CE7DFF4-A9F4-4FA9-82C7-9ED9D062BD53}"/>
              </a:ext>
            </a:extLst>
          </p:cNvPr>
          <p:cNvSpPr txBox="1">
            <a:spLocks/>
          </p:cNvSpPr>
          <p:nvPr/>
        </p:nvSpPr>
        <p:spPr>
          <a:xfrm>
            <a:off x="618825" y="989475"/>
            <a:ext cx="7718725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zh-TW" altLang="en-US" sz="2400" dirty="0">
                <a:solidFill>
                  <a:schemeClr val="bg1"/>
                </a:solidFill>
                <a:uFill>
                  <a:noFill/>
                </a:uFill>
              </a:rPr>
              <a:t>劉旻鑫</a:t>
            </a: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uFill>
                  <a:noFill/>
                </a:u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DTC</a:t>
            </a:r>
            <a:r>
              <a:rPr lang="zh-TW" altLang="en-US" sz="2400" dirty="0">
                <a:solidFill>
                  <a:schemeClr val="bg1"/>
                </a:solidFill>
                <a:uFill>
                  <a:noFill/>
                </a:uFill>
              </a:rPr>
              <a:t>、</a:t>
            </a: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Simulation</a:t>
            </a: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zh-TW" altLang="en-US" sz="2400" dirty="0">
                <a:solidFill>
                  <a:schemeClr val="bg1"/>
                </a:solidFill>
                <a:uFill>
                  <a:noFill/>
                </a:uFill>
              </a:rPr>
              <a:t>林楷崴</a:t>
            </a: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uFill>
                  <a:noFill/>
                </a:u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Utility Functions</a:t>
            </a:r>
            <a:r>
              <a:rPr lang="zh-TW" altLang="en-US" sz="2400" dirty="0">
                <a:solidFill>
                  <a:schemeClr val="bg1"/>
                </a:solidFill>
                <a:uFill>
                  <a:noFill/>
                </a:uFill>
              </a:rPr>
              <a:t>、</a:t>
            </a: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PPT</a:t>
            </a:r>
            <a:r>
              <a:rPr lang="zh-TW" altLang="en-US" sz="2400" dirty="0">
                <a:solidFill>
                  <a:schemeClr val="bg1"/>
                </a:solidFill>
                <a:uFill>
                  <a:noFill/>
                </a:uFill>
              </a:rPr>
              <a:t>、</a:t>
            </a: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Report</a:t>
            </a: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zh-TW" altLang="en-US" sz="2400" dirty="0">
                <a:solidFill>
                  <a:schemeClr val="bg1"/>
                </a:solidFill>
                <a:uFill>
                  <a:noFill/>
                </a:uFill>
              </a:rPr>
              <a:t>葉冠宏</a:t>
            </a: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uFill>
                  <a:noFill/>
                </a:u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STC</a:t>
            </a:r>
          </a:p>
        </p:txBody>
      </p:sp>
    </p:spTree>
    <p:extLst>
      <p:ext uri="{BB962C8B-B14F-4D97-AF65-F5344CB8AC3E}">
        <p14:creationId xmlns:p14="http://schemas.microsoft.com/office/powerpoint/2010/main" val="119795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</a:t>
            </a:r>
            <a:endParaRPr sz="3000" dirty="0"/>
          </a:p>
        </p:txBody>
      </p:sp>
      <p:sp>
        <p:nvSpPr>
          <p:cNvPr id="3" name="Google Shape;1588;p49">
            <a:extLst>
              <a:ext uri="{FF2B5EF4-FFF2-40B4-BE49-F238E27FC236}">
                <a16:creationId xmlns:a16="http://schemas.microsoft.com/office/drawing/2014/main" id="{3CE7DFF4-A9F4-4FA9-82C7-9ED9D062BD53}"/>
              </a:ext>
            </a:extLst>
          </p:cNvPr>
          <p:cNvSpPr txBox="1">
            <a:spLocks/>
          </p:cNvSpPr>
          <p:nvPr/>
        </p:nvSpPr>
        <p:spPr>
          <a:xfrm>
            <a:off x="1199428" y="989475"/>
            <a:ext cx="6745143" cy="440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000" dirty="0">
              <a:solidFill>
                <a:schemeClr val="bg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indent="-215900"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dirty="0">
                <a:solidFill>
                  <a:schemeClr val="bg1"/>
                </a:solidFill>
              </a:rPr>
              <a:t>Goel, "An Implicit Enumeration Algorithm to Generate Tests for Combinational Logic Circuits," in IEEE Transactions on Computers, vol. C-30, no. 3, pp. 215-222, March 1981, </a:t>
            </a:r>
            <a:r>
              <a:rPr lang="en-US" altLang="zh-TW" dirty="0" err="1">
                <a:solidFill>
                  <a:schemeClr val="bg1"/>
                </a:solidFill>
              </a:rPr>
              <a:t>doi</a:t>
            </a:r>
            <a:r>
              <a:rPr lang="en-US" altLang="zh-TW" dirty="0">
                <a:solidFill>
                  <a:schemeClr val="bg1"/>
                </a:solidFill>
              </a:rPr>
              <a:t>: 10.1109/TC.1981.1675757.</a:t>
            </a:r>
            <a:endParaRPr lang="en-US" altLang="zh-TW" dirty="0">
              <a:solidFill>
                <a:schemeClr val="bg1"/>
              </a:solidFill>
              <a:uFill>
                <a:noFill/>
              </a:uFill>
            </a:endParaRPr>
          </a:p>
          <a:p>
            <a:pPr marL="241300" indent="-215900"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dirty="0">
                <a:solidFill>
                  <a:schemeClr val="bg1"/>
                </a:solidFill>
                <a:uFill>
                  <a:noFill/>
                </a:uFill>
              </a:rPr>
              <a:t>[</a:t>
            </a:r>
            <a:r>
              <a:rPr lang="en-US" altLang="zh-TW" dirty="0" err="1">
                <a:solidFill>
                  <a:schemeClr val="bg1"/>
                </a:solidFill>
                <a:uFill>
                  <a:noFill/>
                </a:uFill>
              </a:rPr>
              <a:t>Hamzaoglu</a:t>
            </a:r>
            <a:r>
              <a:rPr lang="en-US" altLang="zh-TW" dirty="0">
                <a:solidFill>
                  <a:schemeClr val="bg1"/>
                </a:solidFill>
                <a:uFill>
                  <a:noFill/>
                </a:uFill>
              </a:rPr>
              <a:t> 98] </a:t>
            </a:r>
            <a:r>
              <a:rPr lang="en-US" altLang="zh-TW" dirty="0" err="1">
                <a:solidFill>
                  <a:schemeClr val="bg1"/>
                </a:solidFill>
                <a:uFill>
                  <a:noFill/>
                </a:uFill>
              </a:rPr>
              <a:t>I.Hamzaoglu</a:t>
            </a:r>
            <a:r>
              <a:rPr lang="en-US" altLang="zh-TW" dirty="0">
                <a:solidFill>
                  <a:schemeClr val="bg1"/>
                </a:solidFill>
                <a:uFill>
                  <a:noFill/>
                </a:uFill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uFill>
                  <a:noFill/>
                </a:uFill>
              </a:rPr>
              <a:t>J.Patel</a:t>
            </a:r>
            <a:r>
              <a:rPr lang="en-US" altLang="zh-TW" dirty="0">
                <a:solidFill>
                  <a:schemeClr val="bg1"/>
                </a:solidFill>
                <a:uFill>
                  <a:noFill/>
                </a:uFill>
              </a:rPr>
              <a:t>, “Test set compaction algorithms for combinational circuits”, ICCAD 1998</a:t>
            </a:r>
          </a:p>
          <a:p>
            <a:pPr marL="241300" indent="-215900"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dirty="0">
                <a:solidFill>
                  <a:schemeClr val="bg1"/>
                </a:solidFill>
                <a:uFill>
                  <a:noFill/>
                </a:uFill>
              </a:rPr>
              <a:t>D. Xiang, W. Sui, B. Yin and K. -T. Cheng, "Compact Test Generation With an Influence Input Measure for Launch-On-Capture Transition Fault Testing," in IEEE Transactions on Very Large Scale Integration (VLSI) Systems, vol. 22, no. 9, pp. 1968-1979, Sept. 2014, </a:t>
            </a:r>
            <a:r>
              <a:rPr lang="en-US" altLang="zh-TW" dirty="0" err="1">
                <a:solidFill>
                  <a:schemeClr val="bg1"/>
                </a:solidFill>
                <a:uFill>
                  <a:noFill/>
                </a:uFill>
              </a:rPr>
              <a:t>doi</a:t>
            </a:r>
            <a:r>
              <a:rPr lang="en-US" altLang="zh-TW" dirty="0">
                <a:solidFill>
                  <a:schemeClr val="bg1"/>
                </a:solidFill>
                <a:uFill>
                  <a:noFill/>
                </a:uFill>
              </a:rPr>
              <a:t>: 10.1109/TVLSI.2013.2280170.</a:t>
            </a:r>
          </a:p>
          <a:p>
            <a:pPr marL="241300" indent="-215900"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dirty="0">
                <a:solidFill>
                  <a:schemeClr val="bg1"/>
                </a:solidFill>
                <a:uFill>
                  <a:noFill/>
                </a:uFill>
              </a:rPr>
              <a:t>B. </a:t>
            </a:r>
            <a:r>
              <a:rPr lang="en-US" altLang="zh-TW" dirty="0" err="1">
                <a:solidFill>
                  <a:schemeClr val="bg1"/>
                </a:solidFill>
                <a:uFill>
                  <a:noFill/>
                </a:uFill>
              </a:rPr>
              <a:t>Benware</a:t>
            </a:r>
            <a:r>
              <a:rPr lang="en-US" altLang="zh-TW" dirty="0">
                <a:solidFill>
                  <a:schemeClr val="bg1"/>
                </a:solidFill>
                <a:uFill>
                  <a:noFill/>
                </a:uFill>
              </a:rPr>
              <a:t> et al., "Impact of multiple-detect test patterns on product quality," International Test Conference, 2003. Proceedings. ITC 2003., Charlotte, NC, USA, 2003, pp. 1031-1040, </a:t>
            </a:r>
            <a:r>
              <a:rPr lang="en-US" altLang="zh-TW" dirty="0" err="1">
                <a:solidFill>
                  <a:schemeClr val="bg1"/>
                </a:solidFill>
                <a:uFill>
                  <a:noFill/>
                </a:uFill>
              </a:rPr>
              <a:t>doi</a:t>
            </a:r>
            <a:r>
              <a:rPr lang="en-US" altLang="zh-TW" dirty="0">
                <a:solidFill>
                  <a:schemeClr val="bg1"/>
                </a:solidFill>
                <a:uFill>
                  <a:noFill/>
                </a:uFill>
              </a:rPr>
              <a:t>: 10.1109/TEST.2003.1271091.</a:t>
            </a: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endParaRPr lang="en-US" altLang="zh-TW" sz="1000" dirty="0">
              <a:solidFill>
                <a:schemeClr val="bg1"/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4465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516105" y="274486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EXPERIMENTAL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RESULT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516107" y="3177738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TEST LENGTH COMPARING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792643" y="2744863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PROPOSED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METHODS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073109" y="2744863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PROBLEM </a:t>
            </a:r>
            <a:r>
              <a:rPr lang="en-US" altLang="zh-TW" dirty="0">
                <a:solidFill>
                  <a:schemeClr val="bg1"/>
                </a:solidFill>
              </a:rPr>
              <a:t>DESCRIPTION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073109" y="3177743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073109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792636" y="3177743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SCOAP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DTC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STC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92636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sz="36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515513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 rot="10800000" flipV="1">
            <a:off x="1073109" y="1613006"/>
            <a:ext cx="2495260" cy="669843"/>
          </a:xfrm>
          <a:prstGeom prst="bentConnector3">
            <a:avLst>
              <a:gd name="adj1" fmla="val 10916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endCxn id="478" idx="1"/>
          </p:cNvCxnSpPr>
          <p:nvPr/>
        </p:nvCxnSpPr>
        <p:spPr>
          <a:xfrm rot="10800000" flipV="1">
            <a:off x="3792637" y="1132424"/>
            <a:ext cx="2506741" cy="1150425"/>
          </a:xfrm>
          <a:prstGeom prst="bentConnector3">
            <a:avLst>
              <a:gd name="adj1" fmla="val 10911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endCxn id="480" idx="1"/>
          </p:cNvCxnSpPr>
          <p:nvPr/>
        </p:nvCxnSpPr>
        <p:spPr>
          <a:xfrm rot="16200000" flipH="1">
            <a:off x="5832232" y="1599569"/>
            <a:ext cx="1150426" cy="216135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4069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32276" y="2126788"/>
            <a:ext cx="291372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2038439" y="2809788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Your Attention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>
                <a:solidFill>
                  <a:schemeClr val="dk2"/>
                </a:solidFill>
              </a:rPr>
              <a:t>13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B406434-4CBE-4A01-8C54-798B16F45F01}"/>
              </a:ext>
            </a:extLst>
          </p:cNvPr>
          <p:cNvSpPr/>
          <p:nvPr/>
        </p:nvSpPr>
        <p:spPr>
          <a:xfrm>
            <a:off x="2870200" y="3763776"/>
            <a:ext cx="768350" cy="419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516105" y="274486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EXPERIMENTAL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516107" y="3177738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 LENGTH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COMPARING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792643" y="2744863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METHODS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073109" y="2744863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PROBLEM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DESCRIPTION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073109" y="3177743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073109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792636" y="3177743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SCOAP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DTC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STC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92636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sz="36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515513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 rot="10800000" flipV="1">
            <a:off x="1073109" y="1613006"/>
            <a:ext cx="2495260" cy="669843"/>
          </a:xfrm>
          <a:prstGeom prst="bentConnector3">
            <a:avLst>
              <a:gd name="adj1" fmla="val 10916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endCxn id="478" idx="1"/>
          </p:cNvCxnSpPr>
          <p:nvPr/>
        </p:nvCxnSpPr>
        <p:spPr>
          <a:xfrm rot="10800000" flipV="1">
            <a:off x="3792637" y="1132424"/>
            <a:ext cx="2506741" cy="1150425"/>
          </a:xfrm>
          <a:prstGeom prst="bentConnector3">
            <a:avLst>
              <a:gd name="adj1" fmla="val 10911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endCxn id="480" idx="1"/>
          </p:cNvCxnSpPr>
          <p:nvPr/>
        </p:nvCxnSpPr>
        <p:spPr>
          <a:xfrm rot="16200000" flipH="1">
            <a:off x="5832232" y="1599569"/>
            <a:ext cx="1150426" cy="216135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891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01019" y="1526700"/>
            <a:ext cx="3875944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None/>
            </a:pPr>
            <a:r>
              <a:rPr lang="en-US" altLang="zh-TW" dirty="0"/>
              <a:t>Given sample circuit netlists, our goal is to </a:t>
            </a:r>
            <a:r>
              <a:rPr lang="en-US" altLang="zh-TW" dirty="0">
                <a:solidFill>
                  <a:srgbClr val="00B050"/>
                </a:solidFill>
              </a:rPr>
              <a:t>generate a N-detect TDF ATPG in LOS mode</a:t>
            </a:r>
            <a:r>
              <a:rPr lang="en-US" altLang="zh-TW" dirty="0"/>
              <a:t>. </a:t>
            </a:r>
          </a:p>
          <a:p>
            <a:pPr marL="0" lvl="0" indent="0" algn="just">
              <a:spcBef>
                <a:spcPts val="1000"/>
              </a:spcBef>
              <a:buNone/>
            </a:pPr>
            <a:r>
              <a:rPr lang="en-US" altLang="zh-TW" dirty="0"/>
              <a:t>In N-detect fault simulation, a fault will be dropped only when it is detected more than N times.</a:t>
            </a:r>
          </a:p>
          <a:p>
            <a:pPr marL="0" lvl="0" indent="0" algn="just">
              <a:spcBef>
                <a:spcPts val="1000"/>
              </a:spcBef>
              <a:buNone/>
            </a:pPr>
            <a:endParaRPr lang="en-US" altLang="zh-TW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095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PROBLEM DESCRIPTION</a:t>
            </a:r>
            <a:endParaRPr sz="3600"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15793" y="1622159"/>
            <a:ext cx="3980155" cy="1899182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506;p28">
            <a:extLst>
              <a:ext uri="{FF2B5EF4-FFF2-40B4-BE49-F238E27FC236}">
                <a16:creationId xmlns:a16="http://schemas.microsoft.com/office/drawing/2014/main" id="{F2C0D2AE-9815-4B54-A084-9573319672C0}"/>
              </a:ext>
            </a:extLst>
          </p:cNvPr>
          <p:cNvSpPr txBox="1">
            <a:spLocks/>
          </p:cNvSpPr>
          <p:nvPr/>
        </p:nvSpPr>
        <p:spPr>
          <a:xfrm>
            <a:off x="5493817" y="1615109"/>
            <a:ext cx="2955192" cy="157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spcBef>
                <a:spcPts val="1000"/>
              </a:spcBef>
              <a:buFont typeface="Maven Pro"/>
              <a:buNone/>
            </a:pPr>
            <a:r>
              <a:rPr lang="en-US" altLang="zh-TW" dirty="0"/>
              <a:t>However, it leads to increased test cost. Hence, we should apply </a:t>
            </a:r>
            <a:r>
              <a:rPr lang="en-US" altLang="zh-TW" dirty="0">
                <a:solidFill>
                  <a:srgbClr val="00B050"/>
                </a:solidFill>
              </a:rPr>
              <a:t>test compression</a:t>
            </a:r>
            <a:r>
              <a:rPr lang="en-US" altLang="zh-TW" dirty="0"/>
              <a:t> techniques, including STC and DTC.</a:t>
            </a:r>
          </a:p>
          <a:p>
            <a:pPr marL="0" indent="0" algn="just">
              <a:spcBef>
                <a:spcPts val="1000"/>
              </a:spcBef>
              <a:buFont typeface="Maven Pro"/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516105" y="274486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EXPERIMENTAL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516107" y="3177738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 LENGTH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COMPARING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792643" y="2744863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PROPOSED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METHODS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073109" y="2744863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PROBLEM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073109" y="3177743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073109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792636" y="3177743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SCOAP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DTC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STC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92636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sz="36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515513" y="1993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 rot="10800000" flipV="1">
            <a:off x="1073109" y="1613006"/>
            <a:ext cx="2495260" cy="669843"/>
          </a:xfrm>
          <a:prstGeom prst="bentConnector3">
            <a:avLst>
              <a:gd name="adj1" fmla="val 10916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endCxn id="478" idx="1"/>
          </p:cNvCxnSpPr>
          <p:nvPr/>
        </p:nvCxnSpPr>
        <p:spPr>
          <a:xfrm rot="10800000" flipV="1">
            <a:off x="3792637" y="1132424"/>
            <a:ext cx="2506741" cy="1150425"/>
          </a:xfrm>
          <a:prstGeom prst="bentConnector3">
            <a:avLst>
              <a:gd name="adj1" fmla="val 10911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endCxn id="480" idx="1"/>
          </p:cNvCxnSpPr>
          <p:nvPr/>
        </p:nvCxnSpPr>
        <p:spPr>
          <a:xfrm rot="16200000" flipH="1">
            <a:off x="5832232" y="1599569"/>
            <a:ext cx="1150426" cy="216135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402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en-US" sz="3600" dirty="0"/>
              <a:t>VERALL ATPG FLOW</a:t>
            </a:r>
            <a:endParaRPr sz="3600"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982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STC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DTC</a:t>
            </a:r>
            <a:endParaRPr dirty="0"/>
          </a:p>
        </p:txBody>
      </p:sp>
      <p:cxnSp>
        <p:nvCxnSpPr>
          <p:cNvPr id="592" name="Google Shape;592;p29"/>
          <p:cNvCxnSpPr>
            <a:cxnSpLocks/>
            <a:stCxn id="572" idx="1"/>
            <a:endCxn id="43" idx="1"/>
          </p:cNvCxnSpPr>
          <p:nvPr/>
        </p:nvCxnSpPr>
        <p:spPr>
          <a:xfrm rot="10800000" flipH="1" flipV="1">
            <a:off x="931234" y="1484925"/>
            <a:ext cx="2538732" cy="2265839"/>
          </a:xfrm>
          <a:prstGeom prst="bentConnector3">
            <a:avLst>
              <a:gd name="adj1" fmla="val -900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  <a:endCxn id="41" idx="3"/>
          </p:cNvCxnSpPr>
          <p:nvPr/>
        </p:nvCxnSpPr>
        <p:spPr>
          <a:xfrm flipH="1">
            <a:off x="5467898" y="1484925"/>
            <a:ext cx="2719781" cy="757923"/>
          </a:xfrm>
          <a:prstGeom prst="bentConnector3">
            <a:avLst>
              <a:gd name="adj1" fmla="val -840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31233" y="3856956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12766" y="2464728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1;p18">
            <a:extLst>
              <a:ext uri="{FF2B5EF4-FFF2-40B4-BE49-F238E27FC236}">
                <a16:creationId xmlns:a16="http://schemas.microsoft.com/office/drawing/2014/main" id="{CAE364A1-484E-4D0F-BEE5-955818D93AA6}"/>
              </a:ext>
            </a:extLst>
          </p:cNvPr>
          <p:cNvSpPr/>
          <p:nvPr/>
        </p:nvSpPr>
        <p:spPr>
          <a:xfrm>
            <a:off x="3469966" y="1953948"/>
            <a:ext cx="1997932" cy="577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TDF ATPG with DTC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62;p18">
            <a:extLst>
              <a:ext uri="{FF2B5EF4-FFF2-40B4-BE49-F238E27FC236}">
                <a16:creationId xmlns:a16="http://schemas.microsoft.com/office/drawing/2014/main" id="{933D2599-BC3A-4B2B-A769-DF48E44415D4}"/>
              </a:ext>
            </a:extLst>
          </p:cNvPr>
          <p:cNvSpPr/>
          <p:nvPr/>
        </p:nvSpPr>
        <p:spPr>
          <a:xfrm>
            <a:off x="3469966" y="2701728"/>
            <a:ext cx="1997932" cy="577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STC#1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63;p18">
            <a:extLst>
              <a:ext uri="{FF2B5EF4-FFF2-40B4-BE49-F238E27FC236}">
                <a16:creationId xmlns:a16="http://schemas.microsoft.com/office/drawing/2014/main" id="{1CDB3C8C-1CA9-4452-A628-3EFB1FFCF5A0}"/>
              </a:ext>
            </a:extLst>
          </p:cNvPr>
          <p:cNvSpPr/>
          <p:nvPr/>
        </p:nvSpPr>
        <p:spPr>
          <a:xfrm>
            <a:off x="3469966" y="3461865"/>
            <a:ext cx="1997932" cy="577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STC#2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64;p18">
            <a:extLst>
              <a:ext uri="{FF2B5EF4-FFF2-40B4-BE49-F238E27FC236}">
                <a16:creationId xmlns:a16="http://schemas.microsoft.com/office/drawing/2014/main" id="{533363CA-1912-4F34-B4DF-CD965ABE13AE}"/>
              </a:ext>
            </a:extLst>
          </p:cNvPr>
          <p:cNvSpPr/>
          <p:nvPr/>
        </p:nvSpPr>
        <p:spPr>
          <a:xfrm>
            <a:off x="3462616" y="1196025"/>
            <a:ext cx="1997932" cy="577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SCOAP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65;p18">
            <a:extLst>
              <a:ext uri="{FF2B5EF4-FFF2-40B4-BE49-F238E27FC236}">
                <a16:creationId xmlns:a16="http://schemas.microsoft.com/office/drawing/2014/main" id="{2F98EB4A-40E1-4F74-8114-4187AFF598FD}"/>
              </a:ext>
            </a:extLst>
          </p:cNvPr>
          <p:cNvSpPr/>
          <p:nvPr/>
        </p:nvSpPr>
        <p:spPr>
          <a:xfrm>
            <a:off x="3469966" y="4205544"/>
            <a:ext cx="1997932" cy="577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ATPG DONE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166;p18">
            <a:extLst>
              <a:ext uri="{FF2B5EF4-FFF2-40B4-BE49-F238E27FC236}">
                <a16:creationId xmlns:a16="http://schemas.microsoft.com/office/drawing/2014/main" id="{E511427A-4ED4-455A-BFEA-A64FDD39B72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468932" y="1788068"/>
            <a:ext cx="0" cy="16588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166;p18">
            <a:extLst>
              <a:ext uri="{FF2B5EF4-FFF2-40B4-BE49-F238E27FC236}">
                <a16:creationId xmlns:a16="http://schemas.microsoft.com/office/drawing/2014/main" id="{F04CCF6E-D5A1-46B6-BD6E-51BC2C1EC3E4}"/>
              </a:ext>
            </a:extLst>
          </p:cNvPr>
          <p:cNvCxnSpPr>
            <a:cxnSpLocks/>
          </p:cNvCxnSpPr>
          <p:nvPr/>
        </p:nvCxnSpPr>
        <p:spPr>
          <a:xfrm>
            <a:off x="4461582" y="2531747"/>
            <a:ext cx="0" cy="16588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" name="Google Shape;166;p18">
            <a:extLst>
              <a:ext uri="{FF2B5EF4-FFF2-40B4-BE49-F238E27FC236}">
                <a16:creationId xmlns:a16="http://schemas.microsoft.com/office/drawing/2014/main" id="{6FE3ADA6-B3AF-4365-9487-CC7EF1097659}"/>
              </a:ext>
            </a:extLst>
          </p:cNvPr>
          <p:cNvCxnSpPr>
            <a:cxnSpLocks/>
          </p:cNvCxnSpPr>
          <p:nvPr/>
        </p:nvCxnSpPr>
        <p:spPr>
          <a:xfrm>
            <a:off x="4468932" y="3293245"/>
            <a:ext cx="0" cy="16588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" name="Google Shape;166;p18">
            <a:extLst>
              <a:ext uri="{FF2B5EF4-FFF2-40B4-BE49-F238E27FC236}">
                <a16:creationId xmlns:a16="http://schemas.microsoft.com/office/drawing/2014/main" id="{B77E0F4C-3CF1-42B1-BEEE-401CC6465AB2}"/>
              </a:ext>
            </a:extLst>
          </p:cNvPr>
          <p:cNvCxnSpPr>
            <a:cxnSpLocks/>
          </p:cNvCxnSpPr>
          <p:nvPr/>
        </p:nvCxnSpPr>
        <p:spPr>
          <a:xfrm>
            <a:off x="4468932" y="4039664"/>
            <a:ext cx="0" cy="16588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1161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13554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DYNAMIC TEST COMPRESSTION</a:t>
            </a:r>
            <a:endParaRPr sz="3600" dirty="0"/>
          </a:p>
        </p:txBody>
      </p:sp>
      <p:sp>
        <p:nvSpPr>
          <p:cNvPr id="34" name="Google Shape;1588;p49">
            <a:extLst>
              <a:ext uri="{FF2B5EF4-FFF2-40B4-BE49-F238E27FC236}">
                <a16:creationId xmlns:a16="http://schemas.microsoft.com/office/drawing/2014/main" id="{67770368-DECA-45DB-84AB-98B4F8BEE7CF}"/>
              </a:ext>
            </a:extLst>
          </p:cNvPr>
          <p:cNvSpPr txBox="1">
            <a:spLocks/>
          </p:cNvSpPr>
          <p:nvPr/>
        </p:nvSpPr>
        <p:spPr>
          <a:xfrm>
            <a:off x="618825" y="989475"/>
            <a:ext cx="6745143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sz="2400" dirty="0">
                <a:solidFill>
                  <a:schemeClr val="bg1"/>
                </a:solidFill>
              </a:rPr>
              <a:t>Choose primary fault by orde</a:t>
            </a:r>
            <a:r>
              <a:rPr lang="en-US" altLang="zh-TW" sz="2400" dirty="0">
                <a:solidFill>
                  <a:schemeClr val="bg1"/>
                </a:solidFill>
                <a:uFill>
                  <a:noFill/>
                </a:uFill>
              </a:rPr>
              <a:t>r</a:t>
            </a: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sz="2400" dirty="0">
                <a:solidFill>
                  <a:schemeClr val="bg1"/>
                </a:solidFill>
              </a:rPr>
              <a:t>First find V2 to detect certain fault</a:t>
            </a: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sz="2400" dirty="0">
                <a:solidFill>
                  <a:schemeClr val="bg1"/>
                </a:solidFill>
              </a:rPr>
              <a:t>Check if it can be activated by V1</a:t>
            </a: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sz="2400" dirty="0">
                <a:solidFill>
                  <a:schemeClr val="bg1"/>
                </a:solidFill>
              </a:rPr>
              <a:t>Randomly choose secondary fault</a:t>
            </a:r>
          </a:p>
          <a:p>
            <a:pPr marL="241300" indent="-215900">
              <a:lnSpc>
                <a:spcPts val="3600"/>
              </a:lnSpc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sz="2400" dirty="0">
                <a:solidFill>
                  <a:schemeClr val="bg1"/>
                </a:solidFill>
              </a:rPr>
              <a:t>At the end, we randomly fill unknown bits</a:t>
            </a:r>
          </a:p>
        </p:txBody>
      </p:sp>
    </p:spTree>
    <p:extLst>
      <p:ext uri="{BB962C8B-B14F-4D97-AF65-F5344CB8AC3E}">
        <p14:creationId xmlns:p14="http://schemas.microsoft.com/office/powerpoint/2010/main" val="337353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F3718C28-9729-4926-A2AE-571662F05A1F}"/>
              </a:ext>
            </a:extLst>
          </p:cNvPr>
          <p:cNvSpPr/>
          <p:nvPr/>
        </p:nvSpPr>
        <p:spPr>
          <a:xfrm>
            <a:off x="6239933" y="294575"/>
            <a:ext cx="768350" cy="419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4" y="411675"/>
            <a:ext cx="689144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/>
              <a:t>DYNAMIC TEST COMPRESSTION</a:t>
            </a:r>
            <a:r>
              <a:rPr lang="en-US" sz="3600" dirty="0"/>
              <a:t> FLOW</a:t>
            </a:r>
            <a:endParaRPr sz="3600" dirty="0"/>
          </a:p>
        </p:txBody>
      </p:sp>
      <p:sp>
        <p:nvSpPr>
          <p:cNvPr id="18" name="Google Shape;187;p20">
            <a:extLst>
              <a:ext uri="{FF2B5EF4-FFF2-40B4-BE49-F238E27FC236}">
                <a16:creationId xmlns:a16="http://schemas.microsoft.com/office/drawing/2014/main" id="{35CF71A2-1FF6-49EE-9EAE-9BAC481F3B81}"/>
              </a:ext>
            </a:extLst>
          </p:cNvPr>
          <p:cNvSpPr txBox="1"/>
          <p:nvPr/>
        </p:nvSpPr>
        <p:spPr>
          <a:xfrm>
            <a:off x="4480648" y="2358406"/>
            <a:ext cx="5685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88;p20">
            <a:extLst>
              <a:ext uri="{FF2B5EF4-FFF2-40B4-BE49-F238E27FC236}">
                <a16:creationId xmlns:a16="http://schemas.microsoft.com/office/drawing/2014/main" id="{DA37E5E7-35F3-4CBF-A955-15DCDB65BA35}"/>
              </a:ext>
            </a:extLst>
          </p:cNvPr>
          <p:cNvSpPr txBox="1"/>
          <p:nvPr/>
        </p:nvSpPr>
        <p:spPr>
          <a:xfrm>
            <a:off x="6172116" y="3376926"/>
            <a:ext cx="5685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9;p20">
            <a:extLst>
              <a:ext uri="{FF2B5EF4-FFF2-40B4-BE49-F238E27FC236}">
                <a16:creationId xmlns:a16="http://schemas.microsoft.com/office/drawing/2014/main" id="{A2B2AF4C-1EEF-4424-8618-49FA56763C4E}"/>
              </a:ext>
            </a:extLst>
          </p:cNvPr>
          <p:cNvSpPr txBox="1"/>
          <p:nvPr/>
        </p:nvSpPr>
        <p:spPr>
          <a:xfrm>
            <a:off x="902922" y="2955832"/>
            <a:ext cx="5685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0;p20">
            <a:extLst>
              <a:ext uri="{FF2B5EF4-FFF2-40B4-BE49-F238E27FC236}">
                <a16:creationId xmlns:a16="http://schemas.microsoft.com/office/drawing/2014/main" id="{74C511D4-1763-4294-A9DC-4536B68E867A}"/>
              </a:ext>
            </a:extLst>
          </p:cNvPr>
          <p:cNvSpPr txBox="1"/>
          <p:nvPr/>
        </p:nvSpPr>
        <p:spPr>
          <a:xfrm>
            <a:off x="2582716" y="4069190"/>
            <a:ext cx="5685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1;p20">
            <a:extLst>
              <a:ext uri="{FF2B5EF4-FFF2-40B4-BE49-F238E27FC236}">
                <a16:creationId xmlns:a16="http://schemas.microsoft.com/office/drawing/2014/main" id="{15E4080B-17AC-4F14-BD0F-AF72EBC10A76}"/>
              </a:ext>
            </a:extLst>
          </p:cNvPr>
          <p:cNvSpPr/>
          <p:nvPr/>
        </p:nvSpPr>
        <p:spPr>
          <a:xfrm>
            <a:off x="4848666" y="3697473"/>
            <a:ext cx="2434492" cy="5314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secondary fault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2;p20">
            <a:extLst>
              <a:ext uri="{FF2B5EF4-FFF2-40B4-BE49-F238E27FC236}">
                <a16:creationId xmlns:a16="http://schemas.microsoft.com/office/drawing/2014/main" id="{16B563EF-93FA-499D-892C-7CFBD9719BB8}"/>
              </a:ext>
            </a:extLst>
          </p:cNvPr>
          <p:cNvSpPr/>
          <p:nvPr/>
        </p:nvSpPr>
        <p:spPr>
          <a:xfrm>
            <a:off x="4833053" y="1826921"/>
            <a:ext cx="2434492" cy="5314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pattern generation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3;p20">
            <a:extLst>
              <a:ext uri="{FF2B5EF4-FFF2-40B4-BE49-F238E27FC236}">
                <a16:creationId xmlns:a16="http://schemas.microsoft.com/office/drawing/2014/main" id="{7B9E7CAC-9A14-4A53-8A41-C42FFFB3D20B}"/>
              </a:ext>
            </a:extLst>
          </p:cNvPr>
          <p:cNvSpPr/>
          <p:nvPr/>
        </p:nvSpPr>
        <p:spPr>
          <a:xfrm>
            <a:off x="4833053" y="1031509"/>
            <a:ext cx="2434492" cy="5314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primary fault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4;p20">
            <a:extLst>
              <a:ext uri="{FF2B5EF4-FFF2-40B4-BE49-F238E27FC236}">
                <a16:creationId xmlns:a16="http://schemas.microsoft.com/office/drawing/2014/main" id="{80E00021-658E-4659-B314-FAF1BDBC7896}"/>
              </a:ext>
            </a:extLst>
          </p:cNvPr>
          <p:cNvSpPr/>
          <p:nvPr/>
        </p:nvSpPr>
        <p:spPr>
          <a:xfrm>
            <a:off x="4840853" y="4402195"/>
            <a:ext cx="2434492" cy="5314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pattern generation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95;p20">
            <a:extLst>
              <a:ext uri="{FF2B5EF4-FFF2-40B4-BE49-F238E27FC236}">
                <a16:creationId xmlns:a16="http://schemas.microsoft.com/office/drawing/2014/main" id="{5B8DF3B4-3D13-4B13-B750-2DED16F6303B}"/>
              </a:ext>
            </a:extLst>
          </p:cNvPr>
          <p:cNvSpPr/>
          <p:nvPr/>
        </p:nvSpPr>
        <p:spPr>
          <a:xfrm>
            <a:off x="4549726" y="2617763"/>
            <a:ext cx="3032372" cy="897790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secondary faults  and enough unknown bits 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196;p20">
            <a:extLst>
              <a:ext uri="{FF2B5EF4-FFF2-40B4-BE49-F238E27FC236}">
                <a16:creationId xmlns:a16="http://schemas.microsoft.com/office/drawing/2014/main" id="{C5B70C02-1239-4C45-94E2-EE5AB7ADB7F9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6050299" y="1562994"/>
            <a:ext cx="0" cy="263927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" name="Google Shape;197;p20">
            <a:extLst>
              <a:ext uri="{FF2B5EF4-FFF2-40B4-BE49-F238E27FC236}">
                <a16:creationId xmlns:a16="http://schemas.microsoft.com/office/drawing/2014/main" id="{3C56FE0C-B3DD-4C22-AAE3-4625533CBB36}"/>
              </a:ext>
            </a:extLst>
          </p:cNvPr>
          <p:cNvCxnSpPr>
            <a:endCxn id="26" idx="0"/>
          </p:cNvCxnSpPr>
          <p:nvPr/>
        </p:nvCxnSpPr>
        <p:spPr>
          <a:xfrm>
            <a:off x="6065912" y="2348663"/>
            <a:ext cx="0" cy="26910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198;p20">
            <a:extLst>
              <a:ext uri="{FF2B5EF4-FFF2-40B4-BE49-F238E27FC236}">
                <a16:creationId xmlns:a16="http://schemas.microsoft.com/office/drawing/2014/main" id="{9824E7E7-EBA5-42CF-8C0F-0B3977DF07A2}"/>
              </a:ext>
            </a:extLst>
          </p:cNvPr>
          <p:cNvCxnSpPr>
            <a:stCxn id="26" idx="2"/>
            <a:endCxn id="22" idx="0"/>
          </p:cNvCxnSpPr>
          <p:nvPr/>
        </p:nvCxnSpPr>
        <p:spPr>
          <a:xfrm>
            <a:off x="6065912" y="3515553"/>
            <a:ext cx="0" cy="18192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199;p20">
            <a:extLst>
              <a:ext uri="{FF2B5EF4-FFF2-40B4-BE49-F238E27FC236}">
                <a16:creationId xmlns:a16="http://schemas.microsoft.com/office/drawing/2014/main" id="{CCAEA0B8-5DF6-4443-BE07-65EDC2BE06A0}"/>
              </a:ext>
            </a:extLst>
          </p:cNvPr>
          <p:cNvCxnSpPr>
            <a:cxnSpLocks/>
          </p:cNvCxnSpPr>
          <p:nvPr/>
        </p:nvCxnSpPr>
        <p:spPr>
          <a:xfrm>
            <a:off x="6065912" y="4233045"/>
            <a:ext cx="1" cy="175593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200;p20">
            <a:extLst>
              <a:ext uri="{FF2B5EF4-FFF2-40B4-BE49-F238E27FC236}">
                <a16:creationId xmlns:a16="http://schemas.microsoft.com/office/drawing/2014/main" id="{E7563115-33A8-4563-8233-480C93198AA3}"/>
              </a:ext>
            </a:extLst>
          </p:cNvPr>
          <p:cNvCxnSpPr>
            <a:stCxn id="25" idx="3"/>
            <a:endCxn id="26" idx="3"/>
          </p:cNvCxnSpPr>
          <p:nvPr/>
        </p:nvCxnSpPr>
        <p:spPr>
          <a:xfrm flipV="1">
            <a:off x="7275345" y="3066658"/>
            <a:ext cx="306753" cy="1601280"/>
          </a:xfrm>
          <a:prstGeom prst="bentConnector3">
            <a:avLst>
              <a:gd name="adj1" fmla="val 174522"/>
            </a:avLst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" name="Google Shape;201;p20">
            <a:extLst>
              <a:ext uri="{FF2B5EF4-FFF2-40B4-BE49-F238E27FC236}">
                <a16:creationId xmlns:a16="http://schemas.microsoft.com/office/drawing/2014/main" id="{FC2FED3C-152F-4C43-972D-5E38169798AF}"/>
              </a:ext>
            </a:extLst>
          </p:cNvPr>
          <p:cNvSpPr/>
          <p:nvPr/>
        </p:nvSpPr>
        <p:spPr>
          <a:xfrm>
            <a:off x="1875920" y="1739537"/>
            <a:ext cx="2434492" cy="5314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unknown bits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02;p20">
            <a:extLst>
              <a:ext uri="{FF2B5EF4-FFF2-40B4-BE49-F238E27FC236}">
                <a16:creationId xmlns:a16="http://schemas.microsoft.com/office/drawing/2014/main" id="{252C6BA9-5505-4087-996A-5860636A5745}"/>
              </a:ext>
            </a:extLst>
          </p:cNvPr>
          <p:cNvSpPr/>
          <p:nvPr/>
        </p:nvSpPr>
        <p:spPr>
          <a:xfrm>
            <a:off x="1875432" y="2507199"/>
            <a:ext cx="2434492" cy="5314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TDF fault simulation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03;p20">
            <a:extLst>
              <a:ext uri="{FF2B5EF4-FFF2-40B4-BE49-F238E27FC236}">
                <a16:creationId xmlns:a16="http://schemas.microsoft.com/office/drawing/2014/main" id="{9BB7AE02-3D4D-4900-9AAB-FC1ACD9EAC00}"/>
              </a:ext>
            </a:extLst>
          </p:cNvPr>
          <p:cNvSpPr/>
          <p:nvPr/>
        </p:nvSpPr>
        <p:spPr>
          <a:xfrm>
            <a:off x="1576492" y="3263609"/>
            <a:ext cx="3032372" cy="897790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faults are dropped or tried ?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204;p20">
            <a:extLst>
              <a:ext uri="{FF2B5EF4-FFF2-40B4-BE49-F238E27FC236}">
                <a16:creationId xmlns:a16="http://schemas.microsoft.com/office/drawing/2014/main" id="{E1D624F6-27A4-441B-A362-38EE4E0C0B7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3092678" y="2271022"/>
            <a:ext cx="488" cy="236177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205;p20">
            <a:extLst>
              <a:ext uri="{FF2B5EF4-FFF2-40B4-BE49-F238E27FC236}">
                <a16:creationId xmlns:a16="http://schemas.microsoft.com/office/drawing/2014/main" id="{B4A8E9F4-5C71-46D4-940F-1D2DCBA4A539}"/>
              </a:ext>
            </a:extLst>
          </p:cNvPr>
          <p:cNvCxnSpPr/>
          <p:nvPr/>
        </p:nvCxnSpPr>
        <p:spPr>
          <a:xfrm>
            <a:off x="3092678" y="3028678"/>
            <a:ext cx="1" cy="244937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" name="Google Shape;206;p20">
            <a:extLst>
              <a:ext uri="{FF2B5EF4-FFF2-40B4-BE49-F238E27FC236}">
                <a16:creationId xmlns:a16="http://schemas.microsoft.com/office/drawing/2014/main" id="{FF499BCE-B8AA-4A62-8012-99E5D5803201}"/>
              </a:ext>
            </a:extLst>
          </p:cNvPr>
          <p:cNvCxnSpPr>
            <a:cxnSpLocks/>
            <a:stCxn id="26" idx="1"/>
            <a:endCxn id="32" idx="3"/>
          </p:cNvCxnSpPr>
          <p:nvPr/>
        </p:nvCxnSpPr>
        <p:spPr>
          <a:xfrm rot="10800000">
            <a:off x="4310412" y="2005280"/>
            <a:ext cx="239314" cy="106137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" name="Google Shape;207;p20">
            <a:extLst>
              <a:ext uri="{FF2B5EF4-FFF2-40B4-BE49-F238E27FC236}">
                <a16:creationId xmlns:a16="http://schemas.microsoft.com/office/drawing/2014/main" id="{49027222-B3C3-4277-B020-2F0A8C0FF4C7}"/>
              </a:ext>
            </a:extLst>
          </p:cNvPr>
          <p:cNvSpPr/>
          <p:nvPr/>
        </p:nvSpPr>
        <p:spPr>
          <a:xfrm>
            <a:off x="1877353" y="4402194"/>
            <a:ext cx="2434492" cy="5314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ATPG with DTC done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208;p20">
            <a:extLst>
              <a:ext uri="{FF2B5EF4-FFF2-40B4-BE49-F238E27FC236}">
                <a16:creationId xmlns:a16="http://schemas.microsoft.com/office/drawing/2014/main" id="{6E5686D2-449E-4067-844B-6B11B756A9E6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3092678" y="4161399"/>
            <a:ext cx="1800" cy="24090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209;p20">
            <a:extLst>
              <a:ext uri="{FF2B5EF4-FFF2-40B4-BE49-F238E27FC236}">
                <a16:creationId xmlns:a16="http://schemas.microsoft.com/office/drawing/2014/main" id="{742FF442-8D00-44A3-B0BD-E74AF6AD3BB2}"/>
              </a:ext>
            </a:extLst>
          </p:cNvPr>
          <p:cNvCxnSpPr>
            <a:cxnSpLocks/>
            <a:stCxn id="34" idx="1"/>
            <a:endCxn id="24" idx="1"/>
          </p:cNvCxnSpPr>
          <p:nvPr/>
        </p:nvCxnSpPr>
        <p:spPr>
          <a:xfrm rot="10800000" flipH="1">
            <a:off x="1576491" y="1297252"/>
            <a:ext cx="3256561" cy="2415252"/>
          </a:xfrm>
          <a:prstGeom prst="bentConnector3">
            <a:avLst>
              <a:gd name="adj1" fmla="val -7020"/>
            </a:avLst>
          </a:prstGeom>
          <a:noFill/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1600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13554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STATIC TEST COMPRESSTION</a:t>
            </a:r>
            <a:endParaRPr sz="3600" dirty="0"/>
          </a:p>
        </p:txBody>
      </p:sp>
      <p:sp>
        <p:nvSpPr>
          <p:cNvPr id="34" name="Google Shape;1588;p49">
            <a:extLst>
              <a:ext uri="{FF2B5EF4-FFF2-40B4-BE49-F238E27FC236}">
                <a16:creationId xmlns:a16="http://schemas.microsoft.com/office/drawing/2014/main" id="{67770368-DECA-45DB-84AB-98B4F8BEE7CF}"/>
              </a:ext>
            </a:extLst>
          </p:cNvPr>
          <p:cNvSpPr txBox="1">
            <a:spLocks/>
          </p:cNvSpPr>
          <p:nvPr/>
        </p:nvSpPr>
        <p:spPr>
          <a:xfrm>
            <a:off x="618825" y="989475"/>
            <a:ext cx="8004314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indent="-215900"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sz="2400" dirty="0">
                <a:solidFill>
                  <a:schemeClr val="bg1"/>
                </a:solidFill>
              </a:rPr>
              <a:t>STC#1</a:t>
            </a:r>
          </a:p>
          <a:p>
            <a:pPr marL="368300" lvl="8" indent="-342900">
              <a:spcBef>
                <a:spcPts val="300"/>
              </a:spcBef>
              <a:buClr>
                <a:schemeClr val="accent3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bg1"/>
                </a:solidFill>
              </a:rPr>
              <a:t>First, do reverse order simulation to drop faults</a:t>
            </a:r>
          </a:p>
          <a:p>
            <a:pPr marL="368300" lvl="8" indent="-342900">
              <a:spcBef>
                <a:spcPts val="300"/>
              </a:spcBef>
              <a:buClr>
                <a:schemeClr val="accent3"/>
              </a:buClr>
              <a:buSzPts val="1400"/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241300" lvl="4" indent="-215900">
              <a:spcBef>
                <a:spcPts val="300"/>
              </a:spcBef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altLang="zh-TW" sz="2400" dirty="0">
                <a:solidFill>
                  <a:schemeClr val="bg1"/>
                </a:solidFill>
              </a:rPr>
              <a:t>STC#2</a:t>
            </a:r>
          </a:p>
          <a:p>
            <a:pPr marL="368300" lvl="6" indent="-342900">
              <a:spcBef>
                <a:spcPts val="300"/>
              </a:spcBef>
              <a:buClr>
                <a:schemeClr val="accent3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bg1"/>
                </a:solidFill>
              </a:rPr>
              <a:t>Second, reorder the test patterns according to the detected fault number</a:t>
            </a:r>
          </a:p>
          <a:p>
            <a:pPr marL="368300" lvl="4" indent="-342900">
              <a:spcBef>
                <a:spcPts val="300"/>
              </a:spcBef>
              <a:buClr>
                <a:schemeClr val="accent3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bg1"/>
                </a:solidFill>
              </a:rPr>
              <a:t>Then, do fault simulation in the order to drop faults</a:t>
            </a:r>
          </a:p>
        </p:txBody>
      </p:sp>
    </p:spTree>
    <p:extLst>
      <p:ext uri="{BB962C8B-B14F-4D97-AF65-F5344CB8AC3E}">
        <p14:creationId xmlns:p14="http://schemas.microsoft.com/office/powerpoint/2010/main" val="236975076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983</Words>
  <Application>Microsoft Office PowerPoint</Application>
  <PresentationFormat>如螢幕大小 (16:9)</PresentationFormat>
  <Paragraphs>374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Maven Pro</vt:lpstr>
      <vt:lpstr>Share Tech</vt:lpstr>
      <vt:lpstr>Fira Sans Condensed Medium</vt:lpstr>
      <vt:lpstr>Fira Sans Extra Condensed Medium</vt:lpstr>
      <vt:lpstr>Wingdings</vt:lpstr>
      <vt:lpstr>Advent Pro Medium</vt:lpstr>
      <vt:lpstr>新細明體</vt:lpstr>
      <vt:lpstr>Advent Pro SemiBold</vt:lpstr>
      <vt:lpstr>Arial</vt:lpstr>
      <vt:lpstr>Calibri</vt:lpstr>
      <vt:lpstr>Data Science Consulting by Slidesgo</vt:lpstr>
      <vt:lpstr>N-detect TDF ATPG And Compression</vt:lpstr>
      <vt:lpstr>EXPERIMENTAL RESULT</vt:lpstr>
      <vt:lpstr>EXPERIMENTAL RESULT</vt:lpstr>
      <vt:lpstr>PROBLEM DESCRIPTION</vt:lpstr>
      <vt:lpstr>EXPERIMENTAL RESULT</vt:lpstr>
      <vt:lpstr>0VERALL ATPG FLOW</vt:lpstr>
      <vt:lpstr>DYNAMIC TEST COMPRESSTION</vt:lpstr>
      <vt:lpstr>DYNAMIC TEST COMPRESSTION FLOW</vt:lpstr>
      <vt:lpstr>STATIC TEST COMPRESSTION</vt:lpstr>
      <vt:lpstr>STATIC TEST COMPRESSTION FLOW</vt:lpstr>
      <vt:lpstr>EXPERIMENTAL RESULT</vt:lpstr>
      <vt:lpstr>Test Length Compare with PA3 w/ compression</vt:lpstr>
      <vt:lpstr>Test Length Difference between N=1 and N=8 w/o compression</vt:lpstr>
      <vt:lpstr>Test Length Difference between N=1 and N=8</vt:lpstr>
      <vt:lpstr>Test Length Difference between Compression N = 8</vt:lpstr>
      <vt:lpstr>Test Length Difference between Compression N = 8</vt:lpstr>
      <vt:lpstr>Possible Improvements</vt:lpstr>
      <vt:lpstr>Contribution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N-detect TDF ATPG And Compression</dc:title>
  <cp:lastModifiedBy>林楷崴</cp:lastModifiedBy>
  <cp:revision>29</cp:revision>
  <dcterms:modified xsi:type="dcterms:W3CDTF">2023-06-12T17:52:22Z</dcterms:modified>
</cp:coreProperties>
</file>