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000">
              <a:schemeClr val="accent1">
                <a:lumMod val="5000"/>
                <a:lumOff val="95000"/>
              </a:schemeClr>
            </a:gs>
            <a:gs pos="46000">
              <a:schemeClr val="accent1">
                <a:lumMod val="45000"/>
                <a:lumOff val="55000"/>
              </a:schemeClr>
            </a:gs>
            <a:gs pos="77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graphicFrame>
        <p:nvGraphicFramePr>
          <p:cNvPr id="4" name="Table 3"/>
          <p:cNvGraphicFramePr/>
          <p:nvPr/>
        </p:nvGraphicFramePr>
        <p:xfrm>
          <a:off x="175260" y="521335"/>
          <a:ext cx="11894820" cy="6181090"/>
        </p:xfrm>
        <a:graphic>
          <a:graphicData uri="http://schemas.openxmlformats.org/drawingml/2006/table">
            <a:tbl>
              <a:tblPr firstRow="1" bandRow="1">
                <a:tableStyleId>{5C22544A-7EE6-4342-B048-85BDC9FD1C3A}</a:tableStyleId>
              </a:tblPr>
              <a:tblGrid>
                <a:gridCol w="6123305"/>
                <a:gridCol w="5771515"/>
              </a:tblGrid>
              <a:tr h="603250">
                <a:tc>
                  <a:txBody>
                    <a:bodyPr/>
                    <a:p>
                      <a:pPr algn="ctr">
                        <a:buNone/>
                      </a:pPr>
                      <a:r>
                        <a:rPr lang="en-US" sz="2400"/>
                        <a:t>KEY INSIGHTS RECOMMENDATION</a:t>
                      </a:r>
                      <a:endParaRPr lang="en-US" sz="2400"/>
                    </a:p>
                  </a:txBody>
                  <a:tcPr/>
                </a:tc>
                <a:tc>
                  <a:txBody>
                    <a:bodyPr/>
                    <a:p>
                      <a:pPr algn="ctr">
                        <a:buNone/>
                      </a:pPr>
                      <a:r>
                        <a:rPr lang="en-US" sz="2400"/>
                        <a:t>CONCLUSION</a:t>
                      </a:r>
                      <a:endParaRPr lang="en-US" sz="2400"/>
                    </a:p>
                  </a:txBody>
                  <a:tcPr/>
                </a:tc>
              </a:tr>
              <a:tr h="4429125">
                <a:tc>
                  <a:txBody>
                    <a:bodyPr/>
                    <a:p>
                      <a:pPr algn="just">
                        <a:buNone/>
                      </a:pPr>
                      <a:r>
                        <a:rPr lang="en-US"/>
                        <a:t>1. </a:t>
                      </a:r>
                      <a:r>
                        <a:rPr lang="en-US" b="1"/>
                        <a:t>Attrition by Distance to Work</a:t>
                      </a:r>
                      <a:r>
                        <a:rPr lang="en-US"/>
                        <a:t>: A considerable number of attrition employees live Near by. Recommendation include target employees that live Near by to avoid missing work due to strikes and any unforseen matters.</a:t>
                      </a:r>
                      <a:endParaRPr lang="en-US"/>
                    </a:p>
                    <a:p>
                      <a:pPr algn="just">
                        <a:buNone/>
                      </a:pPr>
                      <a:r>
                        <a:rPr lang="en-US"/>
                        <a:t>2. </a:t>
                      </a:r>
                      <a:r>
                        <a:rPr lang="en-US" b="1"/>
                        <a:t>Attrition by Employee Satisfaction</a:t>
                      </a:r>
                      <a:r>
                        <a:rPr lang="en-US"/>
                        <a:t>: There’s high number of attrition employees that are Dissatisifed. Recommendation include looking at the year’s of service in the company and provide Salary hike and Promotions</a:t>
                      </a:r>
                      <a:endParaRPr lang="en-US"/>
                    </a:p>
                    <a:p>
                      <a:pPr algn="just">
                        <a:buNone/>
                      </a:pPr>
                      <a:r>
                        <a:rPr lang="en-US"/>
                        <a:t>3.</a:t>
                      </a:r>
                      <a:r>
                        <a:rPr lang="en-US" b="1"/>
                        <a:t> Attrition by Employees Education and Job Role</a:t>
                      </a:r>
                      <a:r>
                        <a:rPr lang="en-US"/>
                        <a:t>: Most attrition employees have Bachlors Degree.  Recommendation include offer flexible work arrangements, such as remote work options or flexible hours, to accommodate the needs and preferences of employees with Bachelor's degrees.</a:t>
                      </a:r>
                      <a:endParaRPr lang="en-US"/>
                    </a:p>
                    <a:p>
                      <a:pPr algn="just">
                        <a:buNone/>
                      </a:pPr>
                      <a:r>
                        <a:rPr lang="en-US"/>
                        <a:t>4. </a:t>
                      </a:r>
                      <a:r>
                        <a:rPr lang="en-US" b="1"/>
                        <a:t>Promotion Status by Attrition</a:t>
                      </a:r>
                      <a:r>
                        <a:rPr lang="en-US" b="0"/>
                        <a:t>: There are employees that have served over 5 years in the company without promotion. Recommendation  Implement career development programs aimed at employees who have served over 5 years without promotion. Offer training, mentoring, and coaching initiatives to help them develop the skills and competencies needed for advancement within the organization.</a:t>
                      </a:r>
                      <a:endParaRPr lang="en-US" b="0"/>
                    </a:p>
                  </a:txBody>
                  <a:tcPr/>
                </a:tc>
                <a:tc>
                  <a:txBody>
                    <a:bodyPr/>
                    <a:p>
                      <a:pPr algn="just">
                        <a:buNone/>
                      </a:pPr>
                      <a:r>
                        <a:rPr lang="en-US"/>
                        <a:t>By implementing targeted interventions based on these recommendations, organizations can improve employee satisfaction, retention, and overall organizational performance. It is essential to continuously monitor and evaluate the effectiveness of these measures to ensure sustained improvement in attrition rates and employee engagement.</a:t>
                      </a:r>
                      <a:endParaRPr lang="en-US"/>
                    </a:p>
                  </a:txBody>
                  <a:tcPr/>
                </a:tc>
              </a:tr>
            </a:tbl>
          </a:graphicData>
        </a:graphic>
      </p:graphicFrame>
      <p:sp>
        <p:nvSpPr>
          <p:cNvPr id="5" name="Text Box 4"/>
          <p:cNvSpPr txBox="1"/>
          <p:nvPr/>
        </p:nvSpPr>
        <p:spPr>
          <a:xfrm>
            <a:off x="2571115" y="-154940"/>
            <a:ext cx="7282815" cy="895985"/>
          </a:xfrm>
          <a:prstGeom prst="rect">
            <a:avLst/>
          </a:prstGeom>
          <a:noFill/>
        </p:spPr>
        <p:txBody>
          <a:bodyPr wrap="square" rtlCol="0">
            <a:noAutofit/>
          </a:bodyPr>
          <a:p>
            <a:pPr algn="ctr"/>
            <a:r>
              <a:rPr lang="en-US" sz="4400" b="1">
                <a:ln/>
                <a:solidFill>
                  <a:schemeClr val="accent1"/>
                </a:solidFill>
                <a:effectLst>
                  <a:outerShdw blurRad="38100" dist="25400" dir="5400000" algn="ctr" rotWithShape="0">
                    <a:srgbClr val="6E747A">
                      <a:alpha val="43000"/>
                    </a:srgbClr>
                  </a:outerShdw>
                </a:effectLst>
              </a:rPr>
              <a:t>HR ATTRITION ANALYSIS</a:t>
            </a:r>
            <a:endParaRPr lang="en-US" sz="44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1488</Words>
  <Application>WPS Presentation</Application>
  <PresentationFormat>Widescreen</PresentationFormat>
  <Paragraphs>13</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Arial Unicode MS</vt:lpstr>
      <vt:lpstr>Calibri Light</vt:lpstr>
      <vt:lpstr>Calibri</vt:lpstr>
      <vt:lpstr>Microsoft YaHei</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Technical Error</dc:creator>
  <cp:lastModifiedBy>Technical Error</cp:lastModifiedBy>
  <cp:revision>1</cp:revision>
  <dcterms:created xsi:type="dcterms:W3CDTF">2024-03-21T20:06:58Z</dcterms:created>
  <dcterms:modified xsi:type="dcterms:W3CDTF">2024-03-21T20:06:58Z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77C145E404A44BAC92F5DE1D88951C03_11</vt:lpwstr>
  </property>
  <property fmtid="{D5CDD505-2E9C-101B-9397-08002B2CF9AE}" pid="3" name="KSOProductBuildVer">
    <vt:lpwstr>1033-12.2.0.13489</vt:lpwstr>
  </property>
</Properties>
</file>