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0"/>
            <a:ext cx="12206605" cy="6871970"/>
          </a:xfrm>
          <a:prstGeom prst="rect">
            <a:avLst/>
          </a:prstGeom>
          <a:gradFill>
            <a:gsLst>
              <a:gs pos="77000">
                <a:schemeClr val="accent1">
                  <a:alpha val="100000"/>
                  <a:lumMod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 rot="16200000">
            <a:off x="-1905635" y="3461385"/>
            <a:ext cx="4968875" cy="115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>
                <a:latin typeface="Segoe UI Black" panose="020B0A02040204020203" charset="0"/>
                <a:cs typeface="Segoe UI Black" panose="020B0A02040204020203" charset="0"/>
              </a:rPr>
              <a:t>Insurance Analysis</a:t>
            </a:r>
            <a:endParaRPr lang="en-US" sz="3600">
              <a:latin typeface="Segoe UI Black" panose="020B0A02040204020203" charset="0"/>
              <a:cs typeface="Segoe UI Black" panose="020B0A020402040202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charset="0"/>
                <a:cs typeface="Segoe UI Black" panose="020B0A02040204020203" charset="0"/>
              </a:rPr>
              <a:t>Dashboard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charset="0"/>
              <a:cs typeface="Segoe UI Black" panose="020B0A02040204020203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0655" y="6219190"/>
            <a:ext cx="576580" cy="638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 descr="Total Cla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58445" y="6407150"/>
            <a:ext cx="426085" cy="2933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591185" y="1856105"/>
            <a:ext cx="15240" cy="4324350"/>
          </a:xfrm>
          <a:prstGeom prst="line">
            <a:avLst/>
          </a:prstGeom>
          <a:ln w="76200" cap="rnd">
            <a:solidFill>
              <a:schemeClr val="accent1"/>
            </a:solidFill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127000" dist="50800">
              <a:prstClr val="black">
                <a:alpha val="100000"/>
              </a:prstClr>
            </a:inn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35" y="0"/>
            <a:ext cx="12191365" cy="6858000"/>
          </a:xfrm>
          <a:prstGeom prst="rect">
            <a:avLst/>
          </a:prstGeom>
          <a:gradFill>
            <a:gsLst>
              <a:gs pos="77000">
                <a:schemeClr val="accent1">
                  <a:alpha val="100000"/>
                  <a:lumMod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 rot="16200000">
            <a:off x="-1905635" y="3461385"/>
            <a:ext cx="4968875" cy="115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>
                <a:latin typeface="Segoe UI Black" panose="020B0A02040204020203" charset="0"/>
                <a:cs typeface="Segoe UI Black" panose="020B0A02040204020203" charset="0"/>
              </a:rPr>
              <a:t>Insurance Trends</a:t>
            </a:r>
            <a:endParaRPr lang="en-US" sz="3600">
              <a:latin typeface="Segoe UI Black" panose="020B0A02040204020203" charset="0"/>
              <a:cs typeface="Segoe UI Black" panose="020B0A020402040202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charset="0"/>
                <a:cs typeface="Segoe UI Black" panose="020B0A02040204020203" charset="0"/>
              </a:rPr>
              <a:t>Dashboard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charset="0"/>
              <a:cs typeface="Segoe UI Black" panose="020B0A02040204020203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0655" y="6219190"/>
            <a:ext cx="576580" cy="638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 descr="Total Cla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258445" y="6407150"/>
            <a:ext cx="426085" cy="2933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591185" y="1856105"/>
            <a:ext cx="15240" cy="4324350"/>
          </a:xfrm>
          <a:prstGeom prst="line">
            <a:avLst/>
          </a:prstGeom>
          <a:ln w="76200" cap="rnd">
            <a:solidFill>
              <a:schemeClr val="accent1"/>
            </a:solidFill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127000" dist="50800">
              <a:prstClr val="black">
                <a:alpha val="100000"/>
              </a:prstClr>
            </a:inn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635"/>
            <a:ext cx="12223115" cy="6700520"/>
          </a:xfrm>
          <a:prstGeom prst="rect">
            <a:avLst/>
          </a:prstGeom>
          <a:gradFill>
            <a:gsLst>
              <a:gs pos="73000">
                <a:schemeClr val="accent1">
                  <a:alpha val="97000"/>
                  <a:lumMod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effectLst>
            <a:outerShdw blurRad="50800" dist="50800" dir="5400000" sx="6000" sy="6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536180" y="0"/>
            <a:ext cx="4655820" cy="115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>
                <a:latin typeface="Segoe UI Black" panose="020B0A02040204020203" charset="0"/>
                <a:cs typeface="Segoe UI Black" panose="020B0A02040204020203" charset="0"/>
              </a:rPr>
              <a:t>Insurance Target</a:t>
            </a:r>
            <a:endParaRPr lang="en-US" sz="3600">
              <a:latin typeface="Segoe UI Black" panose="020B0A02040204020203" charset="0"/>
              <a:cs typeface="Segoe UI Black" panose="020B0A020402040202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charset="0"/>
                <a:cs typeface="Segoe UI Black" panose="020B0A02040204020203" charset="0"/>
              </a:rPr>
              <a:t>Dashboard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charset="0"/>
              <a:cs typeface="Segoe UI Black" panose="020B0A02040204020203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07860" y="139065"/>
            <a:ext cx="576580" cy="638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Total Cla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0000">
            <a:off x="7081520" y="265430"/>
            <a:ext cx="426085" cy="33845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709535" y="615950"/>
            <a:ext cx="4241165" cy="9525"/>
          </a:xfrm>
          <a:prstGeom prst="line">
            <a:avLst/>
          </a:prstGeom>
          <a:ln w="76200" cap="rnd">
            <a:solidFill>
              <a:schemeClr val="accent1"/>
            </a:solidFill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127000" dist="50800">
              <a:prstClr val="black">
                <a:alpha val="100000"/>
              </a:prstClr>
            </a:inn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7145" y="635"/>
            <a:ext cx="12209145" cy="6949440"/>
          </a:xfrm>
          <a:prstGeom prst="rect">
            <a:avLst/>
          </a:prstGeom>
          <a:gradFill>
            <a:gsLst>
              <a:gs pos="73000">
                <a:schemeClr val="accent1">
                  <a:alpha val="97000"/>
                  <a:lumMod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effectLst>
            <a:outerShdw blurRad="50800" dist="50800" dir="5400000" sx="6000" sy="6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536180" y="0"/>
            <a:ext cx="4655820" cy="115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600">
                <a:latin typeface="Segoe UI Black" panose="020B0A02040204020203" charset="0"/>
                <a:cs typeface="Segoe UI Black" panose="020B0A02040204020203" charset="0"/>
              </a:rPr>
              <a:t>Recommendation</a:t>
            </a:r>
            <a:endParaRPr lang="en-US" sz="3600">
              <a:latin typeface="Segoe UI Black" panose="020B0A02040204020203" charset="0"/>
              <a:cs typeface="Segoe UI Black" panose="020B0A02040204020203" charset="0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charset="0"/>
                <a:cs typeface="Segoe UI Black" panose="020B0A02040204020203" charset="0"/>
              </a:rPr>
              <a:t>Dashboard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charset="0"/>
              <a:cs typeface="Segoe UI Black" panose="020B0A02040204020203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07860" y="139065"/>
            <a:ext cx="576580" cy="6388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 descr="Total Cla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0000">
            <a:off x="7081520" y="265430"/>
            <a:ext cx="426085" cy="33845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709535" y="615950"/>
            <a:ext cx="4241165" cy="9525"/>
          </a:xfrm>
          <a:prstGeom prst="line">
            <a:avLst/>
          </a:prstGeom>
          <a:ln w="76200" cap="rnd">
            <a:solidFill>
              <a:schemeClr val="accent1"/>
            </a:solidFill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127000" dist="50800">
              <a:prstClr val="black">
                <a:alpha val="100000"/>
              </a:prstClr>
            </a:inn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/>
          <p:nvPr/>
        </p:nvGraphicFramePr>
        <p:xfrm>
          <a:off x="-17780" y="1647190"/>
          <a:ext cx="12209145" cy="5211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440"/>
                <a:gridCol w="5259705"/>
              </a:tblGrid>
              <a:tr h="5211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 u="sng"/>
                        <a:t>Recommendation</a:t>
                      </a:r>
                      <a:endParaRPr lang="en-US" b="1" u="sng"/>
                    </a:p>
                    <a:p>
                      <a:pPr algn="ctr">
                        <a:buNone/>
                      </a:pPr>
                      <a:endParaRPr lang="en-US" b="1" u="sng"/>
                    </a:p>
                    <a:p>
                      <a:pPr>
                        <a:buNone/>
                      </a:pPr>
                      <a:r>
                        <a:rPr lang="en-US" b="1" u="sng"/>
                        <a:t>For people assuming insurance is expensive:</a:t>
                      </a:r>
                      <a:endParaRPr lang="en-US" b="1" u="sng"/>
                    </a:p>
                    <a:p>
                      <a:pPr>
                        <a:buNone/>
                      </a:pPr>
                      <a:r>
                        <a:rPr lang="en-US" b="0"/>
                        <a:t>Provide personalized quotes based on individual circumstances.</a:t>
                      </a:r>
                      <a:endParaRPr lang="en-US" b="0"/>
                    </a:p>
                    <a:p>
                      <a:pPr>
                        <a:buNone/>
                      </a:pPr>
                      <a:r>
                        <a:rPr lang="en-US" b="0"/>
                        <a:t>Educate on adjusting coverage options to balance protection and affordability.</a:t>
                      </a:r>
                      <a:endParaRPr lang="en-US" b="0"/>
                    </a:p>
                    <a:p>
                      <a:pPr>
                        <a:buNone/>
                      </a:pPr>
                      <a:endParaRPr lang="en-US" b="0"/>
                    </a:p>
                    <a:p>
                      <a:pPr>
                        <a:buNone/>
                      </a:pPr>
                      <a:r>
                        <a:rPr lang="en-US" b="1" u="sng"/>
                        <a:t>For people unsure of the type of insurance to take:</a:t>
                      </a:r>
                      <a:endParaRPr lang="en-US" b="1" u="sng"/>
                    </a:p>
                    <a:p>
                      <a:pPr>
                        <a:buNone/>
                      </a:pPr>
                      <a:r>
                        <a:rPr lang="en-US" b="0"/>
                        <a:t>Assess their needs through consultation or questionnaires.</a:t>
                      </a:r>
                      <a:endParaRPr lang="en-US" b="0"/>
                    </a:p>
                    <a:p>
                      <a:pPr>
                        <a:buNone/>
                      </a:pPr>
                      <a:r>
                        <a:rPr lang="en-US" b="0"/>
                        <a:t>Recommend suitable policies based on gathered information.</a:t>
                      </a:r>
                      <a:endParaRPr lang="en-US" b="0"/>
                    </a:p>
                    <a:p>
                      <a:pPr>
                        <a:buNone/>
                      </a:pPr>
                      <a:r>
                        <a:rPr lang="en-US" b="0"/>
                        <a:t>Offer customizable policies to tailor coverage to their needs.</a:t>
                      </a:r>
                      <a:endParaRPr lang="en-US" b="0"/>
                    </a:p>
                    <a:p>
                      <a:pPr>
                        <a:buNone/>
                      </a:pPr>
                      <a:endParaRPr lang="en-US" b="0"/>
                    </a:p>
                    <a:p>
                      <a:pPr>
                        <a:buNone/>
                      </a:pPr>
                      <a:r>
                        <a:rPr lang="en-US" b="1" u="sng"/>
                        <a:t>For retaining existing clients:</a:t>
                      </a:r>
                      <a:endParaRPr lang="en-US" b="1" u="sng"/>
                    </a:p>
                    <a:p>
                      <a:pPr>
                        <a:buNone/>
                      </a:pPr>
                      <a:r>
                        <a:rPr lang="en-US" b="0"/>
                        <a:t>Offer excellent customer service with responsive support.</a:t>
                      </a:r>
                      <a:endParaRPr lang="en-US" b="0"/>
                    </a:p>
                    <a:p>
                      <a:pPr>
                        <a:buNone/>
                      </a:pPr>
                      <a:r>
                        <a:rPr lang="en-US" b="0"/>
                        <a:t>Conduct regular policy reviews to ensure coverage meets changing needs.</a:t>
                      </a:r>
                      <a:endParaRPr lang="en-US" b="0"/>
                    </a:p>
                    <a:p>
                      <a:pPr>
                        <a:buNone/>
                      </a:pPr>
                      <a:r>
                        <a:rPr lang="en-US" b="0"/>
                        <a:t>Provide loyalty rewards or discounts to show appreciation.</a:t>
                      </a:r>
                      <a:endParaRPr lang="en-US" b="0"/>
                    </a:p>
                    <a:p>
                      <a:pPr>
                        <a:buNone/>
                      </a:pPr>
                      <a:r>
                        <a:rPr lang="en-US" b="0"/>
                        <a:t>Communicate the value of insurance coverage and additional benefits.</a:t>
                      </a:r>
                      <a:endParaRPr lang="en-US" b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u="sng"/>
                        <a:t>Conclusion</a:t>
                      </a:r>
                      <a:endParaRPr lang="en-US" u="sng"/>
                    </a:p>
                    <a:p>
                      <a:pPr algn="l">
                        <a:buNone/>
                      </a:pPr>
                      <a:endParaRPr lang="en-US" u="sng"/>
                    </a:p>
                    <a:p>
                      <a:pPr algn="l">
                        <a:buNone/>
                      </a:pPr>
                      <a:r>
                        <a:rPr lang="en-US" b="0"/>
                        <a:t>By focusing on customization, education, service quality, and value proposition, insurance providers can attract new clients, assist clients in making informed decisions, and maintain long-term relationships with existing clients. These strategies contribute to a positive client experience and sustainable business growth in the insurance industry.</a:t>
                      </a:r>
                      <a:endParaRPr lang="en-US" u="sng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WPS Presentation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Segoe UI Black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Technical Error</dc:creator>
  <cp:lastModifiedBy>Harvey Ntelele</cp:lastModifiedBy>
  <cp:revision>6</cp:revision>
  <dcterms:created xsi:type="dcterms:W3CDTF">2024-04-05T12:10:00Z</dcterms:created>
  <dcterms:modified xsi:type="dcterms:W3CDTF">2024-04-05T18:37:14Z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E5F521A46FA7447580E1F2151EB36563_13</vt:lpwstr>
  </property>
  <property fmtid="{D5CDD505-2E9C-101B-9397-08002B2CF9AE}" pid="3" name="KSOProductBuildVer">
    <vt:lpwstr>1033-12.2.0.16731</vt:lpwstr>
  </property>
</Properties>
</file>