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8" r:id="rId4"/>
    <p:sldId id="269" r:id="rId5"/>
    <p:sldId id="259" r:id="rId6"/>
    <p:sldId id="260" r:id="rId7"/>
    <p:sldId id="261"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46" d="100"/>
          <a:sy n="46" d="100"/>
        </p:scale>
        <p:origin x="1656"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838C8-B7E9-2FB3-68A1-A4B8B203F9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1FE8F0-7AFF-E0CE-E1A5-3EA253037E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E47122-CDBB-2DD1-5B9D-03341E7A6717}"/>
              </a:ext>
            </a:extLst>
          </p:cNvPr>
          <p:cNvSpPr>
            <a:spLocks noGrp="1"/>
          </p:cNvSpPr>
          <p:nvPr>
            <p:ph type="dt" sz="half" idx="10"/>
          </p:nvPr>
        </p:nvSpPr>
        <p:spPr/>
        <p:txBody>
          <a:bodyPr/>
          <a:lstStyle/>
          <a:p>
            <a:fld id="{0C426201-5156-4D2F-A653-646B6A5A4079}" type="datetimeFigureOut">
              <a:rPr lang="en-US" smtClean="0"/>
              <a:t>5/23/2023</a:t>
            </a:fld>
            <a:endParaRPr lang="en-US"/>
          </a:p>
        </p:txBody>
      </p:sp>
      <p:sp>
        <p:nvSpPr>
          <p:cNvPr id="5" name="Footer Placeholder 4">
            <a:extLst>
              <a:ext uri="{FF2B5EF4-FFF2-40B4-BE49-F238E27FC236}">
                <a16:creationId xmlns:a16="http://schemas.microsoft.com/office/drawing/2014/main" id="{1009A32B-A849-DE5E-03AA-BE25B55403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F9A7F9-B243-CC6B-859B-73B8D5B77A13}"/>
              </a:ext>
            </a:extLst>
          </p:cNvPr>
          <p:cNvSpPr>
            <a:spLocks noGrp="1"/>
          </p:cNvSpPr>
          <p:nvPr>
            <p:ph type="sldNum" sz="quarter" idx="12"/>
          </p:nvPr>
        </p:nvSpPr>
        <p:spPr/>
        <p:txBody>
          <a:bodyPr/>
          <a:lstStyle/>
          <a:p>
            <a:fld id="{9963BB96-A9B7-41C0-A131-754500F76A0F}" type="slidenum">
              <a:rPr lang="en-US" smtClean="0"/>
              <a:t>‹#›</a:t>
            </a:fld>
            <a:endParaRPr lang="en-US"/>
          </a:p>
        </p:txBody>
      </p:sp>
    </p:spTree>
    <p:extLst>
      <p:ext uri="{BB962C8B-B14F-4D97-AF65-F5344CB8AC3E}">
        <p14:creationId xmlns:p14="http://schemas.microsoft.com/office/powerpoint/2010/main" val="399957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56A48-E3DC-F981-B0BE-0E7824A8B1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8344E3-1602-6BB8-CC77-8FF1372C71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501CA1-FED3-4B04-25ED-935833EFA6FD}"/>
              </a:ext>
            </a:extLst>
          </p:cNvPr>
          <p:cNvSpPr>
            <a:spLocks noGrp="1"/>
          </p:cNvSpPr>
          <p:nvPr>
            <p:ph type="dt" sz="half" idx="10"/>
          </p:nvPr>
        </p:nvSpPr>
        <p:spPr/>
        <p:txBody>
          <a:bodyPr/>
          <a:lstStyle/>
          <a:p>
            <a:fld id="{0C426201-5156-4D2F-A653-646B6A5A4079}" type="datetimeFigureOut">
              <a:rPr lang="en-US" smtClean="0"/>
              <a:t>5/23/2023</a:t>
            </a:fld>
            <a:endParaRPr lang="en-US"/>
          </a:p>
        </p:txBody>
      </p:sp>
      <p:sp>
        <p:nvSpPr>
          <p:cNvPr id="5" name="Footer Placeholder 4">
            <a:extLst>
              <a:ext uri="{FF2B5EF4-FFF2-40B4-BE49-F238E27FC236}">
                <a16:creationId xmlns:a16="http://schemas.microsoft.com/office/drawing/2014/main" id="{EB50FB2A-6588-EBBE-3ACB-FFFCDDB1C8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A9C253-86DB-1AD1-A4FD-7C64886603BE}"/>
              </a:ext>
            </a:extLst>
          </p:cNvPr>
          <p:cNvSpPr>
            <a:spLocks noGrp="1"/>
          </p:cNvSpPr>
          <p:nvPr>
            <p:ph type="sldNum" sz="quarter" idx="12"/>
          </p:nvPr>
        </p:nvSpPr>
        <p:spPr/>
        <p:txBody>
          <a:bodyPr/>
          <a:lstStyle/>
          <a:p>
            <a:fld id="{9963BB96-A9B7-41C0-A131-754500F76A0F}" type="slidenum">
              <a:rPr lang="en-US" smtClean="0"/>
              <a:t>‹#›</a:t>
            </a:fld>
            <a:endParaRPr lang="en-US"/>
          </a:p>
        </p:txBody>
      </p:sp>
    </p:spTree>
    <p:extLst>
      <p:ext uri="{BB962C8B-B14F-4D97-AF65-F5344CB8AC3E}">
        <p14:creationId xmlns:p14="http://schemas.microsoft.com/office/powerpoint/2010/main" val="3983161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51065D-F804-0140-53C2-A0164CDA52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421DE4-2B3D-D0C8-F6A6-70B49AF783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82018A-C4D5-326C-8037-A01881495865}"/>
              </a:ext>
            </a:extLst>
          </p:cNvPr>
          <p:cNvSpPr>
            <a:spLocks noGrp="1"/>
          </p:cNvSpPr>
          <p:nvPr>
            <p:ph type="dt" sz="half" idx="10"/>
          </p:nvPr>
        </p:nvSpPr>
        <p:spPr/>
        <p:txBody>
          <a:bodyPr/>
          <a:lstStyle/>
          <a:p>
            <a:fld id="{0C426201-5156-4D2F-A653-646B6A5A4079}" type="datetimeFigureOut">
              <a:rPr lang="en-US" smtClean="0"/>
              <a:t>5/23/2023</a:t>
            </a:fld>
            <a:endParaRPr lang="en-US"/>
          </a:p>
        </p:txBody>
      </p:sp>
      <p:sp>
        <p:nvSpPr>
          <p:cNvPr id="5" name="Footer Placeholder 4">
            <a:extLst>
              <a:ext uri="{FF2B5EF4-FFF2-40B4-BE49-F238E27FC236}">
                <a16:creationId xmlns:a16="http://schemas.microsoft.com/office/drawing/2014/main" id="{70124FA4-4796-81FC-20E0-3D99BE1269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4BDDF-5C30-BA24-3D29-40D22B465B1A}"/>
              </a:ext>
            </a:extLst>
          </p:cNvPr>
          <p:cNvSpPr>
            <a:spLocks noGrp="1"/>
          </p:cNvSpPr>
          <p:nvPr>
            <p:ph type="sldNum" sz="quarter" idx="12"/>
          </p:nvPr>
        </p:nvSpPr>
        <p:spPr/>
        <p:txBody>
          <a:bodyPr/>
          <a:lstStyle/>
          <a:p>
            <a:fld id="{9963BB96-A9B7-41C0-A131-754500F76A0F}" type="slidenum">
              <a:rPr lang="en-US" smtClean="0"/>
              <a:t>‹#›</a:t>
            </a:fld>
            <a:endParaRPr lang="en-US"/>
          </a:p>
        </p:txBody>
      </p:sp>
    </p:spTree>
    <p:extLst>
      <p:ext uri="{BB962C8B-B14F-4D97-AF65-F5344CB8AC3E}">
        <p14:creationId xmlns:p14="http://schemas.microsoft.com/office/powerpoint/2010/main" val="2958971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BE26B-5DF7-5A0A-B3E6-B7DBD3C971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043A55-D2ED-E37E-8EEF-4F2BC040D3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BEED15-9EFC-E553-0C40-B45443664B8C}"/>
              </a:ext>
            </a:extLst>
          </p:cNvPr>
          <p:cNvSpPr>
            <a:spLocks noGrp="1"/>
          </p:cNvSpPr>
          <p:nvPr>
            <p:ph type="dt" sz="half" idx="10"/>
          </p:nvPr>
        </p:nvSpPr>
        <p:spPr/>
        <p:txBody>
          <a:bodyPr/>
          <a:lstStyle/>
          <a:p>
            <a:fld id="{0C426201-5156-4D2F-A653-646B6A5A4079}" type="datetimeFigureOut">
              <a:rPr lang="en-US" smtClean="0"/>
              <a:t>5/23/2023</a:t>
            </a:fld>
            <a:endParaRPr lang="en-US"/>
          </a:p>
        </p:txBody>
      </p:sp>
      <p:sp>
        <p:nvSpPr>
          <p:cNvPr id="5" name="Footer Placeholder 4">
            <a:extLst>
              <a:ext uri="{FF2B5EF4-FFF2-40B4-BE49-F238E27FC236}">
                <a16:creationId xmlns:a16="http://schemas.microsoft.com/office/drawing/2014/main" id="{1507EAEB-6B5E-4487-698D-E83AB02729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8549C-4BA3-E4B2-7CEC-18C5721BF912}"/>
              </a:ext>
            </a:extLst>
          </p:cNvPr>
          <p:cNvSpPr>
            <a:spLocks noGrp="1"/>
          </p:cNvSpPr>
          <p:nvPr>
            <p:ph type="sldNum" sz="quarter" idx="12"/>
          </p:nvPr>
        </p:nvSpPr>
        <p:spPr/>
        <p:txBody>
          <a:bodyPr/>
          <a:lstStyle/>
          <a:p>
            <a:fld id="{9963BB96-A9B7-41C0-A131-754500F76A0F}" type="slidenum">
              <a:rPr lang="en-US" smtClean="0"/>
              <a:t>‹#›</a:t>
            </a:fld>
            <a:endParaRPr lang="en-US"/>
          </a:p>
        </p:txBody>
      </p:sp>
    </p:spTree>
    <p:extLst>
      <p:ext uri="{BB962C8B-B14F-4D97-AF65-F5344CB8AC3E}">
        <p14:creationId xmlns:p14="http://schemas.microsoft.com/office/powerpoint/2010/main" val="314502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7BB56-3AE3-4B43-F5FA-EFFAA93B71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EE0E96-9857-9AFC-54C6-D6D59B5550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95B45B-8219-8727-1F35-82C96C18206D}"/>
              </a:ext>
            </a:extLst>
          </p:cNvPr>
          <p:cNvSpPr>
            <a:spLocks noGrp="1"/>
          </p:cNvSpPr>
          <p:nvPr>
            <p:ph type="dt" sz="half" idx="10"/>
          </p:nvPr>
        </p:nvSpPr>
        <p:spPr/>
        <p:txBody>
          <a:bodyPr/>
          <a:lstStyle/>
          <a:p>
            <a:fld id="{0C426201-5156-4D2F-A653-646B6A5A4079}" type="datetimeFigureOut">
              <a:rPr lang="en-US" smtClean="0"/>
              <a:t>5/23/2023</a:t>
            </a:fld>
            <a:endParaRPr lang="en-US"/>
          </a:p>
        </p:txBody>
      </p:sp>
      <p:sp>
        <p:nvSpPr>
          <p:cNvPr id="5" name="Footer Placeholder 4">
            <a:extLst>
              <a:ext uri="{FF2B5EF4-FFF2-40B4-BE49-F238E27FC236}">
                <a16:creationId xmlns:a16="http://schemas.microsoft.com/office/drawing/2014/main" id="{FB10D640-D635-1B43-DDD8-9D5FB581EC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08DFE-EBD7-D7FC-302D-AEDEB526C75A}"/>
              </a:ext>
            </a:extLst>
          </p:cNvPr>
          <p:cNvSpPr>
            <a:spLocks noGrp="1"/>
          </p:cNvSpPr>
          <p:nvPr>
            <p:ph type="sldNum" sz="quarter" idx="12"/>
          </p:nvPr>
        </p:nvSpPr>
        <p:spPr/>
        <p:txBody>
          <a:bodyPr/>
          <a:lstStyle/>
          <a:p>
            <a:fld id="{9963BB96-A9B7-41C0-A131-754500F76A0F}" type="slidenum">
              <a:rPr lang="en-US" smtClean="0"/>
              <a:t>‹#›</a:t>
            </a:fld>
            <a:endParaRPr lang="en-US"/>
          </a:p>
        </p:txBody>
      </p:sp>
    </p:spTree>
    <p:extLst>
      <p:ext uri="{BB962C8B-B14F-4D97-AF65-F5344CB8AC3E}">
        <p14:creationId xmlns:p14="http://schemas.microsoft.com/office/powerpoint/2010/main" val="912028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91025-BAEA-41F3-E92D-2BC616B85F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7AB7DA-79ED-AF5B-40CE-F3393F819D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D1ECDA-8187-F306-E0E7-DFE1B9F5C5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FF2D88-4E95-89CD-1762-37731F21A931}"/>
              </a:ext>
            </a:extLst>
          </p:cNvPr>
          <p:cNvSpPr>
            <a:spLocks noGrp="1"/>
          </p:cNvSpPr>
          <p:nvPr>
            <p:ph type="dt" sz="half" idx="10"/>
          </p:nvPr>
        </p:nvSpPr>
        <p:spPr/>
        <p:txBody>
          <a:bodyPr/>
          <a:lstStyle/>
          <a:p>
            <a:fld id="{0C426201-5156-4D2F-A653-646B6A5A4079}" type="datetimeFigureOut">
              <a:rPr lang="en-US" smtClean="0"/>
              <a:t>5/23/2023</a:t>
            </a:fld>
            <a:endParaRPr lang="en-US"/>
          </a:p>
        </p:txBody>
      </p:sp>
      <p:sp>
        <p:nvSpPr>
          <p:cNvPr id="6" name="Footer Placeholder 5">
            <a:extLst>
              <a:ext uri="{FF2B5EF4-FFF2-40B4-BE49-F238E27FC236}">
                <a16:creationId xmlns:a16="http://schemas.microsoft.com/office/drawing/2014/main" id="{0F29E07E-D38D-745B-F695-922A32F0FF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9B3C98-6460-3407-07EE-019E24F8F8AB}"/>
              </a:ext>
            </a:extLst>
          </p:cNvPr>
          <p:cNvSpPr>
            <a:spLocks noGrp="1"/>
          </p:cNvSpPr>
          <p:nvPr>
            <p:ph type="sldNum" sz="quarter" idx="12"/>
          </p:nvPr>
        </p:nvSpPr>
        <p:spPr/>
        <p:txBody>
          <a:bodyPr/>
          <a:lstStyle/>
          <a:p>
            <a:fld id="{9963BB96-A9B7-41C0-A131-754500F76A0F}" type="slidenum">
              <a:rPr lang="en-US" smtClean="0"/>
              <a:t>‹#›</a:t>
            </a:fld>
            <a:endParaRPr lang="en-US"/>
          </a:p>
        </p:txBody>
      </p:sp>
    </p:spTree>
    <p:extLst>
      <p:ext uri="{BB962C8B-B14F-4D97-AF65-F5344CB8AC3E}">
        <p14:creationId xmlns:p14="http://schemas.microsoft.com/office/powerpoint/2010/main" val="595280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874CE-0307-F497-43FB-023E4C909F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5A8AA3-A578-49C9-B443-B6A43009EA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920666-D5D1-4EEA-4BFA-165DEC5488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3A1F9F-7EE8-F1F5-C328-F9526E65BE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48519D-EF66-648B-B8DA-4D2AD643F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140E20-832A-53BD-A87A-F519B8E04F65}"/>
              </a:ext>
            </a:extLst>
          </p:cNvPr>
          <p:cNvSpPr>
            <a:spLocks noGrp="1"/>
          </p:cNvSpPr>
          <p:nvPr>
            <p:ph type="dt" sz="half" idx="10"/>
          </p:nvPr>
        </p:nvSpPr>
        <p:spPr/>
        <p:txBody>
          <a:bodyPr/>
          <a:lstStyle/>
          <a:p>
            <a:fld id="{0C426201-5156-4D2F-A653-646B6A5A4079}" type="datetimeFigureOut">
              <a:rPr lang="en-US" smtClean="0"/>
              <a:t>5/23/2023</a:t>
            </a:fld>
            <a:endParaRPr lang="en-US"/>
          </a:p>
        </p:txBody>
      </p:sp>
      <p:sp>
        <p:nvSpPr>
          <p:cNvPr id="8" name="Footer Placeholder 7">
            <a:extLst>
              <a:ext uri="{FF2B5EF4-FFF2-40B4-BE49-F238E27FC236}">
                <a16:creationId xmlns:a16="http://schemas.microsoft.com/office/drawing/2014/main" id="{BA04C1E0-E0D1-D1B9-F9B5-786EC0DDDF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F40D11-1978-EE8A-5F5A-C53713328A67}"/>
              </a:ext>
            </a:extLst>
          </p:cNvPr>
          <p:cNvSpPr>
            <a:spLocks noGrp="1"/>
          </p:cNvSpPr>
          <p:nvPr>
            <p:ph type="sldNum" sz="quarter" idx="12"/>
          </p:nvPr>
        </p:nvSpPr>
        <p:spPr/>
        <p:txBody>
          <a:bodyPr/>
          <a:lstStyle/>
          <a:p>
            <a:fld id="{9963BB96-A9B7-41C0-A131-754500F76A0F}" type="slidenum">
              <a:rPr lang="en-US" smtClean="0"/>
              <a:t>‹#›</a:t>
            </a:fld>
            <a:endParaRPr lang="en-US"/>
          </a:p>
        </p:txBody>
      </p:sp>
    </p:spTree>
    <p:extLst>
      <p:ext uri="{BB962C8B-B14F-4D97-AF65-F5344CB8AC3E}">
        <p14:creationId xmlns:p14="http://schemas.microsoft.com/office/powerpoint/2010/main" val="145191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C5D5A-8E2E-3110-C207-A0E7753A52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26BCE4-ABFF-3348-7BC5-F6A922F1467B}"/>
              </a:ext>
            </a:extLst>
          </p:cNvPr>
          <p:cNvSpPr>
            <a:spLocks noGrp="1"/>
          </p:cNvSpPr>
          <p:nvPr>
            <p:ph type="dt" sz="half" idx="10"/>
          </p:nvPr>
        </p:nvSpPr>
        <p:spPr/>
        <p:txBody>
          <a:bodyPr/>
          <a:lstStyle/>
          <a:p>
            <a:fld id="{0C426201-5156-4D2F-A653-646B6A5A4079}" type="datetimeFigureOut">
              <a:rPr lang="en-US" smtClean="0"/>
              <a:t>5/23/2023</a:t>
            </a:fld>
            <a:endParaRPr lang="en-US"/>
          </a:p>
        </p:txBody>
      </p:sp>
      <p:sp>
        <p:nvSpPr>
          <p:cNvPr id="4" name="Footer Placeholder 3">
            <a:extLst>
              <a:ext uri="{FF2B5EF4-FFF2-40B4-BE49-F238E27FC236}">
                <a16:creationId xmlns:a16="http://schemas.microsoft.com/office/drawing/2014/main" id="{77991F79-8566-9023-25E6-F0862CA6B1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D19A71-E078-1775-9225-76366ED3F285}"/>
              </a:ext>
            </a:extLst>
          </p:cNvPr>
          <p:cNvSpPr>
            <a:spLocks noGrp="1"/>
          </p:cNvSpPr>
          <p:nvPr>
            <p:ph type="sldNum" sz="quarter" idx="12"/>
          </p:nvPr>
        </p:nvSpPr>
        <p:spPr/>
        <p:txBody>
          <a:bodyPr/>
          <a:lstStyle/>
          <a:p>
            <a:fld id="{9963BB96-A9B7-41C0-A131-754500F76A0F}" type="slidenum">
              <a:rPr lang="en-US" smtClean="0"/>
              <a:t>‹#›</a:t>
            </a:fld>
            <a:endParaRPr lang="en-US"/>
          </a:p>
        </p:txBody>
      </p:sp>
    </p:spTree>
    <p:extLst>
      <p:ext uri="{BB962C8B-B14F-4D97-AF65-F5344CB8AC3E}">
        <p14:creationId xmlns:p14="http://schemas.microsoft.com/office/powerpoint/2010/main" val="4249276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347700-64AF-718A-D68F-76BB54628D1B}"/>
              </a:ext>
            </a:extLst>
          </p:cNvPr>
          <p:cNvSpPr>
            <a:spLocks noGrp="1"/>
          </p:cNvSpPr>
          <p:nvPr>
            <p:ph type="dt" sz="half" idx="10"/>
          </p:nvPr>
        </p:nvSpPr>
        <p:spPr/>
        <p:txBody>
          <a:bodyPr/>
          <a:lstStyle/>
          <a:p>
            <a:fld id="{0C426201-5156-4D2F-A653-646B6A5A4079}" type="datetimeFigureOut">
              <a:rPr lang="en-US" smtClean="0"/>
              <a:t>5/23/2023</a:t>
            </a:fld>
            <a:endParaRPr lang="en-US"/>
          </a:p>
        </p:txBody>
      </p:sp>
      <p:sp>
        <p:nvSpPr>
          <p:cNvPr id="3" name="Footer Placeholder 2">
            <a:extLst>
              <a:ext uri="{FF2B5EF4-FFF2-40B4-BE49-F238E27FC236}">
                <a16:creationId xmlns:a16="http://schemas.microsoft.com/office/drawing/2014/main" id="{5036FCB2-5E65-FEF2-A99D-E2364B65BD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EF2073-CFE5-0811-361E-CDA0AD02089B}"/>
              </a:ext>
            </a:extLst>
          </p:cNvPr>
          <p:cNvSpPr>
            <a:spLocks noGrp="1"/>
          </p:cNvSpPr>
          <p:nvPr>
            <p:ph type="sldNum" sz="quarter" idx="12"/>
          </p:nvPr>
        </p:nvSpPr>
        <p:spPr/>
        <p:txBody>
          <a:bodyPr/>
          <a:lstStyle/>
          <a:p>
            <a:fld id="{9963BB96-A9B7-41C0-A131-754500F76A0F}" type="slidenum">
              <a:rPr lang="en-US" smtClean="0"/>
              <a:t>‹#›</a:t>
            </a:fld>
            <a:endParaRPr lang="en-US"/>
          </a:p>
        </p:txBody>
      </p:sp>
    </p:spTree>
    <p:extLst>
      <p:ext uri="{BB962C8B-B14F-4D97-AF65-F5344CB8AC3E}">
        <p14:creationId xmlns:p14="http://schemas.microsoft.com/office/powerpoint/2010/main" val="3505850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411C7-458C-2EB7-990E-193BF88000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D52131-70B6-CDFF-AC07-827C6929F7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CF2883-7705-C01A-1E47-DF624B8448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9A7C08-B3B5-FD46-9EE5-D3322BDA33ED}"/>
              </a:ext>
            </a:extLst>
          </p:cNvPr>
          <p:cNvSpPr>
            <a:spLocks noGrp="1"/>
          </p:cNvSpPr>
          <p:nvPr>
            <p:ph type="dt" sz="half" idx="10"/>
          </p:nvPr>
        </p:nvSpPr>
        <p:spPr/>
        <p:txBody>
          <a:bodyPr/>
          <a:lstStyle/>
          <a:p>
            <a:fld id="{0C426201-5156-4D2F-A653-646B6A5A4079}" type="datetimeFigureOut">
              <a:rPr lang="en-US" smtClean="0"/>
              <a:t>5/23/2023</a:t>
            </a:fld>
            <a:endParaRPr lang="en-US"/>
          </a:p>
        </p:txBody>
      </p:sp>
      <p:sp>
        <p:nvSpPr>
          <p:cNvPr id="6" name="Footer Placeholder 5">
            <a:extLst>
              <a:ext uri="{FF2B5EF4-FFF2-40B4-BE49-F238E27FC236}">
                <a16:creationId xmlns:a16="http://schemas.microsoft.com/office/drawing/2014/main" id="{48E63B80-2787-D27E-B690-4B05BB8683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992452-7A41-81DA-56A4-7CAE599A15E9}"/>
              </a:ext>
            </a:extLst>
          </p:cNvPr>
          <p:cNvSpPr>
            <a:spLocks noGrp="1"/>
          </p:cNvSpPr>
          <p:nvPr>
            <p:ph type="sldNum" sz="quarter" idx="12"/>
          </p:nvPr>
        </p:nvSpPr>
        <p:spPr/>
        <p:txBody>
          <a:bodyPr/>
          <a:lstStyle/>
          <a:p>
            <a:fld id="{9963BB96-A9B7-41C0-A131-754500F76A0F}" type="slidenum">
              <a:rPr lang="en-US" smtClean="0"/>
              <a:t>‹#›</a:t>
            </a:fld>
            <a:endParaRPr lang="en-US"/>
          </a:p>
        </p:txBody>
      </p:sp>
    </p:spTree>
    <p:extLst>
      <p:ext uri="{BB962C8B-B14F-4D97-AF65-F5344CB8AC3E}">
        <p14:creationId xmlns:p14="http://schemas.microsoft.com/office/powerpoint/2010/main" val="517113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80E8-E185-B352-CAB5-D366B4285B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E17A5E-6673-A032-ABCF-9E286CE4CA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62C023-5FBA-0F60-5B33-E0FFADDA67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B64C7E-415A-E1CF-CE3B-A36F40322C17}"/>
              </a:ext>
            </a:extLst>
          </p:cNvPr>
          <p:cNvSpPr>
            <a:spLocks noGrp="1"/>
          </p:cNvSpPr>
          <p:nvPr>
            <p:ph type="dt" sz="half" idx="10"/>
          </p:nvPr>
        </p:nvSpPr>
        <p:spPr/>
        <p:txBody>
          <a:bodyPr/>
          <a:lstStyle/>
          <a:p>
            <a:fld id="{0C426201-5156-4D2F-A653-646B6A5A4079}" type="datetimeFigureOut">
              <a:rPr lang="en-US" smtClean="0"/>
              <a:t>5/23/2023</a:t>
            </a:fld>
            <a:endParaRPr lang="en-US"/>
          </a:p>
        </p:txBody>
      </p:sp>
      <p:sp>
        <p:nvSpPr>
          <p:cNvPr id="6" name="Footer Placeholder 5">
            <a:extLst>
              <a:ext uri="{FF2B5EF4-FFF2-40B4-BE49-F238E27FC236}">
                <a16:creationId xmlns:a16="http://schemas.microsoft.com/office/drawing/2014/main" id="{49A548D9-12A1-3F19-6B7D-255C394508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A4B207-965D-BC59-8B48-EAA84ADB6FF8}"/>
              </a:ext>
            </a:extLst>
          </p:cNvPr>
          <p:cNvSpPr>
            <a:spLocks noGrp="1"/>
          </p:cNvSpPr>
          <p:nvPr>
            <p:ph type="sldNum" sz="quarter" idx="12"/>
          </p:nvPr>
        </p:nvSpPr>
        <p:spPr/>
        <p:txBody>
          <a:bodyPr/>
          <a:lstStyle/>
          <a:p>
            <a:fld id="{9963BB96-A9B7-41C0-A131-754500F76A0F}" type="slidenum">
              <a:rPr lang="en-US" smtClean="0"/>
              <a:t>‹#›</a:t>
            </a:fld>
            <a:endParaRPr lang="en-US"/>
          </a:p>
        </p:txBody>
      </p:sp>
    </p:spTree>
    <p:extLst>
      <p:ext uri="{BB962C8B-B14F-4D97-AF65-F5344CB8AC3E}">
        <p14:creationId xmlns:p14="http://schemas.microsoft.com/office/powerpoint/2010/main" val="3598064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B7966E-19EF-5293-1185-0760B90CB2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713044-4322-DB68-1271-66CADACEDA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802451-719C-A3F3-8AA6-36CE8919E4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426201-5156-4D2F-A653-646B6A5A4079}" type="datetimeFigureOut">
              <a:rPr lang="en-US" smtClean="0"/>
              <a:t>5/23/2023</a:t>
            </a:fld>
            <a:endParaRPr lang="en-US"/>
          </a:p>
        </p:txBody>
      </p:sp>
      <p:sp>
        <p:nvSpPr>
          <p:cNvPr id="5" name="Footer Placeholder 4">
            <a:extLst>
              <a:ext uri="{FF2B5EF4-FFF2-40B4-BE49-F238E27FC236}">
                <a16:creationId xmlns:a16="http://schemas.microsoft.com/office/drawing/2014/main" id="{C7D8DAF5-0553-303F-C426-458AA55CCE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F980B3-A556-246C-3059-6E0CD361A0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63BB96-A9B7-41C0-A131-754500F76A0F}" type="slidenum">
              <a:rPr lang="en-US" smtClean="0"/>
              <a:t>‹#›</a:t>
            </a:fld>
            <a:endParaRPr lang="en-US"/>
          </a:p>
        </p:txBody>
      </p:sp>
    </p:spTree>
    <p:extLst>
      <p:ext uri="{BB962C8B-B14F-4D97-AF65-F5344CB8AC3E}">
        <p14:creationId xmlns:p14="http://schemas.microsoft.com/office/powerpoint/2010/main" val="3298438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7C80CCA-E234-9B8A-D188-A504172D522C}"/>
              </a:ext>
            </a:extLst>
          </p:cNvPr>
          <p:cNvPicPr>
            <a:picLocks noChangeAspect="1"/>
          </p:cNvPicPr>
          <p:nvPr/>
        </p:nvPicPr>
        <p:blipFill>
          <a:blip r:embed="rId2"/>
          <a:stretch>
            <a:fillRect/>
          </a:stretch>
        </p:blipFill>
        <p:spPr>
          <a:xfrm>
            <a:off x="0" y="0"/>
            <a:ext cx="13003544" cy="7602583"/>
          </a:xfrm>
          <a:prstGeom prst="rect">
            <a:avLst/>
          </a:prstGeom>
        </p:spPr>
      </p:pic>
      <p:sp>
        <p:nvSpPr>
          <p:cNvPr id="2" name="Title 1">
            <a:extLst>
              <a:ext uri="{FF2B5EF4-FFF2-40B4-BE49-F238E27FC236}">
                <a16:creationId xmlns:a16="http://schemas.microsoft.com/office/drawing/2014/main" id="{1134CF20-A1A6-95DD-2060-D67284D61323}"/>
              </a:ext>
            </a:extLst>
          </p:cNvPr>
          <p:cNvSpPr>
            <a:spLocks noGrp="1"/>
          </p:cNvSpPr>
          <p:nvPr>
            <p:ph type="ctrTitle"/>
          </p:nvPr>
        </p:nvSpPr>
        <p:spPr>
          <a:xfrm>
            <a:off x="2046515" y="3016478"/>
            <a:ext cx="9144000" cy="2387600"/>
          </a:xfrm>
        </p:spPr>
        <p:txBody>
          <a:bodyPr>
            <a:normAutofit fontScale="90000"/>
          </a:bodyPr>
          <a:lstStyle/>
          <a:p>
            <a:pPr rtl="0">
              <a:spcBef>
                <a:spcPts val="0"/>
              </a:spcBef>
              <a:spcAft>
                <a:spcPts val="800"/>
              </a:spcAft>
            </a:pPr>
            <a:br>
              <a:rPr lang="en-US" b="0" dirty="0">
                <a:effectLst/>
              </a:rPr>
            </a:br>
            <a:br>
              <a:rPr lang="en-US" b="0" dirty="0">
                <a:effectLst/>
              </a:rPr>
            </a:br>
            <a:br>
              <a:rPr lang="en-US" b="0" dirty="0">
                <a:effectLst/>
              </a:rPr>
            </a:br>
            <a:br>
              <a:rPr lang="en-US" b="0" dirty="0">
                <a:effectLst/>
              </a:rPr>
            </a:br>
            <a:br>
              <a:rPr lang="en-US" b="0" dirty="0">
                <a:effectLst/>
              </a:rPr>
            </a:br>
            <a:br>
              <a:rPr lang="en-US" b="0" dirty="0">
                <a:effectLst/>
              </a:rPr>
            </a:br>
            <a:br>
              <a:rPr lang="en-US" b="0" dirty="0">
                <a:effectLst/>
              </a:rPr>
            </a:br>
            <a:br>
              <a:rPr lang="en-US" b="0" dirty="0">
                <a:effectLst/>
              </a:rPr>
            </a:br>
            <a:br>
              <a:rPr lang="en-US" b="0" dirty="0">
                <a:effectLst/>
              </a:rPr>
            </a:br>
            <a:br>
              <a:rPr lang="en-US" b="0" dirty="0">
                <a:effectLst/>
              </a:rPr>
            </a:br>
            <a:br>
              <a:rPr lang="en-US" b="0" dirty="0">
                <a:effectLst/>
              </a:rPr>
            </a:br>
            <a:r>
              <a:rPr lang="en-US" sz="4900" b="1" i="0" u="none" strike="noStrike" dirty="0">
                <a:solidFill>
                  <a:srgbClr val="000000"/>
                </a:solidFill>
                <a:effectLst/>
                <a:highlight>
                  <a:srgbClr val="808080"/>
                </a:highlight>
                <a:latin typeface="Algerian" panose="04020705040A02060702" pitchFamily="82" charset="0"/>
                <a:cs typeface="Aharoni" panose="02010803020104030203" pitchFamily="2" charset="-79"/>
              </a:rPr>
              <a:t>What Is Information Technology? A Beginner’s Guide to the World of It</a:t>
            </a:r>
            <a:br>
              <a:rPr lang="en-US" sz="4900" b="0" dirty="0">
                <a:effectLst/>
                <a:highlight>
                  <a:srgbClr val="808080"/>
                </a:highlight>
                <a:latin typeface="Algerian" panose="04020705040A02060702" pitchFamily="82" charset="0"/>
              </a:rPr>
            </a:br>
            <a:br>
              <a:rPr lang="en-US" sz="4900" dirty="0">
                <a:highlight>
                  <a:srgbClr val="808080"/>
                </a:highlight>
                <a:latin typeface="Algerian" panose="04020705040A02060702" pitchFamily="82" charset="0"/>
              </a:rPr>
            </a:br>
            <a:endParaRPr lang="en-US" sz="4900" dirty="0">
              <a:highlight>
                <a:srgbClr val="808080"/>
              </a:highlight>
              <a:latin typeface="Algerian" panose="04020705040A02060702" pitchFamily="82" charset="0"/>
            </a:endParaRPr>
          </a:p>
        </p:txBody>
      </p:sp>
    </p:spTree>
    <p:extLst>
      <p:ext uri="{BB962C8B-B14F-4D97-AF65-F5344CB8AC3E}">
        <p14:creationId xmlns:p14="http://schemas.microsoft.com/office/powerpoint/2010/main" val="77800161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A06F40-5316-C98D-EF5B-CDC682E107CA}"/>
              </a:ext>
            </a:extLst>
          </p:cNvPr>
          <p:cNvPicPr>
            <a:picLocks noChangeAspect="1"/>
          </p:cNvPicPr>
          <p:nvPr/>
        </p:nvPicPr>
        <p:blipFill>
          <a:blip r:embed="rId2"/>
          <a:stretch>
            <a:fillRect/>
          </a:stretch>
        </p:blipFill>
        <p:spPr>
          <a:xfrm>
            <a:off x="6926" y="29369"/>
            <a:ext cx="12185073" cy="6828631"/>
          </a:xfrm>
          <a:prstGeom prst="rect">
            <a:avLst/>
          </a:prstGeom>
        </p:spPr>
      </p:pic>
      <p:sp>
        <p:nvSpPr>
          <p:cNvPr id="2" name="Title 1">
            <a:extLst>
              <a:ext uri="{FF2B5EF4-FFF2-40B4-BE49-F238E27FC236}">
                <a16:creationId xmlns:a16="http://schemas.microsoft.com/office/drawing/2014/main" id="{DEA59DBE-2005-F80A-F43B-B14CC74C6ED7}"/>
              </a:ext>
            </a:extLst>
          </p:cNvPr>
          <p:cNvSpPr>
            <a:spLocks noGrp="1"/>
          </p:cNvSpPr>
          <p:nvPr>
            <p:ph type="title"/>
          </p:nvPr>
        </p:nvSpPr>
        <p:spPr/>
        <p:txBody>
          <a:bodyPr>
            <a:normAutofit fontScale="90000"/>
          </a:bodyPr>
          <a:lstStyle/>
          <a:p>
            <a:pPr rtl="0">
              <a:spcBef>
                <a:spcPts val="0"/>
              </a:spcBef>
              <a:spcAft>
                <a:spcPts val="800"/>
              </a:spcAft>
            </a:pPr>
            <a:r>
              <a:rPr lang="en-US" b="1" i="0" u="none" strike="noStrike" dirty="0">
                <a:solidFill>
                  <a:srgbClr val="000000"/>
                </a:solidFill>
                <a:effectLst/>
                <a:latin typeface="Algerian" panose="04020705040A02060702" pitchFamily="82" charset="0"/>
              </a:rPr>
              <a:t>Video hosting and bandwidth issues</a:t>
            </a:r>
            <a:br>
              <a:rPr lang="en-US" b="0" dirty="0">
                <a:effectLst/>
                <a:latin typeface="Algerian" panose="04020705040A02060702" pitchFamily="82" charset="0"/>
              </a:rPr>
            </a:br>
            <a:br>
              <a:rPr lang="en-US" dirty="0"/>
            </a:br>
            <a:endParaRPr lang="en-US" dirty="0"/>
          </a:p>
        </p:txBody>
      </p:sp>
      <p:sp>
        <p:nvSpPr>
          <p:cNvPr id="3" name="Content Placeholder 2">
            <a:extLst>
              <a:ext uri="{FF2B5EF4-FFF2-40B4-BE49-F238E27FC236}">
                <a16:creationId xmlns:a16="http://schemas.microsoft.com/office/drawing/2014/main" id="{9B93527C-0628-6F6C-0D2B-8AEFC8EC1759}"/>
              </a:ext>
            </a:extLst>
          </p:cNvPr>
          <p:cNvSpPr>
            <a:spLocks noGrp="1"/>
          </p:cNvSpPr>
          <p:nvPr>
            <p:ph idx="1"/>
          </p:nvPr>
        </p:nvSpPr>
        <p:spPr/>
        <p:txBody>
          <a:bodyPr>
            <a:normAutofit/>
          </a:bodyPr>
          <a:lstStyle/>
          <a:p>
            <a:pPr algn="just" rtl="0">
              <a:spcBef>
                <a:spcPts val="0"/>
              </a:spcBef>
              <a:spcAft>
                <a:spcPts val="800"/>
              </a:spcAft>
            </a:pPr>
            <a:r>
              <a:rPr lang="en-US" sz="3600" b="0" i="0" u="none" strike="noStrike" dirty="0">
                <a:solidFill>
                  <a:schemeClr val="bg1"/>
                </a:solidFill>
                <a:effectLst/>
                <a:latin typeface="Calibri" panose="020F0502020204030204" pitchFamily="34" charset="0"/>
              </a:rPr>
              <a:t>Videoconferencing solutions have become more and more popular, so more network bandwidth is needed to support them sufficiently.</a:t>
            </a:r>
            <a:endParaRPr lang="en-US" sz="3600" b="0" dirty="0">
              <a:solidFill>
                <a:schemeClr val="bg1"/>
              </a:solidFill>
              <a:effectLst/>
            </a:endParaRPr>
          </a:p>
          <a:p>
            <a:pPr marL="0" indent="0">
              <a:buNone/>
            </a:pPr>
            <a:br>
              <a:rPr lang="en-US" sz="3600" dirty="0"/>
            </a:br>
            <a:endParaRPr lang="en-US" sz="3600" dirty="0"/>
          </a:p>
        </p:txBody>
      </p:sp>
    </p:spTree>
    <p:extLst>
      <p:ext uri="{BB962C8B-B14F-4D97-AF65-F5344CB8AC3E}">
        <p14:creationId xmlns:p14="http://schemas.microsoft.com/office/powerpoint/2010/main" val="1965953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B6F85D-1103-35D3-921F-DB7120000D32}"/>
              </a:ext>
            </a:extLst>
          </p:cNvPr>
          <p:cNvPicPr>
            <a:picLocks noChangeAspect="1"/>
          </p:cNvPicPr>
          <p:nvPr/>
        </p:nvPicPr>
        <p:blipFill>
          <a:blip r:embed="rId2"/>
          <a:stretch>
            <a:fillRect/>
          </a:stretch>
        </p:blipFill>
        <p:spPr>
          <a:xfrm>
            <a:off x="0" y="0"/>
            <a:ext cx="12192000" cy="7024255"/>
          </a:xfrm>
          <a:prstGeom prst="rect">
            <a:avLst/>
          </a:prstGeom>
        </p:spPr>
      </p:pic>
      <p:sp>
        <p:nvSpPr>
          <p:cNvPr id="2" name="Title 1">
            <a:extLst>
              <a:ext uri="{FF2B5EF4-FFF2-40B4-BE49-F238E27FC236}">
                <a16:creationId xmlns:a16="http://schemas.microsoft.com/office/drawing/2014/main" id="{43EFB7A7-370C-8C4E-5E9B-6B369C6BB5EE}"/>
              </a:ext>
            </a:extLst>
          </p:cNvPr>
          <p:cNvSpPr>
            <a:spLocks noGrp="1"/>
          </p:cNvSpPr>
          <p:nvPr>
            <p:ph type="title"/>
          </p:nvPr>
        </p:nvSpPr>
        <p:spPr/>
        <p:txBody>
          <a:bodyPr>
            <a:noAutofit/>
          </a:bodyPr>
          <a:lstStyle/>
          <a:p>
            <a:pPr rtl="0">
              <a:spcBef>
                <a:spcPts val="0"/>
              </a:spcBef>
              <a:spcAft>
                <a:spcPts val="800"/>
              </a:spcAft>
            </a:pPr>
            <a:r>
              <a:rPr lang="en-US" sz="4000" b="1" i="0" u="none" strike="noStrike" dirty="0">
                <a:solidFill>
                  <a:srgbClr val="000000"/>
                </a:solidFill>
                <a:effectLst/>
                <a:latin typeface="Algerian" panose="04020705040A02060702" pitchFamily="82" charset="0"/>
              </a:rPr>
              <a:t>AI and machine learning</a:t>
            </a:r>
            <a:br>
              <a:rPr lang="en-US" sz="4000" b="0" dirty="0">
                <a:effectLst/>
                <a:latin typeface="Algerian" panose="04020705040A02060702" pitchFamily="82" charset="0"/>
              </a:rPr>
            </a:br>
            <a:br>
              <a:rPr lang="en-US" sz="4000" dirty="0">
                <a:latin typeface="Algerian" panose="04020705040A02060702" pitchFamily="82" charset="0"/>
              </a:rPr>
            </a:br>
            <a:endParaRPr lang="en-US" sz="4000" dirty="0">
              <a:latin typeface="Algerian" panose="04020705040A02060702" pitchFamily="82" charset="0"/>
            </a:endParaRPr>
          </a:p>
        </p:txBody>
      </p:sp>
      <p:sp>
        <p:nvSpPr>
          <p:cNvPr id="3" name="Content Placeholder 2">
            <a:extLst>
              <a:ext uri="{FF2B5EF4-FFF2-40B4-BE49-F238E27FC236}">
                <a16:creationId xmlns:a16="http://schemas.microsoft.com/office/drawing/2014/main" id="{0259425A-5CAB-F05E-1DE1-E4FEE6DFA189}"/>
              </a:ext>
            </a:extLst>
          </p:cNvPr>
          <p:cNvSpPr>
            <a:spLocks noGrp="1"/>
          </p:cNvSpPr>
          <p:nvPr>
            <p:ph idx="1"/>
          </p:nvPr>
        </p:nvSpPr>
        <p:spPr/>
        <p:txBody>
          <a:bodyPr/>
          <a:lstStyle/>
          <a:p>
            <a:pPr algn="just" rtl="0">
              <a:spcBef>
                <a:spcPts val="0"/>
              </a:spcBef>
              <a:spcAft>
                <a:spcPts val="800"/>
              </a:spcAft>
            </a:pPr>
            <a:r>
              <a:rPr lang="en-US" sz="3600" b="0" i="0" u="none" strike="noStrike" dirty="0">
                <a:solidFill>
                  <a:schemeClr val="bg1"/>
                </a:solidFill>
                <a:effectLst/>
                <a:latin typeface="Calibri" panose="020F0502020204030204" pitchFamily="34" charset="0"/>
              </a:rPr>
              <a:t>Artificial intelligence (AI) and machine learning allow businesses to automate, scale up and use complicated models to anticipate everything from market changes to weather patterns. With the massive volume of data these days, AI is quickly becoming a mainstay in the business world.</a:t>
            </a:r>
            <a:endParaRPr lang="en-US" sz="3600" b="0" dirty="0">
              <a:solidFill>
                <a:schemeClr val="bg1"/>
              </a:solidFill>
              <a:effectLst/>
            </a:endParaRPr>
          </a:p>
          <a:p>
            <a:pPr marL="0" indent="0">
              <a:buNone/>
            </a:pPr>
            <a:br>
              <a:rPr lang="en-US" dirty="0"/>
            </a:br>
            <a:endParaRPr lang="en-US" dirty="0"/>
          </a:p>
        </p:txBody>
      </p:sp>
    </p:spTree>
    <p:extLst>
      <p:ext uri="{BB962C8B-B14F-4D97-AF65-F5344CB8AC3E}">
        <p14:creationId xmlns:p14="http://schemas.microsoft.com/office/powerpoint/2010/main" val="1339981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49586F-FC39-BB1C-4D66-D4A3B39966F4}"/>
              </a:ext>
            </a:extLst>
          </p:cNvPr>
          <p:cNvPicPr>
            <a:picLocks noChangeAspect="1"/>
          </p:cNvPicPr>
          <p:nvPr/>
        </p:nvPicPr>
        <p:blipFill>
          <a:blip r:embed="rId2"/>
          <a:stretch>
            <a:fillRect/>
          </a:stretch>
        </p:blipFill>
        <p:spPr>
          <a:xfrm>
            <a:off x="-74470" y="0"/>
            <a:ext cx="12266469" cy="6858000"/>
          </a:xfrm>
          <a:prstGeom prst="rect">
            <a:avLst/>
          </a:prstGeom>
        </p:spPr>
      </p:pic>
      <p:sp>
        <p:nvSpPr>
          <p:cNvPr id="2" name="Title 1">
            <a:extLst>
              <a:ext uri="{FF2B5EF4-FFF2-40B4-BE49-F238E27FC236}">
                <a16:creationId xmlns:a16="http://schemas.microsoft.com/office/drawing/2014/main" id="{614063C6-0265-E546-5953-273A251B3AEF}"/>
              </a:ext>
            </a:extLst>
          </p:cNvPr>
          <p:cNvSpPr>
            <a:spLocks noGrp="1"/>
          </p:cNvSpPr>
          <p:nvPr>
            <p:ph type="title"/>
          </p:nvPr>
        </p:nvSpPr>
        <p:spPr>
          <a:xfrm>
            <a:off x="630381" y="500062"/>
            <a:ext cx="10515600" cy="1325563"/>
          </a:xfrm>
        </p:spPr>
        <p:txBody>
          <a:bodyPr>
            <a:normAutofit fontScale="90000"/>
          </a:bodyPr>
          <a:lstStyle/>
          <a:p>
            <a:pPr rtl="0">
              <a:spcBef>
                <a:spcPts val="0"/>
              </a:spcBef>
              <a:spcAft>
                <a:spcPts val="800"/>
              </a:spcAft>
            </a:pPr>
            <a:r>
              <a:rPr lang="en-US" b="1" i="0" u="none" strike="noStrike" dirty="0">
                <a:solidFill>
                  <a:srgbClr val="000000"/>
                </a:solidFill>
                <a:effectLst/>
                <a:latin typeface="Algerian" panose="04020705040A02060702" pitchFamily="82" charset="0"/>
              </a:rPr>
              <a:t>Cybersecurity</a:t>
            </a:r>
            <a:br>
              <a:rPr lang="en-US" b="0" dirty="0">
                <a:effectLst/>
              </a:rPr>
            </a:br>
            <a:br>
              <a:rPr lang="en-US" dirty="0"/>
            </a:br>
            <a:endParaRPr lang="en-US" dirty="0"/>
          </a:p>
        </p:txBody>
      </p:sp>
      <p:sp>
        <p:nvSpPr>
          <p:cNvPr id="3" name="Content Placeholder 2">
            <a:extLst>
              <a:ext uri="{FF2B5EF4-FFF2-40B4-BE49-F238E27FC236}">
                <a16:creationId xmlns:a16="http://schemas.microsoft.com/office/drawing/2014/main" id="{FA7FFBC9-4C72-7487-2069-60A9DA948A3F}"/>
              </a:ext>
            </a:extLst>
          </p:cNvPr>
          <p:cNvSpPr>
            <a:spLocks noGrp="1"/>
          </p:cNvSpPr>
          <p:nvPr>
            <p:ph idx="1"/>
          </p:nvPr>
        </p:nvSpPr>
        <p:spPr/>
        <p:txBody>
          <a:bodyPr>
            <a:normAutofit fontScale="92500"/>
          </a:bodyPr>
          <a:lstStyle/>
          <a:p>
            <a:pPr algn="just" rtl="0">
              <a:spcBef>
                <a:spcPts val="0"/>
              </a:spcBef>
              <a:spcAft>
                <a:spcPts val="800"/>
              </a:spcAft>
            </a:pPr>
            <a:r>
              <a:rPr lang="en-US" sz="3600" b="0" i="0" u="none" strike="noStrike" dirty="0">
                <a:solidFill>
                  <a:schemeClr val="bg1"/>
                </a:solidFill>
                <a:effectLst/>
                <a:latin typeface="Calibri" panose="020F0502020204030204" pitchFamily="34" charset="0"/>
              </a:rPr>
              <a:t>Cybersecurity is all about securing computer systems all about securing computer systems, networks and data. As businesses depend on their digital systems to function, cyber-attacks that threaten to delete or stall those functions can get pose a massive threat. Theft of private data is also a huge concern, requiring dedicated cybersecurity measures to consistently repel thieves.</a:t>
            </a:r>
            <a:endParaRPr lang="en-US" sz="3600" b="0" dirty="0">
              <a:solidFill>
                <a:schemeClr val="bg1"/>
              </a:solidFill>
              <a:effectLst/>
            </a:endParaRPr>
          </a:p>
          <a:p>
            <a:pPr marL="0" indent="0">
              <a:buNone/>
            </a:pPr>
            <a:br>
              <a:rPr lang="en-US" dirty="0"/>
            </a:br>
            <a:endParaRPr lang="en-US" dirty="0"/>
          </a:p>
        </p:txBody>
      </p:sp>
    </p:spTree>
    <p:extLst>
      <p:ext uri="{BB962C8B-B14F-4D97-AF65-F5344CB8AC3E}">
        <p14:creationId xmlns:p14="http://schemas.microsoft.com/office/powerpoint/2010/main" val="3183027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1B1F17-25F3-F6D2-1F77-A5824BCD789B}"/>
              </a:ext>
            </a:extLst>
          </p:cNvPr>
          <p:cNvPicPr>
            <a:picLocks noChangeAspect="1"/>
          </p:cNvPicPr>
          <p:nvPr/>
        </p:nvPicPr>
        <p:blipFill>
          <a:blip r:embed="rId2"/>
          <a:stretch>
            <a:fillRect/>
          </a:stretch>
        </p:blipFill>
        <p:spPr>
          <a:xfrm>
            <a:off x="0" y="1"/>
            <a:ext cx="12192000" cy="7471954"/>
          </a:xfrm>
          <a:prstGeom prst="rect">
            <a:avLst/>
          </a:prstGeom>
        </p:spPr>
      </p:pic>
      <p:sp>
        <p:nvSpPr>
          <p:cNvPr id="3" name="Content Placeholder 2">
            <a:extLst>
              <a:ext uri="{FF2B5EF4-FFF2-40B4-BE49-F238E27FC236}">
                <a16:creationId xmlns:a16="http://schemas.microsoft.com/office/drawing/2014/main" id="{77405AE3-BE94-2A52-4947-C3E33E57F937}"/>
              </a:ext>
            </a:extLst>
          </p:cNvPr>
          <p:cNvSpPr>
            <a:spLocks noGrp="1"/>
          </p:cNvSpPr>
          <p:nvPr>
            <p:ph idx="1"/>
          </p:nvPr>
        </p:nvSpPr>
        <p:spPr>
          <a:xfrm>
            <a:off x="838200" y="1071154"/>
            <a:ext cx="10515600" cy="5105809"/>
          </a:xfrm>
        </p:spPr>
        <p:txBody>
          <a:bodyPr>
            <a:normAutofit/>
          </a:bodyPr>
          <a:lstStyle/>
          <a:p>
            <a:pPr algn="just" rtl="0">
              <a:spcBef>
                <a:spcPts val="0"/>
              </a:spcBef>
              <a:spcAft>
                <a:spcPts val="800"/>
              </a:spcAft>
            </a:pPr>
            <a:r>
              <a:rPr lang="en-US" b="0" i="0" u="none" strike="noStrike" dirty="0">
                <a:solidFill>
                  <a:schemeClr val="bg1"/>
                </a:solidFill>
                <a:effectLst/>
                <a:latin typeface="Calibri" panose="020F0502020204030204" pitchFamily="34" charset="0"/>
              </a:rPr>
              <a:t>For many people, information technology (IT) is basically synonymous with the people you call when you need help with a computer issue. While that view of information technology isn't totally wrong, it drastically understates the scope of this critical career field.</a:t>
            </a:r>
            <a:endParaRPr lang="en-US" b="0" dirty="0">
              <a:solidFill>
                <a:schemeClr val="bg1"/>
              </a:solidFill>
              <a:effectLst/>
            </a:endParaRPr>
          </a:p>
          <a:p>
            <a:pPr algn="just" rtl="0">
              <a:spcBef>
                <a:spcPts val="0"/>
              </a:spcBef>
              <a:spcAft>
                <a:spcPts val="800"/>
              </a:spcAft>
            </a:pPr>
            <a:r>
              <a:rPr lang="en-US" sz="3200" b="0" i="0" u="none" strike="noStrike" dirty="0">
                <a:solidFill>
                  <a:schemeClr val="bg1"/>
                </a:solidFill>
                <a:effectLst/>
                <a:latin typeface="Calibri" panose="020F0502020204030204" pitchFamily="34" charset="0"/>
              </a:rPr>
              <a:t>If you're looking to get a better handle on what information technology is - and the many facets of this field - then you've come to the right place. We're going to take a deep dive into the ever-changing world of information technology.</a:t>
            </a:r>
            <a:endParaRPr lang="en-US" sz="3200" b="0" dirty="0">
              <a:solidFill>
                <a:schemeClr val="bg1"/>
              </a:solidFill>
              <a:effectLst/>
            </a:endParaRPr>
          </a:p>
          <a:p>
            <a:pPr marL="0" indent="0">
              <a:buNone/>
            </a:pPr>
            <a:br>
              <a:rPr lang="en-US" dirty="0">
                <a:solidFill>
                  <a:schemeClr val="bg1"/>
                </a:solidFill>
              </a:rPr>
            </a:br>
            <a:endParaRPr lang="en-US" dirty="0">
              <a:solidFill>
                <a:schemeClr val="bg1"/>
              </a:solidFill>
            </a:endParaRPr>
          </a:p>
        </p:txBody>
      </p:sp>
      <p:pic>
        <p:nvPicPr>
          <p:cNvPr id="4" name="Picture 3">
            <a:extLst>
              <a:ext uri="{FF2B5EF4-FFF2-40B4-BE49-F238E27FC236}">
                <a16:creationId xmlns:a16="http://schemas.microsoft.com/office/drawing/2014/main" id="{90A643A5-E815-1708-DB10-2CBF269A3BFF}"/>
              </a:ext>
            </a:extLst>
          </p:cNvPr>
          <p:cNvPicPr>
            <a:picLocks noChangeAspect="1"/>
          </p:cNvPicPr>
          <p:nvPr/>
        </p:nvPicPr>
        <p:blipFill>
          <a:blip r:embed="rId3"/>
          <a:stretch>
            <a:fillRect/>
          </a:stretch>
        </p:blipFill>
        <p:spPr>
          <a:xfrm>
            <a:off x="2094589" y="3624058"/>
            <a:ext cx="10516511" cy="1316850"/>
          </a:xfrm>
          <a:prstGeom prst="rect">
            <a:avLst/>
          </a:prstGeom>
        </p:spPr>
      </p:pic>
    </p:spTree>
    <p:extLst>
      <p:ext uri="{BB962C8B-B14F-4D97-AF65-F5344CB8AC3E}">
        <p14:creationId xmlns:p14="http://schemas.microsoft.com/office/powerpoint/2010/main" val="202194968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038618-ED0F-2BC6-F1CF-6E32A4819050}"/>
              </a:ext>
            </a:extLst>
          </p:cNvPr>
          <p:cNvPicPr>
            <a:picLocks noChangeAspect="1"/>
          </p:cNvPicPr>
          <p:nvPr/>
        </p:nvPicPr>
        <p:blipFill>
          <a:blip r:embed="rId2"/>
          <a:stretch>
            <a:fillRect/>
          </a:stretch>
        </p:blipFill>
        <p:spPr>
          <a:xfrm>
            <a:off x="0" y="-130629"/>
            <a:ext cx="12192000" cy="7093132"/>
          </a:xfrm>
          <a:prstGeom prst="rect">
            <a:avLst/>
          </a:prstGeom>
        </p:spPr>
      </p:pic>
      <p:sp>
        <p:nvSpPr>
          <p:cNvPr id="2" name="Title 1">
            <a:extLst>
              <a:ext uri="{FF2B5EF4-FFF2-40B4-BE49-F238E27FC236}">
                <a16:creationId xmlns:a16="http://schemas.microsoft.com/office/drawing/2014/main" id="{43A5F208-82C5-DE27-9FE1-49D4B4526D05}"/>
              </a:ext>
            </a:extLst>
          </p:cNvPr>
          <p:cNvSpPr>
            <a:spLocks noGrp="1"/>
          </p:cNvSpPr>
          <p:nvPr>
            <p:ph type="title"/>
          </p:nvPr>
        </p:nvSpPr>
        <p:spPr/>
        <p:txBody>
          <a:bodyPr>
            <a:noAutofit/>
          </a:bodyPr>
          <a:lstStyle/>
          <a:p>
            <a:pPr rtl="0">
              <a:spcBef>
                <a:spcPts val="0"/>
              </a:spcBef>
              <a:spcAft>
                <a:spcPts val="800"/>
              </a:spcAft>
            </a:pPr>
            <a:r>
              <a:rPr lang="en-US" sz="2800" b="1" i="0" u="none" strike="noStrike" dirty="0">
                <a:solidFill>
                  <a:srgbClr val="000000"/>
                </a:solidFill>
                <a:effectLst/>
                <a:latin typeface="Algerian" panose="04020705040A02060702" pitchFamily="82" charset="0"/>
              </a:rPr>
              <a:t>What is information technology and what does it encompass?</a:t>
            </a:r>
            <a:br>
              <a:rPr lang="en-US" sz="2800" b="0" dirty="0">
                <a:effectLst/>
                <a:latin typeface="Algerian" panose="04020705040A02060702" pitchFamily="82" charset="0"/>
              </a:rPr>
            </a:br>
            <a:br>
              <a:rPr lang="en-US" sz="2800" dirty="0">
                <a:latin typeface="Algerian" panose="04020705040A02060702" pitchFamily="82" charset="0"/>
              </a:rPr>
            </a:br>
            <a:endParaRPr lang="en-US" sz="2800" dirty="0">
              <a:latin typeface="Algerian" panose="04020705040A02060702" pitchFamily="82" charset="0"/>
            </a:endParaRPr>
          </a:p>
        </p:txBody>
      </p:sp>
      <p:sp>
        <p:nvSpPr>
          <p:cNvPr id="3" name="Content Placeholder 2">
            <a:extLst>
              <a:ext uri="{FF2B5EF4-FFF2-40B4-BE49-F238E27FC236}">
                <a16:creationId xmlns:a16="http://schemas.microsoft.com/office/drawing/2014/main" id="{2086741E-C59C-E92C-2978-064F747735DD}"/>
              </a:ext>
            </a:extLst>
          </p:cNvPr>
          <p:cNvSpPr>
            <a:spLocks noGrp="1"/>
          </p:cNvSpPr>
          <p:nvPr>
            <p:ph idx="1"/>
          </p:nvPr>
        </p:nvSpPr>
        <p:spPr>
          <a:xfrm>
            <a:off x="838200" y="1433945"/>
            <a:ext cx="10515600" cy="4743018"/>
          </a:xfrm>
        </p:spPr>
        <p:txBody>
          <a:bodyPr>
            <a:noAutofit/>
          </a:bodyPr>
          <a:lstStyle/>
          <a:p>
            <a:pPr algn="just" rtl="0">
              <a:spcBef>
                <a:spcPts val="0"/>
              </a:spcBef>
              <a:spcAft>
                <a:spcPts val="800"/>
              </a:spcAft>
            </a:pPr>
            <a:r>
              <a:rPr lang="en-US" sz="2000" b="0" i="0" u="none" strike="noStrike" dirty="0">
                <a:solidFill>
                  <a:schemeClr val="bg1"/>
                </a:solidFill>
                <a:effectLst/>
                <a:latin typeface="Calibri" panose="020F0502020204030204" pitchFamily="34" charset="0"/>
              </a:rPr>
              <a:t>The most basic information technology definition is that it's the application of technology to solve business or organizational problems on a broad scale.</a:t>
            </a:r>
            <a:endParaRPr lang="en-US" sz="2000" b="0" dirty="0">
              <a:solidFill>
                <a:schemeClr val="bg1"/>
              </a:solidFill>
              <a:effectLst/>
            </a:endParaRPr>
          </a:p>
          <a:p>
            <a:pPr algn="just" rtl="0">
              <a:spcBef>
                <a:spcPts val="0"/>
              </a:spcBef>
              <a:spcAft>
                <a:spcPts val="800"/>
              </a:spcAft>
            </a:pPr>
            <a:r>
              <a:rPr lang="en-US" sz="2000" b="0" i="0" u="none" strike="noStrike" dirty="0">
                <a:solidFill>
                  <a:schemeClr val="bg1"/>
                </a:solidFill>
                <a:effectLst/>
                <a:latin typeface="Calibri" panose="020F0502020204030204" pitchFamily="34" charset="0"/>
              </a:rPr>
              <a:t>No matter their specific IT role, members of an IT department work with others to solve technology problems, both big and small. Information technology plays such a vital role in today's wireless world.</a:t>
            </a:r>
            <a:endParaRPr lang="en-US" sz="2000" b="0" dirty="0">
              <a:solidFill>
                <a:schemeClr val="bg1"/>
              </a:solidFill>
              <a:effectLst/>
            </a:endParaRPr>
          </a:p>
          <a:p>
            <a:pPr algn="just" rtl="0">
              <a:spcBef>
                <a:spcPts val="0"/>
              </a:spcBef>
              <a:spcAft>
                <a:spcPts val="800"/>
              </a:spcAft>
            </a:pPr>
            <a:r>
              <a:rPr lang="en-US" sz="2000" b="0" i="0" u="none" strike="noStrike" dirty="0">
                <a:solidFill>
                  <a:schemeClr val="bg1"/>
                </a:solidFill>
                <a:effectLst/>
                <a:latin typeface="Calibri" panose="020F0502020204030204" pitchFamily="34" charset="0"/>
              </a:rPr>
              <a:t>To enhance operational efficiency, many global companies compete for a workforce with salient technical skills and often hire network administration professionals, network monitoring staff, user support technicians, network architects, other architecture experts and many other individuals.</a:t>
            </a:r>
            <a:endParaRPr lang="en-US" sz="2000" b="0" dirty="0">
              <a:solidFill>
                <a:schemeClr val="bg1"/>
              </a:solidFill>
              <a:effectLst/>
            </a:endParaRPr>
          </a:p>
          <a:p>
            <a:pPr algn="just" rtl="0">
              <a:spcBef>
                <a:spcPts val="0"/>
              </a:spcBef>
              <a:spcAft>
                <a:spcPts val="800"/>
              </a:spcAft>
            </a:pPr>
            <a:r>
              <a:rPr lang="en-US" sz="2000" b="0" i="0" u="none" strike="noStrike" dirty="0">
                <a:solidFill>
                  <a:schemeClr val="bg1"/>
                </a:solidFill>
                <a:effectLst/>
                <a:latin typeface="Calibri" panose="020F0502020204030204" pitchFamily="34" charset="0"/>
              </a:rPr>
              <a:t>You might already know that an IT department serves to ensure that the computer network, computer hardware, computing devices, and other physical devices all function properly. However, there are three primary pillars of responsibility for an IT department:</a:t>
            </a:r>
            <a:endParaRPr lang="en-US" sz="2000" b="0" dirty="0">
              <a:solidFill>
                <a:schemeClr val="bg1"/>
              </a:solidFill>
              <a:effectLst/>
            </a:endParaRPr>
          </a:p>
          <a:p>
            <a:pPr algn="just" rtl="0">
              <a:spcBef>
                <a:spcPts val="0"/>
              </a:spcBef>
              <a:spcAft>
                <a:spcPts val="800"/>
              </a:spcAft>
            </a:pPr>
            <a:r>
              <a:rPr lang="en-US" sz="2000" b="0" i="0" u="none" strike="noStrike" dirty="0">
                <a:solidFill>
                  <a:schemeClr val="bg1"/>
                </a:solidFill>
                <a:effectLst/>
                <a:latin typeface="Calibri" panose="020F0502020204030204" pitchFamily="34" charset="0"/>
              </a:rPr>
              <a:t>IT governance: This refers to the combination of policies and processes that ensure IT systems are effectively run and in alignment with the organization's needs.</a:t>
            </a:r>
            <a:endParaRPr lang="en-US" sz="2000" b="0" dirty="0">
              <a:solidFill>
                <a:schemeClr val="bg1"/>
              </a:solidFill>
              <a:effectLst/>
            </a:endParaRPr>
          </a:p>
          <a:p>
            <a:pPr algn="just" rtl="0">
              <a:spcBef>
                <a:spcPts val="0"/>
              </a:spcBef>
              <a:spcAft>
                <a:spcPts val="800"/>
              </a:spcAft>
            </a:pPr>
            <a:br>
              <a:rPr lang="en-US" sz="1400" dirty="0">
                <a:solidFill>
                  <a:schemeClr val="bg1"/>
                </a:solidFill>
              </a:rPr>
            </a:br>
            <a:br>
              <a:rPr lang="en-US" sz="1400" dirty="0"/>
            </a:br>
            <a:br>
              <a:rPr lang="en-US" sz="1400" dirty="0"/>
            </a:br>
            <a:endParaRPr lang="en-US" sz="1400" dirty="0"/>
          </a:p>
        </p:txBody>
      </p:sp>
    </p:spTree>
    <p:extLst>
      <p:ext uri="{BB962C8B-B14F-4D97-AF65-F5344CB8AC3E}">
        <p14:creationId xmlns:p14="http://schemas.microsoft.com/office/powerpoint/2010/main" val="172588813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DD4E681-D626-66BF-1AD8-7857437D39FA}"/>
              </a:ext>
            </a:extLst>
          </p:cNvPr>
          <p:cNvPicPr>
            <a:picLocks noChangeAspect="1"/>
          </p:cNvPicPr>
          <p:nvPr/>
        </p:nvPicPr>
        <p:blipFill>
          <a:blip r:embed="rId2"/>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7B53AA0-38B8-EB91-5155-0822258EC455}"/>
              </a:ext>
            </a:extLst>
          </p:cNvPr>
          <p:cNvSpPr>
            <a:spLocks noGrp="1"/>
          </p:cNvSpPr>
          <p:nvPr>
            <p:ph idx="1"/>
          </p:nvPr>
        </p:nvSpPr>
        <p:spPr>
          <a:xfrm>
            <a:off x="838200" y="1080655"/>
            <a:ext cx="10515600" cy="5096308"/>
          </a:xfrm>
        </p:spPr>
        <p:txBody>
          <a:bodyPr>
            <a:noAutofit/>
          </a:bodyPr>
          <a:lstStyle/>
          <a:p>
            <a:pPr algn="just" rtl="0">
              <a:spcBef>
                <a:spcPts val="0"/>
              </a:spcBef>
              <a:spcAft>
                <a:spcPts val="800"/>
              </a:spcAft>
            </a:pPr>
            <a:r>
              <a:rPr lang="en-US" sz="2400" b="0" i="0" u="none" strike="noStrike" dirty="0">
                <a:solidFill>
                  <a:schemeClr val="bg1"/>
                </a:solidFill>
                <a:effectLst/>
                <a:latin typeface="Calibri" panose="020F0502020204030204" pitchFamily="34" charset="0"/>
              </a:rPr>
              <a:t>IT operations: This is a catchall category for the daily work of an IT department. This includes providing tech support, network maintenance, communication protocols, security testing and device management duties.</a:t>
            </a:r>
            <a:endParaRPr lang="en-US" sz="2400" b="0" dirty="0">
              <a:solidFill>
                <a:schemeClr val="bg1"/>
              </a:solidFill>
              <a:effectLst/>
            </a:endParaRPr>
          </a:p>
          <a:p>
            <a:pPr algn="just" rtl="0">
              <a:spcBef>
                <a:spcPts val="0"/>
              </a:spcBef>
              <a:spcAft>
                <a:spcPts val="800"/>
              </a:spcAft>
            </a:pPr>
            <a:r>
              <a:rPr lang="en-US" sz="2400" b="0" i="0" u="none" strike="noStrike" dirty="0">
                <a:solidFill>
                  <a:schemeClr val="bg1"/>
                </a:solidFill>
                <a:effectLst/>
                <a:latin typeface="Calibri" panose="020F0502020204030204" pitchFamily="34" charset="0"/>
              </a:rPr>
              <a:t>Hardware and software infrastructure: This focus area refers to all the physical components of IT infrastructure. This pillar of IT includes the setup and maintenance of equipment like routers, servers, phone systems and inventory control - including individual devices like laptops.</a:t>
            </a:r>
            <a:endParaRPr lang="en-US" sz="2400" b="0" dirty="0">
              <a:solidFill>
                <a:schemeClr val="bg1"/>
              </a:solidFill>
              <a:effectLst/>
            </a:endParaRPr>
          </a:p>
          <a:p>
            <a:pPr algn="just" rtl="0">
              <a:spcBef>
                <a:spcPts val="0"/>
              </a:spcBef>
              <a:spcAft>
                <a:spcPts val="800"/>
              </a:spcAft>
            </a:pPr>
            <a:r>
              <a:rPr lang="en-US" sz="2400" b="0" i="0" u="none" strike="noStrike" dirty="0">
                <a:solidFill>
                  <a:schemeClr val="bg1"/>
                </a:solidFill>
                <a:effectLst/>
                <a:latin typeface="Calibri" panose="020F0502020204030204" pitchFamily="34" charset="0"/>
              </a:rPr>
              <a:t>IT departments also help to automate the business environment and create processes for many of their respective company's daily tasks, so that the business continues to run smoothly.</a:t>
            </a:r>
            <a:endParaRPr lang="en-US" sz="2400" b="0" dirty="0">
              <a:solidFill>
                <a:schemeClr val="bg1"/>
              </a:solidFill>
              <a:effectLst/>
            </a:endParaRPr>
          </a:p>
          <a:p>
            <a:pPr algn="just" rtl="0">
              <a:spcBef>
                <a:spcPts val="0"/>
              </a:spcBef>
              <a:spcAft>
                <a:spcPts val="800"/>
              </a:spcAft>
            </a:pPr>
            <a:r>
              <a:rPr lang="en-US" sz="2400" b="0" i="0" u="none" strike="noStrike" dirty="0">
                <a:solidFill>
                  <a:schemeClr val="bg1"/>
                </a:solidFill>
                <a:effectLst/>
                <a:latin typeface="Calibri" panose="020F0502020204030204" pitchFamily="34" charset="0"/>
              </a:rPr>
              <a:t>The ideal IT department is also aligned with the business's goals. Additionally, the department should always be transparent in its processes - providing valuable insights in a way that the rest of the business can understand and provide input on.</a:t>
            </a:r>
            <a:endParaRPr lang="en-US" sz="2400" b="0" dirty="0">
              <a:solidFill>
                <a:schemeClr val="bg1"/>
              </a:solidFill>
              <a:effectLst/>
            </a:endParaRPr>
          </a:p>
          <a:p>
            <a:pPr marL="0" indent="0">
              <a:buNone/>
            </a:pPr>
            <a:br>
              <a:rPr lang="en-US" sz="2400" dirty="0">
                <a:solidFill>
                  <a:schemeClr val="bg1"/>
                </a:solidFill>
              </a:rPr>
            </a:br>
            <a:endParaRPr lang="en-US" sz="2400" dirty="0">
              <a:solidFill>
                <a:schemeClr val="bg1"/>
              </a:solidFill>
            </a:endParaRPr>
          </a:p>
        </p:txBody>
      </p:sp>
    </p:spTree>
    <p:extLst>
      <p:ext uri="{BB962C8B-B14F-4D97-AF65-F5344CB8AC3E}">
        <p14:creationId xmlns:p14="http://schemas.microsoft.com/office/powerpoint/2010/main" val="3858570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D25056-3757-6ABA-8B3F-A9BB5C028075}"/>
              </a:ext>
            </a:extLst>
          </p:cNvPr>
          <p:cNvPicPr>
            <a:picLocks noChangeAspect="1"/>
          </p:cNvPicPr>
          <p:nvPr/>
        </p:nvPicPr>
        <p:blipFill>
          <a:blip r:embed="rId2"/>
          <a:stretch>
            <a:fillRect/>
          </a:stretch>
        </p:blipFill>
        <p:spPr>
          <a:xfrm>
            <a:off x="1" y="-143691"/>
            <a:ext cx="12192000" cy="7633444"/>
          </a:xfrm>
          <a:prstGeom prst="rect">
            <a:avLst/>
          </a:prstGeom>
        </p:spPr>
      </p:pic>
      <p:sp>
        <p:nvSpPr>
          <p:cNvPr id="2" name="Title 1">
            <a:extLst>
              <a:ext uri="{FF2B5EF4-FFF2-40B4-BE49-F238E27FC236}">
                <a16:creationId xmlns:a16="http://schemas.microsoft.com/office/drawing/2014/main" id="{110DFDEB-8A0E-ED89-328F-A12BD613AEFC}"/>
              </a:ext>
            </a:extLst>
          </p:cNvPr>
          <p:cNvSpPr>
            <a:spLocks noGrp="1"/>
          </p:cNvSpPr>
          <p:nvPr>
            <p:ph type="title"/>
          </p:nvPr>
        </p:nvSpPr>
        <p:spPr/>
        <p:txBody>
          <a:bodyPr>
            <a:noAutofit/>
          </a:bodyPr>
          <a:lstStyle/>
          <a:p>
            <a:pPr rtl="0">
              <a:spcBef>
                <a:spcPts val="0"/>
              </a:spcBef>
              <a:spcAft>
                <a:spcPts val="800"/>
              </a:spcAft>
            </a:pPr>
            <a:r>
              <a:rPr lang="en-US" sz="2800" b="0" i="0" u="none" strike="noStrike" dirty="0">
                <a:solidFill>
                  <a:srgbClr val="000000"/>
                </a:solidFill>
                <a:effectLst/>
                <a:latin typeface="Algerian" panose="04020705040A02060702" pitchFamily="82" charset="0"/>
                <a:cs typeface="Aharoni" panose="02010803020104030203" pitchFamily="2" charset="-79"/>
              </a:rPr>
              <a:t>What’s the difference between hardware and software?</a:t>
            </a:r>
            <a:br>
              <a:rPr lang="en-US" sz="2800" b="0" dirty="0">
                <a:effectLst/>
                <a:latin typeface="Algerian" panose="04020705040A02060702" pitchFamily="82" charset="0"/>
              </a:rPr>
            </a:br>
            <a:br>
              <a:rPr lang="en-US" sz="2800" dirty="0">
                <a:latin typeface="Algerian" panose="04020705040A02060702" pitchFamily="82" charset="0"/>
              </a:rPr>
            </a:br>
            <a:endParaRPr lang="en-US" sz="2800" dirty="0">
              <a:latin typeface="Algerian" panose="04020705040A02060702" pitchFamily="82" charset="0"/>
            </a:endParaRPr>
          </a:p>
        </p:txBody>
      </p:sp>
      <p:sp>
        <p:nvSpPr>
          <p:cNvPr id="3" name="Content Placeholder 2">
            <a:extLst>
              <a:ext uri="{FF2B5EF4-FFF2-40B4-BE49-F238E27FC236}">
                <a16:creationId xmlns:a16="http://schemas.microsoft.com/office/drawing/2014/main" id="{2739A519-941A-225D-E240-13B3176D9AF6}"/>
              </a:ext>
            </a:extLst>
          </p:cNvPr>
          <p:cNvSpPr>
            <a:spLocks noGrp="1"/>
          </p:cNvSpPr>
          <p:nvPr>
            <p:ph idx="1"/>
          </p:nvPr>
        </p:nvSpPr>
        <p:spPr/>
        <p:txBody>
          <a:bodyPr>
            <a:normAutofit fontScale="85000" lnSpcReduction="10000"/>
          </a:bodyPr>
          <a:lstStyle/>
          <a:p>
            <a:pPr algn="just" rtl="0">
              <a:spcBef>
                <a:spcPts val="0"/>
              </a:spcBef>
              <a:spcAft>
                <a:spcPts val="800"/>
              </a:spcAft>
            </a:pPr>
            <a:r>
              <a:rPr lang="en-US" sz="2400" b="0" i="0" u="none" strike="noStrike" dirty="0">
                <a:solidFill>
                  <a:schemeClr val="bg1"/>
                </a:solidFill>
                <a:effectLst/>
                <a:latin typeface="Calibri" panose="020F0502020204030204" pitchFamily="34" charset="0"/>
              </a:rPr>
              <a:t>You know that working with hardware and software is a large part of an IT department's work, but what counts as hardware? And what’s software? Let’s break down this important distinction.</a:t>
            </a:r>
            <a:endParaRPr lang="en-US" sz="2400" b="0" dirty="0">
              <a:solidFill>
                <a:schemeClr val="bg1"/>
              </a:solidFill>
              <a:effectLst/>
            </a:endParaRPr>
          </a:p>
          <a:p>
            <a:pPr algn="just" rtl="0">
              <a:spcBef>
                <a:spcPts val="0"/>
              </a:spcBef>
              <a:spcAft>
                <a:spcPts val="800"/>
              </a:spcAft>
            </a:pPr>
            <a:r>
              <a:rPr lang="en-US" sz="2400" b="0" i="0" u="none" strike="noStrike" dirty="0">
                <a:solidFill>
                  <a:schemeClr val="bg1"/>
                </a:solidFill>
                <a:effectLst/>
                <a:latin typeface="Calibri" panose="020F0502020204030204" pitchFamily="34" charset="0"/>
              </a:rPr>
              <a:t>Hardware includes all the physical parts of a computer system. This includes hardware installed inside the computer like the motherboard, central processing unit and hard drive. Hardware also describes components that can be connected to the outside of a computer like a keyboard, mouse and printer.</a:t>
            </a:r>
            <a:endParaRPr lang="en-US" sz="2400" b="0" dirty="0">
              <a:solidFill>
                <a:schemeClr val="bg1"/>
              </a:solidFill>
              <a:effectLst/>
            </a:endParaRPr>
          </a:p>
          <a:p>
            <a:pPr algn="just" rtl="0">
              <a:spcBef>
                <a:spcPts val="0"/>
              </a:spcBef>
              <a:spcAft>
                <a:spcPts val="800"/>
              </a:spcAft>
            </a:pPr>
            <a:r>
              <a:rPr lang="en-US" sz="2400" b="0" i="0" u="none" strike="noStrike" dirty="0">
                <a:solidFill>
                  <a:schemeClr val="bg1"/>
                </a:solidFill>
                <a:effectLst/>
                <a:latin typeface="Calibri" panose="020F0502020204030204" pitchFamily="34" charset="0"/>
              </a:rPr>
              <a:t>Keep in mind though that some tablets and smaller laptops integrate items like a keyboard and a mouse within the device. Basically, hardware is any part, component or device related to computers, other devices and their networks that you can physically touch and manipulate.</a:t>
            </a:r>
            <a:endParaRPr lang="en-US" sz="2400" b="0" dirty="0">
              <a:solidFill>
                <a:schemeClr val="bg1"/>
              </a:solidFill>
              <a:effectLst/>
            </a:endParaRPr>
          </a:p>
          <a:p>
            <a:pPr algn="just" rtl="0">
              <a:spcBef>
                <a:spcPts val="0"/>
              </a:spcBef>
              <a:spcAft>
                <a:spcPts val="800"/>
              </a:spcAft>
            </a:pPr>
            <a:r>
              <a:rPr lang="en-US" sz="2400" b="0" i="0" u="none" strike="noStrike" dirty="0">
                <a:solidFill>
                  <a:schemeClr val="bg1"/>
                </a:solidFill>
                <a:effectLst/>
                <a:latin typeface="Calibri" panose="020F0502020204030204" pitchFamily="34" charset="0"/>
              </a:rPr>
              <a:t>Unlike hardware, software is not something you can physically change. Software encompasses all the data, application and programs stored electronically, like an operating system or a video-editing tool.</a:t>
            </a:r>
            <a:endParaRPr lang="en-US" sz="2400" b="0" dirty="0">
              <a:solidFill>
                <a:schemeClr val="bg1"/>
              </a:solidFill>
              <a:effectLst/>
            </a:endParaRPr>
          </a:p>
          <a:p>
            <a:pPr marL="0" indent="0">
              <a:buNone/>
            </a:pPr>
            <a:br>
              <a:rPr lang="en-US" dirty="0"/>
            </a:br>
            <a:endParaRPr lang="en-US" dirty="0"/>
          </a:p>
        </p:txBody>
      </p:sp>
    </p:spTree>
    <p:extLst>
      <p:ext uri="{BB962C8B-B14F-4D97-AF65-F5344CB8AC3E}">
        <p14:creationId xmlns:p14="http://schemas.microsoft.com/office/powerpoint/2010/main" val="372917729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C5EACB-2E81-7FAD-5F7A-1691D58BCA9C}"/>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62E559C-3079-22F4-C59C-B7B1B62537D2}"/>
              </a:ext>
            </a:extLst>
          </p:cNvPr>
          <p:cNvSpPr>
            <a:spLocks noGrp="1"/>
          </p:cNvSpPr>
          <p:nvPr>
            <p:ph type="title"/>
          </p:nvPr>
        </p:nvSpPr>
        <p:spPr>
          <a:xfrm>
            <a:off x="838200" y="365124"/>
            <a:ext cx="10515600" cy="3063875"/>
          </a:xfrm>
        </p:spPr>
        <p:txBody>
          <a:bodyPr>
            <a:normAutofit/>
          </a:bodyPr>
          <a:lstStyle/>
          <a:p>
            <a:pPr rtl="0">
              <a:spcBef>
                <a:spcPts val="0"/>
              </a:spcBef>
              <a:spcAft>
                <a:spcPts val="800"/>
              </a:spcAft>
            </a:pPr>
            <a:r>
              <a:rPr lang="en-US" sz="3100" b="0" i="0" u="none" strike="noStrike" dirty="0">
                <a:solidFill>
                  <a:srgbClr val="000000"/>
                </a:solidFill>
                <a:effectLst/>
                <a:latin typeface="Algerian" panose="04020705040A02060702" pitchFamily="82" charset="0"/>
                <a:cs typeface="Aharoni" panose="02010803020104030203" pitchFamily="2" charset="-79"/>
              </a:rPr>
              <a:t>Why is information technology so important?</a:t>
            </a:r>
            <a:br>
              <a:rPr lang="en-US" sz="3100" b="0" dirty="0">
                <a:effectLst/>
                <a:latin typeface="Algerian" panose="04020705040A02060702" pitchFamily="82" charset="0"/>
              </a:rPr>
            </a:br>
            <a:br>
              <a:rPr lang="en-US" dirty="0">
                <a:latin typeface="Algerian" panose="04020705040A02060702" pitchFamily="82" charset="0"/>
              </a:rPr>
            </a:b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8080853C-963F-0078-5FA8-9398139C24F7}"/>
              </a:ext>
            </a:extLst>
          </p:cNvPr>
          <p:cNvSpPr>
            <a:spLocks noGrp="1"/>
          </p:cNvSpPr>
          <p:nvPr>
            <p:ph idx="1"/>
          </p:nvPr>
        </p:nvSpPr>
        <p:spPr>
          <a:xfrm>
            <a:off x="838200" y="1825624"/>
            <a:ext cx="10515600" cy="5032375"/>
          </a:xfrm>
        </p:spPr>
        <p:txBody>
          <a:bodyPr>
            <a:normAutofit lnSpcReduction="10000"/>
          </a:bodyPr>
          <a:lstStyle/>
          <a:p>
            <a:pPr algn="just" rtl="0">
              <a:spcBef>
                <a:spcPts val="0"/>
              </a:spcBef>
              <a:spcAft>
                <a:spcPts val="800"/>
              </a:spcAft>
            </a:pPr>
            <a:endParaRPr lang="en-US" sz="2400" b="0" i="0" u="none" strike="noStrike" dirty="0">
              <a:solidFill>
                <a:schemeClr val="bg1"/>
              </a:solidFill>
              <a:effectLst/>
              <a:latin typeface="Calibri" panose="020F0502020204030204" pitchFamily="34" charset="0"/>
            </a:endParaRPr>
          </a:p>
          <a:p>
            <a:pPr algn="just" rtl="0">
              <a:spcBef>
                <a:spcPts val="0"/>
              </a:spcBef>
              <a:spcAft>
                <a:spcPts val="800"/>
              </a:spcAft>
            </a:pPr>
            <a:endParaRPr lang="en-US" sz="2400" dirty="0">
              <a:solidFill>
                <a:schemeClr val="bg1"/>
              </a:solidFill>
              <a:latin typeface="Calibri" panose="020F0502020204030204" pitchFamily="34" charset="0"/>
            </a:endParaRPr>
          </a:p>
          <a:p>
            <a:pPr algn="just" rtl="0">
              <a:spcBef>
                <a:spcPts val="0"/>
              </a:spcBef>
              <a:spcAft>
                <a:spcPts val="800"/>
              </a:spcAft>
            </a:pPr>
            <a:r>
              <a:rPr lang="en-US" sz="3600" b="0" i="0" u="none" strike="noStrike" dirty="0">
                <a:solidFill>
                  <a:schemeClr val="bg1"/>
                </a:solidFill>
                <a:effectLst/>
                <a:latin typeface="Calibri" panose="020F0502020204030204" pitchFamily="34" charset="0"/>
              </a:rPr>
              <a:t>Simply put, the work of most organizations would slow to a crawl without functioning IT systems. The Society for Information Management’s (SIM) IT trends report features many different IT functions that are critical to businesses worldwide.1 Here’s just a small sample of what current and future IT specialists will be working on.</a:t>
            </a:r>
            <a:endParaRPr lang="en-US" sz="3600" b="0" dirty="0">
              <a:solidFill>
                <a:schemeClr val="bg1"/>
              </a:solidFill>
              <a:effectLst/>
            </a:endParaRPr>
          </a:p>
          <a:p>
            <a:pPr marL="0" indent="0">
              <a:buNone/>
            </a:pPr>
            <a:br>
              <a:rPr lang="en-US" sz="2400" dirty="0"/>
            </a:br>
            <a:endParaRPr lang="en-US" sz="2400" dirty="0"/>
          </a:p>
        </p:txBody>
      </p:sp>
    </p:spTree>
    <p:extLst>
      <p:ext uri="{BB962C8B-B14F-4D97-AF65-F5344CB8AC3E}">
        <p14:creationId xmlns:p14="http://schemas.microsoft.com/office/powerpoint/2010/main" val="99647023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1FE7BF0-F444-3BB4-D490-EE9BCD92316C}"/>
              </a:ext>
            </a:extLst>
          </p:cNvPr>
          <p:cNvPicPr>
            <a:picLocks noChangeAspect="1"/>
          </p:cNvPicPr>
          <p:nvPr/>
        </p:nvPicPr>
        <p:blipFill>
          <a:blip r:embed="rId2"/>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27A194E5-D6F1-7F5B-95AF-F1A3DB336624}"/>
              </a:ext>
            </a:extLst>
          </p:cNvPr>
          <p:cNvSpPr>
            <a:spLocks noGrp="1"/>
          </p:cNvSpPr>
          <p:nvPr>
            <p:ph idx="1"/>
          </p:nvPr>
        </p:nvSpPr>
        <p:spPr>
          <a:xfrm>
            <a:off x="838200" y="249381"/>
            <a:ext cx="10515600" cy="9892145"/>
          </a:xfrm>
        </p:spPr>
        <p:txBody>
          <a:bodyPr>
            <a:noAutofit/>
          </a:bodyPr>
          <a:lstStyle/>
          <a:p>
            <a:pPr marL="0" indent="0" algn="just" rtl="0">
              <a:spcBef>
                <a:spcPts val="0"/>
              </a:spcBef>
              <a:spcAft>
                <a:spcPts val="800"/>
              </a:spcAft>
              <a:buNone/>
            </a:pPr>
            <a:r>
              <a:rPr lang="en-US" sz="4000" b="1" dirty="0">
                <a:solidFill>
                  <a:schemeClr val="bg1"/>
                </a:solidFill>
                <a:latin typeface="Calibri" panose="020F0502020204030204" pitchFamily="34" charset="0"/>
              </a:rPr>
              <a:t>Data </a:t>
            </a:r>
            <a:r>
              <a:rPr lang="en-US" sz="4000" b="1" i="0" u="none" strike="noStrike" dirty="0">
                <a:solidFill>
                  <a:schemeClr val="bg1"/>
                </a:solidFill>
                <a:effectLst/>
                <a:latin typeface="Calibri" panose="020F0502020204030204" pitchFamily="34" charset="0"/>
              </a:rPr>
              <a:t>overload issues</a:t>
            </a:r>
            <a:endParaRPr lang="en-US" sz="4000" b="0" dirty="0">
              <a:solidFill>
                <a:schemeClr val="bg1"/>
              </a:solidFill>
              <a:effectLst/>
            </a:endParaRPr>
          </a:p>
          <a:p>
            <a:pPr algn="just" rtl="0">
              <a:spcBef>
                <a:spcPts val="0"/>
              </a:spcBef>
              <a:spcAft>
                <a:spcPts val="800"/>
              </a:spcAft>
            </a:pPr>
            <a:r>
              <a:rPr lang="en-US" sz="4000" b="0" i="0" u="none" strike="noStrike" dirty="0">
                <a:solidFill>
                  <a:schemeClr val="bg1"/>
                </a:solidFill>
                <a:effectLst/>
                <a:latin typeface="Calibri" panose="020F0502020204030204" pitchFamily="34" charset="0"/>
              </a:rPr>
              <a:t>Businesses need to process huge amounts of data. This requires large amounts of data processing and power, sophisticated software and human analytical skills.</a:t>
            </a:r>
            <a:endParaRPr lang="en-US" sz="4000" b="0" dirty="0">
              <a:solidFill>
                <a:schemeClr val="bg1"/>
              </a:solidFill>
              <a:effectLst/>
            </a:endParaRPr>
          </a:p>
          <a:p>
            <a:pPr marL="0" indent="0">
              <a:buNone/>
            </a:pPr>
            <a:br>
              <a:rPr lang="en-US" sz="4000" dirty="0">
                <a:solidFill>
                  <a:schemeClr val="bg1"/>
                </a:solidFill>
              </a:rPr>
            </a:br>
            <a:br>
              <a:rPr lang="en-US" sz="4000" dirty="0">
                <a:solidFill>
                  <a:schemeClr val="bg1"/>
                </a:solidFill>
              </a:rPr>
            </a:br>
            <a:endParaRPr lang="en-US" sz="4000" dirty="0">
              <a:solidFill>
                <a:schemeClr val="bg1"/>
              </a:solidFill>
            </a:endParaRPr>
          </a:p>
        </p:txBody>
      </p:sp>
    </p:spTree>
    <p:extLst>
      <p:ext uri="{BB962C8B-B14F-4D97-AF65-F5344CB8AC3E}">
        <p14:creationId xmlns:p14="http://schemas.microsoft.com/office/powerpoint/2010/main" val="219466497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904F6B-FF81-F1D1-148C-E83F0C3BB766}"/>
              </a:ext>
            </a:extLst>
          </p:cNvPr>
          <p:cNvPicPr>
            <a:picLocks noChangeAspect="1"/>
          </p:cNvPicPr>
          <p:nvPr/>
        </p:nvPicPr>
        <p:blipFill>
          <a:blip r:embed="rId2"/>
          <a:stretch>
            <a:fillRect/>
          </a:stretch>
        </p:blipFill>
        <p:spPr>
          <a:xfrm>
            <a:off x="0" y="29369"/>
            <a:ext cx="12192000" cy="6828631"/>
          </a:xfrm>
          <a:prstGeom prst="rect">
            <a:avLst/>
          </a:prstGeom>
        </p:spPr>
      </p:pic>
      <p:sp>
        <p:nvSpPr>
          <p:cNvPr id="2" name="Title 1">
            <a:extLst>
              <a:ext uri="{FF2B5EF4-FFF2-40B4-BE49-F238E27FC236}">
                <a16:creationId xmlns:a16="http://schemas.microsoft.com/office/drawing/2014/main" id="{0878F753-C4C0-17EA-8AE5-1560313A650F}"/>
              </a:ext>
            </a:extLst>
          </p:cNvPr>
          <p:cNvSpPr>
            <a:spLocks noGrp="1"/>
          </p:cNvSpPr>
          <p:nvPr>
            <p:ph type="title"/>
          </p:nvPr>
        </p:nvSpPr>
        <p:spPr/>
        <p:txBody>
          <a:bodyPr>
            <a:normAutofit fontScale="90000"/>
          </a:bodyPr>
          <a:lstStyle/>
          <a:p>
            <a:pPr rtl="0">
              <a:spcBef>
                <a:spcPts val="0"/>
              </a:spcBef>
              <a:spcAft>
                <a:spcPts val="800"/>
              </a:spcAft>
            </a:pPr>
            <a:r>
              <a:rPr lang="en-US" b="1" i="0" u="none" strike="noStrike" dirty="0">
                <a:solidFill>
                  <a:srgbClr val="000000"/>
                </a:solidFill>
                <a:effectLst/>
                <a:latin typeface="Algerian" panose="04020705040A02060702" pitchFamily="82" charset="0"/>
              </a:rPr>
              <a:t>Mobile and wireless usages</a:t>
            </a:r>
            <a:br>
              <a:rPr lang="en-US" b="0" dirty="0">
                <a:effectLst/>
                <a:latin typeface="Algerian" panose="04020705040A02060702" pitchFamily="82" charset="0"/>
              </a:rPr>
            </a:br>
            <a:br>
              <a:rPr lang="en-US" dirty="0"/>
            </a:br>
            <a:endParaRPr lang="en-US" dirty="0"/>
          </a:p>
        </p:txBody>
      </p:sp>
      <p:sp>
        <p:nvSpPr>
          <p:cNvPr id="3" name="Content Placeholder 2">
            <a:extLst>
              <a:ext uri="{FF2B5EF4-FFF2-40B4-BE49-F238E27FC236}">
                <a16:creationId xmlns:a16="http://schemas.microsoft.com/office/drawing/2014/main" id="{2E48A323-F156-6D35-2CA9-CA57EF197B1C}"/>
              </a:ext>
            </a:extLst>
          </p:cNvPr>
          <p:cNvSpPr>
            <a:spLocks noGrp="1"/>
          </p:cNvSpPr>
          <p:nvPr>
            <p:ph idx="1"/>
          </p:nvPr>
        </p:nvSpPr>
        <p:spPr/>
        <p:txBody>
          <a:bodyPr/>
          <a:lstStyle/>
          <a:p>
            <a:pPr algn="just" rtl="0">
              <a:spcBef>
                <a:spcPts val="0"/>
              </a:spcBef>
              <a:spcAft>
                <a:spcPts val="800"/>
              </a:spcAft>
            </a:pPr>
            <a:r>
              <a:rPr lang="en-US" sz="3600" b="0" i="0" u="none" strike="noStrike" dirty="0">
                <a:solidFill>
                  <a:schemeClr val="bg1"/>
                </a:solidFill>
                <a:effectLst/>
                <a:latin typeface="Calibri" panose="020F0502020204030204" pitchFamily="34" charset="0"/>
              </a:rPr>
              <a:t>More employers are offering remote work options that require smartphones, tablets and laptops with wireless hotspots and roaming ability.</a:t>
            </a:r>
            <a:endParaRPr lang="en-US" sz="3600" b="0" dirty="0">
              <a:solidFill>
                <a:schemeClr val="bg1"/>
              </a:solidFill>
              <a:effectLst/>
            </a:endParaRPr>
          </a:p>
          <a:p>
            <a:pPr marL="0" indent="0">
              <a:buNone/>
            </a:pPr>
            <a:br>
              <a:rPr lang="en-US" dirty="0"/>
            </a:br>
            <a:endParaRPr lang="en-US" dirty="0"/>
          </a:p>
          <a:p>
            <a:endParaRPr lang="en-US" dirty="0"/>
          </a:p>
        </p:txBody>
      </p:sp>
    </p:spTree>
    <p:extLst>
      <p:ext uri="{BB962C8B-B14F-4D97-AF65-F5344CB8AC3E}">
        <p14:creationId xmlns:p14="http://schemas.microsoft.com/office/powerpoint/2010/main" val="236950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6BD320-BF03-E31C-648C-2EB9232F7249}"/>
              </a:ext>
            </a:extLst>
          </p:cNvPr>
          <p:cNvPicPr>
            <a:picLocks noChangeAspect="1"/>
          </p:cNvPicPr>
          <p:nvPr/>
        </p:nvPicPr>
        <p:blipFill>
          <a:blip r:embed="rId2"/>
          <a:stretch>
            <a:fillRect/>
          </a:stretch>
        </p:blipFill>
        <p:spPr>
          <a:xfrm>
            <a:off x="0" y="29369"/>
            <a:ext cx="12192000" cy="6828631"/>
          </a:xfrm>
          <a:prstGeom prst="rect">
            <a:avLst/>
          </a:prstGeom>
        </p:spPr>
      </p:pic>
      <p:sp>
        <p:nvSpPr>
          <p:cNvPr id="2" name="Title 1">
            <a:extLst>
              <a:ext uri="{FF2B5EF4-FFF2-40B4-BE49-F238E27FC236}">
                <a16:creationId xmlns:a16="http://schemas.microsoft.com/office/drawing/2014/main" id="{910BB169-73F3-5E08-F03A-5E83E7388735}"/>
              </a:ext>
            </a:extLst>
          </p:cNvPr>
          <p:cNvSpPr>
            <a:spLocks noGrp="1"/>
          </p:cNvSpPr>
          <p:nvPr>
            <p:ph type="title"/>
          </p:nvPr>
        </p:nvSpPr>
        <p:spPr/>
        <p:txBody>
          <a:bodyPr>
            <a:normAutofit fontScale="90000"/>
          </a:bodyPr>
          <a:lstStyle/>
          <a:p>
            <a:pPr rtl="0">
              <a:spcBef>
                <a:spcPts val="0"/>
              </a:spcBef>
              <a:spcAft>
                <a:spcPts val="800"/>
              </a:spcAft>
            </a:pPr>
            <a:r>
              <a:rPr lang="en-US" b="1" i="0" u="none" strike="noStrike" dirty="0">
                <a:solidFill>
                  <a:srgbClr val="000000"/>
                </a:solidFill>
                <a:effectLst/>
                <a:latin typeface="Algerian" panose="04020705040A02060702" pitchFamily="82" charset="0"/>
              </a:rPr>
              <a:t>Cloud computing services</a:t>
            </a:r>
            <a:br>
              <a:rPr lang="en-US" b="0" dirty="0">
                <a:effectLst/>
                <a:latin typeface="Algerian" panose="04020705040A02060702" pitchFamily="82" charset="0"/>
              </a:rPr>
            </a:br>
            <a:br>
              <a:rPr lang="en-US" dirty="0"/>
            </a:br>
            <a:endParaRPr lang="en-US" dirty="0"/>
          </a:p>
        </p:txBody>
      </p:sp>
      <p:sp>
        <p:nvSpPr>
          <p:cNvPr id="3" name="Content Placeholder 2">
            <a:extLst>
              <a:ext uri="{FF2B5EF4-FFF2-40B4-BE49-F238E27FC236}">
                <a16:creationId xmlns:a16="http://schemas.microsoft.com/office/drawing/2014/main" id="{D8B3EB35-E5FB-31E5-3791-B952F68A4791}"/>
              </a:ext>
            </a:extLst>
          </p:cNvPr>
          <p:cNvSpPr>
            <a:spLocks noGrp="1"/>
          </p:cNvSpPr>
          <p:nvPr>
            <p:ph idx="1"/>
          </p:nvPr>
        </p:nvSpPr>
        <p:spPr/>
        <p:txBody>
          <a:bodyPr/>
          <a:lstStyle/>
          <a:p>
            <a:pPr algn="just" rtl="0">
              <a:spcBef>
                <a:spcPts val="0"/>
              </a:spcBef>
              <a:spcAft>
                <a:spcPts val="800"/>
              </a:spcAft>
            </a:pPr>
            <a:r>
              <a:rPr lang="en-US" sz="3600" b="0" i="0" u="none" strike="noStrike" dirty="0">
                <a:solidFill>
                  <a:schemeClr val="bg1"/>
                </a:solidFill>
                <a:effectLst/>
                <a:latin typeface="Calibri" panose="020F0502020204030204" pitchFamily="34" charset="0"/>
              </a:rPr>
              <a:t>Most businesses no longer operate their own “server farms” to store massive amounts of data. Many businesses now work with cloud services—third-party hosting platforms that maintain that data.</a:t>
            </a:r>
            <a:endParaRPr lang="en-US" sz="3600" b="0" dirty="0">
              <a:solidFill>
                <a:schemeClr val="bg1"/>
              </a:solidFill>
              <a:effectLst/>
            </a:endParaRPr>
          </a:p>
          <a:p>
            <a:pPr marL="0" indent="0">
              <a:buNone/>
            </a:pPr>
            <a:br>
              <a:rPr lang="en-US" dirty="0"/>
            </a:br>
            <a:endParaRPr lang="en-US" dirty="0"/>
          </a:p>
        </p:txBody>
      </p:sp>
    </p:spTree>
    <p:extLst>
      <p:ext uri="{BB962C8B-B14F-4D97-AF65-F5344CB8AC3E}">
        <p14:creationId xmlns:p14="http://schemas.microsoft.com/office/powerpoint/2010/main" val="2131651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961</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Algerian</vt:lpstr>
      <vt:lpstr>Arial</vt:lpstr>
      <vt:lpstr>Calibri</vt:lpstr>
      <vt:lpstr>Calibri Light</vt:lpstr>
      <vt:lpstr>Office Theme</vt:lpstr>
      <vt:lpstr>           What Is Information Technology? A Beginner’s Guide to the World of It  </vt:lpstr>
      <vt:lpstr>PowerPoint Presentation</vt:lpstr>
      <vt:lpstr>What is information technology and what does it encompass?  </vt:lpstr>
      <vt:lpstr>PowerPoint Presentation</vt:lpstr>
      <vt:lpstr>What’s the difference between hardware and software?  </vt:lpstr>
      <vt:lpstr>Why is information technology so important?  </vt:lpstr>
      <vt:lpstr>PowerPoint Presentation</vt:lpstr>
      <vt:lpstr>Mobile and wireless usages  </vt:lpstr>
      <vt:lpstr>Cloud computing services  </vt:lpstr>
      <vt:lpstr>Video hosting and bandwidth issues  </vt:lpstr>
      <vt:lpstr>AI and machine learning  </vt:lpstr>
      <vt:lpstr>Cybersecurity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What Is Information Technology? A Beginner’s Guide to the World of It  </dc:title>
  <dc:creator>LAB3_PC12</dc:creator>
  <cp:lastModifiedBy>LAB3_PC12</cp:lastModifiedBy>
  <cp:revision>1</cp:revision>
  <dcterms:created xsi:type="dcterms:W3CDTF">2023-05-24T08:02:58Z</dcterms:created>
  <dcterms:modified xsi:type="dcterms:W3CDTF">2023-05-24T08:48:05Z</dcterms:modified>
</cp:coreProperties>
</file>