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40" r:id="rId1"/>
  </p:sldMasterIdLst>
  <p:notesMasterIdLst>
    <p:notesMasterId r:id="rId3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0" r:id="rId21"/>
    <p:sldId id="291" r:id="rId22"/>
    <p:sldId id="293" r:id="rId23"/>
    <p:sldId id="294" r:id="rId24"/>
    <p:sldId id="292" r:id="rId25"/>
    <p:sldId id="276" r:id="rId26"/>
    <p:sldId id="277" r:id="rId27"/>
    <p:sldId id="295" r:id="rId28"/>
    <p:sldId id="296" r:id="rId29"/>
    <p:sldId id="302" r:id="rId30"/>
    <p:sldId id="297" r:id="rId31"/>
  </p:sldIdLst>
  <p:sldSz cx="9144000" cy="6858000" type="screen4x3"/>
  <p:notesSz cx="6858000" cy="9144000"/>
  <p:embeddedFontLst>
    <p:embeddedFont>
      <p:font typeface="Bookman Old Style" panose="02050604050505020204" pitchFamily="18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Georgia" panose="02040502050405020303" pitchFamily="18" charset="0"/>
      <p:regular r:id="rId41"/>
      <p:bold r:id="rId42"/>
      <p:italic r:id="rId43"/>
      <p:boldItalic r:id="rId44"/>
    </p:embeddedFont>
    <p:embeddedFont>
      <p:font typeface="Gill Sans MT" panose="020B0502020104020203" pitchFamily="34" charset="0"/>
      <p:regular r:id="rId45"/>
      <p:bold r:id="rId46"/>
      <p:italic r:id="rId47"/>
      <p:boldItalic r:id="rId48"/>
    </p:embeddedFont>
    <p:embeddedFont>
      <p:font typeface="Roboto" panose="02000000000000000000" pitchFamily="2" charset="0"/>
      <p:regular r:id="rId49"/>
      <p:bold r:id="rId50"/>
      <p:italic r:id="rId51"/>
      <p:boldItalic r:id="rId52"/>
    </p:embeddedFont>
    <p:embeddedFont>
      <p:font typeface="Wingdings 3" panose="05040102010807070707" pitchFamily="18" charset="2"/>
      <p:regular r:id="rId53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3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font" Target="fonts/font21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B426A-4512-450C-AC09-2DC9130BD403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8E506-38EC-4A6F-B32B-AC1E09BD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169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99689A5-D717-4F4E-ABBE-6557F0A67379}" type="datetime1">
              <a:rPr lang="it-IT" smtClean="0"/>
              <a:t>05/12/2022</a:t>
            </a:fld>
            <a:endParaRPr lang="it-I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t-I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830A-78D2-4F6C-B2C9-50C9EE0D34B1}" type="datetime1">
              <a:rPr lang="it-IT" smtClean="0"/>
              <a:t>05/12/2022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743A-5502-4993-88F9-F2EB3B335267}" type="datetime1">
              <a:rPr lang="it-IT" smtClean="0"/>
              <a:t>05/12/2022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CF45-E727-434B-88EF-A518B2262483}" type="datetime1">
              <a:rPr lang="it-IT" smtClean="0"/>
              <a:t>05/12/2022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C768498-AD52-4D69-83D9-66C4ED3F129B}" type="datetime1">
              <a:rPr lang="it-IT" smtClean="0"/>
              <a:t>05/12/2022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2B78-DD14-47E2-9500-5B1BFAC449B3}" type="datetime1">
              <a:rPr lang="it-IT" smtClean="0"/>
              <a:t>05/12/2022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1A56-2BFE-4BBC-8E29-AD9B840264D9}" type="datetime1">
              <a:rPr lang="it-IT" smtClean="0"/>
              <a:t>05/12/2022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193E-1E51-48EC-93D8-F5647EA648A1}" type="datetime1">
              <a:rPr lang="it-IT" smtClean="0"/>
              <a:t>05/12/2022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CBA5-3F91-4C9D-9DC0-0628B99DE0FA}" type="datetime1">
              <a:rPr lang="it-IT" smtClean="0"/>
              <a:t>05/12/2022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B41F-88C2-48F3-A947-CFF64713248A}" type="datetime1">
              <a:rPr lang="it-IT" smtClean="0"/>
              <a:t>05/12/2022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83C1-9C16-41D6-AF60-FDE62097189E}" type="datetime1">
              <a:rPr lang="it-IT" smtClean="0"/>
              <a:t>05/12/2022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C37B2F-67EC-401F-BA60-835D9ED29591}" type="datetime1">
              <a:rPr lang="it-IT" smtClean="0"/>
              <a:t>05/12/2022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2l.ai/chapter_references/zreferences.html#lecun-bottou-bengio-ea-1998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hyperlink" Target="http://www.image-net.org/challenges/LSVR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CNN Architectures: </a:t>
            </a:r>
            <a:r>
              <a:rPr lang="en-GB" dirty="0" err="1"/>
              <a:t>LeNet</a:t>
            </a:r>
            <a:r>
              <a:rPr lang="en-GB" dirty="0"/>
              <a:t>, </a:t>
            </a:r>
            <a:r>
              <a:rPr lang="en-GB" dirty="0" err="1"/>
              <a:t>AlexNet</a:t>
            </a:r>
            <a:r>
              <a:rPr lang="en-GB" dirty="0"/>
              <a:t> and </a:t>
            </a:r>
            <a:r>
              <a:rPr lang="en-GB" dirty="0" err="1"/>
              <a:t>VGGNet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 </a:t>
            </a:r>
            <a:r>
              <a:rPr lang="en-GB"/>
              <a:t>Deepayan Bhowmik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8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FAB7-35F0-4DCD-9C6D-B3E9079B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Recap, CNN notations and formulation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852A5-1C9E-47E1-A78C-92B08C37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10</a:t>
            </a:fld>
            <a:endParaRPr 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46298-B5E3-448F-AADC-9A1D0D00B9F8}"/>
              </a:ext>
            </a:extLst>
          </p:cNvPr>
          <p:cNvSpPr/>
          <p:nvPr/>
        </p:nvSpPr>
        <p:spPr>
          <a:xfrm>
            <a:off x="35496" y="1340768"/>
            <a:ext cx="175225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816231-6B37-4B6E-B23F-69FA09BF1D5A}"/>
              </a:ext>
            </a:extLst>
          </p:cNvPr>
          <p:cNvSpPr/>
          <p:nvPr/>
        </p:nvSpPr>
        <p:spPr>
          <a:xfrm>
            <a:off x="2195736" y="1340423"/>
            <a:ext cx="175225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51D3C-77E6-49E9-9B20-2E67A3B85EC0}"/>
              </a:ext>
            </a:extLst>
          </p:cNvPr>
          <p:cNvSpPr txBox="1"/>
          <p:nvPr/>
        </p:nvSpPr>
        <p:spPr>
          <a:xfrm>
            <a:off x="4398058" y="1183918"/>
            <a:ext cx="43041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9"/>
              </a:rPr>
              <a:t>What does the stride S do?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latin typeface="CMR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9"/>
              </a:rPr>
              <a:t>It defines the intervals at which the filter is applied (here S = 2)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latin typeface="CMR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9"/>
              </a:rPr>
              <a:t>Here, we are essentially skipping every 2nd pixel which will again result in an output which is of smaller dimensions</a:t>
            </a:r>
            <a:endParaRPr lang="en-GB" sz="17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568D9C-4A31-4306-8E01-1F914826A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15" y="1311078"/>
            <a:ext cx="3988709" cy="408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FAB7-35F0-4DCD-9C6D-B3E9079B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Recap, CNN notations and formulation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852A5-1C9E-47E1-A78C-92B08C37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11</a:t>
            </a:fld>
            <a:endParaRPr 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46298-B5E3-448F-AADC-9A1D0D00B9F8}"/>
              </a:ext>
            </a:extLst>
          </p:cNvPr>
          <p:cNvSpPr/>
          <p:nvPr/>
        </p:nvSpPr>
        <p:spPr>
          <a:xfrm>
            <a:off x="35496" y="1340768"/>
            <a:ext cx="175225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816231-6B37-4B6E-B23F-69FA09BF1D5A}"/>
              </a:ext>
            </a:extLst>
          </p:cNvPr>
          <p:cNvSpPr/>
          <p:nvPr/>
        </p:nvSpPr>
        <p:spPr>
          <a:xfrm>
            <a:off x="2195736" y="1340423"/>
            <a:ext cx="175225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51D3C-77E6-49E9-9B20-2E67A3B85EC0}"/>
              </a:ext>
            </a:extLst>
          </p:cNvPr>
          <p:cNvSpPr txBox="1"/>
          <p:nvPr/>
        </p:nvSpPr>
        <p:spPr>
          <a:xfrm>
            <a:off x="4398058" y="1183918"/>
            <a:ext cx="43041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10"/>
              </a:rPr>
              <a:t>Finally, coming to the depth of the output.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latin typeface="CMR1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10"/>
              </a:rPr>
              <a:t>Each filter gives us one 2D output.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latin typeface="CMMI1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MI10"/>
              </a:rPr>
              <a:t>K fi</a:t>
            </a:r>
            <a:r>
              <a:rPr lang="en-GB" sz="1800" b="0" i="0" u="none" strike="noStrike" baseline="0" dirty="0">
                <a:latin typeface="CMR10"/>
              </a:rPr>
              <a:t>lters will give us </a:t>
            </a:r>
            <a:r>
              <a:rPr lang="en-GB" sz="1800" b="0" i="0" u="none" strike="noStrike" baseline="0" dirty="0">
                <a:latin typeface="CMMI10"/>
              </a:rPr>
              <a:t>K </a:t>
            </a:r>
            <a:r>
              <a:rPr lang="en-GB" sz="1800" b="0" i="0" u="none" strike="noStrike" baseline="0" dirty="0">
                <a:latin typeface="CMR10"/>
              </a:rPr>
              <a:t>such 2D outputs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latin typeface="CMR1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10"/>
              </a:rPr>
              <a:t>We can think of the resulting output </a:t>
            </a:r>
            <a:r>
              <a:rPr lang="pt-BR" sz="1800" b="0" i="0" u="none" strike="noStrike" baseline="0" dirty="0">
                <a:latin typeface="CMR10"/>
              </a:rPr>
              <a:t>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0" i="0" u="none" strike="noStrike" baseline="0" dirty="0">
              <a:latin typeface="CMMI1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0" i="0" u="none" strike="noStrike" baseline="0" dirty="0">
                <a:latin typeface="CMMI10"/>
              </a:rPr>
              <a:t>KxW</a:t>
            </a:r>
            <a:r>
              <a:rPr lang="pt-BR" b="0" i="0" u="none" strike="noStrike" baseline="0" dirty="0">
                <a:latin typeface="CMR8"/>
              </a:rPr>
              <a:t>2</a:t>
            </a:r>
            <a:r>
              <a:rPr lang="pt-BR" dirty="0">
                <a:latin typeface="CMSY10"/>
              </a:rPr>
              <a:t>x</a:t>
            </a:r>
            <a:r>
              <a:rPr lang="pt-BR" b="0" i="0" u="none" strike="noStrike" baseline="0" dirty="0">
                <a:latin typeface="CMMI10"/>
              </a:rPr>
              <a:t>H</a:t>
            </a:r>
            <a:r>
              <a:rPr lang="pt-BR" b="0" i="0" u="none" strike="noStrike" baseline="0" dirty="0">
                <a:latin typeface="CMR8"/>
              </a:rPr>
              <a:t>2 </a:t>
            </a:r>
            <a:r>
              <a:rPr lang="pt-BR" b="0" i="0" u="none" strike="noStrike" baseline="0" dirty="0">
                <a:latin typeface="CMR10"/>
              </a:rPr>
              <a:t>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latin typeface="CMR1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10"/>
              </a:rPr>
              <a:t>Thus </a:t>
            </a:r>
            <a:r>
              <a:rPr lang="en-GB" sz="1800" b="0" i="0" u="none" strike="noStrike" baseline="0" dirty="0">
                <a:latin typeface="CMMI10"/>
              </a:rPr>
              <a:t>D</a:t>
            </a:r>
            <a:r>
              <a:rPr lang="en-GB" sz="1800" b="0" i="0" u="none" strike="noStrike" baseline="0" dirty="0">
                <a:latin typeface="CMR8"/>
              </a:rPr>
              <a:t>2 </a:t>
            </a:r>
            <a:r>
              <a:rPr lang="en-GB" sz="1800" b="0" i="0" u="none" strike="noStrike" baseline="0" dirty="0">
                <a:latin typeface="CMR10"/>
              </a:rPr>
              <a:t>= </a:t>
            </a:r>
            <a:r>
              <a:rPr lang="en-GB" sz="1800" b="0" i="0" u="none" strike="noStrike" baseline="0" dirty="0">
                <a:latin typeface="CMMI10"/>
              </a:rPr>
              <a:t>K</a:t>
            </a:r>
            <a:endParaRPr lang="en-GB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B5C4D-17FB-4957-9975-58D09C2E8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1782"/>
            <a:ext cx="3490792" cy="51384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A5A1ACA-DA22-4FDC-9C78-5B219DE0F645}"/>
              </a:ext>
            </a:extLst>
          </p:cNvPr>
          <p:cNvSpPr/>
          <p:nvPr/>
        </p:nvSpPr>
        <p:spPr>
          <a:xfrm>
            <a:off x="107504" y="1232799"/>
            <a:ext cx="175225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8FB56-61FD-4FC3-99C9-16F6498BA796}"/>
              </a:ext>
            </a:extLst>
          </p:cNvPr>
          <p:cNvSpPr/>
          <p:nvPr/>
        </p:nvSpPr>
        <p:spPr>
          <a:xfrm>
            <a:off x="2267744" y="1218852"/>
            <a:ext cx="175225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840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FAB7-35F0-4DCD-9C6D-B3E9079B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CNN notations and formulation – example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852A5-1C9E-47E1-A78C-92B08C37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12</a:t>
            </a:fld>
            <a:endParaRPr 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46298-B5E3-448F-AADC-9A1D0D00B9F8}"/>
              </a:ext>
            </a:extLst>
          </p:cNvPr>
          <p:cNvSpPr/>
          <p:nvPr/>
        </p:nvSpPr>
        <p:spPr>
          <a:xfrm>
            <a:off x="35496" y="1340768"/>
            <a:ext cx="175225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816231-6B37-4B6E-B23F-69FA09BF1D5A}"/>
              </a:ext>
            </a:extLst>
          </p:cNvPr>
          <p:cNvSpPr/>
          <p:nvPr/>
        </p:nvSpPr>
        <p:spPr>
          <a:xfrm>
            <a:off x="2195736" y="1340423"/>
            <a:ext cx="175225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51E97-E477-4471-B553-0DECB27A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93" y="1386142"/>
            <a:ext cx="8251107" cy="391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8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FAB7-35F0-4DCD-9C6D-B3E9079B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CNN notations and formulation – example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852A5-1C9E-47E1-A78C-92B08C37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13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59EA6-BBB4-44D5-A2D8-17D69A691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12776"/>
            <a:ext cx="825046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35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FAB7-35F0-4DCD-9C6D-B3E9079B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CNN notations and formulation – example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852A5-1C9E-47E1-A78C-92B08C37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14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68318-B68F-4949-A335-24184B2A4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39" y="1412776"/>
            <a:ext cx="8026961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2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FAB7-35F0-4DCD-9C6D-B3E9079B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CNN notations and formulation – example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852A5-1C9E-47E1-A78C-92B08C37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15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FBD10-0052-4FB5-B8EE-741EEF817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1" y="1412776"/>
            <a:ext cx="8015569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90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4F81-BB0A-44B9-AB14-B936A8CA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LeNet</a:t>
            </a:r>
            <a:r>
              <a:rPr lang="en-GB" dirty="0"/>
              <a:t> for hand writing recognition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206D42-DF4B-4B31-8877-EF3FD68C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16</a:t>
            </a:fld>
            <a:endParaRPr lang="it-I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3DD0F-9617-483C-B867-29C0051760DD}"/>
              </a:ext>
            </a:extLst>
          </p:cNvPr>
          <p:cNvSpPr txBox="1"/>
          <p:nvPr/>
        </p:nvSpPr>
        <p:spPr>
          <a:xfrm>
            <a:off x="323528" y="1412776"/>
            <a:ext cx="83632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Among the first published CNNs to capture wide attention for its performance on computer vision tasks.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Introduced by (and named for) Yann </a:t>
            </a:r>
            <a:r>
              <a:rPr lang="en-GB" sz="2400" b="0" i="0" dirty="0" err="1">
                <a:effectLst/>
              </a:rPr>
              <a:t>LeCun</a:t>
            </a:r>
            <a:r>
              <a:rPr lang="en-GB" sz="2400" b="0" i="0" dirty="0">
                <a:effectLst/>
              </a:rPr>
              <a:t>, then a researcher at AT&amp;T Bell Labs, for the purpose of recognizing handwritten digits in images </a:t>
            </a:r>
            <a:r>
              <a:rPr lang="en-GB" sz="2400" b="0" i="0" dirty="0">
                <a:solidFill>
                  <a:srgbClr val="FF6E40"/>
                </a:solidFill>
                <a:effectLst/>
                <a:hlinkClick r:id="rId2"/>
              </a:rPr>
              <a:t>[</a:t>
            </a:r>
            <a:r>
              <a:rPr lang="en-GB" sz="2400" b="0" i="0" dirty="0" err="1">
                <a:solidFill>
                  <a:srgbClr val="FF6E40"/>
                </a:solidFill>
                <a:effectLst/>
                <a:hlinkClick r:id="rId2"/>
              </a:rPr>
              <a:t>LeCun</a:t>
            </a:r>
            <a:r>
              <a:rPr lang="en-GB" sz="2400" b="0" i="0" dirty="0">
                <a:solidFill>
                  <a:srgbClr val="FF6E40"/>
                </a:solidFill>
                <a:effectLst/>
                <a:hlinkClick r:id="rId2"/>
              </a:rPr>
              <a:t> et al., 1998]</a:t>
            </a:r>
            <a:r>
              <a:rPr lang="en-GB" sz="2400" b="0" i="0" dirty="0">
                <a:effectLst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This work represented the culmination of a decade of research developing the technology.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5916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4F81-BB0A-44B9-AB14-B936A8CA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LeNet</a:t>
            </a:r>
            <a:r>
              <a:rPr lang="en-GB" dirty="0"/>
              <a:t> for hand writing recognition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206D42-DF4B-4B31-8877-EF3FD68C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17</a:t>
            </a:fld>
            <a:endParaRPr lang="it-IT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921BEFB-0408-4513-814C-10F93D97F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836712"/>
            <a:ext cx="8781743" cy="33123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53DD0F-9617-483C-B867-29C0051760DD}"/>
              </a:ext>
            </a:extLst>
          </p:cNvPr>
          <p:cNvSpPr txBox="1"/>
          <p:nvPr/>
        </p:nvSpPr>
        <p:spPr>
          <a:xfrm>
            <a:off x="323528" y="3861048"/>
            <a:ext cx="8363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 err="1">
                <a:effectLst/>
              </a:rPr>
              <a:t>LeNet</a:t>
            </a:r>
            <a:r>
              <a:rPr lang="en-GB" b="0" dirty="0">
                <a:effectLst/>
              </a:rPr>
              <a:t> (LeNet-5) consists of two parts: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dirty="0">
                <a:effectLst/>
              </a:rPr>
              <a:t>a convolutional encoder consisting of two convolutional layers;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dirty="0">
                <a:effectLst/>
              </a:rPr>
              <a:t>a dense block consisting of three fully-connected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basic units in each convolutional block are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 convolutional layer,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 sigmoid activation function,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 subsequent average pooling operation. </a:t>
            </a:r>
          </a:p>
        </p:txBody>
      </p:sp>
    </p:spTree>
    <p:extLst>
      <p:ext uri="{BB962C8B-B14F-4D97-AF65-F5344CB8AC3E}">
        <p14:creationId xmlns:p14="http://schemas.microsoft.com/office/powerpoint/2010/main" val="332456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4F81-BB0A-44B9-AB14-B936A8CA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LeNet</a:t>
            </a:r>
            <a:r>
              <a:rPr lang="en-GB" dirty="0"/>
              <a:t> for hand writing recognition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206D42-DF4B-4B31-8877-EF3FD68C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18</a:t>
            </a:fld>
            <a:endParaRPr lang="it-IT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921BEFB-0408-4513-814C-10F93D97F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764704"/>
            <a:ext cx="8781743" cy="33123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53DD0F-9617-483C-B867-29C0051760DD}"/>
              </a:ext>
            </a:extLst>
          </p:cNvPr>
          <p:cNvSpPr txBox="1"/>
          <p:nvPr/>
        </p:nvSpPr>
        <p:spPr>
          <a:xfrm>
            <a:off x="323528" y="3537319"/>
            <a:ext cx="8363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ReLUs</a:t>
            </a:r>
            <a:r>
              <a:rPr lang="en-GB" dirty="0"/>
              <a:t> and max-pooling work better (later discoveries)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convolutional layer uses a  5×5  kernel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sigmoid activation function.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first convolutional layer has 6 output channels and the second has 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 2×2  pooling operation (stride 2) reduces dimensionality by a factor of  4  via spatial </a:t>
            </a:r>
            <a:r>
              <a:rPr lang="en-GB" dirty="0" err="1"/>
              <a:t>downsampling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0010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4F81-BB0A-44B9-AB14-B936A8CA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Modern CNN architectures with ImageNet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206D42-DF4B-4B31-8877-EF3FD68C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19</a:t>
            </a:fld>
            <a:endParaRPr lang="it-I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3DD0F-9617-483C-B867-29C0051760DD}"/>
              </a:ext>
            </a:extLst>
          </p:cNvPr>
          <p:cNvSpPr txBox="1"/>
          <p:nvPr/>
        </p:nvSpPr>
        <p:spPr>
          <a:xfrm>
            <a:off x="323528" y="4470730"/>
            <a:ext cx="8363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ImageNet Large Scale Visual Recognition Challenge (ILSVRC) evaluates algorithms for object detection and image classification at large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14+ Million images with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http://www.image-net.org/challenges/LSVRC/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523BAD-FC55-454F-8F1A-F23C59710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243098"/>
            <a:ext cx="6419056" cy="312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1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8B1C-3AEC-4BCB-AB32-6E62B4BC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Recommended reading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CD62D5-46B9-48C8-959B-C9D6280A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</a:t>
            </a:fld>
            <a:endParaRPr lang="it-IT"/>
          </a:p>
        </p:txBody>
      </p:sp>
      <p:pic>
        <p:nvPicPr>
          <p:cNvPr id="1028" name="Picture 4" descr="Dive into Deep Learning : A Beginner to Advance Book">
            <a:extLst>
              <a:ext uri="{FF2B5EF4-FFF2-40B4-BE49-F238E27FC236}">
                <a16:creationId xmlns:a16="http://schemas.microsoft.com/office/drawing/2014/main" id="{0F8B7F1A-2BCA-4B99-A548-19D5F08C802A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972" y="1268760"/>
            <a:ext cx="6205828" cy="371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178F69-C607-4B22-AB12-39F8907602D7}"/>
              </a:ext>
            </a:extLst>
          </p:cNvPr>
          <p:cNvSpPr txBox="1"/>
          <p:nvPr/>
        </p:nvSpPr>
        <p:spPr>
          <a:xfrm>
            <a:off x="612648" y="4988663"/>
            <a:ext cx="8074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Chapter 6, Chapter 7</a:t>
            </a:r>
          </a:p>
          <a:p>
            <a:r>
              <a:rPr lang="en-GB" dirty="0"/>
              <a:t>Dive into Deep Learning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https://d2l.ai/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3B279-2180-47E2-8285-4562D61FFA4A}"/>
              </a:ext>
            </a:extLst>
          </p:cNvPr>
          <p:cNvSpPr txBox="1"/>
          <p:nvPr/>
        </p:nvSpPr>
        <p:spPr>
          <a:xfrm>
            <a:off x="5148064" y="6072701"/>
            <a:ext cx="367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Some slides are adopted from M. M. Khapra, IIT Madras </a:t>
            </a:r>
          </a:p>
        </p:txBody>
      </p:sp>
    </p:spTree>
    <p:extLst>
      <p:ext uri="{BB962C8B-B14F-4D97-AF65-F5344CB8AC3E}">
        <p14:creationId xmlns:p14="http://schemas.microsoft.com/office/powerpoint/2010/main" val="240270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5611-A7EC-4E90-8590-199A0946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Modern CNN architectures with ImageNet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8218C5-80B9-4C2E-98E7-9617C650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20</a:t>
            </a:fld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9C6C1-4D39-4B13-9022-E986882893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 this lecture</a:t>
            </a:r>
          </a:p>
          <a:p>
            <a:pPr lvl="1"/>
            <a:r>
              <a:rPr lang="en-GB" dirty="0" err="1"/>
              <a:t>AlexNet</a:t>
            </a:r>
            <a:endParaRPr lang="en-GB" dirty="0"/>
          </a:p>
          <a:p>
            <a:pPr lvl="1"/>
            <a:r>
              <a:rPr lang="en-GB" dirty="0" err="1"/>
              <a:t>VGGNet</a:t>
            </a:r>
            <a:endParaRPr lang="en-GB" dirty="0"/>
          </a:p>
          <a:p>
            <a:endParaRPr lang="en-GB" dirty="0"/>
          </a:p>
          <a:p>
            <a:r>
              <a:rPr lang="en-GB" dirty="0"/>
              <a:t>Other networks for your reading </a:t>
            </a:r>
          </a:p>
          <a:p>
            <a:pPr lvl="1"/>
            <a:r>
              <a:rPr lang="en-GB" dirty="0"/>
              <a:t>Network in Network (</a:t>
            </a:r>
            <a:r>
              <a:rPr lang="en-GB" dirty="0" err="1"/>
              <a:t>NiN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Networks with Parallel Concatenations (</a:t>
            </a:r>
            <a:r>
              <a:rPr lang="en-GB" dirty="0" err="1"/>
              <a:t>GoogLeNet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Residual Networks (</a:t>
            </a:r>
            <a:r>
              <a:rPr lang="en-GB" dirty="0" err="1"/>
              <a:t>ResNet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Recommended reading </a:t>
            </a:r>
          </a:p>
          <a:p>
            <a:pPr lvl="1"/>
            <a:r>
              <a:rPr lang="en-GB" dirty="0"/>
              <a:t>‘Dive into Deep Learning’ Chapter 7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463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206D42-DF4B-4B31-8877-EF3FD68C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21</a:t>
            </a:fld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B4F81-BB0A-44B9-AB14-B936A8CA31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229600" cy="990600"/>
          </a:xfrm>
        </p:spPr>
        <p:txBody>
          <a:bodyPr>
            <a:normAutofit/>
          </a:bodyPr>
          <a:lstStyle/>
          <a:p>
            <a:r>
              <a:rPr lang="en-GB" dirty="0" err="1"/>
              <a:t>AlexNet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D3F5335-74D6-4F44-915C-A2A23BBDB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3888" y="332656"/>
            <a:ext cx="397192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95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4F81-BB0A-44B9-AB14-B936A8CA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AlexNet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206D42-DF4B-4B31-8877-EF3FD68C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22</a:t>
            </a:fld>
            <a:endParaRPr lang="it-IT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C836DAE-B57E-4126-A080-6DE02D493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9870"/>
          <a:stretch/>
        </p:blipFill>
        <p:spPr>
          <a:xfrm>
            <a:off x="6700588" y="332656"/>
            <a:ext cx="1991147" cy="5915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3167B3-D536-4B15-AC5A-F1FADE9324C0}"/>
              </a:ext>
            </a:extLst>
          </p:cNvPr>
          <p:cNvSpPr txBox="1"/>
          <p:nvPr/>
        </p:nvSpPr>
        <p:spPr>
          <a:xfrm>
            <a:off x="452265" y="1301012"/>
            <a:ext cx="62433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First layer: the convolution window shape is  11×11.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ImageNet images are more than ten times higher and wider than the MNIST images, objects in ImageNet data tend to occupy more pixels.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larger convolution window is needed to capture the object.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Second layer: the convolution window shape is 5×5, followed by  3×3.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5764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4F81-BB0A-44B9-AB14-B936A8CA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AlexNet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206D42-DF4B-4B31-8877-EF3FD68C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23</a:t>
            </a:fld>
            <a:endParaRPr lang="it-IT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C836DAE-B57E-4126-A080-6DE02D493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9870"/>
          <a:stretch/>
        </p:blipFill>
        <p:spPr>
          <a:xfrm>
            <a:off x="6700588" y="332656"/>
            <a:ext cx="1991147" cy="5915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3167B3-D536-4B15-AC5A-F1FADE9324C0}"/>
              </a:ext>
            </a:extLst>
          </p:cNvPr>
          <p:cNvSpPr txBox="1"/>
          <p:nvPr/>
        </p:nvSpPr>
        <p:spPr>
          <a:xfrm>
            <a:off x="452265" y="1301012"/>
            <a:ext cx="62433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After the first, second, and fifth convolutional layers, the network adds maximum pooling layers with a window shape of  3×3  and a stride of 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AlexNet</a:t>
            </a:r>
            <a:r>
              <a:rPr lang="en-GB" sz="2400" dirty="0"/>
              <a:t> has ten times more convolution channels than </a:t>
            </a:r>
            <a:r>
              <a:rPr lang="en-GB" sz="2400" dirty="0" err="1"/>
              <a:t>LeNet</a:t>
            </a:r>
            <a:r>
              <a:rPr lang="en-GB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Two fully-connected layers with 4096 outputs.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These two huge fully-connected layers produce model parameters of nearly 1 GB.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4806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4F81-BB0A-44B9-AB14-B936A8CA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AlexNet</a:t>
            </a:r>
            <a:r>
              <a:rPr lang="en-GB" dirty="0"/>
              <a:t> – Activation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206D42-DF4B-4B31-8877-EF3FD68C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24</a:t>
            </a:fld>
            <a:endParaRPr lang="it-IT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C836DAE-B57E-4126-A080-6DE02D493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9870"/>
          <a:stretch/>
        </p:blipFill>
        <p:spPr>
          <a:xfrm>
            <a:off x="6700588" y="332656"/>
            <a:ext cx="1991147" cy="5915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3167B3-D536-4B15-AC5A-F1FADE9324C0}"/>
              </a:ext>
            </a:extLst>
          </p:cNvPr>
          <p:cNvSpPr txBox="1"/>
          <p:nvPr/>
        </p:nvSpPr>
        <p:spPr>
          <a:xfrm>
            <a:off x="452265" y="1301012"/>
            <a:ext cx="62433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 err="1">
                <a:effectLst/>
                <a:latin typeface="Roboto"/>
              </a:rPr>
              <a:t>AlexNet</a:t>
            </a:r>
            <a:r>
              <a:rPr lang="en-GB" sz="2400" b="0" i="0" dirty="0">
                <a:effectLst/>
                <a:latin typeface="Roboto"/>
              </a:rPr>
              <a:t> changed the sigmoid activation function to a simpler </a:t>
            </a:r>
            <a:r>
              <a:rPr lang="en-GB" sz="2400" b="0" i="0" dirty="0" err="1">
                <a:effectLst/>
                <a:latin typeface="Roboto"/>
              </a:rPr>
              <a:t>ReLU</a:t>
            </a:r>
            <a:r>
              <a:rPr lang="en-GB" sz="2400" b="0" i="0" dirty="0">
                <a:effectLst/>
                <a:latin typeface="Roboto"/>
              </a:rPr>
              <a:t> activation function.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400" dirty="0">
              <a:latin typeface="Roboto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Roboto"/>
              </a:rPr>
              <a:t>The computation of the </a:t>
            </a:r>
            <a:r>
              <a:rPr lang="en-GB" sz="2400" b="0" i="0" dirty="0" err="1">
                <a:effectLst/>
                <a:latin typeface="Roboto"/>
              </a:rPr>
              <a:t>ReLU</a:t>
            </a:r>
            <a:r>
              <a:rPr lang="en-GB" sz="2400" b="0" i="0" dirty="0">
                <a:effectLst/>
                <a:latin typeface="Roboto"/>
              </a:rPr>
              <a:t> activation function is simpler.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400" dirty="0">
              <a:latin typeface="Roboto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Roboto"/>
              </a:rPr>
              <a:t>The </a:t>
            </a:r>
            <a:r>
              <a:rPr lang="en-GB" sz="2400" b="0" i="0" dirty="0" err="1">
                <a:effectLst/>
                <a:latin typeface="Roboto"/>
              </a:rPr>
              <a:t>ReLU</a:t>
            </a:r>
            <a:r>
              <a:rPr lang="en-GB" sz="2400" b="0" i="0" dirty="0">
                <a:effectLst/>
                <a:latin typeface="Roboto"/>
              </a:rPr>
              <a:t> activation function makes model training easier when using different parameter initialization methods.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0760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4F81-BB0A-44B9-AB14-B936A8CA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AlexNet</a:t>
            </a:r>
            <a:r>
              <a:rPr lang="en-GB" dirty="0"/>
              <a:t> – overall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206D42-DF4B-4B31-8877-EF3FD68C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25</a:t>
            </a:fld>
            <a:endParaRPr lang="it-IT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7F6B1AD-6EB5-40A1-B539-2DF8C02A7967}"/>
              </a:ext>
            </a:extLst>
          </p:cNvPr>
          <p:cNvGrpSpPr/>
          <p:nvPr/>
        </p:nvGrpSpPr>
        <p:grpSpPr>
          <a:xfrm>
            <a:off x="457200" y="1628800"/>
            <a:ext cx="8363272" cy="4248472"/>
            <a:chOff x="457200" y="1628800"/>
            <a:chExt cx="8363272" cy="42484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92F58B-E7D1-49D4-99D2-93CFF6D3F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700808"/>
              <a:ext cx="8274374" cy="417646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3E9341-FA1A-400B-98F0-9F1A50D75FC4}"/>
                </a:ext>
              </a:extLst>
            </p:cNvPr>
            <p:cNvSpPr/>
            <p:nvPr/>
          </p:nvSpPr>
          <p:spPr>
            <a:xfrm>
              <a:off x="6750374" y="1628800"/>
              <a:ext cx="207009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10253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206D42-DF4B-4B31-8877-EF3FD68C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26</a:t>
            </a:fld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B4F81-BB0A-44B9-AB14-B936A8CA31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229600" cy="990600"/>
          </a:xfrm>
        </p:spPr>
        <p:txBody>
          <a:bodyPr/>
          <a:lstStyle/>
          <a:p>
            <a:r>
              <a:rPr lang="en-GB" dirty="0" err="1"/>
              <a:t>VGGNet</a:t>
            </a:r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7B01ADD-7F16-4866-A2A7-B9703EF2B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704" y="336004"/>
            <a:ext cx="67151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00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4F81-BB0A-44B9-AB14-B936A8CA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VGGNet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206D42-DF4B-4B31-8877-EF3FD68C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27</a:t>
            </a:fld>
            <a:endParaRPr lang="it-IT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349A1A4-9C75-4090-B770-6FD318607A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157" t="16647"/>
          <a:stretch/>
        </p:blipFill>
        <p:spPr>
          <a:xfrm>
            <a:off x="6481366" y="1178757"/>
            <a:ext cx="2205434" cy="4858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870E19-AEA2-45F3-8258-B38AB9E86AD8}"/>
              </a:ext>
            </a:extLst>
          </p:cNvPr>
          <p:cNvSpPr txBox="1"/>
          <p:nvPr/>
        </p:nvSpPr>
        <p:spPr>
          <a:xfrm>
            <a:off x="457200" y="1128801"/>
            <a:ext cx="586871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AlexNet</a:t>
            </a:r>
            <a:r>
              <a:rPr lang="en-GB" sz="2000" dirty="0"/>
              <a:t> is good but did not provide a general template.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design of neural network architectures had grown progressively more abstract,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moving from thinking of individual neurons to whole layers, and now to blocks, repeating patterns of layers.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idea of using blocks first emerged from the Visual Geometry Group (VGG) at Oxford University,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hence VGG network. Or </a:t>
            </a:r>
            <a:r>
              <a:rPr lang="en-GB" sz="2000" dirty="0" err="1"/>
              <a:t>VGGNet</a:t>
            </a:r>
            <a:r>
              <a:rPr lang="en-GB" sz="2000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Now it is easy to implement these repeated structures in code with any modern deep learning framework by using loops and subroutines.</a:t>
            </a:r>
          </a:p>
        </p:txBody>
      </p:sp>
    </p:spTree>
    <p:extLst>
      <p:ext uri="{BB962C8B-B14F-4D97-AF65-F5344CB8AC3E}">
        <p14:creationId xmlns:p14="http://schemas.microsoft.com/office/powerpoint/2010/main" val="99305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4F81-BB0A-44B9-AB14-B936A8CA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VGGNet</a:t>
            </a:r>
            <a:r>
              <a:rPr lang="en-GB" dirty="0"/>
              <a:t> block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206D42-DF4B-4B31-8877-EF3FD68C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28</a:t>
            </a:fld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61DCF-8ADE-4728-B1D9-D087D8E4D0A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basic building block of classic CNNs is a sequence of the following: (</a:t>
            </a:r>
            <a:r>
              <a:rPr lang="en-GB" dirty="0" err="1"/>
              <a:t>i</a:t>
            </a:r>
            <a:r>
              <a:rPr lang="en-GB" dirty="0"/>
              <a:t>) a convolutional layer with padding to maintain the resolution, (ii) a nonlinearity such as a </a:t>
            </a:r>
            <a:r>
              <a:rPr lang="en-GB" dirty="0" err="1"/>
              <a:t>ReLU</a:t>
            </a:r>
            <a:r>
              <a:rPr lang="en-GB" dirty="0"/>
              <a:t>, (iii) a pooling layer such as a max pooling layer. </a:t>
            </a:r>
          </a:p>
          <a:p>
            <a:endParaRPr lang="en-GB" dirty="0"/>
          </a:p>
          <a:p>
            <a:r>
              <a:rPr lang="en-GB" dirty="0"/>
              <a:t>One VGG block consists of a sequence of convolutional layers, followed by a max pooling layer for spatial </a:t>
            </a:r>
            <a:r>
              <a:rPr lang="en-GB" dirty="0" err="1"/>
              <a:t>downsampling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In the original VGG paper [</a:t>
            </a:r>
            <a:r>
              <a:rPr lang="en-GB" dirty="0" err="1"/>
              <a:t>Simonyan</a:t>
            </a:r>
            <a:r>
              <a:rPr lang="en-GB" dirty="0"/>
              <a:t> &amp; Zisserman, 2014]:</a:t>
            </a:r>
          </a:p>
          <a:p>
            <a:pPr lvl="1"/>
            <a:r>
              <a:rPr lang="en-GB" dirty="0"/>
              <a:t>convolutions with  3×3  kernels with padding of 1 (keeping height and width) </a:t>
            </a:r>
          </a:p>
          <a:p>
            <a:pPr lvl="1"/>
            <a:r>
              <a:rPr lang="en-GB" dirty="0"/>
              <a:t>2×2  max pooling with stride of 2 (halving the resolution after each block). </a:t>
            </a:r>
          </a:p>
        </p:txBody>
      </p:sp>
    </p:spTree>
    <p:extLst>
      <p:ext uri="{BB962C8B-B14F-4D97-AF65-F5344CB8AC3E}">
        <p14:creationId xmlns:p14="http://schemas.microsoft.com/office/powerpoint/2010/main" val="236375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206D42-DF4B-4B31-8877-EF3FD68C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29</a:t>
            </a:fld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B4F81-BB0A-44B9-AB14-B936A8CA31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229600" cy="990600"/>
          </a:xfrm>
        </p:spPr>
        <p:txBody>
          <a:bodyPr/>
          <a:lstStyle/>
          <a:p>
            <a:r>
              <a:rPr lang="en-GB" dirty="0" err="1"/>
              <a:t>VGGNet</a:t>
            </a:r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7B01ADD-7F16-4866-A2A7-B9703EF2B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704" y="188640"/>
            <a:ext cx="67151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2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FAB7-35F0-4DCD-9C6D-B3E9079B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Recap, CNN notations and formulation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852A5-1C9E-47E1-A78C-92B08C37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3</a:t>
            </a:fld>
            <a:endParaRPr lang="it-IT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ADA0B46B-E983-4B51-A3DA-FDAED660D4AD}"/>
              </a:ext>
            </a:extLst>
          </p:cNvPr>
          <p:cNvGrpSpPr>
            <a:grpSpLocks/>
          </p:cNvGrpSpPr>
          <p:nvPr/>
        </p:nvGrpSpPr>
        <p:grpSpPr bwMode="auto">
          <a:xfrm>
            <a:off x="612648" y="1844824"/>
            <a:ext cx="2451145" cy="4248472"/>
            <a:chOff x="1107" y="-266"/>
            <a:chExt cx="1807" cy="4062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537ABE93-159E-424C-95FC-7AB96B2AE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" y="-263"/>
              <a:ext cx="728" cy="4054"/>
            </a:xfrm>
            <a:custGeom>
              <a:avLst/>
              <a:gdLst>
                <a:gd name="T0" fmla="+- 0 1839 1111"/>
                <a:gd name="T1" fmla="*/ T0 w 728"/>
                <a:gd name="T2" fmla="+- 0 -262 -262"/>
                <a:gd name="T3" fmla="*/ -262 h 4054"/>
                <a:gd name="T4" fmla="+- 0 1735 1111"/>
                <a:gd name="T5" fmla="*/ T4 w 728"/>
                <a:gd name="T6" fmla="+- 0 -262 -262"/>
                <a:gd name="T7" fmla="*/ -262 h 4054"/>
                <a:gd name="T8" fmla="+- 0 1111 1111"/>
                <a:gd name="T9" fmla="*/ T8 w 728"/>
                <a:gd name="T10" fmla="+- 0 673 -262"/>
                <a:gd name="T11" fmla="*/ 673 h 4054"/>
                <a:gd name="T12" fmla="+- 0 1111 1111"/>
                <a:gd name="T13" fmla="*/ T12 w 728"/>
                <a:gd name="T14" fmla="+- 0 3792 -262"/>
                <a:gd name="T15" fmla="*/ 3792 h 4054"/>
                <a:gd name="T16" fmla="+- 0 1215 1111"/>
                <a:gd name="T17" fmla="*/ T16 w 728"/>
                <a:gd name="T18" fmla="+- 0 3792 -262"/>
                <a:gd name="T19" fmla="*/ 3792 h 4054"/>
                <a:gd name="T20" fmla="+- 0 1215 1111"/>
                <a:gd name="T21" fmla="*/ T20 w 728"/>
                <a:gd name="T22" fmla="+- 0 673 -262"/>
                <a:gd name="T23" fmla="*/ 673 h 4054"/>
                <a:gd name="T24" fmla="+- 0 1839 1111"/>
                <a:gd name="T25" fmla="*/ T24 w 728"/>
                <a:gd name="T26" fmla="+- 0 -262 -262"/>
                <a:gd name="T27" fmla="*/ -262 h 40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728" h="4054">
                  <a:moveTo>
                    <a:pt x="728" y="0"/>
                  </a:moveTo>
                  <a:lnTo>
                    <a:pt x="624" y="0"/>
                  </a:lnTo>
                  <a:lnTo>
                    <a:pt x="0" y="935"/>
                  </a:lnTo>
                  <a:lnTo>
                    <a:pt x="0" y="4054"/>
                  </a:lnTo>
                  <a:lnTo>
                    <a:pt x="104" y="4054"/>
                  </a:lnTo>
                  <a:lnTo>
                    <a:pt x="104" y="935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FF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B3C6B4B-A8C9-45C8-85F7-30A577409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" y="-263"/>
              <a:ext cx="728" cy="4054"/>
            </a:xfrm>
            <a:custGeom>
              <a:avLst/>
              <a:gdLst>
                <a:gd name="T0" fmla="+- 0 1943 1215"/>
                <a:gd name="T1" fmla="*/ T0 w 728"/>
                <a:gd name="T2" fmla="+- 0 -262 -262"/>
                <a:gd name="T3" fmla="*/ -262 h 4054"/>
                <a:gd name="T4" fmla="+- 0 1839 1215"/>
                <a:gd name="T5" fmla="*/ T4 w 728"/>
                <a:gd name="T6" fmla="+- 0 -262 -262"/>
                <a:gd name="T7" fmla="*/ -262 h 4054"/>
                <a:gd name="T8" fmla="+- 0 1215 1215"/>
                <a:gd name="T9" fmla="*/ T8 w 728"/>
                <a:gd name="T10" fmla="+- 0 673 -262"/>
                <a:gd name="T11" fmla="*/ 673 h 4054"/>
                <a:gd name="T12" fmla="+- 0 1215 1215"/>
                <a:gd name="T13" fmla="*/ T12 w 728"/>
                <a:gd name="T14" fmla="+- 0 3792 -262"/>
                <a:gd name="T15" fmla="*/ 3792 h 4054"/>
                <a:gd name="T16" fmla="+- 0 1319 1215"/>
                <a:gd name="T17" fmla="*/ T16 w 728"/>
                <a:gd name="T18" fmla="+- 0 3792 -262"/>
                <a:gd name="T19" fmla="*/ 3792 h 4054"/>
                <a:gd name="T20" fmla="+- 0 1319 1215"/>
                <a:gd name="T21" fmla="*/ T20 w 728"/>
                <a:gd name="T22" fmla="+- 0 673 -262"/>
                <a:gd name="T23" fmla="*/ 673 h 4054"/>
                <a:gd name="T24" fmla="+- 0 1943 1215"/>
                <a:gd name="T25" fmla="*/ T24 w 728"/>
                <a:gd name="T26" fmla="+- 0 -262 -262"/>
                <a:gd name="T27" fmla="*/ -262 h 40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728" h="4054">
                  <a:moveTo>
                    <a:pt x="728" y="0"/>
                  </a:moveTo>
                  <a:lnTo>
                    <a:pt x="624" y="0"/>
                  </a:lnTo>
                  <a:lnTo>
                    <a:pt x="0" y="935"/>
                  </a:lnTo>
                  <a:lnTo>
                    <a:pt x="0" y="4054"/>
                  </a:lnTo>
                  <a:lnTo>
                    <a:pt x="104" y="4054"/>
                  </a:lnTo>
                  <a:lnTo>
                    <a:pt x="104" y="935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19FF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592745A6-D5C5-4250-B8AA-F33C8A7A1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" y="-263"/>
              <a:ext cx="728" cy="4054"/>
            </a:xfrm>
            <a:custGeom>
              <a:avLst/>
              <a:gdLst>
                <a:gd name="T0" fmla="+- 0 2047 1319"/>
                <a:gd name="T1" fmla="*/ T0 w 728"/>
                <a:gd name="T2" fmla="+- 0 -262 -262"/>
                <a:gd name="T3" fmla="*/ -262 h 4054"/>
                <a:gd name="T4" fmla="+- 0 1943 1319"/>
                <a:gd name="T5" fmla="*/ T4 w 728"/>
                <a:gd name="T6" fmla="+- 0 -262 -262"/>
                <a:gd name="T7" fmla="*/ -262 h 4054"/>
                <a:gd name="T8" fmla="+- 0 1319 1319"/>
                <a:gd name="T9" fmla="*/ T8 w 728"/>
                <a:gd name="T10" fmla="+- 0 673 -262"/>
                <a:gd name="T11" fmla="*/ 673 h 4054"/>
                <a:gd name="T12" fmla="+- 0 1319 1319"/>
                <a:gd name="T13" fmla="*/ T12 w 728"/>
                <a:gd name="T14" fmla="+- 0 3792 -262"/>
                <a:gd name="T15" fmla="*/ 3792 h 4054"/>
                <a:gd name="T16" fmla="+- 0 1423 1319"/>
                <a:gd name="T17" fmla="*/ T16 w 728"/>
                <a:gd name="T18" fmla="+- 0 3792 -262"/>
                <a:gd name="T19" fmla="*/ 3792 h 4054"/>
                <a:gd name="T20" fmla="+- 0 2047 1319"/>
                <a:gd name="T21" fmla="*/ T20 w 728"/>
                <a:gd name="T22" fmla="+- 0 2856 -262"/>
                <a:gd name="T23" fmla="*/ 2856 h 4054"/>
                <a:gd name="T24" fmla="+- 0 2047 1319"/>
                <a:gd name="T25" fmla="*/ T24 w 728"/>
                <a:gd name="T26" fmla="+- 0 -262 -262"/>
                <a:gd name="T27" fmla="*/ -262 h 40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728" h="4054">
                  <a:moveTo>
                    <a:pt x="728" y="0"/>
                  </a:moveTo>
                  <a:lnTo>
                    <a:pt x="624" y="0"/>
                  </a:lnTo>
                  <a:lnTo>
                    <a:pt x="0" y="935"/>
                  </a:lnTo>
                  <a:lnTo>
                    <a:pt x="0" y="4054"/>
                  </a:lnTo>
                  <a:lnTo>
                    <a:pt x="104" y="4054"/>
                  </a:lnTo>
                  <a:lnTo>
                    <a:pt x="728" y="3118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191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AutoShape 14">
              <a:extLst>
                <a:ext uri="{FF2B5EF4-FFF2-40B4-BE49-F238E27FC236}">
                  <a16:creationId xmlns:a16="http://schemas.microsoft.com/office/drawing/2014/main" id="{0CCF964A-36E2-4307-8014-48BA80F1C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" y="-263"/>
              <a:ext cx="936" cy="4054"/>
            </a:xfrm>
            <a:custGeom>
              <a:avLst/>
              <a:gdLst>
                <a:gd name="T0" fmla="+- 0 1111 1111"/>
                <a:gd name="T1" fmla="*/ T0 w 936"/>
                <a:gd name="T2" fmla="+- 0 3792 -262"/>
                <a:gd name="T3" fmla="*/ 3792 h 4054"/>
                <a:gd name="T4" fmla="+- 0 1111 1111"/>
                <a:gd name="T5" fmla="*/ T4 w 936"/>
                <a:gd name="T6" fmla="+- 0 673 -262"/>
                <a:gd name="T7" fmla="*/ 673 h 4054"/>
                <a:gd name="T8" fmla="+- 0 1735 1111"/>
                <a:gd name="T9" fmla="*/ T8 w 936"/>
                <a:gd name="T10" fmla="+- 0 -262 -262"/>
                <a:gd name="T11" fmla="*/ -262 h 4054"/>
                <a:gd name="T12" fmla="+- 0 1111 1111"/>
                <a:gd name="T13" fmla="*/ T12 w 936"/>
                <a:gd name="T14" fmla="+- 0 3792 -262"/>
                <a:gd name="T15" fmla="*/ 3792 h 4054"/>
                <a:gd name="T16" fmla="+- 0 1423 1111"/>
                <a:gd name="T17" fmla="*/ T16 w 936"/>
                <a:gd name="T18" fmla="+- 0 3792 -262"/>
                <a:gd name="T19" fmla="*/ 3792 h 4054"/>
                <a:gd name="T20" fmla="+- 0 1111 1111"/>
                <a:gd name="T21" fmla="*/ T20 w 936"/>
                <a:gd name="T22" fmla="+- 0 673 -262"/>
                <a:gd name="T23" fmla="*/ 673 h 4054"/>
                <a:gd name="T24" fmla="+- 0 1423 1111"/>
                <a:gd name="T25" fmla="*/ T24 w 936"/>
                <a:gd name="T26" fmla="+- 0 673 -262"/>
                <a:gd name="T27" fmla="*/ 673 h 4054"/>
                <a:gd name="T28" fmla="+- 0 1735 1111"/>
                <a:gd name="T29" fmla="*/ T28 w 936"/>
                <a:gd name="T30" fmla="+- 0 -262 -262"/>
                <a:gd name="T31" fmla="*/ -262 h 4054"/>
                <a:gd name="T32" fmla="+- 0 2047 1111"/>
                <a:gd name="T33" fmla="*/ T32 w 936"/>
                <a:gd name="T34" fmla="+- 0 -262 -262"/>
                <a:gd name="T35" fmla="*/ -262 h 4054"/>
                <a:gd name="T36" fmla="+- 0 1423 1111"/>
                <a:gd name="T37" fmla="*/ T36 w 936"/>
                <a:gd name="T38" fmla="+- 0 3792 -262"/>
                <a:gd name="T39" fmla="*/ 3792 h 4054"/>
                <a:gd name="T40" fmla="+- 0 1423 1111"/>
                <a:gd name="T41" fmla="*/ T40 w 936"/>
                <a:gd name="T42" fmla="+- 0 673 -262"/>
                <a:gd name="T43" fmla="*/ 673 h 4054"/>
                <a:gd name="T44" fmla="+- 0 2047 1111"/>
                <a:gd name="T45" fmla="*/ T44 w 936"/>
                <a:gd name="T46" fmla="+- 0 -262 -262"/>
                <a:gd name="T47" fmla="*/ -262 h 4054"/>
                <a:gd name="T48" fmla="+- 0 2047 1111"/>
                <a:gd name="T49" fmla="*/ T48 w 936"/>
                <a:gd name="T50" fmla="+- 0 2856 -262"/>
                <a:gd name="T51" fmla="*/ 2856 h 4054"/>
                <a:gd name="T52" fmla="+- 0 1423 1111"/>
                <a:gd name="T53" fmla="*/ T52 w 936"/>
                <a:gd name="T54" fmla="+- 0 3792 -262"/>
                <a:gd name="T55" fmla="*/ 3792 h 40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</a:cxnLst>
              <a:rect l="0" t="0" r="r" b="b"/>
              <a:pathLst>
                <a:path w="936" h="4054">
                  <a:moveTo>
                    <a:pt x="0" y="4054"/>
                  </a:moveTo>
                  <a:lnTo>
                    <a:pt x="0" y="935"/>
                  </a:lnTo>
                  <a:lnTo>
                    <a:pt x="624" y="0"/>
                  </a:lnTo>
                  <a:moveTo>
                    <a:pt x="0" y="4054"/>
                  </a:moveTo>
                  <a:lnTo>
                    <a:pt x="312" y="4054"/>
                  </a:lnTo>
                  <a:moveTo>
                    <a:pt x="0" y="935"/>
                  </a:moveTo>
                  <a:lnTo>
                    <a:pt x="312" y="935"/>
                  </a:lnTo>
                  <a:moveTo>
                    <a:pt x="624" y="0"/>
                  </a:moveTo>
                  <a:lnTo>
                    <a:pt x="936" y="0"/>
                  </a:lnTo>
                  <a:moveTo>
                    <a:pt x="312" y="4054"/>
                  </a:moveTo>
                  <a:lnTo>
                    <a:pt x="312" y="935"/>
                  </a:lnTo>
                  <a:lnTo>
                    <a:pt x="936" y="0"/>
                  </a:lnTo>
                  <a:lnTo>
                    <a:pt x="936" y="3118"/>
                  </a:lnTo>
                  <a:lnTo>
                    <a:pt x="312" y="4054"/>
                  </a:lnTo>
                  <a:close/>
                </a:path>
              </a:pathLst>
            </a:custGeom>
            <a:noFill/>
            <a:ln w="506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4D5094DF-6016-4EAD-98E4-451F6E0E8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7" y="49"/>
              <a:ext cx="487" cy="3431"/>
            </a:xfrm>
            <a:custGeom>
              <a:avLst/>
              <a:gdLst>
                <a:gd name="T0" fmla="+- 0 2913 2427"/>
                <a:gd name="T1" fmla="*/ T0 w 487"/>
                <a:gd name="T2" fmla="+- 0 50 50"/>
                <a:gd name="T3" fmla="*/ 50 h 3431"/>
                <a:gd name="T4" fmla="+- 0 2427 2427"/>
                <a:gd name="T5" fmla="*/ T4 w 487"/>
                <a:gd name="T6" fmla="+- 0 776 50"/>
                <a:gd name="T7" fmla="*/ 776 h 3431"/>
                <a:gd name="T8" fmla="+- 0 2427 2427"/>
                <a:gd name="T9" fmla="*/ T8 w 487"/>
                <a:gd name="T10" fmla="+- 0 3480 50"/>
                <a:gd name="T11" fmla="*/ 3480 h 3431"/>
                <a:gd name="T12" fmla="+- 0 2913 2427"/>
                <a:gd name="T13" fmla="*/ T12 w 487"/>
                <a:gd name="T14" fmla="+- 0 2753 50"/>
                <a:gd name="T15" fmla="*/ 2753 h 3431"/>
                <a:gd name="T16" fmla="+- 0 2913 2427"/>
                <a:gd name="T17" fmla="*/ T16 w 487"/>
                <a:gd name="T18" fmla="+- 0 50 50"/>
                <a:gd name="T19" fmla="*/ 50 h 343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487" h="3431">
                  <a:moveTo>
                    <a:pt x="486" y="0"/>
                  </a:moveTo>
                  <a:lnTo>
                    <a:pt x="0" y="726"/>
                  </a:lnTo>
                  <a:lnTo>
                    <a:pt x="0" y="3430"/>
                  </a:lnTo>
                  <a:lnTo>
                    <a:pt x="486" y="2703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DFB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C6FE5E59-0CA6-415E-8766-694A44581C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4" y="144"/>
              <a:ext cx="1390" cy="3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1452E427-B404-4865-846F-91BFAD34A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9" y="3595"/>
              <a:ext cx="53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38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5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eorgia" panose="02040502050405020303" pitchFamily="18" charset="0"/>
                </a:rPr>
                <a:t>OUTPUT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D96F662-67CB-40BA-AA8A-7F7126625D0F}"/>
              </a:ext>
            </a:extLst>
          </p:cNvPr>
          <p:cNvSpPr txBox="1"/>
          <p:nvPr/>
        </p:nvSpPr>
        <p:spPr>
          <a:xfrm>
            <a:off x="1362699" y="153478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RGB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56E3F7-E096-4FB1-A783-3C85E20E2103}"/>
              </a:ext>
            </a:extLst>
          </p:cNvPr>
          <p:cNvSpPr txBox="1"/>
          <p:nvPr/>
        </p:nvSpPr>
        <p:spPr>
          <a:xfrm>
            <a:off x="3514063" y="1297122"/>
            <a:ext cx="51727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CMR10"/>
              </a:rPr>
              <a:t>Convolution operator and filtering across various colour channels.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solidFill>
                <a:srgbClr val="000000"/>
              </a:solidFill>
              <a:latin typeface="CMR1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CMR10"/>
              </a:rPr>
              <a:t>So far we have not said anything explicit about the dimensions of the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u="none" strike="noStrike" baseline="0" dirty="0">
                <a:solidFill>
                  <a:srgbClr val="000000"/>
                </a:solidFill>
                <a:latin typeface="CMR10"/>
              </a:rPr>
              <a:t>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CMR10"/>
              </a:rPr>
              <a:t>Fi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MR10"/>
              </a:rPr>
              <a:t>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CMR10"/>
              </a:rPr>
              <a:t>Outputs</a:t>
            </a:r>
          </a:p>
          <a:p>
            <a:r>
              <a:rPr lang="en-GB" dirty="0">
                <a:solidFill>
                  <a:srgbClr val="000000"/>
                </a:solidFill>
                <a:latin typeface="CMR10"/>
              </a:rPr>
              <a:t>      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CMR10"/>
              </a:rPr>
              <a:t>and the relations between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0000"/>
              </a:solidFill>
              <a:latin typeface="CMR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CMR10"/>
              </a:rPr>
              <a:t>We will see how they are related but before that we will define a few quantities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11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4F81-BB0A-44B9-AB14-B936A8CA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VGGNet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206D42-DF4B-4B31-8877-EF3FD68C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30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B4294-BF77-4D25-975F-AC48A7A36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4784"/>
            <a:ext cx="8303964" cy="2232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D4B2E4-1105-41DB-8AC4-45BA70C6A04B}"/>
              </a:ext>
            </a:extLst>
          </p:cNvPr>
          <p:cNvSpPr txBox="1"/>
          <p:nvPr/>
        </p:nvSpPr>
        <p:spPr>
          <a:xfrm>
            <a:off x="457201" y="4221088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Kernel size is 3x3 throughout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Total parameters in non FC layers = ~ 16M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Total Parameters in FC layers = (512 x 7 x 7 x 4096) + (4096 x 4096) + (4096 x 1024) = ~ 122M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parameters are in the first FC layer (~ 102M)</a:t>
            </a:r>
          </a:p>
        </p:txBody>
      </p:sp>
    </p:spTree>
    <p:extLst>
      <p:ext uri="{BB962C8B-B14F-4D97-AF65-F5344CB8AC3E}">
        <p14:creationId xmlns:p14="http://schemas.microsoft.com/office/powerpoint/2010/main" val="386546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FAB7-35F0-4DCD-9C6D-B3E9079B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Recap, CNN notations and formulation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852A5-1C9E-47E1-A78C-92B08C37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4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2C7AE-CF5D-43BA-B0F5-430DA6854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64102" y="1340768"/>
            <a:ext cx="3315810" cy="47585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B46298-B5E3-448F-AADC-9A1D0D00B9F8}"/>
              </a:ext>
            </a:extLst>
          </p:cNvPr>
          <p:cNvSpPr/>
          <p:nvPr/>
        </p:nvSpPr>
        <p:spPr>
          <a:xfrm>
            <a:off x="35496" y="1340768"/>
            <a:ext cx="175225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816231-6B37-4B6E-B23F-69FA09BF1D5A}"/>
              </a:ext>
            </a:extLst>
          </p:cNvPr>
          <p:cNvSpPr/>
          <p:nvPr/>
        </p:nvSpPr>
        <p:spPr>
          <a:xfrm>
            <a:off x="2195736" y="1340423"/>
            <a:ext cx="175225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51D3C-77E6-49E9-9B20-2E67A3B85EC0}"/>
              </a:ext>
            </a:extLst>
          </p:cNvPr>
          <p:cNvSpPr txBox="1"/>
          <p:nvPr/>
        </p:nvSpPr>
        <p:spPr>
          <a:xfrm>
            <a:off x="4382609" y="1340423"/>
            <a:ext cx="43041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10"/>
              </a:rPr>
              <a:t>We first define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u="none" strike="noStrike" baseline="0" dirty="0">
                <a:latin typeface="CMR10"/>
              </a:rPr>
              <a:t>Width (</a:t>
            </a:r>
            <a:r>
              <a:rPr lang="en-GB" b="0" i="0" u="none" strike="noStrike" baseline="0" dirty="0">
                <a:latin typeface="CMMI10"/>
              </a:rPr>
              <a:t>W</a:t>
            </a:r>
            <a:r>
              <a:rPr lang="en-GB" b="0" i="0" u="none" strike="noStrike" baseline="0" dirty="0">
                <a:latin typeface="CMR8"/>
              </a:rPr>
              <a:t>1</a:t>
            </a:r>
            <a:r>
              <a:rPr lang="en-GB" b="0" i="0" u="none" strike="noStrike" baseline="0" dirty="0">
                <a:latin typeface="CMR10"/>
              </a:rPr>
              <a:t>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u="none" strike="noStrike" baseline="0" dirty="0">
                <a:latin typeface="CMR10"/>
              </a:rPr>
              <a:t>Height (</a:t>
            </a:r>
            <a:r>
              <a:rPr lang="en-GB" b="0" i="0" u="none" strike="noStrike" baseline="0" dirty="0">
                <a:latin typeface="CMMI10"/>
              </a:rPr>
              <a:t>H</a:t>
            </a:r>
            <a:r>
              <a:rPr lang="en-GB" b="0" i="0" u="none" strike="noStrike" baseline="0" dirty="0">
                <a:latin typeface="CMR8"/>
              </a:rPr>
              <a:t>1</a:t>
            </a:r>
            <a:r>
              <a:rPr lang="en-GB" b="0" i="0" u="none" strike="noStrike" baseline="0" dirty="0">
                <a:latin typeface="CMR10"/>
              </a:rPr>
              <a:t>)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u="none" strike="noStrike" baseline="0" dirty="0">
                <a:latin typeface="CMR10"/>
              </a:rPr>
              <a:t>Depth (</a:t>
            </a:r>
            <a:r>
              <a:rPr lang="en-GB" b="0" i="0" u="none" strike="noStrike" baseline="0" dirty="0">
                <a:latin typeface="CMMI10"/>
              </a:rPr>
              <a:t>D</a:t>
            </a:r>
            <a:r>
              <a:rPr lang="en-GB" b="0" i="0" u="none" strike="noStrike" baseline="0" dirty="0">
                <a:latin typeface="CMR8"/>
              </a:rPr>
              <a:t>1</a:t>
            </a:r>
            <a:r>
              <a:rPr lang="en-GB" b="0" i="0" u="none" strike="noStrike" baseline="0" dirty="0">
                <a:latin typeface="CMR10"/>
              </a:rPr>
              <a:t>) of the original input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latin typeface="CMR1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10"/>
              </a:rPr>
              <a:t>The number of filters </a:t>
            </a:r>
            <a:r>
              <a:rPr lang="en-GB" sz="1800" b="0" i="0" u="none" strike="noStrike" baseline="0" dirty="0">
                <a:latin typeface="CMMI10"/>
              </a:rPr>
              <a:t>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latin typeface="CMR1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10"/>
              </a:rPr>
              <a:t>The spatial extent (</a:t>
            </a:r>
            <a:r>
              <a:rPr lang="en-GB" sz="1800" b="0" i="0" u="none" strike="noStrike" baseline="0" dirty="0">
                <a:latin typeface="CMMI10"/>
              </a:rPr>
              <a:t>F</a:t>
            </a:r>
            <a:r>
              <a:rPr lang="en-GB" sz="1800" b="0" i="0" u="none" strike="noStrike" baseline="0" dirty="0">
                <a:latin typeface="CMR10"/>
              </a:rPr>
              <a:t>) of each filter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latin typeface="CMR1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10"/>
              </a:rPr>
              <a:t>The depth of each filter is same as the depth of each input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latin typeface="CMR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10"/>
              </a:rPr>
              <a:t>The Stride </a:t>
            </a:r>
            <a:r>
              <a:rPr lang="en-GB" sz="1800" b="0" i="0" u="none" strike="noStrike" baseline="0" dirty="0">
                <a:latin typeface="CMMI10"/>
              </a:rPr>
              <a:t>S (in the next slide)</a:t>
            </a:r>
            <a:endParaRPr lang="en-GB" sz="1800" b="0" i="0" u="none" strike="noStrike" baseline="0" dirty="0">
              <a:latin typeface="CMR10"/>
            </a:endParaRPr>
          </a:p>
          <a:p>
            <a:pPr algn="l"/>
            <a:endParaRPr lang="en-GB" sz="1800" b="0" i="0" u="none" strike="noStrike" baseline="0" dirty="0">
              <a:latin typeface="CMR10"/>
            </a:endParaRPr>
          </a:p>
          <a:p>
            <a:pPr algn="l"/>
            <a:endParaRPr lang="en-GB" sz="1800" b="0" i="0" u="none" strike="noStrike" baseline="0" dirty="0">
              <a:latin typeface="CMR10"/>
            </a:endParaRPr>
          </a:p>
          <a:p>
            <a:pPr algn="l"/>
            <a:r>
              <a:rPr lang="en-GB" sz="1800" b="0" i="0" u="none" strike="noStrike" baseline="0" dirty="0">
                <a:latin typeface="CMR10"/>
              </a:rPr>
              <a:t>The output is </a:t>
            </a:r>
            <a:r>
              <a:rPr lang="en-GB" sz="1800" b="0" i="0" u="none" strike="noStrike" baseline="0" dirty="0">
                <a:latin typeface="CMMI10"/>
              </a:rPr>
              <a:t>W</a:t>
            </a:r>
            <a:r>
              <a:rPr lang="en-GB" sz="1800" b="0" i="0" u="none" strike="noStrike" baseline="0" dirty="0">
                <a:latin typeface="CMR8"/>
              </a:rPr>
              <a:t>2x</a:t>
            </a:r>
            <a:r>
              <a:rPr lang="en-GB" sz="1800" b="0" i="0" u="none" strike="noStrike" baseline="0" dirty="0">
                <a:latin typeface="CMMI10"/>
              </a:rPr>
              <a:t>H</a:t>
            </a:r>
            <a:r>
              <a:rPr lang="en-GB" sz="1800" b="0" i="0" u="none" strike="noStrike" baseline="0" dirty="0">
                <a:latin typeface="CMR8"/>
              </a:rPr>
              <a:t>2x</a:t>
            </a:r>
            <a:r>
              <a:rPr lang="en-GB" sz="1800" b="0" i="0" u="none" strike="noStrike" baseline="0" dirty="0">
                <a:latin typeface="CMMI10"/>
              </a:rPr>
              <a:t>D</a:t>
            </a:r>
            <a:r>
              <a:rPr lang="en-GB" sz="1800" b="0" i="0" u="none" strike="noStrike" baseline="0" dirty="0">
                <a:latin typeface="CMR8"/>
              </a:rPr>
              <a:t>2 (we’ll see the formulation)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47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FAB7-35F0-4DCD-9C6D-B3E9079B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Recap, CNN notations and formulation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852A5-1C9E-47E1-A78C-92B08C37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5</a:t>
            </a:fld>
            <a:endParaRPr 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46298-B5E3-448F-AADC-9A1D0D00B9F8}"/>
              </a:ext>
            </a:extLst>
          </p:cNvPr>
          <p:cNvSpPr/>
          <p:nvPr/>
        </p:nvSpPr>
        <p:spPr>
          <a:xfrm>
            <a:off x="35496" y="1340768"/>
            <a:ext cx="175225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816231-6B37-4B6E-B23F-69FA09BF1D5A}"/>
              </a:ext>
            </a:extLst>
          </p:cNvPr>
          <p:cNvSpPr/>
          <p:nvPr/>
        </p:nvSpPr>
        <p:spPr>
          <a:xfrm>
            <a:off x="2195736" y="1340423"/>
            <a:ext cx="175225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51D3C-77E6-49E9-9B20-2E67A3B85EC0}"/>
              </a:ext>
            </a:extLst>
          </p:cNvPr>
          <p:cNvSpPr txBox="1"/>
          <p:nvPr/>
        </p:nvSpPr>
        <p:spPr>
          <a:xfrm>
            <a:off x="4398058" y="1183918"/>
            <a:ext cx="43041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700" b="0" i="0" u="none" strike="noStrike" baseline="0" dirty="0">
                <a:latin typeface="CMR9"/>
              </a:rPr>
              <a:t>Let us compute the dimension (</a:t>
            </a:r>
            <a:r>
              <a:rPr lang="en-GB" sz="1700" b="0" i="0" u="none" strike="noStrike" baseline="0" dirty="0">
                <a:latin typeface="CMMI9"/>
              </a:rPr>
              <a:t>W</a:t>
            </a:r>
            <a:r>
              <a:rPr lang="en-GB" sz="1700" b="0" i="0" u="none" strike="noStrike" baseline="0" dirty="0">
                <a:latin typeface="CMR6"/>
              </a:rPr>
              <a:t>2</a:t>
            </a:r>
            <a:r>
              <a:rPr lang="en-GB" sz="1700" dirty="0">
                <a:latin typeface="CMMI9"/>
              </a:rPr>
              <a:t>, </a:t>
            </a:r>
            <a:r>
              <a:rPr lang="en-GB" sz="1700" b="0" i="0" u="none" strike="noStrike" baseline="0" dirty="0">
                <a:latin typeface="CMMI9"/>
              </a:rPr>
              <a:t>H</a:t>
            </a:r>
            <a:r>
              <a:rPr lang="en-GB" sz="1700" b="0" i="0" u="none" strike="noStrike" baseline="0" dirty="0">
                <a:latin typeface="CMR6"/>
              </a:rPr>
              <a:t>2</a:t>
            </a:r>
            <a:r>
              <a:rPr lang="en-GB" sz="1700" b="0" i="0" u="none" strike="noStrike" baseline="0" dirty="0">
                <a:latin typeface="CMR9"/>
              </a:rPr>
              <a:t>) of the output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700" b="0" i="0" u="none" strike="noStrike" baseline="0" dirty="0">
              <a:latin typeface="CMR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700" b="0" i="0" u="none" strike="noStrike" baseline="0" dirty="0">
                <a:latin typeface="CMR9"/>
              </a:rPr>
              <a:t>Notice that we can't place the kernel at the corners as it will cross the input boundary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700" b="0" i="0" u="none" strike="noStrike" baseline="0" dirty="0">
              <a:latin typeface="CMR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700" b="0" i="0" u="none" strike="noStrike" baseline="0" dirty="0">
                <a:latin typeface="CMR9"/>
              </a:rPr>
              <a:t>This is true for all the shaded points (the kernel crosses the input boundary)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700" b="0" i="0" u="none" strike="noStrike" baseline="0" dirty="0">
              <a:latin typeface="CMR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700" b="0" i="0" u="none" strike="noStrike" baseline="0" dirty="0">
                <a:latin typeface="CMR9"/>
              </a:rPr>
              <a:t>This results in an output which is of smaller dimensions than the input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700" b="0" i="0" u="none" strike="noStrike" baseline="0" dirty="0">
              <a:latin typeface="CMR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700" b="0" i="0" u="none" strike="noStrike" baseline="0" dirty="0">
                <a:latin typeface="CMR9"/>
              </a:rPr>
              <a:t>As the size of the kernel increases, this becomes true for even more pixels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700" b="0" i="0" u="none" strike="noStrike" baseline="0" dirty="0">
              <a:latin typeface="CMR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700" b="0" i="0" u="none" strike="noStrike" baseline="0" dirty="0">
                <a:latin typeface="CMR9"/>
              </a:rPr>
              <a:t>For example, let's consider a 5</a:t>
            </a:r>
            <a:r>
              <a:rPr lang="en-GB" sz="1700" dirty="0">
                <a:latin typeface="CMSY9"/>
              </a:rPr>
              <a:t>x</a:t>
            </a:r>
            <a:r>
              <a:rPr lang="en-GB" sz="1700" b="0" i="0" u="none" strike="noStrike" baseline="0" dirty="0">
                <a:latin typeface="CMR9"/>
              </a:rPr>
              <a:t>5 kernel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700" b="0" i="0" u="none" strike="noStrike" baseline="0" dirty="0">
              <a:latin typeface="CMR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700" b="0" i="0" u="none" strike="noStrike" baseline="0" dirty="0">
                <a:latin typeface="CMR9"/>
              </a:rPr>
              <a:t>We have an even smaller output now</a:t>
            </a:r>
            <a:endParaRPr lang="en-GB" sz="17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E8F7A-CE5C-4CF1-9A8A-D339C17E5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436896"/>
            <a:ext cx="3641880" cy="292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8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FAB7-35F0-4DCD-9C6D-B3E9079B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Recap, CNN notations and formulation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852A5-1C9E-47E1-A78C-92B08C37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6</a:t>
            </a:fld>
            <a:endParaRPr 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46298-B5E3-448F-AADC-9A1D0D00B9F8}"/>
              </a:ext>
            </a:extLst>
          </p:cNvPr>
          <p:cNvSpPr/>
          <p:nvPr/>
        </p:nvSpPr>
        <p:spPr>
          <a:xfrm>
            <a:off x="35496" y="1340768"/>
            <a:ext cx="175225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816231-6B37-4B6E-B23F-69FA09BF1D5A}"/>
              </a:ext>
            </a:extLst>
          </p:cNvPr>
          <p:cNvSpPr/>
          <p:nvPr/>
        </p:nvSpPr>
        <p:spPr>
          <a:xfrm>
            <a:off x="2195736" y="1340423"/>
            <a:ext cx="175225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51D3C-77E6-49E9-9B20-2E67A3B85EC0}"/>
              </a:ext>
            </a:extLst>
          </p:cNvPr>
          <p:cNvSpPr txBox="1"/>
          <p:nvPr/>
        </p:nvSpPr>
        <p:spPr>
          <a:xfrm>
            <a:off x="4398058" y="1183918"/>
            <a:ext cx="43041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9"/>
              </a:rPr>
              <a:t>What if we want the output to be of same size as the input?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latin typeface="CMR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9"/>
              </a:rPr>
              <a:t>We can use something known as padding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latin typeface="CMR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9"/>
              </a:rPr>
              <a:t>Pad the inputs with appropriate number of 0 inputs so that you can now apply the kernel at the corners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latin typeface="CMR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9"/>
              </a:rPr>
              <a:t>Let us use pad P = 1 with a 3x3 kernel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latin typeface="CMR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9"/>
              </a:rPr>
              <a:t>This means we will add one row and one column of 0 inputs at the top, bottom, left and right</a:t>
            </a:r>
            <a:endParaRPr lang="en-GB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0C8E7-3760-43AE-A654-1F806F085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10091"/>
            <a:ext cx="3829163" cy="341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2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FAB7-35F0-4DCD-9C6D-B3E9079B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Recap, CNN notations and formulation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852A5-1C9E-47E1-A78C-92B08C37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7</a:t>
            </a:fld>
            <a:endParaRPr 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46298-B5E3-448F-AADC-9A1D0D00B9F8}"/>
              </a:ext>
            </a:extLst>
          </p:cNvPr>
          <p:cNvSpPr/>
          <p:nvPr/>
        </p:nvSpPr>
        <p:spPr>
          <a:xfrm>
            <a:off x="35496" y="1340768"/>
            <a:ext cx="175225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816231-6B37-4B6E-B23F-69FA09BF1D5A}"/>
              </a:ext>
            </a:extLst>
          </p:cNvPr>
          <p:cNvSpPr/>
          <p:nvPr/>
        </p:nvSpPr>
        <p:spPr>
          <a:xfrm>
            <a:off x="2195736" y="1340423"/>
            <a:ext cx="175225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51D3C-77E6-49E9-9B20-2E67A3B85EC0}"/>
              </a:ext>
            </a:extLst>
          </p:cNvPr>
          <p:cNvSpPr txBox="1"/>
          <p:nvPr/>
        </p:nvSpPr>
        <p:spPr>
          <a:xfrm>
            <a:off x="4398058" y="1183918"/>
            <a:ext cx="43041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9"/>
              </a:rPr>
              <a:t>What does the stride S do?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latin typeface="CMR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9"/>
              </a:rPr>
              <a:t>It defines the intervals at which the filter is applied (here S = 2)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latin typeface="CMR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9"/>
              </a:rPr>
              <a:t>Here, we are essentially skipping every 2nd pixel which will again result in an output which is of smaller dimensions</a:t>
            </a:r>
            <a:endParaRPr lang="en-GB" sz="17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9B5973-3CF4-4D01-9677-C4DE86EFA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84" y="1441626"/>
            <a:ext cx="3825502" cy="215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4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FAB7-35F0-4DCD-9C6D-B3E9079B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Recap, CNN notations and formulation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852A5-1C9E-47E1-A78C-92B08C37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8</a:t>
            </a:fld>
            <a:endParaRPr 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46298-B5E3-448F-AADC-9A1D0D00B9F8}"/>
              </a:ext>
            </a:extLst>
          </p:cNvPr>
          <p:cNvSpPr/>
          <p:nvPr/>
        </p:nvSpPr>
        <p:spPr>
          <a:xfrm>
            <a:off x="35496" y="1340768"/>
            <a:ext cx="175225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816231-6B37-4B6E-B23F-69FA09BF1D5A}"/>
              </a:ext>
            </a:extLst>
          </p:cNvPr>
          <p:cNvSpPr/>
          <p:nvPr/>
        </p:nvSpPr>
        <p:spPr>
          <a:xfrm>
            <a:off x="2195736" y="1340423"/>
            <a:ext cx="175225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51D3C-77E6-49E9-9B20-2E67A3B85EC0}"/>
              </a:ext>
            </a:extLst>
          </p:cNvPr>
          <p:cNvSpPr txBox="1"/>
          <p:nvPr/>
        </p:nvSpPr>
        <p:spPr>
          <a:xfrm>
            <a:off x="4398058" y="1183918"/>
            <a:ext cx="43041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9"/>
              </a:rPr>
              <a:t>What does the stride S do?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latin typeface="CMR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9"/>
              </a:rPr>
              <a:t>It defines the intervals at which the filter is applied (here S = 2)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latin typeface="CMR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9"/>
              </a:rPr>
              <a:t>Here, we are essentially skipping every 2nd pixel which will again result in an output which is of smaller dimensions</a:t>
            </a:r>
            <a:endParaRPr lang="en-GB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4C07C-69BD-4553-A82D-C25A447B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86" y="1319984"/>
            <a:ext cx="3830649" cy="217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8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FAB7-35F0-4DCD-9C6D-B3E9079B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Recap, CNN notations and formulation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852A5-1C9E-47E1-A78C-92B08C37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9</a:t>
            </a:fld>
            <a:endParaRPr 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46298-B5E3-448F-AADC-9A1D0D00B9F8}"/>
              </a:ext>
            </a:extLst>
          </p:cNvPr>
          <p:cNvSpPr/>
          <p:nvPr/>
        </p:nvSpPr>
        <p:spPr>
          <a:xfrm>
            <a:off x="35496" y="1340768"/>
            <a:ext cx="175225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816231-6B37-4B6E-B23F-69FA09BF1D5A}"/>
              </a:ext>
            </a:extLst>
          </p:cNvPr>
          <p:cNvSpPr/>
          <p:nvPr/>
        </p:nvSpPr>
        <p:spPr>
          <a:xfrm>
            <a:off x="2195736" y="1340423"/>
            <a:ext cx="175225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51D3C-77E6-49E9-9B20-2E67A3B85EC0}"/>
              </a:ext>
            </a:extLst>
          </p:cNvPr>
          <p:cNvSpPr txBox="1"/>
          <p:nvPr/>
        </p:nvSpPr>
        <p:spPr>
          <a:xfrm>
            <a:off x="4398058" y="1183918"/>
            <a:ext cx="43041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9"/>
              </a:rPr>
              <a:t>What does the stride S do?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latin typeface="CMR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9"/>
              </a:rPr>
              <a:t>It defines the intervals at which the filter is applied (here S = 2)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latin typeface="CMR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9"/>
              </a:rPr>
              <a:t>Here, we are essentially skipping every 2nd pixel which will again result in an output which is of smaller dimensions</a:t>
            </a:r>
            <a:endParaRPr lang="en-GB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FA02D-6F96-47A3-B0E2-B1619A5F0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327847"/>
            <a:ext cx="3845191" cy="216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14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1400</TotalTime>
  <Words>1360</Words>
  <Application>Microsoft Office PowerPoint</Application>
  <PresentationFormat>On-screen Show (4:3)</PresentationFormat>
  <Paragraphs>222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Origin</vt:lpstr>
      <vt:lpstr>CNN Architectures: LeNet, AlexNet and VGGNet</vt:lpstr>
      <vt:lpstr>Recommended reading</vt:lpstr>
      <vt:lpstr>Recap, CNN notations and formulation</vt:lpstr>
      <vt:lpstr>Recap, CNN notations and formulation</vt:lpstr>
      <vt:lpstr>Recap, CNN notations and formulation</vt:lpstr>
      <vt:lpstr>Recap, CNN notations and formulation</vt:lpstr>
      <vt:lpstr>Recap, CNN notations and formulation</vt:lpstr>
      <vt:lpstr>Recap, CNN notations and formulation</vt:lpstr>
      <vt:lpstr>Recap, CNN notations and formulation</vt:lpstr>
      <vt:lpstr>Recap, CNN notations and formulation</vt:lpstr>
      <vt:lpstr>Recap, CNN notations and formulation</vt:lpstr>
      <vt:lpstr>CNN notations and formulation – example 1</vt:lpstr>
      <vt:lpstr>CNN notations and formulation – example 1</vt:lpstr>
      <vt:lpstr>CNN notations and formulation – example 2</vt:lpstr>
      <vt:lpstr>CNN notations and formulation – example 2</vt:lpstr>
      <vt:lpstr>LeNet for hand writing recognition </vt:lpstr>
      <vt:lpstr>LeNet for hand writing recognition </vt:lpstr>
      <vt:lpstr>LeNet for hand writing recognition </vt:lpstr>
      <vt:lpstr>Modern CNN architectures with ImageNet</vt:lpstr>
      <vt:lpstr>Modern CNN architectures with ImageNet</vt:lpstr>
      <vt:lpstr>AlexNet</vt:lpstr>
      <vt:lpstr>AlexNet</vt:lpstr>
      <vt:lpstr>AlexNet</vt:lpstr>
      <vt:lpstr>AlexNet – Activation Functions</vt:lpstr>
      <vt:lpstr>AlexNet – overall architecture</vt:lpstr>
      <vt:lpstr>VGGNet</vt:lpstr>
      <vt:lpstr>VGGNet</vt:lpstr>
      <vt:lpstr>VGGNet block</vt:lpstr>
      <vt:lpstr>VGGNet</vt:lpstr>
      <vt:lpstr>VGGNet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Morphological Image Processing</dc:title>
  <dc:creator>Bhowmik, Deepayan (ACES)</dc:creator>
  <cp:lastModifiedBy>Deepayan Bhowmik</cp:lastModifiedBy>
  <cp:revision>15</cp:revision>
  <dcterms:created xsi:type="dcterms:W3CDTF">2017-09-25T15:09:27Z</dcterms:created>
  <dcterms:modified xsi:type="dcterms:W3CDTF">2022-12-05T13:17:09Z</dcterms:modified>
</cp:coreProperties>
</file>