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40" r:id="rId1"/>
  </p:sldMasterIdLst>
  <p:notesMasterIdLst>
    <p:notesMasterId r:id="rId33"/>
  </p:notesMasterIdLst>
  <p:sldIdLst>
    <p:sldId id="256" r:id="rId2"/>
    <p:sldId id="257" r:id="rId3"/>
    <p:sldId id="335" r:id="rId4"/>
    <p:sldId id="343" r:id="rId5"/>
    <p:sldId id="372" r:id="rId6"/>
    <p:sldId id="351" r:id="rId7"/>
    <p:sldId id="352" r:id="rId8"/>
    <p:sldId id="395" r:id="rId9"/>
    <p:sldId id="417" r:id="rId10"/>
    <p:sldId id="373" r:id="rId11"/>
    <p:sldId id="374" r:id="rId12"/>
    <p:sldId id="375" r:id="rId13"/>
    <p:sldId id="418" r:id="rId14"/>
    <p:sldId id="377" r:id="rId15"/>
    <p:sldId id="378" r:id="rId16"/>
    <p:sldId id="381" r:id="rId17"/>
    <p:sldId id="382" r:id="rId18"/>
    <p:sldId id="394" r:id="rId19"/>
    <p:sldId id="383" r:id="rId20"/>
    <p:sldId id="384" r:id="rId21"/>
    <p:sldId id="385" r:id="rId22"/>
    <p:sldId id="386" r:id="rId23"/>
    <p:sldId id="419" r:id="rId24"/>
    <p:sldId id="420" r:id="rId25"/>
    <p:sldId id="421" r:id="rId26"/>
    <p:sldId id="393" r:id="rId27"/>
    <p:sldId id="415" r:id="rId28"/>
    <p:sldId id="387" r:id="rId29"/>
    <p:sldId id="388" r:id="rId30"/>
    <p:sldId id="403" r:id="rId31"/>
    <p:sldId id="422" r:id="rId32"/>
  </p:sldIdLst>
  <p:sldSz cx="9144000" cy="6858000" type="screen4x3"/>
  <p:notesSz cx="6858000" cy="9144000"/>
  <p:embeddedFontLst>
    <p:embeddedFont>
      <p:font typeface="Bookman Old Style" panose="02050604050505020204" pitchFamily="18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Gill Sans MT" panose="020B0502020104020203" pitchFamily="34" charset="0"/>
      <p:regular r:id="rId42"/>
      <p:bold r:id="rId43"/>
      <p:italic r:id="rId44"/>
      <p:boldItalic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  <p:embeddedFont>
      <p:font typeface="Wingdings 3" panose="05040102010807070707" pitchFamily="18" charset="2"/>
      <p:regular r:id="rId50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23C39-51AA-4446-9039-72DA26C6588D}" v="61" dt="2022-03-22T17:28:21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B426A-4512-450C-AC09-2DC9130BD403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8E506-38EC-4A6F-B32B-AC1E09BD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16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DC7538E7-3A2D-4D71-A96B-E1A6E3E824FF}" type="slidenum">
              <a:rPr lang="en-US" smtClean="0">
                <a:latin typeface="Arial" charset="0"/>
              </a:rPr>
              <a:pPr eaLnBrk="1" hangingPunct="1"/>
              <a:t>3</a:t>
            </a:fld>
            <a:endParaRPr lang="en-US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4BE2973E-9BAD-494E-8070-5FBA2E6A4DA6}" type="slidenum">
              <a:rPr lang="en-US" smtClean="0">
                <a:latin typeface="Arial" charset="0"/>
              </a:rPr>
              <a:pPr eaLnBrk="1" hangingPunct="1"/>
              <a:t>4</a:t>
            </a:fld>
            <a:endParaRPr lang="en-US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4BE2973E-9BAD-494E-8070-5FBA2E6A4DA6}" type="slidenum">
              <a:rPr lang="en-US" smtClean="0">
                <a:latin typeface="Arial" charset="0"/>
              </a:rPr>
              <a:pPr eaLnBrk="1" hangingPunct="1"/>
              <a:t>5</a:t>
            </a:fld>
            <a:endParaRPr lang="en-US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98641610-B34B-4157-9F42-B888259AF640}" type="slidenum">
              <a:rPr lang="en-US" smtClean="0">
                <a:latin typeface="Arial" charset="0"/>
              </a:rPr>
              <a:pPr eaLnBrk="1" hangingPunct="1"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99689A5-D717-4F4E-ABBE-6557F0A67379}" type="datetime1">
              <a:rPr lang="it-IT" smtClean="0"/>
              <a:t>05/12/2022</a:t>
            </a:fld>
            <a:endParaRPr lang="it-I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t-I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830A-78D2-4F6C-B2C9-50C9EE0D34B1}" type="datetime1">
              <a:rPr lang="it-IT" smtClean="0"/>
              <a:t>05/12/2022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743A-5502-4993-88F9-F2EB3B335267}" type="datetime1">
              <a:rPr lang="it-IT" smtClean="0"/>
              <a:t>05/12/2022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CF45-E727-434B-88EF-A518B2262483}" type="datetime1">
              <a:rPr lang="it-IT" smtClean="0"/>
              <a:t>05/12/2022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C768498-AD52-4D69-83D9-66C4ED3F129B}" type="datetime1">
              <a:rPr lang="it-IT" smtClean="0"/>
              <a:t>05/12/2022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2B78-DD14-47E2-9500-5B1BFAC449B3}" type="datetime1">
              <a:rPr lang="it-IT" smtClean="0"/>
              <a:t>05/12/2022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1A56-2BFE-4BBC-8E29-AD9B840264D9}" type="datetime1">
              <a:rPr lang="it-IT" smtClean="0"/>
              <a:t>05/12/2022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193E-1E51-48EC-93D8-F5647EA648A1}" type="datetime1">
              <a:rPr lang="it-IT" smtClean="0"/>
              <a:t>05/12/2022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CBA5-3F91-4C9D-9DC0-0628B99DE0FA}" type="datetime1">
              <a:rPr lang="it-IT" smtClean="0"/>
              <a:t>05/12/2022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B41F-88C2-48F3-A947-CFF64713248A}" type="datetime1">
              <a:rPr lang="it-IT" smtClean="0"/>
              <a:t>05/12/2022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83C1-9C16-41D6-AF60-FDE62097189E}" type="datetime1">
              <a:rPr lang="it-IT" smtClean="0"/>
              <a:t>05/12/2022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C37B2F-67EC-401F-BA60-835D9ED29591}" type="datetime1">
              <a:rPr lang="it-IT" smtClean="0"/>
              <a:t>05/12/2022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Convolutional Neural Network (CNN) for Visual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</a:t>
            </a:r>
            <a:r>
              <a:rPr lang="en-GB"/>
              <a:t>Deepayan Bhowmik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8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46EB7BB8-4BA0-47B6-978A-940EE806F59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01881463"/>
              </p:ext>
            </p:extLst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09" name="文字方塊 4">
            <a:extLst>
              <a:ext uri="{FF2B5EF4-FFF2-40B4-BE49-F238E27FC236}">
                <a16:creationId xmlns:a16="http://schemas.microsoft.com/office/drawing/2014/main" id="{3110771B-13A7-4CA3-B4EF-58E85EB72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931E9653-3B0F-443A-AF36-76138D1B9E51}"/>
              </a:ext>
            </a:extLst>
          </p:cNvPr>
          <p:cNvGraphicFramePr>
            <a:graphicFrameLocks noGrp="1"/>
          </p:cNvGraphicFramePr>
          <p:nvPr/>
        </p:nvGraphicFramePr>
        <p:xfrm>
          <a:off x="5564188" y="47783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28" name="文字方塊 6">
            <a:extLst>
              <a:ext uri="{FF2B5EF4-FFF2-40B4-BE49-F238E27FC236}">
                <a16:creationId xmlns:a16="http://schemas.microsoft.com/office/drawing/2014/main" id="{E251A789-844D-4A74-89BC-51AB0CA47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3" y="9334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0D2A2973-4D7F-470B-8CF4-3B2B4F43E67E}"/>
              </a:ext>
            </a:extLst>
          </p:cNvPr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D3926FF9-EA82-4268-B494-60C1CA474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A8E03B0D-F65D-4240-98B6-DBF2A3D75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矩形 27">
            <a:extLst>
              <a:ext uri="{FF2B5EF4-FFF2-40B4-BE49-F238E27FC236}">
                <a16:creationId xmlns:a16="http://schemas.microsoft.com/office/drawing/2014/main" id="{3B925288-50D3-43D3-9453-5C1842FC8017}"/>
              </a:ext>
            </a:extLst>
          </p:cNvPr>
          <p:cNvSpPr/>
          <p:nvPr/>
        </p:nvSpPr>
        <p:spPr>
          <a:xfrm>
            <a:off x="1484313" y="2398713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矩形 33">
            <a:extLst>
              <a:ext uri="{FF2B5EF4-FFF2-40B4-BE49-F238E27FC236}">
                <a16:creationId xmlns:a16="http://schemas.microsoft.com/office/drawing/2014/main" id="{F18EE6E3-391B-40EC-962F-91B5F180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1731963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2230D6-380D-4A16-9941-40EA7A291C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62400" y="3124200"/>
            <a:ext cx="685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74881-FDC9-4BFD-AD77-3C8CC7FAA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438400"/>
            <a:ext cx="954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Dot </a:t>
            </a:r>
          </a:p>
          <a:p>
            <a:pPr eaLnBrk="1" hangingPunct="1"/>
            <a:r>
              <a:rPr lang="en-US" altLang="en-US" sz="1800"/>
              <a:t>product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7C9D9-24BC-4A3B-9499-422C4FD0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1361F895-9769-40A5-A23B-E2B47D8CD50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40399034"/>
              </p:ext>
            </p:extLst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33" name="文字方塊 4">
            <a:extLst>
              <a:ext uri="{FF2B5EF4-FFF2-40B4-BE49-F238E27FC236}">
                <a16:creationId xmlns:a16="http://schemas.microsoft.com/office/drawing/2014/main" id="{A870C2CE-DEE8-4681-80F2-48C6E0F60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A6A5B93F-9F56-4E3F-9A52-CEBA5BECE536}"/>
              </a:ext>
            </a:extLst>
          </p:cNvPr>
          <p:cNvGraphicFramePr>
            <a:graphicFrameLocks noGrp="1"/>
          </p:cNvGraphicFramePr>
          <p:nvPr/>
        </p:nvGraphicFramePr>
        <p:xfrm>
          <a:off x="5564188" y="47783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52" name="文字方塊 6">
            <a:extLst>
              <a:ext uri="{FF2B5EF4-FFF2-40B4-BE49-F238E27FC236}">
                <a16:creationId xmlns:a16="http://schemas.microsoft.com/office/drawing/2014/main" id="{24F3A74B-DD2B-4376-BF9D-471E79C91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3" y="9334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185C8350-8522-4E68-848B-A58DF9386641}"/>
              </a:ext>
            </a:extLst>
          </p:cNvPr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507D2B84-3A39-4BD2-B428-E3F2E1C1B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98A8D798-4339-4EB6-AA6D-BD989F45F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矩形 27">
            <a:extLst>
              <a:ext uri="{FF2B5EF4-FFF2-40B4-BE49-F238E27FC236}">
                <a16:creationId xmlns:a16="http://schemas.microsoft.com/office/drawing/2014/main" id="{8817CB7B-5B55-45E2-9351-D595FFDC66DB}"/>
              </a:ext>
            </a:extLst>
          </p:cNvPr>
          <p:cNvSpPr/>
          <p:nvPr/>
        </p:nvSpPr>
        <p:spPr>
          <a:xfrm>
            <a:off x="19637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557" name="矩形 33">
            <a:extLst>
              <a:ext uri="{FF2B5EF4-FFF2-40B4-BE49-F238E27FC236}">
                <a16:creationId xmlns:a16="http://schemas.microsoft.com/office/drawing/2014/main" id="{CFE1A62B-34F9-49B5-B9E6-4FFE9B5CD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1731963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If s</a:t>
            </a:r>
            <a:r>
              <a:rPr lang="zh-TW" altLang="en-US"/>
              <a:t>tride</a:t>
            </a:r>
            <a:r>
              <a:rPr lang="en-US" altLang="zh-TW"/>
              <a:t>=2</a:t>
            </a:r>
            <a:endParaRPr lang="zh-TW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F07BC7-F938-404C-9A81-D2150FE9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3CF9349F-9D84-43C5-82F9-5832C9A796A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38200491"/>
              </p:ext>
            </p:extLst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57" name="文字方塊 4">
            <a:extLst>
              <a:ext uri="{FF2B5EF4-FFF2-40B4-BE49-F238E27FC236}">
                <a16:creationId xmlns:a16="http://schemas.microsoft.com/office/drawing/2014/main" id="{428641B8-AF9C-43B1-AC7C-9F035B178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FBA11071-B787-418E-AE0E-B867290E8340}"/>
              </a:ext>
            </a:extLst>
          </p:cNvPr>
          <p:cNvGraphicFramePr>
            <a:graphicFrameLocks noGrp="1"/>
          </p:cNvGraphicFramePr>
          <p:nvPr/>
        </p:nvGraphicFramePr>
        <p:xfrm>
          <a:off x="5564188" y="47783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76" name="文字方塊 6">
            <a:extLst>
              <a:ext uri="{FF2B5EF4-FFF2-40B4-BE49-F238E27FC236}">
                <a16:creationId xmlns:a16="http://schemas.microsoft.com/office/drawing/2014/main" id="{88788E93-DA88-40E9-888E-6C7CD2C67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3" y="9334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C774975B-67E9-42E3-8179-BB4D8D5B34D5}"/>
              </a:ext>
            </a:extLst>
          </p:cNvPr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6434FFE6-8F99-4CC3-BE00-D041DF4DE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AE64B0A9-58F9-41E3-A2EC-5C11160A8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3">
            <a:extLst>
              <a:ext uri="{FF2B5EF4-FFF2-40B4-BE49-F238E27FC236}">
                <a16:creationId xmlns:a16="http://schemas.microsoft.com/office/drawing/2014/main" id="{D12CA1E5-725B-45E2-B0FC-37E737E07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4">
            <a:extLst>
              <a:ext uri="{FF2B5EF4-FFF2-40B4-BE49-F238E27FC236}">
                <a16:creationId xmlns:a16="http://schemas.microsoft.com/office/drawing/2014/main" id="{7CDDE81D-8B01-41FB-9E16-0BF74B9F9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5">
            <a:extLst>
              <a:ext uri="{FF2B5EF4-FFF2-40B4-BE49-F238E27FC236}">
                <a16:creationId xmlns:a16="http://schemas.microsoft.com/office/drawing/2014/main" id="{A9530BAA-EAD8-427F-83D0-01DCB3C4C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16">
            <a:extLst>
              <a:ext uri="{FF2B5EF4-FFF2-40B4-BE49-F238E27FC236}">
                <a16:creationId xmlns:a16="http://schemas.microsoft.com/office/drawing/2014/main" id="{952B1E6C-95C2-4F85-A0FB-9C2200177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17">
            <a:extLst>
              <a:ext uri="{FF2B5EF4-FFF2-40B4-BE49-F238E27FC236}">
                <a16:creationId xmlns:a16="http://schemas.microsoft.com/office/drawing/2014/main" id="{94510C22-0299-4563-96D9-62ACC8DAE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18">
            <a:extLst>
              <a:ext uri="{FF2B5EF4-FFF2-40B4-BE49-F238E27FC236}">
                <a16:creationId xmlns:a16="http://schemas.microsoft.com/office/drawing/2014/main" id="{4AF6B047-9B19-4965-B228-79AA7BF4C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19">
            <a:extLst>
              <a:ext uri="{FF2B5EF4-FFF2-40B4-BE49-F238E27FC236}">
                <a16:creationId xmlns:a16="http://schemas.microsoft.com/office/drawing/2014/main" id="{7B73D434-B341-4107-A474-F9E6F0E93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0">
            <a:extLst>
              <a:ext uri="{FF2B5EF4-FFF2-40B4-BE49-F238E27FC236}">
                <a16:creationId xmlns:a16="http://schemas.microsoft.com/office/drawing/2014/main" id="{2ADFFF7A-EE4F-45A6-B9F4-A4AE44EE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1">
            <a:extLst>
              <a:ext uri="{FF2B5EF4-FFF2-40B4-BE49-F238E27FC236}">
                <a16:creationId xmlns:a16="http://schemas.microsoft.com/office/drawing/2014/main" id="{AE883380-705B-4DB6-B718-AE5A8125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橢圓 22">
            <a:extLst>
              <a:ext uri="{FF2B5EF4-FFF2-40B4-BE49-F238E27FC236}">
                <a16:creationId xmlns:a16="http://schemas.microsoft.com/office/drawing/2014/main" id="{59B3A773-3070-44A0-A4FA-F1743058F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橢圓 23">
            <a:extLst>
              <a:ext uri="{FF2B5EF4-FFF2-40B4-BE49-F238E27FC236}">
                <a16:creationId xmlns:a16="http://schemas.microsoft.com/office/drawing/2014/main" id="{06E77ED7-6403-4A6C-AD52-531190DB9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525938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3" name="橢圓 24">
            <a:extLst>
              <a:ext uri="{FF2B5EF4-FFF2-40B4-BE49-F238E27FC236}">
                <a16:creationId xmlns:a16="http://schemas.microsoft.com/office/drawing/2014/main" id="{ECB840B2-746F-4126-B904-8B53E25E3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" name="橢圓 25">
            <a:extLst>
              <a:ext uri="{FF2B5EF4-FFF2-40B4-BE49-F238E27FC236}">
                <a16:creationId xmlns:a16="http://schemas.microsoft.com/office/drawing/2014/main" id="{0086A1D6-5791-4F12-8E7E-106B76E72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橢圓 26">
            <a:extLst>
              <a:ext uri="{FF2B5EF4-FFF2-40B4-BE49-F238E27FC236}">
                <a16:creationId xmlns:a16="http://schemas.microsoft.com/office/drawing/2014/main" id="{066DB161-0405-4B15-8D83-B0AA90EAA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6" name="矩形 27">
            <a:extLst>
              <a:ext uri="{FF2B5EF4-FFF2-40B4-BE49-F238E27FC236}">
                <a16:creationId xmlns:a16="http://schemas.microsoft.com/office/drawing/2014/main" id="{A230E3B5-E35C-4453-84C3-B0BAB823F60D}"/>
              </a:ext>
            </a:extLst>
          </p:cNvPr>
          <p:cNvSpPr/>
          <p:nvPr/>
        </p:nvSpPr>
        <p:spPr>
          <a:xfrm>
            <a:off x="1484313" y="2398713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4C54871B-4A0F-4CA5-999A-6B553BE1888C}"/>
              </a:ext>
            </a:extLst>
          </p:cNvPr>
          <p:cNvSpPr/>
          <p:nvPr/>
        </p:nvSpPr>
        <p:spPr>
          <a:xfrm>
            <a:off x="1930400" y="2401888"/>
            <a:ext cx="1417638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29">
            <a:extLst>
              <a:ext uri="{FF2B5EF4-FFF2-40B4-BE49-F238E27FC236}">
                <a16:creationId xmlns:a16="http://schemas.microsoft.com/office/drawing/2014/main" id="{B857BDEF-92EB-4524-B8A3-99D36C90CCCB}"/>
              </a:ext>
            </a:extLst>
          </p:cNvPr>
          <p:cNvSpPr/>
          <p:nvPr/>
        </p:nvSpPr>
        <p:spPr>
          <a:xfrm>
            <a:off x="2433638" y="240506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30">
            <a:extLst>
              <a:ext uri="{FF2B5EF4-FFF2-40B4-BE49-F238E27FC236}">
                <a16:creationId xmlns:a16="http://schemas.microsoft.com/office/drawing/2014/main" id="{03F6AC60-0712-4A89-A710-CA6D70594964}"/>
              </a:ext>
            </a:extLst>
          </p:cNvPr>
          <p:cNvSpPr/>
          <p:nvPr/>
        </p:nvSpPr>
        <p:spPr>
          <a:xfrm>
            <a:off x="985838" y="2809875"/>
            <a:ext cx="1416050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598" name="矩形 33">
            <a:extLst>
              <a:ext uri="{FF2B5EF4-FFF2-40B4-BE49-F238E27FC236}">
                <a16:creationId xmlns:a16="http://schemas.microsoft.com/office/drawing/2014/main" id="{91EAD873-C886-4BBF-B9E1-1815F166C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1731963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sp>
        <p:nvSpPr>
          <p:cNvPr id="31" name="矩形 31">
            <a:extLst>
              <a:ext uri="{FF2B5EF4-FFF2-40B4-BE49-F238E27FC236}">
                <a16:creationId xmlns:a16="http://schemas.microsoft.com/office/drawing/2014/main" id="{D5D8D782-693C-42C3-9058-4996E54630E0}"/>
              </a:ext>
            </a:extLst>
          </p:cNvPr>
          <p:cNvSpPr/>
          <p:nvPr/>
        </p:nvSpPr>
        <p:spPr>
          <a:xfrm>
            <a:off x="2433638" y="3767138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矩形 7">
            <a:extLst>
              <a:ext uri="{FF2B5EF4-FFF2-40B4-BE49-F238E27FC236}">
                <a16:creationId xmlns:a16="http://schemas.microsoft.com/office/drawing/2014/main" id="{4DDB1A75-BF3F-401A-8B98-5DD58F467D5E}"/>
              </a:ext>
            </a:extLst>
          </p:cNvPr>
          <p:cNvSpPr/>
          <p:nvPr/>
        </p:nvSpPr>
        <p:spPr>
          <a:xfrm>
            <a:off x="5564188" y="477838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矩形 35">
            <a:extLst>
              <a:ext uri="{FF2B5EF4-FFF2-40B4-BE49-F238E27FC236}">
                <a16:creationId xmlns:a16="http://schemas.microsoft.com/office/drawing/2014/main" id="{6FC3DFBD-B2A7-47F8-A6E3-E2CF8D195569}"/>
              </a:ext>
            </a:extLst>
          </p:cNvPr>
          <p:cNvSpPr/>
          <p:nvPr/>
        </p:nvSpPr>
        <p:spPr>
          <a:xfrm>
            <a:off x="6119813" y="936625"/>
            <a:ext cx="525462" cy="45561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矩形 36">
            <a:extLst>
              <a:ext uri="{FF2B5EF4-FFF2-40B4-BE49-F238E27FC236}">
                <a16:creationId xmlns:a16="http://schemas.microsoft.com/office/drawing/2014/main" id="{9C6DB7B0-6619-4150-A36D-A1252451880E}"/>
              </a:ext>
            </a:extLst>
          </p:cNvPr>
          <p:cNvSpPr/>
          <p:nvPr/>
        </p:nvSpPr>
        <p:spPr>
          <a:xfrm>
            <a:off x="6645275" y="1404938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5" name="直線接點 9">
            <a:extLst>
              <a:ext uri="{FF2B5EF4-FFF2-40B4-BE49-F238E27FC236}">
                <a16:creationId xmlns:a16="http://schemas.microsoft.com/office/drawing/2014/main" id="{FCECDB4D-E3C4-436B-8AF6-DB9B258A4797}"/>
              </a:ext>
            </a:extLst>
          </p:cNvPr>
          <p:cNvCxnSpPr/>
          <p:nvPr/>
        </p:nvCxnSpPr>
        <p:spPr>
          <a:xfrm>
            <a:off x="5564188" y="477838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7">
            <a:extLst>
              <a:ext uri="{FF2B5EF4-FFF2-40B4-BE49-F238E27FC236}">
                <a16:creationId xmlns:a16="http://schemas.microsoft.com/office/drawing/2014/main" id="{B4954772-DE42-4E45-B0CB-B63A8E0FA8B7}"/>
              </a:ext>
            </a:extLst>
          </p:cNvPr>
          <p:cNvSpPr/>
          <p:nvPr/>
        </p:nvSpPr>
        <p:spPr>
          <a:xfrm>
            <a:off x="4713288" y="2786063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矩形 38">
            <a:extLst>
              <a:ext uri="{FF2B5EF4-FFF2-40B4-BE49-F238E27FC236}">
                <a16:creationId xmlns:a16="http://schemas.microsoft.com/office/drawing/2014/main" id="{CF9C77E0-75D6-4A68-85AE-8DD6B558B0A8}"/>
              </a:ext>
            </a:extLst>
          </p:cNvPr>
          <p:cNvSpPr/>
          <p:nvPr/>
        </p:nvSpPr>
        <p:spPr>
          <a:xfrm>
            <a:off x="4732338" y="5262563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9" name="直線接點 40">
            <a:extLst>
              <a:ext uri="{FF2B5EF4-FFF2-40B4-BE49-F238E27FC236}">
                <a16:creationId xmlns:a16="http://schemas.microsoft.com/office/drawing/2014/main" id="{43DE0944-81DF-4EA6-AFA8-19986DAAE333}"/>
              </a:ext>
            </a:extLst>
          </p:cNvPr>
          <p:cNvCxnSpPr/>
          <p:nvPr/>
        </p:nvCxnSpPr>
        <p:spPr>
          <a:xfrm>
            <a:off x="928688" y="2425700"/>
            <a:ext cx="1606550" cy="138271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41">
            <a:extLst>
              <a:ext uri="{FF2B5EF4-FFF2-40B4-BE49-F238E27FC236}">
                <a16:creationId xmlns:a16="http://schemas.microsoft.com/office/drawing/2014/main" id="{77DE6DE7-A455-48B2-AEFD-7D27AB86DA0C}"/>
              </a:ext>
            </a:extLst>
          </p:cNvPr>
          <p:cNvCxnSpPr/>
          <p:nvPr/>
        </p:nvCxnSpPr>
        <p:spPr>
          <a:xfrm>
            <a:off x="881063" y="3760788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9527CBA-EF2D-4686-ADF0-64C5ED7B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4CF06569-AEC1-471B-BB8E-C6467085DEA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34754548"/>
              </p:ext>
            </p:extLst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81" name="文字方塊 4">
            <a:extLst>
              <a:ext uri="{FF2B5EF4-FFF2-40B4-BE49-F238E27FC236}">
                <a16:creationId xmlns:a16="http://schemas.microsoft.com/office/drawing/2014/main" id="{D28865D9-CE30-435E-8332-809D9E773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sp>
        <p:nvSpPr>
          <p:cNvPr id="7" name="橢圓 11">
            <a:extLst>
              <a:ext uri="{FF2B5EF4-FFF2-40B4-BE49-F238E27FC236}">
                <a16:creationId xmlns:a16="http://schemas.microsoft.com/office/drawing/2014/main" id="{1FA2EF15-B9ED-47A6-B9B1-BD570A901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12">
            <a:extLst>
              <a:ext uri="{FF2B5EF4-FFF2-40B4-BE49-F238E27FC236}">
                <a16:creationId xmlns:a16="http://schemas.microsoft.com/office/drawing/2014/main" id="{958A275C-2DB2-4C50-9753-B93D8340B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13">
            <a:extLst>
              <a:ext uri="{FF2B5EF4-FFF2-40B4-BE49-F238E27FC236}">
                <a16:creationId xmlns:a16="http://schemas.microsoft.com/office/drawing/2014/main" id="{95FEA1C8-FBD6-46A7-A2FD-E82F2A7E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14">
            <a:extLst>
              <a:ext uri="{FF2B5EF4-FFF2-40B4-BE49-F238E27FC236}">
                <a16:creationId xmlns:a16="http://schemas.microsoft.com/office/drawing/2014/main" id="{A53A612B-C704-42BF-BC5B-07F5B51E1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5">
            <a:extLst>
              <a:ext uri="{FF2B5EF4-FFF2-40B4-BE49-F238E27FC236}">
                <a16:creationId xmlns:a16="http://schemas.microsoft.com/office/drawing/2014/main" id="{92812A75-17D7-49BC-A40A-BEDE2984F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6">
            <a:extLst>
              <a:ext uri="{FF2B5EF4-FFF2-40B4-BE49-F238E27FC236}">
                <a16:creationId xmlns:a16="http://schemas.microsoft.com/office/drawing/2014/main" id="{7417FEE9-ED0C-45FB-9B59-498143DBB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7">
            <a:extLst>
              <a:ext uri="{FF2B5EF4-FFF2-40B4-BE49-F238E27FC236}">
                <a16:creationId xmlns:a16="http://schemas.microsoft.com/office/drawing/2014/main" id="{8496EAE0-2A4B-4EF2-9F04-B82ABE90B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8">
            <a:extLst>
              <a:ext uri="{FF2B5EF4-FFF2-40B4-BE49-F238E27FC236}">
                <a16:creationId xmlns:a16="http://schemas.microsoft.com/office/drawing/2014/main" id="{F261C56D-9A21-42EE-85AC-5FBD798E4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19">
            <a:extLst>
              <a:ext uri="{FF2B5EF4-FFF2-40B4-BE49-F238E27FC236}">
                <a16:creationId xmlns:a16="http://schemas.microsoft.com/office/drawing/2014/main" id="{F0EDE32B-96DE-4057-96E0-C53CDA811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20">
            <a:extLst>
              <a:ext uri="{FF2B5EF4-FFF2-40B4-BE49-F238E27FC236}">
                <a16:creationId xmlns:a16="http://schemas.microsoft.com/office/drawing/2014/main" id="{B9C68D75-246E-477A-AD9A-419FB9137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21">
            <a:extLst>
              <a:ext uri="{FF2B5EF4-FFF2-40B4-BE49-F238E27FC236}">
                <a16:creationId xmlns:a16="http://schemas.microsoft.com/office/drawing/2014/main" id="{828D5048-6A18-4037-83FD-BDE017B64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22">
            <a:extLst>
              <a:ext uri="{FF2B5EF4-FFF2-40B4-BE49-F238E27FC236}">
                <a16:creationId xmlns:a16="http://schemas.microsoft.com/office/drawing/2014/main" id="{D797958C-FC78-464A-A7E3-785628125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3">
            <a:extLst>
              <a:ext uri="{FF2B5EF4-FFF2-40B4-BE49-F238E27FC236}">
                <a16:creationId xmlns:a16="http://schemas.microsoft.com/office/drawing/2014/main" id="{BD5A6CC1-15DD-4AE2-833A-CBB245EBB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4">
            <a:extLst>
              <a:ext uri="{FF2B5EF4-FFF2-40B4-BE49-F238E27FC236}">
                <a16:creationId xmlns:a16="http://schemas.microsoft.com/office/drawing/2014/main" id="{5469FDAA-8201-4487-96B5-FD1DAC890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橢圓 25">
            <a:extLst>
              <a:ext uri="{FF2B5EF4-FFF2-40B4-BE49-F238E27FC236}">
                <a16:creationId xmlns:a16="http://schemas.microsoft.com/office/drawing/2014/main" id="{2DC0061E-44D8-42D7-B789-A199FCE51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橢圓 26">
            <a:extLst>
              <a:ext uri="{FF2B5EF4-FFF2-40B4-BE49-F238E27FC236}">
                <a16:creationId xmlns:a16="http://schemas.microsoft.com/office/drawing/2014/main" id="{F7CFE0F8-2BE4-4909-A6CE-CEA5534CE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3" name="表格 34">
            <a:extLst>
              <a:ext uri="{FF2B5EF4-FFF2-40B4-BE49-F238E27FC236}">
                <a16:creationId xmlns:a16="http://schemas.microsoft.com/office/drawing/2014/main" id="{E3D2F73B-898F-48F5-BB39-0BCE9129D7A1}"/>
              </a:ext>
            </a:extLst>
          </p:cNvPr>
          <p:cNvGraphicFramePr>
            <a:graphicFrameLocks noGrp="1"/>
          </p:cNvGraphicFramePr>
          <p:nvPr/>
        </p:nvGraphicFramePr>
        <p:xfrm>
          <a:off x="5686425" y="365125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616" name="文字方塊 35">
            <a:extLst>
              <a:ext uri="{FF2B5EF4-FFF2-40B4-BE49-F238E27FC236}">
                <a16:creationId xmlns:a16="http://schemas.microsoft.com/office/drawing/2014/main" id="{F540ABF2-A9C1-4FB8-BB54-ABDD8A0A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820738"/>
            <a:ext cx="144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</a:rPr>
              <a:t>Filter 2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矩形 36">
            <a:extLst>
              <a:ext uri="{FF2B5EF4-FFF2-40B4-BE49-F238E27FC236}">
                <a16:creationId xmlns:a16="http://schemas.microsoft.com/office/drawing/2014/main" id="{A774AC32-FBA2-45D6-B5E0-3A44030AA768}"/>
              </a:ext>
            </a:extLst>
          </p:cNvPr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矩形 37">
            <a:extLst>
              <a:ext uri="{FF2B5EF4-FFF2-40B4-BE49-F238E27FC236}">
                <a16:creationId xmlns:a16="http://schemas.microsoft.com/office/drawing/2014/main" id="{2C248019-78B0-43AD-B4F8-4512A4A921ED}"/>
              </a:ext>
            </a:extLst>
          </p:cNvPr>
          <p:cNvSpPr/>
          <p:nvPr/>
        </p:nvSpPr>
        <p:spPr>
          <a:xfrm>
            <a:off x="1489075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38">
            <a:extLst>
              <a:ext uri="{FF2B5EF4-FFF2-40B4-BE49-F238E27FC236}">
                <a16:creationId xmlns:a16="http://schemas.microsoft.com/office/drawing/2014/main" id="{EAA3F79A-45EA-4FB9-B3CF-52A3DA53D873}"/>
              </a:ext>
            </a:extLst>
          </p:cNvPr>
          <p:cNvSpPr/>
          <p:nvPr/>
        </p:nvSpPr>
        <p:spPr>
          <a:xfrm>
            <a:off x="1930400" y="2400300"/>
            <a:ext cx="1417638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533E51EC-266C-4CE8-84CF-310E34A02C62}"/>
              </a:ext>
            </a:extLst>
          </p:cNvPr>
          <p:cNvSpPr/>
          <p:nvPr/>
        </p:nvSpPr>
        <p:spPr>
          <a:xfrm>
            <a:off x="2406650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40">
            <a:extLst>
              <a:ext uri="{FF2B5EF4-FFF2-40B4-BE49-F238E27FC236}">
                <a16:creationId xmlns:a16="http://schemas.microsoft.com/office/drawing/2014/main" id="{A7532215-ADE5-4131-A40B-1488740DA7A8}"/>
              </a:ext>
            </a:extLst>
          </p:cNvPr>
          <p:cNvSpPr/>
          <p:nvPr/>
        </p:nvSpPr>
        <p:spPr>
          <a:xfrm>
            <a:off x="985838" y="2809875"/>
            <a:ext cx="1416050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橢圓 41">
            <a:extLst>
              <a:ext uri="{FF2B5EF4-FFF2-40B4-BE49-F238E27FC236}">
                <a16:creationId xmlns:a16="http://schemas.microsoft.com/office/drawing/2014/main" id="{27E28C62-B826-4995-927C-F588AE649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42">
            <a:extLst>
              <a:ext uri="{FF2B5EF4-FFF2-40B4-BE49-F238E27FC236}">
                <a16:creationId xmlns:a16="http://schemas.microsoft.com/office/drawing/2014/main" id="{5CFB0A99-5656-498D-BFB9-A29DA7971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橢圓 43">
            <a:extLst>
              <a:ext uri="{FF2B5EF4-FFF2-40B4-BE49-F238E27FC236}">
                <a16:creationId xmlns:a16="http://schemas.microsoft.com/office/drawing/2014/main" id="{FDD0409B-9BBB-4643-9987-988209E0E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29956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3" name="橢圓 44">
            <a:extLst>
              <a:ext uri="{FF2B5EF4-FFF2-40B4-BE49-F238E27FC236}">
                <a16:creationId xmlns:a16="http://schemas.microsoft.com/office/drawing/2014/main" id="{C8F612CB-4EC8-41B5-B40D-3D2FB1A33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橢圓 45">
            <a:extLst>
              <a:ext uri="{FF2B5EF4-FFF2-40B4-BE49-F238E27FC236}">
                <a16:creationId xmlns:a16="http://schemas.microsoft.com/office/drawing/2014/main" id="{7C9BD7BB-3154-4AB9-8472-DD208606F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5" name="橢圓 46">
            <a:extLst>
              <a:ext uri="{FF2B5EF4-FFF2-40B4-BE49-F238E27FC236}">
                <a16:creationId xmlns:a16="http://schemas.microsoft.com/office/drawing/2014/main" id="{27EC6953-469E-42B4-AE1B-F24DBCB7C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6" name="橢圓 47">
            <a:extLst>
              <a:ext uri="{FF2B5EF4-FFF2-40B4-BE49-F238E27FC236}">
                <a16:creationId xmlns:a16="http://schemas.microsoft.com/office/drawing/2014/main" id="{F776B9DD-57D7-4B8C-B5AB-119C01AC8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37957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7" name="橢圓 48">
            <a:extLst>
              <a:ext uri="{FF2B5EF4-FFF2-40B4-BE49-F238E27FC236}">
                <a16:creationId xmlns:a16="http://schemas.microsoft.com/office/drawing/2014/main" id="{5435A66B-1C58-498D-938D-853459258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8" name="橢圓 49">
            <a:extLst>
              <a:ext uri="{FF2B5EF4-FFF2-40B4-BE49-F238E27FC236}">
                <a16:creationId xmlns:a16="http://schemas.microsoft.com/office/drawing/2014/main" id="{F72A3345-843B-4D98-A466-76A4E4FAF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9" name="橢圓 50">
            <a:extLst>
              <a:ext uri="{FF2B5EF4-FFF2-40B4-BE49-F238E27FC236}">
                <a16:creationId xmlns:a16="http://schemas.microsoft.com/office/drawing/2014/main" id="{8D4D81F5-2B49-4EC6-A97F-EC427180D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0" name="橢圓 51">
            <a:extLst>
              <a:ext uri="{FF2B5EF4-FFF2-40B4-BE49-F238E27FC236}">
                <a16:creationId xmlns:a16="http://schemas.microsoft.com/office/drawing/2014/main" id="{9C4A08CB-D62B-471C-A6DE-956F284C2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46545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1" name="橢圓 52">
            <a:extLst>
              <a:ext uri="{FF2B5EF4-FFF2-40B4-BE49-F238E27FC236}">
                <a16:creationId xmlns:a16="http://schemas.microsoft.com/office/drawing/2014/main" id="{6F2A243E-F755-4CC8-9F63-9BEAB0086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2" name="橢圓 53">
            <a:extLst>
              <a:ext uri="{FF2B5EF4-FFF2-40B4-BE49-F238E27FC236}">
                <a16:creationId xmlns:a16="http://schemas.microsoft.com/office/drawing/2014/main" id="{62B4C95C-651E-4E36-BE70-3F3836791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3" name="橢圓 54">
            <a:extLst>
              <a:ext uri="{FF2B5EF4-FFF2-40B4-BE49-F238E27FC236}">
                <a16:creationId xmlns:a16="http://schemas.microsoft.com/office/drawing/2014/main" id="{AF3ED616-6AB9-4BF7-94A3-7A5BE63E0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4" name="橢圓 55">
            <a:extLst>
              <a:ext uri="{FF2B5EF4-FFF2-40B4-BE49-F238E27FC236}">
                <a16:creationId xmlns:a16="http://schemas.microsoft.com/office/drawing/2014/main" id="{4A286AA9-8D4A-457F-96F9-690769D2A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54546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-4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5" name="橢圓 56">
            <a:extLst>
              <a:ext uri="{FF2B5EF4-FFF2-40B4-BE49-F238E27FC236}">
                <a16:creationId xmlns:a16="http://schemas.microsoft.com/office/drawing/2014/main" id="{9E70AB0E-E309-4A8C-8964-3ACF8EF8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6" name="文字方塊 2">
            <a:extLst>
              <a:ext uri="{FF2B5EF4-FFF2-40B4-BE49-F238E27FC236}">
                <a16:creationId xmlns:a16="http://schemas.microsoft.com/office/drawing/2014/main" id="{70768270-0A45-4E68-8400-8B195E67C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0574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00FF"/>
                </a:solidFill>
              </a:rPr>
              <a:t>Repeat this for each filter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47" name="矩形 57">
            <a:extLst>
              <a:ext uri="{FF2B5EF4-FFF2-40B4-BE49-F238E27FC236}">
                <a16:creationId xmlns:a16="http://schemas.microsoft.com/office/drawing/2014/main" id="{B515D120-8FC4-41FF-B5D6-529B83E56F19}"/>
              </a:ext>
            </a:extLst>
          </p:cNvPr>
          <p:cNvSpPr/>
          <p:nvPr/>
        </p:nvSpPr>
        <p:spPr>
          <a:xfrm>
            <a:off x="2416175" y="37830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640" name="矩形 58">
            <a:extLst>
              <a:ext uri="{FF2B5EF4-FFF2-40B4-BE49-F238E27FC236}">
                <a16:creationId xmlns:a16="http://schemas.microsoft.com/office/drawing/2014/main" id="{F135D599-3225-4CF2-A830-8A817F8B7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1731963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sp>
        <p:nvSpPr>
          <p:cNvPr id="49" name="文字方塊 59">
            <a:extLst>
              <a:ext uri="{FF2B5EF4-FFF2-40B4-BE49-F238E27FC236}">
                <a16:creationId xmlns:a16="http://schemas.microsoft.com/office/drawing/2014/main" id="{19823AE5-36F1-4A95-810E-DDB5DA60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1722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Two 4 x 4 images</a:t>
            </a:r>
          </a:p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Forming 2 x 4 x 4 matrix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50" name="矩形 5">
            <a:extLst>
              <a:ext uri="{FF2B5EF4-FFF2-40B4-BE49-F238E27FC236}">
                <a16:creationId xmlns:a16="http://schemas.microsoft.com/office/drawing/2014/main" id="{023ABC80-D48E-4CD9-BE8B-5735E922C50C}"/>
              </a:ext>
            </a:extLst>
          </p:cNvPr>
          <p:cNvSpPr/>
          <p:nvPr/>
        </p:nvSpPr>
        <p:spPr>
          <a:xfrm>
            <a:off x="5334000" y="4038600"/>
            <a:ext cx="2320925" cy="973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Feature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Map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E4B910-C46B-4E34-B5AF-4F7692A4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9" grpId="0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>
            <a:extLst>
              <a:ext uri="{FF2B5EF4-FFF2-40B4-BE49-F238E27FC236}">
                <a16:creationId xmlns:a16="http://schemas.microsoft.com/office/drawing/2014/main" id="{457B1FF8-7073-4326-B38A-C45F864C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65126"/>
            <a:ext cx="8047806" cy="763588"/>
          </a:xfrm>
        </p:spPr>
        <p:txBody>
          <a:bodyPr/>
          <a:lstStyle/>
          <a:p>
            <a:r>
              <a:rPr lang="en-US" altLang="zh-TW" dirty="0"/>
              <a:t>Color image: RGB 3 channels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922E801B-8520-4D9C-8434-F6C079286DD2}"/>
              </a:ext>
            </a:extLst>
          </p:cNvPr>
          <p:cNvGraphicFramePr>
            <a:graphicFrameLocks/>
          </p:cNvGraphicFramePr>
          <p:nvPr/>
        </p:nvGraphicFramePr>
        <p:xfrm>
          <a:off x="4954588" y="3441700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A1F1DF32-8234-44FE-B46B-33B688850540}"/>
              </a:ext>
            </a:extLst>
          </p:cNvPr>
          <p:cNvGraphicFramePr>
            <a:graphicFrameLocks/>
          </p:cNvGraphicFramePr>
          <p:nvPr/>
        </p:nvGraphicFramePr>
        <p:xfrm>
          <a:off x="5118100" y="3648075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CE103AD9-B0E4-4553-9BCC-2460E90C50A4}"/>
              </a:ext>
            </a:extLst>
          </p:cNvPr>
          <p:cNvGraphicFramePr>
            <a:graphicFrameLocks/>
          </p:cNvGraphicFramePr>
          <p:nvPr/>
        </p:nvGraphicFramePr>
        <p:xfrm>
          <a:off x="5324475" y="3849688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7C0EC41-EFEB-494B-BB2D-A057F7B3F646}"/>
              </a:ext>
            </a:extLst>
          </p:cNvPr>
          <p:cNvGraphicFramePr>
            <a:graphicFrameLocks noGrp="1"/>
          </p:cNvGraphicFramePr>
          <p:nvPr/>
        </p:nvGraphicFramePr>
        <p:xfrm>
          <a:off x="2967038" y="161448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F4052E8-5453-4292-A860-993A0EA29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2341563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845B55E-E553-4474-A8DC-1D4322E12DBA}"/>
              </a:ext>
            </a:extLst>
          </p:cNvPr>
          <p:cNvGraphicFramePr>
            <a:graphicFrameLocks noGrp="1"/>
          </p:cNvGraphicFramePr>
          <p:nvPr/>
        </p:nvGraphicFramePr>
        <p:xfrm>
          <a:off x="5972175" y="15732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F45224-F13E-4CE3-BDF0-BC92F5C30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2301875"/>
            <a:ext cx="1449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CDC9D4E-7A97-42CE-8FE1-ACCA05899865}"/>
              </a:ext>
            </a:extLst>
          </p:cNvPr>
          <p:cNvGraphicFramePr>
            <a:graphicFrameLocks noGrp="1"/>
          </p:cNvGraphicFramePr>
          <p:nvPr/>
        </p:nvGraphicFramePr>
        <p:xfrm>
          <a:off x="3119438" y="176688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4FAA727-BE86-42BA-8B15-8F5D8BA6DBC2}"/>
              </a:ext>
            </a:extLst>
          </p:cNvPr>
          <p:cNvGraphicFramePr>
            <a:graphicFrameLocks noGrp="1"/>
          </p:cNvGraphicFramePr>
          <p:nvPr/>
        </p:nvGraphicFramePr>
        <p:xfrm>
          <a:off x="3271838" y="1882775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B2216F2-6E07-4875-88A7-AE2EE99EEC49}"/>
              </a:ext>
            </a:extLst>
          </p:cNvPr>
          <p:cNvGraphicFramePr>
            <a:graphicFrameLocks noGrp="1"/>
          </p:cNvGraphicFramePr>
          <p:nvPr/>
        </p:nvGraphicFramePr>
        <p:xfrm>
          <a:off x="6124575" y="170815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8327E2B-BE29-462F-80F8-D542C453981F}"/>
              </a:ext>
            </a:extLst>
          </p:cNvPr>
          <p:cNvGraphicFramePr>
            <a:graphicFrameLocks noGrp="1"/>
          </p:cNvGraphicFramePr>
          <p:nvPr/>
        </p:nvGraphicFramePr>
        <p:xfrm>
          <a:off x="6276975" y="186055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向右箭號 4">
            <a:extLst>
              <a:ext uri="{FF2B5EF4-FFF2-40B4-BE49-F238E27FC236}">
                <a16:creationId xmlns:a16="http://schemas.microsoft.com/office/drawing/2014/main" id="{266FE8D8-DAA5-40DB-A08A-6E7B86149627}"/>
              </a:ext>
            </a:extLst>
          </p:cNvPr>
          <p:cNvSpPr/>
          <p:nvPr/>
        </p:nvSpPr>
        <p:spPr>
          <a:xfrm>
            <a:off x="4295775" y="4379913"/>
            <a:ext cx="508000" cy="86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CB940F7-42AB-4770-96CC-8CFE2CA9D539}"/>
              </a:ext>
            </a:extLst>
          </p:cNvPr>
          <p:cNvGrpSpPr>
            <a:grpSpLocks/>
          </p:cNvGrpSpPr>
          <p:nvPr/>
        </p:nvGrpSpPr>
        <p:grpSpPr bwMode="auto">
          <a:xfrm>
            <a:off x="354013" y="3059113"/>
            <a:ext cx="3927475" cy="3630612"/>
            <a:chOff x="353684" y="3059766"/>
            <a:chExt cx="3927508" cy="3629534"/>
          </a:xfrm>
        </p:grpSpPr>
        <p:pic>
          <p:nvPicPr>
            <p:cNvPr id="23819" name="圖片 3">
              <a:extLst>
                <a:ext uri="{FF2B5EF4-FFF2-40B4-BE49-F238E27FC236}">
                  <a16:creationId xmlns:a16="http://schemas.microsoft.com/office/drawing/2014/main" id="{4D2F6DC9-7271-4E60-9217-B812E9612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2" y="3442427"/>
              <a:ext cx="3907070" cy="3246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20" name="文字方塊 16">
              <a:extLst>
                <a:ext uri="{FF2B5EF4-FFF2-40B4-BE49-F238E27FC236}">
                  <a16:creationId xmlns:a16="http://schemas.microsoft.com/office/drawing/2014/main" id="{1327F83A-971F-448C-90DF-4557A2F97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4" y="3059766"/>
              <a:ext cx="19976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/>
                <a:t>Color image</a:t>
              </a:r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C9BCA31-1208-4FCB-BF0E-DFBCF2A39FEA}"/>
              </a:ext>
            </a:extLst>
          </p:cNvPr>
          <p:cNvGraphicFramePr>
            <a:graphicFrameLocks/>
          </p:cNvGraphicFramePr>
          <p:nvPr/>
        </p:nvGraphicFramePr>
        <p:xfrm>
          <a:off x="1450975" y="1289050"/>
          <a:ext cx="1804986" cy="172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28" name="文字方塊 4">
            <a:extLst>
              <a:ext uri="{FF2B5EF4-FFF2-40B4-BE49-F238E27FC236}">
                <a16:creationId xmlns:a16="http://schemas.microsoft.com/office/drawing/2014/main" id="{B49CF246-C811-4A4E-A279-6464487BA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3013075"/>
            <a:ext cx="124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image</a:t>
            </a:r>
            <a:endParaRPr lang="zh-TW" altLang="en-US"/>
          </a:p>
        </p:txBody>
      </p:sp>
      <p:pic>
        <p:nvPicPr>
          <p:cNvPr id="24629" name="圖片 5">
            <a:extLst>
              <a:ext uri="{FF2B5EF4-FFF2-40B4-BE49-F238E27FC236}">
                <a16:creationId xmlns:a16="http://schemas.microsoft.com/office/drawing/2014/main" id="{D44412E1-2457-41E5-87B7-72523053C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1312863"/>
            <a:ext cx="191611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2">
            <a:extLst>
              <a:ext uri="{FF2B5EF4-FFF2-40B4-BE49-F238E27FC236}">
                <a16:creationId xmlns:a16="http://schemas.microsoft.com/office/drawing/2014/main" id="{0DE6DA21-DD82-4324-A95C-C12C40FB7191}"/>
              </a:ext>
            </a:extLst>
          </p:cNvPr>
          <p:cNvSpPr/>
          <p:nvPr/>
        </p:nvSpPr>
        <p:spPr>
          <a:xfrm>
            <a:off x="3673475" y="2151063"/>
            <a:ext cx="1881188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631" name="文字方塊 7">
            <a:extLst>
              <a:ext uri="{FF2B5EF4-FFF2-40B4-BE49-F238E27FC236}">
                <a16:creationId xmlns:a16="http://schemas.microsoft.com/office/drawing/2014/main" id="{EC21A05D-C7DE-4D30-8318-1A0C8B99F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2005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7B75E7B-70D2-4D08-8C03-E32F75510175}"/>
              </a:ext>
            </a:extLst>
          </p:cNvPr>
          <p:cNvGraphicFramePr>
            <a:graphicFrameLocks noGrp="1"/>
          </p:cNvGraphicFramePr>
          <p:nvPr/>
        </p:nvGraphicFramePr>
        <p:xfrm>
          <a:off x="4586288" y="1268413"/>
          <a:ext cx="963612" cy="814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7815024-D09F-4D1A-8E61-D5EFCE9A4F66}"/>
              </a:ext>
            </a:extLst>
          </p:cNvPr>
          <p:cNvGraphicFramePr>
            <a:graphicFrameLocks noGrp="1"/>
          </p:cNvGraphicFramePr>
          <p:nvPr/>
        </p:nvGraphicFramePr>
        <p:xfrm>
          <a:off x="3503613" y="1273175"/>
          <a:ext cx="947736" cy="801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矩形 11">
            <a:extLst>
              <a:ext uri="{FF2B5EF4-FFF2-40B4-BE49-F238E27FC236}">
                <a16:creationId xmlns:a16="http://schemas.microsoft.com/office/drawing/2014/main" id="{42E51EB5-2226-4778-A25E-7909CE25E2A5}"/>
              </a:ext>
            </a:extLst>
          </p:cNvPr>
          <p:cNvSpPr/>
          <p:nvPr/>
        </p:nvSpPr>
        <p:spPr>
          <a:xfrm>
            <a:off x="1041400" y="1046163"/>
            <a:ext cx="7089775" cy="2603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ECA8ABFC-3275-4CA3-89EE-5BB91BA7F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088" y="3898900"/>
            <a:ext cx="498475" cy="26241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矩形 40">
            <a:extLst>
              <a:ext uri="{FF2B5EF4-FFF2-40B4-BE49-F238E27FC236}">
                <a16:creationId xmlns:a16="http://schemas.microsoft.com/office/drawing/2014/main" id="{2F3453C1-4DC1-4E81-A7CB-9A202B1B8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46164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矩形 41">
            <a:extLst>
              <a:ext uri="{FF2B5EF4-FFF2-40B4-BE49-F238E27FC236}">
                <a16:creationId xmlns:a16="http://schemas.microsoft.com/office/drawing/2014/main" id="{63FBAB24-0266-4B63-AF3E-5FF3D8FF2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40449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4672" name="Object 12">
            <a:extLst>
              <a:ext uri="{FF2B5EF4-FFF2-40B4-BE49-F238E27FC236}">
                <a16:creationId xmlns:a16="http://schemas.microsoft.com/office/drawing/2014/main" id="{35C68D34-2010-4A8F-B6CB-F734B82C92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9400" y="3949700"/>
          <a:ext cx="3254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3505200" imgH="4978400" progId="Equation.3">
                  <p:embed/>
                </p:oleObj>
              </mc:Choice>
              <mc:Fallback>
                <p:oleObj name="方程式" r:id="rId3" imgW="3505200" imgH="4978400" progId="Equation.3">
                  <p:embed/>
                  <p:pic>
                    <p:nvPicPr>
                      <p:cNvPr id="24672" name="Object 12">
                        <a:extLst>
                          <a:ext uri="{FF2B5EF4-FFF2-40B4-BE49-F238E27FC236}">
                            <a16:creationId xmlns:a16="http://schemas.microsoft.com/office/drawing/2014/main" id="{35C68D34-2010-4A8F-B6CB-F734B82C92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3949700"/>
                        <a:ext cx="3254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3" name="Object 12">
            <a:extLst>
              <a:ext uri="{FF2B5EF4-FFF2-40B4-BE49-F238E27FC236}">
                <a16:creationId xmlns:a16="http://schemas.microsoft.com/office/drawing/2014/main" id="{1E75EC1F-CA86-4D0D-A8B6-666990445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4533900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797300" imgH="4978400" progId="Equation.3">
                  <p:embed/>
                </p:oleObj>
              </mc:Choice>
              <mc:Fallback>
                <p:oleObj name="方程式" r:id="rId5" imgW="3797300" imgH="4978400" progId="Equation.3">
                  <p:embed/>
                  <p:pic>
                    <p:nvPicPr>
                      <p:cNvPr id="24673" name="Object 12">
                        <a:extLst>
                          <a:ext uri="{FF2B5EF4-FFF2-40B4-BE49-F238E27FC236}">
                            <a16:creationId xmlns:a16="http://schemas.microsoft.com/office/drawing/2014/main" id="{1E75EC1F-CA86-4D0D-A8B6-666990445E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533900"/>
                        <a:ext cx="3524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44">
            <a:extLst>
              <a:ext uri="{FF2B5EF4-FFF2-40B4-BE49-F238E27FC236}">
                <a16:creationId xmlns:a16="http://schemas.microsoft.com/office/drawing/2014/main" id="{14D606D9-3C53-4194-B02D-41030F3E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3870325"/>
            <a:ext cx="746125" cy="26765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45">
            <a:extLst>
              <a:ext uri="{FF2B5EF4-FFF2-40B4-BE49-F238E27FC236}">
                <a16:creationId xmlns:a16="http://schemas.microsoft.com/office/drawing/2014/main" id="{B8226DDE-559B-4152-AFD2-2DAFA2FED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46">
            <a:extLst>
              <a:ext uri="{FF2B5EF4-FFF2-40B4-BE49-F238E27FC236}">
                <a16:creationId xmlns:a16="http://schemas.microsoft.com/office/drawing/2014/main" id="{D3EAB1B0-4F25-4436-BB9A-76B7287BB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4660900"/>
            <a:ext cx="573087" cy="573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47">
            <a:extLst>
              <a:ext uri="{FF2B5EF4-FFF2-40B4-BE49-F238E27FC236}">
                <a16:creationId xmlns:a16="http://schemas.microsoft.com/office/drawing/2014/main" id="{852692DF-922C-47BE-8DDD-7F74610B8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3" y="5888038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678" name="文字方塊 48">
            <a:extLst>
              <a:ext uri="{FF2B5EF4-FFF2-40B4-BE49-F238E27FC236}">
                <a16:creationId xmlns:a16="http://schemas.microsoft.com/office/drawing/2014/main" id="{5A11FE8D-5997-4F46-8FC7-4F6D9727F83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911976" y="5310187"/>
            <a:ext cx="768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sp>
        <p:nvSpPr>
          <p:cNvPr id="22" name="矩形 49">
            <a:extLst>
              <a:ext uri="{FF2B5EF4-FFF2-40B4-BE49-F238E27FC236}">
                <a16:creationId xmlns:a16="http://schemas.microsoft.com/office/drawing/2014/main" id="{4B7A5D89-E08E-4AD9-8C20-005236EA3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60134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4680" name="Object 12">
            <a:extLst>
              <a:ext uri="{FF2B5EF4-FFF2-40B4-BE49-F238E27FC236}">
                <a16:creationId xmlns:a16="http://schemas.microsoft.com/office/drawing/2014/main" id="{157081D5-9506-496A-9586-02AA0D4A4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9713" y="5918200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4978400" imgH="5270500" progId="Equation.3">
                  <p:embed/>
                </p:oleObj>
              </mc:Choice>
              <mc:Fallback>
                <p:oleObj name="方程式" r:id="rId7" imgW="4978400" imgH="5270500" progId="Equation.3">
                  <p:embed/>
                  <p:pic>
                    <p:nvPicPr>
                      <p:cNvPr id="24680" name="Object 12">
                        <a:extLst>
                          <a:ext uri="{FF2B5EF4-FFF2-40B4-BE49-F238E27FC236}">
                            <a16:creationId xmlns:a16="http://schemas.microsoft.com/office/drawing/2014/main" id="{157081D5-9506-496A-9586-02AA0D4A40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5918200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1" name="文字方塊 51">
            <a:extLst>
              <a:ext uri="{FF2B5EF4-FFF2-40B4-BE49-F238E27FC236}">
                <a16:creationId xmlns:a16="http://schemas.microsoft.com/office/drawing/2014/main" id="{A7D98D8E-B172-4086-BE59-7C83ED32AC3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241132" y="5260181"/>
            <a:ext cx="768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cxnSp>
        <p:nvCxnSpPr>
          <p:cNvPr id="25" name="直線單箭頭接點 52">
            <a:extLst>
              <a:ext uri="{FF2B5EF4-FFF2-40B4-BE49-F238E27FC236}">
                <a16:creationId xmlns:a16="http://schemas.microsoft.com/office/drawing/2014/main" id="{5FBA4B97-7E65-4577-80A8-A498A829FEBE}"/>
              </a:ext>
            </a:extLst>
          </p:cNvPr>
          <p:cNvCxnSpPr>
            <a:endCxn id="18" idx="2"/>
          </p:cNvCxnSpPr>
          <p:nvPr/>
        </p:nvCxnSpPr>
        <p:spPr>
          <a:xfrm flipV="1">
            <a:off x="5695950" y="4173538"/>
            <a:ext cx="123825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53">
            <a:extLst>
              <a:ext uri="{FF2B5EF4-FFF2-40B4-BE49-F238E27FC236}">
                <a16:creationId xmlns:a16="http://schemas.microsoft.com/office/drawing/2014/main" id="{CF26CFAF-D448-4DD1-9E19-9702DBF7514A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>
            <a:off x="5689600" y="4216400"/>
            <a:ext cx="1236663" cy="7302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54">
            <a:extLst>
              <a:ext uri="{FF2B5EF4-FFF2-40B4-BE49-F238E27FC236}">
                <a16:creationId xmlns:a16="http://schemas.microsoft.com/office/drawing/2014/main" id="{6D900F7B-6F3E-4925-807F-2C63AA8D7309}"/>
              </a:ext>
            </a:extLst>
          </p:cNvPr>
          <p:cNvCxnSpPr>
            <a:stCxn id="14" idx="3"/>
            <a:endCxn id="20" idx="2"/>
          </p:cNvCxnSpPr>
          <p:nvPr/>
        </p:nvCxnSpPr>
        <p:spPr>
          <a:xfrm>
            <a:off x="5689600" y="4216400"/>
            <a:ext cx="1223963" cy="195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55">
            <a:extLst>
              <a:ext uri="{FF2B5EF4-FFF2-40B4-BE49-F238E27FC236}">
                <a16:creationId xmlns:a16="http://schemas.microsoft.com/office/drawing/2014/main" id="{E711DF1C-7811-4AA3-9BD5-E9AD834EA45E}"/>
              </a:ext>
            </a:extLst>
          </p:cNvPr>
          <p:cNvCxnSpPr>
            <a:endCxn id="18" idx="2"/>
          </p:cNvCxnSpPr>
          <p:nvPr/>
        </p:nvCxnSpPr>
        <p:spPr>
          <a:xfrm flipV="1">
            <a:off x="5727700" y="4173538"/>
            <a:ext cx="1206500" cy="595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6">
            <a:extLst>
              <a:ext uri="{FF2B5EF4-FFF2-40B4-BE49-F238E27FC236}">
                <a16:creationId xmlns:a16="http://schemas.microsoft.com/office/drawing/2014/main" id="{4B286EEF-5380-43C7-AC54-C2834946F859}"/>
              </a:ext>
            </a:extLst>
          </p:cNvPr>
          <p:cNvCxnSpPr>
            <a:stCxn id="13" idx="3"/>
            <a:endCxn id="19" idx="2"/>
          </p:cNvCxnSpPr>
          <p:nvPr/>
        </p:nvCxnSpPr>
        <p:spPr>
          <a:xfrm>
            <a:off x="5683250" y="4787900"/>
            <a:ext cx="1243013" cy="158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7">
            <a:extLst>
              <a:ext uri="{FF2B5EF4-FFF2-40B4-BE49-F238E27FC236}">
                <a16:creationId xmlns:a16="http://schemas.microsoft.com/office/drawing/2014/main" id="{3B9E1579-2E65-4083-8D2A-05E14CEEC4BF}"/>
              </a:ext>
            </a:extLst>
          </p:cNvPr>
          <p:cNvCxnSpPr>
            <a:stCxn id="13" idx="3"/>
            <a:endCxn id="20" idx="2"/>
          </p:cNvCxnSpPr>
          <p:nvPr/>
        </p:nvCxnSpPr>
        <p:spPr>
          <a:xfrm>
            <a:off x="5683250" y="4787900"/>
            <a:ext cx="1230313" cy="1387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58">
            <a:extLst>
              <a:ext uri="{FF2B5EF4-FFF2-40B4-BE49-F238E27FC236}">
                <a16:creationId xmlns:a16="http://schemas.microsoft.com/office/drawing/2014/main" id="{6B00F334-710A-41BD-8DFF-D23D02E2CACB}"/>
              </a:ext>
            </a:extLst>
          </p:cNvPr>
          <p:cNvCxnSpPr>
            <a:endCxn id="18" idx="2"/>
          </p:cNvCxnSpPr>
          <p:nvPr/>
        </p:nvCxnSpPr>
        <p:spPr>
          <a:xfrm flipV="1">
            <a:off x="5792788" y="4173538"/>
            <a:ext cx="1141412" cy="1993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59">
            <a:extLst>
              <a:ext uri="{FF2B5EF4-FFF2-40B4-BE49-F238E27FC236}">
                <a16:creationId xmlns:a16="http://schemas.microsoft.com/office/drawing/2014/main" id="{021C7F3A-91CC-426F-9942-1AC07AE8A0C7}"/>
              </a:ext>
            </a:extLst>
          </p:cNvPr>
          <p:cNvCxnSpPr>
            <a:endCxn id="19" idx="2"/>
          </p:cNvCxnSpPr>
          <p:nvPr/>
        </p:nvCxnSpPr>
        <p:spPr>
          <a:xfrm flipV="1">
            <a:off x="5781675" y="4946650"/>
            <a:ext cx="1144588" cy="1216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60">
            <a:extLst>
              <a:ext uri="{FF2B5EF4-FFF2-40B4-BE49-F238E27FC236}">
                <a16:creationId xmlns:a16="http://schemas.microsoft.com/office/drawing/2014/main" id="{BF44F2A4-5856-413A-BD5D-6DF25C98255C}"/>
              </a:ext>
            </a:extLst>
          </p:cNvPr>
          <p:cNvCxnSpPr>
            <a:endCxn id="20" idx="2"/>
          </p:cNvCxnSpPr>
          <p:nvPr/>
        </p:nvCxnSpPr>
        <p:spPr>
          <a:xfrm>
            <a:off x="5781675" y="6162675"/>
            <a:ext cx="1131888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內容版面配置區 3">
            <a:extLst>
              <a:ext uri="{FF2B5EF4-FFF2-40B4-BE49-F238E27FC236}">
                <a16:creationId xmlns:a16="http://schemas.microsoft.com/office/drawing/2014/main" id="{41EDD333-692A-4BD3-8A62-E2DD35931DC0}"/>
              </a:ext>
            </a:extLst>
          </p:cNvPr>
          <p:cNvGraphicFramePr>
            <a:graphicFrameLocks/>
          </p:cNvGraphicFramePr>
          <p:nvPr/>
        </p:nvGraphicFramePr>
        <p:xfrm>
          <a:off x="3332163" y="4275138"/>
          <a:ext cx="1804986" cy="1722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742" name="矩形 68">
            <a:extLst>
              <a:ext uri="{FF2B5EF4-FFF2-40B4-BE49-F238E27FC236}">
                <a16:creationId xmlns:a16="http://schemas.microsoft.com/office/drawing/2014/main" id="{5E13578F-DC0D-466C-942B-48F335911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150813"/>
            <a:ext cx="61446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3200" dirty="0"/>
              <a:t>Convolution </a:t>
            </a:r>
            <a:r>
              <a:rPr lang="en-US" altLang="zh-TW" sz="3200" dirty="0" err="1"/>
              <a:t>v.s</a:t>
            </a:r>
            <a:r>
              <a:rPr lang="en-US" altLang="zh-TW" sz="3200" dirty="0"/>
              <a:t>. Fully Connected</a:t>
            </a:r>
            <a:endParaRPr lang="zh-TW" altLang="en-US" sz="3200" dirty="0"/>
          </a:p>
        </p:txBody>
      </p:sp>
      <p:sp>
        <p:nvSpPr>
          <p:cNvPr id="24743" name="文字方塊 69">
            <a:extLst>
              <a:ext uri="{FF2B5EF4-FFF2-40B4-BE49-F238E27FC236}">
                <a16:creationId xmlns:a16="http://schemas.microsoft.com/office/drawing/2014/main" id="{8254578F-1CDA-4CBE-B619-2B170A866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687888"/>
            <a:ext cx="19367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Fully-connected</a:t>
            </a:r>
            <a:endParaRPr lang="zh-TW" altLang="en-US" sz="2800"/>
          </a:p>
        </p:txBody>
      </p:sp>
      <p:sp>
        <p:nvSpPr>
          <p:cNvPr id="37" name="矩形 71">
            <a:extLst>
              <a:ext uri="{FF2B5EF4-FFF2-40B4-BE49-F238E27FC236}">
                <a16:creationId xmlns:a16="http://schemas.microsoft.com/office/drawing/2014/main" id="{9C43685E-DB04-4FE3-A289-F722511E7A66}"/>
              </a:ext>
            </a:extLst>
          </p:cNvPr>
          <p:cNvSpPr/>
          <p:nvPr/>
        </p:nvSpPr>
        <p:spPr>
          <a:xfrm>
            <a:off x="6732588" y="3797300"/>
            <a:ext cx="915987" cy="27495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矩形 72">
            <a:extLst>
              <a:ext uri="{FF2B5EF4-FFF2-40B4-BE49-F238E27FC236}">
                <a16:creationId xmlns:a16="http://schemas.microsoft.com/office/drawing/2014/main" id="{95FE5E72-3275-4F7A-9BB4-5BF0FE547FC3}"/>
              </a:ext>
            </a:extLst>
          </p:cNvPr>
          <p:cNvSpPr/>
          <p:nvPr/>
        </p:nvSpPr>
        <p:spPr>
          <a:xfrm>
            <a:off x="5667375" y="1233488"/>
            <a:ext cx="2084388" cy="20574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>
            <a:extLst>
              <a:ext uri="{FF2B5EF4-FFF2-40B4-BE49-F238E27FC236}">
                <a16:creationId xmlns:a16="http://schemas.microsoft.com/office/drawing/2014/main" id="{12C995A3-C846-423B-9429-36DFD7D0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65125"/>
            <a:ext cx="8047806" cy="805405"/>
          </a:xfrm>
        </p:spPr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27650" name="群組 3">
            <a:extLst>
              <a:ext uri="{FF2B5EF4-FFF2-40B4-BE49-F238E27FC236}">
                <a16:creationId xmlns:a16="http://schemas.microsoft.com/office/drawing/2014/main" id="{01572B93-8B45-4CC2-A971-73A8BE2191E9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2274888"/>
            <a:ext cx="2906713" cy="3200400"/>
            <a:chOff x="-1626455" y="3999117"/>
            <a:chExt cx="2906568" cy="3201477"/>
          </a:xfrm>
        </p:grpSpPr>
        <p:pic>
          <p:nvPicPr>
            <p:cNvPr id="27678" name="圖片 4">
              <a:extLst>
                <a:ext uri="{FF2B5EF4-FFF2-40B4-BE49-F238E27FC236}">
                  <a16:creationId xmlns:a16="http://schemas.microsoft.com/office/drawing/2014/main" id="{AD3D2CF3-89BF-43F1-BE47-1E41B6B5C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BC9F52D8-F640-482D-824C-F5C875B68ED1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2000" dirty="0">
                  <a:solidFill>
                    <a:srgbClr val="000000"/>
                  </a:solidFill>
                </a:rPr>
                <a:t>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7651" name="Picture 2" descr="http://s.hswstatic.com/gif/whiskers-sam.jpg">
            <a:extLst>
              <a:ext uri="{FF2B5EF4-FFF2-40B4-BE49-F238E27FC236}">
                <a16:creationId xmlns:a16="http://schemas.microsoft.com/office/drawing/2014/main" id="{267DBBA1-8B29-4D3D-BEC8-97009849B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字方塊 8">
            <a:extLst>
              <a:ext uri="{FF2B5EF4-FFF2-40B4-BE49-F238E27FC236}">
                <a16:creationId xmlns:a16="http://schemas.microsoft.com/office/drawing/2014/main" id="{713ED5DC-22AC-4597-A361-DEE4BBC4C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8" y="1706563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F98C46CD-AC8F-49ED-9A22-159BF8F2A63D}"/>
              </a:ext>
            </a:extLst>
          </p:cNvPr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0A3C0734-72D9-42EB-99EA-05C010F5D638}"/>
              </a:ext>
            </a:extLst>
          </p:cNvPr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B3F4F139-BB71-4F2E-811C-2A86F1928A0F}"/>
              </a:ext>
            </a:extLst>
          </p:cNvPr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11385922-CFEF-4A19-B2B0-2C8F8EFD7E34}"/>
              </a:ext>
            </a:extLst>
          </p:cNvPr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818C0901-C263-4BAD-B8CB-310CB49C36F6}"/>
              </a:ext>
            </a:extLst>
          </p:cNvPr>
          <p:cNvSpPr txBox="1"/>
          <p:nvPr/>
        </p:nvSpPr>
        <p:spPr>
          <a:xfrm>
            <a:off x="3324218" y="6055666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17D3ADEA-7B28-43D1-ABCA-7DF720C00098}"/>
              </a:ext>
            </a:extLst>
          </p:cNvPr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290524DE-CEB7-4ED0-863A-CFEA7A055776}"/>
              </a:ext>
            </a:extLst>
          </p:cNvPr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35386D9A-586F-405D-B151-06862B1B6BB3}"/>
              </a:ext>
            </a:extLst>
          </p:cNvPr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9D7AF5E6-D73E-4097-AF13-5DC5F25A6C51}"/>
              </a:ext>
            </a:extLst>
          </p:cNvPr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5614EF79-4D84-433C-A179-363C996139CE}"/>
              </a:ext>
            </a:extLst>
          </p:cNvPr>
          <p:cNvSpPr/>
          <p:nvPr/>
        </p:nvSpPr>
        <p:spPr>
          <a:xfrm rot="10800000">
            <a:off x="4881563" y="5753100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325E0937-2A4B-44FD-8BC7-FE7FC38899A9}"/>
              </a:ext>
            </a:extLst>
          </p:cNvPr>
          <p:cNvSpPr/>
          <p:nvPr/>
        </p:nvSpPr>
        <p:spPr>
          <a:xfrm rot="16200000">
            <a:off x="2154237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674" name="文字方塊 20">
            <a:extLst>
              <a:ext uri="{FF2B5EF4-FFF2-40B4-BE49-F238E27FC236}">
                <a16:creationId xmlns:a16="http://schemas.microsoft.com/office/drawing/2014/main" id="{15A3E015-3964-48DD-8DF7-017EF2C4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3414713"/>
            <a:ext cx="1690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22" name="左大括弧 22">
            <a:extLst>
              <a:ext uri="{FF2B5EF4-FFF2-40B4-BE49-F238E27FC236}">
                <a16:creationId xmlns:a16="http://schemas.microsoft.com/office/drawing/2014/main" id="{C09EBC6E-EB43-4763-9805-F83D305A43AF}"/>
              </a:ext>
            </a:extLst>
          </p:cNvPr>
          <p:cNvSpPr/>
          <p:nvPr/>
        </p:nvSpPr>
        <p:spPr>
          <a:xfrm flipH="1">
            <a:off x="7026275" y="1806575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矩形 23">
            <a:extLst>
              <a:ext uri="{FF2B5EF4-FFF2-40B4-BE49-F238E27FC236}">
                <a16:creationId xmlns:a16="http://schemas.microsoft.com/office/drawing/2014/main" id="{CF97446A-3D81-414C-B815-0207717EF3FD}"/>
              </a:ext>
            </a:extLst>
          </p:cNvPr>
          <p:cNvSpPr/>
          <p:nvPr/>
        </p:nvSpPr>
        <p:spPr>
          <a:xfrm>
            <a:off x="5168900" y="2976563"/>
            <a:ext cx="1857375" cy="696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64784043-FBA4-4C18-9616-59BEC0EE2D8F}"/>
              </a:ext>
            </a:extLst>
          </p:cNvPr>
          <p:cNvSpPr/>
          <p:nvPr/>
        </p:nvSpPr>
        <p:spPr>
          <a:xfrm>
            <a:off x="5168900" y="5080000"/>
            <a:ext cx="1857375" cy="69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1">
            <a:extLst>
              <a:ext uri="{FF2B5EF4-FFF2-40B4-BE49-F238E27FC236}">
                <a16:creationId xmlns:a16="http://schemas.microsoft.com/office/drawing/2014/main" id="{03F2AF67-BC52-4681-96B1-E677420F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65126"/>
            <a:ext cx="8047806" cy="760412"/>
          </a:xfrm>
        </p:spPr>
        <p:txBody>
          <a:bodyPr/>
          <a:lstStyle/>
          <a:p>
            <a:r>
              <a:rPr lang="en-US" altLang="zh-TW" dirty="0"/>
              <a:t>Max Pooling</a:t>
            </a:r>
            <a:endParaRPr lang="zh-TW" altLang="en-US" dirty="0"/>
          </a:p>
        </p:txBody>
      </p:sp>
      <p:sp>
        <p:nvSpPr>
          <p:cNvPr id="5" name="橢圓 11">
            <a:extLst>
              <a:ext uri="{FF2B5EF4-FFF2-40B4-BE49-F238E27FC236}">
                <a16:creationId xmlns:a16="http://schemas.microsoft.com/office/drawing/2014/main" id="{B0E2FD81-FFDE-4A3D-A6A1-2C378AB37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3284538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" name="橢圓 12">
            <a:extLst>
              <a:ext uri="{FF2B5EF4-FFF2-40B4-BE49-F238E27FC236}">
                <a16:creationId xmlns:a16="http://schemas.microsoft.com/office/drawing/2014/main" id="{D2B53D29-6DAB-45B2-8FE5-410AF249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32845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7" name="橢圓 13">
            <a:extLst>
              <a:ext uri="{FF2B5EF4-FFF2-40B4-BE49-F238E27FC236}">
                <a16:creationId xmlns:a16="http://schemas.microsoft.com/office/drawing/2014/main" id="{BDB39D11-BDE7-401F-ADF8-EB21A1E65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32845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14">
            <a:extLst>
              <a:ext uri="{FF2B5EF4-FFF2-40B4-BE49-F238E27FC236}">
                <a16:creationId xmlns:a16="http://schemas.microsoft.com/office/drawing/2014/main" id="{F6F64A71-AFAE-41BD-BB18-43B2EB55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32845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15">
            <a:extLst>
              <a:ext uri="{FF2B5EF4-FFF2-40B4-BE49-F238E27FC236}">
                <a16:creationId xmlns:a16="http://schemas.microsoft.com/office/drawing/2014/main" id="{1D05A2B0-7003-4B2E-8793-599E449A6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4084638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16">
            <a:extLst>
              <a:ext uri="{FF2B5EF4-FFF2-40B4-BE49-F238E27FC236}">
                <a16:creationId xmlns:a16="http://schemas.microsoft.com/office/drawing/2014/main" id="{ED6EF7A0-5994-427B-AACB-B94225BE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40846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7">
            <a:extLst>
              <a:ext uri="{FF2B5EF4-FFF2-40B4-BE49-F238E27FC236}">
                <a16:creationId xmlns:a16="http://schemas.microsoft.com/office/drawing/2014/main" id="{F69C4708-EE09-4205-95D1-5837CEECC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40846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8">
            <a:extLst>
              <a:ext uri="{FF2B5EF4-FFF2-40B4-BE49-F238E27FC236}">
                <a16:creationId xmlns:a16="http://schemas.microsoft.com/office/drawing/2014/main" id="{840E7196-67F2-491B-A0C1-A1877055E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40846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9">
            <a:extLst>
              <a:ext uri="{FF2B5EF4-FFF2-40B4-BE49-F238E27FC236}">
                <a16:creationId xmlns:a16="http://schemas.microsoft.com/office/drawing/2014/main" id="{7F688037-2ABC-4B00-B771-B0133466C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49434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20">
            <a:extLst>
              <a:ext uri="{FF2B5EF4-FFF2-40B4-BE49-F238E27FC236}">
                <a16:creationId xmlns:a16="http://schemas.microsoft.com/office/drawing/2014/main" id="{8FBE09D3-B2EB-4873-9C9E-CA58B8985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49434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21">
            <a:extLst>
              <a:ext uri="{FF2B5EF4-FFF2-40B4-BE49-F238E27FC236}">
                <a16:creationId xmlns:a16="http://schemas.microsoft.com/office/drawing/2014/main" id="{158D1D51-69D5-447A-8F37-2A69BE7F9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22">
            <a:extLst>
              <a:ext uri="{FF2B5EF4-FFF2-40B4-BE49-F238E27FC236}">
                <a16:creationId xmlns:a16="http://schemas.microsoft.com/office/drawing/2014/main" id="{C65370AD-B4C9-4B24-9DF7-BE5617443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23">
            <a:extLst>
              <a:ext uri="{FF2B5EF4-FFF2-40B4-BE49-F238E27FC236}">
                <a16:creationId xmlns:a16="http://schemas.microsoft.com/office/drawing/2014/main" id="{CB2981FD-5E43-4A7D-91CE-8E277C669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57435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24">
            <a:extLst>
              <a:ext uri="{FF2B5EF4-FFF2-40B4-BE49-F238E27FC236}">
                <a16:creationId xmlns:a16="http://schemas.microsoft.com/office/drawing/2014/main" id="{EC1A85DB-EB6F-4D51-B766-CC74F578B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57435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5">
            <a:extLst>
              <a:ext uri="{FF2B5EF4-FFF2-40B4-BE49-F238E27FC236}">
                <a16:creationId xmlns:a16="http://schemas.microsoft.com/office/drawing/2014/main" id="{1464B238-DE1F-4022-9310-9C47DCD4E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6">
            <a:extLst>
              <a:ext uri="{FF2B5EF4-FFF2-40B4-BE49-F238E27FC236}">
                <a16:creationId xmlns:a16="http://schemas.microsoft.com/office/drawing/2014/main" id="{392D7037-FF7B-4555-BA13-FDC3B5311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1" name="表格 34">
            <a:extLst>
              <a:ext uri="{FF2B5EF4-FFF2-40B4-BE49-F238E27FC236}">
                <a16:creationId xmlns:a16="http://schemas.microsoft.com/office/drawing/2014/main" id="{CAA6C71D-2840-4B19-BB33-E6B9B4A06DDC}"/>
              </a:ext>
            </a:extLst>
          </p:cNvPr>
          <p:cNvGraphicFramePr>
            <a:graphicFrameLocks noGrp="1"/>
          </p:cNvGraphicFramePr>
          <p:nvPr/>
        </p:nvGraphicFramePr>
        <p:xfrm>
          <a:off x="5711825" y="161766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文字方塊 35">
            <a:extLst>
              <a:ext uri="{FF2B5EF4-FFF2-40B4-BE49-F238E27FC236}">
                <a16:creationId xmlns:a16="http://schemas.microsoft.com/office/drawing/2014/main" id="{1798B4B0-7ED0-4399-82C1-0F8533CD2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2085975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sp>
        <p:nvSpPr>
          <p:cNvPr id="23" name="橢圓 41">
            <a:extLst>
              <a:ext uri="{FF2B5EF4-FFF2-40B4-BE49-F238E27FC236}">
                <a16:creationId xmlns:a16="http://schemas.microsoft.com/office/drawing/2014/main" id="{B7269FAB-A6EF-4A35-8C62-1AA7D4F9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33543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" name="橢圓 42">
            <a:extLst>
              <a:ext uri="{FF2B5EF4-FFF2-40B4-BE49-F238E27FC236}">
                <a16:creationId xmlns:a16="http://schemas.microsoft.com/office/drawing/2014/main" id="{3E63F75A-80CC-4FF6-83FC-919357C03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33543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橢圓 43">
            <a:extLst>
              <a:ext uri="{FF2B5EF4-FFF2-40B4-BE49-F238E27FC236}">
                <a16:creationId xmlns:a16="http://schemas.microsoft.com/office/drawing/2014/main" id="{938E85BE-9E8E-4A40-96C4-2208E90A7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33543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6" name="橢圓 44">
            <a:extLst>
              <a:ext uri="{FF2B5EF4-FFF2-40B4-BE49-F238E27FC236}">
                <a16:creationId xmlns:a16="http://schemas.microsoft.com/office/drawing/2014/main" id="{87A3CD6F-64C3-43CB-9CB5-70A3E5AE3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33543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7" name="橢圓 45">
            <a:extLst>
              <a:ext uri="{FF2B5EF4-FFF2-40B4-BE49-F238E27FC236}">
                <a16:creationId xmlns:a16="http://schemas.microsoft.com/office/drawing/2014/main" id="{0C6172AB-FB8F-47BB-B003-92A9AFE8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41544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8" name="橢圓 46">
            <a:extLst>
              <a:ext uri="{FF2B5EF4-FFF2-40B4-BE49-F238E27FC236}">
                <a16:creationId xmlns:a16="http://schemas.microsoft.com/office/drawing/2014/main" id="{B478F3B7-387F-46BD-A346-14921822B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1544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9" name="橢圓 47">
            <a:extLst>
              <a:ext uri="{FF2B5EF4-FFF2-40B4-BE49-F238E27FC236}">
                <a16:creationId xmlns:a16="http://schemas.microsoft.com/office/drawing/2014/main" id="{40A1B325-4239-4A00-ABFF-F088CB99B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41544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0" name="橢圓 48">
            <a:extLst>
              <a:ext uri="{FF2B5EF4-FFF2-40B4-BE49-F238E27FC236}">
                <a16:creationId xmlns:a16="http://schemas.microsoft.com/office/drawing/2014/main" id="{C7E05D8E-C4E0-4012-910D-D4280C2F0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41544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49">
            <a:extLst>
              <a:ext uri="{FF2B5EF4-FFF2-40B4-BE49-F238E27FC236}">
                <a16:creationId xmlns:a16="http://schemas.microsoft.com/office/drawing/2014/main" id="{B4B605E5-85AD-43D2-AE5F-CFD732B8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50117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橢圓 50">
            <a:extLst>
              <a:ext uri="{FF2B5EF4-FFF2-40B4-BE49-F238E27FC236}">
                <a16:creationId xmlns:a16="http://schemas.microsoft.com/office/drawing/2014/main" id="{6175CA7C-10AA-4E1F-8F96-75122FFAA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50117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3" name="橢圓 51">
            <a:extLst>
              <a:ext uri="{FF2B5EF4-FFF2-40B4-BE49-F238E27FC236}">
                <a16:creationId xmlns:a16="http://schemas.microsoft.com/office/drawing/2014/main" id="{C6E13504-C1E8-4538-B06F-DAE40388C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50117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橢圓 52">
            <a:extLst>
              <a:ext uri="{FF2B5EF4-FFF2-40B4-BE49-F238E27FC236}">
                <a16:creationId xmlns:a16="http://schemas.microsoft.com/office/drawing/2014/main" id="{1324143D-DFD9-431A-8407-DDFCB21E7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50117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5" name="橢圓 53">
            <a:extLst>
              <a:ext uri="{FF2B5EF4-FFF2-40B4-BE49-F238E27FC236}">
                <a16:creationId xmlns:a16="http://schemas.microsoft.com/office/drawing/2014/main" id="{C2AB5B40-C7ED-4757-9E1B-2D7B845C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58118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6" name="橢圓 54">
            <a:extLst>
              <a:ext uri="{FF2B5EF4-FFF2-40B4-BE49-F238E27FC236}">
                <a16:creationId xmlns:a16="http://schemas.microsoft.com/office/drawing/2014/main" id="{67B06D3D-C0AE-4D34-96A6-69C89416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58118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7" name="橢圓 55">
            <a:extLst>
              <a:ext uri="{FF2B5EF4-FFF2-40B4-BE49-F238E27FC236}">
                <a16:creationId xmlns:a16="http://schemas.microsoft.com/office/drawing/2014/main" id="{806D211A-851B-4E9F-94A4-28542CE4A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58118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-4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8" name="橢圓 56">
            <a:extLst>
              <a:ext uri="{FF2B5EF4-FFF2-40B4-BE49-F238E27FC236}">
                <a16:creationId xmlns:a16="http://schemas.microsoft.com/office/drawing/2014/main" id="{A0245DE3-F878-433D-AD03-1BF0F3C0F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58118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39" name="表格 57">
            <a:extLst>
              <a:ext uri="{FF2B5EF4-FFF2-40B4-BE49-F238E27FC236}">
                <a16:creationId xmlns:a16="http://schemas.microsoft.com/office/drawing/2014/main" id="{57D94F55-21A9-4D42-B008-BBF091094F93}"/>
              </a:ext>
            </a:extLst>
          </p:cNvPr>
          <p:cNvGraphicFramePr>
            <a:graphicFrameLocks noGrp="1"/>
          </p:cNvGraphicFramePr>
          <p:nvPr/>
        </p:nvGraphicFramePr>
        <p:xfrm>
          <a:off x="1706563" y="161766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文字方塊 58">
            <a:extLst>
              <a:ext uri="{FF2B5EF4-FFF2-40B4-BE49-F238E27FC236}">
                <a16:creationId xmlns:a16="http://schemas.microsoft.com/office/drawing/2014/main" id="{F90FFF11-9DCB-4DB0-AB24-5094D9B8E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207168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41" name="矩形 2">
            <a:extLst>
              <a:ext uri="{FF2B5EF4-FFF2-40B4-BE49-F238E27FC236}">
                <a16:creationId xmlns:a16="http://schemas.microsoft.com/office/drawing/2014/main" id="{6F452092-6091-470F-B5E5-E13E27EA2026}"/>
              </a:ext>
            </a:extLst>
          </p:cNvPr>
          <p:cNvSpPr/>
          <p:nvPr/>
        </p:nvSpPr>
        <p:spPr>
          <a:xfrm>
            <a:off x="895350" y="3284538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2" name="矩形 67">
            <a:extLst>
              <a:ext uri="{FF2B5EF4-FFF2-40B4-BE49-F238E27FC236}">
                <a16:creationId xmlns:a16="http://schemas.microsoft.com/office/drawing/2014/main" id="{4EAB1845-F0BA-4A41-9933-2E9D495C28AC}"/>
              </a:ext>
            </a:extLst>
          </p:cNvPr>
          <p:cNvSpPr/>
          <p:nvPr/>
        </p:nvSpPr>
        <p:spPr>
          <a:xfrm>
            <a:off x="2579688" y="3284538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68">
            <a:extLst>
              <a:ext uri="{FF2B5EF4-FFF2-40B4-BE49-F238E27FC236}">
                <a16:creationId xmlns:a16="http://schemas.microsoft.com/office/drawing/2014/main" id="{73541B05-4D93-4BA0-BBD2-5379C36B6183}"/>
              </a:ext>
            </a:extLst>
          </p:cNvPr>
          <p:cNvSpPr/>
          <p:nvPr/>
        </p:nvSpPr>
        <p:spPr>
          <a:xfrm>
            <a:off x="895350" y="4940300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4" name="矩形 69">
            <a:extLst>
              <a:ext uri="{FF2B5EF4-FFF2-40B4-BE49-F238E27FC236}">
                <a16:creationId xmlns:a16="http://schemas.microsoft.com/office/drawing/2014/main" id="{B66C064E-896C-4EBE-9CAD-D66250AB6CC1}"/>
              </a:ext>
            </a:extLst>
          </p:cNvPr>
          <p:cNvSpPr/>
          <p:nvPr/>
        </p:nvSpPr>
        <p:spPr>
          <a:xfrm>
            <a:off x="2579688" y="4940300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5" name="矩形 70">
            <a:extLst>
              <a:ext uri="{FF2B5EF4-FFF2-40B4-BE49-F238E27FC236}">
                <a16:creationId xmlns:a16="http://schemas.microsoft.com/office/drawing/2014/main" id="{4046A8CF-B083-4033-AD59-4C0E04C86B82}"/>
              </a:ext>
            </a:extLst>
          </p:cNvPr>
          <p:cNvSpPr/>
          <p:nvPr/>
        </p:nvSpPr>
        <p:spPr>
          <a:xfrm>
            <a:off x="5064125" y="3325813"/>
            <a:ext cx="1562100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6" name="矩形 71">
            <a:extLst>
              <a:ext uri="{FF2B5EF4-FFF2-40B4-BE49-F238E27FC236}">
                <a16:creationId xmlns:a16="http://schemas.microsoft.com/office/drawing/2014/main" id="{9E60015B-1085-4A6D-8C4B-81BE5BA588CF}"/>
              </a:ext>
            </a:extLst>
          </p:cNvPr>
          <p:cNvSpPr/>
          <p:nvPr/>
        </p:nvSpPr>
        <p:spPr>
          <a:xfrm>
            <a:off x="6748463" y="3325813"/>
            <a:ext cx="1560512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7" name="矩形 72">
            <a:extLst>
              <a:ext uri="{FF2B5EF4-FFF2-40B4-BE49-F238E27FC236}">
                <a16:creationId xmlns:a16="http://schemas.microsoft.com/office/drawing/2014/main" id="{0219A452-1270-4BFA-B994-8CCFC944F3F8}"/>
              </a:ext>
            </a:extLst>
          </p:cNvPr>
          <p:cNvSpPr/>
          <p:nvPr/>
        </p:nvSpPr>
        <p:spPr>
          <a:xfrm>
            <a:off x="5064125" y="4981575"/>
            <a:ext cx="1562100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矩形 73">
            <a:extLst>
              <a:ext uri="{FF2B5EF4-FFF2-40B4-BE49-F238E27FC236}">
                <a16:creationId xmlns:a16="http://schemas.microsoft.com/office/drawing/2014/main" id="{F9B70155-1232-4B6F-9916-EA1A2DBD5661}"/>
              </a:ext>
            </a:extLst>
          </p:cNvPr>
          <p:cNvSpPr/>
          <p:nvPr/>
        </p:nvSpPr>
        <p:spPr>
          <a:xfrm>
            <a:off x="6748463" y="4981575"/>
            <a:ext cx="1560512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>
            <a:extLst>
              <a:ext uri="{FF2B5EF4-FFF2-40B4-BE49-F238E27FC236}">
                <a16:creationId xmlns:a16="http://schemas.microsoft.com/office/drawing/2014/main" id="{C4EB07D5-A386-4A9D-8811-29E74E96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65125"/>
            <a:ext cx="8047806" cy="759619"/>
          </a:xfrm>
        </p:spPr>
        <p:txBody>
          <a:bodyPr/>
          <a:lstStyle/>
          <a:p>
            <a:r>
              <a:rPr lang="en-US" altLang="zh-TW" dirty="0"/>
              <a:t>Why Pooling</a:t>
            </a:r>
            <a:endParaRPr lang="zh-TW" altLang="en-US" dirty="0"/>
          </a:p>
        </p:txBody>
      </p:sp>
      <p:sp>
        <p:nvSpPr>
          <p:cNvPr id="29698" name="內容版面配置區 2">
            <a:extLst>
              <a:ext uri="{FF2B5EF4-FFF2-40B4-BE49-F238E27FC236}">
                <a16:creationId xmlns:a16="http://schemas.microsoft.com/office/drawing/2014/main" id="{05832A02-0257-436C-A769-18D9524B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sz="2800"/>
              <a:t>Subsampling pixels will not change the object</a:t>
            </a:r>
            <a:endParaRPr lang="zh-TW" altLang="en-US" sz="2800"/>
          </a:p>
        </p:txBody>
      </p:sp>
      <p:pic>
        <p:nvPicPr>
          <p:cNvPr id="6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01570411-68DF-44DF-89C0-A5547931D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924175"/>
            <a:ext cx="3335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52DB45D2-9CD6-4584-A7F6-2E788A436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3433763"/>
            <a:ext cx="17573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3">
            <a:extLst>
              <a:ext uri="{FF2B5EF4-FFF2-40B4-BE49-F238E27FC236}">
                <a16:creationId xmlns:a16="http://schemas.microsoft.com/office/drawing/2014/main" id="{9E345E37-E0E0-4D8F-9E06-2C585ACF53F8}"/>
              </a:ext>
            </a:extLst>
          </p:cNvPr>
          <p:cNvSpPr/>
          <p:nvPr/>
        </p:nvSpPr>
        <p:spPr>
          <a:xfrm>
            <a:off x="4397375" y="3627438"/>
            <a:ext cx="1860550" cy="803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5">
            <a:extLst>
              <a:ext uri="{FF2B5EF4-FFF2-40B4-BE49-F238E27FC236}">
                <a16:creationId xmlns:a16="http://schemas.microsoft.com/office/drawing/2014/main" id="{1C7AFBAA-27F9-42F7-B0D9-E63561B13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013" y="4424363"/>
            <a:ext cx="207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Subsampling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6">
            <a:extLst>
              <a:ext uri="{FF2B5EF4-FFF2-40B4-BE49-F238E27FC236}">
                <a16:creationId xmlns:a16="http://schemas.microsoft.com/office/drawing/2014/main" id="{F34ACF4E-D26C-4278-92CD-DDB5308C0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2408238"/>
            <a:ext cx="149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1" name="文字方塊 8">
            <a:extLst>
              <a:ext uri="{FF2B5EF4-FFF2-40B4-BE49-F238E27FC236}">
                <a16:creationId xmlns:a16="http://schemas.microsoft.com/office/drawing/2014/main" id="{10F8EF63-E987-4EB8-B287-9A6F40BD9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2900363"/>
            <a:ext cx="1493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2" name="文字方塊 7">
            <a:extLst>
              <a:ext uri="{FF2B5EF4-FFF2-40B4-BE49-F238E27FC236}">
                <a16:creationId xmlns:a16="http://schemas.microsoft.com/office/drawing/2014/main" id="{93E9D506-4C04-491D-A2AB-9C618E563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19" y="5334794"/>
            <a:ext cx="771333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We can subsample the pixels to make image smaller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19DBF80-CA20-4315-8AAF-DC400CCC8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5924551"/>
            <a:ext cx="726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fewer parameters to characterize the image</a:t>
            </a:r>
            <a:endParaRPr lang="zh-TW" altLang="en-US" dirty="0"/>
          </a:p>
        </p:txBody>
      </p:sp>
      <p:sp>
        <p:nvSpPr>
          <p:cNvPr id="14" name="向右箭號 11">
            <a:extLst>
              <a:ext uri="{FF2B5EF4-FFF2-40B4-BE49-F238E27FC236}">
                <a16:creationId xmlns:a16="http://schemas.microsoft.com/office/drawing/2014/main" id="{662DAD99-D6CC-4575-B09C-5E4FA9929BA3}"/>
              </a:ext>
            </a:extLst>
          </p:cNvPr>
          <p:cNvSpPr/>
          <p:nvPr/>
        </p:nvSpPr>
        <p:spPr>
          <a:xfrm>
            <a:off x="955675" y="5935663"/>
            <a:ext cx="920750" cy="482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>
            <a:extLst>
              <a:ext uri="{FF2B5EF4-FFF2-40B4-BE49-F238E27FC236}">
                <a16:creationId xmlns:a16="http://schemas.microsoft.com/office/drawing/2014/main" id="{E385B14B-ECF0-4A11-B859-ACC42BE1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509141"/>
            <a:ext cx="8047806" cy="615603"/>
          </a:xfrm>
        </p:spPr>
        <p:txBody>
          <a:bodyPr/>
          <a:lstStyle/>
          <a:p>
            <a:r>
              <a:rPr lang="en-US" altLang="zh-TW" dirty="0"/>
              <a:t>Max Pooling</a:t>
            </a:r>
            <a:endParaRPr lang="zh-TW" altLang="en-US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62DE025A-8569-40B6-A247-656DBF954898}"/>
              </a:ext>
            </a:extLst>
          </p:cNvPr>
          <p:cNvGraphicFramePr>
            <a:graphicFrameLocks/>
          </p:cNvGraphicFramePr>
          <p:nvPr/>
        </p:nvGraphicFramePr>
        <p:xfrm>
          <a:off x="338138" y="2503488"/>
          <a:ext cx="287496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797" name="文字方塊 4">
            <a:extLst>
              <a:ext uri="{FF2B5EF4-FFF2-40B4-BE49-F238E27FC236}">
                <a16:creationId xmlns:a16="http://schemas.microsoft.com/office/drawing/2014/main" id="{45236F7D-1E49-42C6-B70A-5D229618D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492750"/>
            <a:ext cx="2347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sp>
        <p:nvSpPr>
          <p:cNvPr id="7" name="橢圓 5">
            <a:extLst>
              <a:ext uri="{FF2B5EF4-FFF2-40B4-BE49-F238E27FC236}">
                <a16:creationId xmlns:a16="http://schemas.microsoft.com/office/drawing/2014/main" id="{F7500F81-5B47-4C29-9BF6-EDB2ADDE5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6">
            <a:extLst>
              <a:ext uri="{FF2B5EF4-FFF2-40B4-BE49-F238E27FC236}">
                <a16:creationId xmlns:a16="http://schemas.microsoft.com/office/drawing/2014/main" id="{BBA1C088-D9D4-4671-B7F3-114C18E34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7">
            <a:extLst>
              <a:ext uri="{FF2B5EF4-FFF2-40B4-BE49-F238E27FC236}">
                <a16:creationId xmlns:a16="http://schemas.microsoft.com/office/drawing/2014/main" id="{6103E084-A8C7-45F9-8C65-F23123E60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8">
            <a:extLst>
              <a:ext uri="{FF2B5EF4-FFF2-40B4-BE49-F238E27FC236}">
                <a16:creationId xmlns:a16="http://schemas.microsoft.com/office/drawing/2014/main" id="{E63BCD52-D567-414A-ACEE-9691A9EA1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9">
            <a:extLst>
              <a:ext uri="{FF2B5EF4-FFF2-40B4-BE49-F238E27FC236}">
                <a16:creationId xmlns:a16="http://schemas.microsoft.com/office/drawing/2014/main" id="{77875CEB-86F8-470C-B64A-43AFD9C5A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3303588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0">
            <a:extLst>
              <a:ext uri="{FF2B5EF4-FFF2-40B4-BE49-F238E27FC236}">
                <a16:creationId xmlns:a16="http://schemas.microsoft.com/office/drawing/2014/main" id="{1D2A204C-8D61-454A-AAC3-A1E45C8AA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5" y="3281363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1">
            <a:extLst>
              <a:ext uri="{FF2B5EF4-FFF2-40B4-BE49-F238E27FC236}">
                <a16:creationId xmlns:a16="http://schemas.microsoft.com/office/drawing/2014/main" id="{51C1289B-FC41-4853-9452-566A967D6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5" y="4352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2">
            <a:extLst>
              <a:ext uri="{FF2B5EF4-FFF2-40B4-BE49-F238E27FC236}">
                <a16:creationId xmlns:a16="http://schemas.microsoft.com/office/drawing/2014/main" id="{022891E6-B58D-41DB-B196-89B77CAD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3545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806" name="文字方塊 13">
            <a:extLst>
              <a:ext uri="{FF2B5EF4-FFF2-40B4-BE49-F238E27FC236}">
                <a16:creationId xmlns:a16="http://schemas.microsoft.com/office/drawing/2014/main" id="{4CEBF736-2E6E-4775-B2FE-1FD175831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5186363"/>
            <a:ext cx="2346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2 x 2 image</a:t>
            </a:r>
            <a:endParaRPr lang="zh-TW" altLang="en-US"/>
          </a:p>
        </p:txBody>
      </p:sp>
      <p:sp>
        <p:nvSpPr>
          <p:cNvPr id="16" name="文字方塊 14">
            <a:extLst>
              <a:ext uri="{FF2B5EF4-FFF2-40B4-BE49-F238E27FC236}">
                <a16:creationId xmlns:a16="http://schemas.microsoft.com/office/drawing/2014/main" id="{F1130AF6-A982-4C09-BD44-7D6E69F92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5699125"/>
            <a:ext cx="22669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rgbClr val="0000FF"/>
                </a:solidFill>
              </a:rPr>
              <a:t>Each filter </a:t>
            </a:r>
          </a:p>
          <a:p>
            <a:pPr algn="ctr" eaLnBrk="1" hangingPunct="1"/>
            <a:r>
              <a:rPr lang="en-US" altLang="zh-TW" sz="2800">
                <a:solidFill>
                  <a:srgbClr val="0000FF"/>
                </a:solidFill>
              </a:rPr>
              <a:t>is a channel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17" name="向右箭號 15">
            <a:extLst>
              <a:ext uri="{FF2B5EF4-FFF2-40B4-BE49-F238E27FC236}">
                <a16:creationId xmlns:a16="http://schemas.microsoft.com/office/drawing/2014/main" id="{E89E1355-47B2-47B5-9C90-F0EA1C6331E4}"/>
              </a:ext>
            </a:extLst>
          </p:cNvPr>
          <p:cNvSpPr/>
          <p:nvPr/>
        </p:nvSpPr>
        <p:spPr>
          <a:xfrm>
            <a:off x="3152775" y="2728913"/>
            <a:ext cx="858838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9357654-0DB5-43BA-9630-659D4F531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1957388"/>
            <a:ext cx="22796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New image </a:t>
            </a:r>
          </a:p>
          <a:p>
            <a:pPr algn="ctr" eaLnBrk="1" hangingPunct="1"/>
            <a:r>
              <a:rPr lang="en-US" altLang="zh-TW" sz="2800"/>
              <a:t>but smaller</a:t>
            </a:r>
            <a:endParaRPr lang="zh-TW" altLang="en-US" sz="28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AA974A-A2F0-4EA2-B7FB-159934BABD24}"/>
              </a:ext>
            </a:extLst>
          </p:cNvPr>
          <p:cNvSpPr/>
          <p:nvPr/>
        </p:nvSpPr>
        <p:spPr>
          <a:xfrm>
            <a:off x="4014788" y="2609850"/>
            <a:ext cx="1374775" cy="10683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Conv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2A07E9A-68BE-4AB4-BC46-A04BBB1DF8CC}"/>
              </a:ext>
            </a:extLst>
          </p:cNvPr>
          <p:cNvSpPr/>
          <p:nvPr/>
        </p:nvSpPr>
        <p:spPr>
          <a:xfrm>
            <a:off x="4011613" y="4187825"/>
            <a:ext cx="137795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Max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Pooling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897643F2-A8F5-4314-BA10-8A6B08064DEF}"/>
              </a:ext>
            </a:extLst>
          </p:cNvPr>
          <p:cNvSpPr/>
          <p:nvPr/>
        </p:nvSpPr>
        <p:spPr>
          <a:xfrm>
            <a:off x="5378450" y="4289425"/>
            <a:ext cx="858838" cy="846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CD2B83E9-B7DF-4724-9E29-F764971AB33D}"/>
              </a:ext>
            </a:extLst>
          </p:cNvPr>
          <p:cNvSpPr/>
          <p:nvPr/>
        </p:nvSpPr>
        <p:spPr>
          <a:xfrm rot="5400000">
            <a:off x="4454525" y="3517900"/>
            <a:ext cx="492125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2197-E54E-4B05-AC74-9EACC910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Classical Computer Vision Pipeline</a:t>
            </a:r>
          </a:p>
        </p:txBody>
      </p:sp>
      <p:pic>
        <p:nvPicPr>
          <p:cNvPr id="4" name="Picture 3" descr="A motorcycle parked in front of a building&#10;&#10;Description automatically generated with low confidence">
            <a:extLst>
              <a:ext uri="{FF2B5EF4-FFF2-40B4-BE49-F238E27FC236}">
                <a16:creationId xmlns:a16="http://schemas.microsoft.com/office/drawing/2014/main" id="{FD625151-F0F2-4E61-9A70-3678A595D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0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>
            <a:extLst>
              <a:ext uri="{FF2B5EF4-FFF2-40B4-BE49-F238E27FC236}">
                <a16:creationId xmlns:a16="http://schemas.microsoft.com/office/drawing/2014/main" id="{8A1F07BF-A8D5-4EB6-A534-33AA2705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850"/>
          </a:xfrm>
        </p:spPr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pic>
        <p:nvPicPr>
          <p:cNvPr id="32770" name="Picture 2" descr="http://s.hswstatic.com/gif/whiskers-sam.jpg">
            <a:extLst>
              <a:ext uri="{FF2B5EF4-FFF2-40B4-BE49-F238E27FC236}">
                <a16:creationId xmlns:a16="http://schemas.microsoft.com/office/drawing/2014/main" id="{B1B06A3B-D817-436C-B05C-2538555C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0">
            <a:extLst>
              <a:ext uri="{FF2B5EF4-FFF2-40B4-BE49-F238E27FC236}">
                <a16:creationId xmlns:a16="http://schemas.microsoft.com/office/drawing/2014/main" id="{D6B9709C-816B-4A45-96FA-82DE126C1340}"/>
              </a:ext>
            </a:extLst>
          </p:cNvPr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B79F7D6D-BC08-458D-A420-38C77308D53B}"/>
              </a:ext>
            </a:extLst>
          </p:cNvPr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13">
            <a:extLst>
              <a:ext uri="{FF2B5EF4-FFF2-40B4-BE49-F238E27FC236}">
                <a16:creationId xmlns:a16="http://schemas.microsoft.com/office/drawing/2014/main" id="{B7A5E0E1-88A4-4F80-A21C-78F5D3329FD6}"/>
              </a:ext>
            </a:extLst>
          </p:cNvPr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BD6D870D-D820-438B-91F6-0FDC2C7B89A1}"/>
              </a:ext>
            </a:extLst>
          </p:cNvPr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EEAA6911-3CAE-4B73-9AC9-388038F2A2EC}"/>
              </a:ext>
            </a:extLst>
          </p:cNvPr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131DF546-4DE7-4558-89F1-C9C9819118A7}"/>
              </a:ext>
            </a:extLst>
          </p:cNvPr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8DC5D6DA-B5D8-4FF3-BBDB-FC3E563F7159}"/>
              </a:ext>
            </a:extLst>
          </p:cNvPr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D8950698-7307-40D5-AD29-1A4DE09EDFD3}"/>
              </a:ext>
            </a:extLst>
          </p:cNvPr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787" name="文字方塊 20">
            <a:extLst>
              <a:ext uri="{FF2B5EF4-FFF2-40B4-BE49-F238E27FC236}">
                <a16:creationId xmlns:a16="http://schemas.microsoft.com/office/drawing/2014/main" id="{7A14D88A-0DCB-45AE-9E81-89F2CCCA2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3414713"/>
            <a:ext cx="1690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15" name="左大括弧 22">
            <a:extLst>
              <a:ext uri="{FF2B5EF4-FFF2-40B4-BE49-F238E27FC236}">
                <a16:creationId xmlns:a16="http://schemas.microsoft.com/office/drawing/2014/main" id="{0A628C66-DC21-4EFC-869D-6AF9D618E661}"/>
              </a:ext>
            </a:extLst>
          </p:cNvPr>
          <p:cNvSpPr/>
          <p:nvPr/>
        </p:nvSpPr>
        <p:spPr>
          <a:xfrm flipH="1">
            <a:off x="7026275" y="1806575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矩形 25">
            <a:extLst>
              <a:ext uri="{FF2B5EF4-FFF2-40B4-BE49-F238E27FC236}">
                <a16:creationId xmlns:a16="http://schemas.microsoft.com/office/drawing/2014/main" id="{8C2DA4FE-254E-4D7C-8D05-BEC1D4598454}"/>
              </a:ext>
            </a:extLst>
          </p:cNvPr>
          <p:cNvSpPr/>
          <p:nvPr/>
        </p:nvSpPr>
        <p:spPr>
          <a:xfrm>
            <a:off x="5189538" y="1847850"/>
            <a:ext cx="1857375" cy="1900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文字方塊 24">
            <a:extLst>
              <a:ext uri="{FF2B5EF4-FFF2-40B4-BE49-F238E27FC236}">
                <a16:creationId xmlns:a16="http://schemas.microsoft.com/office/drawing/2014/main" id="{99C7EA02-8408-4603-B180-82386CC8B915}"/>
              </a:ext>
            </a:extLst>
          </p:cNvPr>
          <p:cNvSpPr txBox="1"/>
          <p:nvPr/>
        </p:nvSpPr>
        <p:spPr>
          <a:xfrm>
            <a:off x="1381456" y="3568646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18" name="文字方塊 26">
            <a:extLst>
              <a:ext uri="{FF2B5EF4-FFF2-40B4-BE49-F238E27FC236}">
                <a16:creationId xmlns:a16="http://schemas.microsoft.com/office/drawing/2014/main" id="{80927D39-8CFD-42D6-9C25-D3B0DEF6C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49" y="5210175"/>
            <a:ext cx="46211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The number of channels is the number of filters</a:t>
            </a:r>
            <a:endParaRPr lang="zh-TW" altLang="en-US" dirty="0"/>
          </a:p>
        </p:txBody>
      </p:sp>
      <p:sp>
        <p:nvSpPr>
          <p:cNvPr id="19" name="文字方塊 27">
            <a:extLst>
              <a:ext uri="{FF2B5EF4-FFF2-40B4-BE49-F238E27FC236}">
                <a16:creationId xmlns:a16="http://schemas.microsoft.com/office/drawing/2014/main" id="{13E2DBD9-284F-4233-9466-7B5C49463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49" y="4242043"/>
            <a:ext cx="4644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Smaller than the original image</a:t>
            </a:r>
            <a:endParaRPr lang="zh-TW" altLang="en-US" dirty="0"/>
          </a:p>
        </p:txBody>
      </p:sp>
      <p:cxnSp>
        <p:nvCxnSpPr>
          <p:cNvPr id="20" name="直線單箭頭接點 6">
            <a:extLst>
              <a:ext uri="{FF2B5EF4-FFF2-40B4-BE49-F238E27FC236}">
                <a16:creationId xmlns:a16="http://schemas.microsoft.com/office/drawing/2014/main" id="{E0F751E8-85E9-4EC6-B033-AA0EAC1FC046}"/>
              </a:ext>
            </a:extLst>
          </p:cNvPr>
          <p:cNvCxnSpPr/>
          <p:nvPr/>
        </p:nvCxnSpPr>
        <p:spPr>
          <a:xfrm flipH="1">
            <a:off x="3535363" y="3875088"/>
            <a:ext cx="22701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8">
            <a:extLst>
              <a:ext uri="{FF2B5EF4-FFF2-40B4-BE49-F238E27FC236}">
                <a16:creationId xmlns:a16="http://schemas.microsoft.com/office/drawing/2014/main" id="{DCB04836-F9D3-40A1-8A1E-24697BC06DAF}"/>
              </a:ext>
            </a:extLst>
          </p:cNvPr>
          <p:cNvSpPr/>
          <p:nvPr/>
        </p:nvSpPr>
        <p:spPr>
          <a:xfrm>
            <a:off x="5189538" y="4002088"/>
            <a:ext cx="1857375" cy="1900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2" name="群組 7">
            <a:extLst>
              <a:ext uri="{FF2B5EF4-FFF2-40B4-BE49-F238E27FC236}">
                <a16:creationId xmlns:a16="http://schemas.microsoft.com/office/drawing/2014/main" id="{12CEEDA3-2356-4313-83CC-6DCF3A904266}"/>
              </a:ext>
            </a:extLst>
          </p:cNvPr>
          <p:cNvGrpSpPr>
            <a:grpSpLocks/>
          </p:cNvGrpSpPr>
          <p:nvPr/>
        </p:nvGrpSpPr>
        <p:grpSpPr bwMode="auto">
          <a:xfrm>
            <a:off x="1562100" y="1611313"/>
            <a:ext cx="1947863" cy="1771650"/>
            <a:chOff x="1561968" y="1612084"/>
            <a:chExt cx="1947915" cy="1771562"/>
          </a:xfrm>
        </p:grpSpPr>
        <p:sp>
          <p:nvSpPr>
            <p:cNvPr id="23" name="橢圓 29">
              <a:extLst>
                <a:ext uri="{FF2B5EF4-FFF2-40B4-BE49-F238E27FC236}">
                  <a16:creationId xmlns:a16="http://schemas.microsoft.com/office/drawing/2014/main" id="{38DA416D-EE23-485C-A6A2-281186396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719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橢圓 30">
              <a:extLst>
                <a:ext uri="{FF2B5EF4-FFF2-40B4-BE49-F238E27FC236}">
                  <a16:creationId xmlns:a16="http://schemas.microsoft.com/office/drawing/2014/main" id="{C637CD3C-AEA3-498A-8FBE-E88BA0C9D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295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0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橢圓 31">
              <a:extLst>
                <a:ext uri="{FF2B5EF4-FFF2-40B4-BE49-F238E27FC236}">
                  <a16:creationId xmlns:a16="http://schemas.microsoft.com/office/drawing/2014/main" id="{68E55437-3595-43AA-AB6D-FF3FF67FE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544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橢圓 32">
              <a:extLst>
                <a:ext uri="{FF2B5EF4-FFF2-40B4-BE49-F238E27FC236}">
                  <a16:creationId xmlns:a16="http://schemas.microsoft.com/office/drawing/2014/main" id="{435D48A5-2D41-400D-9061-8A9A04726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968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橢圓 33">
              <a:extLst>
                <a:ext uri="{FF2B5EF4-FFF2-40B4-BE49-F238E27FC236}">
                  <a16:creationId xmlns:a16="http://schemas.microsoft.com/office/drawing/2014/main" id="{E946B63F-AF91-4246-B1A4-3ACB62517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637" y="1829560"/>
              <a:ext cx="720744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-1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橢圓 34">
              <a:extLst>
                <a:ext uri="{FF2B5EF4-FFF2-40B4-BE49-F238E27FC236}">
                  <a16:creationId xmlns:a16="http://schemas.microsoft.com/office/drawing/2014/main" id="{D822F5D2-1967-4713-85C8-A454871A7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139" y="1805749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橢圓 35">
              <a:extLst>
                <a:ext uri="{FF2B5EF4-FFF2-40B4-BE49-F238E27FC236}">
                  <a16:creationId xmlns:a16="http://schemas.microsoft.com/office/drawing/2014/main" id="{2BA008E7-DE8E-4BB5-BD2D-2F354A194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975" y="2661369"/>
              <a:ext cx="719157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橢圓 36">
              <a:extLst>
                <a:ext uri="{FF2B5EF4-FFF2-40B4-BE49-F238E27FC236}">
                  <a16:creationId xmlns:a16="http://schemas.microsoft.com/office/drawing/2014/main" id="{C3AF5486-2942-4FF9-9D8D-ACFF608CE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761" y="2662957"/>
              <a:ext cx="719156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0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>
            <a:extLst>
              <a:ext uri="{FF2B5EF4-FFF2-40B4-BE49-F238E27FC236}">
                <a16:creationId xmlns:a16="http://schemas.microsoft.com/office/drawing/2014/main" id="{D705DE31-D6D7-4189-9538-2C48DC78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05405"/>
          </a:xfrm>
        </p:spPr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33794" name="群組 3">
            <a:extLst>
              <a:ext uri="{FF2B5EF4-FFF2-40B4-BE49-F238E27FC236}">
                <a16:creationId xmlns:a16="http://schemas.microsoft.com/office/drawing/2014/main" id="{E8081982-5F71-41BD-9FFF-5744747DD5C0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2274888"/>
            <a:ext cx="2906713" cy="3200400"/>
            <a:chOff x="-1626455" y="3999117"/>
            <a:chExt cx="2906568" cy="3201477"/>
          </a:xfrm>
        </p:grpSpPr>
        <p:pic>
          <p:nvPicPr>
            <p:cNvPr id="33825" name="圖片 4">
              <a:extLst>
                <a:ext uri="{FF2B5EF4-FFF2-40B4-BE49-F238E27FC236}">
                  <a16:creationId xmlns:a16="http://schemas.microsoft.com/office/drawing/2014/main" id="{542F2791-1467-4194-B6E5-F5246DB31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B109A597-833B-4CF0-89CE-F54E08C317C1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3795" name="Picture 2" descr="http://s.hswstatic.com/gif/whiskers-sam.jpg">
            <a:extLst>
              <a:ext uri="{FF2B5EF4-FFF2-40B4-BE49-F238E27FC236}">
                <a16:creationId xmlns:a16="http://schemas.microsoft.com/office/drawing/2014/main" id="{EE84FF69-57AD-4E31-B0A8-D520CD83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文字方塊 8">
            <a:extLst>
              <a:ext uri="{FF2B5EF4-FFF2-40B4-BE49-F238E27FC236}">
                <a16:creationId xmlns:a16="http://schemas.microsoft.com/office/drawing/2014/main" id="{E2D55839-03AE-4CA9-BB43-8896DC2D0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8" y="1706563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13B4D747-0A21-4612-9849-414536EBBA07}"/>
              </a:ext>
            </a:extLst>
          </p:cNvPr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D67E4A54-E0B2-4A72-91A7-F07C8287B389}"/>
              </a:ext>
            </a:extLst>
          </p:cNvPr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4EFE5FDE-5BB4-4EDA-8686-1AAE94F2016A}"/>
              </a:ext>
            </a:extLst>
          </p:cNvPr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22BD4E45-07D6-4CA4-AFA5-C8AE00E1E3B1}"/>
              </a:ext>
            </a:extLst>
          </p:cNvPr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F391CAF0-75DE-44EC-81FA-6430CAA5EBAF}"/>
              </a:ext>
            </a:extLst>
          </p:cNvPr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Flattened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3BC97F57-B02F-4003-B747-6A85E604E10A}"/>
              </a:ext>
            </a:extLst>
          </p:cNvPr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4603F9F2-C249-4E50-9463-93F0A6C9B304}"/>
              </a:ext>
            </a:extLst>
          </p:cNvPr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82F33301-7D2E-432C-B1A8-7DFE79469891}"/>
              </a:ext>
            </a:extLst>
          </p:cNvPr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3D4241C5-6C6E-4942-9AB3-F54D2727EB2D}"/>
              </a:ext>
            </a:extLst>
          </p:cNvPr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8D0E084D-4D9B-4B98-8021-77BB3FC39D4D}"/>
              </a:ext>
            </a:extLst>
          </p:cNvPr>
          <p:cNvSpPr/>
          <p:nvPr/>
        </p:nvSpPr>
        <p:spPr>
          <a:xfrm rot="10800000">
            <a:off x="4881563" y="5753100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F2743571-9693-4764-8EDC-B54CE0C7E82A}"/>
              </a:ext>
            </a:extLst>
          </p:cNvPr>
          <p:cNvSpPr/>
          <p:nvPr/>
        </p:nvSpPr>
        <p:spPr>
          <a:xfrm rot="16200000">
            <a:off x="2154237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3">
            <a:extLst>
              <a:ext uri="{FF2B5EF4-FFF2-40B4-BE49-F238E27FC236}">
                <a16:creationId xmlns:a16="http://schemas.microsoft.com/office/drawing/2014/main" id="{076C532C-A992-4942-9575-994E59653DA3}"/>
              </a:ext>
            </a:extLst>
          </p:cNvPr>
          <p:cNvSpPr/>
          <p:nvPr/>
        </p:nvSpPr>
        <p:spPr>
          <a:xfrm>
            <a:off x="628650" y="2562225"/>
            <a:ext cx="4368800" cy="4071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4">
            <a:extLst>
              <a:ext uri="{FF2B5EF4-FFF2-40B4-BE49-F238E27FC236}">
                <a16:creationId xmlns:a16="http://schemas.microsoft.com/office/drawing/2014/main" id="{C76B3E5B-0477-4DB6-AA2A-89F7753B6089}"/>
              </a:ext>
            </a:extLst>
          </p:cNvPr>
          <p:cNvSpPr txBox="1"/>
          <p:nvPr/>
        </p:nvSpPr>
        <p:spPr>
          <a:xfrm>
            <a:off x="6705600" y="3657600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23" name="文字方塊 26">
            <a:extLst>
              <a:ext uri="{FF2B5EF4-FFF2-40B4-BE49-F238E27FC236}">
                <a16:creationId xmlns:a16="http://schemas.microsoft.com/office/drawing/2014/main" id="{B8D7F98A-32DD-4FDD-8522-A2985689373E}"/>
              </a:ext>
            </a:extLst>
          </p:cNvPr>
          <p:cNvSpPr txBox="1"/>
          <p:nvPr/>
        </p:nvSpPr>
        <p:spPr>
          <a:xfrm>
            <a:off x="6477000" y="5943600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>
            <a:extLst>
              <a:ext uri="{FF2B5EF4-FFF2-40B4-BE49-F238E27FC236}">
                <a16:creationId xmlns:a16="http://schemas.microsoft.com/office/drawing/2014/main" id="{5E9E1300-5737-4E63-9166-0BECE43C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90049"/>
          </a:xfrm>
        </p:spPr>
        <p:txBody>
          <a:bodyPr/>
          <a:lstStyle/>
          <a:p>
            <a:r>
              <a:rPr lang="en-US" altLang="zh-TW" dirty="0"/>
              <a:t>Flattening</a:t>
            </a:r>
            <a:endParaRPr lang="zh-TW" altLang="en-US" dirty="0"/>
          </a:p>
        </p:txBody>
      </p:sp>
      <p:grpSp>
        <p:nvGrpSpPr>
          <p:cNvPr id="34818" name="群組 13">
            <a:extLst>
              <a:ext uri="{FF2B5EF4-FFF2-40B4-BE49-F238E27FC236}">
                <a16:creationId xmlns:a16="http://schemas.microsoft.com/office/drawing/2014/main" id="{6660B25D-6C2B-48BA-A242-A1CBFAAEA706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2473325"/>
            <a:ext cx="1943100" cy="2049463"/>
            <a:chOff x="758373" y="2759289"/>
            <a:chExt cx="1943214" cy="2049364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3DE241F0-9B57-41C0-A58A-72AE3537757E}"/>
                </a:ext>
              </a:extLst>
            </p:cNvPr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91C582-BC3D-49A6-B788-5DB3D3FD7B97}"/>
                </a:ext>
              </a:extLst>
            </p:cNvPr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928DCD36-4908-4B98-AA42-2CB2B42D0101}"/>
                </a:ext>
              </a:extLst>
            </p:cNvPr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F30B555-B68F-4C54-9A1B-6986C392C63C}"/>
                </a:ext>
              </a:extLst>
            </p:cNvPr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0CFF560-CCFC-4FFC-A0D7-C66A57189A3E}"/>
                </a:ext>
              </a:extLst>
            </p:cNvPr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-1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A71CA162-35DA-44C4-BA63-F2109D5A9E93}"/>
                </a:ext>
              </a:extLst>
            </p:cNvPr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E5FC0B29-B269-478E-A2A1-504BC21D0783}"/>
                </a:ext>
              </a:extLst>
            </p:cNvPr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3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F8BFBB4E-D7C6-4BBA-9DA1-B92894CD8122}"/>
                </a:ext>
              </a:extLst>
            </p:cNvPr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0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文字方塊 16">
            <a:extLst>
              <a:ext uri="{FF2B5EF4-FFF2-40B4-BE49-F238E27FC236}">
                <a16:creationId xmlns:a16="http://schemas.microsoft.com/office/drawing/2014/main" id="{2633BEC3-62B1-4CA1-84DC-72B560295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862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Flattened</a:t>
            </a:r>
            <a:endParaRPr lang="zh-TW" altLang="en-US"/>
          </a:p>
        </p:txBody>
      </p:sp>
      <p:sp>
        <p:nvSpPr>
          <p:cNvPr id="15" name="橢圓 20">
            <a:extLst>
              <a:ext uri="{FF2B5EF4-FFF2-40B4-BE49-F238E27FC236}">
                <a16:creationId xmlns:a16="http://schemas.microsoft.com/office/drawing/2014/main" id="{3BE24B7C-0BD4-4181-949A-C79244672938}"/>
              </a:ext>
            </a:extLst>
          </p:cNvPr>
          <p:cNvSpPr/>
          <p:nvPr/>
        </p:nvSpPr>
        <p:spPr>
          <a:xfrm>
            <a:off x="4212000" y="194885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6" name="橢圓 21">
            <a:extLst>
              <a:ext uri="{FF2B5EF4-FFF2-40B4-BE49-F238E27FC236}">
                <a16:creationId xmlns:a16="http://schemas.microsoft.com/office/drawing/2014/main" id="{63BEED94-FF17-40D4-A122-C7D584FCE1E3}"/>
              </a:ext>
            </a:extLst>
          </p:cNvPr>
          <p:cNvSpPr/>
          <p:nvPr/>
        </p:nvSpPr>
        <p:spPr>
          <a:xfrm>
            <a:off x="4212000" y="10843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7" name="橢圓 22">
            <a:extLst>
              <a:ext uri="{FF2B5EF4-FFF2-40B4-BE49-F238E27FC236}">
                <a16:creationId xmlns:a16="http://schemas.microsoft.com/office/drawing/2014/main" id="{39422141-BE8D-4772-9EA1-7C4062477918}"/>
              </a:ext>
            </a:extLst>
          </p:cNvPr>
          <p:cNvSpPr/>
          <p:nvPr/>
        </p:nvSpPr>
        <p:spPr>
          <a:xfrm>
            <a:off x="4212000" y="19232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橢圓 23">
            <a:extLst>
              <a:ext uri="{FF2B5EF4-FFF2-40B4-BE49-F238E27FC236}">
                <a16:creationId xmlns:a16="http://schemas.microsoft.com/office/drawing/2014/main" id="{53F9DE3B-444A-4742-ABA5-69F17C5680E7}"/>
              </a:ext>
            </a:extLst>
          </p:cNvPr>
          <p:cNvSpPr/>
          <p:nvPr/>
        </p:nvSpPr>
        <p:spPr>
          <a:xfrm>
            <a:off x="4212000" y="2778220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9" name="橢圓 24">
            <a:extLst>
              <a:ext uri="{FF2B5EF4-FFF2-40B4-BE49-F238E27FC236}">
                <a16:creationId xmlns:a16="http://schemas.microsoft.com/office/drawing/2014/main" id="{9E5811AB-6392-4B85-98C5-C531C888F85D}"/>
              </a:ext>
            </a:extLst>
          </p:cNvPr>
          <p:cNvSpPr/>
          <p:nvPr/>
        </p:nvSpPr>
        <p:spPr>
          <a:xfrm>
            <a:off x="4212000" y="3615067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-1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0" name="橢圓 25">
            <a:extLst>
              <a:ext uri="{FF2B5EF4-FFF2-40B4-BE49-F238E27FC236}">
                <a16:creationId xmlns:a16="http://schemas.microsoft.com/office/drawing/2014/main" id="{08F3BCC8-018D-46E2-9F7D-AD115958274E}"/>
              </a:ext>
            </a:extLst>
          </p:cNvPr>
          <p:cNvSpPr/>
          <p:nvPr/>
        </p:nvSpPr>
        <p:spPr>
          <a:xfrm>
            <a:off x="4212000" y="440275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1" name="橢圓 26">
            <a:extLst>
              <a:ext uri="{FF2B5EF4-FFF2-40B4-BE49-F238E27FC236}">
                <a16:creationId xmlns:a16="http://schemas.microsoft.com/office/drawing/2014/main" id="{D513A5B4-278F-405D-A64A-769F854B0CF6}"/>
              </a:ext>
            </a:extLst>
          </p:cNvPr>
          <p:cNvSpPr/>
          <p:nvPr/>
        </p:nvSpPr>
        <p:spPr>
          <a:xfrm>
            <a:off x="4212000" y="5204579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2" name="橢圓 27">
            <a:extLst>
              <a:ext uri="{FF2B5EF4-FFF2-40B4-BE49-F238E27FC236}">
                <a16:creationId xmlns:a16="http://schemas.microsoft.com/office/drawing/2014/main" id="{E9383B0E-9B51-4072-842C-36532156A211}"/>
              </a:ext>
            </a:extLst>
          </p:cNvPr>
          <p:cNvSpPr/>
          <p:nvPr/>
        </p:nvSpPr>
        <p:spPr>
          <a:xfrm>
            <a:off x="4212000" y="602927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3" name="向右箭號 4">
            <a:extLst>
              <a:ext uri="{FF2B5EF4-FFF2-40B4-BE49-F238E27FC236}">
                <a16:creationId xmlns:a16="http://schemas.microsoft.com/office/drawing/2014/main" id="{6583163E-FC74-448D-B802-F9ACBA301CE4}"/>
              </a:ext>
            </a:extLst>
          </p:cNvPr>
          <p:cNvSpPr/>
          <p:nvPr/>
        </p:nvSpPr>
        <p:spPr>
          <a:xfrm>
            <a:off x="4987925" y="3190875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向右箭號 32">
            <a:extLst>
              <a:ext uri="{FF2B5EF4-FFF2-40B4-BE49-F238E27FC236}">
                <a16:creationId xmlns:a16="http://schemas.microsoft.com/office/drawing/2014/main" id="{89304338-FBEA-442C-8161-3BDDA54E8E54}"/>
              </a:ext>
            </a:extLst>
          </p:cNvPr>
          <p:cNvSpPr/>
          <p:nvPr/>
        </p:nvSpPr>
        <p:spPr>
          <a:xfrm>
            <a:off x="7473950" y="3419475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5" name="群組 28">
            <a:extLst>
              <a:ext uri="{FF2B5EF4-FFF2-40B4-BE49-F238E27FC236}">
                <a16:creationId xmlns:a16="http://schemas.microsoft.com/office/drawing/2014/main" id="{C81EB588-7DB6-46F1-A250-5D68032EC226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2724150"/>
            <a:ext cx="3200400" cy="2506663"/>
            <a:chOff x="-2630921" y="4440114"/>
            <a:chExt cx="3201477" cy="2506507"/>
          </a:xfrm>
        </p:grpSpPr>
        <p:pic>
          <p:nvPicPr>
            <p:cNvPr id="34848" name="圖片 29">
              <a:extLst>
                <a:ext uri="{FF2B5EF4-FFF2-40B4-BE49-F238E27FC236}">
                  <a16:creationId xmlns:a16="http://schemas.microsoft.com/office/drawing/2014/main" id="{B626BC5C-9BCF-48EC-BE01-EF4A3451B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-2630921" y="4440114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30">
              <a:extLst>
                <a:ext uri="{FF2B5EF4-FFF2-40B4-BE49-F238E27FC236}">
                  <a16:creationId xmlns:a16="http://schemas.microsoft.com/office/drawing/2014/main" id="{E84A7A5B-148A-4449-8776-8597405C4A2F}"/>
                </a:ext>
              </a:extLst>
            </p:cNvPr>
            <p:cNvSpPr txBox="1"/>
            <p:nvPr/>
          </p:nvSpPr>
          <p:spPr>
            <a:xfrm>
              <a:off x="-2630921" y="6238735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向右箭號 33">
            <a:extLst>
              <a:ext uri="{FF2B5EF4-FFF2-40B4-BE49-F238E27FC236}">
                <a16:creationId xmlns:a16="http://schemas.microsoft.com/office/drawing/2014/main" id="{863921DD-A4C3-45D5-99DB-EC5F88A27E36}"/>
              </a:ext>
            </a:extLst>
          </p:cNvPr>
          <p:cNvSpPr/>
          <p:nvPr/>
        </p:nvSpPr>
        <p:spPr>
          <a:xfrm>
            <a:off x="2325688" y="3201988"/>
            <a:ext cx="1831975" cy="728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1F24112D-8F29-45A2-8965-21F6CB86FD56}"/>
              </a:ext>
            </a:extLst>
          </p:cNvPr>
          <p:cNvSpPr txBox="1"/>
          <p:nvPr/>
        </p:nvSpPr>
        <p:spPr>
          <a:xfrm>
            <a:off x="3091045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tensor)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35844" name="矩形 9">
            <a:extLst>
              <a:ext uri="{FF2B5EF4-FFF2-40B4-BE49-F238E27FC236}">
                <a16:creationId xmlns:a16="http://schemas.microsoft.com/office/drawing/2014/main" id="{3EEF6B66-55EB-44F4-A417-107B1868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5113"/>
            <a:ext cx="210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C2F49195-E5D8-45C3-98AA-074E5973FD16}"/>
              </a:ext>
            </a:extLst>
          </p:cNvPr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A75BB416-B4D6-4904-953A-50D6D270A8EF}"/>
              </a:ext>
            </a:extLst>
          </p:cNvPr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AA824CD8-818D-45AB-B6F1-3A0987301015}"/>
              </a:ext>
            </a:extLst>
          </p:cNvPr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930FC154-0D4B-47AC-B710-06802A890830}"/>
              </a:ext>
            </a:extLst>
          </p:cNvPr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FBD39F8D-2EB1-4B3A-83E7-2456D9610D28}"/>
              </a:ext>
            </a:extLst>
          </p:cNvPr>
          <p:cNvSpPr/>
          <p:nvPr/>
        </p:nvSpPr>
        <p:spPr>
          <a:xfrm>
            <a:off x="6927850" y="139700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AFDAA971-60A2-4DFD-BB73-3CC24B4D3E63}"/>
              </a:ext>
            </a:extLst>
          </p:cNvPr>
          <p:cNvSpPr/>
          <p:nvPr/>
        </p:nvSpPr>
        <p:spPr>
          <a:xfrm>
            <a:off x="6927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61E9D67B-728C-45AA-BCB2-1DAFB9B46E53}"/>
              </a:ext>
            </a:extLst>
          </p:cNvPr>
          <p:cNvSpPr/>
          <p:nvPr/>
        </p:nvSpPr>
        <p:spPr>
          <a:xfrm>
            <a:off x="6927850" y="359886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BFB4D914-9C59-4373-98B3-3CA09995B531}"/>
              </a:ext>
            </a:extLst>
          </p:cNvPr>
          <p:cNvSpPr/>
          <p:nvPr/>
        </p:nvSpPr>
        <p:spPr>
          <a:xfrm>
            <a:off x="6927850" y="463391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861" name="文字方塊 41">
            <a:extLst>
              <a:ext uri="{FF2B5EF4-FFF2-40B4-BE49-F238E27FC236}">
                <a16:creationId xmlns:a16="http://schemas.microsoft.com/office/drawing/2014/main" id="{5263A752-28E1-4980-894C-A44252BF9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973138"/>
            <a:ext cx="2046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input</a:t>
            </a:r>
            <a:endParaRPr lang="zh-TW" altLang="en-US"/>
          </a:p>
        </p:txBody>
      </p:sp>
      <p:pic>
        <p:nvPicPr>
          <p:cNvPr id="15" name="圖片 1">
            <a:extLst>
              <a:ext uri="{FF2B5EF4-FFF2-40B4-BE49-F238E27FC236}">
                <a16:creationId xmlns:a16="http://schemas.microsoft.com/office/drawing/2014/main" id="{B2B9993F-A125-4272-B6D5-10093732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450975"/>
            <a:ext cx="4867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>
            <a:extLst>
              <a:ext uri="{FF2B5EF4-FFF2-40B4-BE49-F238E27FC236}">
                <a16:creationId xmlns:a16="http://schemas.microsoft.com/office/drawing/2014/main" id="{814B2E9A-1C86-46A9-A108-FFC5B66CB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4697413"/>
            <a:ext cx="4171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接點 45">
            <a:extLst>
              <a:ext uri="{FF2B5EF4-FFF2-40B4-BE49-F238E27FC236}">
                <a16:creationId xmlns:a16="http://schemas.microsoft.com/office/drawing/2014/main" id="{EA73E7F1-FE98-4A14-A1A5-DDD46E23F611}"/>
              </a:ext>
            </a:extLst>
          </p:cNvPr>
          <p:cNvCxnSpPr/>
          <p:nvPr/>
        </p:nvCxnSpPr>
        <p:spPr>
          <a:xfrm>
            <a:off x="2201863" y="1671638"/>
            <a:ext cx="170973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46">
            <a:extLst>
              <a:ext uri="{FF2B5EF4-FFF2-40B4-BE49-F238E27FC236}">
                <a16:creationId xmlns:a16="http://schemas.microsoft.com/office/drawing/2014/main" id="{F3DCD500-B615-4607-93AC-DF7C8CC1AC12}"/>
              </a:ext>
            </a:extLst>
          </p:cNvPr>
          <p:cNvCxnSpPr/>
          <p:nvPr/>
        </p:nvCxnSpPr>
        <p:spPr>
          <a:xfrm>
            <a:off x="4129088" y="1671638"/>
            <a:ext cx="33496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48">
            <a:extLst>
              <a:ext uri="{FF2B5EF4-FFF2-40B4-BE49-F238E27FC236}">
                <a16:creationId xmlns:a16="http://schemas.microsoft.com/office/drawing/2014/main" id="{A15AE8AA-A3D5-44F5-8409-323943422C37}"/>
              </a:ext>
            </a:extLst>
          </p:cNvPr>
          <p:cNvCxnSpPr/>
          <p:nvPr/>
        </p:nvCxnSpPr>
        <p:spPr>
          <a:xfrm>
            <a:off x="4559300" y="1671638"/>
            <a:ext cx="16827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51">
            <a:extLst>
              <a:ext uri="{FF2B5EF4-FFF2-40B4-BE49-F238E27FC236}">
                <a16:creationId xmlns:a16="http://schemas.microsoft.com/office/drawing/2014/main" id="{4986EEC0-339A-4365-8C7B-5CAB77223593}"/>
              </a:ext>
            </a:extLst>
          </p:cNvPr>
          <p:cNvCxnSpPr/>
          <p:nvPr/>
        </p:nvCxnSpPr>
        <p:spPr>
          <a:xfrm>
            <a:off x="4816475" y="1673225"/>
            <a:ext cx="16668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54">
            <a:extLst>
              <a:ext uri="{FF2B5EF4-FFF2-40B4-BE49-F238E27FC236}">
                <a16:creationId xmlns:a16="http://schemas.microsoft.com/office/drawing/2014/main" id="{0F867125-8573-4F15-8DE6-677FEEDE2823}"/>
              </a:ext>
            </a:extLst>
          </p:cNvPr>
          <p:cNvGraphicFramePr>
            <a:graphicFrameLocks noGrp="1"/>
          </p:cNvGraphicFramePr>
          <p:nvPr/>
        </p:nvGraphicFramePr>
        <p:xfrm>
          <a:off x="723900" y="2203450"/>
          <a:ext cx="1382712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表格 55">
            <a:extLst>
              <a:ext uri="{FF2B5EF4-FFF2-40B4-BE49-F238E27FC236}">
                <a16:creationId xmlns:a16="http://schemas.microsoft.com/office/drawing/2014/main" id="{0CB1BEA4-C79D-4D46-9121-091B89773104}"/>
              </a:ext>
            </a:extLst>
          </p:cNvPr>
          <p:cNvGraphicFramePr>
            <a:graphicFrameLocks noGrp="1"/>
          </p:cNvGraphicFramePr>
          <p:nvPr/>
        </p:nvGraphicFramePr>
        <p:xfrm>
          <a:off x="1492250" y="2368550"/>
          <a:ext cx="1398588" cy="1111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文字方塊 56">
            <a:extLst>
              <a:ext uri="{FF2B5EF4-FFF2-40B4-BE49-F238E27FC236}">
                <a16:creationId xmlns:a16="http://schemas.microsoft.com/office/drawing/2014/main" id="{6790931B-B083-44C7-8A2D-9F948A89E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2452688"/>
            <a:ext cx="1801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There are </a:t>
            </a:r>
            <a:r>
              <a:rPr lang="en-US" altLang="zh-TW">
                <a:solidFill>
                  <a:srgbClr val="FF0000"/>
                </a:solidFill>
              </a:rPr>
              <a:t>25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3x3</a:t>
            </a:r>
            <a:r>
              <a:rPr lang="en-US" altLang="zh-TW"/>
              <a:t> filters.</a:t>
            </a:r>
            <a:endParaRPr lang="zh-TW" altLang="en-US"/>
          </a:p>
        </p:txBody>
      </p:sp>
      <p:sp>
        <p:nvSpPr>
          <p:cNvPr id="24" name="文字方塊 57">
            <a:extLst>
              <a:ext uri="{FF2B5EF4-FFF2-40B4-BE49-F238E27FC236}">
                <a16:creationId xmlns:a16="http://schemas.microsoft.com/office/drawing/2014/main" id="{B56D5D52-0246-4352-B324-5FA69D7BA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522538"/>
            <a:ext cx="692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sp>
        <p:nvSpPr>
          <p:cNvPr id="25" name="文字方塊 58">
            <a:extLst>
              <a:ext uri="{FF2B5EF4-FFF2-40B4-BE49-F238E27FC236}">
                <a16:creationId xmlns:a16="http://schemas.microsoft.com/office/drawing/2014/main" id="{571B96F6-3670-4ABB-9BDE-9EE2BB495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3489325"/>
            <a:ext cx="3951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Input_shape = ( 28 , 28 , 1)</a:t>
            </a:r>
            <a:endParaRPr lang="zh-TW" altLang="en-US" sz="2000"/>
          </a:p>
        </p:txBody>
      </p:sp>
      <p:sp>
        <p:nvSpPr>
          <p:cNvPr id="26" name="文字方塊 59">
            <a:extLst>
              <a:ext uri="{FF2B5EF4-FFF2-40B4-BE49-F238E27FC236}">
                <a16:creationId xmlns:a16="http://schemas.microsoft.com/office/drawing/2014/main" id="{4CAE6C3B-C745-47DF-9DFE-032DFD4C3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14800"/>
            <a:ext cx="2646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1: black/white, 3: RGB</a:t>
            </a:r>
            <a:endParaRPr lang="zh-TW" altLang="en-US" sz="1800"/>
          </a:p>
        </p:txBody>
      </p:sp>
      <p:sp>
        <p:nvSpPr>
          <p:cNvPr id="27" name="文字方塊 60">
            <a:extLst>
              <a:ext uri="{FF2B5EF4-FFF2-40B4-BE49-F238E27FC236}">
                <a16:creationId xmlns:a16="http://schemas.microsoft.com/office/drawing/2014/main" id="{8D83CE8F-93D7-4C3C-B5C9-3AEB7AA2A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386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28 x 28 pixels</a:t>
            </a:r>
            <a:endParaRPr lang="zh-TW" altLang="en-US" sz="1800"/>
          </a:p>
        </p:txBody>
      </p:sp>
      <p:sp>
        <p:nvSpPr>
          <p:cNvPr id="28" name="橢圓 61">
            <a:extLst>
              <a:ext uri="{FF2B5EF4-FFF2-40B4-BE49-F238E27FC236}">
                <a16:creationId xmlns:a16="http://schemas.microsoft.com/office/drawing/2014/main" id="{A23B9A9D-E089-4CEF-851E-4F67FA4AE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5118100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9" name="橢圓 62">
            <a:extLst>
              <a:ext uri="{FF2B5EF4-FFF2-40B4-BE49-F238E27FC236}">
                <a16:creationId xmlns:a16="http://schemas.microsoft.com/office/drawing/2014/main" id="{0BC7A76B-DB9B-41CB-8876-21FC2FEFA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5118100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0" name="橢圓 63">
            <a:extLst>
              <a:ext uri="{FF2B5EF4-FFF2-40B4-BE49-F238E27FC236}">
                <a16:creationId xmlns:a16="http://schemas.microsoft.com/office/drawing/2014/main" id="{ED0634EE-4CF9-407A-8029-10525F09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5838825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64">
            <a:extLst>
              <a:ext uri="{FF2B5EF4-FFF2-40B4-BE49-F238E27FC236}">
                <a16:creationId xmlns:a16="http://schemas.microsoft.com/office/drawing/2014/main" id="{BC41F4B5-CDAC-4DEE-A6D2-211F9B174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5838825"/>
            <a:ext cx="630238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矩形 65">
            <a:extLst>
              <a:ext uri="{FF2B5EF4-FFF2-40B4-BE49-F238E27FC236}">
                <a16:creationId xmlns:a16="http://schemas.microsoft.com/office/drawing/2014/main" id="{2C0647F0-2B89-4A01-9B6A-15CCF1CEFC84}"/>
              </a:ext>
            </a:extLst>
          </p:cNvPr>
          <p:cNvSpPr/>
          <p:nvPr/>
        </p:nvSpPr>
        <p:spPr>
          <a:xfrm>
            <a:off x="1652588" y="5092700"/>
            <a:ext cx="1331912" cy="137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橢圓 66">
            <a:extLst>
              <a:ext uri="{FF2B5EF4-FFF2-40B4-BE49-F238E27FC236}">
                <a16:creationId xmlns:a16="http://schemas.microsoft.com/office/drawing/2014/main" id="{24F12A9C-E65D-4B6A-821F-B8EF42BC4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75" y="5130800"/>
            <a:ext cx="630238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矩形 70">
            <a:extLst>
              <a:ext uri="{FF2B5EF4-FFF2-40B4-BE49-F238E27FC236}">
                <a16:creationId xmlns:a16="http://schemas.microsoft.com/office/drawing/2014/main" id="{FBB4FF83-A2B4-4E2A-B6A5-ECC940D0840E}"/>
              </a:ext>
            </a:extLst>
          </p:cNvPr>
          <p:cNvSpPr/>
          <p:nvPr/>
        </p:nvSpPr>
        <p:spPr>
          <a:xfrm>
            <a:off x="3940175" y="5105400"/>
            <a:ext cx="1331913" cy="137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箭號: 向右 71">
            <a:extLst>
              <a:ext uri="{FF2B5EF4-FFF2-40B4-BE49-F238E27FC236}">
                <a16:creationId xmlns:a16="http://schemas.microsoft.com/office/drawing/2014/main" id="{0B93CE85-326E-44F8-88C2-464BC75EE84C}"/>
              </a:ext>
            </a:extLst>
          </p:cNvPr>
          <p:cNvSpPr/>
          <p:nvPr/>
        </p:nvSpPr>
        <p:spPr>
          <a:xfrm>
            <a:off x="3082925" y="5583238"/>
            <a:ext cx="782638" cy="4778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" name="矩形 72">
            <a:extLst>
              <a:ext uri="{FF2B5EF4-FFF2-40B4-BE49-F238E27FC236}">
                <a16:creationId xmlns:a16="http://schemas.microsoft.com/office/drawing/2014/main" id="{F3C52D19-0F01-421D-A20D-89E7511FABF3}"/>
              </a:ext>
            </a:extLst>
          </p:cNvPr>
          <p:cNvSpPr/>
          <p:nvPr/>
        </p:nvSpPr>
        <p:spPr>
          <a:xfrm>
            <a:off x="374650" y="1258888"/>
            <a:ext cx="5365750" cy="32131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矩形 73">
            <a:extLst>
              <a:ext uri="{FF2B5EF4-FFF2-40B4-BE49-F238E27FC236}">
                <a16:creationId xmlns:a16="http://schemas.microsoft.com/office/drawing/2014/main" id="{142AEFFB-A60D-410D-A507-059E2A17C000}"/>
              </a:ext>
            </a:extLst>
          </p:cNvPr>
          <p:cNvSpPr/>
          <p:nvPr/>
        </p:nvSpPr>
        <p:spPr>
          <a:xfrm>
            <a:off x="1222375" y="4598988"/>
            <a:ext cx="4525963" cy="20542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8" name="直線單箭頭接點 75">
            <a:extLst>
              <a:ext uri="{FF2B5EF4-FFF2-40B4-BE49-F238E27FC236}">
                <a16:creationId xmlns:a16="http://schemas.microsoft.com/office/drawing/2014/main" id="{9AB76395-1761-4A10-B879-6CDDD15D3738}"/>
              </a:ext>
            </a:extLst>
          </p:cNvPr>
          <p:cNvCxnSpPr/>
          <p:nvPr/>
        </p:nvCxnSpPr>
        <p:spPr>
          <a:xfrm flipH="1">
            <a:off x="5748338" y="2152650"/>
            <a:ext cx="560387" cy="8207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7">
            <a:extLst>
              <a:ext uri="{FF2B5EF4-FFF2-40B4-BE49-F238E27FC236}">
                <a16:creationId xmlns:a16="http://schemas.microsoft.com/office/drawing/2014/main" id="{CE30E5E4-2B20-490B-B0EE-478240AA2C7B}"/>
              </a:ext>
            </a:extLst>
          </p:cNvPr>
          <p:cNvCxnSpPr>
            <a:endCxn id="37" idx="3"/>
          </p:cNvCxnSpPr>
          <p:nvPr/>
        </p:nvCxnSpPr>
        <p:spPr>
          <a:xfrm flipH="1">
            <a:off x="5748338" y="3252788"/>
            <a:ext cx="560387" cy="237331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81">
            <a:extLst>
              <a:ext uri="{FF2B5EF4-FFF2-40B4-BE49-F238E27FC236}">
                <a16:creationId xmlns:a16="http://schemas.microsoft.com/office/drawing/2014/main" id="{FFD44ABA-E123-4D4E-B330-413DB26D7F91}"/>
              </a:ext>
            </a:extLst>
          </p:cNvPr>
          <p:cNvCxnSpPr/>
          <p:nvPr/>
        </p:nvCxnSpPr>
        <p:spPr>
          <a:xfrm>
            <a:off x="4114800" y="3886200"/>
            <a:ext cx="2746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82">
            <a:extLst>
              <a:ext uri="{FF2B5EF4-FFF2-40B4-BE49-F238E27FC236}">
                <a16:creationId xmlns:a16="http://schemas.microsoft.com/office/drawing/2014/main" id="{98814813-EDEC-4A2A-BC7B-F072655DB7D3}"/>
              </a:ext>
            </a:extLst>
          </p:cNvPr>
          <p:cNvCxnSpPr/>
          <p:nvPr/>
        </p:nvCxnSpPr>
        <p:spPr>
          <a:xfrm>
            <a:off x="3124200" y="3886200"/>
            <a:ext cx="844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84">
            <a:extLst>
              <a:ext uri="{FF2B5EF4-FFF2-40B4-BE49-F238E27FC236}">
                <a16:creationId xmlns:a16="http://schemas.microsoft.com/office/drawing/2014/main" id="{CC2BD1C7-73A7-430B-8D4F-AAEE3F49A84D}"/>
              </a:ext>
            </a:extLst>
          </p:cNvPr>
          <p:cNvCxnSpPr>
            <a:cxnSpLocks/>
          </p:cNvCxnSpPr>
          <p:nvPr/>
        </p:nvCxnSpPr>
        <p:spPr>
          <a:xfrm flipH="1">
            <a:off x="3962400" y="3886200"/>
            <a:ext cx="292100" cy="2476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86">
            <a:extLst>
              <a:ext uri="{FF2B5EF4-FFF2-40B4-BE49-F238E27FC236}">
                <a16:creationId xmlns:a16="http://schemas.microsoft.com/office/drawing/2014/main" id="{1E04AE31-C3BF-4C4F-A019-FEA58A0921D3}"/>
              </a:ext>
            </a:extLst>
          </p:cNvPr>
          <p:cNvCxnSpPr>
            <a:cxnSpLocks/>
          </p:cNvCxnSpPr>
          <p:nvPr/>
        </p:nvCxnSpPr>
        <p:spPr>
          <a:xfrm flipH="1">
            <a:off x="2286000" y="3886200"/>
            <a:ext cx="1241425" cy="21113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2">
            <a:extLst>
              <a:ext uri="{FF2B5EF4-FFF2-40B4-BE49-F238E27FC236}">
                <a16:creationId xmlns:a16="http://schemas.microsoft.com/office/drawing/2014/main" id="{A419FAF6-ABD0-46DF-884A-826448559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708150"/>
            <a:ext cx="12747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接點 52">
            <a:extLst>
              <a:ext uri="{FF2B5EF4-FFF2-40B4-BE49-F238E27FC236}">
                <a16:creationId xmlns:a16="http://schemas.microsoft.com/office/drawing/2014/main" id="{017E0307-F520-4723-AF38-67182C8ECA38}"/>
              </a:ext>
            </a:extLst>
          </p:cNvPr>
          <p:cNvCxnSpPr/>
          <p:nvPr/>
        </p:nvCxnSpPr>
        <p:spPr>
          <a:xfrm>
            <a:off x="2046288" y="1908175"/>
            <a:ext cx="27813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94E386BB-666B-45C7-9932-DD2DCCFB02F2}"/>
              </a:ext>
            </a:extLst>
          </p:cNvPr>
          <p:cNvSpPr txBox="1"/>
          <p:nvPr/>
        </p:nvSpPr>
        <p:spPr>
          <a:xfrm>
            <a:off x="3091045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array)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36868" name="矩形 9">
            <a:extLst>
              <a:ext uri="{FF2B5EF4-FFF2-40B4-BE49-F238E27FC236}">
                <a16:creationId xmlns:a16="http://schemas.microsoft.com/office/drawing/2014/main" id="{7A878FB0-166A-4A47-A3A6-F70209489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5113"/>
            <a:ext cx="210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87BE5889-2ABB-49A0-9EC9-BBE095FD7CAB}"/>
              </a:ext>
            </a:extLst>
          </p:cNvPr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4817AF13-063B-4F40-AD08-2AFF1809D69F}"/>
              </a:ext>
            </a:extLst>
          </p:cNvPr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3AEF2F8C-AEBC-4B10-9A93-8BA7D8B8A9D0}"/>
              </a:ext>
            </a:extLst>
          </p:cNvPr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7366BE75-F528-417D-95CC-3BE4C8BDDBCE}"/>
              </a:ext>
            </a:extLst>
          </p:cNvPr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12381697-D022-4F88-8625-EFD86E168268}"/>
              </a:ext>
            </a:extLst>
          </p:cNvPr>
          <p:cNvSpPr/>
          <p:nvPr/>
        </p:nvSpPr>
        <p:spPr>
          <a:xfrm>
            <a:off x="6927850" y="139700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17A640A8-CA1F-4107-9ABE-DE2D8599DC94}"/>
              </a:ext>
            </a:extLst>
          </p:cNvPr>
          <p:cNvSpPr/>
          <p:nvPr/>
        </p:nvSpPr>
        <p:spPr>
          <a:xfrm>
            <a:off x="6927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80D56924-89C9-4489-B3AE-80F73EAD7520}"/>
              </a:ext>
            </a:extLst>
          </p:cNvPr>
          <p:cNvSpPr/>
          <p:nvPr/>
        </p:nvSpPr>
        <p:spPr>
          <a:xfrm>
            <a:off x="6927850" y="359886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1740BFB0-F1C3-41C7-850D-92032703EEDD}"/>
              </a:ext>
            </a:extLst>
          </p:cNvPr>
          <p:cNvSpPr/>
          <p:nvPr/>
        </p:nvSpPr>
        <p:spPr>
          <a:xfrm>
            <a:off x="6927850" y="463391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885" name="文字方塊 41">
            <a:extLst>
              <a:ext uri="{FF2B5EF4-FFF2-40B4-BE49-F238E27FC236}">
                <a16:creationId xmlns:a16="http://schemas.microsoft.com/office/drawing/2014/main" id="{B2FCEA04-088A-470F-8DFC-9FB3B6C2A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973138"/>
            <a:ext cx="2046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/>
              <a:t>Input</a:t>
            </a:r>
            <a:endParaRPr lang="zh-TW" altLang="en-US" sz="2000"/>
          </a:p>
        </p:txBody>
      </p:sp>
      <p:pic>
        <p:nvPicPr>
          <p:cNvPr id="15" name="圖片 1">
            <a:extLst>
              <a:ext uri="{FF2B5EF4-FFF2-40B4-BE49-F238E27FC236}">
                <a16:creationId xmlns:a16="http://schemas.microsoft.com/office/drawing/2014/main" id="{6DD4A8B2-6A72-4E84-B652-58D19F211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874838"/>
            <a:ext cx="4867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>
            <a:extLst>
              <a:ext uri="{FF2B5EF4-FFF2-40B4-BE49-F238E27FC236}">
                <a16:creationId xmlns:a16="http://schemas.microsoft.com/office/drawing/2014/main" id="{4F63C216-16B5-418A-9671-0B12AEDC6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119438"/>
            <a:ext cx="4171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42">
            <a:extLst>
              <a:ext uri="{FF2B5EF4-FFF2-40B4-BE49-F238E27FC236}">
                <a16:creationId xmlns:a16="http://schemas.microsoft.com/office/drawing/2014/main" id="{54E3BC3E-1253-4B0D-9344-170B2CB8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19735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43">
            <a:extLst>
              <a:ext uri="{FF2B5EF4-FFF2-40B4-BE49-F238E27FC236}">
                <a16:creationId xmlns:a16="http://schemas.microsoft.com/office/drawing/2014/main" id="{57CAED9A-2C3B-475B-906A-32737C912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5238750"/>
            <a:ext cx="4219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字方塊 22">
            <a:extLst>
              <a:ext uri="{FF2B5EF4-FFF2-40B4-BE49-F238E27FC236}">
                <a16:creationId xmlns:a16="http://schemas.microsoft.com/office/drawing/2014/main" id="{54EBF7E9-FC01-45B8-8EA0-0B07B4A7C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1333500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 x 28 x 28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文字方塊 23">
            <a:extLst>
              <a:ext uri="{FF2B5EF4-FFF2-40B4-BE49-F238E27FC236}">
                <a16:creationId xmlns:a16="http://schemas.microsoft.com/office/drawing/2014/main" id="{11CD0E4B-64FB-4A0C-A607-DD9B7F8E8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14600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25 x 26 x 26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文字方塊 24">
            <a:extLst>
              <a:ext uri="{FF2B5EF4-FFF2-40B4-BE49-F238E27FC236}">
                <a16:creationId xmlns:a16="http://schemas.microsoft.com/office/drawing/2014/main" id="{A9A2762C-21DE-4C47-AE64-7DC2B909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3513138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25 x 13 x 13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文字方塊 25">
            <a:extLst>
              <a:ext uri="{FF2B5EF4-FFF2-40B4-BE49-F238E27FC236}">
                <a16:creationId xmlns:a16="http://schemas.microsoft.com/office/drawing/2014/main" id="{7B493A49-2259-4029-8D2B-206E9C519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4595813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50 x 11 x 11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3" name="文字方塊 26">
            <a:extLst>
              <a:ext uri="{FF2B5EF4-FFF2-40B4-BE49-F238E27FC236}">
                <a16:creationId xmlns:a16="http://schemas.microsoft.com/office/drawing/2014/main" id="{9D677CCF-696F-4E5B-B559-B9B2B01B1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5624513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50 x 5 x 5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cxnSp>
        <p:nvCxnSpPr>
          <p:cNvPr id="24" name="直線單箭頭接點 32">
            <a:extLst>
              <a:ext uri="{FF2B5EF4-FFF2-40B4-BE49-F238E27FC236}">
                <a16:creationId xmlns:a16="http://schemas.microsoft.com/office/drawing/2014/main" id="{7CFD6E13-B64A-427B-B581-09CD10F69056}"/>
              </a:ext>
            </a:extLst>
          </p:cNvPr>
          <p:cNvCxnSpPr>
            <a:endCxn id="15" idx="3"/>
          </p:cNvCxnSpPr>
          <p:nvPr/>
        </p:nvCxnSpPr>
        <p:spPr>
          <a:xfrm flipH="1" flipV="1">
            <a:off x="5572125" y="2151063"/>
            <a:ext cx="736600" cy="158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7">
            <a:extLst>
              <a:ext uri="{FF2B5EF4-FFF2-40B4-BE49-F238E27FC236}">
                <a16:creationId xmlns:a16="http://schemas.microsoft.com/office/drawing/2014/main" id="{86AFC8F1-0845-4396-8F2C-FB94C3DE7DDF}"/>
              </a:ext>
            </a:extLst>
          </p:cNvPr>
          <p:cNvCxnSpPr/>
          <p:nvPr/>
        </p:nvCxnSpPr>
        <p:spPr>
          <a:xfrm flipH="1" flipV="1">
            <a:off x="5572125" y="3249613"/>
            <a:ext cx="736600" cy="31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8">
            <a:extLst>
              <a:ext uri="{FF2B5EF4-FFF2-40B4-BE49-F238E27FC236}">
                <a16:creationId xmlns:a16="http://schemas.microsoft.com/office/drawing/2014/main" id="{1A7D0BA6-E7C8-4C71-9EAC-69BA2F2F31CD}"/>
              </a:ext>
            </a:extLst>
          </p:cNvPr>
          <p:cNvCxnSpPr/>
          <p:nvPr/>
        </p:nvCxnSpPr>
        <p:spPr>
          <a:xfrm flipH="1" flipV="1">
            <a:off x="5572125" y="4352925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E5EC1E1D-8359-4A7E-AF3B-DEB3994F3810}"/>
              </a:ext>
            </a:extLst>
          </p:cNvPr>
          <p:cNvCxnSpPr/>
          <p:nvPr/>
        </p:nvCxnSpPr>
        <p:spPr>
          <a:xfrm flipH="1" flipV="1">
            <a:off x="5580063" y="5400675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圖片 46">
            <a:extLst>
              <a:ext uri="{FF2B5EF4-FFF2-40B4-BE49-F238E27FC236}">
                <a16:creationId xmlns:a16="http://schemas.microsoft.com/office/drawing/2014/main" id="{58B3D770-7B72-469A-8A90-514E2F2F04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2132013"/>
            <a:ext cx="12747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A142B218-3878-4049-ABA2-9DC6BEDD2555}"/>
              </a:ext>
            </a:extLst>
          </p:cNvPr>
          <p:cNvSpPr txBox="1"/>
          <p:nvPr/>
        </p:nvSpPr>
        <p:spPr>
          <a:xfrm>
            <a:off x="3091045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array)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37892" name="矩形 9">
            <a:extLst>
              <a:ext uri="{FF2B5EF4-FFF2-40B4-BE49-F238E27FC236}">
                <a16:creationId xmlns:a16="http://schemas.microsoft.com/office/drawing/2014/main" id="{21827575-DDEF-4921-BCD0-792F27D8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5113"/>
            <a:ext cx="210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7BA3FDA1-97D1-4574-A036-801E811D4EEC}"/>
              </a:ext>
            </a:extLst>
          </p:cNvPr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34C98CEA-3247-4B1F-B33D-0B626C16E1E0}"/>
              </a:ext>
            </a:extLst>
          </p:cNvPr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EC00547A-3AE4-47E6-807E-12AEAEA6F144}"/>
              </a:ext>
            </a:extLst>
          </p:cNvPr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0CBD6542-31D7-4451-AA3C-318E4C4B800E}"/>
              </a:ext>
            </a:extLst>
          </p:cNvPr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43123E8C-FB2A-407C-94CC-0844B21FD5AB}"/>
              </a:ext>
            </a:extLst>
          </p:cNvPr>
          <p:cNvSpPr/>
          <p:nvPr/>
        </p:nvSpPr>
        <p:spPr>
          <a:xfrm>
            <a:off x="6927850" y="139700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8F41426C-B343-46A4-975B-63B357DB9E7C}"/>
              </a:ext>
            </a:extLst>
          </p:cNvPr>
          <p:cNvSpPr/>
          <p:nvPr/>
        </p:nvSpPr>
        <p:spPr>
          <a:xfrm>
            <a:off x="6927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CFD30622-8A42-4872-B641-88E0E90CE24E}"/>
              </a:ext>
            </a:extLst>
          </p:cNvPr>
          <p:cNvSpPr/>
          <p:nvPr/>
        </p:nvSpPr>
        <p:spPr>
          <a:xfrm>
            <a:off x="6927850" y="359886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D2692C99-CF24-4DA1-8556-D5EDD8F576C9}"/>
              </a:ext>
            </a:extLst>
          </p:cNvPr>
          <p:cNvSpPr/>
          <p:nvPr/>
        </p:nvSpPr>
        <p:spPr>
          <a:xfrm>
            <a:off x="6927850" y="463391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909" name="文字方塊 41">
            <a:extLst>
              <a:ext uri="{FF2B5EF4-FFF2-40B4-BE49-F238E27FC236}">
                <a16:creationId xmlns:a16="http://schemas.microsoft.com/office/drawing/2014/main" id="{D290A4C0-019C-4F6F-8AA8-0ABDF07EC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914400"/>
            <a:ext cx="2046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Input</a:t>
            </a:r>
            <a:endParaRPr lang="zh-TW" altLang="en-US"/>
          </a:p>
        </p:txBody>
      </p:sp>
      <p:sp>
        <p:nvSpPr>
          <p:cNvPr id="15" name="文字方塊 22">
            <a:extLst>
              <a:ext uri="{FF2B5EF4-FFF2-40B4-BE49-F238E27FC236}">
                <a16:creationId xmlns:a16="http://schemas.microsoft.com/office/drawing/2014/main" id="{7E79F28E-C53B-44CB-BDDB-BB69646B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136525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 x 28 x 28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文字方塊 23">
            <a:extLst>
              <a:ext uri="{FF2B5EF4-FFF2-40B4-BE49-F238E27FC236}">
                <a16:creationId xmlns:a16="http://schemas.microsoft.com/office/drawing/2014/main" id="{A35D6748-C8B9-420A-821B-4AC23F5D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2479675"/>
            <a:ext cx="1674812" cy="401638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</a:rPr>
              <a:t>25 x 26 x 26</a:t>
            </a:r>
            <a:endParaRPr lang="zh-TW" altLang="en-US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" name="文字方塊 24">
            <a:extLst>
              <a:ext uri="{FF2B5EF4-FFF2-40B4-BE49-F238E27FC236}">
                <a16:creationId xmlns:a16="http://schemas.microsoft.com/office/drawing/2014/main" id="{1C1154FE-F212-49BA-9E1A-AAC32413D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355600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</a:rPr>
              <a:t>25 x 13 x 13</a:t>
            </a:r>
            <a:endParaRPr lang="zh-TW" altLang="en-US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8" name="文字方塊 25">
            <a:extLst>
              <a:ext uri="{FF2B5EF4-FFF2-40B4-BE49-F238E27FC236}">
                <a16:creationId xmlns:a16="http://schemas.microsoft.com/office/drawing/2014/main" id="{FFF649A1-4C6F-4AEC-A97C-EF4EF8698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613275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</a:rPr>
              <a:t>50 x 11 x 11</a:t>
            </a:r>
            <a:endParaRPr lang="zh-TW" altLang="en-US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9" name="文字方塊 26">
            <a:extLst>
              <a:ext uri="{FF2B5EF4-FFF2-40B4-BE49-F238E27FC236}">
                <a16:creationId xmlns:a16="http://schemas.microsoft.com/office/drawing/2014/main" id="{6A11CD26-A9FB-4316-8717-0FEA7933A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5553075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50 x 5 x 5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文字方塊 32">
            <a:extLst>
              <a:ext uri="{FF2B5EF4-FFF2-40B4-BE49-F238E27FC236}">
                <a16:creationId xmlns:a16="http://schemas.microsoft.com/office/drawing/2014/main" id="{800ED01D-6BD3-44E3-8AC0-E18AF679E5DD}"/>
              </a:ext>
            </a:extLst>
          </p:cNvPr>
          <p:cNvSpPr txBox="1"/>
          <p:nvPr/>
        </p:nvSpPr>
        <p:spPr>
          <a:xfrm>
            <a:off x="3267596" y="5851258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1" name="右彎箭號 16">
            <a:extLst>
              <a:ext uri="{FF2B5EF4-FFF2-40B4-BE49-F238E27FC236}">
                <a16:creationId xmlns:a16="http://schemas.microsoft.com/office/drawing/2014/main" id="{766246BA-905E-4821-A249-5AAE1768C215}"/>
              </a:ext>
            </a:extLst>
          </p:cNvPr>
          <p:cNvSpPr/>
          <p:nvPr/>
        </p:nvSpPr>
        <p:spPr>
          <a:xfrm rot="10800000">
            <a:off x="4864100" y="5651500"/>
            <a:ext cx="2452688" cy="63182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>
            <a:extLst>
              <a:ext uri="{FF2B5EF4-FFF2-40B4-BE49-F238E27FC236}">
                <a16:creationId xmlns:a16="http://schemas.microsoft.com/office/drawing/2014/main" id="{F498D76D-79AE-431C-A0D4-84444C4C7ABA}"/>
              </a:ext>
            </a:extLst>
          </p:cNvPr>
          <p:cNvSpPr/>
          <p:nvPr/>
        </p:nvSpPr>
        <p:spPr>
          <a:xfrm rot="16200000">
            <a:off x="2151856" y="5126832"/>
            <a:ext cx="727075" cy="1398588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3" name="圖片 2">
            <a:extLst>
              <a:ext uri="{FF2B5EF4-FFF2-40B4-BE49-F238E27FC236}">
                <a16:creationId xmlns:a16="http://schemas.microsoft.com/office/drawing/2014/main" id="{F07FF7F6-CCF9-4429-AC06-521738F4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6329363"/>
            <a:ext cx="28479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字方塊 39">
            <a:extLst>
              <a:ext uri="{FF2B5EF4-FFF2-40B4-BE49-F238E27FC236}">
                <a16:creationId xmlns:a16="http://schemas.microsoft.com/office/drawing/2014/main" id="{8E1A7CAB-757A-4158-BFA3-2323BDD4F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0" y="5483225"/>
            <a:ext cx="1006475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1250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pSp>
        <p:nvGrpSpPr>
          <p:cNvPr id="25" name="群組 40">
            <a:extLst>
              <a:ext uri="{FF2B5EF4-FFF2-40B4-BE49-F238E27FC236}">
                <a16:creationId xmlns:a16="http://schemas.microsoft.com/office/drawing/2014/main" id="{7DBDFCAB-897B-43FB-86EE-529CE7E34DD8}"/>
              </a:ext>
            </a:extLst>
          </p:cNvPr>
          <p:cNvGrpSpPr>
            <a:grpSpLocks/>
          </p:cNvGrpSpPr>
          <p:nvPr/>
        </p:nvGrpSpPr>
        <p:grpSpPr bwMode="auto">
          <a:xfrm>
            <a:off x="514350" y="2208213"/>
            <a:ext cx="2906713" cy="3201987"/>
            <a:chOff x="-1595803" y="3999117"/>
            <a:chExt cx="2906568" cy="3201477"/>
          </a:xfrm>
        </p:grpSpPr>
        <p:pic>
          <p:nvPicPr>
            <p:cNvPr id="37925" name="圖片 44">
              <a:extLst>
                <a:ext uri="{FF2B5EF4-FFF2-40B4-BE49-F238E27FC236}">
                  <a16:creationId xmlns:a16="http://schemas.microsoft.com/office/drawing/2014/main" id="{BA23C696-7823-43EF-94FF-7AFB9790F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45">
              <a:extLst>
                <a:ext uri="{FF2B5EF4-FFF2-40B4-BE49-F238E27FC236}">
                  <a16:creationId xmlns:a16="http://schemas.microsoft.com/office/drawing/2014/main" id="{4BDA34B6-E62F-478F-A9E0-4BB6E876C9E0}"/>
                </a:ext>
              </a:extLst>
            </p:cNvPr>
            <p:cNvSpPr txBox="1"/>
            <p:nvPr/>
          </p:nvSpPr>
          <p:spPr>
            <a:xfrm>
              <a:off x="-1595803" y="4773762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2000" dirty="0">
                  <a:solidFill>
                    <a:srgbClr val="000000"/>
                  </a:solidFill>
                </a:rPr>
                <a:t>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文字方塊 46">
            <a:extLst>
              <a:ext uri="{FF2B5EF4-FFF2-40B4-BE49-F238E27FC236}">
                <a16:creationId xmlns:a16="http://schemas.microsoft.com/office/drawing/2014/main" id="{401E80E5-6004-40A6-B913-F61DD5249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827213"/>
            <a:ext cx="2046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Output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4300" y="3161620"/>
            <a:ext cx="8423275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 err="1">
                <a:solidFill>
                  <a:schemeClr val="tx1"/>
                </a:solidFill>
                <a:effectLst/>
              </a:rPr>
              <a:t>Conv</a:t>
            </a:r>
            <a:r>
              <a:rPr lang="en-US" sz="4400" dirty="0">
                <a:solidFill>
                  <a:schemeClr val="tx1"/>
                </a:solidFill>
                <a:effectLst/>
              </a:rPr>
              <a:t> Nets:</a:t>
            </a:r>
            <a:br>
              <a:rPr lang="en-US" sz="4400" dirty="0">
                <a:solidFill>
                  <a:schemeClr val="tx1"/>
                </a:solidFill>
                <a:effectLst/>
              </a:rPr>
            </a:br>
            <a:r>
              <a:rPr lang="en-US" sz="4400" dirty="0">
                <a:solidFill>
                  <a:schemeClr val="tx1"/>
                </a:solidFill>
                <a:effectLst/>
              </a:rPr>
              <a:t>beyond Visual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73280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46" y="1633049"/>
            <a:ext cx="3019972" cy="66530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CNN is a big hammer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41" y="2410035"/>
            <a:ext cx="3270983" cy="331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867" y="2497948"/>
            <a:ext cx="1886629" cy="141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975" y="2707732"/>
            <a:ext cx="1329913" cy="202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372" y="4295420"/>
            <a:ext cx="1657854" cy="130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27" y="4704744"/>
            <a:ext cx="914831" cy="894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81114" y="1656800"/>
            <a:ext cx="3697722" cy="665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>
            <a:lvl1pPr marL="225425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ea typeface="+mn-ea"/>
                <a:cs typeface="+mn-cs"/>
              </a:defRPr>
            </a:lvl1pPr>
            <a:lvl2pPr marL="569913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2pPr>
            <a:lvl3pPr marL="914400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3pPr>
            <a:lvl4pPr marL="1382713" indent="-2397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727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21844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26416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30988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35560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2400" kern="0" dirty="0"/>
              <a:t>Plenty low hanging fruits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3190" y="6056416"/>
            <a:ext cx="480950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effectLst/>
              </a:rPr>
              <a:t>You need just a right nail!</a:t>
            </a:r>
          </a:p>
        </p:txBody>
      </p:sp>
    </p:spTree>
    <p:extLst>
      <p:ext uri="{BB962C8B-B14F-4D97-AF65-F5344CB8AC3E}">
        <p14:creationId xmlns:p14="http://schemas.microsoft.com/office/powerpoint/2010/main" val="349565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</a:t>
            </a:r>
            <a:r>
              <a:rPr lang="en-US" dirty="0"/>
              <a:t> NN: Detection</a:t>
            </a:r>
          </a:p>
        </p:txBody>
      </p:sp>
      <p:pic>
        <p:nvPicPr>
          <p:cNvPr id="1026" name="Picture 2" descr="Building an Object Detection Model from Scratch in Python">
            <a:extLst>
              <a:ext uri="{FF2B5EF4-FFF2-40B4-BE49-F238E27FC236}">
                <a16:creationId xmlns:a16="http://schemas.microsoft.com/office/drawing/2014/main" id="{D40C0EAD-8282-45F7-BCC4-BCEC11293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84784"/>
            <a:ext cx="819290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86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</a:t>
            </a:r>
            <a:r>
              <a:rPr lang="en-US" dirty="0"/>
              <a:t> NN: Scene parsing</a:t>
            </a:r>
          </a:p>
        </p:txBody>
      </p:sp>
      <p:pic>
        <p:nvPicPr>
          <p:cNvPr id="2050" name="Picture 2" descr="Detections by the new Seamless Scene Segmentation model">
            <a:extLst>
              <a:ext uri="{FF2B5EF4-FFF2-40B4-BE49-F238E27FC236}">
                <a16:creationId xmlns:a16="http://schemas.microsoft.com/office/drawing/2014/main" id="{F02B9676-8B4D-415E-9427-51F45DD0E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67297"/>
            <a:ext cx="6840760" cy="513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36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Classical Computer Vision Pipeline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600" dirty="0"/>
              <a:t>CV experts 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600" dirty="0"/>
              <a:t>Select / develop features:  </a:t>
            </a:r>
            <a:r>
              <a:rPr lang="en-US" altLang="ja-JP" sz="2600" dirty="0"/>
              <a:t>SURF, </a:t>
            </a:r>
            <a:r>
              <a:rPr lang="en-US" altLang="ja-JP" sz="2600" dirty="0" err="1"/>
              <a:t>HoG</a:t>
            </a:r>
            <a:r>
              <a:rPr lang="en-US" altLang="ja-JP" sz="2600" dirty="0"/>
              <a:t>, SIFT, …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ja-JP" sz="2600" dirty="0"/>
              <a:t>Add on top of this Machine Learning for </a:t>
            </a:r>
            <a:r>
              <a:rPr lang="en-US" sz="2600" dirty="0"/>
              <a:t>multi-class recognition and train classifier</a:t>
            </a:r>
            <a:endParaRPr lang="en-US" altLang="ja-JP" sz="2600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0800" y="3433763"/>
            <a:ext cx="1600200" cy="12684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Neo Sans Intel" pitchFamily="34" charset="0"/>
                <a:cs typeface="Arial" pitchFamily="34" charset="0"/>
              </a:rPr>
              <a:t>Feature</a:t>
            </a:r>
          </a:p>
          <a:p>
            <a:pPr algn="ctr" eaLnBrk="0" hangingPunct="0">
              <a:defRPr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Neo Sans Intel" pitchFamily="34" charset="0"/>
                <a:cs typeface="Arial" pitchFamily="34" charset="0"/>
              </a:rPr>
              <a:t>Extraction:</a:t>
            </a:r>
          </a:p>
          <a:p>
            <a:pPr algn="ctr" eaLnBrk="0" hangingPunct="0">
              <a:defRPr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Neo Sans Intel" pitchFamily="34" charset="0"/>
                <a:cs typeface="Arial" pitchFamily="34" charset="0"/>
              </a:rPr>
              <a:t>SIFT,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Neo Sans Intel" pitchFamily="34" charset="0"/>
                <a:cs typeface="Arial" pitchFamily="34" charset="0"/>
              </a:rPr>
              <a:t>HoG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Neo Sans Inte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876800" y="3460750"/>
            <a:ext cx="1600200" cy="1268413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latin typeface="Neo Sans Intel" pitchFamily="34" charset="0"/>
                <a:cs typeface="Arial" pitchFamily="34" charset="0"/>
              </a:rPr>
              <a:t>Detection,</a:t>
            </a:r>
          </a:p>
          <a:p>
            <a:pPr algn="ctr" eaLnBrk="0" hangingPunct="0">
              <a:defRPr/>
            </a:pPr>
            <a:r>
              <a:rPr lang="en-US" sz="2000" b="1" dirty="0">
                <a:latin typeface="Neo Sans Intel" pitchFamily="34" charset="0"/>
                <a:cs typeface="Arial" pitchFamily="34" charset="0"/>
              </a:rPr>
              <a:t>Classification</a:t>
            </a:r>
          </a:p>
          <a:p>
            <a:pPr algn="ctr" eaLnBrk="0" hangingPunct="0">
              <a:defRPr/>
            </a:pPr>
            <a:r>
              <a:rPr lang="en-US" sz="2000" b="1" dirty="0">
                <a:latin typeface="Neo Sans Intel" pitchFamily="34" charset="0"/>
                <a:cs typeface="Arial" pitchFamily="34" charset="0"/>
              </a:rPr>
              <a:t>Recognition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1900238" y="4067175"/>
            <a:ext cx="614362" cy="21272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262438" y="4067175"/>
            <a:ext cx="614362" cy="212725"/>
          </a:xfrm>
          <a:prstGeom prst="rightArrow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553200" y="4062413"/>
            <a:ext cx="614363" cy="212725"/>
          </a:xfrm>
          <a:prstGeom prst="right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938213" y="5095994"/>
            <a:ext cx="7264400" cy="8617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2600" dirty="0">
                <a:solidFill>
                  <a:schemeClr val="tx1">
                    <a:lumMod val="95000"/>
                  </a:schemeClr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>
                    <a:lumMod val="95000"/>
                  </a:schemeClr>
                </a:solidFill>
                <a:effectLst/>
              </a:rPr>
              <a:t>Classical CV feature definition is </a:t>
            </a:r>
            <a:r>
              <a:rPr lang="en-US" altLang="ko-KR" sz="2400" dirty="0"/>
              <a:t>domain-specific and </a:t>
            </a:r>
            <a:r>
              <a:rPr lang="en-US" altLang="ko-KR" sz="2400" dirty="0">
                <a:solidFill>
                  <a:schemeClr val="bg1"/>
                </a:solidFill>
              </a:rPr>
              <a:t>time-consuming !</a:t>
            </a:r>
            <a:r>
              <a:rPr lang="en-US" altLang="ko-KR" sz="2400" dirty="0"/>
              <a:t> </a:t>
            </a:r>
            <a:endParaRPr lang="en-US" sz="2400" dirty="0"/>
          </a:p>
        </p:txBody>
      </p:sp>
      <p:pic>
        <p:nvPicPr>
          <p:cNvPr id="18" name="Picture 17" descr="A motorcycle parked in front of a building&#10;&#10;Description automatically generated with low confidence">
            <a:extLst>
              <a:ext uri="{FF2B5EF4-FFF2-40B4-BE49-F238E27FC236}">
                <a16:creationId xmlns:a16="http://schemas.microsoft.com/office/drawing/2014/main" id="{8A87240A-B33B-4C48-8F09-E3D19DF70E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2"/>
          <a:stretch/>
        </p:blipFill>
        <p:spPr>
          <a:xfrm>
            <a:off x="184151" y="3427005"/>
            <a:ext cx="1677987" cy="1249362"/>
          </a:xfrm>
          <a:prstGeom prst="rect">
            <a:avLst/>
          </a:prstGeom>
        </p:spPr>
      </p:pic>
      <p:pic>
        <p:nvPicPr>
          <p:cNvPr id="19" name="Picture 18" descr="A motorcycle parked in front of a building&#10;&#10;Description automatically generated with low confidence">
            <a:extLst>
              <a:ext uri="{FF2B5EF4-FFF2-40B4-BE49-F238E27FC236}">
                <a16:creationId xmlns:a16="http://schemas.microsoft.com/office/drawing/2014/main" id="{101DC1D7-3522-4184-8A8A-23AEB67A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2"/>
          <a:stretch/>
        </p:blipFill>
        <p:spPr>
          <a:xfrm>
            <a:off x="7244242" y="3434931"/>
            <a:ext cx="1677987" cy="12493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E28B73-7577-4925-A849-FCB29138C70A}"/>
              </a:ext>
            </a:extLst>
          </p:cNvPr>
          <p:cNvSpPr/>
          <p:nvPr/>
        </p:nvSpPr>
        <p:spPr>
          <a:xfrm>
            <a:off x="7883526" y="4051686"/>
            <a:ext cx="360882" cy="53694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C6D696-82C4-4E07-A170-FF65C5A8F1FF}"/>
              </a:ext>
            </a:extLst>
          </p:cNvPr>
          <p:cNvSpPr/>
          <p:nvPr/>
        </p:nvSpPr>
        <p:spPr>
          <a:xfrm>
            <a:off x="7994924" y="3697516"/>
            <a:ext cx="360882" cy="5369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DBF98F-0F01-4348-9263-280956A454F9}"/>
              </a:ext>
            </a:extLst>
          </p:cNvPr>
          <p:cNvSpPr/>
          <p:nvPr/>
        </p:nvSpPr>
        <p:spPr>
          <a:xfrm>
            <a:off x="8315574" y="3717032"/>
            <a:ext cx="313281" cy="5369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A91958-FE4B-43FE-AE4C-B012CE7E38EA}"/>
              </a:ext>
            </a:extLst>
          </p:cNvPr>
          <p:cNvSpPr/>
          <p:nvPr/>
        </p:nvSpPr>
        <p:spPr>
          <a:xfrm>
            <a:off x="8757966" y="3756151"/>
            <a:ext cx="159763" cy="5369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D09593-5990-4F16-92F3-C60186E3144B}"/>
              </a:ext>
            </a:extLst>
          </p:cNvPr>
          <p:cNvSpPr/>
          <p:nvPr/>
        </p:nvSpPr>
        <p:spPr>
          <a:xfrm>
            <a:off x="7510551" y="4213884"/>
            <a:ext cx="156641" cy="44819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CNN: indoor semantic labeling</a:t>
            </a:r>
          </a:p>
        </p:txBody>
      </p:sp>
      <p:pic>
        <p:nvPicPr>
          <p:cNvPr id="3074" name="Picture 2" descr="Examples of semantic labeling results on the NYU-Depth v2 dataset.... |  Download Scientific Diagram">
            <a:extLst>
              <a:ext uri="{FF2B5EF4-FFF2-40B4-BE49-F238E27FC236}">
                <a16:creationId xmlns:a16="http://schemas.microsoft.com/office/drawing/2014/main" id="{52D5306C-8A10-48E6-844E-2D53781A5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85" y="1772816"/>
            <a:ext cx="8589229" cy="378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631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9B73-A079-435F-B9CB-3FF43A64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B1451C-F607-47DC-873C-103A57D2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31</a:t>
            </a:fld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434F1-F552-454F-AB91-BCDB80D6E2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covered the fundamental understanding of convolutional neural network. </a:t>
            </a:r>
          </a:p>
          <a:p>
            <a:endParaRPr lang="en-US" dirty="0"/>
          </a:p>
          <a:p>
            <a:r>
              <a:rPr lang="en-US" dirty="0"/>
              <a:t>A lab will follow this week to implement a basic CNN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68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Deep Learning –based Vision Pipeline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600" dirty="0"/>
              <a:t>Deep Learning: </a:t>
            </a:r>
          </a:p>
          <a:p>
            <a:pPr eaLnBrk="1" hangingPunct="1">
              <a:defRPr/>
            </a:pPr>
            <a:r>
              <a:rPr lang="en-US" sz="2400" dirty="0"/>
              <a:t>Build</a:t>
            </a:r>
            <a:r>
              <a:rPr lang="en-US" altLang="ja-JP" sz="2400" dirty="0"/>
              <a:t> features automatically based on training data</a:t>
            </a:r>
          </a:p>
          <a:p>
            <a:pPr eaLnBrk="1" hangingPunct="1">
              <a:defRPr/>
            </a:pPr>
            <a:r>
              <a:rPr lang="en-US" altLang="ja-JP" sz="2600" dirty="0"/>
              <a:t>Combine feature extraction and classification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600" dirty="0"/>
              <a:t>DL experts: define NN topology and train NN 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0800" y="3433763"/>
            <a:ext cx="1600200" cy="1268412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effectLst/>
                <a:latin typeface="Neo Sans Intel" pitchFamily="34" charset="0"/>
                <a:cs typeface="Arial" pitchFamily="34" charset="0"/>
              </a:rPr>
              <a:t>Deep NN</a:t>
            </a:r>
            <a:r>
              <a:rPr lang="en-US" b="1" dirty="0">
                <a:latin typeface="Neo Sans Inte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876800" y="3460750"/>
            <a:ext cx="1600200" cy="1268413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latin typeface="Neo Sans Intel" pitchFamily="34" charset="0"/>
                <a:cs typeface="Arial" pitchFamily="34" charset="0"/>
              </a:rPr>
              <a:t>Detection,</a:t>
            </a:r>
          </a:p>
          <a:p>
            <a:pPr algn="ctr" eaLnBrk="0" hangingPunct="0">
              <a:defRPr/>
            </a:pPr>
            <a:r>
              <a:rPr lang="en-US" sz="2000" b="1" dirty="0">
                <a:latin typeface="Neo Sans Intel" pitchFamily="34" charset="0"/>
                <a:cs typeface="Arial" pitchFamily="34" charset="0"/>
              </a:rPr>
              <a:t>Classification</a:t>
            </a:r>
          </a:p>
          <a:p>
            <a:pPr algn="ctr" eaLnBrk="0" hangingPunct="0">
              <a:defRPr/>
            </a:pPr>
            <a:r>
              <a:rPr lang="en-US" sz="2000" b="1" dirty="0">
                <a:latin typeface="Neo Sans Intel" pitchFamily="34" charset="0"/>
                <a:cs typeface="Arial" pitchFamily="34" charset="0"/>
              </a:rPr>
              <a:t>Recognition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1900238" y="4067175"/>
            <a:ext cx="614362" cy="212725"/>
          </a:xfrm>
          <a:prstGeom prst="right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262438" y="4067175"/>
            <a:ext cx="614362" cy="212725"/>
          </a:xfrm>
          <a:prstGeom prst="rightArrow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553200" y="4062413"/>
            <a:ext cx="614363" cy="212725"/>
          </a:xfrm>
          <a:prstGeom prst="right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938213" y="4911725"/>
            <a:ext cx="7264400" cy="1230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2600" dirty="0">
                <a:solidFill>
                  <a:schemeClr val="tx1">
                    <a:lumMod val="95000"/>
                  </a:schemeClr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>
                    <a:lumMod val="95000"/>
                  </a:schemeClr>
                </a:solidFill>
                <a:effectLst/>
              </a:rPr>
              <a:t>Deep Learning promise: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95000"/>
                  </a:schemeClr>
                </a:solidFill>
                <a:effectLst/>
              </a:rPr>
              <a:t> train good feature automatically,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95000"/>
                  </a:schemeClr>
                </a:solidFill>
                <a:effectLst/>
              </a:rPr>
              <a:t>same method for different domain</a:t>
            </a:r>
            <a:endParaRPr lang="en-US" altLang="ko-KR" sz="240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4876800" y="3436938"/>
            <a:ext cx="1652588" cy="1292225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effectLst/>
                <a:latin typeface="Neo Sans Intel" pitchFamily="34" charset="0"/>
                <a:cs typeface="Arial" pitchFamily="34" charset="0"/>
              </a:rPr>
              <a:t>Deep NN</a:t>
            </a:r>
            <a:r>
              <a:rPr lang="en-US" b="1" dirty="0">
                <a:latin typeface="Neo Sans Inte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25" name="Right Arrow 24"/>
          <p:cNvSpPr/>
          <p:nvPr/>
        </p:nvSpPr>
        <p:spPr bwMode="auto">
          <a:xfrm>
            <a:off x="4219575" y="4070350"/>
            <a:ext cx="633413" cy="215900"/>
          </a:xfrm>
          <a:prstGeom prst="right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b="1">
              <a:latin typeface="Neo Sans Intel" pitchFamily="34" charset="0"/>
              <a:cs typeface="Arial" pitchFamily="34" charset="0"/>
            </a:endParaRPr>
          </a:p>
        </p:txBody>
      </p:sp>
      <p:pic>
        <p:nvPicPr>
          <p:cNvPr id="20" name="Picture 19" descr="A motorcycle parked in front of a building&#10;&#10;Description automatically generated with low confidence">
            <a:extLst>
              <a:ext uri="{FF2B5EF4-FFF2-40B4-BE49-F238E27FC236}">
                <a16:creationId xmlns:a16="http://schemas.microsoft.com/office/drawing/2014/main" id="{14E7858C-F2F5-4736-9B46-E6C9DC7E79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2"/>
          <a:stretch/>
        </p:blipFill>
        <p:spPr>
          <a:xfrm>
            <a:off x="184151" y="3427005"/>
            <a:ext cx="1677987" cy="1249362"/>
          </a:xfrm>
          <a:prstGeom prst="rect">
            <a:avLst/>
          </a:prstGeom>
        </p:spPr>
      </p:pic>
      <p:pic>
        <p:nvPicPr>
          <p:cNvPr id="21" name="Picture 20" descr="A motorcycle parked in front of a building&#10;&#10;Description automatically generated with low confidence">
            <a:extLst>
              <a:ext uri="{FF2B5EF4-FFF2-40B4-BE49-F238E27FC236}">
                <a16:creationId xmlns:a16="http://schemas.microsoft.com/office/drawing/2014/main" id="{058F6E3B-87E4-4269-A89D-50A67DE5DC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2"/>
          <a:stretch/>
        </p:blipFill>
        <p:spPr>
          <a:xfrm>
            <a:off x="7244242" y="3434931"/>
            <a:ext cx="1677987" cy="12493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F687D55-F27F-4146-B780-30D32FA87C3D}"/>
              </a:ext>
            </a:extLst>
          </p:cNvPr>
          <p:cNvSpPr/>
          <p:nvPr/>
        </p:nvSpPr>
        <p:spPr>
          <a:xfrm>
            <a:off x="7883526" y="4051686"/>
            <a:ext cx="360882" cy="53694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F6DC11-750B-495A-AD55-3ADB990147A2}"/>
              </a:ext>
            </a:extLst>
          </p:cNvPr>
          <p:cNvSpPr/>
          <p:nvPr/>
        </p:nvSpPr>
        <p:spPr>
          <a:xfrm>
            <a:off x="7994924" y="3697516"/>
            <a:ext cx="360882" cy="5369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3C63E8-5EA4-41D5-8F7F-009896C194E9}"/>
              </a:ext>
            </a:extLst>
          </p:cNvPr>
          <p:cNvSpPr/>
          <p:nvPr/>
        </p:nvSpPr>
        <p:spPr>
          <a:xfrm>
            <a:off x="8315574" y="3717032"/>
            <a:ext cx="313281" cy="5369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6103EE-0CE5-4FC1-94B6-86D95220E0BD}"/>
              </a:ext>
            </a:extLst>
          </p:cNvPr>
          <p:cNvSpPr/>
          <p:nvPr/>
        </p:nvSpPr>
        <p:spPr>
          <a:xfrm>
            <a:off x="8757966" y="3756151"/>
            <a:ext cx="159763" cy="5369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237ED2-C931-479A-8A3A-A4B6FC531056}"/>
              </a:ext>
            </a:extLst>
          </p:cNvPr>
          <p:cNvSpPr/>
          <p:nvPr/>
        </p:nvSpPr>
        <p:spPr>
          <a:xfrm>
            <a:off x="7510551" y="4213884"/>
            <a:ext cx="156641" cy="44819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Computer Vision +Deep Learning + </a:t>
            </a:r>
            <a:br>
              <a:rPr lang="en-US" dirty="0"/>
            </a:br>
            <a:r>
              <a:rPr lang="en-US" dirty="0"/>
              <a:t>Machine Learning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600" dirty="0"/>
              <a:t>We want to combine Deep Learning + CV + ML </a:t>
            </a:r>
          </a:p>
          <a:p>
            <a:pPr eaLnBrk="1" hangingPunct="1">
              <a:defRPr/>
            </a:pPr>
            <a:r>
              <a:rPr lang="en-US" altLang="ja-JP" sz="2400" dirty="0"/>
              <a:t>Combine pre-defined features with learned features; </a:t>
            </a:r>
          </a:p>
          <a:p>
            <a:pPr eaLnBrk="1" hangingPunct="1">
              <a:defRPr/>
            </a:pPr>
            <a:r>
              <a:rPr lang="en-US" altLang="ja-JP" sz="2400" dirty="0"/>
              <a:t>Use best ML methods for multi-class recognition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600" dirty="0"/>
              <a:t>CV+DL+ML experts needed to build the best-in-class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27671" y="3509963"/>
            <a:ext cx="1171962" cy="1268413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latin typeface="Neo Sans Intel" pitchFamily="34" charset="0"/>
                <a:cs typeface="Arial" pitchFamily="34" charset="0"/>
              </a:rPr>
              <a:t>ML</a:t>
            </a:r>
          </a:p>
          <a:p>
            <a:pPr algn="ctr" eaLnBrk="0" hangingPunct="0">
              <a:defRPr/>
            </a:pPr>
            <a:r>
              <a:rPr lang="en-US" sz="2000" b="1" dirty="0">
                <a:latin typeface="Neo Sans Inte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1900238" y="4067175"/>
            <a:ext cx="614362" cy="212725"/>
          </a:xfrm>
          <a:prstGeom prst="right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553200" y="4062413"/>
            <a:ext cx="614363" cy="212725"/>
          </a:xfrm>
          <a:prstGeom prst="right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085850" y="5048709"/>
            <a:ext cx="7264400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2600" dirty="0">
                <a:solidFill>
                  <a:schemeClr val="tx1">
                    <a:lumMod val="95000"/>
                  </a:schemeClr>
                </a:solidFill>
                <a:effectLst/>
              </a:rPr>
              <a:t> Combine best of Computer Vision</a:t>
            </a:r>
          </a:p>
          <a:p>
            <a:pPr algn="ctr">
              <a:defRPr/>
            </a:pPr>
            <a:r>
              <a:rPr lang="en-US" altLang="ko-KR" sz="2600" dirty="0">
                <a:solidFill>
                  <a:schemeClr val="tx1">
                    <a:lumMod val="95000"/>
                  </a:schemeClr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>
                    <a:lumMod val="95000"/>
                  </a:schemeClr>
                </a:solidFill>
                <a:effectLst/>
              </a:rPr>
              <a:t>Deep Learning and Machine Learning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514600" y="3509963"/>
            <a:ext cx="1174898" cy="126841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effectLst/>
                <a:latin typeface="Neo Sans Intel" pitchFamily="34" charset="0"/>
                <a:cs typeface="Arial" pitchFamily="34" charset="0"/>
              </a:rPr>
              <a:t>CV</a:t>
            </a:r>
          </a:p>
          <a:p>
            <a:pPr algn="ctr" eaLnBrk="0" hangingPunct="0">
              <a:defRPr/>
            </a:pPr>
            <a:r>
              <a:rPr lang="en-US" sz="2000" b="1" dirty="0">
                <a:effectLst/>
                <a:latin typeface="Neo Sans Intel" pitchFamily="34" charset="0"/>
                <a:cs typeface="Arial" pitchFamily="34" charset="0"/>
              </a:rPr>
              <a:t>features</a:t>
            </a:r>
          </a:p>
          <a:p>
            <a:pPr algn="ctr" eaLnBrk="0" hangingPunct="0">
              <a:defRPr/>
            </a:pPr>
            <a:r>
              <a:rPr lang="en-US" sz="2000" b="1" dirty="0" err="1">
                <a:effectLst/>
                <a:latin typeface="Neo Sans Intel" pitchFamily="34" charset="0"/>
                <a:cs typeface="Arial" pitchFamily="34" charset="0"/>
              </a:rPr>
              <a:t>HoG</a:t>
            </a:r>
            <a:r>
              <a:rPr lang="en-US" sz="2000" b="1" dirty="0">
                <a:effectLst/>
                <a:latin typeface="Neo Sans Intel" pitchFamily="34" charset="0"/>
                <a:cs typeface="Arial" pitchFamily="34" charset="0"/>
              </a:rPr>
              <a:t>, SIFT </a:t>
            </a:r>
            <a:endParaRPr lang="en-US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07746" y="3509963"/>
            <a:ext cx="1107281" cy="1268412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effectLst/>
                <a:latin typeface="Neo Sans Intel" pitchFamily="34" charset="0"/>
                <a:cs typeface="Arial" pitchFamily="34" charset="0"/>
              </a:rPr>
              <a:t>Deep </a:t>
            </a:r>
          </a:p>
          <a:p>
            <a:pPr algn="ctr" eaLnBrk="0" hangingPunct="0">
              <a:defRPr/>
            </a:pPr>
            <a:r>
              <a:rPr lang="en-US" sz="2000" b="1" dirty="0">
                <a:effectLst/>
                <a:latin typeface="Neo Sans Intel" pitchFamily="34" charset="0"/>
                <a:cs typeface="Arial" pitchFamily="34" charset="0"/>
              </a:rPr>
              <a:t>NN</a:t>
            </a:r>
            <a:r>
              <a:rPr lang="en-US" b="1" dirty="0">
                <a:latin typeface="Neo Sans Intel" pitchFamily="34" charset="0"/>
                <a:cs typeface="Arial" pitchFamily="34" charset="0"/>
              </a:rPr>
              <a:t>...</a:t>
            </a:r>
          </a:p>
        </p:txBody>
      </p:sp>
      <p:pic>
        <p:nvPicPr>
          <p:cNvPr id="18" name="Picture 17" descr="A motorcycle parked in front of a building&#10;&#10;Description automatically generated with low confidence">
            <a:extLst>
              <a:ext uri="{FF2B5EF4-FFF2-40B4-BE49-F238E27FC236}">
                <a16:creationId xmlns:a16="http://schemas.microsoft.com/office/drawing/2014/main" id="{2EEFAD50-A257-4E39-806A-8CB50F3FF2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2"/>
          <a:stretch/>
        </p:blipFill>
        <p:spPr>
          <a:xfrm>
            <a:off x="184151" y="3427005"/>
            <a:ext cx="1677987" cy="1249362"/>
          </a:xfrm>
          <a:prstGeom prst="rect">
            <a:avLst/>
          </a:prstGeom>
        </p:spPr>
      </p:pic>
      <p:pic>
        <p:nvPicPr>
          <p:cNvPr id="19" name="Picture 18" descr="A motorcycle parked in front of a building&#10;&#10;Description automatically generated with low confidence">
            <a:extLst>
              <a:ext uri="{FF2B5EF4-FFF2-40B4-BE49-F238E27FC236}">
                <a16:creationId xmlns:a16="http://schemas.microsoft.com/office/drawing/2014/main" id="{26994F9F-9BC2-4D8D-BA19-13BB23972E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2"/>
          <a:stretch/>
        </p:blipFill>
        <p:spPr>
          <a:xfrm>
            <a:off x="7244242" y="3434931"/>
            <a:ext cx="1677987" cy="12493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521FD6-C04B-4C44-ABBB-3DCDB401C542}"/>
              </a:ext>
            </a:extLst>
          </p:cNvPr>
          <p:cNvSpPr/>
          <p:nvPr/>
        </p:nvSpPr>
        <p:spPr>
          <a:xfrm>
            <a:off x="7883526" y="4051686"/>
            <a:ext cx="360882" cy="53694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FC0F73-E51D-4DD9-8418-4E34DA2FF86D}"/>
              </a:ext>
            </a:extLst>
          </p:cNvPr>
          <p:cNvSpPr/>
          <p:nvPr/>
        </p:nvSpPr>
        <p:spPr>
          <a:xfrm>
            <a:off x="7994924" y="3697516"/>
            <a:ext cx="360882" cy="5369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76FB73-811B-42D5-8F42-92C83B9BE762}"/>
              </a:ext>
            </a:extLst>
          </p:cNvPr>
          <p:cNvSpPr/>
          <p:nvPr/>
        </p:nvSpPr>
        <p:spPr>
          <a:xfrm>
            <a:off x="8315574" y="3717032"/>
            <a:ext cx="313281" cy="5369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BBAA53-AFD7-45E6-8C68-2F361451E1F9}"/>
              </a:ext>
            </a:extLst>
          </p:cNvPr>
          <p:cNvSpPr/>
          <p:nvPr/>
        </p:nvSpPr>
        <p:spPr>
          <a:xfrm>
            <a:off x="8757966" y="3756151"/>
            <a:ext cx="159763" cy="5369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ED176F-F540-446F-8EA5-27883AF6EC74}"/>
              </a:ext>
            </a:extLst>
          </p:cNvPr>
          <p:cNvSpPr/>
          <p:nvPr/>
        </p:nvSpPr>
        <p:spPr>
          <a:xfrm>
            <a:off x="7510551" y="4213884"/>
            <a:ext cx="156641" cy="44819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7" grpId="0" animBg="1"/>
      <p:bldP spid="21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Convolutional Neural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5613" y="1134844"/>
            <a:ext cx="8228012" cy="25821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>
                <a:effectLst/>
              </a:rPr>
              <a:t>CNN - multi-layer NN architecture </a:t>
            </a:r>
          </a:p>
          <a:p>
            <a:pPr lvl="1">
              <a:spcBef>
                <a:spcPts val="1800"/>
              </a:spcBef>
            </a:pPr>
            <a:r>
              <a:rPr lang="en-US" sz="2200" dirty="0">
                <a:effectLst/>
              </a:rPr>
              <a:t>Convolutional + Non-Linear Layer</a:t>
            </a:r>
          </a:p>
          <a:p>
            <a:pPr lvl="1"/>
            <a:r>
              <a:rPr lang="en-US" sz="2200" dirty="0">
                <a:effectLst/>
              </a:rPr>
              <a:t>Sub-sampling Layer</a:t>
            </a:r>
          </a:p>
          <a:p>
            <a:pPr lvl="1"/>
            <a:r>
              <a:rPr lang="en-US" sz="2200" dirty="0">
                <a:effectLst/>
              </a:rPr>
              <a:t>Convolutional +Non-L </a:t>
            </a:r>
            <a:r>
              <a:rPr lang="en-US" sz="2200" dirty="0" err="1">
                <a:effectLst/>
              </a:rPr>
              <a:t>inear</a:t>
            </a:r>
            <a:r>
              <a:rPr lang="en-US" sz="2200" dirty="0">
                <a:effectLst/>
              </a:rPr>
              <a:t> Layer</a:t>
            </a:r>
          </a:p>
          <a:p>
            <a:pPr lvl="1"/>
            <a:r>
              <a:rPr lang="en-US" sz="2200" dirty="0">
                <a:effectLst/>
                <a:sym typeface="Wingdings" pitchFamily="2" charset="2"/>
              </a:rPr>
              <a:t>Fully connected layers</a:t>
            </a:r>
          </a:p>
          <a:p>
            <a:r>
              <a:rPr lang="en-US" sz="2600" dirty="0">
                <a:effectLst/>
                <a:sym typeface="Wingdings" pitchFamily="2" charset="2"/>
              </a:rPr>
              <a:t>Supervised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9" y="3776359"/>
            <a:ext cx="8911026" cy="21942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640330" y="3829789"/>
            <a:ext cx="5259232" cy="1901159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412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effectLst/>
                <a:latin typeface="Neo Sans Intel" pitchFamily="34" charset="0"/>
                <a:cs typeface="Arial" pitchFamily="34" charset="0"/>
              </a:rPr>
              <a:t>Feature Extraction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004635" y="3820555"/>
            <a:ext cx="1913734" cy="191632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err="1">
                <a:effectLst/>
                <a:latin typeface="Neo Sans Intel" pitchFamily="34" charset="0"/>
                <a:cs typeface="Arial" pitchFamily="34" charset="0"/>
              </a:rPr>
              <a:t>Classi</a:t>
            </a:r>
            <a:r>
              <a:rPr lang="en-US" sz="2800" b="1" dirty="0">
                <a:effectLst/>
                <a:latin typeface="Neo Sans Intel" pitchFamily="34" charset="0"/>
                <a:cs typeface="Arial" pitchFamily="34" charset="0"/>
              </a:rPr>
              <a:t>-</a:t>
            </a:r>
          </a:p>
          <a:p>
            <a:pPr algn="ctr" eaLnBrk="0" hangingPunct="0"/>
            <a:r>
              <a:rPr lang="en-US" sz="2800" b="1" dirty="0" err="1">
                <a:effectLst/>
                <a:latin typeface="Neo Sans Intel" pitchFamily="34" charset="0"/>
                <a:cs typeface="Arial" pitchFamily="34" charset="0"/>
              </a:rPr>
              <a:t>fication</a:t>
            </a:r>
            <a:endParaRPr lang="en-US" sz="2800" b="1" dirty="0"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71303" y="3883227"/>
            <a:ext cx="1745671" cy="1794284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716974" y="3883227"/>
            <a:ext cx="1745671" cy="1794284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53891" y="3883227"/>
            <a:ext cx="1745671" cy="1794284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14416" y="3881252"/>
            <a:ext cx="2103953" cy="1794284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/>
          <p:cNvGrpSpPr/>
          <p:nvPr/>
        </p:nvGrpSpPr>
        <p:grpSpPr>
          <a:xfrm>
            <a:off x="6008364" y="1126817"/>
            <a:ext cx="646658" cy="773266"/>
            <a:chOff x="6358565" y="2104476"/>
            <a:chExt cx="646658" cy="668014"/>
          </a:xfrm>
          <a:solidFill>
            <a:schemeClr val="bg1">
              <a:lumMod val="40000"/>
              <a:lumOff val="60000"/>
            </a:schemeClr>
          </a:solidFill>
        </p:grpSpPr>
        <p:sp>
          <p:nvSpPr>
            <p:cNvPr id="217" name="Rectangle 216"/>
            <p:cNvSpPr/>
            <p:nvPr/>
          </p:nvSpPr>
          <p:spPr bwMode="auto">
            <a:xfrm>
              <a:off x="6358565" y="2104476"/>
              <a:ext cx="646658" cy="668014"/>
            </a:xfrm>
            <a:prstGeom prst="rect">
              <a:avLst/>
            </a:prstGeom>
            <a:grpFill/>
            <a:ln w="412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20" name="Straight Connector 219"/>
            <p:cNvCxnSpPr/>
            <p:nvPr/>
          </p:nvCxnSpPr>
          <p:spPr>
            <a:xfrm flipH="1">
              <a:off x="6567303" y="2258112"/>
              <a:ext cx="279494" cy="338786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6567302" y="2258112"/>
              <a:ext cx="294326" cy="325766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6313240" y="1973826"/>
            <a:ext cx="646658" cy="685471"/>
            <a:chOff x="6358565" y="2104476"/>
            <a:chExt cx="646658" cy="668014"/>
          </a:xfrm>
          <a:solidFill>
            <a:schemeClr val="bg1">
              <a:lumMod val="40000"/>
              <a:lumOff val="60000"/>
            </a:schemeClr>
          </a:solidFill>
        </p:grpSpPr>
        <p:sp>
          <p:nvSpPr>
            <p:cNvPr id="289" name="Rectangle 288"/>
            <p:cNvSpPr/>
            <p:nvPr/>
          </p:nvSpPr>
          <p:spPr bwMode="auto">
            <a:xfrm>
              <a:off x="6358565" y="2104476"/>
              <a:ext cx="646658" cy="668014"/>
            </a:xfrm>
            <a:prstGeom prst="rect">
              <a:avLst/>
            </a:prstGeom>
            <a:grpFill/>
            <a:ln w="412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90" name="Straight Connector 289"/>
            <p:cNvCxnSpPr/>
            <p:nvPr/>
          </p:nvCxnSpPr>
          <p:spPr>
            <a:xfrm flipH="1">
              <a:off x="6679082" y="2281304"/>
              <a:ext cx="148184" cy="308174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6469627" y="2281304"/>
              <a:ext cx="209454" cy="291703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6631896" y="2736398"/>
            <a:ext cx="646658" cy="685471"/>
            <a:chOff x="6358565" y="2104476"/>
            <a:chExt cx="646658" cy="668014"/>
          </a:xfrm>
          <a:solidFill>
            <a:schemeClr val="bg1">
              <a:lumMod val="40000"/>
              <a:lumOff val="60000"/>
            </a:schemeClr>
          </a:solidFill>
        </p:grpSpPr>
        <p:sp>
          <p:nvSpPr>
            <p:cNvPr id="210" name="Rectangle 209"/>
            <p:cNvSpPr/>
            <p:nvPr/>
          </p:nvSpPr>
          <p:spPr bwMode="auto">
            <a:xfrm>
              <a:off x="6358565" y="2104476"/>
              <a:ext cx="646658" cy="668014"/>
            </a:xfrm>
            <a:prstGeom prst="rect">
              <a:avLst/>
            </a:prstGeom>
            <a:grpFill/>
            <a:ln w="412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11" name="Straight Connector 210"/>
            <p:cNvCxnSpPr/>
            <p:nvPr/>
          </p:nvCxnSpPr>
          <p:spPr>
            <a:xfrm flipH="1">
              <a:off x="6514702" y="2258822"/>
              <a:ext cx="144448" cy="32639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6659150" y="2264035"/>
              <a:ext cx="169213" cy="33046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6947150" y="3492839"/>
            <a:ext cx="646658" cy="685471"/>
            <a:chOff x="7118023" y="3778603"/>
            <a:chExt cx="646658" cy="668014"/>
          </a:xfrm>
          <a:solidFill>
            <a:schemeClr val="bg1">
              <a:lumMod val="40000"/>
              <a:lumOff val="60000"/>
            </a:schemeClr>
          </a:solidFill>
        </p:grpSpPr>
        <p:sp>
          <p:nvSpPr>
            <p:cNvPr id="202" name="Rectangle 201"/>
            <p:cNvSpPr/>
            <p:nvPr/>
          </p:nvSpPr>
          <p:spPr bwMode="auto">
            <a:xfrm>
              <a:off x="7118023" y="3778603"/>
              <a:ext cx="646658" cy="668014"/>
            </a:xfrm>
            <a:prstGeom prst="rect">
              <a:avLst/>
            </a:prstGeom>
            <a:grpFill/>
            <a:ln w="412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03" name="Straight Connector 202"/>
            <p:cNvCxnSpPr/>
            <p:nvPr/>
          </p:nvCxnSpPr>
          <p:spPr>
            <a:xfrm flipH="1">
              <a:off x="7274159" y="4259340"/>
              <a:ext cx="313662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7418608" y="3938162"/>
              <a:ext cx="0" cy="33046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7246505" y="4262577"/>
            <a:ext cx="646658" cy="685471"/>
            <a:chOff x="7118023" y="3778603"/>
            <a:chExt cx="646658" cy="668014"/>
          </a:xfrm>
          <a:solidFill>
            <a:schemeClr val="bg1">
              <a:lumMod val="40000"/>
              <a:lumOff val="60000"/>
            </a:schemeClr>
          </a:solidFill>
        </p:grpSpPr>
        <p:sp>
          <p:nvSpPr>
            <p:cNvPr id="196" name="Rectangle 195"/>
            <p:cNvSpPr/>
            <p:nvPr/>
          </p:nvSpPr>
          <p:spPr bwMode="auto">
            <a:xfrm>
              <a:off x="7118023" y="3778603"/>
              <a:ext cx="646658" cy="668014"/>
            </a:xfrm>
            <a:prstGeom prst="rect">
              <a:avLst/>
            </a:prstGeom>
            <a:grpFill/>
            <a:ln w="412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97" name="Straight Connector 196"/>
            <p:cNvCxnSpPr/>
            <p:nvPr/>
          </p:nvCxnSpPr>
          <p:spPr>
            <a:xfrm flipH="1">
              <a:off x="7274159" y="3949251"/>
              <a:ext cx="313662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418608" y="3938162"/>
              <a:ext cx="0" cy="33046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 bwMode="auto">
          <a:xfrm>
            <a:off x="2425419" y="1382009"/>
            <a:ext cx="1537635" cy="1612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412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800" b="1" dirty="0">
              <a:solidFill>
                <a:srgbClr val="FF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683919" y="2198793"/>
            <a:ext cx="1537635" cy="1612040"/>
          </a:xfrm>
          <a:prstGeom prst="rect">
            <a:avLst/>
          </a:prstGeom>
          <a:solidFill>
            <a:srgbClr val="92D050">
              <a:alpha val="50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800" b="1" dirty="0">
              <a:solidFill>
                <a:srgbClr val="FF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943653" y="2799985"/>
            <a:ext cx="1537635" cy="161204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412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800" b="1" dirty="0">
              <a:solidFill>
                <a:srgbClr val="FF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Convolutional  NN ? </a:t>
            </a:r>
          </a:p>
        </p:txBody>
      </p:sp>
      <p:pic>
        <p:nvPicPr>
          <p:cNvPr id="2050" name="Picture 2" descr="http://www.cosy.sbg.ac.at/~pmeerw/Watermarking/lena_gra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7" y="1964758"/>
            <a:ext cx="1669647" cy="1713280"/>
          </a:xfrm>
          <a:prstGeom prst="rect">
            <a:avLst/>
          </a:prstGeom>
          <a:solidFill>
            <a:srgbClr val="A6CE39"/>
          </a:solidFill>
        </p:spPr>
      </p:pic>
      <p:grpSp>
        <p:nvGrpSpPr>
          <p:cNvPr id="50" name="Group 49"/>
          <p:cNvGrpSpPr/>
          <p:nvPr/>
        </p:nvGrpSpPr>
        <p:grpSpPr>
          <a:xfrm>
            <a:off x="434807" y="1977357"/>
            <a:ext cx="428694" cy="458347"/>
            <a:chOff x="247852" y="2743201"/>
            <a:chExt cx="366298" cy="382136"/>
          </a:xfrm>
          <a:solidFill>
            <a:srgbClr val="FF0000"/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247852" y="2743201"/>
              <a:ext cx="366298" cy="382136"/>
            </a:xfrm>
            <a:prstGeom prst="rect">
              <a:avLst/>
            </a:prstGeom>
            <a:grpFill/>
            <a:ln w="41275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2" name="Straight Connector 51"/>
            <p:cNvCxnSpPr>
              <a:stCxn id="51" idx="3"/>
              <a:endCxn id="51" idx="1"/>
            </p:cNvCxnSpPr>
            <p:nvPr/>
          </p:nvCxnSpPr>
          <p:spPr>
            <a:xfrm flipH="1">
              <a:off x="247852" y="2934269"/>
              <a:ext cx="36629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 bwMode="auto">
          <a:xfrm>
            <a:off x="3145649" y="3414843"/>
            <a:ext cx="1537635" cy="1612040"/>
          </a:xfrm>
          <a:prstGeom prst="rect">
            <a:avLst/>
          </a:prstGeom>
          <a:solidFill>
            <a:srgbClr val="FF0000">
              <a:alpha val="50000"/>
            </a:srgbClr>
          </a:solidFill>
          <a:ln w="412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800" b="1" dirty="0">
              <a:solidFill>
                <a:srgbClr val="FF0000"/>
              </a:solidFill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065" name="Group 2064"/>
          <p:cNvGrpSpPr/>
          <p:nvPr/>
        </p:nvGrpSpPr>
        <p:grpSpPr>
          <a:xfrm>
            <a:off x="4686824" y="1719908"/>
            <a:ext cx="665836" cy="720041"/>
            <a:chOff x="6546098" y="1186490"/>
            <a:chExt cx="665836" cy="7017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54" name="Rectangle 153"/>
            <p:cNvSpPr/>
            <p:nvPr/>
          </p:nvSpPr>
          <p:spPr bwMode="auto">
            <a:xfrm>
              <a:off x="6546098" y="1186490"/>
              <a:ext cx="665836" cy="701704"/>
            </a:xfrm>
            <a:prstGeom prst="rect">
              <a:avLst/>
            </a:prstGeom>
            <a:grpFill/>
            <a:ln w="412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74" name="Straight Connector 273"/>
            <p:cNvCxnSpPr/>
            <p:nvPr/>
          </p:nvCxnSpPr>
          <p:spPr>
            <a:xfrm>
              <a:off x="6786131" y="1424206"/>
              <a:ext cx="208248" cy="20944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 bwMode="auto">
          <a:xfrm>
            <a:off x="3194236" y="3459643"/>
            <a:ext cx="133766" cy="180746"/>
          </a:xfrm>
          <a:prstGeom prst="rect">
            <a:avLst/>
          </a:prstGeom>
          <a:solidFill>
            <a:srgbClr val="FF0000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800" b="1" dirty="0">
              <a:solidFill>
                <a:srgbClr val="FF0000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>
            <a:endCxn id="81" idx="1"/>
          </p:cNvCxnSpPr>
          <p:nvPr/>
        </p:nvCxnSpPr>
        <p:spPr>
          <a:xfrm>
            <a:off x="449790" y="1979811"/>
            <a:ext cx="2744446" cy="15702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81" idx="1"/>
          </p:cNvCxnSpPr>
          <p:nvPr/>
        </p:nvCxnSpPr>
        <p:spPr>
          <a:xfrm>
            <a:off x="799252" y="1979115"/>
            <a:ext cx="2394984" cy="15709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63501" y="2454601"/>
            <a:ext cx="2219893" cy="10618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1" idx="1"/>
          </p:cNvCxnSpPr>
          <p:nvPr/>
        </p:nvCxnSpPr>
        <p:spPr>
          <a:xfrm>
            <a:off x="449790" y="2454601"/>
            <a:ext cx="2744446" cy="10954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21903" y="1994217"/>
            <a:ext cx="441598" cy="431814"/>
            <a:chOff x="247852" y="2743201"/>
            <a:chExt cx="366298" cy="38213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5" name="Rectangle 44"/>
            <p:cNvSpPr/>
            <p:nvPr/>
          </p:nvSpPr>
          <p:spPr bwMode="auto">
            <a:xfrm>
              <a:off x="247852" y="2743201"/>
              <a:ext cx="366298" cy="3821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412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6" name="Straight Connector 45"/>
            <p:cNvCxnSpPr>
              <a:stCxn id="45" idx="0"/>
              <a:endCxn id="45" idx="2"/>
            </p:cNvCxnSpPr>
            <p:nvPr/>
          </p:nvCxnSpPr>
          <p:spPr>
            <a:xfrm>
              <a:off x="431001" y="2743201"/>
              <a:ext cx="0" cy="382136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13744" y="2014063"/>
            <a:ext cx="444682" cy="392122"/>
            <a:chOff x="247852" y="2743201"/>
            <a:chExt cx="366298" cy="38213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4" name="Rectangle 33"/>
            <p:cNvSpPr/>
            <p:nvPr/>
          </p:nvSpPr>
          <p:spPr bwMode="auto">
            <a:xfrm>
              <a:off x="247852" y="2743201"/>
              <a:ext cx="366298" cy="382136"/>
            </a:xfrm>
            <a:prstGeom prst="rect">
              <a:avLst/>
            </a:prstGeom>
            <a:grpFill/>
            <a:ln w="41275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247852" y="2743202"/>
              <a:ext cx="366298" cy="38213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423550" y="1994217"/>
            <a:ext cx="451208" cy="442580"/>
            <a:chOff x="6348621" y="2303664"/>
            <a:chExt cx="414064" cy="43130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6348621" y="2303664"/>
              <a:ext cx="414064" cy="431309"/>
            </a:xfrm>
            <a:prstGeom prst="rect">
              <a:avLst/>
            </a:prstGeom>
            <a:grpFill/>
            <a:ln w="412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348621" y="2303664"/>
              <a:ext cx="414064" cy="4311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/>
          <p:cNvSpPr/>
          <p:nvPr/>
        </p:nvSpPr>
        <p:spPr bwMode="auto">
          <a:xfrm>
            <a:off x="5616889" y="4792027"/>
            <a:ext cx="133766" cy="180746"/>
          </a:xfrm>
          <a:prstGeom prst="rect">
            <a:avLst/>
          </a:prstGeom>
          <a:solidFill>
            <a:schemeClr val="bg1">
              <a:lumMod val="75000"/>
            </a:schemeClr>
          </a:solidFill>
          <a:ln w="412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800" b="1" dirty="0">
              <a:solidFill>
                <a:srgbClr val="FF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3145648" y="3406959"/>
            <a:ext cx="451208" cy="442580"/>
          </a:xfrm>
          <a:prstGeom prst="rect">
            <a:avLst/>
          </a:prstGeom>
          <a:solidFill>
            <a:schemeClr val="bg1">
              <a:lumMod val="75000"/>
            </a:schemeClr>
          </a:solidFill>
          <a:ln w="412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2x2</a:t>
            </a:r>
          </a:p>
        </p:txBody>
      </p:sp>
      <p:cxnSp>
        <p:nvCxnSpPr>
          <p:cNvPr id="117" name="Straight Arrow Connector 116"/>
          <p:cNvCxnSpPr>
            <a:endCxn id="116" idx="1"/>
          </p:cNvCxnSpPr>
          <p:nvPr/>
        </p:nvCxnSpPr>
        <p:spPr>
          <a:xfrm>
            <a:off x="3145649" y="3861761"/>
            <a:ext cx="2471240" cy="10206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16" idx="1"/>
          </p:cNvCxnSpPr>
          <p:nvPr/>
        </p:nvCxnSpPr>
        <p:spPr>
          <a:xfrm>
            <a:off x="3596857" y="3459641"/>
            <a:ext cx="2020032" cy="14227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6" idx="1"/>
          </p:cNvCxnSpPr>
          <p:nvPr/>
        </p:nvCxnSpPr>
        <p:spPr>
          <a:xfrm>
            <a:off x="3596856" y="3861761"/>
            <a:ext cx="2020033" cy="10206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16" idx="1"/>
          </p:cNvCxnSpPr>
          <p:nvPr/>
        </p:nvCxnSpPr>
        <p:spPr>
          <a:xfrm>
            <a:off x="3145649" y="3414843"/>
            <a:ext cx="2471240" cy="14675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605101" y="4783401"/>
            <a:ext cx="646658" cy="685471"/>
            <a:chOff x="5482074" y="3400385"/>
            <a:chExt cx="646658" cy="668014"/>
          </a:xfrm>
        </p:grpSpPr>
        <p:sp>
          <p:nvSpPr>
            <p:cNvPr id="161" name="Rectangle 160"/>
            <p:cNvSpPr/>
            <p:nvPr/>
          </p:nvSpPr>
          <p:spPr bwMode="auto">
            <a:xfrm>
              <a:off x="5482074" y="3400385"/>
              <a:ext cx="646658" cy="66801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41275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62" name="Straight Connector 161"/>
            <p:cNvCxnSpPr/>
            <p:nvPr/>
          </p:nvCxnSpPr>
          <p:spPr>
            <a:xfrm flipH="1">
              <a:off x="5624795" y="3717697"/>
              <a:ext cx="313662" cy="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5316914" y="3775845"/>
            <a:ext cx="665836" cy="692058"/>
            <a:chOff x="5919472" y="3370699"/>
            <a:chExt cx="665836" cy="6744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4" name="Rectangle 163"/>
            <p:cNvSpPr/>
            <p:nvPr/>
          </p:nvSpPr>
          <p:spPr bwMode="auto">
            <a:xfrm>
              <a:off x="5919472" y="3370699"/>
              <a:ext cx="665836" cy="674434"/>
            </a:xfrm>
            <a:prstGeom prst="rect">
              <a:avLst/>
            </a:prstGeom>
            <a:grpFill/>
            <a:ln w="41275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6238648" y="3611260"/>
              <a:ext cx="6333" cy="240917"/>
            </a:xfrm>
            <a:prstGeom prst="line">
              <a:avLst/>
            </a:prstGeom>
            <a:grpFill/>
            <a:ln w="412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67" name="Group 166"/>
          <p:cNvGrpSpPr/>
          <p:nvPr/>
        </p:nvGrpSpPr>
        <p:grpSpPr>
          <a:xfrm>
            <a:off x="5003826" y="2767433"/>
            <a:ext cx="665836" cy="692058"/>
            <a:chOff x="5919472" y="3370699"/>
            <a:chExt cx="665836" cy="67443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8" name="Rectangle 167"/>
            <p:cNvSpPr/>
            <p:nvPr/>
          </p:nvSpPr>
          <p:spPr bwMode="auto">
            <a:xfrm>
              <a:off x="5919472" y="3370699"/>
              <a:ext cx="665836" cy="674434"/>
            </a:xfrm>
            <a:prstGeom prst="rect">
              <a:avLst/>
            </a:prstGeom>
            <a:grpFill/>
            <a:ln w="4127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H="1">
              <a:off x="6152384" y="3579456"/>
              <a:ext cx="262392" cy="2363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8" name="Group 2077"/>
          <p:cNvGrpSpPr/>
          <p:nvPr/>
        </p:nvGrpSpPr>
        <p:grpSpPr>
          <a:xfrm>
            <a:off x="7551492" y="5016327"/>
            <a:ext cx="646658" cy="685471"/>
            <a:chOff x="7118023" y="3778603"/>
            <a:chExt cx="646658" cy="668014"/>
          </a:xfrm>
          <a:solidFill>
            <a:schemeClr val="bg1">
              <a:lumMod val="40000"/>
              <a:lumOff val="60000"/>
            </a:schemeClr>
          </a:solidFill>
        </p:grpSpPr>
        <p:sp>
          <p:nvSpPr>
            <p:cNvPr id="180" name="Rectangle 179"/>
            <p:cNvSpPr/>
            <p:nvPr/>
          </p:nvSpPr>
          <p:spPr bwMode="auto">
            <a:xfrm>
              <a:off x="7118023" y="3778603"/>
              <a:ext cx="646658" cy="668014"/>
            </a:xfrm>
            <a:prstGeom prst="rect">
              <a:avLst/>
            </a:prstGeom>
            <a:grpFill/>
            <a:ln w="412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8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>
            <a:xfrm flipH="1">
              <a:off x="7266208" y="4116222"/>
              <a:ext cx="313662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418608" y="3938162"/>
              <a:ext cx="0" cy="33046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Straight Arrow Connector 183"/>
          <p:cNvCxnSpPr>
            <a:stCxn id="161" idx="3"/>
            <a:endCxn id="180" idx="1"/>
          </p:cNvCxnSpPr>
          <p:nvPr/>
        </p:nvCxnSpPr>
        <p:spPr>
          <a:xfrm>
            <a:off x="6251759" y="5126137"/>
            <a:ext cx="1299733" cy="2329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4" idx="3"/>
            <a:endCxn id="180" idx="1"/>
          </p:cNvCxnSpPr>
          <p:nvPr/>
        </p:nvCxnSpPr>
        <p:spPr>
          <a:xfrm>
            <a:off x="5982750" y="4121874"/>
            <a:ext cx="1568742" cy="12371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61" idx="3"/>
            <a:endCxn id="196" idx="1"/>
          </p:cNvCxnSpPr>
          <p:nvPr/>
        </p:nvCxnSpPr>
        <p:spPr>
          <a:xfrm flipV="1">
            <a:off x="6251759" y="4605313"/>
            <a:ext cx="994746" cy="5208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4" idx="3"/>
            <a:endCxn id="196" idx="1"/>
          </p:cNvCxnSpPr>
          <p:nvPr/>
        </p:nvCxnSpPr>
        <p:spPr>
          <a:xfrm>
            <a:off x="5982750" y="4121874"/>
            <a:ext cx="1263755" cy="4834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161" idx="3"/>
            <a:endCxn id="202" idx="1"/>
          </p:cNvCxnSpPr>
          <p:nvPr/>
        </p:nvCxnSpPr>
        <p:spPr>
          <a:xfrm flipV="1">
            <a:off x="6251759" y="3835575"/>
            <a:ext cx="695391" cy="12905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stCxn id="164" idx="3"/>
            <a:endCxn id="202" idx="1"/>
          </p:cNvCxnSpPr>
          <p:nvPr/>
        </p:nvCxnSpPr>
        <p:spPr>
          <a:xfrm flipV="1">
            <a:off x="5982750" y="3835575"/>
            <a:ext cx="964400" cy="2862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168" idx="3"/>
            <a:endCxn id="210" idx="1"/>
          </p:cNvCxnSpPr>
          <p:nvPr/>
        </p:nvCxnSpPr>
        <p:spPr>
          <a:xfrm flipV="1">
            <a:off x="5669662" y="3079134"/>
            <a:ext cx="962234" cy="343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154" idx="3"/>
            <a:endCxn id="210" idx="1"/>
          </p:cNvCxnSpPr>
          <p:nvPr/>
        </p:nvCxnSpPr>
        <p:spPr>
          <a:xfrm>
            <a:off x="5352660" y="2079929"/>
            <a:ext cx="1279236" cy="9992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168" idx="3"/>
            <a:endCxn id="289" idx="1"/>
          </p:cNvCxnSpPr>
          <p:nvPr/>
        </p:nvCxnSpPr>
        <p:spPr>
          <a:xfrm flipV="1">
            <a:off x="5669662" y="2316562"/>
            <a:ext cx="643578" cy="7969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154" idx="3"/>
            <a:endCxn id="289" idx="1"/>
          </p:cNvCxnSpPr>
          <p:nvPr/>
        </p:nvCxnSpPr>
        <p:spPr>
          <a:xfrm>
            <a:off x="5352660" y="2079929"/>
            <a:ext cx="960580" cy="2366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154" idx="3"/>
            <a:endCxn id="217" idx="1"/>
          </p:cNvCxnSpPr>
          <p:nvPr/>
        </p:nvCxnSpPr>
        <p:spPr>
          <a:xfrm flipV="1">
            <a:off x="5352660" y="1513450"/>
            <a:ext cx="655704" cy="5664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168" idx="3"/>
            <a:endCxn id="217" idx="1"/>
          </p:cNvCxnSpPr>
          <p:nvPr/>
        </p:nvCxnSpPr>
        <p:spPr>
          <a:xfrm flipV="1">
            <a:off x="5669662" y="1513450"/>
            <a:ext cx="338702" cy="1600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 bwMode="auto">
          <a:xfrm>
            <a:off x="449790" y="5676254"/>
            <a:ext cx="2870929" cy="7141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Convolution + NL</a:t>
            </a:r>
          </a:p>
        </p:txBody>
      </p:sp>
      <p:sp>
        <p:nvSpPr>
          <p:cNvPr id="83" name="Right Arrow 82"/>
          <p:cNvSpPr/>
          <p:nvPr/>
        </p:nvSpPr>
        <p:spPr bwMode="auto">
          <a:xfrm>
            <a:off x="3404202" y="5691280"/>
            <a:ext cx="2495550" cy="71417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Sub-sampling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84" name="Right Arrow 83"/>
          <p:cNvSpPr/>
          <p:nvPr/>
        </p:nvSpPr>
        <p:spPr bwMode="auto">
          <a:xfrm>
            <a:off x="5956774" y="5691280"/>
            <a:ext cx="2759713" cy="7141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Convolution + NL</a:t>
            </a:r>
          </a:p>
        </p:txBody>
      </p:sp>
    </p:spTree>
    <p:extLst>
      <p:ext uri="{BB962C8B-B14F-4D97-AF65-F5344CB8AC3E}">
        <p14:creationId xmlns:p14="http://schemas.microsoft.com/office/powerpoint/2010/main" val="111495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7 L 0.13628 0.01042 L 0.00017 0.0213 L 0.13628 0.03287 L 0.00017 0.04444 L 0.13628 0.05486 L 0.00017 0.0662 L 0.13628 0.07731 L 0.00017 0.08889 L 0.13628 0.1 L 0.00017 0.11088 L 0.13628 0.12245 L 0.00017 0.13287 L 0.13628 0.14444 L 0.00017 0.15579 L 0.13628 0.1669 L 0.00017 0.17847 " pathEditMode="relative" rAng="5400000" ptsTypes="FFFFFFFFFFFFFFFFF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40" grpId="0" animBg="1"/>
      <p:bldP spid="49" grpId="0" animBg="1"/>
      <p:bldP spid="56" grpId="0" animBg="1"/>
      <p:bldP spid="81" grpId="0" animBg="1"/>
      <p:bldP spid="116" grpId="0" animBg="1"/>
      <p:bldP spid="113" grpId="0" animBg="1"/>
      <p:bldP spid="3" grpId="0" animBg="1"/>
      <p:bldP spid="83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445F3E63-105F-4D2F-8739-B04F9ACE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convolutional layer</a:t>
            </a:r>
          </a:p>
        </p:txBody>
      </p:sp>
      <p:pic>
        <p:nvPicPr>
          <p:cNvPr id="17410" name="Picture 3">
            <a:extLst>
              <a:ext uri="{FF2B5EF4-FFF2-40B4-BE49-F238E27FC236}">
                <a16:creationId xmlns:a16="http://schemas.microsoft.com/office/drawing/2014/main" id="{4CC41751-5B98-41D8-9083-F087E44C6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38481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4">
            <a:extLst>
              <a:ext uri="{FF2B5EF4-FFF2-40B4-BE49-F238E27FC236}">
                <a16:creationId xmlns:a16="http://schemas.microsoft.com/office/drawing/2014/main" id="{3E60B5A0-CF2A-4674-A687-0D311BB5F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486400"/>
            <a:ext cx="8382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A filter</a:t>
            </a:r>
          </a:p>
        </p:txBody>
      </p:sp>
      <p:sp>
        <p:nvSpPr>
          <p:cNvPr id="17412" name="TextBox 5">
            <a:extLst>
              <a:ext uri="{FF2B5EF4-FFF2-40B4-BE49-F238E27FC236}">
                <a16:creationId xmlns:a16="http://schemas.microsoft.com/office/drawing/2014/main" id="{3354673B-DD60-47BF-9AD6-372D0086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8482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 CNN is a neural network with some convolutional layers </a:t>
            </a:r>
          </a:p>
          <a:p>
            <a:pPr eaLnBrk="1" hangingPunct="1"/>
            <a:r>
              <a:rPr lang="en-US" altLang="en-US"/>
              <a:t>(and some other layers).  A convolutional layer has a number </a:t>
            </a:r>
          </a:p>
          <a:p>
            <a:pPr eaLnBrk="1" hangingPunct="1"/>
            <a:r>
              <a:rPr lang="en-US" altLang="en-US"/>
              <a:t>of filters that does convolutional operation.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>
            <a:extLst>
              <a:ext uri="{FF2B5EF4-FFF2-40B4-BE49-F238E27FC236}">
                <a16:creationId xmlns:a16="http://schemas.microsoft.com/office/drawing/2014/main" id="{85FB652F-7921-4AD2-BAC0-0CDB4D4F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65125"/>
            <a:ext cx="8047806" cy="759619"/>
          </a:xfrm>
        </p:spPr>
        <p:txBody>
          <a:bodyPr/>
          <a:lstStyle/>
          <a:p>
            <a:r>
              <a:rPr lang="en-US" altLang="zh-TW" dirty="0"/>
              <a:t>Convolution</a:t>
            </a:r>
            <a:endParaRPr lang="zh-TW" altLang="en-US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4B3817B6-B769-43AE-B937-C52DF06FC23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42698741"/>
              </p:ext>
            </p:extLst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>
            <a:extLst>
              <a:ext uri="{FF2B5EF4-FFF2-40B4-BE49-F238E27FC236}">
                <a16:creationId xmlns:a16="http://schemas.microsoft.com/office/drawing/2014/main" id="{C01E6276-7E10-48EB-BB64-F77AEEEDF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5431026D-655D-4498-90A0-2AF93D58F997}"/>
              </a:ext>
            </a:extLst>
          </p:cNvPr>
          <p:cNvGraphicFramePr>
            <a:graphicFrameLocks noGrp="1"/>
          </p:cNvGraphicFramePr>
          <p:nvPr/>
        </p:nvGraphicFramePr>
        <p:xfrm>
          <a:off x="5259388" y="20685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>
            <a:extLst>
              <a:ext uri="{FF2B5EF4-FFF2-40B4-BE49-F238E27FC236}">
                <a16:creationId xmlns:a16="http://schemas.microsoft.com/office/drawing/2014/main" id="{BE0730A2-2A10-4D83-BB03-AABFE41D6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24209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AE8C4F07-E073-4648-96D1-E3F0847D6453}"/>
              </a:ext>
            </a:extLst>
          </p:cNvPr>
          <p:cNvGraphicFramePr>
            <a:graphicFrameLocks noGrp="1"/>
          </p:cNvGraphicFramePr>
          <p:nvPr/>
        </p:nvGraphicFramePr>
        <p:xfrm>
          <a:off x="5259388" y="36941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8">
            <a:extLst>
              <a:ext uri="{FF2B5EF4-FFF2-40B4-BE49-F238E27FC236}">
                <a16:creationId xmlns:a16="http://schemas.microsoft.com/office/drawing/2014/main" id="{5E046410-8658-424F-920F-D8030163D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40322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sp>
        <p:nvSpPr>
          <p:cNvPr id="11" name="文字方塊 9">
            <a:extLst>
              <a:ext uri="{FF2B5EF4-FFF2-40B4-BE49-F238E27FC236}">
                <a16:creationId xmlns:a16="http://schemas.microsoft.com/office/drawing/2014/main" id="{DC96F63C-1B3D-4EB0-8EA1-3ECF02FDE5C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830094" y="5234782"/>
            <a:ext cx="708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/>
              <a:t>……</a:t>
            </a:r>
            <a:endParaRPr lang="zh-TW" altLang="en-US" sz="2800" b="1"/>
          </a:p>
        </p:txBody>
      </p:sp>
      <p:sp>
        <p:nvSpPr>
          <p:cNvPr id="12" name="文字方塊 10">
            <a:extLst>
              <a:ext uri="{FF2B5EF4-FFF2-40B4-BE49-F238E27FC236}">
                <a16:creationId xmlns:a16="http://schemas.microsoft.com/office/drawing/2014/main" id="{5C0B8FD1-ABEE-4CFE-83A7-C6C44133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04888"/>
            <a:ext cx="3962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FF0000"/>
                </a:solidFill>
              </a:rPr>
              <a:t>These are the network parameters to be learned.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5" name="文字方塊 12">
            <a:extLst>
              <a:ext uri="{FF2B5EF4-FFF2-40B4-BE49-F238E27FC236}">
                <a16:creationId xmlns:a16="http://schemas.microsoft.com/office/drawing/2014/main" id="{21E06498-6873-4BFA-9A25-2F007F430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5849938"/>
            <a:ext cx="3556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Each filter detects a small pattern (3 x 3). 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1185</TotalTime>
  <Words>1617</Words>
  <Application>Microsoft Office PowerPoint</Application>
  <PresentationFormat>On-screen Show (4:3)</PresentationFormat>
  <Paragraphs>889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Origin</vt:lpstr>
      <vt:lpstr>Convolutional Neural Network (CNN) for Visual Recognition</vt:lpstr>
      <vt:lpstr>Classical Computer Vision Pipeline</vt:lpstr>
      <vt:lpstr>Classical Computer Vision Pipeline.</vt:lpstr>
      <vt:lpstr>Deep Learning –based Vision Pipeline.</vt:lpstr>
      <vt:lpstr>Computer Vision +Deep Learning +  Machine Learning</vt:lpstr>
      <vt:lpstr>What is Convolutional Neural Network? </vt:lpstr>
      <vt:lpstr>What is Convolutional  NN ? </vt:lpstr>
      <vt:lpstr>A convolutional layer</vt:lpstr>
      <vt:lpstr>Convolution</vt:lpstr>
      <vt:lpstr>Convolution</vt:lpstr>
      <vt:lpstr>Convolution</vt:lpstr>
      <vt:lpstr>Convolution</vt:lpstr>
      <vt:lpstr>Convolution</vt:lpstr>
      <vt:lpstr>Color image: RGB 3 channels</vt:lpstr>
      <vt:lpstr>PowerPoint Presentation</vt:lpstr>
      <vt:lpstr>The whole CNN</vt:lpstr>
      <vt:lpstr>Max Pooling</vt:lpstr>
      <vt:lpstr>Why Pooling</vt:lpstr>
      <vt:lpstr>Max Pooling</vt:lpstr>
      <vt:lpstr>The whole CNN</vt:lpstr>
      <vt:lpstr>The whole CNN</vt:lpstr>
      <vt:lpstr>Flattening</vt:lpstr>
      <vt:lpstr>PowerPoint Presentation</vt:lpstr>
      <vt:lpstr>PowerPoint Presentation</vt:lpstr>
      <vt:lpstr>PowerPoint Presentation</vt:lpstr>
      <vt:lpstr>Conv Nets: beyond Visual Classification</vt:lpstr>
      <vt:lpstr>CNN  applications</vt:lpstr>
      <vt:lpstr>Conv NN: Detection</vt:lpstr>
      <vt:lpstr>Conv NN: Scene parsing</vt:lpstr>
      <vt:lpstr>CNN: indoor semantic labeling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Image Processing</dc:title>
  <dc:creator>Bhowmik, Deepayan (ACES)</dc:creator>
  <cp:lastModifiedBy>Deepayan Bhowmik</cp:lastModifiedBy>
  <cp:revision>15</cp:revision>
  <dcterms:created xsi:type="dcterms:W3CDTF">2017-09-25T15:09:27Z</dcterms:created>
  <dcterms:modified xsi:type="dcterms:W3CDTF">2022-12-05T13:17:03Z</dcterms:modified>
</cp:coreProperties>
</file>