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324" r:id="rId2"/>
    <p:sldId id="289" r:id="rId3"/>
    <p:sldId id="326" r:id="rId4"/>
    <p:sldId id="325" r:id="rId5"/>
    <p:sldId id="327" r:id="rId6"/>
    <p:sldId id="337" r:id="rId7"/>
    <p:sldId id="336" r:id="rId8"/>
    <p:sldId id="328" r:id="rId9"/>
    <p:sldId id="329" r:id="rId10"/>
    <p:sldId id="330" r:id="rId11"/>
    <p:sldId id="331" r:id="rId12"/>
    <p:sldId id="334" r:id="rId13"/>
    <p:sldId id="338" r:id="rId14"/>
    <p:sldId id="339" r:id="rId15"/>
    <p:sldId id="305" r:id="rId16"/>
    <p:sldId id="340" r:id="rId17"/>
    <p:sldId id="341" r:id="rId18"/>
    <p:sldId id="34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2022"/>
    <a:srgbClr val="FFFFFF"/>
    <a:srgbClr val="9C0308"/>
    <a:srgbClr val="B23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9" autoAdjust="0"/>
    <p:restoredTop sz="82415" autoAdjust="0"/>
  </p:normalViewPr>
  <p:slideViewPr>
    <p:cSldViewPr snapToGrid="0">
      <p:cViewPr varScale="1">
        <p:scale>
          <a:sx n="56" d="100"/>
          <a:sy n="56" d="100"/>
        </p:scale>
        <p:origin x="1244" y="56"/>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756"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6A51FE-6F96-4E8E-A49A-EB293A893ACB}" type="datetimeFigureOut">
              <a:rPr lang="zh-CN" altLang="en-US" smtClean="0"/>
              <a:t>2020/10/25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F7D9D8-DF95-4665-85C1-82527CDBBC30}" type="slidenum">
              <a:rPr lang="zh-CN" altLang="en-US" smtClean="0"/>
              <a:t>‹#›</a:t>
            </a:fld>
            <a:endParaRPr lang="zh-CN" altLang="en-US"/>
          </a:p>
        </p:txBody>
      </p:sp>
    </p:spTree>
    <p:extLst>
      <p:ext uri="{BB962C8B-B14F-4D97-AF65-F5344CB8AC3E}">
        <p14:creationId xmlns:p14="http://schemas.microsoft.com/office/powerpoint/2010/main" val="1993580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42149-9384-4D46-B20C-A31CB36F1888}" type="datetimeFigureOut">
              <a:rPr lang="zh-CN" altLang="en-US" smtClean="0"/>
              <a:t>2020/10/25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96EAE-40E0-41EF-BE24-BFC6198EB1DF}" type="slidenum">
              <a:rPr lang="zh-CN" altLang="en-US" smtClean="0"/>
              <a:t>‹#›</a:t>
            </a:fld>
            <a:endParaRPr lang="zh-CN" altLang="en-US"/>
          </a:p>
        </p:txBody>
      </p:sp>
    </p:spTree>
    <p:extLst>
      <p:ext uri="{BB962C8B-B14F-4D97-AF65-F5344CB8AC3E}">
        <p14:creationId xmlns:p14="http://schemas.microsoft.com/office/powerpoint/2010/main" val="3759531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资产最好不要用期权，因为期权非线性</a:t>
            </a:r>
            <a:r>
              <a:rPr lang="en-US" altLang="zh-CN" dirty="0" smtClean="0"/>
              <a:t>】</a:t>
            </a:r>
          </a:p>
          <a:p>
            <a:r>
              <a:rPr lang="en-US" altLang="zh-CN" dirty="0" smtClean="0"/>
              <a:t>【</a:t>
            </a:r>
            <a:r>
              <a:rPr lang="zh-CN" altLang="en-US" dirty="0" smtClean="0"/>
              <a:t>统计显著通常由</a:t>
            </a:r>
            <a:r>
              <a:rPr lang="en-US" altLang="zh-CN" dirty="0" smtClean="0"/>
              <a:t>p</a:t>
            </a:r>
            <a:r>
              <a:rPr lang="zh-CN" altLang="en-US" dirty="0" smtClean="0"/>
              <a:t>值或</a:t>
            </a:r>
            <a:r>
              <a:rPr lang="en-US" altLang="zh-CN" dirty="0" smtClean="0"/>
              <a:t>t</a:t>
            </a:r>
            <a:r>
              <a:rPr lang="zh-CN" altLang="en-US" dirty="0" smtClean="0"/>
              <a:t>值衡量，反映估计结果在统计意义上是否由抽样误差引起；经济显著通常由估计系数的大小衡量，反映估计结果对科学研究、个人决策或政策制定的重要性。二者共同决定一项研究的价值。理论上，统计显著不一定经济显著，统计不显著也可能经济显著；但实际研究中，经济学家往往重统计显著而轻经济显著。</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a:t>
            </a:fld>
            <a:endParaRPr lang="zh-CN" altLang="en-US"/>
          </a:p>
        </p:txBody>
      </p:sp>
    </p:spTree>
    <p:extLst>
      <p:ext uri="{BB962C8B-B14F-4D97-AF65-F5344CB8AC3E}">
        <p14:creationId xmlns:p14="http://schemas.microsoft.com/office/powerpoint/2010/main" val="3830988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11</a:t>
            </a:fld>
            <a:endParaRPr lang="zh-CN" altLang="en-US"/>
          </a:p>
        </p:txBody>
      </p:sp>
    </p:spTree>
    <p:extLst>
      <p:ext uri="{BB962C8B-B14F-4D97-AF65-F5344CB8AC3E}">
        <p14:creationId xmlns:p14="http://schemas.microsoft.com/office/powerpoint/2010/main" val="3561694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12</a:t>
            </a:fld>
            <a:endParaRPr lang="zh-CN" altLang="en-US"/>
          </a:p>
        </p:txBody>
      </p:sp>
    </p:spTree>
    <p:extLst>
      <p:ext uri="{BB962C8B-B14F-4D97-AF65-F5344CB8AC3E}">
        <p14:creationId xmlns:p14="http://schemas.microsoft.com/office/powerpoint/2010/main" val="2829865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13</a:t>
            </a:fld>
            <a:endParaRPr lang="zh-CN" altLang="en-US"/>
          </a:p>
        </p:txBody>
      </p:sp>
    </p:spTree>
    <p:extLst>
      <p:ext uri="{BB962C8B-B14F-4D97-AF65-F5344CB8AC3E}">
        <p14:creationId xmlns:p14="http://schemas.microsoft.com/office/powerpoint/2010/main" val="1441294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14</a:t>
            </a:fld>
            <a:endParaRPr lang="zh-CN" altLang="en-US"/>
          </a:p>
        </p:txBody>
      </p:sp>
    </p:spTree>
    <p:extLst>
      <p:ext uri="{BB962C8B-B14F-4D97-AF65-F5344CB8AC3E}">
        <p14:creationId xmlns:p14="http://schemas.microsoft.com/office/powerpoint/2010/main" val="2390845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16</a:t>
            </a:fld>
            <a:endParaRPr lang="zh-CN" altLang="en-US"/>
          </a:p>
        </p:txBody>
      </p:sp>
    </p:spTree>
    <p:extLst>
      <p:ext uri="{BB962C8B-B14F-4D97-AF65-F5344CB8AC3E}">
        <p14:creationId xmlns:p14="http://schemas.microsoft.com/office/powerpoint/2010/main" val="36421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17</a:t>
            </a:fld>
            <a:endParaRPr lang="zh-CN" altLang="en-US"/>
          </a:p>
        </p:txBody>
      </p:sp>
    </p:spTree>
    <p:extLst>
      <p:ext uri="{BB962C8B-B14F-4D97-AF65-F5344CB8AC3E}">
        <p14:creationId xmlns:p14="http://schemas.microsoft.com/office/powerpoint/2010/main" val="3563037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18</a:t>
            </a:fld>
            <a:endParaRPr lang="zh-CN" altLang="en-US"/>
          </a:p>
        </p:txBody>
      </p:sp>
    </p:spTree>
    <p:extLst>
      <p:ext uri="{BB962C8B-B14F-4D97-AF65-F5344CB8AC3E}">
        <p14:creationId xmlns:p14="http://schemas.microsoft.com/office/powerpoint/2010/main" val="199709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3</a:t>
            </a:fld>
            <a:endParaRPr lang="zh-CN" altLang="en-US"/>
          </a:p>
        </p:txBody>
      </p:sp>
    </p:spTree>
    <p:extLst>
      <p:ext uri="{BB962C8B-B14F-4D97-AF65-F5344CB8AC3E}">
        <p14:creationId xmlns:p14="http://schemas.microsoft.com/office/powerpoint/2010/main" val="179230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4</a:t>
            </a:fld>
            <a:endParaRPr lang="zh-CN" altLang="en-US"/>
          </a:p>
        </p:txBody>
      </p:sp>
    </p:spTree>
    <p:extLst>
      <p:ext uri="{BB962C8B-B14F-4D97-AF65-F5344CB8AC3E}">
        <p14:creationId xmlns:p14="http://schemas.microsoft.com/office/powerpoint/2010/main" val="29618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sz="1200" dirty="0" smtClean="0"/>
              <a:t>Portfolio</a:t>
            </a:r>
            <a:r>
              <a:rPr lang="zh-CN" altLang="en-US" sz="1200" dirty="0" smtClean="0"/>
              <a:t>为</a:t>
            </a:r>
            <a:r>
              <a:rPr lang="en-US" altLang="zh-CN" sz="1200" dirty="0" smtClean="0"/>
              <a:t>1</a:t>
            </a:r>
            <a:r>
              <a:rPr lang="zh-CN" altLang="en-US" sz="1200" dirty="0" smtClean="0"/>
              <a:t>单位</a:t>
            </a:r>
            <a:r>
              <a:rPr lang="en-US" altLang="zh-CN" sz="1200" dirty="0" err="1" smtClean="0"/>
              <a:t>i</a:t>
            </a:r>
            <a:r>
              <a:rPr lang="zh-CN" altLang="en-US" sz="1200" dirty="0" smtClean="0"/>
              <a:t>资产的多头和</a:t>
            </a:r>
            <a:r>
              <a:rPr lang="en-US" altLang="zh-CN" sz="1200" dirty="0" smtClean="0"/>
              <a:t>γ</a:t>
            </a:r>
            <a:r>
              <a:rPr lang="zh-CN" altLang="en-US" sz="1200" dirty="0" smtClean="0"/>
              <a:t>单位</a:t>
            </a:r>
            <a:r>
              <a:rPr lang="en-US" altLang="zh-CN" sz="1200" dirty="0" smtClean="0"/>
              <a:t>j</a:t>
            </a:r>
            <a:r>
              <a:rPr lang="zh-CN" altLang="en-US" sz="1200" dirty="0" smtClean="0"/>
              <a:t>资产的空头</a:t>
            </a:r>
            <a:r>
              <a:rPr lang="zh-CN" altLang="en-US" dirty="0" smtClean="0"/>
              <a:t>）</a:t>
            </a:r>
            <a:endParaRPr lang="en-US" altLang="zh-CN" dirty="0" smtClean="0"/>
          </a:p>
          <a:p>
            <a:r>
              <a:rPr lang="en-US" altLang="zh-CN" dirty="0" smtClean="0"/>
              <a:t>【preselection:</a:t>
            </a:r>
            <a:r>
              <a:rPr lang="en-US" altLang="zh-CN" baseline="0" dirty="0" smtClean="0"/>
              <a:t> </a:t>
            </a:r>
            <a:r>
              <a:rPr lang="zh-CN" altLang="en-US" dirty="0" smtClean="0"/>
              <a:t>缺陷在于，</a:t>
            </a:r>
            <a:r>
              <a:rPr lang="zh-CN" altLang="en-US" sz="1200" dirty="0" smtClean="0"/>
              <a:t>实证证明，特征驱动（</a:t>
            </a:r>
            <a:r>
              <a:rPr lang="en-US" altLang="zh-CN" sz="1200" dirty="0" err="1" smtClean="0"/>
              <a:t>idosyncratic</a:t>
            </a:r>
            <a:r>
              <a:rPr lang="zh-CN" altLang="en-US" sz="1200" dirty="0" smtClean="0"/>
              <a:t>）的收益率占比过高，超</a:t>
            </a:r>
            <a:r>
              <a:rPr lang="en-US" altLang="zh-CN" sz="1200" dirty="0" smtClean="0"/>
              <a:t>50%</a:t>
            </a:r>
            <a:r>
              <a:rPr lang="zh-CN" altLang="en-US" sz="1200" dirty="0" smtClean="0"/>
              <a:t>。然而</a:t>
            </a:r>
            <a:r>
              <a:rPr lang="en-US" altLang="zh-CN" sz="1200" b="0" i="0" kern="1200" dirty="0" smtClean="0">
                <a:solidFill>
                  <a:schemeClr val="tx1"/>
                </a:solidFill>
                <a:effectLst/>
                <a:latin typeface="+mn-lt"/>
                <a:ea typeface="+mn-ea"/>
                <a:cs typeface="+mn-cs"/>
              </a:rPr>
              <a:t>Chen et al.(2012)</a:t>
            </a:r>
            <a:r>
              <a:rPr lang="zh-CN" altLang="en-US" sz="1200" b="0" i="0" kern="1200" dirty="0" smtClean="0">
                <a:solidFill>
                  <a:schemeClr val="tx1"/>
                </a:solidFill>
                <a:effectLst/>
                <a:latin typeface="+mn-lt"/>
                <a:ea typeface="+mn-ea"/>
                <a:cs typeface="+mn-cs"/>
              </a:rPr>
              <a:t>实证表明，基于公共因子相关的配对交易比基于剩余相关的配对交易表现出更高的超额收益。</a:t>
            </a:r>
            <a:r>
              <a:rPr lang="en-US" altLang="zh-CN" sz="1200" dirty="0" smtClean="0"/>
              <a:t>】</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5</a:t>
            </a:fld>
            <a:endParaRPr lang="zh-CN" altLang="en-US"/>
          </a:p>
        </p:txBody>
      </p:sp>
    </p:spTree>
    <p:extLst>
      <p:ext uri="{BB962C8B-B14F-4D97-AF65-F5344CB8AC3E}">
        <p14:creationId xmlns:p14="http://schemas.microsoft.com/office/powerpoint/2010/main" val="407681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【test for tradability</a:t>
            </a:r>
            <a:r>
              <a:rPr lang="zh-CN" altLang="en-US" sz="1200" dirty="0" smtClean="0"/>
              <a:t>：看</a:t>
            </a:r>
            <a:r>
              <a:rPr lang="zh-CN" altLang="en-US" sz="1200" b="0" i="0" kern="1200" dirty="0" smtClean="0">
                <a:solidFill>
                  <a:schemeClr val="tx1"/>
                </a:solidFill>
                <a:effectLst/>
                <a:latin typeface="+mn-lt"/>
                <a:ea typeface="+mn-ea"/>
                <a:cs typeface="+mn-cs"/>
              </a:rPr>
              <a:t>价差</a:t>
            </a:r>
            <a:r>
              <a:rPr lang="zh-CN" altLang="en-US" sz="1200" dirty="0" smtClean="0"/>
              <a:t>是否有</a:t>
            </a:r>
            <a:r>
              <a:rPr lang="zh-CN" altLang="en-US" sz="1200" b="0" i="0" kern="1200" dirty="0" smtClean="0">
                <a:solidFill>
                  <a:schemeClr val="tx1"/>
                </a:solidFill>
                <a:effectLst/>
                <a:latin typeface="+mn-lt"/>
                <a:ea typeface="+mn-ea"/>
                <a:cs typeface="+mn-cs"/>
              </a:rPr>
              <a:t>强均值回归特性 </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计算</a:t>
            </a:r>
            <a:r>
              <a:rPr lang="en-US" altLang="zh-CN" sz="1200" b="0" i="0" kern="1200" dirty="0" smtClean="0">
                <a:solidFill>
                  <a:schemeClr val="tx1"/>
                </a:solidFill>
                <a:effectLst/>
                <a:latin typeface="+mn-lt"/>
                <a:ea typeface="+mn-ea"/>
                <a:cs typeface="+mn-cs"/>
              </a:rPr>
              <a:t>z-score</a:t>
            </a:r>
            <a:r>
              <a:rPr lang="zh-CN" altLang="en-US" sz="1200" b="0" i="0" kern="1200" dirty="0" smtClean="0">
                <a:solidFill>
                  <a:schemeClr val="tx1"/>
                </a:solidFill>
                <a:effectLst/>
                <a:latin typeface="+mn-lt"/>
                <a:ea typeface="+mn-ea"/>
                <a:cs typeface="+mn-cs"/>
              </a:rPr>
              <a:t>零值的数量来评估；</a:t>
            </a:r>
            <a:r>
              <a:rPr lang="en-US" altLang="zh-CN" sz="1200" b="0" i="0" kern="1200" dirty="0" smtClean="0">
                <a:solidFill>
                  <a:schemeClr val="tx1"/>
                </a:solidFill>
                <a:effectLst/>
                <a:latin typeface="+mn-lt"/>
                <a:ea typeface="+mn-ea"/>
                <a:cs typeface="+mn-cs"/>
              </a:rPr>
              <a:t>bootstrap</a:t>
            </a:r>
            <a:r>
              <a:rPr lang="zh-CN" altLang="en-US" sz="1200" b="0" i="0" kern="1200" dirty="0" smtClean="0">
                <a:solidFill>
                  <a:schemeClr val="tx1"/>
                </a:solidFill>
                <a:effectLst/>
                <a:latin typeface="+mn-lt"/>
                <a:ea typeface="+mn-ea"/>
                <a:cs typeface="+mn-cs"/>
              </a:rPr>
              <a:t>用于估计平均持有时间，因为在市场中性下，虽然线性组合可</a:t>
            </a:r>
            <a:r>
              <a:rPr lang="zh-CN" altLang="zh-CN" sz="1200" kern="1200" dirty="0" smtClean="0">
                <a:solidFill>
                  <a:schemeClr val="tx1"/>
                </a:solidFill>
                <a:effectLst/>
                <a:latin typeface="+mn-lt"/>
                <a:ea typeface="+mn-ea"/>
                <a:cs typeface="+mn-cs"/>
              </a:rPr>
              <a:t>消除</a:t>
            </a:r>
            <a:r>
              <a:rPr lang="zh-CN" altLang="en-US" sz="1200" kern="1200" dirty="0" smtClean="0">
                <a:solidFill>
                  <a:schemeClr val="tx1"/>
                </a:solidFill>
                <a:effectLst/>
                <a:latin typeface="+mn-lt"/>
                <a:ea typeface="+mn-ea"/>
                <a:cs typeface="+mn-cs"/>
              </a:rPr>
              <a:t>公共</a:t>
            </a:r>
            <a:r>
              <a:rPr lang="zh-CN" altLang="zh-CN" sz="1200" kern="1200" dirty="0" smtClean="0">
                <a:solidFill>
                  <a:schemeClr val="tx1"/>
                </a:solidFill>
                <a:effectLst/>
                <a:latin typeface="+mn-lt"/>
                <a:ea typeface="+mn-ea"/>
                <a:cs typeface="+mn-cs"/>
              </a:rPr>
              <a:t>风险</a:t>
            </a:r>
            <a:r>
              <a:rPr lang="zh-CN" altLang="en-US" sz="1200" kern="1200" dirty="0" smtClean="0">
                <a:solidFill>
                  <a:schemeClr val="tx1"/>
                </a:solidFill>
                <a:effectLst/>
                <a:latin typeface="+mn-lt"/>
                <a:ea typeface="+mn-ea"/>
                <a:cs typeface="+mn-cs"/>
              </a:rPr>
              <a:t>，但</a:t>
            </a:r>
            <a:r>
              <a:rPr lang="zh-CN" altLang="zh-CN" sz="1200" kern="1200" dirty="0" smtClean="0">
                <a:solidFill>
                  <a:schemeClr val="tx1"/>
                </a:solidFill>
                <a:effectLst/>
                <a:latin typeface="+mn-lt"/>
                <a:ea typeface="+mn-ea"/>
                <a:cs typeface="+mn-cs"/>
              </a:rPr>
              <a:t>异质性风险</a:t>
            </a:r>
            <a:r>
              <a:rPr lang="zh-CN" altLang="en-US" sz="1200" kern="1200" dirty="0" smtClean="0">
                <a:solidFill>
                  <a:schemeClr val="tx1"/>
                </a:solidFill>
                <a:effectLst/>
                <a:latin typeface="+mn-lt"/>
                <a:ea typeface="+mn-ea"/>
                <a:cs typeface="+mn-cs"/>
              </a:rPr>
              <a:t>无法消除（配对交易就是在交易异质性风险），因此</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持有越长风险暴露越大</a:t>
            </a:r>
            <a:r>
              <a:rPr lang="zh-CN" altLang="en-US" sz="1200" kern="1200" dirty="0" smtClean="0">
                <a:solidFill>
                  <a:schemeClr val="tx1"/>
                </a:solidFill>
                <a:effectLst/>
                <a:latin typeface="+mn-lt"/>
                <a:ea typeface="+mn-ea"/>
                <a:cs typeface="+mn-cs"/>
              </a:rPr>
              <a:t>，用</a:t>
            </a:r>
            <a:r>
              <a:rPr lang="en-US" altLang="zh-CN" sz="1200" b="0" i="0" kern="1200" dirty="0" smtClean="0">
                <a:solidFill>
                  <a:schemeClr val="tx1"/>
                </a:solidFill>
                <a:effectLst/>
                <a:latin typeface="+mn-lt"/>
                <a:ea typeface="+mn-ea"/>
                <a:cs typeface="+mn-cs"/>
              </a:rPr>
              <a:t>bootstrap</a:t>
            </a:r>
            <a:r>
              <a:rPr lang="zh-CN" altLang="en-US" sz="1200" b="0" i="0" kern="1200" dirty="0" smtClean="0">
                <a:solidFill>
                  <a:schemeClr val="tx1"/>
                </a:solidFill>
                <a:effectLst/>
                <a:latin typeface="+mn-lt"/>
                <a:ea typeface="+mn-ea"/>
                <a:cs typeface="+mn-cs"/>
              </a:rPr>
              <a:t>衡量</a:t>
            </a:r>
            <a:r>
              <a:rPr lang="zh-CN" altLang="en-US" sz="1200" kern="1200" dirty="0" smtClean="0">
                <a:solidFill>
                  <a:schemeClr val="tx1"/>
                </a:solidFill>
                <a:effectLst/>
                <a:latin typeface="+mn-lt"/>
                <a:ea typeface="+mn-ea"/>
                <a:cs typeface="+mn-cs"/>
              </a:rPr>
              <a:t>不能持有过长时间</a:t>
            </a:r>
            <a:r>
              <a:rPr lang="en-US"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a:t>
            </a:r>
            <a:r>
              <a:rPr lang="en-US" altLang="zh-CN" sz="1200" i="0" kern="1200" dirty="0" smtClean="0">
                <a:solidFill>
                  <a:schemeClr val="tx1"/>
                </a:solidFill>
                <a:effectLst/>
                <a:latin typeface="+mn-lt"/>
                <a:ea typeface="+mn-ea"/>
                <a:cs typeface="+mn-cs"/>
              </a:rPr>
              <a:t>Trading rule design</a:t>
            </a:r>
            <a:r>
              <a:rPr lang="zh-CN" altLang="en-US" sz="1200" i="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6</a:t>
            </a:fld>
            <a:endParaRPr lang="zh-CN" altLang="en-US"/>
          </a:p>
        </p:txBody>
      </p:sp>
    </p:spTree>
    <p:extLst>
      <p:ext uri="{BB962C8B-B14F-4D97-AF65-F5344CB8AC3E}">
        <p14:creationId xmlns:p14="http://schemas.microsoft.com/office/powerpoint/2010/main" val="71121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7</a:t>
            </a:fld>
            <a:endParaRPr lang="zh-CN" altLang="en-US"/>
          </a:p>
        </p:txBody>
      </p:sp>
    </p:spTree>
    <p:extLst>
      <p:ext uri="{BB962C8B-B14F-4D97-AF65-F5344CB8AC3E}">
        <p14:creationId xmlns:p14="http://schemas.microsoft.com/office/powerpoint/2010/main" val="3504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添加</a:t>
            </a:r>
            <a:r>
              <a:rPr lang="en-US" altLang="zh-CN" dirty="0" err="1" smtClean="0"/>
              <a:t>stata</a:t>
            </a:r>
            <a:r>
              <a:rPr lang="zh-CN" altLang="en-US" dirty="0" smtClean="0"/>
              <a:t>代码</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sz="1200" kern="1200" dirty="0" smtClean="0">
                <a:solidFill>
                  <a:schemeClr val="tx1"/>
                </a:solidFill>
                <a:effectLst/>
                <a:latin typeface="+mn-lt"/>
                <a:ea typeface="+mn-ea"/>
                <a:cs typeface="+mn-cs"/>
              </a:rPr>
              <a:t>所以，如果某个资产的价格序列（或者两个序列的价差）是平稳的，那么当它在偏离了其均值后，人们可以期待价格会在未来的某一个时间回归这个均值。</a:t>
            </a:r>
            <a:r>
              <a:rPr lang="en-US" altLang="zh-CN" dirty="0" smtClean="0"/>
              <a:t>】【</a:t>
            </a:r>
            <a:r>
              <a:rPr lang="zh-CN" altLang="en-US" dirty="0" smtClean="0"/>
              <a:t>这个</a:t>
            </a:r>
            <a:r>
              <a:rPr lang="en-US" altLang="zh-CN" dirty="0" err="1" smtClean="0"/>
              <a:t>AR1</a:t>
            </a:r>
            <a:r>
              <a:rPr lang="zh-CN" altLang="en-US" dirty="0" smtClean="0"/>
              <a:t>模型，</a:t>
            </a:r>
            <a:r>
              <a:rPr lang="zh-CN" altLang="en-US" sz="1200" b="0" dirty="0" smtClean="0">
                <a:solidFill>
                  <a:schemeClr val="tx1"/>
                </a:solidFill>
                <a:effectLst/>
              </a:rPr>
              <a:t>当</a:t>
            </a:r>
            <a:r>
              <a:rPr lang="en-US" altLang="zh-CN" sz="1200" b="0" dirty="0" smtClean="0">
                <a:solidFill>
                  <a:schemeClr val="tx1"/>
                </a:solidFill>
                <a:effectLst/>
              </a:rPr>
              <a:t>φ</a:t>
            </a:r>
            <a:r>
              <a:rPr lang="zh-CN" altLang="en-US" sz="1200" b="0" dirty="0" smtClean="0">
                <a:solidFill>
                  <a:schemeClr val="tx1"/>
                </a:solidFill>
                <a:effectLst/>
              </a:rPr>
              <a:t>绝对值小于</a:t>
            </a:r>
            <a:r>
              <a:rPr lang="en-US" altLang="zh-CN" sz="1200" b="0" dirty="0" smtClean="0">
                <a:solidFill>
                  <a:schemeClr val="tx1"/>
                </a:solidFill>
                <a:effectLst/>
              </a:rPr>
              <a:t>1</a:t>
            </a:r>
            <a:r>
              <a:rPr lang="zh-CN" altLang="en-US" sz="1200" b="0" dirty="0" smtClean="0">
                <a:solidFill>
                  <a:schemeClr val="tx1"/>
                </a:solidFill>
                <a:effectLst/>
              </a:rPr>
              <a:t>时，序列平稳；等于</a:t>
            </a:r>
            <a:r>
              <a:rPr lang="en-US" altLang="zh-CN" sz="1200" b="0" dirty="0" smtClean="0">
                <a:solidFill>
                  <a:schemeClr val="tx1"/>
                </a:solidFill>
                <a:effectLst/>
              </a:rPr>
              <a:t>1</a:t>
            </a:r>
            <a:r>
              <a:rPr lang="zh-CN" altLang="en-US" sz="1200" b="0" dirty="0" smtClean="0">
                <a:solidFill>
                  <a:schemeClr val="tx1"/>
                </a:solidFill>
                <a:effectLst/>
              </a:rPr>
              <a:t>时，方差为</a:t>
            </a:r>
            <a:r>
              <a:rPr lang="en-US" altLang="zh-CN" sz="1200" b="0" dirty="0" err="1" smtClean="0">
                <a:solidFill>
                  <a:schemeClr val="tx1"/>
                </a:solidFill>
                <a:effectLst/>
              </a:rPr>
              <a:t>tσ²</a:t>
            </a:r>
            <a:r>
              <a:rPr lang="zh-CN" altLang="en-US" sz="1200" b="0" dirty="0" smtClean="0">
                <a:solidFill>
                  <a:schemeClr val="tx1"/>
                </a:solidFill>
                <a:effectLst/>
              </a:rPr>
              <a:t>，</a:t>
            </a:r>
            <a:r>
              <a:rPr lang="en-US" altLang="zh-CN" sz="1200" b="0" dirty="0" smtClean="0">
                <a:solidFill>
                  <a:schemeClr val="tx1"/>
                </a:solidFill>
                <a:effectLst/>
              </a:rPr>
              <a:t>t</a:t>
            </a:r>
            <a:r>
              <a:rPr lang="zh-CN" altLang="en-US" sz="1200" b="0" dirty="0" smtClean="0">
                <a:solidFill>
                  <a:schemeClr val="tx1"/>
                </a:solidFill>
                <a:effectLst/>
              </a:rPr>
              <a:t>趋近于无穷时序列的方差趋于无穷大，说明随机游动过程是非平稳的</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8</a:t>
            </a:fld>
            <a:endParaRPr lang="zh-CN" altLang="en-US"/>
          </a:p>
        </p:txBody>
      </p:sp>
    </p:spTree>
    <p:extLst>
      <p:ext uri="{BB962C8B-B14F-4D97-AF65-F5344CB8AC3E}">
        <p14:creationId xmlns:p14="http://schemas.microsoft.com/office/powerpoint/2010/main" val="784424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smtClean="0"/>
              <a:t>【DF</a:t>
            </a:r>
            <a:r>
              <a:rPr lang="zh-CN" altLang="en-US" sz="1200" b="0" dirty="0" smtClean="0">
                <a:solidFill>
                  <a:srgbClr val="000000"/>
                </a:solidFill>
                <a:effectLst/>
              </a:rPr>
              <a:t>临界值表为</a:t>
            </a:r>
            <a:r>
              <a:rPr lang="en-US" altLang="zh-CN" sz="1200" b="0" dirty="0" smtClean="0">
                <a:solidFill>
                  <a:srgbClr val="000000"/>
                </a:solidFill>
                <a:effectLst/>
              </a:rPr>
              <a:t>Engle-Granger</a:t>
            </a:r>
            <a:r>
              <a:rPr lang="zh-CN" altLang="en-US" sz="1200" b="0" dirty="0" smtClean="0">
                <a:solidFill>
                  <a:srgbClr val="000000"/>
                </a:solidFill>
                <a:effectLst/>
              </a:rPr>
              <a:t>编制的专用临界值表</a:t>
            </a:r>
            <a:r>
              <a:rPr lang="en-US" altLang="zh-CN" b="0" dirty="0" smtClean="0"/>
              <a:t>】</a:t>
            </a:r>
          </a:p>
          <a:p>
            <a:r>
              <a:rPr lang="en-US" altLang="zh-CN" dirty="0" smtClean="0"/>
              <a:t>【</a:t>
            </a:r>
            <a:r>
              <a:rPr lang="zh-CN" altLang="en-US" sz="1200" dirty="0" smtClean="0"/>
              <a:t>上述统计量极限分布称为</a:t>
            </a:r>
            <a:r>
              <a:rPr lang="en-US" altLang="zh-CN" sz="1200" dirty="0" smtClean="0"/>
              <a:t>Dickey-Fuller</a:t>
            </a:r>
            <a:r>
              <a:rPr lang="zh-CN" altLang="en-US" sz="1200" dirty="0" smtClean="0"/>
              <a:t>分布，检验称为</a:t>
            </a:r>
            <a:r>
              <a:rPr lang="en-US" altLang="zh-CN" sz="1200" dirty="0" smtClean="0"/>
              <a:t>DF</a:t>
            </a:r>
            <a:r>
              <a:rPr lang="zh-CN" altLang="en-US" sz="1200" dirty="0" smtClean="0"/>
              <a:t>检验。但</a:t>
            </a:r>
            <a:r>
              <a:rPr lang="en-US" altLang="zh-CN" sz="1200" dirty="0" smtClean="0">
                <a:solidFill>
                  <a:schemeClr val="tx1"/>
                </a:solidFill>
                <a:latin typeface="Times New Roman" panose="02020603050405020304" pitchFamily="18" charset="0"/>
              </a:rPr>
              <a:t>DF</a:t>
            </a:r>
            <a:r>
              <a:rPr lang="zh-CN" altLang="en-US" sz="1200" dirty="0" smtClean="0">
                <a:solidFill>
                  <a:schemeClr val="tx1"/>
                </a:solidFill>
                <a:latin typeface="Times New Roman" panose="02020603050405020304" pitchFamily="18" charset="0"/>
              </a:rPr>
              <a:t>检验是假设随机扰动项不存在自相关，而大多数的经济数据序列是不能满足此项假设的，因此当随机扰动项存在自相关时，可使用其拓展</a:t>
            </a:r>
            <a:r>
              <a:rPr lang="en-US" altLang="zh-CN" sz="1200" dirty="0" smtClean="0">
                <a:solidFill>
                  <a:schemeClr val="tx1"/>
                </a:solidFill>
                <a:latin typeface="Times New Roman" panose="02020603050405020304" pitchFamily="18" charset="0"/>
              </a:rPr>
              <a:t>——</a:t>
            </a:r>
            <a:r>
              <a:rPr lang="en-US" altLang="zh-CN" sz="1200" dirty="0" err="1" smtClean="0">
                <a:solidFill>
                  <a:schemeClr val="tx1"/>
                </a:solidFill>
                <a:latin typeface="Times New Roman" panose="02020603050405020304" pitchFamily="18" charset="0"/>
              </a:rPr>
              <a:t>ADF</a:t>
            </a:r>
            <a:r>
              <a:rPr lang="zh-CN" altLang="en-US" sz="1200" dirty="0" smtClean="0">
                <a:solidFill>
                  <a:schemeClr val="tx1"/>
                </a:solidFill>
                <a:latin typeface="Times New Roman" panose="02020603050405020304" pitchFamily="18" charset="0"/>
              </a:rPr>
              <a:t>检验法</a:t>
            </a:r>
            <a:r>
              <a:rPr lang="en-US" altLang="zh-CN" sz="1200" dirty="0" smtClean="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9</a:t>
            </a:fld>
            <a:endParaRPr lang="zh-CN" altLang="en-US"/>
          </a:p>
        </p:txBody>
      </p:sp>
    </p:spTree>
    <p:extLst>
      <p:ext uri="{BB962C8B-B14F-4D97-AF65-F5344CB8AC3E}">
        <p14:creationId xmlns:p14="http://schemas.microsoft.com/office/powerpoint/2010/main" val="362601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10</a:t>
            </a:fld>
            <a:endParaRPr lang="zh-CN" altLang="en-US"/>
          </a:p>
        </p:txBody>
      </p:sp>
    </p:spTree>
    <p:extLst>
      <p:ext uri="{BB962C8B-B14F-4D97-AF65-F5344CB8AC3E}">
        <p14:creationId xmlns:p14="http://schemas.microsoft.com/office/powerpoint/2010/main" val="139448010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jp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descr="北大汇丰名片汇总-29"/>
          <p:cNvPicPr>
            <a:picLocks noChangeAspect="1"/>
          </p:cNvPicPr>
          <p:nvPr userDrawn="1"/>
        </p:nvPicPr>
        <p:blipFill rotWithShape="1">
          <a:blip r:embed="rId2" cstate="print">
            <a:clrChange>
              <a:clrFrom>
                <a:srgbClr val="575050"/>
              </a:clrFrom>
              <a:clrTo>
                <a:srgbClr val="575050">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62000"/>
                    </a14:imgEffect>
                  </a14:imgLayer>
                </a14:imgProps>
              </a:ext>
            </a:extLst>
          </a:blip>
          <a:srcRect l="3397" t="17515" r="3304" b="43865"/>
          <a:stretch/>
        </p:blipFill>
        <p:spPr>
          <a:xfrm>
            <a:off x="-8022" y="-16042"/>
            <a:ext cx="12192000" cy="4448329"/>
          </a:xfrm>
          <a:prstGeom prst="rect">
            <a:avLst/>
          </a:prstGeom>
        </p:spPr>
      </p:pic>
      <p:pic>
        <p:nvPicPr>
          <p:cNvPr id="3" name="图片 2" descr="北大汇丰名片汇总-29"/>
          <p:cNvPicPr>
            <a:picLocks noChangeAspect="1"/>
          </p:cNvPicPr>
          <p:nvPr userDrawn="1"/>
        </p:nvPicPr>
        <p:blipFill rotWithShape="1">
          <a:blip r:embed="rId4" cstate="print"/>
          <a:srcRect l="3397" t="14689" r="3304" b="43865"/>
          <a:stretch/>
        </p:blipFill>
        <p:spPr>
          <a:xfrm flipV="1">
            <a:off x="-2" y="2156337"/>
            <a:ext cx="12192000" cy="4773851"/>
          </a:xfrm>
          <a:prstGeom prst="rect">
            <a:avLst/>
          </a:prstGeom>
        </p:spPr>
      </p:pic>
      <p:sp>
        <p:nvSpPr>
          <p:cNvPr id="7" name="椭圆 6"/>
          <p:cNvSpPr/>
          <p:nvPr userDrawn="1"/>
        </p:nvSpPr>
        <p:spPr>
          <a:xfrm>
            <a:off x="10686197" y="607909"/>
            <a:ext cx="1009934" cy="1009934"/>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0337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459197" y="384696"/>
            <a:ext cx="10515600" cy="780501"/>
          </a:xfrm>
        </p:spPr>
        <p:txBody>
          <a:bodyPr>
            <a:normAutofit/>
          </a:bodyPr>
          <a:lstStyle>
            <a:lvl1pPr>
              <a:defRPr sz="3200" b="1">
                <a:solidFill>
                  <a:srgbClr val="9C0308"/>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6" name="燕尾形 5"/>
          <p:cNvSpPr/>
          <p:nvPr userDrawn="1"/>
        </p:nvSpPr>
        <p:spPr>
          <a:xfrm>
            <a:off x="11511889" y="6353267"/>
            <a:ext cx="447775" cy="383232"/>
          </a:xfrm>
          <a:prstGeom prst="chevron">
            <a:avLst>
              <a:gd name="adj" fmla="val 16728"/>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solidFill>
                <a:schemeClr val="tx1"/>
              </a:solidFill>
            </a:endParaRPr>
          </a:p>
        </p:txBody>
      </p:sp>
      <p:sp>
        <p:nvSpPr>
          <p:cNvPr id="7" name="灯片编号占位符 5"/>
          <p:cNvSpPr>
            <a:spLocks noGrp="1"/>
          </p:cNvSpPr>
          <p:nvPr>
            <p:ph type="sldNum" sz="quarter" idx="12"/>
          </p:nvPr>
        </p:nvSpPr>
        <p:spPr>
          <a:xfrm>
            <a:off x="9216899" y="6353269"/>
            <a:ext cx="2743200" cy="365125"/>
          </a:xfrm>
        </p:spPr>
        <p:txBody>
          <a:bodyPr/>
          <a:lstStyle>
            <a:lvl1pPr>
              <a:defRPr sz="1800" baseline="0">
                <a:solidFill>
                  <a:schemeClr val="bg1"/>
                </a:solidFill>
                <a:ea typeface="黑体" panose="02010609060101010101" pitchFamily="49" charset="-122"/>
              </a:defRPr>
            </a:lvl1pPr>
          </a:lstStyle>
          <a:p>
            <a:fld id="{1827CD8D-0C45-4313-8514-3276C2338651}" type="slidenum">
              <a:rPr lang="zh-CN" altLang="en-US" smtClean="0"/>
              <a:pPr/>
              <a:t>‹#›</a:t>
            </a:fld>
            <a:endParaRPr lang="zh-CN" altLang="en-US" dirty="0"/>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30246" b="29673"/>
          <a:stretch/>
        </p:blipFill>
        <p:spPr>
          <a:xfrm>
            <a:off x="10682285" y="6353267"/>
            <a:ext cx="900337" cy="383939"/>
          </a:xfrm>
          <a:prstGeom prst="rect">
            <a:avLst/>
          </a:prstGeom>
        </p:spPr>
      </p:pic>
      <p:sp>
        <p:nvSpPr>
          <p:cNvPr id="9" name="矩形: 圆角 7"/>
          <p:cNvSpPr/>
          <p:nvPr userDrawn="1"/>
        </p:nvSpPr>
        <p:spPr>
          <a:xfrm>
            <a:off x="3716989" y="2051915"/>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p:nvPr userDrawn="1"/>
        </p:nvCxnSpPr>
        <p:spPr>
          <a:xfrm>
            <a:off x="4408364" y="2564872"/>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11" name="矩形: 圆角 18"/>
          <p:cNvSpPr/>
          <p:nvPr userDrawn="1"/>
        </p:nvSpPr>
        <p:spPr>
          <a:xfrm>
            <a:off x="3716989" y="3451590"/>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2</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4408364" y="3964547"/>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13" name="矩形: 圆角 20"/>
          <p:cNvSpPr/>
          <p:nvPr userDrawn="1"/>
        </p:nvSpPr>
        <p:spPr>
          <a:xfrm>
            <a:off x="3716989" y="4851265"/>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3</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userDrawn="1"/>
        </p:nvCxnSpPr>
        <p:spPr>
          <a:xfrm>
            <a:off x="4408364" y="5344952"/>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52468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78261" y="-16162"/>
            <a:ext cx="10338100" cy="1072212"/>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6" name="燕尾形 5"/>
          <p:cNvSpPr/>
          <p:nvPr userDrawn="1"/>
        </p:nvSpPr>
        <p:spPr>
          <a:xfrm>
            <a:off x="11511889" y="6353267"/>
            <a:ext cx="447775" cy="383232"/>
          </a:xfrm>
          <a:prstGeom prst="chevron">
            <a:avLst>
              <a:gd name="adj" fmla="val 16728"/>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solidFill>
                <a:schemeClr val="tx1"/>
              </a:solidFill>
            </a:endParaRPr>
          </a:p>
        </p:txBody>
      </p:sp>
      <p:sp>
        <p:nvSpPr>
          <p:cNvPr id="7" name="灯片编号占位符 5"/>
          <p:cNvSpPr>
            <a:spLocks noGrp="1"/>
          </p:cNvSpPr>
          <p:nvPr>
            <p:ph type="sldNum" sz="quarter" idx="12"/>
          </p:nvPr>
        </p:nvSpPr>
        <p:spPr>
          <a:xfrm>
            <a:off x="9216899" y="6353269"/>
            <a:ext cx="2743200" cy="365125"/>
          </a:xfrm>
        </p:spPr>
        <p:txBody>
          <a:bodyPr/>
          <a:lstStyle>
            <a:lvl1pPr>
              <a:defRPr sz="1800" baseline="0">
                <a:solidFill>
                  <a:schemeClr val="bg1"/>
                </a:solidFill>
                <a:ea typeface="黑体" panose="02010609060101010101" pitchFamily="49" charset="-122"/>
              </a:defRPr>
            </a:lvl1pPr>
          </a:lstStyle>
          <a:p>
            <a:fld id="{1827CD8D-0C45-4313-8514-3276C2338651}" type="slidenum">
              <a:rPr lang="zh-CN" altLang="en-US" smtClean="0"/>
              <a:pPr/>
              <a:t>‹#›</a:t>
            </a:fld>
            <a:endParaRPr lang="zh-CN" altLang="en-US" dirty="0"/>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30246" b="29673"/>
          <a:stretch/>
        </p:blipFill>
        <p:spPr>
          <a:xfrm>
            <a:off x="10682285" y="6353267"/>
            <a:ext cx="900337" cy="383939"/>
          </a:xfrm>
          <a:prstGeom prst="rect">
            <a:avLst/>
          </a:prstGeom>
        </p:spPr>
      </p:pic>
      <p:sp>
        <p:nvSpPr>
          <p:cNvPr id="3" name="矩形 2"/>
          <p:cNvSpPr/>
          <p:nvPr userDrawn="1"/>
        </p:nvSpPr>
        <p:spPr>
          <a:xfrm>
            <a:off x="363532" y="328132"/>
            <a:ext cx="132857" cy="351135"/>
          </a:xfrm>
          <a:prstGeom prst="rect">
            <a:avLst/>
          </a:prstGeom>
          <a:solidFill>
            <a:srgbClr val="9C0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55118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有页码">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a:xfrm>
            <a:off x="9237919" y="6353269"/>
            <a:ext cx="2743200" cy="365125"/>
          </a:xfrm>
        </p:spPr>
        <p:txBody>
          <a:bodyPr/>
          <a:lstStyle>
            <a:lvl1pPr>
              <a:defRPr sz="1800" baseline="0">
                <a:solidFill>
                  <a:schemeClr val="bg1"/>
                </a:solidFill>
                <a:ea typeface="黑体" panose="02010609060101010101" pitchFamily="49" charset="-122"/>
              </a:defRPr>
            </a:lvl1pPr>
          </a:lstStyle>
          <a:p>
            <a:fld id="{1827CD8D-0C45-4313-8514-3276C2338651}" type="slidenum">
              <a:rPr lang="zh-CN" altLang="en-US" smtClean="0"/>
              <a:pPr/>
              <a:t>‹#›</a:t>
            </a:fld>
            <a:endParaRPr lang="zh-CN" altLang="en-US" dirty="0"/>
          </a:p>
        </p:txBody>
      </p:sp>
      <p:sp>
        <p:nvSpPr>
          <p:cNvPr id="5" name="燕尾形 4"/>
          <p:cNvSpPr/>
          <p:nvPr userDrawn="1"/>
        </p:nvSpPr>
        <p:spPr>
          <a:xfrm>
            <a:off x="11511889" y="6353267"/>
            <a:ext cx="447775" cy="383232"/>
          </a:xfrm>
          <a:prstGeom prst="chevron">
            <a:avLst>
              <a:gd name="adj" fmla="val 16728"/>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solidFill>
                <a:schemeClr val="tx1"/>
              </a:solidFill>
            </a:endParaRPr>
          </a:p>
        </p:txBody>
      </p:sp>
      <p:sp>
        <p:nvSpPr>
          <p:cNvPr id="6" name="灯片编号占位符 5"/>
          <p:cNvSpPr txBox="1">
            <a:spLocks/>
          </p:cNvSpPr>
          <p:nvPr userDrawn="1"/>
        </p:nvSpPr>
        <p:spPr>
          <a:xfrm>
            <a:off x="9216899" y="635326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800" kern="1200" baseline="0">
                <a:solidFill>
                  <a:schemeClr val="bg1"/>
                </a:solidFill>
                <a:latin typeface="+mn-lt"/>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27CD8D-0C45-4313-8514-3276C2338651}" type="slidenum">
              <a:rPr lang="zh-CN" altLang="en-US" smtClean="0"/>
              <a:pPr/>
              <a:t>‹#›</a:t>
            </a:fld>
            <a:endParaRPr lang="zh-CN" altLang="en-US" dirty="0"/>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30246" b="29673"/>
          <a:stretch/>
        </p:blipFill>
        <p:spPr>
          <a:xfrm>
            <a:off x="10682285" y="6353267"/>
            <a:ext cx="900337" cy="383939"/>
          </a:xfrm>
          <a:prstGeom prst="rect">
            <a:avLst/>
          </a:prstGeom>
        </p:spPr>
      </p:pic>
    </p:spTree>
    <p:extLst>
      <p:ext uri="{BB962C8B-B14F-4D97-AF65-F5344CB8AC3E}">
        <p14:creationId xmlns:p14="http://schemas.microsoft.com/office/powerpoint/2010/main" val="35093320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无页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2760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04CE4-2EA5-4F49-9ABB-DE1FE6D9DE39}" type="datetime1">
              <a:rPr lang="zh-CN" altLang="en-US" smtClean="0"/>
              <a:t>2020/10/25</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7CD8D-0C45-4313-8514-3276C2338651}" type="slidenum">
              <a:rPr lang="zh-CN" altLang="en-US" smtClean="0"/>
              <a:t>‹#›</a:t>
            </a:fld>
            <a:endParaRPr lang="zh-CN" altLang="en-US"/>
          </a:p>
        </p:txBody>
      </p:sp>
    </p:spTree>
    <p:extLst>
      <p:ext uri="{BB962C8B-B14F-4D97-AF65-F5344CB8AC3E}">
        <p14:creationId xmlns:p14="http://schemas.microsoft.com/office/powerpoint/2010/main" val="2968030284"/>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4" r:id="rId3"/>
    <p:sldLayoutId id="2147483655" r:id="rId4"/>
    <p:sldLayoutId id="2147483658" r:id="rId5"/>
  </p:sldLayoutIdLst>
  <p:timing>
    <p:tnLst>
      <p:par>
        <p:cTn id="1" dur="indefinite" restart="never" nodeType="tmRoot"/>
      </p:par>
    </p:tnLst>
  </p:timing>
  <p:hf hdr="0" ft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31.wmf"/><Relationship Id="rId3" Type="http://schemas.openxmlformats.org/officeDocument/2006/relationships/notesSlide" Target="../notesSlides/notesSlide10.xml"/><Relationship Id="rId7" Type="http://schemas.openxmlformats.org/officeDocument/2006/relationships/image" Target="../media/image28.wmf"/><Relationship Id="rId12"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9.wmf"/><Relationship Id="rId14" Type="http://schemas.openxmlformats.org/officeDocument/2006/relationships/hyperlink" Target="https://mp.weixin.qq.com/s?__biz=MzAxMTgxOTk1Mg==&amp;mid=2652254936&amp;idx=1&amp;sn=615318b8ec4b1e246561097ebbc61c3b&amp;chksm=8059dc07b72e5511b1d201f83e8850c130357fcda78d057b3f3fa38f28cba7bdf7e57e735cfc&amp;mpshare=1&amp;scene=1&amp;srcid=1023s8WRJG81xVFGq3x07pkj&amp;sharer_sharetime=1603444549085&amp;sharer_shareid=db40f3ac371cabca9336342a0ad4d9ac&amp;key=f5c6dee86269ad8dcb14b046f2d6a64fd779ae7221bf804ba0b748cba3300378922ae548e93791772e4c524c938eb506fc639fb4dbc5c104bc5ed1d661ceabf1f4889043424270514a06b88683e5c9267664e8a7e83c15657de119abf01d3c34f54f9a24ac2add32a17de1e7bcda4eff44c2f785f2a9bc885e7187fdea3c370f&amp;ascene=1&amp;uin=MjExNjUyMjc0Mw%3D%3D&amp;devicetype=Windows+10+x64&amp;version=6300002f&amp;lang=zh_CN&amp;exportkey=AeHcR5NRafUVvIgq%2FG3M59Q%3D&amp;pass_ticket=X2RVV6LEN24mgZjLwdSn9ZfKmueV0zxHKoJLwWPU7x47HsbuhAG1ZFhWtIE2tc6g&amp;wx_header=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7" Type="http://schemas.microsoft.com/office/2007/relationships/hdphoto" Target="../media/hdphoto9.wdp"/><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hyperlink" Target="https://mp.weixin.qq.com/s?__biz=MzAxMTgxOTk1Mg==&amp;mid=2652255547&amp;idx=1&amp;sn=84653244cc7e1bb6426f7ba4c0d93030&amp;chksm=8059dbe4b72e52f2e61dcbca268b9d37ed46a7fa55e06509596ed6d42d8011de4ea8b18e37e3&amp;mpshare=1&amp;scene=1&amp;srcid=1023v85eyqOMgC8D2QXpxZ9v&amp;sharer_sharetime=1603444670369&amp;sharer_shareid=db40f3ac371cabca9336342a0ad4d9ac&amp;key=d88973753fa105581152081bfe87496bc089f5179666703ade8572537844d01d0d838e46de43252586f4bfa99f7fb9127b70410611610a03826be23b27bd2eb98c7819eba50924e90a1f1c1a49b82fa12ac06b3076505b8f11e988b78f337443cc789fe4f7306d936c15f11212c0726fc9eace47edefe7832b5ab848cbc3988b&amp;ascene=1&amp;uin=MjExNjUyMjc0Mw%3D%3D&amp;devicetype=Windows+10+x64&amp;version=6300002f&amp;lang=zh_CN&amp;exportkey=AZV9%2BkTQuv3hBFQreE%2Bs6os%3D&amp;pass_ticket=X2RVV6LEN24mgZjLwdSn9ZfKmueV0zxHKoJLwWPU7x47HsbuhAG1ZFhWtIE2tc6g&amp;wx_header=0" TargetMode="External"/><Relationship Id="rId4" Type="http://schemas.microsoft.com/office/2007/relationships/hdphoto" Target="../media/hdphoto8.wdp"/></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microsoft.com/office/2007/relationships/hdphoto" Target="../media/hdphoto11.wdp"/><Relationship Id="rId5" Type="http://schemas.openxmlformats.org/officeDocument/2006/relationships/image" Target="../media/image35.png"/><Relationship Id="rId4" Type="http://schemas.microsoft.com/office/2007/relationships/hdphoto" Target="../media/hdphoto10.wdp"/></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microsoft.com/office/2007/relationships/hdphoto" Target="../media/hdphoto13.wdp"/><Relationship Id="rId5" Type="http://schemas.openxmlformats.org/officeDocument/2006/relationships/image" Target="../media/image38.png"/><Relationship Id="rId4" Type="http://schemas.microsoft.com/office/2007/relationships/hdphoto" Target="../media/hdphoto1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microsoft.com/office/2007/relationships/hdphoto" Target="../media/hdphoto3.wdp"/><Relationship Id="rId5" Type="http://schemas.openxmlformats.org/officeDocument/2006/relationships/image" Target="../media/image6.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8.png"/><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microsoft.com/office/2007/relationships/hdphoto" Target="../media/hdphoto6.wdp"/><Relationship Id="rId5" Type="http://schemas.openxmlformats.org/officeDocument/2006/relationships/image" Target="../media/image10.png"/><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7.wmf"/><Relationship Id="rId18" Type="http://schemas.openxmlformats.org/officeDocument/2006/relationships/oleObject" Target="../embeddings/oleObject8.bin"/><Relationship Id="rId3" Type="http://schemas.openxmlformats.org/officeDocument/2006/relationships/notesSlide" Target="../notesSlides/notesSlide7.xml"/><Relationship Id="rId7" Type="http://schemas.openxmlformats.org/officeDocument/2006/relationships/image" Target="../media/image14.emf"/><Relationship Id="rId12" Type="http://schemas.openxmlformats.org/officeDocument/2006/relationships/oleObject" Target="../embeddings/oleObject5.bin"/><Relationship Id="rId17" Type="http://schemas.openxmlformats.org/officeDocument/2006/relationships/image" Target="../media/image19.wmf"/><Relationship Id="rId2" Type="http://schemas.openxmlformats.org/officeDocument/2006/relationships/slideLayout" Target="../slideLayouts/slideLayout3.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6.emf"/><Relationship Id="rId5" Type="http://schemas.openxmlformats.org/officeDocument/2006/relationships/image" Target="../media/image13.emf"/><Relationship Id="rId15" Type="http://schemas.openxmlformats.org/officeDocument/2006/relationships/image" Target="../media/image18.wmf"/><Relationship Id="rId10" Type="http://schemas.openxmlformats.org/officeDocument/2006/relationships/oleObject" Target="../embeddings/oleObject4.bin"/><Relationship Id="rId19" Type="http://schemas.openxmlformats.org/officeDocument/2006/relationships/image" Target="../media/image20.wmf"/><Relationship Id="rId4" Type="http://schemas.openxmlformats.org/officeDocument/2006/relationships/oleObject" Target="../embeddings/oleObject1.bin"/><Relationship Id="rId9" Type="http://schemas.openxmlformats.org/officeDocument/2006/relationships/image" Target="../media/image15.wmf"/><Relationship Id="rId1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5.wmf"/><Relationship Id="rId3" Type="http://schemas.openxmlformats.org/officeDocument/2006/relationships/notesSlide" Target="../notesSlides/notesSlide8.xml"/><Relationship Id="rId7" Type="http://schemas.openxmlformats.org/officeDocument/2006/relationships/image" Target="../media/image22.wmf"/><Relationship Id="rId12"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10.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37196" y="2083687"/>
            <a:ext cx="4453984" cy="400110"/>
          </a:xfrm>
          <a:prstGeom prst="rect">
            <a:avLst/>
          </a:prstGeom>
          <a:noFill/>
        </p:spPr>
        <p:txBody>
          <a:bodyPr wrap="square" rtlCol="0">
            <a:spAutoFit/>
          </a:bodyPr>
          <a:lstStyle/>
          <a:p>
            <a:r>
              <a:rPr lang="zh-CN" altLang="en-US" sz="2000" b="1" dirty="0" smtClean="0">
                <a:solidFill>
                  <a:srgbClr val="972022"/>
                </a:solidFill>
                <a:latin typeface="微软雅黑" panose="020B0503020204020204" pitchFamily="34" charset="-122"/>
                <a:ea typeface="微软雅黑" panose="020B0503020204020204" pitchFamily="34" charset="-122"/>
              </a:rPr>
              <a:t>什么是配对交易？</a:t>
            </a:r>
            <a:endParaRPr lang="zh-CN" altLang="en-US" sz="2000" b="1" dirty="0">
              <a:solidFill>
                <a:srgbClr val="97202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337196" y="3471819"/>
            <a:ext cx="4375830" cy="400110"/>
          </a:xfrm>
          <a:prstGeom prst="rect">
            <a:avLst/>
          </a:prstGeom>
          <a:noFill/>
        </p:spPr>
        <p:txBody>
          <a:bodyPr wrap="square" rtlCol="0">
            <a:spAutoFit/>
          </a:bodyPr>
          <a:lstStyle/>
          <a:p>
            <a:r>
              <a:rPr lang="zh-CN" altLang="en-US" sz="2000" dirty="0" smtClean="0">
                <a:solidFill>
                  <a:schemeClr val="bg1">
                    <a:lumMod val="65000"/>
                  </a:schemeClr>
                </a:solidFill>
                <a:latin typeface="微软雅黑" panose="020B0503020204020204" pitchFamily="34" charset="-122"/>
                <a:ea typeface="微软雅黑" panose="020B0503020204020204" pitchFamily="34" charset="-122"/>
              </a:rPr>
              <a:t>单变量协整配对</a:t>
            </a:r>
            <a:endParaRPr lang="zh-CN" altLang="en-US" sz="2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337196" y="4859951"/>
            <a:ext cx="4721270" cy="400110"/>
          </a:xfrm>
          <a:prstGeom prst="rect">
            <a:avLst/>
          </a:prstGeom>
          <a:noFill/>
        </p:spPr>
        <p:txBody>
          <a:bodyPr wrap="square" rtlCol="0">
            <a:spAutoFit/>
          </a:bodyPr>
          <a:lstStyle/>
          <a:p>
            <a:r>
              <a:rPr lang="zh-CN" altLang="en-US" sz="2000" dirty="0" smtClean="0">
                <a:solidFill>
                  <a:schemeClr val="bg1">
                    <a:lumMod val="65000"/>
                  </a:schemeClr>
                </a:solidFill>
                <a:latin typeface="微软雅黑" panose="020B0503020204020204" pitchFamily="34" charset="-122"/>
                <a:ea typeface="微软雅黑" panose="020B0503020204020204" pitchFamily="34" charset="-122"/>
              </a:rPr>
              <a:t>单变量配对交易实例</a:t>
            </a:r>
            <a:endParaRPr lang="zh-CN" altLang="en-US" sz="2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a:xfrm>
            <a:off x="505692" y="353699"/>
            <a:ext cx="10515600" cy="780501"/>
          </a:xfrm>
        </p:spPr>
        <p:txBody>
          <a:bodyPr/>
          <a:lstStyle/>
          <a:p>
            <a:r>
              <a:rPr lang="zh-CN" altLang="en-US" dirty="0"/>
              <a:t>配对</a:t>
            </a:r>
            <a:r>
              <a:rPr lang="zh-CN" altLang="en-US" dirty="0" smtClean="0"/>
              <a:t>交易</a:t>
            </a:r>
            <a:endParaRPr lang="zh-CN" altLang="en-US" dirty="0"/>
          </a:p>
        </p:txBody>
      </p:sp>
      <p:sp>
        <p:nvSpPr>
          <p:cNvPr id="13" name="灯片编号占位符 3"/>
          <p:cNvSpPr>
            <a:spLocks noGrp="1"/>
          </p:cNvSpPr>
          <p:nvPr>
            <p:ph type="sldNum" sz="quarter" idx="12"/>
          </p:nvPr>
        </p:nvSpPr>
        <p:spPr/>
        <p:txBody>
          <a:bodyPr/>
          <a:lstStyle/>
          <a:p>
            <a:fld id="{1827CD8D-0C45-4313-8514-3276C2338651}" type="slidenum">
              <a:rPr lang="zh-CN" altLang="en-US" smtClean="0"/>
              <a:pPr/>
              <a:t>1</a:t>
            </a:fld>
            <a:endParaRPr lang="zh-CN" altLang="en-US" dirty="0"/>
          </a:p>
        </p:txBody>
      </p:sp>
    </p:spTree>
    <p:extLst>
      <p:ext uri="{BB962C8B-B14F-4D97-AF65-F5344CB8AC3E}">
        <p14:creationId xmlns:p14="http://schemas.microsoft.com/office/powerpoint/2010/main" val="1366101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7181" y="1127133"/>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smtClean="0"/>
              <a:t>一些资料参考</a:t>
            </a: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a:lnSpc>
                <a:spcPct val="150000"/>
              </a:lnSpc>
            </a:pPr>
            <a:endParaRPr lang="en-US" altLang="zh-CN" sz="1600" dirty="0" smtClean="0"/>
          </a:p>
          <a:p>
            <a:pPr marL="285750" indent="-285750">
              <a:lnSpc>
                <a:spcPct val="150000"/>
              </a:lnSpc>
              <a:buFont typeface="Arial" panose="020B0604020202020204" pitchFamily="34" charset="0"/>
              <a:buChar char="•"/>
            </a:pPr>
            <a:endParaRPr lang="zh-CN" altLang="en-US" sz="1600" dirty="0" smtClean="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30316" y="1245579"/>
            <a:ext cx="7211716" cy="5071805"/>
          </a:xfrm>
          <a:prstGeom prst="rect">
            <a:avLst/>
          </a:prstGeom>
          <a:noFill/>
        </p:spPr>
      </p:pic>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单变量协整配对</a:t>
            </a:r>
            <a:endParaRPr lang="zh-CN" altLang="en-US" sz="2400" dirty="0"/>
          </a:p>
        </p:txBody>
      </p:sp>
    </p:spTree>
    <p:extLst>
      <p:ext uri="{BB962C8B-B14F-4D97-AF65-F5344CB8AC3E}">
        <p14:creationId xmlns:p14="http://schemas.microsoft.com/office/powerpoint/2010/main" val="228299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单变量协整配对</a:t>
            </a:r>
            <a:endParaRPr lang="zh-CN" altLang="en-US" sz="2400" dirty="0"/>
          </a:p>
        </p:txBody>
      </p:sp>
      <p:sp>
        <p:nvSpPr>
          <p:cNvPr id="6" name="文本框 5"/>
          <p:cNvSpPr txBox="1"/>
          <p:nvPr/>
        </p:nvSpPr>
        <p:spPr>
          <a:xfrm>
            <a:off x="373224" y="1398529"/>
            <a:ext cx="11335127" cy="3046988"/>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a:t>2</a:t>
            </a:r>
            <a:r>
              <a:rPr lang="en-US" altLang="zh-CN" sz="1600" dirty="0" smtClean="0"/>
              <a:t>. </a:t>
            </a:r>
            <a:r>
              <a:rPr lang="zh-CN" altLang="en-US" sz="1600" dirty="0" smtClean="0"/>
              <a:t>协整检验：</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意义：评估变量的均衡</a:t>
            </a:r>
            <a:r>
              <a:rPr lang="zh-CN" altLang="en-US" sz="1600" dirty="0"/>
              <a:t>关系。</a:t>
            </a:r>
            <a:r>
              <a:rPr lang="zh-CN" altLang="en-US" sz="1600" dirty="0" smtClean="0"/>
              <a:t>虽然</a:t>
            </a:r>
            <a:r>
              <a:rPr lang="zh-CN" altLang="en-US" sz="1600" dirty="0"/>
              <a:t>可能</a:t>
            </a:r>
            <a:r>
              <a:rPr lang="zh-CN" altLang="en-US" sz="1600" dirty="0" smtClean="0"/>
              <a:t>资产</a:t>
            </a:r>
            <a:r>
              <a:rPr lang="zh-CN" altLang="en-US" sz="1600" dirty="0"/>
              <a:t>的价格序列是非平稳的</a:t>
            </a:r>
            <a:r>
              <a:rPr lang="zh-CN" altLang="en-US" sz="1600" dirty="0" smtClean="0"/>
              <a:t>，但</a:t>
            </a:r>
            <a:r>
              <a:rPr lang="zh-CN" altLang="en-US" sz="1600" dirty="0"/>
              <a:t>它们的</a:t>
            </a:r>
            <a:r>
              <a:rPr lang="zh-CN" altLang="en-US" sz="1600" b="1" dirty="0"/>
              <a:t>线性组合可以是平稳</a:t>
            </a:r>
            <a:r>
              <a:rPr lang="zh-CN" altLang="en-US" sz="1600" b="1" dirty="0" smtClean="0"/>
              <a:t>的</a:t>
            </a:r>
            <a:r>
              <a:rPr lang="zh-CN" altLang="en-US" sz="1600" dirty="0" smtClean="0"/>
              <a:t>。当多</a:t>
            </a:r>
            <a:r>
              <a:rPr lang="zh-CN" altLang="en-US" sz="1600" dirty="0"/>
              <a:t>个非平稳变量之间具有协整性时，由这些变量建立的回归模型才有</a:t>
            </a:r>
            <a:r>
              <a:rPr lang="zh-CN" altLang="en-US" sz="1600" dirty="0" smtClean="0"/>
              <a:t>意义，所以</a:t>
            </a:r>
            <a:r>
              <a:rPr lang="zh-CN" altLang="en-US" sz="1600" dirty="0"/>
              <a:t>协整</a:t>
            </a:r>
            <a:r>
              <a:rPr lang="zh-CN" altLang="en-US" sz="1600" dirty="0" smtClean="0"/>
              <a:t>检验是</a:t>
            </a:r>
            <a:r>
              <a:rPr lang="zh-CN" altLang="en-US" sz="1600" b="1" dirty="0"/>
              <a:t>区别真实</a:t>
            </a:r>
            <a:r>
              <a:rPr lang="zh-CN" altLang="en-US" sz="1600" b="1" dirty="0" smtClean="0"/>
              <a:t>回归</a:t>
            </a:r>
            <a:r>
              <a:rPr lang="zh-CN" altLang="en-US" sz="1600" b="1" dirty="0"/>
              <a:t>与伪回归的有效</a:t>
            </a:r>
            <a:r>
              <a:rPr lang="zh-CN" altLang="en-US" sz="1600" b="1" dirty="0" smtClean="0"/>
              <a:t>方法</a:t>
            </a:r>
            <a:endParaRPr lang="en-US" altLang="zh-CN" sz="1600" b="1" dirty="0" smtClean="0"/>
          </a:p>
          <a:p>
            <a:pPr marL="742950" lvl="1" indent="-285750">
              <a:lnSpc>
                <a:spcPct val="150000"/>
              </a:lnSpc>
              <a:buFont typeface="Arial" panose="020B0604020202020204" pitchFamily="34" charset="0"/>
              <a:buChar char="•"/>
            </a:pPr>
            <a:r>
              <a:rPr lang="zh-CN" altLang="en-US" sz="1600" dirty="0" smtClean="0"/>
              <a:t>定义</a:t>
            </a:r>
            <a:r>
              <a:rPr lang="zh-CN" altLang="en-US" sz="1600" dirty="0"/>
              <a:t>：两个序列                     ，                                      ，存在一组非零常数                ，</a:t>
            </a:r>
            <a:r>
              <a:rPr lang="zh-CN" altLang="en-US" sz="1600" dirty="0" smtClean="0"/>
              <a:t>使得</a:t>
            </a:r>
            <a:endParaRPr lang="en-US" altLang="zh-CN" sz="1600" dirty="0"/>
          </a:p>
          <a:p>
            <a:pPr marL="742950" lvl="1" indent="-285750">
              <a:lnSpc>
                <a:spcPct val="150000"/>
              </a:lnSpc>
              <a:buFont typeface="Arial" panose="020B0604020202020204" pitchFamily="34" charset="0"/>
              <a:buChar char="•"/>
            </a:pPr>
            <a:r>
              <a:rPr lang="zh-CN" altLang="en-US" sz="1600" b="1" dirty="0" smtClean="0"/>
              <a:t>举例：</a:t>
            </a:r>
            <a:r>
              <a:rPr lang="en-US" altLang="zh-CN" sz="1600" b="1" dirty="0" err="1" smtClean="0"/>
              <a:t>EG</a:t>
            </a:r>
            <a:r>
              <a:rPr lang="zh-CN" altLang="en-US" sz="1600" b="1" dirty="0" smtClean="0"/>
              <a:t>两步法</a:t>
            </a:r>
            <a:endParaRPr lang="en-US" altLang="zh-CN" sz="1600" b="1" dirty="0" smtClean="0"/>
          </a:p>
          <a:p>
            <a:pPr marL="742950" lvl="1" indent="-285750">
              <a:lnSpc>
                <a:spcPct val="150000"/>
              </a:lnSpc>
              <a:buFont typeface="Arial" panose="020B0604020202020204" pitchFamily="34" charset="0"/>
              <a:buChar char="•"/>
            </a:pPr>
            <a:endParaRPr lang="en-US" altLang="zh-CN" sz="1600" dirty="0" smtClean="0"/>
          </a:p>
          <a:p>
            <a:pPr marL="1200150" lvl="2" indent="-285750">
              <a:lnSpc>
                <a:spcPct val="150000"/>
              </a:lnSpc>
              <a:buFont typeface="Arial" panose="020B0604020202020204" pitchFamily="34" charset="0"/>
              <a:buChar char="•"/>
            </a:pPr>
            <a:r>
              <a:rPr lang="zh-CN" altLang="en-US" sz="1600" dirty="0" smtClean="0"/>
              <a:t>第一步：对上述模型回归得到残差序列</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第二步：检验残差的平稳性，平稳则 说明序列</a:t>
            </a:r>
            <a:r>
              <a:rPr lang="en-US" altLang="zh-CN" sz="1600" dirty="0" smtClean="0"/>
              <a:t>X</a:t>
            </a:r>
            <a:r>
              <a:rPr lang="zh-CN" altLang="en-US" sz="1600" dirty="0" smtClean="0"/>
              <a:t>与</a:t>
            </a:r>
            <a:r>
              <a:rPr lang="en-US" altLang="zh-CN" sz="1600" dirty="0" smtClean="0"/>
              <a:t>Y</a:t>
            </a:r>
            <a:r>
              <a:rPr lang="zh-CN" altLang="en-US" sz="1600" dirty="0" smtClean="0"/>
              <a:t>是</a:t>
            </a:r>
            <a:r>
              <a:rPr lang="zh-CN" altLang="en-US" sz="1600" dirty="0"/>
              <a:t>协整的，反之则不是协</a:t>
            </a:r>
            <a:r>
              <a:rPr lang="zh-CN" altLang="en-US" sz="1600" dirty="0" smtClean="0"/>
              <a:t>整的</a:t>
            </a:r>
            <a:endParaRPr lang="en-US" altLang="zh-CN" sz="1600" dirty="0"/>
          </a:p>
        </p:txBody>
      </p:sp>
      <p:sp>
        <p:nvSpPr>
          <p:cNvPr id="8" name="文本框 7"/>
          <p:cNvSpPr txBox="1"/>
          <p:nvPr/>
        </p:nvSpPr>
        <p:spPr>
          <a:xfrm>
            <a:off x="372765" y="1056170"/>
            <a:ext cx="1072142" cy="369332"/>
          </a:xfrm>
          <a:prstGeom prst="rect">
            <a:avLst/>
          </a:prstGeom>
          <a:solidFill>
            <a:srgbClr val="9C0308"/>
          </a:solidFill>
        </p:spPr>
        <p:txBody>
          <a:bodyPr wrap="square" rtlCol="0">
            <a:spAutoFit/>
          </a:bodyPr>
          <a:lstStyle/>
          <a:p>
            <a:pPr algn="ctr"/>
            <a:r>
              <a:rPr lang="zh-CN" altLang="en-US" dirty="0" smtClean="0">
                <a:solidFill>
                  <a:schemeClr val="bg1"/>
                </a:solidFill>
              </a:rPr>
              <a:t>步  骤</a:t>
            </a:r>
            <a:endParaRPr lang="zh-CN" altLang="en-US" dirty="0">
              <a:solidFill>
                <a:schemeClr val="bg1"/>
              </a:solidFill>
            </a:endParaRPr>
          </a:p>
        </p:txBody>
      </p:sp>
      <p:graphicFrame>
        <p:nvGraphicFramePr>
          <p:cNvPr id="12" name="Object 14"/>
          <p:cNvGraphicFramePr>
            <a:graphicFrameLocks noChangeAspect="1"/>
          </p:cNvGraphicFramePr>
          <p:nvPr>
            <p:extLst>
              <p:ext uri="{D42A27DB-BD31-4B8C-83A1-F6EECF244321}">
                <p14:modId xmlns:p14="http://schemas.microsoft.com/office/powerpoint/2010/main" val="1162955143"/>
              </p:ext>
            </p:extLst>
          </p:nvPr>
        </p:nvGraphicFramePr>
        <p:xfrm>
          <a:off x="2671101" y="2595544"/>
          <a:ext cx="958904" cy="348168"/>
        </p:xfrm>
        <a:graphic>
          <a:graphicData uri="http://schemas.openxmlformats.org/presentationml/2006/ole">
            <mc:AlternateContent xmlns:mc="http://schemas.openxmlformats.org/markup-compatibility/2006">
              <mc:Choice xmlns:v="urn:schemas-microsoft-com:vml" Requires="v">
                <p:oleObj spid="_x0000_s3214" name="Equation" r:id="rId4" imgW="698400" imgH="253800" progId="Equation.DSMT4">
                  <p:embed/>
                </p:oleObj>
              </mc:Choice>
              <mc:Fallback>
                <p:oleObj name="Equation" r:id="rId4" imgW="698400" imgH="253800" progId="Equation.DSMT4">
                  <p:embed/>
                  <p:pic>
                    <p:nvPicPr>
                      <p:cNvPr id="23558"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1101" y="2595544"/>
                        <a:ext cx="958904" cy="348168"/>
                      </a:xfrm>
                      <a:prstGeom prst="rect">
                        <a:avLst/>
                      </a:prstGeom>
                      <a:noFill/>
                      <a:ln>
                        <a:noFill/>
                      </a:ln>
                      <a:effectLst/>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3847556248"/>
              </p:ext>
            </p:extLst>
          </p:nvPr>
        </p:nvGraphicFramePr>
        <p:xfrm>
          <a:off x="3751664" y="2563898"/>
          <a:ext cx="1755183" cy="367443"/>
        </p:xfrm>
        <a:graphic>
          <a:graphicData uri="http://schemas.openxmlformats.org/presentationml/2006/ole">
            <mc:AlternateContent xmlns:mc="http://schemas.openxmlformats.org/markup-compatibility/2006">
              <mc:Choice xmlns:v="urn:schemas-microsoft-com:vml" Requires="v">
                <p:oleObj spid="_x0000_s3215" name="Equation" r:id="rId6" imgW="1091880" imgH="228600" progId="Equation.DSMT4">
                  <p:embed/>
                </p:oleObj>
              </mc:Choice>
              <mc:Fallback>
                <p:oleObj name="Equation" r:id="rId6" imgW="1091880" imgH="228600" progId="Equation.DSMT4">
                  <p:embed/>
                  <p:pic>
                    <p:nvPicPr>
                      <p:cNvPr id="23555"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1664" y="2563898"/>
                        <a:ext cx="1755183" cy="367443"/>
                      </a:xfrm>
                      <a:prstGeom prst="rect">
                        <a:avLst/>
                      </a:prstGeom>
                      <a:noFill/>
                    </p:spPr>
                  </p:pic>
                </p:oleObj>
              </mc:Fallback>
            </mc:AlternateContent>
          </a:graphicData>
        </a:graphic>
      </p:graphicFrame>
      <p:graphicFrame>
        <p:nvGraphicFramePr>
          <p:cNvPr id="14" name="Object 11"/>
          <p:cNvGraphicFramePr>
            <a:graphicFrameLocks noChangeAspect="1"/>
          </p:cNvGraphicFramePr>
          <p:nvPr>
            <p:extLst>
              <p:ext uri="{D42A27DB-BD31-4B8C-83A1-F6EECF244321}">
                <p14:modId xmlns:p14="http://schemas.microsoft.com/office/powerpoint/2010/main" val="967069160"/>
              </p:ext>
            </p:extLst>
          </p:nvPr>
        </p:nvGraphicFramePr>
        <p:xfrm>
          <a:off x="7395444" y="2556582"/>
          <a:ext cx="799131" cy="380939"/>
        </p:xfrm>
        <a:graphic>
          <a:graphicData uri="http://schemas.openxmlformats.org/presentationml/2006/ole">
            <mc:AlternateContent xmlns:mc="http://schemas.openxmlformats.org/markup-compatibility/2006">
              <mc:Choice xmlns:v="urn:schemas-microsoft-com:vml" Requires="v">
                <p:oleObj spid="_x0000_s3216" name="Equation" r:id="rId8" imgW="355320" imgH="228600" progId="Equation.DSMT4">
                  <p:embed/>
                </p:oleObj>
              </mc:Choice>
              <mc:Fallback>
                <p:oleObj name="Equation" r:id="rId8" imgW="355320" imgH="228600" progId="Equation.DSMT4">
                  <p:embed/>
                  <p:pic>
                    <p:nvPicPr>
                      <p:cNvPr id="23556"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5444" y="2556582"/>
                        <a:ext cx="799131" cy="380939"/>
                      </a:xfrm>
                      <a:prstGeom prst="rect">
                        <a:avLst/>
                      </a:prstGeom>
                      <a:noFill/>
                    </p:spPr>
                  </p:pic>
                </p:oleObj>
              </mc:Fallback>
            </mc:AlternateContent>
          </a:graphicData>
        </a:graphic>
      </p:graphicFrame>
      <p:graphicFrame>
        <p:nvGraphicFramePr>
          <p:cNvPr id="16" name="Object 13"/>
          <p:cNvGraphicFramePr>
            <a:graphicFrameLocks noChangeAspect="1"/>
          </p:cNvGraphicFramePr>
          <p:nvPr>
            <p:extLst>
              <p:ext uri="{D42A27DB-BD31-4B8C-83A1-F6EECF244321}">
                <p14:modId xmlns:p14="http://schemas.microsoft.com/office/powerpoint/2010/main" val="2792854634"/>
              </p:ext>
            </p:extLst>
          </p:nvPr>
        </p:nvGraphicFramePr>
        <p:xfrm>
          <a:off x="8775384" y="2556582"/>
          <a:ext cx="1866232" cy="359821"/>
        </p:xfrm>
        <a:graphic>
          <a:graphicData uri="http://schemas.openxmlformats.org/presentationml/2006/ole">
            <mc:AlternateContent xmlns:mc="http://schemas.openxmlformats.org/markup-compatibility/2006">
              <mc:Choice xmlns:v="urn:schemas-microsoft-com:vml" Requires="v">
                <p:oleObj spid="_x0000_s3217" name="Equation" r:id="rId10" imgW="1091880" imgH="228600" progId="Equation.DSMT4">
                  <p:embed/>
                </p:oleObj>
              </mc:Choice>
              <mc:Fallback>
                <p:oleObj name="Equation" r:id="rId10" imgW="1091880" imgH="228600" progId="Equation.DSMT4">
                  <p:embed/>
                  <p:pic>
                    <p:nvPicPr>
                      <p:cNvPr id="23557"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75384" y="2556582"/>
                        <a:ext cx="1866232" cy="359821"/>
                      </a:xfrm>
                      <a:prstGeom prst="rect">
                        <a:avLst/>
                      </a:prstGeom>
                      <a:noFill/>
                    </p:spPr>
                  </p:pic>
                </p:oleObj>
              </mc:Fallback>
            </mc:AlternateContent>
          </a:graphicData>
        </a:graphic>
      </p:graphicFrame>
      <p:graphicFrame>
        <p:nvGraphicFramePr>
          <p:cNvPr id="19" name="Object 11"/>
          <p:cNvGraphicFramePr>
            <a:graphicFrameLocks noChangeAspect="1"/>
          </p:cNvGraphicFramePr>
          <p:nvPr>
            <p:extLst>
              <p:ext uri="{D42A27DB-BD31-4B8C-83A1-F6EECF244321}">
                <p14:modId xmlns:p14="http://schemas.microsoft.com/office/powerpoint/2010/main" val="2698489439"/>
              </p:ext>
            </p:extLst>
          </p:nvPr>
        </p:nvGraphicFramePr>
        <p:xfrm>
          <a:off x="4549042" y="3176739"/>
          <a:ext cx="2358163" cy="444244"/>
        </p:xfrm>
        <a:graphic>
          <a:graphicData uri="http://schemas.openxmlformats.org/presentationml/2006/ole">
            <mc:AlternateContent xmlns:mc="http://schemas.openxmlformats.org/markup-compatibility/2006">
              <mc:Choice xmlns:v="urn:schemas-microsoft-com:vml" Requires="v">
                <p:oleObj spid="_x0000_s3218" name="Equation" r:id="rId12" imgW="1054080" imgH="228600" progId="Equation.DSMT4">
                  <p:embed/>
                </p:oleObj>
              </mc:Choice>
              <mc:Fallback>
                <p:oleObj name="Equation" r:id="rId12" imgW="1054080" imgH="228600" progId="Equation.DSMT4">
                  <p:embed/>
                  <p:pic>
                    <p:nvPicPr>
                      <p:cNvPr id="27652"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49042" y="3176739"/>
                        <a:ext cx="2358163" cy="444244"/>
                      </a:xfrm>
                      <a:prstGeom prst="rect">
                        <a:avLst/>
                      </a:prstGeom>
                      <a:noFill/>
                    </p:spPr>
                  </p:pic>
                </p:oleObj>
              </mc:Fallback>
            </mc:AlternateContent>
          </a:graphicData>
        </a:graphic>
      </p:graphicFrame>
      <p:sp>
        <p:nvSpPr>
          <p:cNvPr id="20" name="文本框 19"/>
          <p:cNvSpPr txBox="1"/>
          <p:nvPr/>
        </p:nvSpPr>
        <p:spPr>
          <a:xfrm>
            <a:off x="389553" y="5135159"/>
            <a:ext cx="11335127" cy="830997"/>
          </a:xfrm>
          <a:prstGeom prst="rect">
            <a:avLst/>
          </a:prstGeom>
          <a:solidFill>
            <a:schemeClr val="bg2">
              <a:lumMod val="90000"/>
            </a:schemeClr>
          </a:solidFill>
          <a:ln w="19050">
            <a:no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smtClean="0"/>
              <a:t>Python</a:t>
            </a:r>
            <a:r>
              <a:rPr lang="zh-CN" altLang="en-US" sz="1600" dirty="0" smtClean="0"/>
              <a:t>代码请参考</a:t>
            </a:r>
            <a:r>
              <a:rPr lang="en-US" altLang="zh-CN" sz="1600" dirty="0" smtClean="0"/>
              <a:t>2018</a:t>
            </a:r>
            <a:r>
              <a:rPr lang="zh-CN" altLang="en-US" sz="1600" dirty="0" smtClean="0"/>
              <a:t>年统计套利内培文件</a:t>
            </a:r>
            <a:endParaRPr lang="en-US" altLang="zh-CN" sz="1600" dirty="0" smtClean="0"/>
          </a:p>
          <a:p>
            <a:pPr marL="285750" indent="-285750">
              <a:lnSpc>
                <a:spcPct val="150000"/>
              </a:lnSpc>
              <a:buFont typeface="Arial" panose="020B0604020202020204" pitchFamily="34" charset="0"/>
              <a:buChar char="•"/>
            </a:pPr>
            <a:r>
              <a:rPr lang="zh-CN" altLang="en-US" sz="1600" dirty="0"/>
              <a:t>或</a:t>
            </a:r>
            <a:r>
              <a:rPr lang="zh-CN" altLang="en-US" sz="1600" dirty="0" smtClean="0"/>
              <a:t>公众号“</a:t>
            </a:r>
            <a:r>
              <a:rPr lang="en-US" altLang="zh-CN" sz="1600" dirty="0" err="1" smtClean="0"/>
              <a:t>PHBS</a:t>
            </a:r>
            <a:r>
              <a:rPr lang="zh-CN" altLang="en-US" sz="1600" dirty="0" smtClean="0"/>
              <a:t>量化交易”文章：</a:t>
            </a:r>
            <a:r>
              <a:rPr lang="en-US" altLang="zh-CN" sz="1600" dirty="0" smtClean="0"/>
              <a:t>【2018</a:t>
            </a:r>
            <a:r>
              <a:rPr lang="zh-CN" altLang="en-US" sz="1600" dirty="0" smtClean="0"/>
              <a:t>内培系列</a:t>
            </a:r>
            <a:r>
              <a:rPr lang="en-US" altLang="zh-CN" sz="1600" dirty="0" smtClean="0"/>
              <a:t>】</a:t>
            </a:r>
            <a:r>
              <a:rPr lang="zh-CN" altLang="en-US" sz="1600" dirty="0" smtClean="0"/>
              <a:t>统计套利。附链接如下：</a:t>
            </a:r>
            <a:r>
              <a:rPr lang="zh-CN" altLang="en-US" sz="1600" dirty="0" smtClean="0">
                <a:hlinkClick r:id="rId14"/>
              </a:rPr>
              <a:t>点这里</a:t>
            </a:r>
            <a:endParaRPr lang="en-US" altLang="zh-CN" sz="1600" dirty="0"/>
          </a:p>
        </p:txBody>
      </p:sp>
    </p:spTree>
    <p:extLst>
      <p:ext uri="{BB962C8B-B14F-4D97-AF65-F5344CB8AC3E}">
        <p14:creationId xmlns:p14="http://schemas.microsoft.com/office/powerpoint/2010/main" val="301294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9842758" y="5269447"/>
            <a:ext cx="1471464" cy="526943"/>
          </a:xfrm>
          <a:prstGeom prst="rect">
            <a:avLst/>
          </a:prstGeom>
        </p:spPr>
      </p:pic>
      <p:sp>
        <p:nvSpPr>
          <p:cNvPr id="13" name="矩形 12"/>
          <p:cNvSpPr/>
          <p:nvPr/>
        </p:nvSpPr>
        <p:spPr>
          <a:xfrm>
            <a:off x="1228750" y="5696521"/>
            <a:ext cx="8829650" cy="624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1251" y="874640"/>
            <a:ext cx="11335127" cy="5539978"/>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b="1" dirty="0" smtClean="0"/>
              <a:t>预选：</a:t>
            </a:r>
            <a:r>
              <a:rPr lang="zh-CN" altLang="en-US" sz="1600" dirty="0" smtClean="0"/>
              <a:t>股票对，工商</a:t>
            </a:r>
            <a:r>
              <a:rPr lang="zh-CN" altLang="en-US" sz="1600" dirty="0"/>
              <a:t>银行（</a:t>
            </a:r>
            <a:r>
              <a:rPr lang="en-US" altLang="zh-CN" sz="1600" dirty="0" err="1"/>
              <a:t>601398.XSHG</a:t>
            </a:r>
            <a:r>
              <a:rPr lang="zh-CN" altLang="en-US" sz="1600" dirty="0"/>
              <a:t>）和</a:t>
            </a:r>
            <a:r>
              <a:rPr lang="zh-CN" altLang="en-US" sz="1600" dirty="0" smtClean="0"/>
              <a:t>中国银行</a:t>
            </a:r>
            <a:r>
              <a:rPr lang="zh-CN" altLang="en-US" sz="1600" dirty="0"/>
              <a:t>（</a:t>
            </a:r>
            <a:r>
              <a:rPr lang="en-US" altLang="zh-CN" sz="1600" dirty="0" err="1"/>
              <a:t>601988.XSHG</a:t>
            </a:r>
            <a:r>
              <a:rPr lang="zh-CN" altLang="en-US" sz="1600" dirty="0" smtClean="0"/>
              <a:t>）</a:t>
            </a:r>
            <a:endParaRPr lang="en-US" altLang="zh-CN" sz="1600" dirty="0" smtClean="0"/>
          </a:p>
          <a:p>
            <a:pPr marL="285750" indent="-285750">
              <a:lnSpc>
                <a:spcPct val="150000"/>
              </a:lnSpc>
              <a:buFont typeface="Arial" panose="020B0604020202020204" pitchFamily="34" charset="0"/>
              <a:buChar char="•"/>
            </a:pPr>
            <a:r>
              <a:rPr lang="zh-CN" altLang="en-US" sz="1600" b="1" dirty="0" smtClean="0"/>
              <a:t>可交易性（协整检验）：</a:t>
            </a:r>
            <a:endParaRPr lang="en-US" altLang="zh-CN" sz="1600" b="1" dirty="0" smtClean="0"/>
          </a:p>
          <a:p>
            <a:pPr marL="742950" lvl="1" indent="-285750">
              <a:lnSpc>
                <a:spcPct val="150000"/>
              </a:lnSpc>
              <a:buFont typeface="Arial" panose="020B0604020202020204" pitchFamily="34" charset="0"/>
              <a:buChar char="•"/>
            </a:pPr>
            <a:r>
              <a:rPr lang="zh-CN" altLang="en-US" sz="1600" dirty="0"/>
              <a:t>对两只</a:t>
            </a:r>
            <a:r>
              <a:rPr lang="zh-CN" altLang="en-US" sz="1600" dirty="0" smtClean="0"/>
              <a:t>股票</a:t>
            </a:r>
            <a:r>
              <a:rPr lang="en-US" altLang="zh-CN" sz="1600" dirty="0" smtClean="0"/>
              <a:t>z-score </a:t>
            </a:r>
            <a:r>
              <a:rPr lang="zh-CN" altLang="en-US" sz="1600" dirty="0" smtClean="0"/>
              <a:t>的</a:t>
            </a:r>
            <a:r>
              <a:rPr lang="zh-CN" altLang="en-US" sz="1600" dirty="0"/>
              <a:t>价格分别取对数，进行</a:t>
            </a:r>
            <a:r>
              <a:rPr lang="en-US" altLang="zh-CN" sz="1600" dirty="0" err="1"/>
              <a:t>ADF</a:t>
            </a:r>
            <a:r>
              <a:rPr lang="zh-CN" altLang="en-US" sz="1600" dirty="0"/>
              <a:t>检验，观察平稳性和单整阶数 </a:t>
            </a:r>
            <a:r>
              <a:rPr lang="zh-CN" altLang="en-US" sz="1600" b="1" dirty="0"/>
              <a:t> </a:t>
            </a:r>
            <a:r>
              <a:rPr lang="en-US" altLang="zh-CN" sz="1600" b="1" dirty="0"/>
              <a:t>=&gt; </a:t>
            </a:r>
            <a:r>
              <a:rPr lang="zh-CN" altLang="en-US" sz="1600" dirty="0"/>
              <a:t>都为一阶单整</a:t>
            </a:r>
            <a:endParaRPr lang="en-US" altLang="zh-CN" sz="1600" dirty="0"/>
          </a:p>
          <a:p>
            <a:pPr marL="742950" lvl="1" indent="-285750">
              <a:lnSpc>
                <a:spcPct val="150000"/>
              </a:lnSpc>
              <a:buFont typeface="Arial" panose="020B0604020202020204" pitchFamily="34" charset="0"/>
              <a:buChar char="•"/>
            </a:pPr>
            <a:r>
              <a:rPr lang="zh-CN" altLang="en-US" sz="1600" dirty="0"/>
              <a:t>对两只股票的价格进行</a:t>
            </a:r>
            <a:r>
              <a:rPr lang="en-US" altLang="zh-CN" sz="1600" dirty="0" err="1"/>
              <a:t>OLS</a:t>
            </a:r>
            <a:r>
              <a:rPr lang="zh-CN" altLang="en-US" sz="1600" dirty="0"/>
              <a:t>线性回归  </a:t>
            </a:r>
            <a:r>
              <a:rPr lang="en-US" altLang="zh-CN" sz="1600" b="1" dirty="0"/>
              <a:t>=&gt; </a:t>
            </a:r>
            <a:r>
              <a:rPr lang="zh-CN" altLang="en-US" sz="1600" dirty="0"/>
              <a:t>拟合的结果是 </a:t>
            </a:r>
            <a:r>
              <a:rPr lang="en-US" altLang="zh-CN" sz="1600" dirty="0"/>
              <a:t>Y=−</a:t>
            </a:r>
            <a:r>
              <a:rPr lang="en-US" altLang="zh-CN" sz="1600" dirty="0" err="1"/>
              <a:t>0.7248+0.9938⋅X</a:t>
            </a:r>
            <a:endParaRPr lang="en-US" altLang="zh-CN" sz="1600" dirty="0"/>
          </a:p>
          <a:p>
            <a:pPr marL="742950" lvl="1" indent="-285750">
              <a:lnSpc>
                <a:spcPct val="150000"/>
              </a:lnSpc>
              <a:buFont typeface="Arial" panose="020B0604020202020204" pitchFamily="34" charset="0"/>
              <a:buChar char="•"/>
            </a:pPr>
            <a:r>
              <a:rPr lang="zh-CN" altLang="en-US" sz="1600" dirty="0"/>
              <a:t>对序列</a:t>
            </a:r>
            <a:r>
              <a:rPr lang="en-US" altLang="zh-CN" sz="1600" dirty="0"/>
              <a:t>Y-</a:t>
            </a:r>
            <a:r>
              <a:rPr lang="en-US" altLang="zh-CN" sz="1600" dirty="0" err="1"/>
              <a:t>0.9938X</a:t>
            </a:r>
            <a:r>
              <a:rPr lang="zh-CN" altLang="en-US" sz="1600" dirty="0"/>
              <a:t>进行单位根检验数 </a:t>
            </a:r>
            <a:r>
              <a:rPr lang="zh-CN" altLang="en-US" sz="1600" b="1" dirty="0"/>
              <a:t> </a:t>
            </a:r>
            <a:r>
              <a:rPr lang="en-US" altLang="zh-CN" sz="1600" b="1" dirty="0"/>
              <a:t>=&gt; </a:t>
            </a:r>
            <a:r>
              <a:rPr lang="zh-CN" altLang="en-US" sz="1600" dirty="0"/>
              <a:t>残差非单位根，即序列平稳</a:t>
            </a:r>
            <a:endParaRPr lang="en-US" altLang="zh-CN" sz="1600" dirty="0"/>
          </a:p>
          <a:p>
            <a:pPr marL="285750" indent="-285750">
              <a:lnSpc>
                <a:spcPct val="150000"/>
              </a:lnSpc>
              <a:buFont typeface="Arial" panose="020B0604020202020204" pitchFamily="34" charset="0"/>
              <a:buChar char="•"/>
            </a:pPr>
            <a:r>
              <a:rPr lang="zh-CN" altLang="en-US" sz="1600" b="1" dirty="0"/>
              <a:t>设定交易策略：</a:t>
            </a:r>
            <a:endParaRPr lang="en-US" altLang="zh-CN" sz="1600" b="1" dirty="0"/>
          </a:p>
          <a:p>
            <a:pPr marL="742950" lvl="1" indent="-285750">
              <a:lnSpc>
                <a:spcPct val="150000"/>
              </a:lnSpc>
              <a:buFont typeface="Arial" panose="020B0604020202020204" pitchFamily="34" charset="0"/>
              <a:buChar char="•"/>
            </a:pPr>
            <a:r>
              <a:rPr lang="zh-CN" altLang="en-US" sz="1600" dirty="0" smtClean="0"/>
              <a:t>𝑠𝑝𝑟𝑒𝑎𝑑𝑡 </a:t>
            </a:r>
            <a:r>
              <a:rPr lang="en-US" altLang="zh-CN" sz="1600" dirty="0"/>
              <a:t>- </a:t>
            </a:r>
            <a:r>
              <a:rPr lang="zh-CN" altLang="en-US" sz="1600" dirty="0"/>
              <a:t>均值）</a:t>
            </a:r>
            <a:r>
              <a:rPr lang="en-US" altLang="zh-CN" sz="1600" dirty="0"/>
              <a:t>/</a:t>
            </a:r>
            <a:r>
              <a:rPr lang="zh-CN" altLang="en-US" sz="1600" dirty="0" smtClean="0"/>
              <a:t>标准差，𝑠𝑝𝑟𝑒𝑎𝑑𝑡 </a:t>
            </a:r>
            <a:r>
              <a:rPr lang="en-US" altLang="zh-CN" sz="1600" dirty="0" smtClean="0"/>
              <a:t>=  Y – </a:t>
            </a:r>
            <a:r>
              <a:rPr lang="en-US" altLang="zh-CN" sz="1600" dirty="0" err="1" smtClean="0"/>
              <a:t>0.9938X</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定义建仓和清仓的阈值</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将</a:t>
            </a:r>
            <a:r>
              <a:rPr lang="en-US" altLang="zh-CN" sz="1600" dirty="0" smtClean="0"/>
              <a:t>z-score</a:t>
            </a:r>
            <a:r>
              <a:rPr lang="zh-CN" altLang="en-US" sz="1600" dirty="0" smtClean="0"/>
              <a:t>与</a:t>
            </a:r>
            <a:r>
              <a:rPr lang="zh-CN" altLang="en-US" sz="1600" dirty="0"/>
              <a:t>阈值</a:t>
            </a:r>
            <a:r>
              <a:rPr lang="zh-CN" altLang="en-US" sz="1600" dirty="0" smtClean="0"/>
              <a:t>比较</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建仓：</a:t>
            </a:r>
            <a:r>
              <a:rPr lang="en-US" altLang="zh-CN" sz="1600" dirty="0" smtClean="0"/>
              <a:t>z-score &gt; </a:t>
            </a:r>
            <a:r>
              <a:rPr lang="zh-CN" altLang="en-US" sz="1600" dirty="0" smtClean="0"/>
              <a:t>阈值时对</a:t>
            </a:r>
            <a:r>
              <a:rPr lang="en-US" altLang="zh-CN" sz="1600" dirty="0" smtClean="0"/>
              <a:t>Y</a:t>
            </a:r>
            <a:r>
              <a:rPr lang="zh-CN" altLang="en-US" sz="1600" dirty="0" smtClean="0"/>
              <a:t>正建仓，</a:t>
            </a:r>
            <a:r>
              <a:rPr lang="en-US" altLang="zh-CN" sz="1600" dirty="0"/>
              <a:t> </a:t>
            </a:r>
            <a:r>
              <a:rPr lang="en-US" altLang="zh-CN" sz="1600" dirty="0" smtClean="0"/>
              <a:t>z-score &lt; -</a:t>
            </a:r>
            <a:r>
              <a:rPr lang="zh-CN" altLang="en-US" sz="1600" dirty="0" smtClean="0"/>
              <a:t>阈值时</a:t>
            </a:r>
            <a:r>
              <a:rPr lang="en-US" altLang="zh-CN" sz="1600" dirty="0" smtClean="0"/>
              <a:t>Y</a:t>
            </a:r>
            <a:r>
              <a:rPr lang="zh-CN" altLang="en-US" sz="1600" dirty="0" smtClean="0"/>
              <a:t>负建仓</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清仓：将</a:t>
            </a:r>
            <a:r>
              <a:rPr lang="en-US" altLang="zh-CN" sz="1600" dirty="0" smtClean="0"/>
              <a:t>abs(z-score) </a:t>
            </a:r>
            <a:r>
              <a:rPr lang="zh-CN" altLang="en-US" sz="1600" dirty="0" smtClean="0"/>
              <a:t>与收敛</a:t>
            </a:r>
            <a:r>
              <a:rPr lang="en-US" altLang="zh-CN" sz="1600" dirty="0" smtClean="0"/>
              <a:t>/</a:t>
            </a:r>
            <a:r>
              <a:rPr lang="zh-CN" altLang="en-US" sz="1600" dirty="0" smtClean="0"/>
              <a:t>发散清仓的阈值比较，决定是否清仓</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关于套利组合的构建，参考上届对转换边界的设定方法：</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假设价差服从                                    ，则对</a:t>
            </a:r>
            <a:r>
              <a:rPr lang="en-US" altLang="zh-CN" sz="1600" dirty="0" smtClean="0"/>
              <a:t>μ</a:t>
            </a:r>
            <a:r>
              <a:rPr lang="zh-CN" altLang="en-US" sz="1600" dirty="0" smtClean="0"/>
              <a:t>，</a:t>
            </a:r>
            <a:r>
              <a:rPr lang="en-US" altLang="zh-CN" sz="1600" dirty="0" smtClean="0"/>
              <a:t>L</a:t>
            </a:r>
            <a:r>
              <a:rPr lang="zh-CN" altLang="en-US" sz="1600" dirty="0" smtClean="0"/>
              <a:t>，</a:t>
            </a:r>
            <a:r>
              <a:rPr lang="el-GR" altLang="zh-CN" sz="1600" dirty="0"/>
              <a:t> λ </a:t>
            </a:r>
            <a:r>
              <a:rPr lang="zh-CN" altLang="en-US" sz="1600" dirty="0" smtClean="0"/>
              <a:t>，</a:t>
            </a:r>
            <a:r>
              <a:rPr lang="el-GR" altLang="zh-CN" sz="1600" dirty="0" smtClean="0"/>
              <a:t>ρ</a:t>
            </a:r>
            <a:r>
              <a:rPr lang="zh-CN" altLang="en-US" sz="1600" dirty="0" smtClean="0"/>
              <a:t>及</a:t>
            </a:r>
            <a:r>
              <a:rPr lang="el-GR" altLang="zh-CN" sz="1600" dirty="0" smtClean="0"/>
              <a:t>ε</a:t>
            </a:r>
            <a:r>
              <a:rPr lang="zh-CN" altLang="en-US" sz="1600" dirty="0" smtClean="0"/>
              <a:t>等参数估计后，得到</a:t>
            </a:r>
            <a:r>
              <a:rPr lang="zh-CN" altLang="en-US" sz="1600" dirty="0"/>
              <a:t>对应</a:t>
            </a:r>
            <a:r>
              <a:rPr lang="zh-CN" altLang="en-US" sz="1600" dirty="0" smtClean="0"/>
              <a:t>转换边界为</a:t>
            </a:r>
            <a:endParaRPr lang="en-US" altLang="zh-CN" sz="1600" dirty="0"/>
          </a:p>
          <a:p>
            <a:pPr marL="1200150" lvl="2" indent="-285750">
              <a:lnSpc>
                <a:spcPct val="150000"/>
              </a:lnSpc>
              <a:buFont typeface="Arial" panose="020B0604020202020204" pitchFamily="34" charset="0"/>
              <a:buChar char="•"/>
            </a:pPr>
            <a:r>
              <a:rPr lang="zh-CN" altLang="en-US" sz="1400" i="1" dirty="0" smtClean="0"/>
              <a:t>注</a:t>
            </a:r>
            <a:r>
              <a:rPr lang="en-US" altLang="zh-CN" sz="1400" i="1" dirty="0" smtClean="0"/>
              <a:t>1</a:t>
            </a:r>
            <a:r>
              <a:rPr lang="zh-CN" altLang="en-US" sz="1400" i="1" dirty="0" smtClean="0"/>
              <a:t>：参数估计为滚动进行，因此转换边界在实操中为一个序列</a:t>
            </a:r>
            <a:endParaRPr lang="en-US" altLang="zh-CN" sz="1400" i="1" dirty="0"/>
          </a:p>
          <a:p>
            <a:pPr marL="1200150" lvl="2" indent="-285750">
              <a:lnSpc>
                <a:spcPct val="150000"/>
              </a:lnSpc>
              <a:buFont typeface="Arial" panose="020B0604020202020204" pitchFamily="34" charset="0"/>
              <a:buChar char="•"/>
            </a:pPr>
            <a:r>
              <a:rPr lang="zh-CN" altLang="en-US" sz="1400" i="1" dirty="0" smtClean="0"/>
              <a:t>注</a:t>
            </a:r>
            <a:r>
              <a:rPr lang="en-US" altLang="zh-CN" sz="1400" i="1" dirty="0" smtClean="0"/>
              <a:t>2</a:t>
            </a:r>
            <a:r>
              <a:rPr lang="zh-CN" altLang="en-US" sz="1400" i="1" dirty="0" smtClean="0"/>
              <a:t>；关于组合</a:t>
            </a:r>
            <a:r>
              <a:rPr lang="zh-CN" altLang="en-US" sz="1400" i="1" dirty="0"/>
              <a:t>构造的数学</a:t>
            </a:r>
            <a:r>
              <a:rPr lang="zh-CN" altLang="en-US" sz="1400" i="1" dirty="0" smtClean="0"/>
              <a:t>推演和参数估计，可</a:t>
            </a:r>
            <a:r>
              <a:rPr lang="zh-CN" altLang="en-US" sz="1400" i="1" dirty="0"/>
              <a:t>参考</a:t>
            </a:r>
            <a:r>
              <a:rPr lang="en-US" altLang="zh-CN" sz="1400" i="1" dirty="0"/>
              <a:t>2019</a:t>
            </a:r>
            <a:r>
              <a:rPr lang="zh-CN" altLang="en-US" sz="1400" i="1" dirty="0"/>
              <a:t>年统计套利内培文件，或推送链接：</a:t>
            </a:r>
            <a:r>
              <a:rPr lang="zh-CN" altLang="en-US" sz="1400" i="1" dirty="0">
                <a:hlinkClick r:id="rId5"/>
              </a:rPr>
              <a:t>点</a:t>
            </a:r>
            <a:r>
              <a:rPr lang="zh-CN" altLang="en-US" sz="1400" i="1" dirty="0" smtClean="0">
                <a:hlinkClick r:id="rId5"/>
              </a:rPr>
              <a:t>这里</a:t>
            </a:r>
            <a:endParaRPr lang="zh-CN" altLang="en-US" sz="1400" i="1" dirty="0"/>
          </a:p>
        </p:txBody>
      </p:sp>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单变量配对交易实例</a:t>
            </a:r>
            <a:endParaRPr lang="zh-CN" altLang="en-US" sz="2400" dirty="0"/>
          </a:p>
        </p:txBody>
      </p:sp>
      <p:pic>
        <p:nvPicPr>
          <p:cNvPr id="7" name="图片 6"/>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2930858" y="5390697"/>
            <a:ext cx="1599691" cy="233662"/>
          </a:xfrm>
          <a:prstGeom prst="rect">
            <a:avLst/>
          </a:prstGeom>
        </p:spPr>
      </p:pic>
    </p:spTree>
    <p:extLst>
      <p:ext uri="{BB962C8B-B14F-4D97-AF65-F5344CB8AC3E}">
        <p14:creationId xmlns:p14="http://schemas.microsoft.com/office/powerpoint/2010/main" val="485679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b="5577"/>
          <a:stretch/>
        </p:blipFill>
        <p:spPr>
          <a:xfrm>
            <a:off x="505970" y="1635989"/>
            <a:ext cx="5344915" cy="3254288"/>
          </a:xfrm>
          <a:prstGeom prst="rect">
            <a:avLst/>
          </a:prstGeom>
        </p:spPr>
      </p:pic>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单变量配对交易实例</a:t>
            </a:r>
            <a:endParaRPr lang="zh-CN" altLang="en-US" sz="2400" dirty="0"/>
          </a:p>
        </p:txBody>
      </p:sp>
      <p:pic>
        <p:nvPicPr>
          <p:cNvPr id="4" name="图片 3"/>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6194614" y="1635989"/>
            <a:ext cx="5098226" cy="3374821"/>
          </a:xfrm>
          <a:prstGeom prst="rect">
            <a:avLst/>
          </a:prstGeom>
        </p:spPr>
      </p:pic>
      <p:sp>
        <p:nvSpPr>
          <p:cNvPr id="5" name="矩形 4"/>
          <p:cNvSpPr/>
          <p:nvPr/>
        </p:nvSpPr>
        <p:spPr>
          <a:xfrm>
            <a:off x="1472482" y="5010810"/>
            <a:ext cx="3411890" cy="276999"/>
          </a:xfrm>
          <a:prstGeom prst="rect">
            <a:avLst/>
          </a:prstGeom>
        </p:spPr>
        <p:txBody>
          <a:bodyPr wrap="square">
            <a:spAutoFit/>
          </a:bodyPr>
          <a:lstStyle/>
          <a:p>
            <a:r>
              <a:rPr lang="zh-CN" altLang="en-US" sz="1200" b="1" dirty="0" smtClean="0">
                <a:solidFill>
                  <a:schemeClr val="tx1">
                    <a:lumMod val="50000"/>
                    <a:lumOff val="50000"/>
                  </a:schemeClr>
                </a:solidFill>
              </a:rPr>
              <a:t>图：工商银行和中国银行</a:t>
            </a:r>
            <a:r>
              <a:rPr lang="en-US" altLang="zh-CN" sz="1200" b="1" dirty="0" smtClean="0">
                <a:solidFill>
                  <a:schemeClr val="tx1">
                    <a:lumMod val="50000"/>
                    <a:lumOff val="50000"/>
                  </a:schemeClr>
                </a:solidFill>
              </a:rPr>
              <a:t>2014</a:t>
            </a:r>
            <a:r>
              <a:rPr lang="zh-CN" altLang="en-US" sz="1200" b="1" dirty="0" smtClean="0">
                <a:solidFill>
                  <a:schemeClr val="tx1">
                    <a:lumMod val="50000"/>
                    <a:lumOff val="50000"/>
                  </a:schemeClr>
                </a:solidFill>
              </a:rPr>
              <a:t>年全年股价图</a:t>
            </a:r>
            <a:endParaRPr lang="zh-CN" altLang="en-US" sz="1200" b="1" dirty="0">
              <a:solidFill>
                <a:schemeClr val="tx1">
                  <a:lumMod val="50000"/>
                  <a:lumOff val="50000"/>
                </a:schemeClr>
              </a:solidFill>
            </a:endParaRPr>
          </a:p>
        </p:txBody>
      </p:sp>
      <p:sp>
        <p:nvSpPr>
          <p:cNvPr id="9" name="矩形 8"/>
          <p:cNvSpPr/>
          <p:nvPr/>
        </p:nvSpPr>
        <p:spPr>
          <a:xfrm>
            <a:off x="8157619" y="5010810"/>
            <a:ext cx="1195075" cy="276999"/>
          </a:xfrm>
          <a:prstGeom prst="rect">
            <a:avLst/>
          </a:prstGeom>
        </p:spPr>
        <p:txBody>
          <a:bodyPr wrap="square">
            <a:spAutoFit/>
          </a:bodyPr>
          <a:lstStyle/>
          <a:p>
            <a:r>
              <a:rPr lang="zh-CN" altLang="en-US" sz="1200" b="1" dirty="0" smtClean="0">
                <a:solidFill>
                  <a:schemeClr val="tx1">
                    <a:lumMod val="50000"/>
                    <a:lumOff val="50000"/>
                  </a:schemeClr>
                </a:solidFill>
              </a:rPr>
              <a:t>图：</a:t>
            </a:r>
            <a:r>
              <a:rPr lang="en-US" altLang="zh-CN" sz="1200" b="1" dirty="0" smtClean="0">
                <a:solidFill>
                  <a:schemeClr val="tx1">
                    <a:lumMod val="50000"/>
                    <a:lumOff val="50000"/>
                  </a:schemeClr>
                </a:solidFill>
              </a:rPr>
              <a:t>z-score</a:t>
            </a:r>
            <a:r>
              <a:rPr lang="zh-CN" altLang="en-US" sz="1200" b="1" dirty="0" smtClean="0">
                <a:solidFill>
                  <a:schemeClr val="tx1">
                    <a:lumMod val="50000"/>
                    <a:lumOff val="50000"/>
                  </a:schemeClr>
                </a:solidFill>
              </a:rPr>
              <a:t>图</a:t>
            </a:r>
            <a:endParaRPr lang="zh-CN" altLang="en-US" sz="1200" b="1" dirty="0">
              <a:solidFill>
                <a:schemeClr val="tx1">
                  <a:lumMod val="50000"/>
                  <a:lumOff val="50000"/>
                </a:schemeClr>
              </a:solidFill>
            </a:endParaRPr>
          </a:p>
        </p:txBody>
      </p:sp>
    </p:spTree>
    <p:extLst>
      <p:ext uri="{BB962C8B-B14F-4D97-AF65-F5344CB8AC3E}">
        <p14:creationId xmlns:p14="http://schemas.microsoft.com/office/powerpoint/2010/main" val="1959694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附：多变量协整配对</a:t>
            </a:r>
            <a:endParaRPr lang="zh-CN" altLang="en-US" sz="2400" dirty="0"/>
          </a:p>
        </p:txBody>
      </p:sp>
      <p:sp>
        <p:nvSpPr>
          <p:cNvPr id="6" name="文本框 5"/>
          <p:cNvSpPr txBox="1"/>
          <p:nvPr/>
        </p:nvSpPr>
        <p:spPr>
          <a:xfrm>
            <a:off x="373224" y="1398529"/>
            <a:ext cx="11335127" cy="4524315"/>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smtClean="0"/>
              <a:t>此时的</a:t>
            </a:r>
            <a:r>
              <a:rPr lang="en-US" altLang="zh-CN" sz="1600" dirty="0" smtClean="0"/>
              <a:t>Y</a:t>
            </a:r>
            <a:r>
              <a:rPr lang="zh-CN" altLang="en-US" sz="1600" dirty="0" smtClean="0"/>
              <a:t>即向量，</a:t>
            </a:r>
            <a:r>
              <a:rPr lang="zh-CN" altLang="en-US" sz="1600" b="1" dirty="0" smtClean="0"/>
              <a:t>方程为</a:t>
            </a:r>
            <a:endParaRPr lang="en-US" altLang="zh-CN" sz="1600" b="1"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r>
              <a:rPr lang="zh-CN" altLang="en-US" sz="1600" b="1" dirty="0"/>
              <a:t>评价</a:t>
            </a:r>
            <a:r>
              <a:rPr lang="zh-CN" altLang="en-US" sz="1600" b="1" dirty="0" smtClean="0"/>
              <a:t>：</a:t>
            </a:r>
            <a:endParaRPr lang="en-US" altLang="zh-CN" sz="1600" b="1" dirty="0" smtClean="0"/>
          </a:p>
          <a:p>
            <a:pPr marL="742950" lvl="1" indent="-285750">
              <a:lnSpc>
                <a:spcPct val="150000"/>
              </a:lnSpc>
              <a:buFont typeface="Arial" panose="020B0604020202020204" pitchFamily="34" charset="0"/>
              <a:buChar char="•"/>
            </a:pPr>
            <a:r>
              <a:rPr lang="zh-CN" altLang="en-US" sz="1600" dirty="0" smtClean="0"/>
              <a:t>优势</a:t>
            </a:r>
            <a:r>
              <a:rPr lang="zh-CN" altLang="en-US" sz="1600" dirty="0"/>
              <a:t>：在确定配对的均衡特性上，使用的计量方法较距离法更加严格和合理； </a:t>
            </a:r>
          </a:p>
          <a:p>
            <a:pPr marL="742950" lvl="1" indent="-285750">
              <a:lnSpc>
                <a:spcPct val="150000"/>
              </a:lnSpc>
              <a:buFont typeface="Arial" panose="020B0604020202020204" pitchFamily="34" charset="0"/>
              <a:buChar char="•"/>
            </a:pPr>
            <a:r>
              <a:rPr lang="zh-CN" altLang="en-US" sz="1600" dirty="0"/>
              <a:t>缺陷：目前的实证研究仅基于少数股票； </a:t>
            </a:r>
          </a:p>
          <a:p>
            <a:pPr marL="285750" indent="-285750">
              <a:lnSpc>
                <a:spcPct val="150000"/>
              </a:lnSpc>
              <a:buFont typeface="Arial" panose="020B0604020202020204" pitchFamily="34" charset="0"/>
              <a:buChar char="•"/>
            </a:pPr>
            <a:r>
              <a:rPr lang="zh-CN" altLang="en-US" sz="1600" dirty="0"/>
              <a:t>改进方向：</a:t>
            </a:r>
            <a:r>
              <a:rPr lang="en-US" altLang="zh-CN" sz="1600" dirty="0" err="1"/>
              <a:t>Vidyamurthy</a:t>
            </a:r>
            <a:r>
              <a:rPr lang="zh-CN" altLang="en-US" sz="1600" dirty="0"/>
              <a:t>（</a:t>
            </a:r>
            <a:r>
              <a:rPr lang="en-US" altLang="zh-CN" sz="1600" dirty="0"/>
              <a:t>2004</a:t>
            </a:r>
            <a:r>
              <a:rPr lang="zh-CN" altLang="en-US" sz="1600" dirty="0"/>
              <a:t>）提出的启发式数据检验方法值得进一步的探索；多元统计套利法也值得更多研究 </a:t>
            </a:r>
            <a:endParaRPr lang="en-US" altLang="zh-CN" sz="1600" dirty="0" smtClean="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r>
              <a:rPr lang="zh-CN" altLang="en-US" sz="1600" b="1" dirty="0" smtClean="0"/>
              <a:t>补充：</a:t>
            </a:r>
            <a:endParaRPr lang="en-US" altLang="zh-CN" sz="1600" b="1" dirty="0" smtClean="0"/>
          </a:p>
          <a:p>
            <a:pPr marL="742950" lvl="1" indent="-285750">
              <a:lnSpc>
                <a:spcPct val="150000"/>
              </a:lnSpc>
              <a:buFont typeface="Arial" panose="020B0604020202020204" pitchFamily="34" charset="0"/>
              <a:buChar char="•"/>
            </a:pPr>
            <a:r>
              <a:rPr lang="zh-CN" altLang="en-US" sz="1600" dirty="0" smtClean="0"/>
              <a:t>被动</a:t>
            </a:r>
            <a:r>
              <a:rPr lang="zh-CN" altLang="en-US" sz="1600" dirty="0"/>
              <a:t>指数型（基于某个指数）：</a:t>
            </a:r>
            <a:r>
              <a:rPr lang="en-US" altLang="zh-CN" sz="1600" dirty="0" err="1"/>
              <a:t>Dunis</a:t>
            </a:r>
            <a:r>
              <a:rPr lang="en-US" altLang="zh-CN" sz="1600" dirty="0"/>
              <a:t> and Ho</a:t>
            </a:r>
            <a:r>
              <a:rPr lang="zh-CN" altLang="en-US" sz="1600" dirty="0"/>
              <a:t>（</a:t>
            </a:r>
            <a:r>
              <a:rPr lang="en-US" altLang="zh-CN" sz="1600" dirty="0"/>
              <a:t>2005</a:t>
            </a:r>
            <a:r>
              <a:rPr lang="zh-CN" altLang="en-US" sz="1600" dirty="0"/>
              <a:t>）在欧洲斯托克</a:t>
            </a:r>
            <a:r>
              <a:rPr lang="en-US" altLang="zh-CN" sz="1600" dirty="0"/>
              <a:t>50</a:t>
            </a:r>
            <a:r>
              <a:rPr lang="zh-CN" altLang="en-US" sz="1600" dirty="0"/>
              <a:t>中选出</a:t>
            </a:r>
            <a:r>
              <a:rPr lang="en-US" altLang="zh-CN" sz="1600" dirty="0"/>
              <a:t>5-20</a:t>
            </a:r>
            <a:r>
              <a:rPr lang="zh-CN" altLang="en-US" sz="1600" dirty="0"/>
              <a:t>只协整关系较强的股票，发现其收益跑过指数。 </a:t>
            </a:r>
            <a:endParaRPr lang="en-US" altLang="zh-CN" sz="1600" dirty="0" smtClean="0"/>
          </a:p>
          <a:p>
            <a:pPr marL="742950" lvl="1" indent="-285750">
              <a:lnSpc>
                <a:spcPct val="150000"/>
              </a:lnSpc>
              <a:buFont typeface="Arial" panose="020B0604020202020204" pitchFamily="34" charset="0"/>
              <a:buChar char="•"/>
            </a:pPr>
            <a:r>
              <a:rPr lang="zh-CN" altLang="en-US" sz="1600" dirty="0"/>
              <a:t>主动统计型（更广泛的数据挖掘协整关系）：</a:t>
            </a:r>
            <a:r>
              <a:rPr lang="en-US" altLang="zh-CN" sz="1600" dirty="0" err="1"/>
              <a:t>Galenko</a:t>
            </a:r>
            <a:r>
              <a:rPr lang="en-US" altLang="zh-CN" sz="1600" dirty="0"/>
              <a:t> et al.</a:t>
            </a:r>
            <a:r>
              <a:rPr lang="zh-CN" altLang="en-US" sz="1600" dirty="0"/>
              <a:t>（</a:t>
            </a:r>
            <a:r>
              <a:rPr lang="en-US" altLang="zh-CN" sz="1600" dirty="0"/>
              <a:t>2012</a:t>
            </a:r>
            <a:r>
              <a:rPr lang="zh-CN" altLang="en-US" sz="1600" dirty="0"/>
              <a:t>）挖掘长期更稳健的协整关系，但过于依赖样本内信息，参数设置苛刻。 </a:t>
            </a:r>
          </a:p>
        </p:txBody>
      </p:sp>
      <mc:AlternateContent xmlns:mc="http://schemas.openxmlformats.org/markup-compatibility/2006" xmlns:a14="http://schemas.microsoft.com/office/drawing/2010/main">
        <mc:Choice Requires="a14">
          <p:sp>
            <p:nvSpPr>
              <p:cNvPr id="2" name="矩形 1"/>
              <p:cNvSpPr/>
              <p:nvPr/>
            </p:nvSpPr>
            <p:spPr>
              <a:xfrm>
                <a:off x="4675236" y="1851661"/>
                <a:ext cx="2194193" cy="4029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𝑡</m:t>
                              </m:r>
                            </m:sub>
                          </m:sSub>
                        </m:e>
                      </m:acc>
                      <m:r>
                        <a:rPr lang="zh-CN" altLang="en-US" i="0">
                          <a:latin typeface="Cambria Math" panose="02040503050406030204" pitchFamily="18" charset="0"/>
                        </a:rPr>
                        <m:t>=</m:t>
                      </m:r>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𝛽</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𝑌</m:t>
                              </m:r>
                            </m:e>
                          </m:acc>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𝑢</m:t>
                          </m:r>
                        </m:e>
                        <m:sub>
                          <m:r>
                            <a:rPr lang="zh-CN" altLang="en-US" i="1">
                              <a:latin typeface="Cambria Math" panose="02040503050406030204" pitchFamily="18" charset="0"/>
                            </a:rPr>
                            <m:t>𝑡</m:t>
                          </m:r>
                        </m:sub>
                      </m:sSub>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4675236" y="1851661"/>
                <a:ext cx="2194193" cy="402931"/>
              </a:xfrm>
              <a:prstGeom prst="rect">
                <a:avLst/>
              </a:prstGeom>
              <a:blipFill>
                <a:blip r:embed="rId3"/>
                <a:stretch>
                  <a:fillRect b="-1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1839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p:cNvSpPr txBox="1">
            <a:spLocks/>
          </p:cNvSpPr>
          <p:nvPr/>
        </p:nvSpPr>
        <p:spPr>
          <a:xfrm>
            <a:off x="-2" y="4415890"/>
            <a:ext cx="12192000" cy="780501"/>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b="1" dirty="0" smtClean="0">
                <a:solidFill>
                  <a:srgbClr val="9C0308"/>
                </a:solidFill>
                <a:latin typeface="微软雅黑" panose="020B0503020204020204" pitchFamily="34" charset="-122"/>
                <a:ea typeface="微软雅黑" panose="020B0503020204020204" pitchFamily="34" charset="-122"/>
              </a:rPr>
              <a:t>感谢倾听，欢迎指点 ！</a:t>
            </a:r>
            <a:endParaRPr lang="zh-CN" altLang="en-US" sz="3600" b="1" dirty="0">
              <a:solidFill>
                <a:srgbClr val="9C0308"/>
              </a:solidFill>
              <a:latin typeface="微软雅黑" panose="020B0503020204020204" pitchFamily="34" charset="-122"/>
              <a:ea typeface="微软雅黑" panose="020B0503020204020204" pitchFamily="34" charset="-122"/>
            </a:endParaRPr>
          </a:p>
        </p:txBody>
      </p:sp>
      <p:sp>
        <p:nvSpPr>
          <p:cNvPr id="11" name="椭圆 10"/>
          <p:cNvSpPr/>
          <p:nvPr/>
        </p:nvSpPr>
        <p:spPr>
          <a:xfrm>
            <a:off x="4953000" y="1202512"/>
            <a:ext cx="2286000" cy="2286000"/>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 y="5842337"/>
            <a:ext cx="12191999" cy="738664"/>
          </a:xfrm>
          <a:prstGeom prst="rect">
            <a:avLst/>
          </a:prstGeom>
          <a:noFill/>
        </p:spPr>
        <p:txBody>
          <a:bodyPr wrap="square" rtlCol="0">
            <a:spAutoFit/>
          </a:bodyPr>
          <a:lstStyle/>
          <a:p>
            <a:pPr algn="ctr">
              <a:lnSpc>
                <a:spcPct val="150000"/>
              </a:lnSpc>
            </a:pPr>
            <a:r>
              <a:rPr lang="zh-CN" altLang="en-US" sz="1400" dirty="0">
                <a:solidFill>
                  <a:srgbClr val="972022"/>
                </a:solidFill>
                <a:latin typeface="微软雅黑" panose="020B0503020204020204" pitchFamily="34" charset="-122"/>
                <a:ea typeface="微软雅黑" panose="020B0503020204020204" pitchFamily="34" charset="-122"/>
              </a:rPr>
              <a:t>孙</a:t>
            </a:r>
            <a:r>
              <a:rPr lang="zh-CN" altLang="en-US" sz="1400" dirty="0" smtClean="0">
                <a:solidFill>
                  <a:srgbClr val="972022"/>
                </a:solidFill>
                <a:latin typeface="微软雅黑" panose="020B0503020204020204" pitchFamily="34" charset="-122"/>
                <a:ea typeface="微软雅黑" panose="020B0503020204020204" pitchFamily="34" charset="-122"/>
              </a:rPr>
              <a:t>博 李攀郁 聂书涵 余佳豪</a:t>
            </a:r>
            <a:endParaRPr lang="en-US" altLang="zh-CN" sz="1400" dirty="0" smtClean="0">
              <a:solidFill>
                <a:srgbClr val="972022"/>
              </a:solidFill>
              <a:latin typeface="微软雅黑" panose="020B0503020204020204" pitchFamily="34" charset="-122"/>
              <a:ea typeface="微软雅黑" panose="020B0503020204020204" pitchFamily="34" charset="-122"/>
            </a:endParaRPr>
          </a:p>
          <a:p>
            <a:pPr algn="ctr">
              <a:lnSpc>
                <a:spcPct val="150000"/>
              </a:lnSpc>
            </a:pPr>
            <a:r>
              <a:rPr lang="en-US" altLang="zh-CN" sz="1400" dirty="0" smtClean="0">
                <a:solidFill>
                  <a:srgbClr val="972022"/>
                </a:solidFill>
                <a:latin typeface="微软雅黑" panose="020B0503020204020204" pitchFamily="34" charset="-122"/>
                <a:ea typeface="微软雅黑" panose="020B0503020204020204" pitchFamily="34" charset="-122"/>
              </a:rPr>
              <a:t>2020-10-26</a:t>
            </a:r>
          </a:p>
        </p:txBody>
      </p:sp>
    </p:spTree>
    <p:extLst>
      <p:ext uri="{BB962C8B-B14F-4D97-AF65-F5344CB8AC3E}">
        <p14:creationId xmlns:p14="http://schemas.microsoft.com/office/powerpoint/2010/main" val="181875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附</a:t>
            </a:r>
            <a:r>
              <a:rPr lang="zh-CN" altLang="en-US" sz="2400" dirty="0" smtClean="0"/>
              <a:t>：其他统计套利方法</a:t>
            </a:r>
            <a:endParaRPr lang="zh-CN" altLang="en-US" sz="2400" dirty="0"/>
          </a:p>
        </p:txBody>
      </p:sp>
      <p:sp>
        <p:nvSpPr>
          <p:cNvPr id="6" name="文本框 5"/>
          <p:cNvSpPr txBox="1"/>
          <p:nvPr/>
        </p:nvSpPr>
        <p:spPr>
          <a:xfrm>
            <a:off x="373224" y="1398529"/>
            <a:ext cx="11335127" cy="3416320"/>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b="1" dirty="0"/>
              <a:t>机器学习和结合预测</a:t>
            </a:r>
            <a:r>
              <a:rPr lang="zh-CN" altLang="en-US" sz="1600" b="1" dirty="0" smtClean="0"/>
              <a:t>法</a:t>
            </a:r>
            <a:endParaRPr lang="en-US" altLang="zh-CN" sz="1600" b="1" dirty="0"/>
          </a:p>
          <a:p>
            <a:pPr marL="742950" lvl="1" indent="-285750">
              <a:lnSpc>
                <a:spcPct val="150000"/>
              </a:lnSpc>
              <a:buFont typeface="Arial" panose="020B0604020202020204" pitchFamily="34" charset="0"/>
              <a:buChar char="•"/>
            </a:pPr>
            <a:r>
              <a:rPr lang="zh-CN" altLang="en-US" sz="1600" dirty="0" smtClean="0"/>
              <a:t>基本步骤：预测</a:t>
            </a:r>
            <a:r>
              <a:rPr lang="zh-CN" altLang="en-US" sz="1600" dirty="0"/>
              <a:t>，排序，</a:t>
            </a:r>
            <a:r>
              <a:rPr lang="zh-CN" altLang="en-US" sz="1600" dirty="0" smtClean="0"/>
              <a:t>交易</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预测：运用</a:t>
            </a:r>
            <a:r>
              <a:rPr lang="zh-CN" altLang="en-US" sz="1600" dirty="0"/>
              <a:t>神经网络算法预测每只股票的下一周</a:t>
            </a:r>
            <a:r>
              <a:rPr lang="zh-CN" altLang="en-US" sz="1600" dirty="0" smtClean="0"/>
              <a:t>收益</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排序：构建多</a:t>
            </a:r>
            <a:r>
              <a:rPr lang="zh-CN" altLang="en-US" sz="1600" dirty="0"/>
              <a:t>标准决策方法（</a:t>
            </a:r>
            <a:r>
              <a:rPr lang="en-US" altLang="zh-CN" sz="1600" dirty="0" err="1"/>
              <a:t>MCDM</a:t>
            </a:r>
            <a:r>
              <a:rPr lang="zh-CN" altLang="en-US" sz="1600" dirty="0"/>
              <a:t>），对每只股票的排序基于多个标准评分，不同的标准评分可以用等权</a:t>
            </a:r>
            <a:r>
              <a:rPr lang="zh-CN" altLang="en-US" sz="1600" dirty="0" smtClean="0"/>
              <a:t>组合</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交易</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评价：模型</a:t>
            </a:r>
            <a:r>
              <a:rPr lang="zh-CN" altLang="en-US" sz="1600" dirty="0"/>
              <a:t>是一个非均衡模型，周度超额收益高达</a:t>
            </a:r>
            <a:r>
              <a:rPr lang="en-US" altLang="zh-CN" sz="1600" dirty="0"/>
              <a:t>0.8%</a:t>
            </a:r>
            <a:r>
              <a:rPr lang="zh-CN" altLang="en-US" sz="1600" dirty="0" smtClean="0"/>
              <a:t>，问题</a:t>
            </a:r>
            <a:r>
              <a:rPr lang="zh-CN" altLang="en-US" sz="1600" dirty="0"/>
              <a:t>在于存在生存者偏差，</a:t>
            </a:r>
            <a:r>
              <a:rPr lang="en-US" altLang="zh-CN" sz="1600" dirty="0" err="1"/>
              <a:t>MCDM</a:t>
            </a:r>
            <a:r>
              <a:rPr lang="zh-CN" altLang="en-US" sz="1600" dirty="0"/>
              <a:t>的设计方式过于复杂，并且没有一个简单的比较基准</a:t>
            </a:r>
            <a:r>
              <a:rPr lang="zh-CN" altLang="en-US" sz="1600" dirty="0" smtClean="0"/>
              <a:t>。此外，涉及机器学习</a:t>
            </a:r>
            <a:r>
              <a:rPr lang="zh-CN" altLang="en-US" sz="1600" dirty="0"/>
              <a:t>算法在统计套利</a:t>
            </a:r>
            <a:r>
              <a:rPr lang="zh-CN" altLang="en-US" sz="1600" dirty="0" smtClean="0"/>
              <a:t>中应用的策略文献不够完善。 </a:t>
            </a:r>
            <a:endParaRPr lang="en-US" altLang="zh-CN" sz="1600" dirty="0" smtClean="0"/>
          </a:p>
          <a:p>
            <a:pPr marL="742950" lvl="1" indent="-285750">
              <a:lnSpc>
                <a:spcPct val="150000"/>
              </a:lnSpc>
              <a:buFont typeface="Arial" panose="020B0604020202020204" pitchFamily="34" charset="0"/>
              <a:buChar char="•"/>
            </a:pPr>
            <a:r>
              <a:rPr lang="zh-CN" altLang="en-US" sz="1600" dirty="0"/>
              <a:t>参考</a:t>
            </a:r>
            <a:r>
              <a:rPr lang="zh-CN" altLang="en-US" sz="1600" dirty="0" smtClean="0"/>
              <a:t>文献：</a:t>
            </a:r>
            <a:r>
              <a:rPr lang="en-US" altLang="zh-CN" sz="1600" dirty="0"/>
              <a:t>Huck, N. (2009). Pairs selection and outranking: An application to the S&amp;P 100 index. European Journal of Operational Research, 196(2): 819-825. </a:t>
            </a:r>
            <a:endParaRPr lang="en-US" altLang="zh-CN" sz="1600" dirty="0" smtClean="0"/>
          </a:p>
        </p:txBody>
      </p:sp>
    </p:spTree>
    <p:extLst>
      <p:ext uri="{BB962C8B-B14F-4D97-AF65-F5344CB8AC3E}">
        <p14:creationId xmlns:p14="http://schemas.microsoft.com/office/powerpoint/2010/main" val="3183882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附</a:t>
            </a:r>
            <a:r>
              <a:rPr lang="zh-CN" altLang="en-US" sz="2400" dirty="0" smtClean="0"/>
              <a:t>：其他统计套利方法</a:t>
            </a:r>
            <a:endParaRPr lang="zh-CN" altLang="en-US" sz="2400" dirty="0"/>
          </a:p>
        </p:txBody>
      </p:sp>
      <p:sp>
        <p:nvSpPr>
          <p:cNvPr id="6" name="文本框 5"/>
          <p:cNvSpPr txBox="1"/>
          <p:nvPr/>
        </p:nvSpPr>
        <p:spPr>
          <a:xfrm>
            <a:off x="373224" y="929899"/>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b="1" dirty="0" smtClean="0"/>
              <a:t>Copula</a:t>
            </a:r>
            <a:r>
              <a:rPr lang="zh-CN" altLang="en-US" sz="1600" b="1" dirty="0" smtClean="0"/>
              <a:t>方法</a:t>
            </a:r>
            <a:endParaRPr lang="en-US" altLang="zh-CN" sz="1600" b="1" dirty="0" smtClean="0"/>
          </a:p>
          <a:p>
            <a:pPr marL="742950" lvl="1" indent="-285750">
              <a:lnSpc>
                <a:spcPct val="150000"/>
              </a:lnSpc>
              <a:buFont typeface="Arial" panose="020B0604020202020204" pitchFamily="34" charset="0"/>
              <a:buChar char="•"/>
            </a:pPr>
            <a:r>
              <a:rPr lang="en-US" altLang="zh-CN" sz="1600" dirty="0" smtClean="0"/>
              <a:t>1. </a:t>
            </a:r>
            <a:r>
              <a:rPr lang="zh-CN" altLang="en-US" sz="1600" dirty="0" smtClean="0"/>
              <a:t>在</a:t>
            </a:r>
            <a:r>
              <a:rPr lang="zh-CN" altLang="en-US" sz="1600" dirty="0"/>
              <a:t>形成期内计算配对的相关系数或协整标准，然后计算配对股票收益序列的边际</a:t>
            </a:r>
            <a:r>
              <a:rPr lang="zh-CN" altLang="en-US" sz="1600" dirty="0" smtClean="0"/>
              <a:t>分布函数</a:t>
            </a:r>
            <a:endParaRPr lang="en-US" altLang="zh-CN" sz="1600" dirty="0" smtClean="0"/>
          </a:p>
          <a:p>
            <a:pPr marL="1200150" lvl="2" indent="-285750">
              <a:lnSpc>
                <a:spcPct val="150000"/>
              </a:lnSpc>
              <a:buFont typeface="Arial" panose="020B0604020202020204" pitchFamily="34" charset="0"/>
              <a:buChar char="•"/>
            </a:pPr>
            <a:r>
              <a:rPr lang="en-US" altLang="zh-CN" sz="1600" dirty="0"/>
              <a:t>Stander et al.</a:t>
            </a:r>
            <a:r>
              <a:rPr lang="zh-CN" altLang="en-US" sz="1600" dirty="0"/>
              <a:t>（</a:t>
            </a:r>
            <a:r>
              <a:rPr lang="en-US" altLang="zh-CN" sz="1600" dirty="0"/>
              <a:t>2013</a:t>
            </a:r>
            <a:r>
              <a:rPr lang="zh-CN" altLang="en-US" sz="1600" dirty="0" smtClean="0"/>
              <a:t>）：参数</a:t>
            </a:r>
            <a:r>
              <a:rPr lang="zh-CN" altLang="en-US" sz="1600" dirty="0"/>
              <a:t>和非参数法两种方法来估计边际</a:t>
            </a:r>
            <a:r>
              <a:rPr lang="zh-CN" altLang="en-US" sz="1600" dirty="0" smtClean="0"/>
              <a:t>分布</a:t>
            </a:r>
            <a:endParaRPr lang="en-US" altLang="zh-CN" sz="1600" dirty="0" smtClean="0"/>
          </a:p>
          <a:p>
            <a:pPr marL="1200150" lvl="2" indent="-285750">
              <a:lnSpc>
                <a:spcPct val="150000"/>
              </a:lnSpc>
              <a:buFont typeface="Arial" panose="020B0604020202020204" pitchFamily="34" charset="0"/>
              <a:buChar char="•"/>
            </a:pPr>
            <a:r>
              <a:rPr lang="en-US" altLang="zh-CN" sz="1600" dirty="0" smtClean="0"/>
              <a:t>Ferreira</a:t>
            </a:r>
            <a:r>
              <a:rPr lang="zh-CN" altLang="en-US" sz="1600" dirty="0"/>
              <a:t>（</a:t>
            </a:r>
            <a:r>
              <a:rPr lang="en-US" altLang="zh-CN" sz="1600" dirty="0"/>
              <a:t>2008</a:t>
            </a:r>
            <a:r>
              <a:rPr lang="zh-CN" altLang="en-US" sz="1600" dirty="0"/>
              <a:t>）和</a:t>
            </a:r>
            <a:r>
              <a:rPr lang="en-US" altLang="zh-CN" sz="1600" dirty="0" err="1"/>
              <a:t>Liew</a:t>
            </a:r>
            <a:r>
              <a:rPr lang="en-US" altLang="zh-CN" sz="1600" dirty="0"/>
              <a:t> and Wu</a:t>
            </a:r>
            <a:r>
              <a:rPr lang="zh-CN" altLang="en-US" sz="1600" dirty="0"/>
              <a:t>（</a:t>
            </a:r>
            <a:r>
              <a:rPr lang="en-US" altLang="zh-CN" sz="1600" dirty="0"/>
              <a:t>2013</a:t>
            </a:r>
            <a:r>
              <a:rPr lang="zh-CN" altLang="en-US" sz="1600" dirty="0" smtClean="0"/>
              <a:t>）：拟合</a:t>
            </a:r>
            <a:r>
              <a:rPr lang="zh-CN" altLang="en-US" sz="1600" dirty="0"/>
              <a:t>参数分布函数。</a:t>
            </a:r>
            <a:endParaRPr lang="en-US" altLang="zh-CN" sz="1600" dirty="0"/>
          </a:p>
          <a:p>
            <a:pPr marL="742950" lvl="1" indent="-285750">
              <a:lnSpc>
                <a:spcPct val="150000"/>
              </a:lnSpc>
              <a:buFont typeface="Arial" panose="020B0604020202020204" pitchFamily="34" charset="0"/>
              <a:buChar char="•"/>
            </a:pPr>
            <a:r>
              <a:rPr lang="en-US" altLang="zh-CN" sz="1600" dirty="0"/>
              <a:t>2.</a:t>
            </a:r>
            <a:r>
              <a:rPr lang="zh-CN" altLang="en-US" sz="1600" dirty="0"/>
              <a:t> 得到边际分布函数后，确定合适的</a:t>
            </a:r>
            <a:r>
              <a:rPr lang="en-US" altLang="zh-CN" sz="1600" dirty="0"/>
              <a:t>copula</a:t>
            </a:r>
            <a:r>
              <a:rPr lang="zh-CN" altLang="en-US" sz="1600" dirty="0" smtClean="0"/>
              <a:t>函数</a:t>
            </a:r>
            <a:endParaRPr lang="en-US" altLang="zh-CN" sz="1600" dirty="0" smtClean="0"/>
          </a:p>
          <a:p>
            <a:pPr marL="1200150" lvl="2" indent="-285750">
              <a:lnSpc>
                <a:spcPct val="150000"/>
              </a:lnSpc>
              <a:buFont typeface="Arial" panose="020B0604020202020204" pitchFamily="34" charset="0"/>
              <a:buChar char="•"/>
            </a:pPr>
            <a:r>
              <a:rPr lang="en-US" altLang="zh-CN" sz="1600" dirty="0" smtClean="0"/>
              <a:t>Ferreira</a:t>
            </a:r>
            <a:r>
              <a:rPr lang="zh-CN" altLang="en-US" sz="1600" dirty="0" smtClean="0"/>
              <a:t>（</a:t>
            </a:r>
            <a:r>
              <a:rPr lang="en-US" altLang="zh-CN" sz="1600" dirty="0" smtClean="0"/>
              <a:t>2008</a:t>
            </a:r>
            <a:r>
              <a:rPr lang="zh-CN" altLang="en-US" sz="1600" dirty="0"/>
              <a:t>）：</a:t>
            </a:r>
            <a:r>
              <a:rPr lang="en-US" altLang="zh-CN" sz="1600" dirty="0" err="1"/>
              <a:t>MLE</a:t>
            </a:r>
            <a:r>
              <a:rPr lang="zh-CN" altLang="en-US" sz="1600" dirty="0"/>
              <a:t>估计参数</a:t>
            </a:r>
            <a:r>
              <a:rPr lang="zh-CN" altLang="en-US" sz="1600" dirty="0" smtClean="0"/>
              <a:t>，</a:t>
            </a:r>
            <a:r>
              <a:rPr lang="zh-CN" altLang="en-US" sz="1600" dirty="0"/>
              <a:t>确定一个</a:t>
            </a:r>
            <a:r>
              <a:rPr lang="en-US" altLang="zh-CN" sz="1600" dirty="0" smtClean="0"/>
              <a:t>Copula</a:t>
            </a:r>
            <a:r>
              <a:rPr lang="zh-CN" altLang="en-US" sz="1600" dirty="0" smtClean="0"/>
              <a:t>函数</a:t>
            </a:r>
            <a:endParaRPr lang="en-US" altLang="zh-CN" sz="1600" dirty="0" smtClean="0"/>
          </a:p>
          <a:p>
            <a:pPr marL="1200150" lvl="2" indent="-285750">
              <a:lnSpc>
                <a:spcPct val="150000"/>
              </a:lnSpc>
              <a:buFont typeface="Arial" panose="020B0604020202020204" pitchFamily="34" charset="0"/>
              <a:buChar char="•"/>
            </a:pPr>
            <a:r>
              <a:rPr lang="en-US" altLang="zh-CN" sz="1600" dirty="0" err="1" smtClean="0"/>
              <a:t>Liew</a:t>
            </a:r>
            <a:r>
              <a:rPr lang="en-US" altLang="zh-CN" sz="1600" dirty="0" smtClean="0"/>
              <a:t> </a:t>
            </a:r>
            <a:r>
              <a:rPr lang="en-US" altLang="zh-CN" sz="1600" dirty="0"/>
              <a:t>and Wu</a:t>
            </a:r>
            <a:r>
              <a:rPr lang="zh-CN" altLang="en-US" sz="1600" dirty="0"/>
              <a:t>（</a:t>
            </a:r>
            <a:r>
              <a:rPr lang="en-US" altLang="zh-CN" sz="1600" dirty="0"/>
              <a:t>2013</a:t>
            </a:r>
            <a:r>
              <a:rPr lang="zh-CN" altLang="en-US" sz="1600" dirty="0"/>
              <a:t>）：从</a:t>
            </a:r>
            <a:r>
              <a:rPr lang="en-US" altLang="zh-CN" sz="1600" dirty="0"/>
              <a:t>5</a:t>
            </a:r>
            <a:r>
              <a:rPr lang="zh-CN" altLang="en-US" sz="1600" dirty="0"/>
              <a:t>个金融</a:t>
            </a:r>
            <a:r>
              <a:rPr lang="zh-CN" altLang="en-US" sz="1600" dirty="0" smtClean="0"/>
              <a:t>领域的常见</a:t>
            </a:r>
            <a:r>
              <a:rPr lang="zh-CN" altLang="en-US" sz="1600" dirty="0"/>
              <a:t>的</a:t>
            </a:r>
            <a:r>
              <a:rPr lang="en-US" altLang="zh-CN" sz="1600" dirty="0"/>
              <a:t>copula</a:t>
            </a:r>
            <a:r>
              <a:rPr lang="zh-CN" altLang="en-US" sz="1600" dirty="0"/>
              <a:t>中</a:t>
            </a:r>
            <a:r>
              <a:rPr lang="zh-CN" altLang="en-US" sz="1600" dirty="0" smtClean="0"/>
              <a:t>选择</a:t>
            </a:r>
            <a:endParaRPr lang="en-US" altLang="zh-CN" sz="1600" dirty="0"/>
          </a:p>
          <a:p>
            <a:pPr marL="1200150" lvl="2" indent="-285750">
              <a:lnSpc>
                <a:spcPct val="150000"/>
              </a:lnSpc>
              <a:buFont typeface="Arial" panose="020B0604020202020204" pitchFamily="34" charset="0"/>
              <a:buChar char="•"/>
            </a:pPr>
            <a:r>
              <a:rPr lang="en-US" altLang="zh-CN" sz="1600" dirty="0" smtClean="0"/>
              <a:t>Stander </a:t>
            </a:r>
            <a:r>
              <a:rPr lang="en-US" altLang="zh-CN" sz="1600" dirty="0"/>
              <a:t>et al.</a:t>
            </a:r>
            <a:r>
              <a:rPr lang="zh-CN" altLang="en-US" sz="1600" dirty="0"/>
              <a:t>（</a:t>
            </a:r>
            <a:r>
              <a:rPr lang="en-US" altLang="zh-CN" sz="1600" dirty="0"/>
              <a:t>2013</a:t>
            </a:r>
            <a:r>
              <a:rPr lang="zh-CN" altLang="en-US" sz="1600" dirty="0" smtClean="0"/>
              <a:t>）：基于</a:t>
            </a:r>
            <a:r>
              <a:rPr lang="en-US" altLang="zh-CN" sz="1600" dirty="0"/>
              <a:t>22</a:t>
            </a:r>
            <a:r>
              <a:rPr lang="zh-CN" altLang="en-US" sz="1600" dirty="0"/>
              <a:t>个阿基米德</a:t>
            </a:r>
            <a:r>
              <a:rPr lang="en-US" altLang="zh-CN" sz="1600" dirty="0"/>
              <a:t>copula</a:t>
            </a:r>
            <a:r>
              <a:rPr lang="zh-CN" altLang="en-US" sz="1600" dirty="0"/>
              <a:t>，运用</a:t>
            </a:r>
            <a:r>
              <a:rPr lang="en-US" altLang="zh-CN" sz="1600" dirty="0"/>
              <a:t>Kolmogorov-Smirnov</a:t>
            </a:r>
            <a:r>
              <a:rPr lang="zh-CN" altLang="en-US" sz="1600" dirty="0"/>
              <a:t>拟合度测试选出最佳</a:t>
            </a:r>
            <a:r>
              <a:rPr lang="en-US" altLang="zh-CN" sz="1600" dirty="0"/>
              <a:t>copula</a:t>
            </a:r>
            <a:endParaRPr lang="en-US" altLang="zh-CN" sz="1600" dirty="0" smtClean="0"/>
          </a:p>
          <a:p>
            <a:pPr marL="742950" lvl="1" indent="-285750">
              <a:lnSpc>
                <a:spcPct val="150000"/>
              </a:lnSpc>
              <a:buFont typeface="Arial" panose="020B0604020202020204" pitchFamily="34" charset="0"/>
              <a:buChar char="•"/>
            </a:pPr>
            <a:r>
              <a:rPr lang="en-US" altLang="zh-CN" sz="1600" dirty="0" smtClean="0"/>
              <a:t>3. </a:t>
            </a:r>
            <a:r>
              <a:rPr lang="zh-CN" altLang="en-US" sz="1600" dirty="0" smtClean="0"/>
              <a:t>使用</a:t>
            </a:r>
            <a:r>
              <a:rPr lang="zh-CN" altLang="en-US" sz="1600" dirty="0"/>
              <a:t>选出的</a:t>
            </a:r>
            <a:r>
              <a:rPr lang="en-US" altLang="zh-CN" sz="1600" dirty="0"/>
              <a:t>copula</a:t>
            </a:r>
            <a:r>
              <a:rPr lang="zh-CN" altLang="en-US" sz="1600" dirty="0"/>
              <a:t>函数</a:t>
            </a:r>
            <a:r>
              <a:rPr lang="en-US" altLang="zh-CN" sz="1600" dirty="0"/>
              <a:t>C</a:t>
            </a:r>
            <a:r>
              <a:rPr lang="zh-CN" altLang="en-US" sz="1600" dirty="0"/>
              <a:t>（</a:t>
            </a:r>
            <a:r>
              <a:rPr lang="en-US" altLang="zh-CN" sz="1600" dirty="0"/>
              <a:t>u</a:t>
            </a:r>
            <a:r>
              <a:rPr lang="zh-CN" altLang="en-US" sz="1600" dirty="0"/>
              <a:t>，</a:t>
            </a:r>
            <a:r>
              <a:rPr lang="en-US" altLang="zh-CN" sz="1600" dirty="0"/>
              <a:t>v</a:t>
            </a:r>
            <a:r>
              <a:rPr lang="zh-CN" altLang="en-US" sz="1600" dirty="0"/>
              <a:t>）计算条件边际</a:t>
            </a:r>
            <a:r>
              <a:rPr lang="zh-CN" altLang="en-US" sz="1600" dirty="0" smtClean="0"/>
              <a:t>分布</a:t>
            </a:r>
            <a:endParaRPr lang="en-US" altLang="zh-CN" sz="1600" dirty="0" smtClean="0"/>
          </a:p>
          <a:p>
            <a:pPr marL="1200150" lvl="2" indent="-285750">
              <a:lnSpc>
                <a:spcPct val="150000"/>
              </a:lnSpc>
              <a:buFont typeface="Arial" panose="020B0604020202020204" pitchFamily="34" charset="0"/>
              <a:buChar char="•"/>
            </a:pPr>
            <a:r>
              <a:rPr lang="zh-CN" altLang="en-US" sz="1600" dirty="0"/>
              <a:t>条件概率高（低）于</a:t>
            </a:r>
            <a:r>
              <a:rPr lang="en-US" altLang="zh-CN" sz="1600" dirty="0"/>
              <a:t>0.5</a:t>
            </a:r>
            <a:r>
              <a:rPr lang="zh-CN" altLang="en-US" sz="1600" dirty="0"/>
              <a:t>，则认为该股票被高（低）</a:t>
            </a:r>
            <a:r>
              <a:rPr lang="zh-CN" altLang="en-US" sz="1600" dirty="0" smtClean="0"/>
              <a:t>估</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当</a:t>
            </a:r>
            <a:r>
              <a:rPr lang="zh-CN" altLang="en-US" sz="1600" dirty="0"/>
              <a:t>条件分布函数超过</a:t>
            </a:r>
            <a:r>
              <a:rPr lang="en-US" altLang="zh-CN" sz="1600" dirty="0"/>
              <a:t>5%</a:t>
            </a:r>
            <a:r>
              <a:rPr lang="zh-CN" altLang="en-US" sz="1600" dirty="0"/>
              <a:t>或</a:t>
            </a:r>
            <a:r>
              <a:rPr lang="en-US" altLang="zh-CN" sz="1600" dirty="0"/>
              <a:t>95%</a:t>
            </a:r>
            <a:r>
              <a:rPr lang="zh-CN" altLang="en-US" sz="1600" dirty="0"/>
              <a:t>水平下时进行交易，一般一周后平仓，或者条件分布值回复到</a:t>
            </a:r>
            <a:r>
              <a:rPr lang="en-US" altLang="zh-CN" sz="1600" dirty="0"/>
              <a:t>0.5</a:t>
            </a:r>
            <a:r>
              <a:rPr lang="zh-CN" altLang="en-US" sz="1600" dirty="0" smtClean="0"/>
              <a:t>时</a:t>
            </a:r>
            <a:endParaRPr lang="en-US" altLang="zh-CN" sz="1600" dirty="0"/>
          </a:p>
          <a:p>
            <a:pPr marL="742950" lvl="1" indent="-285750">
              <a:lnSpc>
                <a:spcPct val="150000"/>
              </a:lnSpc>
              <a:buFont typeface="Arial" panose="020B0604020202020204" pitchFamily="34" charset="0"/>
              <a:buChar char="•"/>
            </a:pPr>
            <a:r>
              <a:rPr lang="zh-CN" altLang="en-US" sz="1600" dirty="0"/>
              <a:t>评价：实证模拟的论文非常少，但这一方向的研究很有</a:t>
            </a:r>
            <a:r>
              <a:rPr lang="zh-CN" altLang="en-US" sz="1600" dirty="0" smtClean="0"/>
              <a:t>潜力。</a:t>
            </a:r>
            <a:r>
              <a:rPr lang="en-US" altLang="zh-CN" sz="1600" dirty="0" smtClean="0"/>
              <a:t>Copula</a:t>
            </a:r>
            <a:r>
              <a:rPr lang="zh-CN" altLang="en-US" sz="1600" dirty="0"/>
              <a:t>是一种很好的模拟复杂依存关系的模型，可以很好的确定交易</a:t>
            </a:r>
            <a:r>
              <a:rPr lang="zh-CN" altLang="en-US" sz="1600" dirty="0" smtClean="0"/>
              <a:t>时机；缺点</a:t>
            </a:r>
            <a:r>
              <a:rPr lang="zh-CN" altLang="en-US" sz="1600" dirty="0"/>
              <a:t>在于忽略了数据的时间结构</a:t>
            </a:r>
            <a:r>
              <a:rPr lang="zh-CN" altLang="en-US" sz="1600" dirty="0" smtClean="0"/>
              <a:t>。</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参考文献：</a:t>
            </a:r>
            <a:r>
              <a:rPr lang="en-US" altLang="zh-CN" sz="1600" dirty="0"/>
              <a:t>Ferreira</a:t>
            </a:r>
            <a:r>
              <a:rPr lang="zh-CN" altLang="en-US" sz="1600" dirty="0"/>
              <a:t>（</a:t>
            </a:r>
            <a:r>
              <a:rPr lang="en-US" altLang="zh-CN" sz="1600" dirty="0"/>
              <a:t>2008</a:t>
            </a:r>
            <a:r>
              <a:rPr lang="zh-CN" altLang="en-US" sz="1600" dirty="0"/>
              <a:t>），</a:t>
            </a:r>
            <a:r>
              <a:rPr lang="en-US" altLang="zh-CN" sz="1600" dirty="0" err="1"/>
              <a:t>Liew</a:t>
            </a:r>
            <a:r>
              <a:rPr lang="en-US" altLang="zh-CN" sz="1600" dirty="0"/>
              <a:t> and Wu</a:t>
            </a:r>
            <a:r>
              <a:rPr lang="zh-CN" altLang="en-US" sz="1600" dirty="0"/>
              <a:t>（</a:t>
            </a:r>
            <a:r>
              <a:rPr lang="en-US" altLang="zh-CN" sz="1600" dirty="0"/>
              <a:t>2013</a:t>
            </a:r>
            <a:r>
              <a:rPr lang="zh-CN" altLang="en-US" sz="1600" dirty="0"/>
              <a:t>），</a:t>
            </a:r>
            <a:r>
              <a:rPr lang="en-US" altLang="zh-CN" sz="1600" dirty="0"/>
              <a:t>Stander et al.</a:t>
            </a:r>
            <a:r>
              <a:rPr lang="zh-CN" altLang="en-US" sz="1600" dirty="0"/>
              <a:t>（</a:t>
            </a:r>
            <a:r>
              <a:rPr lang="en-US" altLang="zh-CN" sz="1600" dirty="0"/>
              <a:t>2013</a:t>
            </a:r>
            <a:r>
              <a:rPr lang="zh-CN" altLang="en-US" sz="1600" dirty="0"/>
              <a:t>）</a:t>
            </a:r>
            <a:endParaRPr lang="en-US" altLang="zh-CN" sz="1600" dirty="0" smtClean="0"/>
          </a:p>
        </p:txBody>
      </p:sp>
    </p:spTree>
    <p:extLst>
      <p:ext uri="{BB962C8B-B14F-4D97-AF65-F5344CB8AC3E}">
        <p14:creationId xmlns:p14="http://schemas.microsoft.com/office/powerpoint/2010/main" val="817181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附</a:t>
            </a:r>
            <a:r>
              <a:rPr lang="zh-CN" altLang="en-US" sz="2400" dirty="0" smtClean="0"/>
              <a:t>：其他统计套利方法</a:t>
            </a:r>
            <a:endParaRPr lang="zh-CN" altLang="en-US" sz="2400" dirty="0"/>
          </a:p>
        </p:txBody>
      </p:sp>
      <p:sp>
        <p:nvSpPr>
          <p:cNvPr id="6" name="文本框 5"/>
          <p:cNvSpPr txBox="1"/>
          <p:nvPr/>
        </p:nvSpPr>
        <p:spPr>
          <a:xfrm>
            <a:off x="373224" y="929899"/>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b="1" dirty="0" smtClean="0"/>
              <a:t>主成分分析法</a:t>
            </a:r>
            <a:endParaRPr lang="en-US" altLang="zh-CN" sz="1600" b="1" dirty="0" smtClean="0"/>
          </a:p>
          <a:p>
            <a:pPr marL="742950" lvl="1" indent="-285750">
              <a:lnSpc>
                <a:spcPct val="150000"/>
              </a:lnSpc>
              <a:buFont typeface="Arial" panose="020B0604020202020204" pitchFamily="34" charset="0"/>
              <a:buChar char="•"/>
            </a:pPr>
            <a:r>
              <a:rPr lang="zh-CN" altLang="en-US" sz="1600" dirty="0" smtClean="0"/>
              <a:t>思想：股票</a:t>
            </a:r>
            <a:r>
              <a:rPr lang="zh-CN" altLang="en-US" sz="1600" dirty="0"/>
              <a:t>收益</a:t>
            </a:r>
            <a:r>
              <a:rPr lang="zh-CN" altLang="en-US" sz="1600" dirty="0" smtClean="0"/>
              <a:t>分为</a:t>
            </a:r>
            <a:r>
              <a:rPr lang="zh-CN" altLang="en-US" sz="1600" dirty="0"/>
              <a:t>系统性（共同）和异质收益两部分</a:t>
            </a:r>
            <a:r>
              <a:rPr lang="zh-CN" altLang="en-US" sz="1600" dirty="0" smtClean="0"/>
              <a:t>。</a:t>
            </a:r>
            <a:endParaRPr lang="en-US" altLang="zh-CN" sz="1600" dirty="0" smtClean="0"/>
          </a:p>
          <a:p>
            <a:pPr marL="742950" lvl="1" indent="-285750">
              <a:lnSpc>
                <a:spcPct val="150000"/>
              </a:lnSpc>
              <a:buFont typeface="Arial" panose="020B0604020202020204" pitchFamily="34" charset="0"/>
              <a:buChar char="•"/>
            </a:pPr>
            <a:r>
              <a:rPr lang="en-US" altLang="zh-CN" sz="1600" dirty="0" smtClean="0"/>
              <a:t>1. </a:t>
            </a:r>
            <a:r>
              <a:rPr lang="zh-CN" altLang="en-US" sz="1600" dirty="0" smtClean="0"/>
              <a:t>选择因子</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方法</a:t>
            </a:r>
            <a:r>
              <a:rPr lang="en-US" altLang="zh-CN" sz="1600" dirty="0" smtClean="0"/>
              <a:t>1</a:t>
            </a:r>
            <a:r>
              <a:rPr lang="zh-CN" altLang="en-US" sz="1600" dirty="0" smtClean="0"/>
              <a:t>：单因素模型。只</a:t>
            </a:r>
            <a:r>
              <a:rPr lang="zh-CN" altLang="en-US" sz="1600" dirty="0"/>
              <a:t>考虑一个系统性因子，即行业</a:t>
            </a:r>
            <a:r>
              <a:rPr lang="zh-CN" altLang="en-US" sz="1600" dirty="0" smtClean="0"/>
              <a:t>收益（下式的</a:t>
            </a:r>
            <a:r>
              <a:rPr lang="en-US" altLang="zh-CN" sz="1600" dirty="0" smtClean="0"/>
              <a:t>F</a:t>
            </a:r>
            <a:r>
              <a:rPr lang="zh-CN" altLang="en-US" sz="1600" dirty="0" smtClean="0"/>
              <a:t>）</a:t>
            </a:r>
            <a:endParaRPr lang="en-US" altLang="zh-CN" sz="1600" dirty="0" smtClean="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smtClean="0"/>
          </a:p>
          <a:p>
            <a:pPr marL="1200150" lvl="2" indent="-285750">
              <a:lnSpc>
                <a:spcPct val="150000"/>
              </a:lnSpc>
              <a:buFont typeface="Arial" panose="020B0604020202020204" pitchFamily="34" charset="0"/>
              <a:buChar char="•"/>
            </a:pPr>
            <a:r>
              <a:rPr lang="zh-CN" altLang="en-US" sz="1600" dirty="0" smtClean="0"/>
              <a:t>方法</a:t>
            </a:r>
            <a:r>
              <a:rPr lang="en-US" altLang="zh-CN" sz="1600" dirty="0" smtClean="0"/>
              <a:t>2</a:t>
            </a:r>
            <a:r>
              <a:rPr lang="zh-CN" altLang="en-US" sz="1600" dirty="0" smtClean="0"/>
              <a:t>：多因素模型。增加</a:t>
            </a:r>
            <a:r>
              <a:rPr lang="zh-CN" altLang="en-US" sz="1600" dirty="0"/>
              <a:t>变量个数，使用</a:t>
            </a:r>
            <a:r>
              <a:rPr lang="en-US" altLang="zh-CN" sz="1600" dirty="0" err="1"/>
              <a:t>PCA</a:t>
            </a:r>
            <a:r>
              <a:rPr lang="zh-CN" altLang="en-US" sz="1600" dirty="0" smtClean="0"/>
              <a:t>确定</a:t>
            </a:r>
            <a:r>
              <a:rPr lang="en-US" altLang="zh-CN" sz="1600" dirty="0" smtClean="0"/>
              <a:t>m</a:t>
            </a:r>
            <a:r>
              <a:rPr lang="zh-CN" altLang="en-US" sz="1600" dirty="0"/>
              <a:t>项</a:t>
            </a:r>
            <a:r>
              <a:rPr lang="zh-CN" altLang="en-US" sz="1600" dirty="0" smtClean="0"/>
              <a:t>因子</a:t>
            </a:r>
            <a:endParaRPr lang="en-US" altLang="zh-CN" sz="1600" dirty="0" smtClean="0"/>
          </a:p>
          <a:p>
            <a:pPr marL="742950" lvl="1" indent="-285750">
              <a:lnSpc>
                <a:spcPct val="150000"/>
              </a:lnSpc>
              <a:buFont typeface="Arial" panose="020B0604020202020204" pitchFamily="34" charset="0"/>
              <a:buChar char="•"/>
            </a:pPr>
            <a:r>
              <a:rPr lang="en-US" altLang="zh-CN" sz="1600" dirty="0" smtClean="0"/>
              <a:t>2. </a:t>
            </a:r>
            <a:r>
              <a:rPr lang="zh-CN" altLang="en-US" sz="1600" dirty="0" smtClean="0"/>
              <a:t>构建</a:t>
            </a:r>
            <a:r>
              <a:rPr lang="zh-CN" altLang="en-US" sz="1600" dirty="0"/>
              <a:t>一个股票相对价值的估值模型</a:t>
            </a:r>
            <a:r>
              <a:rPr lang="zh-CN" altLang="en-US" sz="1600" dirty="0" smtClean="0"/>
              <a:t>：</a:t>
            </a:r>
            <a:endParaRPr lang="en-US" altLang="zh-CN" sz="1600" dirty="0" smtClean="0"/>
          </a:p>
          <a:p>
            <a:pPr marL="742950" lvl="1" indent="-285750">
              <a:lnSpc>
                <a:spcPct val="150000"/>
              </a:lnSpc>
              <a:buFont typeface="Arial" panose="020B0604020202020204" pitchFamily="34" charset="0"/>
              <a:buChar char="•"/>
            </a:pPr>
            <a:endParaRPr lang="en-US" altLang="zh-CN" sz="1600" dirty="0" smtClean="0"/>
          </a:p>
          <a:p>
            <a:pPr marL="742950" lvl="1" indent="-285750">
              <a:lnSpc>
                <a:spcPct val="150000"/>
              </a:lnSpc>
              <a:buFont typeface="Arial" panose="020B0604020202020204" pitchFamily="34" charset="0"/>
              <a:buChar char="•"/>
            </a:pPr>
            <a:endParaRPr lang="en-US" altLang="zh-CN" sz="1600" dirty="0"/>
          </a:p>
          <a:p>
            <a:pPr marL="1200150" lvl="2" indent="-285750">
              <a:lnSpc>
                <a:spcPct val="150000"/>
              </a:lnSpc>
              <a:buFont typeface="Arial" panose="020B0604020202020204" pitchFamily="34" charset="0"/>
              <a:buChar char="•"/>
            </a:pPr>
            <a:r>
              <a:rPr lang="en-US" altLang="zh-CN" sz="1600" dirty="0" smtClean="0"/>
              <a:t>u</a:t>
            </a:r>
            <a:r>
              <a:rPr lang="zh-CN" altLang="en-US" sz="1600" dirty="0"/>
              <a:t>是股票价格飘逸，残差</a:t>
            </a:r>
            <a:r>
              <a:rPr lang="en-US" altLang="zh-CN" sz="1600" dirty="0"/>
              <a:t>X</a:t>
            </a:r>
            <a:r>
              <a:rPr lang="zh-CN" altLang="en-US" sz="1600" dirty="0"/>
              <a:t>复合</a:t>
            </a:r>
            <a:r>
              <a:rPr lang="en-US" altLang="zh-CN" sz="1600" dirty="0" err="1"/>
              <a:t>OU</a:t>
            </a:r>
            <a:r>
              <a:rPr lang="zh-CN" altLang="en-US" sz="1600" dirty="0"/>
              <a:t>过程，</a:t>
            </a:r>
            <a:r>
              <a:rPr lang="en-US" altLang="zh-CN" sz="1600" dirty="0"/>
              <a:t>u</a:t>
            </a:r>
            <a:r>
              <a:rPr lang="zh-CN" altLang="en-US" sz="1600" dirty="0"/>
              <a:t>和</a:t>
            </a:r>
            <a:r>
              <a:rPr lang="en-US" altLang="zh-CN" sz="1600" dirty="0"/>
              <a:t>X</a:t>
            </a:r>
            <a:r>
              <a:rPr lang="zh-CN" altLang="en-US" sz="1600" dirty="0"/>
              <a:t>为特质收益部分</a:t>
            </a:r>
            <a:r>
              <a:rPr lang="zh-CN" altLang="en-US" sz="1600" dirty="0" smtClean="0"/>
              <a:t>，等式</a:t>
            </a:r>
            <a:r>
              <a:rPr lang="zh-CN" altLang="en-US" sz="1600" dirty="0"/>
              <a:t>右方第二项为系统性因子部分</a:t>
            </a:r>
            <a:r>
              <a:rPr lang="zh-CN" altLang="en-US" sz="1600" dirty="0" smtClean="0"/>
              <a:t>。</a:t>
            </a:r>
            <a:endParaRPr lang="en-US" altLang="zh-CN" sz="1600" dirty="0" smtClean="0"/>
          </a:p>
          <a:p>
            <a:pPr marL="742950" lvl="1" indent="-285750">
              <a:lnSpc>
                <a:spcPct val="150000"/>
              </a:lnSpc>
              <a:buFont typeface="Arial" panose="020B0604020202020204" pitchFamily="34" charset="0"/>
              <a:buChar char="•"/>
            </a:pPr>
            <a:r>
              <a:rPr lang="en-US" altLang="zh-CN" sz="1600" dirty="0" smtClean="0"/>
              <a:t>3. </a:t>
            </a:r>
            <a:r>
              <a:rPr lang="zh-CN" altLang="en-US" sz="1600" dirty="0" smtClean="0"/>
              <a:t>交易策略设计：与</a:t>
            </a:r>
            <a:r>
              <a:rPr lang="en-US" altLang="zh-CN" sz="1600" dirty="0"/>
              <a:t>Elliott et al.</a:t>
            </a:r>
            <a:r>
              <a:rPr lang="zh-CN" altLang="en-US" sz="1600" dirty="0"/>
              <a:t>（</a:t>
            </a:r>
            <a:r>
              <a:rPr lang="en-US" altLang="zh-CN" sz="1600" dirty="0"/>
              <a:t>2005</a:t>
            </a:r>
            <a:r>
              <a:rPr lang="zh-CN" altLang="en-US" sz="1600" dirty="0"/>
              <a:t>）相似，</a:t>
            </a:r>
            <a:r>
              <a:rPr lang="zh-CN" altLang="en-US" sz="1600" dirty="0" smtClean="0"/>
              <a:t>最终方法一夏普</a:t>
            </a:r>
            <a:r>
              <a:rPr lang="zh-CN" altLang="en-US" sz="1600" dirty="0"/>
              <a:t>达到</a:t>
            </a:r>
            <a:r>
              <a:rPr lang="en-US" altLang="zh-CN" sz="1600" dirty="0"/>
              <a:t>1.1</a:t>
            </a:r>
            <a:r>
              <a:rPr lang="zh-CN" altLang="en-US" sz="1600" dirty="0" smtClean="0"/>
              <a:t>，方法</a:t>
            </a:r>
            <a:r>
              <a:rPr lang="en-US" altLang="zh-CN" sz="1600" dirty="0" smtClean="0"/>
              <a:t>2</a:t>
            </a:r>
            <a:r>
              <a:rPr lang="zh-CN" altLang="en-US" sz="1600" dirty="0" smtClean="0"/>
              <a:t>夏普</a:t>
            </a:r>
            <a:r>
              <a:rPr lang="zh-CN" altLang="en-US" sz="1600" dirty="0"/>
              <a:t>达到</a:t>
            </a:r>
            <a:r>
              <a:rPr lang="en-US" altLang="zh-CN" sz="1600" dirty="0" smtClean="0"/>
              <a:t>1.44</a:t>
            </a:r>
          </a:p>
          <a:p>
            <a:pPr marL="742950" lvl="1" indent="-285750">
              <a:lnSpc>
                <a:spcPct val="150000"/>
              </a:lnSpc>
              <a:buFont typeface="Arial" panose="020B0604020202020204" pitchFamily="34" charset="0"/>
              <a:buChar char="•"/>
            </a:pPr>
            <a:r>
              <a:rPr lang="zh-CN" altLang="en-US" sz="1600" dirty="0" smtClean="0"/>
              <a:t>评价：对于</a:t>
            </a:r>
            <a:r>
              <a:rPr lang="zh-CN" altLang="en-US" sz="1600" dirty="0"/>
              <a:t>参数不够</a:t>
            </a:r>
            <a:r>
              <a:rPr lang="zh-CN" altLang="en-US" sz="1600" dirty="0" smtClean="0"/>
              <a:t>稳健，可以</a:t>
            </a:r>
            <a:r>
              <a:rPr lang="zh-CN" altLang="en-US" sz="1600" dirty="0"/>
              <a:t>考虑非对称</a:t>
            </a:r>
            <a:r>
              <a:rPr lang="en-US" altLang="zh-CN" sz="1600" dirty="0" err="1"/>
              <a:t>PCA</a:t>
            </a:r>
            <a:r>
              <a:rPr lang="zh-CN" altLang="en-US" sz="1600" dirty="0" smtClean="0"/>
              <a:t>模型；协</a:t>
            </a:r>
            <a:r>
              <a:rPr lang="zh-CN" altLang="en-US" sz="1600" dirty="0"/>
              <a:t>整法可能优于</a:t>
            </a:r>
            <a:r>
              <a:rPr lang="en-US" altLang="zh-CN" sz="1600" dirty="0" err="1"/>
              <a:t>PCA</a:t>
            </a:r>
            <a:endParaRPr lang="en-US" altLang="zh-CN" sz="1600" dirty="0"/>
          </a:p>
          <a:p>
            <a:pPr marL="742950" lvl="1" indent="-285750">
              <a:lnSpc>
                <a:spcPct val="150000"/>
              </a:lnSpc>
              <a:buFont typeface="Arial" panose="020B0604020202020204" pitchFamily="34" charset="0"/>
              <a:buChar char="•"/>
            </a:pPr>
            <a:r>
              <a:rPr lang="zh-CN" altLang="en-US" sz="1600" dirty="0" smtClean="0"/>
              <a:t>参考文献 ：</a:t>
            </a:r>
            <a:r>
              <a:rPr lang="en-US" altLang="zh-CN" sz="1600" dirty="0"/>
              <a:t>Avellaneda and Lee</a:t>
            </a:r>
            <a:r>
              <a:rPr lang="zh-CN" altLang="en-US" sz="1600" dirty="0"/>
              <a:t>（</a:t>
            </a:r>
            <a:r>
              <a:rPr lang="en-US" altLang="zh-CN" sz="1600" dirty="0"/>
              <a:t>2010</a:t>
            </a:r>
            <a:r>
              <a:rPr lang="zh-CN" altLang="en-US" sz="1600" dirty="0"/>
              <a:t>）</a:t>
            </a:r>
            <a:endParaRPr lang="en-US" altLang="zh-CN" sz="1600" dirty="0" smtClean="0"/>
          </a:p>
        </p:txBody>
      </p:sp>
      <p:pic>
        <p:nvPicPr>
          <p:cNvPr id="2" name="图片 1"/>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4652987" y="2439840"/>
            <a:ext cx="2044065" cy="752216"/>
          </a:xfrm>
          <a:prstGeom prst="rect">
            <a:avLst/>
          </a:prstGeom>
        </p:spPr>
      </p:pic>
      <p:pic>
        <p:nvPicPr>
          <p:cNvPr id="3" name="图片 2"/>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4287226" y="3994449"/>
            <a:ext cx="2976131" cy="622385"/>
          </a:xfrm>
          <a:prstGeom prst="rect">
            <a:avLst/>
          </a:prstGeom>
        </p:spPr>
      </p:pic>
    </p:spTree>
    <p:extLst>
      <p:ext uri="{BB962C8B-B14F-4D97-AF65-F5344CB8AC3E}">
        <p14:creationId xmlns:p14="http://schemas.microsoft.com/office/powerpoint/2010/main" val="557763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38712" y="1283667"/>
            <a:ext cx="11335127" cy="1569660"/>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t>通过跟踪</a:t>
            </a:r>
            <a:r>
              <a:rPr lang="zh-CN" altLang="en-US" sz="1600" dirty="0">
                <a:ln>
                  <a:solidFill>
                    <a:srgbClr val="C00000"/>
                  </a:solidFill>
                </a:ln>
              </a:rPr>
              <a:t>在长期具有一定稳定关系</a:t>
            </a:r>
            <a:r>
              <a:rPr lang="zh-CN" altLang="en-US" sz="1600" dirty="0" smtClean="0"/>
              <a:t>的</a:t>
            </a:r>
            <a:r>
              <a:rPr lang="zh-CN" altLang="en-US" sz="1600" dirty="0"/>
              <a:t>两类资产，利用二者之间的异常偏离来</a:t>
            </a:r>
            <a:r>
              <a:rPr lang="zh-CN" altLang="en-US" sz="1600" dirty="0">
                <a:ln>
                  <a:solidFill>
                    <a:srgbClr val="C00000"/>
                  </a:solidFill>
                </a:ln>
              </a:rPr>
              <a:t>做多或做空价差</a:t>
            </a:r>
            <a:r>
              <a:rPr lang="zh-CN" altLang="en-US" sz="1600" dirty="0"/>
              <a:t>：</a:t>
            </a:r>
            <a:r>
              <a:rPr lang="zh-CN" altLang="en-US" sz="1600" dirty="0" smtClean="0"/>
              <a:t>分别持有被高估资产的空头和被低估资产的多头（相当于两种资产通过多空仓形成一个新资产），当</a:t>
            </a:r>
            <a:r>
              <a:rPr lang="zh-CN" altLang="en-US" sz="1600" dirty="0"/>
              <a:t>短期异常偏离再度恢复到长期均衡</a:t>
            </a:r>
            <a:r>
              <a:rPr lang="zh-CN" altLang="en-US" sz="1600" dirty="0" smtClean="0"/>
              <a:t>时，平</a:t>
            </a:r>
            <a:r>
              <a:rPr lang="zh-CN" altLang="en-US" sz="1600" dirty="0"/>
              <a:t>仓</a:t>
            </a:r>
            <a:r>
              <a:rPr lang="zh-CN" altLang="en-US" sz="1600" dirty="0" smtClean="0"/>
              <a:t>获利</a:t>
            </a:r>
            <a:endParaRPr lang="en-US" altLang="zh-CN" sz="1600" dirty="0" smtClean="0"/>
          </a:p>
          <a:p>
            <a:pPr marL="285750" indent="-285750">
              <a:lnSpc>
                <a:spcPct val="150000"/>
              </a:lnSpc>
              <a:buFont typeface="Arial" panose="020B0604020202020204" pitchFamily="34" charset="0"/>
              <a:buChar char="•"/>
            </a:pPr>
            <a:r>
              <a:rPr lang="zh-CN" altLang="en-US" sz="1600" dirty="0" smtClean="0"/>
              <a:t>“长期均衡稳定关系”：由协整检验判定</a:t>
            </a:r>
            <a:endParaRPr lang="en-US" altLang="zh-CN" sz="1600" dirty="0" smtClean="0"/>
          </a:p>
          <a:p>
            <a:pPr marL="285750" indent="-285750">
              <a:lnSpc>
                <a:spcPct val="150000"/>
              </a:lnSpc>
              <a:buFont typeface="Arial" panose="020B0604020202020204" pitchFamily="34" charset="0"/>
              <a:buChar char="•"/>
            </a:pPr>
            <a:r>
              <a:rPr lang="zh-CN" altLang="en-US" sz="1600" dirty="0" smtClean="0"/>
              <a:t>资产：股票或期货</a:t>
            </a:r>
            <a:endParaRPr lang="en-US" altLang="zh-CN" sz="1600" dirty="0"/>
          </a:p>
        </p:txBody>
      </p:sp>
      <p:sp>
        <p:nvSpPr>
          <p:cNvPr id="11" name="标题 10"/>
          <p:cNvSpPr>
            <a:spLocks noGrp="1"/>
          </p:cNvSpPr>
          <p:nvPr>
            <p:ph type="title"/>
          </p:nvPr>
        </p:nvSpPr>
        <p:spPr>
          <a:xfrm>
            <a:off x="505970" y="0"/>
            <a:ext cx="10338100" cy="1072212"/>
          </a:xfrm>
        </p:spPr>
        <p:txBody>
          <a:bodyPr>
            <a:normAutofit/>
          </a:bodyPr>
          <a:lstStyle/>
          <a:p>
            <a:r>
              <a:rPr lang="zh-CN" altLang="en-US" sz="2400" dirty="0" smtClean="0"/>
              <a:t>什么是配对交易</a:t>
            </a:r>
            <a:endParaRPr lang="zh-CN" altLang="en-US" sz="2400" dirty="0"/>
          </a:p>
        </p:txBody>
      </p:sp>
      <p:sp>
        <p:nvSpPr>
          <p:cNvPr id="20" name="文本框 19"/>
          <p:cNvSpPr txBox="1"/>
          <p:nvPr/>
        </p:nvSpPr>
        <p:spPr>
          <a:xfrm>
            <a:off x="346101" y="924253"/>
            <a:ext cx="1076714" cy="369332"/>
          </a:xfrm>
          <a:prstGeom prst="rect">
            <a:avLst/>
          </a:prstGeom>
          <a:solidFill>
            <a:srgbClr val="9C0308"/>
          </a:solidFill>
        </p:spPr>
        <p:txBody>
          <a:bodyPr wrap="square" rtlCol="0">
            <a:spAutoFit/>
          </a:bodyPr>
          <a:lstStyle/>
          <a:p>
            <a:pPr algn="ctr"/>
            <a:r>
              <a:rPr lang="zh-CN" altLang="en-US" dirty="0" smtClean="0">
                <a:solidFill>
                  <a:schemeClr val="bg1"/>
                </a:solidFill>
              </a:rPr>
              <a:t>概  述</a:t>
            </a:r>
            <a:endParaRPr lang="zh-CN" altLang="en-US" dirty="0">
              <a:solidFill>
                <a:schemeClr val="bg1"/>
              </a:solidFill>
            </a:endParaRPr>
          </a:p>
        </p:txBody>
      </p:sp>
      <p:sp>
        <p:nvSpPr>
          <p:cNvPr id="15" name="文本框 14"/>
          <p:cNvSpPr txBox="1"/>
          <p:nvPr/>
        </p:nvSpPr>
        <p:spPr>
          <a:xfrm>
            <a:off x="338712" y="3384192"/>
            <a:ext cx="11327738" cy="830997"/>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t>对</a:t>
            </a:r>
            <a:r>
              <a:rPr lang="zh-CN" altLang="en-US" sz="1600" dirty="0" smtClean="0"/>
              <a:t>冲单个资产风险</a:t>
            </a:r>
            <a:endParaRPr lang="en-US" altLang="zh-CN" sz="1600" dirty="0" smtClean="0"/>
          </a:p>
          <a:p>
            <a:pPr marL="285750" indent="-285750">
              <a:lnSpc>
                <a:spcPct val="150000"/>
              </a:lnSpc>
              <a:buFont typeface="Arial" panose="020B0604020202020204" pitchFamily="34" charset="0"/>
              <a:buChar char="•"/>
            </a:pPr>
            <a:r>
              <a:rPr lang="zh-CN" altLang="en-US" sz="1600" dirty="0"/>
              <a:t>降低</a:t>
            </a:r>
            <a:r>
              <a:rPr lang="zh-CN" altLang="en-US" sz="1600" dirty="0" smtClean="0"/>
              <a:t>对市场趋势主观判断的依赖</a:t>
            </a:r>
            <a:endParaRPr lang="en-US" altLang="zh-CN" sz="1600" dirty="0"/>
          </a:p>
        </p:txBody>
      </p:sp>
      <p:sp>
        <p:nvSpPr>
          <p:cNvPr id="16" name="文本框 15"/>
          <p:cNvSpPr txBox="1"/>
          <p:nvPr/>
        </p:nvSpPr>
        <p:spPr>
          <a:xfrm>
            <a:off x="338712" y="3014860"/>
            <a:ext cx="1076714" cy="369332"/>
          </a:xfrm>
          <a:prstGeom prst="rect">
            <a:avLst/>
          </a:prstGeom>
          <a:solidFill>
            <a:srgbClr val="9C0308"/>
          </a:solidFill>
        </p:spPr>
        <p:txBody>
          <a:bodyPr wrap="square" rtlCol="0">
            <a:spAutoFit/>
          </a:bodyPr>
          <a:lstStyle/>
          <a:p>
            <a:pPr algn="ctr"/>
            <a:r>
              <a:rPr lang="zh-CN" altLang="en-US" dirty="0" smtClean="0">
                <a:solidFill>
                  <a:schemeClr val="bg1"/>
                </a:solidFill>
              </a:rPr>
              <a:t>意  义</a:t>
            </a:r>
            <a:endParaRPr lang="zh-CN" altLang="en-US" dirty="0">
              <a:solidFill>
                <a:schemeClr val="bg1"/>
              </a:solidFill>
            </a:endParaRPr>
          </a:p>
        </p:txBody>
      </p:sp>
      <p:sp>
        <p:nvSpPr>
          <p:cNvPr id="7" name="文本框 6"/>
          <p:cNvSpPr txBox="1"/>
          <p:nvPr/>
        </p:nvSpPr>
        <p:spPr>
          <a:xfrm>
            <a:off x="346101" y="4748113"/>
            <a:ext cx="11327738" cy="120032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ln>
                  <a:solidFill>
                    <a:srgbClr val="C00000"/>
                  </a:solidFill>
                </a:ln>
              </a:rPr>
              <a:t>统计显著 </a:t>
            </a:r>
            <a:r>
              <a:rPr lang="en-US" altLang="zh-CN" sz="1600" dirty="0">
                <a:ln>
                  <a:solidFill>
                    <a:srgbClr val="C00000"/>
                  </a:solidFill>
                </a:ln>
              </a:rPr>
              <a:t>or </a:t>
            </a:r>
            <a:r>
              <a:rPr lang="zh-CN" altLang="en-US" sz="1600" dirty="0">
                <a:ln>
                  <a:solidFill>
                    <a:srgbClr val="C00000"/>
                  </a:solidFill>
                </a:ln>
              </a:rPr>
              <a:t>经济显著</a:t>
            </a:r>
            <a:endParaRPr lang="en-US" altLang="zh-CN" sz="1600" dirty="0">
              <a:ln>
                <a:solidFill>
                  <a:srgbClr val="C00000"/>
                </a:solidFill>
              </a:ln>
            </a:endParaRPr>
          </a:p>
          <a:p>
            <a:pPr marL="285750" indent="-285750">
              <a:lnSpc>
                <a:spcPct val="150000"/>
              </a:lnSpc>
              <a:buFont typeface="Arial" panose="020B0604020202020204" pitchFamily="34" charset="0"/>
              <a:buChar char="•"/>
            </a:pPr>
            <a:r>
              <a:rPr lang="zh-CN" altLang="en-US" sz="1600" dirty="0"/>
              <a:t>历史</a:t>
            </a:r>
            <a:r>
              <a:rPr lang="zh-CN" altLang="en-US" sz="1600" dirty="0" smtClean="0"/>
              <a:t>数据得到的协整关系失效风险</a:t>
            </a:r>
            <a:endParaRPr lang="en-US" altLang="zh-CN" sz="1600" dirty="0" smtClean="0"/>
          </a:p>
          <a:p>
            <a:pPr marL="285750" indent="-285750">
              <a:lnSpc>
                <a:spcPct val="150000"/>
              </a:lnSpc>
              <a:buFont typeface="Arial" panose="020B0604020202020204" pitchFamily="34" charset="0"/>
              <a:buChar char="•"/>
            </a:pPr>
            <a:r>
              <a:rPr lang="zh-CN" altLang="en-US" sz="1600" dirty="0" smtClean="0"/>
              <a:t>依赖做空机制，我国工具有限</a:t>
            </a:r>
            <a:endParaRPr lang="en-US" altLang="zh-CN" sz="1600" dirty="0"/>
          </a:p>
        </p:txBody>
      </p:sp>
      <p:sp>
        <p:nvSpPr>
          <p:cNvPr id="8" name="文本框 7"/>
          <p:cNvSpPr txBox="1"/>
          <p:nvPr/>
        </p:nvSpPr>
        <p:spPr>
          <a:xfrm>
            <a:off x="346101" y="4378781"/>
            <a:ext cx="1076714" cy="369332"/>
          </a:xfrm>
          <a:prstGeom prst="rect">
            <a:avLst/>
          </a:prstGeom>
          <a:solidFill>
            <a:srgbClr val="9C0308"/>
          </a:solidFill>
        </p:spPr>
        <p:txBody>
          <a:bodyPr wrap="square" rtlCol="0">
            <a:spAutoFit/>
          </a:bodyPr>
          <a:lstStyle/>
          <a:p>
            <a:pPr algn="ctr"/>
            <a:r>
              <a:rPr lang="zh-CN" altLang="en-US" dirty="0" smtClean="0">
                <a:solidFill>
                  <a:schemeClr val="bg1"/>
                </a:solidFill>
              </a:rPr>
              <a:t>局  限</a:t>
            </a:r>
            <a:endParaRPr lang="zh-CN" altLang="en-US" dirty="0">
              <a:solidFill>
                <a:schemeClr val="bg1"/>
              </a:solidFill>
            </a:endParaRPr>
          </a:p>
        </p:txBody>
      </p:sp>
      <p:sp>
        <p:nvSpPr>
          <p:cNvPr id="2" name="矩形 1"/>
          <p:cNvSpPr/>
          <p:nvPr/>
        </p:nvSpPr>
        <p:spPr>
          <a:xfrm>
            <a:off x="346101" y="6136406"/>
            <a:ext cx="10009479" cy="523220"/>
          </a:xfrm>
          <a:prstGeom prst="rect">
            <a:avLst/>
          </a:prstGeom>
          <a:solidFill>
            <a:schemeClr val="bg1">
              <a:lumMod val="75000"/>
            </a:schemeClr>
          </a:solidFill>
          <a:ln>
            <a:noFill/>
          </a:ln>
        </p:spPr>
        <p:txBody>
          <a:bodyPr wrap="square">
            <a:spAutoFit/>
          </a:bodyPr>
          <a:lstStyle/>
          <a:p>
            <a:r>
              <a:rPr lang="zh-CN" altLang="en-US" sz="1400" b="1" dirty="0">
                <a:solidFill>
                  <a:srgbClr val="000000"/>
                </a:solidFill>
                <a:latin typeface="CMR10"/>
              </a:rPr>
              <a:t>参考</a:t>
            </a:r>
            <a:r>
              <a:rPr lang="zh-CN" altLang="en-US" sz="1400" b="1" dirty="0" smtClean="0">
                <a:solidFill>
                  <a:srgbClr val="000000"/>
                </a:solidFill>
                <a:latin typeface="CMR10"/>
              </a:rPr>
              <a:t>文献：</a:t>
            </a:r>
            <a:endParaRPr lang="en-US" altLang="zh-CN" sz="1400" b="1" dirty="0" smtClean="0">
              <a:solidFill>
                <a:srgbClr val="000000"/>
              </a:solidFill>
              <a:latin typeface="CMR10"/>
            </a:endParaRPr>
          </a:p>
          <a:p>
            <a:r>
              <a:rPr lang="en-US" altLang="zh-CN" sz="1400" b="1" dirty="0" err="1" smtClean="0">
                <a:solidFill>
                  <a:srgbClr val="000000"/>
                </a:solidFill>
                <a:latin typeface="CMR10"/>
              </a:rPr>
              <a:t>Vidyamurthy</a:t>
            </a:r>
            <a:r>
              <a:rPr lang="en-US" altLang="zh-CN" sz="1400" b="1" dirty="0">
                <a:solidFill>
                  <a:srgbClr val="000000"/>
                </a:solidFill>
                <a:latin typeface="CMR10"/>
              </a:rPr>
              <a:t>, G. (2004). </a:t>
            </a:r>
            <a:r>
              <a:rPr lang="en-US" altLang="zh-CN" sz="1400" b="1" i="1" dirty="0">
                <a:solidFill>
                  <a:srgbClr val="000000"/>
                </a:solidFill>
                <a:latin typeface="CMTI10"/>
              </a:rPr>
              <a:t>Pairs trading: Quantitative methods and analysis</a:t>
            </a:r>
            <a:r>
              <a:rPr lang="en-US" altLang="zh-CN" sz="1400" b="1" dirty="0">
                <a:solidFill>
                  <a:srgbClr val="000000"/>
                </a:solidFill>
                <a:latin typeface="CMR10"/>
              </a:rPr>
              <a:t>. John Wiley &amp; Sons, </a:t>
            </a:r>
            <a:r>
              <a:rPr lang="en-US" altLang="zh-CN" sz="1400" b="1" dirty="0" smtClean="0">
                <a:solidFill>
                  <a:srgbClr val="000000"/>
                </a:solidFill>
                <a:latin typeface="CMR10"/>
              </a:rPr>
              <a:t>Hoboken</a:t>
            </a:r>
            <a:r>
              <a:rPr lang="en-US" altLang="zh-CN" sz="1400" b="1" dirty="0">
                <a:solidFill>
                  <a:srgbClr val="000000"/>
                </a:solidFill>
                <a:latin typeface="CMR10"/>
              </a:rPr>
              <a:t>, N.J. </a:t>
            </a:r>
            <a:endParaRPr lang="zh-CN" altLang="en-US" sz="1400" b="1" dirty="0"/>
          </a:p>
        </p:txBody>
      </p:sp>
    </p:spTree>
    <p:extLst>
      <p:ext uri="{BB962C8B-B14F-4D97-AF65-F5344CB8AC3E}">
        <p14:creationId xmlns:p14="http://schemas.microsoft.com/office/powerpoint/2010/main" val="2105577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82584" y="2597639"/>
            <a:ext cx="11335127" cy="3416320"/>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ln>
                  <a:solidFill>
                    <a:srgbClr val="C00000"/>
                  </a:solidFill>
                </a:ln>
              </a:rPr>
              <a:t>配对交易</a:t>
            </a:r>
            <a:r>
              <a:rPr lang="en-US" altLang="zh-CN" sz="1600" dirty="0">
                <a:ln>
                  <a:solidFill>
                    <a:srgbClr val="C00000"/>
                  </a:solidFill>
                </a:ln>
              </a:rPr>
              <a:t>+</a:t>
            </a:r>
            <a:r>
              <a:rPr lang="zh-CN" altLang="en-US" sz="1600" dirty="0">
                <a:ln>
                  <a:solidFill>
                    <a:srgbClr val="C00000"/>
                  </a:solidFill>
                </a:ln>
              </a:rPr>
              <a:t>股指期货</a:t>
            </a:r>
            <a:r>
              <a:rPr lang="en-US" altLang="zh-CN" sz="1600" dirty="0">
                <a:ln>
                  <a:solidFill>
                    <a:srgbClr val="C00000"/>
                  </a:solidFill>
                </a:ln>
              </a:rPr>
              <a:t>+</a:t>
            </a:r>
            <a:r>
              <a:rPr lang="zh-CN" altLang="en-US" sz="1600" dirty="0">
                <a:ln>
                  <a:solidFill>
                    <a:srgbClr val="C00000"/>
                  </a:solidFill>
                </a:ln>
              </a:rPr>
              <a:t>融资融券</a:t>
            </a:r>
            <a:endParaRPr lang="en-US" altLang="zh-CN" sz="1600" dirty="0">
              <a:ln>
                <a:solidFill>
                  <a:srgbClr val="C00000"/>
                </a:solidFill>
              </a:ln>
            </a:endParaRPr>
          </a:p>
          <a:p>
            <a:pPr marL="742950" lvl="1" indent="-285750">
              <a:lnSpc>
                <a:spcPct val="150000"/>
              </a:lnSpc>
              <a:buFont typeface="Arial" panose="020B0604020202020204" pitchFamily="34" charset="0"/>
              <a:buChar char="•"/>
            </a:pPr>
            <a:r>
              <a:rPr lang="zh-CN" altLang="en-US" sz="1600" dirty="0" smtClean="0"/>
              <a:t>构建市场中性组合进行统计套利</a:t>
            </a:r>
            <a:endParaRPr lang="en-US" altLang="zh-CN" sz="1600" dirty="0"/>
          </a:p>
          <a:p>
            <a:pPr marL="742950" lvl="1"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r>
              <a:rPr lang="zh-CN" altLang="en-US" sz="1600" dirty="0">
                <a:ln>
                  <a:solidFill>
                    <a:srgbClr val="C00000"/>
                  </a:solidFill>
                </a:ln>
              </a:rPr>
              <a:t>指数基金增强</a:t>
            </a:r>
            <a:endParaRPr lang="en-US" altLang="zh-CN" sz="1600" dirty="0">
              <a:ln>
                <a:solidFill>
                  <a:srgbClr val="C00000"/>
                </a:solidFill>
              </a:ln>
            </a:endParaRPr>
          </a:p>
          <a:p>
            <a:pPr marL="742950" lvl="1" indent="-285750">
              <a:lnSpc>
                <a:spcPct val="150000"/>
              </a:lnSpc>
              <a:buFont typeface="Arial" panose="020B0604020202020204" pitchFamily="34" charset="0"/>
              <a:buChar char="•"/>
            </a:pPr>
            <a:r>
              <a:rPr lang="zh-CN" altLang="en-US" sz="1600" dirty="0" smtClean="0"/>
              <a:t>将指数的成分股作为股票池，当成分股出现配对交易时（统计意义成立），辅以人工基本面分析（经济意义成立）</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如果配对股票基本面没有实质性变化，则</a:t>
            </a:r>
            <a:r>
              <a:rPr lang="zh-CN" altLang="en-US" sz="1600" u="sng" dirty="0" smtClean="0"/>
              <a:t>进行配对交易指数增强，</a:t>
            </a:r>
            <a:r>
              <a:rPr lang="zh-CN" altLang="en-US" sz="1600" dirty="0" smtClean="0"/>
              <a:t>否则放弃</a:t>
            </a:r>
            <a:endParaRPr lang="en-US" altLang="zh-CN" sz="1600" dirty="0" smtClean="0"/>
          </a:p>
          <a:p>
            <a:pPr marL="742950" lvl="1"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r>
              <a:rPr lang="zh-CN" altLang="en-US" sz="1600" dirty="0">
                <a:ln>
                  <a:solidFill>
                    <a:srgbClr val="C00000"/>
                  </a:solidFill>
                </a:ln>
              </a:rPr>
              <a:t>协助主动型基金进行择股和调仓</a:t>
            </a:r>
            <a:endParaRPr lang="en-US" altLang="zh-CN" sz="1600" dirty="0">
              <a:ln>
                <a:solidFill>
                  <a:srgbClr val="C00000"/>
                </a:solidFill>
              </a:ln>
            </a:endParaRPr>
          </a:p>
          <a:p>
            <a:pPr marL="742950" lvl="1" indent="-285750">
              <a:lnSpc>
                <a:spcPct val="150000"/>
              </a:lnSpc>
              <a:buFont typeface="Arial" panose="020B0604020202020204" pitchFamily="34" charset="0"/>
              <a:buChar char="•"/>
            </a:pPr>
            <a:r>
              <a:rPr lang="zh-CN" altLang="en-US" sz="1600" dirty="0" smtClean="0"/>
              <a:t>确定配置行业后，如果备选股票基本面难定胜负，可参考配对交易，并给处于多头端的股票进行超配，空头端低配</a:t>
            </a:r>
            <a:endParaRPr lang="en-US" altLang="zh-CN" sz="1600" dirty="0"/>
          </a:p>
        </p:txBody>
      </p:sp>
      <p:sp>
        <p:nvSpPr>
          <p:cNvPr id="11" name="标题 10"/>
          <p:cNvSpPr>
            <a:spLocks noGrp="1"/>
          </p:cNvSpPr>
          <p:nvPr>
            <p:ph type="title"/>
          </p:nvPr>
        </p:nvSpPr>
        <p:spPr>
          <a:xfrm>
            <a:off x="505970" y="0"/>
            <a:ext cx="10338100" cy="1072212"/>
          </a:xfrm>
        </p:spPr>
        <p:txBody>
          <a:bodyPr>
            <a:normAutofit/>
          </a:bodyPr>
          <a:lstStyle/>
          <a:p>
            <a:r>
              <a:rPr lang="zh-CN" altLang="en-US" sz="2400" dirty="0" smtClean="0"/>
              <a:t>什么是配对交易</a:t>
            </a:r>
            <a:endParaRPr lang="zh-CN" altLang="en-US" sz="2400" dirty="0"/>
          </a:p>
        </p:txBody>
      </p:sp>
      <p:sp>
        <p:nvSpPr>
          <p:cNvPr id="20" name="文本框 19"/>
          <p:cNvSpPr txBox="1"/>
          <p:nvPr/>
        </p:nvSpPr>
        <p:spPr>
          <a:xfrm>
            <a:off x="389973" y="2238225"/>
            <a:ext cx="1376020" cy="369332"/>
          </a:xfrm>
          <a:prstGeom prst="rect">
            <a:avLst/>
          </a:prstGeom>
          <a:solidFill>
            <a:srgbClr val="9C0308"/>
          </a:solidFill>
        </p:spPr>
        <p:txBody>
          <a:bodyPr wrap="square" rtlCol="0">
            <a:spAutoFit/>
          </a:bodyPr>
          <a:lstStyle/>
          <a:p>
            <a:pPr algn="ctr"/>
            <a:r>
              <a:rPr lang="zh-CN" altLang="en-US" dirty="0" smtClean="0">
                <a:solidFill>
                  <a:schemeClr val="bg1"/>
                </a:solidFill>
              </a:rPr>
              <a:t>应用场景</a:t>
            </a:r>
            <a:endParaRPr lang="zh-CN" altLang="en-US" dirty="0">
              <a:solidFill>
                <a:schemeClr val="bg1"/>
              </a:solidFill>
            </a:endParaRPr>
          </a:p>
        </p:txBody>
      </p:sp>
      <p:sp>
        <p:nvSpPr>
          <p:cNvPr id="5" name="文本框 4"/>
          <p:cNvSpPr txBox="1"/>
          <p:nvPr/>
        </p:nvSpPr>
        <p:spPr>
          <a:xfrm>
            <a:off x="375195" y="1459337"/>
            <a:ext cx="11335127" cy="419474"/>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smtClean="0"/>
              <a:t>交易频率更快、信息来源更广、可选品种更多</a:t>
            </a:r>
            <a:endParaRPr lang="en-US" altLang="zh-CN" sz="1600" dirty="0" smtClean="0"/>
          </a:p>
        </p:txBody>
      </p:sp>
      <p:sp>
        <p:nvSpPr>
          <p:cNvPr id="7" name="文本框 6"/>
          <p:cNvSpPr txBox="1"/>
          <p:nvPr/>
        </p:nvSpPr>
        <p:spPr>
          <a:xfrm>
            <a:off x="382584" y="1099923"/>
            <a:ext cx="1376020" cy="369332"/>
          </a:xfrm>
          <a:prstGeom prst="rect">
            <a:avLst/>
          </a:prstGeom>
          <a:solidFill>
            <a:srgbClr val="9C0308"/>
          </a:solidFill>
        </p:spPr>
        <p:txBody>
          <a:bodyPr wrap="square" rtlCol="0">
            <a:spAutoFit/>
          </a:bodyPr>
          <a:lstStyle/>
          <a:p>
            <a:pPr algn="ctr"/>
            <a:r>
              <a:rPr lang="zh-CN" altLang="en-US" dirty="0" smtClean="0">
                <a:solidFill>
                  <a:schemeClr val="bg1"/>
                </a:solidFill>
              </a:rPr>
              <a:t>发展趋势</a:t>
            </a:r>
            <a:endParaRPr lang="zh-CN" altLang="en-US" dirty="0">
              <a:solidFill>
                <a:schemeClr val="bg1"/>
              </a:solidFill>
            </a:endParaRPr>
          </a:p>
        </p:txBody>
      </p:sp>
    </p:spTree>
    <p:extLst>
      <p:ext uri="{BB962C8B-B14F-4D97-AF65-F5344CB8AC3E}">
        <p14:creationId xmlns:p14="http://schemas.microsoft.com/office/powerpoint/2010/main" val="378850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3952" y="1649427"/>
            <a:ext cx="11335127" cy="4154984"/>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smtClean="0"/>
              <a:t>大陆航空和美国航空的股价存在长期均衡稳定关系（即协整）</a:t>
            </a: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p:txBody>
      </p:sp>
      <p:sp>
        <p:nvSpPr>
          <p:cNvPr id="11" name="标题 10"/>
          <p:cNvSpPr>
            <a:spLocks noGrp="1"/>
          </p:cNvSpPr>
          <p:nvPr>
            <p:ph type="title"/>
          </p:nvPr>
        </p:nvSpPr>
        <p:spPr>
          <a:xfrm>
            <a:off x="505970" y="0"/>
            <a:ext cx="10338100" cy="1072212"/>
          </a:xfrm>
        </p:spPr>
        <p:txBody>
          <a:bodyPr>
            <a:normAutofit/>
          </a:bodyPr>
          <a:lstStyle/>
          <a:p>
            <a:r>
              <a:rPr lang="zh-CN" altLang="en-US" sz="2400" dirty="0" smtClean="0"/>
              <a:t>什么是配对交易</a:t>
            </a:r>
            <a:endParaRPr lang="zh-CN" altLang="en-US" sz="2400" dirty="0"/>
          </a:p>
        </p:txBody>
      </p:sp>
      <p:sp>
        <p:nvSpPr>
          <p:cNvPr id="20" name="文本框 19"/>
          <p:cNvSpPr txBox="1"/>
          <p:nvPr/>
        </p:nvSpPr>
        <p:spPr>
          <a:xfrm>
            <a:off x="361341" y="1290013"/>
            <a:ext cx="1376020" cy="369332"/>
          </a:xfrm>
          <a:prstGeom prst="rect">
            <a:avLst/>
          </a:prstGeom>
          <a:solidFill>
            <a:srgbClr val="9C0308"/>
          </a:solidFill>
        </p:spPr>
        <p:txBody>
          <a:bodyPr wrap="square" rtlCol="0">
            <a:spAutoFit/>
          </a:bodyPr>
          <a:lstStyle/>
          <a:p>
            <a:pPr algn="ctr"/>
            <a:r>
              <a:rPr lang="zh-CN" altLang="en-US" dirty="0" smtClean="0">
                <a:solidFill>
                  <a:schemeClr val="bg1"/>
                </a:solidFill>
              </a:rPr>
              <a:t>经典案例</a:t>
            </a:r>
            <a:endParaRPr lang="zh-CN" altLang="en-US" dirty="0">
              <a:solidFill>
                <a:schemeClr val="bg1"/>
              </a:solidFill>
            </a:endParaRPr>
          </a:p>
        </p:txBody>
      </p:sp>
      <p:grpSp>
        <p:nvGrpSpPr>
          <p:cNvPr id="13" name="组合 12"/>
          <p:cNvGrpSpPr/>
          <p:nvPr/>
        </p:nvGrpSpPr>
        <p:grpSpPr>
          <a:xfrm>
            <a:off x="6223819" y="2243188"/>
            <a:ext cx="5257444" cy="3384379"/>
            <a:chOff x="6119609" y="3229721"/>
            <a:chExt cx="5569471" cy="3628278"/>
          </a:xfrm>
        </p:grpSpPr>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119609" y="3229721"/>
              <a:ext cx="5569470" cy="3628278"/>
            </a:xfrm>
            <a:prstGeom prst="rect">
              <a:avLst/>
            </a:prstGeom>
          </p:spPr>
        </p:pic>
        <p:sp>
          <p:nvSpPr>
            <p:cNvPr id="12" name="矩形 11"/>
            <p:cNvSpPr/>
            <p:nvPr/>
          </p:nvSpPr>
          <p:spPr>
            <a:xfrm>
              <a:off x="9989128" y="3229721"/>
              <a:ext cx="1699952" cy="9598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05970" y="2243188"/>
            <a:ext cx="5859120" cy="3346711"/>
            <a:chOff x="505970" y="2243188"/>
            <a:chExt cx="5859120" cy="3346711"/>
          </a:xfrm>
        </p:grpSpPr>
        <p:grpSp>
          <p:nvGrpSpPr>
            <p:cNvPr id="4" name="组合 3"/>
            <p:cNvGrpSpPr/>
            <p:nvPr/>
          </p:nvGrpSpPr>
          <p:grpSpPr>
            <a:xfrm>
              <a:off x="505970" y="2243188"/>
              <a:ext cx="5859120" cy="3346711"/>
              <a:chOff x="5985144" y="3255818"/>
              <a:chExt cx="6206856" cy="3562088"/>
            </a:xfrm>
          </p:grpSpPr>
          <p:pic>
            <p:nvPicPr>
              <p:cNvPr id="2" name="图片 1"/>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5985144" y="3255818"/>
                <a:ext cx="6206856" cy="3562088"/>
              </a:xfrm>
              <a:prstGeom prst="rect">
                <a:avLst/>
              </a:prstGeom>
            </p:spPr>
          </p:pic>
          <p:sp>
            <p:nvSpPr>
              <p:cNvPr id="7" name="椭圆 6"/>
              <p:cNvSpPr/>
              <p:nvPr/>
            </p:nvSpPr>
            <p:spPr>
              <a:xfrm>
                <a:off x="8435967" y="4533964"/>
                <a:ext cx="1024019" cy="188424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418453" y="4278929"/>
                <a:ext cx="1780042" cy="458617"/>
              </a:xfrm>
              <a:prstGeom prst="rect">
                <a:avLst/>
              </a:prstGeom>
              <a:noFill/>
            </p:spPr>
            <p:txBody>
              <a:bodyPr wrap="square" rtlCol="0">
                <a:spAutoFit/>
              </a:bodyPr>
              <a:lstStyle/>
              <a:p>
                <a:r>
                  <a:rPr lang="zh-CN" altLang="en-US" sz="1100" b="1" dirty="0" smtClean="0">
                    <a:solidFill>
                      <a:srgbClr val="C00000"/>
                    </a:solidFill>
                  </a:rPr>
                  <a:t>卖空价高者</a:t>
                </a:r>
                <a:r>
                  <a:rPr lang="en-US" altLang="zh-CN" sz="1100" b="1" dirty="0" smtClean="0">
                    <a:solidFill>
                      <a:srgbClr val="C00000"/>
                    </a:solidFill>
                  </a:rPr>
                  <a:t>CAL</a:t>
                </a:r>
                <a:endParaRPr lang="en-US" altLang="zh-CN" sz="1100" b="1" dirty="0">
                  <a:solidFill>
                    <a:srgbClr val="C00000"/>
                  </a:solidFill>
                </a:endParaRPr>
              </a:p>
              <a:p>
                <a:r>
                  <a:rPr lang="zh-CN" altLang="en-US" sz="1100" b="1" dirty="0" smtClean="0">
                    <a:solidFill>
                      <a:srgbClr val="C00000"/>
                    </a:solidFill>
                  </a:rPr>
                  <a:t>买入价低者</a:t>
                </a:r>
                <a:r>
                  <a:rPr lang="en-US" altLang="zh-CN" sz="1100" b="1" dirty="0" smtClean="0">
                    <a:solidFill>
                      <a:srgbClr val="C00000"/>
                    </a:solidFill>
                  </a:rPr>
                  <a:t>AMR</a:t>
                </a:r>
                <a:endParaRPr lang="zh-CN" altLang="en-US" sz="1100" b="1" dirty="0">
                  <a:solidFill>
                    <a:srgbClr val="C00000"/>
                  </a:solidFill>
                </a:endParaRPr>
              </a:p>
            </p:txBody>
          </p:sp>
          <p:sp>
            <p:nvSpPr>
              <p:cNvPr id="9" name="椭圆 8"/>
              <p:cNvSpPr/>
              <p:nvPr/>
            </p:nvSpPr>
            <p:spPr>
              <a:xfrm>
                <a:off x="9966151" y="4288370"/>
                <a:ext cx="877919" cy="182974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707061" y="4430140"/>
                <a:ext cx="982018" cy="278446"/>
              </a:xfrm>
              <a:prstGeom prst="rect">
                <a:avLst/>
              </a:prstGeom>
              <a:noFill/>
            </p:spPr>
            <p:txBody>
              <a:bodyPr wrap="square" rtlCol="0">
                <a:spAutoFit/>
              </a:bodyPr>
              <a:lstStyle/>
              <a:p>
                <a:r>
                  <a:rPr lang="zh-CN" altLang="en-US" sz="1100" b="1" dirty="0">
                    <a:solidFill>
                      <a:srgbClr val="C00000"/>
                    </a:solidFill>
                  </a:rPr>
                  <a:t>平仓</a:t>
                </a:r>
              </a:p>
            </p:txBody>
          </p:sp>
        </p:grpSp>
        <p:sp>
          <p:nvSpPr>
            <p:cNvPr id="5" name="下箭头 4"/>
            <p:cNvSpPr/>
            <p:nvPr/>
          </p:nvSpPr>
          <p:spPr>
            <a:xfrm>
              <a:off x="2603138" y="4249946"/>
              <a:ext cx="179157" cy="238760"/>
            </a:xfrm>
            <a:prstGeom prst="downArrow">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4510784" y="3565973"/>
              <a:ext cx="179157" cy="238760"/>
            </a:xfrm>
            <a:prstGeom prst="downArrow">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52309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单变量协整配对</a:t>
            </a:r>
            <a:endParaRPr lang="zh-CN" altLang="en-US" sz="2400" dirty="0"/>
          </a:p>
        </p:txBody>
      </p:sp>
      <p:sp>
        <p:nvSpPr>
          <p:cNvPr id="5" name="文本框 4"/>
          <p:cNvSpPr txBox="1"/>
          <p:nvPr/>
        </p:nvSpPr>
        <p:spPr>
          <a:xfrm>
            <a:off x="375195" y="1375403"/>
            <a:ext cx="11335127" cy="4524315"/>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b="1" dirty="0"/>
              <a:t>预选</a:t>
            </a:r>
            <a:r>
              <a:rPr lang="zh-CN" altLang="en-US" sz="1600" b="1" dirty="0" smtClean="0"/>
              <a:t>：</a:t>
            </a:r>
            <a:r>
              <a:rPr lang="zh-CN" altLang="en-US" sz="1600" dirty="0"/>
              <a:t>根据基本面</a:t>
            </a:r>
            <a:r>
              <a:rPr lang="en-US" altLang="zh-CN" sz="1600" dirty="0"/>
              <a:t>/</a:t>
            </a:r>
            <a:r>
              <a:rPr lang="zh-CN" altLang="en-US" sz="1600" dirty="0"/>
              <a:t>统计方法来选择潜在的配对</a:t>
            </a:r>
            <a:r>
              <a:rPr lang="zh-CN" altLang="en-US" sz="1600" dirty="0" smtClean="0"/>
              <a:t>资产，包括股票、基金、金融衍生品等</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技术面：根据</a:t>
            </a:r>
            <a:r>
              <a:rPr lang="zh-CN" altLang="en-US" sz="1600" dirty="0"/>
              <a:t>协整关系</a:t>
            </a:r>
            <a:r>
              <a:rPr lang="zh-CN" altLang="en-US" sz="1600" dirty="0" smtClean="0"/>
              <a:t>、相关系数等</a:t>
            </a:r>
            <a:endParaRPr lang="en-US" altLang="zh-CN" sz="1600" dirty="0" smtClean="0"/>
          </a:p>
          <a:p>
            <a:pPr marL="1200150" lvl="2" indent="-285750">
              <a:lnSpc>
                <a:spcPct val="150000"/>
              </a:lnSpc>
              <a:buFont typeface="Arial" panose="020B0604020202020204" pitchFamily="34" charset="0"/>
              <a:buChar char="•"/>
            </a:pPr>
            <a:r>
              <a:rPr lang="en-US" altLang="zh-CN" sz="1600" dirty="0" err="1" smtClean="0"/>
              <a:t>Vidyamurthy</a:t>
            </a:r>
            <a:r>
              <a:rPr lang="zh-CN" altLang="en-US" sz="1600" dirty="0" smtClean="0"/>
              <a:t>把</a:t>
            </a:r>
            <a:r>
              <a:rPr lang="zh-CN" altLang="en-US" sz="1600" dirty="0"/>
              <a:t>收益分为</a:t>
            </a:r>
            <a:r>
              <a:rPr lang="zh-CN" altLang="en-US" sz="1600" dirty="0">
                <a:ln>
                  <a:solidFill>
                    <a:srgbClr val="C00000"/>
                  </a:solidFill>
                </a:ln>
              </a:rPr>
              <a:t>公共因子驱动</a:t>
            </a:r>
            <a:r>
              <a:rPr lang="zh-CN" altLang="en-US" sz="1600" dirty="0"/>
              <a:t>和</a:t>
            </a:r>
            <a:r>
              <a:rPr lang="zh-CN" altLang="en-US" sz="1600" dirty="0">
                <a:ln>
                  <a:solidFill>
                    <a:srgbClr val="C00000"/>
                  </a:solidFill>
                </a:ln>
              </a:rPr>
              <a:t>剩余（特征）</a:t>
            </a:r>
            <a:r>
              <a:rPr lang="zh-CN" altLang="en-US" sz="1600" dirty="0" smtClean="0">
                <a:ln>
                  <a:solidFill>
                    <a:srgbClr val="C00000"/>
                  </a:solidFill>
                </a:ln>
              </a:rPr>
              <a:t>驱动</a:t>
            </a:r>
            <a:endParaRPr lang="en-US" altLang="zh-CN" sz="1600" dirty="0" smtClean="0">
              <a:ln>
                <a:solidFill>
                  <a:srgbClr val="C00000"/>
                </a:solidFill>
              </a:ln>
            </a:endParaRPr>
          </a:p>
          <a:p>
            <a:pPr marL="1200150" lvl="2" indent="-285750">
              <a:lnSpc>
                <a:spcPct val="150000"/>
              </a:lnSpc>
              <a:buFont typeface="Arial" panose="020B0604020202020204" pitchFamily="34" charset="0"/>
              <a:buChar char="•"/>
            </a:pPr>
            <a:r>
              <a:rPr lang="zh-CN" altLang="en-US" sz="1600" dirty="0"/>
              <a:t>将各资产的公共因子驱动的收益率相关系数排序，最高相关性的配对资产则适合</a:t>
            </a:r>
            <a:r>
              <a:rPr lang="zh-CN" altLang="en-US" sz="1600" dirty="0" smtClean="0"/>
              <a:t>交易</a:t>
            </a:r>
            <a:endParaRPr lang="en-US" altLang="zh-CN" sz="1600" b="1" dirty="0" smtClean="0"/>
          </a:p>
          <a:p>
            <a:pPr marL="742950" lvl="1" indent="-285750">
              <a:lnSpc>
                <a:spcPct val="150000"/>
              </a:lnSpc>
              <a:buFont typeface="Arial" panose="020B0604020202020204" pitchFamily="34" charset="0"/>
              <a:buChar char="•"/>
            </a:pPr>
            <a:r>
              <a:rPr lang="zh-CN" altLang="en-US" sz="1600" dirty="0"/>
              <a:t>基本面</a:t>
            </a:r>
            <a:r>
              <a:rPr lang="zh-CN" altLang="en-US" sz="1600" dirty="0" smtClean="0"/>
              <a:t>：根据基本面选股</a:t>
            </a:r>
            <a:endParaRPr lang="en-US" altLang="zh-CN" sz="1600" dirty="0" smtClean="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smtClean="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smtClean="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smtClean="0"/>
          </a:p>
          <a:p>
            <a:pPr marL="742950" lvl="1" indent="-285750">
              <a:lnSpc>
                <a:spcPct val="150000"/>
              </a:lnSpc>
              <a:buFont typeface="Arial" panose="020B0604020202020204" pitchFamily="34" charset="0"/>
              <a:buChar char="•"/>
            </a:pPr>
            <a:endParaRPr lang="en-US" altLang="zh-CN" sz="1600" dirty="0"/>
          </a:p>
        </p:txBody>
      </p:sp>
      <p:sp>
        <p:nvSpPr>
          <p:cNvPr id="7" name="文本框 6"/>
          <p:cNvSpPr txBox="1"/>
          <p:nvPr/>
        </p:nvSpPr>
        <p:spPr>
          <a:xfrm>
            <a:off x="382586" y="1019273"/>
            <a:ext cx="1253710" cy="369332"/>
          </a:xfrm>
          <a:prstGeom prst="rect">
            <a:avLst/>
          </a:prstGeom>
          <a:solidFill>
            <a:srgbClr val="9C0308"/>
          </a:solidFill>
        </p:spPr>
        <p:txBody>
          <a:bodyPr wrap="square" rtlCol="0">
            <a:spAutoFit/>
          </a:bodyPr>
          <a:lstStyle/>
          <a:p>
            <a:pPr algn="ctr"/>
            <a:r>
              <a:rPr lang="zh-CN" altLang="en-US" dirty="0" smtClean="0">
                <a:solidFill>
                  <a:schemeClr val="bg1"/>
                </a:solidFill>
              </a:rPr>
              <a:t>步  骤</a:t>
            </a:r>
            <a:endParaRPr lang="zh-CN" altLang="en-US" dirty="0">
              <a:solidFill>
                <a:schemeClr val="bg1"/>
              </a:solidFill>
            </a:endParaRPr>
          </a:p>
        </p:txBody>
      </p:sp>
      <p:pic>
        <p:nvPicPr>
          <p:cNvPr id="8" name="图片 7"/>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835804" y="2136308"/>
            <a:ext cx="2008985" cy="36527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3558" y="3397297"/>
            <a:ext cx="10058400" cy="2220158"/>
          </a:xfrm>
          <a:prstGeom prst="rect">
            <a:avLst/>
          </a:prstGeom>
        </p:spPr>
      </p:pic>
    </p:spTree>
    <p:extLst>
      <p:ext uri="{BB962C8B-B14F-4D97-AF65-F5344CB8AC3E}">
        <p14:creationId xmlns:p14="http://schemas.microsoft.com/office/powerpoint/2010/main" val="838780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单变量协整配对</a:t>
            </a:r>
            <a:endParaRPr lang="zh-CN" altLang="en-US" sz="2400" dirty="0"/>
          </a:p>
        </p:txBody>
      </p:sp>
      <p:sp>
        <p:nvSpPr>
          <p:cNvPr id="5" name="文本框 4"/>
          <p:cNvSpPr txBox="1"/>
          <p:nvPr/>
        </p:nvSpPr>
        <p:spPr>
          <a:xfrm>
            <a:off x="375195" y="1283963"/>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b="1" dirty="0" smtClean="0"/>
              <a:t>检验</a:t>
            </a:r>
            <a:r>
              <a:rPr lang="zh-CN" altLang="en-US" sz="1600" b="1" dirty="0"/>
              <a:t>可交易</a:t>
            </a:r>
            <a:r>
              <a:rPr lang="zh-CN" altLang="en-US" sz="1600" b="1" dirty="0" smtClean="0"/>
              <a:t>性</a:t>
            </a:r>
            <a:endParaRPr lang="en-US" altLang="zh-CN" sz="1600" b="1" dirty="0" smtClean="0"/>
          </a:p>
          <a:p>
            <a:pPr marL="742950" lvl="1" indent="-285750">
              <a:lnSpc>
                <a:spcPct val="150000"/>
              </a:lnSpc>
              <a:buFont typeface="Arial" panose="020B0604020202020204" pitchFamily="34" charset="0"/>
              <a:buChar char="•"/>
            </a:pPr>
            <a:r>
              <a:rPr lang="zh-CN" altLang="en-US" sz="1600" dirty="0"/>
              <a:t>将预选的配对资产按此模型</a:t>
            </a:r>
            <a:r>
              <a:rPr lang="zh-CN" altLang="en-US" sz="1600" dirty="0" smtClean="0"/>
              <a:t>回归                                        ，</a:t>
            </a:r>
            <a:r>
              <a:rPr lang="en-US" altLang="zh-CN" sz="1600" dirty="0" smtClean="0"/>
              <a:t>μ</a:t>
            </a:r>
            <a:r>
              <a:rPr lang="zh-CN" altLang="en-US" sz="1600" dirty="0"/>
              <a:t>表示</a:t>
            </a:r>
            <a:r>
              <a:rPr lang="zh-CN" altLang="en-US" sz="1600" dirty="0" smtClean="0"/>
              <a:t>持有资产</a:t>
            </a:r>
            <a:r>
              <a:rPr lang="en-US" altLang="zh-CN" sz="1600" dirty="0" err="1" smtClean="0"/>
              <a:t>i</a:t>
            </a:r>
            <a:r>
              <a:rPr lang="zh-CN" altLang="en-US" sz="1600" dirty="0"/>
              <a:t>相对于</a:t>
            </a:r>
            <a:r>
              <a:rPr lang="en-US" altLang="zh-CN" sz="1600" dirty="0"/>
              <a:t>j</a:t>
            </a:r>
            <a:r>
              <a:rPr lang="zh-CN" altLang="en-US" sz="1600" dirty="0"/>
              <a:t>的</a:t>
            </a:r>
            <a:r>
              <a:rPr lang="en-US" altLang="zh-CN" sz="1600" dirty="0" smtClean="0"/>
              <a:t>premium</a:t>
            </a:r>
            <a:r>
              <a:rPr lang="zh-CN" altLang="en-US" sz="1600" dirty="0" smtClean="0"/>
              <a:t>。对于</a:t>
            </a:r>
            <a:r>
              <a:rPr lang="el-GR" altLang="zh-CN" sz="1600" dirty="0" smtClean="0"/>
              <a:t>ε</a:t>
            </a:r>
            <a:r>
              <a:rPr lang="zh-CN" altLang="en-US" sz="1600" dirty="0"/>
              <a:t>：</a:t>
            </a:r>
            <a:endParaRPr lang="en-US" altLang="zh-CN" sz="1600" dirty="0"/>
          </a:p>
          <a:p>
            <a:pPr marL="1200150" lvl="2" indent="-285750">
              <a:lnSpc>
                <a:spcPct val="150000"/>
              </a:lnSpc>
              <a:buFont typeface="Arial" panose="020B0604020202020204" pitchFamily="34" charset="0"/>
              <a:buChar char="•"/>
            </a:pPr>
            <a:r>
              <a:rPr lang="zh-CN" altLang="en-US" sz="1600" dirty="0"/>
              <a:t>传统方法：</a:t>
            </a:r>
            <a:r>
              <a:rPr lang="zh-CN" altLang="en-US" sz="1600" dirty="0">
                <a:ln>
                  <a:solidFill>
                    <a:srgbClr val="C00000"/>
                  </a:solidFill>
                </a:ln>
              </a:rPr>
              <a:t>协整检验</a:t>
            </a:r>
            <a:r>
              <a:rPr lang="zh-CN" altLang="en-US" sz="1600" dirty="0"/>
              <a:t>，即</a:t>
            </a:r>
            <a:r>
              <a:rPr lang="zh-CN" altLang="en-US" sz="1600" dirty="0" smtClean="0"/>
              <a:t>对扰动项</a:t>
            </a:r>
            <a:r>
              <a:rPr lang="el-GR" altLang="zh-CN" sz="1600" dirty="0" smtClean="0"/>
              <a:t>ε</a:t>
            </a:r>
            <a:r>
              <a:rPr lang="zh-CN" altLang="en-US" sz="1600" dirty="0" smtClean="0"/>
              <a:t>进行平稳检验</a:t>
            </a:r>
            <a:r>
              <a:rPr lang="zh-CN" altLang="en-US" sz="1600" dirty="0"/>
              <a:t>，平稳则</a:t>
            </a:r>
            <a:r>
              <a:rPr lang="zh-CN" altLang="en-US" sz="1600" dirty="0" smtClean="0"/>
              <a:t>表示</a:t>
            </a:r>
            <a:r>
              <a:rPr lang="zh-CN" altLang="en-US" sz="1600" dirty="0"/>
              <a:t>资产</a:t>
            </a:r>
            <a:r>
              <a:rPr lang="en-US" altLang="zh-CN" sz="1600" dirty="0" err="1" smtClean="0"/>
              <a:t>i</a:t>
            </a:r>
            <a:r>
              <a:rPr lang="zh-CN" altLang="en-US" sz="1600" dirty="0"/>
              <a:t>和</a:t>
            </a:r>
            <a:r>
              <a:rPr lang="en-US" altLang="zh-CN" sz="1600" dirty="0" smtClean="0"/>
              <a:t>j</a:t>
            </a:r>
            <a:r>
              <a:rPr lang="zh-CN" altLang="en-US" sz="1600" dirty="0" smtClean="0"/>
              <a:t>是</a:t>
            </a:r>
            <a:r>
              <a:rPr lang="zh-CN" altLang="en-US" sz="1600" dirty="0"/>
              <a:t>长期稳定均衡关系</a:t>
            </a:r>
            <a:endParaRPr lang="en-US" altLang="zh-CN" sz="1600" dirty="0"/>
          </a:p>
          <a:p>
            <a:pPr marL="1200150" lvl="2" indent="-285750">
              <a:lnSpc>
                <a:spcPct val="150000"/>
              </a:lnSpc>
              <a:buFont typeface="Arial" panose="020B0604020202020204" pitchFamily="34" charset="0"/>
              <a:buChar char="•"/>
            </a:pPr>
            <a:r>
              <a:rPr lang="en-US" altLang="zh-CN" sz="1600" dirty="0" err="1"/>
              <a:t>Vidyamurthy</a:t>
            </a:r>
            <a:r>
              <a:rPr lang="zh-CN" altLang="en-US" sz="1600" dirty="0" smtClean="0"/>
              <a:t>：检验是否</a:t>
            </a:r>
            <a:r>
              <a:rPr lang="zh-CN" altLang="en-US" sz="1600" dirty="0"/>
              <a:t>有强均值</a:t>
            </a:r>
            <a:r>
              <a:rPr lang="zh-CN" altLang="en-US" sz="1600" dirty="0" smtClean="0"/>
              <a:t>回归价</a:t>
            </a:r>
            <a:r>
              <a:rPr lang="zh-CN" altLang="en-US" sz="1600" dirty="0"/>
              <a:t>差特性</a:t>
            </a:r>
            <a:r>
              <a:rPr lang="zh-CN" altLang="en-US" sz="1600" dirty="0" smtClean="0"/>
              <a:t>（“</a:t>
            </a:r>
            <a:r>
              <a:rPr lang="zh-CN" altLang="en-US" sz="1600" dirty="0" smtClean="0">
                <a:ln>
                  <a:solidFill>
                    <a:srgbClr val="C00000"/>
                  </a:solidFill>
                </a:ln>
              </a:rPr>
              <a:t>过零频率</a:t>
            </a:r>
            <a:r>
              <a:rPr lang="zh-CN" altLang="en-US" sz="1600" dirty="0" smtClean="0"/>
              <a:t>”</a:t>
            </a:r>
            <a:r>
              <a:rPr lang="zh-CN" altLang="en-US" sz="1600" dirty="0"/>
              <a:t>），</a:t>
            </a:r>
            <a:r>
              <a:rPr lang="zh-CN" altLang="en-US" sz="1600" b="1" dirty="0"/>
              <a:t>用</a:t>
            </a:r>
            <a:r>
              <a:rPr lang="en-US" altLang="zh-CN" sz="1600" b="1" dirty="0"/>
              <a:t>bootstrap</a:t>
            </a:r>
            <a:r>
              <a:rPr lang="zh-CN" altLang="en-US" sz="1600" b="1" dirty="0"/>
              <a:t>来估计平均持有时间的标准误</a:t>
            </a:r>
            <a:endParaRPr lang="en-US" altLang="zh-CN" sz="1600" b="1" dirty="0"/>
          </a:p>
          <a:p>
            <a:pPr marL="285750" indent="-285750">
              <a:lnSpc>
                <a:spcPct val="150000"/>
              </a:lnSpc>
              <a:buFont typeface="Arial" panose="020B0604020202020204" pitchFamily="34" charset="0"/>
              <a:buChar char="•"/>
            </a:pPr>
            <a:r>
              <a:rPr lang="zh-CN" altLang="en-US" sz="1600" b="1" dirty="0" smtClean="0"/>
              <a:t>交易规则设计</a:t>
            </a:r>
            <a:endParaRPr lang="en-US" altLang="zh-CN" sz="1600" b="1" dirty="0" smtClean="0"/>
          </a:p>
          <a:p>
            <a:pPr marL="742950" lvl="1" indent="-285750">
              <a:lnSpc>
                <a:spcPct val="150000"/>
              </a:lnSpc>
              <a:buFont typeface="Arial" panose="020B0604020202020204" pitchFamily="34" charset="0"/>
              <a:buChar char="•"/>
            </a:pPr>
            <a:r>
              <a:rPr lang="zh-CN" altLang="en-US" sz="1600" dirty="0" smtClean="0"/>
              <a:t>参数：</a:t>
            </a:r>
            <a:r>
              <a:rPr lang="zh-CN" altLang="en-US" sz="1600" dirty="0"/>
              <a:t>观测器、交易期、建仓线、平仓线、止损线、交易费用</a:t>
            </a:r>
            <a:r>
              <a:rPr lang="zh-CN" altLang="en-US" sz="1600" dirty="0" smtClean="0"/>
              <a:t>等</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阈值（</a:t>
            </a:r>
            <a:r>
              <a:rPr lang="en-US" altLang="zh-CN" sz="1600" dirty="0" smtClean="0"/>
              <a:t>z-score</a:t>
            </a:r>
            <a:r>
              <a:rPr lang="zh-CN" altLang="en-US" sz="1600" dirty="0" smtClean="0"/>
              <a:t>）：</a:t>
            </a:r>
            <a:r>
              <a:rPr lang="zh-CN" altLang="en-US" sz="1600" dirty="0"/>
              <a:t>当价差偏离其均值</a:t>
            </a:r>
            <a:r>
              <a:rPr lang="en-US" altLang="zh-CN" sz="1600" dirty="0"/>
              <a:t>k</a:t>
            </a:r>
            <a:r>
              <a:rPr lang="zh-CN" altLang="en-US" sz="1600" dirty="0"/>
              <a:t>个标准差时触发配对交易（</a:t>
            </a:r>
            <a:r>
              <a:rPr lang="en-US" altLang="zh-CN" sz="1600" dirty="0" err="1"/>
              <a:t>GGR</a:t>
            </a:r>
            <a:r>
              <a:rPr lang="zh-CN" altLang="en-US" sz="1600" dirty="0"/>
              <a:t>规定</a:t>
            </a:r>
            <a:r>
              <a:rPr lang="en-US" altLang="zh-CN" sz="1600" dirty="0"/>
              <a:t>k=2</a:t>
            </a:r>
            <a:r>
              <a:rPr lang="zh-CN" altLang="en-US" sz="1600" dirty="0"/>
              <a:t>），并在均值回归时关闭</a:t>
            </a:r>
            <a:endParaRPr lang="en-US" altLang="zh-CN" sz="1600" dirty="0"/>
          </a:p>
          <a:p>
            <a:pPr marL="1200150" lvl="2" indent="-285750">
              <a:lnSpc>
                <a:spcPct val="150000"/>
              </a:lnSpc>
              <a:buFont typeface="Arial" panose="020B0604020202020204" pitchFamily="34" charset="0"/>
              <a:buChar char="•"/>
            </a:pPr>
            <a:r>
              <a:rPr lang="zh-CN" altLang="en-US" sz="1600" dirty="0" smtClean="0"/>
              <a:t>股票</a:t>
            </a:r>
            <a:r>
              <a:rPr lang="en-US" altLang="zh-CN" sz="1600" dirty="0"/>
              <a:t>x</a:t>
            </a:r>
            <a:r>
              <a:rPr lang="zh-CN" altLang="en-US" sz="1600" dirty="0"/>
              <a:t>和股票</a:t>
            </a:r>
            <a:r>
              <a:rPr lang="en-US" altLang="zh-CN" sz="1600" dirty="0" smtClean="0"/>
              <a:t>y</a:t>
            </a:r>
            <a:r>
              <a:rPr lang="zh-CN" altLang="en-US" sz="1600" dirty="0" smtClean="0"/>
              <a:t>的价格</a:t>
            </a:r>
            <a:r>
              <a:rPr lang="zh-CN" altLang="en-US" sz="1600" dirty="0"/>
              <a:t>满足协整</a:t>
            </a:r>
            <a:r>
              <a:rPr lang="zh-CN" altLang="en-US" sz="1600" dirty="0" smtClean="0"/>
              <a:t>方程</a:t>
            </a:r>
            <a:r>
              <a:rPr lang="en-US" altLang="zh-CN" sz="1600" dirty="0" smtClean="0"/>
              <a:t>                                        </a:t>
            </a:r>
            <a:r>
              <a:rPr lang="zh-CN" altLang="en-US" sz="1600" dirty="0" smtClean="0"/>
              <a:t>，   ，，价</a:t>
            </a:r>
            <a:r>
              <a:rPr lang="zh-CN" altLang="en-US" sz="1600" dirty="0"/>
              <a:t>差</a:t>
            </a:r>
            <a:r>
              <a:rPr lang="zh-CN" altLang="en-US" sz="1600" dirty="0" smtClean="0"/>
              <a:t>序</a:t>
            </a:r>
            <a:endParaRPr lang="en-US" altLang="zh-CN" sz="1600" dirty="0"/>
          </a:p>
          <a:p>
            <a:pPr marL="1200150" lvl="2" indent="-285750">
              <a:lnSpc>
                <a:spcPct val="150000"/>
              </a:lnSpc>
              <a:buFont typeface="Arial" panose="020B0604020202020204" pitchFamily="34" charset="0"/>
              <a:buChar char="•"/>
            </a:pPr>
            <a:r>
              <a:rPr lang="en-US" altLang="zh-CN" sz="1600" dirty="0"/>
              <a:t>z-score = </a:t>
            </a:r>
            <a:r>
              <a:rPr lang="zh-CN" altLang="en-US" sz="1600" dirty="0"/>
              <a:t>（𝑠𝑝𝑟𝑒𝑎𝑑𝑡 </a:t>
            </a:r>
            <a:r>
              <a:rPr lang="en-US" altLang="zh-CN" sz="1600" dirty="0"/>
              <a:t>- </a:t>
            </a:r>
            <a:r>
              <a:rPr lang="zh-CN" altLang="en-US" sz="1600" dirty="0"/>
              <a:t>均值）</a:t>
            </a:r>
            <a:r>
              <a:rPr lang="en-US" altLang="zh-CN" sz="1600" dirty="0"/>
              <a:t>/</a:t>
            </a:r>
            <a:r>
              <a:rPr lang="zh-CN" altLang="en-US" sz="1600" dirty="0"/>
              <a:t>标准差</a:t>
            </a:r>
            <a:endParaRPr lang="en-US" altLang="zh-CN" sz="1600" dirty="0"/>
          </a:p>
          <a:p>
            <a:pPr marL="1200150" lvl="2" indent="-285750">
              <a:lnSpc>
                <a:spcPct val="150000"/>
              </a:lnSpc>
              <a:buFont typeface="Arial" panose="020B0604020202020204" pitchFamily="34" charset="0"/>
              <a:buChar char="•"/>
            </a:pPr>
            <a:r>
              <a:rPr lang="zh-CN" altLang="en-US" sz="1600" dirty="0"/>
              <a:t>意义：</a:t>
            </a:r>
            <a:r>
              <a:rPr lang="en-US" altLang="zh-CN" sz="1600" dirty="0"/>
              <a:t>z-score </a:t>
            </a:r>
            <a:r>
              <a:rPr lang="zh-CN" altLang="en-US" sz="1600" dirty="0"/>
              <a:t>是</a:t>
            </a:r>
            <a:r>
              <a:rPr lang="zh-CN" altLang="en-US" sz="1600" b="1" dirty="0"/>
              <a:t>对时间序列偏离其均值程度的衡量</a:t>
            </a:r>
            <a:r>
              <a:rPr lang="zh-CN" altLang="en-US" sz="1600" dirty="0"/>
              <a:t>，表示时间序列偏离了其均值多少倍的标准差。</a:t>
            </a:r>
            <a:r>
              <a:rPr lang="en-US" altLang="zh-CN" sz="1600" dirty="0"/>
              <a:t>z-score</a:t>
            </a:r>
            <a:r>
              <a:rPr lang="zh-CN" altLang="en-US" sz="1600" dirty="0"/>
              <a:t>值过小则可能会导致频繁交易，昂贵的交易成本会侵蚀大量的利润，甚至会导致亏损 ；如果参数过大，则可能会错过很多本可以盈利的机会，导致交易次数过少，达不到理想的效果</a:t>
            </a:r>
            <a:endParaRPr lang="en-US" altLang="zh-CN" sz="1600" dirty="0"/>
          </a:p>
          <a:p>
            <a:pPr marL="1200150" lvl="2" indent="-285750">
              <a:lnSpc>
                <a:spcPct val="150000"/>
              </a:lnSpc>
              <a:buFont typeface="Arial" panose="020B0604020202020204" pitchFamily="34" charset="0"/>
              <a:buChar char="•"/>
            </a:pPr>
            <a:r>
              <a:rPr lang="zh-CN" altLang="en-US" sz="1600" dirty="0"/>
              <a:t>发现突破阈值时，应该按照比例买多一支股票并做空另外一支，从而赚取之后收敛的</a:t>
            </a:r>
            <a:r>
              <a:rPr lang="zh-CN" altLang="en-US" sz="1600" dirty="0" smtClean="0"/>
              <a:t>差价</a:t>
            </a:r>
            <a:endParaRPr lang="en-US" altLang="zh-CN" sz="1600" dirty="0"/>
          </a:p>
          <a:p>
            <a:pPr marL="285750" indent="-285750">
              <a:lnSpc>
                <a:spcPct val="150000"/>
              </a:lnSpc>
              <a:buFont typeface="Arial" panose="020B0604020202020204" pitchFamily="34" charset="0"/>
              <a:buChar char="•"/>
            </a:pPr>
            <a:r>
              <a:rPr lang="zh-CN" altLang="en-US" sz="1600" dirty="0" smtClean="0"/>
              <a:t>最终一</a:t>
            </a:r>
            <a:r>
              <a:rPr lang="zh-CN" altLang="en-US" sz="1600" dirty="0"/>
              <a:t>个交易期间的总利润是交易数量和交易门槛</a:t>
            </a:r>
            <a:r>
              <a:rPr lang="en-US" altLang="zh-CN" sz="1600" dirty="0"/>
              <a:t>(</a:t>
            </a:r>
            <a:r>
              <a:rPr lang="zh-CN" altLang="en-US" sz="1600" dirty="0"/>
              <a:t>即每笔交易的利润</a:t>
            </a:r>
            <a:r>
              <a:rPr lang="en-US" altLang="zh-CN" sz="1600" dirty="0"/>
              <a:t>)</a:t>
            </a:r>
            <a:r>
              <a:rPr lang="zh-CN" altLang="en-US" sz="1600" dirty="0"/>
              <a:t>的</a:t>
            </a:r>
            <a:r>
              <a:rPr lang="zh-CN" altLang="en-US" sz="1600" dirty="0" smtClean="0"/>
              <a:t>函数</a:t>
            </a:r>
            <a:endParaRPr lang="en-US" altLang="zh-CN" sz="1600" dirty="0" smtClean="0"/>
          </a:p>
        </p:txBody>
      </p:sp>
      <p:sp>
        <p:nvSpPr>
          <p:cNvPr id="7" name="文本框 6"/>
          <p:cNvSpPr txBox="1"/>
          <p:nvPr/>
        </p:nvSpPr>
        <p:spPr>
          <a:xfrm>
            <a:off x="382586" y="927833"/>
            <a:ext cx="1253710" cy="369332"/>
          </a:xfrm>
          <a:prstGeom prst="rect">
            <a:avLst/>
          </a:prstGeom>
          <a:solidFill>
            <a:srgbClr val="9C0308"/>
          </a:solidFill>
        </p:spPr>
        <p:txBody>
          <a:bodyPr wrap="square" rtlCol="0">
            <a:spAutoFit/>
          </a:bodyPr>
          <a:lstStyle/>
          <a:p>
            <a:pPr algn="ctr"/>
            <a:r>
              <a:rPr lang="zh-CN" altLang="en-US" dirty="0" smtClean="0">
                <a:solidFill>
                  <a:schemeClr val="bg1"/>
                </a:solidFill>
              </a:rPr>
              <a:t>步  骤</a:t>
            </a:r>
            <a:endParaRPr lang="zh-CN" altLang="en-US" dirty="0">
              <a:solidFill>
                <a:schemeClr val="bg1"/>
              </a:solidFill>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078516" y="1753170"/>
            <a:ext cx="1827851" cy="277918"/>
          </a:xfrm>
          <a:prstGeom prst="rect">
            <a:avLst/>
          </a:prstGeom>
        </p:spPr>
      </p:pic>
      <p:pic>
        <p:nvPicPr>
          <p:cNvPr id="10" name="图片 9"/>
          <p:cNvPicPr>
            <a:picLocks noChangeAspect="1"/>
          </p:cNvPicPr>
          <p:nvPr/>
        </p:nvPicPr>
        <p:blipFill rotWithShape="1">
          <a:blip r:embed="rId5">
            <a:extLst>
              <a:ext uri="{BEBA8EAE-BF5A-486C-A8C5-ECC9F3942E4B}">
                <a14:imgProps xmlns:a14="http://schemas.microsoft.com/office/drawing/2010/main">
                  <a14:imgLayer r:embed="rId6">
                    <a14:imgEffect>
                      <a14:sharpenSoften amount="25000"/>
                    </a14:imgEffect>
                  </a14:imgLayer>
                </a14:imgProps>
              </a:ext>
            </a:extLst>
          </a:blip>
          <a:srcRect l="11307" t="-8804" r="14665" b="11282"/>
          <a:stretch/>
        </p:blipFill>
        <p:spPr>
          <a:xfrm>
            <a:off x="4790887" y="3952077"/>
            <a:ext cx="2198876" cy="256674"/>
          </a:xfrm>
          <a:prstGeom prst="rect">
            <a:avLst/>
          </a:prstGeom>
        </p:spPr>
      </p:pic>
      <p:pic>
        <p:nvPicPr>
          <p:cNvPr id="12" name="图片 11"/>
          <p:cNvPicPr>
            <a:picLocks noChangeAspect="1"/>
          </p:cNvPicPr>
          <p:nvPr/>
        </p:nvPicPr>
        <p:blipFill>
          <a:blip r:embed="rId7">
            <a:extLst>
              <a:ext uri="{BEBA8EAE-BF5A-486C-A8C5-ECC9F3942E4B}">
                <a14:imgProps xmlns:a14="http://schemas.microsoft.com/office/drawing/2010/main">
                  <a14:imgLayer r:embed="rId8">
                    <a14:imgEffect>
                      <a14:sharpenSoften amount="25000"/>
                    </a14:imgEffect>
                  </a14:imgLayer>
                </a14:imgProps>
              </a:ext>
            </a:extLst>
          </a:blip>
          <a:stretch>
            <a:fillRect/>
          </a:stretch>
        </p:blipFill>
        <p:spPr>
          <a:xfrm>
            <a:off x="8100513" y="3973838"/>
            <a:ext cx="2166019" cy="253470"/>
          </a:xfrm>
          <a:prstGeom prst="rect">
            <a:avLst/>
          </a:prstGeom>
        </p:spPr>
      </p:pic>
    </p:spTree>
    <p:extLst>
      <p:ext uri="{BB962C8B-B14F-4D97-AF65-F5344CB8AC3E}">
        <p14:creationId xmlns:p14="http://schemas.microsoft.com/office/powerpoint/2010/main" val="2408284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单变量协整配对</a:t>
            </a:r>
            <a:endParaRPr lang="zh-CN" altLang="en-US" sz="2400" dirty="0"/>
          </a:p>
        </p:txBody>
      </p:sp>
      <p:sp>
        <p:nvSpPr>
          <p:cNvPr id="10" name="文本框 9"/>
          <p:cNvSpPr txBox="1"/>
          <p:nvPr/>
        </p:nvSpPr>
        <p:spPr>
          <a:xfrm>
            <a:off x="382586" y="1024085"/>
            <a:ext cx="1253710" cy="369332"/>
          </a:xfrm>
          <a:prstGeom prst="rect">
            <a:avLst/>
          </a:prstGeom>
          <a:solidFill>
            <a:srgbClr val="9C0308"/>
          </a:solidFill>
        </p:spPr>
        <p:txBody>
          <a:bodyPr wrap="square" rtlCol="0">
            <a:spAutoFit/>
          </a:bodyPr>
          <a:lstStyle/>
          <a:p>
            <a:pPr algn="ctr"/>
            <a:r>
              <a:rPr lang="zh-CN" altLang="en-US" dirty="0" smtClean="0">
                <a:solidFill>
                  <a:schemeClr val="bg1"/>
                </a:solidFill>
              </a:rPr>
              <a:t>完整流程</a:t>
            </a:r>
            <a:endParaRPr lang="zh-CN" altLang="en-US" dirty="0">
              <a:solidFill>
                <a:schemeClr val="bg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86" y="1983162"/>
            <a:ext cx="11371058" cy="2748858"/>
          </a:xfrm>
          <a:prstGeom prst="rect">
            <a:avLst/>
          </a:prstGeom>
        </p:spPr>
      </p:pic>
    </p:spTree>
    <p:extLst>
      <p:ext uri="{BB962C8B-B14F-4D97-AF65-F5344CB8AC3E}">
        <p14:creationId xmlns:p14="http://schemas.microsoft.com/office/powerpoint/2010/main" val="1526950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单变量协整配对</a:t>
            </a:r>
            <a:endParaRPr lang="zh-CN" altLang="en-US" sz="2400" dirty="0"/>
          </a:p>
        </p:txBody>
      </p:sp>
      <p:sp>
        <p:nvSpPr>
          <p:cNvPr id="6" name="文本框 5"/>
          <p:cNvSpPr txBox="1"/>
          <p:nvPr/>
        </p:nvSpPr>
        <p:spPr>
          <a:xfrm>
            <a:off x="335489" y="1290326"/>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smtClean="0"/>
              <a:t>1. </a:t>
            </a:r>
            <a:r>
              <a:rPr lang="zh-CN" altLang="en-US" sz="1600" dirty="0" smtClean="0"/>
              <a:t>平稳性检验</a:t>
            </a:r>
            <a:endParaRPr lang="en-US" altLang="zh-CN" sz="1600" dirty="0" smtClean="0"/>
          </a:p>
          <a:p>
            <a:pPr marL="742950" lvl="1" indent="-285750">
              <a:lnSpc>
                <a:spcPct val="150000"/>
              </a:lnSpc>
              <a:buFont typeface="Arial" panose="020B0604020202020204" pitchFamily="34" charset="0"/>
              <a:buChar char="•"/>
            </a:pPr>
            <a:r>
              <a:rPr lang="zh-CN" altLang="en-US" sz="1600" dirty="0"/>
              <a:t>含义</a:t>
            </a:r>
            <a:r>
              <a:rPr lang="zh-CN" altLang="en-US" sz="1600" dirty="0" smtClean="0"/>
              <a:t>：一</a:t>
            </a:r>
            <a:r>
              <a:rPr lang="zh-CN" altLang="en-US" sz="1600" dirty="0"/>
              <a:t>个序列在时间推移中保持稳定不变的</a:t>
            </a:r>
            <a:r>
              <a:rPr lang="zh-CN" altLang="en-US" sz="1600" dirty="0" smtClean="0"/>
              <a:t>性质（一段时间内均值</a:t>
            </a:r>
            <a:r>
              <a:rPr lang="zh-CN" altLang="en-US" sz="1600" dirty="0"/>
              <a:t>和方差保持</a:t>
            </a:r>
            <a:r>
              <a:rPr lang="zh-CN" altLang="en-US" sz="1600" dirty="0" smtClean="0"/>
              <a:t>不变）</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检验</a:t>
            </a:r>
            <a:r>
              <a:rPr lang="zh-CN" altLang="en-US" sz="1600" dirty="0"/>
              <a:t>原理</a:t>
            </a:r>
            <a:r>
              <a:rPr lang="zh-CN" altLang="en-US" sz="1600" dirty="0" smtClean="0"/>
              <a:t>：时间序列的</a:t>
            </a:r>
            <a:r>
              <a:rPr lang="zh-CN" altLang="en-US" sz="1600" dirty="0"/>
              <a:t>单位根</a:t>
            </a:r>
            <a:r>
              <a:rPr lang="zh-CN" altLang="en-US" sz="1600" dirty="0" smtClean="0"/>
              <a:t>检验</a:t>
            </a:r>
            <a:endParaRPr lang="en-US" altLang="zh-CN" sz="1600" dirty="0"/>
          </a:p>
          <a:p>
            <a:pPr marL="742950" lvl="1" indent="-285750">
              <a:lnSpc>
                <a:spcPct val="150000"/>
              </a:lnSpc>
              <a:buFont typeface="Arial" panose="020B0604020202020204" pitchFamily="34" charset="0"/>
              <a:buChar char="•"/>
            </a:pPr>
            <a:endParaRPr lang="en-US" altLang="zh-CN" sz="1600" dirty="0" smtClean="0"/>
          </a:p>
          <a:p>
            <a:pPr marL="1200150" lvl="2" indent="-285750">
              <a:lnSpc>
                <a:spcPct val="150000"/>
              </a:lnSpc>
              <a:buFont typeface="Arial" panose="020B0604020202020204" pitchFamily="34" charset="0"/>
              <a:buChar char="•"/>
            </a:pPr>
            <a:r>
              <a:rPr lang="zh-CN" altLang="en-US" sz="1600" dirty="0" smtClean="0"/>
              <a:t>当                   时</a:t>
            </a:r>
            <a:r>
              <a:rPr lang="zh-CN" altLang="en-US" sz="1600" dirty="0"/>
              <a:t>，该</a:t>
            </a:r>
            <a:r>
              <a:rPr lang="zh-CN" altLang="en-US" sz="1600" dirty="0" smtClean="0"/>
              <a:t>序列平稳</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当                时，方程改为                                    ，</a:t>
            </a:r>
            <a:r>
              <a:rPr lang="zh-CN" altLang="en-US" sz="1600" dirty="0"/>
              <a:t>序列的生成过程变为随机游动</a:t>
            </a:r>
            <a:r>
              <a:rPr lang="zh-CN" altLang="en-US" sz="1600" dirty="0" smtClean="0"/>
              <a:t>过程</a:t>
            </a:r>
            <a:endParaRPr lang="en-US" altLang="zh-CN" sz="1600" dirty="0" smtClean="0"/>
          </a:p>
          <a:p>
            <a:pPr marL="1657350" lvl="3" indent="-285750">
              <a:lnSpc>
                <a:spcPct val="150000"/>
              </a:lnSpc>
              <a:buFont typeface="Arial" panose="020B0604020202020204" pitchFamily="34" charset="0"/>
              <a:buChar char="•"/>
            </a:pPr>
            <a:r>
              <a:rPr lang="zh-CN" altLang="en-US" sz="1600" dirty="0" smtClean="0"/>
              <a:t>则原方程为                                                               ， 其中</a:t>
            </a:r>
            <a:r>
              <a:rPr lang="en-US" altLang="zh-CN" sz="1600" dirty="0" smtClean="0"/>
              <a:t>L</a:t>
            </a:r>
            <a:r>
              <a:rPr lang="zh-CN" altLang="en-US" sz="1600" dirty="0" smtClean="0"/>
              <a:t>是滞后算子，                          ，方程根为                      ，因此随机游动又被成为“单位根过程”</a:t>
            </a:r>
            <a:endParaRPr lang="en-US" altLang="zh-CN" sz="1600" dirty="0" smtClean="0"/>
          </a:p>
          <a:p>
            <a:pPr marL="1657350" lvl="3" indent="-285750">
              <a:lnSpc>
                <a:spcPct val="150000"/>
              </a:lnSpc>
              <a:buFont typeface="Arial" panose="020B0604020202020204" pitchFamily="34" charset="0"/>
              <a:buChar char="•"/>
            </a:pPr>
            <a:r>
              <a:rPr lang="zh-CN" altLang="en-US" sz="1600" dirty="0" smtClean="0">
                <a:latin typeface="Times New Roman" panose="02020603050405020304" pitchFamily="18" charset="0"/>
                <a:cs typeface="Times New Roman" panose="02020603050405020304" pitchFamily="18" charset="0"/>
              </a:rPr>
              <a:t>方差为：</a:t>
            </a:r>
            <a:endParaRPr lang="en-US" altLang="zh-CN" sz="1600" dirty="0" smtClean="0">
              <a:latin typeface="Times New Roman" panose="02020603050405020304" pitchFamily="18" charset="0"/>
              <a:cs typeface="Times New Roman" panose="02020603050405020304" pitchFamily="18" charset="0"/>
            </a:endParaRPr>
          </a:p>
          <a:p>
            <a:pPr marL="1657350" lvl="3" indent="-285750">
              <a:lnSpc>
                <a:spcPct val="150000"/>
              </a:lnSpc>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1657350" lvl="3" indent="-285750">
              <a:lnSpc>
                <a:spcPct val="150000"/>
              </a:lnSpc>
              <a:buFont typeface="Arial" panose="020B0604020202020204" pitchFamily="34" charset="0"/>
              <a:buChar char="•"/>
            </a:pPr>
            <a:endParaRPr lang="en-US" altLang="zh-CN" sz="1600" dirty="0" smtClean="0">
              <a:latin typeface="Times New Roman" panose="02020603050405020304" pitchFamily="18" charset="0"/>
              <a:cs typeface="Times New Roman" panose="02020603050405020304" pitchFamily="18" charset="0"/>
            </a:endParaRPr>
          </a:p>
          <a:p>
            <a:pPr lvl="3">
              <a:lnSpc>
                <a:spcPct val="150000"/>
              </a:lnSpc>
            </a:pPr>
            <a:endParaRPr lang="en-US" altLang="zh-CN" sz="1600" dirty="0" smtClean="0">
              <a:latin typeface="Times New Roman" panose="02020603050405020304" pitchFamily="18" charset="0"/>
              <a:cs typeface="Times New Roman" panose="02020603050405020304" pitchFamily="18" charset="0"/>
            </a:endParaRPr>
          </a:p>
          <a:p>
            <a:pPr marL="1657350" lvl="3" indent="-285750">
              <a:lnSpc>
                <a:spcPct val="150000"/>
              </a:lnSpc>
              <a:buFont typeface="Arial" panose="020B0604020202020204" pitchFamily="34" charset="0"/>
              <a:buChar char="•"/>
            </a:pPr>
            <a:r>
              <a:rPr lang="en-US" altLang="zh-CN" sz="1600" dirty="0" smtClean="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趋近于无穷</a:t>
            </a:r>
            <a:r>
              <a:rPr lang="zh-CN" altLang="en-US" sz="1600" dirty="0" smtClean="0">
                <a:latin typeface="Times New Roman" panose="02020603050405020304" pitchFamily="18" charset="0"/>
                <a:cs typeface="Times New Roman" panose="02020603050405020304" pitchFamily="18" charset="0"/>
              </a:rPr>
              <a:t>时方差</a:t>
            </a:r>
            <a:r>
              <a:rPr lang="zh-CN" altLang="en-US" sz="1600" dirty="0">
                <a:latin typeface="Times New Roman" panose="02020603050405020304" pitchFamily="18" charset="0"/>
                <a:cs typeface="Times New Roman" panose="02020603050405020304" pitchFamily="18" charset="0"/>
              </a:rPr>
              <a:t>趋于无穷大</a:t>
            </a:r>
            <a:r>
              <a:rPr lang="zh-CN" altLang="en-US" sz="1600" dirty="0" smtClean="0">
                <a:latin typeface="Times New Roman" panose="02020603050405020304" pitchFamily="18" charset="0"/>
                <a:cs typeface="Times New Roman" panose="02020603050405020304" pitchFamily="18" charset="0"/>
              </a:rPr>
              <a:t>，随机游动</a:t>
            </a:r>
            <a:r>
              <a:rPr lang="zh-CN" altLang="en-US" sz="1600" dirty="0">
                <a:latin typeface="Times New Roman" panose="02020603050405020304" pitchFamily="18" charset="0"/>
                <a:cs typeface="Times New Roman" panose="02020603050405020304" pitchFamily="18" charset="0"/>
              </a:rPr>
              <a:t>过程是非平稳</a:t>
            </a:r>
            <a:r>
              <a:rPr lang="zh-CN" altLang="en-US" sz="1600" dirty="0" smtClean="0">
                <a:latin typeface="Times New Roman" panose="02020603050405020304" pitchFamily="18" charset="0"/>
                <a:cs typeface="Times New Roman" panose="02020603050405020304" pitchFamily="18" charset="0"/>
              </a:rPr>
              <a:t>的</a:t>
            </a:r>
            <a:endParaRPr lang="en-US" altLang="zh-CN" sz="1600" dirty="0">
              <a:latin typeface="Times New Roman" panose="02020603050405020304" pitchFamily="18" charset="0"/>
              <a:cs typeface="Times New Roman" panose="02020603050405020304" pitchFamily="18" charset="0"/>
            </a:endParaRPr>
          </a:p>
          <a:p>
            <a:pPr marL="1200150" lvl="2" indent="-285750">
              <a:lnSpc>
                <a:spcPct val="150000"/>
              </a:lnSpc>
              <a:buFont typeface="Arial" panose="020B0604020202020204" pitchFamily="34" charset="0"/>
              <a:buChar char="•"/>
            </a:pPr>
            <a:r>
              <a:rPr lang="zh-CN" altLang="en-US" sz="1600" dirty="0" smtClean="0">
                <a:latin typeface="Times New Roman" panose="02020603050405020304" pitchFamily="18" charset="0"/>
                <a:cs typeface="Times New Roman" panose="02020603050405020304" pitchFamily="18" charset="0"/>
              </a:rPr>
              <a:t>因此，平稳性检验即单位根检验，           则序列非平稳</a:t>
            </a:r>
            <a:endParaRPr lang="en-US" altLang="zh-CN" sz="1600" dirty="0" smtClean="0">
              <a:latin typeface="Times New Roman" panose="02020603050405020304" pitchFamily="18" charset="0"/>
              <a:cs typeface="Times New Roman" panose="02020603050405020304" pitchFamily="18" charset="0"/>
            </a:endParaRPr>
          </a:p>
        </p:txBody>
      </p:sp>
      <p:sp>
        <p:nvSpPr>
          <p:cNvPr id="8" name="文本框 7"/>
          <p:cNvSpPr txBox="1"/>
          <p:nvPr/>
        </p:nvSpPr>
        <p:spPr>
          <a:xfrm>
            <a:off x="350270" y="932727"/>
            <a:ext cx="1072142" cy="369332"/>
          </a:xfrm>
          <a:prstGeom prst="rect">
            <a:avLst/>
          </a:prstGeom>
          <a:solidFill>
            <a:srgbClr val="9C0308"/>
          </a:solidFill>
        </p:spPr>
        <p:txBody>
          <a:bodyPr wrap="square" rtlCol="0">
            <a:spAutoFit/>
          </a:bodyPr>
          <a:lstStyle/>
          <a:p>
            <a:pPr algn="ctr"/>
            <a:r>
              <a:rPr lang="zh-CN" altLang="en-US" dirty="0" smtClean="0">
                <a:solidFill>
                  <a:schemeClr val="bg1"/>
                </a:solidFill>
              </a:rPr>
              <a:t>协  整</a:t>
            </a:r>
            <a:endParaRPr lang="zh-CN" altLang="en-US" dirty="0">
              <a:solidFill>
                <a:schemeClr val="bg1"/>
              </a:solidFill>
            </a:endParaRPr>
          </a:p>
        </p:txBody>
      </p:sp>
      <p:graphicFrame>
        <p:nvGraphicFramePr>
          <p:cNvPr id="9" name="Object 9"/>
          <p:cNvGraphicFramePr>
            <a:graphicFrameLocks noChangeAspect="1"/>
          </p:cNvGraphicFramePr>
          <p:nvPr>
            <p:extLst>
              <p:ext uri="{D42A27DB-BD31-4B8C-83A1-F6EECF244321}">
                <p14:modId xmlns:p14="http://schemas.microsoft.com/office/powerpoint/2010/main" val="2811708758"/>
              </p:ext>
            </p:extLst>
          </p:nvPr>
        </p:nvGraphicFramePr>
        <p:xfrm>
          <a:off x="4758092" y="2372019"/>
          <a:ext cx="1754446" cy="438365"/>
        </p:xfrm>
        <a:graphic>
          <a:graphicData uri="http://schemas.openxmlformats.org/presentationml/2006/ole">
            <mc:AlternateContent xmlns:mc="http://schemas.openxmlformats.org/markup-compatibility/2006">
              <mc:Choice xmlns:v="urn:schemas-microsoft-com:vml" Requires="v">
                <p:oleObj spid="_x0000_s1338" name="Equation" r:id="rId4" imgW="965160" imgH="241200" progId="Equation.DSMT4">
                  <p:embed/>
                </p:oleObj>
              </mc:Choice>
              <mc:Fallback>
                <p:oleObj name="Equation" r:id="rId4" imgW="965160" imgH="241200" progId="Equation.DSMT4">
                  <p:embed/>
                  <p:pic>
                    <p:nvPicPr>
                      <p:cNvPr id="7172"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8092" y="2372019"/>
                        <a:ext cx="1754446" cy="438365"/>
                      </a:xfrm>
                      <a:prstGeom prst="rect">
                        <a:avLst/>
                      </a:prstGeom>
                      <a:noFill/>
                      <a:ln>
                        <a:noFill/>
                      </a:ln>
                      <a:effec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1005948241"/>
              </p:ext>
            </p:extLst>
          </p:nvPr>
        </p:nvGraphicFramePr>
        <p:xfrm>
          <a:off x="1923946" y="2798688"/>
          <a:ext cx="782205" cy="399726"/>
        </p:xfrm>
        <a:graphic>
          <a:graphicData uri="http://schemas.openxmlformats.org/presentationml/2006/ole">
            <mc:AlternateContent xmlns:mc="http://schemas.openxmlformats.org/markup-compatibility/2006">
              <mc:Choice xmlns:v="urn:schemas-microsoft-com:vml" Requires="v">
                <p:oleObj spid="_x0000_s1339" name="Equation" r:id="rId6" imgW="482400" imgH="279360" progId="Equation.DSMT4">
                  <p:embed/>
                </p:oleObj>
              </mc:Choice>
              <mc:Fallback>
                <p:oleObj name="Equation" r:id="rId6" imgW="482400" imgH="279360" progId="Equation.DSMT4">
                  <p:embed/>
                  <p:pic>
                    <p:nvPicPr>
                      <p:cNvPr id="7171"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3946" y="2798688"/>
                        <a:ext cx="782205" cy="399726"/>
                      </a:xfrm>
                      <a:prstGeom prst="rect">
                        <a:avLst/>
                      </a:prstGeom>
                      <a:noFill/>
                    </p:spPr>
                  </p:pic>
                </p:oleObj>
              </mc:Fallback>
            </mc:AlternateContent>
          </a:graphicData>
        </a:graphic>
      </p:graphicFrame>
      <p:graphicFrame>
        <p:nvGraphicFramePr>
          <p:cNvPr id="21" name="Object 5"/>
          <p:cNvGraphicFramePr>
            <a:graphicFrameLocks noChangeAspect="1"/>
          </p:cNvGraphicFramePr>
          <p:nvPr>
            <p:extLst>
              <p:ext uri="{D42A27DB-BD31-4B8C-83A1-F6EECF244321}">
                <p14:modId xmlns:p14="http://schemas.microsoft.com/office/powerpoint/2010/main" val="1571035033"/>
              </p:ext>
            </p:extLst>
          </p:nvPr>
        </p:nvGraphicFramePr>
        <p:xfrm>
          <a:off x="1923946" y="3222228"/>
          <a:ext cx="547813" cy="324585"/>
        </p:xfrm>
        <a:graphic>
          <a:graphicData uri="http://schemas.openxmlformats.org/presentationml/2006/ole">
            <mc:AlternateContent xmlns:mc="http://schemas.openxmlformats.org/markup-compatibility/2006">
              <mc:Choice xmlns:v="urn:schemas-microsoft-com:vml" Requires="v">
                <p:oleObj spid="_x0000_s1340" name="Equation" r:id="rId8" imgW="342720" imgH="203040" progId="Equation.DSMT4">
                  <p:embed/>
                </p:oleObj>
              </mc:Choice>
              <mc:Fallback>
                <p:oleObj name="Equation" r:id="rId8" imgW="342720" imgH="203040" progId="Equation.DSMT4">
                  <p:embed/>
                  <p:pic>
                    <p:nvPicPr>
                      <p:cNvPr id="8196"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3946" y="3222228"/>
                        <a:ext cx="547813" cy="324585"/>
                      </a:xfrm>
                      <a:prstGeom prst="rect">
                        <a:avLst/>
                      </a:prstGeom>
                      <a:noFill/>
                      <a:ln>
                        <a:noFill/>
                      </a:ln>
                      <a:effectLst/>
                    </p:spPr>
                  </p:pic>
                </p:oleObj>
              </mc:Fallback>
            </mc:AlternateContent>
          </a:graphicData>
        </a:graphic>
      </p:graphicFrame>
      <p:graphicFrame>
        <p:nvGraphicFramePr>
          <p:cNvPr id="22" name="Object 12"/>
          <p:cNvGraphicFramePr>
            <a:graphicFrameLocks noChangeAspect="1"/>
          </p:cNvGraphicFramePr>
          <p:nvPr>
            <p:extLst>
              <p:ext uri="{D42A27DB-BD31-4B8C-83A1-F6EECF244321}">
                <p14:modId xmlns:p14="http://schemas.microsoft.com/office/powerpoint/2010/main" val="3250998390"/>
              </p:ext>
            </p:extLst>
          </p:nvPr>
        </p:nvGraphicFramePr>
        <p:xfrm>
          <a:off x="3928261" y="3175865"/>
          <a:ext cx="1425178" cy="346975"/>
        </p:xfrm>
        <a:graphic>
          <a:graphicData uri="http://schemas.openxmlformats.org/presentationml/2006/ole">
            <mc:AlternateContent xmlns:mc="http://schemas.openxmlformats.org/markup-compatibility/2006">
              <mc:Choice xmlns:v="urn:schemas-microsoft-com:vml" Requires="v">
                <p:oleObj spid="_x0000_s1341" name="Equation" r:id="rId10" imgW="914400" imgH="241200" progId="Equation.DSMT4">
                  <p:embed/>
                </p:oleObj>
              </mc:Choice>
              <mc:Fallback>
                <p:oleObj name="Equation" r:id="rId10" imgW="914400" imgH="241200" progId="Equation.DSMT4">
                  <p:embed/>
                  <p:pic>
                    <p:nvPicPr>
                      <p:cNvPr id="8199"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8261" y="3175865"/>
                        <a:ext cx="1425178" cy="346975"/>
                      </a:xfrm>
                      <a:prstGeom prst="rect">
                        <a:avLst/>
                      </a:prstGeom>
                      <a:noFill/>
                      <a:ln>
                        <a:noFill/>
                      </a:ln>
                      <a:effectLst/>
                    </p:spPr>
                  </p:pic>
                </p:oleObj>
              </mc:Fallback>
            </mc:AlternateContent>
          </a:graphicData>
        </a:graphic>
      </p:graphicFrame>
      <p:graphicFrame>
        <p:nvGraphicFramePr>
          <p:cNvPr id="23" name="Object 8"/>
          <p:cNvGraphicFramePr>
            <a:graphicFrameLocks noChangeAspect="1"/>
          </p:cNvGraphicFramePr>
          <p:nvPr>
            <p:extLst>
              <p:ext uri="{D42A27DB-BD31-4B8C-83A1-F6EECF244321}">
                <p14:modId xmlns:p14="http://schemas.microsoft.com/office/powerpoint/2010/main" val="615249754"/>
              </p:ext>
            </p:extLst>
          </p:nvPr>
        </p:nvGraphicFramePr>
        <p:xfrm>
          <a:off x="4290627" y="4415707"/>
          <a:ext cx="3217972" cy="1295709"/>
        </p:xfrm>
        <a:graphic>
          <a:graphicData uri="http://schemas.openxmlformats.org/presentationml/2006/ole">
            <mc:AlternateContent xmlns:mc="http://schemas.openxmlformats.org/markup-compatibility/2006">
              <mc:Choice xmlns:v="urn:schemas-microsoft-com:vml" Requires="v">
                <p:oleObj spid="_x0000_s1342" name="MathType 5.0 Equation" r:id="rId12" imgW="2158920" imgH="888840" progId="Equation.DSMT4">
                  <p:embed/>
                </p:oleObj>
              </mc:Choice>
              <mc:Fallback>
                <p:oleObj name="MathType 5.0 Equation" r:id="rId12" imgW="2158920" imgH="888840" progId="Equation.DSMT4">
                  <p:embed/>
                  <p:pic>
                    <p:nvPicPr>
                      <p:cNvPr id="8197"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0627" y="4415707"/>
                        <a:ext cx="3217972" cy="1295709"/>
                      </a:xfrm>
                      <a:prstGeom prst="rect">
                        <a:avLst/>
                      </a:prstGeom>
                      <a:noFill/>
                      <a:ln>
                        <a:noFill/>
                      </a:ln>
                      <a:effectLst/>
                    </p:spPr>
                  </p:pic>
                </p:oleObj>
              </mc:Fallback>
            </mc:AlternateContent>
          </a:graphicData>
        </a:graphic>
      </p:graphicFrame>
      <p:graphicFrame>
        <p:nvGraphicFramePr>
          <p:cNvPr id="25" name="Object 14"/>
          <p:cNvGraphicFramePr>
            <a:graphicFrameLocks noChangeAspect="1"/>
          </p:cNvGraphicFramePr>
          <p:nvPr>
            <p:extLst>
              <p:ext uri="{D42A27DB-BD31-4B8C-83A1-F6EECF244321}">
                <p14:modId xmlns:p14="http://schemas.microsoft.com/office/powerpoint/2010/main" val="611908162"/>
              </p:ext>
            </p:extLst>
          </p:nvPr>
        </p:nvGraphicFramePr>
        <p:xfrm>
          <a:off x="3154545" y="3517850"/>
          <a:ext cx="2745068" cy="370308"/>
        </p:xfrm>
        <a:graphic>
          <a:graphicData uri="http://schemas.openxmlformats.org/presentationml/2006/ole">
            <mc:AlternateContent xmlns:mc="http://schemas.openxmlformats.org/markup-compatibility/2006">
              <mc:Choice xmlns:v="urn:schemas-microsoft-com:vml" Requires="v">
                <p:oleObj spid="_x0000_s1343" name="MathType 5.0 Equation" r:id="rId14" imgW="1904760" imgH="228600" progId="Equation.DSMT4">
                  <p:embed/>
                </p:oleObj>
              </mc:Choice>
              <mc:Fallback>
                <p:oleObj name="MathType 5.0 Equation" r:id="rId14" imgW="1904760" imgH="228600" progId="Equation.DSMT4">
                  <p:embed/>
                  <p:pic>
                    <p:nvPicPr>
                      <p:cNvPr id="9218"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4545" y="3517850"/>
                        <a:ext cx="2745068" cy="370308"/>
                      </a:xfrm>
                      <a:prstGeom prst="rect">
                        <a:avLst/>
                      </a:prstGeom>
                      <a:noFill/>
                      <a:ln>
                        <a:noFill/>
                      </a:ln>
                      <a:effectLst/>
                    </p:spPr>
                  </p:pic>
                </p:oleObj>
              </mc:Fallback>
            </mc:AlternateContent>
          </a:graphicData>
        </a:graphic>
      </p:graphicFrame>
      <p:graphicFrame>
        <p:nvGraphicFramePr>
          <p:cNvPr id="26" name="Object 15"/>
          <p:cNvGraphicFramePr>
            <a:graphicFrameLocks noChangeAspect="1"/>
          </p:cNvGraphicFramePr>
          <p:nvPr>
            <p:extLst>
              <p:ext uri="{D42A27DB-BD31-4B8C-83A1-F6EECF244321}">
                <p14:modId xmlns:p14="http://schemas.microsoft.com/office/powerpoint/2010/main" val="2662324561"/>
              </p:ext>
            </p:extLst>
          </p:nvPr>
        </p:nvGraphicFramePr>
        <p:xfrm>
          <a:off x="7965773" y="3507950"/>
          <a:ext cx="1092509" cy="436468"/>
        </p:xfrm>
        <a:graphic>
          <a:graphicData uri="http://schemas.openxmlformats.org/presentationml/2006/ole">
            <mc:AlternateContent xmlns:mc="http://schemas.openxmlformats.org/markup-compatibility/2006">
              <mc:Choice xmlns:v="urn:schemas-microsoft-com:vml" Requires="v">
                <p:oleObj spid="_x0000_s1344" name="Equation" r:id="rId16" imgW="571320" imgH="228600" progId="Equation.DSMT4">
                  <p:embed/>
                </p:oleObj>
              </mc:Choice>
              <mc:Fallback>
                <p:oleObj name="Equation" r:id="rId16" imgW="571320" imgH="228600" progId="Equation.DSMT4">
                  <p:embed/>
                  <p:pic>
                    <p:nvPicPr>
                      <p:cNvPr id="9219"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65773" y="3507950"/>
                        <a:ext cx="1092509" cy="436468"/>
                      </a:xfrm>
                      <a:prstGeom prst="rect">
                        <a:avLst/>
                      </a:prstGeom>
                      <a:noFill/>
                      <a:ln>
                        <a:noFill/>
                      </a:ln>
                      <a:effectLst/>
                    </p:spPr>
                  </p:pic>
                </p:oleObj>
              </mc:Fallback>
            </mc:AlternateContent>
          </a:graphicData>
        </a:graphic>
      </p:graphicFrame>
      <p:graphicFrame>
        <p:nvGraphicFramePr>
          <p:cNvPr id="27" name="Object 7"/>
          <p:cNvGraphicFramePr>
            <a:graphicFrameLocks noChangeAspect="1"/>
          </p:cNvGraphicFramePr>
          <p:nvPr>
            <p:extLst>
              <p:ext uri="{D42A27DB-BD31-4B8C-83A1-F6EECF244321}">
                <p14:modId xmlns:p14="http://schemas.microsoft.com/office/powerpoint/2010/main" val="700196140"/>
              </p:ext>
            </p:extLst>
          </p:nvPr>
        </p:nvGraphicFramePr>
        <p:xfrm>
          <a:off x="10219142" y="3563253"/>
          <a:ext cx="1029244" cy="328786"/>
        </p:xfrm>
        <a:graphic>
          <a:graphicData uri="http://schemas.openxmlformats.org/presentationml/2006/ole">
            <mc:AlternateContent xmlns:mc="http://schemas.openxmlformats.org/markup-compatibility/2006">
              <mc:Choice xmlns:v="urn:schemas-microsoft-com:vml" Requires="v">
                <p:oleObj spid="_x0000_s1345" name="Equation" r:id="rId18" imgW="507960" imgH="203040" progId="Equation.DSMT4">
                  <p:embed/>
                </p:oleObj>
              </mc:Choice>
              <mc:Fallback>
                <p:oleObj name="Equation" r:id="rId18" imgW="507960" imgH="203040" progId="Equation.DSMT4">
                  <p:embed/>
                  <p:pic>
                    <p:nvPicPr>
                      <p:cNvPr id="10244" name="Object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19142" y="3563253"/>
                        <a:ext cx="1029244" cy="328786"/>
                      </a:xfrm>
                      <a:prstGeom prst="rect">
                        <a:avLst/>
                      </a:prstGeom>
                      <a:noFill/>
                      <a:ln>
                        <a:noFill/>
                      </a:ln>
                      <a:effectLst/>
                    </p:spPr>
                  </p:pic>
                </p:oleObj>
              </mc:Fallback>
            </mc:AlternateContent>
          </a:graphicData>
        </a:graphic>
      </p:graphicFrame>
      <p:graphicFrame>
        <p:nvGraphicFramePr>
          <p:cNvPr id="29" name="Object 5"/>
          <p:cNvGraphicFramePr>
            <a:graphicFrameLocks noChangeAspect="1"/>
          </p:cNvGraphicFramePr>
          <p:nvPr>
            <p:extLst>
              <p:ext uri="{D42A27DB-BD31-4B8C-83A1-F6EECF244321}">
                <p14:modId xmlns:p14="http://schemas.microsoft.com/office/powerpoint/2010/main" val="2327735992"/>
              </p:ext>
            </p:extLst>
          </p:nvPr>
        </p:nvGraphicFramePr>
        <p:xfrm>
          <a:off x="4640850" y="6131180"/>
          <a:ext cx="547813" cy="324585"/>
        </p:xfrm>
        <a:graphic>
          <a:graphicData uri="http://schemas.openxmlformats.org/presentationml/2006/ole">
            <mc:AlternateContent xmlns:mc="http://schemas.openxmlformats.org/markup-compatibility/2006">
              <mc:Choice xmlns:v="urn:schemas-microsoft-com:vml" Requires="v">
                <p:oleObj spid="_x0000_s1346" name="Equation" r:id="rId8" imgW="342720" imgH="203040" progId="Equation.DSMT4">
                  <p:embed/>
                </p:oleObj>
              </mc:Choice>
              <mc:Fallback>
                <p:oleObj name="Equation" r:id="rId8" imgW="342720" imgH="203040" progId="Equation.DSMT4">
                  <p:embed/>
                  <p:pic>
                    <p:nvPicPr>
                      <p:cNvPr id="21"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0850" y="6131180"/>
                        <a:ext cx="547813" cy="32458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71318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单变量协整配对</a:t>
            </a:r>
            <a:endParaRPr lang="zh-CN" altLang="en-US" sz="2400" dirty="0"/>
          </a:p>
        </p:txBody>
      </p:sp>
      <p:sp>
        <p:nvSpPr>
          <p:cNvPr id="6" name="文本框 5"/>
          <p:cNvSpPr txBox="1"/>
          <p:nvPr/>
        </p:nvSpPr>
        <p:spPr>
          <a:xfrm>
            <a:off x="357183" y="1188093"/>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smtClean="0"/>
              <a:t>1. </a:t>
            </a:r>
            <a:r>
              <a:rPr lang="zh-CN" altLang="en-US" sz="1600" dirty="0" smtClean="0"/>
              <a:t>平稳性检验：</a:t>
            </a:r>
            <a:endParaRPr lang="en-US" altLang="zh-CN" sz="1600" dirty="0" smtClean="0"/>
          </a:p>
          <a:p>
            <a:pPr marL="742950" lvl="1" indent="-285750">
              <a:lnSpc>
                <a:spcPct val="150000"/>
              </a:lnSpc>
              <a:buFont typeface="Arial" panose="020B0604020202020204" pitchFamily="34" charset="0"/>
              <a:buChar char="•"/>
            </a:pPr>
            <a:r>
              <a:rPr lang="en-US" altLang="zh-CN" sz="1600" dirty="0"/>
              <a:t>Dickey-Fuller</a:t>
            </a:r>
            <a:r>
              <a:rPr lang="zh-CN" altLang="en-US" sz="1600" dirty="0" smtClean="0"/>
              <a:t>检验：</a:t>
            </a:r>
            <a:endParaRPr lang="en-US" altLang="zh-CN" sz="1600" dirty="0" smtClean="0"/>
          </a:p>
          <a:p>
            <a:pPr marL="1200150" lvl="2" indent="-285750">
              <a:lnSpc>
                <a:spcPct val="150000"/>
              </a:lnSpc>
              <a:buFont typeface="Arial" panose="020B0604020202020204" pitchFamily="34" charset="0"/>
              <a:buChar char="•"/>
            </a:pPr>
            <a:r>
              <a:rPr lang="zh-CN" altLang="en-US" sz="1600" dirty="0"/>
              <a:t>假设数据序列是</a:t>
            </a:r>
            <a:r>
              <a:rPr lang="zh-CN" altLang="en-US" sz="1600" dirty="0" smtClean="0"/>
              <a:t>由</a:t>
            </a:r>
            <a:r>
              <a:rPr lang="zh-CN" altLang="en-US" sz="1600" dirty="0"/>
              <a:t>该</a:t>
            </a:r>
            <a:r>
              <a:rPr lang="zh-CN" altLang="en-US" sz="1600" dirty="0" smtClean="0"/>
              <a:t>自回归模型</a:t>
            </a:r>
            <a:r>
              <a:rPr lang="zh-CN" altLang="en-US" sz="1600" dirty="0"/>
              <a:t>生成</a:t>
            </a:r>
            <a:r>
              <a:rPr lang="zh-CN" altLang="en-US" sz="1600" dirty="0" smtClean="0"/>
              <a:t>的</a:t>
            </a:r>
            <a:endParaRPr lang="en-US" altLang="zh-CN" sz="1600" dirty="0" smtClean="0"/>
          </a:p>
          <a:p>
            <a:pPr marL="1200150" lvl="2" indent="-285750">
              <a:lnSpc>
                <a:spcPct val="150000"/>
              </a:lnSpc>
              <a:buFont typeface="Arial" panose="020B0604020202020204" pitchFamily="34" charset="0"/>
              <a:buChar char="•"/>
            </a:pPr>
            <a:endParaRPr lang="en-US" altLang="zh-CN" sz="1600" dirty="0" smtClean="0"/>
          </a:p>
          <a:p>
            <a:pPr marL="1200150" lvl="2" indent="-285750">
              <a:lnSpc>
                <a:spcPct val="150000"/>
              </a:lnSpc>
              <a:buFont typeface="Arial" panose="020B0604020202020204" pitchFamily="34" charset="0"/>
              <a:buChar char="•"/>
            </a:pPr>
            <a:r>
              <a:rPr lang="en-US" altLang="zh-CN" sz="1600" dirty="0" err="1" smtClean="0"/>
              <a:t>OLS</a:t>
            </a:r>
            <a:r>
              <a:rPr lang="zh-CN" altLang="en-US" sz="1600" dirty="0" smtClean="0"/>
              <a:t>法估计回归系数为</a:t>
            </a:r>
            <a:endParaRPr lang="en-US" altLang="zh-CN" sz="1600" dirty="0" smtClean="0"/>
          </a:p>
          <a:p>
            <a:pPr marL="1200150" lvl="2" indent="-285750">
              <a:lnSpc>
                <a:spcPct val="150000"/>
              </a:lnSpc>
              <a:buFont typeface="Arial" panose="020B0604020202020204" pitchFamily="34" charset="0"/>
              <a:buChar char="•"/>
            </a:pPr>
            <a:endParaRPr lang="en-US" altLang="zh-CN" sz="1600" dirty="0" smtClean="0"/>
          </a:p>
          <a:p>
            <a:pPr marL="1200150" lvl="2" indent="-285750">
              <a:lnSpc>
                <a:spcPct val="150000"/>
              </a:lnSpc>
              <a:buFont typeface="Arial" panose="020B0604020202020204" pitchFamily="34" charset="0"/>
              <a:buChar char="•"/>
            </a:pPr>
            <a:r>
              <a:rPr lang="zh-CN" altLang="en-US" sz="1600" dirty="0" smtClean="0"/>
              <a:t>提出假设为</a:t>
            </a:r>
            <a:endParaRPr lang="en-US" altLang="zh-CN" sz="1600" dirty="0" smtClean="0"/>
          </a:p>
          <a:p>
            <a:pPr marL="1200150" lvl="2" indent="-285750">
              <a:lnSpc>
                <a:spcPct val="150000"/>
              </a:lnSpc>
              <a:buFont typeface="Arial" panose="020B0604020202020204" pitchFamily="34" charset="0"/>
              <a:buChar char="•"/>
            </a:pPr>
            <a:endParaRPr lang="en-US" altLang="zh-CN" sz="1600" dirty="0" smtClean="0"/>
          </a:p>
          <a:p>
            <a:pPr marL="1200150" lvl="2" indent="-285750">
              <a:lnSpc>
                <a:spcPct val="150000"/>
              </a:lnSpc>
              <a:buFont typeface="Arial" panose="020B0604020202020204" pitchFamily="34" charset="0"/>
              <a:buChar char="•"/>
            </a:pPr>
            <a:r>
              <a:rPr lang="zh-CN" altLang="en-US" sz="1600" dirty="0" smtClean="0"/>
              <a:t>检验</a:t>
            </a:r>
            <a:r>
              <a:rPr lang="zh-CN" altLang="en-US" sz="1600" dirty="0"/>
              <a:t>所用的统计量</a:t>
            </a:r>
            <a:r>
              <a:rPr lang="zh-CN" altLang="en-US" sz="1600" dirty="0" smtClean="0"/>
              <a:t>为                         </a:t>
            </a:r>
            <a:endParaRPr lang="en-US" altLang="zh-CN" sz="1600" dirty="0" smtClean="0"/>
          </a:p>
          <a:p>
            <a:pPr marL="1200150" lvl="2" indent="-285750">
              <a:lnSpc>
                <a:spcPct val="150000"/>
              </a:lnSpc>
              <a:buFont typeface="Arial" panose="020B0604020202020204" pitchFamily="34" charset="0"/>
              <a:buChar char="•"/>
            </a:pPr>
            <a:endParaRPr lang="en-US" altLang="zh-CN" sz="1600" dirty="0" smtClean="0"/>
          </a:p>
          <a:p>
            <a:pPr marL="1200150" lvl="2" indent="-285750">
              <a:lnSpc>
                <a:spcPct val="150000"/>
              </a:lnSpc>
              <a:buFont typeface="Arial" panose="020B0604020202020204" pitchFamily="34" charset="0"/>
              <a:buChar char="•"/>
            </a:pPr>
            <a:r>
              <a:rPr lang="zh-CN" altLang="en-US" sz="1600" dirty="0" smtClean="0"/>
              <a:t>计算</a:t>
            </a:r>
            <a:r>
              <a:rPr lang="zh-CN" altLang="en-US" sz="1600" dirty="0"/>
              <a:t>在原假设成立的条件下</a:t>
            </a:r>
            <a:r>
              <a:rPr lang="en-US" altLang="zh-CN" sz="1600" dirty="0"/>
              <a:t>t</a:t>
            </a:r>
            <a:r>
              <a:rPr lang="zh-CN" altLang="en-US" sz="1600" dirty="0"/>
              <a:t>统计量值，查</a:t>
            </a:r>
            <a:r>
              <a:rPr lang="en-US" altLang="zh-CN" sz="1600" dirty="0" smtClean="0"/>
              <a:t>DF</a:t>
            </a:r>
            <a:r>
              <a:rPr lang="zh-CN" altLang="en-US" sz="1600" dirty="0" smtClean="0"/>
              <a:t>临界值</a:t>
            </a:r>
            <a:r>
              <a:rPr lang="zh-CN" altLang="en-US" sz="1600" dirty="0"/>
              <a:t>表得</a:t>
            </a:r>
            <a:r>
              <a:rPr lang="zh-CN" altLang="en-US" sz="1600" dirty="0" smtClean="0"/>
              <a:t>临界值</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将</a:t>
            </a:r>
            <a:r>
              <a:rPr lang="en-US" altLang="zh-CN" sz="1600" dirty="0"/>
              <a:t>t</a:t>
            </a:r>
            <a:r>
              <a:rPr lang="zh-CN" altLang="en-US" sz="1600" dirty="0"/>
              <a:t>统计量值与</a:t>
            </a:r>
            <a:r>
              <a:rPr lang="en-US" altLang="zh-CN" sz="1600" dirty="0"/>
              <a:t>DF</a:t>
            </a:r>
            <a:r>
              <a:rPr lang="zh-CN" altLang="en-US" sz="1600" dirty="0"/>
              <a:t>检验临界值</a:t>
            </a:r>
            <a:r>
              <a:rPr lang="zh-CN" altLang="en-US" sz="1600" dirty="0" smtClean="0"/>
              <a:t>比较</a:t>
            </a:r>
            <a:endParaRPr lang="en-US" altLang="zh-CN" sz="1600" dirty="0" smtClean="0"/>
          </a:p>
          <a:p>
            <a:pPr marL="1657350" lvl="3" indent="-285750">
              <a:lnSpc>
                <a:spcPct val="150000"/>
              </a:lnSpc>
              <a:buFont typeface="Arial" panose="020B0604020202020204" pitchFamily="34" charset="0"/>
              <a:buChar char="•"/>
            </a:pPr>
            <a:r>
              <a:rPr lang="en-US" altLang="zh-CN" sz="1600" dirty="0"/>
              <a:t>t</a:t>
            </a:r>
            <a:r>
              <a:rPr lang="zh-CN" altLang="en-US" sz="1600" dirty="0" smtClean="0"/>
              <a:t>统计 </a:t>
            </a:r>
            <a:r>
              <a:rPr lang="en-US" altLang="zh-CN" sz="1600" dirty="0" smtClean="0"/>
              <a:t>&lt; DF</a:t>
            </a:r>
            <a:r>
              <a:rPr lang="zh-CN" altLang="en-US" sz="1600" dirty="0" smtClean="0"/>
              <a:t>临界值，拒绝</a:t>
            </a:r>
            <a:r>
              <a:rPr lang="en-US" altLang="zh-CN" sz="1600" dirty="0" err="1" smtClean="0"/>
              <a:t>H0</a:t>
            </a:r>
            <a:r>
              <a:rPr lang="zh-CN" altLang="en-US" sz="1600" dirty="0" smtClean="0"/>
              <a:t>，序列</a:t>
            </a:r>
            <a:r>
              <a:rPr lang="zh-CN" altLang="en-US" sz="1600" dirty="0"/>
              <a:t>不存在</a:t>
            </a:r>
            <a:r>
              <a:rPr lang="zh-CN" altLang="en-US" sz="1600" dirty="0" smtClean="0"/>
              <a:t>单位根（平稳）</a:t>
            </a:r>
            <a:endParaRPr lang="en-US" altLang="zh-CN" sz="1600" dirty="0" smtClean="0"/>
          </a:p>
          <a:p>
            <a:pPr marL="1657350" lvl="3" indent="-285750">
              <a:lnSpc>
                <a:spcPct val="150000"/>
              </a:lnSpc>
              <a:buFont typeface="Arial" panose="020B0604020202020204" pitchFamily="34" charset="0"/>
              <a:buChar char="•"/>
            </a:pPr>
            <a:r>
              <a:rPr lang="en-US" altLang="zh-CN" sz="1600" dirty="0"/>
              <a:t>t</a:t>
            </a:r>
            <a:r>
              <a:rPr lang="zh-CN" altLang="en-US" sz="1600" dirty="0"/>
              <a:t>统计 </a:t>
            </a:r>
            <a:r>
              <a:rPr lang="zh-CN" altLang="en-US" sz="1600" dirty="0" smtClean="0"/>
              <a:t>≥</a:t>
            </a:r>
            <a:r>
              <a:rPr lang="en-US" altLang="zh-CN" sz="1600" dirty="0" smtClean="0"/>
              <a:t> </a:t>
            </a:r>
            <a:r>
              <a:rPr lang="en-US" altLang="zh-CN" sz="1600" dirty="0"/>
              <a:t>DF</a:t>
            </a:r>
            <a:r>
              <a:rPr lang="zh-CN" altLang="en-US" sz="1600" dirty="0"/>
              <a:t>临界值</a:t>
            </a:r>
            <a:r>
              <a:rPr lang="zh-CN" altLang="en-US" sz="1600" dirty="0" smtClean="0"/>
              <a:t>，</a:t>
            </a:r>
            <a:r>
              <a:rPr lang="zh-CN" altLang="en-US" sz="1600" dirty="0"/>
              <a:t>接受</a:t>
            </a:r>
            <a:r>
              <a:rPr lang="en-US" altLang="zh-CN" sz="1600" dirty="0" err="1" smtClean="0"/>
              <a:t>H0</a:t>
            </a:r>
            <a:r>
              <a:rPr lang="zh-CN" altLang="en-US" sz="1600" dirty="0"/>
              <a:t>，</a:t>
            </a:r>
            <a:r>
              <a:rPr lang="zh-CN" altLang="en-US" sz="1600" dirty="0" smtClean="0"/>
              <a:t>序列存在单位根（非平稳）</a:t>
            </a:r>
          </a:p>
        </p:txBody>
      </p:sp>
      <p:sp>
        <p:nvSpPr>
          <p:cNvPr id="8" name="文本框 7"/>
          <p:cNvSpPr txBox="1"/>
          <p:nvPr/>
        </p:nvSpPr>
        <p:spPr>
          <a:xfrm>
            <a:off x="356724" y="845734"/>
            <a:ext cx="1072142" cy="369332"/>
          </a:xfrm>
          <a:prstGeom prst="rect">
            <a:avLst/>
          </a:prstGeom>
          <a:solidFill>
            <a:srgbClr val="9C0308"/>
          </a:solidFill>
        </p:spPr>
        <p:txBody>
          <a:bodyPr wrap="square" rtlCol="0">
            <a:spAutoFit/>
          </a:bodyPr>
          <a:lstStyle/>
          <a:p>
            <a:pPr algn="ctr"/>
            <a:r>
              <a:rPr lang="zh-CN" altLang="en-US" dirty="0" smtClean="0">
                <a:solidFill>
                  <a:schemeClr val="bg1"/>
                </a:solidFill>
              </a:rPr>
              <a:t>协  整</a:t>
            </a:r>
            <a:endParaRPr lang="zh-CN" altLang="en-US" dirty="0">
              <a:solidFill>
                <a:schemeClr val="bg1"/>
              </a:solidFill>
            </a:endParaRPr>
          </a:p>
        </p:txBody>
      </p:sp>
      <p:graphicFrame>
        <p:nvGraphicFramePr>
          <p:cNvPr id="15" name="Object 7"/>
          <p:cNvGraphicFramePr>
            <a:graphicFrameLocks noChangeAspect="1"/>
          </p:cNvGraphicFramePr>
          <p:nvPr>
            <p:extLst>
              <p:ext uri="{D42A27DB-BD31-4B8C-83A1-F6EECF244321}">
                <p14:modId xmlns:p14="http://schemas.microsoft.com/office/powerpoint/2010/main" val="2331855041"/>
              </p:ext>
            </p:extLst>
          </p:nvPr>
        </p:nvGraphicFramePr>
        <p:xfrm>
          <a:off x="5264175" y="1946107"/>
          <a:ext cx="1521142" cy="403932"/>
        </p:xfrm>
        <a:graphic>
          <a:graphicData uri="http://schemas.openxmlformats.org/presentationml/2006/ole">
            <mc:AlternateContent xmlns:mc="http://schemas.openxmlformats.org/markup-compatibility/2006">
              <mc:Choice xmlns:v="urn:schemas-microsoft-com:vml" Requires="v">
                <p:oleObj spid="_x0000_s2220" name="Equation" r:id="rId4" imgW="863280" imgH="228600" progId="Equation.DSMT4">
                  <p:embed/>
                </p:oleObj>
              </mc:Choice>
              <mc:Fallback>
                <p:oleObj name="Equation" r:id="rId4" imgW="863280" imgH="228600" progId="Equation.DSMT4">
                  <p:embed/>
                  <p:pic>
                    <p:nvPicPr>
                      <p:cNvPr id="1331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4175" y="1946107"/>
                        <a:ext cx="1521142" cy="403932"/>
                      </a:xfrm>
                      <a:prstGeom prst="rect">
                        <a:avLst/>
                      </a:prstGeom>
                      <a:noFill/>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309966176"/>
              </p:ext>
            </p:extLst>
          </p:nvPr>
        </p:nvGraphicFramePr>
        <p:xfrm>
          <a:off x="3680447" y="2528333"/>
          <a:ext cx="1210820" cy="738663"/>
        </p:xfrm>
        <a:graphic>
          <a:graphicData uri="http://schemas.openxmlformats.org/presentationml/2006/ole">
            <mc:AlternateContent xmlns:mc="http://schemas.openxmlformats.org/markup-compatibility/2006">
              <mc:Choice xmlns:v="urn:schemas-microsoft-com:vml" Requires="v">
                <p:oleObj spid="_x0000_s2221" name="MathType 5.0 Equation" r:id="rId6" imgW="799920" imgH="482400" progId="Equation.DSMT4">
                  <p:embed/>
                </p:oleObj>
              </mc:Choice>
              <mc:Fallback>
                <p:oleObj name="MathType 5.0 Equation" r:id="rId6" imgW="799920" imgH="482400" progId="Equation.DSMT4">
                  <p:embed/>
                  <p:pic>
                    <p:nvPicPr>
                      <p:cNvPr id="13318"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0447" y="2528333"/>
                        <a:ext cx="1210820" cy="738663"/>
                      </a:xfrm>
                      <a:prstGeom prst="rect">
                        <a:avLst/>
                      </a:prstGeom>
                      <a:noFill/>
                    </p:spPr>
                  </p:pic>
                </p:oleObj>
              </mc:Fallback>
            </mc:AlternateContent>
          </a:graphicData>
        </a:graphic>
      </p:graphicFrame>
      <p:graphicFrame>
        <p:nvGraphicFramePr>
          <p:cNvPr id="18" name="Object 14"/>
          <p:cNvGraphicFramePr>
            <a:graphicFrameLocks noChangeAspect="1"/>
          </p:cNvGraphicFramePr>
          <p:nvPr>
            <p:extLst>
              <p:ext uri="{D42A27DB-BD31-4B8C-83A1-F6EECF244321}">
                <p14:modId xmlns:p14="http://schemas.microsoft.com/office/powerpoint/2010/main" val="1208986972"/>
              </p:ext>
            </p:extLst>
          </p:nvPr>
        </p:nvGraphicFramePr>
        <p:xfrm>
          <a:off x="3626146" y="4002835"/>
          <a:ext cx="943936" cy="733597"/>
        </p:xfrm>
        <a:graphic>
          <a:graphicData uri="http://schemas.openxmlformats.org/presentationml/2006/ole">
            <mc:AlternateContent xmlns:mc="http://schemas.openxmlformats.org/markup-compatibility/2006">
              <mc:Choice xmlns:v="urn:schemas-microsoft-com:vml" Requires="v">
                <p:oleObj spid="_x0000_s2222" name="Equation" r:id="rId8" imgW="533160" imgH="444240" progId="Equation.DSMT4">
                  <p:embed/>
                </p:oleObj>
              </mc:Choice>
              <mc:Fallback>
                <p:oleObj name="Equation" r:id="rId8" imgW="533160" imgH="444240" progId="Equation.DSMT4">
                  <p:embed/>
                  <p:pic>
                    <p:nvPicPr>
                      <p:cNvPr id="13319"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26146" y="4002835"/>
                        <a:ext cx="943936" cy="733597"/>
                      </a:xfrm>
                      <a:prstGeom prst="rect">
                        <a:avLst/>
                      </a:prstGeom>
                      <a:noFill/>
                    </p:spPr>
                  </p:pic>
                </p:oleObj>
              </mc:Fallback>
            </mc:AlternateContent>
          </a:graphicData>
        </a:graphic>
      </p:graphicFrame>
      <p:grpSp>
        <p:nvGrpSpPr>
          <p:cNvPr id="2" name="组合 1"/>
          <p:cNvGrpSpPr/>
          <p:nvPr/>
        </p:nvGrpSpPr>
        <p:grpSpPr>
          <a:xfrm>
            <a:off x="2820162" y="3458236"/>
            <a:ext cx="2330489" cy="355893"/>
            <a:chOff x="1981976" y="3277316"/>
            <a:chExt cx="2330489" cy="355893"/>
          </a:xfrm>
        </p:grpSpPr>
        <p:graphicFrame>
          <p:nvGraphicFramePr>
            <p:cNvPr id="24" name="Object 6"/>
            <p:cNvGraphicFramePr>
              <a:graphicFrameLocks noChangeAspect="1"/>
            </p:cNvGraphicFramePr>
            <p:nvPr>
              <p:extLst>
                <p:ext uri="{D42A27DB-BD31-4B8C-83A1-F6EECF244321}">
                  <p14:modId xmlns:p14="http://schemas.microsoft.com/office/powerpoint/2010/main" val="3160995651"/>
                </p:ext>
              </p:extLst>
            </p:nvPr>
          </p:nvGraphicFramePr>
          <p:xfrm>
            <a:off x="1981976" y="3279850"/>
            <a:ext cx="1075160" cy="353359"/>
          </p:xfrm>
          <a:graphic>
            <a:graphicData uri="http://schemas.openxmlformats.org/presentationml/2006/ole">
              <mc:AlternateContent xmlns:mc="http://schemas.openxmlformats.org/markup-compatibility/2006">
                <mc:Choice xmlns:v="urn:schemas-microsoft-com:vml" Requires="v">
                  <p:oleObj spid="_x0000_s2223" name="Equation" r:id="rId10" imgW="596880" imgH="228600" progId="Equation.DSMT4">
                    <p:embed/>
                  </p:oleObj>
                </mc:Choice>
                <mc:Fallback>
                  <p:oleObj name="Equation" r:id="rId10" imgW="596880" imgH="228600" progId="Equation.DSMT4">
                    <p:embed/>
                    <p:pic>
                      <p:nvPicPr>
                        <p:cNvPr id="16386"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976" y="3279850"/>
                          <a:ext cx="1075160" cy="353359"/>
                        </a:xfrm>
                        <a:prstGeom prst="rect">
                          <a:avLst/>
                        </a:prstGeom>
                        <a:noFill/>
                      </p:spPr>
                    </p:pic>
                  </p:oleObj>
                </mc:Fallback>
              </mc:AlternateContent>
            </a:graphicData>
          </a:graphic>
        </p:graphicFrame>
        <p:graphicFrame>
          <p:nvGraphicFramePr>
            <p:cNvPr id="28" name="Object 12"/>
            <p:cNvGraphicFramePr>
              <a:graphicFrameLocks noChangeAspect="1"/>
            </p:cNvGraphicFramePr>
            <p:nvPr>
              <p:extLst>
                <p:ext uri="{D42A27DB-BD31-4B8C-83A1-F6EECF244321}">
                  <p14:modId xmlns:p14="http://schemas.microsoft.com/office/powerpoint/2010/main" val="503829447"/>
                </p:ext>
              </p:extLst>
            </p:nvPr>
          </p:nvGraphicFramePr>
          <p:xfrm>
            <a:off x="3259928" y="3277316"/>
            <a:ext cx="1052537" cy="353359"/>
          </p:xfrm>
          <a:graphic>
            <a:graphicData uri="http://schemas.openxmlformats.org/presentationml/2006/ole">
              <mc:AlternateContent xmlns:mc="http://schemas.openxmlformats.org/markup-compatibility/2006">
                <mc:Choice xmlns:v="urn:schemas-microsoft-com:vml" Requires="v">
                  <p:oleObj spid="_x0000_s2224" name="Equation" r:id="rId12" imgW="583920" imgH="228600" progId="Equation.DSMT4">
                    <p:embed/>
                  </p:oleObj>
                </mc:Choice>
                <mc:Fallback>
                  <p:oleObj name="Equation" r:id="rId12" imgW="583920" imgH="228600" progId="Equation.DSMT4">
                    <p:embed/>
                    <p:pic>
                      <p:nvPicPr>
                        <p:cNvPr id="16388"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59928" y="3277316"/>
                          <a:ext cx="1052537" cy="353359"/>
                        </a:xfrm>
                        <a:prstGeom prst="rect">
                          <a:avLst/>
                        </a:prstGeom>
                        <a:noFill/>
                      </p:spPr>
                    </p:pic>
                  </p:oleObj>
                </mc:Fallback>
              </mc:AlternateContent>
            </a:graphicData>
          </a:graphic>
        </p:graphicFrame>
      </p:grpSp>
    </p:spTree>
    <p:extLst>
      <p:ext uri="{BB962C8B-B14F-4D97-AF65-F5344CB8AC3E}">
        <p14:creationId xmlns:p14="http://schemas.microsoft.com/office/powerpoint/2010/main" val="771752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4570</TotalTime>
  <Words>2558</Words>
  <Application>Microsoft Office PowerPoint</Application>
  <PresentationFormat>宽屏</PresentationFormat>
  <Paragraphs>228</Paragraphs>
  <Slides>18</Slides>
  <Notes>16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32" baseType="lpstr">
      <vt:lpstr>CMR10</vt:lpstr>
      <vt:lpstr>CMTI10</vt:lpstr>
      <vt:lpstr>等线</vt:lpstr>
      <vt:lpstr>黑体</vt:lpstr>
      <vt:lpstr>宋体</vt:lpstr>
      <vt:lpstr>微软雅黑</vt:lpstr>
      <vt:lpstr>Arial</vt:lpstr>
      <vt:lpstr>Calibri</vt:lpstr>
      <vt:lpstr>Calibri Light</vt:lpstr>
      <vt:lpstr>Cambria Math</vt:lpstr>
      <vt:lpstr>Times New Roman</vt:lpstr>
      <vt:lpstr>Office 主题</vt:lpstr>
      <vt:lpstr>Equation</vt:lpstr>
      <vt:lpstr>MathType 5.0 Equation</vt:lpstr>
      <vt:lpstr>配对交易</vt:lpstr>
      <vt:lpstr>什么是配对交易</vt:lpstr>
      <vt:lpstr>什么是配对交易</vt:lpstr>
      <vt:lpstr>什么是配对交易</vt:lpstr>
      <vt:lpstr>单变量协整配对</vt:lpstr>
      <vt:lpstr>单变量协整配对</vt:lpstr>
      <vt:lpstr>单变量协整配对</vt:lpstr>
      <vt:lpstr>单变量协整配对</vt:lpstr>
      <vt:lpstr>单变量协整配对</vt:lpstr>
      <vt:lpstr>单变量协整配对</vt:lpstr>
      <vt:lpstr>单变量协整配对</vt:lpstr>
      <vt:lpstr>单变量配对交易实例</vt:lpstr>
      <vt:lpstr>单变量配对交易实例</vt:lpstr>
      <vt:lpstr>附：多变量协整配对</vt:lpstr>
      <vt:lpstr>PowerPoint 演示文稿</vt:lpstr>
      <vt:lpstr>附：其他统计套利方法</vt:lpstr>
      <vt:lpstr>附：其他统计套利方法</vt:lpstr>
      <vt:lpstr>附：其他统计套利方法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renyanjia</dc:creator>
  <cp:lastModifiedBy>聂 书涵</cp:lastModifiedBy>
  <cp:revision>436</cp:revision>
  <dcterms:created xsi:type="dcterms:W3CDTF">2016-03-04T04:52:50Z</dcterms:created>
  <dcterms:modified xsi:type="dcterms:W3CDTF">2020-10-25T14:32:25Z</dcterms:modified>
</cp:coreProperties>
</file>