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9" r:id="rId3"/>
    <p:sldId id="319" r:id="rId4"/>
    <p:sldId id="321" r:id="rId5"/>
    <p:sldId id="322" r:id="rId6"/>
    <p:sldId id="329" r:id="rId7"/>
    <p:sldId id="326" r:id="rId8"/>
    <p:sldId id="327" r:id="rId9"/>
    <p:sldId id="325" r:id="rId10"/>
    <p:sldId id="328" r:id="rId11"/>
    <p:sldId id="323" r:id="rId12"/>
    <p:sldId id="324" r:id="rId13"/>
    <p:sldId id="3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B23E3E"/>
    <a:srgbClr val="97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14" autoAdjust="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6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08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2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1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1" y="2808966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VIX</a:t>
            </a:r>
            <a:r>
              <a:rPr lang="zh-CN" altLang="en-US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期货对冲套利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 李攀郁 聂书涵 余佳豪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8772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进度汇报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2" y="868842"/>
            <a:ext cx="267649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2007</a:t>
            </a:r>
            <a:r>
              <a:rPr lang="zh-CN" altLang="en-US" dirty="0" smtClean="0">
                <a:solidFill>
                  <a:schemeClr val="bg1"/>
                </a:solidFill>
              </a:rPr>
              <a:t>年各期仓位情况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76" y="1238174"/>
            <a:ext cx="7230491" cy="54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2" y="868842"/>
            <a:ext cx="267649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2008</a:t>
            </a:r>
            <a:r>
              <a:rPr lang="zh-CN" altLang="en-US" dirty="0" smtClean="0">
                <a:solidFill>
                  <a:schemeClr val="bg1"/>
                </a:solidFill>
              </a:rPr>
              <a:t>年各期仓位情况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38174"/>
            <a:ext cx="7235699" cy="54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2" y="868842"/>
            <a:ext cx="267649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</a:rPr>
              <a:t>年各期仓位情况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103" y="6147999"/>
            <a:ext cx="1123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Source: J.P. Morgan. Past performance is not a guide to future performance. “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 Index” refers to the performance of CBOE SPX Volatility Index (Bloomberg: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</a:rPr>
              <a:t>VIX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 Index). “SPX </a:t>
            </a:r>
          </a:p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Index” refers to the performance of S&amp;P 500 Index (Bloomberg: SPX Index).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11" y="146726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-2" y="4415890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 smtClean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感谢倾听，欢迎指点 ！</a:t>
            </a:r>
            <a:endParaRPr lang="zh-CN" altLang="en-US" sz="36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 李攀郁 聂书涵 余佳豪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8713" y="1283667"/>
            <a:ext cx="9858232" cy="83099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实现以</a:t>
            </a:r>
            <a:r>
              <a:rPr lang="en-US" altLang="zh-CN" sz="1600" dirty="0" err="1"/>
              <a:t>VIX</a:t>
            </a:r>
            <a:r>
              <a:rPr lang="zh-CN" altLang="en-US" sz="1600" dirty="0" smtClean="0"/>
              <a:t>指数为</a:t>
            </a:r>
            <a:r>
              <a:rPr lang="zh-CN" altLang="en-US" sz="1600" dirty="0"/>
              <a:t>标的的对冲套利</a:t>
            </a:r>
            <a:r>
              <a:rPr lang="zh-CN" altLang="en-US" sz="1600" dirty="0" smtClean="0"/>
              <a:t>策略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通过</a:t>
            </a:r>
            <a:r>
              <a:rPr lang="zh-CN" altLang="en-US" sz="1600" dirty="0"/>
              <a:t>‘持久性远月多头</a:t>
            </a:r>
            <a:r>
              <a:rPr lang="en-US" altLang="zh-CN" sz="1600" dirty="0"/>
              <a:t>+</a:t>
            </a:r>
            <a:r>
              <a:rPr lang="zh-CN" altLang="en-US" sz="1600" dirty="0"/>
              <a:t>条件下近月空头</a:t>
            </a:r>
            <a:r>
              <a:rPr lang="zh-CN" altLang="en-US" sz="1600" dirty="0" smtClean="0"/>
              <a:t>’</a:t>
            </a:r>
            <a:r>
              <a:rPr lang="zh-CN" altLang="en-US" sz="1600" dirty="0"/>
              <a:t>进行</a:t>
            </a:r>
            <a:r>
              <a:rPr lang="zh-CN" altLang="en-US" sz="1600" dirty="0" smtClean="0"/>
              <a:t>风险</a:t>
            </a:r>
            <a:r>
              <a:rPr lang="zh-CN" altLang="en-US" sz="1600" dirty="0"/>
              <a:t>对冲，并</a:t>
            </a:r>
            <a:r>
              <a:rPr lang="zh-CN" altLang="en-US" sz="1600" dirty="0" smtClean="0"/>
              <a:t>检验策略从</a:t>
            </a:r>
            <a:r>
              <a:rPr lang="en-US" altLang="zh-CN" sz="1600" dirty="0" smtClean="0"/>
              <a:t>2006</a:t>
            </a:r>
            <a:r>
              <a:rPr lang="zh-CN" altLang="en-US" sz="1600" dirty="0" smtClean="0"/>
              <a:t>年</a:t>
            </a:r>
            <a:r>
              <a:rPr lang="zh-CN" altLang="en-US" sz="1600" dirty="0"/>
              <a:t>至</a:t>
            </a:r>
            <a:r>
              <a:rPr lang="en-US" altLang="zh-CN" sz="1600" dirty="0"/>
              <a:t>2020</a:t>
            </a:r>
            <a:r>
              <a:rPr lang="zh-CN" altLang="en-US" sz="1600" dirty="0"/>
              <a:t>年的</a:t>
            </a:r>
            <a:r>
              <a:rPr lang="zh-CN" altLang="en-US" sz="1600" dirty="0" smtClean="0"/>
              <a:t>有效性</a:t>
            </a:r>
            <a:endParaRPr lang="en-US" altLang="zh-CN" sz="1600" dirty="0" smtClean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5970" y="0"/>
            <a:ext cx="10338100" cy="107221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RECAP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1" y="924253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概  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6101" y="2711613"/>
            <a:ext cx="9850844" cy="378565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复现：根据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的波动情况，实现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期货的跨期对冲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数据、资料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</a:rPr>
              <a:t>函数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&amp;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策略实现（目前阶段）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回测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优化</a:t>
            </a:r>
            <a:r>
              <a:rPr lang="zh-CN" altLang="en-US" sz="1600" dirty="0" smtClean="0"/>
              <a:t>：空头</a:t>
            </a:r>
            <a:r>
              <a:rPr lang="zh-CN" altLang="en-US" sz="1600" dirty="0"/>
              <a:t>触发</a:t>
            </a:r>
            <a:r>
              <a:rPr lang="zh-CN" altLang="en-US" sz="1600" dirty="0" smtClean="0"/>
              <a:t>条件优化；跨期长度拉长；</a:t>
            </a:r>
            <a:r>
              <a:rPr lang="en-US" altLang="zh-CN" sz="1600" dirty="0" smtClean="0"/>
              <a:t> ……</a:t>
            </a:r>
            <a:endParaRPr lang="en-US" altLang="zh-CN" sz="1600" dirty="0" smtClean="0">
              <a:solidFill>
                <a:srgbClr val="97202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进阶：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股市场中构造上证</a:t>
            </a:r>
            <a:r>
              <a:rPr lang="en-US" altLang="zh-CN" sz="1600" dirty="0" err="1" smtClean="0"/>
              <a:t>50ETF</a:t>
            </a:r>
            <a:r>
              <a:rPr lang="zh-CN" altLang="en-US" sz="1600" dirty="0" smtClean="0"/>
              <a:t>模拟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构造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期货定价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回测策略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探讨中美市场中策略表现的异同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101" y="2342281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STEPS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项目计划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49721"/>
              </p:ext>
            </p:extLst>
          </p:nvPr>
        </p:nvGraphicFramePr>
        <p:xfrm>
          <a:off x="899491" y="1644923"/>
          <a:ext cx="9680713" cy="42454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83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35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13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周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日期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完成进度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第一周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日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资料学习、数据搜集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第二周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“规则”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触发条件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基础函数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换仓函数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第三周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月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日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月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日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第四周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第五周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美股</a:t>
                      </a:r>
                      <a:r>
                        <a:rPr lang="en-US" altLang="zh-CN" dirty="0" smtClean="0"/>
                        <a:t>2011-2020</a:t>
                      </a:r>
                      <a:r>
                        <a:rPr lang="zh-CN" altLang="en-US" dirty="0" smtClean="0"/>
                        <a:t>年回测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第六周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China-</a:t>
                      </a:r>
                      <a:r>
                        <a:rPr lang="en-US" altLang="zh-CN" dirty="0" err="1" smtClean="0"/>
                        <a:t>VIX</a:t>
                      </a:r>
                      <a:r>
                        <a:rPr lang="zh-CN" altLang="en-US" dirty="0" smtClean="0"/>
                        <a:t>指数编制 </a:t>
                      </a:r>
                      <a:r>
                        <a:rPr lang="en-US" altLang="zh-CN" dirty="0" smtClean="0"/>
                        <a:t>+ A</a:t>
                      </a:r>
                      <a:r>
                        <a:rPr lang="zh-CN" altLang="en-US" dirty="0" smtClean="0"/>
                        <a:t>股回测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27"/>
          <a:stretch/>
        </p:blipFill>
        <p:spPr>
          <a:xfrm>
            <a:off x="0" y="837398"/>
            <a:ext cx="12275128" cy="60206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0800000">
            <a:off x="0" y="770023"/>
            <a:ext cx="12275128" cy="6087977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  <a:alpha val="81000"/>
                </a:schemeClr>
              </a:gs>
              <a:gs pos="38000">
                <a:schemeClr val="bg1">
                  <a:alpha val="93000"/>
                </a:schemeClr>
              </a:gs>
              <a:gs pos="58000">
                <a:schemeClr val="bg1"/>
              </a:gs>
              <a:gs pos="7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一、数据和文献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342880" cy="230832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核心策略参考</a:t>
            </a:r>
            <a:endParaRPr lang="en-US" altLang="zh-CN" sz="1600" b="1" dirty="0" smtClean="0"/>
          </a:p>
          <a:p>
            <a:pPr lvl="1"/>
            <a:r>
              <a:rPr lang="en-US" altLang="zh-CN" sz="1600" dirty="0" smtClean="0"/>
              <a:t>J.P</a:t>
            </a:r>
            <a:r>
              <a:rPr lang="en-US" altLang="zh-CN" sz="1600" dirty="0"/>
              <a:t>. Morgan,  ”J.P. </a:t>
            </a:r>
            <a:r>
              <a:rPr lang="en-US" altLang="zh-CN" sz="1600" dirty="0" smtClean="0"/>
              <a:t>MORGAN </a:t>
            </a:r>
            <a:r>
              <a:rPr lang="en-US" altLang="zh-CN" sz="1600" dirty="0"/>
              <a:t>MACRO HEDGE”, 2011</a:t>
            </a:r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主要策略参考</a:t>
            </a:r>
            <a:endParaRPr lang="en-US" altLang="zh-CN" sz="1600" b="1" dirty="0" smtClean="0"/>
          </a:p>
          <a:p>
            <a:pPr lvl="1"/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构建：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财富</a:t>
            </a:r>
            <a:r>
              <a:rPr lang="zh-CN" altLang="en-US" sz="1600" dirty="0"/>
              <a:t>证券</a:t>
            </a:r>
            <a:r>
              <a:rPr lang="en-US" altLang="zh-CN" sz="1600" dirty="0"/>
              <a:t>《</a:t>
            </a:r>
            <a:r>
              <a:rPr lang="zh-CN" altLang="en-US" sz="1600" dirty="0"/>
              <a:t>期权专题研究系列报告：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指数计算方法介绍及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的实际运用</a:t>
            </a:r>
            <a:r>
              <a:rPr lang="en-US" altLang="zh-CN" sz="1600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国信证券</a:t>
            </a:r>
            <a:r>
              <a:rPr lang="en-US" altLang="zh-CN" sz="1600" dirty="0"/>
              <a:t>《</a:t>
            </a:r>
            <a:r>
              <a:rPr lang="zh-CN" altLang="en-US" sz="1600" dirty="0"/>
              <a:t>衍生品应用与产品设计系列</a:t>
            </a:r>
            <a:r>
              <a:rPr lang="en-US" altLang="zh-CN" sz="1600" dirty="0"/>
              <a:t>_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指数介绍及</a:t>
            </a:r>
            <a:r>
              <a:rPr lang="en-US" altLang="zh-CN" sz="1600" dirty="0" err="1"/>
              <a:t>GSVX</a:t>
            </a:r>
            <a:r>
              <a:rPr lang="zh-CN" altLang="en-US" sz="1600" dirty="0"/>
              <a:t>编制</a:t>
            </a:r>
            <a:r>
              <a:rPr lang="en-US" altLang="zh-CN" sz="1600" dirty="0" smtClean="0"/>
              <a:t>》</a:t>
            </a:r>
          </a:p>
          <a:p>
            <a:pPr lvl="1"/>
            <a:r>
              <a:rPr lang="zh-CN" altLang="en-US" sz="1600" dirty="0" smtClean="0"/>
              <a:t>模型参考：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东海期货</a:t>
            </a:r>
            <a:r>
              <a:rPr lang="en-US" altLang="zh-CN" sz="1600" dirty="0"/>
              <a:t>《</a:t>
            </a:r>
            <a:r>
              <a:rPr lang="zh-CN" altLang="en-US" sz="1600" dirty="0"/>
              <a:t>股指套利系列专题之模型分析篇</a:t>
            </a:r>
            <a:r>
              <a:rPr lang="en-US" altLang="zh-CN" sz="1600" dirty="0"/>
              <a:t>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文  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951" y="4341990"/>
            <a:ext cx="10342880" cy="206210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TIME 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2006-01-01 </a:t>
            </a:r>
            <a:r>
              <a:rPr lang="zh-CN" altLang="en-US" sz="1600" dirty="0" smtClean="0"/>
              <a:t>至  </a:t>
            </a:r>
            <a:r>
              <a:rPr lang="en-US" altLang="zh-CN" sz="1600" dirty="0" smtClean="0"/>
              <a:t>2020-10-10</a:t>
            </a:r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指数（日），</a:t>
            </a:r>
            <a:r>
              <a:rPr lang="en-US" altLang="zh-CN" sz="1600" dirty="0" smtClean="0"/>
              <a:t>SPX</a:t>
            </a:r>
            <a:r>
              <a:rPr lang="zh-CN" altLang="en-US" sz="1600" dirty="0" smtClean="0"/>
              <a:t>指数（日）</a:t>
            </a:r>
            <a:endParaRPr lang="en-US" altLang="zh-CN" sz="1600" dirty="0" smtClean="0"/>
          </a:p>
          <a:p>
            <a:pPr algn="r"/>
            <a:r>
              <a:rPr lang="zh-CN" altLang="en-US" sz="1600" i="1" dirty="0" smtClean="0"/>
              <a:t>（数据来源：</a:t>
            </a:r>
            <a:r>
              <a:rPr lang="en-US" altLang="zh-CN" sz="1600" i="1" dirty="0" smtClean="0"/>
              <a:t>Wind</a:t>
            </a:r>
            <a:r>
              <a:rPr lang="zh-CN" altLang="en-US" sz="1600" i="1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各年各月到期的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期货价格与持仓（日）</a:t>
            </a:r>
            <a:endParaRPr lang="en-US" altLang="zh-CN" sz="1600" dirty="0"/>
          </a:p>
          <a:p>
            <a:pPr algn="r"/>
            <a:r>
              <a:rPr lang="zh-CN" altLang="en-US" sz="1600" i="1" dirty="0" smtClean="0"/>
              <a:t>（</a:t>
            </a:r>
            <a:r>
              <a:rPr lang="zh-CN" altLang="en-US" sz="1600" i="1" dirty="0"/>
              <a:t>数据来源</a:t>
            </a:r>
            <a:r>
              <a:rPr lang="zh-CN" altLang="en-US" sz="1600" i="1" dirty="0" smtClean="0"/>
              <a:t>：</a:t>
            </a:r>
            <a:r>
              <a:rPr lang="en-US" altLang="zh-CN" sz="1600" i="1" dirty="0" smtClean="0"/>
              <a:t>Bloomberg</a:t>
            </a:r>
            <a:r>
              <a:rPr lang="zh-CN" altLang="en-US" sz="1600" i="1" dirty="0" smtClean="0"/>
              <a:t>）</a:t>
            </a:r>
            <a:endParaRPr lang="en-US" altLang="zh-CN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合并后是呈对角样式的</a:t>
            </a:r>
            <a:r>
              <a:rPr lang="en-US" altLang="zh-CN" sz="1600" dirty="0" err="1" smtClean="0"/>
              <a:t>dataframe</a:t>
            </a:r>
            <a:r>
              <a:rPr lang="zh-CN" altLang="en-US" sz="1600" dirty="0" smtClean="0"/>
              <a:t>，左上至右下依次为每日的（各时间到期的）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期货价格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951" y="3972658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  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二、函数和框架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871356" cy="526297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简要说明，很多参数如保证金、手续费等，此处未提及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：空头触发条件函数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：当日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现货</a:t>
            </a:r>
            <a:r>
              <a:rPr lang="en-US" altLang="zh-CN" sz="1600" dirty="0" smtClean="0"/>
              <a:t>&lt;</a:t>
            </a:r>
            <a:r>
              <a:rPr lang="zh-CN" altLang="en-US" sz="1600" dirty="0" smtClean="0"/>
              <a:t>近两月期货均价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：连续三日触发条件</a:t>
            </a:r>
            <a:r>
              <a:rPr lang="en-US" altLang="zh-CN" sz="1600" dirty="0" smtClean="0"/>
              <a:t>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两个</a:t>
            </a:r>
            <a:r>
              <a:rPr lang="zh-CN" altLang="en-US" sz="1600" dirty="0" smtClean="0"/>
              <a:t>条件均满足时，开空仓，比例目前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（可优化）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：多空仓位函数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多</a:t>
            </a:r>
            <a:r>
              <a:rPr lang="zh-CN" altLang="en-US" sz="1600" dirty="0"/>
              <a:t>头</a:t>
            </a:r>
            <a:r>
              <a:rPr lang="zh-CN" altLang="en-US" sz="1600" dirty="0" smtClean="0"/>
              <a:t>仓位既定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空头仓位依据触发条件与上一日仓位判断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：展仓函数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每日仓位向下月展仓，如次月空头仓位展至次次月，远月多头仓位展至更远月（到期月份均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2&amp;3</a:t>
            </a:r>
            <a:r>
              <a:rPr lang="zh-CN" altLang="en-US" sz="1600" dirty="0" smtClean="0"/>
              <a:t>叠加，得到每日分别持有各月到期期货的多、空仓位数据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回测</a:t>
            </a:r>
            <a:r>
              <a:rPr lang="en-US" altLang="zh-CN" sz="1600" dirty="0" smtClean="0"/>
              <a:t>2006-2020</a:t>
            </a:r>
            <a:r>
              <a:rPr lang="zh-CN" altLang="en-US" sz="1600" dirty="0"/>
              <a:t>表现</a:t>
            </a:r>
            <a:endParaRPr lang="en-US" altLang="zh-CN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策  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0" y="963632"/>
            <a:ext cx="272784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数据清洗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6216" y="1332964"/>
            <a:ext cx="818885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dataprocess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(filein1,filein2):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PRICE = pd.read_excel(filein1,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sheet_name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'PRICE'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VIX = pd.read_excel(filein2)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PRICE = PRICE.set_index(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'Date'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); VIX = VIX.set_index(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'Date'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PRICE = PRICE[PRICE.columns.drop(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(PRICE.filter(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regex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'_POS'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)))]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PRICE.dropna(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axis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how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'all'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inplace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PRICE.insert(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'VIX'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VIX[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'VIX'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#print(PRICE['2016-01':'2016-02'])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# q = PRICE.columns[0:96 + 12+5]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# print(q, '\n', len(q))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PRICE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0" y="963632"/>
            <a:ext cx="272784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：空头触发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0417" y="1332964"/>
            <a:ext cx="762158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,price.columns.size-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temp = (price.iloc[:,num:num+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].mean(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axis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)-price.iloc[:,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temp = pd.DataFrame(temp[t[num 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]],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columns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'short_trigger'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BOOL = pd.concat([BOOL,temp],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axis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5617" y="2148572"/>
            <a:ext cx="41994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rgbClr val="0033B3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0033B3"/>
              </a:solidFill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2007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2020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 &lt;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t.append(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(y)+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'-0'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(m))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t.append(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(y)+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'-'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(m))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11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 !=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t.append(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'2020'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'-0'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(m))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t.append(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'2020'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'-'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(m))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0417" y="3071901"/>
            <a:ext cx="480231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start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(BOOL[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'2006'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#BOOL['short_trigger'] = None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BOOL[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'short_pos'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(start,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(BOOL)):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bool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(BOOL.iloc[i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:i,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].values.all()):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#BOOL.iloc[i,1] = 1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BOOL.iloc[i-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&lt;=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80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BOOL.iloc[i,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BOOL.iloc[i-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BOOL.iloc[i,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BOOL.iloc[i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BOOL.iloc[i-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]&gt;=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BOOL.iloc[i,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BOOL.iloc[i-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748" y="1471463"/>
            <a:ext cx="44026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long_short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(price):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0" y="963632"/>
            <a:ext cx="272784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：展仓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44597" y="1486852"/>
            <a:ext cx="797230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rolling_position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(short_pos,date):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total_pos = []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date: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days 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(short_pos[t])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d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(days):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short_far 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((d+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)/days * short_pos[t].iloc[d,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short_next = short_pos[t].iloc[d,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- short_far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long_far 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((d+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)/days * short_pos[t].iloc[d,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long_next = short_pos[t].iloc[d,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- long_far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total_pos.append([long_next,long_far,short_next,short_far])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#short_pos[t].iloc[d, 3] = str(total_pos)</a:t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short_pos[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'bal_pos'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total_pos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、实现情况部分展示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0" y="963632"/>
            <a:ext cx="2397649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每日建仓情况部分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07" y="1332964"/>
            <a:ext cx="6122799" cy="5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2761</TotalTime>
  <Words>809</Words>
  <Application>Microsoft Office PowerPoint</Application>
  <PresentationFormat>宽屏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JetBrains Mono</vt:lpstr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RECAP</vt:lpstr>
      <vt:lpstr>项目计划</vt:lpstr>
      <vt:lpstr>一、数据和文献</vt:lpstr>
      <vt:lpstr>二、函数和框架</vt:lpstr>
      <vt:lpstr>PowerPoint 演示文稿</vt:lpstr>
      <vt:lpstr>PowerPoint 演示文稿</vt:lpstr>
      <vt:lpstr>PowerPoint 演示文稿</vt:lpstr>
      <vt:lpstr>三、实现情况部分展示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jhyu</cp:lastModifiedBy>
  <cp:revision>373</cp:revision>
  <dcterms:created xsi:type="dcterms:W3CDTF">2016-03-04T04:52:50Z</dcterms:created>
  <dcterms:modified xsi:type="dcterms:W3CDTF">2020-10-19T12:24:19Z</dcterms:modified>
</cp:coreProperties>
</file>