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9" r:id="rId3"/>
    <p:sldId id="321" r:id="rId4"/>
    <p:sldId id="322" r:id="rId5"/>
    <p:sldId id="326" r:id="rId6"/>
    <p:sldId id="331" r:id="rId7"/>
    <p:sldId id="330" r:id="rId8"/>
    <p:sldId id="319" r:id="rId9"/>
    <p:sldId id="327" r:id="rId10"/>
    <p:sldId id="328" r:id="rId11"/>
    <p:sldId id="329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3" autoAdjust="0"/>
  </p:normalViewPr>
  <p:slideViewPr>
    <p:cSldViewPr snapToGrid="0">
      <p:cViewPr varScale="1">
        <p:scale>
          <a:sx n="106" d="100"/>
          <a:sy n="106" d="100"/>
        </p:scale>
        <p:origin x="96" y="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1" y="2808966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VIX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期货对冲套利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孙博 李攀郁 聂书涵 余佳豪</a:t>
            </a:r>
            <a:endParaRPr lang="en-US" altLang="zh-CN" sz="14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8772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进度汇报</a:t>
            </a:r>
          </a:p>
        </p:txBody>
      </p:sp>
    </p:spTree>
    <p:extLst>
      <p:ext uri="{BB962C8B-B14F-4D97-AF65-F5344CB8AC3E}">
        <p14:creationId xmlns:p14="http://schemas.microsoft.com/office/powerpoint/2010/main" val="20692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83B73-CCDA-4EE8-9753-A77F77070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10288" r="8636" b="10655"/>
          <a:stretch/>
        </p:blipFill>
        <p:spPr>
          <a:xfrm>
            <a:off x="1540042" y="1056050"/>
            <a:ext cx="9276319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34C1D0-2D43-472B-823D-CF153992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10288" r="8636" b="10215"/>
          <a:stretch/>
        </p:blipFill>
        <p:spPr>
          <a:xfrm>
            <a:off x="1501541" y="911993"/>
            <a:ext cx="9314820" cy="52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-2" y="4415890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感谢倾听，欢迎指点 ！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孙博 李攀郁 聂书涵 余佳豪</a:t>
            </a:r>
            <a:endParaRPr lang="en-US" altLang="zh-CN" sz="14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2020-10-12</a:t>
            </a:r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8713" y="1283667"/>
            <a:ext cx="9858232" cy="83099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实现以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指数为标的的对冲套利策略，通过‘持久性远月多头</a:t>
            </a:r>
            <a:r>
              <a:rPr lang="en-US" altLang="zh-CN" sz="1600" dirty="0"/>
              <a:t>+</a:t>
            </a:r>
            <a:r>
              <a:rPr lang="zh-CN" altLang="en-US" sz="1600" dirty="0"/>
              <a:t>条件下近月空头’进行风险对冲，并检验策略从</a:t>
            </a:r>
            <a:r>
              <a:rPr lang="en-US" altLang="zh-CN" sz="1600" dirty="0"/>
              <a:t>2006</a:t>
            </a:r>
            <a:r>
              <a:rPr lang="zh-CN" altLang="en-US" sz="1600" dirty="0"/>
              <a:t>年至</a:t>
            </a:r>
            <a:r>
              <a:rPr lang="en-US" altLang="zh-CN" sz="1600" dirty="0"/>
              <a:t>2020</a:t>
            </a:r>
            <a:r>
              <a:rPr lang="zh-CN" altLang="en-US" sz="1600" dirty="0"/>
              <a:t>年的有效性</a:t>
            </a:r>
            <a:endParaRPr lang="en-US" altLang="zh-CN" sz="16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05970" y="0"/>
            <a:ext cx="10338100" cy="10722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RECAP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1" y="924253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概  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6101" y="2711613"/>
            <a:ext cx="9850844" cy="374346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复现：根据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的波动情况，实现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期货的跨期对冲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数据、资料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函数</a:t>
            </a:r>
            <a:r>
              <a:rPr lang="en-US" altLang="zh-CN" sz="1600" dirty="0"/>
              <a:t>&amp;</a:t>
            </a:r>
            <a:r>
              <a:rPr lang="zh-CN" altLang="en-US" sz="1600" dirty="0"/>
              <a:t>策略实现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B23E3E"/>
                </a:solidFill>
              </a:rPr>
              <a:t>回测（目前阶段）</a:t>
            </a:r>
            <a:endParaRPr lang="en-US" altLang="zh-CN" sz="1600" dirty="0">
              <a:solidFill>
                <a:srgbClr val="B23E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优化：空头触发条件优化；跨期长度拉长；</a:t>
            </a:r>
            <a:r>
              <a:rPr lang="en-US" altLang="zh-CN" sz="1600" dirty="0"/>
              <a:t> ……</a:t>
            </a:r>
            <a:endParaRPr lang="en-US" altLang="zh-CN" sz="1600" dirty="0">
              <a:solidFill>
                <a:srgbClr val="97202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进阶：</a:t>
            </a:r>
            <a:r>
              <a:rPr lang="en-US" altLang="zh-CN" sz="1600" dirty="0"/>
              <a:t>A</a:t>
            </a:r>
            <a:r>
              <a:rPr lang="zh-CN" altLang="en-US" sz="1600" dirty="0"/>
              <a:t>股市场中构造上证</a:t>
            </a:r>
            <a:r>
              <a:rPr lang="en-US" altLang="zh-CN" sz="1600" dirty="0" err="1"/>
              <a:t>50ETF</a:t>
            </a:r>
            <a:r>
              <a:rPr lang="zh-CN" altLang="en-US" sz="1600" dirty="0"/>
              <a:t>模拟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构造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VIX</a:t>
            </a:r>
            <a:r>
              <a:rPr lang="zh-CN" altLang="en-US" sz="1600" dirty="0"/>
              <a:t>期货定价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回测策略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探讨中美市场中策略表现的异同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101" y="2342281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STEPS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27"/>
          <a:stretch/>
        </p:blipFill>
        <p:spPr>
          <a:xfrm>
            <a:off x="0" y="837398"/>
            <a:ext cx="12275128" cy="60206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0800000">
            <a:off x="0" y="770023"/>
            <a:ext cx="12275128" cy="6087977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  <a:alpha val="81000"/>
                </a:schemeClr>
              </a:gs>
              <a:gs pos="38000">
                <a:schemeClr val="bg1">
                  <a:alpha val="93000"/>
                </a:schemeClr>
              </a:gs>
              <a:gs pos="58000">
                <a:schemeClr val="bg1"/>
              </a:gs>
              <a:gs pos="7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一、数据和文献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342880" cy="230832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核心策略参考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J.P. Morgan,  ”J.P. MORGAN MACRO HEDGE”, 2011</a:t>
            </a:r>
          </a:p>
          <a:p>
            <a:endParaRPr lang="en-US" altLang="zh-CN" sz="1600" dirty="0"/>
          </a:p>
          <a:p>
            <a:r>
              <a:rPr lang="zh-CN" altLang="en-US" sz="1600" b="1" dirty="0"/>
              <a:t>主要策略参考</a:t>
            </a:r>
            <a:endParaRPr lang="en-US" altLang="zh-CN" sz="1600" b="1" dirty="0"/>
          </a:p>
          <a:p>
            <a:pPr lvl="1"/>
            <a:r>
              <a:rPr lang="en-US" altLang="zh-CN" sz="1600" dirty="0" err="1"/>
              <a:t>VIX</a:t>
            </a:r>
            <a:r>
              <a:rPr lang="zh-CN" altLang="en-US" sz="1600" dirty="0"/>
              <a:t>构建：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财富证券</a:t>
            </a:r>
            <a:r>
              <a:rPr lang="en-US" altLang="zh-CN" sz="1600" dirty="0"/>
              <a:t>《</a:t>
            </a:r>
            <a:r>
              <a:rPr lang="zh-CN" altLang="en-US" sz="1600" dirty="0"/>
              <a:t>期权专题研究系列报告：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指数计算方法介绍及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的实际运用</a:t>
            </a:r>
            <a:r>
              <a:rPr lang="en-US" altLang="zh-CN" sz="1600" dirty="0"/>
              <a:t>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国信证券</a:t>
            </a:r>
            <a:r>
              <a:rPr lang="en-US" altLang="zh-CN" sz="1600" dirty="0"/>
              <a:t>《</a:t>
            </a:r>
            <a:r>
              <a:rPr lang="zh-CN" altLang="en-US" sz="1600" dirty="0"/>
              <a:t>衍生品应用与产品设计系列</a:t>
            </a:r>
            <a:r>
              <a:rPr lang="en-US" altLang="zh-CN" sz="1600" dirty="0"/>
              <a:t>_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指数介绍及</a:t>
            </a:r>
            <a:r>
              <a:rPr lang="en-US" altLang="zh-CN" sz="1600" dirty="0" err="1"/>
              <a:t>GSVX</a:t>
            </a:r>
            <a:r>
              <a:rPr lang="zh-CN" altLang="en-US" sz="1600" dirty="0"/>
              <a:t>编制</a:t>
            </a:r>
            <a:r>
              <a:rPr lang="en-US" altLang="zh-CN" sz="1600" dirty="0"/>
              <a:t>》</a:t>
            </a:r>
          </a:p>
          <a:p>
            <a:pPr lvl="1"/>
            <a:r>
              <a:rPr lang="zh-CN" altLang="en-US" sz="1600" dirty="0"/>
              <a:t>模型参考：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东海期货</a:t>
            </a:r>
            <a:r>
              <a:rPr lang="en-US" altLang="zh-CN" sz="1600" dirty="0"/>
              <a:t>《</a:t>
            </a:r>
            <a:r>
              <a:rPr lang="zh-CN" altLang="en-US" sz="1600" dirty="0"/>
              <a:t>股指套利系列专题之模型分析篇</a:t>
            </a:r>
            <a:r>
              <a:rPr lang="en-US" altLang="zh-CN" sz="1600" dirty="0"/>
              <a:t>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文  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0951" y="4341990"/>
            <a:ext cx="10342880" cy="206210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TIME </a:t>
            </a:r>
            <a:r>
              <a:rPr lang="zh-CN" altLang="en-US" sz="1600" dirty="0"/>
              <a:t>： </a:t>
            </a:r>
            <a:r>
              <a:rPr lang="en-US" altLang="zh-CN" sz="1600" dirty="0"/>
              <a:t>2006-01-01 </a:t>
            </a:r>
            <a:r>
              <a:rPr lang="zh-CN" altLang="en-US" sz="1600" dirty="0"/>
              <a:t>至  </a:t>
            </a:r>
            <a:r>
              <a:rPr lang="en-US" altLang="zh-CN" sz="1600" dirty="0"/>
              <a:t>2020-10-10</a:t>
            </a:r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VIX</a:t>
            </a:r>
            <a:r>
              <a:rPr lang="zh-CN" altLang="en-US" sz="1600" dirty="0"/>
              <a:t>指数（日），</a:t>
            </a:r>
            <a:r>
              <a:rPr lang="en-US" altLang="zh-CN" sz="1600" dirty="0"/>
              <a:t>SPX</a:t>
            </a:r>
            <a:r>
              <a:rPr lang="zh-CN" altLang="en-US" sz="1600" dirty="0"/>
              <a:t>指数（日）</a:t>
            </a:r>
            <a:endParaRPr lang="en-US" altLang="zh-CN" sz="1600" dirty="0"/>
          </a:p>
          <a:p>
            <a:pPr algn="r"/>
            <a:r>
              <a:rPr lang="zh-CN" altLang="en-US" sz="1600" i="1" dirty="0"/>
              <a:t>（数据来源：</a:t>
            </a:r>
            <a:r>
              <a:rPr lang="en-US" altLang="zh-CN" sz="1600" i="1" dirty="0"/>
              <a:t>Wind</a:t>
            </a:r>
            <a:r>
              <a:rPr lang="zh-CN" altLang="en-US" sz="1600" i="1" dirty="0"/>
              <a:t>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各年各月到期的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期货价格与持仓（日）</a:t>
            </a:r>
            <a:endParaRPr lang="en-US" altLang="zh-CN" sz="1600" dirty="0"/>
          </a:p>
          <a:p>
            <a:pPr algn="r"/>
            <a:r>
              <a:rPr lang="zh-CN" altLang="en-US" sz="1600" i="1" dirty="0"/>
              <a:t>（数据来源：</a:t>
            </a:r>
            <a:r>
              <a:rPr lang="en-US" altLang="zh-CN" sz="1600" i="1" dirty="0"/>
              <a:t>Bloomberg</a:t>
            </a:r>
            <a:r>
              <a:rPr lang="zh-CN" altLang="en-US" sz="1600" i="1" dirty="0"/>
              <a:t>）</a:t>
            </a: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合并后是呈对角样式的</a:t>
            </a:r>
            <a:r>
              <a:rPr lang="en-US" altLang="zh-CN" sz="1600" dirty="0" err="1"/>
              <a:t>dataframe</a:t>
            </a:r>
            <a:r>
              <a:rPr lang="zh-CN" altLang="en-US" sz="1600" dirty="0"/>
              <a:t>，左上至右下依次为每日的（各时间到期的）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期货价格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951" y="3972658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  据</a:t>
            </a:r>
          </a:p>
        </p:txBody>
      </p:sp>
    </p:spTree>
    <p:extLst>
      <p:ext uri="{BB962C8B-B14F-4D97-AF65-F5344CB8AC3E}">
        <p14:creationId xmlns:p14="http://schemas.microsoft.com/office/powerpoint/2010/main" val="13350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二、函数和框架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871356" cy="526297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简要说明，很多参数如保证金、手续费等，此处未提及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函数</a:t>
            </a:r>
            <a:r>
              <a:rPr lang="en-US" altLang="zh-CN" sz="1600" dirty="0"/>
              <a:t>1</a:t>
            </a:r>
            <a:r>
              <a:rPr lang="zh-CN" altLang="en-US" sz="1600" dirty="0"/>
              <a:t>：空头触发条件函数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触发条件</a:t>
            </a:r>
            <a:r>
              <a:rPr lang="en-US" altLang="zh-CN" sz="1600" dirty="0"/>
              <a:t>1</a:t>
            </a:r>
            <a:r>
              <a:rPr lang="zh-CN" altLang="en-US" sz="1600" dirty="0"/>
              <a:t>：当日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现货</a:t>
            </a:r>
            <a:r>
              <a:rPr lang="en-US" altLang="zh-CN" sz="1600" dirty="0"/>
              <a:t>&lt;</a:t>
            </a:r>
            <a:r>
              <a:rPr lang="zh-CN" altLang="en-US" sz="1600" dirty="0"/>
              <a:t>近两月期货均价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触发条件</a:t>
            </a:r>
            <a:r>
              <a:rPr lang="en-US" altLang="zh-CN" sz="1600" dirty="0"/>
              <a:t>2</a:t>
            </a:r>
            <a:r>
              <a:rPr lang="zh-CN" altLang="en-US" sz="1600" dirty="0"/>
              <a:t>：连续三日触发条件</a:t>
            </a:r>
            <a:r>
              <a:rPr lang="en-US" altLang="zh-CN" sz="1600" dirty="0"/>
              <a:t>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两个条件均满足时，开空仓，比例目前</a:t>
            </a:r>
            <a:r>
              <a:rPr lang="en-US" altLang="zh-CN" sz="1600" dirty="0"/>
              <a:t>20%</a:t>
            </a:r>
            <a:r>
              <a:rPr lang="zh-CN" altLang="en-US" sz="1600" dirty="0"/>
              <a:t>（可优化）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函数</a:t>
            </a:r>
            <a:r>
              <a:rPr lang="en-US" altLang="zh-CN" sz="1600" dirty="0"/>
              <a:t>2</a:t>
            </a:r>
            <a:r>
              <a:rPr lang="zh-CN" altLang="en-US" sz="1600" dirty="0"/>
              <a:t>：多空仓位函数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多头仓位既定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空头仓位依据触发条件与上一日仓位判断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函数</a:t>
            </a:r>
            <a:r>
              <a:rPr lang="en-US" altLang="zh-CN" sz="1600" dirty="0"/>
              <a:t>3</a:t>
            </a:r>
            <a:r>
              <a:rPr lang="zh-CN" altLang="en-US" sz="1600" dirty="0"/>
              <a:t>：展仓函数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每日仓位向下月展仓，如次月空头仓位展至次次月，远月多头仓位展至更远月（到期月份均</a:t>
            </a:r>
            <a:r>
              <a:rPr lang="en-US" altLang="zh-CN" sz="1600" dirty="0"/>
              <a:t>+1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函数</a:t>
            </a:r>
            <a:r>
              <a:rPr lang="en-US" altLang="zh-CN" sz="1600" dirty="0"/>
              <a:t>2&amp;3</a:t>
            </a:r>
            <a:r>
              <a:rPr lang="zh-CN" altLang="en-US" sz="1600" dirty="0"/>
              <a:t>叠加，得到每日分别持有各月到期期货的多、空仓位数据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回测</a:t>
            </a:r>
            <a:r>
              <a:rPr lang="en-US" altLang="zh-CN" sz="1600" dirty="0"/>
              <a:t>2006-2020</a:t>
            </a:r>
            <a:r>
              <a:rPr lang="zh-CN" altLang="en-US" sz="1600" dirty="0"/>
              <a:t>表现</a:t>
            </a:r>
            <a:endParaRPr lang="en-US" altLang="zh-CN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策  略</a:t>
            </a:r>
          </a:p>
        </p:txBody>
      </p:sp>
    </p:spTree>
    <p:extLst>
      <p:ext uri="{BB962C8B-B14F-4D97-AF65-F5344CB8AC3E}">
        <p14:creationId xmlns:p14="http://schemas.microsoft.com/office/powerpoint/2010/main" val="151066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4ECBACC-8D4F-49F5-96B5-59CE3F69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78182"/>
            <a:ext cx="5852172" cy="43891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  <a:r>
              <a:rPr lang="en-US" altLang="zh-CN" dirty="0"/>
              <a:t>——</a:t>
            </a:r>
            <a:r>
              <a:rPr lang="zh-CN" altLang="en-US" dirty="0"/>
              <a:t>回测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A65068-0536-4E24-BA7F-72C83C6F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39" y="2776309"/>
            <a:ext cx="328998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Max Drawdown: </a:t>
            </a:r>
            <a:r>
              <a:rPr lang="en-US" altLang="zh-CN" sz="110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28.7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%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lang="zh-CN" altLang="en-US" sz="110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从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201</a:t>
            </a:r>
            <a:r>
              <a:rPr lang="en-US" altLang="zh-CN" sz="110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1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10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03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到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201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10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-2</a:t>
            </a:r>
            <a:r>
              <a:rPr lang="en-US" altLang="zh-CN" sz="110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8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rgbClr val="9C0308"/>
              </a:solidFill>
              <a:effectLst/>
              <a:latin typeface="Arial Unicode MS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Annual Return: 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34.5%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9C030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C89173-13A5-4A6C-A4E6-5FE95BDFBE6D}"/>
              </a:ext>
            </a:extLst>
          </p:cNvPr>
          <p:cNvSpPr/>
          <p:nvPr/>
        </p:nvSpPr>
        <p:spPr>
          <a:xfrm>
            <a:off x="5209763" y="2058341"/>
            <a:ext cx="138474" cy="167499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A33A661-E903-4ECD-90F2-42A92C73011D}"/>
              </a:ext>
            </a:extLst>
          </p:cNvPr>
          <p:cNvSpPr/>
          <p:nvPr/>
        </p:nvSpPr>
        <p:spPr>
          <a:xfrm>
            <a:off x="5268488" y="2882507"/>
            <a:ext cx="138474" cy="167499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316587-DF50-4D78-9D4D-1F299623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38" y="1893727"/>
            <a:ext cx="5378646" cy="3329519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C2B4FCA4-C796-4085-AD84-A70799A8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639" y="5305508"/>
            <a:ext cx="3450407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Max Drawdown: </a:t>
            </a:r>
            <a:r>
              <a:rPr lang="en-US" altLang="zh-CN" sz="110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25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%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左右，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Annual Return: 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35%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左右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9C030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2F14497-0408-45CF-BAC3-2A1E9E4B43D1}"/>
              </a:ext>
            </a:extLst>
          </p:cNvPr>
          <p:cNvSpPr/>
          <p:nvPr/>
        </p:nvSpPr>
        <p:spPr>
          <a:xfrm>
            <a:off x="9434858" y="2765264"/>
            <a:ext cx="138474" cy="141308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92F3F7-91EB-4D66-940B-B5ABEC3E0C90}"/>
              </a:ext>
            </a:extLst>
          </p:cNvPr>
          <p:cNvSpPr/>
          <p:nvPr/>
        </p:nvSpPr>
        <p:spPr>
          <a:xfrm>
            <a:off x="9545146" y="3152281"/>
            <a:ext cx="138474" cy="141308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78C4987-747C-4591-B650-4288349183C4}"/>
              </a:ext>
            </a:extLst>
          </p:cNvPr>
          <p:cNvSpPr txBox="1"/>
          <p:nvPr/>
        </p:nvSpPr>
        <p:spPr>
          <a:xfrm>
            <a:off x="551358" y="842568"/>
            <a:ext cx="10782390" cy="46038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回测思路：</a:t>
            </a:r>
            <a:r>
              <a:rPr lang="en-US" altLang="zh-CN" dirty="0"/>
              <a:t>sum(</a:t>
            </a:r>
            <a:r>
              <a:rPr lang="zh-CN" altLang="en-US" dirty="0"/>
              <a:t>近远月仓位权重*对应月份合约收益率</a:t>
            </a:r>
            <a:r>
              <a:rPr lang="en-US" altLang="zh-CN" dirty="0"/>
              <a:t>)</a:t>
            </a:r>
            <a:r>
              <a:rPr lang="zh-CN" altLang="en-US" dirty="0"/>
              <a:t>，空头权重为负多头权重为正，</a:t>
            </a:r>
            <a:r>
              <a:rPr lang="en-US" altLang="zh-CN" dirty="0"/>
              <a:t>(</a:t>
            </a:r>
            <a:r>
              <a:rPr lang="zh-CN" altLang="en-US" dirty="0"/>
              <a:t>收益率</a:t>
            </a:r>
            <a:r>
              <a:rPr lang="en-US" altLang="zh-CN" dirty="0"/>
              <a:t>+1).</a:t>
            </a:r>
            <a:r>
              <a:rPr lang="en-US" altLang="zh-CN" dirty="0" err="1"/>
              <a:t>cumprod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61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  <a:r>
              <a:rPr lang="en-US" altLang="zh-CN" dirty="0"/>
              <a:t>——</a:t>
            </a:r>
            <a:r>
              <a:rPr lang="zh-CN" altLang="en-US" dirty="0"/>
              <a:t>回测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2F14497-0408-45CF-BAC3-2A1E9E4B43D1}"/>
              </a:ext>
            </a:extLst>
          </p:cNvPr>
          <p:cNvSpPr/>
          <p:nvPr/>
        </p:nvSpPr>
        <p:spPr>
          <a:xfrm>
            <a:off x="9434858" y="2765264"/>
            <a:ext cx="138474" cy="141308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92F3F7-91EB-4D66-940B-B5ABEC3E0C90}"/>
              </a:ext>
            </a:extLst>
          </p:cNvPr>
          <p:cNvSpPr/>
          <p:nvPr/>
        </p:nvSpPr>
        <p:spPr>
          <a:xfrm>
            <a:off x="9545146" y="3152281"/>
            <a:ext cx="138474" cy="141308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3FA466-AA2F-48DA-AC32-84C9A9831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37" y="1507743"/>
            <a:ext cx="5852172" cy="438912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421727-041B-4807-BFCC-24710E1DDABA}"/>
              </a:ext>
            </a:extLst>
          </p:cNvPr>
          <p:cNvGrpSpPr/>
          <p:nvPr/>
        </p:nvGrpSpPr>
        <p:grpSpPr>
          <a:xfrm>
            <a:off x="591310" y="1507744"/>
            <a:ext cx="5504690" cy="4389129"/>
            <a:chOff x="591310" y="1507744"/>
            <a:chExt cx="5504690" cy="438912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E7131A-7E76-4FE9-A265-16798EDAFDE1}"/>
                </a:ext>
              </a:extLst>
            </p:cNvPr>
            <p:cNvGrpSpPr/>
            <p:nvPr/>
          </p:nvGrpSpPr>
          <p:grpSpPr>
            <a:xfrm>
              <a:off x="591310" y="1507744"/>
              <a:ext cx="5504690" cy="4389129"/>
              <a:chOff x="591310" y="1507744"/>
              <a:chExt cx="5504690" cy="4389129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EAD0A1C-EE05-4840-8A43-A08AF53D49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37"/>
              <a:stretch/>
            </p:blipFill>
            <p:spPr>
              <a:xfrm>
                <a:off x="591310" y="1507744"/>
                <a:ext cx="5504690" cy="4389129"/>
              </a:xfrm>
              <a:prstGeom prst="rect">
                <a:avLst/>
              </a:prstGeom>
            </p:spPr>
          </p:pic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AC89173-13A5-4A6C-A4E6-5FE95BDFBE6D}"/>
                  </a:ext>
                </a:extLst>
              </p:cNvPr>
              <p:cNvSpPr/>
              <p:nvPr/>
            </p:nvSpPr>
            <p:spPr>
              <a:xfrm>
                <a:off x="3591507" y="2882507"/>
                <a:ext cx="138474" cy="167499"/>
              </a:xfrm>
              <a:prstGeom prst="ellipse">
                <a:avLst/>
              </a:prstGeom>
              <a:noFill/>
              <a:ln w="28575">
                <a:solidFill>
                  <a:srgbClr val="9C03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33A661-E903-4ECD-90F2-42A92C73011D}"/>
                </a:ext>
              </a:extLst>
            </p:cNvPr>
            <p:cNvSpPr/>
            <p:nvPr/>
          </p:nvSpPr>
          <p:spPr>
            <a:xfrm>
              <a:off x="5015819" y="3908457"/>
              <a:ext cx="138474" cy="167499"/>
            </a:xfrm>
            <a:prstGeom prst="ellipse">
              <a:avLst/>
            </a:prstGeom>
            <a:noFill/>
            <a:ln w="28575">
              <a:solidFill>
                <a:srgbClr val="9C03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EF5752C-DF9E-4183-9B0C-1CE7CF866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102" y="1609663"/>
            <a:ext cx="319965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Max Drawdown: 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51.1%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lang="zh-CN" altLang="en-US" sz="105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从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2014-01-21</a:t>
            </a: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到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2018-04-2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Annual Return: 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12.3%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9C030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EB0969-4462-44AF-82E2-9EED30E92E2D}"/>
              </a:ext>
            </a:extLst>
          </p:cNvPr>
          <p:cNvSpPr txBox="1"/>
          <p:nvPr/>
        </p:nvSpPr>
        <p:spPr>
          <a:xfrm>
            <a:off x="551358" y="842568"/>
            <a:ext cx="10782390" cy="46038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回测思路：</a:t>
            </a:r>
            <a:r>
              <a:rPr lang="en-US" altLang="zh-CN" dirty="0"/>
              <a:t>sum(</a:t>
            </a:r>
            <a:r>
              <a:rPr lang="zh-CN" altLang="en-US" dirty="0"/>
              <a:t>近远月仓位权重*对应月份合约收益率</a:t>
            </a:r>
            <a:r>
              <a:rPr lang="en-US" altLang="zh-CN" dirty="0"/>
              <a:t>)</a:t>
            </a:r>
            <a:r>
              <a:rPr lang="zh-CN" altLang="en-US" dirty="0"/>
              <a:t>，空头权重为负多头权重为正，</a:t>
            </a:r>
            <a:r>
              <a:rPr lang="en-US" altLang="zh-CN" dirty="0"/>
              <a:t>(</a:t>
            </a:r>
            <a:r>
              <a:rPr lang="zh-CN" altLang="en-US" dirty="0"/>
              <a:t>收益率</a:t>
            </a:r>
            <a:r>
              <a:rPr lang="en-US" altLang="zh-CN" dirty="0"/>
              <a:t>+1).</a:t>
            </a:r>
            <a:r>
              <a:rPr lang="en-US" altLang="zh-CN" dirty="0" err="1"/>
              <a:t>cumprod</a:t>
            </a:r>
            <a:endParaRPr lang="en-US" altLang="zh-CN" dirty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013F29C-5B71-463C-AC44-B2330999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090" y="1609663"/>
            <a:ext cx="319965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Max Drawdown: 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55.5%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lang="zh-CN" altLang="en-US" sz="1050" b="1" dirty="0">
                <a:solidFill>
                  <a:srgbClr val="9C0308"/>
                </a:solidFill>
                <a:latin typeface="Arial Unicode MS"/>
                <a:ea typeface="var(--jp-code-font-family)"/>
              </a:rPr>
              <a:t>从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201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8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-01-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</a:t>
            </a: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到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20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-0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6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-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Annual Return: 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9C0308"/>
                </a:solidFill>
                <a:effectLst/>
                <a:latin typeface="Arial Unicode MS"/>
                <a:ea typeface="var(--jp-code-font-family)"/>
              </a:rPr>
              <a:t>11.5%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9C030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451A406-58F3-4FA7-9DC1-ABE16D9192E1}"/>
              </a:ext>
            </a:extLst>
          </p:cNvPr>
          <p:cNvSpPr/>
          <p:nvPr/>
        </p:nvSpPr>
        <p:spPr>
          <a:xfrm>
            <a:off x="10144717" y="2120504"/>
            <a:ext cx="138474" cy="167499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6F3276C-1C49-4BBF-8D9D-F273925C89D8}"/>
              </a:ext>
            </a:extLst>
          </p:cNvPr>
          <p:cNvSpPr/>
          <p:nvPr/>
        </p:nvSpPr>
        <p:spPr>
          <a:xfrm>
            <a:off x="10952840" y="3626463"/>
            <a:ext cx="138474" cy="167499"/>
          </a:xfrm>
          <a:prstGeom prst="ellipse">
            <a:avLst/>
          </a:prstGeom>
          <a:noFill/>
          <a:ln w="28575">
            <a:solidFill>
              <a:srgbClr val="9C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4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  <a:r>
              <a:rPr lang="en-US" altLang="zh-CN" dirty="0"/>
              <a:t>——</a:t>
            </a:r>
            <a:r>
              <a:rPr lang="zh-CN" altLang="en-US" dirty="0"/>
              <a:t>回测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2E98FB-780C-4A42-843E-CCB65A586A04}"/>
              </a:ext>
            </a:extLst>
          </p:cNvPr>
          <p:cNvGrpSpPr/>
          <p:nvPr/>
        </p:nvGrpSpPr>
        <p:grpSpPr>
          <a:xfrm>
            <a:off x="1511166" y="1278637"/>
            <a:ext cx="8757787" cy="5036739"/>
            <a:chOff x="1511166" y="904772"/>
            <a:chExt cx="9305195" cy="518801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0FBDA5-4100-435E-BEE6-A5601E854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3" t="10288" r="8636" b="10801"/>
            <a:stretch/>
          </p:blipFill>
          <p:spPr>
            <a:xfrm>
              <a:off x="1511166" y="904772"/>
              <a:ext cx="9305195" cy="5188017"/>
            </a:xfrm>
            <a:prstGeom prst="rect">
              <a:avLst/>
            </a:prstGeom>
          </p:spPr>
        </p:pic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8A65068-0536-4E24-BA7F-72C83C6F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213" y="1451521"/>
              <a:ext cx="4920754" cy="4438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Max Drawdown: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51.1%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, </a:t>
              </a:r>
              <a:r>
                <a:rPr lang="zh-CN" altLang="en-US" sz="1400" dirty="0">
                  <a:latin typeface="Arial Unicode MS"/>
                  <a:ea typeface="var(--jp-code-font-family)"/>
                </a:rPr>
                <a:t>从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2014-01-21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到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2018-04-2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Annual Return: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var(--jp-code-font-family)"/>
                </a:rPr>
                <a:t>12.3%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C89173-13A5-4A6C-A4E6-5FE95BDFBE6D}"/>
                </a:ext>
              </a:extLst>
            </p:cNvPr>
            <p:cNvSpPr/>
            <p:nvPr/>
          </p:nvSpPr>
          <p:spPr>
            <a:xfrm>
              <a:off x="6220744" y="2501046"/>
              <a:ext cx="241484" cy="241484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33A661-E903-4ECD-90F2-42A92C73011D}"/>
                </a:ext>
              </a:extLst>
            </p:cNvPr>
            <p:cNvSpPr/>
            <p:nvPr/>
          </p:nvSpPr>
          <p:spPr>
            <a:xfrm>
              <a:off x="9033897" y="3905119"/>
              <a:ext cx="241484" cy="241484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6B00555-01C6-4A42-A575-5AFE85CB210F}"/>
              </a:ext>
            </a:extLst>
          </p:cNvPr>
          <p:cNvSpPr txBox="1"/>
          <p:nvPr/>
        </p:nvSpPr>
        <p:spPr>
          <a:xfrm>
            <a:off x="478261" y="659494"/>
            <a:ext cx="1139541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回测思路：</a:t>
            </a:r>
            <a:r>
              <a:rPr lang="en-US" altLang="zh-CN" sz="1800" dirty="0"/>
              <a:t>sum(</a:t>
            </a:r>
            <a:r>
              <a:rPr lang="zh-CN" altLang="en-US" sz="1800" dirty="0"/>
              <a:t>近远月仓位权重*对应月份合约收益率</a:t>
            </a:r>
            <a:r>
              <a:rPr lang="en-US" altLang="zh-CN" sz="1800" dirty="0"/>
              <a:t>)</a:t>
            </a:r>
            <a:r>
              <a:rPr lang="zh-CN" altLang="en-US" sz="1800" dirty="0"/>
              <a:t>，空头权重为负多头权重为正，</a:t>
            </a:r>
            <a:r>
              <a:rPr lang="en-US" altLang="zh-CN" sz="1800" dirty="0"/>
              <a:t>(</a:t>
            </a:r>
            <a:r>
              <a:rPr lang="zh-CN" altLang="en-US" sz="1800" dirty="0"/>
              <a:t>收益率</a:t>
            </a:r>
            <a:r>
              <a:rPr lang="en-US" altLang="zh-CN" sz="1800" dirty="0"/>
              <a:t>+1).</a:t>
            </a:r>
            <a:r>
              <a:rPr lang="en-US" altLang="zh-CN" sz="1800" dirty="0" err="1"/>
              <a:t>cumprod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6267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项目计划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81134"/>
              </p:ext>
            </p:extLst>
          </p:nvPr>
        </p:nvGraphicFramePr>
        <p:xfrm>
          <a:off x="899491" y="1644923"/>
          <a:ext cx="9680713" cy="395550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8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完成进度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第一周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28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-10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日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资料学习、数据搜集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第二周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“规则”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触发条件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基础函数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换仓函数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第三周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-10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18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第四周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美股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2007-2020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45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第五、六周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26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日</a:t>
                      </a: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-11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结果分析，空头触发条件优化</a:t>
                      </a:r>
                      <a:endParaRPr lang="en-US" altLang="zh-CN" dirty="0">
                        <a:solidFill>
                          <a:srgbClr val="972022"/>
                        </a:solidFill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编写可实盘的回测函数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31D8D-85FE-4B67-BA83-3DBB7665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9849" r="8636" b="11240"/>
          <a:stretch/>
        </p:blipFill>
        <p:spPr>
          <a:xfrm>
            <a:off x="1540042" y="914397"/>
            <a:ext cx="9276319" cy="51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3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3067</TotalTime>
  <Words>797</Words>
  <Application>Microsoft Office PowerPoint</Application>
  <PresentationFormat>宽屏</PresentationFormat>
  <Paragraphs>112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等线</vt:lpstr>
      <vt:lpstr>楷体</vt:lpstr>
      <vt:lpstr>微软雅黑</vt:lpstr>
      <vt:lpstr>Arial</vt:lpstr>
      <vt:lpstr>Calibri</vt:lpstr>
      <vt:lpstr>Calibri Light</vt:lpstr>
      <vt:lpstr>Office 主题</vt:lpstr>
      <vt:lpstr>PowerPoint 演示文稿</vt:lpstr>
      <vt:lpstr>RECAP</vt:lpstr>
      <vt:lpstr>一、数据和文献</vt:lpstr>
      <vt:lpstr>二、函数和框架</vt:lpstr>
      <vt:lpstr>对冲套利——回测</vt:lpstr>
      <vt:lpstr>对冲套利——回测</vt:lpstr>
      <vt:lpstr>对冲套利——回测</vt:lpstr>
      <vt:lpstr>项目计划</vt:lpstr>
      <vt:lpstr>对冲套利</vt:lpstr>
      <vt:lpstr>对冲套利</vt:lpstr>
      <vt:lpstr>对冲套利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李 攀郁</cp:lastModifiedBy>
  <cp:revision>398</cp:revision>
  <dcterms:created xsi:type="dcterms:W3CDTF">2016-03-04T04:52:50Z</dcterms:created>
  <dcterms:modified xsi:type="dcterms:W3CDTF">2020-10-26T10:09:50Z</dcterms:modified>
</cp:coreProperties>
</file>