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04" r:id="rId3"/>
    <p:sldId id="289" r:id="rId4"/>
    <p:sldId id="315" r:id="rId5"/>
    <p:sldId id="314" r:id="rId6"/>
    <p:sldId id="302" r:id="rId7"/>
    <p:sldId id="309" r:id="rId8"/>
    <p:sldId id="294" r:id="rId9"/>
    <p:sldId id="316" r:id="rId10"/>
    <p:sldId id="307" r:id="rId11"/>
    <p:sldId id="310" r:id="rId12"/>
    <p:sldId id="312" r:id="rId13"/>
    <p:sldId id="308" r:id="rId14"/>
    <p:sldId id="313" r:id="rId15"/>
    <p:sldId id="311" r:id="rId16"/>
    <p:sldId id="30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308"/>
    <a:srgbClr val="B23E3E"/>
    <a:srgbClr val="972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14" autoAdjust="0"/>
  </p:normalViewPr>
  <p:slideViewPr>
    <p:cSldViewPr snapToGrid="0">
      <p:cViewPr varScale="1">
        <p:scale>
          <a:sx n="68" d="100"/>
          <a:sy n="68" d="100"/>
        </p:scale>
        <p:origin x="58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A51FE-6F96-4E8E-A49A-EB293A893ACB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7D9D8-DF95-4665-85C1-82527CDBB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580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42149-9384-4D46-B20C-A31CB36F1888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96EAE-40E0-41EF-BE24-BFC6198EB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31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499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581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52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正文字号不做硬性规定，整洁美观即可。</a:t>
            </a:r>
            <a:endParaRPr lang="en-US" altLang="zh-CN" dirty="0"/>
          </a:p>
          <a:p>
            <a:r>
              <a:rPr lang="zh-CN" altLang="en-US" dirty="0"/>
              <a:t>自制图表颜色整体偏深红，要与模板协调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988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正文字号不做硬性规定，整洁美观即可。</a:t>
            </a:r>
            <a:endParaRPr lang="en-US" altLang="zh-CN" dirty="0"/>
          </a:p>
          <a:p>
            <a:r>
              <a:rPr lang="zh-CN" altLang="en-US" dirty="0"/>
              <a:t>自制图表颜色整体偏深红，要与模板协调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186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正文字号不做硬性规定，整洁美观即可。</a:t>
            </a:r>
            <a:endParaRPr lang="en-US" altLang="zh-CN" dirty="0"/>
          </a:p>
          <a:p>
            <a:r>
              <a:rPr lang="zh-CN" altLang="en-US" dirty="0"/>
              <a:t>自制图表颜色整体偏深红，要与模板协调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917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44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174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339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237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653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北大汇丰名片汇总-29"/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575050"/>
              </a:clrFrom>
              <a:clrTo>
                <a:srgbClr val="57505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2000"/>
                    </a14:imgEffect>
                  </a14:imgLayer>
                </a14:imgProps>
              </a:ext>
            </a:extLst>
          </a:blip>
          <a:srcRect l="3397" t="17515" r="3304" b="43865"/>
          <a:stretch/>
        </p:blipFill>
        <p:spPr>
          <a:xfrm>
            <a:off x="-8022" y="-16042"/>
            <a:ext cx="12192000" cy="4448329"/>
          </a:xfrm>
          <a:prstGeom prst="rect">
            <a:avLst/>
          </a:prstGeom>
        </p:spPr>
      </p:pic>
      <p:pic>
        <p:nvPicPr>
          <p:cNvPr id="3" name="图片 2" descr="北大汇丰名片汇总-29"/>
          <p:cNvPicPr>
            <a:picLocks noChangeAspect="1"/>
          </p:cNvPicPr>
          <p:nvPr userDrawn="1"/>
        </p:nvPicPr>
        <p:blipFill rotWithShape="1">
          <a:blip r:embed="rId4" cstate="print"/>
          <a:srcRect l="3397" t="14689" r="3304" b="43865"/>
          <a:stretch/>
        </p:blipFill>
        <p:spPr>
          <a:xfrm flipV="1">
            <a:off x="-2" y="2156337"/>
            <a:ext cx="12192000" cy="4773851"/>
          </a:xfrm>
          <a:prstGeom prst="rect">
            <a:avLst/>
          </a:prstGeom>
        </p:spPr>
      </p:pic>
      <p:sp>
        <p:nvSpPr>
          <p:cNvPr id="7" name="椭圆 6"/>
          <p:cNvSpPr/>
          <p:nvPr userDrawn="1"/>
        </p:nvSpPr>
        <p:spPr>
          <a:xfrm>
            <a:off x="10686197" y="607909"/>
            <a:ext cx="1009934" cy="1009934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33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197" y="384696"/>
            <a:ext cx="10515600" cy="780501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9C030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燕尾形 5"/>
          <p:cNvSpPr/>
          <p:nvPr userDrawn="1"/>
        </p:nvSpPr>
        <p:spPr>
          <a:xfrm>
            <a:off x="11511889" y="6353267"/>
            <a:ext cx="447775" cy="383232"/>
          </a:xfrm>
          <a:prstGeom prst="chevron">
            <a:avLst>
              <a:gd name="adj" fmla="val 16728"/>
            </a:avLst>
          </a:prstGeom>
          <a:solidFill>
            <a:srgbClr val="97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6899" y="6353269"/>
            <a:ext cx="2743200" cy="36512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fld id="{1827CD8D-0C45-4313-8514-3276C233865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6" b="29673"/>
          <a:stretch/>
        </p:blipFill>
        <p:spPr>
          <a:xfrm>
            <a:off x="10682285" y="6353267"/>
            <a:ext cx="900337" cy="383939"/>
          </a:xfrm>
          <a:prstGeom prst="rect">
            <a:avLst/>
          </a:prstGeom>
        </p:spPr>
      </p:pic>
      <p:sp>
        <p:nvSpPr>
          <p:cNvPr id="9" name="矩形: 圆角 7"/>
          <p:cNvSpPr/>
          <p:nvPr userDrawn="1"/>
        </p:nvSpPr>
        <p:spPr>
          <a:xfrm>
            <a:off x="3716989" y="2051915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4408364" y="2564872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圆角 18"/>
          <p:cNvSpPr/>
          <p:nvPr userDrawn="1"/>
        </p:nvSpPr>
        <p:spPr>
          <a:xfrm>
            <a:off x="3716990" y="2938634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408365" y="3451591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: 圆角 20"/>
          <p:cNvSpPr/>
          <p:nvPr userDrawn="1"/>
        </p:nvSpPr>
        <p:spPr>
          <a:xfrm>
            <a:off x="3716990" y="3966208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4408365" y="4459895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: 圆角 22"/>
          <p:cNvSpPr/>
          <p:nvPr userDrawn="1"/>
        </p:nvSpPr>
        <p:spPr>
          <a:xfrm>
            <a:off x="3716989" y="4974512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4408364" y="5487469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246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261" y="-16162"/>
            <a:ext cx="10338100" cy="1072212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燕尾形 5"/>
          <p:cNvSpPr/>
          <p:nvPr userDrawn="1"/>
        </p:nvSpPr>
        <p:spPr>
          <a:xfrm>
            <a:off x="11511889" y="6353267"/>
            <a:ext cx="447775" cy="383232"/>
          </a:xfrm>
          <a:prstGeom prst="chevron">
            <a:avLst>
              <a:gd name="adj" fmla="val 16728"/>
            </a:avLst>
          </a:prstGeom>
          <a:solidFill>
            <a:srgbClr val="97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6899" y="6353269"/>
            <a:ext cx="2743200" cy="36512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fld id="{1827CD8D-0C45-4313-8514-3276C233865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6" b="29673"/>
          <a:stretch/>
        </p:blipFill>
        <p:spPr>
          <a:xfrm>
            <a:off x="10682285" y="6353267"/>
            <a:ext cx="900337" cy="383939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63532" y="328132"/>
            <a:ext cx="132857" cy="351135"/>
          </a:xfrm>
          <a:prstGeom prst="rect">
            <a:avLst/>
          </a:prstGeom>
          <a:solidFill>
            <a:srgbClr val="9C03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511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37919" y="6353269"/>
            <a:ext cx="2743200" cy="36512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fld id="{1827CD8D-0C45-4313-8514-3276C233865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燕尾形 4"/>
          <p:cNvSpPr/>
          <p:nvPr userDrawn="1"/>
        </p:nvSpPr>
        <p:spPr>
          <a:xfrm>
            <a:off x="11511889" y="6353267"/>
            <a:ext cx="447775" cy="383232"/>
          </a:xfrm>
          <a:prstGeom prst="chevron">
            <a:avLst>
              <a:gd name="adj" fmla="val 16728"/>
            </a:avLst>
          </a:prstGeom>
          <a:solidFill>
            <a:srgbClr val="97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 txBox="1">
            <a:spLocks/>
          </p:cNvSpPr>
          <p:nvPr userDrawn="1"/>
        </p:nvSpPr>
        <p:spPr>
          <a:xfrm>
            <a:off x="9216899" y="63532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27CD8D-0C45-4313-8514-3276C233865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6" b="29673"/>
          <a:stretch/>
        </p:blipFill>
        <p:spPr>
          <a:xfrm>
            <a:off x="10682285" y="6353267"/>
            <a:ext cx="900337" cy="3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32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无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27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04CE4-2EA5-4F49-9ABB-DE1FE6D9DE39}" type="datetime1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7CD8D-0C45-4313-8514-3276C233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03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4" r:id="rId3"/>
    <p:sldLayoutId id="2147483655" r:id="rId4"/>
    <p:sldLayoutId id="2147483658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6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microsoft.com/office/2007/relationships/hdphoto" Target="../media/hdphoto5.wdp"/><Relationship Id="rId5" Type="http://schemas.openxmlformats.org/officeDocument/2006/relationships/image" Target="../media/image13.png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" y="3070497"/>
            <a:ext cx="12192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VIX</a:t>
            </a:r>
            <a:r>
              <a:rPr lang="zh-CN" altLang="en-US" sz="3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期货对冲套利</a:t>
            </a:r>
            <a:endParaRPr lang="zh-CN" altLang="en-US" sz="3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0" y="4998087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97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李攀郁 聂书涵 余佳豪 孙博</a:t>
            </a:r>
            <a:endParaRPr lang="en-US" altLang="zh-CN" sz="2000" dirty="0" smtClean="0">
              <a:solidFill>
                <a:srgbClr val="97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97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2020-09-28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" y="2513482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北京大学量化交易协会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Proposal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925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37196" y="2083687"/>
            <a:ext cx="445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196" y="4009825"/>
            <a:ext cx="445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97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2000" b="1" dirty="0">
              <a:solidFill>
                <a:srgbClr val="97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37196" y="3002177"/>
            <a:ext cx="4375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目标与</a:t>
            </a:r>
            <a:r>
              <a:rPr lang="zh-CN" altLang="en-US" sz="2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37196" y="5017474"/>
            <a:ext cx="4721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2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安排</a:t>
            </a:r>
            <a:endParaRPr lang="zh-CN" altLang="en-US" sz="20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VIX</a:t>
            </a:r>
            <a:r>
              <a:rPr lang="zh-CN" altLang="en-US" dirty="0"/>
              <a:t>期货</a:t>
            </a:r>
            <a:r>
              <a:rPr lang="zh-CN" altLang="en-US" dirty="0" smtClean="0"/>
              <a:t>跨</a:t>
            </a:r>
            <a:r>
              <a:rPr lang="zh-CN" altLang="en-US" dirty="0"/>
              <a:t>期套利</a:t>
            </a:r>
          </a:p>
        </p:txBody>
      </p:sp>
    </p:spTree>
    <p:extLst>
      <p:ext uri="{BB962C8B-B14F-4D97-AF65-F5344CB8AC3E}">
        <p14:creationId xmlns:p14="http://schemas.microsoft.com/office/powerpoint/2010/main" val="244855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理论需求和参考文献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70951" y="1584696"/>
            <a:ext cx="10342880" cy="338554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J.P. </a:t>
            </a:r>
            <a:r>
              <a:rPr lang="en-US" altLang="zh-CN" sz="1600" dirty="0" smtClean="0"/>
              <a:t>Morgan,  ”J.P. MORGAN MACRO HEDGE”, 2011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70951" y="1215364"/>
            <a:ext cx="2103120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复现研报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70951" y="2735244"/>
            <a:ext cx="10342880" cy="584775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John </a:t>
            </a:r>
            <a:r>
              <a:rPr lang="en-US" altLang="zh-CN" sz="1600" dirty="0" smtClean="0"/>
              <a:t>Hull</a:t>
            </a:r>
            <a:r>
              <a:rPr lang="en-US" altLang="zh-CN" sz="1600" dirty="0"/>
              <a:t>,</a:t>
            </a:r>
            <a:r>
              <a:rPr lang="en-US" altLang="zh-CN" sz="1600" dirty="0" smtClean="0"/>
              <a:t> “Options</a:t>
            </a:r>
            <a:r>
              <a:rPr lang="en-US" altLang="zh-CN" sz="1600" dirty="0"/>
              <a:t>, Futures and Other </a:t>
            </a:r>
            <a:r>
              <a:rPr lang="en-US" altLang="zh-CN" sz="1600" dirty="0" smtClean="0"/>
              <a:t>Derivatives”, 2018</a:t>
            </a:r>
            <a:endParaRPr lang="en-US" altLang="zh-C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Andrew Pole, “Statistical Arbitrage”, 2007</a:t>
            </a:r>
            <a:endParaRPr lang="en-US" altLang="zh-CN" sz="1600" dirty="0"/>
          </a:p>
        </p:txBody>
      </p:sp>
      <p:sp>
        <p:nvSpPr>
          <p:cNvPr id="18" name="文本框 17"/>
          <p:cNvSpPr txBox="1"/>
          <p:nvPr/>
        </p:nvSpPr>
        <p:spPr>
          <a:xfrm>
            <a:off x="370951" y="2365912"/>
            <a:ext cx="2103120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参考书目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0951" y="4162791"/>
            <a:ext cx="10342880" cy="1569660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华泰</a:t>
            </a:r>
            <a:r>
              <a:rPr lang="zh-CN" altLang="en-US" sz="1600" dirty="0" smtClean="0"/>
              <a:t>期货</a:t>
            </a:r>
            <a:r>
              <a:rPr lang="en-US" altLang="zh-CN" sz="1600" dirty="0" smtClean="0"/>
              <a:t>《</a:t>
            </a:r>
            <a:r>
              <a:rPr lang="zh-CN" altLang="en-US" sz="1600" dirty="0" smtClean="0"/>
              <a:t>股指</a:t>
            </a:r>
            <a:r>
              <a:rPr lang="zh-CN" altLang="en-US" sz="1600" dirty="0"/>
              <a:t>期货系列专题（二）：股指期货日内跨期统计</a:t>
            </a:r>
            <a:r>
              <a:rPr lang="zh-CN" altLang="en-US" sz="1600" dirty="0" smtClean="0"/>
              <a:t>套利</a:t>
            </a:r>
            <a:r>
              <a:rPr lang="en-US" altLang="zh-CN" sz="1600" dirty="0" smtClean="0"/>
              <a:t>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中</a:t>
            </a:r>
            <a:r>
              <a:rPr lang="zh-CN" altLang="en-US" sz="1600" dirty="0" smtClean="0"/>
              <a:t>信期货</a:t>
            </a:r>
            <a:r>
              <a:rPr lang="en-US" altLang="zh-CN" sz="1600" dirty="0"/>
              <a:t>《OU</a:t>
            </a:r>
            <a:r>
              <a:rPr lang="zh-CN" altLang="en-US" sz="1600" dirty="0"/>
              <a:t>过程下的期货跨期套利</a:t>
            </a:r>
            <a:r>
              <a:rPr lang="en-US" altLang="zh-CN" sz="1600" dirty="0" smtClean="0"/>
              <a:t>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东海期货</a:t>
            </a:r>
            <a:r>
              <a:rPr lang="en-US" altLang="zh-CN" sz="1600" dirty="0" smtClean="0"/>
              <a:t>《</a:t>
            </a:r>
            <a:r>
              <a:rPr lang="zh-CN" altLang="en-US" sz="1600" dirty="0"/>
              <a:t>股指套利系列专题之模型分析篇</a:t>
            </a:r>
            <a:r>
              <a:rPr lang="en-US" altLang="zh-CN" sz="1600" dirty="0" smtClean="0"/>
              <a:t>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光大证券</a:t>
            </a:r>
            <a:r>
              <a:rPr lang="en-US" altLang="zh-CN" sz="1600" dirty="0" smtClean="0"/>
              <a:t>《</a:t>
            </a:r>
            <a:r>
              <a:rPr lang="zh-CN" altLang="en-US" sz="1600" dirty="0" smtClean="0"/>
              <a:t>衍生品研究系列报告之五：</a:t>
            </a:r>
            <a:r>
              <a:rPr lang="en-US" altLang="zh-CN" sz="1600" dirty="0" smtClean="0"/>
              <a:t>VIX</a:t>
            </a:r>
            <a:r>
              <a:rPr lang="zh-CN" altLang="en-US" sz="1600" dirty="0" smtClean="0"/>
              <a:t>及其衍生品</a:t>
            </a:r>
            <a:r>
              <a:rPr lang="en-US" altLang="zh-CN" sz="1600" dirty="0" smtClean="0"/>
              <a:t>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财富证券</a:t>
            </a:r>
            <a:r>
              <a:rPr lang="en-US" altLang="zh-CN" sz="1600" dirty="0" smtClean="0"/>
              <a:t>《</a:t>
            </a:r>
            <a:r>
              <a:rPr lang="zh-CN" altLang="en-US" sz="1600" dirty="0" smtClean="0"/>
              <a:t>期权</a:t>
            </a:r>
            <a:r>
              <a:rPr lang="zh-CN" altLang="en-US" sz="1600" dirty="0"/>
              <a:t>专题研究系列</a:t>
            </a:r>
            <a:r>
              <a:rPr lang="zh-CN" altLang="en-US" sz="1600" dirty="0" smtClean="0"/>
              <a:t>报告：</a:t>
            </a:r>
            <a:r>
              <a:rPr lang="en-US" altLang="zh-CN" sz="1600" dirty="0" smtClean="0"/>
              <a:t>VIX</a:t>
            </a:r>
            <a:r>
              <a:rPr lang="zh-CN" altLang="en-US" sz="1600" dirty="0"/>
              <a:t>指数计算方法介绍及</a:t>
            </a:r>
            <a:r>
              <a:rPr lang="en-US" altLang="zh-CN" sz="1600" dirty="0"/>
              <a:t>VIX</a:t>
            </a:r>
            <a:r>
              <a:rPr lang="zh-CN" altLang="en-US" sz="1600" dirty="0"/>
              <a:t>的实际</a:t>
            </a:r>
            <a:r>
              <a:rPr lang="zh-CN" altLang="en-US" sz="1600" dirty="0" smtClean="0"/>
              <a:t>运用</a:t>
            </a:r>
            <a:r>
              <a:rPr lang="en-US" altLang="zh-CN" sz="1600" dirty="0" smtClean="0"/>
              <a:t>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国信</a:t>
            </a:r>
            <a:r>
              <a:rPr lang="zh-CN" altLang="en-US" sz="1600" dirty="0" smtClean="0"/>
              <a:t>证券</a:t>
            </a:r>
            <a:r>
              <a:rPr lang="en-US" altLang="zh-CN" sz="1600" dirty="0" smtClean="0"/>
              <a:t>《</a:t>
            </a:r>
            <a:r>
              <a:rPr lang="zh-CN" altLang="en-US" sz="1600" dirty="0" smtClean="0"/>
              <a:t>衍生</a:t>
            </a:r>
            <a:r>
              <a:rPr lang="zh-CN" altLang="en-US" sz="1600" dirty="0"/>
              <a:t>品应用与产品设计系列</a:t>
            </a:r>
            <a:r>
              <a:rPr lang="en-US" altLang="zh-CN" sz="1600" dirty="0"/>
              <a:t>_VIX</a:t>
            </a:r>
            <a:r>
              <a:rPr lang="zh-CN" altLang="en-US" sz="1600" dirty="0"/>
              <a:t>指数介绍及</a:t>
            </a:r>
            <a:r>
              <a:rPr lang="en-US" altLang="zh-CN" sz="1600" dirty="0"/>
              <a:t>GSVX</a:t>
            </a:r>
            <a:r>
              <a:rPr lang="zh-CN" altLang="en-US" sz="1600" dirty="0" smtClean="0"/>
              <a:t>编制</a:t>
            </a:r>
            <a:r>
              <a:rPr lang="en-US" altLang="zh-CN" sz="1600" dirty="0" smtClean="0"/>
              <a:t>》</a:t>
            </a:r>
            <a:endParaRPr lang="en-US" altLang="zh-CN" sz="1600" dirty="0"/>
          </a:p>
        </p:txBody>
      </p:sp>
      <p:sp>
        <p:nvSpPr>
          <p:cNvPr id="20" name="文本框 19"/>
          <p:cNvSpPr txBox="1"/>
          <p:nvPr/>
        </p:nvSpPr>
        <p:spPr>
          <a:xfrm>
            <a:off x="370951" y="3793459"/>
            <a:ext cx="2103120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参考</a:t>
            </a:r>
            <a:r>
              <a:rPr lang="zh-CN" altLang="en-US" dirty="0">
                <a:solidFill>
                  <a:schemeClr val="bg1"/>
                </a:solidFill>
              </a:rPr>
              <a:t>研报</a:t>
            </a:r>
          </a:p>
        </p:txBody>
      </p:sp>
    </p:spTree>
    <p:extLst>
      <p:ext uri="{BB962C8B-B14F-4D97-AF65-F5344CB8AC3E}">
        <p14:creationId xmlns:p14="http://schemas.microsoft.com/office/powerpoint/2010/main" val="196587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896"/>
          <a:stretch/>
        </p:blipFill>
        <p:spPr>
          <a:xfrm>
            <a:off x="0" y="175488"/>
            <a:ext cx="12184382" cy="665941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 rot="10800000">
            <a:off x="-18472" y="-655270"/>
            <a:ext cx="12293600" cy="74994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73000"/>
                </a:schemeClr>
              </a:gs>
              <a:gs pos="35000">
                <a:schemeClr val="bg1">
                  <a:alpha val="82000"/>
                </a:schemeClr>
              </a:gs>
              <a:gs pos="65000">
                <a:schemeClr val="bg1"/>
              </a:gs>
              <a:gs pos="93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数据可获得性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11" name="object 3"/>
          <p:cNvSpPr txBox="1"/>
          <p:nvPr/>
        </p:nvSpPr>
        <p:spPr>
          <a:xfrm>
            <a:off x="816856" y="1056050"/>
            <a:ext cx="5149921" cy="4570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lvl="0" indent="-228600">
              <a:lnSpc>
                <a:spcPct val="150000"/>
              </a:lnSpc>
              <a:buFont typeface="Arial"/>
              <a:buChar char="•"/>
              <a:tabLst>
                <a:tab pos="241935" algn="l"/>
              </a:tabLst>
            </a:pPr>
            <a:r>
              <a:rPr lang="zh-CN" altLang="en-US" sz="2400" spc="-15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Book Antiqua"/>
              </a:rPr>
              <a:t>复现策略</a:t>
            </a:r>
            <a:endParaRPr lang="en-US" altLang="zh-CN" sz="2400" spc="-15" dirty="0" smtClean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Book Antiqua"/>
            </a:endParaRPr>
          </a:p>
          <a:p>
            <a:pPr marL="469900" lvl="1">
              <a:lnSpc>
                <a:spcPct val="150000"/>
              </a:lnSpc>
              <a:tabLst>
                <a:tab pos="241935" algn="l"/>
              </a:tabLst>
            </a:pPr>
            <a:r>
              <a:rPr lang="en-US" altLang="zh-CN" spc="-15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Book Antiqua"/>
              </a:rPr>
              <a:t>VIX</a:t>
            </a:r>
            <a:r>
              <a:rPr lang="zh-CN" altLang="en-US" spc="-15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Book Antiqua"/>
              </a:rPr>
              <a:t>指数历史行情数据</a:t>
            </a:r>
            <a:endParaRPr lang="en-US" altLang="zh-CN" spc="-15" dirty="0" smtClean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Book Antiqua"/>
            </a:endParaRPr>
          </a:p>
          <a:p>
            <a:pPr marL="469900" lvl="1">
              <a:lnSpc>
                <a:spcPct val="150000"/>
              </a:lnSpc>
              <a:tabLst>
                <a:tab pos="241935" algn="l"/>
              </a:tabLst>
            </a:pPr>
            <a:r>
              <a:rPr lang="en-US" altLang="zh-CN" spc="-15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Book Antiqua"/>
              </a:rPr>
              <a:t>VIX</a:t>
            </a:r>
            <a:r>
              <a:rPr lang="zh-CN" altLang="en-US" spc="-15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Book Antiqua"/>
              </a:rPr>
              <a:t>期货合约历史行情</a:t>
            </a:r>
            <a:r>
              <a:rPr lang="zh-CN" altLang="en-US" spc="-15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Book Antiqua"/>
              </a:rPr>
              <a:t>数据</a:t>
            </a:r>
            <a:endParaRPr lang="en-US" altLang="zh-CN" spc="-15" dirty="0" smtClean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Book Antiqua"/>
            </a:endParaRPr>
          </a:p>
          <a:p>
            <a:pPr marL="469900" lvl="1">
              <a:lnSpc>
                <a:spcPct val="150000"/>
              </a:lnSpc>
              <a:tabLst>
                <a:tab pos="241935" algn="l"/>
              </a:tabLst>
            </a:pPr>
            <a:endParaRPr lang="en-US" altLang="zh-CN" spc="-15" dirty="0" smtClean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Book Antiqua"/>
            </a:endParaRPr>
          </a:p>
          <a:p>
            <a:pPr marL="241300" indent="-228600">
              <a:lnSpc>
                <a:spcPct val="150000"/>
              </a:lnSpc>
              <a:buFont typeface="Arial"/>
              <a:buChar char="•"/>
              <a:tabLst>
                <a:tab pos="241935" algn="l"/>
              </a:tabLst>
            </a:pPr>
            <a:r>
              <a:rPr lang="zh-CN" altLang="en-US" sz="2400" spc="-15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Book Antiqua"/>
              </a:rPr>
              <a:t>优化</a:t>
            </a:r>
            <a:r>
              <a:rPr lang="zh-CN" altLang="en-US" sz="1200" spc="-15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Book Antiqua"/>
              </a:rPr>
              <a:t>（以优化空头触发条件为例）</a:t>
            </a:r>
            <a:endParaRPr lang="en-US" altLang="zh-CN" sz="2400" spc="-15" dirty="0" smtClean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Book Antiqua"/>
            </a:endParaRPr>
          </a:p>
          <a:p>
            <a:pPr marL="469900" lvl="1">
              <a:lnSpc>
                <a:spcPct val="150000"/>
              </a:lnSpc>
              <a:tabLst>
                <a:tab pos="241935" algn="l"/>
              </a:tabLst>
            </a:pPr>
            <a:r>
              <a:rPr lang="en-US" altLang="zh-CN" spc="-15" dirty="0" err="1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Book Antiqua"/>
              </a:rPr>
              <a:t>S&amp;P500</a:t>
            </a:r>
            <a:r>
              <a:rPr lang="zh-CN" altLang="en-US" spc="-15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Book Antiqua"/>
              </a:rPr>
              <a:t>指数历史行情</a:t>
            </a:r>
            <a:endParaRPr lang="en-US" altLang="zh-CN" spc="-15" dirty="0" smtClean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Book Antiqua"/>
            </a:endParaRPr>
          </a:p>
          <a:p>
            <a:pPr marL="469900" lvl="1">
              <a:lnSpc>
                <a:spcPct val="150000"/>
              </a:lnSpc>
              <a:tabLst>
                <a:tab pos="241935" algn="l"/>
              </a:tabLst>
            </a:pPr>
            <a:r>
              <a:rPr lang="zh-CN" altLang="en-US" spc="-15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Book Antiqua"/>
              </a:rPr>
              <a:t>其他数据</a:t>
            </a:r>
            <a:endParaRPr lang="en-US" altLang="zh-CN" spc="-15" dirty="0" smtClean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Book Antiqua"/>
            </a:endParaRPr>
          </a:p>
          <a:p>
            <a:pPr marL="469900" lvl="1">
              <a:lnSpc>
                <a:spcPct val="150000"/>
              </a:lnSpc>
              <a:tabLst>
                <a:tab pos="241935" algn="l"/>
              </a:tabLst>
            </a:pPr>
            <a:endParaRPr lang="en-US" altLang="zh-CN" spc="-15" dirty="0" smtClean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Book Antiqua"/>
            </a:endParaRPr>
          </a:p>
          <a:p>
            <a:pPr marL="241300" indent="-228600">
              <a:lnSpc>
                <a:spcPct val="150000"/>
              </a:lnSpc>
              <a:buFont typeface="Arial"/>
              <a:buChar char="•"/>
              <a:tabLst>
                <a:tab pos="241935" algn="l"/>
              </a:tabLst>
            </a:pPr>
            <a:r>
              <a:rPr lang="zh-CN" altLang="en-US" sz="2400" spc="-15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Book Antiqua"/>
              </a:rPr>
              <a:t>构造模拟</a:t>
            </a:r>
            <a:r>
              <a:rPr lang="en-US" altLang="zh-CN" sz="2400" spc="-15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Book Antiqua"/>
              </a:rPr>
              <a:t>VIX</a:t>
            </a:r>
            <a:r>
              <a:rPr lang="zh-CN" altLang="en-US" sz="2400" spc="-15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Book Antiqua"/>
              </a:rPr>
              <a:t>指数</a:t>
            </a:r>
            <a:endParaRPr lang="en-US" altLang="zh-CN" sz="2400" spc="-15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Book Antiqua"/>
            </a:endParaRPr>
          </a:p>
          <a:p>
            <a:pPr marL="469900" lvl="1">
              <a:lnSpc>
                <a:spcPct val="150000"/>
              </a:lnSpc>
              <a:tabLst>
                <a:tab pos="241935" algn="l"/>
              </a:tabLst>
            </a:pPr>
            <a:r>
              <a:rPr lang="zh-CN" altLang="en-US" spc="-15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Book Antiqua"/>
              </a:rPr>
              <a:t>上证</a:t>
            </a:r>
            <a:r>
              <a:rPr lang="en-US" altLang="zh-CN" spc="-15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Book Antiqua"/>
              </a:rPr>
              <a:t>50ETF</a:t>
            </a:r>
            <a:r>
              <a:rPr lang="zh-CN" altLang="en-US" spc="-15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Book Antiqua"/>
              </a:rPr>
              <a:t>期权历史行情数据</a:t>
            </a:r>
            <a:endParaRPr lang="en-US" altLang="zh-CN" spc="-15" dirty="0" smtClean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Book Antiqua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6205908" y="1685542"/>
            <a:ext cx="551622" cy="402535"/>
          </a:xfrm>
          <a:prstGeom prst="rightArrow">
            <a:avLst/>
          </a:prstGeom>
          <a:solidFill>
            <a:srgbClr val="B23E3E"/>
          </a:solidFill>
          <a:ln>
            <a:solidFill>
              <a:srgbClr val="972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6205909" y="4935651"/>
            <a:ext cx="551622" cy="402535"/>
          </a:xfrm>
          <a:prstGeom prst="rightArrow">
            <a:avLst/>
          </a:prstGeom>
          <a:solidFill>
            <a:srgbClr val="B23E3E"/>
          </a:solidFill>
          <a:ln>
            <a:solidFill>
              <a:srgbClr val="972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886736" y="1625199"/>
            <a:ext cx="1933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-15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Book Antiqua"/>
              </a:rPr>
              <a:t>Bloomberg</a:t>
            </a:r>
            <a:endParaRPr lang="zh-CN" altLang="en-US" sz="2800" spc="-15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Book Antiqu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86736" y="4875308"/>
            <a:ext cx="1933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-15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Book Antiqua"/>
              </a:rPr>
              <a:t>Wind</a:t>
            </a:r>
            <a:endParaRPr lang="zh-CN" altLang="en-US" sz="2800" spc="-15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Book Antiqua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6205908" y="3411230"/>
            <a:ext cx="551622" cy="402535"/>
          </a:xfrm>
          <a:prstGeom prst="rightArrow">
            <a:avLst/>
          </a:prstGeom>
          <a:solidFill>
            <a:srgbClr val="B23E3E"/>
          </a:solidFill>
          <a:ln>
            <a:solidFill>
              <a:srgbClr val="972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886736" y="3350887"/>
            <a:ext cx="1933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-15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Book Antiqua"/>
              </a:rPr>
              <a:t>Bloomberg</a:t>
            </a:r>
            <a:endParaRPr lang="zh-CN" altLang="en-US" sz="2800" spc="-15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37504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37196" y="2083687"/>
            <a:ext cx="445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196" y="5039212"/>
            <a:ext cx="445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97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2000" b="1" dirty="0" smtClean="0">
                <a:solidFill>
                  <a:srgbClr val="97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安排</a:t>
            </a:r>
            <a:endParaRPr lang="zh-CN" altLang="en-US" sz="2000" b="1" dirty="0">
              <a:solidFill>
                <a:srgbClr val="97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37196" y="4039545"/>
            <a:ext cx="4375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20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37196" y="3002177"/>
            <a:ext cx="4721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目标与</a:t>
            </a:r>
            <a:r>
              <a:rPr lang="zh-CN" altLang="en-US" sz="2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VIX</a:t>
            </a:r>
            <a:r>
              <a:rPr lang="zh-CN" altLang="en-US" dirty="0"/>
              <a:t>期货</a:t>
            </a:r>
            <a:r>
              <a:rPr lang="zh-CN" altLang="en-US" dirty="0" smtClean="0"/>
              <a:t>跨</a:t>
            </a:r>
            <a:r>
              <a:rPr lang="zh-CN" altLang="en-US" dirty="0"/>
              <a:t>期套利</a:t>
            </a:r>
          </a:p>
        </p:txBody>
      </p:sp>
    </p:spTree>
    <p:extLst>
      <p:ext uri="{BB962C8B-B14F-4D97-AF65-F5344CB8AC3E}">
        <p14:creationId xmlns:p14="http://schemas.microsoft.com/office/powerpoint/2010/main" val="308800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实现路径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75920" y="1396299"/>
            <a:ext cx="10342880" cy="3939540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一、策略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资料学习、数据搜集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Coding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lvl="1"/>
            <a:r>
              <a:rPr lang="en-US" altLang="zh-CN" sz="1600" dirty="0"/>
              <a:t>	</a:t>
            </a:r>
            <a:r>
              <a:rPr lang="zh-CN" altLang="en-US" sz="1600" dirty="0" smtClean="0"/>
              <a:t>“规则”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触发条件定义</a:t>
            </a:r>
            <a:endParaRPr lang="en-US" altLang="zh-CN" sz="1600" dirty="0" smtClean="0"/>
          </a:p>
          <a:p>
            <a:pPr lvl="1"/>
            <a:r>
              <a:rPr lang="en-US" altLang="zh-CN" sz="1600" dirty="0"/>
              <a:t>	</a:t>
            </a:r>
            <a:r>
              <a:rPr lang="zh-CN" altLang="en-US" sz="1600" dirty="0" smtClean="0"/>
              <a:t>基础函数结构</a:t>
            </a:r>
            <a:endParaRPr lang="en-US" altLang="zh-CN" sz="1600" dirty="0" smtClean="0"/>
          </a:p>
          <a:p>
            <a:pPr lvl="1"/>
            <a:r>
              <a:rPr lang="en-US" altLang="zh-CN" sz="1600" dirty="0"/>
              <a:t>	</a:t>
            </a:r>
            <a:r>
              <a:rPr lang="zh-CN" altLang="en-US" sz="1600" dirty="0"/>
              <a:t>加</a:t>
            </a:r>
            <a:r>
              <a:rPr lang="zh-CN" altLang="en-US" sz="1600" dirty="0" smtClean="0"/>
              <a:t>入换仓、条件等因素</a:t>
            </a:r>
            <a:endParaRPr lang="en-US" altLang="zh-CN" sz="1600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二、美股回测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搜集</a:t>
            </a:r>
            <a:r>
              <a:rPr lang="en-US" altLang="zh-CN" sz="1600" dirty="0"/>
              <a:t>2011-2020</a:t>
            </a:r>
            <a:r>
              <a:rPr lang="zh-CN" altLang="en-US" sz="1600" dirty="0"/>
              <a:t>年</a:t>
            </a:r>
            <a:r>
              <a:rPr lang="zh-CN" altLang="en-US" sz="1600" dirty="0" smtClean="0"/>
              <a:t>数据</a:t>
            </a:r>
            <a:endParaRPr lang="en-US" altLang="zh-C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编写通用回测函数</a:t>
            </a:r>
            <a:endParaRPr lang="en-US" altLang="zh-CN" sz="1600" dirty="0"/>
          </a:p>
          <a:p>
            <a:endParaRPr lang="en-US" altLang="zh-CN" dirty="0" smtClean="0"/>
          </a:p>
          <a:p>
            <a:r>
              <a:rPr lang="zh-CN" altLang="en-US" dirty="0" smtClean="0"/>
              <a:t>三、</a:t>
            </a:r>
            <a:r>
              <a:rPr lang="en-US" altLang="zh-CN" dirty="0" smtClean="0"/>
              <a:t>China-</a:t>
            </a:r>
            <a:r>
              <a:rPr lang="en-US" altLang="zh-CN" dirty="0" err="1" smtClean="0"/>
              <a:t>VIX</a:t>
            </a:r>
            <a:r>
              <a:rPr lang="zh-CN" altLang="en-US" dirty="0" smtClean="0"/>
              <a:t>指数编制 </a:t>
            </a:r>
            <a:r>
              <a:rPr lang="en-US" altLang="zh-CN" dirty="0" smtClean="0"/>
              <a:t>+ A</a:t>
            </a:r>
            <a:r>
              <a:rPr lang="zh-CN" altLang="en-US" dirty="0" smtClean="0"/>
              <a:t>股回测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编写上证</a:t>
            </a:r>
            <a:r>
              <a:rPr lang="en-US" altLang="zh-CN" sz="1600" dirty="0" err="1" smtClean="0"/>
              <a:t>50ETF</a:t>
            </a:r>
            <a:r>
              <a:rPr lang="zh-CN" altLang="en-US" sz="1600" dirty="0" smtClean="0"/>
              <a:t>的</a:t>
            </a:r>
            <a:r>
              <a:rPr lang="en-US" altLang="zh-CN" sz="1600" dirty="0" err="1" smtClean="0"/>
              <a:t>VIX</a:t>
            </a:r>
            <a:r>
              <a:rPr lang="zh-CN" altLang="en-US" sz="1600" dirty="0" smtClean="0"/>
              <a:t>指数（参考官网</a:t>
            </a:r>
            <a:r>
              <a:rPr lang="en-US" altLang="zh-CN" sz="1600" dirty="0" err="1" smtClean="0"/>
              <a:t>VIX</a:t>
            </a:r>
            <a:r>
              <a:rPr lang="zh-CN" altLang="en-US" sz="1600" dirty="0" smtClean="0"/>
              <a:t>公式）</a:t>
            </a:r>
            <a:endParaRPr lang="en-US" altLang="zh-C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回测函数（</a:t>
            </a:r>
            <a:r>
              <a:rPr lang="en-US" altLang="zh-CN" sz="1600" dirty="0" smtClean="0"/>
              <a:t>2010-2020</a:t>
            </a:r>
            <a:r>
              <a:rPr lang="zh-CN" altLang="en-US" sz="1600" dirty="0"/>
              <a:t>年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优化模型（如修改标的、优化触发条件，加入其他算法等）</a:t>
            </a:r>
            <a:endParaRPr lang="en-US" altLang="zh-CN" sz="1600" dirty="0"/>
          </a:p>
        </p:txBody>
      </p:sp>
      <p:sp>
        <p:nvSpPr>
          <p:cNvPr id="31" name="文本框 30"/>
          <p:cNvSpPr txBox="1"/>
          <p:nvPr/>
        </p:nvSpPr>
        <p:spPr>
          <a:xfrm>
            <a:off x="375920" y="1026967"/>
            <a:ext cx="2103120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Python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96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项目计划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154797"/>
              </p:ext>
            </p:extLst>
          </p:nvPr>
        </p:nvGraphicFramePr>
        <p:xfrm>
          <a:off x="899491" y="1644923"/>
          <a:ext cx="9680713" cy="4656912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283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3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3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51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周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030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日期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030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完成进度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03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第一周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zh-CN" dirty="0" smtClean="0"/>
                        <a:t>9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28</a:t>
                      </a:r>
                      <a:r>
                        <a:rPr lang="zh-CN" altLang="en-US" dirty="0" smtClean="0"/>
                        <a:t>日</a:t>
                      </a:r>
                      <a:r>
                        <a:rPr lang="en-US" altLang="zh-CN" dirty="0" smtClean="0"/>
                        <a:t>-10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日</a:t>
                      </a:r>
                      <a:endParaRPr lang="en-US" altLang="zh-CN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资料学习、数据搜集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第二周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日</a:t>
                      </a:r>
                      <a:r>
                        <a:rPr lang="en-US" altLang="zh-CN" dirty="0" smtClean="0"/>
                        <a:t>-10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11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zh-CN" dirty="0" smtClean="0"/>
                        <a:t>Coding&amp;</a:t>
                      </a:r>
                      <a:r>
                        <a:rPr lang="zh-CN" altLang="en-US" dirty="0" smtClean="0"/>
                        <a:t>讨论</a:t>
                      </a:r>
                      <a:endParaRPr lang="en-US" altLang="zh-CN" dirty="0" smtClean="0"/>
                    </a:p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“规则”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触发条件</a:t>
                      </a:r>
                      <a:endParaRPr lang="en-US" altLang="zh-CN" dirty="0" smtClean="0"/>
                    </a:p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基础函数</a:t>
                      </a:r>
                      <a:r>
                        <a:rPr lang="en-US" altLang="zh-CN" dirty="0" smtClean="0"/>
                        <a:t>&amp;</a:t>
                      </a:r>
                      <a:r>
                        <a:rPr lang="zh-CN" altLang="en-US" dirty="0" smtClean="0"/>
                        <a:t>换仓、复现</a:t>
                      </a:r>
                      <a:endParaRPr lang="en-US" altLang="zh-CN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第三周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12</a:t>
                      </a:r>
                      <a:r>
                        <a:rPr lang="zh-CN" altLang="en-US" dirty="0" smtClean="0"/>
                        <a:t>日</a:t>
                      </a:r>
                      <a:r>
                        <a:rPr lang="en-US" altLang="zh-CN" dirty="0" smtClean="0"/>
                        <a:t>-10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18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复现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第四周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19</a:t>
                      </a:r>
                      <a:r>
                        <a:rPr lang="zh-CN" altLang="en-US" dirty="0" smtClean="0"/>
                        <a:t>日</a:t>
                      </a:r>
                      <a:r>
                        <a:rPr lang="en-US" altLang="zh-CN" dirty="0" smtClean="0"/>
                        <a:t>-10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25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复现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第五周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26</a:t>
                      </a:r>
                      <a:r>
                        <a:rPr lang="zh-CN" altLang="en-US" dirty="0" smtClean="0"/>
                        <a:t>日</a:t>
                      </a:r>
                      <a:r>
                        <a:rPr lang="en-US" altLang="zh-CN" dirty="0" smtClean="0"/>
                        <a:t>-11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美股</a:t>
                      </a:r>
                      <a:r>
                        <a:rPr lang="en-US" altLang="zh-CN" dirty="0" smtClean="0"/>
                        <a:t>2011-2020</a:t>
                      </a:r>
                      <a:r>
                        <a:rPr lang="zh-CN" altLang="en-US" dirty="0" smtClean="0"/>
                        <a:t>年回测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第六周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zh-CN" dirty="0" smtClean="0"/>
                        <a:t>11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日</a:t>
                      </a:r>
                      <a:r>
                        <a:rPr lang="en-US" altLang="zh-CN" dirty="0" smtClean="0"/>
                        <a:t>-11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zh-CN" dirty="0" smtClean="0"/>
                        <a:t>China-</a:t>
                      </a:r>
                      <a:r>
                        <a:rPr lang="en-US" altLang="zh-CN" dirty="0" err="1" smtClean="0"/>
                        <a:t>VIX</a:t>
                      </a:r>
                      <a:r>
                        <a:rPr lang="zh-CN" altLang="en-US" dirty="0" smtClean="0"/>
                        <a:t>指数编制 </a:t>
                      </a:r>
                      <a:r>
                        <a:rPr lang="en-US" altLang="zh-CN" dirty="0" smtClean="0"/>
                        <a:t>+ A</a:t>
                      </a:r>
                      <a:r>
                        <a:rPr lang="zh-CN" altLang="en-US" dirty="0" smtClean="0"/>
                        <a:t>股回测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93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3"/>
          <p:cNvSpPr txBox="1">
            <a:spLocks/>
          </p:cNvSpPr>
          <p:nvPr/>
        </p:nvSpPr>
        <p:spPr>
          <a:xfrm>
            <a:off x="0" y="4531393"/>
            <a:ext cx="12192000" cy="78050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b="1" dirty="0" smtClean="0">
                <a:solidFill>
                  <a:srgbClr val="9C03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北京大学量化交易协会</a:t>
            </a:r>
            <a:endParaRPr lang="zh-CN" altLang="en-US" sz="4000" b="1" dirty="0">
              <a:solidFill>
                <a:srgbClr val="9C03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53000" y="1202512"/>
            <a:ext cx="2286000" cy="228600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7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37196" y="2083687"/>
            <a:ext cx="445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97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2000" b="1" dirty="0">
              <a:solidFill>
                <a:srgbClr val="97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196" y="3019084"/>
            <a:ext cx="445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目标与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37196" y="4039545"/>
            <a:ext cx="4375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37196" y="5017474"/>
            <a:ext cx="4721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安排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VIX</a:t>
            </a:r>
            <a:r>
              <a:rPr lang="zh-CN" altLang="en-US" dirty="0"/>
              <a:t>期货</a:t>
            </a:r>
            <a:r>
              <a:rPr lang="zh-CN" altLang="en-US" dirty="0" smtClean="0"/>
              <a:t>跨</a:t>
            </a:r>
            <a:r>
              <a:rPr lang="zh-CN" altLang="en-US" dirty="0"/>
              <a:t>期套利</a:t>
            </a:r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438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91" t="18666" r="2013" b="52388"/>
          <a:stretch/>
        </p:blipFill>
        <p:spPr>
          <a:xfrm>
            <a:off x="790064" y="2416888"/>
            <a:ext cx="2999511" cy="57461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6422" y="1228255"/>
            <a:ext cx="7109033" cy="5016758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b="1" dirty="0" smtClean="0"/>
              <a:t>VIX </a:t>
            </a:r>
            <a:r>
              <a:rPr lang="zh-CN" altLang="en-US" sz="1600" b="1" dirty="0"/>
              <a:t>期货</a:t>
            </a:r>
            <a:r>
              <a:rPr lang="zh-CN" altLang="en-US" sz="1600" dirty="0"/>
              <a:t>（</a:t>
            </a:r>
            <a:r>
              <a:rPr lang="en-US" altLang="zh-CN" sz="1600" dirty="0" err="1"/>
              <a:t>Cboe</a:t>
            </a:r>
            <a:r>
              <a:rPr lang="en-US" altLang="zh-CN" sz="1600" dirty="0"/>
              <a:t> Volatility Index (VX) Futures</a:t>
            </a:r>
            <a:r>
              <a:rPr lang="zh-CN" altLang="en-US" sz="1600" dirty="0"/>
              <a:t>）是以</a:t>
            </a:r>
            <a:r>
              <a:rPr lang="en-US" altLang="zh-CN" sz="1600" dirty="0"/>
              <a:t>VIX </a:t>
            </a:r>
            <a:r>
              <a:rPr lang="zh-CN" altLang="en-US" sz="1600" dirty="0"/>
              <a:t>指数为标的的</a:t>
            </a:r>
            <a:r>
              <a:rPr lang="zh-CN" altLang="en-US" sz="1600" dirty="0" smtClean="0"/>
              <a:t>现金</a:t>
            </a:r>
            <a:r>
              <a:rPr lang="zh-CN" altLang="en-US" sz="1600" dirty="0"/>
              <a:t>交割的期货产品</a:t>
            </a:r>
            <a:r>
              <a:rPr lang="zh-CN" altLang="en-US" sz="1600" dirty="0" smtClean="0"/>
              <a:t>。全名</a:t>
            </a:r>
            <a:r>
              <a:rPr lang="zh-CN" altLang="en-US" sz="1600" dirty="0" smtClean="0"/>
              <a:t>为芝加哥期权交易所波动率指数（</a:t>
            </a:r>
            <a:r>
              <a:rPr lang="en-US" altLang="zh-CN" sz="1600" dirty="0" smtClean="0"/>
              <a:t>Chicago Board Options Exchange Volatility Index</a:t>
            </a:r>
            <a:r>
              <a:rPr lang="zh-CN" altLang="en-US" sz="1600" dirty="0" smtClean="0"/>
              <a:t>），反映了标普</a:t>
            </a:r>
            <a:r>
              <a:rPr lang="en-US" altLang="zh-CN" sz="1600" dirty="0" smtClean="0"/>
              <a:t>500</a:t>
            </a:r>
            <a:r>
              <a:rPr lang="zh-CN" altLang="en-US" sz="1600" dirty="0" smtClean="0"/>
              <a:t>指数未来</a:t>
            </a:r>
            <a:r>
              <a:rPr lang="en-US" altLang="zh-CN" sz="1600" dirty="0" smtClean="0"/>
              <a:t>30</a:t>
            </a:r>
            <a:r>
              <a:rPr lang="zh-CN" altLang="en-US" sz="1600" dirty="0" smtClean="0"/>
              <a:t>天的预期年化波动</a:t>
            </a:r>
            <a:r>
              <a:rPr lang="zh-CN" altLang="en-US" sz="1600" dirty="0" smtClean="0"/>
              <a:t>率</a:t>
            </a: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 err="1" smtClean="0"/>
              <a:t>VIX</a:t>
            </a:r>
            <a:r>
              <a:rPr lang="zh-CN" altLang="en-US" sz="1600" dirty="0" smtClean="0"/>
              <a:t>公式如下：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</a:t>
            </a:r>
            <a:r>
              <a:rPr lang="zh-CN" altLang="en-US" sz="1600" dirty="0" smtClean="0"/>
              <a:t>其中：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长期</a:t>
            </a:r>
            <a:r>
              <a:rPr lang="zh-CN" altLang="en-US" sz="1600" dirty="0"/>
              <a:t>来看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VIX </a:t>
            </a:r>
            <a:r>
              <a:rPr lang="zh-CN" altLang="en-US" sz="1600" dirty="0" smtClean="0"/>
              <a:t>和</a:t>
            </a:r>
            <a:r>
              <a:rPr lang="zh-CN" altLang="en-US" sz="1600" dirty="0"/>
              <a:t>标</a:t>
            </a:r>
            <a:r>
              <a:rPr lang="zh-CN" altLang="en-US" sz="1600" dirty="0" smtClean="0"/>
              <a:t>普</a:t>
            </a:r>
            <a:r>
              <a:rPr lang="en-US" altLang="zh-CN" sz="1600" dirty="0" smtClean="0"/>
              <a:t>500</a:t>
            </a:r>
            <a:r>
              <a:rPr lang="zh-CN" altLang="en-US" sz="1600" dirty="0" smtClean="0"/>
              <a:t>的</a:t>
            </a:r>
            <a:r>
              <a:rPr lang="zh-CN" altLang="en-US" sz="1600" dirty="0"/>
              <a:t>走势呈现较强的</a:t>
            </a:r>
            <a:r>
              <a:rPr lang="zh-CN" altLang="en-US" sz="1600" dirty="0" smtClean="0"/>
              <a:t>负相关。</a:t>
            </a:r>
            <a:endParaRPr lang="zh-CN" altLang="en-US" sz="1600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何</a:t>
            </a:r>
            <a:r>
              <a:rPr lang="zh-CN" altLang="en-US" dirty="0" smtClean="0"/>
              <a:t>为</a:t>
            </a:r>
            <a:r>
              <a:rPr lang="en-US" altLang="zh-CN" dirty="0" smtClean="0"/>
              <a:t>VIX</a:t>
            </a:r>
            <a:r>
              <a:rPr lang="zh-CN" altLang="en-US" dirty="0" smtClean="0"/>
              <a:t>期货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46103" y="868842"/>
            <a:ext cx="1076714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概  念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47" t="7975" r="1636"/>
          <a:stretch/>
        </p:blipFill>
        <p:spPr>
          <a:xfrm>
            <a:off x="7662965" y="1467366"/>
            <a:ext cx="4401063" cy="465062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549843" y="1190368"/>
            <a:ext cx="1326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图：</a:t>
            </a:r>
            <a:r>
              <a:rPr lang="en-US" altLang="zh-CN" sz="1200" b="1" dirty="0" err="1" smtClean="0">
                <a:solidFill>
                  <a:schemeClr val="bg1">
                    <a:lumMod val="50000"/>
                  </a:schemeClr>
                </a:solidFill>
              </a:rPr>
              <a:t>VIX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合约细则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6"/>
          <a:srcRect b="58917"/>
          <a:stretch/>
        </p:blipFill>
        <p:spPr>
          <a:xfrm>
            <a:off x="780636" y="3225057"/>
            <a:ext cx="2217087" cy="21572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50"/>
          <a:stretch/>
        </p:blipFill>
        <p:spPr>
          <a:xfrm>
            <a:off x="662907" y="3469134"/>
            <a:ext cx="5111932" cy="180071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22" r="-7425"/>
          <a:stretch/>
        </p:blipFill>
        <p:spPr>
          <a:xfrm>
            <a:off x="700615" y="5224154"/>
            <a:ext cx="5111932" cy="52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7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66422" y="1228255"/>
            <a:ext cx="11039762" cy="1077218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 err="1" smtClean="0"/>
              <a:t>VIX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期货与股价呈强负相关关系</a:t>
            </a:r>
            <a:endParaRPr lang="en-US" altLang="zh-CN" sz="16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市场抛售通常导致</a:t>
            </a:r>
            <a:r>
              <a:rPr lang="zh-CN" altLang="en-US" sz="1600" dirty="0"/>
              <a:t>波动性</a:t>
            </a:r>
            <a:r>
              <a:rPr lang="zh-CN" altLang="en-US" sz="1600" dirty="0" smtClean="0"/>
              <a:t>飙升</a:t>
            </a:r>
            <a:endParaRPr lang="en-US" altLang="zh-CN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波动峰值很少发生</a:t>
            </a:r>
            <a:endParaRPr lang="en-US" altLang="zh-CN" sz="16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随着</a:t>
            </a:r>
            <a:r>
              <a:rPr lang="zh-CN" altLang="en-US" sz="1600" dirty="0"/>
              <a:t>时间的推移趋向于均值回归</a:t>
            </a:r>
            <a:endParaRPr lang="en-US" altLang="zh-CN" sz="1600" dirty="0" smtClean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VIX</a:t>
            </a:r>
            <a:r>
              <a:rPr lang="zh-CN" altLang="en-US" dirty="0" smtClean="0"/>
              <a:t>期货的特性</a:t>
            </a:r>
            <a:endParaRPr lang="zh-CN" altLang="en-US" dirty="0"/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46103" y="868842"/>
            <a:ext cx="1076714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概  念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7279" y="3147040"/>
            <a:ext cx="10596638" cy="292396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6103" y="2852242"/>
            <a:ext cx="2010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图：标普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</a:rPr>
              <a:t>500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1200" b="1" dirty="0" err="1" smtClean="0">
                <a:solidFill>
                  <a:schemeClr val="bg1">
                    <a:lumMod val="50000"/>
                  </a:schemeClr>
                </a:solidFill>
              </a:rPr>
              <a:t>VIX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的相关性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6103" y="6147999"/>
            <a:ext cx="11234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Source: J.P. Morgan. Past performance is not a guide to future performance. “</a:t>
            </a:r>
            <a:r>
              <a:rPr lang="en-US" altLang="zh-CN" sz="1200" b="1" dirty="0" err="1">
                <a:solidFill>
                  <a:schemeClr val="bg1">
                    <a:lumMod val="50000"/>
                  </a:schemeClr>
                </a:solidFill>
              </a:rPr>
              <a:t>VIX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 Index” refers to the performance of CBOE SPX Volatility Index (Bloomberg: </a:t>
            </a:r>
            <a:r>
              <a:rPr lang="en-US" altLang="zh-CN" sz="1200" b="1" dirty="0" err="1">
                <a:solidFill>
                  <a:schemeClr val="bg1">
                    <a:lumMod val="50000"/>
                  </a:schemeClr>
                </a:solidFill>
              </a:rPr>
              <a:t>VIX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 Index). “SPX </a:t>
            </a:r>
          </a:p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Index” refers to the performance of S&amp;P 500 Index (Bloomberg: SPX Index).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4671" t="18763" r="3540" b="9466"/>
          <a:stretch/>
        </p:blipFill>
        <p:spPr>
          <a:xfrm>
            <a:off x="278762" y="3201242"/>
            <a:ext cx="6206836" cy="281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3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28499" y="1289296"/>
            <a:ext cx="10907079" cy="861774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所谓</a:t>
            </a:r>
            <a:r>
              <a:rPr lang="zh-CN" altLang="en-US" sz="1600" b="1" dirty="0" smtClean="0"/>
              <a:t>跨期套利</a:t>
            </a:r>
            <a:r>
              <a:rPr lang="zh-CN" altLang="en-US" sz="1600" dirty="0" smtClean="0"/>
              <a:t>就是在同一期货品种的不同月份合约上建立数量相等、方向相反的交易头寸，最后以对冲或交割方式结束交易、获得收益的方式。</a:t>
            </a:r>
            <a:endParaRPr lang="en-US" altLang="zh-CN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根据期限结构的不同形状，跨期套利可能产生收益或亏损。</a:t>
            </a:r>
            <a:endParaRPr lang="zh-CN" altLang="en-US" sz="1600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何为跨期套利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08179" y="939119"/>
            <a:ext cx="1076714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概  念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308" y="2552381"/>
            <a:ext cx="8954428" cy="402751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13086" y="6441395"/>
            <a:ext cx="5058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Source: J.P. Morgan. Past performance is not a guide to future performance. 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43308" y="241388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图：跨期套利思路图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23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37196" y="2083687"/>
            <a:ext cx="445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196" y="3019084"/>
            <a:ext cx="445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97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zh-CN" altLang="en-US" sz="2000" b="1" dirty="0" smtClean="0">
                <a:solidFill>
                  <a:srgbClr val="97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目标与策略概述</a:t>
            </a:r>
            <a:endParaRPr lang="zh-CN" altLang="en-US" sz="2000" b="1" dirty="0">
              <a:solidFill>
                <a:srgbClr val="97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37196" y="4039545"/>
            <a:ext cx="4375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20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37196" y="5017474"/>
            <a:ext cx="4721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2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安排</a:t>
            </a:r>
            <a:endParaRPr lang="zh-CN" altLang="en-US" sz="20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VIX</a:t>
            </a:r>
            <a:r>
              <a:rPr lang="zh-CN" altLang="en-US" dirty="0"/>
              <a:t>期货</a:t>
            </a:r>
            <a:r>
              <a:rPr lang="zh-CN" altLang="en-US" dirty="0" smtClean="0"/>
              <a:t>跨</a:t>
            </a:r>
            <a:r>
              <a:rPr lang="zh-CN" altLang="en-US" dirty="0"/>
              <a:t>期套利</a:t>
            </a:r>
          </a:p>
        </p:txBody>
      </p:sp>
    </p:spTree>
    <p:extLst>
      <p:ext uri="{BB962C8B-B14F-4D97-AF65-F5344CB8AC3E}">
        <p14:creationId xmlns:p14="http://schemas.microsoft.com/office/powerpoint/2010/main" val="294090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课题目标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75920" y="1766855"/>
            <a:ext cx="10342880" cy="1323439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在 </a:t>
            </a:r>
            <a:r>
              <a:rPr lang="en-US" altLang="zh-CN" sz="1600" dirty="0" smtClean="0"/>
              <a:t>S&amp;P500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VIX</a:t>
            </a:r>
            <a:r>
              <a:rPr lang="zh-CN" altLang="en-US" sz="1600" dirty="0" smtClean="0"/>
              <a:t>期货上复现</a:t>
            </a:r>
            <a:r>
              <a:rPr lang="en-US" altLang="zh-CN" sz="1600" dirty="0" smtClean="0"/>
              <a:t>《JP MORGAN MACRO HEDGE》</a:t>
            </a:r>
            <a:r>
              <a:rPr lang="zh-CN" altLang="en-US" sz="1600" dirty="0" smtClean="0"/>
              <a:t>策略</a:t>
            </a:r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2011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-2020</a:t>
            </a:r>
            <a:r>
              <a:rPr lang="zh-CN" altLang="en-US" sz="1600" dirty="0" smtClean="0"/>
              <a:t>年期间的表现，探讨其</a:t>
            </a:r>
            <a:r>
              <a:rPr lang="zh-CN" altLang="en-US" sz="1600" dirty="0" smtClean="0"/>
              <a:t>有效性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在该策略的基础上，尝试</a:t>
            </a:r>
            <a:r>
              <a:rPr lang="zh-CN" altLang="en-US" sz="1600" dirty="0" smtClean="0"/>
              <a:t>优化多空组合比例和空头</a:t>
            </a:r>
            <a:r>
              <a:rPr lang="zh-CN" altLang="en-US" sz="1600" dirty="0" smtClean="0"/>
              <a:t>触发条件</a:t>
            </a:r>
            <a:endParaRPr lang="en-US" altLang="zh-CN" sz="1600" dirty="0">
              <a:solidFill>
                <a:srgbClr val="972022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75920" y="1397523"/>
            <a:ext cx="2103120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主要目标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5920" y="3798361"/>
            <a:ext cx="10342880" cy="1896801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在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股市场中构造上证</a:t>
            </a:r>
            <a:r>
              <a:rPr lang="en-US" altLang="zh-CN" sz="1600" dirty="0" smtClean="0"/>
              <a:t>50ETF</a:t>
            </a:r>
            <a:r>
              <a:rPr lang="zh-CN" altLang="en-US" sz="1600" dirty="0" smtClean="0"/>
              <a:t>模拟</a:t>
            </a:r>
            <a:r>
              <a:rPr lang="en-US" altLang="zh-CN" sz="1600" dirty="0" err="1" smtClean="0"/>
              <a:t>VIX</a:t>
            </a:r>
            <a:r>
              <a:rPr lang="zh-CN" altLang="en-US" sz="1600" dirty="0" smtClean="0"/>
              <a:t>指数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构造</a:t>
            </a:r>
            <a:r>
              <a:rPr lang="en-US" altLang="zh-CN" sz="1600" dirty="0" err="1" smtClean="0"/>
              <a:t>VIX</a:t>
            </a:r>
            <a:r>
              <a:rPr lang="zh-CN" altLang="en-US" sz="1600" dirty="0" smtClean="0"/>
              <a:t>指数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/>
              <a:t>VIX</a:t>
            </a:r>
            <a:r>
              <a:rPr lang="zh-CN" altLang="en-US" sz="1600" dirty="0" smtClean="0"/>
              <a:t>期货定价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在</a:t>
            </a:r>
            <a:r>
              <a:rPr lang="zh-CN" altLang="en-US" sz="1600" dirty="0"/>
              <a:t>上证</a:t>
            </a:r>
            <a:r>
              <a:rPr lang="en-US" altLang="zh-CN" sz="1600" dirty="0"/>
              <a:t>50ETF</a:t>
            </a:r>
            <a:r>
              <a:rPr lang="zh-CN" altLang="en-US" sz="1600" dirty="0" smtClean="0"/>
              <a:t>模拟</a:t>
            </a:r>
            <a:r>
              <a:rPr lang="en-US" altLang="zh-CN" sz="1600" dirty="0" smtClean="0"/>
              <a:t>VIX</a:t>
            </a:r>
            <a:r>
              <a:rPr lang="zh-CN" altLang="en-US" sz="1600" dirty="0"/>
              <a:t>期货</a:t>
            </a:r>
            <a:r>
              <a:rPr lang="zh-CN" altLang="en-US" sz="1600" dirty="0" smtClean="0"/>
              <a:t>上回测</a:t>
            </a:r>
            <a:r>
              <a:rPr lang="en-US" altLang="zh-CN" sz="1600" dirty="0" smtClean="0"/>
              <a:t>《</a:t>
            </a:r>
            <a:r>
              <a:rPr lang="en-US" altLang="zh-CN" sz="1600" dirty="0"/>
              <a:t>JP MORGAN MACRO HEDGE》</a:t>
            </a:r>
            <a:r>
              <a:rPr lang="zh-CN" altLang="en-US" sz="1600" dirty="0" smtClean="0"/>
              <a:t>策略，探讨中美市场中策略表现的异同</a:t>
            </a:r>
            <a:endParaRPr lang="en-US" altLang="zh-CN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75920" y="3429029"/>
            <a:ext cx="2103120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进阶</a:t>
            </a:r>
            <a:r>
              <a:rPr lang="zh-CN" altLang="en-US" dirty="0" smtClean="0">
                <a:solidFill>
                  <a:schemeClr val="bg1"/>
                </a:solidFill>
              </a:rPr>
              <a:t>目标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59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365980" y="6441395"/>
            <a:ext cx="568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</a:rPr>
              <a:t>数据来源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J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P Morgan Macro Hedge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65980" y="1240178"/>
            <a:ext cx="11292619" cy="830997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根据</a:t>
            </a:r>
            <a:r>
              <a:rPr lang="en-US" altLang="zh-CN" sz="1600" dirty="0" smtClean="0"/>
              <a:t>SPX</a:t>
            </a:r>
            <a:r>
              <a:rPr lang="zh-CN" altLang="en-US" sz="1600" dirty="0" smtClean="0"/>
              <a:t>走势进行多空头波动率操作（左图）</a:t>
            </a:r>
            <a:endParaRPr lang="en-US" altLang="zh-C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downward sloping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long position</a:t>
            </a:r>
            <a:r>
              <a:rPr lang="zh-CN" altLang="en-US" sz="1600" dirty="0" smtClean="0"/>
              <a:t>，即多</a:t>
            </a:r>
            <a:r>
              <a:rPr lang="en-US" altLang="zh-CN" sz="1600" dirty="0" err="1" smtClean="0"/>
              <a:t>VIX</a:t>
            </a:r>
            <a:r>
              <a:rPr lang="zh-CN" altLang="en-US" sz="1600" dirty="0" smtClean="0"/>
              <a:t>远月</a:t>
            </a:r>
            <a:endParaRPr lang="en-US" altLang="zh-C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upward sloping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long + short  position</a:t>
            </a:r>
            <a:r>
              <a:rPr lang="zh-CN" altLang="en-US" sz="1600" dirty="0" smtClean="0"/>
              <a:t>，空</a:t>
            </a:r>
            <a:r>
              <a:rPr lang="en-US" altLang="zh-CN" sz="1600" dirty="0" err="1" smtClean="0"/>
              <a:t>VIX</a:t>
            </a:r>
            <a:r>
              <a:rPr lang="zh-CN" altLang="en-US" sz="1600" dirty="0"/>
              <a:t>近月</a:t>
            </a:r>
            <a:r>
              <a:rPr lang="zh-CN" altLang="en-US" sz="1600" dirty="0" smtClean="0"/>
              <a:t>、多</a:t>
            </a:r>
            <a:r>
              <a:rPr lang="en-US" altLang="zh-CN" sz="1600" dirty="0" err="1" smtClean="0"/>
              <a:t>VIX</a:t>
            </a:r>
            <a:r>
              <a:rPr lang="zh-CN" altLang="en-US" sz="1600" dirty="0"/>
              <a:t>远</a:t>
            </a:r>
            <a:r>
              <a:rPr lang="zh-CN" altLang="en-US" sz="1600" dirty="0" smtClean="0"/>
              <a:t>月（形成蝶式套利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</p:txBody>
      </p:sp>
      <p:sp>
        <p:nvSpPr>
          <p:cNvPr id="23" name="文本框 22"/>
          <p:cNvSpPr txBox="1"/>
          <p:nvPr/>
        </p:nvSpPr>
        <p:spPr>
          <a:xfrm>
            <a:off x="365981" y="871384"/>
            <a:ext cx="1208794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策略原理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JP Morgan Macro Hedge</a:t>
            </a:r>
            <a:r>
              <a:rPr lang="zh-CN" altLang="en-US" dirty="0" smtClean="0"/>
              <a:t>策略</a:t>
            </a:r>
            <a:endParaRPr lang="zh-CN" altLang="en-US" dirty="0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115" y="2255303"/>
            <a:ext cx="5558993" cy="42115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866" t="3485" r="2056"/>
          <a:stretch/>
        </p:blipFill>
        <p:spPr>
          <a:xfrm>
            <a:off x="5818108" y="2161309"/>
            <a:ext cx="5994401" cy="424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5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686780" y="6203368"/>
            <a:ext cx="568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</a:rPr>
              <a:t>数据来源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J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P Morgan Macro Hedge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65980" y="1240178"/>
            <a:ext cx="11292619" cy="584775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换仓：根据</a:t>
            </a:r>
            <a:r>
              <a:rPr lang="en-US" altLang="zh-CN" sz="1600" dirty="0" err="1"/>
              <a:t>VIX</a:t>
            </a:r>
            <a:r>
              <a:rPr lang="zh-CN" altLang="en-US" sz="1600" dirty="0"/>
              <a:t>期货合约剩余交易日，逐天将套利头寸转移到次月（根据每月交易日天数设定日换仓比例）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效果：作为股票多头的对冲策略，对相应合约做多空操作，使在风险可控条件下</a:t>
            </a:r>
            <a:r>
              <a:rPr lang="zh-CN" altLang="en-US" sz="1600" dirty="0" smtClean="0"/>
              <a:t>提高收益</a:t>
            </a:r>
            <a:endParaRPr lang="en-US" altLang="zh-CN" sz="1600" dirty="0" smtClean="0"/>
          </a:p>
        </p:txBody>
      </p:sp>
      <p:sp>
        <p:nvSpPr>
          <p:cNvPr id="23" name="文本框 22"/>
          <p:cNvSpPr txBox="1"/>
          <p:nvPr/>
        </p:nvSpPr>
        <p:spPr>
          <a:xfrm>
            <a:off x="365981" y="871384"/>
            <a:ext cx="1208794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效果对比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JP Morgan Macro Hedge</a:t>
            </a:r>
            <a:r>
              <a:rPr lang="zh-CN" altLang="en-US" dirty="0" smtClean="0"/>
              <a:t>策略</a:t>
            </a:r>
            <a:endParaRPr lang="zh-CN" altLang="en-US" dirty="0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990" y="2094219"/>
            <a:ext cx="8659115" cy="410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4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2693</TotalTime>
  <Words>1047</Words>
  <Application>Microsoft Office PowerPoint</Application>
  <PresentationFormat>宽屏</PresentationFormat>
  <Paragraphs>183</Paragraphs>
  <Slides>16</Slides>
  <Notes>11</Notes>
  <HiddenSlides>2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等线</vt:lpstr>
      <vt:lpstr>黑体</vt:lpstr>
      <vt:lpstr>华文楷体</vt:lpstr>
      <vt:lpstr>宋体</vt:lpstr>
      <vt:lpstr>微软雅黑</vt:lpstr>
      <vt:lpstr>Arial</vt:lpstr>
      <vt:lpstr>Book Antiqua</vt:lpstr>
      <vt:lpstr>Calibri</vt:lpstr>
      <vt:lpstr>Calibri Light</vt:lpstr>
      <vt:lpstr>Office 主题</vt:lpstr>
      <vt:lpstr>PowerPoint 演示文稿</vt:lpstr>
      <vt:lpstr>VIX期货跨期套利</vt:lpstr>
      <vt:lpstr>何为VIX期货?</vt:lpstr>
      <vt:lpstr>VIX期货的特性</vt:lpstr>
      <vt:lpstr>何为跨期套利?</vt:lpstr>
      <vt:lpstr>VIX期货跨期套利</vt:lpstr>
      <vt:lpstr>课题目标</vt:lpstr>
      <vt:lpstr>JP Morgan Macro Hedge策略</vt:lpstr>
      <vt:lpstr>JP Morgan Macro Hedge策略</vt:lpstr>
      <vt:lpstr>VIX期货跨期套利</vt:lpstr>
      <vt:lpstr>理论需求和参考文献</vt:lpstr>
      <vt:lpstr>数据可获得性</vt:lpstr>
      <vt:lpstr>VIX期货跨期套利</vt:lpstr>
      <vt:lpstr>实现路径</vt:lpstr>
      <vt:lpstr>项目计划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renyanjia</dc:creator>
  <cp:lastModifiedBy>聂 书涵</cp:lastModifiedBy>
  <cp:revision>362</cp:revision>
  <dcterms:created xsi:type="dcterms:W3CDTF">2016-03-04T04:52:50Z</dcterms:created>
  <dcterms:modified xsi:type="dcterms:W3CDTF">2020-09-28T07:50:30Z</dcterms:modified>
</cp:coreProperties>
</file>